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1223"/>
  </p:notesMasterIdLst>
  <p:handoutMasterIdLst>
    <p:handoutMasterId r:id="rId1224"/>
  </p:handoutMasterIdLst>
  <p:sldIdLst>
    <p:sldId id="344" r:id="rId2"/>
    <p:sldId id="345" r:id="rId3"/>
    <p:sldId id="346" r:id="rId4"/>
    <p:sldId id="1060" r:id="rId5"/>
    <p:sldId id="349" r:id="rId6"/>
    <p:sldId id="348" r:id="rId7"/>
    <p:sldId id="352" r:id="rId8"/>
    <p:sldId id="354" r:id="rId9"/>
    <p:sldId id="355" r:id="rId10"/>
    <p:sldId id="356" r:id="rId11"/>
    <p:sldId id="357" r:id="rId12"/>
    <p:sldId id="492" r:id="rId13"/>
    <p:sldId id="358" r:id="rId14"/>
    <p:sldId id="359" r:id="rId15"/>
    <p:sldId id="360" r:id="rId16"/>
    <p:sldId id="361" r:id="rId17"/>
    <p:sldId id="1612" r:id="rId18"/>
    <p:sldId id="364" r:id="rId19"/>
    <p:sldId id="362" r:id="rId20"/>
    <p:sldId id="363" r:id="rId21"/>
    <p:sldId id="365" r:id="rId22"/>
    <p:sldId id="366" r:id="rId23"/>
    <p:sldId id="367" r:id="rId24"/>
    <p:sldId id="368" r:id="rId25"/>
    <p:sldId id="369" r:id="rId26"/>
    <p:sldId id="370" r:id="rId27"/>
    <p:sldId id="371" r:id="rId28"/>
    <p:sldId id="374" r:id="rId29"/>
    <p:sldId id="372" r:id="rId30"/>
    <p:sldId id="373" r:id="rId31"/>
    <p:sldId id="378" r:id="rId32"/>
    <p:sldId id="376" r:id="rId33"/>
    <p:sldId id="377" r:id="rId34"/>
    <p:sldId id="379" r:id="rId35"/>
    <p:sldId id="493" r:id="rId36"/>
    <p:sldId id="380" r:id="rId37"/>
    <p:sldId id="1061" r:id="rId38"/>
    <p:sldId id="383" r:id="rId39"/>
    <p:sldId id="1613" r:id="rId40"/>
    <p:sldId id="384" r:id="rId41"/>
    <p:sldId id="388" r:id="rId42"/>
    <p:sldId id="385" r:id="rId43"/>
    <p:sldId id="386" r:id="rId44"/>
    <p:sldId id="390" r:id="rId45"/>
    <p:sldId id="391" r:id="rId46"/>
    <p:sldId id="491" r:id="rId47"/>
    <p:sldId id="392" r:id="rId48"/>
    <p:sldId id="1065" r:id="rId49"/>
    <p:sldId id="393" r:id="rId50"/>
    <p:sldId id="1066" r:id="rId51"/>
    <p:sldId id="394" r:id="rId52"/>
    <p:sldId id="395" r:id="rId53"/>
    <p:sldId id="396" r:id="rId54"/>
    <p:sldId id="397" r:id="rId55"/>
    <p:sldId id="398" r:id="rId56"/>
    <p:sldId id="399" r:id="rId57"/>
    <p:sldId id="1525" r:id="rId58"/>
    <p:sldId id="1524" r:id="rId59"/>
    <p:sldId id="1526" r:id="rId60"/>
    <p:sldId id="1528" r:id="rId61"/>
    <p:sldId id="1529" r:id="rId62"/>
    <p:sldId id="1527" r:id="rId63"/>
    <p:sldId id="1531" r:id="rId64"/>
    <p:sldId id="1532" r:id="rId65"/>
    <p:sldId id="1533" r:id="rId66"/>
    <p:sldId id="1635" r:id="rId67"/>
    <p:sldId id="1636" r:id="rId68"/>
    <p:sldId id="1637" r:id="rId69"/>
    <p:sldId id="1543" r:id="rId70"/>
    <p:sldId id="1544" r:id="rId71"/>
    <p:sldId id="1545" r:id="rId72"/>
    <p:sldId id="1542" r:id="rId73"/>
    <p:sldId id="1634" r:id="rId74"/>
    <p:sldId id="401" r:id="rId75"/>
    <p:sldId id="1638" r:id="rId76"/>
    <p:sldId id="406" r:id="rId77"/>
    <p:sldId id="403" r:id="rId78"/>
    <p:sldId id="1778" r:id="rId79"/>
    <p:sldId id="404" r:id="rId80"/>
    <p:sldId id="405" r:id="rId81"/>
    <p:sldId id="408" r:id="rId82"/>
    <p:sldId id="412" r:id="rId83"/>
    <p:sldId id="409" r:id="rId84"/>
    <p:sldId id="1779" r:id="rId85"/>
    <p:sldId id="410" r:id="rId86"/>
    <p:sldId id="1799" r:id="rId87"/>
    <p:sldId id="411" r:id="rId88"/>
    <p:sldId id="415" r:id="rId89"/>
    <p:sldId id="416" r:id="rId90"/>
    <p:sldId id="417" r:id="rId91"/>
    <p:sldId id="418" r:id="rId92"/>
    <p:sldId id="1614" r:id="rId93"/>
    <p:sldId id="419" r:id="rId94"/>
    <p:sldId id="1067" r:id="rId95"/>
    <p:sldId id="1615" r:id="rId96"/>
    <p:sldId id="1639" r:id="rId97"/>
    <p:sldId id="420" r:id="rId98"/>
    <p:sldId id="425" r:id="rId99"/>
    <p:sldId id="421" r:id="rId100"/>
    <p:sldId id="422" r:id="rId101"/>
    <p:sldId id="423" r:id="rId102"/>
    <p:sldId id="424" r:id="rId103"/>
    <p:sldId id="426" r:id="rId104"/>
    <p:sldId id="427" r:id="rId105"/>
    <p:sldId id="428" r:id="rId106"/>
    <p:sldId id="429" r:id="rId107"/>
    <p:sldId id="430" r:id="rId108"/>
    <p:sldId id="431" r:id="rId109"/>
    <p:sldId id="432" r:id="rId110"/>
    <p:sldId id="433" r:id="rId111"/>
    <p:sldId id="434" r:id="rId112"/>
    <p:sldId id="435" r:id="rId113"/>
    <p:sldId id="436" r:id="rId114"/>
    <p:sldId id="437" r:id="rId115"/>
    <p:sldId id="438" r:id="rId116"/>
    <p:sldId id="439" r:id="rId117"/>
    <p:sldId id="440" r:id="rId118"/>
    <p:sldId id="452" r:id="rId119"/>
    <p:sldId id="441" r:id="rId120"/>
    <p:sldId id="1640" r:id="rId121"/>
    <p:sldId id="1068" r:id="rId122"/>
    <p:sldId id="443" r:id="rId123"/>
    <p:sldId id="444" r:id="rId124"/>
    <p:sldId id="445" r:id="rId125"/>
    <p:sldId id="453" r:id="rId126"/>
    <p:sldId id="446" r:id="rId127"/>
    <p:sldId id="1616" r:id="rId128"/>
    <p:sldId id="447" r:id="rId129"/>
    <p:sldId id="1069" r:id="rId130"/>
    <p:sldId id="448" r:id="rId131"/>
    <p:sldId id="1641" r:id="rId132"/>
    <p:sldId id="1642" r:id="rId133"/>
    <p:sldId id="449" r:id="rId134"/>
    <p:sldId id="1457" r:id="rId135"/>
    <p:sldId id="450" r:id="rId136"/>
    <p:sldId id="1458" r:id="rId137"/>
    <p:sldId id="1643" r:id="rId138"/>
    <p:sldId id="1644" r:id="rId139"/>
    <p:sldId id="1645" r:id="rId140"/>
    <p:sldId id="456" r:id="rId141"/>
    <p:sldId id="451" r:id="rId142"/>
    <p:sldId id="1646" r:id="rId143"/>
    <p:sldId id="455" r:id="rId144"/>
    <p:sldId id="457" r:id="rId145"/>
    <p:sldId id="460" r:id="rId146"/>
    <p:sldId id="459" r:id="rId147"/>
    <p:sldId id="458" r:id="rId148"/>
    <p:sldId id="1071" r:id="rId149"/>
    <p:sldId id="1070" r:id="rId150"/>
    <p:sldId id="463" r:id="rId151"/>
    <p:sldId id="461" r:id="rId152"/>
    <p:sldId id="462" r:id="rId153"/>
    <p:sldId id="1647" r:id="rId154"/>
    <p:sldId id="464" r:id="rId155"/>
    <p:sldId id="465" r:id="rId156"/>
    <p:sldId id="466" r:id="rId157"/>
    <p:sldId id="1072" r:id="rId158"/>
    <p:sldId id="467" r:id="rId159"/>
    <p:sldId id="469" r:id="rId160"/>
    <p:sldId id="468" r:id="rId161"/>
    <p:sldId id="471" r:id="rId162"/>
    <p:sldId id="1073" r:id="rId163"/>
    <p:sldId id="1617" r:id="rId164"/>
    <p:sldId id="1618" r:id="rId165"/>
    <p:sldId id="472" r:id="rId166"/>
    <p:sldId id="477" r:id="rId167"/>
    <p:sldId id="474" r:id="rId168"/>
    <p:sldId id="495" r:id="rId169"/>
    <p:sldId id="1619" r:id="rId170"/>
    <p:sldId id="510" r:id="rId171"/>
    <p:sldId id="511" r:id="rId172"/>
    <p:sldId id="498" r:id="rId173"/>
    <p:sldId id="1460" r:id="rId174"/>
    <p:sldId id="1649" r:id="rId175"/>
    <p:sldId id="499" r:id="rId176"/>
    <p:sldId id="1648" r:id="rId177"/>
    <p:sldId id="1461" r:id="rId178"/>
    <p:sldId id="1620" r:id="rId179"/>
    <p:sldId id="1621" r:id="rId180"/>
    <p:sldId id="500" r:id="rId181"/>
    <p:sldId id="1623" r:id="rId182"/>
    <p:sldId id="501" r:id="rId183"/>
    <p:sldId id="1622" r:id="rId184"/>
    <p:sldId id="1624" r:id="rId185"/>
    <p:sldId id="504" r:id="rId186"/>
    <p:sldId id="506" r:id="rId187"/>
    <p:sldId id="507" r:id="rId188"/>
    <p:sldId id="1076" r:id="rId189"/>
    <p:sldId id="1625" r:id="rId190"/>
    <p:sldId id="508" r:id="rId191"/>
    <p:sldId id="509" r:id="rId192"/>
    <p:sldId id="513" r:id="rId193"/>
    <p:sldId id="515" r:id="rId194"/>
    <p:sldId id="514" r:id="rId195"/>
    <p:sldId id="516" r:id="rId196"/>
    <p:sldId id="518" r:id="rId197"/>
    <p:sldId id="517" r:id="rId198"/>
    <p:sldId id="1078" r:id="rId199"/>
    <p:sldId id="519" r:id="rId200"/>
    <p:sldId id="520" r:id="rId201"/>
    <p:sldId id="521" r:id="rId202"/>
    <p:sldId id="522" r:id="rId203"/>
    <p:sldId id="1079" r:id="rId204"/>
    <p:sldId id="523" r:id="rId205"/>
    <p:sldId id="524" r:id="rId206"/>
    <p:sldId id="1080" r:id="rId207"/>
    <p:sldId id="525" r:id="rId208"/>
    <p:sldId id="526" r:id="rId209"/>
    <p:sldId id="528" r:id="rId210"/>
    <p:sldId id="529" r:id="rId211"/>
    <p:sldId id="1569" r:id="rId212"/>
    <p:sldId id="530" r:id="rId213"/>
    <p:sldId id="1082" r:id="rId214"/>
    <p:sldId id="532" r:id="rId215"/>
    <p:sldId id="531" r:id="rId216"/>
    <p:sldId id="533" r:id="rId217"/>
    <p:sldId id="1083" r:id="rId218"/>
    <p:sldId id="536" r:id="rId219"/>
    <p:sldId id="534" r:id="rId220"/>
    <p:sldId id="538" r:id="rId221"/>
    <p:sldId id="535" r:id="rId222"/>
    <p:sldId id="537" r:id="rId223"/>
    <p:sldId id="540" r:id="rId224"/>
    <p:sldId id="1650" r:id="rId225"/>
    <p:sldId id="541" r:id="rId226"/>
    <p:sldId id="542" r:id="rId227"/>
    <p:sldId id="543" r:id="rId228"/>
    <p:sldId id="545" r:id="rId229"/>
    <p:sldId id="544" r:id="rId230"/>
    <p:sldId id="547" r:id="rId231"/>
    <p:sldId id="1085" r:id="rId232"/>
    <p:sldId id="1084" r:id="rId233"/>
    <p:sldId id="548" r:id="rId234"/>
    <p:sldId id="1086" r:id="rId235"/>
    <p:sldId id="1662" r:id="rId236"/>
    <p:sldId id="549" r:id="rId237"/>
    <p:sldId id="1653" r:id="rId238"/>
    <p:sldId id="1660" r:id="rId239"/>
    <p:sldId id="1661" r:id="rId240"/>
    <p:sldId id="1654" r:id="rId241"/>
    <p:sldId id="1656" r:id="rId242"/>
    <p:sldId id="1658" r:id="rId243"/>
    <p:sldId id="1659" r:id="rId244"/>
    <p:sldId id="1596" r:id="rId245"/>
    <p:sldId id="1664" r:id="rId246"/>
    <p:sldId id="551" r:id="rId247"/>
    <p:sldId id="552" r:id="rId248"/>
    <p:sldId id="1560" r:id="rId249"/>
    <p:sldId id="553" r:id="rId250"/>
    <p:sldId id="554" r:id="rId251"/>
    <p:sldId id="555" r:id="rId252"/>
    <p:sldId id="556" r:id="rId253"/>
    <p:sldId id="557" r:id="rId254"/>
    <p:sldId id="558" r:id="rId255"/>
    <p:sldId id="559" r:id="rId256"/>
    <p:sldId id="1651" r:id="rId257"/>
    <p:sldId id="1652" r:id="rId258"/>
    <p:sldId id="1663" r:id="rId259"/>
    <p:sldId id="560" r:id="rId260"/>
    <p:sldId id="1665" r:id="rId261"/>
    <p:sldId id="562" r:id="rId262"/>
    <p:sldId id="1666" r:id="rId263"/>
    <p:sldId id="563" r:id="rId264"/>
    <p:sldId id="1667" r:id="rId265"/>
    <p:sldId id="564" r:id="rId266"/>
    <p:sldId id="1557" r:id="rId267"/>
    <p:sldId id="568" r:id="rId268"/>
    <p:sldId id="565" r:id="rId269"/>
    <p:sldId id="570" r:id="rId270"/>
    <p:sldId id="566" r:id="rId271"/>
    <p:sldId id="1668" r:id="rId272"/>
    <p:sldId id="571" r:id="rId273"/>
    <p:sldId id="572" r:id="rId274"/>
    <p:sldId id="573" r:id="rId275"/>
    <p:sldId id="574" r:id="rId276"/>
    <p:sldId id="576" r:id="rId277"/>
    <p:sldId id="1089" r:id="rId278"/>
    <p:sldId id="577" r:id="rId279"/>
    <p:sldId id="1670" r:id="rId280"/>
    <p:sldId id="1671" r:id="rId281"/>
    <p:sldId id="1673" r:id="rId282"/>
    <p:sldId id="579" r:id="rId283"/>
    <p:sldId id="1567" r:id="rId284"/>
    <p:sldId id="586" r:id="rId285"/>
    <p:sldId id="581" r:id="rId286"/>
    <p:sldId id="1672" r:id="rId287"/>
    <p:sldId id="1090" r:id="rId288"/>
    <p:sldId id="582" r:id="rId289"/>
    <p:sldId id="583" r:id="rId290"/>
    <p:sldId id="584" r:id="rId291"/>
    <p:sldId id="1091" r:id="rId292"/>
    <p:sldId id="585" r:id="rId293"/>
    <p:sldId id="589" r:id="rId294"/>
    <p:sldId id="1468" r:id="rId295"/>
    <p:sldId id="590" r:id="rId296"/>
    <p:sldId id="591" r:id="rId297"/>
    <p:sldId id="1568" r:id="rId298"/>
    <p:sldId id="595" r:id="rId299"/>
    <p:sldId id="596" r:id="rId300"/>
    <p:sldId id="593" r:id="rId301"/>
    <p:sldId id="594" r:id="rId302"/>
    <p:sldId id="597" r:id="rId303"/>
    <p:sldId id="598" r:id="rId304"/>
    <p:sldId id="1674" r:id="rId305"/>
    <p:sldId id="599" r:id="rId306"/>
    <p:sldId id="1333" r:id="rId307"/>
    <p:sldId id="600" r:id="rId308"/>
    <p:sldId id="601" r:id="rId309"/>
    <p:sldId id="602" r:id="rId310"/>
    <p:sldId id="603" r:id="rId311"/>
    <p:sldId id="604" r:id="rId312"/>
    <p:sldId id="605" r:id="rId313"/>
    <p:sldId id="1675" r:id="rId314"/>
    <p:sldId id="606" r:id="rId315"/>
    <p:sldId id="612" r:id="rId316"/>
    <p:sldId id="607" r:id="rId317"/>
    <p:sldId id="613" r:id="rId318"/>
    <p:sldId id="609" r:id="rId319"/>
    <p:sldId id="610" r:id="rId320"/>
    <p:sldId id="611" r:id="rId321"/>
    <p:sldId id="1334" r:id="rId322"/>
    <p:sldId id="1335" r:id="rId323"/>
    <p:sldId id="616" r:id="rId324"/>
    <p:sldId id="1336" r:id="rId325"/>
    <p:sldId id="1570" r:id="rId326"/>
    <p:sldId id="617" r:id="rId327"/>
    <p:sldId id="1676" r:id="rId328"/>
    <p:sldId id="619" r:id="rId329"/>
    <p:sldId id="1677" r:id="rId330"/>
    <p:sldId id="620" r:id="rId331"/>
    <p:sldId id="621" r:id="rId332"/>
    <p:sldId id="622" r:id="rId333"/>
    <p:sldId id="1571" r:id="rId334"/>
    <p:sldId id="623" r:id="rId335"/>
    <p:sldId id="1678" r:id="rId336"/>
    <p:sldId id="1680" r:id="rId337"/>
    <p:sldId id="1681" r:id="rId338"/>
    <p:sldId id="624" r:id="rId339"/>
    <p:sldId id="625" r:id="rId340"/>
    <p:sldId id="626" r:id="rId341"/>
    <p:sldId id="627" r:id="rId342"/>
    <p:sldId id="628" r:id="rId343"/>
    <p:sldId id="1337" r:id="rId344"/>
    <p:sldId id="630" r:id="rId345"/>
    <p:sldId id="631" r:id="rId346"/>
    <p:sldId id="632" r:id="rId347"/>
    <p:sldId id="633" r:id="rId348"/>
    <p:sldId id="634" r:id="rId349"/>
    <p:sldId id="638" r:id="rId350"/>
    <p:sldId id="635" r:id="rId351"/>
    <p:sldId id="636" r:id="rId352"/>
    <p:sldId id="1572" r:id="rId353"/>
    <p:sldId id="637" r:id="rId354"/>
    <p:sldId id="639" r:id="rId355"/>
    <p:sldId id="1338" r:id="rId356"/>
    <p:sldId id="640" r:id="rId357"/>
    <p:sldId id="641" r:id="rId358"/>
    <p:sldId id="642" r:id="rId359"/>
    <p:sldId id="643" r:id="rId360"/>
    <p:sldId id="644" r:id="rId361"/>
    <p:sldId id="645" r:id="rId362"/>
    <p:sldId id="646" r:id="rId363"/>
    <p:sldId id="1573" r:id="rId364"/>
    <p:sldId id="647" r:id="rId365"/>
    <p:sldId id="648" r:id="rId366"/>
    <p:sldId id="651" r:id="rId367"/>
    <p:sldId id="652" r:id="rId368"/>
    <p:sldId id="653" r:id="rId369"/>
    <p:sldId id="654" r:id="rId370"/>
    <p:sldId id="655" r:id="rId371"/>
    <p:sldId id="1339" r:id="rId372"/>
    <p:sldId id="658" r:id="rId373"/>
    <p:sldId id="656" r:id="rId374"/>
    <p:sldId id="659" r:id="rId375"/>
    <p:sldId id="660" r:id="rId376"/>
    <p:sldId id="1342" r:id="rId377"/>
    <p:sldId id="661" r:id="rId378"/>
    <p:sldId id="662" r:id="rId379"/>
    <p:sldId id="663" r:id="rId380"/>
    <p:sldId id="667" r:id="rId381"/>
    <p:sldId id="668" r:id="rId382"/>
    <p:sldId id="670" r:id="rId383"/>
    <p:sldId id="1574" r:id="rId384"/>
    <p:sldId id="674" r:id="rId385"/>
    <p:sldId id="1686" r:id="rId386"/>
    <p:sldId id="671" r:id="rId387"/>
    <p:sldId id="1343" r:id="rId388"/>
    <p:sldId id="1683" r:id="rId389"/>
    <p:sldId id="1684" r:id="rId390"/>
    <p:sldId id="1685" r:id="rId391"/>
    <p:sldId id="672" r:id="rId392"/>
    <p:sldId id="1344" r:id="rId393"/>
    <p:sldId id="1687" r:id="rId394"/>
    <p:sldId id="676" r:id="rId395"/>
    <p:sldId id="1576" r:id="rId396"/>
    <p:sldId id="1688" r:id="rId397"/>
    <p:sldId id="677" r:id="rId398"/>
    <p:sldId id="1577" r:id="rId399"/>
    <p:sldId id="678" r:id="rId400"/>
    <p:sldId id="679" r:id="rId401"/>
    <p:sldId id="1575" r:id="rId402"/>
    <p:sldId id="680" r:id="rId403"/>
    <p:sldId id="681" r:id="rId404"/>
    <p:sldId id="682" r:id="rId405"/>
    <p:sldId id="683" r:id="rId406"/>
    <p:sldId id="684" r:id="rId407"/>
    <p:sldId id="685" r:id="rId408"/>
    <p:sldId id="1347" r:id="rId409"/>
    <p:sldId id="1345" r:id="rId410"/>
    <p:sldId id="1466" r:id="rId411"/>
    <p:sldId id="686" r:id="rId412"/>
    <p:sldId id="688" r:id="rId413"/>
    <p:sldId id="1689" r:id="rId414"/>
    <p:sldId id="687" r:id="rId415"/>
    <p:sldId id="1818" r:id="rId416"/>
    <p:sldId id="689" r:id="rId417"/>
    <p:sldId id="1348" r:id="rId418"/>
    <p:sldId id="690" r:id="rId419"/>
    <p:sldId id="692" r:id="rId420"/>
    <p:sldId id="1349" r:id="rId421"/>
    <p:sldId id="1819" r:id="rId422"/>
    <p:sldId id="693" r:id="rId423"/>
    <p:sldId id="1350" r:id="rId424"/>
    <p:sldId id="1692" r:id="rId425"/>
    <p:sldId id="694" r:id="rId426"/>
    <p:sldId id="712" r:id="rId427"/>
    <p:sldId id="697" r:id="rId428"/>
    <p:sldId id="698" r:id="rId429"/>
    <p:sldId id="700" r:id="rId430"/>
    <p:sldId id="699" r:id="rId431"/>
    <p:sldId id="1690" r:id="rId432"/>
    <p:sldId id="1820" r:id="rId433"/>
    <p:sldId id="1691" r:id="rId434"/>
    <p:sldId id="702" r:id="rId435"/>
    <p:sldId id="703" r:id="rId436"/>
    <p:sldId id="704" r:id="rId437"/>
    <p:sldId id="705" r:id="rId438"/>
    <p:sldId id="1777" r:id="rId439"/>
    <p:sldId id="706" r:id="rId440"/>
    <p:sldId id="707" r:id="rId441"/>
    <p:sldId id="708" r:id="rId442"/>
    <p:sldId id="709" r:id="rId443"/>
    <p:sldId id="710" r:id="rId444"/>
    <p:sldId id="711" r:id="rId445"/>
    <p:sldId id="714" r:id="rId446"/>
    <p:sldId id="713" r:id="rId447"/>
    <p:sldId id="715" r:id="rId448"/>
    <p:sldId id="1694" r:id="rId449"/>
    <p:sldId id="716" r:id="rId450"/>
    <p:sldId id="717" r:id="rId451"/>
    <p:sldId id="718" r:id="rId452"/>
    <p:sldId id="719" r:id="rId453"/>
    <p:sldId id="721" r:id="rId454"/>
    <p:sldId id="722" r:id="rId455"/>
    <p:sldId id="1695" r:id="rId456"/>
    <p:sldId id="727" r:id="rId457"/>
    <p:sldId id="723" r:id="rId458"/>
    <p:sldId id="724" r:id="rId459"/>
    <p:sldId id="725" r:id="rId460"/>
    <p:sldId id="726" r:id="rId461"/>
    <p:sldId id="729" r:id="rId462"/>
    <p:sldId id="730" r:id="rId463"/>
    <p:sldId id="1353" r:id="rId464"/>
    <p:sldId id="731" r:id="rId465"/>
    <p:sldId id="732" r:id="rId466"/>
    <p:sldId id="1740" r:id="rId467"/>
    <p:sldId id="733" r:id="rId468"/>
    <p:sldId id="734" r:id="rId469"/>
    <p:sldId id="735" r:id="rId470"/>
    <p:sldId id="738" r:id="rId471"/>
    <p:sldId id="740" r:id="rId472"/>
    <p:sldId id="739" r:id="rId473"/>
    <p:sldId id="741" r:id="rId474"/>
    <p:sldId id="742" r:id="rId475"/>
    <p:sldId id="743" r:id="rId476"/>
    <p:sldId id="744" r:id="rId477"/>
    <p:sldId id="745" r:id="rId478"/>
    <p:sldId id="1696" r:id="rId479"/>
    <p:sldId id="746" r:id="rId480"/>
    <p:sldId id="1355" r:id="rId481"/>
    <p:sldId id="750" r:id="rId482"/>
    <p:sldId id="748" r:id="rId483"/>
    <p:sldId id="1697" r:id="rId484"/>
    <p:sldId id="749" r:id="rId485"/>
    <p:sldId id="1579" r:id="rId486"/>
    <p:sldId id="752" r:id="rId487"/>
    <p:sldId id="1580" r:id="rId488"/>
    <p:sldId id="753" r:id="rId489"/>
    <p:sldId id="756" r:id="rId490"/>
    <p:sldId id="754" r:id="rId491"/>
    <p:sldId id="1698" r:id="rId492"/>
    <p:sldId id="755" r:id="rId493"/>
    <p:sldId id="757" r:id="rId494"/>
    <p:sldId id="758" r:id="rId495"/>
    <p:sldId id="1699" r:id="rId496"/>
    <p:sldId id="762" r:id="rId497"/>
    <p:sldId id="759" r:id="rId498"/>
    <p:sldId id="1581" r:id="rId499"/>
    <p:sldId id="760" r:id="rId500"/>
    <p:sldId id="1582" r:id="rId501"/>
    <p:sldId id="761" r:id="rId502"/>
    <p:sldId id="763" r:id="rId503"/>
    <p:sldId id="764" r:id="rId504"/>
    <p:sldId id="1583" r:id="rId505"/>
    <p:sldId id="765" r:id="rId506"/>
    <p:sldId id="766" r:id="rId507"/>
    <p:sldId id="767" r:id="rId508"/>
    <p:sldId id="1356" r:id="rId509"/>
    <p:sldId id="769" r:id="rId510"/>
    <p:sldId id="770" r:id="rId511"/>
    <p:sldId id="771" r:id="rId512"/>
    <p:sldId id="1357" r:id="rId513"/>
    <p:sldId id="772" r:id="rId514"/>
    <p:sldId id="773" r:id="rId515"/>
    <p:sldId id="774" r:id="rId516"/>
    <p:sldId id="775" r:id="rId517"/>
    <p:sldId id="776" r:id="rId518"/>
    <p:sldId id="777" r:id="rId519"/>
    <p:sldId id="778" r:id="rId520"/>
    <p:sldId id="779" r:id="rId521"/>
    <p:sldId id="781" r:id="rId522"/>
    <p:sldId id="782" r:id="rId523"/>
    <p:sldId id="783" r:id="rId524"/>
    <p:sldId id="784" r:id="rId525"/>
    <p:sldId id="785" r:id="rId526"/>
    <p:sldId id="786" r:id="rId527"/>
    <p:sldId id="788" r:id="rId528"/>
    <p:sldId id="789" r:id="rId529"/>
    <p:sldId id="1700" r:id="rId530"/>
    <p:sldId id="1739" r:id="rId531"/>
    <p:sldId id="1701" r:id="rId532"/>
    <p:sldId id="1702" r:id="rId533"/>
    <p:sldId id="1703" r:id="rId534"/>
    <p:sldId id="1704" r:id="rId535"/>
    <p:sldId id="1705" r:id="rId536"/>
    <p:sldId id="1706" r:id="rId537"/>
    <p:sldId id="1707" r:id="rId538"/>
    <p:sldId id="1708" r:id="rId539"/>
    <p:sldId id="1709" r:id="rId540"/>
    <p:sldId id="1710" r:id="rId541"/>
    <p:sldId id="1711" r:id="rId542"/>
    <p:sldId id="1712" r:id="rId543"/>
    <p:sldId id="1713" r:id="rId544"/>
    <p:sldId id="1714" r:id="rId545"/>
    <p:sldId id="1715" r:id="rId546"/>
    <p:sldId id="1716" r:id="rId547"/>
    <p:sldId id="1717" r:id="rId548"/>
    <p:sldId id="1718" r:id="rId549"/>
    <p:sldId id="1719" r:id="rId550"/>
    <p:sldId id="1720" r:id="rId551"/>
    <p:sldId id="1721" r:id="rId552"/>
    <p:sldId id="1722" r:id="rId553"/>
    <p:sldId id="1723" r:id="rId554"/>
    <p:sldId id="1724" r:id="rId555"/>
    <p:sldId id="1725" r:id="rId556"/>
    <p:sldId id="1741" r:id="rId557"/>
    <p:sldId id="1726" r:id="rId558"/>
    <p:sldId id="1727" r:id="rId559"/>
    <p:sldId id="1728" r:id="rId560"/>
    <p:sldId id="1729" r:id="rId561"/>
    <p:sldId id="1730" r:id="rId562"/>
    <p:sldId id="1731" r:id="rId563"/>
    <p:sldId id="1732" r:id="rId564"/>
    <p:sldId id="1734" r:id="rId565"/>
    <p:sldId id="1735" r:id="rId566"/>
    <p:sldId id="1736" r:id="rId567"/>
    <p:sldId id="1737" r:id="rId568"/>
    <p:sldId id="1742" r:id="rId569"/>
    <p:sldId id="1743" r:id="rId570"/>
    <p:sldId id="1744" r:id="rId571"/>
    <p:sldId id="1745" r:id="rId572"/>
    <p:sldId id="1750" r:id="rId573"/>
    <p:sldId id="1746" r:id="rId574"/>
    <p:sldId id="1747" r:id="rId575"/>
    <p:sldId id="1748" r:id="rId576"/>
    <p:sldId id="1749" r:id="rId577"/>
    <p:sldId id="1751" r:id="rId578"/>
    <p:sldId id="1752" r:id="rId579"/>
    <p:sldId id="1753" r:id="rId580"/>
    <p:sldId id="1754" r:id="rId581"/>
    <p:sldId id="1755" r:id="rId582"/>
    <p:sldId id="1756" r:id="rId583"/>
    <p:sldId id="1765" r:id="rId584"/>
    <p:sldId id="1757" r:id="rId585"/>
    <p:sldId id="1758" r:id="rId586"/>
    <p:sldId id="1759" r:id="rId587"/>
    <p:sldId id="1760" r:id="rId588"/>
    <p:sldId id="1761" r:id="rId589"/>
    <p:sldId id="1762" r:id="rId590"/>
    <p:sldId id="1763" r:id="rId591"/>
    <p:sldId id="1764" r:id="rId592"/>
    <p:sldId id="1767" r:id="rId593"/>
    <p:sldId id="1768" r:id="rId594"/>
    <p:sldId id="1769" r:id="rId595"/>
    <p:sldId id="1770" r:id="rId596"/>
    <p:sldId id="1771" r:id="rId597"/>
    <p:sldId id="1774" r:id="rId598"/>
    <p:sldId id="1772" r:id="rId599"/>
    <p:sldId id="1773" r:id="rId600"/>
    <p:sldId id="794" r:id="rId601"/>
    <p:sldId id="795" r:id="rId602"/>
    <p:sldId id="796" r:id="rId603"/>
    <p:sldId id="800" r:id="rId604"/>
    <p:sldId id="797" r:id="rId605"/>
    <p:sldId id="798" r:id="rId606"/>
    <p:sldId id="801" r:id="rId607"/>
    <p:sldId id="805" r:id="rId608"/>
    <p:sldId id="802" r:id="rId609"/>
    <p:sldId id="803" r:id="rId610"/>
    <p:sldId id="804" r:id="rId611"/>
    <p:sldId id="806" r:id="rId612"/>
    <p:sldId id="810" r:id="rId613"/>
    <p:sldId id="807" r:id="rId614"/>
    <p:sldId id="808" r:id="rId615"/>
    <p:sldId id="809" r:id="rId616"/>
    <p:sldId id="811" r:id="rId617"/>
    <p:sldId id="812" r:id="rId618"/>
    <p:sldId id="1358" r:id="rId619"/>
    <p:sldId id="813" r:id="rId620"/>
    <p:sldId id="814" r:id="rId621"/>
    <p:sldId id="815" r:id="rId622"/>
    <p:sldId id="816" r:id="rId623"/>
    <p:sldId id="817" r:id="rId624"/>
    <p:sldId id="819" r:id="rId625"/>
    <p:sldId id="818" r:id="rId626"/>
    <p:sldId id="820" r:id="rId627"/>
    <p:sldId id="821" r:id="rId628"/>
    <p:sldId id="822" r:id="rId629"/>
    <p:sldId id="826" r:id="rId630"/>
    <p:sldId id="823" r:id="rId631"/>
    <p:sldId id="824" r:id="rId632"/>
    <p:sldId id="1360" r:id="rId633"/>
    <p:sldId id="828" r:id="rId634"/>
    <p:sldId id="829" r:id="rId635"/>
    <p:sldId id="1361" r:id="rId636"/>
    <p:sldId id="830" r:id="rId637"/>
    <p:sldId id="831" r:id="rId638"/>
    <p:sldId id="832" r:id="rId639"/>
    <p:sldId id="833" r:id="rId640"/>
    <p:sldId id="834" r:id="rId641"/>
    <p:sldId id="836" r:id="rId642"/>
    <p:sldId id="837" r:id="rId643"/>
    <p:sldId id="838" r:id="rId644"/>
    <p:sldId id="840" r:id="rId645"/>
    <p:sldId id="841" r:id="rId646"/>
    <p:sldId id="842" r:id="rId647"/>
    <p:sldId id="843" r:id="rId648"/>
    <p:sldId id="844" r:id="rId649"/>
    <p:sldId id="845" r:id="rId650"/>
    <p:sldId id="846" r:id="rId651"/>
    <p:sldId id="847" r:id="rId652"/>
    <p:sldId id="848" r:id="rId653"/>
    <p:sldId id="849" r:id="rId654"/>
    <p:sldId id="1362" r:id="rId655"/>
    <p:sldId id="850" r:id="rId656"/>
    <p:sldId id="851" r:id="rId657"/>
    <p:sldId id="852" r:id="rId658"/>
    <p:sldId id="1363" r:id="rId659"/>
    <p:sldId id="854" r:id="rId660"/>
    <p:sldId id="855" r:id="rId661"/>
    <p:sldId id="853" r:id="rId662"/>
    <p:sldId id="856" r:id="rId663"/>
    <p:sldId id="857" r:id="rId664"/>
    <p:sldId id="1364" r:id="rId665"/>
    <p:sldId id="859" r:id="rId666"/>
    <p:sldId id="858" r:id="rId667"/>
    <p:sldId id="1365" r:id="rId668"/>
    <p:sldId id="860" r:id="rId669"/>
    <p:sldId id="861" r:id="rId670"/>
    <p:sldId id="862" r:id="rId671"/>
    <p:sldId id="863" r:id="rId672"/>
    <p:sldId id="864" r:id="rId673"/>
    <p:sldId id="865" r:id="rId674"/>
    <p:sldId id="866" r:id="rId675"/>
    <p:sldId id="867" r:id="rId676"/>
    <p:sldId id="868" r:id="rId677"/>
    <p:sldId id="1366" r:id="rId678"/>
    <p:sldId id="869" r:id="rId679"/>
    <p:sldId id="874" r:id="rId680"/>
    <p:sldId id="871" r:id="rId681"/>
    <p:sldId id="872" r:id="rId682"/>
    <p:sldId id="873" r:id="rId683"/>
    <p:sldId id="875" r:id="rId684"/>
    <p:sldId id="876" r:id="rId685"/>
    <p:sldId id="877" r:id="rId686"/>
    <p:sldId id="878" r:id="rId687"/>
    <p:sldId id="879" r:id="rId688"/>
    <p:sldId id="880" r:id="rId689"/>
    <p:sldId id="1367" r:id="rId690"/>
    <p:sldId id="881" r:id="rId691"/>
    <p:sldId id="882" r:id="rId692"/>
    <p:sldId id="884" r:id="rId693"/>
    <p:sldId id="883" r:id="rId694"/>
    <p:sldId id="885" r:id="rId695"/>
    <p:sldId id="886" r:id="rId696"/>
    <p:sldId id="1368" r:id="rId697"/>
    <p:sldId id="887" r:id="rId698"/>
    <p:sldId id="888" r:id="rId699"/>
    <p:sldId id="1369" r:id="rId700"/>
    <p:sldId id="889" r:id="rId701"/>
    <p:sldId id="891" r:id="rId702"/>
    <p:sldId id="890" r:id="rId703"/>
    <p:sldId id="892" r:id="rId704"/>
    <p:sldId id="1370" r:id="rId705"/>
    <p:sldId id="894" r:id="rId706"/>
    <p:sldId id="893" r:id="rId707"/>
    <p:sldId id="1371" r:id="rId708"/>
    <p:sldId id="895" r:id="rId709"/>
    <p:sldId id="897" r:id="rId710"/>
    <p:sldId id="896" r:id="rId711"/>
    <p:sldId id="898" r:id="rId712"/>
    <p:sldId id="899" r:id="rId713"/>
    <p:sldId id="900" r:id="rId714"/>
    <p:sldId id="1584" r:id="rId715"/>
    <p:sldId id="901" r:id="rId716"/>
    <p:sldId id="902" r:id="rId717"/>
    <p:sldId id="903" r:id="rId718"/>
    <p:sldId id="905" r:id="rId719"/>
    <p:sldId id="904" r:id="rId720"/>
    <p:sldId id="906" r:id="rId721"/>
    <p:sldId id="907" r:id="rId722"/>
    <p:sldId id="909" r:id="rId723"/>
    <p:sldId id="908" r:id="rId724"/>
    <p:sldId id="1467" r:id="rId725"/>
    <p:sldId id="910" r:id="rId726"/>
    <p:sldId id="1372" r:id="rId727"/>
    <p:sldId id="911" r:id="rId728"/>
    <p:sldId id="912" r:id="rId729"/>
    <p:sldId id="1376" r:id="rId730"/>
    <p:sldId id="1373" r:id="rId731"/>
    <p:sldId id="913" r:id="rId732"/>
    <p:sldId id="914" r:id="rId733"/>
    <p:sldId id="915" r:id="rId734"/>
    <p:sldId id="1374" r:id="rId735"/>
    <p:sldId id="916" r:id="rId736"/>
    <p:sldId id="1375" r:id="rId737"/>
    <p:sldId id="917" r:id="rId738"/>
    <p:sldId id="918" r:id="rId739"/>
    <p:sldId id="919" r:id="rId740"/>
    <p:sldId id="921" r:id="rId741"/>
    <p:sldId id="922" r:id="rId742"/>
    <p:sldId id="923" r:id="rId743"/>
    <p:sldId id="924" r:id="rId744"/>
    <p:sldId id="1551" r:id="rId745"/>
    <p:sldId id="925" r:id="rId746"/>
    <p:sldId id="1377" r:id="rId747"/>
    <p:sldId id="926" r:id="rId748"/>
    <p:sldId id="1379" r:id="rId749"/>
    <p:sldId id="927" r:id="rId750"/>
    <p:sldId id="928" r:id="rId751"/>
    <p:sldId id="1378" r:id="rId752"/>
    <p:sldId id="1380" r:id="rId753"/>
    <p:sldId id="930" r:id="rId754"/>
    <p:sldId id="931" r:id="rId755"/>
    <p:sldId id="932" r:id="rId756"/>
    <p:sldId id="1381" r:id="rId757"/>
    <p:sldId id="933" r:id="rId758"/>
    <p:sldId id="1382" r:id="rId759"/>
    <p:sldId id="934" r:id="rId760"/>
    <p:sldId id="937" r:id="rId761"/>
    <p:sldId id="938" r:id="rId762"/>
    <p:sldId id="936" r:id="rId763"/>
    <p:sldId id="939" r:id="rId764"/>
    <p:sldId id="941" r:id="rId765"/>
    <p:sldId id="942" r:id="rId766"/>
    <p:sldId id="944" r:id="rId767"/>
    <p:sldId id="943" r:id="rId768"/>
    <p:sldId id="945" r:id="rId769"/>
    <p:sldId id="946" r:id="rId770"/>
    <p:sldId id="947" r:id="rId771"/>
    <p:sldId id="948" r:id="rId772"/>
    <p:sldId id="949" r:id="rId773"/>
    <p:sldId id="1383" r:id="rId774"/>
    <p:sldId id="950" r:id="rId775"/>
    <p:sldId id="951" r:id="rId776"/>
    <p:sldId id="953" r:id="rId777"/>
    <p:sldId id="956" r:id="rId778"/>
    <p:sldId id="954" r:id="rId779"/>
    <p:sldId id="955" r:id="rId780"/>
    <p:sldId id="957" r:id="rId781"/>
    <p:sldId id="958" r:id="rId782"/>
    <p:sldId id="1384" r:id="rId783"/>
    <p:sldId id="959" r:id="rId784"/>
    <p:sldId id="960" r:id="rId785"/>
    <p:sldId id="961" r:id="rId786"/>
    <p:sldId id="1385" r:id="rId787"/>
    <p:sldId id="962" r:id="rId788"/>
    <p:sldId id="964" r:id="rId789"/>
    <p:sldId id="967" r:id="rId790"/>
    <p:sldId id="965" r:id="rId791"/>
    <p:sldId id="966" r:id="rId792"/>
    <p:sldId id="968" r:id="rId793"/>
    <p:sldId id="969" r:id="rId794"/>
    <p:sldId id="970" r:id="rId795"/>
    <p:sldId id="971" r:id="rId796"/>
    <p:sldId id="1585" r:id="rId797"/>
    <p:sldId id="974" r:id="rId798"/>
    <p:sldId id="972" r:id="rId799"/>
    <p:sldId id="973" r:id="rId800"/>
    <p:sldId id="975" r:id="rId801"/>
    <p:sldId id="976" r:id="rId802"/>
    <p:sldId id="977" r:id="rId803"/>
    <p:sldId id="978" r:id="rId804"/>
    <p:sldId id="979" r:id="rId805"/>
    <p:sldId id="980" r:id="rId806"/>
    <p:sldId id="981" r:id="rId807"/>
    <p:sldId id="1388" r:id="rId808"/>
    <p:sldId id="982" r:id="rId809"/>
    <p:sldId id="983" r:id="rId810"/>
    <p:sldId id="984" r:id="rId811"/>
    <p:sldId id="985" r:id="rId812"/>
    <p:sldId id="1387" r:id="rId813"/>
    <p:sldId id="986" r:id="rId814"/>
    <p:sldId id="1386" r:id="rId815"/>
    <p:sldId id="1003" r:id="rId816"/>
    <p:sldId id="987" r:id="rId817"/>
    <p:sldId id="988" r:id="rId818"/>
    <p:sldId id="989" r:id="rId819"/>
    <p:sldId id="990" r:id="rId820"/>
    <p:sldId id="1478" r:id="rId821"/>
    <p:sldId id="991" r:id="rId822"/>
    <p:sldId id="992" r:id="rId823"/>
    <p:sldId id="1586" r:id="rId824"/>
    <p:sldId id="1552" r:id="rId825"/>
    <p:sldId id="994" r:id="rId826"/>
    <p:sldId id="995" r:id="rId827"/>
    <p:sldId id="1587" r:id="rId828"/>
    <p:sldId id="997" r:id="rId829"/>
    <p:sldId id="998" r:id="rId830"/>
    <p:sldId id="999" r:id="rId831"/>
    <p:sldId id="1000" r:id="rId832"/>
    <p:sldId id="1001" r:id="rId833"/>
    <p:sldId id="1390" r:id="rId834"/>
    <p:sldId id="1389" r:id="rId835"/>
    <p:sldId id="1002" r:id="rId836"/>
    <p:sldId id="1004" r:id="rId837"/>
    <p:sldId id="1005" r:id="rId838"/>
    <p:sldId id="1006" r:id="rId839"/>
    <p:sldId id="1008" r:id="rId840"/>
    <p:sldId id="1007" r:id="rId841"/>
    <p:sldId id="1009" r:id="rId842"/>
    <p:sldId id="1010" r:id="rId843"/>
    <p:sldId id="1011" r:id="rId844"/>
    <p:sldId id="1012" r:id="rId845"/>
    <p:sldId id="1013" r:id="rId846"/>
    <p:sldId id="1016" r:id="rId847"/>
    <p:sldId id="1014" r:id="rId848"/>
    <p:sldId id="1391" r:id="rId849"/>
    <p:sldId id="1015" r:id="rId850"/>
    <p:sldId id="1017" r:id="rId851"/>
    <p:sldId id="1018" r:id="rId852"/>
    <p:sldId id="1019" r:id="rId853"/>
    <p:sldId id="1020" r:id="rId854"/>
    <p:sldId id="1021" r:id="rId855"/>
    <p:sldId id="1022" r:id="rId856"/>
    <p:sldId id="1025" r:id="rId857"/>
    <p:sldId id="1023" r:id="rId858"/>
    <p:sldId id="1392" r:id="rId859"/>
    <p:sldId id="1024" r:id="rId860"/>
    <p:sldId id="1026" r:id="rId861"/>
    <p:sldId id="1027" r:id="rId862"/>
    <p:sldId id="1028" r:id="rId863"/>
    <p:sldId id="1553" r:id="rId864"/>
    <p:sldId id="1029" r:id="rId865"/>
    <p:sldId id="1393" r:id="rId866"/>
    <p:sldId id="1032" r:id="rId867"/>
    <p:sldId id="1031" r:id="rId868"/>
    <p:sldId id="1033" r:id="rId869"/>
    <p:sldId id="1034" r:id="rId870"/>
    <p:sldId id="1035" r:id="rId871"/>
    <p:sldId id="1036" r:id="rId872"/>
    <p:sldId id="1037" r:id="rId873"/>
    <p:sldId id="1470" r:id="rId874"/>
    <p:sldId id="1471" r:id="rId875"/>
    <p:sldId id="1472" r:id="rId876"/>
    <p:sldId id="1473" r:id="rId877"/>
    <p:sldId id="1474" r:id="rId878"/>
    <p:sldId id="1475" r:id="rId879"/>
    <p:sldId id="1038" r:id="rId880"/>
    <p:sldId id="1039" r:id="rId881"/>
    <p:sldId id="1041" r:id="rId882"/>
    <p:sldId id="1040" r:id="rId883"/>
    <p:sldId id="1042" r:id="rId884"/>
    <p:sldId id="1043" r:id="rId885"/>
    <p:sldId id="1044" r:id="rId886"/>
    <p:sldId id="1047" r:id="rId887"/>
    <p:sldId id="1045" r:id="rId888"/>
    <p:sldId id="1395" r:id="rId889"/>
    <p:sldId id="1048" r:id="rId890"/>
    <p:sldId id="1046" r:id="rId891"/>
    <p:sldId id="1049" r:id="rId892"/>
    <p:sldId id="1396" r:id="rId893"/>
    <p:sldId id="1050" r:id="rId894"/>
    <p:sldId id="1051" r:id="rId895"/>
    <p:sldId id="1052" r:id="rId896"/>
    <p:sldId id="1053" r:id="rId897"/>
    <p:sldId id="1054" r:id="rId898"/>
    <p:sldId id="1055" r:id="rId899"/>
    <p:sldId id="1398" r:id="rId900"/>
    <p:sldId id="1056" r:id="rId901"/>
    <p:sldId id="1780" r:id="rId902"/>
    <p:sldId id="1057" r:id="rId903"/>
    <p:sldId id="1092" r:id="rId904"/>
    <p:sldId id="1093" r:id="rId905"/>
    <p:sldId id="1094" r:id="rId906"/>
    <p:sldId id="1096" r:id="rId907"/>
    <p:sldId id="1097" r:id="rId908"/>
    <p:sldId id="1400" r:id="rId909"/>
    <p:sldId id="1098" r:id="rId910"/>
    <p:sldId id="1099" r:id="rId911"/>
    <p:sldId id="1100" r:id="rId912"/>
    <p:sldId id="1101" r:id="rId913"/>
    <p:sldId id="1102" r:id="rId914"/>
    <p:sldId id="1402" r:id="rId915"/>
    <p:sldId id="1775" r:id="rId916"/>
    <p:sldId id="1104" r:id="rId917"/>
    <p:sldId id="1105" r:id="rId918"/>
    <p:sldId id="1106" r:id="rId919"/>
    <p:sldId id="1107" r:id="rId920"/>
    <p:sldId id="1109" r:id="rId921"/>
    <p:sldId id="1108" r:id="rId922"/>
    <p:sldId id="1110" r:id="rId923"/>
    <p:sldId id="1111" r:id="rId924"/>
    <p:sldId id="1112" r:id="rId925"/>
    <p:sldId id="1113" r:id="rId926"/>
    <p:sldId id="1114" r:id="rId927"/>
    <p:sldId id="1115" r:id="rId928"/>
    <p:sldId id="1116" r:id="rId929"/>
    <p:sldId id="1117" r:id="rId930"/>
    <p:sldId id="1118" r:id="rId931"/>
    <p:sldId id="1119" r:id="rId932"/>
    <p:sldId id="1404" r:id="rId933"/>
    <p:sldId id="1120" r:id="rId934"/>
    <p:sldId id="1121" r:id="rId935"/>
    <p:sldId id="1403" r:id="rId936"/>
    <p:sldId id="1122" r:id="rId937"/>
    <p:sldId id="1126" r:id="rId938"/>
    <p:sldId id="1123" r:id="rId939"/>
    <p:sldId id="1124" r:id="rId940"/>
    <p:sldId id="1776" r:id="rId941"/>
    <p:sldId id="1405" r:id="rId942"/>
    <p:sldId id="1134" r:id="rId943"/>
    <p:sldId id="1125" r:id="rId944"/>
    <p:sldId id="1406" r:id="rId945"/>
    <p:sldId id="1127" r:id="rId946"/>
    <p:sldId id="1128" r:id="rId947"/>
    <p:sldId id="1129" r:id="rId948"/>
    <p:sldId id="1130" r:id="rId949"/>
    <p:sldId id="1407" r:id="rId950"/>
    <p:sldId id="1131" r:id="rId951"/>
    <p:sldId id="1132" r:id="rId952"/>
    <p:sldId id="1133" r:id="rId953"/>
    <p:sldId id="1597" r:id="rId954"/>
    <p:sldId id="1135" r:id="rId955"/>
    <p:sldId id="1136" r:id="rId956"/>
    <p:sldId id="1138" r:id="rId957"/>
    <p:sldId id="1139" r:id="rId958"/>
    <p:sldId id="1140" r:id="rId959"/>
    <p:sldId id="1141" r:id="rId960"/>
    <p:sldId id="1142" r:id="rId961"/>
    <p:sldId id="1143" r:id="rId962"/>
    <p:sldId id="1144" r:id="rId963"/>
    <p:sldId id="1145" r:id="rId964"/>
    <p:sldId id="1146" r:id="rId965"/>
    <p:sldId id="1598" r:id="rId966"/>
    <p:sldId id="1599" r:id="rId967"/>
    <p:sldId id="1781" r:id="rId968"/>
    <p:sldId id="1547" r:id="rId969"/>
    <p:sldId id="1548" r:id="rId970"/>
    <p:sldId id="1148" r:id="rId971"/>
    <p:sldId id="1408" r:id="rId972"/>
    <p:sldId id="1149" r:id="rId973"/>
    <p:sldId id="1150" r:id="rId974"/>
    <p:sldId id="1151" r:id="rId975"/>
    <p:sldId id="1152" r:id="rId976"/>
    <p:sldId id="1154" r:id="rId977"/>
    <p:sldId id="1153" r:id="rId978"/>
    <p:sldId id="1156" r:id="rId979"/>
    <p:sldId id="1155" r:id="rId980"/>
    <p:sldId id="1411" r:id="rId981"/>
    <p:sldId id="1157" r:id="rId982"/>
    <p:sldId id="1158" r:id="rId983"/>
    <p:sldId id="1159" r:id="rId984"/>
    <p:sldId id="1412" r:id="rId985"/>
    <p:sldId id="1160" r:id="rId986"/>
    <p:sldId id="1162" r:id="rId987"/>
    <p:sldId id="1413" r:id="rId988"/>
    <p:sldId id="1163" r:id="rId989"/>
    <p:sldId id="1164" r:id="rId990"/>
    <p:sldId id="1165" r:id="rId991"/>
    <p:sldId id="1167" r:id="rId992"/>
    <p:sldId id="1168" r:id="rId993"/>
    <p:sldId id="1169" r:id="rId994"/>
    <p:sldId id="1170" r:id="rId995"/>
    <p:sldId id="1171" r:id="rId996"/>
    <p:sldId id="1172" r:id="rId997"/>
    <p:sldId id="1173" r:id="rId998"/>
    <p:sldId id="1174" r:id="rId999"/>
    <p:sldId id="1415" r:id="rId1000"/>
    <p:sldId id="1175" r:id="rId1001"/>
    <p:sldId id="1178" r:id="rId1002"/>
    <p:sldId id="1176" r:id="rId1003"/>
    <p:sldId id="1179" r:id="rId1004"/>
    <p:sldId id="1177" r:id="rId1005"/>
    <p:sldId id="1416" r:id="rId1006"/>
    <p:sldId id="1180" r:id="rId1007"/>
    <p:sldId id="1181" r:id="rId1008"/>
    <p:sldId id="1182" r:id="rId1009"/>
    <p:sldId id="1183" r:id="rId1010"/>
    <p:sldId id="1417" r:id="rId1011"/>
    <p:sldId id="1184" r:id="rId1012"/>
    <p:sldId id="1185" r:id="rId1013"/>
    <p:sldId id="1418" r:id="rId1014"/>
    <p:sldId id="1186" r:id="rId1015"/>
    <p:sldId id="1187" r:id="rId1016"/>
    <p:sldId id="1189" r:id="rId1017"/>
    <p:sldId id="1190" r:id="rId1018"/>
    <p:sldId id="1188" r:id="rId1019"/>
    <p:sldId id="1419" r:id="rId1020"/>
    <p:sldId id="1191" r:id="rId1021"/>
    <p:sldId id="1192" r:id="rId1022"/>
    <p:sldId id="1782" r:id="rId1023"/>
    <p:sldId id="1783" r:id="rId1024"/>
    <p:sldId id="1784" r:id="rId1025"/>
    <p:sldId id="1193" r:id="rId1026"/>
    <p:sldId id="1194" r:id="rId1027"/>
    <p:sldId id="1195" r:id="rId1028"/>
    <p:sldId id="1196" r:id="rId1029"/>
    <p:sldId id="1197" r:id="rId1030"/>
    <p:sldId id="1421" r:id="rId1031"/>
    <p:sldId id="1199" r:id="rId1032"/>
    <p:sldId id="1198" r:id="rId1033"/>
    <p:sldId id="1422" r:id="rId1034"/>
    <p:sldId id="1200" r:id="rId1035"/>
    <p:sldId id="1201" r:id="rId1036"/>
    <p:sldId id="1785" r:id="rId1037"/>
    <p:sldId id="1202" r:id="rId1038"/>
    <p:sldId id="1203" r:id="rId1039"/>
    <p:sldId id="1204" r:id="rId1040"/>
    <p:sldId id="1205" r:id="rId1041"/>
    <p:sldId id="1206" r:id="rId1042"/>
    <p:sldId id="1207" r:id="rId1043"/>
    <p:sldId id="1209" r:id="rId1044"/>
    <p:sldId id="1208" r:id="rId1045"/>
    <p:sldId id="1210" r:id="rId1046"/>
    <p:sldId id="1211" r:id="rId1047"/>
    <p:sldId id="1212" r:id="rId1048"/>
    <p:sldId id="1423" r:id="rId1049"/>
    <p:sldId id="1213" r:id="rId1050"/>
    <p:sldId id="1214" r:id="rId1051"/>
    <p:sldId id="1216" r:id="rId1052"/>
    <p:sldId id="1217" r:id="rId1053"/>
    <p:sldId id="1218" r:id="rId1054"/>
    <p:sldId id="1219" r:id="rId1055"/>
    <p:sldId id="1220" r:id="rId1056"/>
    <p:sldId id="1221" r:id="rId1057"/>
    <p:sldId id="1222" r:id="rId1058"/>
    <p:sldId id="1223" r:id="rId1059"/>
    <p:sldId id="1227" r:id="rId1060"/>
    <p:sldId id="1228" r:id="rId1061"/>
    <p:sldId id="1224" r:id="rId1062"/>
    <p:sldId id="1424" r:id="rId1063"/>
    <p:sldId id="1225" r:id="rId1064"/>
    <p:sldId id="1226" r:id="rId1065"/>
    <p:sldId id="1229" r:id="rId1066"/>
    <p:sldId id="1425" r:id="rId1067"/>
    <p:sldId id="1231" r:id="rId1068"/>
    <p:sldId id="1230" r:id="rId1069"/>
    <p:sldId id="1800" r:id="rId1070"/>
    <p:sldId id="1801" r:id="rId1071"/>
    <p:sldId id="1426" r:id="rId1072"/>
    <p:sldId id="1802" r:id="rId1073"/>
    <p:sldId id="1233" r:id="rId1074"/>
    <p:sldId id="1234" r:id="rId1075"/>
    <p:sldId id="1427" r:id="rId1076"/>
    <p:sldId id="1236" r:id="rId1077"/>
    <p:sldId id="1237" r:id="rId1078"/>
    <p:sldId id="1238" r:id="rId1079"/>
    <p:sldId id="1239" r:id="rId1080"/>
    <p:sldId id="1240" r:id="rId1081"/>
    <p:sldId id="1428" r:id="rId1082"/>
    <p:sldId id="1241" r:id="rId1083"/>
    <p:sldId id="1245" r:id="rId1084"/>
    <p:sldId id="1242" r:id="rId1085"/>
    <p:sldId id="1243" r:id="rId1086"/>
    <p:sldId id="1244" r:id="rId1087"/>
    <p:sldId id="1246" r:id="rId1088"/>
    <p:sldId id="1247" r:id="rId1089"/>
    <p:sldId id="1248" r:id="rId1090"/>
    <p:sldId id="1249" r:id="rId1091"/>
    <p:sldId id="1804" r:id="rId1092"/>
    <p:sldId id="1429" r:id="rId1093"/>
    <p:sldId id="1250" r:id="rId1094"/>
    <p:sldId id="1251" r:id="rId1095"/>
    <p:sldId id="1252" r:id="rId1096"/>
    <p:sldId id="1253" r:id="rId1097"/>
    <p:sldId id="1254" r:id="rId1098"/>
    <p:sldId id="1255" r:id="rId1099"/>
    <p:sldId id="1430" r:id="rId1100"/>
    <p:sldId id="1803" r:id="rId1101"/>
    <p:sldId id="1256" r:id="rId1102"/>
    <p:sldId id="1257" r:id="rId1103"/>
    <p:sldId id="1431" r:id="rId1104"/>
    <p:sldId id="1260" r:id="rId1105"/>
    <p:sldId id="1258" r:id="rId1106"/>
    <p:sldId id="1259" r:id="rId1107"/>
    <p:sldId id="1261" r:id="rId1108"/>
    <p:sldId id="1787" r:id="rId1109"/>
    <p:sldId id="1788" r:id="rId1110"/>
    <p:sldId id="1789" r:id="rId1111"/>
    <p:sldId id="1790" r:id="rId1112"/>
    <p:sldId id="1791" r:id="rId1113"/>
    <p:sldId id="1792" r:id="rId1114"/>
    <p:sldId id="1793" r:id="rId1115"/>
    <p:sldId id="1794" r:id="rId1116"/>
    <p:sldId id="1795" r:id="rId1117"/>
    <p:sldId id="1796" r:id="rId1118"/>
    <p:sldId id="1798" r:id="rId1119"/>
    <p:sldId id="1262" r:id="rId1120"/>
    <p:sldId id="1263" r:id="rId1121"/>
    <p:sldId id="1264" r:id="rId1122"/>
    <p:sldId id="1432" r:id="rId1123"/>
    <p:sldId id="1265" r:id="rId1124"/>
    <p:sldId id="1266" r:id="rId1125"/>
    <p:sldId id="1270" r:id="rId1126"/>
    <p:sldId id="1267" r:id="rId1127"/>
    <p:sldId id="1435" r:id="rId1128"/>
    <p:sldId id="1268" r:id="rId1129"/>
    <p:sldId id="1433" r:id="rId1130"/>
    <p:sldId id="1269" r:id="rId1131"/>
    <p:sldId id="1434" r:id="rId1132"/>
    <p:sldId id="1271" r:id="rId1133"/>
    <p:sldId id="1272" r:id="rId1134"/>
    <p:sldId id="1273" r:id="rId1135"/>
    <p:sldId id="1274" r:id="rId1136"/>
    <p:sldId id="1275" r:id="rId1137"/>
    <p:sldId id="1806" r:id="rId1138"/>
    <p:sldId id="1807" r:id="rId1139"/>
    <p:sldId id="1808" r:id="rId1140"/>
    <p:sldId id="1810" r:id="rId1141"/>
    <p:sldId id="1809" r:id="rId1142"/>
    <p:sldId id="1812" r:id="rId1143"/>
    <p:sldId id="1813" r:id="rId1144"/>
    <p:sldId id="1811" r:id="rId1145"/>
    <p:sldId id="1814" r:id="rId1146"/>
    <p:sldId id="1815" r:id="rId1147"/>
    <p:sldId id="1816" r:id="rId1148"/>
    <p:sldId id="1817" r:id="rId1149"/>
    <p:sldId id="1276" r:id="rId1150"/>
    <p:sldId id="1278" r:id="rId1151"/>
    <p:sldId id="1592" r:id="rId1152"/>
    <p:sldId id="1277" r:id="rId1153"/>
    <p:sldId id="1280" r:id="rId1154"/>
    <p:sldId id="1281" r:id="rId1155"/>
    <p:sldId id="1282" r:id="rId1156"/>
    <p:sldId id="1283" r:id="rId1157"/>
    <p:sldId id="1284" r:id="rId1158"/>
    <p:sldId id="1287" r:id="rId1159"/>
    <p:sldId id="1285" r:id="rId1160"/>
    <p:sldId id="1286" r:id="rId1161"/>
    <p:sldId id="1288" r:id="rId1162"/>
    <p:sldId id="1437" r:id="rId1163"/>
    <p:sldId id="1289" r:id="rId1164"/>
    <p:sldId id="1290" r:id="rId1165"/>
    <p:sldId id="1291" r:id="rId1166"/>
    <p:sldId id="1292" r:id="rId1167"/>
    <p:sldId id="1293" r:id="rId1168"/>
    <p:sldId id="1294" r:id="rId1169"/>
    <p:sldId id="1295" r:id="rId1170"/>
    <p:sldId id="1296" r:id="rId1171"/>
    <p:sldId id="1297" r:id="rId1172"/>
    <p:sldId id="1299" r:id="rId1173"/>
    <p:sldId id="1300" r:id="rId1174"/>
    <p:sldId id="1302" r:id="rId1175"/>
    <p:sldId id="1301" r:id="rId1176"/>
    <p:sldId id="1303" r:id="rId1177"/>
    <p:sldId id="1304" r:id="rId1178"/>
    <p:sldId id="1438" r:id="rId1179"/>
    <p:sldId id="1305" r:id="rId1180"/>
    <p:sldId id="1306" r:id="rId1181"/>
    <p:sldId id="1307" r:id="rId1182"/>
    <p:sldId id="1308" r:id="rId1183"/>
    <p:sldId id="1309" r:id="rId1184"/>
    <p:sldId id="1439" r:id="rId1185"/>
    <p:sldId id="1310" r:id="rId1186"/>
    <p:sldId id="1480" r:id="rId1187"/>
    <p:sldId id="1312" r:id="rId1188"/>
    <p:sldId id="1440" r:id="rId1189"/>
    <p:sldId id="1313" r:id="rId1190"/>
    <p:sldId id="1314" r:id="rId1191"/>
    <p:sldId id="1441" r:id="rId1192"/>
    <p:sldId id="1315" r:id="rId1193"/>
    <p:sldId id="1316" r:id="rId1194"/>
    <p:sldId id="1442" r:id="rId1195"/>
    <p:sldId id="1317" r:id="rId1196"/>
    <p:sldId id="1320" r:id="rId1197"/>
    <p:sldId id="1318" r:id="rId1198"/>
    <p:sldId id="1319" r:id="rId1199"/>
    <p:sldId id="1481" r:id="rId1200"/>
    <p:sldId id="1321" r:id="rId1201"/>
    <p:sldId id="1322" r:id="rId1202"/>
    <p:sldId id="1323" r:id="rId1203"/>
    <p:sldId id="1443" r:id="rId1204"/>
    <p:sldId id="1324" r:id="rId1205"/>
    <p:sldId id="1325" r:id="rId1206"/>
    <p:sldId id="1444" r:id="rId1207"/>
    <p:sldId id="1326" r:id="rId1208"/>
    <p:sldId id="1327" r:id="rId1209"/>
    <p:sldId id="1445" r:id="rId1210"/>
    <p:sldId id="1448" r:id="rId1211"/>
    <p:sldId id="1328" r:id="rId1212"/>
    <p:sldId id="1446" r:id="rId1213"/>
    <p:sldId id="1329" r:id="rId1214"/>
    <p:sldId id="1447" r:id="rId1215"/>
    <p:sldId id="1330" r:id="rId1216"/>
    <p:sldId id="1331" r:id="rId1217"/>
    <p:sldId id="1451" r:id="rId1218"/>
    <p:sldId id="1449" r:id="rId1219"/>
    <p:sldId id="1332" r:id="rId1220"/>
    <p:sldId id="1452" r:id="rId1221"/>
    <p:sldId id="1453" r:id="rId12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6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22" autoAdjust="0"/>
  </p:normalViewPr>
  <p:slideViewPr>
    <p:cSldViewPr>
      <p:cViewPr>
        <p:scale>
          <a:sx n="75" d="100"/>
          <a:sy n="75" d="100"/>
        </p:scale>
        <p:origin x="-1236"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1434"/>
    </p:cViewPr>
  </p:sorterViewPr>
  <p:notesViewPr>
    <p:cSldViewPr>
      <p:cViewPr varScale="1">
        <p:scale>
          <a:sx n="52" d="100"/>
          <a:sy n="52" d="100"/>
        </p:scale>
        <p:origin x="-289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 /><Relationship Id="rId671" Type="http://schemas.openxmlformats.org/officeDocument/2006/relationships/slide" Target="slides/slide670.xml" /><Relationship Id="rId769" Type="http://schemas.openxmlformats.org/officeDocument/2006/relationships/slide" Target="slides/slide768.xml" /><Relationship Id="rId976" Type="http://schemas.openxmlformats.org/officeDocument/2006/relationships/slide" Target="slides/slide975.xml" /><Relationship Id="rId21" Type="http://schemas.openxmlformats.org/officeDocument/2006/relationships/slide" Target="slides/slide20.xml" /><Relationship Id="rId324" Type="http://schemas.openxmlformats.org/officeDocument/2006/relationships/slide" Target="slides/slide323.xml" /><Relationship Id="rId531" Type="http://schemas.openxmlformats.org/officeDocument/2006/relationships/slide" Target="slides/slide530.xml" /><Relationship Id="rId629" Type="http://schemas.openxmlformats.org/officeDocument/2006/relationships/slide" Target="slides/slide628.xml" /><Relationship Id="rId1161" Type="http://schemas.openxmlformats.org/officeDocument/2006/relationships/slide" Target="slides/slide1160.xml" /><Relationship Id="rId170" Type="http://schemas.openxmlformats.org/officeDocument/2006/relationships/slide" Target="slides/slide169.xml" /><Relationship Id="rId836" Type="http://schemas.openxmlformats.org/officeDocument/2006/relationships/slide" Target="slides/slide835.xml" /><Relationship Id="rId1021" Type="http://schemas.openxmlformats.org/officeDocument/2006/relationships/slide" Target="slides/slide1020.xml" /><Relationship Id="rId1119" Type="http://schemas.openxmlformats.org/officeDocument/2006/relationships/slide" Target="slides/slide1118.xml" /><Relationship Id="rId268" Type="http://schemas.openxmlformats.org/officeDocument/2006/relationships/slide" Target="slides/slide267.xml" /><Relationship Id="rId475" Type="http://schemas.openxmlformats.org/officeDocument/2006/relationships/slide" Target="slides/slide474.xml" /><Relationship Id="rId682" Type="http://schemas.openxmlformats.org/officeDocument/2006/relationships/slide" Target="slides/slide681.xml" /><Relationship Id="rId903" Type="http://schemas.openxmlformats.org/officeDocument/2006/relationships/slide" Target="slides/slide902.xml" /><Relationship Id="rId32" Type="http://schemas.openxmlformats.org/officeDocument/2006/relationships/slide" Target="slides/slide31.xml" /><Relationship Id="rId128" Type="http://schemas.openxmlformats.org/officeDocument/2006/relationships/slide" Target="slides/slide127.xml" /><Relationship Id="rId335" Type="http://schemas.openxmlformats.org/officeDocument/2006/relationships/slide" Target="slides/slide334.xml" /><Relationship Id="rId542" Type="http://schemas.openxmlformats.org/officeDocument/2006/relationships/slide" Target="slides/slide541.xml" /><Relationship Id="rId987" Type="http://schemas.openxmlformats.org/officeDocument/2006/relationships/slide" Target="slides/slide986.xml" /><Relationship Id="rId1172" Type="http://schemas.openxmlformats.org/officeDocument/2006/relationships/slide" Target="slides/slide1171.xml" /><Relationship Id="rId181" Type="http://schemas.openxmlformats.org/officeDocument/2006/relationships/slide" Target="slides/slide180.xml" /><Relationship Id="rId402" Type="http://schemas.openxmlformats.org/officeDocument/2006/relationships/slide" Target="slides/slide401.xml" /><Relationship Id="rId847" Type="http://schemas.openxmlformats.org/officeDocument/2006/relationships/slide" Target="slides/slide846.xml" /><Relationship Id="rId1032" Type="http://schemas.openxmlformats.org/officeDocument/2006/relationships/slide" Target="slides/slide1031.xml" /><Relationship Id="rId279" Type="http://schemas.openxmlformats.org/officeDocument/2006/relationships/slide" Target="slides/slide278.xml" /><Relationship Id="rId486" Type="http://schemas.openxmlformats.org/officeDocument/2006/relationships/slide" Target="slides/slide485.xml" /><Relationship Id="rId693" Type="http://schemas.openxmlformats.org/officeDocument/2006/relationships/slide" Target="slides/slide692.xml" /><Relationship Id="rId707" Type="http://schemas.openxmlformats.org/officeDocument/2006/relationships/slide" Target="slides/slide706.xml" /><Relationship Id="rId914" Type="http://schemas.openxmlformats.org/officeDocument/2006/relationships/slide" Target="slides/slide913.xml" /><Relationship Id="rId43" Type="http://schemas.openxmlformats.org/officeDocument/2006/relationships/slide" Target="slides/slide42.xml" /><Relationship Id="rId139" Type="http://schemas.openxmlformats.org/officeDocument/2006/relationships/slide" Target="slides/slide138.xml" /><Relationship Id="rId346" Type="http://schemas.openxmlformats.org/officeDocument/2006/relationships/slide" Target="slides/slide345.xml" /><Relationship Id="rId553" Type="http://schemas.openxmlformats.org/officeDocument/2006/relationships/slide" Target="slides/slide552.xml" /><Relationship Id="rId760" Type="http://schemas.openxmlformats.org/officeDocument/2006/relationships/slide" Target="slides/slide759.xml" /><Relationship Id="rId998" Type="http://schemas.openxmlformats.org/officeDocument/2006/relationships/slide" Target="slides/slide997.xml" /><Relationship Id="rId1183" Type="http://schemas.openxmlformats.org/officeDocument/2006/relationships/slide" Target="slides/slide1182.xml" /><Relationship Id="rId192" Type="http://schemas.openxmlformats.org/officeDocument/2006/relationships/slide" Target="slides/slide191.xml" /><Relationship Id="rId206" Type="http://schemas.openxmlformats.org/officeDocument/2006/relationships/slide" Target="slides/slide205.xml" /><Relationship Id="rId413" Type="http://schemas.openxmlformats.org/officeDocument/2006/relationships/slide" Target="slides/slide412.xml" /><Relationship Id="rId858" Type="http://schemas.openxmlformats.org/officeDocument/2006/relationships/slide" Target="slides/slide857.xml" /><Relationship Id="rId1043" Type="http://schemas.openxmlformats.org/officeDocument/2006/relationships/slide" Target="slides/slide1042.xml" /><Relationship Id="rId497" Type="http://schemas.openxmlformats.org/officeDocument/2006/relationships/slide" Target="slides/slide496.xml" /><Relationship Id="rId620" Type="http://schemas.openxmlformats.org/officeDocument/2006/relationships/slide" Target="slides/slide619.xml" /><Relationship Id="rId718" Type="http://schemas.openxmlformats.org/officeDocument/2006/relationships/slide" Target="slides/slide717.xml" /><Relationship Id="rId925" Type="http://schemas.openxmlformats.org/officeDocument/2006/relationships/slide" Target="slides/slide924.xml" /><Relationship Id="rId357" Type="http://schemas.openxmlformats.org/officeDocument/2006/relationships/slide" Target="slides/slide356.xml" /><Relationship Id="rId1110" Type="http://schemas.openxmlformats.org/officeDocument/2006/relationships/slide" Target="slides/slide1109.xml" /><Relationship Id="rId1194" Type="http://schemas.openxmlformats.org/officeDocument/2006/relationships/slide" Target="slides/slide1193.xml" /><Relationship Id="rId1208" Type="http://schemas.openxmlformats.org/officeDocument/2006/relationships/slide" Target="slides/slide1207.xml" /><Relationship Id="rId54" Type="http://schemas.openxmlformats.org/officeDocument/2006/relationships/slide" Target="slides/slide53.xml" /><Relationship Id="rId217" Type="http://schemas.openxmlformats.org/officeDocument/2006/relationships/slide" Target="slides/slide216.xml" /><Relationship Id="rId564" Type="http://schemas.openxmlformats.org/officeDocument/2006/relationships/slide" Target="slides/slide563.xml" /><Relationship Id="rId771" Type="http://schemas.openxmlformats.org/officeDocument/2006/relationships/slide" Target="slides/slide770.xml" /><Relationship Id="rId869" Type="http://schemas.openxmlformats.org/officeDocument/2006/relationships/slide" Target="slides/slide868.xml" /><Relationship Id="rId424" Type="http://schemas.openxmlformats.org/officeDocument/2006/relationships/slide" Target="slides/slide423.xml" /><Relationship Id="rId631" Type="http://schemas.openxmlformats.org/officeDocument/2006/relationships/slide" Target="slides/slide630.xml" /><Relationship Id="rId729" Type="http://schemas.openxmlformats.org/officeDocument/2006/relationships/slide" Target="slides/slide728.xml" /><Relationship Id="rId1054" Type="http://schemas.openxmlformats.org/officeDocument/2006/relationships/slide" Target="slides/slide1053.xml" /><Relationship Id="rId270" Type="http://schemas.openxmlformats.org/officeDocument/2006/relationships/slide" Target="slides/slide269.xml" /><Relationship Id="rId936" Type="http://schemas.openxmlformats.org/officeDocument/2006/relationships/slide" Target="slides/slide935.xml" /><Relationship Id="rId1121" Type="http://schemas.openxmlformats.org/officeDocument/2006/relationships/slide" Target="slides/slide1120.xml" /><Relationship Id="rId1219" Type="http://schemas.openxmlformats.org/officeDocument/2006/relationships/slide" Target="slides/slide1218.xml" /><Relationship Id="rId65" Type="http://schemas.openxmlformats.org/officeDocument/2006/relationships/slide" Target="slides/slide64.xml" /><Relationship Id="rId130" Type="http://schemas.openxmlformats.org/officeDocument/2006/relationships/slide" Target="slides/slide129.xml" /><Relationship Id="rId368" Type="http://schemas.openxmlformats.org/officeDocument/2006/relationships/slide" Target="slides/slide367.xml" /><Relationship Id="rId575" Type="http://schemas.openxmlformats.org/officeDocument/2006/relationships/slide" Target="slides/slide574.xml" /><Relationship Id="rId782" Type="http://schemas.openxmlformats.org/officeDocument/2006/relationships/slide" Target="slides/slide781.xml" /><Relationship Id="rId228" Type="http://schemas.openxmlformats.org/officeDocument/2006/relationships/slide" Target="slides/slide227.xml" /><Relationship Id="rId435" Type="http://schemas.openxmlformats.org/officeDocument/2006/relationships/slide" Target="slides/slide434.xml" /><Relationship Id="rId642" Type="http://schemas.openxmlformats.org/officeDocument/2006/relationships/slide" Target="slides/slide641.xml" /><Relationship Id="rId1065" Type="http://schemas.openxmlformats.org/officeDocument/2006/relationships/slide" Target="slides/slide1064.xml" /><Relationship Id="rId281" Type="http://schemas.openxmlformats.org/officeDocument/2006/relationships/slide" Target="slides/slide280.xml" /><Relationship Id="rId502" Type="http://schemas.openxmlformats.org/officeDocument/2006/relationships/slide" Target="slides/slide501.xml" /><Relationship Id="rId947" Type="http://schemas.openxmlformats.org/officeDocument/2006/relationships/slide" Target="slides/slide946.xml" /><Relationship Id="rId1132" Type="http://schemas.openxmlformats.org/officeDocument/2006/relationships/slide" Target="slides/slide1131.xml" /><Relationship Id="rId76" Type="http://schemas.openxmlformats.org/officeDocument/2006/relationships/slide" Target="slides/slide75.xml" /><Relationship Id="rId141" Type="http://schemas.openxmlformats.org/officeDocument/2006/relationships/slide" Target="slides/slide140.xml" /><Relationship Id="rId379" Type="http://schemas.openxmlformats.org/officeDocument/2006/relationships/slide" Target="slides/slide378.xml" /><Relationship Id="rId586" Type="http://schemas.openxmlformats.org/officeDocument/2006/relationships/slide" Target="slides/slide585.xml" /><Relationship Id="rId793" Type="http://schemas.openxmlformats.org/officeDocument/2006/relationships/slide" Target="slides/slide792.xml" /><Relationship Id="rId807" Type="http://schemas.openxmlformats.org/officeDocument/2006/relationships/slide" Target="slides/slide806.xml" /><Relationship Id="rId7" Type="http://schemas.openxmlformats.org/officeDocument/2006/relationships/slide" Target="slides/slide6.xml" /><Relationship Id="rId239" Type="http://schemas.openxmlformats.org/officeDocument/2006/relationships/slide" Target="slides/slide238.xml" /><Relationship Id="rId446" Type="http://schemas.openxmlformats.org/officeDocument/2006/relationships/slide" Target="slides/slide445.xml" /><Relationship Id="rId653" Type="http://schemas.openxmlformats.org/officeDocument/2006/relationships/slide" Target="slides/slide652.xml" /><Relationship Id="rId1076" Type="http://schemas.openxmlformats.org/officeDocument/2006/relationships/slide" Target="slides/slide1075.xml" /><Relationship Id="rId292" Type="http://schemas.openxmlformats.org/officeDocument/2006/relationships/slide" Target="slides/slide291.xml" /><Relationship Id="rId306" Type="http://schemas.openxmlformats.org/officeDocument/2006/relationships/slide" Target="slides/slide305.xml" /><Relationship Id="rId860" Type="http://schemas.openxmlformats.org/officeDocument/2006/relationships/slide" Target="slides/slide859.xml" /><Relationship Id="rId958" Type="http://schemas.openxmlformats.org/officeDocument/2006/relationships/slide" Target="slides/slide957.xml" /><Relationship Id="rId1143" Type="http://schemas.openxmlformats.org/officeDocument/2006/relationships/slide" Target="slides/slide1142.xml" /><Relationship Id="rId87" Type="http://schemas.openxmlformats.org/officeDocument/2006/relationships/slide" Target="slides/slide86.xml" /><Relationship Id="rId513" Type="http://schemas.openxmlformats.org/officeDocument/2006/relationships/slide" Target="slides/slide512.xml" /><Relationship Id="rId597" Type="http://schemas.openxmlformats.org/officeDocument/2006/relationships/slide" Target="slides/slide596.xml" /><Relationship Id="rId720" Type="http://schemas.openxmlformats.org/officeDocument/2006/relationships/slide" Target="slides/slide719.xml" /><Relationship Id="rId818" Type="http://schemas.openxmlformats.org/officeDocument/2006/relationships/slide" Target="slides/slide817.xml" /><Relationship Id="rId152" Type="http://schemas.openxmlformats.org/officeDocument/2006/relationships/slide" Target="slides/slide151.xml" /><Relationship Id="rId457" Type="http://schemas.openxmlformats.org/officeDocument/2006/relationships/slide" Target="slides/slide456.xml" /><Relationship Id="rId1003" Type="http://schemas.openxmlformats.org/officeDocument/2006/relationships/slide" Target="slides/slide1002.xml" /><Relationship Id="rId1087" Type="http://schemas.openxmlformats.org/officeDocument/2006/relationships/slide" Target="slides/slide1086.xml" /><Relationship Id="rId1210" Type="http://schemas.openxmlformats.org/officeDocument/2006/relationships/slide" Target="slides/slide1209.xml" /><Relationship Id="rId664" Type="http://schemas.openxmlformats.org/officeDocument/2006/relationships/slide" Target="slides/slide663.xml" /><Relationship Id="rId871" Type="http://schemas.openxmlformats.org/officeDocument/2006/relationships/slide" Target="slides/slide870.xml" /><Relationship Id="rId969" Type="http://schemas.openxmlformats.org/officeDocument/2006/relationships/slide" Target="slides/slide968.xml" /><Relationship Id="rId14" Type="http://schemas.openxmlformats.org/officeDocument/2006/relationships/slide" Target="slides/slide13.xml" /><Relationship Id="rId317" Type="http://schemas.openxmlformats.org/officeDocument/2006/relationships/slide" Target="slides/slide316.xml" /><Relationship Id="rId524" Type="http://schemas.openxmlformats.org/officeDocument/2006/relationships/slide" Target="slides/slide523.xml" /><Relationship Id="rId731" Type="http://schemas.openxmlformats.org/officeDocument/2006/relationships/slide" Target="slides/slide730.xml" /><Relationship Id="rId1154" Type="http://schemas.openxmlformats.org/officeDocument/2006/relationships/slide" Target="slides/slide1153.xml" /><Relationship Id="rId98" Type="http://schemas.openxmlformats.org/officeDocument/2006/relationships/slide" Target="slides/slide97.xml" /><Relationship Id="rId163" Type="http://schemas.openxmlformats.org/officeDocument/2006/relationships/slide" Target="slides/slide162.xml" /><Relationship Id="rId370" Type="http://schemas.openxmlformats.org/officeDocument/2006/relationships/slide" Target="slides/slide369.xml" /><Relationship Id="rId829" Type="http://schemas.openxmlformats.org/officeDocument/2006/relationships/slide" Target="slides/slide828.xml" /><Relationship Id="rId1014" Type="http://schemas.openxmlformats.org/officeDocument/2006/relationships/slide" Target="slides/slide1013.xml" /><Relationship Id="rId1221" Type="http://schemas.openxmlformats.org/officeDocument/2006/relationships/slide" Target="slides/slide1220.xml" /><Relationship Id="rId230" Type="http://schemas.openxmlformats.org/officeDocument/2006/relationships/slide" Target="slides/slide229.xml" /><Relationship Id="rId468" Type="http://schemas.openxmlformats.org/officeDocument/2006/relationships/slide" Target="slides/slide467.xml" /><Relationship Id="rId675" Type="http://schemas.openxmlformats.org/officeDocument/2006/relationships/slide" Target="slides/slide674.xml" /><Relationship Id="rId882" Type="http://schemas.openxmlformats.org/officeDocument/2006/relationships/slide" Target="slides/slide881.xml" /><Relationship Id="rId1098" Type="http://schemas.openxmlformats.org/officeDocument/2006/relationships/slide" Target="slides/slide1097.xml" /><Relationship Id="rId25" Type="http://schemas.openxmlformats.org/officeDocument/2006/relationships/slide" Target="slides/slide24.xml" /><Relationship Id="rId328" Type="http://schemas.openxmlformats.org/officeDocument/2006/relationships/slide" Target="slides/slide327.xml" /><Relationship Id="rId535" Type="http://schemas.openxmlformats.org/officeDocument/2006/relationships/slide" Target="slides/slide534.xml" /><Relationship Id="rId742" Type="http://schemas.openxmlformats.org/officeDocument/2006/relationships/slide" Target="slides/slide741.xml" /><Relationship Id="rId1165" Type="http://schemas.openxmlformats.org/officeDocument/2006/relationships/slide" Target="slides/slide1164.xml" /><Relationship Id="rId174" Type="http://schemas.openxmlformats.org/officeDocument/2006/relationships/slide" Target="slides/slide173.xml" /><Relationship Id="rId381" Type="http://schemas.openxmlformats.org/officeDocument/2006/relationships/slide" Target="slides/slide380.xml" /><Relationship Id="rId602" Type="http://schemas.openxmlformats.org/officeDocument/2006/relationships/slide" Target="slides/slide601.xml" /><Relationship Id="rId1025" Type="http://schemas.openxmlformats.org/officeDocument/2006/relationships/slide" Target="slides/slide1024.xml" /><Relationship Id="rId241" Type="http://schemas.openxmlformats.org/officeDocument/2006/relationships/slide" Target="slides/slide240.xml" /><Relationship Id="rId479" Type="http://schemas.openxmlformats.org/officeDocument/2006/relationships/slide" Target="slides/slide478.xml" /><Relationship Id="rId686" Type="http://schemas.openxmlformats.org/officeDocument/2006/relationships/slide" Target="slides/slide685.xml" /><Relationship Id="rId893" Type="http://schemas.openxmlformats.org/officeDocument/2006/relationships/slide" Target="slides/slide892.xml" /><Relationship Id="rId907" Type="http://schemas.openxmlformats.org/officeDocument/2006/relationships/slide" Target="slides/slide906.xml" /><Relationship Id="rId36" Type="http://schemas.openxmlformats.org/officeDocument/2006/relationships/slide" Target="slides/slide35.xml" /><Relationship Id="rId339" Type="http://schemas.openxmlformats.org/officeDocument/2006/relationships/slide" Target="slides/slide338.xml" /><Relationship Id="rId546" Type="http://schemas.openxmlformats.org/officeDocument/2006/relationships/slide" Target="slides/slide545.xml" /><Relationship Id="rId753" Type="http://schemas.openxmlformats.org/officeDocument/2006/relationships/slide" Target="slides/slide752.xml" /><Relationship Id="rId1176" Type="http://schemas.openxmlformats.org/officeDocument/2006/relationships/slide" Target="slides/slide1175.xml" /><Relationship Id="rId101" Type="http://schemas.openxmlformats.org/officeDocument/2006/relationships/slide" Target="slides/slide100.xml" /><Relationship Id="rId185" Type="http://schemas.openxmlformats.org/officeDocument/2006/relationships/slide" Target="slides/slide184.xml" /><Relationship Id="rId406" Type="http://schemas.openxmlformats.org/officeDocument/2006/relationships/slide" Target="slides/slide405.xml" /><Relationship Id="rId960" Type="http://schemas.openxmlformats.org/officeDocument/2006/relationships/slide" Target="slides/slide959.xml" /><Relationship Id="rId1036" Type="http://schemas.openxmlformats.org/officeDocument/2006/relationships/slide" Target="slides/slide1035.xml" /><Relationship Id="rId392" Type="http://schemas.openxmlformats.org/officeDocument/2006/relationships/slide" Target="slides/slide391.xml" /><Relationship Id="rId613" Type="http://schemas.openxmlformats.org/officeDocument/2006/relationships/slide" Target="slides/slide612.xml" /><Relationship Id="rId697" Type="http://schemas.openxmlformats.org/officeDocument/2006/relationships/slide" Target="slides/slide696.xml" /><Relationship Id="rId820" Type="http://schemas.openxmlformats.org/officeDocument/2006/relationships/slide" Target="slides/slide819.xml" /><Relationship Id="rId918" Type="http://schemas.openxmlformats.org/officeDocument/2006/relationships/slide" Target="slides/slide917.xml" /><Relationship Id="rId252" Type="http://schemas.openxmlformats.org/officeDocument/2006/relationships/slide" Target="slides/slide251.xml" /><Relationship Id="rId1103" Type="http://schemas.openxmlformats.org/officeDocument/2006/relationships/slide" Target="slides/slide1102.xml" /><Relationship Id="rId1187" Type="http://schemas.openxmlformats.org/officeDocument/2006/relationships/slide" Target="slides/slide1186.xml" /><Relationship Id="rId47" Type="http://schemas.openxmlformats.org/officeDocument/2006/relationships/slide" Target="slides/slide46.xml" /><Relationship Id="rId112" Type="http://schemas.openxmlformats.org/officeDocument/2006/relationships/slide" Target="slides/slide111.xml" /><Relationship Id="rId557" Type="http://schemas.openxmlformats.org/officeDocument/2006/relationships/slide" Target="slides/slide556.xml" /><Relationship Id="rId764" Type="http://schemas.openxmlformats.org/officeDocument/2006/relationships/slide" Target="slides/slide763.xml" /><Relationship Id="rId971" Type="http://schemas.openxmlformats.org/officeDocument/2006/relationships/slide" Target="slides/slide970.xml" /><Relationship Id="rId196" Type="http://schemas.openxmlformats.org/officeDocument/2006/relationships/slide" Target="slides/slide195.xml" /><Relationship Id="rId417" Type="http://schemas.openxmlformats.org/officeDocument/2006/relationships/slide" Target="slides/slide416.xml" /><Relationship Id="rId624" Type="http://schemas.openxmlformats.org/officeDocument/2006/relationships/slide" Target="slides/slide623.xml" /><Relationship Id="rId831" Type="http://schemas.openxmlformats.org/officeDocument/2006/relationships/slide" Target="slides/slide830.xml" /><Relationship Id="rId1047" Type="http://schemas.openxmlformats.org/officeDocument/2006/relationships/slide" Target="slides/slide1046.xml" /><Relationship Id="rId263" Type="http://schemas.openxmlformats.org/officeDocument/2006/relationships/slide" Target="slides/slide262.xml" /><Relationship Id="rId470" Type="http://schemas.openxmlformats.org/officeDocument/2006/relationships/slide" Target="slides/slide469.xml" /><Relationship Id="rId929" Type="http://schemas.openxmlformats.org/officeDocument/2006/relationships/slide" Target="slides/slide928.xml" /><Relationship Id="rId1114" Type="http://schemas.openxmlformats.org/officeDocument/2006/relationships/slide" Target="slides/slide1113.xml" /><Relationship Id="rId58" Type="http://schemas.openxmlformats.org/officeDocument/2006/relationships/slide" Target="slides/slide57.xml" /><Relationship Id="rId123" Type="http://schemas.openxmlformats.org/officeDocument/2006/relationships/slide" Target="slides/slide122.xml" /><Relationship Id="rId330" Type="http://schemas.openxmlformats.org/officeDocument/2006/relationships/slide" Target="slides/slide329.xml" /><Relationship Id="rId568" Type="http://schemas.openxmlformats.org/officeDocument/2006/relationships/slide" Target="slides/slide567.xml" /><Relationship Id="rId775" Type="http://schemas.openxmlformats.org/officeDocument/2006/relationships/slide" Target="slides/slide774.xml" /><Relationship Id="rId982" Type="http://schemas.openxmlformats.org/officeDocument/2006/relationships/slide" Target="slides/slide981.xml" /><Relationship Id="rId1198" Type="http://schemas.openxmlformats.org/officeDocument/2006/relationships/slide" Target="slides/slide1197.xml" /><Relationship Id="rId428" Type="http://schemas.openxmlformats.org/officeDocument/2006/relationships/slide" Target="slides/slide427.xml" /><Relationship Id="rId635" Type="http://schemas.openxmlformats.org/officeDocument/2006/relationships/slide" Target="slides/slide634.xml" /><Relationship Id="rId842" Type="http://schemas.openxmlformats.org/officeDocument/2006/relationships/slide" Target="slides/slide841.xml" /><Relationship Id="rId1058" Type="http://schemas.openxmlformats.org/officeDocument/2006/relationships/slide" Target="slides/slide1057.xml" /><Relationship Id="rId274" Type="http://schemas.openxmlformats.org/officeDocument/2006/relationships/slide" Target="slides/slide273.xml" /><Relationship Id="rId481" Type="http://schemas.openxmlformats.org/officeDocument/2006/relationships/slide" Target="slides/slide480.xml" /><Relationship Id="rId702" Type="http://schemas.openxmlformats.org/officeDocument/2006/relationships/slide" Target="slides/slide701.xml" /><Relationship Id="rId1125" Type="http://schemas.openxmlformats.org/officeDocument/2006/relationships/slide" Target="slides/slide1124.xml" /><Relationship Id="rId69" Type="http://schemas.openxmlformats.org/officeDocument/2006/relationships/slide" Target="slides/slide68.xml" /><Relationship Id="rId134" Type="http://schemas.openxmlformats.org/officeDocument/2006/relationships/slide" Target="slides/slide133.xml" /><Relationship Id="rId579" Type="http://schemas.openxmlformats.org/officeDocument/2006/relationships/slide" Target="slides/slide578.xml" /><Relationship Id="rId786" Type="http://schemas.openxmlformats.org/officeDocument/2006/relationships/slide" Target="slides/slide785.xml" /><Relationship Id="rId993" Type="http://schemas.openxmlformats.org/officeDocument/2006/relationships/slide" Target="slides/slide992.xml" /><Relationship Id="rId341" Type="http://schemas.openxmlformats.org/officeDocument/2006/relationships/slide" Target="slides/slide340.xml" /><Relationship Id="rId439" Type="http://schemas.openxmlformats.org/officeDocument/2006/relationships/slide" Target="slides/slide438.xml" /><Relationship Id="rId646" Type="http://schemas.openxmlformats.org/officeDocument/2006/relationships/slide" Target="slides/slide645.xml" /><Relationship Id="rId1069" Type="http://schemas.openxmlformats.org/officeDocument/2006/relationships/slide" Target="slides/slide1068.xml" /><Relationship Id="rId201" Type="http://schemas.openxmlformats.org/officeDocument/2006/relationships/slide" Target="slides/slide200.xml" /><Relationship Id="rId285" Type="http://schemas.openxmlformats.org/officeDocument/2006/relationships/slide" Target="slides/slide284.xml" /><Relationship Id="rId506" Type="http://schemas.openxmlformats.org/officeDocument/2006/relationships/slide" Target="slides/slide505.xml" /><Relationship Id="rId853" Type="http://schemas.openxmlformats.org/officeDocument/2006/relationships/slide" Target="slides/slide852.xml" /><Relationship Id="rId1136" Type="http://schemas.openxmlformats.org/officeDocument/2006/relationships/slide" Target="slides/slide1135.xml" /><Relationship Id="rId492" Type="http://schemas.openxmlformats.org/officeDocument/2006/relationships/slide" Target="slides/slide491.xml" /><Relationship Id="rId713" Type="http://schemas.openxmlformats.org/officeDocument/2006/relationships/slide" Target="slides/slide712.xml" /><Relationship Id="rId797" Type="http://schemas.openxmlformats.org/officeDocument/2006/relationships/slide" Target="slides/slide796.xml" /><Relationship Id="rId920" Type="http://schemas.openxmlformats.org/officeDocument/2006/relationships/slide" Target="slides/slide919.xml" /><Relationship Id="rId145" Type="http://schemas.openxmlformats.org/officeDocument/2006/relationships/slide" Target="slides/slide144.xml" /><Relationship Id="rId352" Type="http://schemas.openxmlformats.org/officeDocument/2006/relationships/slide" Target="slides/slide351.xml" /><Relationship Id="rId1203" Type="http://schemas.openxmlformats.org/officeDocument/2006/relationships/slide" Target="slides/slide1202.xml" /><Relationship Id="rId212" Type="http://schemas.openxmlformats.org/officeDocument/2006/relationships/slide" Target="slides/slide211.xml" /><Relationship Id="rId657" Type="http://schemas.openxmlformats.org/officeDocument/2006/relationships/slide" Target="slides/slide656.xml" /><Relationship Id="rId864" Type="http://schemas.openxmlformats.org/officeDocument/2006/relationships/slide" Target="slides/slide863.xml" /><Relationship Id="rId296" Type="http://schemas.openxmlformats.org/officeDocument/2006/relationships/slide" Target="slides/slide295.xml" /><Relationship Id="rId517" Type="http://schemas.openxmlformats.org/officeDocument/2006/relationships/slide" Target="slides/slide516.xml" /><Relationship Id="rId724" Type="http://schemas.openxmlformats.org/officeDocument/2006/relationships/slide" Target="slides/slide723.xml" /><Relationship Id="rId931" Type="http://schemas.openxmlformats.org/officeDocument/2006/relationships/slide" Target="slides/slide930.xml" /><Relationship Id="rId1147" Type="http://schemas.openxmlformats.org/officeDocument/2006/relationships/slide" Target="slides/slide1146.xml" /><Relationship Id="rId60" Type="http://schemas.openxmlformats.org/officeDocument/2006/relationships/slide" Target="slides/slide59.xml" /><Relationship Id="rId156" Type="http://schemas.openxmlformats.org/officeDocument/2006/relationships/slide" Target="slides/slide155.xml" /><Relationship Id="rId363" Type="http://schemas.openxmlformats.org/officeDocument/2006/relationships/slide" Target="slides/slide362.xml" /><Relationship Id="rId570" Type="http://schemas.openxmlformats.org/officeDocument/2006/relationships/slide" Target="slides/slide569.xml" /><Relationship Id="rId1007" Type="http://schemas.openxmlformats.org/officeDocument/2006/relationships/slide" Target="slides/slide1006.xml" /><Relationship Id="rId1214" Type="http://schemas.openxmlformats.org/officeDocument/2006/relationships/slide" Target="slides/slide1213.xml" /><Relationship Id="rId223" Type="http://schemas.openxmlformats.org/officeDocument/2006/relationships/slide" Target="slides/slide222.xml" /><Relationship Id="rId430" Type="http://schemas.openxmlformats.org/officeDocument/2006/relationships/slide" Target="slides/slide429.xml" /><Relationship Id="rId668" Type="http://schemas.openxmlformats.org/officeDocument/2006/relationships/slide" Target="slides/slide667.xml" /><Relationship Id="rId875" Type="http://schemas.openxmlformats.org/officeDocument/2006/relationships/slide" Target="slides/slide874.xml" /><Relationship Id="rId1060" Type="http://schemas.openxmlformats.org/officeDocument/2006/relationships/slide" Target="slides/slide1059.xml" /><Relationship Id="rId18" Type="http://schemas.openxmlformats.org/officeDocument/2006/relationships/slide" Target="slides/slide17.xml" /><Relationship Id="rId528" Type="http://schemas.openxmlformats.org/officeDocument/2006/relationships/slide" Target="slides/slide527.xml" /><Relationship Id="rId735" Type="http://schemas.openxmlformats.org/officeDocument/2006/relationships/slide" Target="slides/slide734.xml" /><Relationship Id="rId942" Type="http://schemas.openxmlformats.org/officeDocument/2006/relationships/slide" Target="slides/slide941.xml" /><Relationship Id="rId1158" Type="http://schemas.openxmlformats.org/officeDocument/2006/relationships/slide" Target="slides/slide1157.xml" /><Relationship Id="rId167" Type="http://schemas.openxmlformats.org/officeDocument/2006/relationships/slide" Target="slides/slide166.xml" /><Relationship Id="rId374" Type="http://schemas.openxmlformats.org/officeDocument/2006/relationships/slide" Target="slides/slide373.xml" /><Relationship Id="rId581" Type="http://schemas.openxmlformats.org/officeDocument/2006/relationships/slide" Target="slides/slide580.xml" /><Relationship Id="rId1018" Type="http://schemas.openxmlformats.org/officeDocument/2006/relationships/slide" Target="slides/slide1017.xml" /><Relationship Id="rId1225" Type="http://schemas.openxmlformats.org/officeDocument/2006/relationships/presProps" Target="presProps.xml" /><Relationship Id="rId71" Type="http://schemas.openxmlformats.org/officeDocument/2006/relationships/slide" Target="slides/slide70.xml" /><Relationship Id="rId234" Type="http://schemas.openxmlformats.org/officeDocument/2006/relationships/slide" Target="slides/slide233.xml" /><Relationship Id="rId679" Type="http://schemas.openxmlformats.org/officeDocument/2006/relationships/slide" Target="slides/slide678.xml" /><Relationship Id="rId802" Type="http://schemas.openxmlformats.org/officeDocument/2006/relationships/slide" Target="slides/slide801.xml" /><Relationship Id="rId886" Type="http://schemas.openxmlformats.org/officeDocument/2006/relationships/slide" Target="slides/slide885.xml" /><Relationship Id="rId2" Type="http://schemas.openxmlformats.org/officeDocument/2006/relationships/slide" Target="slides/slide1.xml" /><Relationship Id="rId29" Type="http://schemas.openxmlformats.org/officeDocument/2006/relationships/slide" Target="slides/slide28.xml" /><Relationship Id="rId441" Type="http://schemas.openxmlformats.org/officeDocument/2006/relationships/slide" Target="slides/slide440.xml" /><Relationship Id="rId539" Type="http://schemas.openxmlformats.org/officeDocument/2006/relationships/slide" Target="slides/slide538.xml" /><Relationship Id="rId746" Type="http://schemas.openxmlformats.org/officeDocument/2006/relationships/slide" Target="slides/slide745.xml" /><Relationship Id="rId1071" Type="http://schemas.openxmlformats.org/officeDocument/2006/relationships/slide" Target="slides/slide1070.xml" /><Relationship Id="rId1169" Type="http://schemas.openxmlformats.org/officeDocument/2006/relationships/slide" Target="slides/slide1168.xml" /><Relationship Id="rId178" Type="http://schemas.openxmlformats.org/officeDocument/2006/relationships/slide" Target="slides/slide177.xml" /><Relationship Id="rId301" Type="http://schemas.openxmlformats.org/officeDocument/2006/relationships/slide" Target="slides/slide300.xml" /><Relationship Id="rId953" Type="http://schemas.openxmlformats.org/officeDocument/2006/relationships/slide" Target="slides/slide952.xml" /><Relationship Id="rId1029" Type="http://schemas.openxmlformats.org/officeDocument/2006/relationships/slide" Target="slides/slide1028.xml" /><Relationship Id="rId82" Type="http://schemas.openxmlformats.org/officeDocument/2006/relationships/slide" Target="slides/slide81.xml" /><Relationship Id="rId385" Type="http://schemas.openxmlformats.org/officeDocument/2006/relationships/slide" Target="slides/slide384.xml" /><Relationship Id="rId592" Type="http://schemas.openxmlformats.org/officeDocument/2006/relationships/slide" Target="slides/slide591.xml" /><Relationship Id="rId606" Type="http://schemas.openxmlformats.org/officeDocument/2006/relationships/slide" Target="slides/slide605.xml" /><Relationship Id="rId813" Type="http://schemas.openxmlformats.org/officeDocument/2006/relationships/slide" Target="slides/slide812.xml" /><Relationship Id="rId245" Type="http://schemas.openxmlformats.org/officeDocument/2006/relationships/slide" Target="slides/slide244.xml" /><Relationship Id="rId452" Type="http://schemas.openxmlformats.org/officeDocument/2006/relationships/slide" Target="slides/slide451.xml" /><Relationship Id="rId897" Type="http://schemas.openxmlformats.org/officeDocument/2006/relationships/slide" Target="slides/slide896.xml" /><Relationship Id="rId1082" Type="http://schemas.openxmlformats.org/officeDocument/2006/relationships/slide" Target="slides/slide1081.xml" /><Relationship Id="rId105" Type="http://schemas.openxmlformats.org/officeDocument/2006/relationships/slide" Target="slides/slide104.xml" /><Relationship Id="rId312" Type="http://schemas.openxmlformats.org/officeDocument/2006/relationships/slide" Target="slides/slide311.xml" /><Relationship Id="rId757" Type="http://schemas.openxmlformats.org/officeDocument/2006/relationships/slide" Target="slides/slide756.xml" /><Relationship Id="rId964" Type="http://schemas.openxmlformats.org/officeDocument/2006/relationships/slide" Target="slides/slide963.xml" /><Relationship Id="rId93" Type="http://schemas.openxmlformats.org/officeDocument/2006/relationships/slide" Target="slides/slide92.xml" /><Relationship Id="rId189" Type="http://schemas.openxmlformats.org/officeDocument/2006/relationships/slide" Target="slides/slide188.xml" /><Relationship Id="rId396" Type="http://schemas.openxmlformats.org/officeDocument/2006/relationships/slide" Target="slides/slide395.xml" /><Relationship Id="rId617" Type="http://schemas.openxmlformats.org/officeDocument/2006/relationships/slide" Target="slides/slide616.xml" /><Relationship Id="rId824" Type="http://schemas.openxmlformats.org/officeDocument/2006/relationships/slide" Target="slides/slide823.xml" /><Relationship Id="rId256" Type="http://schemas.openxmlformats.org/officeDocument/2006/relationships/slide" Target="slides/slide255.xml" /><Relationship Id="rId463" Type="http://schemas.openxmlformats.org/officeDocument/2006/relationships/slide" Target="slides/slide462.xml" /><Relationship Id="rId670" Type="http://schemas.openxmlformats.org/officeDocument/2006/relationships/slide" Target="slides/slide669.xml" /><Relationship Id="rId1093" Type="http://schemas.openxmlformats.org/officeDocument/2006/relationships/slide" Target="slides/slide1092.xml" /><Relationship Id="rId1107" Type="http://schemas.openxmlformats.org/officeDocument/2006/relationships/slide" Target="slides/slide1106.xml" /><Relationship Id="rId116" Type="http://schemas.openxmlformats.org/officeDocument/2006/relationships/slide" Target="slides/slide115.xml" /><Relationship Id="rId323" Type="http://schemas.openxmlformats.org/officeDocument/2006/relationships/slide" Target="slides/slide322.xml" /><Relationship Id="rId530" Type="http://schemas.openxmlformats.org/officeDocument/2006/relationships/slide" Target="slides/slide529.xml" /><Relationship Id="rId768" Type="http://schemas.openxmlformats.org/officeDocument/2006/relationships/slide" Target="slides/slide767.xml" /><Relationship Id="rId975" Type="http://schemas.openxmlformats.org/officeDocument/2006/relationships/slide" Target="slides/slide974.xml" /><Relationship Id="rId1160" Type="http://schemas.openxmlformats.org/officeDocument/2006/relationships/slide" Target="slides/slide1159.xml" /><Relationship Id="rId20" Type="http://schemas.openxmlformats.org/officeDocument/2006/relationships/slide" Target="slides/slide19.xml" /><Relationship Id="rId628" Type="http://schemas.openxmlformats.org/officeDocument/2006/relationships/slide" Target="slides/slide627.xml" /><Relationship Id="rId835" Type="http://schemas.openxmlformats.org/officeDocument/2006/relationships/slide" Target="slides/slide834.xml" /><Relationship Id="rId267" Type="http://schemas.openxmlformats.org/officeDocument/2006/relationships/slide" Target="slides/slide266.xml" /><Relationship Id="rId474" Type="http://schemas.openxmlformats.org/officeDocument/2006/relationships/slide" Target="slides/slide473.xml" /><Relationship Id="rId1020" Type="http://schemas.openxmlformats.org/officeDocument/2006/relationships/slide" Target="slides/slide1019.xml" /><Relationship Id="rId1118" Type="http://schemas.openxmlformats.org/officeDocument/2006/relationships/slide" Target="slides/slide1117.xml" /><Relationship Id="rId127" Type="http://schemas.openxmlformats.org/officeDocument/2006/relationships/slide" Target="slides/slide126.xml" /><Relationship Id="rId681" Type="http://schemas.openxmlformats.org/officeDocument/2006/relationships/slide" Target="slides/slide680.xml" /><Relationship Id="rId779" Type="http://schemas.openxmlformats.org/officeDocument/2006/relationships/slide" Target="slides/slide778.xml" /><Relationship Id="rId902" Type="http://schemas.openxmlformats.org/officeDocument/2006/relationships/slide" Target="slides/slide901.xml" /><Relationship Id="rId986" Type="http://schemas.openxmlformats.org/officeDocument/2006/relationships/slide" Target="slides/slide985.xml" /><Relationship Id="rId31" Type="http://schemas.openxmlformats.org/officeDocument/2006/relationships/slide" Target="slides/slide30.xml" /><Relationship Id="rId334" Type="http://schemas.openxmlformats.org/officeDocument/2006/relationships/slide" Target="slides/slide333.xml" /><Relationship Id="rId541" Type="http://schemas.openxmlformats.org/officeDocument/2006/relationships/slide" Target="slides/slide540.xml" /><Relationship Id="rId639" Type="http://schemas.openxmlformats.org/officeDocument/2006/relationships/slide" Target="slides/slide638.xml" /><Relationship Id="rId1171" Type="http://schemas.openxmlformats.org/officeDocument/2006/relationships/slide" Target="slides/slide1170.xml" /><Relationship Id="rId180" Type="http://schemas.openxmlformats.org/officeDocument/2006/relationships/slide" Target="slides/slide179.xml" /><Relationship Id="rId278" Type="http://schemas.openxmlformats.org/officeDocument/2006/relationships/slide" Target="slides/slide277.xml" /><Relationship Id="rId401" Type="http://schemas.openxmlformats.org/officeDocument/2006/relationships/slide" Target="slides/slide400.xml" /><Relationship Id="rId846" Type="http://schemas.openxmlformats.org/officeDocument/2006/relationships/slide" Target="slides/slide845.xml" /><Relationship Id="rId1031" Type="http://schemas.openxmlformats.org/officeDocument/2006/relationships/slide" Target="slides/slide1030.xml" /><Relationship Id="rId1129" Type="http://schemas.openxmlformats.org/officeDocument/2006/relationships/slide" Target="slides/slide1128.xml" /><Relationship Id="rId485" Type="http://schemas.openxmlformats.org/officeDocument/2006/relationships/slide" Target="slides/slide484.xml" /><Relationship Id="rId692" Type="http://schemas.openxmlformats.org/officeDocument/2006/relationships/slide" Target="slides/slide691.xml" /><Relationship Id="rId706" Type="http://schemas.openxmlformats.org/officeDocument/2006/relationships/slide" Target="slides/slide705.xml" /><Relationship Id="rId913" Type="http://schemas.openxmlformats.org/officeDocument/2006/relationships/slide" Target="slides/slide912.xml" /><Relationship Id="rId42" Type="http://schemas.openxmlformats.org/officeDocument/2006/relationships/slide" Target="slides/slide41.xml" /><Relationship Id="rId138" Type="http://schemas.openxmlformats.org/officeDocument/2006/relationships/slide" Target="slides/slide137.xml" /><Relationship Id="rId345" Type="http://schemas.openxmlformats.org/officeDocument/2006/relationships/slide" Target="slides/slide344.xml" /><Relationship Id="rId552" Type="http://schemas.openxmlformats.org/officeDocument/2006/relationships/slide" Target="slides/slide551.xml" /><Relationship Id="rId997" Type="http://schemas.openxmlformats.org/officeDocument/2006/relationships/slide" Target="slides/slide996.xml" /><Relationship Id="rId1182" Type="http://schemas.openxmlformats.org/officeDocument/2006/relationships/slide" Target="slides/slide1181.xml" /><Relationship Id="rId191" Type="http://schemas.openxmlformats.org/officeDocument/2006/relationships/slide" Target="slides/slide190.xml" /><Relationship Id="rId205" Type="http://schemas.openxmlformats.org/officeDocument/2006/relationships/slide" Target="slides/slide204.xml" /><Relationship Id="rId412" Type="http://schemas.openxmlformats.org/officeDocument/2006/relationships/slide" Target="slides/slide411.xml" /><Relationship Id="rId857" Type="http://schemas.openxmlformats.org/officeDocument/2006/relationships/slide" Target="slides/slide856.xml" /><Relationship Id="rId1042" Type="http://schemas.openxmlformats.org/officeDocument/2006/relationships/slide" Target="slides/slide1041.xml" /><Relationship Id="rId289" Type="http://schemas.openxmlformats.org/officeDocument/2006/relationships/slide" Target="slides/slide288.xml" /><Relationship Id="rId496" Type="http://schemas.openxmlformats.org/officeDocument/2006/relationships/slide" Target="slides/slide495.xml" /><Relationship Id="rId717" Type="http://schemas.openxmlformats.org/officeDocument/2006/relationships/slide" Target="slides/slide716.xml" /><Relationship Id="rId924" Type="http://schemas.openxmlformats.org/officeDocument/2006/relationships/slide" Target="slides/slide923.xml" /><Relationship Id="rId53" Type="http://schemas.openxmlformats.org/officeDocument/2006/relationships/slide" Target="slides/slide52.xml" /><Relationship Id="rId149" Type="http://schemas.openxmlformats.org/officeDocument/2006/relationships/slide" Target="slides/slide148.xml" /><Relationship Id="rId356" Type="http://schemas.openxmlformats.org/officeDocument/2006/relationships/slide" Target="slides/slide355.xml" /><Relationship Id="rId563" Type="http://schemas.openxmlformats.org/officeDocument/2006/relationships/slide" Target="slides/slide562.xml" /><Relationship Id="rId770" Type="http://schemas.openxmlformats.org/officeDocument/2006/relationships/slide" Target="slides/slide769.xml" /><Relationship Id="rId1193" Type="http://schemas.openxmlformats.org/officeDocument/2006/relationships/slide" Target="slides/slide1192.xml" /><Relationship Id="rId1207" Type="http://schemas.openxmlformats.org/officeDocument/2006/relationships/slide" Target="slides/slide1206.xml" /><Relationship Id="rId216" Type="http://schemas.openxmlformats.org/officeDocument/2006/relationships/slide" Target="slides/slide215.xml" /><Relationship Id="rId423" Type="http://schemas.openxmlformats.org/officeDocument/2006/relationships/slide" Target="slides/slide422.xml" /><Relationship Id="rId868" Type="http://schemas.openxmlformats.org/officeDocument/2006/relationships/slide" Target="slides/slide867.xml" /><Relationship Id="rId1053" Type="http://schemas.openxmlformats.org/officeDocument/2006/relationships/slide" Target="slides/slide1052.xml" /><Relationship Id="rId630" Type="http://schemas.openxmlformats.org/officeDocument/2006/relationships/slide" Target="slides/slide629.xml" /><Relationship Id="rId728" Type="http://schemas.openxmlformats.org/officeDocument/2006/relationships/slide" Target="slides/slide727.xml" /><Relationship Id="rId935" Type="http://schemas.openxmlformats.org/officeDocument/2006/relationships/slide" Target="slides/slide934.xml" /><Relationship Id="rId64" Type="http://schemas.openxmlformats.org/officeDocument/2006/relationships/slide" Target="slides/slide63.xml" /><Relationship Id="rId367" Type="http://schemas.openxmlformats.org/officeDocument/2006/relationships/slide" Target="slides/slide366.xml" /><Relationship Id="rId574" Type="http://schemas.openxmlformats.org/officeDocument/2006/relationships/slide" Target="slides/slide573.xml" /><Relationship Id="rId1120" Type="http://schemas.openxmlformats.org/officeDocument/2006/relationships/slide" Target="slides/slide1119.xml" /><Relationship Id="rId1218" Type="http://schemas.openxmlformats.org/officeDocument/2006/relationships/slide" Target="slides/slide1217.xml" /><Relationship Id="rId227" Type="http://schemas.openxmlformats.org/officeDocument/2006/relationships/slide" Target="slides/slide226.xml" /><Relationship Id="rId781" Type="http://schemas.openxmlformats.org/officeDocument/2006/relationships/slide" Target="slides/slide780.xml" /><Relationship Id="rId879" Type="http://schemas.openxmlformats.org/officeDocument/2006/relationships/slide" Target="slides/slide878.xml" /><Relationship Id="rId434" Type="http://schemas.openxmlformats.org/officeDocument/2006/relationships/slide" Target="slides/slide433.xml" /><Relationship Id="rId641" Type="http://schemas.openxmlformats.org/officeDocument/2006/relationships/slide" Target="slides/slide640.xml" /><Relationship Id="rId739" Type="http://schemas.openxmlformats.org/officeDocument/2006/relationships/slide" Target="slides/slide738.xml" /><Relationship Id="rId1064" Type="http://schemas.openxmlformats.org/officeDocument/2006/relationships/slide" Target="slides/slide1063.xml" /><Relationship Id="rId280" Type="http://schemas.openxmlformats.org/officeDocument/2006/relationships/slide" Target="slides/slide279.xml" /><Relationship Id="rId501" Type="http://schemas.openxmlformats.org/officeDocument/2006/relationships/slide" Target="slides/slide500.xml" /><Relationship Id="rId946" Type="http://schemas.openxmlformats.org/officeDocument/2006/relationships/slide" Target="slides/slide945.xml" /><Relationship Id="rId1131" Type="http://schemas.openxmlformats.org/officeDocument/2006/relationships/slide" Target="slides/slide1130.xml" /><Relationship Id="rId75" Type="http://schemas.openxmlformats.org/officeDocument/2006/relationships/slide" Target="slides/slide74.xml" /><Relationship Id="rId140" Type="http://schemas.openxmlformats.org/officeDocument/2006/relationships/slide" Target="slides/slide139.xml" /><Relationship Id="rId378" Type="http://schemas.openxmlformats.org/officeDocument/2006/relationships/slide" Target="slides/slide377.xml" /><Relationship Id="rId585" Type="http://schemas.openxmlformats.org/officeDocument/2006/relationships/slide" Target="slides/slide584.xml" /><Relationship Id="rId792" Type="http://schemas.openxmlformats.org/officeDocument/2006/relationships/slide" Target="slides/slide791.xml" /><Relationship Id="rId806" Type="http://schemas.openxmlformats.org/officeDocument/2006/relationships/slide" Target="slides/slide805.xml" /><Relationship Id="rId6" Type="http://schemas.openxmlformats.org/officeDocument/2006/relationships/slide" Target="slides/slide5.xml" /><Relationship Id="rId238" Type="http://schemas.openxmlformats.org/officeDocument/2006/relationships/slide" Target="slides/slide237.xml" /><Relationship Id="rId445" Type="http://schemas.openxmlformats.org/officeDocument/2006/relationships/slide" Target="slides/slide444.xml" /><Relationship Id="rId652" Type="http://schemas.openxmlformats.org/officeDocument/2006/relationships/slide" Target="slides/slide651.xml" /><Relationship Id="rId1075" Type="http://schemas.openxmlformats.org/officeDocument/2006/relationships/slide" Target="slides/slide1074.xml" /><Relationship Id="rId291" Type="http://schemas.openxmlformats.org/officeDocument/2006/relationships/slide" Target="slides/slide290.xml" /><Relationship Id="rId305" Type="http://schemas.openxmlformats.org/officeDocument/2006/relationships/slide" Target="slides/slide304.xml" /><Relationship Id="rId347" Type="http://schemas.openxmlformats.org/officeDocument/2006/relationships/slide" Target="slides/slide346.xml" /><Relationship Id="rId512" Type="http://schemas.openxmlformats.org/officeDocument/2006/relationships/slide" Target="slides/slide511.xml" /><Relationship Id="rId957" Type="http://schemas.openxmlformats.org/officeDocument/2006/relationships/slide" Target="slides/slide956.xml" /><Relationship Id="rId999" Type="http://schemas.openxmlformats.org/officeDocument/2006/relationships/slide" Target="slides/slide998.xml" /><Relationship Id="rId1100" Type="http://schemas.openxmlformats.org/officeDocument/2006/relationships/slide" Target="slides/slide1099.xml" /><Relationship Id="rId1142" Type="http://schemas.openxmlformats.org/officeDocument/2006/relationships/slide" Target="slides/slide1141.xml" /><Relationship Id="rId1184" Type="http://schemas.openxmlformats.org/officeDocument/2006/relationships/slide" Target="slides/slide1183.xml" /><Relationship Id="rId44" Type="http://schemas.openxmlformats.org/officeDocument/2006/relationships/slide" Target="slides/slide43.xml" /><Relationship Id="rId86" Type="http://schemas.openxmlformats.org/officeDocument/2006/relationships/slide" Target="slides/slide85.xml" /><Relationship Id="rId151" Type="http://schemas.openxmlformats.org/officeDocument/2006/relationships/slide" Target="slides/slide150.xml" /><Relationship Id="rId389" Type="http://schemas.openxmlformats.org/officeDocument/2006/relationships/slide" Target="slides/slide388.xml" /><Relationship Id="rId554" Type="http://schemas.openxmlformats.org/officeDocument/2006/relationships/slide" Target="slides/slide553.xml" /><Relationship Id="rId596" Type="http://schemas.openxmlformats.org/officeDocument/2006/relationships/slide" Target="slides/slide595.xml" /><Relationship Id="rId761" Type="http://schemas.openxmlformats.org/officeDocument/2006/relationships/slide" Target="slides/slide760.xml" /><Relationship Id="rId817" Type="http://schemas.openxmlformats.org/officeDocument/2006/relationships/slide" Target="slides/slide816.xml" /><Relationship Id="rId859" Type="http://schemas.openxmlformats.org/officeDocument/2006/relationships/slide" Target="slides/slide858.xml" /><Relationship Id="rId1002" Type="http://schemas.openxmlformats.org/officeDocument/2006/relationships/slide" Target="slides/slide1001.xml" /><Relationship Id="rId193" Type="http://schemas.openxmlformats.org/officeDocument/2006/relationships/slide" Target="slides/slide192.xml" /><Relationship Id="rId207" Type="http://schemas.openxmlformats.org/officeDocument/2006/relationships/slide" Target="slides/slide206.xml" /><Relationship Id="rId249" Type="http://schemas.openxmlformats.org/officeDocument/2006/relationships/slide" Target="slides/slide248.xml" /><Relationship Id="rId414" Type="http://schemas.openxmlformats.org/officeDocument/2006/relationships/slide" Target="slides/slide413.xml" /><Relationship Id="rId456" Type="http://schemas.openxmlformats.org/officeDocument/2006/relationships/slide" Target="slides/slide455.xml" /><Relationship Id="rId498" Type="http://schemas.openxmlformats.org/officeDocument/2006/relationships/slide" Target="slides/slide497.xml" /><Relationship Id="rId621" Type="http://schemas.openxmlformats.org/officeDocument/2006/relationships/slide" Target="slides/slide620.xml" /><Relationship Id="rId663" Type="http://schemas.openxmlformats.org/officeDocument/2006/relationships/slide" Target="slides/slide662.xml" /><Relationship Id="rId870" Type="http://schemas.openxmlformats.org/officeDocument/2006/relationships/slide" Target="slides/slide869.xml" /><Relationship Id="rId1044" Type="http://schemas.openxmlformats.org/officeDocument/2006/relationships/slide" Target="slides/slide1043.xml" /><Relationship Id="rId1086" Type="http://schemas.openxmlformats.org/officeDocument/2006/relationships/slide" Target="slides/slide1085.xml" /><Relationship Id="rId13" Type="http://schemas.openxmlformats.org/officeDocument/2006/relationships/slide" Target="slides/slide12.xml" /><Relationship Id="rId109" Type="http://schemas.openxmlformats.org/officeDocument/2006/relationships/slide" Target="slides/slide108.xml" /><Relationship Id="rId260" Type="http://schemas.openxmlformats.org/officeDocument/2006/relationships/slide" Target="slides/slide259.xml" /><Relationship Id="rId316" Type="http://schemas.openxmlformats.org/officeDocument/2006/relationships/slide" Target="slides/slide315.xml" /><Relationship Id="rId523" Type="http://schemas.openxmlformats.org/officeDocument/2006/relationships/slide" Target="slides/slide522.xml" /><Relationship Id="rId719" Type="http://schemas.openxmlformats.org/officeDocument/2006/relationships/slide" Target="slides/slide718.xml" /><Relationship Id="rId926" Type="http://schemas.openxmlformats.org/officeDocument/2006/relationships/slide" Target="slides/slide925.xml" /><Relationship Id="rId968" Type="http://schemas.openxmlformats.org/officeDocument/2006/relationships/slide" Target="slides/slide967.xml" /><Relationship Id="rId1111" Type="http://schemas.openxmlformats.org/officeDocument/2006/relationships/slide" Target="slides/slide1110.xml" /><Relationship Id="rId1153" Type="http://schemas.openxmlformats.org/officeDocument/2006/relationships/slide" Target="slides/slide1152.xml" /><Relationship Id="rId55" Type="http://schemas.openxmlformats.org/officeDocument/2006/relationships/slide" Target="slides/slide54.xml" /><Relationship Id="rId97" Type="http://schemas.openxmlformats.org/officeDocument/2006/relationships/slide" Target="slides/slide96.xml" /><Relationship Id="rId120" Type="http://schemas.openxmlformats.org/officeDocument/2006/relationships/slide" Target="slides/slide119.xml" /><Relationship Id="rId358" Type="http://schemas.openxmlformats.org/officeDocument/2006/relationships/slide" Target="slides/slide357.xml" /><Relationship Id="rId565" Type="http://schemas.openxmlformats.org/officeDocument/2006/relationships/slide" Target="slides/slide564.xml" /><Relationship Id="rId730" Type="http://schemas.openxmlformats.org/officeDocument/2006/relationships/slide" Target="slides/slide729.xml" /><Relationship Id="rId772" Type="http://schemas.openxmlformats.org/officeDocument/2006/relationships/slide" Target="slides/slide771.xml" /><Relationship Id="rId828" Type="http://schemas.openxmlformats.org/officeDocument/2006/relationships/slide" Target="slides/slide827.xml" /><Relationship Id="rId1013" Type="http://schemas.openxmlformats.org/officeDocument/2006/relationships/slide" Target="slides/slide1012.xml" /><Relationship Id="rId1195" Type="http://schemas.openxmlformats.org/officeDocument/2006/relationships/slide" Target="slides/slide1194.xml" /><Relationship Id="rId1209" Type="http://schemas.openxmlformats.org/officeDocument/2006/relationships/slide" Target="slides/slide1208.xml" /><Relationship Id="rId162" Type="http://schemas.openxmlformats.org/officeDocument/2006/relationships/slide" Target="slides/slide161.xml" /><Relationship Id="rId218" Type="http://schemas.openxmlformats.org/officeDocument/2006/relationships/slide" Target="slides/slide217.xml" /><Relationship Id="rId425" Type="http://schemas.openxmlformats.org/officeDocument/2006/relationships/slide" Target="slides/slide424.xml" /><Relationship Id="rId467" Type="http://schemas.openxmlformats.org/officeDocument/2006/relationships/slide" Target="slides/slide466.xml" /><Relationship Id="rId632" Type="http://schemas.openxmlformats.org/officeDocument/2006/relationships/slide" Target="slides/slide631.xml" /><Relationship Id="rId1055" Type="http://schemas.openxmlformats.org/officeDocument/2006/relationships/slide" Target="slides/slide1054.xml" /><Relationship Id="rId1097" Type="http://schemas.openxmlformats.org/officeDocument/2006/relationships/slide" Target="slides/slide1096.xml" /><Relationship Id="rId1220" Type="http://schemas.openxmlformats.org/officeDocument/2006/relationships/slide" Target="slides/slide1219.xml" /><Relationship Id="rId271" Type="http://schemas.openxmlformats.org/officeDocument/2006/relationships/slide" Target="slides/slide270.xml" /><Relationship Id="rId674" Type="http://schemas.openxmlformats.org/officeDocument/2006/relationships/slide" Target="slides/slide673.xml" /><Relationship Id="rId881" Type="http://schemas.openxmlformats.org/officeDocument/2006/relationships/slide" Target="slides/slide880.xml" /><Relationship Id="rId937" Type="http://schemas.openxmlformats.org/officeDocument/2006/relationships/slide" Target="slides/slide936.xml" /><Relationship Id="rId979" Type="http://schemas.openxmlformats.org/officeDocument/2006/relationships/slide" Target="slides/slide978.xml" /><Relationship Id="rId1122" Type="http://schemas.openxmlformats.org/officeDocument/2006/relationships/slide" Target="slides/slide1121.xml" /><Relationship Id="rId24" Type="http://schemas.openxmlformats.org/officeDocument/2006/relationships/slide" Target="slides/slide23.xml" /><Relationship Id="rId66" Type="http://schemas.openxmlformats.org/officeDocument/2006/relationships/slide" Target="slides/slide65.xml" /><Relationship Id="rId131" Type="http://schemas.openxmlformats.org/officeDocument/2006/relationships/slide" Target="slides/slide130.xml" /><Relationship Id="rId327" Type="http://schemas.openxmlformats.org/officeDocument/2006/relationships/slide" Target="slides/slide326.xml" /><Relationship Id="rId369" Type="http://schemas.openxmlformats.org/officeDocument/2006/relationships/slide" Target="slides/slide368.xml" /><Relationship Id="rId534" Type="http://schemas.openxmlformats.org/officeDocument/2006/relationships/slide" Target="slides/slide533.xml" /><Relationship Id="rId576" Type="http://schemas.openxmlformats.org/officeDocument/2006/relationships/slide" Target="slides/slide575.xml" /><Relationship Id="rId741" Type="http://schemas.openxmlformats.org/officeDocument/2006/relationships/slide" Target="slides/slide740.xml" /><Relationship Id="rId783" Type="http://schemas.openxmlformats.org/officeDocument/2006/relationships/slide" Target="slides/slide782.xml" /><Relationship Id="rId839" Type="http://schemas.openxmlformats.org/officeDocument/2006/relationships/slide" Target="slides/slide838.xml" /><Relationship Id="rId990" Type="http://schemas.openxmlformats.org/officeDocument/2006/relationships/slide" Target="slides/slide989.xml" /><Relationship Id="rId1164" Type="http://schemas.openxmlformats.org/officeDocument/2006/relationships/slide" Target="slides/slide1163.xml" /><Relationship Id="rId173" Type="http://schemas.openxmlformats.org/officeDocument/2006/relationships/slide" Target="slides/slide172.xml" /><Relationship Id="rId229" Type="http://schemas.openxmlformats.org/officeDocument/2006/relationships/slide" Target="slides/slide228.xml" /><Relationship Id="rId380" Type="http://schemas.openxmlformats.org/officeDocument/2006/relationships/slide" Target="slides/slide379.xml" /><Relationship Id="rId436" Type="http://schemas.openxmlformats.org/officeDocument/2006/relationships/slide" Target="slides/slide435.xml" /><Relationship Id="rId601" Type="http://schemas.openxmlformats.org/officeDocument/2006/relationships/slide" Target="slides/slide600.xml" /><Relationship Id="rId643" Type="http://schemas.openxmlformats.org/officeDocument/2006/relationships/slide" Target="slides/slide642.xml" /><Relationship Id="rId1024" Type="http://schemas.openxmlformats.org/officeDocument/2006/relationships/slide" Target="slides/slide1023.xml" /><Relationship Id="rId1066" Type="http://schemas.openxmlformats.org/officeDocument/2006/relationships/slide" Target="slides/slide1065.xml" /><Relationship Id="rId240" Type="http://schemas.openxmlformats.org/officeDocument/2006/relationships/slide" Target="slides/slide239.xml" /><Relationship Id="rId478" Type="http://schemas.openxmlformats.org/officeDocument/2006/relationships/slide" Target="slides/slide477.xml" /><Relationship Id="rId685" Type="http://schemas.openxmlformats.org/officeDocument/2006/relationships/slide" Target="slides/slide684.xml" /><Relationship Id="rId850" Type="http://schemas.openxmlformats.org/officeDocument/2006/relationships/slide" Target="slides/slide849.xml" /><Relationship Id="rId892" Type="http://schemas.openxmlformats.org/officeDocument/2006/relationships/slide" Target="slides/slide891.xml" /><Relationship Id="rId906" Type="http://schemas.openxmlformats.org/officeDocument/2006/relationships/slide" Target="slides/slide905.xml" /><Relationship Id="rId948" Type="http://schemas.openxmlformats.org/officeDocument/2006/relationships/slide" Target="slides/slide947.xml" /><Relationship Id="rId1133" Type="http://schemas.openxmlformats.org/officeDocument/2006/relationships/slide" Target="slides/slide1132.xml" /><Relationship Id="rId35" Type="http://schemas.openxmlformats.org/officeDocument/2006/relationships/slide" Target="slides/slide34.xml" /><Relationship Id="rId77" Type="http://schemas.openxmlformats.org/officeDocument/2006/relationships/slide" Target="slides/slide76.xml" /><Relationship Id="rId100" Type="http://schemas.openxmlformats.org/officeDocument/2006/relationships/slide" Target="slides/slide99.xml" /><Relationship Id="rId282" Type="http://schemas.openxmlformats.org/officeDocument/2006/relationships/slide" Target="slides/slide281.xml" /><Relationship Id="rId338" Type="http://schemas.openxmlformats.org/officeDocument/2006/relationships/slide" Target="slides/slide337.xml" /><Relationship Id="rId503" Type="http://schemas.openxmlformats.org/officeDocument/2006/relationships/slide" Target="slides/slide502.xml" /><Relationship Id="rId545" Type="http://schemas.openxmlformats.org/officeDocument/2006/relationships/slide" Target="slides/slide544.xml" /><Relationship Id="rId587" Type="http://schemas.openxmlformats.org/officeDocument/2006/relationships/slide" Target="slides/slide586.xml" /><Relationship Id="rId710" Type="http://schemas.openxmlformats.org/officeDocument/2006/relationships/slide" Target="slides/slide709.xml" /><Relationship Id="rId752" Type="http://schemas.openxmlformats.org/officeDocument/2006/relationships/slide" Target="slides/slide751.xml" /><Relationship Id="rId808" Type="http://schemas.openxmlformats.org/officeDocument/2006/relationships/slide" Target="slides/slide807.xml" /><Relationship Id="rId1175" Type="http://schemas.openxmlformats.org/officeDocument/2006/relationships/slide" Target="slides/slide1174.xml" /><Relationship Id="rId8" Type="http://schemas.openxmlformats.org/officeDocument/2006/relationships/slide" Target="slides/slide7.xml" /><Relationship Id="rId142" Type="http://schemas.openxmlformats.org/officeDocument/2006/relationships/slide" Target="slides/slide141.xml" /><Relationship Id="rId184" Type="http://schemas.openxmlformats.org/officeDocument/2006/relationships/slide" Target="slides/slide183.xml" /><Relationship Id="rId391" Type="http://schemas.openxmlformats.org/officeDocument/2006/relationships/slide" Target="slides/slide390.xml" /><Relationship Id="rId405" Type="http://schemas.openxmlformats.org/officeDocument/2006/relationships/slide" Target="slides/slide404.xml" /><Relationship Id="rId447" Type="http://schemas.openxmlformats.org/officeDocument/2006/relationships/slide" Target="slides/slide446.xml" /><Relationship Id="rId612" Type="http://schemas.openxmlformats.org/officeDocument/2006/relationships/slide" Target="slides/slide611.xml" /><Relationship Id="rId794" Type="http://schemas.openxmlformats.org/officeDocument/2006/relationships/slide" Target="slides/slide793.xml" /><Relationship Id="rId1035" Type="http://schemas.openxmlformats.org/officeDocument/2006/relationships/slide" Target="slides/slide1034.xml" /><Relationship Id="rId1077" Type="http://schemas.openxmlformats.org/officeDocument/2006/relationships/slide" Target="slides/slide1076.xml" /><Relationship Id="rId1200" Type="http://schemas.openxmlformats.org/officeDocument/2006/relationships/slide" Target="slides/slide1199.xml" /><Relationship Id="rId251" Type="http://schemas.openxmlformats.org/officeDocument/2006/relationships/slide" Target="slides/slide250.xml" /><Relationship Id="rId489" Type="http://schemas.openxmlformats.org/officeDocument/2006/relationships/slide" Target="slides/slide488.xml" /><Relationship Id="rId654" Type="http://schemas.openxmlformats.org/officeDocument/2006/relationships/slide" Target="slides/slide653.xml" /><Relationship Id="rId696" Type="http://schemas.openxmlformats.org/officeDocument/2006/relationships/slide" Target="slides/slide695.xml" /><Relationship Id="rId861" Type="http://schemas.openxmlformats.org/officeDocument/2006/relationships/slide" Target="slides/slide860.xml" /><Relationship Id="rId917" Type="http://schemas.openxmlformats.org/officeDocument/2006/relationships/slide" Target="slides/slide916.xml" /><Relationship Id="rId959" Type="http://schemas.openxmlformats.org/officeDocument/2006/relationships/slide" Target="slides/slide958.xml" /><Relationship Id="rId1102" Type="http://schemas.openxmlformats.org/officeDocument/2006/relationships/slide" Target="slides/slide1101.xml" /><Relationship Id="rId46" Type="http://schemas.openxmlformats.org/officeDocument/2006/relationships/slide" Target="slides/slide45.xml" /><Relationship Id="rId293" Type="http://schemas.openxmlformats.org/officeDocument/2006/relationships/slide" Target="slides/slide292.xml" /><Relationship Id="rId307" Type="http://schemas.openxmlformats.org/officeDocument/2006/relationships/slide" Target="slides/slide306.xml" /><Relationship Id="rId349" Type="http://schemas.openxmlformats.org/officeDocument/2006/relationships/slide" Target="slides/slide348.xml" /><Relationship Id="rId514" Type="http://schemas.openxmlformats.org/officeDocument/2006/relationships/slide" Target="slides/slide513.xml" /><Relationship Id="rId556" Type="http://schemas.openxmlformats.org/officeDocument/2006/relationships/slide" Target="slides/slide555.xml" /><Relationship Id="rId721" Type="http://schemas.openxmlformats.org/officeDocument/2006/relationships/slide" Target="slides/slide720.xml" /><Relationship Id="rId763" Type="http://schemas.openxmlformats.org/officeDocument/2006/relationships/slide" Target="slides/slide762.xml" /><Relationship Id="rId1144" Type="http://schemas.openxmlformats.org/officeDocument/2006/relationships/slide" Target="slides/slide1143.xml" /><Relationship Id="rId1186" Type="http://schemas.openxmlformats.org/officeDocument/2006/relationships/slide" Target="slides/slide1185.xml" /><Relationship Id="rId88" Type="http://schemas.openxmlformats.org/officeDocument/2006/relationships/slide" Target="slides/slide87.xml" /><Relationship Id="rId111" Type="http://schemas.openxmlformats.org/officeDocument/2006/relationships/slide" Target="slides/slide110.xml" /><Relationship Id="rId153" Type="http://schemas.openxmlformats.org/officeDocument/2006/relationships/slide" Target="slides/slide152.xml" /><Relationship Id="rId195" Type="http://schemas.openxmlformats.org/officeDocument/2006/relationships/slide" Target="slides/slide194.xml" /><Relationship Id="rId209" Type="http://schemas.openxmlformats.org/officeDocument/2006/relationships/slide" Target="slides/slide208.xml" /><Relationship Id="rId360" Type="http://schemas.openxmlformats.org/officeDocument/2006/relationships/slide" Target="slides/slide359.xml" /><Relationship Id="rId416" Type="http://schemas.openxmlformats.org/officeDocument/2006/relationships/slide" Target="slides/slide415.xml" /><Relationship Id="rId598" Type="http://schemas.openxmlformats.org/officeDocument/2006/relationships/slide" Target="slides/slide597.xml" /><Relationship Id="rId819" Type="http://schemas.openxmlformats.org/officeDocument/2006/relationships/slide" Target="slides/slide818.xml" /><Relationship Id="rId970" Type="http://schemas.openxmlformats.org/officeDocument/2006/relationships/slide" Target="slides/slide969.xml" /><Relationship Id="rId1004" Type="http://schemas.openxmlformats.org/officeDocument/2006/relationships/slide" Target="slides/slide1003.xml" /><Relationship Id="rId1046" Type="http://schemas.openxmlformats.org/officeDocument/2006/relationships/slide" Target="slides/slide1045.xml" /><Relationship Id="rId1211" Type="http://schemas.openxmlformats.org/officeDocument/2006/relationships/slide" Target="slides/slide1210.xml" /><Relationship Id="rId220" Type="http://schemas.openxmlformats.org/officeDocument/2006/relationships/slide" Target="slides/slide219.xml" /><Relationship Id="rId458" Type="http://schemas.openxmlformats.org/officeDocument/2006/relationships/slide" Target="slides/slide457.xml" /><Relationship Id="rId623" Type="http://schemas.openxmlformats.org/officeDocument/2006/relationships/slide" Target="slides/slide622.xml" /><Relationship Id="rId665" Type="http://schemas.openxmlformats.org/officeDocument/2006/relationships/slide" Target="slides/slide664.xml" /><Relationship Id="rId830" Type="http://schemas.openxmlformats.org/officeDocument/2006/relationships/slide" Target="slides/slide829.xml" /><Relationship Id="rId872" Type="http://schemas.openxmlformats.org/officeDocument/2006/relationships/slide" Target="slides/slide871.xml" /><Relationship Id="rId928" Type="http://schemas.openxmlformats.org/officeDocument/2006/relationships/slide" Target="slides/slide927.xml" /><Relationship Id="rId1088" Type="http://schemas.openxmlformats.org/officeDocument/2006/relationships/slide" Target="slides/slide1087.xml" /><Relationship Id="rId15" Type="http://schemas.openxmlformats.org/officeDocument/2006/relationships/slide" Target="slides/slide14.xml" /><Relationship Id="rId57" Type="http://schemas.openxmlformats.org/officeDocument/2006/relationships/slide" Target="slides/slide56.xml" /><Relationship Id="rId262" Type="http://schemas.openxmlformats.org/officeDocument/2006/relationships/slide" Target="slides/slide261.xml" /><Relationship Id="rId318" Type="http://schemas.openxmlformats.org/officeDocument/2006/relationships/slide" Target="slides/slide317.xml" /><Relationship Id="rId525" Type="http://schemas.openxmlformats.org/officeDocument/2006/relationships/slide" Target="slides/slide524.xml" /><Relationship Id="rId567" Type="http://schemas.openxmlformats.org/officeDocument/2006/relationships/slide" Target="slides/slide566.xml" /><Relationship Id="rId732" Type="http://schemas.openxmlformats.org/officeDocument/2006/relationships/slide" Target="slides/slide731.xml" /><Relationship Id="rId1113" Type="http://schemas.openxmlformats.org/officeDocument/2006/relationships/slide" Target="slides/slide1112.xml" /><Relationship Id="rId1155" Type="http://schemas.openxmlformats.org/officeDocument/2006/relationships/slide" Target="slides/slide1154.xml" /><Relationship Id="rId1197" Type="http://schemas.openxmlformats.org/officeDocument/2006/relationships/slide" Target="slides/slide1196.xml" /><Relationship Id="rId99" Type="http://schemas.openxmlformats.org/officeDocument/2006/relationships/slide" Target="slides/slide98.xml" /><Relationship Id="rId122" Type="http://schemas.openxmlformats.org/officeDocument/2006/relationships/slide" Target="slides/slide121.xml" /><Relationship Id="rId164" Type="http://schemas.openxmlformats.org/officeDocument/2006/relationships/slide" Target="slides/slide163.xml" /><Relationship Id="rId371" Type="http://schemas.openxmlformats.org/officeDocument/2006/relationships/slide" Target="slides/slide370.xml" /><Relationship Id="rId774" Type="http://schemas.openxmlformats.org/officeDocument/2006/relationships/slide" Target="slides/slide773.xml" /><Relationship Id="rId981" Type="http://schemas.openxmlformats.org/officeDocument/2006/relationships/slide" Target="slides/slide980.xml" /><Relationship Id="rId1015" Type="http://schemas.openxmlformats.org/officeDocument/2006/relationships/slide" Target="slides/slide1014.xml" /><Relationship Id="rId1057" Type="http://schemas.openxmlformats.org/officeDocument/2006/relationships/slide" Target="slides/slide1056.xml" /><Relationship Id="rId1222" Type="http://schemas.openxmlformats.org/officeDocument/2006/relationships/slide" Target="slides/slide1221.xml" /><Relationship Id="rId427" Type="http://schemas.openxmlformats.org/officeDocument/2006/relationships/slide" Target="slides/slide426.xml" /><Relationship Id="rId469" Type="http://schemas.openxmlformats.org/officeDocument/2006/relationships/slide" Target="slides/slide468.xml" /><Relationship Id="rId634" Type="http://schemas.openxmlformats.org/officeDocument/2006/relationships/slide" Target="slides/slide633.xml" /><Relationship Id="rId676" Type="http://schemas.openxmlformats.org/officeDocument/2006/relationships/slide" Target="slides/slide675.xml" /><Relationship Id="rId841" Type="http://schemas.openxmlformats.org/officeDocument/2006/relationships/slide" Target="slides/slide840.xml" /><Relationship Id="rId883" Type="http://schemas.openxmlformats.org/officeDocument/2006/relationships/slide" Target="slides/slide882.xml" /><Relationship Id="rId1099" Type="http://schemas.openxmlformats.org/officeDocument/2006/relationships/slide" Target="slides/slide1098.xml" /><Relationship Id="rId26" Type="http://schemas.openxmlformats.org/officeDocument/2006/relationships/slide" Target="slides/slide25.xml" /><Relationship Id="rId231" Type="http://schemas.openxmlformats.org/officeDocument/2006/relationships/slide" Target="slides/slide230.xml" /><Relationship Id="rId273" Type="http://schemas.openxmlformats.org/officeDocument/2006/relationships/slide" Target="slides/slide272.xml" /><Relationship Id="rId329" Type="http://schemas.openxmlformats.org/officeDocument/2006/relationships/slide" Target="slides/slide328.xml" /><Relationship Id="rId480" Type="http://schemas.openxmlformats.org/officeDocument/2006/relationships/slide" Target="slides/slide479.xml" /><Relationship Id="rId536" Type="http://schemas.openxmlformats.org/officeDocument/2006/relationships/slide" Target="slides/slide535.xml" /><Relationship Id="rId701" Type="http://schemas.openxmlformats.org/officeDocument/2006/relationships/slide" Target="slides/slide700.xml" /><Relationship Id="rId939" Type="http://schemas.openxmlformats.org/officeDocument/2006/relationships/slide" Target="slides/slide938.xml" /><Relationship Id="rId1124" Type="http://schemas.openxmlformats.org/officeDocument/2006/relationships/slide" Target="slides/slide1123.xml" /><Relationship Id="rId1166" Type="http://schemas.openxmlformats.org/officeDocument/2006/relationships/slide" Target="slides/slide1165.xml" /><Relationship Id="rId68" Type="http://schemas.openxmlformats.org/officeDocument/2006/relationships/slide" Target="slides/slide67.xml" /><Relationship Id="rId133" Type="http://schemas.openxmlformats.org/officeDocument/2006/relationships/slide" Target="slides/slide132.xml" /><Relationship Id="rId175" Type="http://schemas.openxmlformats.org/officeDocument/2006/relationships/slide" Target="slides/slide174.xml" /><Relationship Id="rId340" Type="http://schemas.openxmlformats.org/officeDocument/2006/relationships/slide" Target="slides/slide339.xml" /><Relationship Id="rId578" Type="http://schemas.openxmlformats.org/officeDocument/2006/relationships/slide" Target="slides/slide577.xml" /><Relationship Id="rId743" Type="http://schemas.openxmlformats.org/officeDocument/2006/relationships/slide" Target="slides/slide742.xml" /><Relationship Id="rId785" Type="http://schemas.openxmlformats.org/officeDocument/2006/relationships/slide" Target="slides/slide784.xml" /><Relationship Id="rId950" Type="http://schemas.openxmlformats.org/officeDocument/2006/relationships/slide" Target="slides/slide949.xml" /><Relationship Id="rId992" Type="http://schemas.openxmlformats.org/officeDocument/2006/relationships/slide" Target="slides/slide991.xml" /><Relationship Id="rId1026" Type="http://schemas.openxmlformats.org/officeDocument/2006/relationships/slide" Target="slides/slide1025.xml" /><Relationship Id="rId200" Type="http://schemas.openxmlformats.org/officeDocument/2006/relationships/slide" Target="slides/slide199.xml" /><Relationship Id="rId382" Type="http://schemas.openxmlformats.org/officeDocument/2006/relationships/slide" Target="slides/slide381.xml" /><Relationship Id="rId438" Type="http://schemas.openxmlformats.org/officeDocument/2006/relationships/slide" Target="slides/slide437.xml" /><Relationship Id="rId603" Type="http://schemas.openxmlformats.org/officeDocument/2006/relationships/slide" Target="slides/slide602.xml" /><Relationship Id="rId645" Type="http://schemas.openxmlformats.org/officeDocument/2006/relationships/slide" Target="slides/slide644.xml" /><Relationship Id="rId687" Type="http://schemas.openxmlformats.org/officeDocument/2006/relationships/slide" Target="slides/slide686.xml" /><Relationship Id="rId810" Type="http://schemas.openxmlformats.org/officeDocument/2006/relationships/slide" Target="slides/slide809.xml" /><Relationship Id="rId852" Type="http://schemas.openxmlformats.org/officeDocument/2006/relationships/slide" Target="slides/slide851.xml" /><Relationship Id="rId908" Type="http://schemas.openxmlformats.org/officeDocument/2006/relationships/slide" Target="slides/slide907.xml" /><Relationship Id="rId1068" Type="http://schemas.openxmlformats.org/officeDocument/2006/relationships/slide" Target="slides/slide1067.xml" /><Relationship Id="rId242" Type="http://schemas.openxmlformats.org/officeDocument/2006/relationships/slide" Target="slides/slide241.xml" /><Relationship Id="rId284" Type="http://schemas.openxmlformats.org/officeDocument/2006/relationships/slide" Target="slides/slide283.xml" /><Relationship Id="rId491" Type="http://schemas.openxmlformats.org/officeDocument/2006/relationships/slide" Target="slides/slide490.xml" /><Relationship Id="rId505" Type="http://schemas.openxmlformats.org/officeDocument/2006/relationships/slide" Target="slides/slide504.xml" /><Relationship Id="rId712" Type="http://schemas.openxmlformats.org/officeDocument/2006/relationships/slide" Target="slides/slide711.xml" /><Relationship Id="rId894" Type="http://schemas.openxmlformats.org/officeDocument/2006/relationships/slide" Target="slides/slide893.xml" /><Relationship Id="rId1135" Type="http://schemas.openxmlformats.org/officeDocument/2006/relationships/slide" Target="slides/slide1134.xml" /><Relationship Id="rId1177" Type="http://schemas.openxmlformats.org/officeDocument/2006/relationships/slide" Target="slides/slide1176.xml" /><Relationship Id="rId37" Type="http://schemas.openxmlformats.org/officeDocument/2006/relationships/slide" Target="slides/slide36.xml" /><Relationship Id="rId79" Type="http://schemas.openxmlformats.org/officeDocument/2006/relationships/slide" Target="slides/slide78.xml" /><Relationship Id="rId102" Type="http://schemas.openxmlformats.org/officeDocument/2006/relationships/slide" Target="slides/slide101.xml" /><Relationship Id="rId144" Type="http://schemas.openxmlformats.org/officeDocument/2006/relationships/slide" Target="slides/slide143.xml" /><Relationship Id="rId547" Type="http://schemas.openxmlformats.org/officeDocument/2006/relationships/slide" Target="slides/slide546.xml" /><Relationship Id="rId589" Type="http://schemas.openxmlformats.org/officeDocument/2006/relationships/slide" Target="slides/slide588.xml" /><Relationship Id="rId754" Type="http://schemas.openxmlformats.org/officeDocument/2006/relationships/slide" Target="slides/slide753.xml" /><Relationship Id="rId796" Type="http://schemas.openxmlformats.org/officeDocument/2006/relationships/slide" Target="slides/slide795.xml" /><Relationship Id="rId961" Type="http://schemas.openxmlformats.org/officeDocument/2006/relationships/slide" Target="slides/slide960.xml" /><Relationship Id="rId1202" Type="http://schemas.openxmlformats.org/officeDocument/2006/relationships/slide" Target="slides/slide1201.xml" /><Relationship Id="rId90" Type="http://schemas.openxmlformats.org/officeDocument/2006/relationships/slide" Target="slides/slide89.xml" /><Relationship Id="rId186" Type="http://schemas.openxmlformats.org/officeDocument/2006/relationships/slide" Target="slides/slide185.xml" /><Relationship Id="rId351" Type="http://schemas.openxmlformats.org/officeDocument/2006/relationships/slide" Target="slides/slide350.xml" /><Relationship Id="rId393" Type="http://schemas.openxmlformats.org/officeDocument/2006/relationships/slide" Target="slides/slide392.xml" /><Relationship Id="rId407" Type="http://schemas.openxmlformats.org/officeDocument/2006/relationships/slide" Target="slides/slide406.xml" /><Relationship Id="rId449" Type="http://schemas.openxmlformats.org/officeDocument/2006/relationships/slide" Target="slides/slide448.xml" /><Relationship Id="rId614" Type="http://schemas.openxmlformats.org/officeDocument/2006/relationships/slide" Target="slides/slide613.xml" /><Relationship Id="rId656" Type="http://schemas.openxmlformats.org/officeDocument/2006/relationships/slide" Target="slides/slide655.xml" /><Relationship Id="rId821" Type="http://schemas.openxmlformats.org/officeDocument/2006/relationships/slide" Target="slides/slide820.xml" /><Relationship Id="rId863" Type="http://schemas.openxmlformats.org/officeDocument/2006/relationships/slide" Target="slides/slide862.xml" /><Relationship Id="rId1037" Type="http://schemas.openxmlformats.org/officeDocument/2006/relationships/slide" Target="slides/slide1036.xml" /><Relationship Id="rId1079" Type="http://schemas.openxmlformats.org/officeDocument/2006/relationships/slide" Target="slides/slide1078.xml" /><Relationship Id="rId211" Type="http://schemas.openxmlformats.org/officeDocument/2006/relationships/slide" Target="slides/slide210.xml" /><Relationship Id="rId253" Type="http://schemas.openxmlformats.org/officeDocument/2006/relationships/slide" Target="slides/slide252.xml" /><Relationship Id="rId295" Type="http://schemas.openxmlformats.org/officeDocument/2006/relationships/slide" Target="slides/slide294.xml" /><Relationship Id="rId309" Type="http://schemas.openxmlformats.org/officeDocument/2006/relationships/slide" Target="slides/slide308.xml" /><Relationship Id="rId460" Type="http://schemas.openxmlformats.org/officeDocument/2006/relationships/slide" Target="slides/slide459.xml" /><Relationship Id="rId516" Type="http://schemas.openxmlformats.org/officeDocument/2006/relationships/slide" Target="slides/slide515.xml" /><Relationship Id="rId698" Type="http://schemas.openxmlformats.org/officeDocument/2006/relationships/slide" Target="slides/slide697.xml" /><Relationship Id="rId919" Type="http://schemas.openxmlformats.org/officeDocument/2006/relationships/slide" Target="slides/slide918.xml" /><Relationship Id="rId1090" Type="http://schemas.openxmlformats.org/officeDocument/2006/relationships/slide" Target="slides/slide1089.xml" /><Relationship Id="rId1104" Type="http://schemas.openxmlformats.org/officeDocument/2006/relationships/slide" Target="slides/slide1103.xml" /><Relationship Id="rId1146" Type="http://schemas.openxmlformats.org/officeDocument/2006/relationships/slide" Target="slides/slide1145.xml" /><Relationship Id="rId48" Type="http://schemas.openxmlformats.org/officeDocument/2006/relationships/slide" Target="slides/slide47.xml" /><Relationship Id="rId113" Type="http://schemas.openxmlformats.org/officeDocument/2006/relationships/slide" Target="slides/slide112.xml" /><Relationship Id="rId320" Type="http://schemas.openxmlformats.org/officeDocument/2006/relationships/slide" Target="slides/slide319.xml" /><Relationship Id="rId558" Type="http://schemas.openxmlformats.org/officeDocument/2006/relationships/slide" Target="slides/slide557.xml" /><Relationship Id="rId723" Type="http://schemas.openxmlformats.org/officeDocument/2006/relationships/slide" Target="slides/slide722.xml" /><Relationship Id="rId765" Type="http://schemas.openxmlformats.org/officeDocument/2006/relationships/slide" Target="slides/slide764.xml" /><Relationship Id="rId930" Type="http://schemas.openxmlformats.org/officeDocument/2006/relationships/slide" Target="slides/slide929.xml" /><Relationship Id="rId972" Type="http://schemas.openxmlformats.org/officeDocument/2006/relationships/slide" Target="slides/slide971.xml" /><Relationship Id="rId1006" Type="http://schemas.openxmlformats.org/officeDocument/2006/relationships/slide" Target="slides/slide1005.xml" /><Relationship Id="rId1188" Type="http://schemas.openxmlformats.org/officeDocument/2006/relationships/slide" Target="slides/slide1187.xml" /><Relationship Id="rId155" Type="http://schemas.openxmlformats.org/officeDocument/2006/relationships/slide" Target="slides/slide154.xml" /><Relationship Id="rId197" Type="http://schemas.openxmlformats.org/officeDocument/2006/relationships/slide" Target="slides/slide196.xml" /><Relationship Id="rId362" Type="http://schemas.openxmlformats.org/officeDocument/2006/relationships/slide" Target="slides/slide361.xml" /><Relationship Id="rId418" Type="http://schemas.openxmlformats.org/officeDocument/2006/relationships/slide" Target="slides/slide417.xml" /><Relationship Id="rId625" Type="http://schemas.openxmlformats.org/officeDocument/2006/relationships/slide" Target="slides/slide624.xml" /><Relationship Id="rId832" Type="http://schemas.openxmlformats.org/officeDocument/2006/relationships/slide" Target="slides/slide831.xml" /><Relationship Id="rId1048" Type="http://schemas.openxmlformats.org/officeDocument/2006/relationships/slide" Target="slides/slide1047.xml" /><Relationship Id="rId1213" Type="http://schemas.openxmlformats.org/officeDocument/2006/relationships/slide" Target="slides/slide1212.xml" /><Relationship Id="rId222" Type="http://schemas.openxmlformats.org/officeDocument/2006/relationships/slide" Target="slides/slide221.xml" /><Relationship Id="rId264" Type="http://schemas.openxmlformats.org/officeDocument/2006/relationships/slide" Target="slides/slide263.xml" /><Relationship Id="rId471" Type="http://schemas.openxmlformats.org/officeDocument/2006/relationships/slide" Target="slides/slide470.xml" /><Relationship Id="rId667" Type="http://schemas.openxmlformats.org/officeDocument/2006/relationships/slide" Target="slides/slide666.xml" /><Relationship Id="rId874" Type="http://schemas.openxmlformats.org/officeDocument/2006/relationships/slide" Target="slides/slide873.xml" /><Relationship Id="rId1115" Type="http://schemas.openxmlformats.org/officeDocument/2006/relationships/slide" Target="slides/slide1114.xml" /><Relationship Id="rId17" Type="http://schemas.openxmlformats.org/officeDocument/2006/relationships/slide" Target="slides/slide16.xml" /><Relationship Id="rId59" Type="http://schemas.openxmlformats.org/officeDocument/2006/relationships/slide" Target="slides/slide58.xml" /><Relationship Id="rId124" Type="http://schemas.openxmlformats.org/officeDocument/2006/relationships/slide" Target="slides/slide123.xml" /><Relationship Id="rId527" Type="http://schemas.openxmlformats.org/officeDocument/2006/relationships/slide" Target="slides/slide526.xml" /><Relationship Id="rId569" Type="http://schemas.openxmlformats.org/officeDocument/2006/relationships/slide" Target="slides/slide568.xml" /><Relationship Id="rId734" Type="http://schemas.openxmlformats.org/officeDocument/2006/relationships/slide" Target="slides/slide733.xml" /><Relationship Id="rId776" Type="http://schemas.openxmlformats.org/officeDocument/2006/relationships/slide" Target="slides/slide775.xml" /><Relationship Id="rId941" Type="http://schemas.openxmlformats.org/officeDocument/2006/relationships/slide" Target="slides/slide940.xml" /><Relationship Id="rId983" Type="http://schemas.openxmlformats.org/officeDocument/2006/relationships/slide" Target="slides/slide982.xml" /><Relationship Id="rId1157" Type="http://schemas.openxmlformats.org/officeDocument/2006/relationships/slide" Target="slides/slide1156.xml" /><Relationship Id="rId1199" Type="http://schemas.openxmlformats.org/officeDocument/2006/relationships/slide" Target="slides/slide1198.xml" /><Relationship Id="rId70" Type="http://schemas.openxmlformats.org/officeDocument/2006/relationships/slide" Target="slides/slide69.xml" /><Relationship Id="rId166" Type="http://schemas.openxmlformats.org/officeDocument/2006/relationships/slide" Target="slides/slide165.xml" /><Relationship Id="rId331" Type="http://schemas.openxmlformats.org/officeDocument/2006/relationships/slide" Target="slides/slide330.xml" /><Relationship Id="rId373" Type="http://schemas.openxmlformats.org/officeDocument/2006/relationships/slide" Target="slides/slide372.xml" /><Relationship Id="rId429" Type="http://schemas.openxmlformats.org/officeDocument/2006/relationships/slide" Target="slides/slide428.xml" /><Relationship Id="rId580" Type="http://schemas.openxmlformats.org/officeDocument/2006/relationships/slide" Target="slides/slide579.xml" /><Relationship Id="rId636" Type="http://schemas.openxmlformats.org/officeDocument/2006/relationships/slide" Target="slides/slide635.xml" /><Relationship Id="rId801" Type="http://schemas.openxmlformats.org/officeDocument/2006/relationships/slide" Target="slides/slide800.xml" /><Relationship Id="rId1017" Type="http://schemas.openxmlformats.org/officeDocument/2006/relationships/slide" Target="slides/slide1016.xml" /><Relationship Id="rId1059" Type="http://schemas.openxmlformats.org/officeDocument/2006/relationships/slide" Target="slides/slide1058.xml" /><Relationship Id="rId1224" Type="http://schemas.openxmlformats.org/officeDocument/2006/relationships/handoutMaster" Target="handoutMasters/handoutMaster1.xml" /><Relationship Id="rId1" Type="http://schemas.openxmlformats.org/officeDocument/2006/relationships/slideMaster" Target="slideMasters/slideMaster1.xml" /><Relationship Id="rId233" Type="http://schemas.openxmlformats.org/officeDocument/2006/relationships/slide" Target="slides/slide232.xml" /><Relationship Id="rId440" Type="http://schemas.openxmlformats.org/officeDocument/2006/relationships/slide" Target="slides/slide439.xml" /><Relationship Id="rId678" Type="http://schemas.openxmlformats.org/officeDocument/2006/relationships/slide" Target="slides/slide677.xml" /><Relationship Id="rId843" Type="http://schemas.openxmlformats.org/officeDocument/2006/relationships/slide" Target="slides/slide842.xml" /><Relationship Id="rId885" Type="http://schemas.openxmlformats.org/officeDocument/2006/relationships/slide" Target="slides/slide884.xml" /><Relationship Id="rId1070" Type="http://schemas.openxmlformats.org/officeDocument/2006/relationships/slide" Target="slides/slide1069.xml" /><Relationship Id="rId1126" Type="http://schemas.openxmlformats.org/officeDocument/2006/relationships/slide" Target="slides/slide1125.xml" /><Relationship Id="rId28" Type="http://schemas.openxmlformats.org/officeDocument/2006/relationships/slide" Target="slides/slide27.xml" /><Relationship Id="rId275" Type="http://schemas.openxmlformats.org/officeDocument/2006/relationships/slide" Target="slides/slide274.xml" /><Relationship Id="rId300" Type="http://schemas.openxmlformats.org/officeDocument/2006/relationships/slide" Target="slides/slide299.xml" /><Relationship Id="rId482" Type="http://schemas.openxmlformats.org/officeDocument/2006/relationships/slide" Target="slides/slide481.xml" /><Relationship Id="rId538" Type="http://schemas.openxmlformats.org/officeDocument/2006/relationships/slide" Target="slides/slide537.xml" /><Relationship Id="rId703" Type="http://schemas.openxmlformats.org/officeDocument/2006/relationships/slide" Target="slides/slide702.xml" /><Relationship Id="rId745" Type="http://schemas.openxmlformats.org/officeDocument/2006/relationships/slide" Target="slides/slide744.xml" /><Relationship Id="rId910" Type="http://schemas.openxmlformats.org/officeDocument/2006/relationships/slide" Target="slides/slide909.xml" /><Relationship Id="rId952" Type="http://schemas.openxmlformats.org/officeDocument/2006/relationships/slide" Target="slides/slide951.xml" /><Relationship Id="rId1168" Type="http://schemas.openxmlformats.org/officeDocument/2006/relationships/slide" Target="slides/slide1167.xml" /><Relationship Id="rId81" Type="http://schemas.openxmlformats.org/officeDocument/2006/relationships/slide" Target="slides/slide80.xml" /><Relationship Id="rId135" Type="http://schemas.openxmlformats.org/officeDocument/2006/relationships/slide" Target="slides/slide134.xml" /><Relationship Id="rId177" Type="http://schemas.openxmlformats.org/officeDocument/2006/relationships/slide" Target="slides/slide176.xml" /><Relationship Id="rId342" Type="http://schemas.openxmlformats.org/officeDocument/2006/relationships/slide" Target="slides/slide341.xml" /><Relationship Id="rId384" Type="http://schemas.openxmlformats.org/officeDocument/2006/relationships/slide" Target="slides/slide383.xml" /><Relationship Id="rId591" Type="http://schemas.openxmlformats.org/officeDocument/2006/relationships/slide" Target="slides/slide590.xml" /><Relationship Id="rId605" Type="http://schemas.openxmlformats.org/officeDocument/2006/relationships/slide" Target="slides/slide604.xml" /><Relationship Id="rId787" Type="http://schemas.openxmlformats.org/officeDocument/2006/relationships/slide" Target="slides/slide786.xml" /><Relationship Id="rId812" Type="http://schemas.openxmlformats.org/officeDocument/2006/relationships/slide" Target="slides/slide811.xml" /><Relationship Id="rId994" Type="http://schemas.openxmlformats.org/officeDocument/2006/relationships/slide" Target="slides/slide993.xml" /><Relationship Id="rId1028" Type="http://schemas.openxmlformats.org/officeDocument/2006/relationships/slide" Target="slides/slide1027.xml" /><Relationship Id="rId202" Type="http://schemas.openxmlformats.org/officeDocument/2006/relationships/slide" Target="slides/slide201.xml" /><Relationship Id="rId244" Type="http://schemas.openxmlformats.org/officeDocument/2006/relationships/slide" Target="slides/slide243.xml" /><Relationship Id="rId647" Type="http://schemas.openxmlformats.org/officeDocument/2006/relationships/slide" Target="slides/slide646.xml" /><Relationship Id="rId689" Type="http://schemas.openxmlformats.org/officeDocument/2006/relationships/slide" Target="slides/slide688.xml" /><Relationship Id="rId854" Type="http://schemas.openxmlformats.org/officeDocument/2006/relationships/slide" Target="slides/slide853.xml" /><Relationship Id="rId896" Type="http://schemas.openxmlformats.org/officeDocument/2006/relationships/slide" Target="slides/slide895.xml" /><Relationship Id="rId1081" Type="http://schemas.openxmlformats.org/officeDocument/2006/relationships/slide" Target="slides/slide1080.xml" /><Relationship Id="rId39" Type="http://schemas.openxmlformats.org/officeDocument/2006/relationships/slide" Target="slides/slide38.xml" /><Relationship Id="rId286" Type="http://schemas.openxmlformats.org/officeDocument/2006/relationships/slide" Target="slides/slide285.xml" /><Relationship Id="rId451" Type="http://schemas.openxmlformats.org/officeDocument/2006/relationships/slide" Target="slides/slide450.xml" /><Relationship Id="rId493" Type="http://schemas.openxmlformats.org/officeDocument/2006/relationships/slide" Target="slides/slide492.xml" /><Relationship Id="rId507" Type="http://schemas.openxmlformats.org/officeDocument/2006/relationships/slide" Target="slides/slide506.xml" /><Relationship Id="rId549" Type="http://schemas.openxmlformats.org/officeDocument/2006/relationships/slide" Target="slides/slide548.xml" /><Relationship Id="rId714" Type="http://schemas.openxmlformats.org/officeDocument/2006/relationships/slide" Target="slides/slide713.xml" /><Relationship Id="rId756" Type="http://schemas.openxmlformats.org/officeDocument/2006/relationships/slide" Target="slides/slide755.xml" /><Relationship Id="rId921" Type="http://schemas.openxmlformats.org/officeDocument/2006/relationships/slide" Target="slides/slide920.xml" /><Relationship Id="rId1137" Type="http://schemas.openxmlformats.org/officeDocument/2006/relationships/slide" Target="slides/slide1136.xml" /><Relationship Id="rId1179" Type="http://schemas.openxmlformats.org/officeDocument/2006/relationships/slide" Target="slides/slide1178.xml" /><Relationship Id="rId50" Type="http://schemas.openxmlformats.org/officeDocument/2006/relationships/slide" Target="slides/slide49.xml" /><Relationship Id="rId104" Type="http://schemas.openxmlformats.org/officeDocument/2006/relationships/slide" Target="slides/slide103.xml" /><Relationship Id="rId146" Type="http://schemas.openxmlformats.org/officeDocument/2006/relationships/slide" Target="slides/slide145.xml" /><Relationship Id="rId188" Type="http://schemas.openxmlformats.org/officeDocument/2006/relationships/slide" Target="slides/slide187.xml" /><Relationship Id="rId311" Type="http://schemas.openxmlformats.org/officeDocument/2006/relationships/slide" Target="slides/slide310.xml" /><Relationship Id="rId353" Type="http://schemas.openxmlformats.org/officeDocument/2006/relationships/slide" Target="slides/slide352.xml" /><Relationship Id="rId395" Type="http://schemas.openxmlformats.org/officeDocument/2006/relationships/slide" Target="slides/slide394.xml" /><Relationship Id="rId409" Type="http://schemas.openxmlformats.org/officeDocument/2006/relationships/slide" Target="slides/slide408.xml" /><Relationship Id="rId560" Type="http://schemas.openxmlformats.org/officeDocument/2006/relationships/slide" Target="slides/slide559.xml" /><Relationship Id="rId798" Type="http://schemas.openxmlformats.org/officeDocument/2006/relationships/slide" Target="slides/slide797.xml" /><Relationship Id="rId963" Type="http://schemas.openxmlformats.org/officeDocument/2006/relationships/slide" Target="slides/slide962.xml" /><Relationship Id="rId1039" Type="http://schemas.openxmlformats.org/officeDocument/2006/relationships/slide" Target="slides/slide1038.xml" /><Relationship Id="rId1190" Type="http://schemas.openxmlformats.org/officeDocument/2006/relationships/slide" Target="slides/slide1189.xml" /><Relationship Id="rId1204" Type="http://schemas.openxmlformats.org/officeDocument/2006/relationships/slide" Target="slides/slide1203.xml" /><Relationship Id="rId92" Type="http://schemas.openxmlformats.org/officeDocument/2006/relationships/slide" Target="slides/slide91.xml" /><Relationship Id="rId213" Type="http://schemas.openxmlformats.org/officeDocument/2006/relationships/slide" Target="slides/slide212.xml" /><Relationship Id="rId420" Type="http://schemas.openxmlformats.org/officeDocument/2006/relationships/slide" Target="slides/slide419.xml" /><Relationship Id="rId616" Type="http://schemas.openxmlformats.org/officeDocument/2006/relationships/slide" Target="slides/slide615.xml" /><Relationship Id="rId658" Type="http://schemas.openxmlformats.org/officeDocument/2006/relationships/slide" Target="slides/slide657.xml" /><Relationship Id="rId823" Type="http://schemas.openxmlformats.org/officeDocument/2006/relationships/slide" Target="slides/slide822.xml" /><Relationship Id="rId865" Type="http://schemas.openxmlformats.org/officeDocument/2006/relationships/slide" Target="slides/slide864.xml" /><Relationship Id="rId1050" Type="http://schemas.openxmlformats.org/officeDocument/2006/relationships/slide" Target="slides/slide1049.xml" /><Relationship Id="rId255" Type="http://schemas.openxmlformats.org/officeDocument/2006/relationships/slide" Target="slides/slide254.xml" /><Relationship Id="rId297" Type="http://schemas.openxmlformats.org/officeDocument/2006/relationships/slide" Target="slides/slide296.xml" /><Relationship Id="rId462" Type="http://schemas.openxmlformats.org/officeDocument/2006/relationships/slide" Target="slides/slide461.xml" /><Relationship Id="rId518" Type="http://schemas.openxmlformats.org/officeDocument/2006/relationships/slide" Target="slides/slide517.xml" /><Relationship Id="rId725" Type="http://schemas.openxmlformats.org/officeDocument/2006/relationships/slide" Target="slides/slide724.xml" /><Relationship Id="rId932" Type="http://schemas.openxmlformats.org/officeDocument/2006/relationships/slide" Target="slides/slide931.xml" /><Relationship Id="rId1092" Type="http://schemas.openxmlformats.org/officeDocument/2006/relationships/slide" Target="slides/slide1091.xml" /><Relationship Id="rId1106" Type="http://schemas.openxmlformats.org/officeDocument/2006/relationships/slide" Target="slides/slide1105.xml" /><Relationship Id="rId1148" Type="http://schemas.openxmlformats.org/officeDocument/2006/relationships/slide" Target="slides/slide1147.xml" /><Relationship Id="rId115" Type="http://schemas.openxmlformats.org/officeDocument/2006/relationships/slide" Target="slides/slide114.xml" /><Relationship Id="rId157" Type="http://schemas.openxmlformats.org/officeDocument/2006/relationships/slide" Target="slides/slide156.xml" /><Relationship Id="rId322" Type="http://schemas.openxmlformats.org/officeDocument/2006/relationships/slide" Target="slides/slide321.xml" /><Relationship Id="rId364" Type="http://schemas.openxmlformats.org/officeDocument/2006/relationships/slide" Target="slides/slide363.xml" /><Relationship Id="rId767" Type="http://schemas.openxmlformats.org/officeDocument/2006/relationships/slide" Target="slides/slide766.xml" /><Relationship Id="rId974" Type="http://schemas.openxmlformats.org/officeDocument/2006/relationships/slide" Target="slides/slide973.xml" /><Relationship Id="rId1008" Type="http://schemas.openxmlformats.org/officeDocument/2006/relationships/slide" Target="slides/slide1007.xml" /><Relationship Id="rId1215" Type="http://schemas.openxmlformats.org/officeDocument/2006/relationships/slide" Target="slides/slide1214.xml" /><Relationship Id="rId61" Type="http://schemas.openxmlformats.org/officeDocument/2006/relationships/slide" Target="slides/slide60.xml" /><Relationship Id="rId199" Type="http://schemas.openxmlformats.org/officeDocument/2006/relationships/slide" Target="slides/slide198.xml" /><Relationship Id="rId571" Type="http://schemas.openxmlformats.org/officeDocument/2006/relationships/slide" Target="slides/slide570.xml" /><Relationship Id="rId627" Type="http://schemas.openxmlformats.org/officeDocument/2006/relationships/slide" Target="slides/slide626.xml" /><Relationship Id="rId669" Type="http://schemas.openxmlformats.org/officeDocument/2006/relationships/slide" Target="slides/slide668.xml" /><Relationship Id="rId834" Type="http://schemas.openxmlformats.org/officeDocument/2006/relationships/slide" Target="slides/slide833.xml" /><Relationship Id="rId876" Type="http://schemas.openxmlformats.org/officeDocument/2006/relationships/slide" Target="slides/slide875.xml" /><Relationship Id="rId19" Type="http://schemas.openxmlformats.org/officeDocument/2006/relationships/slide" Target="slides/slide18.xml" /><Relationship Id="rId224" Type="http://schemas.openxmlformats.org/officeDocument/2006/relationships/slide" Target="slides/slide223.xml" /><Relationship Id="rId266" Type="http://schemas.openxmlformats.org/officeDocument/2006/relationships/slide" Target="slides/slide265.xml" /><Relationship Id="rId431" Type="http://schemas.openxmlformats.org/officeDocument/2006/relationships/slide" Target="slides/slide430.xml" /><Relationship Id="rId473" Type="http://schemas.openxmlformats.org/officeDocument/2006/relationships/slide" Target="slides/slide472.xml" /><Relationship Id="rId529" Type="http://schemas.openxmlformats.org/officeDocument/2006/relationships/slide" Target="slides/slide528.xml" /><Relationship Id="rId680" Type="http://schemas.openxmlformats.org/officeDocument/2006/relationships/slide" Target="slides/slide679.xml" /><Relationship Id="rId736" Type="http://schemas.openxmlformats.org/officeDocument/2006/relationships/slide" Target="slides/slide735.xml" /><Relationship Id="rId901" Type="http://schemas.openxmlformats.org/officeDocument/2006/relationships/slide" Target="slides/slide900.xml" /><Relationship Id="rId1061" Type="http://schemas.openxmlformats.org/officeDocument/2006/relationships/slide" Target="slides/slide1060.xml" /><Relationship Id="rId1117" Type="http://schemas.openxmlformats.org/officeDocument/2006/relationships/slide" Target="slides/slide1116.xml" /><Relationship Id="rId1159" Type="http://schemas.openxmlformats.org/officeDocument/2006/relationships/slide" Target="slides/slide1158.xml" /><Relationship Id="rId30" Type="http://schemas.openxmlformats.org/officeDocument/2006/relationships/slide" Target="slides/slide29.xml" /><Relationship Id="rId126" Type="http://schemas.openxmlformats.org/officeDocument/2006/relationships/slide" Target="slides/slide125.xml" /><Relationship Id="rId168" Type="http://schemas.openxmlformats.org/officeDocument/2006/relationships/slide" Target="slides/slide167.xml" /><Relationship Id="rId333" Type="http://schemas.openxmlformats.org/officeDocument/2006/relationships/slide" Target="slides/slide332.xml" /><Relationship Id="rId540" Type="http://schemas.openxmlformats.org/officeDocument/2006/relationships/slide" Target="slides/slide539.xml" /><Relationship Id="rId778" Type="http://schemas.openxmlformats.org/officeDocument/2006/relationships/slide" Target="slides/slide777.xml" /><Relationship Id="rId943" Type="http://schemas.openxmlformats.org/officeDocument/2006/relationships/slide" Target="slides/slide942.xml" /><Relationship Id="rId985" Type="http://schemas.openxmlformats.org/officeDocument/2006/relationships/slide" Target="slides/slide984.xml" /><Relationship Id="rId1019" Type="http://schemas.openxmlformats.org/officeDocument/2006/relationships/slide" Target="slides/slide1018.xml" /><Relationship Id="rId1170" Type="http://schemas.openxmlformats.org/officeDocument/2006/relationships/slide" Target="slides/slide1169.xml" /><Relationship Id="rId72" Type="http://schemas.openxmlformats.org/officeDocument/2006/relationships/slide" Target="slides/slide71.xml" /><Relationship Id="rId375" Type="http://schemas.openxmlformats.org/officeDocument/2006/relationships/slide" Target="slides/slide374.xml" /><Relationship Id="rId582" Type="http://schemas.openxmlformats.org/officeDocument/2006/relationships/slide" Target="slides/slide581.xml" /><Relationship Id="rId638" Type="http://schemas.openxmlformats.org/officeDocument/2006/relationships/slide" Target="slides/slide637.xml" /><Relationship Id="rId803" Type="http://schemas.openxmlformats.org/officeDocument/2006/relationships/slide" Target="slides/slide802.xml" /><Relationship Id="rId845" Type="http://schemas.openxmlformats.org/officeDocument/2006/relationships/slide" Target="slides/slide844.xml" /><Relationship Id="rId1030" Type="http://schemas.openxmlformats.org/officeDocument/2006/relationships/slide" Target="slides/slide1029.xml" /><Relationship Id="rId1226" Type="http://schemas.openxmlformats.org/officeDocument/2006/relationships/viewProps" Target="viewProps.xml" /><Relationship Id="rId3" Type="http://schemas.openxmlformats.org/officeDocument/2006/relationships/slide" Target="slides/slide2.xml" /><Relationship Id="rId235" Type="http://schemas.openxmlformats.org/officeDocument/2006/relationships/slide" Target="slides/slide234.xml" /><Relationship Id="rId277" Type="http://schemas.openxmlformats.org/officeDocument/2006/relationships/slide" Target="slides/slide276.xml" /><Relationship Id="rId400" Type="http://schemas.openxmlformats.org/officeDocument/2006/relationships/slide" Target="slides/slide399.xml" /><Relationship Id="rId442" Type="http://schemas.openxmlformats.org/officeDocument/2006/relationships/slide" Target="slides/slide441.xml" /><Relationship Id="rId484" Type="http://schemas.openxmlformats.org/officeDocument/2006/relationships/slide" Target="slides/slide483.xml" /><Relationship Id="rId705" Type="http://schemas.openxmlformats.org/officeDocument/2006/relationships/slide" Target="slides/slide704.xml" /><Relationship Id="rId887" Type="http://schemas.openxmlformats.org/officeDocument/2006/relationships/slide" Target="slides/slide886.xml" /><Relationship Id="rId1072" Type="http://schemas.openxmlformats.org/officeDocument/2006/relationships/slide" Target="slides/slide1071.xml" /><Relationship Id="rId1128" Type="http://schemas.openxmlformats.org/officeDocument/2006/relationships/slide" Target="slides/slide1127.xml" /><Relationship Id="rId137" Type="http://schemas.openxmlformats.org/officeDocument/2006/relationships/slide" Target="slides/slide136.xml" /><Relationship Id="rId302" Type="http://schemas.openxmlformats.org/officeDocument/2006/relationships/slide" Target="slides/slide301.xml" /><Relationship Id="rId344" Type="http://schemas.openxmlformats.org/officeDocument/2006/relationships/slide" Target="slides/slide343.xml" /><Relationship Id="rId691" Type="http://schemas.openxmlformats.org/officeDocument/2006/relationships/slide" Target="slides/slide690.xml" /><Relationship Id="rId747" Type="http://schemas.openxmlformats.org/officeDocument/2006/relationships/slide" Target="slides/slide746.xml" /><Relationship Id="rId789" Type="http://schemas.openxmlformats.org/officeDocument/2006/relationships/slide" Target="slides/slide788.xml" /><Relationship Id="rId912" Type="http://schemas.openxmlformats.org/officeDocument/2006/relationships/slide" Target="slides/slide911.xml" /><Relationship Id="rId954" Type="http://schemas.openxmlformats.org/officeDocument/2006/relationships/slide" Target="slides/slide953.xml" /><Relationship Id="rId996" Type="http://schemas.openxmlformats.org/officeDocument/2006/relationships/slide" Target="slides/slide995.xml" /><Relationship Id="rId41" Type="http://schemas.openxmlformats.org/officeDocument/2006/relationships/slide" Target="slides/slide40.xml" /><Relationship Id="rId83" Type="http://schemas.openxmlformats.org/officeDocument/2006/relationships/slide" Target="slides/slide82.xml" /><Relationship Id="rId179" Type="http://schemas.openxmlformats.org/officeDocument/2006/relationships/slide" Target="slides/slide178.xml" /><Relationship Id="rId386" Type="http://schemas.openxmlformats.org/officeDocument/2006/relationships/slide" Target="slides/slide385.xml" /><Relationship Id="rId551" Type="http://schemas.openxmlformats.org/officeDocument/2006/relationships/slide" Target="slides/slide550.xml" /><Relationship Id="rId593" Type="http://schemas.openxmlformats.org/officeDocument/2006/relationships/slide" Target="slides/slide592.xml" /><Relationship Id="rId607" Type="http://schemas.openxmlformats.org/officeDocument/2006/relationships/slide" Target="slides/slide606.xml" /><Relationship Id="rId649" Type="http://schemas.openxmlformats.org/officeDocument/2006/relationships/slide" Target="slides/slide648.xml" /><Relationship Id="rId814" Type="http://schemas.openxmlformats.org/officeDocument/2006/relationships/slide" Target="slides/slide813.xml" /><Relationship Id="rId856" Type="http://schemas.openxmlformats.org/officeDocument/2006/relationships/slide" Target="slides/slide855.xml" /><Relationship Id="rId1181" Type="http://schemas.openxmlformats.org/officeDocument/2006/relationships/slide" Target="slides/slide1180.xml" /><Relationship Id="rId190" Type="http://schemas.openxmlformats.org/officeDocument/2006/relationships/slide" Target="slides/slide189.xml" /><Relationship Id="rId204" Type="http://schemas.openxmlformats.org/officeDocument/2006/relationships/slide" Target="slides/slide203.xml" /><Relationship Id="rId246" Type="http://schemas.openxmlformats.org/officeDocument/2006/relationships/slide" Target="slides/slide245.xml" /><Relationship Id="rId288" Type="http://schemas.openxmlformats.org/officeDocument/2006/relationships/slide" Target="slides/slide287.xml" /><Relationship Id="rId411" Type="http://schemas.openxmlformats.org/officeDocument/2006/relationships/slide" Target="slides/slide410.xml" /><Relationship Id="rId453" Type="http://schemas.openxmlformats.org/officeDocument/2006/relationships/slide" Target="slides/slide452.xml" /><Relationship Id="rId509" Type="http://schemas.openxmlformats.org/officeDocument/2006/relationships/slide" Target="slides/slide508.xml" /><Relationship Id="rId660" Type="http://schemas.openxmlformats.org/officeDocument/2006/relationships/slide" Target="slides/slide659.xml" /><Relationship Id="rId898" Type="http://schemas.openxmlformats.org/officeDocument/2006/relationships/slide" Target="slides/slide897.xml" /><Relationship Id="rId1041" Type="http://schemas.openxmlformats.org/officeDocument/2006/relationships/slide" Target="slides/slide1040.xml" /><Relationship Id="rId1083" Type="http://schemas.openxmlformats.org/officeDocument/2006/relationships/slide" Target="slides/slide1082.xml" /><Relationship Id="rId1139" Type="http://schemas.openxmlformats.org/officeDocument/2006/relationships/slide" Target="slides/slide1138.xml" /><Relationship Id="rId106" Type="http://schemas.openxmlformats.org/officeDocument/2006/relationships/slide" Target="slides/slide105.xml" /><Relationship Id="rId313" Type="http://schemas.openxmlformats.org/officeDocument/2006/relationships/slide" Target="slides/slide312.xml" /><Relationship Id="rId495" Type="http://schemas.openxmlformats.org/officeDocument/2006/relationships/slide" Target="slides/slide494.xml" /><Relationship Id="rId716" Type="http://schemas.openxmlformats.org/officeDocument/2006/relationships/slide" Target="slides/slide715.xml" /><Relationship Id="rId758" Type="http://schemas.openxmlformats.org/officeDocument/2006/relationships/slide" Target="slides/slide757.xml" /><Relationship Id="rId923" Type="http://schemas.openxmlformats.org/officeDocument/2006/relationships/slide" Target="slides/slide922.xml" /><Relationship Id="rId965" Type="http://schemas.openxmlformats.org/officeDocument/2006/relationships/slide" Target="slides/slide964.xml" /><Relationship Id="rId1150" Type="http://schemas.openxmlformats.org/officeDocument/2006/relationships/slide" Target="slides/slide1149.xml" /><Relationship Id="rId10" Type="http://schemas.openxmlformats.org/officeDocument/2006/relationships/slide" Target="slides/slide9.xml" /><Relationship Id="rId52" Type="http://schemas.openxmlformats.org/officeDocument/2006/relationships/slide" Target="slides/slide51.xml" /><Relationship Id="rId94" Type="http://schemas.openxmlformats.org/officeDocument/2006/relationships/slide" Target="slides/slide93.xml" /><Relationship Id="rId148" Type="http://schemas.openxmlformats.org/officeDocument/2006/relationships/slide" Target="slides/slide147.xml" /><Relationship Id="rId355" Type="http://schemas.openxmlformats.org/officeDocument/2006/relationships/slide" Target="slides/slide354.xml" /><Relationship Id="rId397" Type="http://schemas.openxmlformats.org/officeDocument/2006/relationships/slide" Target="slides/slide396.xml" /><Relationship Id="rId520" Type="http://schemas.openxmlformats.org/officeDocument/2006/relationships/slide" Target="slides/slide519.xml" /><Relationship Id="rId562" Type="http://schemas.openxmlformats.org/officeDocument/2006/relationships/slide" Target="slides/slide561.xml" /><Relationship Id="rId618" Type="http://schemas.openxmlformats.org/officeDocument/2006/relationships/slide" Target="slides/slide617.xml" /><Relationship Id="rId825" Type="http://schemas.openxmlformats.org/officeDocument/2006/relationships/slide" Target="slides/slide824.xml" /><Relationship Id="rId1192" Type="http://schemas.openxmlformats.org/officeDocument/2006/relationships/slide" Target="slides/slide1191.xml" /><Relationship Id="rId1206" Type="http://schemas.openxmlformats.org/officeDocument/2006/relationships/slide" Target="slides/slide1205.xml" /><Relationship Id="rId215" Type="http://schemas.openxmlformats.org/officeDocument/2006/relationships/slide" Target="slides/slide214.xml" /><Relationship Id="rId257" Type="http://schemas.openxmlformats.org/officeDocument/2006/relationships/slide" Target="slides/slide256.xml" /><Relationship Id="rId422" Type="http://schemas.openxmlformats.org/officeDocument/2006/relationships/slide" Target="slides/slide421.xml" /><Relationship Id="rId464" Type="http://schemas.openxmlformats.org/officeDocument/2006/relationships/slide" Target="slides/slide463.xml" /><Relationship Id="rId867" Type="http://schemas.openxmlformats.org/officeDocument/2006/relationships/slide" Target="slides/slide866.xml" /><Relationship Id="rId1010" Type="http://schemas.openxmlformats.org/officeDocument/2006/relationships/slide" Target="slides/slide1009.xml" /><Relationship Id="rId1052" Type="http://schemas.openxmlformats.org/officeDocument/2006/relationships/slide" Target="slides/slide1051.xml" /><Relationship Id="rId1094" Type="http://schemas.openxmlformats.org/officeDocument/2006/relationships/slide" Target="slides/slide1093.xml" /><Relationship Id="rId1108" Type="http://schemas.openxmlformats.org/officeDocument/2006/relationships/slide" Target="slides/slide1107.xml" /><Relationship Id="rId299" Type="http://schemas.openxmlformats.org/officeDocument/2006/relationships/slide" Target="slides/slide298.xml" /><Relationship Id="rId727" Type="http://schemas.openxmlformats.org/officeDocument/2006/relationships/slide" Target="slides/slide726.xml" /><Relationship Id="rId934" Type="http://schemas.openxmlformats.org/officeDocument/2006/relationships/slide" Target="slides/slide933.xml" /><Relationship Id="rId63" Type="http://schemas.openxmlformats.org/officeDocument/2006/relationships/slide" Target="slides/slide62.xml" /><Relationship Id="rId159" Type="http://schemas.openxmlformats.org/officeDocument/2006/relationships/slide" Target="slides/slide158.xml" /><Relationship Id="rId366" Type="http://schemas.openxmlformats.org/officeDocument/2006/relationships/slide" Target="slides/slide365.xml" /><Relationship Id="rId573" Type="http://schemas.openxmlformats.org/officeDocument/2006/relationships/slide" Target="slides/slide572.xml" /><Relationship Id="rId780" Type="http://schemas.openxmlformats.org/officeDocument/2006/relationships/slide" Target="slides/slide779.xml" /><Relationship Id="rId1217" Type="http://schemas.openxmlformats.org/officeDocument/2006/relationships/slide" Target="slides/slide1216.xml" /><Relationship Id="rId226" Type="http://schemas.openxmlformats.org/officeDocument/2006/relationships/slide" Target="slides/slide225.xml" /><Relationship Id="rId433" Type="http://schemas.openxmlformats.org/officeDocument/2006/relationships/slide" Target="slides/slide432.xml" /><Relationship Id="rId878" Type="http://schemas.openxmlformats.org/officeDocument/2006/relationships/slide" Target="slides/slide877.xml" /><Relationship Id="rId1063" Type="http://schemas.openxmlformats.org/officeDocument/2006/relationships/slide" Target="slides/slide1062.xml" /><Relationship Id="rId640" Type="http://schemas.openxmlformats.org/officeDocument/2006/relationships/slide" Target="slides/slide639.xml" /><Relationship Id="rId738" Type="http://schemas.openxmlformats.org/officeDocument/2006/relationships/slide" Target="slides/slide737.xml" /><Relationship Id="rId945" Type="http://schemas.openxmlformats.org/officeDocument/2006/relationships/slide" Target="slides/slide944.xml" /><Relationship Id="rId74" Type="http://schemas.openxmlformats.org/officeDocument/2006/relationships/slide" Target="slides/slide73.xml" /><Relationship Id="rId377" Type="http://schemas.openxmlformats.org/officeDocument/2006/relationships/slide" Target="slides/slide376.xml" /><Relationship Id="rId500" Type="http://schemas.openxmlformats.org/officeDocument/2006/relationships/slide" Target="slides/slide499.xml" /><Relationship Id="rId584" Type="http://schemas.openxmlformats.org/officeDocument/2006/relationships/slide" Target="slides/slide583.xml" /><Relationship Id="rId805" Type="http://schemas.openxmlformats.org/officeDocument/2006/relationships/slide" Target="slides/slide804.xml" /><Relationship Id="rId1130" Type="http://schemas.openxmlformats.org/officeDocument/2006/relationships/slide" Target="slides/slide1129.xml" /><Relationship Id="rId1228" Type="http://schemas.openxmlformats.org/officeDocument/2006/relationships/tableStyles" Target="tableStyles.xml" /><Relationship Id="rId5" Type="http://schemas.openxmlformats.org/officeDocument/2006/relationships/slide" Target="slides/slide4.xml" /><Relationship Id="rId237" Type="http://schemas.openxmlformats.org/officeDocument/2006/relationships/slide" Target="slides/slide236.xml" /><Relationship Id="rId791" Type="http://schemas.openxmlformats.org/officeDocument/2006/relationships/slide" Target="slides/slide790.xml" /><Relationship Id="rId889" Type="http://schemas.openxmlformats.org/officeDocument/2006/relationships/slide" Target="slides/slide888.xml" /><Relationship Id="rId1074" Type="http://schemas.openxmlformats.org/officeDocument/2006/relationships/slide" Target="slides/slide1073.xml" /><Relationship Id="rId444" Type="http://schemas.openxmlformats.org/officeDocument/2006/relationships/slide" Target="slides/slide443.xml" /><Relationship Id="rId651" Type="http://schemas.openxmlformats.org/officeDocument/2006/relationships/slide" Target="slides/slide650.xml" /><Relationship Id="rId749" Type="http://schemas.openxmlformats.org/officeDocument/2006/relationships/slide" Target="slides/slide748.xml" /><Relationship Id="rId290" Type="http://schemas.openxmlformats.org/officeDocument/2006/relationships/slide" Target="slides/slide289.xml" /><Relationship Id="rId304" Type="http://schemas.openxmlformats.org/officeDocument/2006/relationships/slide" Target="slides/slide303.xml" /><Relationship Id="rId388" Type="http://schemas.openxmlformats.org/officeDocument/2006/relationships/slide" Target="slides/slide387.xml" /><Relationship Id="rId511" Type="http://schemas.openxmlformats.org/officeDocument/2006/relationships/slide" Target="slides/slide510.xml" /><Relationship Id="rId609" Type="http://schemas.openxmlformats.org/officeDocument/2006/relationships/slide" Target="slides/slide608.xml" /><Relationship Id="rId956" Type="http://schemas.openxmlformats.org/officeDocument/2006/relationships/slide" Target="slides/slide955.xml" /><Relationship Id="rId1141" Type="http://schemas.openxmlformats.org/officeDocument/2006/relationships/slide" Target="slides/slide1140.xml" /><Relationship Id="rId85" Type="http://schemas.openxmlformats.org/officeDocument/2006/relationships/slide" Target="slides/slide84.xml" /><Relationship Id="rId150" Type="http://schemas.openxmlformats.org/officeDocument/2006/relationships/slide" Target="slides/slide149.xml" /><Relationship Id="rId595" Type="http://schemas.openxmlformats.org/officeDocument/2006/relationships/slide" Target="slides/slide594.xml" /><Relationship Id="rId816" Type="http://schemas.openxmlformats.org/officeDocument/2006/relationships/slide" Target="slides/slide815.xml" /><Relationship Id="rId1001" Type="http://schemas.openxmlformats.org/officeDocument/2006/relationships/slide" Target="slides/slide1000.xml" /><Relationship Id="rId248" Type="http://schemas.openxmlformats.org/officeDocument/2006/relationships/slide" Target="slides/slide247.xml" /><Relationship Id="rId455" Type="http://schemas.openxmlformats.org/officeDocument/2006/relationships/slide" Target="slides/slide454.xml" /><Relationship Id="rId662" Type="http://schemas.openxmlformats.org/officeDocument/2006/relationships/slide" Target="slides/slide661.xml" /><Relationship Id="rId1085" Type="http://schemas.openxmlformats.org/officeDocument/2006/relationships/slide" Target="slides/slide1084.xml" /><Relationship Id="rId12" Type="http://schemas.openxmlformats.org/officeDocument/2006/relationships/slide" Target="slides/slide11.xml" /><Relationship Id="rId108" Type="http://schemas.openxmlformats.org/officeDocument/2006/relationships/slide" Target="slides/slide107.xml" /><Relationship Id="rId315" Type="http://schemas.openxmlformats.org/officeDocument/2006/relationships/slide" Target="slides/slide314.xml" /><Relationship Id="rId522" Type="http://schemas.openxmlformats.org/officeDocument/2006/relationships/slide" Target="slides/slide521.xml" /><Relationship Id="rId967" Type="http://schemas.openxmlformats.org/officeDocument/2006/relationships/slide" Target="slides/slide966.xml" /><Relationship Id="rId1152" Type="http://schemas.openxmlformats.org/officeDocument/2006/relationships/slide" Target="slides/slide1151.xml" /><Relationship Id="rId96" Type="http://schemas.openxmlformats.org/officeDocument/2006/relationships/slide" Target="slides/slide95.xml" /><Relationship Id="rId161" Type="http://schemas.openxmlformats.org/officeDocument/2006/relationships/slide" Target="slides/slide160.xml" /><Relationship Id="rId399" Type="http://schemas.openxmlformats.org/officeDocument/2006/relationships/slide" Target="slides/slide398.xml" /><Relationship Id="rId827" Type="http://schemas.openxmlformats.org/officeDocument/2006/relationships/slide" Target="slides/slide826.xml" /><Relationship Id="rId1012" Type="http://schemas.openxmlformats.org/officeDocument/2006/relationships/slide" Target="slides/slide1011.xml" /><Relationship Id="rId259" Type="http://schemas.openxmlformats.org/officeDocument/2006/relationships/slide" Target="slides/slide258.xml" /><Relationship Id="rId466" Type="http://schemas.openxmlformats.org/officeDocument/2006/relationships/slide" Target="slides/slide465.xml" /><Relationship Id="rId673" Type="http://schemas.openxmlformats.org/officeDocument/2006/relationships/slide" Target="slides/slide672.xml" /><Relationship Id="rId880" Type="http://schemas.openxmlformats.org/officeDocument/2006/relationships/slide" Target="slides/slide879.xml" /><Relationship Id="rId1096" Type="http://schemas.openxmlformats.org/officeDocument/2006/relationships/slide" Target="slides/slide1095.xml" /><Relationship Id="rId23" Type="http://schemas.openxmlformats.org/officeDocument/2006/relationships/slide" Target="slides/slide22.xml" /><Relationship Id="rId119" Type="http://schemas.openxmlformats.org/officeDocument/2006/relationships/slide" Target="slides/slide118.xml" /><Relationship Id="rId326" Type="http://schemas.openxmlformats.org/officeDocument/2006/relationships/slide" Target="slides/slide325.xml" /><Relationship Id="rId533" Type="http://schemas.openxmlformats.org/officeDocument/2006/relationships/slide" Target="slides/slide532.xml" /><Relationship Id="rId978" Type="http://schemas.openxmlformats.org/officeDocument/2006/relationships/slide" Target="slides/slide977.xml" /><Relationship Id="rId1163" Type="http://schemas.openxmlformats.org/officeDocument/2006/relationships/slide" Target="slides/slide1162.xml" /><Relationship Id="rId740" Type="http://schemas.openxmlformats.org/officeDocument/2006/relationships/slide" Target="slides/slide739.xml" /><Relationship Id="rId838" Type="http://schemas.openxmlformats.org/officeDocument/2006/relationships/slide" Target="slides/slide837.xml" /><Relationship Id="rId1023" Type="http://schemas.openxmlformats.org/officeDocument/2006/relationships/slide" Target="slides/slide1022.xml" /><Relationship Id="rId172" Type="http://schemas.openxmlformats.org/officeDocument/2006/relationships/slide" Target="slides/slide171.xml" /><Relationship Id="rId477" Type="http://schemas.openxmlformats.org/officeDocument/2006/relationships/slide" Target="slides/slide476.xml" /><Relationship Id="rId600" Type="http://schemas.openxmlformats.org/officeDocument/2006/relationships/slide" Target="slides/slide599.xml" /><Relationship Id="rId684" Type="http://schemas.openxmlformats.org/officeDocument/2006/relationships/slide" Target="slides/slide683.xml" /><Relationship Id="rId337" Type="http://schemas.openxmlformats.org/officeDocument/2006/relationships/slide" Target="slides/slide336.xml" /><Relationship Id="rId891" Type="http://schemas.openxmlformats.org/officeDocument/2006/relationships/slide" Target="slides/slide890.xml" /><Relationship Id="rId905" Type="http://schemas.openxmlformats.org/officeDocument/2006/relationships/slide" Target="slides/slide904.xml" /><Relationship Id="rId989" Type="http://schemas.openxmlformats.org/officeDocument/2006/relationships/slide" Target="slides/slide988.xml" /><Relationship Id="rId34" Type="http://schemas.openxmlformats.org/officeDocument/2006/relationships/slide" Target="slides/slide33.xml" /><Relationship Id="rId544" Type="http://schemas.openxmlformats.org/officeDocument/2006/relationships/slide" Target="slides/slide543.xml" /><Relationship Id="rId751" Type="http://schemas.openxmlformats.org/officeDocument/2006/relationships/slide" Target="slides/slide750.xml" /><Relationship Id="rId849" Type="http://schemas.openxmlformats.org/officeDocument/2006/relationships/slide" Target="slides/slide848.xml" /><Relationship Id="rId1174" Type="http://schemas.openxmlformats.org/officeDocument/2006/relationships/slide" Target="slides/slide1173.xml" /><Relationship Id="rId183" Type="http://schemas.openxmlformats.org/officeDocument/2006/relationships/slide" Target="slides/slide182.xml" /><Relationship Id="rId390" Type="http://schemas.openxmlformats.org/officeDocument/2006/relationships/slide" Target="slides/slide389.xml" /><Relationship Id="rId404" Type="http://schemas.openxmlformats.org/officeDocument/2006/relationships/slide" Target="slides/slide403.xml" /><Relationship Id="rId611" Type="http://schemas.openxmlformats.org/officeDocument/2006/relationships/slide" Target="slides/slide610.xml" /><Relationship Id="rId1034" Type="http://schemas.openxmlformats.org/officeDocument/2006/relationships/slide" Target="slides/slide1033.xml" /><Relationship Id="rId250" Type="http://schemas.openxmlformats.org/officeDocument/2006/relationships/slide" Target="slides/slide249.xml" /><Relationship Id="rId488" Type="http://schemas.openxmlformats.org/officeDocument/2006/relationships/slide" Target="slides/slide487.xml" /><Relationship Id="rId695" Type="http://schemas.openxmlformats.org/officeDocument/2006/relationships/slide" Target="slides/slide694.xml" /><Relationship Id="rId709" Type="http://schemas.openxmlformats.org/officeDocument/2006/relationships/slide" Target="slides/slide708.xml" /><Relationship Id="rId916" Type="http://schemas.openxmlformats.org/officeDocument/2006/relationships/slide" Target="slides/slide915.xml" /><Relationship Id="rId1101" Type="http://schemas.openxmlformats.org/officeDocument/2006/relationships/slide" Target="slides/slide1100.xml" /><Relationship Id="rId45" Type="http://schemas.openxmlformats.org/officeDocument/2006/relationships/slide" Target="slides/slide44.xml" /><Relationship Id="rId110" Type="http://schemas.openxmlformats.org/officeDocument/2006/relationships/slide" Target="slides/slide109.xml" /><Relationship Id="rId348" Type="http://schemas.openxmlformats.org/officeDocument/2006/relationships/slide" Target="slides/slide347.xml" /><Relationship Id="rId555" Type="http://schemas.openxmlformats.org/officeDocument/2006/relationships/slide" Target="slides/slide554.xml" /><Relationship Id="rId762" Type="http://schemas.openxmlformats.org/officeDocument/2006/relationships/slide" Target="slides/slide761.xml" /><Relationship Id="rId1185" Type="http://schemas.openxmlformats.org/officeDocument/2006/relationships/slide" Target="slides/slide1184.xml" /><Relationship Id="rId194" Type="http://schemas.openxmlformats.org/officeDocument/2006/relationships/slide" Target="slides/slide193.xml" /><Relationship Id="rId208" Type="http://schemas.openxmlformats.org/officeDocument/2006/relationships/slide" Target="slides/slide207.xml" /><Relationship Id="rId415" Type="http://schemas.openxmlformats.org/officeDocument/2006/relationships/slide" Target="slides/slide414.xml" /><Relationship Id="rId622" Type="http://schemas.openxmlformats.org/officeDocument/2006/relationships/slide" Target="slides/slide621.xml" /><Relationship Id="rId1045" Type="http://schemas.openxmlformats.org/officeDocument/2006/relationships/slide" Target="slides/slide1044.xml" /><Relationship Id="rId261" Type="http://schemas.openxmlformats.org/officeDocument/2006/relationships/slide" Target="slides/slide260.xml" /><Relationship Id="rId499" Type="http://schemas.openxmlformats.org/officeDocument/2006/relationships/slide" Target="slides/slide498.xml" /><Relationship Id="rId927" Type="http://schemas.openxmlformats.org/officeDocument/2006/relationships/slide" Target="slides/slide926.xml" /><Relationship Id="rId1112" Type="http://schemas.openxmlformats.org/officeDocument/2006/relationships/slide" Target="slides/slide1111.xml" /><Relationship Id="rId56" Type="http://schemas.openxmlformats.org/officeDocument/2006/relationships/slide" Target="slides/slide55.xml" /><Relationship Id="rId359" Type="http://schemas.openxmlformats.org/officeDocument/2006/relationships/slide" Target="slides/slide358.xml" /><Relationship Id="rId566" Type="http://schemas.openxmlformats.org/officeDocument/2006/relationships/slide" Target="slides/slide565.xml" /><Relationship Id="rId773" Type="http://schemas.openxmlformats.org/officeDocument/2006/relationships/slide" Target="slides/slide772.xml" /><Relationship Id="rId1196" Type="http://schemas.openxmlformats.org/officeDocument/2006/relationships/slide" Target="slides/slide1195.xml" /><Relationship Id="rId121" Type="http://schemas.openxmlformats.org/officeDocument/2006/relationships/slide" Target="slides/slide120.xml" /><Relationship Id="rId219" Type="http://schemas.openxmlformats.org/officeDocument/2006/relationships/slide" Target="slides/slide218.xml" /><Relationship Id="rId426" Type="http://schemas.openxmlformats.org/officeDocument/2006/relationships/slide" Target="slides/slide425.xml" /><Relationship Id="rId633" Type="http://schemas.openxmlformats.org/officeDocument/2006/relationships/slide" Target="slides/slide632.xml" /><Relationship Id="rId980" Type="http://schemas.openxmlformats.org/officeDocument/2006/relationships/slide" Target="slides/slide979.xml" /><Relationship Id="rId1056" Type="http://schemas.openxmlformats.org/officeDocument/2006/relationships/slide" Target="slides/slide1055.xml" /><Relationship Id="rId840" Type="http://schemas.openxmlformats.org/officeDocument/2006/relationships/slide" Target="slides/slide839.xml" /><Relationship Id="rId938" Type="http://schemas.openxmlformats.org/officeDocument/2006/relationships/slide" Target="slides/slide937.xml" /><Relationship Id="rId67" Type="http://schemas.openxmlformats.org/officeDocument/2006/relationships/slide" Target="slides/slide66.xml" /><Relationship Id="rId272" Type="http://schemas.openxmlformats.org/officeDocument/2006/relationships/slide" Target="slides/slide271.xml" /><Relationship Id="rId577" Type="http://schemas.openxmlformats.org/officeDocument/2006/relationships/slide" Target="slides/slide576.xml" /><Relationship Id="rId700" Type="http://schemas.openxmlformats.org/officeDocument/2006/relationships/slide" Target="slides/slide699.xml" /><Relationship Id="rId1123" Type="http://schemas.openxmlformats.org/officeDocument/2006/relationships/slide" Target="slides/slide1122.xml" /><Relationship Id="rId132" Type="http://schemas.openxmlformats.org/officeDocument/2006/relationships/slide" Target="slides/slide131.xml" /><Relationship Id="rId784" Type="http://schemas.openxmlformats.org/officeDocument/2006/relationships/slide" Target="slides/slide783.xml" /><Relationship Id="rId991" Type="http://schemas.openxmlformats.org/officeDocument/2006/relationships/slide" Target="slides/slide990.xml" /><Relationship Id="rId1067" Type="http://schemas.openxmlformats.org/officeDocument/2006/relationships/slide" Target="slides/slide1066.xml" /><Relationship Id="rId437" Type="http://schemas.openxmlformats.org/officeDocument/2006/relationships/slide" Target="slides/slide436.xml" /><Relationship Id="rId644" Type="http://schemas.openxmlformats.org/officeDocument/2006/relationships/slide" Target="slides/slide643.xml" /><Relationship Id="rId851" Type="http://schemas.openxmlformats.org/officeDocument/2006/relationships/slide" Target="slides/slide850.xml" /><Relationship Id="rId283" Type="http://schemas.openxmlformats.org/officeDocument/2006/relationships/slide" Target="slides/slide282.xml" /><Relationship Id="rId490" Type="http://schemas.openxmlformats.org/officeDocument/2006/relationships/slide" Target="slides/slide489.xml" /><Relationship Id="rId504" Type="http://schemas.openxmlformats.org/officeDocument/2006/relationships/slide" Target="slides/slide503.xml" /><Relationship Id="rId711" Type="http://schemas.openxmlformats.org/officeDocument/2006/relationships/slide" Target="slides/slide710.xml" /><Relationship Id="rId949" Type="http://schemas.openxmlformats.org/officeDocument/2006/relationships/slide" Target="slides/slide948.xml" /><Relationship Id="rId1134" Type="http://schemas.openxmlformats.org/officeDocument/2006/relationships/slide" Target="slides/slide1133.xml" /><Relationship Id="rId78" Type="http://schemas.openxmlformats.org/officeDocument/2006/relationships/slide" Target="slides/slide77.xml" /><Relationship Id="rId143" Type="http://schemas.openxmlformats.org/officeDocument/2006/relationships/slide" Target="slides/slide142.xml" /><Relationship Id="rId350" Type="http://schemas.openxmlformats.org/officeDocument/2006/relationships/slide" Target="slides/slide349.xml" /><Relationship Id="rId588" Type="http://schemas.openxmlformats.org/officeDocument/2006/relationships/slide" Target="slides/slide587.xml" /><Relationship Id="rId795" Type="http://schemas.openxmlformats.org/officeDocument/2006/relationships/slide" Target="slides/slide794.xml" /><Relationship Id="rId809" Type="http://schemas.openxmlformats.org/officeDocument/2006/relationships/slide" Target="slides/slide808.xml" /><Relationship Id="rId1201" Type="http://schemas.openxmlformats.org/officeDocument/2006/relationships/slide" Target="slides/slide1200.xml" /><Relationship Id="rId9" Type="http://schemas.openxmlformats.org/officeDocument/2006/relationships/slide" Target="slides/slide8.xml" /><Relationship Id="rId210" Type="http://schemas.openxmlformats.org/officeDocument/2006/relationships/slide" Target="slides/slide209.xml" /><Relationship Id="rId448" Type="http://schemas.openxmlformats.org/officeDocument/2006/relationships/slide" Target="slides/slide447.xml" /><Relationship Id="rId655" Type="http://schemas.openxmlformats.org/officeDocument/2006/relationships/slide" Target="slides/slide654.xml" /><Relationship Id="rId862" Type="http://schemas.openxmlformats.org/officeDocument/2006/relationships/slide" Target="slides/slide861.xml" /><Relationship Id="rId1078" Type="http://schemas.openxmlformats.org/officeDocument/2006/relationships/slide" Target="slides/slide1077.xml" /><Relationship Id="rId294" Type="http://schemas.openxmlformats.org/officeDocument/2006/relationships/slide" Target="slides/slide293.xml" /><Relationship Id="rId308" Type="http://schemas.openxmlformats.org/officeDocument/2006/relationships/slide" Target="slides/slide307.xml" /><Relationship Id="rId515" Type="http://schemas.openxmlformats.org/officeDocument/2006/relationships/slide" Target="slides/slide514.xml" /><Relationship Id="rId722" Type="http://schemas.openxmlformats.org/officeDocument/2006/relationships/slide" Target="slides/slide721.xml" /><Relationship Id="rId1145" Type="http://schemas.openxmlformats.org/officeDocument/2006/relationships/slide" Target="slides/slide1144.xml" /><Relationship Id="rId89" Type="http://schemas.openxmlformats.org/officeDocument/2006/relationships/slide" Target="slides/slide88.xml" /><Relationship Id="rId154" Type="http://schemas.openxmlformats.org/officeDocument/2006/relationships/slide" Target="slides/slide153.xml" /><Relationship Id="rId361" Type="http://schemas.openxmlformats.org/officeDocument/2006/relationships/slide" Target="slides/slide360.xml" /><Relationship Id="rId599" Type="http://schemas.openxmlformats.org/officeDocument/2006/relationships/slide" Target="slides/slide598.xml" /><Relationship Id="rId1005" Type="http://schemas.openxmlformats.org/officeDocument/2006/relationships/slide" Target="slides/slide1004.xml" /><Relationship Id="rId1212" Type="http://schemas.openxmlformats.org/officeDocument/2006/relationships/slide" Target="slides/slide1211.xml" /><Relationship Id="rId459" Type="http://schemas.openxmlformats.org/officeDocument/2006/relationships/slide" Target="slides/slide458.xml" /><Relationship Id="rId666" Type="http://schemas.openxmlformats.org/officeDocument/2006/relationships/slide" Target="slides/slide665.xml" /><Relationship Id="rId873" Type="http://schemas.openxmlformats.org/officeDocument/2006/relationships/slide" Target="slides/slide872.xml" /><Relationship Id="rId1089" Type="http://schemas.openxmlformats.org/officeDocument/2006/relationships/slide" Target="slides/slide1088.xml" /><Relationship Id="rId16" Type="http://schemas.openxmlformats.org/officeDocument/2006/relationships/slide" Target="slides/slide15.xml" /><Relationship Id="rId221" Type="http://schemas.openxmlformats.org/officeDocument/2006/relationships/slide" Target="slides/slide220.xml" /><Relationship Id="rId319" Type="http://schemas.openxmlformats.org/officeDocument/2006/relationships/slide" Target="slides/slide318.xml" /><Relationship Id="rId526" Type="http://schemas.openxmlformats.org/officeDocument/2006/relationships/slide" Target="slides/slide525.xml" /><Relationship Id="rId1156" Type="http://schemas.openxmlformats.org/officeDocument/2006/relationships/slide" Target="slides/slide1155.xml" /><Relationship Id="rId733" Type="http://schemas.openxmlformats.org/officeDocument/2006/relationships/slide" Target="slides/slide732.xml" /><Relationship Id="rId940" Type="http://schemas.openxmlformats.org/officeDocument/2006/relationships/slide" Target="slides/slide939.xml" /><Relationship Id="rId1016" Type="http://schemas.openxmlformats.org/officeDocument/2006/relationships/slide" Target="slides/slide1015.xml" /><Relationship Id="rId165" Type="http://schemas.openxmlformats.org/officeDocument/2006/relationships/slide" Target="slides/slide164.xml" /><Relationship Id="rId372" Type="http://schemas.openxmlformats.org/officeDocument/2006/relationships/slide" Target="slides/slide371.xml" /><Relationship Id="rId677" Type="http://schemas.openxmlformats.org/officeDocument/2006/relationships/slide" Target="slides/slide676.xml" /><Relationship Id="rId800" Type="http://schemas.openxmlformats.org/officeDocument/2006/relationships/slide" Target="slides/slide799.xml" /><Relationship Id="rId1223" Type="http://schemas.openxmlformats.org/officeDocument/2006/relationships/notesMaster" Target="notesMasters/notesMaster1.xml" /><Relationship Id="rId232" Type="http://schemas.openxmlformats.org/officeDocument/2006/relationships/slide" Target="slides/slide231.xml" /><Relationship Id="rId884" Type="http://schemas.openxmlformats.org/officeDocument/2006/relationships/slide" Target="slides/slide883.xml" /><Relationship Id="rId27" Type="http://schemas.openxmlformats.org/officeDocument/2006/relationships/slide" Target="slides/slide26.xml" /><Relationship Id="rId537" Type="http://schemas.openxmlformats.org/officeDocument/2006/relationships/slide" Target="slides/slide536.xml" /><Relationship Id="rId744" Type="http://schemas.openxmlformats.org/officeDocument/2006/relationships/slide" Target="slides/slide743.xml" /><Relationship Id="rId951" Type="http://schemas.openxmlformats.org/officeDocument/2006/relationships/slide" Target="slides/slide950.xml" /><Relationship Id="rId1167" Type="http://schemas.openxmlformats.org/officeDocument/2006/relationships/slide" Target="slides/slide1166.xml" /><Relationship Id="rId80" Type="http://schemas.openxmlformats.org/officeDocument/2006/relationships/slide" Target="slides/slide79.xml" /><Relationship Id="rId176" Type="http://schemas.openxmlformats.org/officeDocument/2006/relationships/slide" Target="slides/slide175.xml" /><Relationship Id="rId383" Type="http://schemas.openxmlformats.org/officeDocument/2006/relationships/slide" Target="slides/slide382.xml" /><Relationship Id="rId590" Type="http://schemas.openxmlformats.org/officeDocument/2006/relationships/slide" Target="slides/slide589.xml" /><Relationship Id="rId604" Type="http://schemas.openxmlformats.org/officeDocument/2006/relationships/slide" Target="slides/slide603.xml" /><Relationship Id="rId811" Type="http://schemas.openxmlformats.org/officeDocument/2006/relationships/slide" Target="slides/slide810.xml" /><Relationship Id="rId1027" Type="http://schemas.openxmlformats.org/officeDocument/2006/relationships/slide" Target="slides/slide1026.xml" /><Relationship Id="rId243" Type="http://schemas.openxmlformats.org/officeDocument/2006/relationships/slide" Target="slides/slide242.xml" /><Relationship Id="rId450" Type="http://schemas.openxmlformats.org/officeDocument/2006/relationships/slide" Target="slides/slide449.xml" /><Relationship Id="rId688" Type="http://schemas.openxmlformats.org/officeDocument/2006/relationships/slide" Target="slides/slide687.xml" /><Relationship Id="rId895" Type="http://schemas.openxmlformats.org/officeDocument/2006/relationships/slide" Target="slides/slide894.xml" /><Relationship Id="rId909" Type="http://schemas.openxmlformats.org/officeDocument/2006/relationships/slide" Target="slides/slide908.xml" /><Relationship Id="rId1080" Type="http://schemas.openxmlformats.org/officeDocument/2006/relationships/slide" Target="slides/slide1079.xml" /><Relationship Id="rId38" Type="http://schemas.openxmlformats.org/officeDocument/2006/relationships/slide" Target="slides/slide37.xml" /><Relationship Id="rId103" Type="http://schemas.openxmlformats.org/officeDocument/2006/relationships/slide" Target="slides/slide102.xml" /><Relationship Id="rId310" Type="http://schemas.openxmlformats.org/officeDocument/2006/relationships/slide" Target="slides/slide309.xml" /><Relationship Id="rId548" Type="http://schemas.openxmlformats.org/officeDocument/2006/relationships/slide" Target="slides/slide547.xml" /><Relationship Id="rId755" Type="http://schemas.openxmlformats.org/officeDocument/2006/relationships/slide" Target="slides/slide754.xml" /><Relationship Id="rId962" Type="http://schemas.openxmlformats.org/officeDocument/2006/relationships/slide" Target="slides/slide961.xml" /><Relationship Id="rId1178" Type="http://schemas.openxmlformats.org/officeDocument/2006/relationships/slide" Target="slides/slide1177.xml" /><Relationship Id="rId91" Type="http://schemas.openxmlformats.org/officeDocument/2006/relationships/slide" Target="slides/slide90.xml" /><Relationship Id="rId187" Type="http://schemas.openxmlformats.org/officeDocument/2006/relationships/slide" Target="slides/slide186.xml" /><Relationship Id="rId394" Type="http://schemas.openxmlformats.org/officeDocument/2006/relationships/slide" Target="slides/slide393.xml" /><Relationship Id="rId408" Type="http://schemas.openxmlformats.org/officeDocument/2006/relationships/slide" Target="slides/slide407.xml" /><Relationship Id="rId615" Type="http://schemas.openxmlformats.org/officeDocument/2006/relationships/slide" Target="slides/slide614.xml" /><Relationship Id="rId822" Type="http://schemas.openxmlformats.org/officeDocument/2006/relationships/slide" Target="slides/slide821.xml" /><Relationship Id="rId1038" Type="http://schemas.openxmlformats.org/officeDocument/2006/relationships/slide" Target="slides/slide1037.xml" /><Relationship Id="rId254" Type="http://schemas.openxmlformats.org/officeDocument/2006/relationships/slide" Target="slides/slide253.xml" /><Relationship Id="rId699" Type="http://schemas.openxmlformats.org/officeDocument/2006/relationships/slide" Target="slides/slide698.xml" /><Relationship Id="rId1091" Type="http://schemas.openxmlformats.org/officeDocument/2006/relationships/slide" Target="slides/slide1090.xml" /><Relationship Id="rId1105" Type="http://schemas.openxmlformats.org/officeDocument/2006/relationships/slide" Target="slides/slide1104.xml" /><Relationship Id="rId49" Type="http://schemas.openxmlformats.org/officeDocument/2006/relationships/slide" Target="slides/slide48.xml" /><Relationship Id="rId114" Type="http://schemas.openxmlformats.org/officeDocument/2006/relationships/slide" Target="slides/slide113.xml" /><Relationship Id="rId461" Type="http://schemas.openxmlformats.org/officeDocument/2006/relationships/slide" Target="slides/slide460.xml" /><Relationship Id="rId559" Type="http://schemas.openxmlformats.org/officeDocument/2006/relationships/slide" Target="slides/slide558.xml" /><Relationship Id="rId766" Type="http://schemas.openxmlformats.org/officeDocument/2006/relationships/slide" Target="slides/slide765.xml" /><Relationship Id="rId1189" Type="http://schemas.openxmlformats.org/officeDocument/2006/relationships/slide" Target="slides/slide1188.xml" /><Relationship Id="rId198" Type="http://schemas.openxmlformats.org/officeDocument/2006/relationships/slide" Target="slides/slide197.xml" /><Relationship Id="rId321" Type="http://schemas.openxmlformats.org/officeDocument/2006/relationships/slide" Target="slides/slide320.xml" /><Relationship Id="rId419" Type="http://schemas.openxmlformats.org/officeDocument/2006/relationships/slide" Target="slides/slide418.xml" /><Relationship Id="rId626" Type="http://schemas.openxmlformats.org/officeDocument/2006/relationships/slide" Target="slides/slide625.xml" /><Relationship Id="rId973" Type="http://schemas.openxmlformats.org/officeDocument/2006/relationships/slide" Target="slides/slide972.xml" /><Relationship Id="rId1049" Type="http://schemas.openxmlformats.org/officeDocument/2006/relationships/slide" Target="slides/slide1048.xml" /><Relationship Id="rId833" Type="http://schemas.openxmlformats.org/officeDocument/2006/relationships/slide" Target="slides/slide832.xml" /><Relationship Id="rId1116" Type="http://schemas.openxmlformats.org/officeDocument/2006/relationships/slide" Target="slides/slide1115.xml" /><Relationship Id="rId265" Type="http://schemas.openxmlformats.org/officeDocument/2006/relationships/slide" Target="slides/slide264.xml" /><Relationship Id="rId472" Type="http://schemas.openxmlformats.org/officeDocument/2006/relationships/slide" Target="slides/slide471.xml" /><Relationship Id="rId900" Type="http://schemas.openxmlformats.org/officeDocument/2006/relationships/slide" Target="slides/slide899.xml" /><Relationship Id="rId125" Type="http://schemas.openxmlformats.org/officeDocument/2006/relationships/slide" Target="slides/slide124.xml" /><Relationship Id="rId332" Type="http://schemas.openxmlformats.org/officeDocument/2006/relationships/slide" Target="slides/slide331.xml" /><Relationship Id="rId777" Type="http://schemas.openxmlformats.org/officeDocument/2006/relationships/slide" Target="slides/slide776.xml" /><Relationship Id="rId984" Type="http://schemas.openxmlformats.org/officeDocument/2006/relationships/slide" Target="slides/slide983.xml" /><Relationship Id="rId637" Type="http://schemas.openxmlformats.org/officeDocument/2006/relationships/slide" Target="slides/slide636.xml" /><Relationship Id="rId844" Type="http://schemas.openxmlformats.org/officeDocument/2006/relationships/slide" Target="slides/slide843.xml" /><Relationship Id="rId276" Type="http://schemas.openxmlformats.org/officeDocument/2006/relationships/slide" Target="slides/slide275.xml" /><Relationship Id="rId483" Type="http://schemas.openxmlformats.org/officeDocument/2006/relationships/slide" Target="slides/slide482.xml" /><Relationship Id="rId690" Type="http://schemas.openxmlformats.org/officeDocument/2006/relationships/slide" Target="slides/slide689.xml" /><Relationship Id="rId704" Type="http://schemas.openxmlformats.org/officeDocument/2006/relationships/slide" Target="slides/slide703.xml" /><Relationship Id="rId911" Type="http://schemas.openxmlformats.org/officeDocument/2006/relationships/slide" Target="slides/slide910.xml" /><Relationship Id="rId1127" Type="http://schemas.openxmlformats.org/officeDocument/2006/relationships/slide" Target="slides/slide1126.xml" /><Relationship Id="rId40" Type="http://schemas.openxmlformats.org/officeDocument/2006/relationships/slide" Target="slides/slide39.xml" /><Relationship Id="rId136" Type="http://schemas.openxmlformats.org/officeDocument/2006/relationships/slide" Target="slides/slide135.xml" /><Relationship Id="rId343" Type="http://schemas.openxmlformats.org/officeDocument/2006/relationships/slide" Target="slides/slide342.xml" /><Relationship Id="rId550" Type="http://schemas.openxmlformats.org/officeDocument/2006/relationships/slide" Target="slides/slide549.xml" /><Relationship Id="rId788" Type="http://schemas.openxmlformats.org/officeDocument/2006/relationships/slide" Target="slides/slide787.xml" /><Relationship Id="rId995" Type="http://schemas.openxmlformats.org/officeDocument/2006/relationships/slide" Target="slides/slide994.xml" /><Relationship Id="rId1180" Type="http://schemas.openxmlformats.org/officeDocument/2006/relationships/slide" Target="slides/slide1179.xml" /><Relationship Id="rId203" Type="http://schemas.openxmlformats.org/officeDocument/2006/relationships/slide" Target="slides/slide202.xml" /><Relationship Id="rId648" Type="http://schemas.openxmlformats.org/officeDocument/2006/relationships/slide" Target="slides/slide647.xml" /><Relationship Id="rId855" Type="http://schemas.openxmlformats.org/officeDocument/2006/relationships/slide" Target="slides/slide854.xml" /><Relationship Id="rId1040" Type="http://schemas.openxmlformats.org/officeDocument/2006/relationships/slide" Target="slides/slide1039.xml" /><Relationship Id="rId287" Type="http://schemas.openxmlformats.org/officeDocument/2006/relationships/slide" Target="slides/slide286.xml" /><Relationship Id="rId410" Type="http://schemas.openxmlformats.org/officeDocument/2006/relationships/slide" Target="slides/slide409.xml" /><Relationship Id="rId494" Type="http://schemas.openxmlformats.org/officeDocument/2006/relationships/slide" Target="slides/slide493.xml" /><Relationship Id="rId508" Type="http://schemas.openxmlformats.org/officeDocument/2006/relationships/slide" Target="slides/slide507.xml" /><Relationship Id="rId715" Type="http://schemas.openxmlformats.org/officeDocument/2006/relationships/slide" Target="slides/slide714.xml" /><Relationship Id="rId922" Type="http://schemas.openxmlformats.org/officeDocument/2006/relationships/slide" Target="slides/slide921.xml" /><Relationship Id="rId1138" Type="http://schemas.openxmlformats.org/officeDocument/2006/relationships/slide" Target="slides/slide1137.xml" /><Relationship Id="rId147" Type="http://schemas.openxmlformats.org/officeDocument/2006/relationships/slide" Target="slides/slide146.xml" /><Relationship Id="rId354" Type="http://schemas.openxmlformats.org/officeDocument/2006/relationships/slide" Target="slides/slide353.xml" /><Relationship Id="rId799" Type="http://schemas.openxmlformats.org/officeDocument/2006/relationships/slide" Target="slides/slide798.xml" /><Relationship Id="rId1191" Type="http://schemas.openxmlformats.org/officeDocument/2006/relationships/slide" Target="slides/slide1190.xml" /><Relationship Id="rId1205" Type="http://schemas.openxmlformats.org/officeDocument/2006/relationships/slide" Target="slides/slide1204.xml" /><Relationship Id="rId51" Type="http://schemas.openxmlformats.org/officeDocument/2006/relationships/slide" Target="slides/slide50.xml" /><Relationship Id="rId561" Type="http://schemas.openxmlformats.org/officeDocument/2006/relationships/slide" Target="slides/slide560.xml" /><Relationship Id="rId659" Type="http://schemas.openxmlformats.org/officeDocument/2006/relationships/slide" Target="slides/slide658.xml" /><Relationship Id="rId866" Type="http://schemas.openxmlformats.org/officeDocument/2006/relationships/slide" Target="slides/slide865.xml" /><Relationship Id="rId214" Type="http://schemas.openxmlformats.org/officeDocument/2006/relationships/slide" Target="slides/slide213.xml" /><Relationship Id="rId298" Type="http://schemas.openxmlformats.org/officeDocument/2006/relationships/slide" Target="slides/slide297.xml" /><Relationship Id="rId421" Type="http://schemas.openxmlformats.org/officeDocument/2006/relationships/slide" Target="slides/slide420.xml" /><Relationship Id="rId519" Type="http://schemas.openxmlformats.org/officeDocument/2006/relationships/slide" Target="slides/slide518.xml" /><Relationship Id="rId1051" Type="http://schemas.openxmlformats.org/officeDocument/2006/relationships/slide" Target="slides/slide1050.xml" /><Relationship Id="rId1149" Type="http://schemas.openxmlformats.org/officeDocument/2006/relationships/slide" Target="slides/slide1148.xml" /><Relationship Id="rId158" Type="http://schemas.openxmlformats.org/officeDocument/2006/relationships/slide" Target="slides/slide157.xml" /><Relationship Id="rId726" Type="http://schemas.openxmlformats.org/officeDocument/2006/relationships/slide" Target="slides/slide725.xml" /><Relationship Id="rId933" Type="http://schemas.openxmlformats.org/officeDocument/2006/relationships/slide" Target="slides/slide932.xml" /><Relationship Id="rId1009" Type="http://schemas.openxmlformats.org/officeDocument/2006/relationships/slide" Target="slides/slide1008.xml" /><Relationship Id="rId62" Type="http://schemas.openxmlformats.org/officeDocument/2006/relationships/slide" Target="slides/slide61.xml" /><Relationship Id="rId365" Type="http://schemas.openxmlformats.org/officeDocument/2006/relationships/slide" Target="slides/slide364.xml" /><Relationship Id="rId572" Type="http://schemas.openxmlformats.org/officeDocument/2006/relationships/slide" Target="slides/slide571.xml" /><Relationship Id="rId1216" Type="http://schemas.openxmlformats.org/officeDocument/2006/relationships/slide" Target="slides/slide1215.xml" /><Relationship Id="rId225" Type="http://schemas.openxmlformats.org/officeDocument/2006/relationships/slide" Target="slides/slide224.xml" /><Relationship Id="rId432" Type="http://schemas.openxmlformats.org/officeDocument/2006/relationships/slide" Target="slides/slide431.xml" /><Relationship Id="rId877" Type="http://schemas.openxmlformats.org/officeDocument/2006/relationships/slide" Target="slides/slide876.xml" /><Relationship Id="rId1062" Type="http://schemas.openxmlformats.org/officeDocument/2006/relationships/slide" Target="slides/slide1061.xml" /><Relationship Id="rId737" Type="http://schemas.openxmlformats.org/officeDocument/2006/relationships/slide" Target="slides/slide736.xml" /><Relationship Id="rId944" Type="http://schemas.openxmlformats.org/officeDocument/2006/relationships/slide" Target="slides/slide943.xml" /><Relationship Id="rId73" Type="http://schemas.openxmlformats.org/officeDocument/2006/relationships/slide" Target="slides/slide72.xml" /><Relationship Id="rId169" Type="http://schemas.openxmlformats.org/officeDocument/2006/relationships/slide" Target="slides/slide168.xml" /><Relationship Id="rId376" Type="http://schemas.openxmlformats.org/officeDocument/2006/relationships/slide" Target="slides/slide375.xml" /><Relationship Id="rId583" Type="http://schemas.openxmlformats.org/officeDocument/2006/relationships/slide" Target="slides/slide582.xml" /><Relationship Id="rId790" Type="http://schemas.openxmlformats.org/officeDocument/2006/relationships/slide" Target="slides/slide789.xml" /><Relationship Id="rId804" Type="http://schemas.openxmlformats.org/officeDocument/2006/relationships/slide" Target="slides/slide803.xml" /><Relationship Id="rId1227" Type="http://schemas.openxmlformats.org/officeDocument/2006/relationships/theme" Target="theme/theme1.xml" /><Relationship Id="rId4" Type="http://schemas.openxmlformats.org/officeDocument/2006/relationships/slide" Target="slides/slide3.xml" /><Relationship Id="rId236" Type="http://schemas.openxmlformats.org/officeDocument/2006/relationships/slide" Target="slides/slide235.xml" /><Relationship Id="rId443" Type="http://schemas.openxmlformats.org/officeDocument/2006/relationships/slide" Target="slides/slide442.xml" /><Relationship Id="rId650" Type="http://schemas.openxmlformats.org/officeDocument/2006/relationships/slide" Target="slides/slide649.xml" /><Relationship Id="rId888" Type="http://schemas.openxmlformats.org/officeDocument/2006/relationships/slide" Target="slides/slide887.xml" /><Relationship Id="rId1073" Type="http://schemas.openxmlformats.org/officeDocument/2006/relationships/slide" Target="slides/slide1072.xml" /><Relationship Id="rId303" Type="http://schemas.openxmlformats.org/officeDocument/2006/relationships/slide" Target="slides/slide302.xml" /><Relationship Id="rId748" Type="http://schemas.openxmlformats.org/officeDocument/2006/relationships/slide" Target="slides/slide747.xml" /><Relationship Id="rId955" Type="http://schemas.openxmlformats.org/officeDocument/2006/relationships/slide" Target="slides/slide954.xml" /><Relationship Id="rId1140" Type="http://schemas.openxmlformats.org/officeDocument/2006/relationships/slide" Target="slides/slide1139.xml" /><Relationship Id="rId84" Type="http://schemas.openxmlformats.org/officeDocument/2006/relationships/slide" Target="slides/slide83.xml" /><Relationship Id="rId387" Type="http://schemas.openxmlformats.org/officeDocument/2006/relationships/slide" Target="slides/slide386.xml" /><Relationship Id="rId510" Type="http://schemas.openxmlformats.org/officeDocument/2006/relationships/slide" Target="slides/slide509.xml" /><Relationship Id="rId594" Type="http://schemas.openxmlformats.org/officeDocument/2006/relationships/slide" Target="slides/slide593.xml" /><Relationship Id="rId608" Type="http://schemas.openxmlformats.org/officeDocument/2006/relationships/slide" Target="slides/slide607.xml" /><Relationship Id="rId815" Type="http://schemas.openxmlformats.org/officeDocument/2006/relationships/slide" Target="slides/slide814.xml" /><Relationship Id="rId247" Type="http://schemas.openxmlformats.org/officeDocument/2006/relationships/slide" Target="slides/slide246.xml" /><Relationship Id="rId899" Type="http://schemas.openxmlformats.org/officeDocument/2006/relationships/slide" Target="slides/slide898.xml" /><Relationship Id="rId1000" Type="http://schemas.openxmlformats.org/officeDocument/2006/relationships/slide" Target="slides/slide999.xml" /><Relationship Id="rId1084" Type="http://schemas.openxmlformats.org/officeDocument/2006/relationships/slide" Target="slides/slide1083.xml" /><Relationship Id="rId107" Type="http://schemas.openxmlformats.org/officeDocument/2006/relationships/slide" Target="slides/slide106.xml" /><Relationship Id="rId454" Type="http://schemas.openxmlformats.org/officeDocument/2006/relationships/slide" Target="slides/slide453.xml" /><Relationship Id="rId661" Type="http://schemas.openxmlformats.org/officeDocument/2006/relationships/slide" Target="slides/slide660.xml" /><Relationship Id="rId759" Type="http://schemas.openxmlformats.org/officeDocument/2006/relationships/slide" Target="slides/slide758.xml" /><Relationship Id="rId966" Type="http://schemas.openxmlformats.org/officeDocument/2006/relationships/slide" Target="slides/slide965.xml" /><Relationship Id="rId11" Type="http://schemas.openxmlformats.org/officeDocument/2006/relationships/slide" Target="slides/slide10.xml" /><Relationship Id="rId314" Type="http://schemas.openxmlformats.org/officeDocument/2006/relationships/slide" Target="slides/slide313.xml" /><Relationship Id="rId398" Type="http://schemas.openxmlformats.org/officeDocument/2006/relationships/slide" Target="slides/slide397.xml" /><Relationship Id="rId521" Type="http://schemas.openxmlformats.org/officeDocument/2006/relationships/slide" Target="slides/slide520.xml" /><Relationship Id="rId619" Type="http://schemas.openxmlformats.org/officeDocument/2006/relationships/slide" Target="slides/slide618.xml" /><Relationship Id="rId1151" Type="http://schemas.openxmlformats.org/officeDocument/2006/relationships/slide" Target="slides/slide1150.xml" /><Relationship Id="rId95" Type="http://schemas.openxmlformats.org/officeDocument/2006/relationships/slide" Target="slides/slide94.xml" /><Relationship Id="rId160" Type="http://schemas.openxmlformats.org/officeDocument/2006/relationships/slide" Target="slides/slide159.xml" /><Relationship Id="rId826" Type="http://schemas.openxmlformats.org/officeDocument/2006/relationships/slide" Target="slides/slide825.xml" /><Relationship Id="rId1011" Type="http://schemas.openxmlformats.org/officeDocument/2006/relationships/slide" Target="slides/slide1010.xml" /><Relationship Id="rId1109" Type="http://schemas.openxmlformats.org/officeDocument/2006/relationships/slide" Target="slides/slide1108.xml" /><Relationship Id="rId258" Type="http://schemas.openxmlformats.org/officeDocument/2006/relationships/slide" Target="slides/slide257.xml" /><Relationship Id="rId465" Type="http://schemas.openxmlformats.org/officeDocument/2006/relationships/slide" Target="slides/slide464.xml" /><Relationship Id="rId672" Type="http://schemas.openxmlformats.org/officeDocument/2006/relationships/slide" Target="slides/slide671.xml" /><Relationship Id="rId1095" Type="http://schemas.openxmlformats.org/officeDocument/2006/relationships/slide" Target="slides/slide1094.xml" /><Relationship Id="rId22" Type="http://schemas.openxmlformats.org/officeDocument/2006/relationships/slide" Target="slides/slide21.xml" /><Relationship Id="rId118" Type="http://schemas.openxmlformats.org/officeDocument/2006/relationships/slide" Target="slides/slide117.xml" /><Relationship Id="rId325" Type="http://schemas.openxmlformats.org/officeDocument/2006/relationships/slide" Target="slides/slide324.xml" /><Relationship Id="rId532" Type="http://schemas.openxmlformats.org/officeDocument/2006/relationships/slide" Target="slides/slide531.xml" /><Relationship Id="rId977" Type="http://schemas.openxmlformats.org/officeDocument/2006/relationships/slide" Target="slides/slide976.xml" /><Relationship Id="rId1162" Type="http://schemas.openxmlformats.org/officeDocument/2006/relationships/slide" Target="slides/slide1161.xml" /><Relationship Id="rId171" Type="http://schemas.openxmlformats.org/officeDocument/2006/relationships/slide" Target="slides/slide170.xml" /><Relationship Id="rId837" Type="http://schemas.openxmlformats.org/officeDocument/2006/relationships/slide" Target="slides/slide836.xml" /><Relationship Id="rId1022" Type="http://schemas.openxmlformats.org/officeDocument/2006/relationships/slide" Target="slides/slide1021.xml" /><Relationship Id="rId269" Type="http://schemas.openxmlformats.org/officeDocument/2006/relationships/slide" Target="slides/slide268.xml" /><Relationship Id="rId476" Type="http://schemas.openxmlformats.org/officeDocument/2006/relationships/slide" Target="slides/slide475.xml" /><Relationship Id="rId683" Type="http://schemas.openxmlformats.org/officeDocument/2006/relationships/slide" Target="slides/slide682.xml" /><Relationship Id="rId890" Type="http://schemas.openxmlformats.org/officeDocument/2006/relationships/slide" Target="slides/slide889.xml" /><Relationship Id="rId904" Type="http://schemas.openxmlformats.org/officeDocument/2006/relationships/slide" Target="slides/slide903.xml" /><Relationship Id="rId33" Type="http://schemas.openxmlformats.org/officeDocument/2006/relationships/slide" Target="slides/slide32.xml" /><Relationship Id="rId129" Type="http://schemas.openxmlformats.org/officeDocument/2006/relationships/slide" Target="slides/slide128.xml" /><Relationship Id="rId336" Type="http://schemas.openxmlformats.org/officeDocument/2006/relationships/slide" Target="slides/slide335.xml" /><Relationship Id="rId543" Type="http://schemas.openxmlformats.org/officeDocument/2006/relationships/slide" Target="slides/slide542.xml" /><Relationship Id="rId988" Type="http://schemas.openxmlformats.org/officeDocument/2006/relationships/slide" Target="slides/slide987.xml" /><Relationship Id="rId1173" Type="http://schemas.openxmlformats.org/officeDocument/2006/relationships/slide" Target="slides/slide1172.xml" /><Relationship Id="rId182" Type="http://schemas.openxmlformats.org/officeDocument/2006/relationships/slide" Target="slides/slide181.xml" /><Relationship Id="rId403" Type="http://schemas.openxmlformats.org/officeDocument/2006/relationships/slide" Target="slides/slide402.xml" /><Relationship Id="rId750" Type="http://schemas.openxmlformats.org/officeDocument/2006/relationships/slide" Target="slides/slide749.xml" /><Relationship Id="rId848" Type="http://schemas.openxmlformats.org/officeDocument/2006/relationships/slide" Target="slides/slide847.xml" /><Relationship Id="rId1033" Type="http://schemas.openxmlformats.org/officeDocument/2006/relationships/slide" Target="slides/slide1032.xml" /><Relationship Id="rId487" Type="http://schemas.openxmlformats.org/officeDocument/2006/relationships/slide" Target="slides/slide486.xml" /><Relationship Id="rId610" Type="http://schemas.openxmlformats.org/officeDocument/2006/relationships/slide" Target="slides/slide609.xml" /><Relationship Id="rId694" Type="http://schemas.openxmlformats.org/officeDocument/2006/relationships/slide" Target="slides/slide693.xml" /><Relationship Id="rId708" Type="http://schemas.openxmlformats.org/officeDocument/2006/relationships/slide" Target="slides/slide707.xml" /><Relationship Id="rId915" Type="http://schemas.openxmlformats.org/officeDocument/2006/relationships/slide" Target="slides/slide914.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B8A2F-B4C5-4E61-8BD4-4EF591919C0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12FE855-B753-4252-BCD9-E69853F355BD}">
      <dgm:prSet phldrT="[Text]"/>
      <dgm:spPr/>
      <dgm:t>
        <a:bodyPr/>
        <a:lstStyle/>
        <a:p>
          <a:r>
            <a:rPr lang="en-US" dirty="0"/>
            <a:t>Haemoglobin</a:t>
          </a:r>
        </a:p>
      </dgm:t>
    </dgm:pt>
    <dgm:pt modelId="{4330E14D-83F6-493B-8004-C3917D724A1D}" type="parTrans" cxnId="{99CB0B7C-1E2D-43D3-A9FC-9A90D05356B2}">
      <dgm:prSet/>
      <dgm:spPr/>
      <dgm:t>
        <a:bodyPr/>
        <a:lstStyle/>
        <a:p>
          <a:endParaRPr lang="en-US"/>
        </a:p>
      </dgm:t>
    </dgm:pt>
    <dgm:pt modelId="{FBFE8D05-D840-47A2-B6DC-44FE3C998725}" type="sibTrans" cxnId="{99CB0B7C-1E2D-43D3-A9FC-9A90D05356B2}">
      <dgm:prSet/>
      <dgm:spPr/>
      <dgm:t>
        <a:bodyPr/>
        <a:lstStyle/>
        <a:p>
          <a:endParaRPr lang="en-US"/>
        </a:p>
      </dgm:t>
    </dgm:pt>
    <dgm:pt modelId="{9554E506-5D3D-4BD1-A947-C290FA4997C2}">
      <dgm:prSet phldrT="[Text]"/>
      <dgm:spPr/>
      <dgm:t>
        <a:bodyPr/>
        <a:lstStyle/>
        <a:p>
          <a:r>
            <a:rPr lang="en-US" dirty="0" err="1"/>
            <a:t>Heme</a:t>
          </a:r>
          <a:endParaRPr lang="en-US" dirty="0"/>
        </a:p>
      </dgm:t>
    </dgm:pt>
    <dgm:pt modelId="{E9331070-F371-4649-A8E5-7A0A3986ABBB}" type="parTrans" cxnId="{9B14E152-7D98-4F17-9010-5993D967C25F}">
      <dgm:prSet/>
      <dgm:spPr/>
      <dgm:t>
        <a:bodyPr/>
        <a:lstStyle/>
        <a:p>
          <a:endParaRPr lang="en-US"/>
        </a:p>
      </dgm:t>
    </dgm:pt>
    <dgm:pt modelId="{C5F22534-ED0E-4E98-BB94-6E5013B970CF}" type="sibTrans" cxnId="{9B14E152-7D98-4F17-9010-5993D967C25F}">
      <dgm:prSet/>
      <dgm:spPr/>
      <dgm:t>
        <a:bodyPr/>
        <a:lstStyle/>
        <a:p>
          <a:endParaRPr lang="en-US"/>
        </a:p>
      </dgm:t>
    </dgm:pt>
    <dgm:pt modelId="{BA98A1AF-AAFD-4E8D-A01B-3B7A9B52B147}">
      <dgm:prSet phldrT="[Text]"/>
      <dgm:spPr/>
      <dgm:t>
        <a:bodyPr/>
        <a:lstStyle/>
        <a:p>
          <a:r>
            <a:rPr lang="en-US" dirty="0" err="1"/>
            <a:t>Biliverdin</a:t>
          </a:r>
          <a:endParaRPr lang="en-US" dirty="0"/>
        </a:p>
      </dgm:t>
    </dgm:pt>
    <dgm:pt modelId="{1BA2E49A-7767-491C-A8A8-9AE89D0CE05C}" type="parTrans" cxnId="{48E932D5-C7F9-4A8A-AFCA-B8C719568CCB}">
      <dgm:prSet/>
      <dgm:spPr/>
      <dgm:t>
        <a:bodyPr/>
        <a:lstStyle/>
        <a:p>
          <a:endParaRPr lang="en-US"/>
        </a:p>
      </dgm:t>
    </dgm:pt>
    <dgm:pt modelId="{15ACF598-281A-4ACE-8C06-4FAEDBCBBE5A}" type="sibTrans" cxnId="{48E932D5-C7F9-4A8A-AFCA-B8C719568CCB}">
      <dgm:prSet/>
      <dgm:spPr/>
      <dgm:t>
        <a:bodyPr/>
        <a:lstStyle/>
        <a:p>
          <a:endParaRPr lang="en-US"/>
        </a:p>
      </dgm:t>
    </dgm:pt>
    <dgm:pt modelId="{7AC9D14F-EB6F-42EE-8AE0-FB48A82BFDF6}">
      <dgm:prSet phldrT="[Text]"/>
      <dgm:spPr/>
      <dgm:t>
        <a:bodyPr/>
        <a:lstStyle/>
        <a:p>
          <a:r>
            <a:rPr lang="en-US" dirty="0"/>
            <a:t>Iron </a:t>
          </a:r>
        </a:p>
      </dgm:t>
    </dgm:pt>
    <dgm:pt modelId="{1E487F8E-B580-4C27-9435-586F7706A0AE}" type="parTrans" cxnId="{DF3AB982-E5AA-4EB6-8787-7A5264628AE0}">
      <dgm:prSet/>
      <dgm:spPr/>
      <dgm:t>
        <a:bodyPr/>
        <a:lstStyle/>
        <a:p>
          <a:endParaRPr lang="en-US"/>
        </a:p>
      </dgm:t>
    </dgm:pt>
    <dgm:pt modelId="{4F7DC945-FBAF-4AF9-B593-DC138A746002}" type="sibTrans" cxnId="{DF3AB982-E5AA-4EB6-8787-7A5264628AE0}">
      <dgm:prSet/>
      <dgm:spPr/>
      <dgm:t>
        <a:bodyPr/>
        <a:lstStyle/>
        <a:p>
          <a:endParaRPr lang="en-US"/>
        </a:p>
      </dgm:t>
    </dgm:pt>
    <dgm:pt modelId="{79A2DE4D-3852-4031-BCC5-17957DFDA4A2}">
      <dgm:prSet phldrT="[Text]"/>
      <dgm:spPr/>
      <dgm:t>
        <a:bodyPr/>
        <a:lstStyle/>
        <a:p>
          <a:r>
            <a:rPr lang="en-US" dirty="0" err="1"/>
            <a:t>Globin</a:t>
          </a:r>
          <a:endParaRPr lang="en-US" dirty="0"/>
        </a:p>
      </dgm:t>
    </dgm:pt>
    <dgm:pt modelId="{41677726-6C81-4595-B9AA-F1B0BEE6C653}" type="parTrans" cxnId="{CA73A941-B41E-47D3-A003-318035B87990}">
      <dgm:prSet/>
      <dgm:spPr/>
      <dgm:t>
        <a:bodyPr/>
        <a:lstStyle/>
        <a:p>
          <a:endParaRPr lang="en-US"/>
        </a:p>
      </dgm:t>
    </dgm:pt>
    <dgm:pt modelId="{2E6BE46E-C1F9-4FBB-86AD-38F6E46B92B5}" type="sibTrans" cxnId="{CA73A941-B41E-47D3-A003-318035B87990}">
      <dgm:prSet/>
      <dgm:spPr/>
      <dgm:t>
        <a:bodyPr/>
        <a:lstStyle/>
        <a:p>
          <a:endParaRPr lang="en-US"/>
        </a:p>
      </dgm:t>
    </dgm:pt>
    <dgm:pt modelId="{C73E9D45-073D-4282-B0A9-5DD2389E849C}">
      <dgm:prSet/>
      <dgm:spPr/>
      <dgm:t>
        <a:bodyPr/>
        <a:lstStyle/>
        <a:p>
          <a:r>
            <a:rPr lang="en-US" dirty="0" err="1"/>
            <a:t>Bilirubin</a:t>
          </a:r>
          <a:endParaRPr lang="en-US" dirty="0"/>
        </a:p>
      </dgm:t>
    </dgm:pt>
    <dgm:pt modelId="{55F0909B-07FC-4FCF-884D-0FFF2B238D06}" type="parTrans" cxnId="{901E21C4-1196-41C6-8240-3DA3C405A567}">
      <dgm:prSet/>
      <dgm:spPr/>
      <dgm:t>
        <a:bodyPr/>
        <a:lstStyle/>
        <a:p>
          <a:endParaRPr lang="en-US"/>
        </a:p>
      </dgm:t>
    </dgm:pt>
    <dgm:pt modelId="{5626F71D-5B27-4D1E-BE98-F4609AA937CB}" type="sibTrans" cxnId="{901E21C4-1196-41C6-8240-3DA3C405A567}">
      <dgm:prSet/>
      <dgm:spPr/>
      <dgm:t>
        <a:bodyPr/>
        <a:lstStyle/>
        <a:p>
          <a:endParaRPr lang="en-US"/>
        </a:p>
      </dgm:t>
    </dgm:pt>
    <dgm:pt modelId="{6FBC1BA1-DC86-4509-9CD8-8D07DB6324E0}" type="pres">
      <dgm:prSet presAssocID="{9DBB8A2F-B4C5-4E61-8BD4-4EF591919C0E}" presName="hierChild1" presStyleCnt="0">
        <dgm:presLayoutVars>
          <dgm:chPref val="1"/>
          <dgm:dir/>
          <dgm:animOne val="branch"/>
          <dgm:animLvl val="lvl"/>
          <dgm:resizeHandles/>
        </dgm:presLayoutVars>
      </dgm:prSet>
      <dgm:spPr/>
    </dgm:pt>
    <dgm:pt modelId="{C07F5325-8F70-4429-BB8E-A126EDE30021}" type="pres">
      <dgm:prSet presAssocID="{512FE855-B753-4252-BCD9-E69853F355BD}" presName="hierRoot1" presStyleCnt="0"/>
      <dgm:spPr/>
    </dgm:pt>
    <dgm:pt modelId="{04A9A6C6-B35B-4F4B-AF00-2C360B1BED2E}" type="pres">
      <dgm:prSet presAssocID="{512FE855-B753-4252-BCD9-E69853F355BD}" presName="composite" presStyleCnt="0"/>
      <dgm:spPr/>
    </dgm:pt>
    <dgm:pt modelId="{B1AEB936-3928-4678-9E5C-B2469EE42FAF}" type="pres">
      <dgm:prSet presAssocID="{512FE855-B753-4252-BCD9-E69853F355BD}" presName="background" presStyleLbl="node0" presStyleIdx="0" presStyleCnt="1"/>
      <dgm:spPr/>
    </dgm:pt>
    <dgm:pt modelId="{0374F168-62EB-4C7B-9A88-72EB6DE88953}" type="pres">
      <dgm:prSet presAssocID="{512FE855-B753-4252-BCD9-E69853F355BD}" presName="text" presStyleLbl="fgAcc0" presStyleIdx="0" presStyleCnt="1">
        <dgm:presLayoutVars>
          <dgm:chPref val="3"/>
        </dgm:presLayoutVars>
      </dgm:prSet>
      <dgm:spPr/>
    </dgm:pt>
    <dgm:pt modelId="{CD2A493E-3517-43DF-BC0A-AC5E0884F84A}" type="pres">
      <dgm:prSet presAssocID="{512FE855-B753-4252-BCD9-E69853F355BD}" presName="hierChild2" presStyleCnt="0"/>
      <dgm:spPr/>
    </dgm:pt>
    <dgm:pt modelId="{95F61448-D1E9-41E3-9377-F2EBAB88F3C7}" type="pres">
      <dgm:prSet presAssocID="{E9331070-F371-4649-A8E5-7A0A3986ABBB}" presName="Name10" presStyleLbl="parChTrans1D2" presStyleIdx="0" presStyleCnt="2"/>
      <dgm:spPr/>
    </dgm:pt>
    <dgm:pt modelId="{6B2B3A5C-33F4-4E1C-A313-B1441B08B34E}" type="pres">
      <dgm:prSet presAssocID="{9554E506-5D3D-4BD1-A947-C290FA4997C2}" presName="hierRoot2" presStyleCnt="0"/>
      <dgm:spPr/>
    </dgm:pt>
    <dgm:pt modelId="{DD23609D-6BEF-45D6-9572-A7D98A365D4C}" type="pres">
      <dgm:prSet presAssocID="{9554E506-5D3D-4BD1-A947-C290FA4997C2}" presName="composite2" presStyleCnt="0"/>
      <dgm:spPr/>
    </dgm:pt>
    <dgm:pt modelId="{0081A37C-2D04-4FFF-8E1D-682907C89E68}" type="pres">
      <dgm:prSet presAssocID="{9554E506-5D3D-4BD1-A947-C290FA4997C2}" presName="background2" presStyleLbl="node2" presStyleIdx="0" presStyleCnt="2"/>
      <dgm:spPr/>
    </dgm:pt>
    <dgm:pt modelId="{46D5AAB7-E137-4695-B3A1-A44C64989B89}" type="pres">
      <dgm:prSet presAssocID="{9554E506-5D3D-4BD1-A947-C290FA4997C2}" presName="text2" presStyleLbl="fgAcc2" presStyleIdx="0" presStyleCnt="2">
        <dgm:presLayoutVars>
          <dgm:chPref val="3"/>
        </dgm:presLayoutVars>
      </dgm:prSet>
      <dgm:spPr/>
    </dgm:pt>
    <dgm:pt modelId="{D9D05140-1C07-4043-B0A9-8A6779B15D1F}" type="pres">
      <dgm:prSet presAssocID="{9554E506-5D3D-4BD1-A947-C290FA4997C2}" presName="hierChild3" presStyleCnt="0"/>
      <dgm:spPr/>
    </dgm:pt>
    <dgm:pt modelId="{78359696-5D20-4A49-B571-37055FD23C67}" type="pres">
      <dgm:prSet presAssocID="{1BA2E49A-7767-491C-A8A8-9AE89D0CE05C}" presName="Name17" presStyleLbl="parChTrans1D3" presStyleIdx="0" presStyleCnt="2"/>
      <dgm:spPr/>
    </dgm:pt>
    <dgm:pt modelId="{3E724735-4A90-4B16-8730-440D9DF8D73F}" type="pres">
      <dgm:prSet presAssocID="{BA98A1AF-AAFD-4E8D-A01B-3B7A9B52B147}" presName="hierRoot3" presStyleCnt="0"/>
      <dgm:spPr/>
    </dgm:pt>
    <dgm:pt modelId="{0B7EB0B1-182E-4D68-A233-9B1F0D3B8C58}" type="pres">
      <dgm:prSet presAssocID="{BA98A1AF-AAFD-4E8D-A01B-3B7A9B52B147}" presName="composite3" presStyleCnt="0"/>
      <dgm:spPr/>
    </dgm:pt>
    <dgm:pt modelId="{F2131897-4192-4E3D-9170-55079551F77B}" type="pres">
      <dgm:prSet presAssocID="{BA98A1AF-AAFD-4E8D-A01B-3B7A9B52B147}" presName="background3" presStyleLbl="node3" presStyleIdx="0" presStyleCnt="2"/>
      <dgm:spPr/>
    </dgm:pt>
    <dgm:pt modelId="{055EE255-42EE-4865-9520-43925D05C32C}" type="pres">
      <dgm:prSet presAssocID="{BA98A1AF-AAFD-4E8D-A01B-3B7A9B52B147}" presName="text3" presStyleLbl="fgAcc3" presStyleIdx="0" presStyleCnt="2">
        <dgm:presLayoutVars>
          <dgm:chPref val="3"/>
        </dgm:presLayoutVars>
      </dgm:prSet>
      <dgm:spPr/>
    </dgm:pt>
    <dgm:pt modelId="{532F45CA-8D14-4A1D-A273-339D8CE98167}" type="pres">
      <dgm:prSet presAssocID="{BA98A1AF-AAFD-4E8D-A01B-3B7A9B52B147}" presName="hierChild4" presStyleCnt="0"/>
      <dgm:spPr/>
    </dgm:pt>
    <dgm:pt modelId="{838C2CEB-8DFE-43A3-AA30-1C3E3C9BEA07}" type="pres">
      <dgm:prSet presAssocID="{55F0909B-07FC-4FCF-884D-0FFF2B238D06}" presName="Name23" presStyleLbl="parChTrans1D4" presStyleIdx="0" presStyleCnt="1"/>
      <dgm:spPr/>
    </dgm:pt>
    <dgm:pt modelId="{7572E911-3515-43F5-A6AB-38D9B49F902A}" type="pres">
      <dgm:prSet presAssocID="{C73E9D45-073D-4282-B0A9-5DD2389E849C}" presName="hierRoot4" presStyleCnt="0"/>
      <dgm:spPr/>
    </dgm:pt>
    <dgm:pt modelId="{78482964-CE24-4F21-9564-355DE911FBD6}" type="pres">
      <dgm:prSet presAssocID="{C73E9D45-073D-4282-B0A9-5DD2389E849C}" presName="composite4" presStyleCnt="0"/>
      <dgm:spPr/>
    </dgm:pt>
    <dgm:pt modelId="{98489A08-6390-433C-9488-876CCD5AC325}" type="pres">
      <dgm:prSet presAssocID="{C73E9D45-073D-4282-B0A9-5DD2389E849C}" presName="background4" presStyleLbl="node4" presStyleIdx="0" presStyleCnt="1"/>
      <dgm:spPr/>
    </dgm:pt>
    <dgm:pt modelId="{2AFF372D-1C40-475B-BC5A-EE6D09737638}" type="pres">
      <dgm:prSet presAssocID="{C73E9D45-073D-4282-B0A9-5DD2389E849C}" presName="text4" presStyleLbl="fgAcc4" presStyleIdx="0" presStyleCnt="1">
        <dgm:presLayoutVars>
          <dgm:chPref val="3"/>
        </dgm:presLayoutVars>
      </dgm:prSet>
      <dgm:spPr/>
    </dgm:pt>
    <dgm:pt modelId="{DA9A639C-50EA-4D17-8B47-51C4B81FA242}" type="pres">
      <dgm:prSet presAssocID="{C73E9D45-073D-4282-B0A9-5DD2389E849C}" presName="hierChild5" presStyleCnt="0"/>
      <dgm:spPr/>
    </dgm:pt>
    <dgm:pt modelId="{7101AC10-32CE-4481-BEAE-13585DE38B70}" type="pres">
      <dgm:prSet presAssocID="{1E487F8E-B580-4C27-9435-586F7706A0AE}" presName="Name17" presStyleLbl="parChTrans1D3" presStyleIdx="1" presStyleCnt="2"/>
      <dgm:spPr/>
    </dgm:pt>
    <dgm:pt modelId="{C64D3B44-B72A-4DF3-AC0E-4807C9F001A8}" type="pres">
      <dgm:prSet presAssocID="{7AC9D14F-EB6F-42EE-8AE0-FB48A82BFDF6}" presName="hierRoot3" presStyleCnt="0"/>
      <dgm:spPr/>
    </dgm:pt>
    <dgm:pt modelId="{268A1604-432A-457B-B4C1-8A9584B05B24}" type="pres">
      <dgm:prSet presAssocID="{7AC9D14F-EB6F-42EE-8AE0-FB48A82BFDF6}" presName="composite3" presStyleCnt="0"/>
      <dgm:spPr/>
    </dgm:pt>
    <dgm:pt modelId="{F8DFF56A-3B23-4E5E-8174-241AEDE43F7F}" type="pres">
      <dgm:prSet presAssocID="{7AC9D14F-EB6F-42EE-8AE0-FB48A82BFDF6}" presName="background3" presStyleLbl="node3" presStyleIdx="1" presStyleCnt="2"/>
      <dgm:spPr/>
    </dgm:pt>
    <dgm:pt modelId="{9D194C50-3D4D-48BE-BD60-5E2977A24584}" type="pres">
      <dgm:prSet presAssocID="{7AC9D14F-EB6F-42EE-8AE0-FB48A82BFDF6}" presName="text3" presStyleLbl="fgAcc3" presStyleIdx="1" presStyleCnt="2">
        <dgm:presLayoutVars>
          <dgm:chPref val="3"/>
        </dgm:presLayoutVars>
      </dgm:prSet>
      <dgm:spPr/>
    </dgm:pt>
    <dgm:pt modelId="{F7BD42EA-7575-4C83-9EE2-DD9D7E20F362}" type="pres">
      <dgm:prSet presAssocID="{7AC9D14F-EB6F-42EE-8AE0-FB48A82BFDF6}" presName="hierChild4" presStyleCnt="0"/>
      <dgm:spPr/>
    </dgm:pt>
    <dgm:pt modelId="{2AC03CF3-35E6-48E4-9970-B5A0C5C3F43D}" type="pres">
      <dgm:prSet presAssocID="{41677726-6C81-4595-B9AA-F1B0BEE6C653}" presName="Name10" presStyleLbl="parChTrans1D2" presStyleIdx="1" presStyleCnt="2"/>
      <dgm:spPr/>
    </dgm:pt>
    <dgm:pt modelId="{7AEE236B-D94E-4E0E-9360-A2D033E5B0E6}" type="pres">
      <dgm:prSet presAssocID="{79A2DE4D-3852-4031-BCC5-17957DFDA4A2}" presName="hierRoot2" presStyleCnt="0"/>
      <dgm:spPr/>
    </dgm:pt>
    <dgm:pt modelId="{6F7F130D-BC18-4F90-BDA7-604CFFD39B41}" type="pres">
      <dgm:prSet presAssocID="{79A2DE4D-3852-4031-BCC5-17957DFDA4A2}" presName="composite2" presStyleCnt="0"/>
      <dgm:spPr/>
    </dgm:pt>
    <dgm:pt modelId="{C2598B9F-F218-4606-92EE-83D8C27C3773}" type="pres">
      <dgm:prSet presAssocID="{79A2DE4D-3852-4031-BCC5-17957DFDA4A2}" presName="background2" presStyleLbl="node2" presStyleIdx="1" presStyleCnt="2"/>
      <dgm:spPr/>
    </dgm:pt>
    <dgm:pt modelId="{B42C0B9D-2232-4139-93BF-1E772235CE5F}" type="pres">
      <dgm:prSet presAssocID="{79A2DE4D-3852-4031-BCC5-17957DFDA4A2}" presName="text2" presStyleLbl="fgAcc2" presStyleIdx="1" presStyleCnt="2">
        <dgm:presLayoutVars>
          <dgm:chPref val="3"/>
        </dgm:presLayoutVars>
      </dgm:prSet>
      <dgm:spPr/>
    </dgm:pt>
    <dgm:pt modelId="{11C8021D-B4FC-43D4-9C13-76F463446052}" type="pres">
      <dgm:prSet presAssocID="{79A2DE4D-3852-4031-BCC5-17957DFDA4A2}" presName="hierChild3" presStyleCnt="0"/>
      <dgm:spPr/>
    </dgm:pt>
  </dgm:ptLst>
  <dgm:cxnLst>
    <dgm:cxn modelId="{3D02C41C-E88D-493B-92D6-21B05C4097F7}" type="presOf" srcId="{7AC9D14F-EB6F-42EE-8AE0-FB48A82BFDF6}" destId="{9D194C50-3D4D-48BE-BD60-5E2977A24584}" srcOrd="0" destOrd="0" presId="urn:microsoft.com/office/officeart/2005/8/layout/hierarchy1"/>
    <dgm:cxn modelId="{0D35312D-9F90-4CEF-ADBE-376509E454AD}" type="presOf" srcId="{79A2DE4D-3852-4031-BCC5-17957DFDA4A2}" destId="{B42C0B9D-2232-4139-93BF-1E772235CE5F}" srcOrd="0" destOrd="0" presId="urn:microsoft.com/office/officeart/2005/8/layout/hierarchy1"/>
    <dgm:cxn modelId="{5A2D813B-B280-43D3-91F1-F419FE904D31}" type="presOf" srcId="{BA98A1AF-AAFD-4E8D-A01B-3B7A9B52B147}" destId="{055EE255-42EE-4865-9520-43925D05C32C}" srcOrd="0" destOrd="0" presId="urn:microsoft.com/office/officeart/2005/8/layout/hierarchy1"/>
    <dgm:cxn modelId="{CA73A941-B41E-47D3-A003-318035B87990}" srcId="{512FE855-B753-4252-BCD9-E69853F355BD}" destId="{79A2DE4D-3852-4031-BCC5-17957DFDA4A2}" srcOrd="1" destOrd="0" parTransId="{41677726-6C81-4595-B9AA-F1B0BEE6C653}" sibTransId="{2E6BE46E-C1F9-4FBB-86AD-38F6E46B92B5}"/>
    <dgm:cxn modelId="{412F4572-E2CD-41DA-8AA3-2D17538897D6}" type="presOf" srcId="{9DBB8A2F-B4C5-4E61-8BD4-4EF591919C0E}" destId="{6FBC1BA1-DC86-4509-9CD8-8D07DB6324E0}" srcOrd="0" destOrd="0" presId="urn:microsoft.com/office/officeart/2005/8/layout/hierarchy1"/>
    <dgm:cxn modelId="{9B14E152-7D98-4F17-9010-5993D967C25F}" srcId="{512FE855-B753-4252-BCD9-E69853F355BD}" destId="{9554E506-5D3D-4BD1-A947-C290FA4997C2}" srcOrd="0" destOrd="0" parTransId="{E9331070-F371-4649-A8E5-7A0A3986ABBB}" sibTransId="{C5F22534-ED0E-4E98-BB94-6E5013B970CF}"/>
    <dgm:cxn modelId="{99CB0B7C-1E2D-43D3-A9FC-9A90D05356B2}" srcId="{9DBB8A2F-B4C5-4E61-8BD4-4EF591919C0E}" destId="{512FE855-B753-4252-BCD9-E69853F355BD}" srcOrd="0" destOrd="0" parTransId="{4330E14D-83F6-493B-8004-C3917D724A1D}" sibTransId="{FBFE8D05-D840-47A2-B6DC-44FE3C998725}"/>
    <dgm:cxn modelId="{DF3AB982-E5AA-4EB6-8787-7A5264628AE0}" srcId="{9554E506-5D3D-4BD1-A947-C290FA4997C2}" destId="{7AC9D14F-EB6F-42EE-8AE0-FB48A82BFDF6}" srcOrd="1" destOrd="0" parTransId="{1E487F8E-B580-4C27-9435-586F7706A0AE}" sibTransId="{4F7DC945-FBAF-4AF9-B593-DC138A746002}"/>
    <dgm:cxn modelId="{2F6DFC93-8DE9-4C29-93ED-F4178915B59E}" type="presOf" srcId="{E9331070-F371-4649-A8E5-7A0A3986ABBB}" destId="{95F61448-D1E9-41E3-9377-F2EBAB88F3C7}" srcOrd="0" destOrd="0" presId="urn:microsoft.com/office/officeart/2005/8/layout/hierarchy1"/>
    <dgm:cxn modelId="{171B5FA8-4261-4CAA-9A78-88D05CCB5477}" type="presOf" srcId="{9554E506-5D3D-4BD1-A947-C290FA4997C2}" destId="{46D5AAB7-E137-4695-B3A1-A44C64989B89}" srcOrd="0" destOrd="0" presId="urn:microsoft.com/office/officeart/2005/8/layout/hierarchy1"/>
    <dgm:cxn modelId="{901E21C4-1196-41C6-8240-3DA3C405A567}" srcId="{BA98A1AF-AAFD-4E8D-A01B-3B7A9B52B147}" destId="{C73E9D45-073D-4282-B0A9-5DD2389E849C}" srcOrd="0" destOrd="0" parTransId="{55F0909B-07FC-4FCF-884D-0FFF2B238D06}" sibTransId="{5626F71D-5B27-4D1E-BE98-F4609AA937CB}"/>
    <dgm:cxn modelId="{655640C4-4A96-4F21-A8CB-37AE5913521C}" type="presOf" srcId="{C73E9D45-073D-4282-B0A9-5DD2389E849C}" destId="{2AFF372D-1C40-475B-BC5A-EE6D09737638}" srcOrd="0" destOrd="0" presId="urn:microsoft.com/office/officeart/2005/8/layout/hierarchy1"/>
    <dgm:cxn modelId="{A64FDEC4-0CB3-4706-AF39-D177B0BB4987}" type="presOf" srcId="{41677726-6C81-4595-B9AA-F1B0BEE6C653}" destId="{2AC03CF3-35E6-48E4-9970-B5A0C5C3F43D}" srcOrd="0" destOrd="0" presId="urn:microsoft.com/office/officeart/2005/8/layout/hierarchy1"/>
    <dgm:cxn modelId="{8F1F76D3-2C14-4530-B0C8-DB5D28CB0010}" type="presOf" srcId="{55F0909B-07FC-4FCF-884D-0FFF2B238D06}" destId="{838C2CEB-8DFE-43A3-AA30-1C3E3C9BEA07}" srcOrd="0" destOrd="0" presId="urn:microsoft.com/office/officeart/2005/8/layout/hierarchy1"/>
    <dgm:cxn modelId="{48E932D5-C7F9-4A8A-AFCA-B8C719568CCB}" srcId="{9554E506-5D3D-4BD1-A947-C290FA4997C2}" destId="{BA98A1AF-AAFD-4E8D-A01B-3B7A9B52B147}" srcOrd="0" destOrd="0" parTransId="{1BA2E49A-7767-491C-A8A8-9AE89D0CE05C}" sibTransId="{15ACF598-281A-4ACE-8C06-4FAEDBCBBE5A}"/>
    <dgm:cxn modelId="{6A985DEF-D292-4998-AEE2-5242DAA61588}" type="presOf" srcId="{512FE855-B753-4252-BCD9-E69853F355BD}" destId="{0374F168-62EB-4C7B-9A88-72EB6DE88953}" srcOrd="0" destOrd="0" presId="urn:microsoft.com/office/officeart/2005/8/layout/hierarchy1"/>
    <dgm:cxn modelId="{3BDD2FF3-BEC5-4D34-B1CD-05696714651F}" type="presOf" srcId="{1BA2E49A-7767-491C-A8A8-9AE89D0CE05C}" destId="{78359696-5D20-4A49-B571-37055FD23C67}" srcOrd="0" destOrd="0" presId="urn:microsoft.com/office/officeart/2005/8/layout/hierarchy1"/>
    <dgm:cxn modelId="{CE99D2FB-B1B4-4904-B672-5625263508D5}" type="presOf" srcId="{1E487F8E-B580-4C27-9435-586F7706A0AE}" destId="{7101AC10-32CE-4481-BEAE-13585DE38B70}" srcOrd="0" destOrd="0" presId="urn:microsoft.com/office/officeart/2005/8/layout/hierarchy1"/>
    <dgm:cxn modelId="{99DC09BC-1B94-43E8-B96D-340895FB0E8D}" type="presParOf" srcId="{6FBC1BA1-DC86-4509-9CD8-8D07DB6324E0}" destId="{C07F5325-8F70-4429-BB8E-A126EDE30021}" srcOrd="0" destOrd="0" presId="urn:microsoft.com/office/officeart/2005/8/layout/hierarchy1"/>
    <dgm:cxn modelId="{A169F390-AB19-4F46-BD7B-DCA21B8ECA9B}" type="presParOf" srcId="{C07F5325-8F70-4429-BB8E-A126EDE30021}" destId="{04A9A6C6-B35B-4F4B-AF00-2C360B1BED2E}" srcOrd="0" destOrd="0" presId="urn:microsoft.com/office/officeart/2005/8/layout/hierarchy1"/>
    <dgm:cxn modelId="{31CA21F8-A214-40F8-835A-A12C791FF325}" type="presParOf" srcId="{04A9A6C6-B35B-4F4B-AF00-2C360B1BED2E}" destId="{B1AEB936-3928-4678-9E5C-B2469EE42FAF}" srcOrd="0" destOrd="0" presId="urn:microsoft.com/office/officeart/2005/8/layout/hierarchy1"/>
    <dgm:cxn modelId="{F6167337-AD5D-46C8-90EC-275C0F861321}" type="presParOf" srcId="{04A9A6C6-B35B-4F4B-AF00-2C360B1BED2E}" destId="{0374F168-62EB-4C7B-9A88-72EB6DE88953}" srcOrd="1" destOrd="0" presId="urn:microsoft.com/office/officeart/2005/8/layout/hierarchy1"/>
    <dgm:cxn modelId="{00E54CB6-8091-4C8D-A021-A1C7D13D0953}" type="presParOf" srcId="{C07F5325-8F70-4429-BB8E-A126EDE30021}" destId="{CD2A493E-3517-43DF-BC0A-AC5E0884F84A}" srcOrd="1" destOrd="0" presId="urn:microsoft.com/office/officeart/2005/8/layout/hierarchy1"/>
    <dgm:cxn modelId="{6EE6A605-26D9-4D66-8BFC-A4A610A0EBBE}" type="presParOf" srcId="{CD2A493E-3517-43DF-BC0A-AC5E0884F84A}" destId="{95F61448-D1E9-41E3-9377-F2EBAB88F3C7}" srcOrd="0" destOrd="0" presId="urn:microsoft.com/office/officeart/2005/8/layout/hierarchy1"/>
    <dgm:cxn modelId="{79B17085-4901-40B4-AD99-A097A0D0AAF2}" type="presParOf" srcId="{CD2A493E-3517-43DF-BC0A-AC5E0884F84A}" destId="{6B2B3A5C-33F4-4E1C-A313-B1441B08B34E}" srcOrd="1" destOrd="0" presId="urn:microsoft.com/office/officeart/2005/8/layout/hierarchy1"/>
    <dgm:cxn modelId="{D2FA4C61-5206-4811-B073-029C31EB1DCD}" type="presParOf" srcId="{6B2B3A5C-33F4-4E1C-A313-B1441B08B34E}" destId="{DD23609D-6BEF-45D6-9572-A7D98A365D4C}" srcOrd="0" destOrd="0" presId="urn:microsoft.com/office/officeart/2005/8/layout/hierarchy1"/>
    <dgm:cxn modelId="{7036A49A-3541-4354-A462-3E90531A8A0C}" type="presParOf" srcId="{DD23609D-6BEF-45D6-9572-A7D98A365D4C}" destId="{0081A37C-2D04-4FFF-8E1D-682907C89E68}" srcOrd="0" destOrd="0" presId="urn:microsoft.com/office/officeart/2005/8/layout/hierarchy1"/>
    <dgm:cxn modelId="{2E9005D3-7F3F-4114-B185-4B5791F8D033}" type="presParOf" srcId="{DD23609D-6BEF-45D6-9572-A7D98A365D4C}" destId="{46D5AAB7-E137-4695-B3A1-A44C64989B89}" srcOrd="1" destOrd="0" presId="urn:microsoft.com/office/officeart/2005/8/layout/hierarchy1"/>
    <dgm:cxn modelId="{BFF5AE4C-A849-4655-BBA4-FF2161A6D8E9}" type="presParOf" srcId="{6B2B3A5C-33F4-4E1C-A313-B1441B08B34E}" destId="{D9D05140-1C07-4043-B0A9-8A6779B15D1F}" srcOrd="1" destOrd="0" presId="urn:microsoft.com/office/officeart/2005/8/layout/hierarchy1"/>
    <dgm:cxn modelId="{AAEFC952-2456-4FD8-860A-4B2DF9F61D40}" type="presParOf" srcId="{D9D05140-1C07-4043-B0A9-8A6779B15D1F}" destId="{78359696-5D20-4A49-B571-37055FD23C67}" srcOrd="0" destOrd="0" presId="urn:microsoft.com/office/officeart/2005/8/layout/hierarchy1"/>
    <dgm:cxn modelId="{896086DC-A6F7-49DB-B83B-15C99A0253B4}" type="presParOf" srcId="{D9D05140-1C07-4043-B0A9-8A6779B15D1F}" destId="{3E724735-4A90-4B16-8730-440D9DF8D73F}" srcOrd="1" destOrd="0" presId="urn:microsoft.com/office/officeart/2005/8/layout/hierarchy1"/>
    <dgm:cxn modelId="{71605340-1DF6-4D06-A28C-A2E573CCD4F9}" type="presParOf" srcId="{3E724735-4A90-4B16-8730-440D9DF8D73F}" destId="{0B7EB0B1-182E-4D68-A233-9B1F0D3B8C58}" srcOrd="0" destOrd="0" presId="urn:microsoft.com/office/officeart/2005/8/layout/hierarchy1"/>
    <dgm:cxn modelId="{CD46344C-805E-4BC8-904C-15D8DB5AD1B5}" type="presParOf" srcId="{0B7EB0B1-182E-4D68-A233-9B1F0D3B8C58}" destId="{F2131897-4192-4E3D-9170-55079551F77B}" srcOrd="0" destOrd="0" presId="urn:microsoft.com/office/officeart/2005/8/layout/hierarchy1"/>
    <dgm:cxn modelId="{CC3A4979-ECC4-414B-9979-30EE20B26A3D}" type="presParOf" srcId="{0B7EB0B1-182E-4D68-A233-9B1F0D3B8C58}" destId="{055EE255-42EE-4865-9520-43925D05C32C}" srcOrd="1" destOrd="0" presId="urn:microsoft.com/office/officeart/2005/8/layout/hierarchy1"/>
    <dgm:cxn modelId="{D345E1C2-F193-4140-A21C-ABDFE4FA83FD}" type="presParOf" srcId="{3E724735-4A90-4B16-8730-440D9DF8D73F}" destId="{532F45CA-8D14-4A1D-A273-339D8CE98167}" srcOrd="1" destOrd="0" presId="urn:microsoft.com/office/officeart/2005/8/layout/hierarchy1"/>
    <dgm:cxn modelId="{2130948E-E70E-4268-AC4A-F7E10DFDC9D9}" type="presParOf" srcId="{532F45CA-8D14-4A1D-A273-339D8CE98167}" destId="{838C2CEB-8DFE-43A3-AA30-1C3E3C9BEA07}" srcOrd="0" destOrd="0" presId="urn:microsoft.com/office/officeart/2005/8/layout/hierarchy1"/>
    <dgm:cxn modelId="{D364C473-4A51-4241-87FD-7AA55A1ABF77}" type="presParOf" srcId="{532F45CA-8D14-4A1D-A273-339D8CE98167}" destId="{7572E911-3515-43F5-A6AB-38D9B49F902A}" srcOrd="1" destOrd="0" presId="urn:microsoft.com/office/officeart/2005/8/layout/hierarchy1"/>
    <dgm:cxn modelId="{721B402A-7E0C-423F-AF86-3FE20443314A}" type="presParOf" srcId="{7572E911-3515-43F5-A6AB-38D9B49F902A}" destId="{78482964-CE24-4F21-9564-355DE911FBD6}" srcOrd="0" destOrd="0" presId="urn:microsoft.com/office/officeart/2005/8/layout/hierarchy1"/>
    <dgm:cxn modelId="{CB22522F-8D6F-47BF-B913-A7BE2C2D467B}" type="presParOf" srcId="{78482964-CE24-4F21-9564-355DE911FBD6}" destId="{98489A08-6390-433C-9488-876CCD5AC325}" srcOrd="0" destOrd="0" presId="urn:microsoft.com/office/officeart/2005/8/layout/hierarchy1"/>
    <dgm:cxn modelId="{6802F2E6-3EAD-4C98-8600-B2205BC64594}" type="presParOf" srcId="{78482964-CE24-4F21-9564-355DE911FBD6}" destId="{2AFF372D-1C40-475B-BC5A-EE6D09737638}" srcOrd="1" destOrd="0" presId="urn:microsoft.com/office/officeart/2005/8/layout/hierarchy1"/>
    <dgm:cxn modelId="{C39EDF5C-08D7-4593-8CC7-A51877358094}" type="presParOf" srcId="{7572E911-3515-43F5-A6AB-38D9B49F902A}" destId="{DA9A639C-50EA-4D17-8B47-51C4B81FA242}" srcOrd="1" destOrd="0" presId="urn:microsoft.com/office/officeart/2005/8/layout/hierarchy1"/>
    <dgm:cxn modelId="{7935E0EA-FBED-478B-8739-647FFC9B8F67}" type="presParOf" srcId="{D9D05140-1C07-4043-B0A9-8A6779B15D1F}" destId="{7101AC10-32CE-4481-BEAE-13585DE38B70}" srcOrd="2" destOrd="0" presId="urn:microsoft.com/office/officeart/2005/8/layout/hierarchy1"/>
    <dgm:cxn modelId="{889D57D1-721C-4C94-A444-B219E2942E8E}" type="presParOf" srcId="{D9D05140-1C07-4043-B0A9-8A6779B15D1F}" destId="{C64D3B44-B72A-4DF3-AC0E-4807C9F001A8}" srcOrd="3" destOrd="0" presId="urn:microsoft.com/office/officeart/2005/8/layout/hierarchy1"/>
    <dgm:cxn modelId="{7670B10E-1308-4982-AF49-9FC35529C3A4}" type="presParOf" srcId="{C64D3B44-B72A-4DF3-AC0E-4807C9F001A8}" destId="{268A1604-432A-457B-B4C1-8A9584B05B24}" srcOrd="0" destOrd="0" presId="urn:microsoft.com/office/officeart/2005/8/layout/hierarchy1"/>
    <dgm:cxn modelId="{C06C50D8-3251-42F4-B346-7D03D28E2672}" type="presParOf" srcId="{268A1604-432A-457B-B4C1-8A9584B05B24}" destId="{F8DFF56A-3B23-4E5E-8174-241AEDE43F7F}" srcOrd="0" destOrd="0" presId="urn:microsoft.com/office/officeart/2005/8/layout/hierarchy1"/>
    <dgm:cxn modelId="{2F211510-DB49-4216-A4A9-4E0D9CDA2074}" type="presParOf" srcId="{268A1604-432A-457B-B4C1-8A9584B05B24}" destId="{9D194C50-3D4D-48BE-BD60-5E2977A24584}" srcOrd="1" destOrd="0" presId="urn:microsoft.com/office/officeart/2005/8/layout/hierarchy1"/>
    <dgm:cxn modelId="{225ECBFF-45A7-48D5-9C98-840D3568946A}" type="presParOf" srcId="{C64D3B44-B72A-4DF3-AC0E-4807C9F001A8}" destId="{F7BD42EA-7575-4C83-9EE2-DD9D7E20F362}" srcOrd="1" destOrd="0" presId="urn:microsoft.com/office/officeart/2005/8/layout/hierarchy1"/>
    <dgm:cxn modelId="{A68619A6-C114-4F58-A55A-6549384724BF}" type="presParOf" srcId="{CD2A493E-3517-43DF-BC0A-AC5E0884F84A}" destId="{2AC03CF3-35E6-48E4-9970-B5A0C5C3F43D}" srcOrd="2" destOrd="0" presId="urn:microsoft.com/office/officeart/2005/8/layout/hierarchy1"/>
    <dgm:cxn modelId="{CFBC942F-8EFA-4634-B3C0-83868B05E8A9}" type="presParOf" srcId="{CD2A493E-3517-43DF-BC0A-AC5E0884F84A}" destId="{7AEE236B-D94E-4E0E-9360-A2D033E5B0E6}" srcOrd="3" destOrd="0" presId="urn:microsoft.com/office/officeart/2005/8/layout/hierarchy1"/>
    <dgm:cxn modelId="{4CE9FC6C-782B-439E-B971-3014AECC342D}" type="presParOf" srcId="{7AEE236B-D94E-4E0E-9360-A2D033E5B0E6}" destId="{6F7F130D-BC18-4F90-BDA7-604CFFD39B41}" srcOrd="0" destOrd="0" presId="urn:microsoft.com/office/officeart/2005/8/layout/hierarchy1"/>
    <dgm:cxn modelId="{03A01160-35C9-4A79-B463-B071788FBE36}" type="presParOf" srcId="{6F7F130D-BC18-4F90-BDA7-604CFFD39B41}" destId="{C2598B9F-F218-4606-92EE-83D8C27C3773}" srcOrd="0" destOrd="0" presId="urn:microsoft.com/office/officeart/2005/8/layout/hierarchy1"/>
    <dgm:cxn modelId="{065EDA94-205A-4C59-BE4A-19CD1C46CC52}" type="presParOf" srcId="{6F7F130D-BC18-4F90-BDA7-604CFFD39B41}" destId="{B42C0B9D-2232-4139-93BF-1E772235CE5F}" srcOrd="1" destOrd="0" presId="urn:microsoft.com/office/officeart/2005/8/layout/hierarchy1"/>
    <dgm:cxn modelId="{1712CF2C-FC91-44A5-BB60-B4BAEED53E78}" type="presParOf" srcId="{7AEE236B-D94E-4E0E-9360-A2D033E5B0E6}" destId="{11C8021D-B4FC-43D4-9C13-76F46344605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03CF3-35E6-48E4-9970-B5A0C5C3F43D}">
      <dsp:nvSpPr>
        <dsp:cNvPr id="0" name=""/>
        <dsp:cNvSpPr/>
      </dsp:nvSpPr>
      <dsp:spPr>
        <a:xfrm>
          <a:off x="4575004" y="978573"/>
          <a:ext cx="938677" cy="446725"/>
        </a:xfrm>
        <a:custGeom>
          <a:avLst/>
          <a:gdLst/>
          <a:ahLst/>
          <a:cxnLst/>
          <a:rect l="0" t="0" r="0" b="0"/>
          <a:pathLst>
            <a:path>
              <a:moveTo>
                <a:pt x="0" y="0"/>
              </a:moveTo>
              <a:lnTo>
                <a:pt x="0" y="304430"/>
              </a:lnTo>
              <a:lnTo>
                <a:pt x="938677" y="304430"/>
              </a:lnTo>
              <a:lnTo>
                <a:pt x="938677" y="4467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1AC10-32CE-4481-BEAE-13585DE38B70}">
      <dsp:nvSpPr>
        <dsp:cNvPr id="0" name=""/>
        <dsp:cNvSpPr/>
      </dsp:nvSpPr>
      <dsp:spPr>
        <a:xfrm>
          <a:off x="3636326" y="2400669"/>
          <a:ext cx="938677" cy="446725"/>
        </a:xfrm>
        <a:custGeom>
          <a:avLst/>
          <a:gdLst/>
          <a:ahLst/>
          <a:cxnLst/>
          <a:rect l="0" t="0" r="0" b="0"/>
          <a:pathLst>
            <a:path>
              <a:moveTo>
                <a:pt x="0" y="0"/>
              </a:moveTo>
              <a:lnTo>
                <a:pt x="0" y="304430"/>
              </a:lnTo>
              <a:lnTo>
                <a:pt x="938677" y="304430"/>
              </a:lnTo>
              <a:lnTo>
                <a:pt x="938677" y="4467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C2CEB-8DFE-43A3-AA30-1C3E3C9BEA07}">
      <dsp:nvSpPr>
        <dsp:cNvPr id="0" name=""/>
        <dsp:cNvSpPr/>
      </dsp:nvSpPr>
      <dsp:spPr>
        <a:xfrm>
          <a:off x="2651929" y="3822766"/>
          <a:ext cx="91440" cy="446725"/>
        </a:xfrm>
        <a:custGeom>
          <a:avLst/>
          <a:gdLst/>
          <a:ahLst/>
          <a:cxnLst/>
          <a:rect l="0" t="0" r="0" b="0"/>
          <a:pathLst>
            <a:path>
              <a:moveTo>
                <a:pt x="45720" y="0"/>
              </a:moveTo>
              <a:lnTo>
                <a:pt x="45720" y="4467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59696-5D20-4A49-B571-37055FD23C67}">
      <dsp:nvSpPr>
        <dsp:cNvPr id="0" name=""/>
        <dsp:cNvSpPr/>
      </dsp:nvSpPr>
      <dsp:spPr>
        <a:xfrm>
          <a:off x="2697649" y="2400669"/>
          <a:ext cx="938677" cy="446725"/>
        </a:xfrm>
        <a:custGeom>
          <a:avLst/>
          <a:gdLst/>
          <a:ahLst/>
          <a:cxnLst/>
          <a:rect l="0" t="0" r="0" b="0"/>
          <a:pathLst>
            <a:path>
              <a:moveTo>
                <a:pt x="938677" y="0"/>
              </a:moveTo>
              <a:lnTo>
                <a:pt x="938677" y="304430"/>
              </a:lnTo>
              <a:lnTo>
                <a:pt x="0" y="304430"/>
              </a:lnTo>
              <a:lnTo>
                <a:pt x="0" y="4467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F61448-D1E9-41E3-9377-F2EBAB88F3C7}">
      <dsp:nvSpPr>
        <dsp:cNvPr id="0" name=""/>
        <dsp:cNvSpPr/>
      </dsp:nvSpPr>
      <dsp:spPr>
        <a:xfrm>
          <a:off x="3636326" y="978573"/>
          <a:ext cx="938677" cy="446725"/>
        </a:xfrm>
        <a:custGeom>
          <a:avLst/>
          <a:gdLst/>
          <a:ahLst/>
          <a:cxnLst/>
          <a:rect l="0" t="0" r="0" b="0"/>
          <a:pathLst>
            <a:path>
              <a:moveTo>
                <a:pt x="938677" y="0"/>
              </a:moveTo>
              <a:lnTo>
                <a:pt x="938677" y="304430"/>
              </a:lnTo>
              <a:lnTo>
                <a:pt x="0" y="304430"/>
              </a:lnTo>
              <a:lnTo>
                <a:pt x="0" y="4467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AEB936-3928-4678-9E5C-B2469EE42FAF}">
      <dsp:nvSpPr>
        <dsp:cNvPr id="0" name=""/>
        <dsp:cNvSpPr/>
      </dsp:nvSpPr>
      <dsp:spPr>
        <a:xfrm>
          <a:off x="3806995" y="3201"/>
          <a:ext cx="1536017" cy="9753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74F168-62EB-4C7B-9A88-72EB6DE88953}">
      <dsp:nvSpPr>
        <dsp:cNvPr id="0" name=""/>
        <dsp:cNvSpPr/>
      </dsp:nvSpPr>
      <dsp:spPr>
        <a:xfrm>
          <a:off x="3977664" y="165337"/>
          <a:ext cx="1536017" cy="9753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Haemoglobin</a:t>
          </a:r>
        </a:p>
      </dsp:txBody>
      <dsp:txXfrm>
        <a:off x="4006232" y="193905"/>
        <a:ext cx="1478881" cy="918235"/>
      </dsp:txXfrm>
    </dsp:sp>
    <dsp:sp modelId="{0081A37C-2D04-4FFF-8E1D-682907C89E68}">
      <dsp:nvSpPr>
        <dsp:cNvPr id="0" name=""/>
        <dsp:cNvSpPr/>
      </dsp:nvSpPr>
      <dsp:spPr>
        <a:xfrm>
          <a:off x="2868317" y="1425298"/>
          <a:ext cx="1536017" cy="9753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D5AAB7-E137-4695-B3A1-A44C64989B89}">
      <dsp:nvSpPr>
        <dsp:cNvPr id="0" name=""/>
        <dsp:cNvSpPr/>
      </dsp:nvSpPr>
      <dsp:spPr>
        <a:xfrm>
          <a:off x="3038986" y="1587433"/>
          <a:ext cx="1536017" cy="9753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Heme</a:t>
          </a:r>
          <a:endParaRPr lang="en-US" sz="1900" kern="1200" dirty="0"/>
        </a:p>
      </dsp:txBody>
      <dsp:txXfrm>
        <a:off x="3067554" y="1616001"/>
        <a:ext cx="1478881" cy="918235"/>
      </dsp:txXfrm>
    </dsp:sp>
    <dsp:sp modelId="{F2131897-4192-4E3D-9170-55079551F77B}">
      <dsp:nvSpPr>
        <dsp:cNvPr id="0" name=""/>
        <dsp:cNvSpPr/>
      </dsp:nvSpPr>
      <dsp:spPr>
        <a:xfrm>
          <a:off x="1929640" y="2847394"/>
          <a:ext cx="1536017" cy="9753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5EE255-42EE-4865-9520-43925D05C32C}">
      <dsp:nvSpPr>
        <dsp:cNvPr id="0" name=""/>
        <dsp:cNvSpPr/>
      </dsp:nvSpPr>
      <dsp:spPr>
        <a:xfrm>
          <a:off x="2100309" y="3009530"/>
          <a:ext cx="1536017" cy="9753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Biliverdin</a:t>
          </a:r>
          <a:endParaRPr lang="en-US" sz="1900" kern="1200" dirty="0"/>
        </a:p>
      </dsp:txBody>
      <dsp:txXfrm>
        <a:off x="2128877" y="3038098"/>
        <a:ext cx="1478881" cy="918235"/>
      </dsp:txXfrm>
    </dsp:sp>
    <dsp:sp modelId="{98489A08-6390-433C-9488-876CCD5AC325}">
      <dsp:nvSpPr>
        <dsp:cNvPr id="0" name=""/>
        <dsp:cNvSpPr/>
      </dsp:nvSpPr>
      <dsp:spPr>
        <a:xfrm>
          <a:off x="1929640" y="4269491"/>
          <a:ext cx="1536017" cy="9753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FF372D-1C40-475B-BC5A-EE6D09737638}">
      <dsp:nvSpPr>
        <dsp:cNvPr id="0" name=""/>
        <dsp:cNvSpPr/>
      </dsp:nvSpPr>
      <dsp:spPr>
        <a:xfrm>
          <a:off x="2100309" y="4431626"/>
          <a:ext cx="1536017" cy="9753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Bilirubin</a:t>
          </a:r>
          <a:endParaRPr lang="en-US" sz="1900" kern="1200" dirty="0"/>
        </a:p>
      </dsp:txBody>
      <dsp:txXfrm>
        <a:off x="2128877" y="4460194"/>
        <a:ext cx="1478881" cy="918235"/>
      </dsp:txXfrm>
    </dsp:sp>
    <dsp:sp modelId="{F8DFF56A-3B23-4E5E-8174-241AEDE43F7F}">
      <dsp:nvSpPr>
        <dsp:cNvPr id="0" name=""/>
        <dsp:cNvSpPr/>
      </dsp:nvSpPr>
      <dsp:spPr>
        <a:xfrm>
          <a:off x="3806995" y="2847394"/>
          <a:ext cx="1536017" cy="9753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194C50-3D4D-48BE-BD60-5E2977A24584}">
      <dsp:nvSpPr>
        <dsp:cNvPr id="0" name=""/>
        <dsp:cNvSpPr/>
      </dsp:nvSpPr>
      <dsp:spPr>
        <a:xfrm>
          <a:off x="3977664" y="3009530"/>
          <a:ext cx="1536017" cy="9753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Iron </a:t>
          </a:r>
        </a:p>
      </dsp:txBody>
      <dsp:txXfrm>
        <a:off x="4006232" y="3038098"/>
        <a:ext cx="1478881" cy="918235"/>
      </dsp:txXfrm>
    </dsp:sp>
    <dsp:sp modelId="{C2598B9F-F218-4606-92EE-83D8C27C3773}">
      <dsp:nvSpPr>
        <dsp:cNvPr id="0" name=""/>
        <dsp:cNvSpPr/>
      </dsp:nvSpPr>
      <dsp:spPr>
        <a:xfrm>
          <a:off x="4745673" y="1425298"/>
          <a:ext cx="1536017" cy="9753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2C0B9D-2232-4139-93BF-1E772235CE5F}">
      <dsp:nvSpPr>
        <dsp:cNvPr id="0" name=""/>
        <dsp:cNvSpPr/>
      </dsp:nvSpPr>
      <dsp:spPr>
        <a:xfrm>
          <a:off x="4916341" y="1587433"/>
          <a:ext cx="1536017" cy="97537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Globin</a:t>
          </a:r>
          <a:endParaRPr lang="en-US" sz="1900" kern="1200" dirty="0"/>
        </a:p>
      </dsp:txBody>
      <dsp:txXfrm>
        <a:off x="4944909" y="1616001"/>
        <a:ext cx="1478881" cy="9182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7676A0-70B4-4137-AE8E-438286E75E71}" type="datetimeFigureOut">
              <a:rPr lang="en-US" smtClean="0"/>
              <a:pPr/>
              <a:t>4/11/2020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595D0E-1A28-454A-AE12-959E95097493}" type="slidenum">
              <a:rPr lang="en-US" smtClean="0"/>
              <a:pPr/>
              <a:t>‹#›</a:t>
            </a:fld>
            <a:endParaRPr lang="en-US"/>
          </a:p>
        </p:txBody>
      </p:sp>
    </p:spTree>
    <p:extLst>
      <p:ext uri="{BB962C8B-B14F-4D97-AF65-F5344CB8AC3E}">
        <p14:creationId xmlns:p14="http://schemas.microsoft.com/office/powerpoint/2010/main" val="20373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3D3BDB-5AC6-41E7-901F-E8D6F89AA1B2}" type="datetimeFigureOut">
              <a:rPr lang="en-US" smtClean="0"/>
              <a:pPr/>
              <a:t>4/11/2020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F2A00D-2162-4FEE-AB00-BDF41EFF4821}" type="slidenum">
              <a:rPr lang="en-US" smtClean="0"/>
              <a:pPr/>
              <a:t>‹#›</a:t>
            </a:fld>
            <a:endParaRPr lang="en-US"/>
          </a:p>
        </p:txBody>
      </p:sp>
    </p:spTree>
    <p:extLst>
      <p:ext uri="{BB962C8B-B14F-4D97-AF65-F5344CB8AC3E}">
        <p14:creationId xmlns:p14="http://schemas.microsoft.com/office/powerpoint/2010/main" val="356835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5.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5.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9.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9.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0.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2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1.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38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345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b="1" dirty="0"/>
              <a:t>a) Basal nuclei. </a:t>
            </a:r>
            <a:r>
              <a:rPr lang="en-US" dirty="0"/>
              <a:t>Lie deep within the cerebral hemispheres, with connections to the cerebral cortex and thalamus.</a:t>
            </a:r>
          </a:p>
          <a:p>
            <a:r>
              <a:rPr lang="en-US" dirty="0"/>
              <a:t>Form part of the </a:t>
            </a:r>
            <a:r>
              <a:rPr lang="en-US" b="1" dirty="0" err="1"/>
              <a:t>extrapyramidal</a:t>
            </a:r>
            <a:r>
              <a:rPr lang="en-US" b="1" dirty="0"/>
              <a:t> tracts </a:t>
            </a:r>
            <a:r>
              <a:rPr lang="en-US" dirty="0"/>
              <a:t>&amp; are involved in initiating muscle tone in </a:t>
            </a:r>
            <a:r>
              <a:rPr lang="en-US" b="1" dirty="0"/>
              <a:t>slow and coordinated activities</a:t>
            </a:r>
            <a:r>
              <a:rPr lang="en-US" dirty="0"/>
              <a:t>. If control is inadequate or absent, movements are jerky, clumsy and uncoordinated.</a:t>
            </a:r>
          </a:p>
          <a:p>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435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479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644</a:t>
            </a:fld>
            <a:endParaRPr lang="en-US"/>
          </a:p>
        </p:txBody>
      </p:sp>
    </p:spTree>
    <p:extLst>
      <p:ext uri="{BB962C8B-B14F-4D97-AF65-F5344CB8AC3E}">
        <p14:creationId xmlns:p14="http://schemas.microsoft.com/office/powerpoint/2010/main" val="1641272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649</a:t>
            </a:fld>
            <a:endParaRPr lang="en-US"/>
          </a:p>
        </p:txBody>
      </p:sp>
    </p:spTree>
    <p:extLst>
      <p:ext uri="{BB962C8B-B14F-4D97-AF65-F5344CB8AC3E}">
        <p14:creationId xmlns:p14="http://schemas.microsoft.com/office/powerpoint/2010/main" val="2407905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720</a:t>
            </a:fld>
            <a:endParaRPr lang="en-US"/>
          </a:p>
        </p:txBody>
      </p:sp>
    </p:spTree>
    <p:extLst>
      <p:ext uri="{BB962C8B-B14F-4D97-AF65-F5344CB8AC3E}">
        <p14:creationId xmlns:p14="http://schemas.microsoft.com/office/powerpoint/2010/main" val="1116061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pPr defTabSz="914437"/>
            <a:fld id="{B1FCAB8C-8C67-4688-8511-0B789798A201}" type="slidenum">
              <a:rPr lang="en-US" smtClean="0">
                <a:latin typeface="Arial" pitchFamily="34" charset="0"/>
                <a:cs typeface="Arial" pitchFamily="34" charset="0"/>
              </a:rPr>
              <a:pPr defTabSz="914437"/>
              <a:t>1221</a:t>
            </a:fld>
            <a:endParaRPr lang="en-US" dirty="0">
              <a:latin typeface="Arial" pitchFamily="34" charset="0"/>
              <a:cs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28A041F-AF43-4CEA-A968-C95CFA5D9A37}" type="slidenum">
              <a:rPr lang="en-CA" smtClean="0"/>
              <a:pPr/>
              <a:t>64</a:t>
            </a:fld>
            <a:endParaRPr lang="en-CA"/>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FAF656C-8470-49AA-98CC-B545B09B8ADA}" type="slidenum">
              <a:rPr lang="en-CA" smtClean="0"/>
              <a:pPr/>
              <a:t>65</a:t>
            </a:fld>
            <a:endParaRPr lang="en-CA"/>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54358D0-3905-4263-879B-E4A8243F75AF}" type="slidenum">
              <a:rPr lang="en-CA" smtClean="0"/>
              <a:pPr/>
              <a:t>72</a:t>
            </a:fld>
            <a:endParaRPr lang="en-CA"/>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Interleukin</a:t>
            </a:r>
            <a:r>
              <a:rPr lang="en-US" baseline="0" dirty="0"/>
              <a:t> 1 is a cytokine which plays a central role in the regulation of immune and inflammatory responses to infections.. Cytokines basically activate cells of the immune system.</a:t>
            </a:r>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155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BP = </a:t>
            </a:r>
            <a:r>
              <a:rPr lang="en-US" dirty="0" err="1"/>
              <a:t>PRxCO</a:t>
            </a:r>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188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kPa</a:t>
            </a:r>
            <a:r>
              <a:rPr lang="en-US" dirty="0"/>
              <a:t> = kilopascals</a:t>
            </a:r>
          </a:p>
        </p:txBody>
      </p:sp>
      <p:sp>
        <p:nvSpPr>
          <p:cNvPr id="4" name="Slide Number Placeholder 3"/>
          <p:cNvSpPr>
            <a:spLocks noGrp="1"/>
          </p:cNvSpPr>
          <p:nvPr>
            <p:ph type="sldNum" sz="quarter" idx="10"/>
          </p:nvPr>
        </p:nvSpPr>
        <p:spPr/>
        <p:txBody>
          <a:bodyPr/>
          <a:lstStyle/>
          <a:p>
            <a:fld id="{CEF2A00D-2162-4FEE-AB00-BDF41EFF4821}" type="slidenum">
              <a:rPr lang="en-US" smtClean="0"/>
              <a:pPr/>
              <a:t>197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Location of valves’ sounds </a:t>
            </a:r>
          </a:p>
          <a:p>
            <a:pPr lvl="1"/>
            <a:r>
              <a:rPr lang="en-US" dirty="0"/>
              <a:t>M</a:t>
            </a:r>
            <a:r>
              <a:rPr lang="en-US" b="1" dirty="0"/>
              <a:t>itral valve; </a:t>
            </a:r>
            <a:r>
              <a:rPr lang="en-US" dirty="0"/>
              <a:t>best heard at the </a:t>
            </a:r>
            <a:r>
              <a:rPr lang="en-US" b="1" dirty="0"/>
              <a:t>apex</a:t>
            </a:r>
            <a:r>
              <a:rPr lang="en-US" dirty="0"/>
              <a:t>,</a:t>
            </a:r>
          </a:p>
          <a:p>
            <a:pPr lvl="1"/>
            <a:r>
              <a:rPr lang="en-US" b="1" dirty="0"/>
              <a:t>Tricuspid valve </a:t>
            </a:r>
            <a:r>
              <a:rPr lang="en-US" dirty="0"/>
              <a:t>; </a:t>
            </a:r>
            <a:r>
              <a:rPr lang="en-US" b="1" dirty="0"/>
              <a:t>lower aspect of </a:t>
            </a:r>
            <a:r>
              <a:rPr lang="en-US" b="1" dirty="0" err="1"/>
              <a:t>sternal</a:t>
            </a:r>
            <a:r>
              <a:rPr lang="en-US" b="1" dirty="0"/>
              <a:t> border</a:t>
            </a:r>
            <a:r>
              <a:rPr lang="en-US" dirty="0"/>
              <a:t>, </a:t>
            </a:r>
          </a:p>
          <a:p>
            <a:pPr lvl="1"/>
            <a:r>
              <a:rPr lang="en-US" b="1" dirty="0"/>
              <a:t>pulmonary valve; </a:t>
            </a:r>
            <a:r>
              <a:rPr lang="en-US" dirty="0"/>
              <a:t>left </a:t>
            </a:r>
            <a:r>
              <a:rPr lang="en-US" b="1" dirty="0" err="1"/>
              <a:t>sternal</a:t>
            </a:r>
            <a:r>
              <a:rPr lang="en-US" b="1" dirty="0"/>
              <a:t> border </a:t>
            </a:r>
          </a:p>
          <a:p>
            <a:pPr lvl="1"/>
            <a:r>
              <a:rPr lang="en-US" b="1" dirty="0"/>
              <a:t>aortic valve; </a:t>
            </a:r>
            <a:r>
              <a:rPr lang="en-US" dirty="0"/>
              <a:t>only heard on the </a:t>
            </a:r>
            <a:r>
              <a:rPr lang="en-US" b="1" dirty="0"/>
              <a:t>right </a:t>
            </a:r>
            <a:r>
              <a:rPr lang="en-US" b="1" dirty="0" err="1"/>
              <a:t>sternal</a:t>
            </a:r>
            <a:r>
              <a:rPr lang="en-US" b="1" dirty="0"/>
              <a:t> border at second </a:t>
            </a:r>
            <a:r>
              <a:rPr lang="en-US" b="1" dirty="0" err="1"/>
              <a:t>intercostal</a:t>
            </a:r>
            <a:r>
              <a:rPr lang="en-US" b="1" dirty="0"/>
              <a:t> space</a:t>
            </a:r>
            <a:r>
              <a:rPr lang="en-US" dirty="0"/>
              <a:t>.</a:t>
            </a:r>
          </a:p>
          <a:p>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211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CEF2A00D-2162-4FEE-AB00-BDF41EFF4821}" type="slidenum">
              <a:rPr lang="en-US" smtClean="0"/>
              <a:pPr/>
              <a:t>236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70D25D-F5F0-4730-B815-E64B1F219B2C}" type="datetime1">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5E2FC-C25A-45C4-A8E0-95BBB0CCAA8B}" type="datetime1">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C72045-67D1-4947-B1B7-0AC218056AC9}" type="datetime1">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A4E632-A2F3-4B92-81A4-A2E9A13E54E4}" type="datetime1">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D9816-C5F4-453F-82E7-CB7352760B06}" type="datetime1">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B63DDE-989D-4EE5-B8FE-160E79B294C1}" type="datetime1">
              <a:rPr lang="en-US" smtClean="0"/>
              <a:pPr/>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D95326-9658-4468-B7E1-827FF68B8C0B}" type="datetime1">
              <a:rPr lang="en-US" smtClean="0"/>
              <a:pPr/>
              <a:t>4/11/2020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40788F-C8E5-44CB-9B5B-6C328DC6FFD3}" type="datetime1">
              <a:rPr lang="en-US" smtClean="0"/>
              <a:pPr/>
              <a:t>4/11/2020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63B91-7C3F-4B08-9BC8-00438167D21B}" type="datetime1">
              <a:rPr lang="en-US" smtClean="0"/>
              <a:pPr/>
              <a:t>4/11/2020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21DB23-D80E-4E07-A251-CC451FB10FCB}" type="datetime1">
              <a:rPr lang="en-US" smtClean="0"/>
              <a:pPr/>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328A9C-4C83-42C7-BEF1-247C5C6D1190}" type="datetime1">
              <a:rPr lang="en-US" smtClean="0"/>
              <a:pPr/>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635FD2-D9AA-4F2E-8FE6-17BF2643B1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255FC-6101-4081-BD3D-8E2622A5C98C}" type="datetime1">
              <a:rPr lang="en-US" smtClean="0"/>
              <a:pPr/>
              <a:t>4/11/2020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35FD2-D9AA-4F2E-8FE6-17BF2643B1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1000.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01.xml.rels><?xml version="1.0" encoding="UTF-8" standalone="yes"?>
<Relationships xmlns="http://schemas.openxmlformats.org/package/2006/relationships"><Relationship Id="rId3" Type="http://schemas.openxmlformats.org/officeDocument/2006/relationships/image" Target="../media/image300.png" /><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02.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03.xml.rels><?xml version="1.0" encoding="UTF-8" standalone="yes"?>
<Relationships xmlns="http://schemas.openxmlformats.org/package/2006/relationships"><Relationship Id="rId3" Type="http://schemas.openxmlformats.org/officeDocument/2006/relationships/image" Target="../media/image301.png" /><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04.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05.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06.xml.rels><?xml version="1.0" encoding="UTF-8" standalone="yes"?>
<Relationships xmlns="http://schemas.openxmlformats.org/package/2006/relationships"><Relationship Id="rId3" Type="http://schemas.openxmlformats.org/officeDocument/2006/relationships/image" Target="../media/image302.png" /><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07.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08.xml.rels><?xml version="1.0" encoding="UTF-8" standalone="yes"?>
<Relationships xmlns="http://schemas.openxmlformats.org/package/2006/relationships"><Relationship Id="rId3" Type="http://schemas.openxmlformats.org/officeDocument/2006/relationships/image" Target="../media/image303.png" /><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09.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1010.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11.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12.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13.xml.rels><?xml version="1.0" encoding="UTF-8" standalone="yes"?>
<Relationships xmlns="http://schemas.openxmlformats.org/package/2006/relationships"><Relationship Id="rId3" Type="http://schemas.openxmlformats.org/officeDocument/2006/relationships/image" Target="../media/image304.png" /><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14.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15.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16.xml.rels><?xml version="1.0" encoding="UTF-8" standalone="yes"?>
<Relationships xmlns="http://schemas.openxmlformats.org/package/2006/relationships"><Relationship Id="rId3" Type="http://schemas.openxmlformats.org/officeDocument/2006/relationships/image" Target="../media/image305.png" /><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1017.xml.rels><?xml version="1.0" encoding="UTF-8" standalone="yes"?>
<Relationships xmlns="http://schemas.openxmlformats.org/package/2006/relationships"><Relationship Id="rId2" Type="http://schemas.openxmlformats.org/officeDocument/2006/relationships/image" Target="../media/image306.png" /><Relationship Id="rId1" Type="http://schemas.openxmlformats.org/officeDocument/2006/relationships/slideLayout" Target="../slideLayouts/slideLayout2.xml" /></Relationships>
</file>

<file path=ppt/slides/_rels/slide10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20.xml.rels><?xml version="1.0" encoding="UTF-8" standalone="yes"?>
<Relationships xmlns="http://schemas.openxmlformats.org/package/2006/relationships"><Relationship Id="rId2" Type="http://schemas.openxmlformats.org/officeDocument/2006/relationships/image" Target="../media/image307.png" /><Relationship Id="rId1" Type="http://schemas.openxmlformats.org/officeDocument/2006/relationships/slideLayout" Target="../slideLayouts/slideLayout2.xml" /></Relationships>
</file>

<file path=ppt/slides/_rels/slide10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22.xml.rels><?xml version="1.0" encoding="UTF-8" standalone="yes"?>
<Relationships xmlns="http://schemas.openxmlformats.org/package/2006/relationships"><Relationship Id="rId2" Type="http://schemas.openxmlformats.org/officeDocument/2006/relationships/image" Target="../media/image308.jpeg" /><Relationship Id="rId1" Type="http://schemas.openxmlformats.org/officeDocument/2006/relationships/slideLayout" Target="../slideLayouts/slideLayout2.xml" /></Relationships>
</file>

<file path=ppt/slides/_rels/slide1023.xml.rels><?xml version="1.0" encoding="UTF-8" standalone="yes"?>
<Relationships xmlns="http://schemas.openxmlformats.org/package/2006/relationships"><Relationship Id="rId3" Type="http://schemas.openxmlformats.org/officeDocument/2006/relationships/image" Target="../media/image310.jpeg" /><Relationship Id="rId2" Type="http://schemas.openxmlformats.org/officeDocument/2006/relationships/image" Target="../media/image309.jpeg" /><Relationship Id="rId1" Type="http://schemas.openxmlformats.org/officeDocument/2006/relationships/slideLayout" Target="../slideLayouts/slideLayout2.xml" /></Relationships>
</file>

<file path=ppt/slides/_rels/slide1024.xml.rels><?xml version="1.0" encoding="UTF-8" standalone="yes"?>
<Relationships xmlns="http://schemas.openxmlformats.org/package/2006/relationships"><Relationship Id="rId2" Type="http://schemas.openxmlformats.org/officeDocument/2006/relationships/image" Target="../media/image311.jpeg" /><Relationship Id="rId1" Type="http://schemas.openxmlformats.org/officeDocument/2006/relationships/slideLayout" Target="../slideLayouts/slideLayout2.xml" /></Relationships>
</file>

<file path=ppt/slides/_rels/slide10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26.xml.rels><?xml version="1.0" encoding="UTF-8" standalone="yes"?>
<Relationships xmlns="http://schemas.openxmlformats.org/package/2006/relationships"><Relationship Id="rId2" Type="http://schemas.openxmlformats.org/officeDocument/2006/relationships/image" Target="../media/image312.png" /><Relationship Id="rId1" Type="http://schemas.openxmlformats.org/officeDocument/2006/relationships/slideLayout" Target="../slideLayouts/slideLayout2.xml" /></Relationships>
</file>

<file path=ppt/slides/_rels/slide1027.xml.rels><?xml version="1.0" encoding="UTF-8" standalone="yes"?>
<Relationships xmlns="http://schemas.openxmlformats.org/package/2006/relationships"><Relationship Id="rId2" Type="http://schemas.openxmlformats.org/officeDocument/2006/relationships/image" Target="../media/image313.png" /><Relationship Id="rId1" Type="http://schemas.openxmlformats.org/officeDocument/2006/relationships/slideLayout" Target="../slideLayouts/slideLayout2.xml" /></Relationships>
</file>

<file path=ppt/slides/_rels/slide10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29.xml.rels><?xml version="1.0" encoding="UTF-8" standalone="yes"?>
<Relationships xmlns="http://schemas.openxmlformats.org/package/2006/relationships"><Relationship Id="rId2" Type="http://schemas.openxmlformats.org/officeDocument/2006/relationships/image" Target="../media/image314.png" /><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31.xml.rels><?xml version="1.0" encoding="UTF-8" standalone="yes"?>
<Relationships xmlns="http://schemas.openxmlformats.org/package/2006/relationships"><Relationship Id="rId2" Type="http://schemas.openxmlformats.org/officeDocument/2006/relationships/image" Target="../media/image315.png" /><Relationship Id="rId1" Type="http://schemas.openxmlformats.org/officeDocument/2006/relationships/slideLayout" Target="../slideLayouts/slideLayout2.xml" /></Relationships>
</file>

<file path=ppt/slides/_rels/slide10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34.xml.rels><?xml version="1.0" encoding="UTF-8" standalone="yes"?>
<Relationships xmlns="http://schemas.openxmlformats.org/package/2006/relationships"><Relationship Id="rId2" Type="http://schemas.openxmlformats.org/officeDocument/2006/relationships/image" Target="../media/image316.png" /><Relationship Id="rId1" Type="http://schemas.openxmlformats.org/officeDocument/2006/relationships/slideLayout" Target="../slideLayouts/slideLayout2.xml" /></Relationships>
</file>

<file path=ppt/slides/_rels/slide10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36.xml.rels><?xml version="1.0" encoding="UTF-8" standalone="yes"?>
<Relationships xmlns="http://schemas.openxmlformats.org/package/2006/relationships"><Relationship Id="rId2" Type="http://schemas.openxmlformats.org/officeDocument/2006/relationships/image" Target="../media/image317.png" /><Relationship Id="rId1" Type="http://schemas.openxmlformats.org/officeDocument/2006/relationships/slideLayout" Target="../slideLayouts/slideLayout2.xml" /></Relationships>
</file>

<file path=ppt/slides/_rels/slide10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38.xml.rels><?xml version="1.0" encoding="UTF-8" standalone="yes"?>
<Relationships xmlns="http://schemas.openxmlformats.org/package/2006/relationships"><Relationship Id="rId2" Type="http://schemas.openxmlformats.org/officeDocument/2006/relationships/image" Target="../media/image318.png" /><Relationship Id="rId1" Type="http://schemas.openxmlformats.org/officeDocument/2006/relationships/slideLayout" Target="../slideLayouts/slideLayout2.xml" /></Relationships>
</file>

<file path=ppt/slides/_rels/slide10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1040.xml.rels><?xml version="1.0" encoding="UTF-8" standalone="yes"?>
<Relationships xmlns="http://schemas.openxmlformats.org/package/2006/relationships"><Relationship Id="rId2" Type="http://schemas.openxmlformats.org/officeDocument/2006/relationships/image" Target="../media/image319.png" /><Relationship Id="rId1" Type="http://schemas.openxmlformats.org/officeDocument/2006/relationships/slideLayout" Target="../slideLayouts/slideLayout2.xml" /></Relationships>
</file>

<file path=ppt/slides/_rels/slide1041.xml.rels><?xml version="1.0" encoding="UTF-8" standalone="yes"?>
<Relationships xmlns="http://schemas.openxmlformats.org/package/2006/relationships"><Relationship Id="rId2" Type="http://schemas.openxmlformats.org/officeDocument/2006/relationships/image" Target="../media/image320.png" /><Relationship Id="rId1" Type="http://schemas.openxmlformats.org/officeDocument/2006/relationships/slideLayout" Target="../slideLayouts/slideLayout2.xml" /></Relationships>
</file>

<file path=ppt/slides/_rels/slide10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3.xml.rels><?xml version="1.0" encoding="UTF-8" standalone="yes"?>
<Relationships xmlns="http://schemas.openxmlformats.org/package/2006/relationships"><Relationship Id="rId2" Type="http://schemas.openxmlformats.org/officeDocument/2006/relationships/image" Target="../media/image321.png" /><Relationship Id="rId1" Type="http://schemas.openxmlformats.org/officeDocument/2006/relationships/slideLayout" Target="../slideLayouts/slideLayout2.xml" /></Relationships>
</file>

<file path=ppt/slides/_rels/slide10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5.xml.rels><?xml version="1.0" encoding="UTF-8" standalone="yes"?>
<Relationships xmlns="http://schemas.openxmlformats.org/package/2006/relationships"><Relationship Id="rId2" Type="http://schemas.openxmlformats.org/officeDocument/2006/relationships/image" Target="../media/image322.png" /><Relationship Id="rId1" Type="http://schemas.openxmlformats.org/officeDocument/2006/relationships/slideLayout" Target="../slideLayouts/slideLayout2.xml" /></Relationships>
</file>

<file path=ppt/slides/_rels/slide10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1050.xml.rels><?xml version="1.0" encoding="UTF-8" standalone="yes"?>
<Relationships xmlns="http://schemas.openxmlformats.org/package/2006/relationships"><Relationship Id="rId2" Type="http://schemas.openxmlformats.org/officeDocument/2006/relationships/image" Target="../media/image323.png" /><Relationship Id="rId1" Type="http://schemas.openxmlformats.org/officeDocument/2006/relationships/slideLayout" Target="../slideLayouts/slideLayout2.xml" /></Relationships>
</file>

<file path=ppt/slides/_rels/slide1051.xml.rels><?xml version="1.0" encoding="UTF-8" standalone="yes"?>
<Relationships xmlns="http://schemas.openxmlformats.org/package/2006/relationships"><Relationship Id="rId2" Type="http://schemas.openxmlformats.org/officeDocument/2006/relationships/image" Target="../media/image324.png" /><Relationship Id="rId1" Type="http://schemas.openxmlformats.org/officeDocument/2006/relationships/slideLayout" Target="../slideLayouts/slideLayout2.xml" /></Relationships>
</file>

<file path=ppt/slides/_rels/slide105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55.xml.rels><?xml version="1.0" encoding="UTF-8" standalone="yes"?>
<Relationships xmlns="http://schemas.openxmlformats.org/package/2006/relationships"><Relationship Id="rId2" Type="http://schemas.openxmlformats.org/officeDocument/2006/relationships/image" Target="../media/image325.png" /><Relationship Id="rId1" Type="http://schemas.openxmlformats.org/officeDocument/2006/relationships/slideLayout" Target="../slideLayouts/slideLayout2.xml" /></Relationships>
</file>

<file path=ppt/slides/_rels/slide1056.xml.rels><?xml version="1.0" encoding="UTF-8" standalone="yes"?>
<Relationships xmlns="http://schemas.openxmlformats.org/package/2006/relationships"><Relationship Id="rId2" Type="http://schemas.openxmlformats.org/officeDocument/2006/relationships/image" Target="../media/image326.png" /><Relationship Id="rId1" Type="http://schemas.openxmlformats.org/officeDocument/2006/relationships/slideLayout" Target="../slideLayouts/slideLayout2.xml" /></Relationships>
</file>

<file path=ppt/slides/_rels/slide10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59.xml.rels><?xml version="1.0" encoding="UTF-8" standalone="yes"?>
<Relationships xmlns="http://schemas.openxmlformats.org/package/2006/relationships"><Relationship Id="rId2" Type="http://schemas.openxmlformats.org/officeDocument/2006/relationships/image" Target="../media/image327.png" /><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Relationship Id="rId2" Type="http://schemas.openxmlformats.org/officeDocument/2006/relationships/image" Target="../media/image328.png" /><Relationship Id="rId1" Type="http://schemas.openxmlformats.org/officeDocument/2006/relationships/slideLayout" Target="../slideLayouts/slideLayout2.xml" /></Relationships>
</file>

<file path=ppt/slides/_rels/slide10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7.xml.rels><?xml version="1.0" encoding="UTF-8" standalone="yes"?>
<Relationships xmlns="http://schemas.openxmlformats.org/package/2006/relationships"><Relationship Id="rId2" Type="http://schemas.openxmlformats.org/officeDocument/2006/relationships/image" Target="../media/image329.png" /><Relationship Id="rId1" Type="http://schemas.openxmlformats.org/officeDocument/2006/relationships/slideLayout" Target="../slideLayouts/slideLayout2.xml" /></Relationships>
</file>

<file path=ppt/slides/_rels/slide10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9.xml.rels><?xml version="1.0" encoding="UTF-8" standalone="yes"?>
<Relationships xmlns="http://schemas.openxmlformats.org/package/2006/relationships"><Relationship Id="rId2" Type="http://schemas.openxmlformats.org/officeDocument/2006/relationships/image" Target="../media/image330.jpeg" /><Relationship Id="rId1" Type="http://schemas.openxmlformats.org/officeDocument/2006/relationships/slideLayout" Target="../slideLayouts/slideLayout7.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70.xml.rels><?xml version="1.0" encoding="UTF-8" standalone="yes"?>
<Relationships xmlns="http://schemas.openxmlformats.org/package/2006/relationships"><Relationship Id="rId2" Type="http://schemas.openxmlformats.org/officeDocument/2006/relationships/image" Target="../media/image331.png" /><Relationship Id="rId1" Type="http://schemas.openxmlformats.org/officeDocument/2006/relationships/slideLayout" Target="../slideLayouts/slideLayout7.xml" /></Relationships>
</file>

<file path=ppt/slides/_rels/slide10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72.xml.rels><?xml version="1.0" encoding="UTF-8" standalone="yes"?>
<Relationships xmlns="http://schemas.openxmlformats.org/package/2006/relationships"><Relationship Id="rId2" Type="http://schemas.openxmlformats.org/officeDocument/2006/relationships/image" Target="../media/image332.jpeg" /><Relationship Id="rId1" Type="http://schemas.openxmlformats.org/officeDocument/2006/relationships/slideLayout" Target="../slideLayouts/slideLayout7.xml" /></Relationships>
</file>

<file path=ppt/slides/_rels/slide10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76.xml.rels><?xml version="1.0" encoding="UTF-8" standalone="yes"?>
<Relationships xmlns="http://schemas.openxmlformats.org/package/2006/relationships"><Relationship Id="rId2" Type="http://schemas.openxmlformats.org/officeDocument/2006/relationships/image" Target="../media/image333.png" /><Relationship Id="rId1" Type="http://schemas.openxmlformats.org/officeDocument/2006/relationships/slideLayout" Target="../slideLayouts/slideLayout2.xml" /></Relationships>
</file>

<file path=ppt/slides/_rels/slide10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2.xml.rels><?xml version="1.0" encoding="UTF-8" standalone="yes"?>
<Relationships xmlns="http://schemas.openxmlformats.org/package/2006/relationships"><Relationship Id="rId2" Type="http://schemas.openxmlformats.org/officeDocument/2006/relationships/image" Target="../media/image334.png" /><Relationship Id="rId1" Type="http://schemas.openxmlformats.org/officeDocument/2006/relationships/slideLayout" Target="../slideLayouts/slideLayout2.xml" /></Relationships>
</file>

<file path=ppt/slides/_rels/slide1083.xml.rels><?xml version="1.0" encoding="UTF-8" standalone="yes"?>
<Relationships xmlns="http://schemas.openxmlformats.org/package/2006/relationships"><Relationship Id="rId2" Type="http://schemas.openxmlformats.org/officeDocument/2006/relationships/image" Target="../media/image335.png" /><Relationship Id="rId1" Type="http://schemas.openxmlformats.org/officeDocument/2006/relationships/slideLayout" Target="../slideLayouts/slideLayout2.xml" /></Relationships>
</file>

<file path=ppt/slides/_rels/slide10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6.xml.rels><?xml version="1.0" encoding="UTF-8" standalone="yes"?>
<Relationships xmlns="http://schemas.openxmlformats.org/package/2006/relationships"><Relationship Id="rId2" Type="http://schemas.openxmlformats.org/officeDocument/2006/relationships/image" Target="../media/image336.png" /><Relationship Id="rId1" Type="http://schemas.openxmlformats.org/officeDocument/2006/relationships/slideLayout" Target="../slideLayouts/slideLayout2.xml" /></Relationships>
</file>

<file path=ppt/slides/_rels/slide10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10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1.xml.rels><?xml version="1.0" encoding="UTF-8" standalone="yes"?>
<Relationships xmlns="http://schemas.openxmlformats.org/package/2006/relationships"><Relationship Id="rId2" Type="http://schemas.openxmlformats.org/officeDocument/2006/relationships/image" Target="../media/image337.jpeg" /><Relationship Id="rId1" Type="http://schemas.openxmlformats.org/officeDocument/2006/relationships/slideLayout" Target="../slideLayouts/slideLayout7.xml" /></Relationships>
</file>

<file path=ppt/slides/_rels/slide10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3.xml.rels><?xml version="1.0" encoding="UTF-8" standalone="yes"?>
<Relationships xmlns="http://schemas.openxmlformats.org/package/2006/relationships"><Relationship Id="rId2" Type="http://schemas.openxmlformats.org/officeDocument/2006/relationships/image" Target="../media/image338.png" /><Relationship Id="rId1" Type="http://schemas.openxmlformats.org/officeDocument/2006/relationships/slideLayout" Target="../slideLayouts/slideLayout2.xml" /></Relationships>
</file>

<file path=ppt/slides/_rels/slide1094.xml.rels><?xml version="1.0" encoding="UTF-8" standalone="yes"?>
<Relationships xmlns="http://schemas.openxmlformats.org/package/2006/relationships"><Relationship Id="rId2" Type="http://schemas.openxmlformats.org/officeDocument/2006/relationships/image" Target="../media/image339.png" /><Relationship Id="rId1" Type="http://schemas.openxmlformats.org/officeDocument/2006/relationships/slideLayout" Target="../slideLayouts/slideLayout2.xml" /></Relationships>
</file>

<file path=ppt/slides/_rels/slide10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7.xml.rels><?xml version="1.0" encoding="UTF-8" standalone="yes"?>
<Relationships xmlns="http://schemas.openxmlformats.org/package/2006/relationships"><Relationship Id="rId2" Type="http://schemas.openxmlformats.org/officeDocument/2006/relationships/image" Target="../media/image340.png" /><Relationship Id="rId1" Type="http://schemas.openxmlformats.org/officeDocument/2006/relationships/slideLayout" Target="../slideLayouts/slideLayout2.xml" /></Relationships>
</file>

<file path=ppt/slides/_rels/slide10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2" Type="http://schemas.openxmlformats.org/officeDocument/2006/relationships/image" Target="../media/image47.gif" /><Relationship Id="rId1" Type="http://schemas.openxmlformats.org/officeDocument/2006/relationships/slideLayout" Target="../slideLayouts/slideLayout2.xml" /></Relationships>
</file>

<file path=ppt/slides/_rels/slide1100.xml.rels><?xml version="1.0" encoding="UTF-8" standalone="yes"?>
<Relationships xmlns="http://schemas.openxmlformats.org/package/2006/relationships"><Relationship Id="rId2" Type="http://schemas.openxmlformats.org/officeDocument/2006/relationships/image" Target="../media/image341.jpeg" /><Relationship Id="rId1" Type="http://schemas.openxmlformats.org/officeDocument/2006/relationships/slideLayout" Target="../slideLayouts/slideLayout7.xml" /></Relationships>
</file>

<file path=ppt/slides/_rels/slide1101.xml.rels><?xml version="1.0" encoding="UTF-8" standalone="yes"?>
<Relationships xmlns="http://schemas.openxmlformats.org/package/2006/relationships"><Relationship Id="rId2" Type="http://schemas.openxmlformats.org/officeDocument/2006/relationships/image" Target="../media/image342.png" /><Relationship Id="rId1" Type="http://schemas.openxmlformats.org/officeDocument/2006/relationships/slideLayout" Target="../slideLayouts/slideLayout2.xml" /></Relationships>
</file>

<file path=ppt/slides/_rels/slide11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4.xml.rels><?xml version="1.0" encoding="UTF-8" standalone="yes"?>
<Relationships xmlns="http://schemas.openxmlformats.org/package/2006/relationships"><Relationship Id="rId2" Type="http://schemas.openxmlformats.org/officeDocument/2006/relationships/image" Target="../media/image343.png" /><Relationship Id="rId1" Type="http://schemas.openxmlformats.org/officeDocument/2006/relationships/slideLayout" Target="../slideLayouts/slideLayout2.xml" /></Relationships>
</file>

<file path=ppt/slides/_rels/slide11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108.xml.rels><?xml version="1.0" encoding="UTF-8" standalone="yes"?>
<Relationships xmlns="http://schemas.openxmlformats.org/package/2006/relationships"><Relationship Id="rId2" Type="http://schemas.openxmlformats.org/officeDocument/2006/relationships/image" Target="../media/image344.png" /><Relationship Id="rId1" Type="http://schemas.openxmlformats.org/officeDocument/2006/relationships/slideLayout" Target="../slideLayouts/slideLayout2.xml" /></Relationships>
</file>

<file path=ppt/slides/_rels/slide11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10.xml.rels><?xml version="1.0" encoding="UTF-8" standalone="yes"?>
<Relationships xmlns="http://schemas.openxmlformats.org/package/2006/relationships"><Relationship Id="rId2" Type="http://schemas.openxmlformats.org/officeDocument/2006/relationships/image" Target="../media/image345.png" /><Relationship Id="rId1" Type="http://schemas.openxmlformats.org/officeDocument/2006/relationships/slideLayout" Target="../slideLayouts/slideLayout2.xml" /></Relationships>
</file>

<file path=ppt/slides/_rels/slide1111.xml.rels><?xml version="1.0" encoding="UTF-8" standalone="yes"?>
<Relationships xmlns="http://schemas.openxmlformats.org/package/2006/relationships"><Relationship Id="rId3" Type="http://schemas.openxmlformats.org/officeDocument/2006/relationships/image" Target="../media/image346.png" /><Relationship Id="rId2" Type="http://schemas.openxmlformats.org/officeDocument/2006/relationships/hyperlink" Target="https://www.vtunnel.com/index.php/1010111A/27c99b70a0141748676d1bc6d8136355df1b9f19e1d37e8a53a02cdf9d0ec8671bbfde249edfaf14e1094712864d382148fcc0784f15120" TargetMode="External" /><Relationship Id="rId1" Type="http://schemas.openxmlformats.org/officeDocument/2006/relationships/slideLayout" Target="../slideLayouts/slideLayout2.xml" /></Relationships>
</file>

<file path=ppt/slides/_rels/slide1112.xml.rels><?xml version="1.0" encoding="UTF-8" standalone="yes"?>
<Relationships xmlns="http://schemas.openxmlformats.org/package/2006/relationships"><Relationship Id="rId2" Type="http://schemas.openxmlformats.org/officeDocument/2006/relationships/image" Target="../media/image347.png" /><Relationship Id="rId1" Type="http://schemas.openxmlformats.org/officeDocument/2006/relationships/slideLayout" Target="../slideLayouts/slideLayout2.xml" /></Relationships>
</file>

<file path=ppt/slides/_rels/slide11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14.xml.rels><?xml version="1.0" encoding="UTF-8" standalone="yes"?>
<Relationships xmlns="http://schemas.openxmlformats.org/package/2006/relationships"><Relationship Id="rId2" Type="http://schemas.openxmlformats.org/officeDocument/2006/relationships/image" Target="../media/image348.png" /><Relationship Id="rId1" Type="http://schemas.openxmlformats.org/officeDocument/2006/relationships/slideLayout" Target="../slideLayouts/slideLayout2.xml" /></Relationships>
</file>

<file path=ppt/slides/_rels/slide1115.xml.rels><?xml version="1.0" encoding="UTF-8" standalone="yes"?>
<Relationships xmlns="http://schemas.openxmlformats.org/package/2006/relationships"><Relationship Id="rId2" Type="http://schemas.openxmlformats.org/officeDocument/2006/relationships/image" Target="../media/image349.jpeg" /><Relationship Id="rId1" Type="http://schemas.openxmlformats.org/officeDocument/2006/relationships/slideLayout" Target="../slideLayouts/slideLayout2.xml" /></Relationships>
</file>

<file path=ppt/slides/_rels/slide1116.xml.rels><?xml version="1.0" encoding="UTF-8" standalone="yes"?>
<Relationships xmlns="http://schemas.openxmlformats.org/package/2006/relationships"><Relationship Id="rId2" Type="http://schemas.openxmlformats.org/officeDocument/2006/relationships/image" Target="../media/image350.png" /><Relationship Id="rId1" Type="http://schemas.openxmlformats.org/officeDocument/2006/relationships/slideLayout" Target="../slideLayouts/slideLayout2.xml" /></Relationships>
</file>

<file path=ppt/slides/_rels/slide11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3.xml.rels><?xml version="1.0" encoding="UTF-8" standalone="yes"?>
<Relationships xmlns="http://schemas.openxmlformats.org/package/2006/relationships"><Relationship Id="rId2" Type="http://schemas.openxmlformats.org/officeDocument/2006/relationships/image" Target="../media/image351.png" /><Relationship Id="rId1" Type="http://schemas.openxmlformats.org/officeDocument/2006/relationships/slideLayout" Target="../slideLayouts/slideLayout2.xml" /></Relationships>
</file>

<file path=ppt/slides/_rels/slide11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5.xml.rels><?xml version="1.0" encoding="UTF-8" standalone="yes"?>
<Relationships xmlns="http://schemas.openxmlformats.org/package/2006/relationships"><Relationship Id="rId2" Type="http://schemas.openxmlformats.org/officeDocument/2006/relationships/image" Target="../media/image352.png" /><Relationship Id="rId1" Type="http://schemas.openxmlformats.org/officeDocument/2006/relationships/slideLayout" Target="../slideLayouts/slideLayout2.xml" /></Relationships>
</file>

<file path=ppt/slides/_rels/slide11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7.xml.rels><?xml version="1.0" encoding="UTF-8" standalone="yes"?>
<Relationships xmlns="http://schemas.openxmlformats.org/package/2006/relationships"><Relationship Id="rId2" Type="http://schemas.openxmlformats.org/officeDocument/2006/relationships/image" Target="../media/image353.png" /><Relationship Id="rId1" Type="http://schemas.openxmlformats.org/officeDocument/2006/relationships/slideLayout" Target="../slideLayouts/slideLayout2.xml" /></Relationships>
</file>

<file path=ppt/slides/_rels/slide11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2.xml.rels><?xml version="1.0" encoding="UTF-8" standalone="yes"?>
<Relationships xmlns="http://schemas.openxmlformats.org/package/2006/relationships"><Relationship Id="rId2" Type="http://schemas.openxmlformats.org/officeDocument/2006/relationships/image" Target="../media/image354.png" /><Relationship Id="rId1" Type="http://schemas.openxmlformats.org/officeDocument/2006/relationships/slideLayout" Target="../slideLayouts/slideLayout2.xml" /></Relationships>
</file>

<file path=ppt/slides/_rels/slide1133.xml.rels><?xml version="1.0" encoding="UTF-8" standalone="yes"?>
<Relationships xmlns="http://schemas.openxmlformats.org/package/2006/relationships"><Relationship Id="rId2" Type="http://schemas.openxmlformats.org/officeDocument/2006/relationships/image" Target="../media/image355.png" /><Relationship Id="rId1" Type="http://schemas.openxmlformats.org/officeDocument/2006/relationships/slideLayout" Target="../slideLayouts/slideLayout2.xml" /></Relationships>
</file>

<file path=ppt/slides/_rels/slide11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7.xml.rels><?xml version="1.0" encoding="UTF-8" standalone="yes"?>
<Relationships xmlns="http://schemas.openxmlformats.org/package/2006/relationships"><Relationship Id="rId2" Type="http://schemas.openxmlformats.org/officeDocument/2006/relationships/image" Target="../media/image356.png" /><Relationship Id="rId1" Type="http://schemas.openxmlformats.org/officeDocument/2006/relationships/slideLayout" Target="../slideLayouts/slideLayout2.xml" /></Relationships>
</file>

<file path=ppt/slides/_rels/slide1138.xml.rels><?xml version="1.0" encoding="UTF-8" standalone="yes"?>
<Relationships xmlns="http://schemas.openxmlformats.org/package/2006/relationships"><Relationship Id="rId2" Type="http://schemas.openxmlformats.org/officeDocument/2006/relationships/hyperlink" Target="https://biologydictionary.net/blood/" TargetMode="External" /><Relationship Id="rId1" Type="http://schemas.openxmlformats.org/officeDocument/2006/relationships/slideLayout" Target="../slideLayouts/slideLayout7.xml" /></Relationships>
</file>

<file path=ppt/slides/_rels/slide1139.xml.rels><?xml version="1.0" encoding="UTF-8" standalone="yes"?>
<Relationships xmlns="http://schemas.openxmlformats.org/package/2006/relationships"><Relationship Id="rId2" Type="http://schemas.openxmlformats.org/officeDocument/2006/relationships/hyperlink" Target="https://biologydictionary.net/sarcomere/" TargetMode="External" /><Relationship Id="rId1" Type="http://schemas.openxmlformats.org/officeDocument/2006/relationships/slideLayout" Target="../slideLayouts/slideLayout7.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40.xml.rels><?xml version="1.0" encoding="UTF-8" standalone="yes"?>
<Relationships xmlns="http://schemas.openxmlformats.org/package/2006/relationships"><Relationship Id="rId2" Type="http://schemas.openxmlformats.org/officeDocument/2006/relationships/image" Target="../media/image357.jpeg" /><Relationship Id="rId1" Type="http://schemas.openxmlformats.org/officeDocument/2006/relationships/slideLayout" Target="../slideLayouts/slideLayout7.xml" /></Relationships>
</file>

<file path=ppt/slides/_rels/slide114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42.xml.rels><?xml version="1.0" encoding="UTF-8" standalone="yes"?>
<Relationships xmlns="http://schemas.openxmlformats.org/package/2006/relationships"><Relationship Id="rId2" Type="http://schemas.openxmlformats.org/officeDocument/2006/relationships/image" Target="../media/image358.jpeg" /><Relationship Id="rId1" Type="http://schemas.openxmlformats.org/officeDocument/2006/relationships/slideLayout" Target="../slideLayouts/slideLayout7.xml" /></Relationships>
</file>

<file path=ppt/slides/_rels/slide1143.xml.rels><?xml version="1.0" encoding="UTF-8" standalone="yes"?>
<Relationships xmlns="http://schemas.openxmlformats.org/package/2006/relationships"><Relationship Id="rId2" Type="http://schemas.openxmlformats.org/officeDocument/2006/relationships/image" Target="../media/image359.gif" /><Relationship Id="rId1" Type="http://schemas.openxmlformats.org/officeDocument/2006/relationships/slideLayout" Target="../slideLayouts/slideLayout7.xml" /></Relationships>
</file>

<file path=ppt/slides/_rels/slide114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4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4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48.xml.rels><?xml version="1.0" encoding="UTF-8" standalone="yes"?>
<Relationships xmlns="http://schemas.openxmlformats.org/package/2006/relationships"><Relationship Id="rId2" Type="http://schemas.openxmlformats.org/officeDocument/2006/relationships/hyperlink" Target="https://biologydictionary.net/somatic-nervous-system/" TargetMode="External" /><Relationship Id="rId1" Type="http://schemas.openxmlformats.org/officeDocument/2006/relationships/slideLayout" Target="../slideLayouts/slideLayout7.xml" /></Relationships>
</file>

<file path=ppt/slides/_rels/slide114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4.xml.rels><?xml version="1.0" encoding="UTF-8" standalone="yes"?>
<Relationships xmlns="http://schemas.openxmlformats.org/package/2006/relationships"><Relationship Id="rId2" Type="http://schemas.openxmlformats.org/officeDocument/2006/relationships/image" Target="../media/image360.png" /><Relationship Id="rId1" Type="http://schemas.openxmlformats.org/officeDocument/2006/relationships/slideLayout" Target="../slideLayouts/slideLayout2.xml" /></Relationships>
</file>

<file path=ppt/slides/_rels/slide11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7.xml.rels><?xml version="1.0" encoding="UTF-8" standalone="yes"?>
<Relationships xmlns="http://schemas.openxmlformats.org/package/2006/relationships"><Relationship Id="rId2" Type="http://schemas.openxmlformats.org/officeDocument/2006/relationships/image" Target="../media/image361.png" /><Relationship Id="rId1" Type="http://schemas.openxmlformats.org/officeDocument/2006/relationships/slideLayout" Target="../slideLayouts/slideLayout2.xml" /></Relationships>
</file>

<file path=ppt/slides/_rels/slide1158.xml.rels><?xml version="1.0" encoding="UTF-8" standalone="yes"?>
<Relationships xmlns="http://schemas.openxmlformats.org/package/2006/relationships"><Relationship Id="rId2" Type="http://schemas.openxmlformats.org/officeDocument/2006/relationships/image" Target="../media/image362.png" /><Relationship Id="rId1" Type="http://schemas.openxmlformats.org/officeDocument/2006/relationships/slideLayout" Target="../slideLayouts/slideLayout2.xml" /></Relationships>
</file>

<file path=ppt/slides/_rels/slide11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5.xml.rels><?xml version="1.0" encoding="UTF-8" standalone="yes"?>
<Relationships xmlns="http://schemas.openxmlformats.org/package/2006/relationships"><Relationship Id="rId2" Type="http://schemas.openxmlformats.org/officeDocument/2006/relationships/image" Target="../media/image363.png" /><Relationship Id="rId1" Type="http://schemas.openxmlformats.org/officeDocument/2006/relationships/slideLayout" Target="../slideLayouts/slideLayout2.xml" /></Relationships>
</file>

<file path=ppt/slides/_rels/slide11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9.xml.rels><?xml version="1.0" encoding="UTF-8" standalone="yes"?>
<Relationships xmlns="http://schemas.openxmlformats.org/package/2006/relationships"><Relationship Id="rId2" Type="http://schemas.openxmlformats.org/officeDocument/2006/relationships/image" Target="../media/image364.png" /><Relationship Id="rId1" Type="http://schemas.openxmlformats.org/officeDocument/2006/relationships/slideLayout" Target="../slideLayouts/slideLayout2.xml"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5.xml.rels><?xml version="1.0" encoding="UTF-8" standalone="yes"?>
<Relationships xmlns="http://schemas.openxmlformats.org/package/2006/relationships"><Relationship Id="rId2" Type="http://schemas.openxmlformats.org/officeDocument/2006/relationships/image" Target="../media/image365.png" /><Relationship Id="rId1" Type="http://schemas.openxmlformats.org/officeDocument/2006/relationships/slideLayout" Target="../slideLayouts/slideLayout2.xml" /></Relationships>
</file>

<file path=ppt/slides/_rels/slide11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11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2.xml" /></Relationships>
</file>

<file path=ppt/slides/_rels/slide11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2.xml.rels><?xml version="1.0" encoding="UTF-8" standalone="yes"?>
<Relationships xmlns="http://schemas.openxmlformats.org/package/2006/relationships"><Relationship Id="rId2" Type="http://schemas.openxmlformats.org/officeDocument/2006/relationships/image" Target="../media/image366.png" /><Relationship Id="rId1" Type="http://schemas.openxmlformats.org/officeDocument/2006/relationships/slideLayout" Target="../slideLayouts/slideLayout2.xml" /></Relationships>
</file>

<file path=ppt/slides/_rels/slide11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6.xml.rels><?xml version="1.0" encoding="UTF-8" standalone="yes"?>
<Relationships xmlns="http://schemas.openxmlformats.org/package/2006/relationships"><Relationship Id="rId2" Type="http://schemas.openxmlformats.org/officeDocument/2006/relationships/image" Target="../media/image367.png" /><Relationship Id="rId1" Type="http://schemas.openxmlformats.org/officeDocument/2006/relationships/slideLayout" Target="../slideLayouts/slideLayout2.xml" /></Relationships>
</file>

<file path=ppt/slides/_rels/slide11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1.xml.rels><?xml version="1.0" encoding="UTF-8" standalone="yes"?>
<Relationships xmlns="http://schemas.openxmlformats.org/package/2006/relationships"><Relationship Id="rId2" Type="http://schemas.openxmlformats.org/officeDocument/2006/relationships/image" Target="../media/image368.png" /><Relationship Id="rId1" Type="http://schemas.openxmlformats.org/officeDocument/2006/relationships/slideLayout" Target="../slideLayouts/slideLayout2.xml" /></Relationships>
</file>

<file path=ppt/slides/_rels/slide12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4.xml.rels><?xml version="1.0" encoding="UTF-8" standalone="yes"?>
<Relationships xmlns="http://schemas.openxmlformats.org/package/2006/relationships"><Relationship Id="rId2" Type="http://schemas.openxmlformats.org/officeDocument/2006/relationships/image" Target="../media/image369.png" /><Relationship Id="rId1" Type="http://schemas.openxmlformats.org/officeDocument/2006/relationships/slideLayout" Target="../slideLayouts/slideLayout2.xml" /></Relationships>
</file>

<file path=ppt/slides/_rels/slide12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1.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210.xml.rels><?xml version="1.0" encoding="UTF-8" standalone="yes"?>
<Relationships xmlns="http://schemas.openxmlformats.org/package/2006/relationships"><Relationship Id="rId2" Type="http://schemas.openxmlformats.org/officeDocument/2006/relationships/image" Target="../media/image370.png" /><Relationship Id="rId1" Type="http://schemas.openxmlformats.org/officeDocument/2006/relationships/slideLayout" Target="../slideLayouts/slideLayout2.xml" /></Relationships>
</file>

<file path=ppt/slides/_rels/slide12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15.xml.rels><?xml version="1.0" encoding="UTF-8" standalone="yes"?>
<Relationships xmlns="http://schemas.openxmlformats.org/package/2006/relationships"><Relationship Id="rId2" Type="http://schemas.openxmlformats.org/officeDocument/2006/relationships/image" Target="../media/image371.png" /><Relationship Id="rId1" Type="http://schemas.openxmlformats.org/officeDocument/2006/relationships/slideLayout" Target="../slideLayouts/slideLayout2.xml" /></Relationships>
</file>

<file path=ppt/slides/_rels/slide12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17.xml.rels><?xml version="1.0" encoding="UTF-8" standalone="yes"?>
<Relationships xmlns="http://schemas.openxmlformats.org/package/2006/relationships"><Relationship Id="rId2" Type="http://schemas.openxmlformats.org/officeDocument/2006/relationships/image" Target="../media/image372.png" /><Relationship Id="rId1" Type="http://schemas.openxmlformats.org/officeDocument/2006/relationships/slideLayout" Target="../slideLayouts/slideLayout2.xml" /></Relationships>
</file>

<file path=ppt/slides/_rels/slide12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21.xml.rels><?xml version="1.0" encoding="UTF-8" standalone="yes"?>
<Relationships xmlns="http://schemas.openxmlformats.org/package/2006/relationships"><Relationship Id="rId3" Type="http://schemas.openxmlformats.org/officeDocument/2006/relationships/image" Target="../media/image373.gif" /><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123.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9.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xml" /><Relationship Id="rId7" Type="http://schemas.openxmlformats.org/officeDocument/2006/relationships/image" Target="../media/image53.jpeg"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132.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7.xml" /></Relationships>
</file>

<file path=ppt/slides/_rels/slide133.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7.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6.xml" /></Relationships>
</file>

<file path=ppt/slides/_rels/slide138.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6.xml" /></Relationships>
</file>

<file path=ppt/slides/_rels/slide139.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0.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2.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6.xml" /></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5.x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slideLayout" Target="../slideLayouts/slideLayout2.xml" /></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8.xml.rels><?xml version="1.0" encoding="UTF-8" standalone="yes"?>
<Relationships xmlns="http://schemas.openxmlformats.org/package/2006/relationships"><Relationship Id="rId2" Type="http://schemas.openxmlformats.org/officeDocument/2006/relationships/image" Target="../media/image61.png" /><Relationship Id="rId1" Type="http://schemas.openxmlformats.org/officeDocument/2006/relationships/slideLayout" Target="../slideLayouts/slideLayout2.xml" /></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0.xml.rels><?xml version="1.0" encoding="UTF-8" standalone="yes"?>
<Relationships xmlns="http://schemas.openxmlformats.org/package/2006/relationships"><Relationship Id="rId2" Type="http://schemas.openxmlformats.org/officeDocument/2006/relationships/image" Target="../media/image62.png" /><Relationship Id="rId1" Type="http://schemas.openxmlformats.org/officeDocument/2006/relationships/slideLayout" Target="../slideLayouts/slideLayout2.xml" /></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9.xml.rels><?xml version="1.0" encoding="UTF-8" standalone="yes"?>
<Relationships xmlns="http://schemas.openxmlformats.org/package/2006/relationships"><Relationship Id="rId2" Type="http://schemas.openxmlformats.org/officeDocument/2006/relationships/image" Target="../media/image63.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3.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164.xml.rels><?xml version="1.0" encoding="UTF-8" standalone="yes"?>
<Relationships xmlns="http://schemas.openxmlformats.org/package/2006/relationships"><Relationship Id="rId2" Type="http://schemas.openxmlformats.org/officeDocument/2006/relationships/image" Target="../media/image65.png" /><Relationship Id="rId1" Type="http://schemas.openxmlformats.org/officeDocument/2006/relationships/slideLayout" Target="../slideLayouts/slideLayout7.xml" /></Relationships>
</file>

<file path=ppt/slides/_rels/slide165.xml.rels><?xml version="1.0" encoding="UTF-8" standalone="yes"?>
<Relationships xmlns="http://schemas.openxmlformats.org/package/2006/relationships"><Relationship Id="rId2" Type="http://schemas.openxmlformats.org/officeDocument/2006/relationships/image" Target="../media/image66.png" /><Relationship Id="rId1" Type="http://schemas.openxmlformats.org/officeDocument/2006/relationships/slideLayout" Target="../slideLayouts/slideLayout2.xml" /></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8.xml.rels><?xml version="1.0" encoding="UTF-8" standalone="yes"?>
<Relationships xmlns="http://schemas.openxmlformats.org/package/2006/relationships"><Relationship Id="rId3" Type="http://schemas.openxmlformats.org/officeDocument/2006/relationships/image" Target="../media/image68.png" /><Relationship Id="rId2" Type="http://schemas.openxmlformats.org/officeDocument/2006/relationships/image" Target="../media/image67.png"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0.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2.xml" /></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4.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7.xml" /></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6.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7.xml" /></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1.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3.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2.xml" /></Relationships>
</file>

<file path=ppt/slides/_rels/slide184.xml.rels><?xml version="1.0" encoding="UTF-8" standalone="yes"?>
<Relationships xmlns="http://schemas.openxmlformats.org/package/2006/relationships"><Relationship Id="rId2" Type="http://schemas.openxmlformats.org/officeDocument/2006/relationships/image" Target="../media/image73.png" /><Relationship Id="rId1" Type="http://schemas.openxmlformats.org/officeDocument/2006/relationships/slideLayout" Target="../slideLayouts/slideLayout2.xml" /></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189.xml.rels><?xml version="1.0" encoding="UTF-8" standalone="yes"?>
<Relationships xmlns="http://schemas.openxmlformats.org/package/2006/relationships"><Relationship Id="rId2" Type="http://schemas.openxmlformats.org/officeDocument/2006/relationships/image" Target="../media/image74.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3.xml.rels><?xml version="1.0" encoding="UTF-8" standalone="yes"?>
<Relationships xmlns="http://schemas.openxmlformats.org/package/2006/relationships"><Relationship Id="rId2" Type="http://schemas.openxmlformats.org/officeDocument/2006/relationships/image" Target="../media/image75.png" /><Relationship Id="rId1" Type="http://schemas.openxmlformats.org/officeDocument/2006/relationships/slideLayout" Target="../slideLayouts/slideLayout2.xml" /></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6.xml.rels><?xml version="1.0" encoding="UTF-8" standalone="yes"?>
<Relationships xmlns="http://schemas.openxmlformats.org/package/2006/relationships"><Relationship Id="rId2" Type="http://schemas.openxmlformats.org/officeDocument/2006/relationships/image" Target="../media/image76.png" /><Relationship Id="rId1" Type="http://schemas.openxmlformats.org/officeDocument/2006/relationships/slideLayout" Target="../slideLayouts/slideLayout2.xml" /></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9.xml.rels><?xml version="1.0" encoding="UTF-8" standalone="yes"?>
<Relationships xmlns="http://schemas.openxmlformats.org/package/2006/relationships"><Relationship Id="rId2" Type="http://schemas.openxmlformats.org/officeDocument/2006/relationships/image" Target="../media/image77.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4.xml.rels><?xml version="1.0" encoding="UTF-8" standalone="yes"?>
<Relationships xmlns="http://schemas.openxmlformats.org/package/2006/relationships"><Relationship Id="rId2" Type="http://schemas.openxmlformats.org/officeDocument/2006/relationships/image" Target="../media/image78.png" /><Relationship Id="rId1" Type="http://schemas.openxmlformats.org/officeDocument/2006/relationships/slideLayout" Target="../slideLayouts/slideLayout2.xml" /></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9.xml.rels><?xml version="1.0" encoding="UTF-8" standalone="yes"?>
<Relationships xmlns="http://schemas.openxmlformats.org/package/2006/relationships"><Relationship Id="rId2" Type="http://schemas.openxmlformats.org/officeDocument/2006/relationships/image" Target="../media/image79.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210.xml.rels><?xml version="1.0" encoding="UTF-8" standalone="yes"?>
<Relationships xmlns="http://schemas.openxmlformats.org/package/2006/relationships"><Relationship Id="rId2" Type="http://schemas.openxmlformats.org/officeDocument/2006/relationships/image" Target="../media/image80.png" /><Relationship Id="rId1" Type="http://schemas.openxmlformats.org/officeDocument/2006/relationships/slideLayout" Target="../slideLayouts/slideLayout2.xml" /></Relationships>
</file>

<file path=ppt/slides/_rels/slide211.xml.rels><?xml version="1.0" encoding="UTF-8" standalone="yes"?>
<Relationships xmlns="http://schemas.openxmlformats.org/package/2006/relationships"><Relationship Id="rId3" Type="http://schemas.openxmlformats.org/officeDocument/2006/relationships/image" Target="../media/image81.pn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4.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2.xml" /></Relationships>
</file>

<file path=ppt/slides/_rels/slide215.xml.rels><?xml version="1.0" encoding="UTF-8" standalone="yes"?>
<Relationships xmlns="http://schemas.openxmlformats.org/package/2006/relationships"><Relationship Id="rId2" Type="http://schemas.openxmlformats.org/officeDocument/2006/relationships/image" Target="../media/image83.png" /><Relationship Id="rId1" Type="http://schemas.openxmlformats.org/officeDocument/2006/relationships/slideLayout" Target="../slideLayouts/slideLayout2.xml" /></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8.xml.rels><?xml version="1.0" encoding="UTF-8" standalone="yes"?>
<Relationships xmlns="http://schemas.openxmlformats.org/package/2006/relationships"><Relationship Id="rId3" Type="http://schemas.openxmlformats.org/officeDocument/2006/relationships/image" Target="../media/image84.png" /><Relationship Id="rId2" Type="http://schemas.openxmlformats.org/officeDocument/2006/relationships/hyperlink" Target="../CLASS%20VIDEOS/Blood%20Flow%20through%20the%20Heart.mp4.mp4" TargetMode="External" /><Relationship Id="rId1" Type="http://schemas.openxmlformats.org/officeDocument/2006/relationships/slideLayout" Target="../slideLayouts/slideLayout2.xml" /></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0.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2.xml" /></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2.xml.rels><?xml version="1.0" encoding="UTF-8" standalone="yes"?>
<Relationships xmlns="http://schemas.openxmlformats.org/package/2006/relationships"><Relationship Id="rId2" Type="http://schemas.openxmlformats.org/officeDocument/2006/relationships/image" Target="../media/image86.png" /><Relationship Id="rId1" Type="http://schemas.openxmlformats.org/officeDocument/2006/relationships/slideLayout" Target="../slideLayouts/slideLayout2.xml" /></Relationships>
</file>

<file path=ppt/slides/_rels/slide223.xml.rels><?xml version="1.0" encoding="UTF-8" standalone="yes"?>
<Relationships xmlns="http://schemas.openxmlformats.org/package/2006/relationships"><Relationship Id="rId2" Type="http://schemas.openxmlformats.org/officeDocument/2006/relationships/image" Target="../media/image87.png" /><Relationship Id="rId1" Type="http://schemas.openxmlformats.org/officeDocument/2006/relationships/slideLayout" Target="../slideLayouts/slideLayout2.xml" /></Relationships>
</file>

<file path=ppt/slides/_rels/slide224.xml.rels><?xml version="1.0" encoding="UTF-8" standalone="yes"?>
<Relationships xmlns="http://schemas.openxmlformats.org/package/2006/relationships"><Relationship Id="rId2" Type="http://schemas.openxmlformats.org/officeDocument/2006/relationships/image" Target="../media/image88.png" /><Relationship Id="rId1" Type="http://schemas.openxmlformats.org/officeDocument/2006/relationships/slideLayout" Target="../slideLayouts/slideLayout7.xml" /></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8.xml.rels><?xml version="1.0" encoding="UTF-8" standalone="yes"?>
<Relationships xmlns="http://schemas.openxmlformats.org/package/2006/relationships"><Relationship Id="rId3" Type="http://schemas.openxmlformats.org/officeDocument/2006/relationships/hyperlink" Target="../CLASS%20VIDEOS/Conducting%20System%20of%20the%20Heart.mp4" TargetMode="External" /><Relationship Id="rId2" Type="http://schemas.openxmlformats.org/officeDocument/2006/relationships/image" Target="../media/image89.png" /><Relationship Id="rId1" Type="http://schemas.openxmlformats.org/officeDocument/2006/relationships/slideLayout" Target="../slideLayouts/slideLayout2.xml" /></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1.xml.rels><?xml version="1.0" encoding="UTF-8" standalone="yes"?>
<Relationships xmlns="http://schemas.openxmlformats.org/package/2006/relationships"><Relationship Id="rId2" Type="http://schemas.openxmlformats.org/officeDocument/2006/relationships/image" Target="../media/image90.png" /><Relationship Id="rId1" Type="http://schemas.openxmlformats.org/officeDocument/2006/relationships/slideLayout" Target="../slideLayouts/slideLayout2.xml" /></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5.xml.rels><?xml version="1.0" encoding="UTF-8" standalone="yes"?>
<Relationships xmlns="http://schemas.openxmlformats.org/package/2006/relationships"><Relationship Id="rId2" Type="http://schemas.openxmlformats.org/officeDocument/2006/relationships/image" Target="../media/image91.png" /><Relationship Id="rId1" Type="http://schemas.openxmlformats.org/officeDocument/2006/relationships/slideLayout" Target="../slideLayouts/slideLayout7.xml" /></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237.xml.rels><?xml version="1.0" encoding="UTF-8" standalone="yes"?>
<Relationships xmlns="http://schemas.openxmlformats.org/package/2006/relationships"><Relationship Id="rId2" Type="http://schemas.openxmlformats.org/officeDocument/2006/relationships/image" Target="../media/image92.png" /><Relationship Id="rId1" Type="http://schemas.openxmlformats.org/officeDocument/2006/relationships/slideLayout" Target="../slideLayouts/slideLayout2.xml" /></Relationships>
</file>

<file path=ppt/slides/_rels/slide238.xml.rels><?xml version="1.0" encoding="UTF-8" standalone="yes"?>
<Relationships xmlns="http://schemas.openxmlformats.org/package/2006/relationships"><Relationship Id="rId2" Type="http://schemas.openxmlformats.org/officeDocument/2006/relationships/image" Target="../media/image93.jpeg" /><Relationship Id="rId1" Type="http://schemas.openxmlformats.org/officeDocument/2006/relationships/slideLayout" Target="../slideLayouts/slideLayout2.xml" /></Relationships>
</file>

<file path=ppt/slides/_rels/slide239.xml.rels><?xml version="1.0" encoding="UTF-8" standalone="yes"?>
<Relationships xmlns="http://schemas.openxmlformats.org/package/2006/relationships"><Relationship Id="rId2" Type="http://schemas.openxmlformats.org/officeDocument/2006/relationships/image" Target="../media/image94.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4.xml.rels><?xml version="1.0" encoding="UTF-8" standalone="yes"?>
<Relationships xmlns="http://schemas.openxmlformats.org/package/2006/relationships"><Relationship Id="rId2" Type="http://schemas.openxmlformats.org/officeDocument/2006/relationships/image" Target="../media/image95.jpeg" /><Relationship Id="rId1" Type="http://schemas.openxmlformats.org/officeDocument/2006/relationships/slideLayout" Target="../slideLayouts/slideLayout2.xml" /></Relationships>
</file>

<file path=ppt/slides/_rels/slide245.xml.rels><?xml version="1.0" encoding="UTF-8" standalone="yes"?>
<Relationships xmlns="http://schemas.openxmlformats.org/package/2006/relationships"><Relationship Id="rId2" Type="http://schemas.openxmlformats.org/officeDocument/2006/relationships/hyperlink" Target="../CLASS%20VIDEOS/How%20your%20heart%20works%20-%20Cardiac%20Cycle%20(Meritnation_com).mp4" TargetMode="External" /><Relationship Id="rId1" Type="http://schemas.openxmlformats.org/officeDocument/2006/relationships/slideLayout" Target="../slideLayouts/slideLayout2.xml" /></Relationships>
</file>

<file path=ppt/slides/_rels/slide246.xml.rels><?xml version="1.0" encoding="UTF-8" standalone="yes"?>
<Relationships xmlns="http://schemas.openxmlformats.org/package/2006/relationships"><Relationship Id="rId2" Type="http://schemas.openxmlformats.org/officeDocument/2006/relationships/image" Target="../media/image96.png" /><Relationship Id="rId1" Type="http://schemas.openxmlformats.org/officeDocument/2006/relationships/slideLayout" Target="../slideLayouts/slideLayout2.xml" /></Relationships>
</file>

<file path=ppt/slides/_rels/slide247.xml.rels><?xml version="1.0" encoding="UTF-8" standalone="yes"?>
<Relationships xmlns="http://schemas.openxmlformats.org/package/2006/relationships"><Relationship Id="rId2" Type="http://schemas.openxmlformats.org/officeDocument/2006/relationships/image" Target="../media/image96.png" /><Relationship Id="rId1" Type="http://schemas.openxmlformats.org/officeDocument/2006/relationships/slideLayout" Target="../slideLayouts/slideLayout4.xml" /></Relationships>
</file>

<file path=ppt/slides/_rels/slide248.xml.rels><?xml version="1.0" encoding="UTF-8" standalone="yes"?>
<Relationships xmlns="http://schemas.openxmlformats.org/package/2006/relationships"><Relationship Id="rId2" Type="http://schemas.openxmlformats.org/officeDocument/2006/relationships/image" Target="../media/image97.gif" /><Relationship Id="rId1" Type="http://schemas.openxmlformats.org/officeDocument/2006/relationships/slideLayout" Target="../slideLayouts/slideLayout2.xml" /></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4.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2.xml" /></Relationships>
</file>

<file path=ppt/slides/_rels/slide255.xml.rels><?xml version="1.0" encoding="UTF-8" standalone="yes"?>
<Relationships xmlns="http://schemas.openxmlformats.org/package/2006/relationships"><Relationship Id="rId2" Type="http://schemas.openxmlformats.org/officeDocument/2006/relationships/image" Target="../media/image99.png" /><Relationship Id="rId1" Type="http://schemas.openxmlformats.org/officeDocument/2006/relationships/slideLayout" Target="../slideLayouts/slideLayout2.xml" /></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8.xml.rels><?xml version="1.0" encoding="UTF-8" standalone="yes"?>
<Relationships xmlns="http://schemas.openxmlformats.org/package/2006/relationships"><Relationship Id="rId2" Type="http://schemas.openxmlformats.org/officeDocument/2006/relationships/image" Target="../media/image100.png" /><Relationship Id="rId1" Type="http://schemas.openxmlformats.org/officeDocument/2006/relationships/slideLayout" Target="../slideLayouts/slideLayout7.xml" /></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260.xml.rels><?xml version="1.0" encoding="UTF-8" standalone="yes"?>
<Relationships xmlns="http://schemas.openxmlformats.org/package/2006/relationships"><Relationship Id="rId2" Type="http://schemas.openxmlformats.org/officeDocument/2006/relationships/image" Target="../media/image101.png" /><Relationship Id="rId1" Type="http://schemas.openxmlformats.org/officeDocument/2006/relationships/slideLayout" Target="../slideLayouts/slideLayout2.xml" /></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4.xml.rels><?xml version="1.0" encoding="UTF-8" standalone="yes"?>
<Relationships xmlns="http://schemas.openxmlformats.org/package/2006/relationships"><Relationship Id="rId2" Type="http://schemas.openxmlformats.org/officeDocument/2006/relationships/image" Target="../media/image102.png" /><Relationship Id="rId1" Type="http://schemas.openxmlformats.org/officeDocument/2006/relationships/slideLayout" Target="../slideLayouts/slideLayout2.xml" /></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7.xml.rels><?xml version="1.0" encoding="UTF-8" standalone="yes"?>
<Relationships xmlns="http://schemas.openxmlformats.org/package/2006/relationships"><Relationship Id="rId2" Type="http://schemas.openxmlformats.org/officeDocument/2006/relationships/image" Target="../media/image103.png" /><Relationship Id="rId1" Type="http://schemas.openxmlformats.org/officeDocument/2006/relationships/slideLayout" Target="../slideLayouts/slideLayout2.xml" /></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9.xml.rels><?xml version="1.0" encoding="UTF-8" standalone="yes"?>
<Relationships xmlns="http://schemas.openxmlformats.org/package/2006/relationships"><Relationship Id="rId2" Type="http://schemas.openxmlformats.org/officeDocument/2006/relationships/image" Target="../media/image104.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0.xml.rels><?xml version="1.0" encoding="UTF-8" standalone="yes"?>
<Relationships xmlns="http://schemas.openxmlformats.org/package/2006/relationships"><Relationship Id="rId2" Type="http://schemas.openxmlformats.org/officeDocument/2006/relationships/image" Target="../media/image105.png" /><Relationship Id="rId1" Type="http://schemas.openxmlformats.org/officeDocument/2006/relationships/slideLayout" Target="../slideLayouts/slideLayout2.xml" /></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3.xml.rels><?xml version="1.0" encoding="UTF-8" standalone="yes"?>
<Relationships xmlns="http://schemas.openxmlformats.org/package/2006/relationships"><Relationship Id="rId2" Type="http://schemas.openxmlformats.org/officeDocument/2006/relationships/image" Target="../media/image106.png" /><Relationship Id="rId1" Type="http://schemas.openxmlformats.org/officeDocument/2006/relationships/slideLayout" Target="../slideLayouts/slideLayout2.xml" /></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9.xml.rels><?xml version="1.0" encoding="UTF-8" standalone="yes"?>
<Relationships xmlns="http://schemas.openxmlformats.org/package/2006/relationships"><Relationship Id="rId2" Type="http://schemas.openxmlformats.org/officeDocument/2006/relationships/image" Target="../media/image107.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280.xml.rels><?xml version="1.0" encoding="UTF-8" standalone="yes"?>
<Relationships xmlns="http://schemas.openxmlformats.org/package/2006/relationships"><Relationship Id="rId2" Type="http://schemas.openxmlformats.org/officeDocument/2006/relationships/image" Target="../media/image108.png" /><Relationship Id="rId1" Type="http://schemas.openxmlformats.org/officeDocument/2006/relationships/slideLayout" Target="../slideLayouts/slideLayout2.xml" /></Relationships>
</file>

<file path=ppt/slides/_rels/slide281.xml.rels><?xml version="1.0" encoding="UTF-8" standalone="yes"?>
<Relationships xmlns="http://schemas.openxmlformats.org/package/2006/relationships"><Relationship Id="rId2" Type="http://schemas.openxmlformats.org/officeDocument/2006/relationships/image" Target="../media/image109.png" /><Relationship Id="rId1" Type="http://schemas.openxmlformats.org/officeDocument/2006/relationships/slideLayout" Target="../slideLayouts/slideLayout2.xml" /></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4.xml.rels><?xml version="1.0" encoding="UTF-8" standalone="yes"?>
<Relationships xmlns="http://schemas.openxmlformats.org/package/2006/relationships"><Relationship Id="rId2" Type="http://schemas.openxmlformats.org/officeDocument/2006/relationships/image" Target="../media/image110.png" /><Relationship Id="rId1" Type="http://schemas.openxmlformats.org/officeDocument/2006/relationships/slideLayout" Target="../slideLayouts/slideLayout2.xml" /></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6.xml.rels><?xml version="1.0" encoding="UTF-8" standalone="yes"?>
<Relationships xmlns="http://schemas.openxmlformats.org/package/2006/relationships"><Relationship Id="rId2" Type="http://schemas.openxmlformats.org/officeDocument/2006/relationships/image" Target="../media/image110.png" /><Relationship Id="rId1" Type="http://schemas.openxmlformats.org/officeDocument/2006/relationships/slideLayout" Target="../slideLayouts/slideLayout7.xml" /></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3.xml.rels><?xml version="1.0" encoding="UTF-8" standalone="yes"?>
<Relationships xmlns="http://schemas.openxmlformats.org/package/2006/relationships"><Relationship Id="rId2" Type="http://schemas.openxmlformats.org/officeDocument/2006/relationships/image" Target="../media/image111.png" /><Relationship Id="rId1" Type="http://schemas.openxmlformats.org/officeDocument/2006/relationships/slideLayout" Target="../slideLayouts/slideLayout2.xml" /></Relationships>
</file>

<file path=ppt/slides/_rels/slide294.xml.rels><?xml version="1.0" encoding="UTF-8" standalone="yes"?>
<Relationships xmlns="http://schemas.openxmlformats.org/package/2006/relationships"><Relationship Id="rId2" Type="http://schemas.openxmlformats.org/officeDocument/2006/relationships/image" Target="../media/image112.gif" /><Relationship Id="rId1" Type="http://schemas.openxmlformats.org/officeDocument/2006/relationships/slideLayout" Target="../slideLayouts/slideLayout9.xml" /></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8.xml.rels><?xml version="1.0" encoding="UTF-8" standalone="yes"?>
<Relationships xmlns="http://schemas.openxmlformats.org/package/2006/relationships"><Relationship Id="rId2" Type="http://schemas.openxmlformats.org/officeDocument/2006/relationships/image" Target="../media/image113.png" /><Relationship Id="rId1" Type="http://schemas.openxmlformats.org/officeDocument/2006/relationships/slideLayout" Target="../slideLayouts/slideLayout2.xml" /></Relationships>
</file>

<file path=ppt/slides/_rels/slide299.xml.rels><?xml version="1.0" encoding="UTF-8" standalone="yes"?>
<Relationships xmlns="http://schemas.openxmlformats.org/package/2006/relationships"><Relationship Id="rId2" Type="http://schemas.openxmlformats.org/officeDocument/2006/relationships/image" Target="../media/image114.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1.xml.rels><?xml version="1.0" encoding="UTF-8" standalone="yes"?>
<Relationships xmlns="http://schemas.openxmlformats.org/package/2006/relationships"><Relationship Id="rId2" Type="http://schemas.openxmlformats.org/officeDocument/2006/relationships/image" Target="../media/image115.png" /><Relationship Id="rId1" Type="http://schemas.openxmlformats.org/officeDocument/2006/relationships/slideLayout" Target="../slideLayouts/slideLayout2.xml" /></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4.xml.rels><?xml version="1.0" encoding="UTF-8" standalone="yes"?>
<Relationships xmlns="http://schemas.openxmlformats.org/package/2006/relationships"><Relationship Id="rId2" Type="http://schemas.openxmlformats.org/officeDocument/2006/relationships/image" Target="../media/image116.png" /><Relationship Id="rId1" Type="http://schemas.openxmlformats.org/officeDocument/2006/relationships/slideLayout" Target="../slideLayouts/slideLayout7.xml" /></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8.xml.rels><?xml version="1.0" encoding="UTF-8" standalone="yes"?>
<Relationships xmlns="http://schemas.openxmlformats.org/package/2006/relationships"><Relationship Id="rId2" Type="http://schemas.openxmlformats.org/officeDocument/2006/relationships/image" Target="../media/image116.png" /><Relationship Id="rId1" Type="http://schemas.openxmlformats.org/officeDocument/2006/relationships/slideLayout" Target="../slideLayouts/slideLayout2.xml" /></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1.xml.rels><?xml version="1.0" encoding="UTF-8" standalone="yes"?>
<Relationships xmlns="http://schemas.openxmlformats.org/package/2006/relationships"><Relationship Id="rId2" Type="http://schemas.openxmlformats.org/officeDocument/2006/relationships/image" Target="../media/image117.png" /><Relationship Id="rId1" Type="http://schemas.openxmlformats.org/officeDocument/2006/relationships/slideLayout" Target="../slideLayouts/slideLayout2.xml" /></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3.xml.rels><?xml version="1.0" encoding="UTF-8" standalone="yes"?>
<Relationships xmlns="http://schemas.openxmlformats.org/package/2006/relationships"><Relationship Id="rId2" Type="http://schemas.openxmlformats.org/officeDocument/2006/relationships/image" Target="../media/image118.png" /><Relationship Id="rId1" Type="http://schemas.openxmlformats.org/officeDocument/2006/relationships/slideLayout" Target="../slideLayouts/slideLayout2.xml" /></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5.xml.rels><?xml version="1.0" encoding="UTF-8" standalone="yes"?>
<Relationships xmlns="http://schemas.openxmlformats.org/package/2006/relationships"><Relationship Id="rId2" Type="http://schemas.openxmlformats.org/officeDocument/2006/relationships/image" Target="../media/image119.png" /><Relationship Id="rId1" Type="http://schemas.openxmlformats.org/officeDocument/2006/relationships/slideLayout" Target="../slideLayouts/slideLayout2.xml" /></Relationships>
</file>

<file path=ppt/slides/_rels/slide316.xml.rels><?xml version="1.0" encoding="UTF-8" standalone="yes"?>
<Relationships xmlns="http://schemas.openxmlformats.org/package/2006/relationships"><Relationship Id="rId2" Type="http://schemas.openxmlformats.org/officeDocument/2006/relationships/image" Target="../media/image118.png" /><Relationship Id="rId1" Type="http://schemas.openxmlformats.org/officeDocument/2006/relationships/slideLayout" Target="../slideLayouts/slideLayout2.xml" /></Relationships>
</file>

<file path=ppt/slides/_rels/slide317.xml.rels><?xml version="1.0" encoding="UTF-8" standalone="yes"?>
<Relationships xmlns="http://schemas.openxmlformats.org/package/2006/relationships"><Relationship Id="rId2" Type="http://schemas.openxmlformats.org/officeDocument/2006/relationships/image" Target="../media/image120.png" /><Relationship Id="rId1" Type="http://schemas.openxmlformats.org/officeDocument/2006/relationships/slideLayout" Target="../slideLayouts/slideLayout2.xml" /></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1.xml.rels><?xml version="1.0" encoding="UTF-8" standalone="yes"?>
<Relationships xmlns="http://schemas.openxmlformats.org/package/2006/relationships"><Relationship Id="rId2" Type="http://schemas.openxmlformats.org/officeDocument/2006/relationships/image" Target="../media/image121.png" /><Relationship Id="rId1" Type="http://schemas.openxmlformats.org/officeDocument/2006/relationships/slideLayout" Target="../slideLayouts/slideLayout2.xml" /></Relationships>
</file>

<file path=ppt/slides/_rels/slide322.xml.rels><?xml version="1.0" encoding="UTF-8" standalone="yes"?>
<Relationships xmlns="http://schemas.openxmlformats.org/package/2006/relationships"><Relationship Id="rId2" Type="http://schemas.openxmlformats.org/officeDocument/2006/relationships/image" Target="../media/image122.png" /><Relationship Id="rId1" Type="http://schemas.openxmlformats.org/officeDocument/2006/relationships/slideLayout" Target="../slideLayouts/slideLayout2.xml" /></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7.xml.rels><?xml version="1.0" encoding="UTF-8" standalone="yes"?>
<Relationships xmlns="http://schemas.openxmlformats.org/package/2006/relationships"><Relationship Id="rId3" Type="http://schemas.openxmlformats.org/officeDocument/2006/relationships/image" Target="../media/image123.png" /><Relationship Id="rId2" Type="http://schemas.openxmlformats.org/officeDocument/2006/relationships/image" Target="../media/image122.png" /><Relationship Id="rId1" Type="http://schemas.openxmlformats.org/officeDocument/2006/relationships/slideLayout" Target="../slideLayouts/slideLayout7.xml" /></Relationships>
</file>

<file path=ppt/slides/_rels/slide328.xml.rels><?xml version="1.0" encoding="UTF-8" standalone="yes"?>
<Relationships xmlns="http://schemas.openxmlformats.org/package/2006/relationships"><Relationship Id="rId2" Type="http://schemas.openxmlformats.org/officeDocument/2006/relationships/image" Target="../media/image124.png" /><Relationship Id="rId1" Type="http://schemas.openxmlformats.org/officeDocument/2006/relationships/slideLayout" Target="../slideLayouts/slideLayout2.xml" /></Relationships>
</file>

<file path=ppt/slides/_rels/slide329.xml.rels><?xml version="1.0" encoding="UTF-8" standalone="yes"?>
<Relationships xmlns="http://schemas.openxmlformats.org/package/2006/relationships"><Relationship Id="rId3" Type="http://schemas.openxmlformats.org/officeDocument/2006/relationships/image" Target="../media/image126.png" /><Relationship Id="rId2" Type="http://schemas.openxmlformats.org/officeDocument/2006/relationships/image" Target="../media/image125.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4.xml.rels><?xml version="1.0" encoding="UTF-8" standalone="yes"?>
<Relationships xmlns="http://schemas.openxmlformats.org/package/2006/relationships"><Relationship Id="rId2" Type="http://schemas.openxmlformats.org/officeDocument/2006/relationships/image" Target="../media/image127.png" /><Relationship Id="rId1" Type="http://schemas.openxmlformats.org/officeDocument/2006/relationships/slideLayout" Target="../slideLayouts/slideLayout2.xml" /></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6.xml.rels><?xml version="1.0" encoding="UTF-8" standalone="yes"?>
<Relationships xmlns="http://schemas.openxmlformats.org/package/2006/relationships"><Relationship Id="rId2" Type="http://schemas.openxmlformats.org/officeDocument/2006/relationships/image" Target="../media/image128.png" /><Relationship Id="rId1" Type="http://schemas.openxmlformats.org/officeDocument/2006/relationships/slideLayout" Target="../slideLayouts/slideLayout7.xml" /></Relationships>
</file>

<file path=ppt/slides/_rels/slide337.xml.rels><?xml version="1.0" encoding="UTF-8" standalone="yes"?>
<Relationships xmlns="http://schemas.openxmlformats.org/package/2006/relationships"><Relationship Id="rId2" Type="http://schemas.openxmlformats.org/officeDocument/2006/relationships/image" Target="../media/image129.png" /><Relationship Id="rId1" Type="http://schemas.openxmlformats.org/officeDocument/2006/relationships/slideLayout" Target="../slideLayouts/slideLayout7.xml" /></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5.xml.rels><?xml version="1.0" encoding="UTF-8" standalone="yes"?>
<Relationships xmlns="http://schemas.openxmlformats.org/package/2006/relationships"><Relationship Id="rId3" Type="http://schemas.openxmlformats.org/officeDocument/2006/relationships/image" Target="../media/image130.pn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7.xml.rels><?xml version="1.0" encoding="UTF-8" standalone="yes"?>
<Relationships xmlns="http://schemas.openxmlformats.org/package/2006/relationships"><Relationship Id="rId2" Type="http://schemas.openxmlformats.org/officeDocument/2006/relationships/image" Target="../media/image131.png" /><Relationship Id="rId1" Type="http://schemas.openxmlformats.org/officeDocument/2006/relationships/slideLayout" Target="../slideLayouts/slideLayout2.xml" /></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9.xml.rels><?xml version="1.0" encoding="UTF-8" standalone="yes"?>
<Relationships xmlns="http://schemas.openxmlformats.org/package/2006/relationships"><Relationship Id="rId2" Type="http://schemas.openxmlformats.org/officeDocument/2006/relationships/image" Target="../media/image132.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3.xml.rels><?xml version="1.0" encoding="UTF-8" standalone="yes"?>
<Relationships xmlns="http://schemas.openxmlformats.org/package/2006/relationships"><Relationship Id="rId2" Type="http://schemas.openxmlformats.org/officeDocument/2006/relationships/image" Target="../media/image133.png" /><Relationship Id="rId1" Type="http://schemas.openxmlformats.org/officeDocument/2006/relationships/slideLayout" Target="../slideLayouts/slideLayout2.xml" /></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6.xml.rels><?xml version="1.0" encoding="UTF-8" standalone="yes"?>
<Relationships xmlns="http://schemas.openxmlformats.org/package/2006/relationships"><Relationship Id="rId2" Type="http://schemas.openxmlformats.org/officeDocument/2006/relationships/image" Target="../media/image134.png" /><Relationship Id="rId1" Type="http://schemas.openxmlformats.org/officeDocument/2006/relationships/slideLayout" Target="../slideLayouts/slideLayout2.xml" /></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5.xml.rels><?xml version="1.0" encoding="UTF-8" standalone="yes"?>
<Relationships xmlns="http://schemas.openxmlformats.org/package/2006/relationships"><Relationship Id="rId2" Type="http://schemas.openxmlformats.org/officeDocument/2006/relationships/image" Target="../media/image135.png" /><Relationship Id="rId1" Type="http://schemas.openxmlformats.org/officeDocument/2006/relationships/slideLayout" Target="../slideLayouts/slideLayout2.xml" /></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9.xml.rels><?xml version="1.0" encoding="UTF-8" standalone="yes"?>
<Relationships xmlns="http://schemas.openxmlformats.org/package/2006/relationships"><Relationship Id="rId2" Type="http://schemas.openxmlformats.org/officeDocument/2006/relationships/image" Target="../media/image136.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2.xml.rels><?xml version="1.0" encoding="UTF-8" standalone="yes"?>
<Relationships xmlns="http://schemas.openxmlformats.org/package/2006/relationships"><Relationship Id="rId2" Type="http://schemas.openxmlformats.org/officeDocument/2006/relationships/image" Target="../media/image137.png" /><Relationship Id="rId1" Type="http://schemas.openxmlformats.org/officeDocument/2006/relationships/slideLayout" Target="../slideLayouts/slideLayout2.xml" /></Relationships>
</file>

<file path=ppt/slides/_rels/slide373.xml.rels><?xml version="1.0" encoding="UTF-8" standalone="yes"?>
<Relationships xmlns="http://schemas.openxmlformats.org/package/2006/relationships"><Relationship Id="rId2" Type="http://schemas.openxmlformats.org/officeDocument/2006/relationships/image" Target="../media/image138.png" /><Relationship Id="rId1" Type="http://schemas.openxmlformats.org/officeDocument/2006/relationships/slideLayout" Target="../slideLayouts/slideLayout2.xml" /></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6.xml.rels><?xml version="1.0" encoding="UTF-8" standalone="yes"?>
<Relationships xmlns="http://schemas.openxmlformats.org/package/2006/relationships"><Relationship Id="rId2" Type="http://schemas.openxmlformats.org/officeDocument/2006/relationships/image" Target="../media/image139.png" /><Relationship Id="rId1" Type="http://schemas.openxmlformats.org/officeDocument/2006/relationships/slideLayout" Target="../slideLayouts/slideLayout7.xml" /></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8.xml.rels><?xml version="1.0" encoding="UTF-8" standalone="yes"?>
<Relationships xmlns="http://schemas.openxmlformats.org/package/2006/relationships"><Relationship Id="rId2" Type="http://schemas.openxmlformats.org/officeDocument/2006/relationships/image" Target="../media/image140.png" /><Relationship Id="rId1" Type="http://schemas.openxmlformats.org/officeDocument/2006/relationships/slideLayout" Target="../slideLayouts/slideLayout2.xml" /></Relationships>
</file>

<file path=ppt/slides/_rels/slide379.xml.rels><?xml version="1.0" encoding="UTF-8" standalone="yes"?>
<Relationships xmlns="http://schemas.openxmlformats.org/package/2006/relationships"><Relationship Id="rId2" Type="http://schemas.openxmlformats.org/officeDocument/2006/relationships/image" Target="../media/image141.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2.xml.rels><?xml version="1.0" encoding="UTF-8" standalone="yes"?>
<Relationships xmlns="http://schemas.openxmlformats.org/package/2006/relationships"><Relationship Id="rId2" Type="http://schemas.openxmlformats.org/officeDocument/2006/relationships/image" Target="../media/image142.png" /><Relationship Id="rId1" Type="http://schemas.openxmlformats.org/officeDocument/2006/relationships/slideLayout" Target="../slideLayouts/slideLayout2.xml" /></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4.xml.rels><?xml version="1.0" encoding="UTF-8" standalone="yes"?>
<Relationships xmlns="http://schemas.openxmlformats.org/package/2006/relationships"><Relationship Id="rId2" Type="http://schemas.openxmlformats.org/officeDocument/2006/relationships/image" Target="../media/image143.png" /><Relationship Id="rId1" Type="http://schemas.openxmlformats.org/officeDocument/2006/relationships/slideLayout" Target="../slideLayouts/slideLayout2.xml" /></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7.xml.rels><?xml version="1.0" encoding="UTF-8" standalone="yes"?>
<Relationships xmlns="http://schemas.openxmlformats.org/package/2006/relationships"><Relationship Id="rId2" Type="http://schemas.openxmlformats.org/officeDocument/2006/relationships/image" Target="../media/image144.png" /><Relationship Id="rId1" Type="http://schemas.openxmlformats.org/officeDocument/2006/relationships/slideLayout" Target="../slideLayouts/slideLayout2.xml" /></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3.xml.rels><?xml version="1.0" encoding="UTF-8" standalone="yes"?>
<Relationships xmlns="http://schemas.openxmlformats.org/package/2006/relationships"><Relationship Id="rId2" Type="http://schemas.openxmlformats.org/officeDocument/2006/relationships/image" Target="../media/image145.png"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5.xml.rels><?xml version="1.0" encoding="UTF-8" standalone="yes"?>
<Relationships xmlns="http://schemas.openxmlformats.org/package/2006/relationships"><Relationship Id="rId2" Type="http://schemas.openxmlformats.org/officeDocument/2006/relationships/image" Target="../media/image146.jpeg" /><Relationship Id="rId1" Type="http://schemas.openxmlformats.org/officeDocument/2006/relationships/slideLayout" Target="../slideLayouts/slideLayout2.xml" /></Relationships>
</file>

<file path=ppt/slides/_rels/slide396.xml.rels><?xml version="1.0" encoding="UTF-8" standalone="yes"?>
<Relationships xmlns="http://schemas.openxmlformats.org/package/2006/relationships"><Relationship Id="rId2" Type="http://schemas.openxmlformats.org/officeDocument/2006/relationships/image" Target="../media/image147.png" /><Relationship Id="rId1" Type="http://schemas.openxmlformats.org/officeDocument/2006/relationships/slideLayout" Target="../slideLayouts/slideLayout7.xml" /></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8.xml.rels><?xml version="1.0" encoding="UTF-8" standalone="yes"?>
<Relationships xmlns="http://schemas.openxmlformats.org/package/2006/relationships"><Relationship Id="rId2" Type="http://schemas.openxmlformats.org/officeDocument/2006/relationships/image" Target="../media/image148.jpeg" /><Relationship Id="rId1" Type="http://schemas.openxmlformats.org/officeDocument/2006/relationships/slideLayout" Target="../slideLayouts/slideLayout2.xml" /></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2.xml.rels><?xml version="1.0" encoding="UTF-8" standalone="yes"?>
<Relationships xmlns="http://schemas.openxmlformats.org/package/2006/relationships"><Relationship Id="rId2" Type="http://schemas.openxmlformats.org/officeDocument/2006/relationships/image" Target="../media/image149.png" /><Relationship Id="rId1" Type="http://schemas.openxmlformats.org/officeDocument/2006/relationships/slideLayout" Target="../slideLayouts/slideLayout2.xml" /></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5.xml.rels><?xml version="1.0" encoding="UTF-8" standalone="yes"?>
<Relationships xmlns="http://schemas.openxmlformats.org/package/2006/relationships"><Relationship Id="rId2" Type="http://schemas.openxmlformats.org/officeDocument/2006/relationships/image" Target="../media/image150.png" /><Relationship Id="rId1" Type="http://schemas.openxmlformats.org/officeDocument/2006/relationships/slideLayout" Target="../slideLayouts/slideLayout2.xml" /></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8.xml.rels><?xml version="1.0" encoding="UTF-8" standalone="yes"?>
<Relationships xmlns="http://schemas.openxmlformats.org/package/2006/relationships"><Relationship Id="rId2" Type="http://schemas.openxmlformats.org/officeDocument/2006/relationships/image" Target="../media/image151.png" /><Relationship Id="rId1" Type="http://schemas.openxmlformats.org/officeDocument/2006/relationships/slideLayout" Target="../slideLayouts/slideLayout2.xml" /></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2.xml.rels><?xml version="1.0" encoding="UTF-8" standalone="yes"?>
<Relationships xmlns="http://schemas.openxmlformats.org/package/2006/relationships"><Relationship Id="rId2" Type="http://schemas.openxmlformats.org/officeDocument/2006/relationships/image" Target="../media/image152.png" /><Relationship Id="rId1" Type="http://schemas.openxmlformats.org/officeDocument/2006/relationships/slideLayout" Target="../slideLayouts/slideLayout2.xml" /></Relationships>
</file>

<file path=ppt/slides/_rels/slide413.xml.rels><?xml version="1.0" encoding="UTF-8" standalone="yes"?>
<Relationships xmlns="http://schemas.openxmlformats.org/package/2006/relationships"><Relationship Id="rId2" Type="http://schemas.openxmlformats.org/officeDocument/2006/relationships/image" Target="../media/image153.png" /><Relationship Id="rId1" Type="http://schemas.openxmlformats.org/officeDocument/2006/relationships/slideLayout" Target="../slideLayouts/slideLayout7.xml" /></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5.xml.rels><?xml version="1.0" encoding="UTF-8" standalone="yes"?>
<Relationships xmlns="http://schemas.openxmlformats.org/package/2006/relationships"><Relationship Id="rId2" Type="http://schemas.openxmlformats.org/officeDocument/2006/relationships/image" Target="../media/image154.png" /><Relationship Id="rId1" Type="http://schemas.openxmlformats.org/officeDocument/2006/relationships/slideLayout" Target="../slideLayouts/slideLayout7.xml" /></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8.xml.rels><?xml version="1.0" encoding="UTF-8" standalone="yes"?>
<Relationships xmlns="http://schemas.openxmlformats.org/package/2006/relationships"><Relationship Id="rId2" Type="http://schemas.openxmlformats.org/officeDocument/2006/relationships/image" Target="../media/image155.png" /><Relationship Id="rId1" Type="http://schemas.openxmlformats.org/officeDocument/2006/relationships/slideLayout" Target="../slideLayouts/slideLayout2.xml" /></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1.xml.rels><?xml version="1.0" encoding="UTF-8" standalone="yes"?>
<Relationships xmlns="http://schemas.openxmlformats.org/package/2006/relationships"><Relationship Id="rId2" Type="http://schemas.openxmlformats.org/officeDocument/2006/relationships/image" Target="../media/image156.png" /><Relationship Id="rId1" Type="http://schemas.openxmlformats.org/officeDocument/2006/relationships/slideLayout" Target="../slideLayouts/slideLayout7.xml" /></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4.xml.rels><?xml version="1.0" encoding="UTF-8" standalone="yes"?>
<Relationships xmlns="http://schemas.openxmlformats.org/package/2006/relationships"><Relationship Id="rId2" Type="http://schemas.openxmlformats.org/officeDocument/2006/relationships/image" Target="../media/image157.png" /><Relationship Id="rId1" Type="http://schemas.openxmlformats.org/officeDocument/2006/relationships/slideLayout" Target="../slideLayouts/slideLayout2.xml" /></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6.xml.rels><?xml version="1.0" encoding="UTF-8" standalone="yes"?>
<Relationships xmlns="http://schemas.openxmlformats.org/package/2006/relationships"><Relationship Id="rId2" Type="http://schemas.openxmlformats.org/officeDocument/2006/relationships/image" Target="../media/image158.png" /><Relationship Id="rId1" Type="http://schemas.openxmlformats.org/officeDocument/2006/relationships/slideLayout" Target="../slideLayouts/slideLayout2.xml" /></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0.xml.rels><?xml version="1.0" encoding="UTF-8" standalone="yes"?>
<Relationships xmlns="http://schemas.openxmlformats.org/package/2006/relationships"><Relationship Id="rId2" Type="http://schemas.openxmlformats.org/officeDocument/2006/relationships/image" Target="../media/image159.png" /><Relationship Id="rId1" Type="http://schemas.openxmlformats.org/officeDocument/2006/relationships/slideLayout" Target="../slideLayouts/slideLayout2.xml" /></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5.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5.xml.rels><?xml version="1.0" encoding="UTF-8" standalone="yes"?>
<Relationships xmlns="http://schemas.openxmlformats.org/package/2006/relationships"><Relationship Id="rId2" Type="http://schemas.openxmlformats.org/officeDocument/2006/relationships/image" Target="../media/image160.png" /><Relationship Id="rId1" Type="http://schemas.openxmlformats.org/officeDocument/2006/relationships/slideLayout" Target="../slideLayouts/slideLayout2.xml" /></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8.xml.rels><?xml version="1.0" encoding="UTF-8" standalone="yes"?>
<Relationships xmlns="http://schemas.openxmlformats.org/package/2006/relationships"><Relationship Id="rId2" Type="http://schemas.openxmlformats.org/officeDocument/2006/relationships/image" Target="../media/image161.png" /><Relationship Id="rId1" Type="http://schemas.openxmlformats.org/officeDocument/2006/relationships/slideLayout" Target="../slideLayouts/slideLayout2.xml" /></Relationships>
</file>

<file path=ppt/slides/_rels/slide449.xml.rels><?xml version="1.0" encoding="UTF-8" standalone="yes"?>
<Relationships xmlns="http://schemas.openxmlformats.org/package/2006/relationships"><Relationship Id="rId2" Type="http://schemas.openxmlformats.org/officeDocument/2006/relationships/image" Target="../media/image162.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0.xml.rels><?xml version="1.0" encoding="UTF-8" standalone="yes"?>
<Relationships xmlns="http://schemas.openxmlformats.org/package/2006/relationships"><Relationship Id="rId2" Type="http://schemas.openxmlformats.org/officeDocument/2006/relationships/image" Target="../media/image163.png" /><Relationship Id="rId1" Type="http://schemas.openxmlformats.org/officeDocument/2006/relationships/slideLayout" Target="../slideLayouts/slideLayout2.xml" /></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6.xml.rels><?xml version="1.0" encoding="UTF-8" standalone="yes"?>
<Relationships xmlns="http://schemas.openxmlformats.org/package/2006/relationships"><Relationship Id="rId2" Type="http://schemas.openxmlformats.org/officeDocument/2006/relationships/image" Target="../media/image164.png" /><Relationship Id="rId1" Type="http://schemas.openxmlformats.org/officeDocument/2006/relationships/slideLayout" Target="../slideLayouts/slideLayout2.xml" /></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17.gif" /><Relationship Id="rId1" Type="http://schemas.openxmlformats.org/officeDocument/2006/relationships/slideLayout" Target="../slideLayouts/slideLayout9.xml" /></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4.xml.rels><?xml version="1.0" encoding="UTF-8" standalone="yes"?>
<Relationships xmlns="http://schemas.openxmlformats.org/package/2006/relationships"><Relationship Id="rId2" Type="http://schemas.openxmlformats.org/officeDocument/2006/relationships/image" Target="../media/image165.png" /><Relationship Id="rId1" Type="http://schemas.openxmlformats.org/officeDocument/2006/relationships/slideLayout" Target="../slideLayouts/slideLayout2.xml" /></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6.xml.rels><?xml version="1.0" encoding="UTF-8" standalone="yes"?>
<Relationships xmlns="http://schemas.openxmlformats.org/package/2006/relationships"><Relationship Id="rId2" Type="http://schemas.openxmlformats.org/officeDocument/2006/relationships/image" Target="../media/image166.png" /><Relationship Id="rId1" Type="http://schemas.openxmlformats.org/officeDocument/2006/relationships/slideLayout" Target="../slideLayouts/slideLayout2.xml" /></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2.xml.rels><?xml version="1.0" encoding="UTF-8" standalone="yes"?>
<Relationships xmlns="http://schemas.openxmlformats.org/package/2006/relationships"><Relationship Id="rId2" Type="http://schemas.openxmlformats.org/officeDocument/2006/relationships/image" Target="../media/image167.png" /><Relationship Id="rId1" Type="http://schemas.openxmlformats.org/officeDocument/2006/relationships/slideLayout" Target="../slideLayouts/slideLayout2.xml" /></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4.xml.rels><?xml version="1.0" encoding="UTF-8" standalone="yes"?>
<Relationships xmlns="http://schemas.openxmlformats.org/package/2006/relationships"><Relationship Id="rId2" Type="http://schemas.openxmlformats.org/officeDocument/2006/relationships/image" Target="../media/image168.png" /><Relationship Id="rId1" Type="http://schemas.openxmlformats.org/officeDocument/2006/relationships/slideLayout" Target="../slideLayouts/slideLayout2.xml" /></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6.xml.rels><?xml version="1.0" encoding="UTF-8" standalone="yes"?>
<Relationships xmlns="http://schemas.openxmlformats.org/package/2006/relationships"><Relationship Id="rId2" Type="http://schemas.openxmlformats.org/officeDocument/2006/relationships/image" Target="../media/image169.png" /><Relationship Id="rId1" Type="http://schemas.openxmlformats.org/officeDocument/2006/relationships/slideLayout" Target="../slideLayouts/slideLayout2.xml" /></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8.xml.rels><?xml version="1.0" encoding="UTF-8" standalone="yes"?>
<Relationships xmlns="http://schemas.openxmlformats.org/package/2006/relationships"><Relationship Id="rId2" Type="http://schemas.openxmlformats.org/officeDocument/2006/relationships/image" Target="../media/image170.png" /><Relationship Id="rId1" Type="http://schemas.openxmlformats.org/officeDocument/2006/relationships/slideLayout" Target="../slideLayouts/slideLayout2.xml" /></Relationships>
</file>

<file path=ppt/slides/_rels/slide479.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1.xml.rels><?xml version="1.0" encoding="UTF-8" standalone="yes"?>
<Relationships xmlns="http://schemas.openxmlformats.org/package/2006/relationships"><Relationship Id="rId2" Type="http://schemas.openxmlformats.org/officeDocument/2006/relationships/image" Target="../media/image171.png" /><Relationship Id="rId1" Type="http://schemas.openxmlformats.org/officeDocument/2006/relationships/slideLayout" Target="../slideLayouts/slideLayout2.xml" /></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3.xml.rels><?xml version="1.0" encoding="UTF-8" standalone="yes"?>
<Relationships xmlns="http://schemas.openxmlformats.org/package/2006/relationships"><Relationship Id="rId2" Type="http://schemas.openxmlformats.org/officeDocument/2006/relationships/image" Target="../media/image172.png" /><Relationship Id="rId1" Type="http://schemas.openxmlformats.org/officeDocument/2006/relationships/slideLayout" Target="../slideLayouts/slideLayout2.xml" /></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0.xml.rels><?xml version="1.0" encoding="UTF-8" standalone="yes"?>
<Relationships xmlns="http://schemas.openxmlformats.org/package/2006/relationships"><Relationship Id="rId2" Type="http://schemas.openxmlformats.org/officeDocument/2006/relationships/image" Target="../media/image173.png" /><Relationship Id="rId1" Type="http://schemas.openxmlformats.org/officeDocument/2006/relationships/slideLayout" Target="../slideLayouts/slideLayout2.xml" /></Relationships>
</file>

<file path=ppt/slides/_rels/slide491.xml.rels><?xml version="1.0" encoding="UTF-8" standalone="yes"?>
<Relationships xmlns="http://schemas.openxmlformats.org/package/2006/relationships"><Relationship Id="rId2" Type="http://schemas.openxmlformats.org/officeDocument/2006/relationships/image" Target="../media/image173.png" /><Relationship Id="rId1" Type="http://schemas.openxmlformats.org/officeDocument/2006/relationships/slideLayout" Target="../slideLayouts/slideLayout7.xml" /></Relationships>
</file>

<file path=ppt/slides/_rels/slide492.xml.rels><?xml version="1.0" encoding="UTF-8" standalone="yes"?>
<Relationships xmlns="http://schemas.openxmlformats.org/package/2006/relationships"><Relationship Id="rId2" Type="http://schemas.openxmlformats.org/officeDocument/2006/relationships/image" Target="../media/image174.png" /><Relationship Id="rId1" Type="http://schemas.openxmlformats.org/officeDocument/2006/relationships/slideLayout" Target="../slideLayouts/slideLayout2.xml" /></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6.xml.rels><?xml version="1.0" encoding="UTF-8" standalone="yes"?>
<Relationships xmlns="http://schemas.openxmlformats.org/package/2006/relationships"><Relationship Id="rId2" Type="http://schemas.openxmlformats.org/officeDocument/2006/relationships/image" Target="../media/image175.png" /><Relationship Id="rId1" Type="http://schemas.openxmlformats.org/officeDocument/2006/relationships/slideLayout" Target="../slideLayouts/slideLayout2.xml" /></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2.xml.rels><?xml version="1.0" encoding="UTF-8" standalone="yes"?>
<Relationships xmlns="http://schemas.openxmlformats.org/package/2006/relationships"><Relationship Id="rId2" Type="http://schemas.openxmlformats.org/officeDocument/2006/relationships/image" Target="../media/image176.png" /><Relationship Id="rId1" Type="http://schemas.openxmlformats.org/officeDocument/2006/relationships/slideLayout" Target="../slideLayouts/slideLayout2.xml" /></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7.xml.rels><?xml version="1.0" encoding="UTF-8" standalone="yes"?>
<Relationships xmlns="http://schemas.openxmlformats.org/package/2006/relationships"><Relationship Id="rId2" Type="http://schemas.openxmlformats.org/officeDocument/2006/relationships/image" Target="../media/image177.png" /><Relationship Id="rId1" Type="http://schemas.openxmlformats.org/officeDocument/2006/relationships/slideLayout" Target="../slideLayouts/slideLayout2.xml" /></Relationships>
</file>

<file path=ppt/slides/_rels/slide508.xml.rels><?xml version="1.0" encoding="UTF-8" standalone="yes"?>
<Relationships xmlns="http://schemas.openxmlformats.org/package/2006/relationships"><Relationship Id="rId2" Type="http://schemas.openxmlformats.org/officeDocument/2006/relationships/image" Target="../media/image178.png" /><Relationship Id="rId1" Type="http://schemas.openxmlformats.org/officeDocument/2006/relationships/slideLayout" Target="../slideLayouts/slideLayout2.xml" /></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6.xml.rels><?xml version="1.0" encoding="UTF-8" standalone="yes"?>
<Relationships xmlns="http://schemas.openxmlformats.org/package/2006/relationships"><Relationship Id="rId2" Type="http://schemas.openxmlformats.org/officeDocument/2006/relationships/image" Target="../media/image179.png" /><Relationship Id="rId1" Type="http://schemas.openxmlformats.org/officeDocument/2006/relationships/slideLayout" Target="../slideLayouts/slideLayout2.xml" /></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8.xml.rels><?xml version="1.0" encoding="UTF-8" standalone="yes"?>
<Relationships xmlns="http://schemas.openxmlformats.org/package/2006/relationships"><Relationship Id="rId2" Type="http://schemas.openxmlformats.org/officeDocument/2006/relationships/image" Target="../media/image180.png" /><Relationship Id="rId1" Type="http://schemas.openxmlformats.org/officeDocument/2006/relationships/slideLayout" Target="../slideLayouts/slideLayout2.xml" /></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8.xml.rels><?xml version="1.0" encoding="UTF-8" standalone="yes"?>
<Relationships xmlns="http://schemas.openxmlformats.org/package/2006/relationships"><Relationship Id="rId2" Type="http://schemas.openxmlformats.org/officeDocument/2006/relationships/image" Target="../media/image181.png" /><Relationship Id="rId1" Type="http://schemas.openxmlformats.org/officeDocument/2006/relationships/slideLayout" Target="../slideLayouts/slideLayout2.xml" /></Relationships>
</file>

<file path=ppt/slides/_rels/slide529.xml.rels><?xml version="1.0" encoding="UTF-8" standalone="yes"?>
<Relationships xmlns="http://schemas.openxmlformats.org/package/2006/relationships"><Relationship Id="rId3" Type="http://schemas.openxmlformats.org/officeDocument/2006/relationships/image" Target="../media/image183.png" /><Relationship Id="rId2" Type="http://schemas.openxmlformats.org/officeDocument/2006/relationships/image" Target="../media/image182.png"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2.xml.rels><?xml version="1.0" encoding="UTF-8" standalone="yes"?>
<Relationships xmlns="http://schemas.openxmlformats.org/package/2006/relationships"><Relationship Id="rId2" Type="http://schemas.openxmlformats.org/officeDocument/2006/relationships/image" Target="../media/image184.png" /><Relationship Id="rId1" Type="http://schemas.openxmlformats.org/officeDocument/2006/relationships/slideLayout" Target="../slideLayouts/slideLayout2.xml" /></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6.xml.rels><?xml version="1.0" encoding="UTF-8" standalone="yes"?>
<Relationships xmlns="http://schemas.openxmlformats.org/package/2006/relationships"><Relationship Id="rId2" Type="http://schemas.openxmlformats.org/officeDocument/2006/relationships/image" Target="../media/image185.png" /><Relationship Id="rId1" Type="http://schemas.openxmlformats.org/officeDocument/2006/relationships/slideLayout" Target="../slideLayouts/slideLayout2.xml" /></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540.xml.rels><?xml version="1.0" encoding="UTF-8" standalone="yes"?>
<Relationships xmlns="http://schemas.openxmlformats.org/package/2006/relationships"><Relationship Id="rId2" Type="http://schemas.openxmlformats.org/officeDocument/2006/relationships/image" Target="../media/image186.png" /><Relationship Id="rId1" Type="http://schemas.openxmlformats.org/officeDocument/2006/relationships/slideLayout" Target="../slideLayouts/slideLayout2.xml" /></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4.xml.rels><?xml version="1.0" encoding="UTF-8" standalone="yes"?>
<Relationships xmlns="http://schemas.openxmlformats.org/package/2006/relationships"><Relationship Id="rId2" Type="http://schemas.openxmlformats.org/officeDocument/2006/relationships/image" Target="../media/image187.png" /><Relationship Id="rId1" Type="http://schemas.openxmlformats.org/officeDocument/2006/relationships/slideLayout" Target="../slideLayouts/slideLayout2.xml" /></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6.xml.rels><?xml version="1.0" encoding="UTF-8" standalone="yes"?>
<Relationships xmlns="http://schemas.openxmlformats.org/package/2006/relationships"><Relationship Id="rId2" Type="http://schemas.openxmlformats.org/officeDocument/2006/relationships/image" Target="../media/image188.png" /><Relationship Id="rId1" Type="http://schemas.openxmlformats.org/officeDocument/2006/relationships/slideLayout" Target="../slideLayouts/slideLayout2.xml" /></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9.xml.rels><?xml version="1.0" encoding="UTF-8" standalone="yes"?>
<Relationships xmlns="http://schemas.openxmlformats.org/package/2006/relationships"><Relationship Id="rId2" Type="http://schemas.openxmlformats.org/officeDocument/2006/relationships/image" Target="../media/image189.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1.xml.rels><?xml version="1.0" encoding="UTF-8" standalone="yes"?>
<Relationships xmlns="http://schemas.openxmlformats.org/package/2006/relationships"><Relationship Id="rId2" Type="http://schemas.openxmlformats.org/officeDocument/2006/relationships/image" Target="../media/image190.png" /><Relationship Id="rId1" Type="http://schemas.openxmlformats.org/officeDocument/2006/relationships/slideLayout" Target="../slideLayouts/slideLayout2.xml" /></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6.xml.rels><?xml version="1.0" encoding="UTF-8" standalone="yes"?>
<Relationships xmlns="http://schemas.openxmlformats.org/package/2006/relationships"><Relationship Id="rId2" Type="http://schemas.openxmlformats.org/officeDocument/2006/relationships/image" Target="../media/image191.png" /><Relationship Id="rId1" Type="http://schemas.openxmlformats.org/officeDocument/2006/relationships/slideLayout" Target="../slideLayouts/slideLayout2.xml" /></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0.xml.rels><?xml version="1.0" encoding="UTF-8" standalone="yes"?>
<Relationships xmlns="http://schemas.openxmlformats.org/package/2006/relationships"><Relationship Id="rId2" Type="http://schemas.openxmlformats.org/officeDocument/2006/relationships/image" Target="../media/image192.png" /><Relationship Id="rId1" Type="http://schemas.openxmlformats.org/officeDocument/2006/relationships/slideLayout" Target="../slideLayouts/slideLayout2.xml" /></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9.xml.rels><?xml version="1.0" encoding="UTF-8" standalone="yes"?>
<Relationships xmlns="http://schemas.openxmlformats.org/package/2006/relationships"><Relationship Id="rId2" Type="http://schemas.openxmlformats.org/officeDocument/2006/relationships/image" Target="../media/image193.png" /><Relationship Id="rId1" Type="http://schemas.openxmlformats.org/officeDocument/2006/relationships/slideLayout" Target="../slideLayouts/slideLayout7.xml" /></Relationships>
</file>

<file path=ppt/slides/_rels/slide57.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2.xml.rels><?xml version="1.0" encoding="UTF-8" standalone="yes"?>
<Relationships xmlns="http://schemas.openxmlformats.org/package/2006/relationships"><Relationship Id="rId2" Type="http://schemas.openxmlformats.org/officeDocument/2006/relationships/image" Target="../media/image194.png" /><Relationship Id="rId1" Type="http://schemas.openxmlformats.org/officeDocument/2006/relationships/slideLayout" Target="../slideLayouts/slideLayout2.xml" /></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6.xml.rels><?xml version="1.0" encoding="UTF-8" standalone="yes"?>
<Relationships xmlns="http://schemas.openxmlformats.org/package/2006/relationships"><Relationship Id="rId2" Type="http://schemas.openxmlformats.org/officeDocument/2006/relationships/image" Target="../media/image195.png" /><Relationship Id="rId1" Type="http://schemas.openxmlformats.org/officeDocument/2006/relationships/slideLayout" Target="../slideLayouts/slideLayout7.xml" /></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2.xml.rels><?xml version="1.0" encoding="UTF-8" standalone="yes"?>
<Relationships xmlns="http://schemas.openxmlformats.org/package/2006/relationships"><Relationship Id="rId2" Type="http://schemas.openxmlformats.org/officeDocument/2006/relationships/image" Target="../media/image196.png" /><Relationship Id="rId1" Type="http://schemas.openxmlformats.org/officeDocument/2006/relationships/slideLayout" Target="../slideLayouts/slideLayout7.xml" /></Relationships>
</file>

<file path=ppt/slides/_rels/slide583.xml.rels><?xml version="1.0" encoding="UTF-8" standalone="yes"?>
<Relationships xmlns="http://schemas.openxmlformats.org/package/2006/relationships"><Relationship Id="rId2" Type="http://schemas.openxmlformats.org/officeDocument/2006/relationships/image" Target="../media/image197.png" /><Relationship Id="rId1" Type="http://schemas.openxmlformats.org/officeDocument/2006/relationships/slideLayout" Target="../slideLayouts/slideLayout7.xml" /></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0.xml.rels><?xml version="1.0" encoding="UTF-8" standalone="yes"?>
<Relationships xmlns="http://schemas.openxmlformats.org/package/2006/relationships"><Relationship Id="rId2" Type="http://schemas.openxmlformats.org/officeDocument/2006/relationships/image" Target="../media/image198.png" /><Relationship Id="rId1" Type="http://schemas.openxmlformats.org/officeDocument/2006/relationships/slideLayout" Target="../slideLayouts/slideLayout7.xml" /></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3.xml.rels><?xml version="1.0" encoding="UTF-8" standalone="yes"?>
<Relationships xmlns="http://schemas.openxmlformats.org/package/2006/relationships"><Relationship Id="rId2" Type="http://schemas.openxmlformats.org/officeDocument/2006/relationships/image" Target="../media/image199.png" /><Relationship Id="rId1" Type="http://schemas.openxmlformats.org/officeDocument/2006/relationships/slideLayout" Target="../slideLayouts/slideLayout7.xml" /></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7.xml.rels><?xml version="1.0" encoding="UTF-8" standalone="yes"?>
<Relationships xmlns="http://schemas.openxmlformats.org/package/2006/relationships"><Relationship Id="rId2" Type="http://schemas.openxmlformats.org/officeDocument/2006/relationships/image" Target="../media/image200.png" /><Relationship Id="rId1" Type="http://schemas.openxmlformats.org/officeDocument/2006/relationships/slideLayout" Target="../slideLayouts/slideLayout7.xml" /></Relationships>
</file>

<file path=ppt/slides/_rels/slide5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3.xml.rels><?xml version="1.0" encoding="UTF-8" standalone="yes"?>
<Relationships xmlns="http://schemas.openxmlformats.org/package/2006/relationships"><Relationship Id="rId2" Type="http://schemas.openxmlformats.org/officeDocument/2006/relationships/image" Target="../media/image201.jpeg" /><Relationship Id="rId1" Type="http://schemas.openxmlformats.org/officeDocument/2006/relationships/slideLayout" Target="../slideLayouts/slideLayout2.xml" /></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5.xml.rels><?xml version="1.0" encoding="UTF-8" standalone="yes"?>
<Relationships xmlns="http://schemas.openxmlformats.org/package/2006/relationships"><Relationship Id="rId2" Type="http://schemas.openxmlformats.org/officeDocument/2006/relationships/image" Target="../media/image202.png" /><Relationship Id="rId1" Type="http://schemas.openxmlformats.org/officeDocument/2006/relationships/slideLayout" Target="../slideLayouts/slideLayout2.xml" /></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7.xml.rels><?xml version="1.0" encoding="UTF-8" standalone="yes"?>
<Relationships xmlns="http://schemas.openxmlformats.org/package/2006/relationships"><Relationship Id="rId2" Type="http://schemas.openxmlformats.org/officeDocument/2006/relationships/image" Target="../media/image203.jpeg" /><Relationship Id="rId1" Type="http://schemas.openxmlformats.org/officeDocument/2006/relationships/slideLayout" Target="../slideLayouts/slideLayout2.xml" /></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2.xml.rels><?xml version="1.0" encoding="UTF-8" standalone="yes"?>
<Relationships xmlns="http://schemas.openxmlformats.org/package/2006/relationships"><Relationship Id="rId2" Type="http://schemas.openxmlformats.org/officeDocument/2006/relationships/image" Target="../media/image204.png" /><Relationship Id="rId1" Type="http://schemas.openxmlformats.org/officeDocument/2006/relationships/slideLayout" Target="../slideLayouts/slideLayout2.xml" /></Relationships>
</file>

<file path=ppt/slides/_rels/slide613.xml.rels><?xml version="1.0" encoding="UTF-8" standalone="yes"?>
<Relationships xmlns="http://schemas.openxmlformats.org/package/2006/relationships"><Relationship Id="rId2" Type="http://schemas.openxmlformats.org/officeDocument/2006/relationships/image" Target="../media/image205.png" /><Relationship Id="rId1" Type="http://schemas.openxmlformats.org/officeDocument/2006/relationships/slideLayout" Target="../slideLayouts/slideLayout2.xml" /></Relationships>
</file>

<file path=ppt/slides/_rels/slide614.xml.rels><?xml version="1.0" encoding="UTF-8" standalone="yes"?>
<Relationships xmlns="http://schemas.openxmlformats.org/package/2006/relationships"><Relationship Id="rId2" Type="http://schemas.openxmlformats.org/officeDocument/2006/relationships/image" Target="../media/image206.png" /><Relationship Id="rId1" Type="http://schemas.openxmlformats.org/officeDocument/2006/relationships/slideLayout" Target="../slideLayouts/slideLayout2.xml" /></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1.xml.rels><?xml version="1.0" encoding="UTF-8" standalone="yes"?>
<Relationships xmlns="http://schemas.openxmlformats.org/package/2006/relationships"><Relationship Id="rId2" Type="http://schemas.openxmlformats.org/officeDocument/2006/relationships/image" Target="../media/image207.png" /><Relationship Id="rId1" Type="http://schemas.openxmlformats.org/officeDocument/2006/relationships/slideLayout" Target="../slideLayouts/slideLayout2.xml" /></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4.xml.rels><?xml version="1.0" encoding="UTF-8" standalone="yes"?>
<Relationships xmlns="http://schemas.openxmlformats.org/package/2006/relationships"><Relationship Id="rId2" Type="http://schemas.openxmlformats.org/officeDocument/2006/relationships/image" Target="../media/image208.png" /><Relationship Id="rId1" Type="http://schemas.openxmlformats.org/officeDocument/2006/relationships/slideLayout" Target="../slideLayouts/slideLayout2.xml" /></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8.xml.rels><?xml version="1.0" encoding="UTF-8" standalone="yes"?>
<Relationships xmlns="http://schemas.openxmlformats.org/package/2006/relationships"><Relationship Id="rId2" Type="http://schemas.openxmlformats.org/officeDocument/2006/relationships/image" Target="../media/image209.png" /><Relationship Id="rId1" Type="http://schemas.openxmlformats.org/officeDocument/2006/relationships/slideLayout" Target="../slideLayouts/slideLayout2.xml" /></Relationships>
</file>

<file path=ppt/slides/_rels/slide629.xml.rels><?xml version="1.0" encoding="UTF-8" standalone="yes"?>
<Relationships xmlns="http://schemas.openxmlformats.org/package/2006/relationships"><Relationship Id="rId2" Type="http://schemas.openxmlformats.org/officeDocument/2006/relationships/image" Target="../media/image210.pn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6.xml.rels><?xml version="1.0" encoding="UTF-8" standalone="yes"?>
<Relationships xmlns="http://schemas.openxmlformats.org/package/2006/relationships"><Relationship Id="rId2" Type="http://schemas.openxmlformats.org/officeDocument/2006/relationships/image" Target="../media/image211.png" /><Relationship Id="rId1" Type="http://schemas.openxmlformats.org/officeDocument/2006/relationships/slideLayout" Target="../slideLayouts/slideLayout2.xml" /></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2.xml.rels><?xml version="1.0" encoding="UTF-8" standalone="yes"?>
<Relationships xmlns="http://schemas.openxmlformats.org/package/2006/relationships"><Relationship Id="rId2" Type="http://schemas.openxmlformats.org/officeDocument/2006/relationships/image" Target="../media/image212.png" /><Relationship Id="rId1" Type="http://schemas.openxmlformats.org/officeDocument/2006/relationships/slideLayout" Target="../slideLayouts/slideLayout2.xml" /></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4.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6.xml.rels><?xml version="1.0" encoding="UTF-8" standalone="yes"?>
<Relationships xmlns="http://schemas.openxmlformats.org/package/2006/relationships"><Relationship Id="rId2" Type="http://schemas.openxmlformats.org/officeDocument/2006/relationships/image" Target="../media/image213.png" /><Relationship Id="rId1" Type="http://schemas.openxmlformats.org/officeDocument/2006/relationships/slideLayout" Target="../slideLayouts/slideLayout2.xml" /></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9.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1.xml.rels><?xml version="1.0" encoding="UTF-8" standalone="yes"?>
<Relationships xmlns="http://schemas.openxmlformats.org/package/2006/relationships"><Relationship Id="rId2" Type="http://schemas.openxmlformats.org/officeDocument/2006/relationships/image" Target="../media/image214.jpeg" /><Relationship Id="rId1" Type="http://schemas.openxmlformats.org/officeDocument/2006/relationships/slideLayout" Target="../slideLayouts/slideLayout2.xml" /></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9.xml.rels><?xml version="1.0" encoding="UTF-8" standalone="yes"?>
<Relationships xmlns="http://schemas.openxmlformats.org/package/2006/relationships"><Relationship Id="rId2" Type="http://schemas.openxmlformats.org/officeDocument/2006/relationships/image" Target="../media/image215.png"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2.xml.rels><?xml version="1.0" encoding="UTF-8" standalone="yes"?>
<Relationships xmlns="http://schemas.openxmlformats.org/package/2006/relationships"><Relationship Id="rId2" Type="http://schemas.openxmlformats.org/officeDocument/2006/relationships/image" Target="../media/image216.png" /><Relationship Id="rId1" Type="http://schemas.openxmlformats.org/officeDocument/2006/relationships/slideLayout" Target="../slideLayouts/slideLayout2.xml" /></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5.xml.rels><?xml version="1.0" encoding="UTF-8" standalone="yes"?>
<Relationships xmlns="http://schemas.openxmlformats.org/package/2006/relationships"><Relationship Id="rId2" Type="http://schemas.openxmlformats.org/officeDocument/2006/relationships/image" Target="../media/image217.png" /><Relationship Id="rId1" Type="http://schemas.openxmlformats.org/officeDocument/2006/relationships/slideLayout" Target="../slideLayouts/slideLayout2.xml" /></Relationships>
</file>

<file path=ppt/slides/_rels/slide6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8.xml.rels><?xml version="1.0" encoding="UTF-8" standalone="yes"?>
<Relationships xmlns="http://schemas.openxmlformats.org/package/2006/relationships"><Relationship Id="rId2" Type="http://schemas.openxmlformats.org/officeDocument/2006/relationships/image" Target="../media/image218.png" /><Relationship Id="rId1" Type="http://schemas.openxmlformats.org/officeDocument/2006/relationships/slideLayout" Target="../slideLayouts/slideLayout2.xml" /></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9.xml.rels><?xml version="1.0" encoding="UTF-8" standalone="yes"?>
<Relationships xmlns="http://schemas.openxmlformats.org/package/2006/relationships"><Relationship Id="rId2" Type="http://schemas.openxmlformats.org/officeDocument/2006/relationships/image" Target="../media/image219.png" /><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5.xml.rels><?xml version="1.0" encoding="UTF-8" standalone="yes"?>
<Relationships xmlns="http://schemas.openxmlformats.org/package/2006/relationships"><Relationship Id="rId2" Type="http://schemas.openxmlformats.org/officeDocument/2006/relationships/image" Target="../media/image220.png" /><Relationship Id="rId1" Type="http://schemas.openxmlformats.org/officeDocument/2006/relationships/slideLayout" Target="../slideLayouts/slideLayout2.xml" /></Relationships>
</file>

<file path=ppt/slides/_rels/slide6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7.xml.rels><?xml version="1.0" encoding="UTF-8" standalone="yes"?>
<Relationships xmlns="http://schemas.openxmlformats.org/package/2006/relationships"><Relationship Id="rId2" Type="http://schemas.openxmlformats.org/officeDocument/2006/relationships/image" Target="../media/image221.png" /><Relationship Id="rId1" Type="http://schemas.openxmlformats.org/officeDocument/2006/relationships/slideLayout" Target="../slideLayouts/slideLayout2.xml" /></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8.xml" /></Relationships>
</file>

<file path=ppt/slides/_rels/slide6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2.xml.rels><?xml version="1.0" encoding="UTF-8" standalone="yes"?>
<Relationships xmlns="http://schemas.openxmlformats.org/package/2006/relationships"><Relationship Id="rId2" Type="http://schemas.openxmlformats.org/officeDocument/2006/relationships/image" Target="../media/image222.png" /><Relationship Id="rId1" Type="http://schemas.openxmlformats.org/officeDocument/2006/relationships/slideLayout" Target="../slideLayouts/slideLayout2.xml" /></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Layout" Target="../slideLayouts/slideLayout5.xml" /></Relationships>
</file>

<file path=ppt/slides/_rels/slide70.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8.xml" /></Relationships>
</file>

<file path=ppt/slides/_rels/slide700.xml.rels><?xml version="1.0" encoding="UTF-8" standalone="yes"?>
<Relationships xmlns="http://schemas.openxmlformats.org/package/2006/relationships"><Relationship Id="rId2" Type="http://schemas.openxmlformats.org/officeDocument/2006/relationships/image" Target="../media/image223.png" /><Relationship Id="rId1" Type="http://schemas.openxmlformats.org/officeDocument/2006/relationships/slideLayout" Target="../slideLayouts/slideLayout2.xml" /></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2.xml.rels><?xml version="1.0" encoding="UTF-8" standalone="yes"?>
<Relationships xmlns="http://schemas.openxmlformats.org/package/2006/relationships"><Relationship Id="rId2" Type="http://schemas.openxmlformats.org/officeDocument/2006/relationships/image" Target="../media/image224.png" /><Relationship Id="rId1" Type="http://schemas.openxmlformats.org/officeDocument/2006/relationships/slideLayout" Target="../slideLayouts/slideLayout2.xml" /></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5.xml.rels><?xml version="1.0" encoding="UTF-8" standalone="yes"?>
<Relationships xmlns="http://schemas.openxmlformats.org/package/2006/relationships"><Relationship Id="rId2" Type="http://schemas.openxmlformats.org/officeDocument/2006/relationships/image" Target="../media/image225.png" /><Relationship Id="rId1" Type="http://schemas.openxmlformats.org/officeDocument/2006/relationships/slideLayout" Target="../slideLayouts/slideLayout2.xml" /></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8.xml.rels><?xml version="1.0" encoding="UTF-8" standalone="yes"?>
<Relationships xmlns="http://schemas.openxmlformats.org/package/2006/relationships"><Relationship Id="rId2" Type="http://schemas.openxmlformats.org/officeDocument/2006/relationships/image" Target="../media/image226.png" /><Relationship Id="rId1" Type="http://schemas.openxmlformats.org/officeDocument/2006/relationships/slideLayout" Target="../slideLayouts/slideLayout2.xml" /></Relationships>
</file>

<file path=ppt/slides/_rels/slide709.xml.rels><?xml version="1.0" encoding="UTF-8" standalone="yes"?>
<Relationships xmlns="http://schemas.openxmlformats.org/package/2006/relationships"><Relationship Id="rId2" Type="http://schemas.openxmlformats.org/officeDocument/2006/relationships/image" Target="../media/image227.png"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8.xml" /></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2.xml.rels><?xml version="1.0" encoding="UTF-8" standalone="yes"?>
<Relationships xmlns="http://schemas.openxmlformats.org/package/2006/relationships"><Relationship Id="rId2" Type="http://schemas.openxmlformats.org/officeDocument/2006/relationships/image" Target="../media/image228.png" /><Relationship Id="rId1" Type="http://schemas.openxmlformats.org/officeDocument/2006/relationships/slideLayout" Target="../slideLayouts/slideLayout2.xml" /></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5.xml.rels><?xml version="1.0" encoding="UTF-8" standalone="yes"?>
<Relationships xmlns="http://schemas.openxmlformats.org/package/2006/relationships"><Relationship Id="rId2" Type="http://schemas.openxmlformats.org/officeDocument/2006/relationships/image" Target="../media/image229.png" /><Relationship Id="rId1" Type="http://schemas.openxmlformats.org/officeDocument/2006/relationships/slideLayout" Target="../slideLayouts/slideLayout2.xml" /></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8.xml.rels><?xml version="1.0" encoding="UTF-8" standalone="yes"?>
<Relationships xmlns="http://schemas.openxmlformats.org/package/2006/relationships"><Relationship Id="rId2" Type="http://schemas.openxmlformats.org/officeDocument/2006/relationships/image" Target="../media/image230.png" /><Relationship Id="rId1" Type="http://schemas.openxmlformats.org/officeDocument/2006/relationships/slideLayout" Target="../slideLayouts/slideLayout2.xml" /></Relationships>
</file>

<file path=ppt/slides/_rels/slide7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720.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7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3.xml.rels><?xml version="1.0" encoding="UTF-8" standalone="yes"?>
<Relationships xmlns="http://schemas.openxmlformats.org/package/2006/relationships"><Relationship Id="rId2" Type="http://schemas.openxmlformats.org/officeDocument/2006/relationships/image" Target="../media/image231.png" /><Relationship Id="rId1" Type="http://schemas.openxmlformats.org/officeDocument/2006/relationships/slideLayout" Target="../slideLayouts/slideLayout2.xml" /></Relationships>
</file>

<file path=ppt/slides/_rels/slide724.xml.rels><?xml version="1.0" encoding="UTF-8" standalone="yes"?>
<Relationships xmlns="http://schemas.openxmlformats.org/package/2006/relationships"><Relationship Id="rId2" Type="http://schemas.openxmlformats.org/officeDocument/2006/relationships/image" Target="../media/image232.gif" /><Relationship Id="rId1" Type="http://schemas.openxmlformats.org/officeDocument/2006/relationships/slideLayout" Target="../slideLayouts/slideLayout9.xml" /></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7.xml.rels><?xml version="1.0" encoding="UTF-8" standalone="yes"?>
<Relationships xmlns="http://schemas.openxmlformats.org/package/2006/relationships"><Relationship Id="rId2" Type="http://schemas.openxmlformats.org/officeDocument/2006/relationships/image" Target="../media/image233.png" /><Relationship Id="rId1" Type="http://schemas.openxmlformats.org/officeDocument/2006/relationships/slideLayout" Target="../slideLayouts/slideLayout2.xml" /></Relationships>
</file>

<file path=ppt/slides/_rels/slide7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9.xml.rels><?xml version="1.0" encoding="UTF-8" standalone="yes"?>
<Relationships xmlns="http://schemas.openxmlformats.org/package/2006/relationships"><Relationship Id="rId2" Type="http://schemas.openxmlformats.org/officeDocument/2006/relationships/image" Target="../media/image234.pn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7.xml" /></Relationships>
</file>

<file path=ppt/slides/_rels/slide7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2.xml.rels><?xml version="1.0" encoding="UTF-8" standalone="yes"?>
<Relationships xmlns="http://schemas.openxmlformats.org/package/2006/relationships"><Relationship Id="rId2" Type="http://schemas.openxmlformats.org/officeDocument/2006/relationships/image" Target="../media/image235.png" /><Relationship Id="rId1" Type="http://schemas.openxmlformats.org/officeDocument/2006/relationships/slideLayout" Target="../slideLayouts/slideLayout2.xml" /></Relationships>
</file>

<file path=ppt/slides/_rels/slide7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3.xml.rels><?xml version="1.0" encoding="UTF-8" standalone="yes"?>
<Relationships xmlns="http://schemas.openxmlformats.org/package/2006/relationships"><Relationship Id="rId2" Type="http://schemas.openxmlformats.org/officeDocument/2006/relationships/image" Target="../media/image236.png" /><Relationship Id="rId1" Type="http://schemas.openxmlformats.org/officeDocument/2006/relationships/slideLayout" Target="../slideLayouts/slideLayout2.xml" /></Relationships>
</file>

<file path=ppt/slides/_rels/slide7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8.xml.rels><?xml version="1.0" encoding="UTF-8" standalone="yes"?>
<Relationships xmlns="http://schemas.openxmlformats.org/package/2006/relationships"><Relationship Id="rId2" Type="http://schemas.openxmlformats.org/officeDocument/2006/relationships/image" Target="../media/image237.png" /><Relationship Id="rId1" Type="http://schemas.openxmlformats.org/officeDocument/2006/relationships/slideLayout" Target="../slideLayouts/slideLayout2.xml" /></Relationships>
</file>

<file path=ppt/slides/_rels/slide7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image" Target="../media/image32.gif" /><Relationship Id="rId1" Type="http://schemas.openxmlformats.org/officeDocument/2006/relationships/slideLayout" Target="../slideLayouts/slideLayout2.xml" /></Relationships>
</file>

<file path=ppt/slides/_rels/slide7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8.xml.rels><?xml version="1.0" encoding="UTF-8" standalone="yes"?>
<Relationships xmlns="http://schemas.openxmlformats.org/package/2006/relationships"><Relationship Id="rId2" Type="http://schemas.openxmlformats.org/officeDocument/2006/relationships/image" Target="../media/image238.png" /><Relationship Id="rId1" Type="http://schemas.openxmlformats.org/officeDocument/2006/relationships/slideLayout" Target="../slideLayouts/slideLayout2.xml" /></Relationships>
</file>

<file path=ppt/slides/_rels/slide7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760.xml.rels><?xml version="1.0" encoding="UTF-8" standalone="yes"?>
<Relationships xmlns="http://schemas.openxmlformats.org/package/2006/relationships"><Relationship Id="rId2" Type="http://schemas.openxmlformats.org/officeDocument/2006/relationships/image" Target="../media/image239.png" /><Relationship Id="rId1" Type="http://schemas.openxmlformats.org/officeDocument/2006/relationships/slideLayout" Target="../slideLayouts/slideLayout2.xml" /></Relationships>
</file>

<file path=ppt/slides/_rels/slide7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2.xml.rels><?xml version="1.0" encoding="UTF-8" standalone="yes"?>
<Relationships xmlns="http://schemas.openxmlformats.org/package/2006/relationships"><Relationship Id="rId2" Type="http://schemas.openxmlformats.org/officeDocument/2006/relationships/image" Target="../media/image240.png" /><Relationship Id="rId1" Type="http://schemas.openxmlformats.org/officeDocument/2006/relationships/slideLayout" Target="../slideLayouts/slideLayout2.xml" /></Relationships>
</file>

<file path=ppt/slides/_rels/slide7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6.xml.rels><?xml version="1.0" encoding="UTF-8" standalone="yes"?>
<Relationships xmlns="http://schemas.openxmlformats.org/package/2006/relationships"><Relationship Id="rId2" Type="http://schemas.openxmlformats.org/officeDocument/2006/relationships/image" Target="../media/image241.png" /><Relationship Id="rId1" Type="http://schemas.openxmlformats.org/officeDocument/2006/relationships/slideLayout" Target="../slideLayouts/slideLayout2.xml" /></Relationships>
</file>

<file path=ppt/slides/_rels/slide7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8.xml.rels><?xml version="1.0" encoding="UTF-8" standalone="yes"?>
<Relationships xmlns="http://schemas.openxmlformats.org/package/2006/relationships"><Relationship Id="rId2" Type="http://schemas.openxmlformats.org/officeDocument/2006/relationships/image" Target="../media/image242.png" /><Relationship Id="rId1" Type="http://schemas.openxmlformats.org/officeDocument/2006/relationships/slideLayout" Target="../slideLayouts/slideLayout2.xml" /></Relationships>
</file>

<file path=ppt/slides/_rels/slide7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1.xml.rels><?xml version="1.0" encoding="UTF-8" standalone="yes"?>
<Relationships xmlns="http://schemas.openxmlformats.org/package/2006/relationships"><Relationship Id="rId2" Type="http://schemas.openxmlformats.org/officeDocument/2006/relationships/image" Target="../media/image243.png" /><Relationship Id="rId1" Type="http://schemas.openxmlformats.org/officeDocument/2006/relationships/slideLayout" Target="../slideLayouts/slideLayout2.xml" /></Relationships>
</file>

<file path=ppt/slides/_rels/slide7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4.xml.rels><?xml version="1.0" encoding="UTF-8" standalone="yes"?>
<Relationships xmlns="http://schemas.openxmlformats.org/package/2006/relationships"><Relationship Id="rId2" Type="http://schemas.openxmlformats.org/officeDocument/2006/relationships/image" Target="../media/image244.png" /><Relationship Id="rId1" Type="http://schemas.openxmlformats.org/officeDocument/2006/relationships/slideLayout" Target="../slideLayouts/slideLayout2.xml" /></Relationships>
</file>

<file path=ppt/slides/_rels/slide775.xml.rels><?xml version="1.0" encoding="UTF-8" standalone="yes"?>
<Relationships xmlns="http://schemas.openxmlformats.org/package/2006/relationships"><Relationship Id="rId2" Type="http://schemas.openxmlformats.org/officeDocument/2006/relationships/image" Target="../media/image245.png" /><Relationship Id="rId1" Type="http://schemas.openxmlformats.org/officeDocument/2006/relationships/slideLayout" Target="../slideLayouts/slideLayout2.xml" /></Relationships>
</file>

<file path=ppt/slides/_rels/slide7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7.xml.rels><?xml version="1.0" encoding="UTF-8" standalone="yes"?>
<Relationships xmlns="http://schemas.openxmlformats.org/package/2006/relationships"><Relationship Id="rId2" Type="http://schemas.openxmlformats.org/officeDocument/2006/relationships/image" Target="../media/image246.png" /><Relationship Id="rId1" Type="http://schemas.openxmlformats.org/officeDocument/2006/relationships/slideLayout" Target="../slideLayouts/slideLayout2.xml" /></Relationships>
</file>

<file path=ppt/slides/_rels/slide7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7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9.xml.rels><?xml version="1.0" encoding="UTF-8" standalone="yes"?>
<Relationships xmlns="http://schemas.openxmlformats.org/package/2006/relationships"><Relationship Id="rId2" Type="http://schemas.openxmlformats.org/officeDocument/2006/relationships/image" Target="../media/image247.png" /><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2.xml.rels><?xml version="1.0" encoding="UTF-8" standalone="yes"?>
<Relationships xmlns="http://schemas.openxmlformats.org/package/2006/relationships"><Relationship Id="rId2" Type="http://schemas.openxmlformats.org/officeDocument/2006/relationships/image" Target="../media/image248.png" /><Relationship Id="rId1" Type="http://schemas.openxmlformats.org/officeDocument/2006/relationships/slideLayout" Target="../slideLayouts/slideLayout2.xml" /></Relationships>
</file>

<file path=ppt/slides/_rels/slide7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4.xml.rels><?xml version="1.0" encoding="UTF-8" standalone="yes"?>
<Relationships xmlns="http://schemas.openxmlformats.org/package/2006/relationships"><Relationship Id="rId2" Type="http://schemas.openxmlformats.org/officeDocument/2006/relationships/image" Target="../media/image249.png" /><Relationship Id="rId1" Type="http://schemas.openxmlformats.org/officeDocument/2006/relationships/slideLayout" Target="../slideLayouts/slideLayout2.xml" /></Relationships>
</file>

<file path=ppt/slides/_rels/slide7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7.xml.rels><?xml version="1.0" encoding="UTF-8" standalone="yes"?>
<Relationships xmlns="http://schemas.openxmlformats.org/package/2006/relationships"><Relationship Id="rId2" Type="http://schemas.openxmlformats.org/officeDocument/2006/relationships/image" Target="../media/image250.png" /><Relationship Id="rId1" Type="http://schemas.openxmlformats.org/officeDocument/2006/relationships/slideLayout" Target="../slideLayouts/slideLayout2.xml" /></Relationships>
</file>

<file path=ppt/slides/_rels/slide7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0.xml.rels><?xml version="1.0" encoding="UTF-8" standalone="yes"?>
<Relationships xmlns="http://schemas.openxmlformats.org/package/2006/relationships"><Relationship Id="rId2" Type="http://schemas.openxmlformats.org/officeDocument/2006/relationships/image" Target="../media/image251.png" /><Relationship Id="rId1" Type="http://schemas.openxmlformats.org/officeDocument/2006/relationships/slideLayout" Target="../slideLayouts/slideLayout2.xml" /></Relationships>
</file>

<file path=ppt/slides/_rels/slide8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7.xml.rels><?xml version="1.0" encoding="UTF-8" standalone="yes"?>
<Relationships xmlns="http://schemas.openxmlformats.org/package/2006/relationships"><Relationship Id="rId2" Type="http://schemas.openxmlformats.org/officeDocument/2006/relationships/image" Target="../media/image252.png" /><Relationship Id="rId1" Type="http://schemas.openxmlformats.org/officeDocument/2006/relationships/slideLayout" Target="../slideLayouts/slideLayout2.xml" /></Relationships>
</file>

<file path=ppt/slides/_rels/slide8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0.xml.rels><?xml version="1.0" encoding="UTF-8" standalone="yes"?>
<Relationships xmlns="http://schemas.openxmlformats.org/package/2006/relationships"><Relationship Id="rId2" Type="http://schemas.openxmlformats.org/officeDocument/2006/relationships/image" Target="../media/image253.png" /><Relationship Id="rId1" Type="http://schemas.openxmlformats.org/officeDocument/2006/relationships/slideLayout" Target="../slideLayouts/slideLayout2.xml" /></Relationships>
</file>

<file path=ppt/slides/_rels/slide8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2.xml.rels><?xml version="1.0" encoding="UTF-8" standalone="yes"?>
<Relationships xmlns="http://schemas.openxmlformats.org/package/2006/relationships"><Relationship Id="rId2" Type="http://schemas.openxmlformats.org/officeDocument/2006/relationships/image" Target="../media/image254.png" /><Relationship Id="rId1" Type="http://schemas.openxmlformats.org/officeDocument/2006/relationships/slideLayout" Target="../slideLayouts/slideLayout2.xml" /></Relationships>
</file>

<file path=ppt/slides/_rels/slide8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5.xml.rels><?xml version="1.0" encoding="UTF-8" standalone="yes"?>
<Relationships xmlns="http://schemas.openxmlformats.org/package/2006/relationships"><Relationship Id="rId2" Type="http://schemas.openxmlformats.org/officeDocument/2006/relationships/image" Target="../media/image255.png" /><Relationship Id="rId1" Type="http://schemas.openxmlformats.org/officeDocument/2006/relationships/slideLayout" Target="../slideLayouts/slideLayout2.xml" /></Relationships>
</file>

<file path=ppt/slides/_rels/slide8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8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1.xml.rels><?xml version="1.0" encoding="UTF-8" standalone="yes"?>
<Relationships xmlns="http://schemas.openxmlformats.org/package/2006/relationships"><Relationship Id="rId2" Type="http://schemas.openxmlformats.org/officeDocument/2006/relationships/image" Target="../media/image256.png" /><Relationship Id="rId1" Type="http://schemas.openxmlformats.org/officeDocument/2006/relationships/slideLayout" Target="../slideLayouts/slideLayout2.xml" /></Relationships>
</file>

<file path=ppt/slides/_rels/slide8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3.xml.rels><?xml version="1.0" encoding="UTF-8" standalone="yes"?>
<Relationships xmlns="http://schemas.openxmlformats.org/package/2006/relationships"><Relationship Id="rId2" Type="http://schemas.openxmlformats.org/officeDocument/2006/relationships/image" Target="../media/image257.png" /><Relationship Id="rId1" Type="http://schemas.openxmlformats.org/officeDocument/2006/relationships/slideLayout" Target="../slideLayouts/slideLayout2.xml" /></Relationships>
</file>

<file path=ppt/slides/_rels/slide8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6.xml.rels><?xml version="1.0" encoding="UTF-8" standalone="yes"?>
<Relationships xmlns="http://schemas.openxmlformats.org/package/2006/relationships"><Relationship Id="rId2" Type="http://schemas.openxmlformats.org/officeDocument/2006/relationships/image" Target="../media/image258.png" /><Relationship Id="rId1" Type="http://schemas.openxmlformats.org/officeDocument/2006/relationships/slideLayout" Target="../slideLayouts/slideLayout2.xml" /></Relationships>
</file>

<file path=ppt/slides/_rels/slide8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9.xml.rels><?xml version="1.0" encoding="UTF-8" standalone="yes"?>
<Relationships xmlns="http://schemas.openxmlformats.org/package/2006/relationships"><Relationship Id="rId2" Type="http://schemas.openxmlformats.org/officeDocument/2006/relationships/image" Target="../media/image259.png" /><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8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6.xml.rels><?xml version="1.0" encoding="UTF-8" standalone="yes"?>
<Relationships xmlns="http://schemas.openxmlformats.org/package/2006/relationships"><Relationship Id="rId2" Type="http://schemas.openxmlformats.org/officeDocument/2006/relationships/image" Target="../media/image260.png" /><Relationship Id="rId1" Type="http://schemas.openxmlformats.org/officeDocument/2006/relationships/slideLayout" Target="../slideLayouts/slideLayout2.xml" /></Relationships>
</file>

<file path=ppt/slides/_rels/slide8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1.xml.rels><?xml version="1.0" encoding="UTF-8" standalone="yes"?>
<Relationships xmlns="http://schemas.openxmlformats.org/package/2006/relationships"><Relationship Id="rId2" Type="http://schemas.openxmlformats.org/officeDocument/2006/relationships/image" Target="../media/image261.png" /><Relationship Id="rId1" Type="http://schemas.openxmlformats.org/officeDocument/2006/relationships/slideLayout" Target="../slideLayouts/slideLayout2.xml" /></Relationships>
</file>

<file path=ppt/slides/_rels/slide8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3.xml.rels><?xml version="1.0" encoding="UTF-8" standalone="yes"?>
<Relationships xmlns="http://schemas.openxmlformats.org/package/2006/relationships"><Relationship Id="rId2" Type="http://schemas.openxmlformats.org/officeDocument/2006/relationships/image" Target="../media/image262.png" /><Relationship Id="rId1" Type="http://schemas.openxmlformats.org/officeDocument/2006/relationships/slideLayout" Target="../slideLayouts/slideLayout2.xml" /></Relationships>
</file>

<file path=ppt/slides/_rels/slide8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6.xml.rels><?xml version="1.0" encoding="UTF-8" standalone="yes"?>
<Relationships xmlns="http://schemas.openxmlformats.org/package/2006/relationships"><Relationship Id="rId2" Type="http://schemas.openxmlformats.org/officeDocument/2006/relationships/image" Target="../media/image263.png" /><Relationship Id="rId1" Type="http://schemas.openxmlformats.org/officeDocument/2006/relationships/slideLayout" Target="../slideLayouts/slideLayout2.xml" /></Relationships>
</file>

<file path=ppt/slides/_rels/slide8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9.xml.rels><?xml version="1.0" encoding="UTF-8" standalone="yes"?>
<Relationships xmlns="http://schemas.openxmlformats.org/package/2006/relationships"><Relationship Id="rId2" Type="http://schemas.openxmlformats.org/officeDocument/2006/relationships/image" Target="../media/image264.png" /><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7.xml" /></Relationships>
</file>

<file path=ppt/slides/_rels/slide8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6.xml.rels><?xml version="1.0" encoding="UTF-8" standalone="yes"?>
<Relationships xmlns="http://schemas.openxmlformats.org/package/2006/relationships"><Relationship Id="rId2" Type="http://schemas.openxmlformats.org/officeDocument/2006/relationships/image" Target="../media/image265.png" /><Relationship Id="rId1" Type="http://schemas.openxmlformats.org/officeDocument/2006/relationships/slideLayout" Target="../slideLayouts/slideLayout2.xml" /></Relationships>
</file>

<file path=ppt/slides/_rels/slide8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8.xml.rels><?xml version="1.0" encoding="UTF-8" standalone="yes"?>
<Relationships xmlns="http://schemas.openxmlformats.org/package/2006/relationships"><Relationship Id="rId2" Type="http://schemas.openxmlformats.org/officeDocument/2006/relationships/image" Target="../media/image266.png" /><Relationship Id="rId1" Type="http://schemas.openxmlformats.org/officeDocument/2006/relationships/slideLayout" Target="../slideLayouts/slideLayout2.xml" /></Relationships>
</file>

<file path=ppt/slides/_rels/slide8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7.xml.rels><?xml version="1.0" encoding="UTF-8" standalone="yes"?>
<Relationships xmlns="http://schemas.openxmlformats.org/package/2006/relationships"><Relationship Id="rId2" Type="http://schemas.openxmlformats.org/officeDocument/2006/relationships/image" Target="../media/image267.png" /><Relationship Id="rId1" Type="http://schemas.openxmlformats.org/officeDocument/2006/relationships/slideLayout" Target="../slideLayouts/slideLayout2.xml" /></Relationships>
</file>

<file path=ppt/slides/_rels/slide8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1.xml.rels><?xml version="1.0" encoding="UTF-8" standalone="yes"?>
<Relationships xmlns="http://schemas.openxmlformats.org/package/2006/relationships"><Relationship Id="rId2" Type="http://schemas.openxmlformats.org/officeDocument/2006/relationships/image" Target="../media/image268.png" /><Relationship Id="rId1" Type="http://schemas.openxmlformats.org/officeDocument/2006/relationships/slideLayout" Target="../slideLayouts/slideLayout2.xml" /></Relationships>
</file>

<file path=ppt/slides/_rels/slide8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4.xml.rels><?xml version="1.0" encoding="UTF-8" standalone="yes"?>
<Relationships xmlns="http://schemas.openxmlformats.org/package/2006/relationships"><Relationship Id="rId2" Type="http://schemas.openxmlformats.org/officeDocument/2006/relationships/image" Target="../media/image269.png" /><Relationship Id="rId1" Type="http://schemas.openxmlformats.org/officeDocument/2006/relationships/slideLayout" Target="../slideLayouts/slideLayout2.xml" /></Relationships>
</file>

<file path=ppt/slides/_rels/slide8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6.xml.rels><?xml version="1.0" encoding="UTF-8" standalone="yes"?>
<Relationships xmlns="http://schemas.openxmlformats.org/package/2006/relationships"><Relationship Id="rId2" Type="http://schemas.openxmlformats.org/officeDocument/2006/relationships/image" Target="../media/image270.png" /><Relationship Id="rId1" Type="http://schemas.openxmlformats.org/officeDocument/2006/relationships/slideLayout" Target="../slideLayouts/slideLayout2.xml" /></Relationships>
</file>

<file path=ppt/slides/_rels/slide8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9.xml.rels><?xml version="1.0" encoding="UTF-8" standalone="yes"?>
<Relationships xmlns="http://schemas.openxmlformats.org/package/2006/relationships"><Relationship Id="rId2" Type="http://schemas.openxmlformats.org/officeDocument/2006/relationships/image" Target="../media/image271.png"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94.xml.rels><?xml version="1.0" encoding="UTF-8" standalone="yes"?>
<Relationships xmlns="http://schemas.openxmlformats.org/package/2006/relationships"><Relationship Id="rId2" Type="http://schemas.openxmlformats.org/officeDocument/2006/relationships/image" Target="../media/image272.png" /><Relationship Id="rId1" Type="http://schemas.openxmlformats.org/officeDocument/2006/relationships/slideLayout" Target="../slideLayouts/slideLayout2.xml" /></Relationships>
</file>

<file path=ppt/slides/_rels/slide895.xml.rels><?xml version="1.0" encoding="UTF-8" standalone="yes"?>
<Relationships xmlns="http://schemas.openxmlformats.org/package/2006/relationships"><Relationship Id="rId2" Type="http://schemas.openxmlformats.org/officeDocument/2006/relationships/image" Target="../media/image273.png" /><Relationship Id="rId1" Type="http://schemas.openxmlformats.org/officeDocument/2006/relationships/slideLayout" Target="../slideLayouts/slideLayout2.xml" /></Relationships>
</file>

<file path=ppt/slides/_rels/slide896.xml.rels><?xml version="1.0" encoding="UTF-8" standalone="yes"?>
<Relationships xmlns="http://schemas.openxmlformats.org/package/2006/relationships"><Relationship Id="rId2" Type="http://schemas.openxmlformats.org/officeDocument/2006/relationships/image" Target="../media/image274.png" /><Relationship Id="rId1" Type="http://schemas.openxmlformats.org/officeDocument/2006/relationships/slideLayout" Target="../slideLayouts/slideLayout2.xml" /></Relationships>
</file>

<file path=ppt/slides/_rels/slide8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99.xml.rels><?xml version="1.0" encoding="UTF-8" standalone="yes"?>
<Relationships xmlns="http://schemas.openxmlformats.org/package/2006/relationships"><Relationship Id="rId2" Type="http://schemas.openxmlformats.org/officeDocument/2006/relationships/image" Target="../media/image275.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5.xml.rels><?xml version="1.0" encoding="UTF-8" standalone="yes"?>
<Relationships xmlns="http://schemas.openxmlformats.org/package/2006/relationships"><Relationship Id="rId2" Type="http://schemas.openxmlformats.org/officeDocument/2006/relationships/image" Target="../media/image276.png" /><Relationship Id="rId1" Type="http://schemas.openxmlformats.org/officeDocument/2006/relationships/slideLayout" Target="../slideLayouts/slideLayout2.xml" /></Relationships>
</file>

<file path=ppt/slides/_rels/slide9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920.xml.rels><?xml version="1.0" encoding="UTF-8" standalone="yes"?>
<Relationships xmlns="http://schemas.openxmlformats.org/package/2006/relationships"><Relationship Id="rId2" Type="http://schemas.openxmlformats.org/officeDocument/2006/relationships/image" Target="../media/image277.png" /><Relationship Id="rId1" Type="http://schemas.openxmlformats.org/officeDocument/2006/relationships/slideLayout" Target="../slideLayouts/slideLayout2.xml" /></Relationships>
</file>

<file path=ppt/slides/_rels/slide9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22.xml.rels><?xml version="1.0" encoding="UTF-8" standalone="yes"?>
<Relationships xmlns="http://schemas.openxmlformats.org/package/2006/relationships"><Relationship Id="rId2" Type="http://schemas.openxmlformats.org/officeDocument/2006/relationships/image" Target="../media/image278.png" /><Relationship Id="rId1" Type="http://schemas.openxmlformats.org/officeDocument/2006/relationships/slideLayout" Target="../slideLayouts/slideLayout2.xml" /></Relationships>
</file>

<file path=ppt/slides/_rels/slide9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24.xml.rels><?xml version="1.0" encoding="UTF-8" standalone="yes"?>
<Relationships xmlns="http://schemas.openxmlformats.org/package/2006/relationships"><Relationship Id="rId2" Type="http://schemas.openxmlformats.org/officeDocument/2006/relationships/image" Target="../media/image279.png" /><Relationship Id="rId1" Type="http://schemas.openxmlformats.org/officeDocument/2006/relationships/slideLayout" Target="../slideLayouts/slideLayout2.xml" /></Relationships>
</file>

<file path=ppt/slides/_rels/slide9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29.xml.rels><?xml version="1.0" encoding="UTF-8" standalone="yes"?>
<Relationships xmlns="http://schemas.openxmlformats.org/package/2006/relationships"><Relationship Id="rId2" Type="http://schemas.openxmlformats.org/officeDocument/2006/relationships/image" Target="../media/image280.png" /><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30.xml.rels><?xml version="1.0" encoding="UTF-8" standalone="yes"?>
<Relationships xmlns="http://schemas.openxmlformats.org/package/2006/relationships"><Relationship Id="rId2" Type="http://schemas.openxmlformats.org/officeDocument/2006/relationships/image" Target="../media/image281.png" /><Relationship Id="rId1" Type="http://schemas.openxmlformats.org/officeDocument/2006/relationships/slideLayout" Target="../slideLayouts/slideLayout2.xml" /></Relationships>
</file>

<file path=ppt/slides/_rels/slide93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33.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34.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35.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36.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37.xml.rels><?xml version="1.0" encoding="UTF-8" standalone="yes"?>
<Relationships xmlns="http://schemas.openxmlformats.org/package/2006/relationships"><Relationship Id="rId3" Type="http://schemas.openxmlformats.org/officeDocument/2006/relationships/image" Target="../media/image283.png" /><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38.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39.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4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41.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42.xml.rels><?xml version="1.0" encoding="UTF-8" standalone="yes"?>
<Relationships xmlns="http://schemas.openxmlformats.org/package/2006/relationships"><Relationship Id="rId3" Type="http://schemas.openxmlformats.org/officeDocument/2006/relationships/image" Target="../media/image284.png" /><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43.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44.xml.rels><?xml version="1.0" encoding="UTF-8" standalone="yes"?>
<Relationships xmlns="http://schemas.openxmlformats.org/package/2006/relationships"><Relationship Id="rId3" Type="http://schemas.openxmlformats.org/officeDocument/2006/relationships/image" Target="../media/image285.png" /><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45.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46.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47.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48.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49.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5.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7.xml" /></Relationships>
</file>

<file path=ppt/slides/_rels/slide950.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51.xml.rels><?xml version="1.0" encoding="UTF-8" standalone="yes"?>
<Relationships xmlns="http://schemas.openxmlformats.org/package/2006/relationships"><Relationship Id="rId3" Type="http://schemas.openxmlformats.org/officeDocument/2006/relationships/image" Target="../media/image286.png" /><Relationship Id="rId2" Type="http://schemas.openxmlformats.org/officeDocument/2006/relationships/image" Target="../media/image282.jpeg" /><Relationship Id="rId1" Type="http://schemas.openxmlformats.org/officeDocument/2006/relationships/slideLayout" Target="../slideLayouts/slideLayout2.xml" /><Relationship Id="rId4" Type="http://schemas.openxmlformats.org/officeDocument/2006/relationships/image" Target="../media/image287.png" /></Relationships>
</file>

<file path=ppt/slides/_rels/slide952.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54.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55.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56.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57.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58.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59.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6.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7.xml" /></Relationships>
</file>

<file path=ppt/slides/_rels/slide960.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61.xml.rels><?xml version="1.0" encoding="UTF-8" standalone="yes"?>
<Relationships xmlns="http://schemas.openxmlformats.org/package/2006/relationships"><Relationship Id="rId2" Type="http://schemas.openxmlformats.org/officeDocument/2006/relationships/image" Target="../media/image282.jpeg" /><Relationship Id="rId1" Type="http://schemas.openxmlformats.org/officeDocument/2006/relationships/slideLayout" Target="../slideLayouts/slideLayout2.xml" /></Relationships>
</file>

<file path=ppt/slides/_rels/slide962.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63.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67.xml.rels><?xml version="1.0" encoding="UTF-8" standalone="yes"?>
<Relationships xmlns="http://schemas.openxmlformats.org/package/2006/relationships"><Relationship Id="rId2" Type="http://schemas.openxmlformats.org/officeDocument/2006/relationships/image" Target="../media/image289.png" /><Relationship Id="rId1" Type="http://schemas.openxmlformats.org/officeDocument/2006/relationships/slideLayout" Target="../slideLayouts/slideLayout2.xml" /></Relationships>
</file>

<file path=ppt/slides/_rels/slide968.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69.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70.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71.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72.xml.rels><?xml version="1.0" encoding="UTF-8" standalone="yes"?>
<Relationships xmlns="http://schemas.openxmlformats.org/package/2006/relationships"><Relationship Id="rId3" Type="http://schemas.openxmlformats.org/officeDocument/2006/relationships/image" Target="../media/image290.png" /><Relationship Id="rId2" Type="http://schemas.openxmlformats.org/officeDocument/2006/relationships/image" Target="../media/image288.jpeg" /><Relationship Id="rId1" Type="http://schemas.openxmlformats.org/officeDocument/2006/relationships/slideLayout" Target="../slideLayouts/slideLayout2.xml" /><Relationship Id="rId4" Type="http://schemas.openxmlformats.org/officeDocument/2006/relationships/image" Target="../media/image291.jpeg" /></Relationships>
</file>

<file path=ppt/slides/_rels/slide973.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74.xml.rels><?xml version="1.0" encoding="UTF-8" standalone="yes"?>
<Relationships xmlns="http://schemas.openxmlformats.org/package/2006/relationships"><Relationship Id="rId3" Type="http://schemas.openxmlformats.org/officeDocument/2006/relationships/image" Target="../media/image292.png" /><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75.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76.xml.rels><?xml version="1.0" encoding="UTF-8" standalone="yes"?>
<Relationships xmlns="http://schemas.openxmlformats.org/package/2006/relationships"><Relationship Id="rId3" Type="http://schemas.openxmlformats.org/officeDocument/2006/relationships/image" Target="../media/image293.png" /><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77.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78.xml.rels><?xml version="1.0" encoding="UTF-8" standalone="yes"?>
<Relationships xmlns="http://schemas.openxmlformats.org/package/2006/relationships"><Relationship Id="rId3" Type="http://schemas.openxmlformats.org/officeDocument/2006/relationships/image" Target="../media/image294.png" /><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79.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980.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81.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82.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83.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84.xml.rels><?xml version="1.0" encoding="UTF-8" standalone="yes"?>
<Relationships xmlns="http://schemas.openxmlformats.org/package/2006/relationships"><Relationship Id="rId3" Type="http://schemas.openxmlformats.org/officeDocument/2006/relationships/image" Target="../media/image295.png" /><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85.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86.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87.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88.xml.rels><?xml version="1.0" encoding="UTF-8" standalone="yes"?>
<Relationships xmlns="http://schemas.openxmlformats.org/package/2006/relationships"><Relationship Id="rId3" Type="http://schemas.openxmlformats.org/officeDocument/2006/relationships/image" Target="../media/image296.png" /><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89.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90.xml.rels><?xml version="1.0" encoding="UTF-8" standalone="yes"?>
<Relationships xmlns="http://schemas.openxmlformats.org/package/2006/relationships"><Relationship Id="rId2" Type="http://schemas.openxmlformats.org/officeDocument/2006/relationships/image" Target="../media/image288.jpeg" /><Relationship Id="rId1" Type="http://schemas.openxmlformats.org/officeDocument/2006/relationships/slideLayout" Target="../slideLayouts/slideLayout2.xml" /></Relationships>
</file>

<file path=ppt/slides/_rels/slide991.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992.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993.xml.rels><?xml version="1.0" encoding="UTF-8" standalone="yes"?>
<Relationships xmlns="http://schemas.openxmlformats.org/package/2006/relationships"><Relationship Id="rId3" Type="http://schemas.openxmlformats.org/officeDocument/2006/relationships/image" Target="../media/image298.png" /><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994.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995.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996.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997.xml.rels><?xml version="1.0" encoding="UTF-8" standalone="yes"?>
<Relationships xmlns="http://schemas.openxmlformats.org/package/2006/relationships"><Relationship Id="rId3" Type="http://schemas.openxmlformats.org/officeDocument/2006/relationships/image" Target="../media/image299.png" /><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998.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_rels/slide999.xml.rels><?xml version="1.0" encoding="UTF-8" standalone="yes"?>
<Relationships xmlns="http://schemas.openxmlformats.org/package/2006/relationships"><Relationship Id="rId2" Type="http://schemas.openxmlformats.org/officeDocument/2006/relationships/image" Target="../media/image297.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3">
            <a:schemeClr val="lt1"/>
          </a:lnRef>
          <a:fillRef idx="1">
            <a:schemeClr val="accent1"/>
          </a:fillRef>
          <a:effectRef idx="1">
            <a:schemeClr val="accent1"/>
          </a:effectRef>
          <a:fontRef idx="minor">
            <a:schemeClr val="lt1"/>
          </a:fontRef>
        </p:style>
        <p:txBody>
          <a:bodyPr/>
          <a:lstStyle/>
          <a:p>
            <a:r>
              <a:rPr lang="en-US" b="1" u="sng" dirty="0"/>
              <a:t>TISSUES</a:t>
            </a:r>
          </a:p>
        </p:txBody>
      </p:sp>
      <p:sp>
        <p:nvSpPr>
          <p:cNvPr id="3" name="Content Placeholder 2"/>
          <p:cNvSpPr>
            <a:spLocks noGrp="1"/>
          </p:cNvSpPr>
          <p:nvPr>
            <p:ph idx="1"/>
          </p:nvPr>
        </p:nvSpPr>
        <p:spPr>
          <a:xfrm>
            <a:off x="0" y="838200"/>
            <a:ext cx="9144000" cy="6019800"/>
          </a:xfrm>
        </p:spPr>
        <p:txBody>
          <a:bodyPr>
            <a:normAutofit/>
          </a:bodyPr>
          <a:lstStyle/>
          <a:p>
            <a:r>
              <a:rPr lang="en-US" dirty="0"/>
              <a:t>4 main types, each of which has subdivisions. </a:t>
            </a:r>
          </a:p>
          <a:p>
            <a:r>
              <a:rPr lang="en-US" dirty="0"/>
              <a:t>They are:</a:t>
            </a:r>
          </a:p>
          <a:p>
            <a:pPr>
              <a:buNone/>
            </a:pPr>
            <a:r>
              <a:rPr lang="en-US" dirty="0"/>
              <a:t>	• epithelial tissue or epithelium</a:t>
            </a:r>
          </a:p>
          <a:p>
            <a:pPr>
              <a:buNone/>
            </a:pPr>
            <a:r>
              <a:rPr lang="en-US" dirty="0"/>
              <a:t>	• connective tissue</a:t>
            </a:r>
          </a:p>
          <a:p>
            <a:pPr>
              <a:buNone/>
            </a:pPr>
            <a:r>
              <a:rPr lang="en-US" dirty="0"/>
              <a:t>	• muscle tissue</a:t>
            </a:r>
          </a:p>
          <a:p>
            <a:pPr>
              <a:buNone/>
            </a:pPr>
            <a:r>
              <a:rPr lang="en-US" dirty="0"/>
              <a:t>	• nervous tissue.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a:t>
            </a:fld>
            <a:endParaRPr lang="en-US"/>
          </a:p>
        </p:txBody>
      </p:sp>
    </p:spTree>
  </p:cSld>
  <p:clrMapOvr>
    <a:masterClrMapping/>
  </p:clrMapOvr>
  <p:transition>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15000"/>
            <a:ext cx="8229600" cy="1143000"/>
          </a:xfrm>
        </p:spPr>
        <p:txBody>
          <a:bodyPr/>
          <a:lstStyle/>
          <a:p>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a:t>
            </a:fld>
            <a:endParaRPr lang="en-US"/>
          </a:p>
        </p:txBody>
      </p:sp>
      <p:sp>
        <p:nvSpPr>
          <p:cNvPr id="6" name="TextBox 5"/>
          <p:cNvSpPr txBox="1"/>
          <p:nvPr/>
        </p:nvSpPr>
        <p:spPr>
          <a:xfrm>
            <a:off x="6553200" y="4114800"/>
            <a:ext cx="2590800" cy="830997"/>
          </a:xfrm>
          <a:prstGeom prst="rect">
            <a:avLst/>
          </a:prstGeom>
          <a:noFill/>
        </p:spPr>
        <p:txBody>
          <a:bodyPr wrap="square" rtlCol="0">
            <a:spAutoFit/>
          </a:bodyPr>
          <a:lstStyle/>
          <a:p>
            <a:r>
              <a:rPr lang="en-US" sz="2400" dirty="0">
                <a:solidFill>
                  <a:schemeClr val="bg1"/>
                </a:solidFill>
              </a:rPr>
              <a:t>Transitional epithelium</a:t>
            </a:r>
          </a:p>
        </p:txBody>
      </p:sp>
      <p:cxnSp>
        <p:nvCxnSpPr>
          <p:cNvPr id="8" name="Straight Arrow Connector 7"/>
          <p:cNvCxnSpPr/>
          <p:nvPr/>
        </p:nvCxnSpPr>
        <p:spPr>
          <a:xfrm flipH="1">
            <a:off x="3962400" y="4572000"/>
            <a:ext cx="2438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162800" y="4800600"/>
            <a:ext cx="76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ver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77000"/>
            <a:ext cx="8229600" cy="381000"/>
          </a:xfrm>
        </p:spPr>
        <p:txBody>
          <a:bodyPr>
            <a:normAutofit fontScale="90000"/>
          </a:bodyPr>
          <a:lstStyle/>
          <a:p>
            <a:r>
              <a:rPr lang="en-US" sz="2400" dirty="0"/>
              <a:t>Organs occupying anterior part of abdominal cavity</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100</a:t>
            </a:fld>
            <a:endParaRPr lang="en-US"/>
          </a:p>
        </p:txBody>
      </p:sp>
    </p:spTree>
  </p:cSld>
  <p:clrMapOvr>
    <a:masterClrMapping/>
  </p:clrMapOvr>
  <p:transition>
    <p:strips dir="rd"/>
  </p:transition>
</p:sld>
</file>

<file path=ppt/slides/slide100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lstStyle/>
          <a:p>
            <a:pPr>
              <a:buNone/>
            </a:pPr>
            <a:r>
              <a:rPr lang="en-US" b="1" dirty="0"/>
              <a:t>b) Vertebral column </a:t>
            </a:r>
          </a:p>
          <a:p>
            <a:r>
              <a:rPr lang="en-US" dirty="0"/>
              <a:t>24 separate movable, irregular bones, sacrum (five fused bones) &amp; coccyx (four fused bones). </a:t>
            </a:r>
          </a:p>
          <a:p>
            <a:r>
              <a:rPr lang="en-US" dirty="0"/>
              <a:t>24 separate bones, in 3 groups: </a:t>
            </a:r>
          </a:p>
          <a:p>
            <a:pPr lvl="1"/>
            <a:r>
              <a:rPr lang="en-US" dirty="0"/>
              <a:t>7 cervical, </a:t>
            </a:r>
          </a:p>
          <a:p>
            <a:pPr lvl="1"/>
            <a:r>
              <a:rPr lang="en-US" dirty="0"/>
              <a:t>12 thoracic </a:t>
            </a:r>
          </a:p>
          <a:p>
            <a:pPr lvl="1"/>
            <a:r>
              <a:rPr lang="en-US" dirty="0"/>
              <a:t>5 lumbar.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1000</a:t>
            </a:fld>
            <a:endParaRPr lang="en-US"/>
          </a:p>
        </p:txBody>
      </p:sp>
    </p:spTree>
  </p:cSld>
  <p:clrMapOvr>
    <a:masterClrMapping/>
  </p:clrMapOvr>
  <p:transition>
    <p:cover dir="rd"/>
  </p:transition>
</p:sld>
</file>

<file path=ppt/slides/slide100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354762"/>
            <a:ext cx="8229600" cy="503238"/>
          </a:xfrm>
        </p:spPr>
        <p:txBody>
          <a:bodyPr>
            <a:normAutofit fontScale="90000"/>
          </a:bodyPr>
          <a:lstStyle/>
          <a:p>
            <a:r>
              <a:rPr lang="en-US" dirty="0"/>
              <a:t>Vertebral column</a:t>
            </a:r>
          </a:p>
        </p:txBody>
      </p:sp>
      <p:pic>
        <p:nvPicPr>
          <p:cNvPr id="9218" name="Picture 2"/>
          <p:cNvPicPr>
            <a:picLocks noGrp="1" noChangeAspect="1" noChangeArrowheads="1"/>
          </p:cNvPicPr>
          <p:nvPr>
            <p:ph idx="1"/>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1001</a:t>
            </a:fld>
            <a:endParaRPr lang="en-US"/>
          </a:p>
        </p:txBody>
      </p:sp>
    </p:spTree>
  </p:cSld>
  <p:clrMapOvr>
    <a:masterClrMapping/>
  </p:clrMapOvr>
  <p:transition>
    <p:cover dir="rd"/>
  </p:transition>
</p:sld>
</file>

<file path=ppt/slides/slide100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92500" lnSpcReduction="20000"/>
          </a:bodyPr>
          <a:lstStyle/>
          <a:p>
            <a:pPr algn="ctr">
              <a:buNone/>
            </a:pPr>
            <a:r>
              <a:rPr lang="en-US" b="1" u="sng" dirty="0"/>
              <a:t>Characteristics of a typical vertebra</a:t>
            </a:r>
          </a:p>
          <a:p>
            <a:pPr>
              <a:buNone/>
            </a:pPr>
            <a:r>
              <a:rPr lang="en-US" b="1" dirty="0"/>
              <a:t>a) The body. </a:t>
            </a:r>
            <a:r>
              <a:rPr lang="en-US" dirty="0"/>
              <a:t>situated </a:t>
            </a:r>
            <a:r>
              <a:rPr lang="en-US" dirty="0" err="1"/>
              <a:t>anteriorly</a:t>
            </a:r>
            <a:r>
              <a:rPr lang="en-US" dirty="0"/>
              <a:t> &amp; size varies with the site; Smallest in the cervical region &amp; become larger towards the lumbar region.</a:t>
            </a:r>
          </a:p>
          <a:p>
            <a:pPr>
              <a:buNone/>
            </a:pPr>
            <a:r>
              <a:rPr lang="en-US" b="1" dirty="0"/>
              <a:t>b) The vertebral (neural) arch </a:t>
            </a:r>
            <a:r>
              <a:rPr lang="en-US" dirty="0"/>
              <a:t>encloses a large vertebral foramen. </a:t>
            </a:r>
          </a:p>
          <a:p>
            <a:r>
              <a:rPr lang="en-US" dirty="0"/>
              <a:t>Ring of bone consists of 2 pedicles that project backwards from the body &amp; 2 </a:t>
            </a:r>
            <a:r>
              <a:rPr lang="en-US" dirty="0" err="1"/>
              <a:t>laminae</a:t>
            </a:r>
            <a:r>
              <a:rPr lang="en-US" dirty="0"/>
              <a:t>.</a:t>
            </a:r>
          </a:p>
          <a:p>
            <a:pPr lvl="1"/>
            <a:r>
              <a:rPr lang="en-US" dirty="0"/>
              <a:t>Where the </a:t>
            </a:r>
            <a:r>
              <a:rPr lang="en-US" b="1" dirty="0"/>
              <a:t>pedicles </a:t>
            </a:r>
            <a:r>
              <a:rPr lang="en-US" dirty="0"/>
              <a:t>&amp;</a:t>
            </a:r>
            <a:r>
              <a:rPr lang="en-US" b="1" dirty="0"/>
              <a:t> </a:t>
            </a:r>
            <a:r>
              <a:rPr lang="en-US" b="1" dirty="0" err="1">
                <a:solidFill>
                  <a:srgbClr val="FF0000"/>
                </a:solidFill>
              </a:rPr>
              <a:t>laminae</a:t>
            </a:r>
            <a:r>
              <a:rPr lang="en-US" b="1" dirty="0">
                <a:solidFill>
                  <a:srgbClr val="FF0000"/>
                </a:solidFill>
              </a:rPr>
              <a:t> </a:t>
            </a:r>
            <a:r>
              <a:rPr lang="en-US" b="1" dirty="0"/>
              <a:t>unite</a:t>
            </a:r>
            <a:r>
              <a:rPr lang="en-US" dirty="0"/>
              <a:t>, </a:t>
            </a:r>
            <a:r>
              <a:rPr lang="en-US" b="1" dirty="0">
                <a:solidFill>
                  <a:srgbClr val="FF0000"/>
                </a:solidFill>
              </a:rPr>
              <a:t>transverse processes </a:t>
            </a:r>
            <a:r>
              <a:rPr lang="en-US" dirty="0"/>
              <a:t>project laterally </a:t>
            </a:r>
          </a:p>
          <a:p>
            <a:pPr lvl="1"/>
            <a:r>
              <a:rPr lang="en-US" dirty="0"/>
              <a:t>Where the 2</a:t>
            </a:r>
            <a:r>
              <a:rPr lang="en-US" b="1" dirty="0">
                <a:solidFill>
                  <a:srgbClr val="FFFF00"/>
                </a:solidFill>
              </a:rPr>
              <a:t> </a:t>
            </a:r>
            <a:r>
              <a:rPr lang="en-US" b="1" dirty="0" err="1">
                <a:solidFill>
                  <a:srgbClr val="FF0000"/>
                </a:solidFill>
              </a:rPr>
              <a:t>laminae</a:t>
            </a:r>
            <a:r>
              <a:rPr lang="en-US" b="1" dirty="0">
                <a:solidFill>
                  <a:srgbClr val="FFFF00"/>
                </a:solidFill>
              </a:rPr>
              <a:t> </a:t>
            </a:r>
            <a:r>
              <a:rPr lang="en-US" dirty="0"/>
              <a:t>meet in the midline posteriorly they form a </a:t>
            </a:r>
            <a:r>
              <a:rPr lang="en-US" b="1" dirty="0" err="1">
                <a:solidFill>
                  <a:srgbClr val="FF0000"/>
                </a:solidFill>
              </a:rPr>
              <a:t>spinous</a:t>
            </a:r>
            <a:r>
              <a:rPr lang="en-US" b="1" dirty="0">
                <a:solidFill>
                  <a:srgbClr val="FF0000"/>
                </a:solidFill>
              </a:rPr>
              <a:t> process</a:t>
            </a:r>
            <a:r>
              <a:rPr lang="en-US" dirty="0">
                <a:solidFill>
                  <a:srgbClr val="FF0000"/>
                </a:solidFill>
              </a:rPr>
              <a:t>. </a:t>
            </a:r>
          </a:p>
          <a:p>
            <a:r>
              <a:rPr lang="en-US" dirty="0"/>
              <a:t>N</a:t>
            </a:r>
            <a:r>
              <a:rPr lang="en-US" b="1" dirty="0"/>
              <a:t>eural arch </a:t>
            </a:r>
            <a:r>
              <a:rPr lang="en-US" dirty="0"/>
              <a:t>has 4 articular surfaces: </a:t>
            </a:r>
          </a:p>
          <a:p>
            <a:pPr lvl="1"/>
            <a:r>
              <a:rPr lang="en-US" dirty="0"/>
              <a:t>2 articulate with the vertebra above &amp; 2 with the one below. </a:t>
            </a:r>
          </a:p>
          <a:p>
            <a:r>
              <a:rPr lang="en-US" dirty="0"/>
              <a:t>V</a:t>
            </a:r>
            <a:r>
              <a:rPr lang="en-US" b="1" dirty="0"/>
              <a:t>ertebral foramina </a:t>
            </a:r>
            <a:r>
              <a:rPr lang="en-US" dirty="0"/>
              <a:t>form the vertebral (neural) canal that contains the spinal cord.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1002</a:t>
            </a:fld>
            <a:endParaRPr lang="en-US"/>
          </a:p>
        </p:txBody>
      </p:sp>
    </p:spTree>
  </p:cSld>
  <p:clrMapOvr>
    <a:masterClrMapping/>
  </p:clrMapOvr>
  <p:transition>
    <p:cover dir="rd"/>
  </p:transition>
</p:sld>
</file>

<file path=ppt/slides/slide100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6278562"/>
            <a:ext cx="8229600" cy="579438"/>
          </a:xfrm>
        </p:spPr>
        <p:txBody>
          <a:bodyPr>
            <a:normAutofit fontScale="90000"/>
          </a:bodyPr>
          <a:lstStyle/>
          <a:p>
            <a:r>
              <a:rPr lang="en-US" dirty="0"/>
              <a:t>A typical vertebra</a:t>
            </a:r>
          </a:p>
        </p:txBody>
      </p:sp>
      <p:pic>
        <p:nvPicPr>
          <p:cNvPr id="10242" name="Picture 2"/>
          <p:cNvPicPr>
            <a:picLocks noGrp="1" noChangeAspect="1" noChangeArrowheads="1"/>
          </p:cNvPicPr>
          <p:nvPr>
            <p:ph idx="1"/>
          </p:nvPr>
        </p:nvPicPr>
        <p:blipFill>
          <a:blip r:embed="rId3"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1003</a:t>
            </a:fld>
            <a:endParaRPr lang="en-US"/>
          </a:p>
        </p:txBody>
      </p:sp>
    </p:spTree>
  </p:cSld>
  <p:clrMapOvr>
    <a:masterClrMapping/>
  </p:clrMapOvr>
  <p:transition>
    <p:cover dir="rd"/>
  </p:transition>
</p:sld>
</file>

<file path=ppt/slides/slide100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pPr>
              <a:buNone/>
            </a:pPr>
            <a:r>
              <a:rPr lang="en-US" b="1" u="sng" dirty="0"/>
              <a:t>Special features of vertebrae in different parts of the vertebral column</a:t>
            </a:r>
          </a:p>
          <a:p>
            <a:pPr>
              <a:buNone/>
            </a:pPr>
            <a:r>
              <a:rPr lang="en-US" b="1" dirty="0"/>
              <a:t>1. Cervical vertebrae</a:t>
            </a:r>
          </a:p>
          <a:p>
            <a:r>
              <a:rPr lang="en-US" dirty="0"/>
              <a:t>Transverse processes have a foramen through which a vertebral artery passes upwards to the brain.</a:t>
            </a:r>
          </a:p>
          <a:p>
            <a:r>
              <a:rPr lang="en-US" dirty="0"/>
              <a:t>First 2 cervical vertebrae are atypical.</a:t>
            </a:r>
          </a:p>
          <a:p>
            <a:r>
              <a:rPr lang="en-US" b="1" dirty="0"/>
              <a:t>The atlas;</a:t>
            </a:r>
            <a:r>
              <a:rPr lang="en-US" dirty="0"/>
              <a:t> 1st cervical vertebra &amp; consists simply of a ring of bone with 2 short transverse processes. </a:t>
            </a:r>
          </a:p>
          <a:p>
            <a:pPr lvl="1"/>
            <a:r>
              <a:rPr lang="en-US" dirty="0"/>
              <a:t>Anterior part of the large vertebral foramen is occupied by the </a:t>
            </a:r>
            <a:r>
              <a:rPr lang="en-US" dirty="0" err="1"/>
              <a:t>odontoid</a:t>
            </a:r>
            <a:r>
              <a:rPr lang="en-US" dirty="0"/>
              <a:t> process of the axis, which is held in position by a transverse ligament.</a:t>
            </a:r>
          </a:p>
          <a:p>
            <a:pPr lvl="1"/>
            <a:r>
              <a:rPr lang="en-US" dirty="0"/>
              <a:t>Thus, the </a:t>
            </a:r>
            <a:r>
              <a:rPr lang="en-US" b="1" dirty="0" err="1"/>
              <a:t>odontoid</a:t>
            </a:r>
            <a:r>
              <a:rPr lang="en-US" b="1" dirty="0"/>
              <a:t> process </a:t>
            </a:r>
            <a:r>
              <a:rPr lang="en-US" dirty="0"/>
              <a:t>forms the body of the atlas.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1004</a:t>
            </a:fld>
            <a:endParaRPr lang="en-US"/>
          </a:p>
        </p:txBody>
      </p:sp>
    </p:spTree>
  </p:cSld>
  <p:clrMapOvr>
    <a:masterClrMapping/>
  </p:clrMapOvr>
  <p:transition>
    <p:cover dir="rd"/>
  </p:transition>
</p:sld>
</file>

<file path=ppt/slides/slide100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pPr lvl="1"/>
            <a:r>
              <a:rPr lang="en-US" dirty="0"/>
              <a:t>Posterior part is the true vertebral foramen &amp; is occupied by the spinal cord. </a:t>
            </a:r>
          </a:p>
          <a:p>
            <a:pPr lvl="1"/>
            <a:r>
              <a:rPr lang="en-US" dirty="0"/>
              <a:t>Superior surface; has 2 articular facets which form joints with the </a:t>
            </a:r>
            <a:r>
              <a:rPr lang="en-US" dirty="0" err="1"/>
              <a:t>condyles</a:t>
            </a:r>
            <a:r>
              <a:rPr lang="en-US" dirty="0"/>
              <a:t> of the occipital bone of the skull. Nodding movement of the head takes place at these joints.</a:t>
            </a:r>
          </a:p>
          <a:p>
            <a:r>
              <a:rPr lang="en-US" b="1" dirty="0"/>
              <a:t>The axis;</a:t>
            </a:r>
            <a:r>
              <a:rPr lang="en-US" dirty="0"/>
              <a:t> 2</a:t>
            </a:r>
            <a:r>
              <a:rPr lang="en-US" baseline="30000" dirty="0"/>
              <a:t>nd</a:t>
            </a:r>
            <a:r>
              <a:rPr lang="en-US" dirty="0"/>
              <a:t> cervical vertebra. </a:t>
            </a:r>
          </a:p>
          <a:p>
            <a:pPr lvl="1"/>
            <a:r>
              <a:rPr lang="en-US" dirty="0"/>
              <a:t>Body is small </a:t>
            </a:r>
          </a:p>
          <a:p>
            <a:pPr lvl="1"/>
            <a:r>
              <a:rPr lang="en-US" dirty="0"/>
              <a:t>Has the upward projecting </a:t>
            </a:r>
            <a:r>
              <a:rPr lang="en-US" dirty="0" err="1"/>
              <a:t>odontoid</a:t>
            </a:r>
            <a:r>
              <a:rPr lang="en-US" dirty="0"/>
              <a:t> process or dens that articulates with the atlas. </a:t>
            </a:r>
          </a:p>
          <a:p>
            <a:pPr lvl="1"/>
            <a:r>
              <a:rPr lang="en-US" dirty="0"/>
              <a:t>Movement at this joint is turning the head from side to side.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1005</a:t>
            </a:fld>
            <a:endParaRPr lang="en-US"/>
          </a:p>
        </p:txBody>
      </p:sp>
    </p:spTree>
  </p:cSld>
  <p:clrMapOvr>
    <a:masterClrMapping/>
  </p:clrMapOvr>
  <p:transition>
    <p:cover dir="rd"/>
  </p:transition>
</p:sld>
</file>

<file path=ppt/slides/slide100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278562"/>
            <a:ext cx="8229600" cy="579438"/>
          </a:xfrm>
        </p:spPr>
        <p:txBody>
          <a:bodyPr>
            <a:normAutofit fontScale="90000"/>
          </a:bodyPr>
          <a:lstStyle/>
          <a:p>
            <a:r>
              <a:rPr lang="en-US" dirty="0"/>
              <a:t>Cervical vertebra</a:t>
            </a:r>
          </a:p>
        </p:txBody>
      </p:sp>
      <p:pic>
        <p:nvPicPr>
          <p:cNvPr id="11266" name="Picture 2"/>
          <p:cNvPicPr>
            <a:picLocks noGrp="1" noChangeAspect="1" noChangeArrowheads="1"/>
          </p:cNvPicPr>
          <p:nvPr>
            <p:ph idx="1"/>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1006</a:t>
            </a:fld>
            <a:endParaRPr lang="en-US"/>
          </a:p>
        </p:txBody>
      </p:sp>
    </p:spTree>
  </p:cSld>
  <p:clrMapOvr>
    <a:masterClrMapping/>
  </p:clrMapOvr>
  <p:transition>
    <p:cover dir="rd"/>
  </p:transition>
</p:sld>
</file>

<file path=ppt/slides/slide100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85000" lnSpcReduction="10000"/>
          </a:bodyPr>
          <a:lstStyle/>
          <a:p>
            <a:pPr>
              <a:buNone/>
            </a:pPr>
            <a:r>
              <a:rPr lang="en-US" b="1" dirty="0"/>
              <a:t>2. Thoracic vertebrae: B</a:t>
            </a:r>
            <a:r>
              <a:rPr lang="en-US" dirty="0"/>
              <a:t>odies &amp; transverse processes have facets for articulation with the ribs.</a:t>
            </a:r>
          </a:p>
          <a:p>
            <a:pPr>
              <a:buNone/>
            </a:pPr>
            <a:r>
              <a:rPr lang="en-US" b="1" dirty="0"/>
              <a:t>3. Lumbar vertebrae:  </a:t>
            </a:r>
            <a:r>
              <a:rPr lang="en-US" dirty="0"/>
              <a:t>Have no special features.</a:t>
            </a:r>
          </a:p>
          <a:p>
            <a:pPr>
              <a:buNone/>
            </a:pPr>
            <a:r>
              <a:rPr lang="en-US" b="1" dirty="0"/>
              <a:t>4. Sacrum </a:t>
            </a:r>
          </a:p>
          <a:p>
            <a:r>
              <a:rPr lang="en-US" dirty="0"/>
              <a:t>5 rudimentary vertebrae fused to form a triangular or wedge-shaped bone with a concave anterior surface. </a:t>
            </a:r>
          </a:p>
          <a:p>
            <a:r>
              <a:rPr lang="en-US" dirty="0"/>
              <a:t>Upper part/base, articulates with the 5</a:t>
            </a:r>
            <a:r>
              <a:rPr lang="en-US" baseline="30000" dirty="0"/>
              <a:t>th</a:t>
            </a:r>
            <a:r>
              <a:rPr lang="en-US" dirty="0"/>
              <a:t> lumbar vertebra.</a:t>
            </a:r>
          </a:p>
          <a:p>
            <a:r>
              <a:rPr lang="en-US" dirty="0"/>
              <a:t>On each side it articulates with the </a:t>
            </a:r>
            <a:r>
              <a:rPr lang="en-US" dirty="0" err="1"/>
              <a:t>ilium</a:t>
            </a:r>
            <a:r>
              <a:rPr lang="en-US" dirty="0"/>
              <a:t> to form a </a:t>
            </a:r>
            <a:r>
              <a:rPr lang="en-US" b="1" dirty="0"/>
              <a:t>sacroiliac joint</a:t>
            </a:r>
            <a:r>
              <a:rPr lang="en-US" dirty="0"/>
              <a:t>, &amp; at its inferior tip it articulates with the coccyx. </a:t>
            </a:r>
          </a:p>
          <a:p>
            <a:r>
              <a:rPr lang="en-US" dirty="0"/>
              <a:t>Anterior edge of the base, the </a:t>
            </a:r>
            <a:r>
              <a:rPr lang="en-US" b="1" dirty="0">
                <a:solidFill>
                  <a:srgbClr val="FF0000"/>
                </a:solidFill>
              </a:rPr>
              <a:t>promontory</a:t>
            </a:r>
            <a:r>
              <a:rPr lang="en-US" dirty="0"/>
              <a:t>, protrudes into the pelvic cavity. </a:t>
            </a:r>
          </a:p>
          <a:p>
            <a:r>
              <a:rPr lang="en-US" dirty="0"/>
              <a:t>Vertebral foramina are present, &amp; on each side of the bone there is a series of foramina for the passage of nerves.</a:t>
            </a:r>
          </a:p>
          <a:p>
            <a:pPr>
              <a:buNone/>
            </a:pPr>
            <a:r>
              <a:rPr lang="en-US" b="1" dirty="0"/>
              <a:t>5. Coccyx : </a:t>
            </a:r>
            <a:r>
              <a:rPr lang="en-US" dirty="0"/>
              <a:t>4 terminal vertebrae fused to form a very small triangular bone, the broad base of which articulates with the tip of the sacrum.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1007</a:t>
            </a:fld>
            <a:endParaRPr lang="en-US"/>
          </a:p>
        </p:txBody>
      </p:sp>
    </p:spTree>
  </p:cSld>
  <p:clrMapOvr>
    <a:masterClrMapping/>
  </p:clrMapOvr>
  <p:transition>
    <p:cover dir="rd"/>
  </p:transition>
</p:sld>
</file>

<file path=ppt/slides/slide100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3" cstate="print"/>
          <a:srcRect/>
          <a:stretch>
            <a:fillRect/>
          </a:stretch>
        </p:blipFill>
        <p:spPr bwMode="auto">
          <a:xfrm>
            <a:off x="0" y="0"/>
            <a:ext cx="9143999"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1008</a:t>
            </a:fld>
            <a:endParaRPr lang="en-US"/>
          </a:p>
        </p:txBody>
      </p:sp>
    </p:spTree>
  </p:cSld>
  <p:clrMapOvr>
    <a:masterClrMapping/>
  </p:clrMapOvr>
  <p:transition>
    <p:cover dir="rd"/>
  </p:transition>
</p:sld>
</file>

<file path=ppt/slides/slide100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6"/>
          </a:lnRef>
          <a:fillRef idx="3">
            <a:schemeClr val="accent6"/>
          </a:fillRef>
          <a:effectRef idx="2">
            <a:schemeClr val="accent6"/>
          </a:effectRef>
          <a:fontRef idx="minor">
            <a:schemeClr val="lt1"/>
          </a:fontRef>
        </p:style>
        <p:txBody>
          <a:bodyPr>
            <a:normAutofit fontScale="90000"/>
          </a:bodyPr>
          <a:lstStyle/>
          <a:p>
            <a:r>
              <a:rPr lang="en-US" b="1" u="sng" dirty="0"/>
              <a:t>Features of vertebral column</a:t>
            </a:r>
          </a:p>
        </p:txBody>
      </p:sp>
      <p:sp>
        <p:nvSpPr>
          <p:cNvPr id="3" name="Content Placeholder 2"/>
          <p:cNvSpPr>
            <a:spLocks noGrp="1"/>
          </p:cNvSpPr>
          <p:nvPr>
            <p:ph idx="1"/>
          </p:nvPr>
        </p:nvSpPr>
        <p:spPr>
          <a:xfrm>
            <a:off x="0" y="533400"/>
            <a:ext cx="9144000" cy="6324600"/>
          </a:xfrm>
          <a:solidFill>
            <a:schemeClr val="bg1"/>
          </a:solidFill>
        </p:spPr>
        <p:txBody>
          <a:bodyPr>
            <a:normAutofit lnSpcReduction="10000"/>
          </a:bodyPr>
          <a:lstStyle/>
          <a:p>
            <a:pPr>
              <a:buNone/>
            </a:pPr>
            <a:r>
              <a:rPr lang="en-US" b="1" dirty="0"/>
              <a:t>1. Intervertebral discs</a:t>
            </a:r>
          </a:p>
          <a:p>
            <a:r>
              <a:rPr lang="en-US" dirty="0"/>
              <a:t>Bodies of adjacent vertebrae are separated by intervertebral discs, consisting of an </a:t>
            </a:r>
            <a:r>
              <a:rPr lang="en-US" b="1" dirty="0"/>
              <a:t>outer rim </a:t>
            </a:r>
            <a:r>
              <a:rPr lang="en-US" dirty="0"/>
              <a:t>of </a:t>
            </a:r>
            <a:r>
              <a:rPr lang="en-US" b="1" dirty="0"/>
              <a:t>fibrocartilage </a:t>
            </a:r>
            <a:r>
              <a:rPr lang="en-US" dirty="0"/>
              <a:t>(annulus fibrosus) and a </a:t>
            </a:r>
            <a:r>
              <a:rPr lang="en-US" b="1" dirty="0"/>
              <a:t>central core </a:t>
            </a:r>
            <a:r>
              <a:rPr lang="en-US" dirty="0"/>
              <a:t>of soft gelatinous material (nucleus </a:t>
            </a:r>
            <a:r>
              <a:rPr lang="en-US" dirty="0" err="1"/>
              <a:t>pulposus</a:t>
            </a:r>
            <a:r>
              <a:rPr lang="en-US" dirty="0"/>
              <a:t>).</a:t>
            </a:r>
          </a:p>
          <a:p>
            <a:r>
              <a:rPr lang="en-US" dirty="0"/>
              <a:t>Thinnest in the cervical region &amp; become progressively thicker towards the lumbar region. </a:t>
            </a:r>
          </a:p>
          <a:p>
            <a:r>
              <a:rPr lang="en-US" dirty="0"/>
              <a:t>Posterior longitudinal ligament in the vertebral canal helps to keep them in place. </a:t>
            </a:r>
          </a:p>
          <a:p>
            <a:r>
              <a:rPr lang="en-US" dirty="0"/>
              <a:t>Have a shock-absorbing function </a:t>
            </a:r>
          </a:p>
          <a:p>
            <a:r>
              <a:rPr lang="en-US" dirty="0"/>
              <a:t>Cartilaginous joints they form contribute to the flexibility of the vertebral column as a whole.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1009</a:t>
            </a:fld>
            <a:endParaRPr lang="en-US"/>
          </a:p>
        </p:txBody>
      </p:sp>
    </p:spTree>
  </p:cSld>
  <p:clrMapOvr>
    <a:masterClrMapping/>
  </p:clrMapOvr>
  <p:transition>
    <p:cover dir="rd"/>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0"/>
            <a:ext cx="9144000" cy="762000"/>
          </a:xfrm>
        </p:spPr>
        <p:txBody>
          <a:bodyPr>
            <a:normAutofit fontScale="90000"/>
          </a:bodyPr>
          <a:lstStyle/>
          <a:p>
            <a:r>
              <a:rPr lang="en-US" sz="2800" dirty="0"/>
              <a:t>abdominal organs occupying the posterior part of the abdominal cavity</a:t>
            </a:r>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101</a:t>
            </a:fld>
            <a:endParaRPr lang="en-US"/>
          </a:p>
        </p:txBody>
      </p:sp>
    </p:spTree>
  </p:cSld>
  <p:clrMapOvr>
    <a:masterClrMapping/>
  </p:clrMapOvr>
  <p:transition>
    <p:strips dir="rd"/>
  </p:transition>
</p:sld>
</file>

<file path=ppt/slides/slide10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lnSpcReduction="10000"/>
          </a:bodyPr>
          <a:lstStyle/>
          <a:p>
            <a:pPr>
              <a:buNone/>
            </a:pPr>
            <a:r>
              <a:rPr lang="en-US" b="1" dirty="0"/>
              <a:t>2. Intervertebral foramina</a:t>
            </a:r>
          </a:p>
          <a:p>
            <a:r>
              <a:rPr lang="en-US" dirty="0"/>
              <a:t>Throughout the length of the column, on each side between every pair of vertebrae, through which the spinal nerves, blood vessels &amp; lymph vessels pass.</a:t>
            </a:r>
          </a:p>
          <a:p>
            <a:pPr>
              <a:buNone/>
            </a:pPr>
            <a:r>
              <a:rPr lang="en-US" b="1" dirty="0"/>
              <a:t>3. Ligaments of the vertebral column</a:t>
            </a:r>
          </a:p>
          <a:p>
            <a:r>
              <a:rPr lang="en-US" dirty="0"/>
              <a:t>Hold the vertebrae together &amp; help to maintain the intervertebral discs in position.</a:t>
            </a:r>
          </a:p>
          <a:p>
            <a:r>
              <a:rPr lang="en-US" dirty="0">
                <a:solidFill>
                  <a:srgbClr val="FF0000"/>
                </a:solidFill>
              </a:rPr>
              <a:t>T</a:t>
            </a:r>
            <a:r>
              <a:rPr lang="en-US" b="1" dirty="0">
                <a:solidFill>
                  <a:srgbClr val="FF0000"/>
                </a:solidFill>
              </a:rPr>
              <a:t>ransverse ligament </a:t>
            </a:r>
            <a:r>
              <a:rPr lang="en-US" dirty="0"/>
              <a:t>maintains the </a:t>
            </a:r>
            <a:r>
              <a:rPr lang="en-US" dirty="0" err="1"/>
              <a:t>odontoid</a:t>
            </a:r>
            <a:r>
              <a:rPr lang="en-US" dirty="0"/>
              <a:t> process of the axis in the correct position in relation to the atlas</a:t>
            </a:r>
          </a:p>
          <a:p>
            <a:r>
              <a:rPr lang="en-US" dirty="0">
                <a:solidFill>
                  <a:srgbClr val="FF0000"/>
                </a:solidFill>
              </a:rPr>
              <a:t>A</a:t>
            </a:r>
            <a:r>
              <a:rPr lang="en-US" b="1" dirty="0">
                <a:solidFill>
                  <a:srgbClr val="FF0000"/>
                </a:solidFill>
              </a:rPr>
              <a:t>nterior longitudinal ligament </a:t>
            </a:r>
            <a:r>
              <a:rPr lang="en-US" dirty="0"/>
              <a:t>extends the whole length of the column &amp; lies in front of the vertebral bodies.</a:t>
            </a:r>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1010</a:t>
            </a:fld>
            <a:endParaRPr lang="en-US"/>
          </a:p>
        </p:txBody>
      </p:sp>
    </p:spTree>
  </p:cSld>
  <p:clrMapOvr>
    <a:masterClrMapping/>
  </p:clrMapOvr>
  <p:transition>
    <p:cover dir="rd"/>
  </p:transition>
</p:sld>
</file>

<file path=ppt/slides/slide10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dirty="0">
                <a:solidFill>
                  <a:srgbClr val="FF0000"/>
                </a:solidFill>
              </a:rPr>
              <a:t>P</a:t>
            </a:r>
            <a:r>
              <a:rPr lang="en-US" b="1" dirty="0">
                <a:solidFill>
                  <a:srgbClr val="FF0000"/>
                </a:solidFill>
              </a:rPr>
              <a:t>osterior longitudinal ligament </a:t>
            </a:r>
            <a:r>
              <a:rPr lang="en-US" dirty="0"/>
              <a:t>lies inside the vertebral canal &amp; extends the whole length of the vertebral column in close contact with the posterior surface of the bodies of the bones. </a:t>
            </a:r>
            <a:r>
              <a:rPr lang="en-US" dirty="0" err="1">
                <a:solidFill>
                  <a:srgbClr val="FF0000"/>
                </a:solidFill>
              </a:rPr>
              <a:t>L</a:t>
            </a:r>
            <a:r>
              <a:rPr lang="en-US" b="1" dirty="0" err="1">
                <a:solidFill>
                  <a:srgbClr val="FF0000"/>
                </a:solidFill>
              </a:rPr>
              <a:t>igamenta</a:t>
            </a:r>
            <a:r>
              <a:rPr lang="en-US" b="1" dirty="0">
                <a:solidFill>
                  <a:srgbClr val="FF0000"/>
                </a:solidFill>
              </a:rPr>
              <a:t> </a:t>
            </a:r>
            <a:r>
              <a:rPr lang="en-US" b="1" dirty="0" err="1">
                <a:solidFill>
                  <a:srgbClr val="FF0000"/>
                </a:solidFill>
              </a:rPr>
              <a:t>flava</a:t>
            </a:r>
            <a:r>
              <a:rPr lang="en-US" b="1" dirty="0">
                <a:solidFill>
                  <a:srgbClr val="FF0000"/>
                </a:solidFill>
              </a:rPr>
              <a:t> </a:t>
            </a:r>
            <a:r>
              <a:rPr lang="en-US" dirty="0"/>
              <a:t>connect the </a:t>
            </a:r>
            <a:r>
              <a:rPr lang="en-US" dirty="0" err="1"/>
              <a:t>laminae</a:t>
            </a:r>
            <a:r>
              <a:rPr lang="en-US" dirty="0"/>
              <a:t> of adjacent vertebrae.</a:t>
            </a:r>
          </a:p>
          <a:p>
            <a:r>
              <a:rPr lang="en-US" dirty="0" err="1">
                <a:solidFill>
                  <a:srgbClr val="FF0000"/>
                </a:solidFill>
              </a:rPr>
              <a:t>L</a:t>
            </a:r>
            <a:r>
              <a:rPr lang="en-US" b="1" dirty="0" err="1">
                <a:solidFill>
                  <a:srgbClr val="FF0000"/>
                </a:solidFill>
              </a:rPr>
              <a:t>igamentum</a:t>
            </a:r>
            <a:r>
              <a:rPr lang="en-US" b="1" dirty="0">
                <a:solidFill>
                  <a:srgbClr val="FF0000"/>
                </a:solidFill>
              </a:rPr>
              <a:t> </a:t>
            </a:r>
            <a:r>
              <a:rPr lang="en-US" b="1" dirty="0" err="1">
                <a:solidFill>
                  <a:srgbClr val="FF0000"/>
                </a:solidFill>
              </a:rPr>
              <a:t>nuchae</a:t>
            </a:r>
            <a:r>
              <a:rPr lang="en-US" b="1" dirty="0">
                <a:solidFill>
                  <a:srgbClr val="FF0000"/>
                </a:solidFill>
              </a:rPr>
              <a:t> </a:t>
            </a:r>
            <a:r>
              <a:rPr lang="en-US" dirty="0">
                <a:solidFill>
                  <a:srgbClr val="FF0000"/>
                </a:solidFill>
              </a:rPr>
              <a:t>&amp; </a:t>
            </a:r>
            <a:r>
              <a:rPr lang="en-US" b="1" dirty="0" err="1">
                <a:solidFill>
                  <a:srgbClr val="FF0000"/>
                </a:solidFill>
              </a:rPr>
              <a:t>supraspinous</a:t>
            </a:r>
            <a:r>
              <a:rPr lang="en-US" b="1" dirty="0">
                <a:solidFill>
                  <a:srgbClr val="FF0000"/>
                </a:solidFill>
              </a:rPr>
              <a:t> ligament</a:t>
            </a:r>
            <a:r>
              <a:rPr lang="en-US" dirty="0">
                <a:solidFill>
                  <a:srgbClr val="FF0000"/>
                </a:solidFill>
              </a:rPr>
              <a:t> </a:t>
            </a:r>
            <a:r>
              <a:rPr lang="en-US" dirty="0"/>
              <a:t>connect the </a:t>
            </a:r>
            <a:r>
              <a:rPr lang="en-US" dirty="0" err="1"/>
              <a:t>spinous</a:t>
            </a:r>
            <a:r>
              <a:rPr lang="en-US" dirty="0"/>
              <a:t> processes, extending from the </a:t>
            </a:r>
            <a:r>
              <a:rPr lang="en-US" dirty="0" err="1"/>
              <a:t>occiput</a:t>
            </a:r>
            <a:r>
              <a:rPr lang="en-US" dirty="0"/>
              <a:t> to the sacrum.</a:t>
            </a:r>
          </a:p>
          <a:p>
            <a:pPr>
              <a:buNone/>
            </a:pPr>
            <a:r>
              <a:rPr lang="en-US" b="1" dirty="0"/>
              <a:t>4. Curves of the vertebral column</a:t>
            </a:r>
          </a:p>
          <a:p>
            <a:r>
              <a:rPr lang="en-US" dirty="0"/>
              <a:t>4 curves, 2 primary &amp; 2 secondary.</a:t>
            </a:r>
          </a:p>
          <a:p>
            <a:r>
              <a:rPr lang="en-US" b="1" dirty="0"/>
              <a:t>Primary curvature</a:t>
            </a:r>
            <a:r>
              <a:rPr lang="en-US" dirty="0"/>
              <a:t>: position shown by the fetus in the uterus; lies curled up so that the head &amp; the knees are more or less touching.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1011</a:t>
            </a:fld>
            <a:endParaRPr lang="en-US"/>
          </a:p>
        </p:txBody>
      </p:sp>
    </p:spTree>
  </p:cSld>
  <p:clrMapOvr>
    <a:masterClrMapping/>
  </p:clrMapOvr>
  <p:transition>
    <p:cover dir="rd"/>
  </p:transition>
</p:sld>
</file>

<file path=ppt/slides/slide10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b="1" dirty="0"/>
              <a:t>Secondary cervical curve; </a:t>
            </a:r>
            <a:r>
              <a:rPr lang="en-US" dirty="0"/>
              <a:t>develops when the child can hold up his head (after about 3 months) &amp; the </a:t>
            </a:r>
            <a:r>
              <a:rPr lang="en-US" b="1" dirty="0"/>
              <a:t>secondary lumbar curve </a:t>
            </a:r>
            <a:r>
              <a:rPr lang="en-US" dirty="0"/>
              <a:t>develops when he stands upright (after 12 to 15 months). </a:t>
            </a:r>
          </a:p>
          <a:p>
            <a:r>
              <a:rPr lang="en-US" dirty="0"/>
              <a:t>Thoracic &amp; sacral primary curves are retained.</a:t>
            </a:r>
          </a:p>
          <a:p>
            <a:pPr>
              <a:buNone/>
            </a:pPr>
            <a:r>
              <a:rPr lang="en-US" b="1" dirty="0"/>
              <a:t>5. Movements of the vertebral column</a:t>
            </a:r>
          </a:p>
          <a:p>
            <a:r>
              <a:rPr lang="en-US" dirty="0"/>
              <a:t>Movts. Between individual bones of the vertebral column are very limited. </a:t>
            </a:r>
          </a:p>
          <a:p>
            <a:r>
              <a:rPr lang="en-US" dirty="0"/>
              <a:t>Movts. of the column as a whole are quite extensive &amp; include flexion (bending forward), extension (bending backward), lateral flexion (bending to the side) and rotation.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1012</a:t>
            </a:fld>
            <a:endParaRPr lang="en-US"/>
          </a:p>
        </p:txBody>
      </p:sp>
    </p:spTree>
  </p:cSld>
  <p:clrMapOvr>
    <a:masterClrMapping/>
  </p:clrMapOvr>
  <p:transition>
    <p:cover dir="rd"/>
  </p:transition>
</p:sld>
</file>

<file path=ppt/slides/slide10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354762"/>
            <a:ext cx="8229600" cy="503238"/>
          </a:xfrm>
        </p:spPr>
        <p:txBody>
          <a:bodyPr>
            <a:noAutofit/>
          </a:bodyPr>
          <a:lstStyle/>
          <a:p>
            <a:r>
              <a:rPr lang="en-US" sz="2800" dirty="0"/>
              <a:t>Development of spinal curves</a:t>
            </a:r>
          </a:p>
        </p:txBody>
      </p:sp>
      <p:pic>
        <p:nvPicPr>
          <p:cNvPr id="2050" name="Picture 2"/>
          <p:cNvPicPr>
            <a:picLocks noGrp="1" noChangeAspect="1" noChangeArrowheads="1"/>
          </p:cNvPicPr>
          <p:nvPr>
            <p:ph idx="1"/>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1013</a:t>
            </a:fld>
            <a:endParaRPr lang="en-US" dirty="0"/>
          </a:p>
        </p:txBody>
      </p:sp>
    </p:spTree>
  </p:cSld>
  <p:clrMapOvr>
    <a:masterClrMapping/>
  </p:clrMapOvr>
  <p:transition>
    <p:cover dir="rd"/>
  </p:transition>
</p:sld>
</file>

<file path=ppt/slides/slide10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u="sng" dirty="0"/>
              <a:t>Functions of the vertebral column</a:t>
            </a:r>
          </a:p>
        </p:txBody>
      </p:sp>
      <p:sp>
        <p:nvSpPr>
          <p:cNvPr id="3" name="Content Placeholder 2"/>
          <p:cNvSpPr>
            <a:spLocks noGrp="1"/>
          </p:cNvSpPr>
          <p:nvPr>
            <p:ph idx="1"/>
          </p:nvPr>
        </p:nvSpPr>
        <p:spPr>
          <a:xfrm>
            <a:off x="0" y="533400"/>
            <a:ext cx="9144000" cy="6324600"/>
          </a:xfrm>
          <a:solidFill>
            <a:schemeClr val="bg1"/>
          </a:solidFill>
        </p:spPr>
        <p:txBody>
          <a:bodyPr>
            <a:normAutofit fontScale="92500" lnSpcReduction="20000"/>
          </a:bodyPr>
          <a:lstStyle/>
          <a:p>
            <a:pPr marL="514350" indent="-514350">
              <a:buFont typeface="+mj-lt"/>
              <a:buAutoNum type="arabicPeriod"/>
            </a:pPr>
            <a:r>
              <a:rPr lang="en-US" dirty="0"/>
              <a:t>Collectively the vertebral foramina form the vertebral canal which provides a strong bony protection for the delicate spinal cord lying within it.</a:t>
            </a:r>
          </a:p>
          <a:p>
            <a:pPr marL="514350" indent="-514350">
              <a:buFont typeface="+mj-lt"/>
              <a:buAutoNum type="arabicPeriod"/>
            </a:pPr>
            <a:r>
              <a:rPr lang="en-US" dirty="0"/>
              <a:t>Pedicles of adjacent vertebrae form intervertebral foramina, one on each side, providing access to the spinal cord for spinal nerves, blood vessels &amp; lymph vessels.</a:t>
            </a:r>
          </a:p>
          <a:p>
            <a:pPr marL="514350" indent="-514350">
              <a:buFont typeface="+mj-lt"/>
              <a:buAutoNum type="arabicPeriod"/>
            </a:pPr>
            <a:r>
              <a:rPr lang="en-US" dirty="0"/>
              <a:t>Numerous individual bones enable a certain amount of movement.</a:t>
            </a:r>
          </a:p>
          <a:p>
            <a:pPr marL="514350" indent="-514350">
              <a:buFont typeface="+mj-lt"/>
              <a:buAutoNum type="arabicPeriod"/>
            </a:pPr>
            <a:r>
              <a:rPr lang="en-US" dirty="0"/>
              <a:t>Supports the skull.</a:t>
            </a:r>
          </a:p>
          <a:p>
            <a:pPr marL="514350" indent="-514350">
              <a:buFont typeface="+mj-lt"/>
              <a:buAutoNum type="arabicPeriod"/>
            </a:pPr>
            <a:r>
              <a:rPr lang="en-US" dirty="0"/>
              <a:t>Intervertebral discs act as shock absorbers, protecting the brain.</a:t>
            </a:r>
          </a:p>
          <a:p>
            <a:pPr marL="514350" indent="-514350">
              <a:buFont typeface="+mj-lt"/>
              <a:buAutoNum type="arabicPeriod"/>
            </a:pPr>
            <a:r>
              <a:rPr lang="en-US" dirty="0"/>
              <a:t>Forms the axis of the trunk, giving attachment to the ribs, shoulder girdle and upper limbs, and the pelvic girdle and lower limbs.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1014</a:t>
            </a:fld>
            <a:endParaRPr lang="en-US"/>
          </a:p>
        </p:txBody>
      </p:sp>
    </p:spTree>
  </p:cSld>
  <p:clrMapOvr>
    <a:masterClrMapping/>
  </p:clrMapOvr>
  <p:transition>
    <p:cover dir="rd"/>
  </p:transition>
</p:sld>
</file>

<file path=ppt/slides/slide10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a:t>THORACIC CAGE</a:t>
            </a:r>
          </a:p>
        </p:txBody>
      </p:sp>
      <p:sp>
        <p:nvSpPr>
          <p:cNvPr id="3" name="Content Placeholder 2"/>
          <p:cNvSpPr>
            <a:spLocks noGrp="1"/>
          </p:cNvSpPr>
          <p:nvPr>
            <p:ph idx="1"/>
          </p:nvPr>
        </p:nvSpPr>
        <p:spPr>
          <a:xfrm>
            <a:off x="0" y="533400"/>
            <a:ext cx="9144000" cy="6324600"/>
          </a:xfrm>
          <a:solidFill>
            <a:schemeClr val="bg1"/>
          </a:solidFill>
        </p:spPr>
        <p:txBody>
          <a:bodyPr>
            <a:normAutofit fontScale="92500" lnSpcReduction="20000"/>
          </a:bodyPr>
          <a:lstStyle/>
          <a:p>
            <a:r>
              <a:rPr lang="en-US" dirty="0"/>
              <a:t>Bones are:</a:t>
            </a:r>
          </a:p>
          <a:p>
            <a:pPr lvl="1"/>
            <a:r>
              <a:rPr lang="en-US" dirty="0"/>
              <a:t>1 sternum</a:t>
            </a:r>
          </a:p>
          <a:p>
            <a:pPr lvl="1"/>
            <a:r>
              <a:rPr lang="en-US" dirty="0"/>
              <a:t>2 pairs of ribs</a:t>
            </a:r>
          </a:p>
          <a:p>
            <a:pPr lvl="1"/>
            <a:r>
              <a:rPr lang="en-US" dirty="0"/>
              <a:t>12 thoracic vertebrae</a:t>
            </a:r>
          </a:p>
          <a:p>
            <a:r>
              <a:rPr lang="en-US" b="1" dirty="0"/>
              <a:t>Sternum or breast bone</a:t>
            </a:r>
          </a:p>
          <a:p>
            <a:r>
              <a:rPr lang="en-US" dirty="0"/>
              <a:t>Flat bone felt just under the skin in the middle of the front of the chest.</a:t>
            </a:r>
          </a:p>
          <a:p>
            <a:r>
              <a:rPr lang="en-US" dirty="0" err="1">
                <a:solidFill>
                  <a:srgbClr val="FF0000"/>
                </a:solidFill>
              </a:rPr>
              <a:t>M</a:t>
            </a:r>
            <a:r>
              <a:rPr lang="en-US" b="1" dirty="0" err="1">
                <a:solidFill>
                  <a:srgbClr val="FF0000"/>
                </a:solidFill>
              </a:rPr>
              <a:t>anubrium</a:t>
            </a:r>
            <a:r>
              <a:rPr lang="en-US" b="1" dirty="0">
                <a:solidFill>
                  <a:srgbClr val="FFFF00"/>
                </a:solidFill>
              </a:rPr>
              <a:t>;</a:t>
            </a:r>
            <a:r>
              <a:rPr lang="en-US" dirty="0"/>
              <a:t> uppermost section &amp; articulates with the clavicles at the </a:t>
            </a:r>
            <a:r>
              <a:rPr lang="en-US" b="1" dirty="0" err="1"/>
              <a:t>sternoclavicular</a:t>
            </a:r>
            <a:r>
              <a:rPr lang="en-US" dirty="0"/>
              <a:t> joints &amp; with the first 2 pairs of ribs.</a:t>
            </a:r>
          </a:p>
          <a:p>
            <a:r>
              <a:rPr lang="en-US" dirty="0">
                <a:solidFill>
                  <a:srgbClr val="FF0000"/>
                </a:solidFill>
              </a:rPr>
              <a:t>B</a:t>
            </a:r>
            <a:r>
              <a:rPr lang="en-US" b="1" dirty="0">
                <a:solidFill>
                  <a:srgbClr val="FF0000"/>
                </a:solidFill>
              </a:rPr>
              <a:t>ody/middle</a:t>
            </a:r>
            <a:r>
              <a:rPr lang="en-US" b="1" dirty="0">
                <a:solidFill>
                  <a:srgbClr val="FFFF00"/>
                </a:solidFill>
              </a:rPr>
              <a:t> </a:t>
            </a:r>
            <a:r>
              <a:rPr lang="en-US" dirty="0"/>
              <a:t>portion gives attachment to the ribs.</a:t>
            </a:r>
          </a:p>
          <a:p>
            <a:r>
              <a:rPr lang="en-US" dirty="0">
                <a:solidFill>
                  <a:srgbClr val="FF0000"/>
                </a:solidFill>
              </a:rPr>
              <a:t>X</a:t>
            </a:r>
            <a:r>
              <a:rPr lang="en-US" b="1" dirty="0">
                <a:solidFill>
                  <a:srgbClr val="FF0000"/>
                </a:solidFill>
              </a:rPr>
              <a:t>iphoid process</a:t>
            </a:r>
            <a:r>
              <a:rPr lang="en-US" b="1" dirty="0">
                <a:solidFill>
                  <a:srgbClr val="FFFF00"/>
                </a:solidFill>
              </a:rPr>
              <a:t>;</a:t>
            </a:r>
            <a:r>
              <a:rPr lang="en-US" dirty="0"/>
              <a:t> tip of the bone. </a:t>
            </a:r>
          </a:p>
          <a:p>
            <a:pPr lvl="1"/>
            <a:r>
              <a:rPr lang="en-US" dirty="0"/>
              <a:t>Gives attachment to the diaphragm, muscles of the anterior abdominal wall &amp; the linea alba.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1015</a:t>
            </a:fld>
            <a:endParaRPr lang="en-US"/>
          </a:p>
        </p:txBody>
      </p:sp>
    </p:spTree>
  </p:cSld>
  <p:clrMapOvr>
    <a:masterClrMapping/>
  </p:clrMapOvr>
  <p:transition>
    <p:cover dir="rd"/>
  </p:transition>
</p:sld>
</file>

<file path=ppt/slides/slide10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430962"/>
            <a:ext cx="8229600" cy="427038"/>
          </a:xfrm>
        </p:spPr>
        <p:txBody>
          <a:bodyPr>
            <a:normAutofit fontScale="90000"/>
          </a:bodyPr>
          <a:lstStyle/>
          <a:p>
            <a:r>
              <a:rPr lang="en-US" dirty="0"/>
              <a:t>Thoracic cage</a:t>
            </a:r>
          </a:p>
        </p:txBody>
      </p:sp>
      <p:pic>
        <p:nvPicPr>
          <p:cNvPr id="13314" name="Picture 2"/>
          <p:cNvPicPr>
            <a:picLocks noGrp="1" noChangeAspect="1" noChangeArrowheads="1"/>
          </p:cNvPicPr>
          <p:nvPr>
            <p:ph idx="1"/>
          </p:nvPr>
        </p:nvPicPr>
        <p:blipFill>
          <a:blip r:embed="rId3" cstate="print"/>
          <a:srcRect/>
          <a:stretch>
            <a:fillRect/>
          </a:stretch>
        </p:blipFill>
        <p:spPr bwMode="auto">
          <a:xfrm>
            <a:off x="0" y="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1016</a:t>
            </a:fld>
            <a:endParaRPr lang="en-US"/>
          </a:p>
        </p:txBody>
      </p:sp>
    </p:spTree>
  </p:cSld>
  <p:clrMapOvr>
    <a:masterClrMapping/>
  </p:clrMapOvr>
  <p:transition>
    <p:cover dir="rd"/>
  </p:transition>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78562"/>
            <a:ext cx="8229600" cy="579438"/>
          </a:xfrm>
        </p:spPr>
        <p:txBody>
          <a:bodyPr>
            <a:normAutofit fontScale="90000"/>
          </a:bodyPr>
          <a:lstStyle/>
          <a:p>
            <a:r>
              <a:rPr lang="en-US" dirty="0"/>
              <a:t>The sternum</a:t>
            </a:r>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1017</a:t>
            </a:fld>
            <a:endParaRPr lang="en-US"/>
          </a:p>
        </p:txBody>
      </p:sp>
    </p:spTree>
  </p:cSld>
  <p:clrMapOvr>
    <a:masterClrMapping/>
  </p:clrMapOvr>
  <p:transition>
    <p:cover dir="rd"/>
  </p:transition>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Ribs</a:t>
            </a:r>
          </a:p>
          <a:p>
            <a:r>
              <a:rPr lang="en-US" dirty="0"/>
              <a:t>12 pairs which form the bony lateral walls of the thoracic cage &amp; articulate posteriorly with the thoracic vertebrae. </a:t>
            </a:r>
          </a:p>
          <a:p>
            <a:r>
              <a:rPr lang="en-US" dirty="0"/>
              <a:t>First 10 pairs are attached </a:t>
            </a:r>
            <a:r>
              <a:rPr lang="en-US" dirty="0" err="1"/>
              <a:t>anteriorly</a:t>
            </a:r>
            <a:r>
              <a:rPr lang="en-US" dirty="0"/>
              <a:t> to the sternum by costal cartilages, some directly &amp; some indirectly.</a:t>
            </a:r>
          </a:p>
          <a:p>
            <a:r>
              <a:rPr lang="en-US" dirty="0"/>
              <a:t>Last 2 pairs (floating ribs] have no anterior attachment.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1018</a:t>
            </a:fld>
            <a:endParaRPr lang="en-US"/>
          </a:p>
        </p:txBody>
      </p:sp>
    </p:spTree>
  </p:cSld>
  <p:clrMapOvr>
    <a:masterClrMapping/>
  </p:clrMapOvr>
  <p:transition>
    <p:cover dir="rd"/>
  </p:transition>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u="sng" dirty="0"/>
              <a:t>Characteristics of a rib</a:t>
            </a:r>
          </a:p>
          <a:p>
            <a:pPr>
              <a:buNone/>
            </a:pPr>
            <a:r>
              <a:rPr lang="en-US" dirty="0"/>
              <a:t>1. Head articulates posteriorly with the bodies of 2 adjacent thoracic vertebrae </a:t>
            </a:r>
          </a:p>
          <a:p>
            <a:pPr>
              <a:buNone/>
            </a:pPr>
            <a:r>
              <a:rPr lang="en-US" dirty="0"/>
              <a:t>2. On the tubercle there is a facet that articulates with the transverse process of one. </a:t>
            </a:r>
          </a:p>
          <a:p>
            <a:pPr>
              <a:buNone/>
            </a:pPr>
            <a:r>
              <a:rPr lang="en-US" dirty="0"/>
              <a:t>3. Sternal end is attached to the sternum by a costal cartilage. </a:t>
            </a:r>
          </a:p>
          <a:p>
            <a:pPr>
              <a:buNone/>
            </a:pPr>
            <a:r>
              <a:rPr lang="en-US" dirty="0"/>
              <a:t>4. Superior border is rounded &amp; smooth while the inferior border has a marked groove occupied by the intercostal blood vessels and nerves.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1019</a:t>
            </a:fld>
            <a:endParaRPr lang="en-US"/>
          </a:p>
        </p:txBody>
      </p:sp>
    </p:spTree>
  </p:cSld>
  <p:clrMapOvr>
    <a:masterClrMapping/>
  </p:clrMapOvr>
  <p:transition>
    <p:cover dir="rd"/>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d) Pelvic cavity</a:t>
            </a:r>
          </a:p>
          <a:p>
            <a:r>
              <a:rPr lang="en-US" dirty="0"/>
              <a:t>Roughly funnel shaped and extends from the lower end of the abdominal cavity.</a:t>
            </a:r>
          </a:p>
          <a:p>
            <a:r>
              <a:rPr lang="en-US" dirty="0"/>
              <a:t>Boundaries are:</a:t>
            </a:r>
          </a:p>
          <a:p>
            <a:pPr lvl="1">
              <a:buFont typeface="Wingdings" pitchFamily="2" charset="2"/>
              <a:buChar char="v"/>
            </a:pPr>
            <a:r>
              <a:rPr lang="en-US" sz="3200" dirty="0"/>
              <a:t>Superiorly — continuous with the abdominal cavity</a:t>
            </a:r>
          </a:p>
          <a:p>
            <a:pPr lvl="1">
              <a:buFont typeface="Wingdings" pitchFamily="2" charset="2"/>
              <a:buChar char="v"/>
            </a:pPr>
            <a:r>
              <a:rPr lang="en-US" sz="3200" dirty="0"/>
              <a:t>Anteriorly — the pubic bones</a:t>
            </a:r>
          </a:p>
          <a:p>
            <a:pPr lvl="1">
              <a:buFont typeface="Wingdings" pitchFamily="2" charset="2"/>
              <a:buChar char="v"/>
            </a:pPr>
            <a:r>
              <a:rPr lang="en-US" sz="3200" dirty="0"/>
              <a:t>Posteriorly — the sacrum and coccyx</a:t>
            </a:r>
          </a:p>
          <a:p>
            <a:pPr lvl="1">
              <a:buFont typeface="Wingdings" pitchFamily="2" charset="2"/>
              <a:buChar char="v"/>
            </a:pPr>
            <a:r>
              <a:rPr lang="en-US" sz="3200" dirty="0"/>
              <a:t>Laterally — the innominate bones</a:t>
            </a:r>
          </a:p>
          <a:p>
            <a:pPr lvl="1">
              <a:buFont typeface="Wingdings" pitchFamily="2" charset="2"/>
              <a:buChar char="v"/>
            </a:pPr>
            <a:r>
              <a:rPr lang="en-US" sz="3200" dirty="0"/>
              <a:t>Inferiorly — the muscles of the pelvic floor.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102</a:t>
            </a:fld>
            <a:endParaRPr lang="en-US"/>
          </a:p>
        </p:txBody>
      </p:sp>
    </p:spTree>
  </p:cSld>
  <p:clrMapOvr>
    <a:masterClrMapping/>
  </p:clrMapOvr>
  <p:transition>
    <p:strips dir="rd"/>
  </p:transition>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54762"/>
            <a:ext cx="8229600" cy="503238"/>
          </a:xfrm>
        </p:spPr>
        <p:txBody>
          <a:bodyPr>
            <a:normAutofit fontScale="90000"/>
          </a:bodyPr>
          <a:lstStyle/>
          <a:p>
            <a:r>
              <a:rPr lang="en-US" dirty="0"/>
              <a:t>A typical rib</a:t>
            </a:r>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0"/>
            <a:ext cx="89916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1020</a:t>
            </a:fld>
            <a:endParaRPr lang="en-US"/>
          </a:p>
        </p:txBody>
      </p:sp>
    </p:spTree>
  </p:cSld>
  <p:clrMapOvr>
    <a:masterClrMapping/>
  </p:clrMapOvr>
  <p:transition>
    <p:cover dir="rd"/>
  </p:transition>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6"/>
          </a:lnRef>
          <a:fillRef idx="3">
            <a:schemeClr val="accent6"/>
          </a:fillRef>
          <a:effectRef idx="2">
            <a:schemeClr val="accent6"/>
          </a:effectRef>
          <a:fontRef idx="minor">
            <a:schemeClr val="lt1"/>
          </a:fontRef>
        </p:style>
        <p:txBody>
          <a:bodyPr>
            <a:normAutofit fontScale="90000"/>
          </a:bodyPr>
          <a:lstStyle/>
          <a:p>
            <a:r>
              <a:rPr lang="en-US" b="1" u="sng" dirty="0"/>
              <a:t>APPENDICULAR SKELETON</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dirty="0"/>
              <a:t>Shoulder girdle with upper limbs &amp; pelvic girdle with lower limbs.</a:t>
            </a:r>
          </a:p>
          <a:p>
            <a:pPr>
              <a:buNone/>
            </a:pPr>
            <a:r>
              <a:rPr lang="en-US" b="1" dirty="0"/>
              <a:t>Shoulder girdle &amp; upper limb</a:t>
            </a:r>
          </a:p>
          <a:p>
            <a:r>
              <a:rPr lang="en-US" dirty="0"/>
              <a:t>Each shoulder girdle consists of:</a:t>
            </a:r>
          </a:p>
          <a:p>
            <a:pPr lvl="1"/>
            <a:r>
              <a:rPr lang="en-US" dirty="0"/>
              <a:t>1 clavicle</a:t>
            </a:r>
          </a:p>
          <a:p>
            <a:pPr lvl="1"/>
            <a:r>
              <a:rPr lang="en-US" dirty="0"/>
              <a:t>1 scapula.</a:t>
            </a:r>
          </a:p>
          <a:p>
            <a:r>
              <a:rPr lang="en-US" dirty="0"/>
              <a:t>Each upper limb consists of:</a:t>
            </a:r>
          </a:p>
          <a:p>
            <a:pPr lvl="1"/>
            <a:r>
              <a:rPr lang="en-US" dirty="0"/>
              <a:t>1 humerus</a:t>
            </a:r>
          </a:p>
          <a:p>
            <a:pPr lvl="1"/>
            <a:r>
              <a:rPr lang="en-US" dirty="0"/>
              <a:t>1 radius</a:t>
            </a:r>
          </a:p>
          <a:p>
            <a:pPr lvl="1"/>
            <a:r>
              <a:rPr lang="en-US" dirty="0"/>
              <a:t>1 ulna</a:t>
            </a:r>
          </a:p>
          <a:p>
            <a:pPr lvl="1"/>
            <a:r>
              <a:rPr lang="en-US" dirty="0"/>
              <a:t>8 carpal bones</a:t>
            </a:r>
          </a:p>
          <a:p>
            <a:pPr lvl="1"/>
            <a:r>
              <a:rPr lang="en-US" dirty="0"/>
              <a:t>5 metacarpal bones</a:t>
            </a:r>
          </a:p>
          <a:p>
            <a:pPr lvl="1"/>
            <a:r>
              <a:rPr lang="en-US" dirty="0"/>
              <a:t>14 phalanges.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1021</a:t>
            </a:fld>
            <a:endParaRPr lang="en-US"/>
          </a:p>
        </p:txBody>
      </p:sp>
    </p:spTree>
  </p:cSld>
  <p:clrMapOvr>
    <a:masterClrMapping/>
  </p:clrMapOvr>
  <p:transition>
    <p:cover dir="rd"/>
  </p:transition>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A635FD2-D9AA-4F2E-8FE6-17BF2643B117}" type="slidenum">
              <a:rPr lang="en-US" smtClean="0"/>
              <a:pPr/>
              <a:t>1022</a:t>
            </a:fld>
            <a:endParaRPr lang="en-US"/>
          </a:p>
        </p:txBody>
      </p:sp>
      <p:pic>
        <p:nvPicPr>
          <p:cNvPr id="5" name="Picture 5" descr="07-01_HumanSkeleton_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529" t="12727" b="13637"/>
          <a:stretch>
            <a:fillRect/>
          </a:stretch>
        </p:blipFill>
        <p:spPr bwMode="auto">
          <a:xfrm>
            <a:off x="76200" y="0"/>
            <a:ext cx="90678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998382"/>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A635FD2-D9AA-4F2E-8FE6-17BF2643B117}" type="slidenum">
              <a:rPr lang="en-US" smtClean="0"/>
              <a:pPr/>
              <a:t>1023</a:t>
            </a:fld>
            <a:endParaRPr lang="en-US"/>
          </a:p>
        </p:txBody>
      </p:sp>
      <p:pic>
        <p:nvPicPr>
          <p:cNvPr id="5" name="Content Placeholder 4" descr="skeleton ba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1" y="0"/>
            <a:ext cx="4267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keleton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39814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808870"/>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Upper extremity</a:t>
            </a:r>
          </a:p>
        </p:txBody>
      </p:sp>
      <p:sp>
        <p:nvSpPr>
          <p:cNvPr id="4" name="Slide Number Placeholder 3"/>
          <p:cNvSpPr>
            <a:spLocks noGrp="1"/>
          </p:cNvSpPr>
          <p:nvPr>
            <p:ph type="sldNum" sz="quarter" idx="12"/>
          </p:nvPr>
        </p:nvSpPr>
        <p:spPr/>
        <p:txBody>
          <a:bodyPr/>
          <a:lstStyle/>
          <a:p>
            <a:fld id="{5A635FD2-D9AA-4F2E-8FE6-17BF2643B117}" type="slidenum">
              <a:rPr lang="en-US" smtClean="0"/>
              <a:pPr/>
              <a:t>1024</a:t>
            </a:fld>
            <a:endParaRPr lang="en-US"/>
          </a:p>
        </p:txBody>
      </p:sp>
      <p:pic>
        <p:nvPicPr>
          <p:cNvPr id="5" name="Content Placeholder 4" descr="07_02Figurea-L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6418"/>
          <a:stretch>
            <a:fillRect/>
          </a:stretch>
        </p:blipFill>
        <p:spPr bwMode="auto">
          <a:xfrm>
            <a:off x="1752600" y="1493837"/>
            <a:ext cx="58674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07_02Figurea-LP"/>
          <p:cNvPicPr>
            <a:picLocks noChangeAspect="1" noChangeArrowheads="1"/>
          </p:cNvPicPr>
          <p:nvPr/>
        </p:nvPicPr>
        <p:blipFill>
          <a:blip r:embed="rId2">
            <a:extLst>
              <a:ext uri="{28A0092B-C50C-407E-A947-70E740481C1C}">
                <a14:useLocalDpi xmlns:a14="http://schemas.microsoft.com/office/drawing/2010/main" val="0"/>
              </a:ext>
            </a:extLst>
          </a:blip>
          <a:srcRect r="16418"/>
          <a:stretch>
            <a:fillRect/>
          </a:stretch>
        </p:blipFill>
        <p:spPr bwMode="auto">
          <a:xfrm>
            <a:off x="1752600" y="1371600"/>
            <a:ext cx="58674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772861"/>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7500" lnSpcReduction="20000"/>
          </a:bodyPr>
          <a:lstStyle/>
          <a:p>
            <a:pPr>
              <a:buNone/>
            </a:pPr>
            <a:r>
              <a:rPr lang="en-US" b="1" dirty="0"/>
              <a:t>1. Clavicle/collar bone </a:t>
            </a:r>
          </a:p>
          <a:p>
            <a:r>
              <a:rPr lang="en-US" dirty="0"/>
              <a:t>Long bone which has a double curve. </a:t>
            </a:r>
          </a:p>
          <a:p>
            <a:r>
              <a:rPr lang="en-US" dirty="0"/>
              <a:t>Articulates with </a:t>
            </a:r>
            <a:r>
              <a:rPr lang="en-US" dirty="0" err="1"/>
              <a:t>manubrium</a:t>
            </a:r>
            <a:r>
              <a:rPr lang="en-US" dirty="0"/>
              <a:t> of sternum at </a:t>
            </a:r>
            <a:r>
              <a:rPr lang="en-US" dirty="0" err="1"/>
              <a:t>sternoclavicular</a:t>
            </a:r>
            <a:r>
              <a:rPr lang="en-US" dirty="0"/>
              <a:t> joint and forms </a:t>
            </a:r>
            <a:r>
              <a:rPr lang="en-US" dirty="0" err="1"/>
              <a:t>acromioclavicular</a:t>
            </a:r>
            <a:r>
              <a:rPr lang="en-US" dirty="0"/>
              <a:t> joint with the </a:t>
            </a:r>
            <a:r>
              <a:rPr lang="en-US" dirty="0" err="1"/>
              <a:t>acromion</a:t>
            </a:r>
            <a:r>
              <a:rPr lang="en-US" dirty="0"/>
              <a:t> process of scapula. </a:t>
            </a:r>
          </a:p>
          <a:p>
            <a:r>
              <a:rPr lang="en-US" dirty="0"/>
              <a:t>Provides the only bony link between upper limb &amp; axial skeleton.</a:t>
            </a:r>
          </a:p>
          <a:p>
            <a:pPr>
              <a:buNone/>
            </a:pPr>
            <a:r>
              <a:rPr lang="en-US" b="1" dirty="0"/>
              <a:t>2. Scapula/shoulder blade </a:t>
            </a:r>
          </a:p>
          <a:p>
            <a:r>
              <a:rPr lang="en-US" dirty="0"/>
              <a:t>Flat triangular-shaped bone, lying on the posterior chest wall superficial to the ribs &amp; separated from them by muscles.</a:t>
            </a:r>
          </a:p>
          <a:p>
            <a:r>
              <a:rPr lang="en-US" dirty="0"/>
              <a:t>Lateral angle; is a shallow articular surface, </a:t>
            </a:r>
            <a:r>
              <a:rPr lang="en-US" dirty="0" err="1"/>
              <a:t>glenoid</a:t>
            </a:r>
            <a:r>
              <a:rPr lang="en-US" dirty="0"/>
              <a:t> cavity which, with the head of the humerus, forms the shoulder joint.</a:t>
            </a:r>
          </a:p>
          <a:p>
            <a:r>
              <a:rPr lang="en-US" dirty="0"/>
              <a:t>Posterior surface; </a:t>
            </a:r>
            <a:r>
              <a:rPr lang="en-US" dirty="0" err="1"/>
              <a:t>spinous</a:t>
            </a:r>
            <a:r>
              <a:rPr lang="en-US" dirty="0"/>
              <a:t> process that projects beyond lateral angle of bone that overhangs the shoulder joint; </a:t>
            </a:r>
            <a:r>
              <a:rPr lang="en-US" dirty="0" err="1"/>
              <a:t>acromion</a:t>
            </a:r>
            <a:r>
              <a:rPr lang="en-US" dirty="0"/>
              <a:t> process. </a:t>
            </a:r>
          </a:p>
          <a:p>
            <a:r>
              <a:rPr lang="en-US" dirty="0"/>
              <a:t>Articulates with clavicle at </a:t>
            </a:r>
            <a:r>
              <a:rPr lang="en-US" dirty="0" err="1"/>
              <a:t>acromioclavicular</a:t>
            </a:r>
            <a:r>
              <a:rPr lang="en-US" dirty="0"/>
              <a:t> joint.</a:t>
            </a:r>
          </a:p>
          <a:p>
            <a:r>
              <a:rPr lang="en-US" dirty="0" err="1"/>
              <a:t>Coracoid</a:t>
            </a:r>
            <a:r>
              <a:rPr lang="en-US" dirty="0"/>
              <a:t> process, a projection from the upper border of the bone, gives attachment to muscles that move the shoulder joint.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1025</a:t>
            </a:fld>
            <a:endParaRPr lang="en-US"/>
          </a:p>
        </p:txBody>
      </p:sp>
    </p:spTree>
  </p:cSld>
  <p:clrMapOvr>
    <a:masterClrMapping/>
  </p:clrMapOvr>
  <p:transition>
    <p:newsflash/>
  </p:transition>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Collar bone</a:t>
            </a:r>
          </a:p>
        </p:txBody>
      </p:sp>
      <p:pic>
        <p:nvPicPr>
          <p:cNvPr id="16386" name="Picture 2"/>
          <p:cNvPicPr>
            <a:picLocks noGrp="1" noChangeAspect="1" noChangeArrowheads="1"/>
          </p:cNvPicPr>
          <p:nvPr>
            <p:ph idx="1"/>
          </p:nvPr>
        </p:nvPicPr>
        <p:blipFill>
          <a:blip r:embed="rId2" cstate="print"/>
          <a:stretch>
            <a:fillRect/>
          </a:stretch>
        </p:blipFill>
        <p:spPr bwMode="auto">
          <a:xfrm>
            <a:off x="1857375" y="3724275"/>
            <a:ext cx="4467225" cy="19145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1026</a:t>
            </a:fld>
            <a:endParaRPr lang="en-US"/>
          </a:p>
        </p:txBody>
      </p:sp>
    </p:spTree>
  </p:cSld>
  <p:clrMapOvr>
    <a:masterClrMapping/>
  </p:clrMapOvr>
  <p:transition>
    <p:newsflash/>
  </p:transition>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dirty="0"/>
              <a:t>Right scapula</a:t>
            </a:r>
          </a:p>
        </p:txBody>
      </p:sp>
      <p:pic>
        <p:nvPicPr>
          <p:cNvPr id="4" name="Content Placeholder 3"/>
          <p:cNvPicPr>
            <a:picLocks noGrp="1" noChangeAspect="1" noChangeArrowheads="1"/>
          </p:cNvPicPr>
          <p:nvPr>
            <p:ph idx="1"/>
          </p:nvPr>
        </p:nvPicPr>
        <p:blipFill>
          <a:blip r:embed="rId2" cstate="print"/>
          <a:stretch>
            <a:fillRect/>
          </a:stretch>
        </p:blipFill>
        <p:spPr bwMode="auto">
          <a:xfrm>
            <a:off x="2250181" y="1600200"/>
            <a:ext cx="4643638" cy="452596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A635FD2-D9AA-4F2E-8FE6-17BF2643B117}" type="slidenum">
              <a:rPr lang="en-US" smtClean="0"/>
              <a:pPr/>
              <a:t>1027</a:t>
            </a:fld>
            <a:endParaRPr lang="en-US"/>
          </a:p>
        </p:txBody>
      </p:sp>
    </p:spTree>
  </p:cSld>
  <p:clrMapOvr>
    <a:masterClrMapping/>
  </p:clrMapOvr>
  <p:transition>
    <p:newsflash/>
  </p:transition>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3. Humerus </a:t>
            </a:r>
          </a:p>
          <a:p>
            <a:r>
              <a:rPr lang="en-US" dirty="0"/>
              <a:t>Bone of upper arm. </a:t>
            </a:r>
          </a:p>
          <a:p>
            <a:r>
              <a:rPr lang="en-US" dirty="0"/>
              <a:t>Head articulates with </a:t>
            </a:r>
            <a:r>
              <a:rPr lang="en-US" dirty="0" err="1"/>
              <a:t>glenoid</a:t>
            </a:r>
            <a:r>
              <a:rPr lang="en-US" dirty="0"/>
              <a:t> cavity of scapula, forming shoulder joint. </a:t>
            </a:r>
          </a:p>
          <a:p>
            <a:r>
              <a:rPr lang="en-US" dirty="0"/>
              <a:t>Distal to the head are 2 roughened projections of bone, </a:t>
            </a:r>
            <a:r>
              <a:rPr lang="en-US" b="1" dirty="0"/>
              <a:t>greater &amp; lesser tubercles, </a:t>
            </a:r>
            <a:r>
              <a:rPr lang="en-US" dirty="0"/>
              <a:t>&amp; between them is a deep groove, </a:t>
            </a:r>
            <a:r>
              <a:rPr lang="en-US" b="1" dirty="0" err="1"/>
              <a:t>bicipital</a:t>
            </a:r>
            <a:r>
              <a:rPr lang="en-US" b="1" dirty="0"/>
              <a:t> groove or </a:t>
            </a:r>
            <a:r>
              <a:rPr lang="en-US" b="1" dirty="0" err="1"/>
              <a:t>intertubercular</a:t>
            </a:r>
            <a:r>
              <a:rPr lang="en-US" b="1" dirty="0"/>
              <a:t> sulcus, </a:t>
            </a:r>
            <a:r>
              <a:rPr lang="en-US" dirty="0"/>
              <a:t>occupied by one of the tendons of biceps muscle.</a:t>
            </a:r>
          </a:p>
          <a:p>
            <a:r>
              <a:rPr lang="en-US" dirty="0"/>
              <a:t>Distal end presents 2 surfaces that articulate with radius &amp; ulna to form elbow joint.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1028</a:t>
            </a:fld>
            <a:endParaRPr lang="en-US"/>
          </a:p>
        </p:txBody>
      </p:sp>
    </p:spTree>
  </p:cSld>
  <p:clrMapOvr>
    <a:masterClrMapping/>
  </p:clrMapOvr>
  <p:transition>
    <p:newsflash/>
  </p:transition>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354762"/>
            <a:ext cx="8229600" cy="503238"/>
          </a:xfrm>
        </p:spPr>
        <p:txBody>
          <a:bodyPr>
            <a:normAutofit fontScale="90000"/>
          </a:bodyPr>
          <a:lstStyle/>
          <a:p>
            <a:r>
              <a:rPr lang="en-US" dirty="0"/>
              <a:t>Right humerus</a:t>
            </a:r>
          </a:p>
        </p:txBody>
      </p:sp>
      <p:pic>
        <p:nvPicPr>
          <p:cNvPr id="17410" name="Picture 2"/>
          <p:cNvPicPr>
            <a:picLocks noGrp="1" noChangeAspect="1" noChangeArrowheads="1"/>
          </p:cNvPicPr>
          <p:nvPr>
            <p:ph idx="1"/>
          </p:nvPr>
        </p:nvPicPr>
        <p:blipFill>
          <a:blip r:embed="rId2" cstate="print"/>
          <a:srcRect/>
          <a:stretch>
            <a:fillRect/>
          </a:stretch>
        </p:blipFill>
        <p:spPr bwMode="auto">
          <a:xfrm>
            <a:off x="0" y="0"/>
            <a:ext cx="9143999"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1029</a:t>
            </a:fld>
            <a:endParaRPr lang="en-US"/>
          </a:p>
        </p:txBody>
      </p:sp>
    </p:spTree>
  </p:cSld>
  <p:clrMapOvr>
    <a:masterClrMapping/>
  </p:clrMapOvr>
  <p:transition>
    <p:newsflash/>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858000"/>
          </a:xfrm>
        </p:spPr>
        <p:txBody>
          <a:bodyPr>
            <a:normAutofit/>
          </a:bodyPr>
          <a:lstStyle/>
          <a:p>
            <a:pPr>
              <a:buNone/>
            </a:pPr>
            <a:r>
              <a:rPr lang="en-US" b="1" u="sng" dirty="0"/>
              <a:t>Contents of pelvic cavity</a:t>
            </a:r>
          </a:p>
          <a:p>
            <a:pPr marL="914400" lvl="1" indent="-514350">
              <a:buFont typeface="+mj-lt"/>
              <a:buAutoNum type="alphaLcParenR"/>
            </a:pPr>
            <a:r>
              <a:rPr lang="en-US" sz="2800" dirty="0"/>
              <a:t>sigmoid colon, rectum and anus</a:t>
            </a:r>
          </a:p>
          <a:p>
            <a:pPr marL="914400" lvl="1" indent="-514350">
              <a:buFont typeface="+mj-lt"/>
              <a:buAutoNum type="alphaLcParenR"/>
            </a:pPr>
            <a:r>
              <a:rPr lang="en-US" sz="2800" dirty="0"/>
              <a:t>some loops of the small intestine</a:t>
            </a:r>
          </a:p>
          <a:p>
            <a:pPr marL="914400" lvl="1" indent="-514350">
              <a:buFont typeface="+mj-lt"/>
              <a:buAutoNum type="alphaLcParenR"/>
            </a:pPr>
            <a:r>
              <a:rPr lang="en-US" sz="2800" dirty="0"/>
              <a:t>urinary bladder, lower parts of the ureters and the urethra</a:t>
            </a:r>
          </a:p>
          <a:p>
            <a:pPr marL="914400" lvl="1" indent="-514350">
              <a:buFont typeface="+mj-lt"/>
              <a:buAutoNum type="alphaLcParenR"/>
            </a:pPr>
            <a:r>
              <a:rPr lang="en-US" sz="2800" dirty="0"/>
              <a:t>in the female, the organs of the reproductive system: the uterus, uterine tubes, ovaries and vagina.</a:t>
            </a:r>
          </a:p>
          <a:p>
            <a:pPr marL="914400" lvl="1" indent="-514350">
              <a:buFont typeface="+mj-lt"/>
              <a:buAutoNum type="alphaLcParenR"/>
            </a:pPr>
            <a:r>
              <a:rPr lang="en-US" sz="2800" dirty="0"/>
              <a:t>in the male, some of the organs of the reproductive system: the prostate gland, seminal vesicles, spermatic cords, deferent ducts (vas deferens), ejaculatory ducts and the urethra (common to the reproductive and urinary systems)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103</a:t>
            </a:fld>
            <a:endParaRPr lang="en-US"/>
          </a:p>
        </p:txBody>
      </p:sp>
    </p:spTree>
  </p:cSld>
  <p:clrMapOvr>
    <a:masterClrMapping/>
  </p:clrMapOvr>
  <p:transition>
    <p:strips dir="rd"/>
  </p:transition>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4. Ulna &amp; radius</a:t>
            </a:r>
          </a:p>
          <a:p>
            <a:r>
              <a:rPr lang="en-US" dirty="0"/>
              <a:t>2 bones of forearm. </a:t>
            </a:r>
          </a:p>
          <a:p>
            <a:r>
              <a:rPr lang="en-US" dirty="0"/>
              <a:t>Ulna is </a:t>
            </a:r>
            <a:r>
              <a:rPr lang="en-US" b="1" dirty="0"/>
              <a:t>longer </a:t>
            </a:r>
            <a:r>
              <a:rPr lang="en-US" dirty="0"/>
              <a:t>than &amp; </a:t>
            </a:r>
            <a:r>
              <a:rPr lang="en-US" b="1" dirty="0"/>
              <a:t>medial </a:t>
            </a:r>
            <a:r>
              <a:rPr lang="en-US" dirty="0"/>
              <a:t>to the radius &amp; when the arm is in anatomical position, the 2 bones are parallel. </a:t>
            </a:r>
          </a:p>
          <a:p>
            <a:r>
              <a:rPr lang="en-US" dirty="0"/>
              <a:t>Articulate with humerus at elbow joint, carpal bones at wrist joint &amp; with each other at the proximal &amp; distal radioulnar joints.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1030</a:t>
            </a:fld>
            <a:endParaRPr lang="en-US"/>
          </a:p>
        </p:txBody>
      </p:sp>
    </p:spTree>
  </p:cSld>
  <p:clrMapOvr>
    <a:masterClrMapping/>
  </p:clrMapOvr>
  <p:transition>
    <p:newsflash/>
  </p:transition>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430962"/>
            <a:ext cx="8229600" cy="427038"/>
          </a:xfrm>
        </p:spPr>
        <p:txBody>
          <a:bodyPr>
            <a:normAutofit fontScale="90000"/>
          </a:bodyPr>
          <a:lstStyle/>
          <a:p>
            <a:r>
              <a:rPr lang="en-US" dirty="0"/>
              <a:t>Radius and ulna</a:t>
            </a:r>
          </a:p>
        </p:txBody>
      </p:sp>
      <p:pic>
        <p:nvPicPr>
          <p:cNvPr id="18434"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1031</a:t>
            </a:fld>
            <a:endParaRPr lang="en-US"/>
          </a:p>
        </p:txBody>
      </p:sp>
    </p:spTree>
  </p:cSld>
  <p:clrMapOvr>
    <a:masterClrMapping/>
  </p:clrMapOvr>
  <p:transition>
    <p:newsflash/>
  </p:transition>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b="1" dirty="0"/>
              <a:t>5. Carpal or wrist bones </a:t>
            </a:r>
          </a:p>
          <a:p>
            <a:r>
              <a:rPr lang="en-US" dirty="0"/>
              <a:t>8 carpal bones arranged in 2 rows of 4. </a:t>
            </a:r>
          </a:p>
          <a:p>
            <a:r>
              <a:rPr lang="en-US" dirty="0"/>
              <a:t>From outside inwards:</a:t>
            </a:r>
          </a:p>
          <a:p>
            <a:pPr>
              <a:buNone/>
            </a:pPr>
            <a:r>
              <a:rPr lang="en-US" dirty="0"/>
              <a:t>	• proximal row: </a:t>
            </a:r>
            <a:r>
              <a:rPr lang="en-US" b="1" dirty="0" err="1"/>
              <a:t>scaphoid</a:t>
            </a:r>
            <a:r>
              <a:rPr lang="en-US" b="1" dirty="0"/>
              <a:t>, </a:t>
            </a:r>
            <a:r>
              <a:rPr lang="en-US" b="1" dirty="0" err="1"/>
              <a:t>lunate</a:t>
            </a:r>
            <a:r>
              <a:rPr lang="en-US" b="1" dirty="0"/>
              <a:t>, </a:t>
            </a:r>
            <a:r>
              <a:rPr lang="en-US" b="1" dirty="0" err="1"/>
              <a:t>triquetral</a:t>
            </a:r>
            <a:r>
              <a:rPr lang="en-US" b="1" dirty="0"/>
              <a:t>, </a:t>
            </a:r>
            <a:r>
              <a:rPr lang="en-US" b="1" dirty="0" err="1"/>
              <a:t>pisiform</a:t>
            </a:r>
            <a:endParaRPr lang="en-US" b="1" dirty="0"/>
          </a:p>
          <a:p>
            <a:pPr>
              <a:buNone/>
            </a:pPr>
            <a:r>
              <a:rPr lang="en-US" dirty="0"/>
              <a:t>	• distal row: </a:t>
            </a:r>
            <a:r>
              <a:rPr lang="en-US" b="1" dirty="0"/>
              <a:t>trapezium, trapezoid, </a:t>
            </a:r>
            <a:r>
              <a:rPr lang="en-US" b="1" dirty="0" err="1"/>
              <a:t>capitate</a:t>
            </a:r>
            <a:r>
              <a:rPr lang="en-US" b="1" dirty="0"/>
              <a:t>, </a:t>
            </a:r>
            <a:r>
              <a:rPr lang="en-US" b="1" dirty="0" err="1"/>
              <a:t>hamate</a:t>
            </a:r>
            <a:r>
              <a:rPr lang="en-US" dirty="0"/>
              <a:t>.</a:t>
            </a:r>
          </a:p>
          <a:p>
            <a:r>
              <a:rPr lang="en-US" dirty="0"/>
              <a:t>Closely fitted together &amp; held in position by ligaments. </a:t>
            </a:r>
          </a:p>
          <a:p>
            <a:r>
              <a:rPr lang="en-US" dirty="0"/>
              <a:t>Bones of proximal row are associated with </a:t>
            </a:r>
            <a:r>
              <a:rPr lang="en-US" b="1" dirty="0"/>
              <a:t>wrist joint </a:t>
            </a:r>
            <a:r>
              <a:rPr lang="en-US" dirty="0"/>
              <a:t>&amp; those of distal row form joints with </a:t>
            </a:r>
            <a:r>
              <a:rPr lang="en-US" b="1" dirty="0"/>
              <a:t>metacarpal bones</a:t>
            </a:r>
            <a:r>
              <a:rPr lang="en-US" dirty="0"/>
              <a:t>.</a:t>
            </a:r>
          </a:p>
          <a:p>
            <a:r>
              <a:rPr lang="en-US" dirty="0"/>
              <a:t>Tendons of muscles lying in the forearm cross the wrist &amp; are held close to the bones by strong fibrous bands, called </a:t>
            </a:r>
            <a:r>
              <a:rPr lang="en-US" b="1" dirty="0" err="1"/>
              <a:t>retinacula</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1032</a:t>
            </a:fld>
            <a:endParaRPr lang="en-US"/>
          </a:p>
        </p:txBody>
      </p:sp>
    </p:spTree>
  </p:cSld>
  <p:clrMapOvr>
    <a:masterClrMapping/>
  </p:clrMapOvr>
  <p:transition>
    <p:newsflash/>
  </p:transition>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6. Metacarpal bones/bones of the hand</a:t>
            </a:r>
          </a:p>
          <a:p>
            <a:r>
              <a:rPr lang="en-US" dirty="0"/>
              <a:t>5 bones. </a:t>
            </a:r>
          </a:p>
          <a:p>
            <a:r>
              <a:rPr lang="en-US" dirty="0"/>
              <a:t>Numbered from thumb side inwards.</a:t>
            </a:r>
          </a:p>
          <a:p>
            <a:r>
              <a:rPr lang="en-US" dirty="0"/>
              <a:t>Proximal ends articulate with carpal bones &amp; distal ends with phalanges.</a:t>
            </a:r>
          </a:p>
          <a:p>
            <a:pPr>
              <a:buNone/>
            </a:pPr>
            <a:r>
              <a:rPr lang="en-US" b="1" dirty="0"/>
              <a:t>7. Phalanges/finger bones</a:t>
            </a:r>
          </a:p>
          <a:p>
            <a:r>
              <a:rPr lang="en-US" dirty="0"/>
              <a:t>14 phalanges, 3 in each finger &amp; 2 in the thumb. </a:t>
            </a:r>
          </a:p>
          <a:p>
            <a:r>
              <a:rPr lang="en-US" dirty="0"/>
              <a:t>Articulate with metacarpal bones &amp; with each other.</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1033</a:t>
            </a:fld>
            <a:endParaRPr lang="en-US"/>
          </a:p>
        </p:txBody>
      </p:sp>
    </p:spTree>
  </p:cSld>
  <p:clrMapOvr>
    <a:masterClrMapping/>
  </p:clrMapOvr>
  <p:transition>
    <p:newsflash/>
  </p:transition>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30962"/>
            <a:ext cx="8229600" cy="427038"/>
          </a:xfrm>
        </p:spPr>
        <p:txBody>
          <a:bodyPr>
            <a:normAutofit fontScale="90000"/>
          </a:bodyPr>
          <a:lstStyle/>
          <a:p>
            <a:r>
              <a:rPr lang="en-US" dirty="0"/>
              <a:t>Bones of the wrist, hand and fingers</a:t>
            </a:r>
          </a:p>
        </p:txBody>
      </p:sp>
      <p:pic>
        <p:nvPicPr>
          <p:cNvPr id="19458"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1034</a:t>
            </a:fld>
            <a:endParaRPr lang="en-US"/>
          </a:p>
        </p:txBody>
      </p:sp>
    </p:spTree>
  </p:cSld>
  <p:clrMapOvr>
    <a:masterClrMapping/>
  </p:clrMapOvr>
  <p:transition>
    <p:newsflash/>
  </p:transition>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Pelvic girdle &amp; lower limb</a:t>
            </a:r>
          </a:p>
        </p:txBody>
      </p:sp>
      <p:sp>
        <p:nvSpPr>
          <p:cNvPr id="3" name="Content Placeholder 2"/>
          <p:cNvSpPr>
            <a:spLocks noGrp="1"/>
          </p:cNvSpPr>
          <p:nvPr>
            <p:ph idx="1"/>
          </p:nvPr>
        </p:nvSpPr>
        <p:spPr>
          <a:xfrm>
            <a:off x="0" y="609600"/>
            <a:ext cx="9144000" cy="6248400"/>
          </a:xfrm>
        </p:spPr>
        <p:txBody>
          <a:bodyPr>
            <a:normAutofit/>
          </a:bodyPr>
          <a:lstStyle/>
          <a:p>
            <a:r>
              <a:rPr lang="en-US" dirty="0"/>
              <a:t>Pelvic girdle bones:</a:t>
            </a:r>
          </a:p>
          <a:p>
            <a:pPr lvl="1"/>
            <a:r>
              <a:rPr lang="en-US" dirty="0"/>
              <a:t>2 innominate bones</a:t>
            </a:r>
          </a:p>
          <a:p>
            <a:pPr lvl="1"/>
            <a:r>
              <a:rPr lang="en-US" dirty="0"/>
              <a:t>1 sacrum.</a:t>
            </a:r>
          </a:p>
          <a:p>
            <a:r>
              <a:rPr lang="en-US" dirty="0"/>
              <a:t>Lower limb bones:</a:t>
            </a:r>
          </a:p>
          <a:p>
            <a:pPr lvl="1"/>
            <a:r>
              <a:rPr lang="es-ES" dirty="0"/>
              <a:t>1 </a:t>
            </a:r>
            <a:r>
              <a:rPr lang="es-ES" dirty="0" err="1"/>
              <a:t>femur</a:t>
            </a:r>
            <a:r>
              <a:rPr lang="es-ES" dirty="0"/>
              <a:t> </a:t>
            </a:r>
          </a:p>
          <a:p>
            <a:pPr lvl="1"/>
            <a:r>
              <a:rPr lang="en-US" dirty="0"/>
              <a:t>1 tibia </a:t>
            </a:r>
          </a:p>
          <a:p>
            <a:pPr lvl="1"/>
            <a:r>
              <a:rPr lang="en-US" dirty="0"/>
              <a:t>1 fibula </a:t>
            </a:r>
          </a:p>
          <a:p>
            <a:pPr lvl="1"/>
            <a:r>
              <a:rPr lang="en-US" dirty="0"/>
              <a:t>1 patella</a:t>
            </a:r>
          </a:p>
          <a:p>
            <a:pPr lvl="1"/>
            <a:r>
              <a:rPr lang="en-US" dirty="0"/>
              <a:t>7 tarsal bones</a:t>
            </a:r>
          </a:p>
          <a:p>
            <a:pPr lvl="1"/>
            <a:r>
              <a:rPr lang="en-US" dirty="0"/>
              <a:t>5 metatarsal bones</a:t>
            </a:r>
          </a:p>
          <a:p>
            <a:pPr lvl="1"/>
            <a:r>
              <a:rPr lang="en-US" dirty="0"/>
              <a:t>14 phalanges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1035</a:t>
            </a:fld>
            <a:endParaRPr lang="en-US"/>
          </a:p>
        </p:txBody>
      </p:sp>
    </p:spTree>
  </p:cSld>
  <p:clrMapOvr>
    <a:masterClrMapping/>
  </p:clrMapOvr>
  <p:transition>
    <p:newsflash/>
  </p:transition>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LIMB</a:t>
            </a:r>
          </a:p>
        </p:txBody>
      </p:sp>
      <p:sp>
        <p:nvSpPr>
          <p:cNvPr id="4" name="Slide Number Placeholder 3"/>
          <p:cNvSpPr>
            <a:spLocks noGrp="1"/>
          </p:cNvSpPr>
          <p:nvPr>
            <p:ph type="sldNum" sz="quarter" idx="12"/>
          </p:nvPr>
        </p:nvSpPr>
        <p:spPr/>
        <p:txBody>
          <a:bodyPr/>
          <a:lstStyle/>
          <a:p>
            <a:fld id="{5A635FD2-D9AA-4F2E-8FE6-17BF2643B117}" type="slidenum">
              <a:rPr lang="en-US" smtClean="0"/>
              <a:pPr/>
              <a:t>1036</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6248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826631"/>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1. Innominate/hip bones </a:t>
            </a:r>
          </a:p>
          <a:p>
            <a:r>
              <a:rPr lang="en-US" dirty="0"/>
              <a:t>Each, 3 fused bones, </a:t>
            </a:r>
            <a:r>
              <a:rPr lang="en-US" dirty="0" err="1"/>
              <a:t>ilium</a:t>
            </a:r>
            <a:r>
              <a:rPr lang="en-US" dirty="0"/>
              <a:t>, </a:t>
            </a:r>
            <a:r>
              <a:rPr lang="en-US" dirty="0" err="1"/>
              <a:t>ischium</a:t>
            </a:r>
            <a:r>
              <a:rPr lang="en-US" dirty="0"/>
              <a:t> &amp; pubis. </a:t>
            </a:r>
          </a:p>
          <a:p>
            <a:r>
              <a:rPr lang="en-US" dirty="0"/>
              <a:t>On its outer surface is a deep depression, </a:t>
            </a:r>
            <a:r>
              <a:rPr lang="en-US" b="1" dirty="0" err="1"/>
              <a:t>acetabulum</a:t>
            </a:r>
            <a:r>
              <a:rPr lang="en-US" dirty="0"/>
              <a:t>, which forms the hip joint with head of femur.</a:t>
            </a:r>
          </a:p>
          <a:p>
            <a:r>
              <a:rPr lang="en-US" b="1" dirty="0"/>
              <a:t>The </a:t>
            </a:r>
            <a:r>
              <a:rPr lang="en-US" b="1" dirty="0" err="1"/>
              <a:t>ilium</a:t>
            </a:r>
            <a:r>
              <a:rPr lang="en-US" b="1" dirty="0"/>
              <a:t>;</a:t>
            </a:r>
            <a:r>
              <a:rPr lang="en-US" dirty="0"/>
              <a:t> upper flattened part of the bone, presents the iliac crest, anterior point of which is called </a:t>
            </a:r>
            <a:r>
              <a:rPr lang="en-US" b="1" dirty="0"/>
              <a:t>anterior superior iliac spine</a:t>
            </a:r>
            <a:r>
              <a:rPr lang="en-US" dirty="0"/>
              <a:t>.</a:t>
            </a:r>
          </a:p>
          <a:p>
            <a:r>
              <a:rPr lang="en-US" b="1" dirty="0"/>
              <a:t>The pubis;</a:t>
            </a:r>
            <a:r>
              <a:rPr lang="en-US" dirty="0"/>
              <a:t> </a:t>
            </a:r>
            <a:r>
              <a:rPr lang="en-US" b="1" dirty="0"/>
              <a:t>anterior part </a:t>
            </a:r>
            <a:r>
              <a:rPr lang="en-US" dirty="0"/>
              <a:t>of the bone, articulates with pubis of the other hip bone at a cartilaginous joint, </a:t>
            </a:r>
            <a:r>
              <a:rPr lang="en-US" b="1" dirty="0" err="1"/>
              <a:t>symphysis</a:t>
            </a:r>
            <a:r>
              <a:rPr lang="en-US" b="1" dirty="0"/>
              <a:t> pubis</a:t>
            </a:r>
            <a:r>
              <a:rPr lang="en-US" dirty="0"/>
              <a:t>.</a:t>
            </a:r>
          </a:p>
          <a:p>
            <a:r>
              <a:rPr lang="en-US" b="1" dirty="0"/>
              <a:t>The </a:t>
            </a:r>
            <a:r>
              <a:rPr lang="en-US" b="1" dirty="0" err="1"/>
              <a:t>ischium</a:t>
            </a:r>
            <a:r>
              <a:rPr lang="en-US" b="1" dirty="0"/>
              <a:t>;</a:t>
            </a:r>
            <a:r>
              <a:rPr lang="en-US" dirty="0"/>
              <a:t> inferior &amp; posterior part.</a:t>
            </a:r>
          </a:p>
          <a:p>
            <a:r>
              <a:rPr lang="en-US" dirty="0"/>
              <a:t>Union of the 3 parts takes place in the </a:t>
            </a:r>
            <a:r>
              <a:rPr lang="en-US" dirty="0" err="1"/>
              <a:t>acetabulum</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1037</a:t>
            </a:fld>
            <a:endParaRPr lang="en-US"/>
          </a:p>
        </p:txBody>
      </p:sp>
    </p:spTree>
  </p:cSld>
  <p:clrMapOvr>
    <a:masterClrMapping/>
  </p:clrMapOvr>
  <p:transition>
    <p:newsflash/>
  </p:transition>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354762"/>
            <a:ext cx="8229600" cy="503238"/>
          </a:xfrm>
        </p:spPr>
        <p:txBody>
          <a:bodyPr>
            <a:normAutofit fontScale="90000"/>
          </a:bodyPr>
          <a:lstStyle/>
          <a:p>
            <a:r>
              <a:rPr lang="en-US" dirty="0"/>
              <a:t>Right innominate bone</a:t>
            </a:r>
          </a:p>
        </p:txBody>
      </p:sp>
      <p:pic>
        <p:nvPicPr>
          <p:cNvPr id="20482" name="Picture 2"/>
          <p:cNvPicPr>
            <a:picLocks noGrp="1" noChangeAspect="1" noChangeArrowheads="1"/>
          </p:cNvPicPr>
          <p:nvPr>
            <p:ph idx="1"/>
          </p:nvPr>
        </p:nvPicPr>
        <p:blipFill>
          <a:blip r:embed="rId2" cstate="print"/>
          <a:srcRect/>
          <a:stretch>
            <a:fillRect/>
          </a:stretch>
        </p:blipFill>
        <p:spPr bwMode="auto">
          <a:xfrm>
            <a:off x="0" y="0"/>
            <a:ext cx="9144000" cy="64007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1038</a:t>
            </a:fld>
            <a:endParaRPr lang="en-US"/>
          </a:p>
        </p:txBody>
      </p:sp>
    </p:spTree>
  </p:cSld>
  <p:clrMapOvr>
    <a:masterClrMapping/>
  </p:clrMapOvr>
  <p:transition>
    <p:newsflash/>
  </p:transition>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2. The pelvis </a:t>
            </a:r>
          </a:p>
          <a:p>
            <a:r>
              <a:rPr lang="en-US" dirty="0"/>
              <a:t>Formed by 2 innominate bones which articulate </a:t>
            </a:r>
            <a:r>
              <a:rPr lang="en-US" dirty="0" err="1"/>
              <a:t>anteriorly</a:t>
            </a:r>
            <a:r>
              <a:rPr lang="en-US" dirty="0"/>
              <a:t> at </a:t>
            </a:r>
            <a:r>
              <a:rPr lang="en-US" b="1" dirty="0" err="1"/>
              <a:t>symphysis</a:t>
            </a:r>
            <a:r>
              <a:rPr lang="en-US" b="1" dirty="0"/>
              <a:t> pubis </a:t>
            </a:r>
            <a:r>
              <a:rPr lang="en-US" dirty="0"/>
              <a:t>&amp; posteriorly with sacrum at </a:t>
            </a:r>
            <a:r>
              <a:rPr lang="en-US" b="1" dirty="0"/>
              <a:t>sacroiliac joints</a:t>
            </a:r>
            <a:r>
              <a:rPr lang="en-US" dirty="0"/>
              <a:t>. </a:t>
            </a:r>
          </a:p>
          <a:p>
            <a:r>
              <a:rPr lang="en-US" dirty="0"/>
              <a:t>Divided into 2 parts by brim of the pelvis, consisting of </a:t>
            </a:r>
            <a:r>
              <a:rPr lang="en-US" b="1" dirty="0"/>
              <a:t>promontory of the sacrum </a:t>
            </a:r>
            <a:r>
              <a:rPr lang="en-US" dirty="0"/>
              <a:t>&amp; </a:t>
            </a:r>
            <a:r>
              <a:rPr lang="en-US" b="1" dirty="0" err="1"/>
              <a:t>iliopectineal</a:t>
            </a:r>
            <a:r>
              <a:rPr lang="en-US" b="1" dirty="0"/>
              <a:t> lines of innominate bones</a:t>
            </a:r>
            <a:r>
              <a:rPr lang="en-US" dirty="0"/>
              <a:t>. </a:t>
            </a:r>
          </a:p>
          <a:p>
            <a:r>
              <a:rPr lang="en-US" dirty="0"/>
              <a:t>Greater/false pelvis: above the brim; lesser/true pelvis; below.</a:t>
            </a:r>
          </a:p>
          <a:p>
            <a:pPr>
              <a:buNone/>
            </a:pPr>
            <a:r>
              <a:rPr lang="en-US" b="1" i="1" u="sng" dirty="0"/>
              <a:t>Differences between male &amp; female </a:t>
            </a:r>
            <a:r>
              <a:rPr lang="en-US" b="1" i="1" u="sng" dirty="0" err="1"/>
              <a:t>pelves</a:t>
            </a:r>
            <a:endParaRPr lang="en-US" b="1" i="1" u="sng" dirty="0"/>
          </a:p>
          <a:p>
            <a:r>
              <a:rPr lang="en-US" dirty="0"/>
              <a:t>Female pelvis has lighter bones, is more shallow and rounded and is generally more roomy.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1039</a:t>
            </a:fld>
            <a:endParaRPr lang="en-US"/>
          </a:p>
        </p:txBody>
      </p:sp>
    </p:spTree>
  </p:cSld>
  <p:clrMapOvr>
    <a:masterClrMapping/>
  </p:clrMapOvr>
  <p:transition>
    <p:newsflash/>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91200"/>
            <a:ext cx="8229600" cy="1066800"/>
          </a:xfrm>
        </p:spPr>
        <p:txBody>
          <a:bodyPr>
            <a:normAutofit/>
          </a:bodyPr>
          <a:lstStyle/>
          <a:p>
            <a:r>
              <a:rPr lang="en-US" sz="2400" dirty="0"/>
              <a:t>Female reproductive organs</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553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104</a:t>
            </a:fld>
            <a:endParaRPr lang="en-US"/>
          </a:p>
        </p:txBody>
      </p:sp>
    </p:spTree>
  </p:cSld>
  <p:clrMapOvr>
    <a:masterClrMapping/>
  </p:clrMapOvr>
  <p:transition>
    <p:strips dir="rd"/>
  </p:transition>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54762"/>
            <a:ext cx="8229600" cy="503238"/>
          </a:xfrm>
        </p:spPr>
        <p:txBody>
          <a:bodyPr>
            <a:normAutofit fontScale="90000"/>
          </a:bodyPr>
          <a:lstStyle/>
          <a:p>
            <a:r>
              <a:rPr lang="en-US" dirty="0"/>
              <a:t>Bones of the pelvis</a:t>
            </a:r>
          </a:p>
        </p:txBody>
      </p:sp>
      <p:pic>
        <p:nvPicPr>
          <p:cNvPr id="21506"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1040</a:t>
            </a:fld>
            <a:endParaRPr lang="en-US"/>
          </a:p>
        </p:txBody>
      </p:sp>
    </p:spTree>
  </p:cSld>
  <p:clrMapOvr>
    <a:masterClrMapping/>
  </p:clrMapOvr>
  <p:transition>
    <p:newsflash/>
  </p:transition>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4762"/>
            <a:ext cx="8229600" cy="503238"/>
          </a:xfrm>
        </p:spPr>
        <p:txBody>
          <a:bodyPr>
            <a:normAutofit fontScale="90000"/>
          </a:bodyPr>
          <a:lstStyle/>
          <a:p>
            <a:r>
              <a:rPr lang="en-US" dirty="0"/>
              <a:t>Male and female </a:t>
            </a:r>
            <a:r>
              <a:rPr lang="en-US" dirty="0" err="1"/>
              <a:t>pelves</a:t>
            </a:r>
            <a:endParaRPr lang="en-US"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0" y="0"/>
            <a:ext cx="9144000" cy="59435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1041</a:t>
            </a:fld>
            <a:endParaRPr lang="en-US"/>
          </a:p>
        </p:txBody>
      </p:sp>
    </p:spTree>
  </p:cSld>
  <p:clrMapOvr>
    <a:masterClrMapping/>
  </p:clrMapOvr>
  <p:transition>
    <p:newsflash/>
  </p:transition>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3. Femur/thigh bone</a:t>
            </a:r>
          </a:p>
          <a:p>
            <a:r>
              <a:rPr lang="en-US" dirty="0"/>
              <a:t>Longest &amp; strongest bone of the body.</a:t>
            </a:r>
          </a:p>
          <a:p>
            <a:r>
              <a:rPr lang="en-US" dirty="0"/>
              <a:t>Head is almost spherical &amp; fits into the </a:t>
            </a:r>
            <a:r>
              <a:rPr lang="en-US" dirty="0" err="1"/>
              <a:t>acetabulum</a:t>
            </a:r>
            <a:r>
              <a:rPr lang="en-US" dirty="0"/>
              <a:t> of hip bone; hip joint. </a:t>
            </a:r>
          </a:p>
          <a:p>
            <a:r>
              <a:rPr lang="en-US" dirty="0"/>
              <a:t>Centre of the head is a small depression for attachment of </a:t>
            </a:r>
            <a:r>
              <a:rPr lang="en-US" b="1" dirty="0"/>
              <a:t>ligament of the head </a:t>
            </a:r>
            <a:r>
              <a:rPr lang="en-US" dirty="0"/>
              <a:t>of femur.</a:t>
            </a:r>
          </a:p>
          <a:p>
            <a:r>
              <a:rPr lang="en-US" dirty="0"/>
              <a:t>Neck extends outwards &amp; slightly downwards from the head to the shaft </a:t>
            </a:r>
          </a:p>
          <a:p>
            <a:pPr lvl="1"/>
            <a:r>
              <a:rPr lang="en-US" dirty="0"/>
              <a:t>Most of it is within the capsule of the hip joint.</a:t>
            </a:r>
          </a:p>
          <a:p>
            <a:r>
              <a:rPr lang="en-US" dirty="0"/>
              <a:t>Posterior surface of the lower third forms a flat triangular area; </a:t>
            </a:r>
            <a:r>
              <a:rPr lang="en-US" b="1" dirty="0"/>
              <a:t>popliteal surface</a:t>
            </a:r>
            <a:r>
              <a:rPr lang="en-US" dirty="0"/>
              <a:t>. </a:t>
            </a:r>
          </a:p>
          <a:p>
            <a:r>
              <a:rPr lang="en-US" dirty="0"/>
              <a:t>Distal extremity has 2 articular </a:t>
            </a:r>
            <a:r>
              <a:rPr lang="en-US" dirty="0" err="1"/>
              <a:t>condyles</a:t>
            </a:r>
            <a:r>
              <a:rPr lang="en-US" dirty="0"/>
              <a:t> which, with tibia &amp; patella, form </a:t>
            </a:r>
            <a:r>
              <a:rPr lang="en-US" b="1" dirty="0"/>
              <a:t>knee joint.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1042</a:t>
            </a:fld>
            <a:endParaRPr lang="en-US"/>
          </a:p>
        </p:txBody>
      </p:sp>
    </p:spTree>
  </p:cSld>
  <p:clrMapOvr>
    <a:masterClrMapping/>
  </p:clrMapOvr>
  <p:transition>
    <p:newsflash/>
  </p:transition>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54762"/>
            <a:ext cx="8229600" cy="503238"/>
          </a:xfrm>
        </p:spPr>
        <p:txBody>
          <a:bodyPr>
            <a:normAutofit fontScale="90000"/>
          </a:bodyPr>
          <a:lstStyle/>
          <a:p>
            <a:r>
              <a:rPr lang="en-US" dirty="0"/>
              <a:t>Left femur</a:t>
            </a:r>
          </a:p>
        </p:txBody>
      </p:sp>
      <p:pic>
        <p:nvPicPr>
          <p:cNvPr id="23554"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1043</a:t>
            </a:fld>
            <a:endParaRPr lang="en-US"/>
          </a:p>
        </p:txBody>
      </p:sp>
    </p:spTree>
  </p:cSld>
  <p:clrMapOvr>
    <a:masterClrMapping/>
  </p:clrMapOvr>
  <p:transition>
    <p:newsflash/>
  </p:transition>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4. Tibia or shin bone</a:t>
            </a:r>
          </a:p>
          <a:p>
            <a:r>
              <a:rPr lang="en-US" dirty="0"/>
              <a:t>Medial of the 2 bones of the lower leg.</a:t>
            </a:r>
          </a:p>
          <a:p>
            <a:r>
              <a:rPr lang="en-US" dirty="0"/>
              <a:t>Proximal extremity is broad &amp; flat and presents 2 </a:t>
            </a:r>
            <a:r>
              <a:rPr lang="en-US" dirty="0" err="1"/>
              <a:t>condyles</a:t>
            </a:r>
            <a:r>
              <a:rPr lang="en-US" dirty="0"/>
              <a:t> for articulation with the femur at the knee joint.</a:t>
            </a:r>
          </a:p>
          <a:p>
            <a:pPr lvl="1"/>
            <a:r>
              <a:rPr lang="en-US" dirty="0"/>
              <a:t>Head of the fibula articulates with the inferior aspect of the lateral </a:t>
            </a:r>
            <a:r>
              <a:rPr lang="en-US" dirty="0" err="1"/>
              <a:t>condyle</a:t>
            </a:r>
            <a:r>
              <a:rPr lang="en-US" dirty="0"/>
              <a:t>, forming the proximal </a:t>
            </a:r>
            <a:r>
              <a:rPr lang="en-US" dirty="0" err="1"/>
              <a:t>tibiofibular</a:t>
            </a:r>
            <a:r>
              <a:rPr lang="en-US" dirty="0"/>
              <a:t> joint.</a:t>
            </a:r>
          </a:p>
          <a:p>
            <a:r>
              <a:rPr lang="en-US" dirty="0"/>
              <a:t>Distal extremity of the tibia forms the ankle joint; with the talus &amp; the fibula. </a:t>
            </a:r>
          </a:p>
          <a:p>
            <a:r>
              <a:rPr lang="en-US" dirty="0"/>
              <a:t>Medial malleolus; a downward projection of bone medial to the ankle joint.</a:t>
            </a:r>
          </a:p>
          <a:p>
            <a:pPr>
              <a:buNone/>
            </a:pPr>
            <a:r>
              <a:rPr lang="en-US" b="1" dirty="0"/>
              <a:t>5. Fibula </a:t>
            </a:r>
          </a:p>
          <a:p>
            <a:r>
              <a:rPr lang="en-US" dirty="0"/>
              <a:t>Long slender lateral bone in the leg.</a:t>
            </a:r>
          </a:p>
          <a:p>
            <a:r>
              <a:rPr lang="en-US" dirty="0"/>
              <a:t>Head/upper extremity articulates with the lateral </a:t>
            </a:r>
            <a:r>
              <a:rPr lang="en-US" dirty="0" err="1"/>
              <a:t>condyle</a:t>
            </a:r>
            <a:r>
              <a:rPr lang="en-US" dirty="0"/>
              <a:t> of the tibia forming the proximal </a:t>
            </a:r>
            <a:r>
              <a:rPr lang="en-US" dirty="0" err="1"/>
              <a:t>tibiofibular</a:t>
            </a:r>
            <a:r>
              <a:rPr lang="en-US" dirty="0"/>
              <a:t> joint and the lower extremity articulates with the tibia then projects beyond it to form the lateral malleolus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1044</a:t>
            </a:fld>
            <a:endParaRPr lang="en-US"/>
          </a:p>
        </p:txBody>
      </p:sp>
    </p:spTree>
  </p:cSld>
  <p:clrMapOvr>
    <a:masterClrMapping/>
  </p:clrMapOvr>
  <p:transition>
    <p:newsflash/>
  </p:transition>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430962"/>
            <a:ext cx="8229600" cy="427038"/>
          </a:xfrm>
        </p:spPr>
        <p:txBody>
          <a:bodyPr>
            <a:normAutofit fontScale="90000"/>
          </a:bodyPr>
          <a:lstStyle/>
          <a:p>
            <a:r>
              <a:rPr lang="en-US" dirty="0"/>
              <a:t>Left tibia and fibula</a:t>
            </a:r>
          </a:p>
        </p:txBody>
      </p:sp>
      <p:pic>
        <p:nvPicPr>
          <p:cNvPr id="24578"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1045</a:t>
            </a:fld>
            <a:endParaRPr lang="en-US"/>
          </a:p>
        </p:txBody>
      </p:sp>
    </p:spTree>
  </p:cSld>
  <p:clrMapOvr>
    <a:masterClrMapping/>
  </p:clrMapOvr>
  <p:transition>
    <p:newsflash/>
  </p:transition>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6. Patella or knee cap</a:t>
            </a:r>
          </a:p>
          <a:p>
            <a:r>
              <a:rPr lang="en-US" dirty="0"/>
              <a:t>Roughly triangular-shaped sesamoid bone. </a:t>
            </a:r>
          </a:p>
          <a:p>
            <a:r>
              <a:rPr lang="en-US" dirty="0"/>
              <a:t>Posterior surface articulates with the patellar surface of the femur in the knee joint &amp; its anterior surface is in the patellar tendon.</a:t>
            </a:r>
          </a:p>
          <a:p>
            <a:pPr>
              <a:buNone/>
            </a:pPr>
            <a:r>
              <a:rPr lang="en-US" b="1" dirty="0"/>
              <a:t>7. Tarsal or ankle bones</a:t>
            </a:r>
          </a:p>
          <a:p>
            <a:r>
              <a:rPr lang="en-US" dirty="0"/>
              <a:t>7; form posterior part of the foot. </a:t>
            </a:r>
          </a:p>
          <a:p>
            <a:pPr lvl="1"/>
            <a:r>
              <a:rPr lang="en-US" dirty="0"/>
              <a:t>1 talus 			- 3 cuneiform</a:t>
            </a:r>
          </a:p>
          <a:p>
            <a:pPr lvl="1"/>
            <a:r>
              <a:rPr lang="en-US" dirty="0"/>
              <a:t>1 </a:t>
            </a:r>
            <a:r>
              <a:rPr lang="en-US" dirty="0" err="1"/>
              <a:t>calcaneus</a:t>
            </a:r>
            <a:r>
              <a:rPr lang="en-US" dirty="0"/>
              <a:t> 		- 1 </a:t>
            </a:r>
            <a:r>
              <a:rPr lang="en-US" dirty="0" err="1"/>
              <a:t>cuboid</a:t>
            </a:r>
            <a:r>
              <a:rPr lang="en-US" dirty="0"/>
              <a:t>.</a:t>
            </a:r>
          </a:p>
          <a:p>
            <a:pPr lvl="1"/>
            <a:r>
              <a:rPr lang="en-US" dirty="0"/>
              <a:t>1 </a:t>
            </a:r>
            <a:r>
              <a:rPr lang="en-US" dirty="0" err="1"/>
              <a:t>navicular</a:t>
            </a:r>
            <a:endParaRPr lang="en-US" dirty="0"/>
          </a:p>
          <a:p>
            <a:r>
              <a:rPr lang="en-US" dirty="0"/>
              <a:t>Talus articulates with tibia &amp; fibula at ankle joint. </a:t>
            </a:r>
          </a:p>
          <a:p>
            <a:r>
              <a:rPr lang="en-US" dirty="0" err="1"/>
              <a:t>Calcaneus</a:t>
            </a:r>
            <a:r>
              <a:rPr lang="en-US" dirty="0"/>
              <a:t> forms heel of the foot.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1046</a:t>
            </a:fld>
            <a:endParaRPr lang="en-US"/>
          </a:p>
        </p:txBody>
      </p:sp>
    </p:spTree>
  </p:cSld>
  <p:clrMapOvr>
    <a:masterClrMapping/>
  </p:clrMapOvr>
  <p:transition>
    <p:newsflash/>
  </p:transition>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8. Metatarsal bones of the foot</a:t>
            </a:r>
          </a:p>
          <a:p>
            <a:r>
              <a:rPr lang="en-US" dirty="0"/>
              <a:t>5 bones, numbered from within outwards. </a:t>
            </a:r>
          </a:p>
          <a:p>
            <a:r>
              <a:rPr lang="en-US" dirty="0"/>
              <a:t>Proximal ends; they articulate with the tarsal bones &amp; at their distal ends, with the phalanges.</a:t>
            </a:r>
          </a:p>
          <a:p>
            <a:r>
              <a:rPr lang="en-US" dirty="0"/>
              <a:t>Enlarged distal head of the 1st metatarsal bone forms the </a:t>
            </a:r>
            <a:r>
              <a:rPr lang="en-US" b="1" dirty="0"/>
              <a:t>'ball' of the foot.</a:t>
            </a:r>
          </a:p>
          <a:p>
            <a:pPr>
              <a:buNone/>
            </a:pPr>
            <a:r>
              <a:rPr lang="en-US" b="1" dirty="0"/>
              <a:t>9. Phalanges of the toes </a:t>
            </a:r>
          </a:p>
          <a:p>
            <a:r>
              <a:rPr lang="en-US" dirty="0"/>
              <a:t>14; arranged in a similar manner to those in the fingers.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1047</a:t>
            </a:fld>
            <a:endParaRPr lang="en-US"/>
          </a:p>
        </p:txBody>
      </p:sp>
    </p:spTree>
  </p:cSld>
  <p:clrMapOvr>
    <a:masterClrMapping/>
  </p:clrMapOvr>
  <p:transition>
    <p:newsflash/>
  </p:transition>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10. Arches of the foot. </a:t>
            </a:r>
          </a:p>
          <a:p>
            <a:r>
              <a:rPr lang="en-US" dirty="0"/>
              <a:t>Bones have a bridge-like arrangement &amp; are supported by muscles and ligaments so that 4 arches are formed,</a:t>
            </a:r>
          </a:p>
          <a:p>
            <a:pPr lvl="1"/>
            <a:r>
              <a:rPr lang="en-US" dirty="0"/>
              <a:t>a medial </a:t>
            </a:r>
          </a:p>
          <a:p>
            <a:pPr lvl="1"/>
            <a:r>
              <a:rPr lang="en-US" dirty="0"/>
              <a:t>lateral longitudinal arch and</a:t>
            </a:r>
          </a:p>
          <a:p>
            <a:pPr lvl="1"/>
            <a:r>
              <a:rPr lang="en-US" dirty="0"/>
              <a:t>2 transverse arches.</a:t>
            </a:r>
          </a:p>
          <a:p>
            <a:r>
              <a:rPr lang="en-US" b="1" dirty="0"/>
              <a:t>Medial longitudinal arch</a:t>
            </a:r>
            <a:r>
              <a:rPr lang="en-US" dirty="0"/>
              <a:t>. Highest; formed by </a:t>
            </a:r>
            <a:r>
              <a:rPr lang="en-US" dirty="0" err="1"/>
              <a:t>calcaneus</a:t>
            </a:r>
            <a:r>
              <a:rPr lang="en-US" dirty="0"/>
              <a:t>, talus, </a:t>
            </a:r>
            <a:r>
              <a:rPr lang="en-US" dirty="0" err="1"/>
              <a:t>navicular</a:t>
            </a:r>
            <a:r>
              <a:rPr lang="en-US" dirty="0"/>
              <a:t>, 3 cuneiform &amp; first 3 metatarsal bones.</a:t>
            </a:r>
          </a:p>
          <a:p>
            <a:pPr lvl="1"/>
            <a:r>
              <a:rPr lang="en-US" dirty="0"/>
              <a:t>Only </a:t>
            </a:r>
            <a:r>
              <a:rPr lang="en-US" dirty="0" err="1"/>
              <a:t>calcaneus</a:t>
            </a:r>
            <a:r>
              <a:rPr lang="en-US" dirty="0"/>
              <a:t> &amp; distal end of metatarsal bones should touch the ground.</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1048</a:t>
            </a:fld>
            <a:endParaRPr lang="en-US"/>
          </a:p>
        </p:txBody>
      </p:sp>
    </p:spTree>
  </p:cSld>
  <p:clrMapOvr>
    <a:masterClrMapping/>
  </p:clrMapOvr>
  <p:transition>
    <p:newsflash/>
  </p:transition>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Lateral longitudinal arch</a:t>
            </a:r>
            <a:r>
              <a:rPr lang="en-US" dirty="0"/>
              <a:t>. Much less marked than its medial counterpart. </a:t>
            </a:r>
          </a:p>
          <a:p>
            <a:pPr lvl="1"/>
            <a:r>
              <a:rPr lang="en-US" dirty="0"/>
              <a:t>Bony components; </a:t>
            </a:r>
            <a:r>
              <a:rPr lang="en-US" dirty="0" err="1"/>
              <a:t>calcaneus</a:t>
            </a:r>
            <a:r>
              <a:rPr lang="en-US" dirty="0"/>
              <a:t>, </a:t>
            </a:r>
            <a:r>
              <a:rPr lang="en-US" dirty="0" err="1"/>
              <a:t>cuboid</a:t>
            </a:r>
            <a:r>
              <a:rPr lang="en-US" dirty="0"/>
              <a:t>, 2 lateral metatarsal bones. </a:t>
            </a:r>
          </a:p>
          <a:p>
            <a:pPr lvl="1"/>
            <a:r>
              <a:rPr lang="en-US" dirty="0"/>
              <a:t>Again only </a:t>
            </a:r>
            <a:r>
              <a:rPr lang="en-US" dirty="0" err="1"/>
              <a:t>calcaneus</a:t>
            </a:r>
            <a:r>
              <a:rPr lang="en-US" dirty="0"/>
              <a:t> &amp; metatarsal bones should touch ground.</a:t>
            </a:r>
          </a:p>
          <a:p>
            <a:r>
              <a:rPr lang="en-US" b="1" dirty="0"/>
              <a:t>Transverse arches</a:t>
            </a:r>
            <a:r>
              <a:rPr lang="en-US" dirty="0"/>
              <a:t>. Run across the foot. </a:t>
            </a:r>
          </a:p>
          <a:p>
            <a:pPr lvl="1"/>
            <a:r>
              <a:rPr lang="en-US" dirty="0"/>
              <a:t>Most marked at the level of the 3 cuneiform &amp; </a:t>
            </a:r>
            <a:r>
              <a:rPr lang="en-US" dirty="0" err="1"/>
              <a:t>cuboid</a:t>
            </a:r>
            <a:r>
              <a:rPr lang="en-US" dirty="0"/>
              <a:t> bones.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1049</a:t>
            </a:fld>
            <a:endParaRPr lang="en-US"/>
          </a:p>
        </p:txBody>
      </p:sp>
    </p:spTree>
  </p:cSld>
  <p:clrMapOvr>
    <a:masterClrMapping/>
  </p:clrMapOvr>
  <p:transition>
    <p:newsflash/>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523038"/>
            <a:ext cx="8229600" cy="334962"/>
          </a:xfrm>
        </p:spPr>
        <p:txBody>
          <a:bodyPr>
            <a:normAutofit fontScale="90000"/>
          </a:bodyPr>
          <a:lstStyle/>
          <a:p>
            <a:r>
              <a:rPr lang="en-US" sz="2400" dirty="0"/>
              <a:t>Male reproductive organs</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105</a:t>
            </a:fld>
            <a:endParaRPr lang="en-US"/>
          </a:p>
        </p:txBody>
      </p:sp>
    </p:spTree>
  </p:cSld>
  <p:clrMapOvr>
    <a:masterClrMapping/>
  </p:clrMapOvr>
  <p:transition>
    <p:strips dir="rd"/>
  </p:transition>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54762"/>
            <a:ext cx="8229600" cy="503238"/>
          </a:xfrm>
        </p:spPr>
        <p:txBody>
          <a:bodyPr>
            <a:normAutofit fontScale="90000"/>
          </a:bodyPr>
          <a:lstStyle/>
          <a:p>
            <a:r>
              <a:rPr lang="en-US" dirty="0"/>
              <a:t>Bones of the foot</a:t>
            </a:r>
          </a:p>
        </p:txBody>
      </p:sp>
      <p:pic>
        <p:nvPicPr>
          <p:cNvPr id="25602"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1050</a:t>
            </a:fld>
            <a:endParaRPr lang="en-US"/>
          </a:p>
        </p:txBody>
      </p:sp>
    </p:spTree>
  </p:cSld>
  <p:clrMapOvr>
    <a:masterClrMapping/>
  </p:clrMapOvr>
  <p:transition>
    <p:newsflash/>
  </p:transition>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278562"/>
            <a:ext cx="8686800" cy="579438"/>
          </a:xfrm>
        </p:spPr>
        <p:txBody>
          <a:bodyPr>
            <a:normAutofit/>
          </a:bodyPr>
          <a:lstStyle/>
          <a:p>
            <a:r>
              <a:rPr lang="en-US" sz="2800" dirty="0"/>
              <a:t>Tendons and ligaments supporting arches of the left foot</a:t>
            </a:r>
          </a:p>
        </p:txBody>
      </p:sp>
      <p:pic>
        <p:nvPicPr>
          <p:cNvPr id="26626"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1051</a:t>
            </a:fld>
            <a:endParaRPr lang="en-US"/>
          </a:p>
        </p:txBody>
      </p:sp>
    </p:spTree>
  </p:cSld>
  <p:clrMapOvr>
    <a:masterClrMapping/>
  </p:clrMapOvr>
  <p:transition>
    <p:newsflash/>
  </p:transition>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524000"/>
            <a:ext cx="8001000" cy="2285999"/>
          </a:xfrm>
        </p:spPr>
        <p:style>
          <a:lnRef idx="0">
            <a:schemeClr val="accent3"/>
          </a:lnRef>
          <a:fillRef idx="3">
            <a:schemeClr val="accent3"/>
          </a:fillRef>
          <a:effectRef idx="3">
            <a:schemeClr val="accent3"/>
          </a:effectRef>
          <a:fontRef idx="minor">
            <a:schemeClr val="lt1"/>
          </a:fontRef>
        </p:style>
        <p:txBody>
          <a:bodyPr>
            <a:normAutofit/>
          </a:bodyPr>
          <a:lstStyle/>
          <a:p>
            <a:r>
              <a:rPr lang="en-US" sz="6600" b="1" dirty="0">
                <a:effectLst>
                  <a:outerShdw blurRad="38100" dist="38100" dir="2700000" algn="tl">
                    <a:srgbClr val="000000">
                      <a:alpha val="43137"/>
                    </a:srgbClr>
                  </a:outerShdw>
                </a:effectLst>
              </a:rPr>
              <a:t>THE JOINTS</a:t>
            </a:r>
          </a:p>
        </p:txBody>
      </p:sp>
      <p:sp>
        <p:nvSpPr>
          <p:cNvPr id="5" name="Subtitle 4"/>
          <p:cNvSpPr>
            <a:spLocks noGrp="1"/>
          </p:cNvSpPr>
          <p:nvPr>
            <p:ph type="subTitle" idx="1"/>
          </p:nvPr>
        </p:nvSpPr>
        <p:spPr/>
        <p:txBody>
          <a:bodyPr/>
          <a:lstStyle/>
          <a:p>
            <a:endParaRPr lang="en-US"/>
          </a:p>
        </p:txBody>
      </p:sp>
    </p:spTree>
  </p:cSld>
  <p:clrMapOvr>
    <a:masterClrMapping/>
  </p:clrMapOvr>
  <p:transition>
    <p:blinds dir="vert"/>
  </p:transition>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u="sng" dirty="0"/>
              <a:t>Joints </a:t>
            </a:r>
          </a:p>
        </p:txBody>
      </p:sp>
      <p:sp>
        <p:nvSpPr>
          <p:cNvPr id="3" name="Content Placeholder 2"/>
          <p:cNvSpPr>
            <a:spLocks noGrp="1"/>
          </p:cNvSpPr>
          <p:nvPr>
            <p:ph idx="1"/>
          </p:nvPr>
        </p:nvSpPr>
        <p:spPr>
          <a:xfrm>
            <a:off x="0" y="609600"/>
            <a:ext cx="9144000" cy="6019800"/>
          </a:xfrm>
        </p:spPr>
        <p:txBody>
          <a:bodyPr/>
          <a:lstStyle/>
          <a:p>
            <a:r>
              <a:rPr lang="en-US" b="1" dirty="0"/>
              <a:t>Def:  </a:t>
            </a:r>
            <a:r>
              <a:rPr lang="en-US" dirty="0"/>
              <a:t>Site at which any 2 or more bones articulate. </a:t>
            </a:r>
          </a:p>
          <a:p>
            <a:r>
              <a:rPr lang="en-US" dirty="0"/>
              <a:t>Some joints:</a:t>
            </a:r>
          </a:p>
          <a:p>
            <a:pPr lvl="1"/>
            <a:r>
              <a:rPr lang="en-US" sz="3200" dirty="0"/>
              <a:t>Have no movement (fibrous), </a:t>
            </a:r>
          </a:p>
          <a:p>
            <a:pPr lvl="1"/>
            <a:r>
              <a:rPr lang="en-US" sz="3200" dirty="0"/>
              <a:t>Have some only slight movement (cartilaginous) </a:t>
            </a:r>
          </a:p>
          <a:p>
            <a:pPr lvl="1"/>
            <a:r>
              <a:rPr lang="en-US" sz="3200" dirty="0"/>
              <a:t>are freely movable (synovial).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1053</a:t>
            </a:fld>
            <a:endParaRPr lang="en-US"/>
          </a:p>
        </p:txBody>
      </p:sp>
    </p:spTree>
  </p:cSld>
  <p:clrMapOvr>
    <a:masterClrMapping/>
  </p:clrMapOvr>
  <p:transition>
    <p:blinds dir="vert"/>
  </p:transition>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TYPES OF JOINTS</a:t>
            </a:r>
          </a:p>
        </p:txBody>
      </p:sp>
      <p:sp>
        <p:nvSpPr>
          <p:cNvPr id="3" name="Content Placeholder 2"/>
          <p:cNvSpPr>
            <a:spLocks noGrp="1"/>
          </p:cNvSpPr>
          <p:nvPr>
            <p:ph idx="1"/>
          </p:nvPr>
        </p:nvSpPr>
        <p:spPr>
          <a:xfrm>
            <a:off x="0" y="533400"/>
            <a:ext cx="9144000" cy="6324600"/>
          </a:xfrm>
        </p:spPr>
        <p:txBody>
          <a:bodyPr>
            <a:normAutofit/>
          </a:bodyPr>
          <a:lstStyle/>
          <a:p>
            <a:pPr>
              <a:buNone/>
            </a:pPr>
            <a:r>
              <a:rPr lang="en-US" b="1" dirty="0"/>
              <a:t>a) Fibrous or fixed joints</a:t>
            </a:r>
          </a:p>
          <a:p>
            <a:r>
              <a:rPr lang="en-US" dirty="0"/>
              <a:t>Immovable joints having fibrous tissue between the bones, e.g. </a:t>
            </a:r>
          </a:p>
          <a:p>
            <a:pPr lvl="1"/>
            <a:r>
              <a:rPr lang="en-US" dirty="0"/>
              <a:t>between bones of skull (sutures) </a:t>
            </a:r>
          </a:p>
          <a:p>
            <a:pPr lvl="1"/>
            <a:r>
              <a:rPr lang="en-US" dirty="0"/>
              <a:t>between teeth &amp; maxilla &amp; mandible.</a:t>
            </a:r>
          </a:p>
          <a:p>
            <a:pPr>
              <a:buNone/>
            </a:pPr>
            <a:r>
              <a:rPr lang="en-US" b="1" dirty="0"/>
              <a:t>b) Cartilaginous or slightly movable joints </a:t>
            </a:r>
          </a:p>
          <a:p>
            <a:r>
              <a:rPr lang="en-US" dirty="0"/>
              <a:t>Pad of fibro-cartilage between ends of bones that form the joint allows for very slight movement. E.g., the </a:t>
            </a:r>
          </a:p>
          <a:p>
            <a:pPr lvl="1"/>
            <a:r>
              <a:rPr lang="en-US" dirty="0" err="1"/>
              <a:t>symphysis</a:t>
            </a:r>
            <a:r>
              <a:rPr lang="en-US" dirty="0"/>
              <a:t> pubis </a:t>
            </a:r>
          </a:p>
          <a:p>
            <a:pPr lvl="1"/>
            <a:r>
              <a:rPr lang="en-US" dirty="0"/>
              <a:t>joints between vertebral bodies.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1054</a:t>
            </a:fld>
            <a:endParaRPr lang="en-US"/>
          </a:p>
        </p:txBody>
      </p:sp>
    </p:spTree>
  </p:cSld>
  <p:clrMapOvr>
    <a:masterClrMapping/>
  </p:clrMapOvr>
  <p:transition>
    <p:blinds dir="vert"/>
  </p:transition>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19800"/>
            <a:ext cx="8229600" cy="579438"/>
          </a:xfrm>
        </p:spPr>
        <p:txBody>
          <a:bodyPr>
            <a:normAutofit/>
          </a:bodyPr>
          <a:lstStyle/>
          <a:p>
            <a:r>
              <a:rPr lang="en-US" sz="3200" dirty="0"/>
              <a:t>Fibrous or fixed joint e.g., sutures of the skull</a:t>
            </a:r>
          </a:p>
        </p:txBody>
      </p:sp>
      <p:pic>
        <p:nvPicPr>
          <p:cNvPr id="27650" name="Picture 2"/>
          <p:cNvPicPr>
            <a:picLocks noGrp="1" noChangeAspect="1" noChangeArrowheads="1"/>
          </p:cNvPicPr>
          <p:nvPr>
            <p:ph idx="1"/>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1055</a:t>
            </a:fld>
            <a:endParaRPr lang="en-US"/>
          </a:p>
        </p:txBody>
      </p:sp>
    </p:spTree>
  </p:cSld>
  <p:clrMapOvr>
    <a:masterClrMapping/>
  </p:clrMapOvr>
  <p:transition>
    <p:blinds dir="vert"/>
  </p:transition>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78562"/>
            <a:ext cx="8229600" cy="579438"/>
          </a:xfrm>
        </p:spPr>
        <p:txBody>
          <a:bodyPr>
            <a:normAutofit fontScale="90000"/>
          </a:bodyPr>
          <a:lstStyle/>
          <a:p>
            <a:r>
              <a:rPr lang="en-US" dirty="0"/>
              <a:t>Cartilaginous or slightly movable joint</a:t>
            </a:r>
          </a:p>
        </p:txBody>
      </p:sp>
      <p:pic>
        <p:nvPicPr>
          <p:cNvPr id="28674" name="Picture 2"/>
          <p:cNvPicPr>
            <a:picLocks noGrp="1" noChangeAspect="1" noChangeArrowheads="1"/>
          </p:cNvPicPr>
          <p:nvPr>
            <p:ph idx="1"/>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1056</a:t>
            </a:fld>
            <a:endParaRPr lang="en-US"/>
          </a:p>
        </p:txBody>
      </p:sp>
    </p:spTree>
  </p:cSld>
  <p:clrMapOvr>
    <a:masterClrMapping/>
  </p:clrMapOvr>
  <p:transition>
    <p:blinds dir="vert"/>
  </p:transition>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c) Synovial or freely movable joints</a:t>
            </a:r>
          </a:p>
          <a:p>
            <a:r>
              <a:rPr lang="en-US" dirty="0"/>
              <a:t>Allow a wide range of movements. </a:t>
            </a:r>
          </a:p>
          <a:p>
            <a:r>
              <a:rPr lang="en-US" dirty="0"/>
              <a:t>Classified according to  </a:t>
            </a:r>
          </a:p>
          <a:p>
            <a:pPr lvl="1"/>
            <a:r>
              <a:rPr lang="en-US" dirty="0"/>
              <a:t>range of movement possible </a:t>
            </a:r>
          </a:p>
          <a:p>
            <a:pPr lvl="1"/>
            <a:r>
              <a:rPr lang="en-US" dirty="0"/>
              <a:t>shape of articulating parts of the bones involved.</a:t>
            </a:r>
          </a:p>
          <a:p>
            <a:pPr>
              <a:buNone/>
            </a:pPr>
            <a:r>
              <a:rPr lang="en-US" b="1" dirty="0" err="1"/>
              <a:t>i</a:t>
            </a:r>
            <a:r>
              <a:rPr lang="en-US" b="1" dirty="0"/>
              <a:t>) Ball and socket joint</a:t>
            </a:r>
            <a:r>
              <a:rPr lang="en-US" dirty="0"/>
              <a:t>. </a:t>
            </a:r>
          </a:p>
          <a:p>
            <a:r>
              <a:rPr lang="en-US" dirty="0"/>
              <a:t>Head or ball of one bone articulates with a socket of another &amp; shape of the bones allows for a wide range of movement. </a:t>
            </a:r>
          </a:p>
          <a:p>
            <a:r>
              <a:rPr lang="en-US" dirty="0"/>
              <a:t>Movements possible; flexion, extension, adduction, abduction, rotation &amp; </a:t>
            </a:r>
            <a:r>
              <a:rPr lang="en-US" dirty="0" err="1"/>
              <a:t>circumduction</a:t>
            </a:r>
            <a:r>
              <a:rPr lang="en-US" dirty="0"/>
              <a:t>.</a:t>
            </a:r>
          </a:p>
          <a:p>
            <a:r>
              <a:rPr lang="en-US" dirty="0"/>
              <a:t>E.g., shoulder &amp; hip.</a:t>
            </a:r>
          </a:p>
          <a:p>
            <a:pPr>
              <a:buNone/>
            </a:pPr>
            <a:r>
              <a:rPr lang="en-US" b="1" dirty="0"/>
              <a:t>ii) Hinge joints</a:t>
            </a:r>
            <a:r>
              <a:rPr lang="en-US" dirty="0"/>
              <a:t>. Allow movements of flexion &amp; extension only. E.g.,  </a:t>
            </a:r>
          </a:p>
          <a:p>
            <a:pPr lvl="1"/>
            <a:r>
              <a:rPr lang="en-US" dirty="0"/>
              <a:t>elbow, knee, ankle, </a:t>
            </a:r>
          </a:p>
          <a:p>
            <a:pPr lvl="1"/>
            <a:r>
              <a:rPr lang="en-US" dirty="0"/>
              <a:t>joints between atlas &amp; occipital bone</a:t>
            </a:r>
          </a:p>
          <a:p>
            <a:pPr lvl="1"/>
            <a:r>
              <a:rPr lang="en-US" dirty="0" err="1"/>
              <a:t>interphalangeal</a:t>
            </a:r>
            <a:r>
              <a:rPr lang="en-US" dirty="0"/>
              <a:t> joints of fingers &amp; toes.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1057</a:t>
            </a:fld>
            <a:endParaRPr lang="en-US"/>
          </a:p>
        </p:txBody>
      </p:sp>
    </p:spTree>
  </p:cSld>
  <p:clrMapOvr>
    <a:masterClrMapping/>
  </p:clrMapOvr>
  <p:transition>
    <p:blinds dir="vert"/>
  </p:transition>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iii) Gliding joints</a:t>
            </a:r>
            <a:r>
              <a:rPr lang="en-US" dirty="0"/>
              <a:t>. Articular surfaces glide over each other, e.g. </a:t>
            </a:r>
          </a:p>
          <a:p>
            <a:pPr lvl="1"/>
            <a:r>
              <a:rPr lang="en-US" dirty="0" err="1"/>
              <a:t>sternoclavicular</a:t>
            </a:r>
            <a:r>
              <a:rPr lang="en-US" dirty="0"/>
              <a:t> joints, </a:t>
            </a:r>
          </a:p>
          <a:p>
            <a:pPr lvl="1"/>
            <a:r>
              <a:rPr lang="en-US" dirty="0" err="1"/>
              <a:t>acromioclavicular</a:t>
            </a:r>
            <a:r>
              <a:rPr lang="en-US" dirty="0"/>
              <a:t> joints </a:t>
            </a:r>
          </a:p>
          <a:p>
            <a:pPr lvl="1"/>
            <a:r>
              <a:rPr lang="en-US" dirty="0"/>
              <a:t>joints between carpal bones </a:t>
            </a:r>
          </a:p>
          <a:p>
            <a:pPr lvl="1"/>
            <a:r>
              <a:rPr lang="en-US" dirty="0"/>
              <a:t>Joints between tarsal bones.</a:t>
            </a:r>
          </a:p>
          <a:p>
            <a:pPr>
              <a:buNone/>
            </a:pPr>
            <a:r>
              <a:rPr lang="en-US" b="1" dirty="0"/>
              <a:t>iv) Pivot joints</a:t>
            </a:r>
            <a:r>
              <a:rPr lang="en-US" dirty="0"/>
              <a:t>. Movement is round one axis (rotation), e.g. the</a:t>
            </a:r>
          </a:p>
          <a:p>
            <a:pPr lvl="1"/>
            <a:r>
              <a:rPr lang="en-US" dirty="0"/>
              <a:t>proximal  &amp; distal radioulnar joints </a:t>
            </a:r>
          </a:p>
          <a:p>
            <a:pPr lvl="1"/>
            <a:r>
              <a:rPr lang="en-US" dirty="0"/>
              <a:t>joint between atlas &amp; </a:t>
            </a:r>
            <a:r>
              <a:rPr lang="en-US" dirty="0" err="1"/>
              <a:t>odontoid</a:t>
            </a:r>
            <a:r>
              <a:rPr lang="en-US" dirty="0"/>
              <a:t> process of the axis.</a:t>
            </a:r>
          </a:p>
          <a:p>
            <a:pPr>
              <a:buNone/>
            </a:pPr>
            <a:r>
              <a:rPr lang="en-US" b="1" dirty="0"/>
              <a:t>v</a:t>
            </a:r>
            <a:r>
              <a:rPr lang="en-US" b="1"/>
              <a:t>)  </a:t>
            </a:r>
            <a:r>
              <a:rPr lang="en-US" b="1" dirty="0"/>
              <a:t>saddle joints</a:t>
            </a:r>
            <a:r>
              <a:rPr lang="en-US" dirty="0"/>
              <a:t>. Movements take place round 2 axes, permitting flexion, extension, abduction, adduction &amp; </a:t>
            </a:r>
            <a:r>
              <a:rPr lang="en-US" dirty="0" err="1"/>
              <a:t>circumduction</a:t>
            </a:r>
            <a:r>
              <a:rPr lang="en-US" dirty="0"/>
              <a:t>, e.g. the </a:t>
            </a:r>
          </a:p>
          <a:p>
            <a:pPr lvl="1"/>
            <a:r>
              <a:rPr lang="en-US" dirty="0"/>
              <a:t>wrist, </a:t>
            </a:r>
            <a:r>
              <a:rPr lang="en-US" dirty="0" err="1"/>
              <a:t>temporomandibular</a:t>
            </a:r>
            <a:r>
              <a:rPr lang="en-US" dirty="0"/>
              <a:t>, </a:t>
            </a:r>
            <a:r>
              <a:rPr lang="en-US" dirty="0" err="1"/>
              <a:t>metacarpophalangeal</a:t>
            </a:r>
            <a:r>
              <a:rPr lang="en-US" dirty="0"/>
              <a:t> &amp; </a:t>
            </a:r>
            <a:r>
              <a:rPr lang="en-US" dirty="0" err="1"/>
              <a:t>metatarsophalangeal</a:t>
            </a:r>
            <a:r>
              <a:rPr lang="en-US" dirty="0"/>
              <a:t> joints.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1058</a:t>
            </a:fld>
            <a:endParaRPr lang="en-US"/>
          </a:p>
        </p:txBody>
      </p:sp>
    </p:spTree>
  </p:cSld>
  <p:clrMapOvr>
    <a:masterClrMapping/>
  </p:clrMapOvr>
  <p:transition>
    <p:blinds dir="vert"/>
  </p:transition>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248400"/>
            <a:ext cx="8229600" cy="609600"/>
          </a:xfrm>
        </p:spPr>
        <p:txBody>
          <a:bodyPr>
            <a:normAutofit fontScale="90000"/>
          </a:bodyPr>
          <a:lstStyle/>
          <a:p>
            <a:r>
              <a:rPr lang="en-US" dirty="0"/>
              <a:t>Synovial joint</a:t>
            </a:r>
          </a:p>
        </p:txBody>
      </p:sp>
      <p:pic>
        <p:nvPicPr>
          <p:cNvPr id="29698" name="Picture 2"/>
          <p:cNvPicPr>
            <a:picLocks noGrp="1" noChangeAspect="1" noChangeArrowheads="1"/>
          </p:cNvPicPr>
          <p:nvPr>
            <p:ph idx="1"/>
          </p:nvPr>
        </p:nvPicPr>
        <p:blipFill>
          <a:blip r:embed="rId2" cstate="print"/>
          <a:srcRect/>
          <a:stretch>
            <a:fillRect/>
          </a:stretch>
        </p:blipFill>
        <p:spPr bwMode="auto">
          <a:xfrm>
            <a:off x="0" y="0"/>
            <a:ext cx="9143999"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1059</a:t>
            </a:fld>
            <a:endParaRPr lang="en-US"/>
          </a:p>
        </p:txBody>
      </p:sp>
    </p:spTree>
  </p:cSld>
  <p:clrMapOvr>
    <a:masterClrMapping/>
  </p:clrMapOvr>
  <p:transition>
    <p:blinds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1600201"/>
            <a:ext cx="8458200" cy="2000250"/>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6600" b="1" dirty="0"/>
              <a:t>THE BLOOD</a:t>
            </a:r>
          </a:p>
        </p:txBody>
      </p:sp>
      <p:sp>
        <p:nvSpPr>
          <p:cNvPr id="5" name="Subtitle 4"/>
          <p:cNvSpPr>
            <a:spLocks noGrp="1"/>
          </p:cNvSpPr>
          <p:nvPr>
            <p:ph type="subTitle" idx="1"/>
          </p:nvPr>
        </p:nvSpPr>
        <p:spPr/>
        <p:txBody>
          <a:bodyPr/>
          <a:lstStyle/>
          <a:p>
            <a:endParaRPr lang="en-US"/>
          </a:p>
        </p:txBody>
      </p:sp>
      <p:sp>
        <p:nvSpPr>
          <p:cNvPr id="6" name="Rectangle 5"/>
          <p:cNvSpPr/>
          <p:nvPr/>
        </p:nvSpPr>
        <p:spPr>
          <a:xfrm>
            <a:off x="685800" y="457200"/>
            <a:ext cx="723146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COMMUNICATION</a:t>
            </a:r>
          </a:p>
        </p:txBody>
      </p:sp>
    </p:spTree>
  </p:cSld>
  <p:clrMapOvr>
    <a:masterClrMapping/>
  </p:clrMapOvr>
  <p:transition>
    <p:pull dir="r"/>
  </p:transition>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1060</a:t>
            </a:fld>
            <a:endParaRPr lang="en-US"/>
          </a:p>
        </p:txBody>
      </p:sp>
    </p:spTree>
  </p:cSld>
  <p:clrMapOvr>
    <a:masterClrMapping/>
  </p:clrMapOvr>
  <p:transition>
    <p:blinds dir="vert"/>
  </p:transition>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Characteristic of synovial joint</a:t>
            </a:r>
          </a:p>
        </p:txBody>
      </p:sp>
      <p:sp>
        <p:nvSpPr>
          <p:cNvPr id="3" name="Content Placeholder 2"/>
          <p:cNvSpPr>
            <a:spLocks noGrp="1"/>
          </p:cNvSpPr>
          <p:nvPr>
            <p:ph idx="1"/>
          </p:nvPr>
        </p:nvSpPr>
        <p:spPr>
          <a:xfrm>
            <a:off x="0" y="533400"/>
            <a:ext cx="9144000" cy="6324600"/>
          </a:xfrm>
        </p:spPr>
        <p:txBody>
          <a:bodyPr>
            <a:normAutofit/>
          </a:bodyPr>
          <a:lstStyle/>
          <a:p>
            <a:pPr>
              <a:buNone/>
            </a:pPr>
            <a:r>
              <a:rPr lang="en-US" b="1" dirty="0"/>
              <a:t>1. Articular or hyaline cartilage</a:t>
            </a:r>
          </a:p>
          <a:p>
            <a:r>
              <a:rPr lang="en-US" dirty="0"/>
              <a:t>Covers parts of bones which are in contact. </a:t>
            </a:r>
          </a:p>
          <a:p>
            <a:r>
              <a:rPr lang="en-US" dirty="0"/>
              <a:t>Provides a smooth articular surface </a:t>
            </a:r>
          </a:p>
          <a:p>
            <a:r>
              <a:rPr lang="en-US" dirty="0"/>
              <a:t>Strong enough to absorb compression forces &amp; bear the weight of the body. </a:t>
            </a:r>
          </a:p>
          <a:p>
            <a:r>
              <a:rPr lang="en-US" dirty="0"/>
              <a:t>Cartilage lining, which is up to 7mm thick in young people, becomes thinner &amp; less compressible with age. </a:t>
            </a:r>
          </a:p>
          <a:p>
            <a:r>
              <a:rPr lang="en-US" dirty="0"/>
              <a:t>Has no blood supply</a:t>
            </a:r>
          </a:p>
          <a:p>
            <a:pPr lvl="1"/>
            <a:r>
              <a:rPr lang="en-US" dirty="0"/>
              <a:t>receives its nourishment from synovial fluid.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1061</a:t>
            </a:fld>
            <a:endParaRPr lang="en-US"/>
          </a:p>
        </p:txBody>
      </p:sp>
    </p:spTree>
  </p:cSld>
  <p:clrMapOvr>
    <a:masterClrMapping/>
  </p:clrMapOvr>
  <p:transition>
    <p:blinds dir="vert"/>
  </p:transition>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2. Capsule or capsular ligament</a:t>
            </a:r>
          </a:p>
          <a:p>
            <a:r>
              <a:rPr lang="en-US" dirty="0"/>
              <a:t>Sleeve of fibrous tissue surrounding &amp; enclosing the joint; hold bones together.</a:t>
            </a:r>
          </a:p>
          <a:p>
            <a:r>
              <a:rPr lang="en-US" dirty="0"/>
              <a:t>Sufficiently loose to allow freedom of movement but strong enough to protect it from injury.</a:t>
            </a:r>
          </a:p>
          <a:p>
            <a:pPr>
              <a:buNone/>
            </a:pPr>
            <a:r>
              <a:rPr lang="en-US" b="1" dirty="0"/>
              <a:t>3. Synovial membrane</a:t>
            </a:r>
          </a:p>
          <a:p>
            <a:r>
              <a:rPr lang="en-US" dirty="0"/>
              <a:t>Composed of epithelial cells </a:t>
            </a:r>
          </a:p>
          <a:p>
            <a:r>
              <a:rPr lang="en-US" dirty="0"/>
              <a:t>Found:</a:t>
            </a:r>
          </a:p>
          <a:p>
            <a:pPr lvl="1"/>
            <a:r>
              <a:rPr lang="en-US" dirty="0"/>
              <a:t>lining the capsule</a:t>
            </a:r>
          </a:p>
          <a:p>
            <a:pPr lvl="1"/>
            <a:r>
              <a:rPr lang="en-US" dirty="0"/>
              <a:t>covering those parts of the bones within the joint not covered by articular cartilage</a:t>
            </a:r>
          </a:p>
          <a:p>
            <a:pPr lvl="1"/>
            <a:r>
              <a:rPr lang="en-US" dirty="0"/>
              <a:t>covering all </a:t>
            </a:r>
            <a:r>
              <a:rPr lang="en-US" dirty="0" err="1"/>
              <a:t>intracapsular</a:t>
            </a:r>
            <a:r>
              <a:rPr lang="en-US" dirty="0"/>
              <a:t> structures that do not bear weight.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1062</a:t>
            </a:fld>
            <a:endParaRPr lang="en-US"/>
          </a:p>
        </p:txBody>
      </p:sp>
    </p:spTree>
  </p:cSld>
  <p:clrMapOvr>
    <a:masterClrMapping/>
  </p:clrMapOvr>
  <p:transition>
    <p:blinds dir="vert"/>
  </p:transition>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4. Synovial fluid. </a:t>
            </a:r>
          </a:p>
          <a:p>
            <a:r>
              <a:rPr lang="en-US" dirty="0"/>
              <a:t>Thick sticky fluid, of egg-white consistency, secreted by synovial membranes into the synovial cavity, </a:t>
            </a:r>
          </a:p>
          <a:p>
            <a:r>
              <a:rPr lang="en-US" b="1" dirty="0"/>
              <a:t>Functions:</a:t>
            </a:r>
          </a:p>
          <a:p>
            <a:pPr lvl="1"/>
            <a:r>
              <a:rPr lang="en-US" dirty="0"/>
              <a:t>provides nutrients for structures within joint cavity</a:t>
            </a:r>
          </a:p>
          <a:p>
            <a:pPr lvl="1"/>
            <a:r>
              <a:rPr lang="en-US" dirty="0"/>
              <a:t>contains phagocytes; remove microbes &amp; cellular debris</a:t>
            </a:r>
          </a:p>
          <a:p>
            <a:pPr lvl="1"/>
            <a:r>
              <a:rPr lang="en-US" dirty="0"/>
              <a:t>acts as a lubricant</a:t>
            </a:r>
          </a:p>
          <a:p>
            <a:pPr lvl="1"/>
            <a:r>
              <a:rPr lang="en-US" dirty="0"/>
              <a:t>maintains joint stability</a:t>
            </a:r>
          </a:p>
          <a:p>
            <a:pPr lvl="1"/>
            <a:r>
              <a:rPr lang="en-US" dirty="0"/>
              <a:t>prevents the ends of the bones from being separated, as does a little water between two glass surfaces.</a:t>
            </a:r>
          </a:p>
          <a:p>
            <a:r>
              <a:rPr lang="en-US" dirty="0"/>
              <a:t>Little sacs of synovial fluid or </a:t>
            </a:r>
            <a:r>
              <a:rPr lang="en-US" dirty="0" err="1"/>
              <a:t>bursae</a:t>
            </a:r>
            <a:r>
              <a:rPr lang="en-US" dirty="0"/>
              <a:t> are present in some joints, e.g. knee. </a:t>
            </a:r>
          </a:p>
          <a:p>
            <a:pPr lvl="1"/>
            <a:r>
              <a:rPr lang="en-US" dirty="0"/>
              <a:t>Act as cushions to prevent friction between a bone &amp; a ligament or tendon, or skin where a bone in a joint is near the surface.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1063</a:t>
            </a:fld>
            <a:endParaRPr lang="en-US"/>
          </a:p>
        </p:txBody>
      </p:sp>
    </p:spTree>
  </p:cSld>
  <p:clrMapOvr>
    <a:masterClrMapping/>
  </p:clrMapOvr>
  <p:transition>
    <p:blinds dir="vert"/>
  </p:transition>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5. Other </a:t>
            </a:r>
            <a:r>
              <a:rPr lang="en-US" b="1" dirty="0" err="1"/>
              <a:t>intracapsular</a:t>
            </a:r>
            <a:r>
              <a:rPr lang="en-US" b="1" dirty="0"/>
              <a:t> structures</a:t>
            </a:r>
          </a:p>
          <a:p>
            <a:r>
              <a:rPr lang="en-US" dirty="0"/>
              <a:t>Structures within the capsule, but outside the synovial membrane, which assist in maintenance of stability, e.g. fat pads &amp; menisci in the knee joint.</a:t>
            </a:r>
          </a:p>
          <a:p>
            <a:pPr>
              <a:buNone/>
            </a:pPr>
            <a:r>
              <a:rPr lang="en-US" b="1" dirty="0"/>
              <a:t>6. </a:t>
            </a:r>
            <a:r>
              <a:rPr lang="en-US" b="1" dirty="0" err="1"/>
              <a:t>Extracapsular</a:t>
            </a:r>
            <a:r>
              <a:rPr lang="en-US" b="1" dirty="0"/>
              <a:t> structures</a:t>
            </a:r>
          </a:p>
          <a:p>
            <a:pPr lvl="1"/>
            <a:r>
              <a:rPr lang="en-US" b="1" dirty="0"/>
              <a:t>Ligaments</a:t>
            </a:r>
            <a:r>
              <a:rPr lang="en-US" dirty="0"/>
              <a:t> that blend with capsule provide additional stability at most joints.</a:t>
            </a:r>
          </a:p>
          <a:p>
            <a:pPr lvl="1"/>
            <a:r>
              <a:rPr lang="en-US" b="1" dirty="0"/>
              <a:t>Muscles</a:t>
            </a:r>
            <a:r>
              <a:rPr lang="en-US" dirty="0"/>
              <a:t> or their tendons also provide stability and stretch across the joints they move. </a:t>
            </a:r>
          </a:p>
          <a:p>
            <a:pPr>
              <a:buNone/>
            </a:pPr>
            <a:r>
              <a:rPr lang="en-US" b="1" dirty="0"/>
              <a:t>7. Nerve &amp; blood supply</a:t>
            </a:r>
          </a:p>
          <a:p>
            <a:r>
              <a:rPr lang="en-US" dirty="0"/>
              <a:t>Crossing a joint usually supply the capsule &amp; muscles that move it.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1064</a:t>
            </a:fld>
            <a:endParaRPr lang="en-US"/>
          </a:p>
        </p:txBody>
      </p:sp>
    </p:spTree>
  </p:cSld>
  <p:clrMapOvr>
    <a:masterClrMapping/>
  </p:clrMapOvr>
  <p:transition>
    <p:blinds dir="vert"/>
  </p:transition>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u="sng" dirty="0"/>
              <a:t>MAIN SYNOVIAL JOINTS OF THE LIMBS</a:t>
            </a:r>
          </a:p>
        </p:txBody>
      </p:sp>
      <p:sp>
        <p:nvSpPr>
          <p:cNvPr id="3" name="Content Placeholder 2"/>
          <p:cNvSpPr>
            <a:spLocks noGrp="1"/>
          </p:cNvSpPr>
          <p:nvPr>
            <p:ph idx="1"/>
          </p:nvPr>
        </p:nvSpPr>
        <p:spPr>
          <a:xfrm>
            <a:off x="0" y="609600"/>
            <a:ext cx="9144000" cy="6248400"/>
          </a:xfrm>
        </p:spPr>
        <p:txBody>
          <a:bodyPr>
            <a:normAutofit/>
          </a:bodyPr>
          <a:lstStyle/>
          <a:p>
            <a:pPr>
              <a:buNone/>
            </a:pPr>
            <a:r>
              <a:rPr lang="en-US" b="1" dirty="0"/>
              <a:t>a) Shoulder joint </a:t>
            </a:r>
          </a:p>
          <a:p>
            <a:r>
              <a:rPr lang="en-US" dirty="0"/>
              <a:t>Ball &amp; socket</a:t>
            </a:r>
          </a:p>
          <a:p>
            <a:r>
              <a:rPr lang="en-US" dirty="0"/>
              <a:t>Capsular ligament is very loose inferiorly to allow for the free movement of the joint. </a:t>
            </a:r>
          </a:p>
          <a:p>
            <a:r>
              <a:rPr lang="en-US" dirty="0" err="1"/>
              <a:t>Glenoid</a:t>
            </a:r>
            <a:r>
              <a:rPr lang="en-US" dirty="0"/>
              <a:t> cavity is deepened by a rim of fibrocartilage, the </a:t>
            </a:r>
            <a:r>
              <a:rPr lang="en-US" b="1" dirty="0" err="1"/>
              <a:t>glenoid</a:t>
            </a:r>
            <a:r>
              <a:rPr lang="en-US" b="1" dirty="0"/>
              <a:t> labrum</a:t>
            </a:r>
            <a:r>
              <a:rPr lang="en-US" dirty="0"/>
              <a:t>, which provides additional stability without limiting movement. </a:t>
            </a:r>
          </a:p>
          <a:p>
            <a:r>
              <a:rPr lang="en-US" dirty="0"/>
              <a:t>Tendon of the long head of the biceps muscle extends through the joint cavity &amp; is attached to the upper rim of the </a:t>
            </a:r>
            <a:r>
              <a:rPr lang="en-US" dirty="0" err="1"/>
              <a:t>glenoid</a:t>
            </a:r>
            <a:r>
              <a:rPr lang="en-US" dirty="0"/>
              <a:t> cavity. </a:t>
            </a:r>
          </a:p>
          <a:p>
            <a:pPr lvl="1"/>
            <a:r>
              <a:rPr lang="en-US" dirty="0"/>
              <a:t>important in </a:t>
            </a:r>
            <a:r>
              <a:rPr lang="en-US" dirty="0" err="1"/>
              <a:t>stabilising</a:t>
            </a:r>
            <a:r>
              <a:rPr lang="en-US" dirty="0"/>
              <a:t> the joint.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1065</a:t>
            </a:fld>
            <a:endParaRPr lang="en-US"/>
          </a:p>
        </p:txBody>
      </p:sp>
    </p:spTree>
  </p:cSld>
  <p:clrMapOvr>
    <a:masterClrMapping/>
  </p:clrMapOvr>
  <p:transition>
    <p:blinds dir="vert"/>
  </p:transition>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err="1"/>
              <a:t>Extracapsular</a:t>
            </a:r>
            <a:r>
              <a:rPr lang="en-US" dirty="0"/>
              <a:t> structures consist of: </a:t>
            </a:r>
          </a:p>
          <a:p>
            <a:pPr lvl="1"/>
            <a:r>
              <a:rPr lang="en-US" dirty="0" err="1"/>
              <a:t>coracohumeral</a:t>
            </a:r>
            <a:r>
              <a:rPr lang="en-US" dirty="0"/>
              <a:t> ligament, extending from </a:t>
            </a:r>
            <a:r>
              <a:rPr lang="en-US" dirty="0" err="1"/>
              <a:t>coracoid</a:t>
            </a:r>
            <a:r>
              <a:rPr lang="en-US" dirty="0"/>
              <a:t> process of the scapula to the humerus</a:t>
            </a:r>
          </a:p>
          <a:p>
            <a:pPr lvl="1"/>
            <a:r>
              <a:rPr lang="en-US" dirty="0" err="1"/>
              <a:t>glenohumeral</a:t>
            </a:r>
            <a:r>
              <a:rPr lang="en-US" dirty="0"/>
              <a:t> ligaments, which blend with &amp; strengthen the capsule</a:t>
            </a:r>
          </a:p>
          <a:p>
            <a:pPr lvl="1"/>
            <a:r>
              <a:rPr lang="en-US" dirty="0"/>
              <a:t>transverse humeral ligament, retaining  biceps tendon in the </a:t>
            </a:r>
            <a:r>
              <a:rPr lang="en-US" dirty="0" err="1"/>
              <a:t>intertubercular</a:t>
            </a:r>
            <a:r>
              <a:rPr lang="en-US" dirty="0"/>
              <a:t> groove.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1066</a:t>
            </a:fld>
            <a:endParaRPr lang="en-US"/>
          </a:p>
        </p:txBody>
      </p:sp>
    </p:spTree>
  </p:cSld>
  <p:clrMapOvr>
    <a:masterClrMapping/>
  </p:clrMapOvr>
  <p:transition>
    <p:blinds dir="vert"/>
  </p:transition>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354762"/>
            <a:ext cx="8229600" cy="503238"/>
          </a:xfrm>
        </p:spPr>
        <p:txBody>
          <a:bodyPr>
            <a:normAutofit fontScale="90000"/>
          </a:bodyPr>
          <a:lstStyle/>
          <a:p>
            <a:r>
              <a:rPr lang="en-US" sz="2800" dirty="0"/>
              <a:t>Shoulder joint</a:t>
            </a:r>
          </a:p>
        </p:txBody>
      </p:sp>
      <p:pic>
        <p:nvPicPr>
          <p:cNvPr id="31746" name="Picture 2"/>
          <p:cNvPicPr>
            <a:picLocks noGrp="1" noChangeAspect="1" noChangeArrowheads="1"/>
          </p:cNvPicPr>
          <p:nvPr>
            <p:ph idx="1"/>
          </p:nvPr>
        </p:nvPicPr>
        <p:blipFill>
          <a:blip r:embed="rId2" cstate="print"/>
          <a:srcRect/>
          <a:stretch>
            <a:fillRect/>
          </a:stretch>
        </p:blipFill>
        <p:spPr bwMode="auto">
          <a:xfrm>
            <a:off x="0" y="0"/>
            <a:ext cx="9143999"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1067</a:t>
            </a:fld>
            <a:endParaRPr lang="en-US"/>
          </a:p>
        </p:txBody>
      </p:sp>
    </p:spTree>
  </p:cSld>
  <p:clrMapOvr>
    <a:masterClrMapping/>
  </p:clrMapOvr>
  <p:transition>
    <p:blinds dir="vert"/>
  </p:transition>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sz="3200" b="1" u="sng" dirty="0"/>
              <a:t>Muscles and movements</a:t>
            </a:r>
          </a:p>
        </p:txBody>
      </p:sp>
      <p:sp>
        <p:nvSpPr>
          <p:cNvPr id="3" name="Content Placeholder 2"/>
          <p:cNvSpPr>
            <a:spLocks noGrp="1"/>
          </p:cNvSpPr>
          <p:nvPr>
            <p:ph idx="1"/>
          </p:nvPr>
        </p:nvSpPr>
        <p:spPr>
          <a:xfrm>
            <a:off x="0" y="457200"/>
            <a:ext cx="9144000" cy="6400800"/>
          </a:xfrm>
        </p:spPr>
        <p:txBody>
          <a:bodyPr>
            <a:normAutofit lnSpcReduction="10000"/>
          </a:bodyPr>
          <a:lstStyle/>
          <a:p>
            <a:r>
              <a:rPr lang="en-US" b="1" dirty="0"/>
              <a:t>MUSCLES</a:t>
            </a:r>
          </a:p>
          <a:p>
            <a:pPr marL="514350" indent="-514350">
              <a:buAutoNum type="arabicPeriod"/>
            </a:pPr>
            <a:r>
              <a:rPr lang="en-US" b="1" dirty="0"/>
              <a:t>Coracobrachialis muscle. </a:t>
            </a:r>
            <a:r>
              <a:rPr lang="en-US" dirty="0"/>
              <a:t>Lies on the upper medial aspect of the arm. Arises from </a:t>
            </a:r>
            <a:r>
              <a:rPr lang="en-US" dirty="0" err="1"/>
              <a:t>coracoid</a:t>
            </a:r>
            <a:r>
              <a:rPr lang="en-US" dirty="0"/>
              <a:t> process of scapula, stretches across in front of shoulder joint; inserted into middle third of humerus. </a:t>
            </a:r>
          </a:p>
          <a:p>
            <a:pPr marL="914400" lvl="1" indent="-514350"/>
            <a:r>
              <a:rPr lang="en-US" b="1" dirty="0"/>
              <a:t>flexes shoulder joint.</a:t>
            </a:r>
          </a:p>
          <a:p>
            <a:pPr>
              <a:buNone/>
            </a:pPr>
            <a:r>
              <a:rPr lang="en-US" b="1" dirty="0"/>
              <a:t>2. Deltoid muscle. </a:t>
            </a:r>
            <a:r>
              <a:rPr lang="en-US" dirty="0"/>
              <a:t>Origin: from clavicle, </a:t>
            </a:r>
            <a:r>
              <a:rPr lang="en-US" dirty="0" err="1"/>
              <a:t>acromion</a:t>
            </a:r>
            <a:r>
              <a:rPr lang="en-US" dirty="0"/>
              <a:t> process &amp; spine of scapula &amp; radiate over the shoulder joint; inserted into deltoid </a:t>
            </a:r>
            <a:r>
              <a:rPr lang="en-US" dirty="0" err="1"/>
              <a:t>tuberosity</a:t>
            </a:r>
            <a:r>
              <a:rPr lang="en-US" dirty="0"/>
              <a:t> of humerus. </a:t>
            </a:r>
          </a:p>
          <a:p>
            <a:pPr lvl="1"/>
            <a:r>
              <a:rPr lang="en-US" dirty="0"/>
              <a:t>Forms fleshy &amp; rounded contour of shoulder.</a:t>
            </a:r>
          </a:p>
          <a:p>
            <a:r>
              <a:rPr lang="en-US" dirty="0"/>
              <a:t>Anterior fibres cause flexion, middle/main part, abduction; posterior fibres extend shoulder joint.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1068</a:t>
            </a:fld>
            <a:endParaRPr lang="en-US"/>
          </a:p>
        </p:txBody>
      </p:sp>
    </p:spTree>
  </p:cSld>
  <p:clrMapOvr>
    <a:masterClrMapping/>
  </p:clrMapOvr>
  <p:transition>
    <p:blinds dir="vert"/>
  </p:transition>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1069</a:t>
            </a:fld>
            <a:endParaRPr lang="en-US"/>
          </a:p>
        </p:txBody>
      </p:sp>
      <p:pic>
        <p:nvPicPr>
          <p:cNvPr id="1026" name="Picture 2" descr="Image result for coracoid brachia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1"/>
            <a:ext cx="8229600" cy="671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8080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dirty="0"/>
              <a:t>Blood is a connective tissue. </a:t>
            </a:r>
          </a:p>
          <a:p>
            <a:r>
              <a:rPr lang="en-US" dirty="0"/>
              <a:t>Provides means of communication between the cells of different parts of the body.</a:t>
            </a:r>
          </a:p>
          <a:p>
            <a:r>
              <a:rPr lang="en-US" dirty="0"/>
              <a:t>Carries:</a:t>
            </a:r>
          </a:p>
          <a:p>
            <a:pPr marL="971550" lvl="1" indent="-514350">
              <a:buFont typeface="+mj-lt"/>
              <a:buAutoNum type="alphaLcParenR"/>
            </a:pPr>
            <a:r>
              <a:rPr lang="en-US" sz="2400" dirty="0"/>
              <a:t>oxygen from the lungs to the tissues and carbon dioxide from the tissues to the lungs for excretion</a:t>
            </a:r>
          </a:p>
          <a:p>
            <a:pPr marL="971550" lvl="1" indent="-514350">
              <a:buFont typeface="+mj-lt"/>
              <a:buAutoNum type="alphaLcParenR"/>
            </a:pPr>
            <a:r>
              <a:rPr lang="en-US" sz="2400" dirty="0"/>
              <a:t>nutrients from the alimentary tract to the tissues and cell wastes to the excretory organs, principally the kidneys</a:t>
            </a:r>
          </a:p>
          <a:p>
            <a:pPr marL="971550" lvl="1" indent="-514350">
              <a:buFont typeface="+mj-lt"/>
              <a:buAutoNum type="alphaLcParenR"/>
            </a:pPr>
            <a:r>
              <a:rPr lang="en-US" sz="2400" dirty="0"/>
              <a:t>hormones secreted by endocrine glands to their target glands and tissues</a:t>
            </a:r>
          </a:p>
          <a:p>
            <a:pPr marL="971550" lvl="1" indent="-514350">
              <a:buFont typeface="+mj-lt"/>
              <a:buAutoNum type="alphaLcParenR"/>
            </a:pPr>
            <a:r>
              <a:rPr lang="en-US" sz="2400" dirty="0"/>
              <a:t>heat produced in active tissues to other less active tissues</a:t>
            </a:r>
          </a:p>
          <a:p>
            <a:pPr marL="971550" lvl="1" indent="-514350">
              <a:buFont typeface="+mj-lt"/>
              <a:buAutoNum type="alphaLcParenR"/>
            </a:pPr>
            <a:r>
              <a:rPr lang="en-US" sz="2400" dirty="0"/>
              <a:t>protective substances, e.g. antibodies, to areas of infection</a:t>
            </a:r>
          </a:p>
          <a:p>
            <a:pPr marL="971550" lvl="1" indent="-514350">
              <a:buFont typeface="+mj-lt"/>
              <a:buAutoNum type="alphaLcParenR"/>
            </a:pPr>
            <a:r>
              <a:rPr lang="en-US" sz="2400" dirty="0"/>
              <a:t>clotting factors that coagulate blood, </a:t>
            </a:r>
            <a:r>
              <a:rPr lang="en-US" sz="2400" dirty="0" err="1"/>
              <a:t>minimising</a:t>
            </a:r>
            <a:r>
              <a:rPr lang="en-US" sz="2400" dirty="0"/>
              <a:t> its loss from ruptured blood vessels.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107</a:t>
            </a:fld>
            <a:endParaRPr lang="en-US"/>
          </a:p>
        </p:txBody>
      </p:sp>
    </p:spTree>
  </p:cSld>
  <p:clrMapOvr>
    <a:masterClrMapping/>
  </p:clrMapOvr>
  <p:transition>
    <p:pull dir="r"/>
  </p:transition>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1070</a:t>
            </a:fld>
            <a:endParaRPr lang="en-US"/>
          </a:p>
        </p:txBody>
      </p:sp>
      <p:pic>
        <p:nvPicPr>
          <p:cNvPr id="2050" name="Picture 2" descr="Image result for trapezius mus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772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816153"/>
      </p:ext>
    </p:extLst>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3. </a:t>
            </a:r>
            <a:r>
              <a:rPr lang="en-US" b="1" dirty="0" err="1"/>
              <a:t>Pectoralis</a:t>
            </a:r>
            <a:r>
              <a:rPr lang="en-US" b="1" dirty="0"/>
              <a:t> major. </a:t>
            </a:r>
            <a:r>
              <a:rPr lang="en-US" dirty="0"/>
              <a:t>Lies on anterior thoracic wall.</a:t>
            </a:r>
          </a:p>
          <a:p>
            <a:r>
              <a:rPr lang="en-US" dirty="0"/>
              <a:t>Fibres originate from middle third of clavicle &amp; from sternum; inserted into lip of the </a:t>
            </a:r>
            <a:r>
              <a:rPr lang="en-US" dirty="0" err="1"/>
              <a:t>intertubercular</a:t>
            </a:r>
            <a:r>
              <a:rPr lang="en-US" dirty="0"/>
              <a:t> groove of humerus. </a:t>
            </a:r>
          </a:p>
          <a:p>
            <a:r>
              <a:rPr lang="en-US" dirty="0"/>
              <a:t>Flexes &amp; adducts the arm.</a:t>
            </a:r>
          </a:p>
          <a:p>
            <a:pPr>
              <a:buNone/>
            </a:pPr>
            <a:r>
              <a:rPr lang="en-US" b="1" dirty="0"/>
              <a:t>4. </a:t>
            </a:r>
            <a:r>
              <a:rPr lang="en-US" b="1" dirty="0" err="1"/>
              <a:t>Latissimus</a:t>
            </a:r>
            <a:r>
              <a:rPr lang="en-US" b="1" dirty="0"/>
              <a:t> </a:t>
            </a:r>
            <a:r>
              <a:rPr lang="en-US" b="1" dirty="0" err="1"/>
              <a:t>dorsi</a:t>
            </a:r>
            <a:r>
              <a:rPr lang="en-US" b="1" dirty="0"/>
              <a:t>. Origin: </a:t>
            </a:r>
            <a:r>
              <a:rPr lang="en-US" dirty="0"/>
              <a:t>posterior part of iliac crest &amp; </a:t>
            </a:r>
            <a:r>
              <a:rPr lang="en-US" dirty="0" err="1"/>
              <a:t>spinous</a:t>
            </a:r>
            <a:r>
              <a:rPr lang="en-US" dirty="0"/>
              <a:t> processes of lumbar &amp; lower thoracic vertebrae. </a:t>
            </a:r>
          </a:p>
          <a:p>
            <a:r>
              <a:rPr lang="en-US" dirty="0"/>
              <a:t>Passes upwards across the back then under the arm; inserted into the </a:t>
            </a:r>
            <a:r>
              <a:rPr lang="en-US" dirty="0" err="1"/>
              <a:t>bicipital</a:t>
            </a:r>
            <a:r>
              <a:rPr lang="en-US" dirty="0"/>
              <a:t> groove of humerus. </a:t>
            </a:r>
          </a:p>
          <a:p>
            <a:r>
              <a:rPr lang="en-US" dirty="0"/>
              <a:t>Adducts, medially rotates &amp; extends the arm.</a:t>
            </a:r>
          </a:p>
          <a:p>
            <a:pPr>
              <a:buNone/>
            </a:pPr>
            <a:r>
              <a:rPr lang="en-US" b="1" dirty="0"/>
              <a:t>5. </a:t>
            </a:r>
            <a:r>
              <a:rPr lang="en-US" b="1" dirty="0" err="1"/>
              <a:t>Teres</a:t>
            </a:r>
            <a:r>
              <a:rPr lang="en-US" b="1" dirty="0"/>
              <a:t> major</a:t>
            </a:r>
            <a:r>
              <a:rPr lang="en-US" dirty="0"/>
              <a:t>. Origin: inferior angle of scapula; inserted into the humerus just below shoulder joint. </a:t>
            </a:r>
          </a:p>
          <a:p>
            <a:r>
              <a:rPr lang="en-US" dirty="0"/>
              <a:t>Extends, adducts &amp; medially rotates the arm.</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1071</a:t>
            </a:fld>
            <a:endParaRPr lang="en-US"/>
          </a:p>
        </p:txBody>
      </p:sp>
    </p:spTree>
  </p:cSld>
  <p:clrMapOvr>
    <a:masterClrMapping/>
  </p:clrMapOvr>
  <p:transition>
    <p:blinds dir="vert"/>
  </p:transition>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1072</a:t>
            </a:fld>
            <a:endParaRPr lang="en-US"/>
          </a:p>
        </p:txBody>
      </p:sp>
      <p:pic>
        <p:nvPicPr>
          <p:cNvPr id="3074" name="Picture 2" descr="Image result for pectoral musc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304800"/>
            <a:ext cx="79756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497158"/>
      </p:ext>
    </p:extLst>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Movements</a:t>
            </a:r>
          </a:p>
          <a:p>
            <a:r>
              <a:rPr lang="en-US" dirty="0"/>
              <a:t>Flexion: </a:t>
            </a:r>
            <a:r>
              <a:rPr lang="en-US" dirty="0" err="1"/>
              <a:t>coracobrachialis</a:t>
            </a:r>
            <a:r>
              <a:rPr lang="en-US" dirty="0"/>
              <a:t>, anterior fibres of deltoid &amp; </a:t>
            </a:r>
            <a:r>
              <a:rPr lang="en-US" dirty="0" err="1"/>
              <a:t>pectoralis</a:t>
            </a:r>
            <a:r>
              <a:rPr lang="en-US" dirty="0"/>
              <a:t> major.</a:t>
            </a:r>
          </a:p>
          <a:p>
            <a:r>
              <a:rPr lang="en-US" dirty="0"/>
              <a:t>Extension: </a:t>
            </a:r>
            <a:r>
              <a:rPr lang="en-US" dirty="0" err="1"/>
              <a:t>teres</a:t>
            </a:r>
            <a:r>
              <a:rPr lang="en-US" dirty="0"/>
              <a:t> major, </a:t>
            </a:r>
            <a:r>
              <a:rPr lang="en-US" dirty="0" err="1"/>
              <a:t>latissimus</a:t>
            </a:r>
            <a:r>
              <a:rPr lang="en-US" dirty="0"/>
              <a:t> </a:t>
            </a:r>
            <a:r>
              <a:rPr lang="en-US" dirty="0" err="1"/>
              <a:t>dorsi</a:t>
            </a:r>
            <a:r>
              <a:rPr lang="en-US" dirty="0"/>
              <a:t> &amp; posterior fibres of deltoid.</a:t>
            </a:r>
          </a:p>
          <a:p>
            <a:r>
              <a:rPr lang="en-US" dirty="0"/>
              <a:t>Abduction: deltoid.</a:t>
            </a:r>
          </a:p>
          <a:p>
            <a:r>
              <a:rPr lang="en-US" dirty="0"/>
              <a:t>Adduction: combined action of flexors &amp; extensors.</a:t>
            </a:r>
          </a:p>
          <a:p>
            <a:r>
              <a:rPr lang="en-US" dirty="0"/>
              <a:t>Circumduction: flexors, extensors, abductors &amp; adductors acting in series.</a:t>
            </a:r>
          </a:p>
          <a:p>
            <a:r>
              <a:rPr lang="en-US" dirty="0"/>
              <a:t>Medial rotation: </a:t>
            </a:r>
            <a:r>
              <a:rPr lang="en-US" dirty="0" err="1"/>
              <a:t>pectoralis</a:t>
            </a:r>
            <a:r>
              <a:rPr lang="en-US" dirty="0"/>
              <a:t> major, </a:t>
            </a:r>
            <a:r>
              <a:rPr lang="en-US" dirty="0" err="1"/>
              <a:t>latissimus</a:t>
            </a:r>
            <a:r>
              <a:rPr lang="en-US" dirty="0"/>
              <a:t> </a:t>
            </a:r>
            <a:r>
              <a:rPr lang="en-US" dirty="0" err="1"/>
              <a:t>dorsi</a:t>
            </a:r>
            <a:r>
              <a:rPr lang="en-US" dirty="0"/>
              <a:t>, </a:t>
            </a:r>
            <a:r>
              <a:rPr lang="en-US" dirty="0" err="1"/>
              <a:t>teres</a:t>
            </a:r>
            <a:r>
              <a:rPr lang="en-US" dirty="0"/>
              <a:t> major &amp; anterior fibres of deltoid.</a:t>
            </a:r>
          </a:p>
          <a:p>
            <a:r>
              <a:rPr lang="en-US" dirty="0"/>
              <a:t>Lateral rotation: posterior fibres of deltoid.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1073</a:t>
            </a:fld>
            <a:endParaRPr lang="en-US"/>
          </a:p>
        </p:txBody>
      </p:sp>
    </p:spTree>
  </p:cSld>
  <p:clrMapOvr>
    <a:masterClrMapping/>
  </p:clrMapOvr>
  <p:transition>
    <p:blinds dir="vert"/>
  </p:transition>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b) Elbow joint </a:t>
            </a:r>
          </a:p>
          <a:p>
            <a:r>
              <a:rPr lang="en-US" dirty="0"/>
              <a:t>Formed by </a:t>
            </a:r>
            <a:r>
              <a:rPr lang="en-US" dirty="0" err="1"/>
              <a:t>trochlea</a:t>
            </a:r>
            <a:r>
              <a:rPr lang="en-US" dirty="0"/>
              <a:t> &amp; </a:t>
            </a:r>
            <a:r>
              <a:rPr lang="en-US" dirty="0" err="1"/>
              <a:t>capitulum</a:t>
            </a:r>
            <a:r>
              <a:rPr lang="en-US" dirty="0"/>
              <a:t> of humerus &amp; </a:t>
            </a:r>
            <a:r>
              <a:rPr lang="en-US" dirty="0" err="1"/>
              <a:t>trochlear</a:t>
            </a:r>
            <a:r>
              <a:rPr lang="en-US" dirty="0"/>
              <a:t> notch of ulna &amp; head of radius.</a:t>
            </a:r>
          </a:p>
          <a:p>
            <a:r>
              <a:rPr lang="en-US" dirty="0" err="1"/>
              <a:t>Extracapsular</a:t>
            </a:r>
            <a:r>
              <a:rPr lang="en-US" dirty="0"/>
              <a:t> structures; anterior, posterior, medial &amp; lateral strengthening ligaments.</a:t>
            </a:r>
          </a:p>
          <a:p>
            <a:pPr>
              <a:buNone/>
            </a:pPr>
            <a:r>
              <a:rPr lang="en-US" b="1" u="sng" dirty="0"/>
              <a:t>Muscles</a:t>
            </a:r>
          </a:p>
          <a:p>
            <a:pPr>
              <a:buNone/>
            </a:pPr>
            <a:r>
              <a:rPr lang="en-US" b="1" dirty="0" err="1"/>
              <a:t>i</a:t>
            </a:r>
            <a:r>
              <a:rPr lang="en-US" b="1" dirty="0"/>
              <a:t>) Biceps muscle. </a:t>
            </a:r>
          </a:p>
          <a:p>
            <a:r>
              <a:rPr lang="en-US" dirty="0"/>
              <a:t>Lies on anterior aspect of upper arm. </a:t>
            </a:r>
          </a:p>
          <a:p>
            <a:r>
              <a:rPr lang="en-US" dirty="0"/>
              <a:t>Proximal end; divided into 2 parts (heads). </a:t>
            </a:r>
          </a:p>
          <a:p>
            <a:pPr lvl="1"/>
            <a:r>
              <a:rPr lang="en-US" dirty="0"/>
              <a:t>Short head rises from </a:t>
            </a:r>
            <a:r>
              <a:rPr lang="en-US" dirty="0" err="1"/>
              <a:t>coracoid</a:t>
            </a:r>
            <a:r>
              <a:rPr lang="en-US" dirty="0"/>
              <a:t> process of scapula &amp; passes in front of shoulder joint to the arm. </a:t>
            </a:r>
          </a:p>
          <a:p>
            <a:pPr lvl="1"/>
            <a:r>
              <a:rPr lang="en-US" dirty="0"/>
              <a:t>Long  head originates from rim of </a:t>
            </a:r>
            <a:r>
              <a:rPr lang="en-US" dirty="0" err="1"/>
              <a:t>glenoid</a:t>
            </a:r>
            <a:r>
              <a:rPr lang="en-US" dirty="0"/>
              <a:t> cavity &amp; its tendon passes through joint cavity &amp; </a:t>
            </a:r>
            <a:r>
              <a:rPr lang="en-US" dirty="0" err="1"/>
              <a:t>bicipital</a:t>
            </a:r>
            <a:r>
              <a:rPr lang="en-US" dirty="0"/>
              <a:t> groove of humerus to the arm.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1074</a:t>
            </a:fld>
            <a:endParaRPr lang="en-US"/>
          </a:p>
        </p:txBody>
      </p:sp>
    </p:spTree>
  </p:cSld>
  <p:clrMapOvr>
    <a:masterClrMapping/>
  </p:clrMapOvr>
  <p:transition>
    <p:blinds dir="vert"/>
  </p:transition>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7500" lnSpcReduction="20000"/>
          </a:bodyPr>
          <a:lstStyle/>
          <a:p>
            <a:r>
              <a:rPr lang="en-US" dirty="0"/>
              <a:t>Retained in the </a:t>
            </a:r>
            <a:r>
              <a:rPr lang="en-US" dirty="0" err="1"/>
              <a:t>bicipital</a:t>
            </a:r>
            <a:r>
              <a:rPr lang="en-US" dirty="0"/>
              <a:t> groove by a transverse ligament which stretches across the groove. </a:t>
            </a:r>
          </a:p>
          <a:p>
            <a:r>
              <a:rPr lang="en-US" dirty="0"/>
              <a:t>Helps </a:t>
            </a:r>
            <a:r>
              <a:rPr lang="en-US" dirty="0" err="1"/>
              <a:t>stabilise</a:t>
            </a:r>
            <a:r>
              <a:rPr lang="en-US" dirty="0"/>
              <a:t> &amp; flex shoulder joint </a:t>
            </a:r>
          </a:p>
          <a:p>
            <a:r>
              <a:rPr lang="en-US" dirty="0"/>
              <a:t>Assists with flexion &amp; </a:t>
            </a:r>
            <a:r>
              <a:rPr lang="en-US" dirty="0" err="1"/>
              <a:t>supination</a:t>
            </a:r>
            <a:r>
              <a:rPr lang="en-US" dirty="0"/>
              <a:t> at elbow joint </a:t>
            </a:r>
          </a:p>
          <a:p>
            <a:pPr>
              <a:buNone/>
            </a:pPr>
            <a:r>
              <a:rPr lang="en-US" b="1" dirty="0"/>
              <a:t>ii) </a:t>
            </a:r>
            <a:r>
              <a:rPr lang="en-US" b="1" dirty="0" err="1"/>
              <a:t>Brachialis</a:t>
            </a:r>
            <a:r>
              <a:rPr lang="en-US" b="1" dirty="0"/>
              <a:t> muscle.</a:t>
            </a:r>
          </a:p>
          <a:p>
            <a:r>
              <a:rPr lang="en-US" dirty="0"/>
              <a:t>Lies on anterior aspect of upper arm deep to biceps. </a:t>
            </a:r>
          </a:p>
          <a:p>
            <a:r>
              <a:rPr lang="en-US" dirty="0"/>
              <a:t>Origin: shaft of humerus, extends across elbow joint; inserted into the ulna just distal to the joint capsule. </a:t>
            </a:r>
          </a:p>
          <a:p>
            <a:r>
              <a:rPr lang="en-US" dirty="0"/>
              <a:t>Main flexor of elbow joint.</a:t>
            </a:r>
          </a:p>
          <a:p>
            <a:pPr>
              <a:buNone/>
            </a:pPr>
            <a:r>
              <a:rPr lang="en-US" b="1" dirty="0"/>
              <a:t>iii) Triceps muscle. </a:t>
            </a:r>
            <a:r>
              <a:rPr lang="en-US" dirty="0"/>
              <a:t>Lies on posterior aspect of humerus.</a:t>
            </a:r>
          </a:p>
          <a:p>
            <a:r>
              <a:rPr lang="en-US" dirty="0"/>
              <a:t>Arises from 3 heads, one from scapula,2 from posterior surface of humerus. Insertion: by a common tendon to the </a:t>
            </a:r>
            <a:r>
              <a:rPr lang="en-US" dirty="0" err="1"/>
              <a:t>olecranon</a:t>
            </a:r>
            <a:r>
              <a:rPr lang="en-US" dirty="0"/>
              <a:t> process of ulna. </a:t>
            </a:r>
          </a:p>
          <a:p>
            <a:r>
              <a:rPr lang="en-US" dirty="0"/>
              <a:t>Helps </a:t>
            </a:r>
            <a:r>
              <a:rPr lang="en-US" dirty="0" err="1"/>
              <a:t>stabilise</a:t>
            </a:r>
            <a:r>
              <a:rPr lang="en-US" dirty="0"/>
              <a:t> shoulder joint, assists in adduction of the arm and extends the elbow joint.</a:t>
            </a:r>
          </a:p>
          <a:p>
            <a:pPr>
              <a:buNone/>
            </a:pPr>
            <a:r>
              <a:rPr lang="en-US" b="1" u="sng" dirty="0"/>
              <a:t>Movements</a:t>
            </a:r>
          </a:p>
          <a:p>
            <a:r>
              <a:rPr lang="en-US" dirty="0"/>
              <a:t>Flexion: biceps &amp; </a:t>
            </a:r>
            <a:r>
              <a:rPr lang="en-US" dirty="0" err="1"/>
              <a:t>brachialis</a:t>
            </a:r>
            <a:r>
              <a:rPr lang="en-US" dirty="0"/>
              <a:t>.</a:t>
            </a:r>
          </a:p>
          <a:p>
            <a:r>
              <a:rPr lang="en-US" dirty="0"/>
              <a:t>Extension: triceps.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1075</a:t>
            </a:fld>
            <a:endParaRPr lang="en-US"/>
          </a:p>
        </p:txBody>
      </p:sp>
    </p:spTree>
  </p:cSld>
  <p:clrMapOvr>
    <a:masterClrMapping/>
  </p:clrMapOvr>
  <p:transition>
    <p:blinds dir="vert"/>
  </p:transition>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354762"/>
            <a:ext cx="8229600" cy="503238"/>
          </a:xfrm>
        </p:spPr>
        <p:txBody>
          <a:bodyPr>
            <a:normAutofit fontScale="90000"/>
          </a:bodyPr>
          <a:lstStyle/>
          <a:p>
            <a:r>
              <a:rPr lang="en-US" sz="3200" dirty="0"/>
              <a:t>The elbow and proximal radio-</a:t>
            </a:r>
            <a:r>
              <a:rPr lang="en-US" sz="3200" dirty="0" err="1"/>
              <a:t>ulnar</a:t>
            </a:r>
            <a:r>
              <a:rPr lang="en-US" sz="3200" dirty="0"/>
              <a:t> joint</a:t>
            </a:r>
          </a:p>
        </p:txBody>
      </p:sp>
      <p:pic>
        <p:nvPicPr>
          <p:cNvPr id="32770" name="Picture 2"/>
          <p:cNvPicPr>
            <a:picLocks noGrp="1" noChangeAspect="1" noChangeArrowheads="1"/>
          </p:cNvPicPr>
          <p:nvPr>
            <p:ph idx="1"/>
          </p:nvPr>
        </p:nvPicPr>
        <p:blipFill>
          <a:blip r:embed="rId2" cstate="print"/>
          <a:srcRect/>
          <a:stretch>
            <a:fillRect/>
          </a:stretch>
        </p:blipFill>
        <p:spPr bwMode="auto">
          <a:xfrm>
            <a:off x="228601" y="0"/>
            <a:ext cx="84582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1076</a:t>
            </a:fld>
            <a:endParaRPr lang="en-US"/>
          </a:p>
        </p:txBody>
      </p:sp>
    </p:spTree>
  </p:cSld>
  <p:clrMapOvr>
    <a:masterClrMapping/>
  </p:clrMapOvr>
  <p:transition>
    <p:blinds dir="vert"/>
  </p:transition>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c) Proximal and distal radioulnar joints</a:t>
            </a:r>
          </a:p>
          <a:p>
            <a:r>
              <a:rPr lang="en-US" dirty="0"/>
              <a:t>Proximal; formed by rim of head of radius rotating in the radial notch of ulna, is in the same capsule as elbow joint. </a:t>
            </a:r>
          </a:p>
          <a:p>
            <a:r>
              <a:rPr lang="en-US" dirty="0"/>
              <a:t>Annular ligament encircles the head of radius &amp; keeps it in contact with radial notch of ulna.</a:t>
            </a:r>
          </a:p>
          <a:p>
            <a:r>
              <a:rPr lang="en-US" dirty="0"/>
              <a:t>Distal; pivot joint between distal end of radius &amp; head of ulna.</a:t>
            </a:r>
          </a:p>
          <a:p>
            <a:pPr>
              <a:buNone/>
            </a:pPr>
            <a:r>
              <a:rPr lang="en-US" b="1" u="sng" dirty="0"/>
              <a:t>Muscles</a:t>
            </a:r>
          </a:p>
          <a:p>
            <a:pPr marL="514350" indent="-514350">
              <a:buAutoNum type="arabicPeriod"/>
            </a:pPr>
            <a:r>
              <a:rPr lang="en-US" b="1" dirty="0" err="1"/>
              <a:t>Pronator</a:t>
            </a:r>
            <a:r>
              <a:rPr lang="en-US" b="1" dirty="0"/>
              <a:t> </a:t>
            </a:r>
            <a:r>
              <a:rPr lang="en-US" b="1" dirty="0" err="1"/>
              <a:t>teres</a:t>
            </a:r>
            <a:r>
              <a:rPr lang="en-US" b="1" dirty="0"/>
              <a:t>. </a:t>
            </a:r>
            <a:r>
              <a:rPr lang="en-US" dirty="0"/>
              <a:t>Lies obliquely across upper third of the front of forearm. </a:t>
            </a:r>
          </a:p>
          <a:p>
            <a:pPr marL="514350" indent="-514350"/>
            <a:r>
              <a:rPr lang="en-US" dirty="0"/>
              <a:t>Origin: medial </a:t>
            </a:r>
            <a:r>
              <a:rPr lang="en-US" dirty="0" err="1"/>
              <a:t>epicondyle</a:t>
            </a:r>
            <a:r>
              <a:rPr lang="en-US" dirty="0"/>
              <a:t> of humerus  &amp; </a:t>
            </a:r>
            <a:r>
              <a:rPr lang="en-US" dirty="0" err="1"/>
              <a:t>coronoid</a:t>
            </a:r>
            <a:r>
              <a:rPr lang="en-US" dirty="0"/>
              <a:t> process of ulna; passes obliquely across the forearm; inserted into lateral surface of shaft of radius.</a:t>
            </a:r>
          </a:p>
          <a:p>
            <a:pPr marL="514350" indent="-514350"/>
            <a:r>
              <a:rPr lang="en-US" dirty="0"/>
              <a:t>Rotates radioulnar joints, changing the hand from the anatomical to writing position, i.e. </a:t>
            </a:r>
            <a:r>
              <a:rPr lang="en-US" dirty="0" err="1"/>
              <a:t>pronation</a:t>
            </a: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1077</a:t>
            </a:fld>
            <a:endParaRPr lang="en-US"/>
          </a:p>
        </p:txBody>
      </p:sp>
    </p:spTree>
  </p:cSld>
  <p:clrMapOvr>
    <a:masterClrMapping/>
  </p:clrMapOvr>
  <p:transition>
    <p:blinds dir="vert"/>
  </p:transition>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2. </a:t>
            </a:r>
            <a:r>
              <a:rPr lang="en-US" b="1" dirty="0" err="1"/>
              <a:t>Supinator</a:t>
            </a:r>
            <a:r>
              <a:rPr lang="en-US" b="1" dirty="0"/>
              <a:t> muscle. </a:t>
            </a:r>
            <a:r>
              <a:rPr lang="en-US" dirty="0"/>
              <a:t>Lies obliquely across posterior &amp; lateral aspects of forearm. </a:t>
            </a:r>
          </a:p>
          <a:p>
            <a:r>
              <a:rPr lang="en-US" dirty="0"/>
              <a:t>Origin: lateral </a:t>
            </a:r>
            <a:r>
              <a:rPr lang="en-US" dirty="0" err="1"/>
              <a:t>epicondyle</a:t>
            </a:r>
            <a:r>
              <a:rPr lang="en-US" dirty="0"/>
              <a:t> of humerus &amp; upper part of ulna; inserted into the lateral surface of upper third of radius. </a:t>
            </a:r>
          </a:p>
          <a:p>
            <a:r>
              <a:rPr lang="en-US" dirty="0"/>
              <a:t>Rotates radioulnar joints, changing hand from the writing to anatomical position, i.e. </a:t>
            </a:r>
            <a:r>
              <a:rPr lang="en-US" dirty="0" err="1"/>
              <a:t>supination</a:t>
            </a:r>
            <a:r>
              <a:rPr lang="en-US" dirty="0"/>
              <a:t>. </a:t>
            </a:r>
          </a:p>
          <a:p>
            <a:r>
              <a:rPr lang="en-US" b="1" u="sng" dirty="0"/>
              <a:t>Movements</a:t>
            </a:r>
          </a:p>
          <a:p>
            <a:r>
              <a:rPr lang="en-US" dirty="0"/>
              <a:t>Pronation: </a:t>
            </a:r>
            <a:r>
              <a:rPr lang="en-US" dirty="0" err="1"/>
              <a:t>pronator</a:t>
            </a:r>
            <a:r>
              <a:rPr lang="en-US" dirty="0"/>
              <a:t> </a:t>
            </a:r>
            <a:r>
              <a:rPr lang="en-US" dirty="0" err="1"/>
              <a:t>teres</a:t>
            </a:r>
            <a:r>
              <a:rPr lang="en-US" dirty="0"/>
              <a:t>.</a:t>
            </a:r>
          </a:p>
          <a:p>
            <a:r>
              <a:rPr lang="en-US" dirty="0"/>
              <a:t>Supination: </a:t>
            </a:r>
            <a:r>
              <a:rPr lang="en-US" dirty="0" err="1"/>
              <a:t>supinator</a:t>
            </a:r>
            <a:r>
              <a:rPr lang="en-US" dirty="0"/>
              <a:t> and biceps.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1078</a:t>
            </a:fld>
            <a:endParaRPr lang="en-US"/>
          </a:p>
        </p:txBody>
      </p:sp>
    </p:spTree>
  </p:cSld>
  <p:clrMapOvr>
    <a:masterClrMapping/>
  </p:clrMapOvr>
  <p:transition>
    <p:blinds dir="vert"/>
  </p:transition>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d) Wrist joint </a:t>
            </a:r>
          </a:p>
          <a:p>
            <a:r>
              <a:rPr lang="en-US" dirty="0"/>
              <a:t>A </a:t>
            </a:r>
            <a:r>
              <a:rPr lang="en-US" dirty="0" err="1"/>
              <a:t>condyloid</a:t>
            </a:r>
            <a:r>
              <a:rPr lang="en-US" dirty="0"/>
              <a:t> joint between the distal end of the radius and the proximal ends of the </a:t>
            </a:r>
            <a:r>
              <a:rPr lang="en-US" dirty="0" err="1"/>
              <a:t>scaphoid</a:t>
            </a:r>
            <a:r>
              <a:rPr lang="en-US" dirty="0"/>
              <a:t>, </a:t>
            </a:r>
            <a:r>
              <a:rPr lang="en-US" dirty="0" err="1"/>
              <a:t>lunate</a:t>
            </a:r>
            <a:r>
              <a:rPr lang="en-US" dirty="0"/>
              <a:t> and </a:t>
            </a:r>
            <a:r>
              <a:rPr lang="en-US" dirty="0" err="1"/>
              <a:t>triquetral</a:t>
            </a:r>
            <a:r>
              <a:rPr lang="en-US" dirty="0"/>
              <a:t>. </a:t>
            </a:r>
          </a:p>
          <a:p>
            <a:r>
              <a:rPr lang="en-US" dirty="0"/>
              <a:t>A disc of white fibrocartilage separates the ulna from the joint cavity and articulates with the carpal bones. It also separates the inferior radioulnar joint from the wrist joint.</a:t>
            </a:r>
          </a:p>
          <a:p>
            <a:r>
              <a:rPr lang="en-US" dirty="0" err="1"/>
              <a:t>Extracapsular</a:t>
            </a:r>
            <a:r>
              <a:rPr lang="en-US" dirty="0"/>
              <a:t> structures consist of medial and lateral ligaments and anterior and posterior </a:t>
            </a:r>
            <a:r>
              <a:rPr lang="en-US" dirty="0" err="1"/>
              <a:t>radiocarpal</a:t>
            </a:r>
            <a:r>
              <a:rPr lang="en-US" dirty="0"/>
              <a:t> ligaments.</a:t>
            </a:r>
          </a:p>
          <a:p>
            <a:r>
              <a:rPr lang="en-US" b="1" u="sng" dirty="0"/>
              <a:t>Muscles and movements</a:t>
            </a:r>
          </a:p>
          <a:p>
            <a:r>
              <a:rPr lang="en-US" b="1" dirty="0"/>
              <a:t>Muscles </a:t>
            </a:r>
          </a:p>
          <a:p>
            <a:pPr>
              <a:buNone/>
            </a:pPr>
            <a:r>
              <a:rPr lang="en-US" b="1" dirty="0"/>
              <a:t>1. Flexor carpi radialis. </a:t>
            </a:r>
            <a:r>
              <a:rPr lang="en-US" dirty="0"/>
              <a:t>Lies on the anterior surface of the forearm. </a:t>
            </a:r>
          </a:p>
          <a:p>
            <a:r>
              <a:rPr lang="en-US" dirty="0"/>
              <a:t>Originates from the medial </a:t>
            </a:r>
            <a:r>
              <a:rPr lang="en-US" dirty="0" err="1"/>
              <a:t>epicondyle</a:t>
            </a:r>
            <a:r>
              <a:rPr lang="en-US" dirty="0"/>
              <a:t> of the humerus and is inserted into the second and third metacarpal bones. </a:t>
            </a:r>
          </a:p>
          <a:p>
            <a:r>
              <a:rPr lang="en-US" dirty="0"/>
              <a:t>Flexes the wrist joint, and when acting with the extensor carpi radialis, abducts the joint.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1079</a:t>
            </a:fld>
            <a:endParaRPr lang="en-US"/>
          </a:p>
        </p:txBody>
      </p:sp>
    </p:spTree>
  </p:cSld>
  <p:clrMapOvr>
    <a:masterClrMapping/>
  </p:clrMapOvr>
  <p:transition>
    <p:blinds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800" dirty="0"/>
          </a:p>
          <a:p>
            <a:r>
              <a:rPr lang="en-US" sz="2800" dirty="0"/>
              <a:t>Blood makes up about 7% of body weight (about 5.6 litres in a 70 kg man).</a:t>
            </a:r>
          </a:p>
          <a:p>
            <a:r>
              <a:rPr lang="en-US" sz="2800" dirty="0"/>
              <a:t>Proportion is less in women &amp; greater in children, gradually decreasing until the adult level is reached.</a:t>
            </a:r>
          </a:p>
          <a:p>
            <a:r>
              <a:rPr lang="en-US" sz="2800" dirty="0"/>
              <a:t>Blood in the blood vessels is in continual flow to maintain a fairly constant environment for the body cells.</a:t>
            </a:r>
          </a:p>
          <a:p>
            <a:r>
              <a:rPr lang="en-US" sz="2800" dirty="0"/>
              <a:t>Blood volume and the concentration of its many constituents are kept within narrow limits by homeostatic mechanisms.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108</a:t>
            </a:fld>
            <a:endParaRPr lang="en-US"/>
          </a:p>
        </p:txBody>
      </p:sp>
    </p:spTree>
  </p:cSld>
  <p:clrMapOvr>
    <a:masterClrMapping/>
  </p:clrMapOvr>
  <p:transition>
    <p:pull dir="r"/>
  </p:transition>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2. Flexor carpi ulnaris. </a:t>
            </a:r>
            <a:r>
              <a:rPr lang="en-US" dirty="0"/>
              <a:t>Lies on the medial aspect of the forearm. It originates from the medial </a:t>
            </a:r>
            <a:r>
              <a:rPr lang="en-US" dirty="0" err="1"/>
              <a:t>epicondyle</a:t>
            </a:r>
            <a:r>
              <a:rPr lang="en-US" dirty="0"/>
              <a:t> of the humerus and the upper parts of the ulna and is inserted into the </a:t>
            </a:r>
            <a:r>
              <a:rPr lang="en-US" dirty="0" err="1"/>
              <a:t>pisiform</a:t>
            </a:r>
            <a:r>
              <a:rPr lang="en-US" dirty="0"/>
              <a:t>, the </a:t>
            </a:r>
            <a:r>
              <a:rPr lang="en-US" dirty="0" err="1"/>
              <a:t>hamate</a:t>
            </a:r>
            <a:r>
              <a:rPr lang="en-US" dirty="0"/>
              <a:t> and the fifth metacarpal bones. It flexes the wrist, and when acting with the extensor carpi ulnaris, adducts the joint.</a:t>
            </a:r>
          </a:p>
          <a:p>
            <a:pPr>
              <a:buNone/>
            </a:pPr>
            <a:r>
              <a:rPr lang="en-US" b="1" dirty="0"/>
              <a:t>3. Extensor carpi radialis </a:t>
            </a:r>
            <a:r>
              <a:rPr lang="en-US" b="1" dirty="0" err="1"/>
              <a:t>longus</a:t>
            </a:r>
            <a:r>
              <a:rPr lang="en-US" b="1" dirty="0"/>
              <a:t> and </a:t>
            </a:r>
            <a:r>
              <a:rPr lang="en-US" b="1" dirty="0" err="1"/>
              <a:t>brevis</a:t>
            </a:r>
            <a:r>
              <a:rPr lang="en-US" b="1" dirty="0"/>
              <a:t>. </a:t>
            </a:r>
            <a:r>
              <a:rPr lang="en-US" dirty="0"/>
              <a:t>These lie on the posterior aspect of the forearm. The fibres originate from the lateral </a:t>
            </a:r>
            <a:r>
              <a:rPr lang="en-US" dirty="0" err="1"/>
              <a:t>epicondyle</a:t>
            </a:r>
            <a:r>
              <a:rPr lang="en-US" dirty="0"/>
              <a:t> of the humerus and are inserted by a long tendon into the second and third metacarpal bones. They extend and abduct the wrist.</a:t>
            </a:r>
          </a:p>
          <a:p>
            <a:pPr>
              <a:buNone/>
            </a:pPr>
            <a:r>
              <a:rPr lang="en-US" b="1" dirty="0"/>
              <a:t>4. Extensor carpi ulnaris. </a:t>
            </a:r>
            <a:r>
              <a:rPr lang="en-US" dirty="0"/>
              <a:t>Lies on the posterior surface of the forearm. It originates from the lateral </a:t>
            </a:r>
            <a:r>
              <a:rPr lang="en-US" dirty="0" err="1"/>
              <a:t>epicondyle</a:t>
            </a:r>
            <a:r>
              <a:rPr lang="en-US" dirty="0"/>
              <a:t> of the humerus and is inserted into the fifth metacarpal bone. It extends and adducts the wrist.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1080</a:t>
            </a:fld>
            <a:endParaRPr lang="en-US"/>
          </a:p>
        </p:txBody>
      </p:sp>
    </p:spTree>
  </p:cSld>
  <p:clrMapOvr>
    <a:masterClrMapping/>
  </p:clrMapOvr>
  <p:transition>
    <p:blinds dir="vert"/>
  </p:transition>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b="1" dirty="0"/>
              <a:t>Movements</a:t>
            </a:r>
          </a:p>
          <a:p>
            <a:r>
              <a:rPr lang="en-US" dirty="0"/>
              <a:t>Flexion: flexor carpi radialis and the flexor carpi ulnaris.</a:t>
            </a:r>
          </a:p>
          <a:p>
            <a:r>
              <a:rPr lang="en-US" dirty="0"/>
              <a:t>Extension: extensors carpi radialis (</a:t>
            </a:r>
            <a:r>
              <a:rPr lang="en-US" dirty="0" err="1"/>
              <a:t>longus</a:t>
            </a:r>
            <a:r>
              <a:rPr lang="en-US" dirty="0"/>
              <a:t> and </a:t>
            </a:r>
            <a:r>
              <a:rPr lang="en-US" dirty="0" err="1"/>
              <a:t>brevis</a:t>
            </a:r>
            <a:r>
              <a:rPr lang="en-US" dirty="0"/>
              <a:t>)</a:t>
            </a:r>
          </a:p>
          <a:p>
            <a:r>
              <a:rPr lang="en-US" dirty="0"/>
              <a:t>and the extensor carpi ulnaris.</a:t>
            </a:r>
          </a:p>
          <a:p>
            <a:r>
              <a:rPr lang="en-US" dirty="0"/>
              <a:t>Abduction: flexor and extensors carpi radialis.</a:t>
            </a:r>
          </a:p>
          <a:p>
            <a:r>
              <a:rPr lang="en-US" dirty="0"/>
              <a:t>Adduction: flexor and extensor carpi ulnaris.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1081</a:t>
            </a:fld>
            <a:endParaRPr lang="en-US"/>
          </a:p>
        </p:txBody>
      </p:sp>
    </p:spTree>
  </p:cSld>
  <p:clrMapOvr>
    <a:masterClrMapping/>
  </p:clrMapOvr>
  <p:transition>
    <p:pull dir="d"/>
  </p:transition>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54762"/>
            <a:ext cx="8229600" cy="503238"/>
          </a:xfrm>
        </p:spPr>
        <p:txBody>
          <a:bodyPr>
            <a:normAutofit fontScale="90000"/>
          </a:bodyPr>
          <a:lstStyle/>
          <a:p>
            <a:r>
              <a:rPr lang="en-US" dirty="0"/>
              <a:t>The wrist and distal radio-</a:t>
            </a:r>
            <a:r>
              <a:rPr lang="en-US" dirty="0" err="1"/>
              <a:t>ulnar</a:t>
            </a:r>
            <a:r>
              <a:rPr lang="en-US" dirty="0"/>
              <a:t> joint</a:t>
            </a:r>
          </a:p>
        </p:txBody>
      </p:sp>
      <p:pic>
        <p:nvPicPr>
          <p:cNvPr id="33794" name="Picture 2"/>
          <p:cNvPicPr>
            <a:picLocks noGrp="1" noChangeAspect="1" noChangeArrowheads="1"/>
          </p:cNvPicPr>
          <p:nvPr>
            <p:ph idx="1"/>
          </p:nvPr>
        </p:nvPicPr>
        <p:blipFill>
          <a:blip r:embed="rId2" cstate="print"/>
          <a:srcRect/>
          <a:stretch>
            <a:fillRect/>
          </a:stretch>
        </p:blipFill>
        <p:spPr bwMode="auto">
          <a:xfrm>
            <a:off x="0" y="0"/>
            <a:ext cx="9143999"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1082</a:t>
            </a:fld>
            <a:endParaRPr lang="en-US"/>
          </a:p>
        </p:txBody>
      </p:sp>
    </p:spTree>
  </p:cSld>
  <p:clrMapOvr>
    <a:masterClrMapping/>
  </p:clrMapOvr>
  <p:transition>
    <p:pull dir="d"/>
  </p:transition>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202362"/>
            <a:ext cx="8229600" cy="655638"/>
          </a:xfrm>
        </p:spPr>
        <p:txBody>
          <a:bodyPr>
            <a:normAutofit/>
          </a:bodyPr>
          <a:lstStyle/>
          <a:p>
            <a:r>
              <a:rPr lang="en-US" sz="3600" dirty="0"/>
              <a:t>Muscles of the upper limb</a:t>
            </a:r>
          </a:p>
        </p:txBody>
      </p:sp>
      <p:pic>
        <p:nvPicPr>
          <p:cNvPr id="35842"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1083</a:t>
            </a:fld>
            <a:endParaRPr lang="en-US"/>
          </a:p>
        </p:txBody>
      </p:sp>
    </p:spTree>
  </p:cSld>
  <p:clrMapOvr>
    <a:masterClrMapping/>
  </p:clrMapOvr>
  <p:transition>
    <p:pull dir="d"/>
  </p:transition>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Joints of the hands and fingers</a:t>
            </a:r>
          </a:p>
          <a:p>
            <a:r>
              <a:rPr lang="en-US" dirty="0"/>
              <a:t>There are synovial joints between the carpal bones, between the carpal and metacarpal bones, between the metacarpal bones and proximal phalanges and between the phalanges. </a:t>
            </a:r>
          </a:p>
          <a:p>
            <a:r>
              <a:rPr lang="en-US" dirty="0"/>
              <a:t>The powerful movements that occur at these joints are produced by muscles in the forearm which have tendons extending into the hand. </a:t>
            </a:r>
          </a:p>
          <a:p>
            <a:r>
              <a:rPr lang="en-US" dirty="0"/>
              <a:t>The </a:t>
            </a:r>
            <a:r>
              <a:rPr lang="en-US" b="1" dirty="0"/>
              <a:t>flexor </a:t>
            </a:r>
            <a:r>
              <a:rPr lang="en-US" b="1" dirty="0" err="1"/>
              <a:t>retinaculum</a:t>
            </a:r>
            <a:r>
              <a:rPr lang="en-US" b="1" dirty="0"/>
              <a:t>;</a:t>
            </a:r>
            <a:r>
              <a:rPr lang="en-US" dirty="0"/>
              <a:t> a strong fibrous band that stretches across the front of the carpal bones, enclosing their concavity and forming the carpal tunnel.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1084</a:t>
            </a:fld>
            <a:endParaRPr lang="en-US"/>
          </a:p>
        </p:txBody>
      </p:sp>
    </p:spTree>
  </p:cSld>
  <p:clrMapOvr>
    <a:masterClrMapping/>
  </p:clrMapOvr>
  <p:transition>
    <p:pull dir="d"/>
  </p:transition>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dirty="0"/>
              <a:t>The tendons of flexor muscles of the wrist joint and the fingers and the median nerve pass through the carpal tunnel, the </a:t>
            </a:r>
            <a:r>
              <a:rPr lang="en-US" dirty="0" err="1"/>
              <a:t>retinaculum</a:t>
            </a:r>
            <a:r>
              <a:rPr lang="en-US" dirty="0"/>
              <a:t> holding them close to the bones. </a:t>
            </a:r>
          </a:p>
          <a:p>
            <a:r>
              <a:rPr lang="en-US" dirty="0"/>
              <a:t>Synovial membrane forms sleeves around these tendons in the carpal tunnel and extends some way into the palm of the hand. </a:t>
            </a:r>
          </a:p>
          <a:p>
            <a:r>
              <a:rPr lang="en-US" dirty="0"/>
              <a:t>Synovial sheaths also enclose the tendons on the flexor surfaces of the fingers. Synovial fluid prevents friction that might damage the tendons as they move over the bones.</a:t>
            </a:r>
          </a:p>
          <a:p>
            <a:r>
              <a:rPr lang="en-US" dirty="0"/>
              <a:t>The </a:t>
            </a:r>
            <a:r>
              <a:rPr lang="en-US" b="1" dirty="0"/>
              <a:t>extensor </a:t>
            </a:r>
            <a:r>
              <a:rPr lang="en-US" b="1" dirty="0" err="1"/>
              <a:t>retinaculum</a:t>
            </a:r>
            <a:r>
              <a:rPr lang="en-US" b="1" dirty="0"/>
              <a:t>;</a:t>
            </a:r>
            <a:r>
              <a:rPr lang="en-US" dirty="0"/>
              <a:t> a strong fibrous band that extends across the back of the wrist. </a:t>
            </a:r>
          </a:p>
          <a:p>
            <a:r>
              <a:rPr lang="en-US" dirty="0"/>
              <a:t>Tendons of muscles that extend the wrist and finger joints are encased in synovial membrane under the </a:t>
            </a:r>
            <a:r>
              <a:rPr lang="en-US" dirty="0" err="1"/>
              <a:t>retinaculum</a:t>
            </a:r>
            <a:r>
              <a:rPr lang="en-US" dirty="0"/>
              <a:t>. </a:t>
            </a:r>
          </a:p>
          <a:p>
            <a:r>
              <a:rPr lang="en-US" dirty="0"/>
              <a:t>The synovial sheaths are less extensive than on the flexor aspect. </a:t>
            </a:r>
          </a:p>
          <a:p>
            <a:r>
              <a:rPr lang="en-US" dirty="0"/>
              <a:t>The synovial fluid secreted prevents friction.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1085</a:t>
            </a:fld>
            <a:endParaRPr lang="en-US"/>
          </a:p>
        </p:txBody>
      </p:sp>
    </p:spTree>
  </p:cSld>
  <p:clrMapOvr>
    <a:masterClrMapping/>
  </p:clrMapOvr>
  <p:transition>
    <p:pull dir="d"/>
  </p:transition>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02362"/>
            <a:ext cx="8229600" cy="655638"/>
          </a:xfrm>
        </p:spPr>
        <p:txBody>
          <a:bodyPr>
            <a:normAutofit fontScale="90000"/>
          </a:bodyPr>
          <a:lstStyle/>
          <a:p>
            <a:r>
              <a:rPr lang="en-US" dirty="0"/>
              <a:t>The carpal tunnel &amp; synovial sheaths</a:t>
            </a:r>
          </a:p>
        </p:txBody>
      </p:sp>
      <p:pic>
        <p:nvPicPr>
          <p:cNvPr id="34818"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1086</a:t>
            </a:fld>
            <a:endParaRPr lang="en-US"/>
          </a:p>
        </p:txBody>
      </p:sp>
    </p:spTree>
  </p:cSld>
  <p:clrMapOvr>
    <a:masterClrMapping/>
  </p:clrMapOvr>
  <p:transition>
    <p:pull dir="d"/>
  </p:transition>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u="sng" dirty="0"/>
              <a:t>Hip joint </a:t>
            </a:r>
          </a:p>
          <a:p>
            <a:r>
              <a:rPr lang="en-US" dirty="0"/>
              <a:t>Ball and socket joint formed by the cup-shaped </a:t>
            </a:r>
            <a:r>
              <a:rPr lang="en-US" dirty="0" err="1"/>
              <a:t>acetabulum</a:t>
            </a:r>
            <a:r>
              <a:rPr lang="en-US" dirty="0"/>
              <a:t> of the innominate bone and the almost spherical head of the femur. </a:t>
            </a:r>
          </a:p>
          <a:p>
            <a:r>
              <a:rPr lang="en-US" dirty="0"/>
              <a:t>The capsular ligament includes most of the neck of the femur. The cavity is deepened by the </a:t>
            </a:r>
            <a:r>
              <a:rPr lang="en-US" dirty="0" err="1"/>
              <a:t>acetabular</a:t>
            </a:r>
            <a:r>
              <a:rPr lang="en-US" dirty="0"/>
              <a:t> labrum, a ring of fibrocartilage attached to the rim of the </a:t>
            </a:r>
            <a:r>
              <a:rPr lang="en-US" dirty="0" err="1"/>
              <a:t>acetabulum</a:t>
            </a:r>
            <a:r>
              <a:rPr lang="en-US" dirty="0"/>
              <a:t>. This adds stability to the joint without limiting its range of movement.</a:t>
            </a:r>
          </a:p>
          <a:p>
            <a:r>
              <a:rPr lang="en-US" dirty="0"/>
              <a:t>The ligament of the head of the femur extends from the shallow depression in the middle of the head of the femur to the </a:t>
            </a:r>
            <a:r>
              <a:rPr lang="en-US" dirty="0" err="1"/>
              <a:t>acetabulum</a:t>
            </a:r>
            <a:r>
              <a:rPr lang="en-US" dirty="0"/>
              <a:t>. It conveys a blood vessel to the head of the femur. </a:t>
            </a:r>
          </a:p>
          <a:p>
            <a:r>
              <a:rPr lang="en-US" dirty="0"/>
              <a:t>Synovial membrane covers both sides of the </a:t>
            </a:r>
            <a:r>
              <a:rPr lang="en-US" dirty="0" err="1"/>
              <a:t>acetabular</a:t>
            </a:r>
            <a:r>
              <a:rPr lang="en-US" dirty="0"/>
              <a:t> labrum and forms a sleeve around the ligament of the head of the femur. </a:t>
            </a:r>
          </a:p>
          <a:p>
            <a:r>
              <a:rPr lang="en-US" dirty="0"/>
              <a:t>3 important ligaments surround and strengthen the capsule. </a:t>
            </a:r>
          </a:p>
          <a:p>
            <a:r>
              <a:rPr lang="en-US" dirty="0"/>
              <a:t>They are the </a:t>
            </a:r>
            <a:r>
              <a:rPr lang="en-US" dirty="0" err="1"/>
              <a:t>iliofemoral</a:t>
            </a:r>
            <a:r>
              <a:rPr lang="en-US" dirty="0"/>
              <a:t>, </a:t>
            </a:r>
            <a:r>
              <a:rPr lang="en-US" dirty="0" err="1"/>
              <a:t>ischiofemoral</a:t>
            </a:r>
            <a:r>
              <a:rPr lang="en-US" dirty="0"/>
              <a:t> and </a:t>
            </a:r>
            <a:r>
              <a:rPr lang="en-US" dirty="0" err="1"/>
              <a:t>pubofemoral</a:t>
            </a:r>
            <a:r>
              <a:rPr lang="en-US" dirty="0"/>
              <a:t> ligaments.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1087</a:t>
            </a:fld>
            <a:endParaRPr lang="en-US"/>
          </a:p>
        </p:txBody>
      </p:sp>
    </p:spTree>
  </p:cSld>
  <p:clrMapOvr>
    <a:masterClrMapping/>
  </p:clrMapOvr>
  <p:transition>
    <p:pull dir="d"/>
  </p:transition>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Muscles and movements</a:t>
            </a:r>
          </a:p>
          <a:p>
            <a:r>
              <a:rPr lang="en-US" b="1" dirty="0"/>
              <a:t>Muscles</a:t>
            </a:r>
          </a:p>
          <a:p>
            <a:pPr marL="514350" indent="-514350">
              <a:buAutoNum type="arabicPeriod"/>
            </a:pPr>
            <a:r>
              <a:rPr lang="en-US" b="1" dirty="0"/>
              <a:t>Psoas muscle. </a:t>
            </a:r>
            <a:r>
              <a:rPr lang="en-US" dirty="0"/>
              <a:t>Arises from the transverse processes and bodies of the lumbar vertebrae. </a:t>
            </a:r>
          </a:p>
          <a:p>
            <a:pPr marL="514350" indent="-514350"/>
            <a:r>
              <a:rPr lang="en-US" dirty="0"/>
              <a:t>Passes across the flat part of the </a:t>
            </a:r>
            <a:r>
              <a:rPr lang="en-US" dirty="0" err="1"/>
              <a:t>ilium</a:t>
            </a:r>
            <a:r>
              <a:rPr lang="en-US" dirty="0"/>
              <a:t> and behind the inguinal ligament to be inserted into the femur.</a:t>
            </a:r>
          </a:p>
          <a:p>
            <a:pPr marL="514350" indent="-514350"/>
            <a:r>
              <a:rPr lang="en-US" dirty="0"/>
              <a:t>Together with the iliacus it flexes the hip joint.</a:t>
            </a:r>
          </a:p>
          <a:p>
            <a:pPr>
              <a:buNone/>
            </a:pPr>
            <a:r>
              <a:rPr lang="en-US" b="1" dirty="0"/>
              <a:t>2. Iliacus muscle. </a:t>
            </a:r>
            <a:r>
              <a:rPr lang="en-US" dirty="0"/>
              <a:t>Lies in the iliac fossa of the innominate bone. </a:t>
            </a:r>
          </a:p>
          <a:p>
            <a:r>
              <a:rPr lang="en-US" dirty="0"/>
              <a:t>Originates from the iliac crest, passes over the iliac fossa and joins the tendon of the psoas muscle to be inserted into the lesser </a:t>
            </a:r>
            <a:r>
              <a:rPr lang="en-US" dirty="0" err="1"/>
              <a:t>trochanter</a:t>
            </a:r>
            <a:r>
              <a:rPr lang="en-US" dirty="0"/>
              <a:t> of the femur.</a:t>
            </a:r>
          </a:p>
          <a:p>
            <a:r>
              <a:rPr lang="en-US" dirty="0"/>
              <a:t>Iliacus and psoas flexes the hip joint.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1088</a:t>
            </a:fld>
            <a:endParaRPr lang="en-US"/>
          </a:p>
        </p:txBody>
      </p:sp>
    </p:spTree>
  </p:cSld>
  <p:clrMapOvr>
    <a:masterClrMapping/>
  </p:clrMapOvr>
  <p:transition>
    <p:pull dir="d"/>
  </p:transition>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3. Quadriceps femoris. </a:t>
            </a:r>
            <a:r>
              <a:rPr lang="en-US" dirty="0"/>
              <a:t>Group of 4 muscles lying on the front and sides of the thigh; the rectus femoris and three </a:t>
            </a:r>
            <a:r>
              <a:rPr lang="en-US" dirty="0" err="1"/>
              <a:t>vasti</a:t>
            </a:r>
            <a:r>
              <a:rPr lang="en-US" dirty="0"/>
              <a:t>. </a:t>
            </a:r>
          </a:p>
          <a:p>
            <a:r>
              <a:rPr lang="en-US" dirty="0"/>
              <a:t>The rectus femoris originates from the </a:t>
            </a:r>
            <a:r>
              <a:rPr lang="en-US" dirty="0" err="1"/>
              <a:t>ilium</a:t>
            </a:r>
            <a:r>
              <a:rPr lang="en-US" dirty="0"/>
              <a:t> and the three </a:t>
            </a:r>
            <a:r>
              <a:rPr lang="en-US" dirty="0" err="1"/>
              <a:t>vasti</a:t>
            </a:r>
            <a:r>
              <a:rPr lang="en-US" dirty="0"/>
              <a:t> from the upper end of the femur. Together they pass over the front of the knee joint to be inserted into the tibia by the patellar tendon.</a:t>
            </a:r>
          </a:p>
          <a:p>
            <a:r>
              <a:rPr lang="en-US" dirty="0"/>
              <a:t>Only the rectus femoris flexes the hip joint.</a:t>
            </a:r>
          </a:p>
          <a:p>
            <a:r>
              <a:rPr lang="en-US" dirty="0"/>
              <a:t>Together the group acts as a very strong extensor of the knee joint.</a:t>
            </a:r>
          </a:p>
          <a:p>
            <a:pPr>
              <a:buNone/>
            </a:pPr>
            <a:r>
              <a:rPr lang="en-US" b="1" dirty="0"/>
              <a:t>4. Gluteal muscles. </a:t>
            </a:r>
            <a:r>
              <a:rPr lang="en-US" dirty="0"/>
              <a:t>Consist of the gluteus maximus, medius and minimus which together form the fleshy part of the buttock. </a:t>
            </a:r>
          </a:p>
          <a:p>
            <a:r>
              <a:rPr lang="en-US" dirty="0"/>
              <a:t>They originate from the </a:t>
            </a:r>
            <a:r>
              <a:rPr lang="en-US" dirty="0" err="1"/>
              <a:t>ilium</a:t>
            </a:r>
            <a:r>
              <a:rPr lang="en-US" dirty="0"/>
              <a:t> and sacrum and are inserted into the femur. </a:t>
            </a:r>
          </a:p>
          <a:p>
            <a:r>
              <a:rPr lang="en-US" dirty="0"/>
              <a:t>They cause extension, abduction and medial rotation at the hip joint.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1089</a:t>
            </a:fld>
            <a:endParaRPr lang="en-US"/>
          </a:p>
        </p:txBody>
      </p:sp>
    </p:spTree>
  </p:cSld>
  <p:clrMapOvr>
    <a:masterClrMapping/>
  </p:clrMapOvr>
  <p:transition>
    <p:pull dir="d"/>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en-US" b="1" dirty="0"/>
              <a:t>COMPOSITION OF BLOOD</a:t>
            </a:r>
          </a:p>
        </p:txBody>
      </p:sp>
      <p:sp>
        <p:nvSpPr>
          <p:cNvPr id="3" name="Content Placeholder 2"/>
          <p:cNvSpPr>
            <a:spLocks noGrp="1"/>
          </p:cNvSpPr>
          <p:nvPr>
            <p:ph idx="1"/>
          </p:nvPr>
        </p:nvSpPr>
        <p:spPr/>
        <p:txBody>
          <a:bodyPr/>
          <a:lstStyle/>
          <a:p>
            <a:r>
              <a:rPr lang="en-US" dirty="0"/>
              <a:t>Composed of a straw-</a:t>
            </a:r>
            <a:r>
              <a:rPr lang="en-US" dirty="0" err="1"/>
              <a:t>coloured</a:t>
            </a:r>
            <a:r>
              <a:rPr lang="en-US" dirty="0"/>
              <a:t> transparent fluid, </a:t>
            </a:r>
            <a:r>
              <a:rPr lang="en-US" b="1" dirty="0"/>
              <a:t>plasma</a:t>
            </a:r>
            <a:r>
              <a:rPr lang="en-US" dirty="0"/>
              <a:t>, in which different types of </a:t>
            </a:r>
            <a:r>
              <a:rPr lang="en-US" b="1" dirty="0"/>
              <a:t>cells</a:t>
            </a:r>
            <a:r>
              <a:rPr lang="en-US" dirty="0"/>
              <a:t> are suspended.</a:t>
            </a:r>
          </a:p>
          <a:p>
            <a:r>
              <a:rPr lang="en-US" dirty="0"/>
              <a:t>Composition</a:t>
            </a:r>
          </a:p>
          <a:p>
            <a:pPr lvl="1"/>
            <a:r>
              <a:rPr lang="en-US" dirty="0"/>
              <a:t>Plasma constitutes about 55% </a:t>
            </a:r>
          </a:p>
          <a:p>
            <a:pPr lvl="1"/>
            <a:r>
              <a:rPr lang="en-US" dirty="0"/>
              <a:t>Cells about 45% of blood volume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109</a:t>
            </a:fld>
            <a:endParaRPr lang="en-US"/>
          </a:p>
        </p:txBody>
      </p:sp>
      <p:pic>
        <p:nvPicPr>
          <p:cNvPr id="4098" name="Picture 2"/>
          <p:cNvPicPr>
            <a:picLocks noChangeAspect="1" noChangeArrowheads="1"/>
          </p:cNvPicPr>
          <p:nvPr/>
        </p:nvPicPr>
        <p:blipFill>
          <a:blip r:embed="rId2" cstate="print"/>
          <a:srcRect l="53906" t="28667" r="28125" b="28667"/>
          <a:stretch>
            <a:fillRect/>
          </a:stretch>
        </p:blipFill>
        <p:spPr bwMode="auto">
          <a:xfrm>
            <a:off x="5486400" y="2590800"/>
            <a:ext cx="3276600" cy="4267200"/>
          </a:xfrm>
          <a:prstGeom prst="rect">
            <a:avLst/>
          </a:prstGeom>
          <a:noFill/>
          <a:ln w="9525">
            <a:noFill/>
            <a:miter lim="800000"/>
            <a:headEnd/>
            <a:tailEnd/>
          </a:ln>
        </p:spPr>
      </p:pic>
    </p:spTree>
  </p:cSld>
  <p:clrMapOvr>
    <a:masterClrMapping/>
  </p:clrMapOvr>
  <p:transition>
    <p:pull dir="r"/>
  </p:transition>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5. Sartorius. </a:t>
            </a:r>
            <a:r>
              <a:rPr lang="en-US" dirty="0"/>
              <a:t>Longest muscle in the body and crosses both the hip and knee joints. </a:t>
            </a:r>
          </a:p>
          <a:p>
            <a:r>
              <a:rPr lang="en-US" dirty="0"/>
              <a:t>Originates from the anterior superior iliac spine and passes obliquely across the hip joint, thigh and knee joint to be inserted into the medial surface of the upper part of the tibia. </a:t>
            </a:r>
          </a:p>
          <a:p>
            <a:r>
              <a:rPr lang="en-US" dirty="0"/>
              <a:t>Associated with flexion and abduction at the hip joint and flexion at the knee.</a:t>
            </a:r>
          </a:p>
          <a:p>
            <a:pPr>
              <a:buNone/>
            </a:pPr>
            <a:r>
              <a:rPr lang="en-US" b="1" dirty="0"/>
              <a:t>6. Adductor group. </a:t>
            </a:r>
            <a:r>
              <a:rPr lang="en-US" dirty="0"/>
              <a:t>Lies on the medial aspect of the thigh. </a:t>
            </a:r>
          </a:p>
          <a:p>
            <a:r>
              <a:rPr lang="en-US" dirty="0"/>
              <a:t>They originate from the pubic bone and are inserted into the linea </a:t>
            </a:r>
            <a:r>
              <a:rPr lang="en-US" dirty="0" err="1"/>
              <a:t>aspera</a:t>
            </a:r>
            <a:r>
              <a:rPr lang="en-US" dirty="0"/>
              <a:t> of the femur. </a:t>
            </a:r>
          </a:p>
          <a:p>
            <a:r>
              <a:rPr lang="en-US" dirty="0"/>
              <a:t>They adduct and medially rotate the thigh.</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1090</a:t>
            </a:fld>
            <a:endParaRPr lang="en-US"/>
          </a:p>
        </p:txBody>
      </p:sp>
    </p:spTree>
  </p:cSld>
  <p:clrMapOvr>
    <a:masterClrMapping/>
  </p:clrMapOvr>
  <p:transition>
    <p:pull dir="d"/>
  </p:transition>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1091</a:t>
            </a:fld>
            <a:endParaRPr lang="en-US"/>
          </a:p>
        </p:txBody>
      </p:sp>
      <p:pic>
        <p:nvPicPr>
          <p:cNvPr id="5122" name="Picture 2" descr="Image result for sartorius mus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848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730614"/>
      </p:ext>
    </p:extLst>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u="sng" dirty="0"/>
              <a:t>Movements</a:t>
            </a:r>
          </a:p>
          <a:p>
            <a:r>
              <a:rPr lang="en-US" dirty="0"/>
              <a:t>Flexion: psoas, iliacus, rectus femoris and sartorius.</a:t>
            </a:r>
          </a:p>
          <a:p>
            <a:r>
              <a:rPr lang="en-US" dirty="0"/>
              <a:t>Extension: gluteus maximus and the hamstrings.</a:t>
            </a:r>
          </a:p>
          <a:p>
            <a:r>
              <a:rPr lang="en-US" dirty="0"/>
              <a:t>Abduction: gluteus medius and minimus, sartorius and others.</a:t>
            </a:r>
          </a:p>
          <a:p>
            <a:r>
              <a:rPr lang="en-US" dirty="0"/>
              <a:t>Adduction: adductor group.</a:t>
            </a:r>
          </a:p>
          <a:p>
            <a:r>
              <a:rPr lang="en-US" dirty="0"/>
              <a:t>Lateral rotation: mainly gluteal muscles and adductor group.</a:t>
            </a:r>
          </a:p>
          <a:p>
            <a:r>
              <a:rPr lang="en-US" dirty="0"/>
              <a:t>Medial rotation: gluteus medius and minimus and others.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1092</a:t>
            </a:fld>
            <a:endParaRPr lang="en-US"/>
          </a:p>
        </p:txBody>
      </p:sp>
    </p:spTree>
  </p:cSld>
  <p:clrMapOvr>
    <a:masterClrMapping/>
  </p:clrMapOvr>
  <p:transition>
    <p:pull dir="d"/>
  </p:transition>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0962"/>
            <a:ext cx="8229600" cy="427038"/>
          </a:xfrm>
        </p:spPr>
        <p:txBody>
          <a:bodyPr>
            <a:normAutofit fontScale="90000"/>
          </a:bodyPr>
          <a:lstStyle/>
          <a:p>
            <a:r>
              <a:rPr lang="en-US" dirty="0"/>
              <a:t>Hip joint</a:t>
            </a:r>
          </a:p>
        </p:txBody>
      </p:sp>
      <p:pic>
        <p:nvPicPr>
          <p:cNvPr id="36866" name="Picture 2"/>
          <p:cNvPicPr>
            <a:picLocks noGrp="1" noChangeAspect="1" noChangeArrowheads="1"/>
          </p:cNvPicPr>
          <p:nvPr>
            <p:ph idx="1"/>
          </p:nvPr>
        </p:nvPicPr>
        <p:blipFill>
          <a:blip r:embed="rId2" cstate="print"/>
          <a:srcRect/>
          <a:stretch>
            <a:fillRect/>
          </a:stretch>
        </p:blipFill>
        <p:spPr bwMode="auto">
          <a:xfrm>
            <a:off x="228600" y="0"/>
            <a:ext cx="86868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1093</a:t>
            </a:fld>
            <a:endParaRPr lang="en-US"/>
          </a:p>
        </p:txBody>
      </p:sp>
    </p:spTree>
  </p:cSld>
  <p:clrMapOvr>
    <a:masterClrMapping/>
  </p:clrMapOvr>
  <p:transition>
    <p:pull dir="d"/>
  </p:transition>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78562"/>
            <a:ext cx="9144000" cy="579438"/>
          </a:xfrm>
        </p:spPr>
        <p:txBody>
          <a:bodyPr>
            <a:normAutofit fontScale="90000"/>
          </a:bodyPr>
          <a:lstStyle/>
          <a:p>
            <a:r>
              <a:rPr lang="en-US" sz="2800" dirty="0"/>
              <a:t>Muscles of posterior abdominal wall &amp; pelvis which flex the hip joint</a:t>
            </a:r>
          </a:p>
        </p:txBody>
      </p:sp>
      <p:pic>
        <p:nvPicPr>
          <p:cNvPr id="37890"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1094</a:t>
            </a:fld>
            <a:endParaRPr lang="en-US"/>
          </a:p>
        </p:txBody>
      </p:sp>
    </p:spTree>
  </p:cSld>
  <p:clrMapOvr>
    <a:masterClrMapping/>
  </p:clrMapOvr>
  <p:transition>
    <p:pull dir="d"/>
  </p:transition>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u="sng" dirty="0"/>
              <a:t>Knee joint</a:t>
            </a:r>
          </a:p>
          <a:p>
            <a:r>
              <a:rPr lang="en-US" dirty="0"/>
              <a:t>Largest and most complex joint. </a:t>
            </a:r>
          </a:p>
          <a:p>
            <a:r>
              <a:rPr lang="en-US" dirty="0"/>
              <a:t>It is a hinge joint formed by the </a:t>
            </a:r>
            <a:r>
              <a:rPr lang="en-US" dirty="0" err="1"/>
              <a:t>condyles</a:t>
            </a:r>
            <a:r>
              <a:rPr lang="en-US" dirty="0"/>
              <a:t> of the femur, the </a:t>
            </a:r>
            <a:r>
              <a:rPr lang="en-US" dirty="0" err="1"/>
              <a:t>condyles</a:t>
            </a:r>
            <a:r>
              <a:rPr lang="en-US" dirty="0"/>
              <a:t> of the tibia and the posterior surface of the patella. </a:t>
            </a:r>
          </a:p>
          <a:p>
            <a:r>
              <a:rPr lang="en-US" dirty="0"/>
              <a:t>The anterior part of the capsule consists of the tendon of the quadriceps femoris muscle which also supports the patella. </a:t>
            </a:r>
          </a:p>
          <a:p>
            <a:r>
              <a:rPr lang="en-US" dirty="0" err="1"/>
              <a:t>Intracapsular</a:t>
            </a:r>
            <a:r>
              <a:rPr lang="en-US" dirty="0"/>
              <a:t> structures include </a:t>
            </a:r>
            <a:r>
              <a:rPr lang="en-US" b="1" dirty="0"/>
              <a:t>two </a:t>
            </a:r>
            <a:r>
              <a:rPr lang="en-US" b="1" dirty="0" err="1"/>
              <a:t>cruciate</a:t>
            </a:r>
            <a:r>
              <a:rPr lang="en-US" b="1" dirty="0"/>
              <a:t> ligaments </a:t>
            </a:r>
            <a:r>
              <a:rPr lang="en-US" dirty="0"/>
              <a:t>that cross each other, extending from the </a:t>
            </a:r>
            <a:r>
              <a:rPr lang="en-US" dirty="0" err="1"/>
              <a:t>intercondylar</a:t>
            </a:r>
            <a:r>
              <a:rPr lang="en-US" dirty="0"/>
              <a:t> notch of the femur to the </a:t>
            </a:r>
            <a:r>
              <a:rPr lang="en-US" dirty="0" err="1"/>
              <a:t>intercondylar</a:t>
            </a:r>
            <a:r>
              <a:rPr lang="en-US" dirty="0"/>
              <a:t> eminence of the tibia. They help to </a:t>
            </a:r>
            <a:r>
              <a:rPr lang="en-US" dirty="0" err="1"/>
              <a:t>stabilise</a:t>
            </a:r>
            <a:r>
              <a:rPr lang="en-US" dirty="0"/>
              <a:t> the joint. </a:t>
            </a:r>
          </a:p>
          <a:p>
            <a:r>
              <a:rPr lang="en-US" dirty="0" err="1"/>
              <a:t>Semilunar</a:t>
            </a:r>
            <a:r>
              <a:rPr lang="en-US" dirty="0"/>
              <a:t> cartilages or menisci are incomplete discs of white fibrocartilage lying on top of the articular </a:t>
            </a:r>
            <a:r>
              <a:rPr lang="en-US" dirty="0" err="1"/>
              <a:t>condyles</a:t>
            </a:r>
            <a:r>
              <a:rPr lang="en-US" dirty="0"/>
              <a:t> of the tibia. They are wedge-shaped, being thicker at their outer edges. They help to </a:t>
            </a:r>
            <a:r>
              <a:rPr lang="en-US" dirty="0" err="1"/>
              <a:t>stabilise</a:t>
            </a:r>
            <a:r>
              <a:rPr lang="en-US" dirty="0"/>
              <a:t> the joint by preventing lateral displacement of the bones.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1095</a:t>
            </a:fld>
            <a:endParaRPr lang="en-US"/>
          </a:p>
        </p:txBody>
      </p:sp>
    </p:spTree>
  </p:cSld>
  <p:clrMapOvr>
    <a:masterClrMapping/>
  </p:clrMapOvr>
  <p:transition>
    <p:pull dir="d"/>
  </p:transition>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b="1" dirty="0" err="1"/>
              <a:t>Bursae</a:t>
            </a:r>
            <a:r>
              <a:rPr lang="en-US" b="1" dirty="0"/>
              <a:t> and pads </a:t>
            </a:r>
            <a:r>
              <a:rPr lang="en-US" dirty="0"/>
              <a:t>of fat are numerous. They prevent friction between a bone and a ligament or tendon and between the skin and the patella. </a:t>
            </a:r>
          </a:p>
          <a:p>
            <a:r>
              <a:rPr lang="en-US" b="1" dirty="0"/>
              <a:t>Synovial membrane </a:t>
            </a:r>
            <a:r>
              <a:rPr lang="en-US" dirty="0"/>
              <a:t>covers the </a:t>
            </a:r>
            <a:r>
              <a:rPr lang="en-US" dirty="0" err="1"/>
              <a:t>cruciate</a:t>
            </a:r>
            <a:r>
              <a:rPr lang="en-US" dirty="0"/>
              <a:t> ligaments and the pads of fat. The menisci are not covered with synovial membrane because they are weight bearing. </a:t>
            </a:r>
          </a:p>
          <a:p>
            <a:r>
              <a:rPr lang="en-US" dirty="0"/>
              <a:t>The most important strengthening ligaments are the medial and lateral ligaments.</a:t>
            </a:r>
          </a:p>
          <a:p>
            <a:r>
              <a:rPr lang="en-US" b="1" u="sng" dirty="0"/>
              <a:t>Muscles and movements</a:t>
            </a:r>
          </a:p>
          <a:p>
            <a:r>
              <a:rPr lang="en-US" dirty="0"/>
              <a:t>Possible movements at this joint are flexion, extension and a </a:t>
            </a:r>
            <a:r>
              <a:rPr lang="en-US" dirty="0" err="1"/>
              <a:t>rotatory</a:t>
            </a:r>
            <a:r>
              <a:rPr lang="en-US" dirty="0"/>
              <a:t> movement which 'locks' the joint when it is fully extended. </a:t>
            </a:r>
          </a:p>
          <a:p>
            <a:r>
              <a:rPr lang="en-US" dirty="0"/>
              <a:t>When the joint is locked, balance is maintained with less muscular effort than when it is flexed.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1096</a:t>
            </a:fld>
            <a:endParaRPr lang="en-US"/>
          </a:p>
        </p:txBody>
      </p:sp>
    </p:spTree>
  </p:cSld>
  <p:clrMapOvr>
    <a:masterClrMapping/>
  </p:clrMapOvr>
  <p:transition>
    <p:pull dir="d"/>
  </p:transition>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00800"/>
            <a:ext cx="8229600" cy="457200"/>
          </a:xfrm>
        </p:spPr>
        <p:txBody>
          <a:bodyPr>
            <a:normAutofit fontScale="90000"/>
          </a:bodyPr>
          <a:lstStyle/>
          <a:p>
            <a:r>
              <a:rPr lang="en-US" dirty="0"/>
              <a:t>Knee joint</a:t>
            </a:r>
          </a:p>
        </p:txBody>
      </p:sp>
      <p:pic>
        <p:nvPicPr>
          <p:cNvPr id="38914"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1097</a:t>
            </a:fld>
            <a:endParaRPr lang="en-US"/>
          </a:p>
        </p:txBody>
      </p:sp>
    </p:spTree>
  </p:cSld>
  <p:clrMapOvr>
    <a:masterClrMapping/>
  </p:clrMapOvr>
  <p:transition>
    <p:pull dir="d"/>
  </p:transition>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b="1" dirty="0"/>
              <a:t>Muscles </a:t>
            </a:r>
          </a:p>
          <a:p>
            <a:pPr marL="514350" indent="-514350">
              <a:buAutoNum type="arabicPeriod"/>
            </a:pPr>
            <a:r>
              <a:rPr lang="en-US" b="1" dirty="0"/>
              <a:t>Hamstring muscles. </a:t>
            </a:r>
            <a:r>
              <a:rPr lang="en-US" dirty="0"/>
              <a:t>Lie on the posterior aspect of the thigh.</a:t>
            </a:r>
          </a:p>
          <a:p>
            <a:r>
              <a:rPr lang="en-US" dirty="0"/>
              <a:t>They originate from the </a:t>
            </a:r>
            <a:r>
              <a:rPr lang="en-US" dirty="0" err="1"/>
              <a:t>ischium</a:t>
            </a:r>
            <a:r>
              <a:rPr lang="en-US" dirty="0"/>
              <a:t> and are inserted into the upper end of the tibia. </a:t>
            </a:r>
          </a:p>
          <a:p>
            <a:r>
              <a:rPr lang="en-US" dirty="0"/>
              <a:t>They are </a:t>
            </a:r>
            <a:r>
              <a:rPr lang="en-US" b="1" dirty="0"/>
              <a:t>biceps</a:t>
            </a:r>
            <a:r>
              <a:rPr lang="en-US" dirty="0"/>
              <a:t> </a:t>
            </a:r>
            <a:r>
              <a:rPr lang="en-US" b="1" dirty="0"/>
              <a:t>femoris, semi-</a:t>
            </a:r>
            <a:r>
              <a:rPr lang="en-US" b="1" dirty="0" err="1"/>
              <a:t>membranosus</a:t>
            </a:r>
            <a:r>
              <a:rPr lang="en-US" b="1" dirty="0"/>
              <a:t> and semi-</a:t>
            </a:r>
            <a:r>
              <a:rPr lang="en-US" b="1" dirty="0" err="1"/>
              <a:t>tendinosus</a:t>
            </a:r>
            <a:r>
              <a:rPr lang="en-US" b="1" dirty="0"/>
              <a:t> muscles</a:t>
            </a:r>
            <a:r>
              <a:rPr lang="en-US" dirty="0"/>
              <a:t>.</a:t>
            </a:r>
          </a:p>
          <a:p>
            <a:r>
              <a:rPr lang="en-US" dirty="0"/>
              <a:t>They flex the knee joint.</a:t>
            </a:r>
          </a:p>
          <a:p>
            <a:pPr>
              <a:buNone/>
            </a:pPr>
            <a:r>
              <a:rPr lang="en-US" b="1" dirty="0"/>
              <a:t>2. </a:t>
            </a:r>
            <a:r>
              <a:rPr lang="en-US" b="1" dirty="0" err="1"/>
              <a:t>Gastrocnemius</a:t>
            </a:r>
            <a:r>
              <a:rPr lang="en-US" b="1" dirty="0"/>
              <a:t>. </a:t>
            </a:r>
            <a:r>
              <a:rPr lang="en-US" dirty="0"/>
              <a:t>Forms the bulk of the calf of the leg. </a:t>
            </a:r>
          </a:p>
          <a:p>
            <a:r>
              <a:rPr lang="en-US" dirty="0"/>
              <a:t>Arises by two heads, one from each </a:t>
            </a:r>
            <a:r>
              <a:rPr lang="en-US" dirty="0" err="1"/>
              <a:t>condyle</a:t>
            </a:r>
            <a:r>
              <a:rPr lang="en-US" dirty="0"/>
              <a:t> of the femur, and passes down behind the tibia to be inserted into the </a:t>
            </a:r>
            <a:r>
              <a:rPr lang="en-US" dirty="0" err="1"/>
              <a:t>calcaneus</a:t>
            </a:r>
            <a:r>
              <a:rPr lang="en-US" dirty="0"/>
              <a:t> by the </a:t>
            </a:r>
            <a:r>
              <a:rPr lang="en-US" dirty="0" err="1"/>
              <a:t>calcanean</a:t>
            </a:r>
            <a:r>
              <a:rPr lang="en-US" dirty="0"/>
              <a:t> tendon (Achilles tendon). </a:t>
            </a:r>
          </a:p>
          <a:p>
            <a:r>
              <a:rPr lang="en-US" dirty="0"/>
              <a:t>It crosses both knee and ankle joints, causing flexion at the knee and </a:t>
            </a:r>
            <a:r>
              <a:rPr lang="en-US" dirty="0" err="1"/>
              <a:t>plantarflexion</a:t>
            </a:r>
            <a:r>
              <a:rPr lang="en-US" dirty="0"/>
              <a:t> at the ankle.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1098</a:t>
            </a:fld>
            <a:endParaRPr lang="en-US"/>
          </a:p>
        </p:txBody>
      </p:sp>
    </p:spTree>
  </p:cSld>
  <p:clrMapOvr>
    <a:masterClrMapping/>
  </p:clrMapOvr>
  <p:transition>
    <p:pull dir="d"/>
  </p:transition>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b="1" dirty="0"/>
              <a:t>3. Quadriceps femoris . </a:t>
            </a:r>
            <a:r>
              <a:rPr lang="en-US" dirty="0"/>
              <a:t>Extends the knee joint.</a:t>
            </a:r>
          </a:p>
          <a:p>
            <a:r>
              <a:rPr lang="en-US" b="1" u="sng" dirty="0"/>
              <a:t>Movements</a:t>
            </a:r>
          </a:p>
          <a:p>
            <a:r>
              <a:rPr lang="en-US" dirty="0"/>
              <a:t>Flexion (bending backwards): </a:t>
            </a:r>
            <a:r>
              <a:rPr lang="en-US" dirty="0" err="1"/>
              <a:t>gastrocnemius</a:t>
            </a:r>
            <a:r>
              <a:rPr lang="en-US" dirty="0"/>
              <a:t> and hamstrings.</a:t>
            </a:r>
          </a:p>
          <a:p>
            <a:r>
              <a:rPr lang="en-US" dirty="0"/>
              <a:t>Extension (straightening): quadriceps femoris muscle.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1099</a:t>
            </a:fld>
            <a:endParaRPr lang="en-US"/>
          </a:p>
        </p:txBody>
      </p:sp>
    </p:spTree>
  </p:cSld>
  <p:clrMapOvr>
    <a:masterClrMapping/>
  </p:clrMapOvr>
  <p:transition>
    <p:pull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4"/>
          </a:lnRef>
          <a:fillRef idx="3">
            <a:schemeClr val="accent4"/>
          </a:fillRef>
          <a:effectRef idx="3">
            <a:schemeClr val="accent4"/>
          </a:effectRef>
          <a:fontRef idx="minor">
            <a:schemeClr val="lt1"/>
          </a:fontRef>
        </p:style>
        <p:txBody>
          <a:bodyPr>
            <a:noAutofit/>
          </a:bodyPr>
          <a:lstStyle/>
          <a:p>
            <a:r>
              <a:rPr lang="en-US" sz="4800" b="1" u="sng" dirty="0"/>
              <a:t>2. CONNECTIVE TISSUE</a:t>
            </a:r>
          </a:p>
        </p:txBody>
      </p:sp>
      <p:sp>
        <p:nvSpPr>
          <p:cNvPr id="3" name="Content Placeholder 2"/>
          <p:cNvSpPr>
            <a:spLocks noGrp="1"/>
          </p:cNvSpPr>
          <p:nvPr>
            <p:ph idx="1"/>
          </p:nvPr>
        </p:nvSpPr>
        <p:spPr>
          <a:xfrm>
            <a:off x="0" y="762000"/>
            <a:ext cx="9144000" cy="6096000"/>
          </a:xfrm>
        </p:spPr>
        <p:txBody>
          <a:bodyPr>
            <a:normAutofit fontScale="92500" lnSpcReduction="10000"/>
          </a:bodyPr>
          <a:lstStyle/>
          <a:p>
            <a:r>
              <a:rPr lang="en-US" dirty="0"/>
              <a:t>Most abundant tissue in the body. </a:t>
            </a:r>
          </a:p>
          <a:p>
            <a:r>
              <a:rPr lang="en-US" dirty="0"/>
              <a:t>The cells are </a:t>
            </a:r>
            <a:r>
              <a:rPr lang="en-US" b="1" dirty="0"/>
              <a:t>more widely separated</a:t>
            </a:r>
            <a:r>
              <a:rPr lang="en-US" dirty="0"/>
              <a:t> from each other than those forming the epithelium, and </a:t>
            </a:r>
            <a:r>
              <a:rPr lang="en-US" b="1" dirty="0"/>
              <a:t>intercellular substance (matrix) is present</a:t>
            </a:r>
            <a:r>
              <a:rPr lang="en-US" dirty="0"/>
              <a:t> in larger amounts. </a:t>
            </a:r>
          </a:p>
          <a:p>
            <a:r>
              <a:rPr lang="en-US" dirty="0" err="1"/>
              <a:t>Fibres</a:t>
            </a:r>
            <a:r>
              <a:rPr lang="en-US" dirty="0"/>
              <a:t> are usually present in the matrix, which may be of a semisolid jelly-like consistency or dense and rigid, depending upon the position and function of the tissue.</a:t>
            </a:r>
          </a:p>
          <a:p>
            <a:r>
              <a:rPr lang="en-US" dirty="0"/>
              <a:t>Have a good blood supply.</a:t>
            </a:r>
          </a:p>
          <a:p>
            <a:r>
              <a:rPr lang="en-US" dirty="0"/>
              <a:t>Major functions:</a:t>
            </a:r>
          </a:p>
          <a:p>
            <a:pPr lvl="1"/>
            <a:r>
              <a:rPr lang="en-US" dirty="0"/>
              <a:t>binding and structural support</a:t>
            </a:r>
          </a:p>
          <a:p>
            <a:pPr lvl="1"/>
            <a:r>
              <a:rPr lang="en-US" dirty="0"/>
              <a:t>protection</a:t>
            </a:r>
          </a:p>
          <a:p>
            <a:pPr lvl="1"/>
            <a:r>
              <a:rPr lang="en-US" dirty="0"/>
              <a:t>transport</a:t>
            </a:r>
          </a:p>
          <a:p>
            <a:pPr lvl="1"/>
            <a:r>
              <a:rPr lang="en-US" dirty="0"/>
              <a:t>insulation.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a:t>
            </a:fld>
            <a:endParaRPr lang="en-US"/>
          </a:p>
        </p:txBody>
      </p:sp>
    </p:spTree>
  </p:cSld>
  <p:clrMapOvr>
    <a:masterClrMapping/>
  </p:clrMapOvr>
  <p:transition>
    <p:cover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dirty="0"/>
              <a:t>PLASMA</a:t>
            </a:r>
          </a:p>
        </p:txBody>
      </p:sp>
      <p:sp>
        <p:nvSpPr>
          <p:cNvPr id="3" name="Content Placeholder 2"/>
          <p:cNvSpPr>
            <a:spLocks noGrp="1"/>
          </p:cNvSpPr>
          <p:nvPr>
            <p:ph idx="1"/>
          </p:nvPr>
        </p:nvSpPr>
        <p:spPr>
          <a:xfrm>
            <a:off x="0" y="609600"/>
            <a:ext cx="9144000" cy="6248400"/>
          </a:xfrm>
        </p:spPr>
        <p:txBody>
          <a:bodyPr>
            <a:normAutofit lnSpcReduction="10000"/>
          </a:bodyPr>
          <a:lstStyle/>
          <a:p>
            <a:r>
              <a:rPr lang="en-US" dirty="0"/>
              <a:t>Constituents are water (90 to 92%) and dissolved substances, including:</a:t>
            </a:r>
          </a:p>
          <a:p>
            <a:pPr lvl="1">
              <a:buBlip>
                <a:blip r:embed="rId2"/>
              </a:buBlip>
            </a:pPr>
            <a:r>
              <a:rPr lang="en-US" dirty="0"/>
              <a:t>plasma proteins: albumins, globulins (including antibodies), fibrinogen, clotting factors</a:t>
            </a:r>
          </a:p>
          <a:p>
            <a:pPr lvl="1">
              <a:buBlip>
                <a:blip r:embed="rId2"/>
              </a:buBlip>
            </a:pPr>
            <a:r>
              <a:rPr lang="en-US" dirty="0"/>
              <a:t>inorganic salts (mineral salts): sodium chloride, sodium bicarbonate, potassium, magnesium, phosphate, iron, calcium, copper, iodine, cobalt</a:t>
            </a:r>
          </a:p>
          <a:p>
            <a:pPr lvl="1">
              <a:buBlip>
                <a:blip r:embed="rId2"/>
              </a:buBlip>
            </a:pPr>
            <a:r>
              <a:rPr lang="en-US" dirty="0"/>
              <a:t>nutrients, principally from digested foods, e.g. glucose, amino acids, fatty acids, glycerol and vitamins</a:t>
            </a:r>
          </a:p>
          <a:p>
            <a:pPr lvl="1">
              <a:buBlip>
                <a:blip r:embed="rId2"/>
              </a:buBlip>
            </a:pPr>
            <a:r>
              <a:rPr lang="en-US" dirty="0"/>
              <a:t>waste materials, e.g. urea, uric acid, creatinine</a:t>
            </a:r>
          </a:p>
          <a:p>
            <a:pPr lvl="1">
              <a:buBlip>
                <a:blip r:embed="rId2"/>
              </a:buBlip>
            </a:pPr>
            <a:r>
              <a:rPr lang="en-US" dirty="0"/>
              <a:t>hormones</a:t>
            </a:r>
          </a:p>
          <a:p>
            <a:pPr lvl="1">
              <a:buBlip>
                <a:blip r:embed="rId2"/>
              </a:buBlip>
            </a:pPr>
            <a:r>
              <a:rPr lang="en-US" dirty="0"/>
              <a:t>enzymes, e.g. certain clotting factors</a:t>
            </a:r>
          </a:p>
          <a:p>
            <a:pPr lvl="1">
              <a:buBlip>
                <a:blip r:embed="rId2"/>
              </a:buBlip>
            </a:pPr>
            <a:r>
              <a:rPr lang="en-US" dirty="0"/>
              <a:t>gases, e.g. oxygen, carbon dioxide, nitrogen.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110</a:t>
            </a:fld>
            <a:endParaRPr lang="en-US"/>
          </a:p>
        </p:txBody>
      </p:sp>
    </p:spTree>
  </p:cSld>
  <p:clrMapOvr>
    <a:masterClrMapping/>
  </p:clrMapOvr>
  <p:transition>
    <p:pull dir="r"/>
  </p:transition>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1100</a:t>
            </a:fld>
            <a:endParaRPr lang="en-US"/>
          </a:p>
        </p:txBody>
      </p:sp>
      <p:pic>
        <p:nvPicPr>
          <p:cNvPr id="4098" name="Picture 2" descr="Image result for quadratus femo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33400"/>
            <a:ext cx="7467600" cy="606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73728"/>
      </p:ext>
    </p:extLst>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400800"/>
            <a:ext cx="8686800" cy="457200"/>
          </a:xfrm>
        </p:spPr>
        <p:txBody>
          <a:bodyPr>
            <a:normAutofit fontScale="90000"/>
          </a:bodyPr>
          <a:lstStyle/>
          <a:p>
            <a:r>
              <a:rPr lang="en-US" sz="3200" dirty="0"/>
              <a:t>Main muscles of the lower limb; anterior, posterior</a:t>
            </a:r>
          </a:p>
        </p:txBody>
      </p:sp>
      <p:pic>
        <p:nvPicPr>
          <p:cNvPr id="39938"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1101</a:t>
            </a:fld>
            <a:endParaRPr lang="en-US"/>
          </a:p>
        </p:txBody>
      </p:sp>
    </p:spTree>
  </p:cSld>
  <p:clrMapOvr>
    <a:masterClrMapping/>
  </p:clrMapOvr>
  <p:transition>
    <p:pull dir="d"/>
  </p:transition>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b="1" dirty="0"/>
              <a:t>Ankle joint </a:t>
            </a:r>
          </a:p>
          <a:p>
            <a:r>
              <a:rPr lang="en-US" dirty="0"/>
              <a:t>Hinge joint formed by the distal end of the tibia and its malleolus (medial malleolus), the distal end of the fibula (lateral malleolus) and the talus. </a:t>
            </a:r>
          </a:p>
          <a:p>
            <a:r>
              <a:rPr lang="en-US" dirty="0"/>
              <a:t>4 important ligaments strengthen this joint. They are the </a:t>
            </a:r>
            <a:r>
              <a:rPr lang="en-US" b="1" dirty="0"/>
              <a:t>deltoid and anterior, posterior, medial</a:t>
            </a:r>
            <a:r>
              <a:rPr lang="en-US" dirty="0"/>
              <a:t> and </a:t>
            </a:r>
            <a:r>
              <a:rPr lang="en-US" b="1" dirty="0"/>
              <a:t>lateral</a:t>
            </a:r>
            <a:r>
              <a:rPr lang="en-US" dirty="0"/>
              <a:t> ligaments.</a:t>
            </a:r>
          </a:p>
          <a:p>
            <a:r>
              <a:rPr lang="en-US" b="1" u="sng" dirty="0"/>
              <a:t>Muscles and movements</a:t>
            </a:r>
          </a:p>
          <a:p>
            <a:r>
              <a:rPr lang="en-US" b="1" dirty="0"/>
              <a:t>Muscles</a:t>
            </a:r>
          </a:p>
          <a:p>
            <a:pPr marL="514350" indent="-514350">
              <a:buAutoNum type="arabicPeriod"/>
            </a:pPr>
            <a:r>
              <a:rPr lang="en-US" b="1" dirty="0"/>
              <a:t>Anterior </a:t>
            </a:r>
            <a:r>
              <a:rPr lang="en-US" b="1" dirty="0" err="1"/>
              <a:t>tibialis</a:t>
            </a:r>
            <a:r>
              <a:rPr lang="en-US" b="1" dirty="0"/>
              <a:t> muscle. </a:t>
            </a:r>
            <a:r>
              <a:rPr lang="en-US" dirty="0"/>
              <a:t>Originates from the upper end of the tibia, lies on the anterior surface of the leg and is inserted into the middle cuneiform bone by a long tendon. It is associated with </a:t>
            </a:r>
            <a:r>
              <a:rPr lang="en-US" dirty="0" err="1"/>
              <a:t>dorsiflexion</a:t>
            </a:r>
            <a:r>
              <a:rPr lang="en-US" dirty="0"/>
              <a:t> of the foot.</a:t>
            </a:r>
          </a:p>
          <a:p>
            <a:pPr marL="514350" indent="-514350">
              <a:buAutoNum type="arabicPeriod"/>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1102</a:t>
            </a:fld>
            <a:endParaRPr lang="en-US"/>
          </a:p>
        </p:txBody>
      </p:sp>
    </p:spTree>
  </p:cSld>
  <p:clrMapOvr>
    <a:masterClrMapping/>
  </p:clrMapOvr>
  <p:transition>
    <p:pull dir="d"/>
  </p:transition>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2. </a:t>
            </a:r>
            <a:r>
              <a:rPr lang="en-US" b="1" dirty="0" err="1"/>
              <a:t>Soleus</a:t>
            </a:r>
            <a:r>
              <a:rPr lang="en-US" b="1" dirty="0"/>
              <a:t>. </a:t>
            </a:r>
            <a:r>
              <a:rPr lang="en-US" dirty="0"/>
              <a:t>One of the main muscles of the calf of the leg, lying immediately deep to the </a:t>
            </a:r>
            <a:r>
              <a:rPr lang="en-US" dirty="0" err="1"/>
              <a:t>gastrocnemius</a:t>
            </a:r>
            <a:r>
              <a:rPr lang="en-US" dirty="0"/>
              <a:t>. </a:t>
            </a:r>
          </a:p>
          <a:p>
            <a:r>
              <a:rPr lang="en-US" dirty="0"/>
              <a:t>Originates from the heads and upper parts of the fibula and the tibia. </a:t>
            </a:r>
          </a:p>
          <a:p>
            <a:r>
              <a:rPr lang="en-US" dirty="0"/>
              <a:t>Its tendon joins that of the </a:t>
            </a:r>
            <a:r>
              <a:rPr lang="en-US" dirty="0" err="1"/>
              <a:t>gastrocnemius</a:t>
            </a:r>
            <a:r>
              <a:rPr lang="en-US" dirty="0"/>
              <a:t> so that they have a common insertion into the </a:t>
            </a:r>
            <a:r>
              <a:rPr lang="en-US" dirty="0" err="1"/>
              <a:t>calcaneus</a:t>
            </a:r>
            <a:r>
              <a:rPr lang="en-US" dirty="0"/>
              <a:t> by the </a:t>
            </a:r>
            <a:r>
              <a:rPr lang="en-US" dirty="0" err="1"/>
              <a:t>calcanean</a:t>
            </a:r>
            <a:r>
              <a:rPr lang="en-US" dirty="0"/>
              <a:t> (Achilles) tendon. </a:t>
            </a:r>
          </a:p>
          <a:p>
            <a:r>
              <a:rPr lang="en-US" dirty="0"/>
              <a:t>It causes plantar-flexion at the ankle and helps to </a:t>
            </a:r>
            <a:r>
              <a:rPr lang="en-US" dirty="0" err="1"/>
              <a:t>stabilise</a:t>
            </a:r>
            <a:r>
              <a:rPr lang="en-US" dirty="0"/>
              <a:t> the joint when standing</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1103</a:t>
            </a:fld>
            <a:endParaRPr lang="en-US"/>
          </a:p>
        </p:txBody>
      </p:sp>
    </p:spTree>
  </p:cSld>
  <p:clrMapOvr>
    <a:masterClrMapping/>
  </p:clrMapOvr>
  <p:transition>
    <p:pull dir="d"/>
  </p:transition>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30962"/>
            <a:ext cx="8229600" cy="427038"/>
          </a:xfrm>
        </p:spPr>
        <p:txBody>
          <a:bodyPr>
            <a:normAutofit fontScale="90000"/>
          </a:bodyPr>
          <a:lstStyle/>
          <a:p>
            <a:r>
              <a:rPr lang="en-US" dirty="0"/>
              <a:t>Left ankle joint</a:t>
            </a:r>
          </a:p>
        </p:txBody>
      </p:sp>
      <p:pic>
        <p:nvPicPr>
          <p:cNvPr id="40962" name="Picture 2"/>
          <p:cNvPicPr>
            <a:picLocks noGrp="1" noChangeAspect="1" noChangeArrowheads="1"/>
          </p:cNvPicPr>
          <p:nvPr>
            <p:ph idx="1"/>
          </p:nvPr>
        </p:nvPicPr>
        <p:blipFill>
          <a:blip r:embed="rId2" cstate="print"/>
          <a:srcRect/>
          <a:stretch>
            <a:fillRect/>
          </a:stretch>
        </p:blipFill>
        <p:spPr bwMode="auto">
          <a:xfrm>
            <a:off x="0" y="0"/>
            <a:ext cx="89916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1104</a:t>
            </a:fld>
            <a:endParaRPr lang="en-US"/>
          </a:p>
        </p:txBody>
      </p:sp>
    </p:spTree>
  </p:cSld>
  <p:clrMapOvr>
    <a:masterClrMapping/>
  </p:clrMapOvr>
  <p:transition>
    <p:pull dir="d"/>
  </p:transition>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3. </a:t>
            </a:r>
            <a:r>
              <a:rPr lang="en-US" b="1" dirty="0" err="1"/>
              <a:t>Gastrocnemius</a:t>
            </a:r>
            <a:r>
              <a:rPr lang="en-US" b="1" dirty="0"/>
              <a:t>. </a:t>
            </a:r>
            <a:r>
              <a:rPr lang="en-US" dirty="0"/>
              <a:t>a powerful </a:t>
            </a:r>
            <a:r>
              <a:rPr lang="en-US" dirty="0" err="1"/>
              <a:t>plantarflexor</a:t>
            </a:r>
            <a:r>
              <a:rPr lang="en-US" dirty="0"/>
              <a:t>.</a:t>
            </a:r>
          </a:p>
          <a:p>
            <a:r>
              <a:rPr lang="en-US" b="1" u="sng" dirty="0"/>
              <a:t>Movements</a:t>
            </a:r>
          </a:p>
          <a:p>
            <a:r>
              <a:rPr lang="en-US" dirty="0"/>
              <a:t>Flexion (</a:t>
            </a:r>
            <a:r>
              <a:rPr lang="en-US" dirty="0" err="1"/>
              <a:t>dorsiflexion</a:t>
            </a:r>
            <a:r>
              <a:rPr lang="en-US" dirty="0"/>
              <a:t>): anterior </a:t>
            </a:r>
            <a:r>
              <a:rPr lang="en-US" dirty="0" err="1"/>
              <a:t>tibialis</a:t>
            </a:r>
            <a:r>
              <a:rPr lang="en-US" dirty="0"/>
              <a:t> assisted by the muscles which extend the toes.</a:t>
            </a:r>
          </a:p>
          <a:p>
            <a:r>
              <a:rPr lang="en-US" dirty="0"/>
              <a:t>Extension (</a:t>
            </a:r>
            <a:r>
              <a:rPr lang="en-US" dirty="0" err="1"/>
              <a:t>plantarflexion</a:t>
            </a:r>
            <a:r>
              <a:rPr lang="en-US" dirty="0"/>
              <a:t>): </a:t>
            </a:r>
            <a:r>
              <a:rPr lang="en-US" dirty="0" err="1"/>
              <a:t>gastrocnemius</a:t>
            </a:r>
            <a:r>
              <a:rPr lang="en-US" dirty="0"/>
              <a:t> and </a:t>
            </a:r>
            <a:r>
              <a:rPr lang="en-US" dirty="0" err="1"/>
              <a:t>soleus</a:t>
            </a:r>
            <a:r>
              <a:rPr lang="en-US" dirty="0"/>
              <a:t> assisted by the muscles which flex the toes.</a:t>
            </a:r>
          </a:p>
          <a:p>
            <a:r>
              <a:rPr lang="en-US" dirty="0"/>
              <a:t>The movements of inversion and </a:t>
            </a:r>
            <a:r>
              <a:rPr lang="en-US" dirty="0" err="1"/>
              <a:t>eversion</a:t>
            </a:r>
            <a:r>
              <a:rPr lang="en-US" dirty="0"/>
              <a:t> occur between the tarsal bones and not at the ankle joint.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1105</a:t>
            </a:fld>
            <a:endParaRPr lang="en-US"/>
          </a:p>
        </p:txBody>
      </p:sp>
    </p:spTree>
  </p:cSld>
  <p:clrMapOvr>
    <a:masterClrMapping/>
  </p:clrMapOvr>
  <p:transition>
    <p:pull dir="d"/>
  </p:transition>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b="1" dirty="0"/>
              <a:t>Joints of the foot and toes</a:t>
            </a:r>
          </a:p>
          <a:p>
            <a:r>
              <a:rPr lang="en-US" dirty="0"/>
              <a:t>Synovial joints are between the tarsal bones, between the tarsal and metatarsal bones, between the metatarsals and proximal phalanges and between the phalanges. </a:t>
            </a:r>
          </a:p>
          <a:p>
            <a:r>
              <a:rPr lang="en-US" dirty="0"/>
              <a:t>Movements are produced by muscles in the leg with long tendons which cross the ankle joint, and by muscles of the foot. </a:t>
            </a:r>
          </a:p>
          <a:p>
            <a:r>
              <a:rPr lang="en-US" dirty="0"/>
              <a:t>The tendons crossing the ankle joint are encased in synovial sheaths and are held close to the bones by strong transverse ligaments. They move smoothly within their sheaths as the joints move.</a:t>
            </a:r>
          </a:p>
          <a:p>
            <a:r>
              <a:rPr lang="en-US" dirty="0"/>
              <a:t>In addition to moving the joints of the foot these muscles support the arches of the foot and help to maintain body balance.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1106</a:t>
            </a:fld>
            <a:endParaRPr lang="en-US"/>
          </a:p>
        </p:txBody>
      </p:sp>
    </p:spTree>
  </p:cSld>
  <p:clrMapOvr>
    <a:masterClrMapping/>
  </p:clrMapOvr>
  <p:transition>
    <p:pull dir="d"/>
  </p:transition>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447800"/>
            <a:ext cx="9144000" cy="3352799"/>
          </a:xfrm>
        </p:spPr>
        <p:style>
          <a:lnRef idx="0">
            <a:schemeClr val="accent3"/>
          </a:lnRef>
          <a:fillRef idx="3">
            <a:schemeClr val="accent3"/>
          </a:fillRef>
          <a:effectRef idx="3">
            <a:schemeClr val="accent3"/>
          </a:effectRef>
          <a:fontRef idx="minor">
            <a:schemeClr val="lt1"/>
          </a:fontRef>
        </p:style>
        <p:txBody>
          <a:bodyPr>
            <a:noAutofit/>
          </a:bodyPr>
          <a:lstStyle/>
          <a:p>
            <a:r>
              <a:rPr lang="en-US" sz="6000" b="1" dirty="0"/>
              <a:t>THE MUSCULAR SYSTEM</a:t>
            </a:r>
          </a:p>
        </p:txBody>
      </p:sp>
      <p:sp>
        <p:nvSpPr>
          <p:cNvPr id="5" name="Subtitle 4"/>
          <p:cNvSpPr>
            <a:spLocks noGrp="1"/>
          </p:cNvSpPr>
          <p:nvPr>
            <p:ph type="subTitle" idx="1"/>
          </p:nvPr>
        </p:nvSpPr>
        <p:spPr/>
        <p:txBody>
          <a:bodyPr/>
          <a:lstStyle/>
          <a:p>
            <a:endParaRPr lang="en-US"/>
          </a:p>
        </p:txBody>
      </p:sp>
    </p:spTree>
  </p:cSld>
  <p:clrMapOvr>
    <a:masterClrMapping/>
  </p:clrMapOvr>
  <p:transition>
    <p:pull dir="d"/>
  </p:transition>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A635FD2-D9AA-4F2E-8FE6-17BF2643B117}" type="slidenum">
              <a:rPr lang="en-US" smtClean="0"/>
              <a:pPr/>
              <a:t>1108</a:t>
            </a:fld>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96012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15687"/>
      </p:ext>
    </p:extLst>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Naming Skeletal Muscles</a:t>
            </a:r>
            <a:endParaRPr lang="en-US" dirty="0"/>
          </a:p>
        </p:txBody>
      </p:sp>
      <p:sp>
        <p:nvSpPr>
          <p:cNvPr id="3" name="Content Placeholder 2"/>
          <p:cNvSpPr>
            <a:spLocks noGrp="1"/>
          </p:cNvSpPr>
          <p:nvPr>
            <p:ph idx="1"/>
          </p:nvPr>
        </p:nvSpPr>
        <p:spPr/>
        <p:txBody>
          <a:bodyPr>
            <a:normAutofit lnSpcReduction="10000"/>
          </a:bodyPr>
          <a:lstStyle/>
          <a:p>
            <a:pPr>
              <a:buFont typeface="Wingdings" pitchFamily="2" charset="2"/>
              <a:buNone/>
            </a:pPr>
            <a:r>
              <a:rPr lang="en-US" dirty="0"/>
              <a:t>1 – </a:t>
            </a:r>
            <a:r>
              <a:rPr lang="en-US" dirty="0">
                <a:solidFill>
                  <a:schemeClr val="folHlink"/>
                </a:solidFill>
                <a:effectLst>
                  <a:outerShdw blurRad="38100" dist="38100" dir="2700000" algn="tl">
                    <a:srgbClr val="FFFFFF"/>
                  </a:outerShdw>
                </a:effectLst>
              </a:rPr>
              <a:t>Location</a:t>
            </a:r>
            <a:r>
              <a:rPr lang="en-US" dirty="0"/>
              <a:t> of the muscle</a:t>
            </a:r>
          </a:p>
          <a:p>
            <a:pPr>
              <a:buFont typeface="Wingdings" pitchFamily="2" charset="2"/>
              <a:buNone/>
            </a:pPr>
            <a:r>
              <a:rPr lang="en-US" dirty="0"/>
              <a:t>2 – </a:t>
            </a:r>
            <a:r>
              <a:rPr lang="en-US" dirty="0">
                <a:solidFill>
                  <a:schemeClr val="folHlink"/>
                </a:solidFill>
                <a:effectLst>
                  <a:outerShdw blurRad="38100" dist="38100" dir="2700000" algn="tl">
                    <a:srgbClr val="FFFFFF"/>
                  </a:outerShdw>
                </a:effectLst>
              </a:rPr>
              <a:t>Shape</a:t>
            </a:r>
            <a:r>
              <a:rPr lang="en-US" dirty="0"/>
              <a:t> of the muscle</a:t>
            </a:r>
          </a:p>
          <a:p>
            <a:pPr>
              <a:buFont typeface="Wingdings" pitchFamily="2" charset="2"/>
              <a:buNone/>
            </a:pPr>
            <a:r>
              <a:rPr lang="en-US" dirty="0"/>
              <a:t>3 – </a:t>
            </a:r>
            <a:r>
              <a:rPr lang="en-US" dirty="0">
                <a:solidFill>
                  <a:schemeClr val="folHlink"/>
                </a:solidFill>
                <a:effectLst>
                  <a:outerShdw blurRad="38100" dist="38100" dir="2700000" algn="tl">
                    <a:srgbClr val="FFFFFF"/>
                  </a:outerShdw>
                </a:effectLst>
              </a:rPr>
              <a:t>Size</a:t>
            </a:r>
            <a:r>
              <a:rPr lang="en-US" dirty="0"/>
              <a:t> of the muscle</a:t>
            </a:r>
          </a:p>
          <a:p>
            <a:pPr>
              <a:buFont typeface="Wingdings" pitchFamily="2" charset="2"/>
              <a:buNone/>
            </a:pPr>
            <a:r>
              <a:rPr lang="en-US" dirty="0"/>
              <a:t>4 – </a:t>
            </a:r>
            <a:r>
              <a:rPr lang="en-US" dirty="0">
                <a:solidFill>
                  <a:schemeClr val="folHlink"/>
                </a:solidFill>
                <a:effectLst>
                  <a:outerShdw blurRad="38100" dist="38100" dir="2700000" algn="tl">
                    <a:srgbClr val="FFFFFF"/>
                  </a:outerShdw>
                </a:effectLst>
              </a:rPr>
              <a:t>Direction/Orientation</a:t>
            </a:r>
            <a:r>
              <a:rPr lang="en-US" dirty="0"/>
              <a:t> of the muscle</a:t>
            </a:r>
          </a:p>
          <a:p>
            <a:pPr>
              <a:buFont typeface="Wingdings" pitchFamily="2" charset="2"/>
              <a:buNone/>
            </a:pPr>
            <a:r>
              <a:rPr lang="en-US" dirty="0"/>
              <a:t>      fibers/cells</a:t>
            </a:r>
          </a:p>
          <a:p>
            <a:pPr>
              <a:buFont typeface="Wingdings" pitchFamily="2" charset="2"/>
              <a:buNone/>
            </a:pPr>
            <a:r>
              <a:rPr lang="en-US" dirty="0"/>
              <a:t>5 – </a:t>
            </a:r>
            <a:r>
              <a:rPr lang="en-US" dirty="0">
                <a:solidFill>
                  <a:schemeClr val="folHlink"/>
                </a:solidFill>
                <a:effectLst>
                  <a:outerShdw blurRad="38100" dist="38100" dir="2700000" algn="tl">
                    <a:srgbClr val="FFFFFF"/>
                  </a:outerShdw>
                </a:effectLst>
              </a:rPr>
              <a:t>Number of Origins</a:t>
            </a:r>
            <a:r>
              <a:rPr lang="en-US" dirty="0"/>
              <a:t> </a:t>
            </a:r>
          </a:p>
          <a:p>
            <a:pPr>
              <a:buFont typeface="Wingdings" pitchFamily="2" charset="2"/>
              <a:buNone/>
            </a:pPr>
            <a:r>
              <a:rPr lang="en-US" dirty="0"/>
              <a:t>6 – </a:t>
            </a:r>
            <a:r>
              <a:rPr lang="en-US" dirty="0">
                <a:solidFill>
                  <a:schemeClr val="folHlink"/>
                </a:solidFill>
                <a:effectLst>
                  <a:outerShdw blurRad="38100" dist="38100" dir="2700000" algn="tl">
                    <a:srgbClr val="FFFFFF"/>
                  </a:outerShdw>
                </a:effectLst>
              </a:rPr>
              <a:t>Location</a:t>
            </a:r>
            <a:r>
              <a:rPr lang="en-US" dirty="0"/>
              <a:t> of the Attachments</a:t>
            </a:r>
          </a:p>
          <a:p>
            <a:pPr>
              <a:buFont typeface="Wingdings" pitchFamily="2" charset="2"/>
              <a:buNone/>
            </a:pPr>
            <a:r>
              <a:rPr lang="en-US" dirty="0"/>
              <a:t>7 – </a:t>
            </a:r>
            <a:r>
              <a:rPr lang="en-US" dirty="0">
                <a:solidFill>
                  <a:schemeClr val="folHlink"/>
                </a:solidFill>
                <a:effectLst>
                  <a:outerShdw blurRad="38100" dist="38100" dir="2700000" algn="tl">
                    <a:srgbClr val="FFFFFF"/>
                  </a:outerShdw>
                </a:effectLst>
              </a:rPr>
              <a:t>Action</a:t>
            </a:r>
            <a:r>
              <a:rPr lang="en-US" dirty="0"/>
              <a:t> of the muscle</a:t>
            </a:r>
          </a:p>
          <a:p>
            <a:pPr>
              <a:buFont typeface="Wingdings" pitchFamily="2" charset="2"/>
              <a:buNone/>
            </a:pPr>
            <a:endParaRPr lang="en-US" dirty="0"/>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1109</a:t>
            </a:fld>
            <a:endParaRPr lang="en-US"/>
          </a:p>
        </p:txBody>
      </p:sp>
    </p:spTree>
    <p:extLst>
      <p:ext uri="{BB962C8B-B14F-4D97-AF65-F5344CB8AC3E}">
        <p14:creationId xmlns:p14="http://schemas.microsoft.com/office/powerpoint/2010/main" val="29289834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u="sng" dirty="0">
                <a:solidFill>
                  <a:srgbClr val="FF0000"/>
                </a:solidFill>
              </a:rPr>
              <a:t>Plasma proteins</a:t>
            </a:r>
          </a:p>
          <a:p>
            <a:r>
              <a:rPr lang="en-US" dirty="0"/>
              <a:t>Make up about 7% of plasma</a:t>
            </a:r>
          </a:p>
          <a:p>
            <a:r>
              <a:rPr lang="en-US" dirty="0"/>
              <a:t>Normally retained within the blood, because they are too big to escape through the capillary pores into the tissues.</a:t>
            </a:r>
          </a:p>
          <a:p>
            <a:r>
              <a:rPr lang="en-US" dirty="0"/>
              <a:t>Largely responsible for creating the osmotic pressure of blood which keeps plasma fluid within the circulation. </a:t>
            </a:r>
          </a:p>
          <a:p>
            <a:r>
              <a:rPr lang="en-US" dirty="0"/>
              <a:t>If plasma protein levels fall, because of either reduced production or loss from the blood vessels, osmotic pressure is also reduced, and fluid moves into the tissues (oedema) and body cavities.</a:t>
            </a:r>
          </a:p>
          <a:p>
            <a:r>
              <a:rPr lang="en-US" dirty="0"/>
              <a:t>They are mainly formed in the liver and are responsible for the viscosity of plasma (mainly albumin and fibrinogen)</a:t>
            </a:r>
          </a:p>
          <a:p>
            <a:r>
              <a:rPr lang="en-US" dirty="0"/>
              <a:t>Examples:</a:t>
            </a:r>
          </a:p>
          <a:p>
            <a:pPr lvl="1"/>
            <a:r>
              <a:rPr lang="en-US" dirty="0"/>
              <a:t>albumins, </a:t>
            </a:r>
          </a:p>
          <a:p>
            <a:pPr lvl="1"/>
            <a:r>
              <a:rPr lang="en-US" dirty="0"/>
              <a:t>globulins (including antibodies), </a:t>
            </a:r>
          </a:p>
          <a:p>
            <a:pPr lvl="1"/>
            <a:r>
              <a:rPr lang="en-US" dirty="0"/>
              <a:t>fibrinogen, </a:t>
            </a:r>
          </a:p>
          <a:p>
            <a:pPr lvl="1"/>
            <a:r>
              <a:rPr lang="en-US" dirty="0"/>
              <a:t>clotting factors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111</a:t>
            </a:fld>
            <a:endParaRPr lang="en-US"/>
          </a:p>
        </p:txBody>
      </p:sp>
    </p:spTree>
  </p:cSld>
  <p:clrMapOvr>
    <a:masterClrMapping/>
  </p:clrMapOvr>
  <p:transition>
    <p:pull dir="r"/>
  </p:transition>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Muscles Named by Location</a:t>
            </a:r>
            <a:r>
              <a:rPr lang="en-US" dirty="0"/>
              <a:t> </a:t>
            </a:r>
          </a:p>
        </p:txBody>
      </p:sp>
      <p:sp>
        <p:nvSpPr>
          <p:cNvPr id="3" name="Content Placeholder 2"/>
          <p:cNvSpPr>
            <a:spLocks noGrp="1"/>
          </p:cNvSpPr>
          <p:nvPr>
            <p:ph idx="1"/>
          </p:nvPr>
        </p:nvSpPr>
        <p:spPr/>
        <p:txBody>
          <a:bodyPr/>
          <a:lstStyle/>
          <a:p>
            <a:pPr>
              <a:lnSpc>
                <a:spcPct val="90000"/>
              </a:lnSpc>
              <a:buFont typeface="Wingdings" pitchFamily="2" charset="2"/>
              <a:buNone/>
            </a:pPr>
            <a:r>
              <a:rPr lang="en-US" b="1" dirty="0">
                <a:solidFill>
                  <a:schemeClr val="folHlink"/>
                </a:solidFill>
                <a:effectLst>
                  <a:outerShdw blurRad="38100" dist="38100" dir="2700000" algn="tl">
                    <a:srgbClr val="FFFFFF"/>
                  </a:outerShdw>
                </a:effectLst>
              </a:rPr>
              <a:t>Location</a:t>
            </a:r>
            <a:r>
              <a:rPr lang="en-US" b="1" dirty="0"/>
              <a:t>:</a:t>
            </a:r>
          </a:p>
          <a:p>
            <a:pPr>
              <a:lnSpc>
                <a:spcPct val="90000"/>
              </a:lnSpc>
            </a:pPr>
            <a:r>
              <a:rPr lang="en-US" b="1" dirty="0" err="1"/>
              <a:t>frontalis</a:t>
            </a:r>
            <a:r>
              <a:rPr lang="en-US" dirty="0"/>
              <a:t> – frontal bone</a:t>
            </a:r>
          </a:p>
          <a:p>
            <a:pPr>
              <a:lnSpc>
                <a:spcPct val="90000"/>
              </a:lnSpc>
            </a:pPr>
            <a:r>
              <a:rPr lang="en-US" dirty="0" err="1"/>
              <a:t>lateralis</a:t>
            </a:r>
            <a:r>
              <a:rPr lang="en-US" dirty="0"/>
              <a:t> – lateral or on the side</a:t>
            </a:r>
          </a:p>
          <a:p>
            <a:pPr>
              <a:lnSpc>
                <a:spcPct val="90000"/>
              </a:lnSpc>
            </a:pPr>
            <a:r>
              <a:rPr lang="en-US" b="1" dirty="0" err="1"/>
              <a:t>tibialis</a:t>
            </a:r>
            <a:r>
              <a:rPr lang="en-US" b="1" dirty="0"/>
              <a:t> anterior</a:t>
            </a:r>
            <a:r>
              <a:rPr lang="en-US" dirty="0"/>
              <a:t> – front of tibia</a:t>
            </a:r>
          </a:p>
          <a:p>
            <a:pPr>
              <a:lnSpc>
                <a:spcPct val="90000"/>
              </a:lnSpc>
            </a:pPr>
            <a:r>
              <a:rPr lang="en-US" dirty="0" err="1"/>
              <a:t>fibularis</a:t>
            </a:r>
            <a:r>
              <a:rPr lang="en-US" dirty="0"/>
              <a:t> </a:t>
            </a:r>
            <a:r>
              <a:rPr lang="en-US" dirty="0" err="1"/>
              <a:t>longus</a:t>
            </a:r>
            <a:r>
              <a:rPr lang="en-US" dirty="0"/>
              <a:t> – near fibula</a:t>
            </a:r>
          </a:p>
          <a:p>
            <a:pPr>
              <a:lnSpc>
                <a:spcPct val="90000"/>
              </a:lnSpc>
            </a:pPr>
            <a:r>
              <a:rPr lang="en-US" dirty="0"/>
              <a:t>supra – above </a:t>
            </a:r>
          </a:p>
          <a:p>
            <a:pPr>
              <a:lnSpc>
                <a:spcPct val="90000"/>
              </a:lnSpc>
            </a:pPr>
            <a:r>
              <a:rPr lang="en-US" dirty="0"/>
              <a:t>infra – below</a:t>
            </a:r>
          </a:p>
          <a:p>
            <a:pPr>
              <a:lnSpc>
                <a:spcPct val="90000"/>
              </a:lnSpc>
            </a:pPr>
            <a:r>
              <a:rPr lang="en-US" dirty="0"/>
              <a:t>sub - underneath</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1110</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151175"/>
            <a:ext cx="11763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6292895"/>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Muscles Named by Shape</a:t>
            </a:r>
            <a:endParaRPr lang="en-US" dirty="0"/>
          </a:p>
        </p:txBody>
      </p:sp>
      <p:sp>
        <p:nvSpPr>
          <p:cNvPr id="3" name="Content Placeholder 2"/>
          <p:cNvSpPr>
            <a:spLocks noGrp="1"/>
          </p:cNvSpPr>
          <p:nvPr>
            <p:ph idx="1"/>
          </p:nvPr>
        </p:nvSpPr>
        <p:spPr/>
        <p:txBody>
          <a:bodyPr/>
          <a:lstStyle/>
          <a:p>
            <a:pPr>
              <a:buFont typeface="Wingdings" pitchFamily="2" charset="2"/>
              <a:buNone/>
            </a:pPr>
            <a:r>
              <a:rPr lang="en-US" sz="2800" b="1" dirty="0">
                <a:solidFill>
                  <a:schemeClr val="folHlink"/>
                </a:solidFill>
                <a:effectLst>
                  <a:outerShdw blurRad="38100" dist="38100" dir="2700000" algn="tl">
                    <a:srgbClr val="FFFFFF"/>
                  </a:outerShdw>
                </a:effectLst>
              </a:rPr>
              <a:t>Shape:</a:t>
            </a:r>
          </a:p>
          <a:p>
            <a:pPr lvl="1"/>
            <a:r>
              <a:rPr lang="en-US" sz="3200" dirty="0"/>
              <a:t>deltoid – triangle</a:t>
            </a:r>
          </a:p>
          <a:p>
            <a:pPr lvl="1"/>
            <a:r>
              <a:rPr lang="en-US" sz="3200" dirty="0" err="1"/>
              <a:t>Latissimus</a:t>
            </a:r>
            <a:r>
              <a:rPr lang="en-US" sz="3200" dirty="0"/>
              <a:t> – wide</a:t>
            </a:r>
          </a:p>
          <a:p>
            <a:pPr lvl="1"/>
            <a:r>
              <a:rPr lang="en-US" sz="3200" dirty="0" err="1"/>
              <a:t>teres</a:t>
            </a:r>
            <a:r>
              <a:rPr lang="en-US" sz="3200" dirty="0"/>
              <a:t> - round</a:t>
            </a:r>
          </a:p>
          <a:p>
            <a:pPr lvl="1"/>
            <a:r>
              <a:rPr lang="en-US" sz="3200" dirty="0"/>
              <a:t>trapezius – trapezoid</a:t>
            </a:r>
          </a:p>
          <a:p>
            <a:pPr lvl="1"/>
            <a:r>
              <a:rPr lang="en-US" sz="3200" dirty="0" err="1"/>
              <a:t>serratus</a:t>
            </a:r>
            <a:r>
              <a:rPr lang="en-US" sz="3200" dirty="0"/>
              <a:t> –saw-</a:t>
            </a:r>
            <a:r>
              <a:rPr lang="en-US" sz="3200" dirty="0" err="1"/>
              <a:t>toothe</a:t>
            </a:r>
            <a:endParaRPr lang="en-US" sz="3200" dirty="0"/>
          </a:p>
          <a:p>
            <a:pPr lvl="1"/>
            <a:r>
              <a:rPr lang="en-US" sz="3200" dirty="0"/>
              <a:t>orbicularis – circular</a:t>
            </a:r>
            <a:r>
              <a:rPr lang="en-US" dirty="0"/>
              <a:t>  </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1111</a:t>
            </a:fld>
            <a:endParaRPr lang="en-US"/>
          </a:p>
        </p:txBody>
      </p:sp>
      <p:pic>
        <p:nvPicPr>
          <p:cNvPr id="5" name="Picture 9" descr="27c99b70a004090a7f651481df1f6c55d3509402e7d266915fe674f09f0bdd382ba4de7b98caab0cfd38734f935c797c13fda2193a9f0859d1f33b391cce133c14d8bce8d6b00d856c3f1d3122a93e0f5bbaf91508ae9e7f231434b2ebcb8a36d1c7fd8de4fb7b3a15120">
            <a:hlinkClick r:id="rId2" tooltip="Trapezius Gray409.PNG"/>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0" y="1600200"/>
            <a:ext cx="2381250" cy="375285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4891845"/>
      </p:ext>
    </p:extLst>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Muscles Named by Size</a:t>
            </a:r>
            <a:endParaRPr lang="en-US" dirty="0"/>
          </a:p>
        </p:txBody>
      </p:sp>
      <p:sp>
        <p:nvSpPr>
          <p:cNvPr id="3" name="Content Placeholder 2"/>
          <p:cNvSpPr>
            <a:spLocks noGrp="1"/>
          </p:cNvSpPr>
          <p:nvPr>
            <p:ph idx="1"/>
          </p:nvPr>
        </p:nvSpPr>
        <p:spPr/>
        <p:txBody>
          <a:bodyPr/>
          <a:lstStyle/>
          <a:p>
            <a:pPr>
              <a:buFont typeface="Wingdings" pitchFamily="2" charset="2"/>
              <a:buNone/>
            </a:pPr>
            <a:r>
              <a:rPr lang="en-US" sz="2800" b="1" dirty="0">
                <a:solidFill>
                  <a:schemeClr val="folHlink"/>
                </a:solidFill>
                <a:effectLst>
                  <a:outerShdw blurRad="38100" dist="38100" dir="2700000" algn="tl">
                    <a:srgbClr val="FFFFFF"/>
                  </a:outerShdw>
                </a:effectLst>
              </a:rPr>
              <a:t>Size:</a:t>
            </a:r>
          </a:p>
          <a:p>
            <a:pPr lvl="1"/>
            <a:r>
              <a:rPr lang="en-US" sz="2400" dirty="0" err="1"/>
              <a:t>maximus</a:t>
            </a:r>
            <a:r>
              <a:rPr lang="en-US" sz="2400" dirty="0"/>
              <a:t> – largest</a:t>
            </a:r>
          </a:p>
          <a:p>
            <a:pPr lvl="1"/>
            <a:r>
              <a:rPr lang="en-US" sz="2400" dirty="0" err="1"/>
              <a:t>minimis</a:t>
            </a:r>
            <a:r>
              <a:rPr lang="en-US" sz="2400" dirty="0"/>
              <a:t> – smallest</a:t>
            </a:r>
          </a:p>
          <a:p>
            <a:pPr lvl="1"/>
            <a:r>
              <a:rPr lang="en-US" sz="2400" dirty="0" err="1"/>
              <a:t>vastus</a:t>
            </a:r>
            <a:r>
              <a:rPr lang="en-US" sz="2400" dirty="0"/>
              <a:t> - huge</a:t>
            </a:r>
          </a:p>
          <a:p>
            <a:pPr lvl="1"/>
            <a:r>
              <a:rPr lang="en-US" sz="2400" dirty="0" err="1"/>
              <a:t>longus</a:t>
            </a:r>
            <a:r>
              <a:rPr lang="en-US" sz="2400" dirty="0"/>
              <a:t> – longest </a:t>
            </a:r>
          </a:p>
          <a:p>
            <a:pPr lvl="1"/>
            <a:r>
              <a:rPr lang="en-US" sz="2400" dirty="0" err="1"/>
              <a:t>brevis</a:t>
            </a:r>
            <a:r>
              <a:rPr lang="en-US" sz="2400" dirty="0"/>
              <a:t> – short </a:t>
            </a:r>
          </a:p>
          <a:p>
            <a:pPr lvl="1"/>
            <a:r>
              <a:rPr lang="en-US" sz="2400" dirty="0"/>
              <a:t>major – large </a:t>
            </a:r>
          </a:p>
          <a:p>
            <a:pPr lvl="1"/>
            <a:r>
              <a:rPr lang="en-US" sz="2400" dirty="0"/>
              <a:t>minor – small </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1112</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543050"/>
            <a:ext cx="3962400" cy="37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895625"/>
      </p:ext>
    </p:extLst>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Muscles Named by Direction of Fibers</a:t>
            </a:r>
            <a:endParaRPr lang="en-US" dirty="0"/>
          </a:p>
        </p:txBody>
      </p:sp>
      <p:sp>
        <p:nvSpPr>
          <p:cNvPr id="3" name="Content Placeholder 2"/>
          <p:cNvSpPr>
            <a:spLocks noGrp="1"/>
          </p:cNvSpPr>
          <p:nvPr>
            <p:ph idx="1"/>
          </p:nvPr>
        </p:nvSpPr>
        <p:spPr/>
        <p:txBody>
          <a:bodyPr/>
          <a:lstStyle/>
          <a:p>
            <a:pPr>
              <a:buFont typeface="Wingdings" pitchFamily="2" charset="2"/>
              <a:buNone/>
            </a:pPr>
            <a:r>
              <a:rPr lang="en-US" sz="2800" dirty="0">
                <a:solidFill>
                  <a:schemeClr val="folHlink"/>
                </a:solidFill>
                <a:effectLst>
                  <a:outerShdw blurRad="38100" dist="38100" dir="2700000" algn="tl">
                    <a:srgbClr val="FFFFFF"/>
                  </a:outerShdw>
                </a:effectLst>
              </a:rPr>
              <a:t>Direction/Orientation:</a:t>
            </a:r>
          </a:p>
          <a:p>
            <a:r>
              <a:rPr lang="en-US" sz="2800" dirty="0"/>
              <a:t>rectus (straight) - parallel to the muscle’s long axis</a:t>
            </a:r>
          </a:p>
          <a:p>
            <a:pPr lvl="1">
              <a:buFont typeface="Wingdings" pitchFamily="2" charset="2"/>
              <a:buNone/>
            </a:pPr>
            <a:r>
              <a:rPr lang="en-US" sz="2400" dirty="0"/>
              <a:t>      ex: rectus </a:t>
            </a:r>
            <a:r>
              <a:rPr lang="en-US" sz="2400" dirty="0" err="1"/>
              <a:t>abdominis</a:t>
            </a:r>
            <a:endParaRPr lang="en-US" sz="2400" dirty="0"/>
          </a:p>
          <a:p>
            <a:endParaRPr lang="en-US" sz="2800" dirty="0"/>
          </a:p>
          <a:p>
            <a:r>
              <a:rPr lang="en-US" sz="2800" dirty="0" err="1"/>
              <a:t>transversus</a:t>
            </a:r>
            <a:r>
              <a:rPr lang="en-US" sz="2800" dirty="0"/>
              <a:t> (transverse) – at right angles to the muscle’s long axis</a:t>
            </a:r>
          </a:p>
          <a:p>
            <a:endParaRPr lang="en-US" sz="2800" dirty="0"/>
          </a:p>
          <a:p>
            <a:r>
              <a:rPr lang="en-US" sz="2800" dirty="0"/>
              <a:t>oblique – diagonal</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1113</a:t>
            </a:fld>
            <a:endParaRPr lang="en-US"/>
          </a:p>
        </p:txBody>
      </p:sp>
    </p:spTree>
    <p:extLst>
      <p:ext uri="{BB962C8B-B14F-4D97-AF65-F5344CB8AC3E}">
        <p14:creationId xmlns:p14="http://schemas.microsoft.com/office/powerpoint/2010/main" val="1543600800"/>
      </p:ext>
    </p:extLst>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Muscles Named for Number of Origins</a:t>
            </a:r>
            <a:endParaRPr lang="en-US" dirty="0"/>
          </a:p>
        </p:txBody>
      </p:sp>
      <p:sp>
        <p:nvSpPr>
          <p:cNvPr id="3" name="Content Placeholder 2"/>
          <p:cNvSpPr>
            <a:spLocks noGrp="1"/>
          </p:cNvSpPr>
          <p:nvPr>
            <p:ph idx="1"/>
          </p:nvPr>
        </p:nvSpPr>
        <p:spPr/>
        <p:txBody>
          <a:bodyPr/>
          <a:lstStyle/>
          <a:p>
            <a:pPr>
              <a:buFont typeface="Wingdings" pitchFamily="2" charset="2"/>
              <a:buNone/>
            </a:pPr>
            <a:r>
              <a:rPr lang="en-US" sz="2800" dirty="0">
                <a:solidFill>
                  <a:schemeClr val="folHlink"/>
                </a:solidFill>
                <a:effectLst>
                  <a:outerShdw blurRad="38100" dist="38100" dir="2700000" algn="tl">
                    <a:srgbClr val="FFFFFF"/>
                  </a:outerShdw>
                </a:effectLst>
              </a:rPr>
              <a:t>Number of Origins:</a:t>
            </a:r>
          </a:p>
          <a:p>
            <a:r>
              <a:rPr lang="en-US" sz="2800" dirty="0"/>
              <a:t>biceps – two origins</a:t>
            </a:r>
          </a:p>
          <a:p>
            <a:pPr lvl="1">
              <a:buFont typeface="Wingdings" pitchFamily="2" charset="2"/>
              <a:buNone/>
            </a:pPr>
            <a:r>
              <a:rPr lang="en-US" sz="2400" dirty="0"/>
              <a:t>     ex: biceps </a:t>
            </a:r>
            <a:r>
              <a:rPr lang="en-US" sz="2400" dirty="0" err="1"/>
              <a:t>brachii</a:t>
            </a:r>
            <a:endParaRPr lang="en-US" sz="2400" dirty="0"/>
          </a:p>
          <a:p>
            <a:endParaRPr lang="en-US" sz="2800" dirty="0"/>
          </a:p>
          <a:p>
            <a:r>
              <a:rPr lang="en-US" sz="2800" dirty="0"/>
              <a:t>triceps – three origins</a:t>
            </a:r>
          </a:p>
          <a:p>
            <a:pPr>
              <a:buFont typeface="Wingdings" pitchFamily="2" charset="2"/>
              <a:buNone/>
            </a:pPr>
            <a:r>
              <a:rPr lang="en-US" sz="2800" dirty="0"/>
              <a:t> 	     </a:t>
            </a:r>
            <a:r>
              <a:rPr lang="en-US" sz="2400" dirty="0"/>
              <a:t>ex:  triceps </a:t>
            </a:r>
            <a:r>
              <a:rPr lang="en-US" sz="2400" dirty="0" err="1"/>
              <a:t>brachii</a:t>
            </a:r>
            <a:endParaRPr lang="en-US" sz="2400" dirty="0"/>
          </a:p>
          <a:p>
            <a:endParaRPr lang="en-US" sz="2000" dirty="0"/>
          </a:p>
          <a:p>
            <a:r>
              <a:rPr lang="en-US" sz="2800" dirty="0"/>
              <a:t>quadriceps – four origins </a:t>
            </a:r>
          </a:p>
          <a:p>
            <a:pPr>
              <a:buFont typeface="Wingdings" pitchFamily="2" charset="2"/>
              <a:buNone/>
            </a:pPr>
            <a:r>
              <a:rPr lang="en-US" sz="2800" dirty="0"/>
              <a:t>         </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1114</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371600"/>
            <a:ext cx="2841625"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413388"/>
      </p:ext>
    </p:extLst>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Muscles Named for </a:t>
            </a:r>
            <a:br>
              <a:rPr lang="en-US" b="1" dirty="0"/>
            </a:br>
            <a:r>
              <a:rPr lang="en-US" b="1" dirty="0"/>
              <a:t>Origin and Insertion Points</a:t>
            </a:r>
            <a:endParaRPr lang="en-US" dirty="0"/>
          </a:p>
        </p:txBody>
      </p:sp>
      <p:sp>
        <p:nvSpPr>
          <p:cNvPr id="3" name="Content Placeholder 2"/>
          <p:cNvSpPr>
            <a:spLocks noGrp="1"/>
          </p:cNvSpPr>
          <p:nvPr>
            <p:ph idx="1"/>
          </p:nvPr>
        </p:nvSpPr>
        <p:spPr/>
        <p:txBody>
          <a:bodyPr/>
          <a:lstStyle/>
          <a:p>
            <a:pPr>
              <a:buFont typeface="Wingdings" pitchFamily="2" charset="2"/>
              <a:buNone/>
            </a:pPr>
            <a:r>
              <a:rPr lang="en-US" dirty="0">
                <a:solidFill>
                  <a:schemeClr val="folHlink"/>
                </a:solidFill>
                <a:effectLst>
                  <a:outerShdw blurRad="38100" dist="38100" dir="2700000" algn="tl">
                    <a:srgbClr val="FFFFFF"/>
                  </a:outerShdw>
                </a:effectLst>
              </a:rPr>
              <a:t>Origin and Insertion:</a:t>
            </a:r>
          </a:p>
          <a:p>
            <a:pPr>
              <a:buFont typeface="Wingdings" pitchFamily="2" charset="2"/>
              <a:buNone/>
            </a:pPr>
            <a:r>
              <a:rPr lang="en-US" dirty="0" err="1"/>
              <a:t>sterno</a:t>
            </a:r>
            <a:r>
              <a:rPr lang="en-US" dirty="0"/>
              <a:t> = sternum</a:t>
            </a:r>
          </a:p>
          <a:p>
            <a:pPr>
              <a:buFont typeface="Wingdings" pitchFamily="2" charset="2"/>
              <a:buNone/>
            </a:pPr>
            <a:endParaRPr lang="en-US" dirty="0"/>
          </a:p>
          <a:p>
            <a:pPr>
              <a:buFont typeface="Wingdings" pitchFamily="2" charset="2"/>
              <a:buNone/>
            </a:pPr>
            <a:r>
              <a:rPr lang="en-US" dirty="0" err="1"/>
              <a:t>cleiodo</a:t>
            </a:r>
            <a:r>
              <a:rPr lang="en-US" dirty="0"/>
              <a:t> = clavicle</a:t>
            </a:r>
          </a:p>
          <a:p>
            <a:pPr>
              <a:buFont typeface="Wingdings" pitchFamily="2" charset="2"/>
              <a:buNone/>
            </a:pPr>
            <a:endParaRPr lang="en-US" dirty="0"/>
          </a:p>
          <a:p>
            <a:pPr>
              <a:buFont typeface="Wingdings" pitchFamily="2" charset="2"/>
              <a:buNone/>
            </a:pPr>
            <a:r>
              <a:rPr lang="en-US" dirty="0"/>
              <a:t>mastoid = location on the temporal bone</a:t>
            </a:r>
          </a:p>
          <a:p>
            <a:pPr>
              <a:buNone/>
            </a:pPr>
            <a:r>
              <a:rPr lang="en-US" dirty="0"/>
              <a:t>Example- </a:t>
            </a:r>
            <a:r>
              <a:rPr lang="en-US" b="1" dirty="0" err="1"/>
              <a:t>sternocleiodomastoid</a:t>
            </a:r>
            <a:r>
              <a:rPr lang="en-US" b="1" dirty="0"/>
              <a:t> muscle</a:t>
            </a:r>
          </a:p>
          <a:p>
            <a:pPr>
              <a:buFont typeface="Wingdings" pitchFamily="2" charset="2"/>
              <a:buNone/>
            </a:pPr>
            <a:endParaRPr lang="en-US" dirty="0"/>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1115</a:t>
            </a:fld>
            <a:endParaRPr lang="en-US"/>
          </a:p>
        </p:txBody>
      </p:sp>
      <p:pic>
        <p:nvPicPr>
          <p:cNvPr id="5" name="Picture 14" descr="27c99b70a0061c04606b02db8615605f90589119ef9f669359e766fd814ddd282da1d62793c0a24ef1796c01c857607008fde45267985260c6fc3f735595493c3ffabce7c0e751d92b0b3c1b6ce87f5042a6e22208bf9c6923532bb1d315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943600" y="1752600"/>
            <a:ext cx="2971800" cy="243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9809771"/>
      </p:ext>
    </p:extLst>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06" y="609600"/>
            <a:ext cx="8229600" cy="1143000"/>
          </a:xfrm>
        </p:spPr>
        <p:txBody>
          <a:bodyPr/>
          <a:lstStyle/>
          <a:p>
            <a:r>
              <a:rPr lang="en-US" b="1" dirty="0"/>
              <a:t>Muscles Named for Action</a:t>
            </a:r>
            <a:endParaRPr lang="en-US" dirty="0"/>
          </a:p>
        </p:txBody>
      </p:sp>
      <p:sp>
        <p:nvSpPr>
          <p:cNvPr id="3" name="Content Placeholder 2"/>
          <p:cNvSpPr>
            <a:spLocks noGrp="1"/>
          </p:cNvSpPr>
          <p:nvPr>
            <p:ph idx="1"/>
          </p:nvPr>
        </p:nvSpPr>
        <p:spPr>
          <a:xfrm>
            <a:off x="457200" y="1600200"/>
            <a:ext cx="8686800" cy="5410200"/>
          </a:xfrm>
        </p:spPr>
        <p:txBody>
          <a:bodyPr/>
          <a:lstStyle/>
          <a:p>
            <a:pPr>
              <a:buFont typeface="Wingdings" pitchFamily="2" charset="2"/>
              <a:buNone/>
            </a:pPr>
            <a:r>
              <a:rPr lang="en-US" dirty="0">
                <a:solidFill>
                  <a:schemeClr val="folHlink"/>
                </a:solidFill>
                <a:effectLst>
                  <a:outerShdw blurRad="38100" dist="38100" dir="2700000" algn="tl">
                    <a:srgbClr val="FFFFFF"/>
                  </a:outerShdw>
                </a:effectLst>
              </a:rPr>
              <a:t>Action:</a:t>
            </a:r>
          </a:p>
          <a:p>
            <a:r>
              <a:rPr lang="en-US" dirty="0"/>
              <a:t>flexor carpi </a:t>
            </a:r>
            <a:r>
              <a:rPr lang="en-US" dirty="0" err="1"/>
              <a:t>radialis</a:t>
            </a:r>
            <a:r>
              <a:rPr lang="en-US" dirty="0"/>
              <a:t> – flexes wrist</a:t>
            </a:r>
          </a:p>
          <a:p>
            <a:r>
              <a:rPr lang="en-US" dirty="0"/>
              <a:t>abductor </a:t>
            </a:r>
            <a:r>
              <a:rPr lang="en-US" dirty="0" err="1"/>
              <a:t>magnus</a:t>
            </a:r>
            <a:r>
              <a:rPr lang="en-US" dirty="0"/>
              <a:t> – abducts the thigh</a:t>
            </a:r>
          </a:p>
          <a:p>
            <a:r>
              <a:rPr lang="en-US" dirty="0"/>
              <a:t>extensor </a:t>
            </a:r>
            <a:r>
              <a:rPr lang="en-US" dirty="0" err="1"/>
              <a:t>digitorum</a:t>
            </a:r>
            <a:r>
              <a:rPr lang="en-US" dirty="0"/>
              <a:t> – extends the fingers</a:t>
            </a:r>
          </a:p>
          <a:p>
            <a:r>
              <a:rPr lang="en-US" dirty="0" err="1"/>
              <a:t>levator</a:t>
            </a:r>
            <a:r>
              <a:rPr lang="en-US" dirty="0"/>
              <a:t> – lifts a structure</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1116</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938" y="4572000"/>
            <a:ext cx="326866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374092"/>
      </p:ext>
    </p:extLst>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OF SKELETAL MUSCLES</a:t>
            </a:r>
          </a:p>
        </p:txBody>
      </p:sp>
      <p:sp>
        <p:nvSpPr>
          <p:cNvPr id="3" name="Content Placeholder 2"/>
          <p:cNvSpPr>
            <a:spLocks noGrp="1"/>
          </p:cNvSpPr>
          <p:nvPr>
            <p:ph idx="1"/>
          </p:nvPr>
        </p:nvSpPr>
        <p:spPr/>
        <p:txBody>
          <a:bodyPr/>
          <a:lstStyle/>
          <a:p>
            <a:pPr marL="0" indent="0">
              <a:buNone/>
            </a:pPr>
            <a:r>
              <a:rPr lang="en-US" dirty="0"/>
              <a:t>&gt;Attaches to bones to provide voluntary movement.</a:t>
            </a:r>
          </a:p>
          <a:p>
            <a:pPr marL="0" indent="0">
              <a:buNone/>
            </a:pPr>
            <a:r>
              <a:rPr lang="en-US" dirty="0"/>
              <a:t>&gt;During contractions provide heat and energy</a:t>
            </a:r>
          </a:p>
          <a:p>
            <a:pPr marL="0" indent="0">
              <a:buNone/>
            </a:pPr>
            <a:r>
              <a:rPr lang="en-US" dirty="0"/>
              <a:t>&gt;Helps maintain posture. </a:t>
            </a:r>
          </a:p>
          <a:p>
            <a:pPr marL="0" indent="0">
              <a:buNone/>
            </a:pPr>
            <a:r>
              <a:rPr lang="en-US" dirty="0"/>
              <a:t>&gt;Some protect internal organs</a:t>
            </a:r>
          </a:p>
        </p:txBody>
      </p:sp>
      <p:sp>
        <p:nvSpPr>
          <p:cNvPr id="4" name="Slide Number Placeholder 3"/>
          <p:cNvSpPr>
            <a:spLocks noGrp="1"/>
          </p:cNvSpPr>
          <p:nvPr>
            <p:ph type="sldNum" sz="quarter" idx="12"/>
          </p:nvPr>
        </p:nvSpPr>
        <p:spPr/>
        <p:txBody>
          <a:bodyPr/>
          <a:lstStyle/>
          <a:p>
            <a:fld id="{5A635FD2-D9AA-4F2E-8FE6-17BF2643B117}" type="slidenum">
              <a:rPr lang="en-US" smtClean="0"/>
              <a:pPr/>
              <a:t>1117</a:t>
            </a:fld>
            <a:endParaRPr lang="en-US"/>
          </a:p>
        </p:txBody>
      </p:sp>
    </p:spTree>
    <p:extLst>
      <p:ext uri="{BB962C8B-B14F-4D97-AF65-F5344CB8AC3E}">
        <p14:creationId xmlns:p14="http://schemas.microsoft.com/office/powerpoint/2010/main" val="792575894"/>
      </p:ext>
    </p:extLst>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1118</a:t>
            </a:fld>
            <a:endParaRPr lang="en-US"/>
          </a:p>
        </p:txBody>
      </p:sp>
    </p:spTree>
    <p:extLst>
      <p:ext uri="{BB962C8B-B14F-4D97-AF65-F5344CB8AC3E}">
        <p14:creationId xmlns:p14="http://schemas.microsoft.com/office/powerpoint/2010/main" val="2762782822"/>
      </p:ext>
    </p:extLst>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MUSCLES OF THE FACE </a:t>
            </a:r>
          </a:p>
        </p:txBody>
      </p:sp>
      <p:sp>
        <p:nvSpPr>
          <p:cNvPr id="3" name="Content Placeholder 2"/>
          <p:cNvSpPr>
            <a:spLocks noGrp="1"/>
          </p:cNvSpPr>
          <p:nvPr>
            <p:ph idx="1"/>
          </p:nvPr>
        </p:nvSpPr>
        <p:spPr>
          <a:xfrm>
            <a:off x="0" y="609600"/>
            <a:ext cx="9144000" cy="6248400"/>
          </a:xfrm>
        </p:spPr>
        <p:txBody>
          <a:bodyPr>
            <a:normAutofit fontScale="85000" lnSpcReduction="10000"/>
          </a:bodyPr>
          <a:lstStyle/>
          <a:p>
            <a:pPr>
              <a:buNone/>
            </a:pPr>
            <a:r>
              <a:rPr lang="en-US" b="1" dirty="0"/>
              <a:t>1. </a:t>
            </a:r>
            <a:r>
              <a:rPr lang="en-US" b="1" dirty="0" err="1"/>
              <a:t>Occipitofrontalis</a:t>
            </a:r>
            <a:r>
              <a:rPr lang="en-US" b="1" dirty="0"/>
              <a:t> (unpaired). </a:t>
            </a:r>
            <a:r>
              <a:rPr lang="en-US" dirty="0"/>
              <a:t>Consists of a posterior muscular part over the occipital bone </a:t>
            </a:r>
            <a:r>
              <a:rPr lang="en-US" b="1" dirty="0"/>
              <a:t>(</a:t>
            </a:r>
            <a:r>
              <a:rPr lang="en-US" b="1" dirty="0" err="1"/>
              <a:t>occipitalis</a:t>
            </a:r>
            <a:r>
              <a:rPr lang="en-US" b="1" dirty="0"/>
              <a:t>), </a:t>
            </a:r>
            <a:r>
              <a:rPr lang="en-US" dirty="0"/>
              <a:t>an anterior part over the frontal bone </a:t>
            </a:r>
            <a:r>
              <a:rPr lang="en-US" b="1" dirty="0"/>
              <a:t>(</a:t>
            </a:r>
            <a:r>
              <a:rPr lang="en-US" b="1" dirty="0" err="1"/>
              <a:t>frontalis</a:t>
            </a:r>
            <a:r>
              <a:rPr lang="en-US" b="1" dirty="0"/>
              <a:t>) </a:t>
            </a:r>
            <a:r>
              <a:rPr lang="en-US" dirty="0"/>
              <a:t>&amp; an extensive flat tendon or </a:t>
            </a:r>
            <a:r>
              <a:rPr lang="en-US" b="1" dirty="0" err="1"/>
              <a:t>aponeurosis</a:t>
            </a:r>
            <a:r>
              <a:rPr lang="en-US" dirty="0"/>
              <a:t> that stretches over the dome of the skull and joins the 2 muscular parts.</a:t>
            </a:r>
          </a:p>
          <a:p>
            <a:r>
              <a:rPr lang="en-US" b="1" dirty="0"/>
              <a:t>Function</a:t>
            </a:r>
            <a:r>
              <a:rPr lang="en-US" dirty="0"/>
              <a:t>: Raises the eyebrows.</a:t>
            </a:r>
          </a:p>
          <a:p>
            <a:pPr>
              <a:buNone/>
            </a:pPr>
            <a:r>
              <a:rPr lang="en-US" b="1" dirty="0"/>
              <a:t>2. Levator </a:t>
            </a:r>
            <a:r>
              <a:rPr lang="en-US" b="1" dirty="0" err="1"/>
              <a:t>palpebrae</a:t>
            </a:r>
            <a:r>
              <a:rPr lang="en-US" b="1" dirty="0"/>
              <a:t> </a:t>
            </a:r>
            <a:r>
              <a:rPr lang="en-US" b="1" dirty="0" err="1"/>
              <a:t>superioris</a:t>
            </a:r>
            <a:r>
              <a:rPr lang="en-US" b="1" dirty="0"/>
              <a:t>. </a:t>
            </a:r>
            <a:r>
              <a:rPr lang="en-US" dirty="0"/>
              <a:t>Extends from the posterior part of the orbital cavity to the upper eyelid. </a:t>
            </a:r>
          </a:p>
          <a:p>
            <a:r>
              <a:rPr lang="en-US" dirty="0"/>
              <a:t>Function: It raises the eyelid.</a:t>
            </a:r>
          </a:p>
          <a:p>
            <a:pPr>
              <a:buNone/>
            </a:pPr>
            <a:r>
              <a:rPr lang="en-US" b="1" dirty="0"/>
              <a:t>3. </a:t>
            </a:r>
            <a:r>
              <a:rPr lang="en-US" b="1" dirty="0" err="1"/>
              <a:t>Orbicularis</a:t>
            </a:r>
            <a:r>
              <a:rPr lang="en-US" b="1" dirty="0"/>
              <a:t> </a:t>
            </a:r>
            <a:r>
              <a:rPr lang="en-US" b="1" dirty="0" err="1"/>
              <a:t>oculi</a:t>
            </a:r>
            <a:r>
              <a:rPr lang="en-US" b="1" dirty="0"/>
              <a:t>. </a:t>
            </a:r>
            <a:r>
              <a:rPr lang="en-US" dirty="0"/>
              <a:t>Surrounds the eye, eyelid &amp; orbital cavity.</a:t>
            </a:r>
          </a:p>
          <a:p>
            <a:r>
              <a:rPr lang="en-US" b="1" dirty="0"/>
              <a:t>Function: </a:t>
            </a:r>
            <a:r>
              <a:rPr lang="en-US" dirty="0"/>
              <a:t>Closes the eye &amp; when strongly contracted 'screws up' the eyes.</a:t>
            </a:r>
          </a:p>
          <a:p>
            <a:pPr>
              <a:buNone/>
            </a:pPr>
            <a:r>
              <a:rPr lang="en-US" b="1" dirty="0"/>
              <a:t>4. </a:t>
            </a:r>
            <a:r>
              <a:rPr lang="en-US" b="1" dirty="0" err="1"/>
              <a:t>Buccinator</a:t>
            </a:r>
            <a:r>
              <a:rPr lang="en-US" b="1" dirty="0"/>
              <a:t>. </a:t>
            </a:r>
            <a:r>
              <a:rPr lang="en-US" dirty="0"/>
              <a:t>Flat muscle of the cheek. Draws the cheeks in towards the teeth in chewing &amp; in forcible expulsion of air from the mouth ('the trumpeter's muscle').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1119</a:t>
            </a:fld>
            <a:endParaRPr lang="en-US"/>
          </a:p>
        </p:txBody>
      </p:sp>
    </p:spTree>
  </p:cSld>
  <p:clrMapOvr>
    <a:masterClrMapping/>
  </p:clrMapOvr>
  <p:transition>
    <p:pull dir="d"/>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marL="514350" indent="-514350">
              <a:buAutoNum type="alphaLcParenR"/>
            </a:pPr>
            <a:r>
              <a:rPr lang="en-US" b="1" dirty="0"/>
              <a:t>Albumins: </a:t>
            </a:r>
            <a:r>
              <a:rPr lang="en-US" dirty="0"/>
              <a:t>Most abundant plasma proteins </a:t>
            </a:r>
          </a:p>
          <a:p>
            <a:pPr marL="514350" indent="-514350">
              <a:buNone/>
            </a:pPr>
            <a:r>
              <a:rPr lang="en-US" b="1" dirty="0"/>
              <a:t>	</a:t>
            </a:r>
            <a:r>
              <a:rPr lang="en-US" b="1" u="sng" dirty="0"/>
              <a:t>Functions</a:t>
            </a:r>
          </a:p>
          <a:p>
            <a:pPr marL="914400" lvl="1" indent="-514350"/>
            <a:r>
              <a:rPr lang="en-US" dirty="0"/>
              <a:t>Maintain a normal plasma osmotic pressure (</a:t>
            </a:r>
            <a:r>
              <a:rPr lang="en-US" b="1" dirty="0"/>
              <a:t>main</a:t>
            </a:r>
            <a:r>
              <a:rPr lang="en-US" dirty="0"/>
              <a:t>). </a:t>
            </a:r>
          </a:p>
          <a:p>
            <a:pPr marL="914400" lvl="1" indent="-514350"/>
            <a:r>
              <a:rPr lang="en-US" dirty="0"/>
              <a:t>Act as carrier molecules for lipids and steroid hormones.</a:t>
            </a:r>
          </a:p>
          <a:p>
            <a:pPr>
              <a:buNone/>
            </a:pPr>
            <a:r>
              <a:rPr lang="en-US" b="1" dirty="0"/>
              <a:t>b) Globulins: </a:t>
            </a:r>
            <a:r>
              <a:rPr lang="en-US" dirty="0"/>
              <a:t>Main functions include:</a:t>
            </a:r>
          </a:p>
          <a:p>
            <a:pPr>
              <a:buFont typeface="Wingdings" pitchFamily="2" charset="2"/>
              <a:buChar char="ü"/>
            </a:pPr>
            <a:r>
              <a:rPr lang="en-US" dirty="0"/>
              <a:t>Act as Antibodies (</a:t>
            </a:r>
            <a:r>
              <a:rPr lang="en-US" dirty="0" err="1"/>
              <a:t>immunoglobulins</a:t>
            </a:r>
            <a:r>
              <a:rPr lang="en-US" dirty="0"/>
              <a:t>), which are complex proteins produced by lymphocytes that play an important part in immunity. They bind to, and </a:t>
            </a:r>
            <a:r>
              <a:rPr lang="en-US" dirty="0" err="1"/>
              <a:t>neutralise</a:t>
            </a:r>
            <a:r>
              <a:rPr lang="en-US" dirty="0"/>
              <a:t>, foreign materials (antigens) such as micro-organisms .</a:t>
            </a:r>
          </a:p>
          <a:p>
            <a:pPr>
              <a:buFont typeface="Wingdings" pitchFamily="2" charset="2"/>
              <a:buChar char="ü"/>
            </a:pPr>
            <a:r>
              <a:rPr lang="en-US" dirty="0"/>
              <a:t>transportation of some hormones and mineral salts; e.g. </a:t>
            </a:r>
            <a:r>
              <a:rPr lang="en-US" b="1" dirty="0" err="1"/>
              <a:t>thyroglobulin</a:t>
            </a:r>
            <a:r>
              <a:rPr lang="en-US" dirty="0"/>
              <a:t> carries the hormone </a:t>
            </a:r>
            <a:r>
              <a:rPr lang="en-US" b="1" dirty="0"/>
              <a:t>thyroxine</a:t>
            </a:r>
            <a:r>
              <a:rPr lang="en-US" dirty="0"/>
              <a:t> and </a:t>
            </a:r>
            <a:r>
              <a:rPr lang="en-US" b="1" dirty="0" err="1"/>
              <a:t>transferrin</a:t>
            </a:r>
            <a:r>
              <a:rPr lang="en-US" dirty="0"/>
              <a:t> carries the </a:t>
            </a:r>
            <a:r>
              <a:rPr lang="en-US" b="1" dirty="0"/>
              <a:t>mineral iron</a:t>
            </a:r>
          </a:p>
          <a:p>
            <a:pPr>
              <a:buFont typeface="Wingdings" pitchFamily="2" charset="2"/>
              <a:buChar char="ü"/>
            </a:pPr>
            <a:r>
              <a:rPr lang="en-US" dirty="0"/>
              <a:t>inhibition of some </a:t>
            </a:r>
            <a:r>
              <a:rPr lang="en-US" dirty="0" err="1"/>
              <a:t>proteolytic</a:t>
            </a:r>
            <a:r>
              <a:rPr lang="en-US" dirty="0"/>
              <a:t> enzymes, e.g. </a:t>
            </a:r>
            <a:r>
              <a:rPr lang="en-US" baseline="-25000" dirty="0"/>
              <a:t>2 </a:t>
            </a:r>
            <a:r>
              <a:rPr lang="en-US" dirty="0"/>
              <a:t>macroglobulin inhibits </a:t>
            </a:r>
            <a:r>
              <a:rPr lang="en-US" dirty="0" err="1"/>
              <a:t>trypsin</a:t>
            </a:r>
            <a:r>
              <a:rPr lang="en-US" dirty="0"/>
              <a:t> activity.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112</a:t>
            </a:fld>
            <a:endParaRPr lang="en-US"/>
          </a:p>
        </p:txBody>
      </p:sp>
    </p:spTree>
  </p:cSld>
  <p:clrMapOvr>
    <a:masterClrMapping/>
  </p:clrMapOvr>
  <p:transition>
    <p:pull dir="r"/>
  </p:transition>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5. </a:t>
            </a:r>
            <a:r>
              <a:rPr lang="en-US" b="1" dirty="0" err="1"/>
              <a:t>Orbicularis</a:t>
            </a:r>
            <a:r>
              <a:rPr lang="en-US" b="1" dirty="0"/>
              <a:t> </a:t>
            </a:r>
            <a:r>
              <a:rPr lang="en-US" b="1" dirty="0" err="1"/>
              <a:t>oris</a:t>
            </a:r>
            <a:r>
              <a:rPr lang="en-US" b="1" dirty="0"/>
              <a:t> (unpaired). </a:t>
            </a:r>
            <a:r>
              <a:rPr lang="en-US" dirty="0"/>
              <a:t>Surrounds the mouth &amp; blends with the muscles of the cheeks. </a:t>
            </a:r>
          </a:p>
          <a:p>
            <a:r>
              <a:rPr lang="en-US" b="1" dirty="0"/>
              <a:t>Function</a:t>
            </a:r>
            <a:r>
              <a:rPr lang="en-US" dirty="0"/>
              <a:t>: Closes the lips &amp; when strongly contracted, shapes the mouth for whistling.</a:t>
            </a:r>
          </a:p>
          <a:p>
            <a:pPr>
              <a:buNone/>
            </a:pPr>
            <a:r>
              <a:rPr lang="en-US" b="1" dirty="0"/>
              <a:t>6. </a:t>
            </a:r>
            <a:r>
              <a:rPr lang="en-US" b="1" dirty="0" err="1"/>
              <a:t>Masseter</a:t>
            </a:r>
            <a:r>
              <a:rPr lang="en-US" b="1" dirty="0"/>
              <a:t>. </a:t>
            </a:r>
            <a:r>
              <a:rPr lang="en-US" dirty="0"/>
              <a:t>Broad muscle, extending from the </a:t>
            </a:r>
            <a:r>
              <a:rPr lang="en-US" dirty="0" err="1"/>
              <a:t>zygomatic</a:t>
            </a:r>
            <a:r>
              <a:rPr lang="en-US" dirty="0"/>
              <a:t> arch to the angle of the jaw. </a:t>
            </a:r>
          </a:p>
          <a:p>
            <a:r>
              <a:rPr lang="en-US" b="1" dirty="0"/>
              <a:t>Function</a:t>
            </a:r>
            <a:r>
              <a:rPr lang="en-US" dirty="0"/>
              <a:t>: In chewing it draws the mandible up to the maxilla, closing the jaw &amp; exerts considerable pressure on the food.</a:t>
            </a:r>
          </a:p>
          <a:p>
            <a:pPr>
              <a:buNone/>
            </a:pPr>
            <a:r>
              <a:rPr lang="en-US" b="1" dirty="0"/>
              <a:t>7. </a:t>
            </a:r>
            <a:r>
              <a:rPr lang="en-US" b="1" dirty="0" err="1"/>
              <a:t>Temporalis</a:t>
            </a:r>
            <a:r>
              <a:rPr lang="en-US" b="1" dirty="0"/>
              <a:t>. </a:t>
            </a:r>
            <a:r>
              <a:rPr lang="en-US" dirty="0"/>
              <a:t>Covers the squamous part of the temporal bone. It passes behind the </a:t>
            </a:r>
            <a:r>
              <a:rPr lang="en-US" dirty="0" err="1"/>
              <a:t>zygomatic</a:t>
            </a:r>
            <a:r>
              <a:rPr lang="en-US" dirty="0"/>
              <a:t> arch to be inserted into the </a:t>
            </a:r>
            <a:r>
              <a:rPr lang="en-US" dirty="0" err="1"/>
              <a:t>coronoid</a:t>
            </a:r>
            <a:r>
              <a:rPr lang="en-US" dirty="0"/>
              <a:t> process of the mandible. </a:t>
            </a:r>
          </a:p>
          <a:p>
            <a:r>
              <a:rPr lang="en-US" b="1" dirty="0"/>
              <a:t>Function</a:t>
            </a:r>
            <a:r>
              <a:rPr lang="en-US" dirty="0"/>
              <a:t>: Closes the mouth &amp; assists with chewing.</a:t>
            </a:r>
          </a:p>
          <a:p>
            <a:pPr>
              <a:buNone/>
            </a:pPr>
            <a:r>
              <a:rPr lang="en-US" b="1" dirty="0"/>
              <a:t>8. </a:t>
            </a:r>
            <a:r>
              <a:rPr lang="en-US" b="1" dirty="0" err="1"/>
              <a:t>Pterygoid</a:t>
            </a:r>
            <a:r>
              <a:rPr lang="en-US" b="1" dirty="0"/>
              <a:t>. </a:t>
            </a:r>
            <a:r>
              <a:rPr lang="en-US" dirty="0"/>
              <a:t>Extends from the sphenoid bone to the mandible. </a:t>
            </a:r>
          </a:p>
          <a:p>
            <a:r>
              <a:rPr lang="en-US" b="1" dirty="0"/>
              <a:t>Function</a:t>
            </a:r>
            <a:r>
              <a:rPr lang="en-US" dirty="0"/>
              <a:t>: Closes the mouth &amp; pulls the lower jaw forward.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1120</a:t>
            </a:fld>
            <a:endParaRPr lang="en-US"/>
          </a:p>
        </p:txBody>
      </p:sp>
    </p:spTree>
  </p:cSld>
  <p:clrMapOvr>
    <a:masterClrMapping/>
  </p:clrMapOvr>
  <p:transition>
    <p:pull dir="d"/>
  </p:transition>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dk1"/>
          </a:lnRef>
          <a:fillRef idx="2">
            <a:schemeClr val="dk1"/>
          </a:fillRef>
          <a:effectRef idx="1">
            <a:schemeClr val="dk1"/>
          </a:effectRef>
          <a:fontRef idx="minor">
            <a:schemeClr val="dk1"/>
          </a:fontRef>
        </p:style>
        <p:txBody>
          <a:bodyPr>
            <a:normAutofit fontScale="90000"/>
          </a:bodyPr>
          <a:lstStyle/>
          <a:p>
            <a:r>
              <a:rPr lang="en-US" b="1" u="sng" dirty="0"/>
              <a:t>MUSCLES OF THE NECK</a:t>
            </a:r>
          </a:p>
        </p:txBody>
      </p:sp>
      <p:sp>
        <p:nvSpPr>
          <p:cNvPr id="3" name="Content Placeholder 2"/>
          <p:cNvSpPr>
            <a:spLocks noGrp="1"/>
          </p:cNvSpPr>
          <p:nvPr>
            <p:ph idx="1"/>
          </p:nvPr>
        </p:nvSpPr>
        <p:spPr>
          <a:xfrm>
            <a:off x="0" y="533400"/>
            <a:ext cx="9144000" cy="6324600"/>
          </a:xfrm>
        </p:spPr>
        <p:txBody>
          <a:bodyPr>
            <a:normAutofit/>
          </a:bodyPr>
          <a:lstStyle/>
          <a:p>
            <a:pPr>
              <a:buNone/>
            </a:pPr>
            <a:r>
              <a:rPr lang="en-US" b="1" dirty="0"/>
              <a:t>1. </a:t>
            </a:r>
            <a:r>
              <a:rPr lang="en-US" b="1" dirty="0" err="1"/>
              <a:t>Sternocleidomastoid</a:t>
            </a:r>
            <a:r>
              <a:rPr lang="en-US" b="1" dirty="0"/>
              <a:t>. </a:t>
            </a:r>
          </a:p>
          <a:p>
            <a:r>
              <a:rPr lang="en-US" dirty="0"/>
              <a:t>Arises from the </a:t>
            </a:r>
            <a:r>
              <a:rPr lang="en-US" dirty="0" err="1"/>
              <a:t>manubrium</a:t>
            </a:r>
            <a:r>
              <a:rPr lang="en-US" dirty="0"/>
              <a:t> of the sternum &amp; the clavicle &amp; extends upwards to the mastoid process of the temporal bone. </a:t>
            </a:r>
          </a:p>
          <a:p>
            <a:r>
              <a:rPr lang="en-US" b="1" dirty="0"/>
              <a:t>Function</a:t>
            </a:r>
            <a:r>
              <a:rPr lang="en-US" dirty="0"/>
              <a:t>: </a:t>
            </a:r>
          </a:p>
          <a:p>
            <a:pPr lvl="1"/>
            <a:r>
              <a:rPr lang="en-US" dirty="0"/>
              <a:t>Assists in turning the head from side to side. </a:t>
            </a:r>
          </a:p>
          <a:p>
            <a:pPr lvl="1"/>
            <a:r>
              <a:rPr lang="en-US" dirty="0"/>
              <a:t>When the muscle on one side contracts it draws the head towards the shoulder. </a:t>
            </a:r>
          </a:p>
          <a:p>
            <a:pPr lvl="1"/>
            <a:r>
              <a:rPr lang="en-US" dirty="0"/>
              <a:t>When both contract at the same time they flex the cervical vertebrae or draw the sternum &amp; clavicles upwards when the head is maintained in a fixed position, e.g. in forced respiration.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1121</a:t>
            </a:fld>
            <a:endParaRPr lang="en-US"/>
          </a:p>
        </p:txBody>
      </p:sp>
    </p:spTree>
  </p:cSld>
  <p:clrMapOvr>
    <a:masterClrMapping/>
  </p:clrMapOvr>
  <p:transition>
    <p:pull dir="d"/>
  </p:transition>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2. Trapezius. </a:t>
            </a:r>
          </a:p>
          <a:p>
            <a:r>
              <a:rPr lang="en-US" dirty="0"/>
              <a:t>Covers the shoulder &amp; the back of the neck. </a:t>
            </a:r>
          </a:p>
          <a:p>
            <a:pPr lvl="1"/>
            <a:r>
              <a:rPr lang="en-US" dirty="0"/>
              <a:t>Upper attachment: to the </a:t>
            </a:r>
            <a:r>
              <a:rPr lang="en-US" b="1" dirty="0"/>
              <a:t>occipital protuberance</a:t>
            </a:r>
            <a:endParaRPr lang="en-US" dirty="0"/>
          </a:p>
          <a:p>
            <a:pPr lvl="1"/>
            <a:r>
              <a:rPr lang="en-US" dirty="0"/>
              <a:t>Medial attachment: to the </a:t>
            </a:r>
            <a:r>
              <a:rPr lang="en-US" b="1" dirty="0"/>
              <a:t>transverse processes </a:t>
            </a:r>
            <a:r>
              <a:rPr lang="en-US" dirty="0"/>
              <a:t>of the cervical and thoracic vertebrae </a:t>
            </a:r>
          </a:p>
          <a:p>
            <a:pPr lvl="1"/>
            <a:r>
              <a:rPr lang="en-US" dirty="0"/>
              <a:t>Lateral attachment: to the </a:t>
            </a:r>
            <a:r>
              <a:rPr lang="en-US" b="1" dirty="0"/>
              <a:t>clavicle</a:t>
            </a:r>
            <a:r>
              <a:rPr lang="en-US" dirty="0"/>
              <a:t> &amp; to the </a:t>
            </a:r>
            <a:r>
              <a:rPr lang="en-US" b="1" dirty="0" err="1"/>
              <a:t>spinous</a:t>
            </a:r>
            <a:r>
              <a:rPr lang="en-US" dirty="0"/>
              <a:t> &amp; </a:t>
            </a:r>
            <a:r>
              <a:rPr lang="en-US" b="1" dirty="0" err="1"/>
              <a:t>acromion</a:t>
            </a:r>
            <a:r>
              <a:rPr lang="en-US" b="1" dirty="0"/>
              <a:t> </a:t>
            </a:r>
            <a:r>
              <a:rPr lang="en-US" dirty="0"/>
              <a:t>processes of the </a:t>
            </a:r>
            <a:r>
              <a:rPr lang="en-US" b="1" dirty="0"/>
              <a:t>scapula</a:t>
            </a:r>
            <a:r>
              <a:rPr lang="en-US" dirty="0"/>
              <a:t>. </a:t>
            </a:r>
          </a:p>
          <a:p>
            <a:r>
              <a:rPr lang="en-US" b="1" dirty="0"/>
              <a:t>Function</a:t>
            </a:r>
            <a:r>
              <a:rPr lang="en-US" dirty="0"/>
              <a:t>: </a:t>
            </a:r>
          </a:p>
          <a:p>
            <a:pPr lvl="1"/>
            <a:r>
              <a:rPr lang="en-US" dirty="0"/>
              <a:t>pulls the head backwards, </a:t>
            </a:r>
          </a:p>
          <a:p>
            <a:pPr lvl="1"/>
            <a:r>
              <a:rPr lang="en-US" dirty="0"/>
              <a:t>squares the shoulders </a:t>
            </a:r>
          </a:p>
          <a:p>
            <a:pPr lvl="1"/>
            <a:r>
              <a:rPr lang="en-US" dirty="0"/>
              <a:t>controls the movements of the scapula when the shoulder joint is in use.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1122</a:t>
            </a:fld>
            <a:endParaRPr lang="en-US"/>
          </a:p>
        </p:txBody>
      </p:sp>
    </p:spTree>
  </p:cSld>
  <p:clrMapOvr>
    <a:masterClrMapping/>
  </p:clrMapOvr>
  <p:transition>
    <p:wedge/>
  </p:transition>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354762"/>
            <a:ext cx="8229600" cy="503238"/>
          </a:xfrm>
        </p:spPr>
        <p:txBody>
          <a:bodyPr>
            <a:normAutofit fontScale="90000"/>
          </a:bodyPr>
          <a:lstStyle/>
          <a:p>
            <a:r>
              <a:rPr lang="en-US" sz="2800" dirty="0"/>
              <a:t>Muscles of the face, head and neck</a:t>
            </a:r>
          </a:p>
        </p:txBody>
      </p:sp>
      <p:pic>
        <p:nvPicPr>
          <p:cNvPr id="41986"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1123</a:t>
            </a:fld>
            <a:endParaRPr lang="en-US"/>
          </a:p>
        </p:txBody>
      </p:sp>
    </p:spTree>
  </p:cSld>
  <p:clrMapOvr>
    <a:masterClrMapping/>
  </p:clrMapOvr>
  <p:transition>
    <p:wedge/>
  </p:transition>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MUSCLES OF THE BACK</a:t>
            </a:r>
          </a:p>
        </p:txBody>
      </p:sp>
      <p:sp>
        <p:nvSpPr>
          <p:cNvPr id="3" name="Content Placeholder 2"/>
          <p:cNvSpPr>
            <a:spLocks noGrp="1"/>
          </p:cNvSpPr>
          <p:nvPr>
            <p:ph idx="1"/>
          </p:nvPr>
        </p:nvSpPr>
        <p:spPr>
          <a:xfrm>
            <a:off x="0" y="533400"/>
            <a:ext cx="9144000" cy="6324600"/>
          </a:xfrm>
        </p:spPr>
        <p:txBody>
          <a:bodyPr>
            <a:normAutofit/>
          </a:bodyPr>
          <a:lstStyle/>
          <a:p>
            <a:r>
              <a:rPr lang="en-US" dirty="0"/>
              <a:t>6 pairs of large muscles</a:t>
            </a:r>
          </a:p>
          <a:p>
            <a:r>
              <a:rPr lang="en-US" dirty="0"/>
              <a:t>Arrangement of these muscles is the same on each side of the vertebral column.</a:t>
            </a:r>
          </a:p>
          <a:p>
            <a:r>
              <a:rPr lang="en-US" dirty="0"/>
              <a:t>They are:</a:t>
            </a:r>
          </a:p>
          <a:p>
            <a:pPr lvl="1"/>
            <a:r>
              <a:rPr lang="en-US" dirty="0"/>
              <a:t>trapezius</a:t>
            </a:r>
          </a:p>
          <a:p>
            <a:pPr lvl="1"/>
            <a:r>
              <a:rPr lang="en-US" dirty="0" err="1"/>
              <a:t>teres</a:t>
            </a:r>
            <a:r>
              <a:rPr lang="en-US" dirty="0"/>
              <a:t> major</a:t>
            </a:r>
          </a:p>
          <a:p>
            <a:pPr lvl="1"/>
            <a:r>
              <a:rPr lang="en-US" dirty="0"/>
              <a:t>psoas</a:t>
            </a:r>
          </a:p>
          <a:p>
            <a:pPr lvl="1"/>
            <a:r>
              <a:rPr lang="en-US" dirty="0" err="1"/>
              <a:t>latissimus</a:t>
            </a:r>
            <a:r>
              <a:rPr lang="en-US" dirty="0"/>
              <a:t> </a:t>
            </a:r>
            <a:r>
              <a:rPr lang="en-US" dirty="0" err="1"/>
              <a:t>dorsi</a:t>
            </a:r>
            <a:endParaRPr lang="en-US" dirty="0"/>
          </a:p>
          <a:p>
            <a:pPr lvl="1"/>
            <a:r>
              <a:rPr lang="en-US" dirty="0"/>
              <a:t>quadratus lumborum</a:t>
            </a:r>
          </a:p>
          <a:p>
            <a:pPr lvl="1"/>
            <a:r>
              <a:rPr lang="en-US" dirty="0" err="1"/>
              <a:t>sacrospinalis</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1124</a:t>
            </a:fld>
            <a:endParaRPr lang="en-US"/>
          </a:p>
        </p:txBody>
      </p:sp>
    </p:spTree>
  </p:cSld>
  <p:clrMapOvr>
    <a:masterClrMapping/>
  </p:clrMapOvr>
  <p:transition>
    <p:wedge/>
  </p:transition>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1125</a:t>
            </a:fld>
            <a:endParaRPr lang="en-US"/>
          </a:p>
        </p:txBody>
      </p:sp>
    </p:spTree>
  </p:cSld>
  <p:clrMapOvr>
    <a:masterClrMapping/>
  </p:clrMapOvr>
  <p:transition>
    <p:wedge/>
  </p:transition>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b="1" dirty="0"/>
              <a:t>1. Quadratus lumborum. </a:t>
            </a:r>
            <a:r>
              <a:rPr lang="en-US" dirty="0"/>
              <a:t>Originates from the iliac crest then it passes upwards, parallel &amp; close to the vertebral column &amp; is inserted into the 12</a:t>
            </a:r>
            <a:r>
              <a:rPr lang="en-US" baseline="30000" dirty="0"/>
              <a:t>th</a:t>
            </a:r>
            <a:r>
              <a:rPr lang="en-US" dirty="0"/>
              <a:t> rib.</a:t>
            </a:r>
          </a:p>
          <a:p>
            <a:r>
              <a:rPr lang="en-US" b="1" dirty="0"/>
              <a:t>Function</a:t>
            </a:r>
            <a:r>
              <a:rPr lang="en-US" dirty="0"/>
              <a:t>: </a:t>
            </a:r>
          </a:p>
          <a:p>
            <a:pPr lvl="1"/>
            <a:r>
              <a:rPr lang="en-US" dirty="0"/>
              <a:t>the 2 muscles fix the lower rib during respiration &amp; cause extension of the vertebral column (bending backwards). </a:t>
            </a:r>
          </a:p>
          <a:p>
            <a:pPr lvl="1"/>
            <a:r>
              <a:rPr lang="en-US" dirty="0"/>
              <a:t>If one muscle contracts it causes lateral flexion of the lumbar region of the vertebral column.</a:t>
            </a:r>
          </a:p>
          <a:p>
            <a:pPr>
              <a:buNone/>
            </a:pPr>
            <a:r>
              <a:rPr lang="en-US" b="1" dirty="0"/>
              <a:t>2. </a:t>
            </a:r>
            <a:r>
              <a:rPr lang="en-US" b="1" dirty="0" err="1"/>
              <a:t>Sacrospinalis</a:t>
            </a:r>
            <a:r>
              <a:rPr lang="en-US" b="1" dirty="0"/>
              <a:t> (erector </a:t>
            </a:r>
            <a:r>
              <a:rPr lang="en-US" b="1" dirty="0" err="1"/>
              <a:t>spinae</a:t>
            </a:r>
            <a:r>
              <a:rPr lang="en-US" b="1" dirty="0"/>
              <a:t>). </a:t>
            </a:r>
            <a:r>
              <a:rPr lang="en-US" dirty="0"/>
              <a:t>Group of muscles lying between the </a:t>
            </a:r>
            <a:r>
              <a:rPr lang="en-US" dirty="0" err="1"/>
              <a:t>spinous</a:t>
            </a:r>
            <a:r>
              <a:rPr lang="en-US" dirty="0"/>
              <a:t> &amp; transverse processes of the vertebrae. Originate from the sacrum &amp; inserted into the occipital bone.</a:t>
            </a:r>
          </a:p>
          <a:p>
            <a:r>
              <a:rPr lang="en-US" b="1" dirty="0"/>
              <a:t>Function</a:t>
            </a:r>
            <a:r>
              <a:rPr lang="en-US" dirty="0"/>
              <a:t>: Their contraction causes extension of the vertebral column.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1126</a:t>
            </a:fld>
            <a:endParaRPr lang="en-US"/>
          </a:p>
        </p:txBody>
      </p:sp>
    </p:spTree>
  </p:cSld>
  <p:clrMapOvr>
    <a:masterClrMapping/>
  </p:clrMapOvr>
  <p:transition>
    <p:wedge/>
  </p:transition>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54762"/>
            <a:ext cx="8229600" cy="503238"/>
          </a:xfrm>
        </p:spPr>
        <p:txBody>
          <a:bodyPr>
            <a:normAutofit fontScale="90000"/>
          </a:bodyPr>
          <a:lstStyle/>
          <a:p>
            <a:r>
              <a:rPr lang="en-US" sz="3200" dirty="0"/>
              <a:t>Transverse section of posterior abdominal wall</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1127</a:t>
            </a:fld>
            <a:endParaRPr lang="en-US"/>
          </a:p>
        </p:txBody>
      </p:sp>
    </p:spTree>
  </p:cSld>
  <p:clrMapOvr>
    <a:masterClrMapping/>
  </p:clrMapOvr>
  <p:transition>
    <p:wedge/>
  </p:transition>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MUSCLES OF THE ABDOMINAL WALL</a:t>
            </a:r>
          </a:p>
        </p:txBody>
      </p:sp>
      <p:sp>
        <p:nvSpPr>
          <p:cNvPr id="3" name="Content Placeholder 2"/>
          <p:cNvSpPr>
            <a:spLocks noGrp="1"/>
          </p:cNvSpPr>
          <p:nvPr>
            <p:ph idx="1"/>
          </p:nvPr>
        </p:nvSpPr>
        <p:spPr>
          <a:xfrm>
            <a:off x="0" y="533400"/>
            <a:ext cx="9144000" cy="6324600"/>
          </a:xfrm>
        </p:spPr>
        <p:txBody>
          <a:bodyPr>
            <a:normAutofit/>
          </a:bodyPr>
          <a:lstStyle/>
          <a:p>
            <a:r>
              <a:rPr lang="en-US" dirty="0"/>
              <a:t>6 pairs of muscles. </a:t>
            </a:r>
          </a:p>
          <a:p>
            <a:r>
              <a:rPr lang="en-US" dirty="0"/>
              <a:t>From the surface inwards they are:</a:t>
            </a:r>
          </a:p>
          <a:p>
            <a:pPr lvl="1"/>
            <a:r>
              <a:rPr lang="en-US" dirty="0"/>
              <a:t>rectus abdominis</a:t>
            </a:r>
          </a:p>
          <a:p>
            <a:pPr lvl="1"/>
            <a:r>
              <a:rPr lang="en-US" dirty="0"/>
              <a:t>external oblique</a:t>
            </a:r>
          </a:p>
          <a:p>
            <a:pPr lvl="1"/>
            <a:r>
              <a:rPr lang="en-US" dirty="0"/>
              <a:t>internal oblique</a:t>
            </a:r>
          </a:p>
          <a:p>
            <a:pPr lvl="1"/>
            <a:r>
              <a:rPr lang="en-US" dirty="0"/>
              <a:t>transversus abdominis</a:t>
            </a:r>
          </a:p>
          <a:p>
            <a:pPr lvl="1"/>
            <a:r>
              <a:rPr lang="en-US" dirty="0"/>
              <a:t>quadratus lumborum</a:t>
            </a:r>
          </a:p>
          <a:p>
            <a:pPr lvl="1"/>
            <a:r>
              <a:rPr lang="en-US" dirty="0"/>
              <a:t>Psoas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1128</a:t>
            </a:fld>
            <a:endParaRPr lang="en-US"/>
          </a:p>
        </p:txBody>
      </p:sp>
    </p:spTree>
  </p:cSld>
  <p:clrMapOvr>
    <a:masterClrMapping/>
  </p:clrMapOvr>
  <p:transition>
    <p:wedge/>
  </p:transition>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Anterior abdominal wall is divided longitudinally by the </a:t>
            </a:r>
            <a:r>
              <a:rPr lang="en-US" b="1" dirty="0"/>
              <a:t>linea alba </a:t>
            </a:r>
            <a:r>
              <a:rPr lang="en-US" dirty="0"/>
              <a:t>which extends from the xiphoid process of the sternum to the </a:t>
            </a:r>
            <a:r>
              <a:rPr lang="en-US" dirty="0" err="1"/>
              <a:t>symphysis</a:t>
            </a:r>
            <a:r>
              <a:rPr lang="en-US" dirty="0"/>
              <a:t> pubis. </a:t>
            </a:r>
          </a:p>
          <a:p>
            <a:pPr>
              <a:buNone/>
            </a:pPr>
            <a:r>
              <a:rPr lang="en-US" b="1" dirty="0"/>
              <a:t>1. Rectus abdominis. </a:t>
            </a:r>
            <a:r>
              <a:rPr lang="en-US" dirty="0"/>
              <a:t>Most superficial muscle. </a:t>
            </a:r>
          </a:p>
          <a:p>
            <a:r>
              <a:rPr lang="en-US" dirty="0"/>
              <a:t>Broad &amp; flat, originating from the transverse part of the pubic bone then passing upwards to be inserted into the lower ribs &amp; the xiphoid process of the sternum.</a:t>
            </a:r>
          </a:p>
          <a:p>
            <a:r>
              <a:rPr lang="en-US" dirty="0"/>
              <a:t>Medially the 2 muscles are attached to the linea alba.</a:t>
            </a:r>
          </a:p>
          <a:p>
            <a:pPr>
              <a:buNone/>
            </a:pPr>
            <a:r>
              <a:rPr lang="en-US" b="1" dirty="0"/>
              <a:t>2. External oblique. </a:t>
            </a:r>
            <a:r>
              <a:rPr lang="en-US" dirty="0"/>
              <a:t>Extends from the lower ribs downwards &amp; forward to be inserted into the iliac crest &amp; by an </a:t>
            </a:r>
            <a:r>
              <a:rPr lang="en-US" dirty="0" err="1"/>
              <a:t>aponeurosis</a:t>
            </a:r>
            <a:r>
              <a:rPr lang="en-US" dirty="0"/>
              <a:t>, to the linea alba.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1129</a:t>
            </a:fld>
            <a:endParaRPr lang="en-US"/>
          </a:p>
        </p:txBody>
      </p:sp>
    </p:spTree>
  </p:cSld>
  <p:clrMapOvr>
    <a:masterClrMapping/>
  </p:clrMapOvr>
  <p:transition>
    <p:wedg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c) Clotting factors: </a:t>
            </a:r>
            <a:r>
              <a:rPr lang="en-US" dirty="0"/>
              <a:t> substances essential for coagulation of blood. </a:t>
            </a:r>
          </a:p>
          <a:p>
            <a:pPr>
              <a:buNone/>
            </a:pPr>
            <a:r>
              <a:rPr lang="en-US" dirty="0"/>
              <a:t>D). </a:t>
            </a:r>
            <a:r>
              <a:rPr lang="en-US" b="1" dirty="0"/>
              <a:t>Fibrinogen</a:t>
            </a:r>
            <a:r>
              <a:rPr lang="en-US" dirty="0"/>
              <a:t>: </a:t>
            </a:r>
            <a:r>
              <a:rPr lang="en-US" dirty="0" err="1"/>
              <a:t>Synthesised</a:t>
            </a:r>
            <a:r>
              <a:rPr lang="en-US" dirty="0"/>
              <a:t> in the liver and is essential for blood coagulation.</a:t>
            </a:r>
          </a:p>
          <a:p>
            <a:pPr>
              <a:buNone/>
            </a:pPr>
            <a:endParaRPr lang="en-US" dirty="0"/>
          </a:p>
          <a:p>
            <a:pPr>
              <a:buNone/>
            </a:pPr>
            <a:endParaRPr lang="en-US" dirty="0"/>
          </a:p>
          <a:p>
            <a:r>
              <a:rPr lang="en-US" b="1" dirty="0"/>
              <a:t>Serum</a:t>
            </a:r>
            <a:r>
              <a:rPr lang="en-US" dirty="0"/>
              <a:t>: plasma from which clotting factors have been removed.</a:t>
            </a:r>
          </a:p>
          <a:p>
            <a:r>
              <a:rPr lang="en-US" dirty="0"/>
              <a:t>Plasma viscosity (thickness) is due to plasma proteins, mainly albumin and fibrinogen. </a:t>
            </a:r>
          </a:p>
          <a:p>
            <a:r>
              <a:rPr lang="en-US" b="1" dirty="0"/>
              <a:t>Viscosity</a:t>
            </a:r>
            <a:r>
              <a:rPr lang="en-US" dirty="0"/>
              <a:t> is used as a measure of the body's response to some diseases.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113</a:t>
            </a:fld>
            <a:endParaRPr lang="en-US"/>
          </a:p>
        </p:txBody>
      </p:sp>
    </p:spTree>
  </p:cSld>
  <p:clrMapOvr>
    <a:masterClrMapping/>
  </p:clrMapOvr>
  <p:transition>
    <p:pull dir="r"/>
  </p:transition>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3. Internal oblique. </a:t>
            </a:r>
            <a:r>
              <a:rPr lang="en-US" dirty="0"/>
              <a:t>Lies deep to the external oblique. </a:t>
            </a:r>
          </a:p>
          <a:p>
            <a:r>
              <a:rPr lang="en-US" dirty="0"/>
              <a:t>Arises from the iliac crest &amp; by a broad band of fascia from the </a:t>
            </a:r>
            <a:r>
              <a:rPr lang="en-US" dirty="0" err="1"/>
              <a:t>spinous</a:t>
            </a:r>
            <a:r>
              <a:rPr lang="en-US" dirty="0"/>
              <a:t> processes of the lumbar vertebrae. </a:t>
            </a:r>
          </a:p>
          <a:p>
            <a:r>
              <a:rPr lang="en-US" dirty="0"/>
              <a:t>Fibres pass upwards towards the midline to be inserted into the lower ribs &amp; by an </a:t>
            </a:r>
            <a:r>
              <a:rPr lang="en-US" b="1" dirty="0" err="1"/>
              <a:t>aponeurosis</a:t>
            </a:r>
            <a:r>
              <a:rPr lang="en-US" dirty="0"/>
              <a:t>, into the linea alba. </a:t>
            </a:r>
          </a:p>
          <a:p>
            <a:r>
              <a:rPr lang="en-US" dirty="0"/>
              <a:t>Fibres are at right angles to those of the external oblique.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1130</a:t>
            </a:fld>
            <a:endParaRPr lang="en-US"/>
          </a:p>
        </p:txBody>
      </p:sp>
    </p:spTree>
  </p:cSld>
  <p:clrMapOvr>
    <a:masterClrMapping/>
  </p:clrMapOvr>
  <p:transition>
    <p:wedge/>
  </p:transition>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4. Transversus abdominis. </a:t>
            </a:r>
            <a:r>
              <a:rPr lang="en-US" dirty="0"/>
              <a:t>Deepest muscle of the abdominal wall. </a:t>
            </a:r>
          </a:p>
          <a:p>
            <a:r>
              <a:rPr lang="en-US" dirty="0"/>
              <a:t>Fibres arise from the iliac crest &amp; the lumbar vertebrae &amp; pass across the abdominal wall to be inserted into the linea alba by an </a:t>
            </a:r>
            <a:r>
              <a:rPr lang="en-US" b="1" dirty="0" err="1"/>
              <a:t>aponeurosis</a:t>
            </a:r>
            <a:r>
              <a:rPr lang="en-US" dirty="0"/>
              <a:t>. </a:t>
            </a:r>
          </a:p>
          <a:p>
            <a:r>
              <a:rPr lang="en-US" dirty="0"/>
              <a:t>Fibres are at right angles to those of the rectus abdominis.</a:t>
            </a:r>
          </a:p>
          <a:p>
            <a:pPr>
              <a:buNone/>
            </a:pPr>
            <a:r>
              <a:rPr lang="en-US" b="1" u="sng" dirty="0"/>
              <a:t>Functions</a:t>
            </a:r>
          </a:p>
          <a:p>
            <a:r>
              <a:rPr lang="en-US" dirty="0"/>
              <a:t>Main function of the 4 pairs of muscles is to form the strong muscular anterior wall of the abdominal cavity. When the muscles contract together they:</a:t>
            </a:r>
          </a:p>
          <a:p>
            <a:pPr lvl="1"/>
            <a:r>
              <a:rPr lang="en-US" dirty="0"/>
              <a:t>compress the abdominal organs</a:t>
            </a:r>
          </a:p>
          <a:p>
            <a:pPr lvl="1"/>
            <a:r>
              <a:rPr lang="en-US" dirty="0"/>
              <a:t>flex the vertebral column in the lumbar region</a:t>
            </a:r>
          </a:p>
          <a:p>
            <a:r>
              <a:rPr lang="en-US" dirty="0"/>
              <a:t>Contraction of the muscles on one side only bends the trunk towards that side. </a:t>
            </a:r>
          </a:p>
          <a:p>
            <a:r>
              <a:rPr lang="en-US" dirty="0"/>
              <a:t>Contraction of the oblique muscles on one side rotates the trunk.</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1131</a:t>
            </a:fld>
            <a:endParaRPr lang="en-US"/>
          </a:p>
        </p:txBody>
      </p:sp>
    </p:spTree>
  </p:cSld>
  <p:clrMapOvr>
    <a:masterClrMapping/>
  </p:clrMapOvr>
  <p:transition>
    <p:wedge/>
  </p:transition>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4762"/>
            <a:ext cx="8229600" cy="503238"/>
          </a:xfrm>
        </p:spPr>
        <p:txBody>
          <a:bodyPr>
            <a:normAutofit fontScale="90000"/>
          </a:bodyPr>
          <a:lstStyle/>
          <a:p>
            <a:r>
              <a:rPr lang="en-US" sz="2800" dirty="0"/>
              <a:t>Anterior abdominal wall muscles</a:t>
            </a:r>
          </a:p>
        </p:txBody>
      </p:sp>
      <p:pic>
        <p:nvPicPr>
          <p:cNvPr id="44034"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1132</a:t>
            </a:fld>
            <a:endParaRPr lang="en-US"/>
          </a:p>
        </p:txBody>
      </p:sp>
    </p:spTree>
  </p:cSld>
  <p:clrMapOvr>
    <a:masterClrMapping/>
  </p:clrMapOvr>
  <p:transition>
    <p:wedge/>
  </p:transition>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2362"/>
            <a:ext cx="9144000" cy="655638"/>
          </a:xfrm>
        </p:spPr>
        <p:txBody>
          <a:bodyPr>
            <a:normAutofit fontScale="90000"/>
          </a:bodyPr>
          <a:lstStyle/>
          <a:p>
            <a:r>
              <a:rPr lang="en-US" sz="2800" dirty="0"/>
              <a:t>Transverse section of muscles and fascia of anterior abdominal wall</a:t>
            </a:r>
          </a:p>
        </p:txBody>
      </p:sp>
      <p:pic>
        <p:nvPicPr>
          <p:cNvPr id="45058"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1133</a:t>
            </a:fld>
            <a:endParaRPr lang="en-US"/>
          </a:p>
        </p:txBody>
      </p:sp>
    </p:spTree>
  </p:cSld>
  <p:clrMapOvr>
    <a:masterClrMapping/>
  </p:clrMapOvr>
  <p:transition>
    <p:wedge/>
  </p:transition>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b="1" u="sng" dirty="0"/>
              <a:t>Inguinal canal</a:t>
            </a:r>
          </a:p>
        </p:txBody>
      </p:sp>
      <p:sp>
        <p:nvSpPr>
          <p:cNvPr id="3" name="Content Placeholder 2"/>
          <p:cNvSpPr>
            <a:spLocks noGrp="1"/>
          </p:cNvSpPr>
          <p:nvPr>
            <p:ph idx="1"/>
          </p:nvPr>
        </p:nvSpPr>
        <p:spPr>
          <a:xfrm>
            <a:off x="0" y="533400"/>
            <a:ext cx="9144000" cy="6324600"/>
          </a:xfrm>
        </p:spPr>
        <p:txBody>
          <a:bodyPr>
            <a:normAutofit/>
          </a:bodyPr>
          <a:lstStyle/>
          <a:p>
            <a:r>
              <a:rPr lang="en-US" dirty="0"/>
              <a:t>Canal, 2.5 to 4 cm long &amp; passes obliquely through the abdominal wall.</a:t>
            </a:r>
          </a:p>
          <a:p>
            <a:r>
              <a:rPr lang="en-US" dirty="0"/>
              <a:t>Runs parallel to and immediately in front of the </a:t>
            </a:r>
            <a:r>
              <a:rPr lang="en-US" dirty="0" err="1"/>
              <a:t>transversalis</a:t>
            </a:r>
            <a:r>
              <a:rPr lang="en-US" dirty="0"/>
              <a:t> fascia &amp; part of the inguinal ligament. </a:t>
            </a:r>
          </a:p>
          <a:p>
            <a:r>
              <a:rPr lang="en-US" dirty="0"/>
              <a:t>In the male it contains the spermatic cord </a:t>
            </a:r>
          </a:p>
          <a:p>
            <a:r>
              <a:rPr lang="en-US" dirty="0"/>
              <a:t>In the female, the round ligament. </a:t>
            </a:r>
          </a:p>
          <a:p>
            <a:r>
              <a:rPr lang="en-US" dirty="0"/>
              <a:t>Constitutes a weak point through which </a:t>
            </a:r>
            <a:r>
              <a:rPr lang="en-US" dirty="0" err="1"/>
              <a:t>herniation</a:t>
            </a:r>
            <a:r>
              <a:rPr lang="en-US" dirty="0"/>
              <a:t> may occur.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1134</a:t>
            </a:fld>
            <a:endParaRPr lang="en-US"/>
          </a:p>
        </p:txBody>
      </p:sp>
    </p:spTree>
  </p:cSld>
  <p:clrMapOvr>
    <a:masterClrMapping/>
  </p:clrMapOvr>
  <p:transition>
    <p:wedge/>
  </p:transition>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u="sng" dirty="0"/>
              <a:t>MUSCLES OF THE PELVIC FLOOR</a:t>
            </a:r>
          </a:p>
        </p:txBody>
      </p:sp>
      <p:sp>
        <p:nvSpPr>
          <p:cNvPr id="3" name="Content Placeholder 2"/>
          <p:cNvSpPr>
            <a:spLocks noGrp="1"/>
          </p:cNvSpPr>
          <p:nvPr>
            <p:ph idx="1"/>
          </p:nvPr>
        </p:nvSpPr>
        <p:spPr>
          <a:xfrm>
            <a:off x="0" y="533400"/>
            <a:ext cx="9144000" cy="6324600"/>
          </a:xfrm>
        </p:spPr>
        <p:txBody>
          <a:bodyPr>
            <a:normAutofit lnSpcReduction="10000"/>
          </a:bodyPr>
          <a:lstStyle/>
          <a:p>
            <a:r>
              <a:rPr lang="en-US" dirty="0"/>
              <a:t>Pelvic floor is divided into 2 identical halves that unite along the midline. </a:t>
            </a:r>
          </a:p>
          <a:p>
            <a:r>
              <a:rPr lang="en-US" dirty="0"/>
              <a:t>Each half consists of fascia &amp; muscle. </a:t>
            </a:r>
          </a:p>
          <a:p>
            <a:r>
              <a:rPr lang="en-US" dirty="0"/>
              <a:t>Muscles are:</a:t>
            </a:r>
          </a:p>
          <a:p>
            <a:pPr lvl="1"/>
            <a:r>
              <a:rPr lang="en-US" dirty="0"/>
              <a:t>levator </a:t>
            </a:r>
            <a:r>
              <a:rPr lang="en-US" dirty="0" err="1"/>
              <a:t>ani</a:t>
            </a:r>
            <a:endParaRPr lang="en-US" dirty="0"/>
          </a:p>
          <a:p>
            <a:pPr lvl="1"/>
            <a:r>
              <a:rPr lang="en-US" dirty="0" err="1"/>
              <a:t>coccygeus</a:t>
            </a:r>
            <a:r>
              <a:rPr lang="en-US" dirty="0"/>
              <a:t>.</a:t>
            </a:r>
          </a:p>
          <a:p>
            <a:pPr>
              <a:buNone/>
            </a:pPr>
            <a:r>
              <a:rPr lang="en-US" b="1" dirty="0"/>
              <a:t>1. Levator </a:t>
            </a:r>
            <a:r>
              <a:rPr lang="en-US" b="1" dirty="0" err="1"/>
              <a:t>ani</a:t>
            </a:r>
            <a:r>
              <a:rPr lang="en-US" b="1" dirty="0"/>
              <a:t>. </a:t>
            </a:r>
            <a:r>
              <a:rPr lang="en-US" dirty="0"/>
              <a:t>Broad flat muscle, forming the anterior part of the pelvic floor. </a:t>
            </a:r>
          </a:p>
          <a:p>
            <a:r>
              <a:rPr lang="en-US" dirty="0"/>
              <a:t>Originate from the inner surface of the true pelvis &amp; unite in the midline.</a:t>
            </a:r>
          </a:p>
          <a:p>
            <a:r>
              <a:rPr lang="en-US" dirty="0"/>
              <a:t>Together they form a sling which supports the pelvic organs.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1135</a:t>
            </a:fld>
            <a:endParaRPr lang="en-US"/>
          </a:p>
        </p:txBody>
      </p:sp>
    </p:spTree>
  </p:cSld>
  <p:clrMapOvr>
    <a:masterClrMapping/>
  </p:clrMapOvr>
  <p:transition>
    <p:wedge/>
  </p:transition>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2. </a:t>
            </a:r>
            <a:r>
              <a:rPr lang="en-US" b="1" dirty="0" err="1"/>
              <a:t>Coccygeus</a:t>
            </a:r>
            <a:r>
              <a:rPr lang="en-US" b="1" dirty="0"/>
              <a:t>. </a:t>
            </a:r>
            <a:r>
              <a:rPr lang="en-US" dirty="0"/>
              <a:t>Triangular sheet of muscle &amp; tendinous fibres situated behind the levator </a:t>
            </a:r>
            <a:r>
              <a:rPr lang="en-US" dirty="0" err="1"/>
              <a:t>ani</a:t>
            </a:r>
            <a:r>
              <a:rPr lang="en-US" dirty="0"/>
              <a:t>.</a:t>
            </a:r>
          </a:p>
          <a:p>
            <a:r>
              <a:rPr lang="en-US" dirty="0"/>
              <a:t>Originate from the medial surface of the </a:t>
            </a:r>
            <a:r>
              <a:rPr lang="en-US" dirty="0" err="1"/>
              <a:t>ischium</a:t>
            </a:r>
            <a:r>
              <a:rPr lang="en-US" dirty="0"/>
              <a:t> &amp; are inserted into the sacrum &amp; coccyx. </a:t>
            </a:r>
          </a:p>
          <a:p>
            <a:r>
              <a:rPr lang="en-US" dirty="0"/>
              <a:t>Complete the formation of the pelvic floor which is perforated in the male by the urethra &amp; anus; in the female by the urethra, vagina &amp; anus.</a:t>
            </a:r>
          </a:p>
          <a:p>
            <a:pPr>
              <a:buNone/>
            </a:pPr>
            <a:r>
              <a:rPr lang="en-US" b="1" u="sng" dirty="0"/>
              <a:t>Functions</a:t>
            </a:r>
          </a:p>
          <a:p>
            <a:r>
              <a:rPr lang="en-US" dirty="0"/>
              <a:t>Pelvic floor supports the organs of the pelvis &amp; maintains continence, i.e. resists raised </a:t>
            </a:r>
            <a:r>
              <a:rPr lang="en-US" dirty="0" err="1"/>
              <a:t>intrapelvic</a:t>
            </a:r>
            <a:r>
              <a:rPr lang="en-US" dirty="0"/>
              <a:t> pressure during micturition &amp; </a:t>
            </a:r>
            <a:r>
              <a:rPr lang="en-US" dirty="0" err="1"/>
              <a:t>defaecation</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1136</a:t>
            </a:fld>
            <a:endParaRPr lang="en-US"/>
          </a:p>
        </p:txBody>
      </p:sp>
    </p:spTree>
  </p:cSld>
  <p:clrMapOvr>
    <a:masterClrMapping/>
  </p:clrMapOvr>
  <p:transition>
    <p:wedge/>
  </p:transition>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a skeletal muscle</a:t>
            </a:r>
          </a:p>
        </p:txBody>
      </p:sp>
      <p:sp>
        <p:nvSpPr>
          <p:cNvPr id="4" name="Slide Number Placeholder 3"/>
          <p:cNvSpPr>
            <a:spLocks noGrp="1"/>
          </p:cNvSpPr>
          <p:nvPr>
            <p:ph type="sldNum" sz="quarter" idx="12"/>
          </p:nvPr>
        </p:nvSpPr>
        <p:spPr/>
        <p:txBody>
          <a:bodyPr/>
          <a:lstStyle/>
          <a:p>
            <a:fld id="{5A635FD2-D9AA-4F2E-8FE6-17BF2643B117}" type="slidenum">
              <a:rPr lang="en-US" smtClean="0"/>
              <a:pPr/>
              <a:t>1137</a:t>
            </a:fld>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305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726435"/>
      </p:ext>
    </p:extLst>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1138</a:t>
            </a:fld>
            <a:endParaRPr lang="en-US"/>
          </a:p>
        </p:txBody>
      </p:sp>
      <p:sp>
        <p:nvSpPr>
          <p:cNvPr id="3" name="Rectangle 2"/>
          <p:cNvSpPr/>
          <p:nvPr/>
        </p:nvSpPr>
        <p:spPr>
          <a:xfrm>
            <a:off x="152400" y="685800"/>
            <a:ext cx="8686800" cy="5262979"/>
          </a:xfrm>
          <a:prstGeom prst="rect">
            <a:avLst/>
          </a:prstGeom>
        </p:spPr>
        <p:txBody>
          <a:bodyPr wrap="square">
            <a:spAutoFit/>
          </a:bodyPr>
          <a:lstStyle/>
          <a:p>
            <a:pPr marL="285750" indent="-285750">
              <a:buFont typeface="Arial" pitchFamily="34" charset="0"/>
              <a:buChar char="•"/>
            </a:pPr>
            <a:r>
              <a:rPr lang="en-US" sz="2800" dirty="0"/>
              <a:t>Skeletal muscle is comprised of a series of </a:t>
            </a:r>
            <a:r>
              <a:rPr lang="en-US" sz="2800" b="1" dirty="0">
                <a:solidFill>
                  <a:schemeClr val="accent1"/>
                </a:solidFill>
              </a:rPr>
              <a:t>muscle fibers </a:t>
            </a:r>
            <a:r>
              <a:rPr lang="en-US" sz="2800" dirty="0"/>
              <a:t>made of muscle cells. </a:t>
            </a:r>
          </a:p>
          <a:p>
            <a:pPr marL="285750" indent="-285750">
              <a:buFont typeface="Arial" pitchFamily="34" charset="0"/>
              <a:buChar char="•"/>
            </a:pPr>
            <a:r>
              <a:rPr lang="en-US" sz="2800" dirty="0"/>
              <a:t>These muscle cells are long and multinucleated. </a:t>
            </a:r>
          </a:p>
          <a:p>
            <a:pPr marL="285750" indent="-285750">
              <a:buFont typeface="Arial" pitchFamily="34" charset="0"/>
              <a:buChar char="•"/>
            </a:pPr>
            <a:r>
              <a:rPr lang="en-US" sz="2800" dirty="0"/>
              <a:t>At the ends of each skeletal muscle a tendon connects the muscle to bone. </a:t>
            </a:r>
          </a:p>
          <a:p>
            <a:pPr marL="285750" indent="-285750">
              <a:buFont typeface="Arial" pitchFamily="34" charset="0"/>
              <a:buChar char="•"/>
            </a:pPr>
            <a:r>
              <a:rPr lang="en-US" sz="2800" dirty="0"/>
              <a:t>This tendon connects directly to the </a:t>
            </a:r>
            <a:r>
              <a:rPr lang="en-US" sz="2800" b="1" i="1" dirty="0" err="1">
                <a:solidFill>
                  <a:schemeClr val="accent1"/>
                </a:solidFill>
              </a:rPr>
              <a:t>epimysium</a:t>
            </a:r>
            <a:r>
              <a:rPr lang="en-US" sz="2800" dirty="0"/>
              <a:t>, or collagenous outer covering of skeletal muscle.</a:t>
            </a:r>
          </a:p>
          <a:p>
            <a:pPr marL="285750" indent="-285750">
              <a:buFont typeface="Arial" pitchFamily="34" charset="0"/>
              <a:buChar char="•"/>
            </a:pPr>
            <a:r>
              <a:rPr lang="en-US" sz="2800" dirty="0"/>
              <a:t>Underneath the </a:t>
            </a:r>
            <a:r>
              <a:rPr lang="en-US" sz="2800" dirty="0" err="1"/>
              <a:t>epimysium</a:t>
            </a:r>
            <a:r>
              <a:rPr lang="en-US" sz="2800" dirty="0"/>
              <a:t>, muscle fibers are grouped into bundles called </a:t>
            </a:r>
            <a:r>
              <a:rPr lang="en-US" sz="2800" b="1" i="1" dirty="0">
                <a:solidFill>
                  <a:schemeClr val="accent1"/>
                </a:solidFill>
              </a:rPr>
              <a:t>fascicles</a:t>
            </a:r>
            <a:r>
              <a:rPr lang="en-US" sz="2800" b="1" dirty="0">
                <a:solidFill>
                  <a:schemeClr val="accent1"/>
                </a:solidFill>
              </a:rPr>
              <a:t>. </a:t>
            </a:r>
            <a:r>
              <a:rPr lang="en-US" sz="2800" dirty="0"/>
              <a:t>These fascicles are surrounded by another protective covering formed from collagen. </a:t>
            </a:r>
            <a:r>
              <a:rPr lang="en-US" sz="2800" b="1" dirty="0">
                <a:solidFill>
                  <a:schemeClr val="accent1"/>
                </a:solidFill>
              </a:rPr>
              <a:t>The </a:t>
            </a:r>
            <a:r>
              <a:rPr lang="en-US" sz="2800" b="1" i="1" dirty="0">
                <a:solidFill>
                  <a:schemeClr val="accent1"/>
                </a:solidFill>
              </a:rPr>
              <a:t>perimysium</a:t>
            </a:r>
            <a:r>
              <a:rPr lang="en-US" sz="2800" dirty="0"/>
              <a:t>, as it is called, allows nerve and </a:t>
            </a:r>
            <a:r>
              <a:rPr lang="en-US" sz="2800" dirty="0">
                <a:hlinkClick r:id="rId2" tooltip="blood"/>
              </a:rPr>
              <a:t>blood</a:t>
            </a:r>
            <a:r>
              <a:rPr lang="en-US" sz="2800" dirty="0"/>
              <a:t> vessels to make their way through the muscle. </a:t>
            </a:r>
          </a:p>
        </p:txBody>
      </p:sp>
    </p:spTree>
    <p:extLst>
      <p:ext uri="{BB962C8B-B14F-4D97-AF65-F5344CB8AC3E}">
        <p14:creationId xmlns:p14="http://schemas.microsoft.com/office/powerpoint/2010/main" val="1236049105"/>
      </p:ext>
    </p:extLst>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1139</a:t>
            </a:fld>
            <a:endParaRPr lang="en-US"/>
          </a:p>
        </p:txBody>
      </p:sp>
      <p:sp>
        <p:nvSpPr>
          <p:cNvPr id="3" name="Rectangle 2"/>
          <p:cNvSpPr/>
          <p:nvPr/>
        </p:nvSpPr>
        <p:spPr>
          <a:xfrm>
            <a:off x="381000" y="533400"/>
            <a:ext cx="8610600" cy="6494085"/>
          </a:xfrm>
          <a:prstGeom prst="rect">
            <a:avLst/>
          </a:prstGeom>
        </p:spPr>
        <p:txBody>
          <a:bodyPr wrap="square">
            <a:spAutoFit/>
          </a:bodyPr>
          <a:lstStyle/>
          <a:p>
            <a:pPr marL="285750" indent="-285750">
              <a:buFont typeface="Arial" pitchFamily="34" charset="0"/>
              <a:buChar char="•"/>
            </a:pPr>
            <a:r>
              <a:rPr lang="en-US" sz="3200" dirty="0"/>
              <a:t>Each fascicle is formed from tens to hundreds of bundled muscle fibers. </a:t>
            </a:r>
          </a:p>
          <a:p>
            <a:pPr marL="285750" indent="-285750">
              <a:buFont typeface="Arial" pitchFamily="34" charset="0"/>
              <a:buChar char="•"/>
            </a:pPr>
            <a:r>
              <a:rPr lang="en-US" sz="3200" dirty="0"/>
              <a:t>Each muscle fiber is formed from a chain of multinucleated muscle cells. </a:t>
            </a:r>
          </a:p>
          <a:p>
            <a:pPr marL="285750" indent="-285750">
              <a:buFont typeface="Arial" pitchFamily="34" charset="0"/>
              <a:buChar char="•"/>
            </a:pPr>
            <a:r>
              <a:rPr lang="en-US" sz="3200" dirty="0"/>
              <a:t>These fibers are then protected by another layer called the </a:t>
            </a:r>
            <a:r>
              <a:rPr lang="en-US" sz="3200" b="1" i="1" dirty="0" err="1">
                <a:solidFill>
                  <a:schemeClr val="accent1"/>
                </a:solidFill>
              </a:rPr>
              <a:t>endomysium</a:t>
            </a:r>
            <a:r>
              <a:rPr lang="en-US" sz="3200" dirty="0"/>
              <a:t> as they are bundled into fascicles. </a:t>
            </a:r>
          </a:p>
          <a:p>
            <a:pPr marL="285750" indent="-285750">
              <a:buFont typeface="Arial" pitchFamily="34" charset="0"/>
              <a:buChar char="•"/>
            </a:pPr>
            <a:r>
              <a:rPr lang="en-US" sz="3200" dirty="0"/>
              <a:t>Each muscle cell has distinct regions when viewed under a microscope. </a:t>
            </a:r>
          </a:p>
          <a:p>
            <a:pPr marL="285750" indent="-285750">
              <a:buFont typeface="Arial" pitchFamily="34" charset="0"/>
              <a:buChar char="•"/>
            </a:pPr>
            <a:r>
              <a:rPr lang="en-US" sz="3200" dirty="0"/>
              <a:t>These are known as </a:t>
            </a:r>
            <a:r>
              <a:rPr lang="en-US" sz="3200" b="1" i="1" dirty="0">
                <a:solidFill>
                  <a:schemeClr val="accent1"/>
                </a:solidFill>
              </a:rPr>
              <a:t>sarcomeres</a:t>
            </a:r>
            <a:r>
              <a:rPr lang="en-US" sz="3200" b="1" dirty="0">
                <a:solidFill>
                  <a:schemeClr val="accent1"/>
                </a:solidFill>
              </a:rPr>
              <a:t>,</a:t>
            </a:r>
            <a:r>
              <a:rPr lang="en-US" sz="3200" dirty="0"/>
              <a:t> and give skeletal muscle a banded or </a:t>
            </a:r>
            <a:r>
              <a:rPr lang="en-US" sz="3200" i="1" dirty="0"/>
              <a:t>striated</a:t>
            </a:r>
            <a:r>
              <a:rPr lang="en-US" sz="3200" dirty="0"/>
              <a:t> appearance. </a:t>
            </a:r>
          </a:p>
          <a:p>
            <a:pPr marL="285750" indent="-285750">
              <a:buFont typeface="Arial" pitchFamily="34" charset="0"/>
              <a:buChar char="•"/>
            </a:pPr>
            <a:r>
              <a:rPr lang="en-US" sz="3200" dirty="0"/>
              <a:t>Each </a:t>
            </a:r>
            <a:r>
              <a:rPr lang="en-US" sz="3200" dirty="0">
                <a:hlinkClick r:id="rId2" tooltip="sarcomere"/>
              </a:rPr>
              <a:t>sarcomere</a:t>
            </a:r>
            <a:r>
              <a:rPr lang="en-US" sz="3200" dirty="0"/>
              <a:t> is a complex of proteins, which operates to contract the muscle.</a:t>
            </a:r>
          </a:p>
        </p:txBody>
      </p:sp>
    </p:spTree>
    <p:extLst>
      <p:ext uri="{BB962C8B-B14F-4D97-AF65-F5344CB8AC3E}">
        <p14:creationId xmlns:p14="http://schemas.microsoft.com/office/powerpoint/2010/main" val="41469030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3200" b="1" u="sng" dirty="0">
                <a:solidFill>
                  <a:srgbClr val="FF0000"/>
                </a:solidFill>
              </a:rPr>
              <a:t>Inorganic salts (mineral salts) (Electrolytes)</a:t>
            </a:r>
          </a:p>
          <a:p>
            <a:r>
              <a:rPr lang="en-US" dirty="0"/>
              <a:t>Involved in </a:t>
            </a:r>
          </a:p>
          <a:p>
            <a:pPr lvl="1">
              <a:buFont typeface="Wingdings" pitchFamily="2" charset="2"/>
              <a:buChar char="Ø"/>
            </a:pPr>
            <a:r>
              <a:rPr lang="en-US" sz="3200" dirty="0"/>
              <a:t>Cell formation, </a:t>
            </a:r>
          </a:p>
          <a:p>
            <a:pPr lvl="1">
              <a:buFont typeface="Wingdings" pitchFamily="2" charset="2"/>
              <a:buChar char="Ø"/>
            </a:pPr>
            <a:r>
              <a:rPr lang="en-US" sz="3200" dirty="0"/>
              <a:t>contraction of muscles, </a:t>
            </a:r>
          </a:p>
          <a:p>
            <a:pPr lvl="1">
              <a:buFont typeface="Wingdings" pitchFamily="2" charset="2"/>
              <a:buChar char="Ø"/>
            </a:pPr>
            <a:r>
              <a:rPr lang="en-US" sz="3200" dirty="0"/>
              <a:t>transmission of nerve impulses, </a:t>
            </a:r>
          </a:p>
          <a:p>
            <a:pPr lvl="1">
              <a:buFont typeface="Wingdings" pitchFamily="2" charset="2"/>
              <a:buChar char="Ø"/>
            </a:pPr>
            <a:r>
              <a:rPr lang="en-US" sz="3200" dirty="0"/>
              <a:t>formation of secretions </a:t>
            </a:r>
          </a:p>
          <a:p>
            <a:pPr lvl="1">
              <a:buFont typeface="Wingdings" pitchFamily="2" charset="2"/>
              <a:buChar char="Ø"/>
            </a:pPr>
            <a:r>
              <a:rPr lang="en-US" sz="3200" dirty="0"/>
              <a:t>maintenance of the balance between acids and alkalis.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114</a:t>
            </a:fld>
            <a:endParaRPr lang="en-US"/>
          </a:p>
        </p:txBody>
      </p:sp>
    </p:spTree>
  </p:cSld>
  <p:clrMapOvr>
    <a:masterClrMapping/>
  </p:clrMapOvr>
  <p:transition>
    <p:pull dir="r"/>
  </p:transition>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1140</a:t>
            </a:fld>
            <a:endParaRPr lang="en-US"/>
          </a:p>
        </p:txBody>
      </p:sp>
      <p:pic>
        <p:nvPicPr>
          <p:cNvPr id="1026" name="Picture 2" descr="Muscle Fib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1877"/>
            <a:ext cx="8153400" cy="609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24605"/>
      </p:ext>
    </p:extLst>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1141</a:t>
            </a:fld>
            <a:endParaRPr lang="en-US"/>
          </a:p>
        </p:txBody>
      </p:sp>
      <p:sp>
        <p:nvSpPr>
          <p:cNvPr id="3" name="Rectangle 2"/>
          <p:cNvSpPr/>
          <p:nvPr/>
        </p:nvSpPr>
        <p:spPr>
          <a:xfrm>
            <a:off x="76200" y="609600"/>
            <a:ext cx="8839200" cy="5509200"/>
          </a:xfrm>
          <a:prstGeom prst="rect">
            <a:avLst/>
          </a:prstGeom>
        </p:spPr>
        <p:txBody>
          <a:bodyPr wrap="square">
            <a:spAutoFit/>
          </a:bodyPr>
          <a:lstStyle/>
          <a:p>
            <a:pPr marL="457200" indent="-457200">
              <a:buFont typeface="Arial" pitchFamily="34" charset="0"/>
              <a:buChar char="•"/>
            </a:pPr>
            <a:r>
              <a:rPr lang="en-US" sz="3200" dirty="0"/>
              <a:t>Sarcomeres are formed from </a:t>
            </a:r>
            <a:r>
              <a:rPr lang="en-US" sz="3200" b="1" i="1" dirty="0">
                <a:solidFill>
                  <a:schemeClr val="accent1"/>
                </a:solidFill>
              </a:rPr>
              <a:t>actin</a:t>
            </a:r>
            <a:r>
              <a:rPr lang="en-US" sz="3200" dirty="0"/>
              <a:t> and </a:t>
            </a:r>
            <a:r>
              <a:rPr lang="en-US" sz="3200" b="1" i="1" dirty="0">
                <a:solidFill>
                  <a:schemeClr val="accent1"/>
                </a:solidFill>
              </a:rPr>
              <a:t>myosin</a:t>
            </a:r>
            <a:r>
              <a:rPr lang="en-US" sz="3200" dirty="0"/>
              <a:t>, as well as a number of associated helper proteins. </a:t>
            </a:r>
          </a:p>
          <a:p>
            <a:pPr marL="457200" indent="-457200">
              <a:buFont typeface="Arial" pitchFamily="34" charset="0"/>
              <a:buChar char="•"/>
            </a:pPr>
            <a:r>
              <a:rPr lang="en-US" sz="3200" dirty="0"/>
              <a:t>The filaments seen between the dark bands are actin and myosin filaments. </a:t>
            </a:r>
          </a:p>
          <a:p>
            <a:pPr marL="457200" indent="-457200">
              <a:buFont typeface="Arial" pitchFamily="34" charset="0"/>
              <a:buChar char="•"/>
            </a:pPr>
            <a:r>
              <a:rPr lang="en-US" sz="3200" dirty="0"/>
              <a:t>Actin is composed of many units of actin and takes the form of a twisting filament. </a:t>
            </a:r>
          </a:p>
          <a:p>
            <a:pPr marL="457200" indent="-457200">
              <a:buFont typeface="Arial" pitchFamily="34" charset="0"/>
              <a:buChar char="•"/>
            </a:pPr>
            <a:r>
              <a:rPr lang="en-US" sz="3200" dirty="0"/>
              <a:t>Actin is accompanied by a number of proteins which help stabilize it and provide a pathway for muscle contraction. The two most important are </a:t>
            </a:r>
            <a:r>
              <a:rPr lang="en-US" sz="3200" b="1" i="1" dirty="0"/>
              <a:t>troponin</a:t>
            </a:r>
            <a:r>
              <a:rPr lang="en-US" sz="3200" dirty="0"/>
              <a:t> and </a:t>
            </a:r>
            <a:r>
              <a:rPr lang="en-US" sz="3200" i="1" dirty="0" err="1"/>
              <a:t>tropomyosin</a:t>
            </a:r>
            <a:r>
              <a:rPr lang="en-US" dirty="0"/>
              <a:t>. </a:t>
            </a:r>
          </a:p>
        </p:txBody>
      </p:sp>
    </p:spTree>
    <p:extLst>
      <p:ext uri="{BB962C8B-B14F-4D97-AF65-F5344CB8AC3E}">
        <p14:creationId xmlns:p14="http://schemas.microsoft.com/office/powerpoint/2010/main" val="966247538"/>
      </p:ext>
    </p:extLst>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1142</a:t>
            </a:fld>
            <a:endParaRPr lang="en-US"/>
          </a:p>
        </p:txBody>
      </p:sp>
      <p:pic>
        <p:nvPicPr>
          <p:cNvPr id="3074" name="Picture 2" descr="Image result for structure of sarcom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2296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678664"/>
      </p:ext>
    </p:extLst>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1143</a:t>
            </a:fld>
            <a:endParaRPr lang="en-US"/>
          </a:p>
        </p:txBody>
      </p:sp>
      <p:sp>
        <p:nvSpPr>
          <p:cNvPr id="3" name="AutoShape 2" descr="Image result for structure of sarcome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structure of sarcome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structure of sarcome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Image result for structure of sarcom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465138"/>
            <a:ext cx="8759825" cy="5630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697340"/>
      </p:ext>
    </p:extLst>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1144</a:t>
            </a:fld>
            <a:endParaRPr lang="en-US"/>
          </a:p>
        </p:txBody>
      </p:sp>
      <p:sp>
        <p:nvSpPr>
          <p:cNvPr id="3" name="Rectangle 2"/>
          <p:cNvSpPr/>
          <p:nvPr/>
        </p:nvSpPr>
        <p:spPr>
          <a:xfrm>
            <a:off x="457200" y="381000"/>
            <a:ext cx="8153400" cy="4031873"/>
          </a:xfrm>
          <a:prstGeom prst="rect">
            <a:avLst/>
          </a:prstGeom>
        </p:spPr>
        <p:txBody>
          <a:bodyPr wrap="square">
            <a:spAutoFit/>
          </a:bodyPr>
          <a:lstStyle/>
          <a:p>
            <a:r>
              <a:rPr lang="en-US" sz="3200" dirty="0" err="1"/>
              <a:t>Tropomyosin</a:t>
            </a:r>
            <a:r>
              <a:rPr lang="en-US" sz="3200" dirty="0"/>
              <a:t> surrounds the actin filament, and stops the heads of myosin from attaching. Troponin locks </a:t>
            </a:r>
            <a:r>
              <a:rPr lang="en-US" sz="3200" dirty="0" err="1"/>
              <a:t>tropomyosin</a:t>
            </a:r>
            <a:r>
              <a:rPr lang="en-US" sz="3200" dirty="0"/>
              <a:t> in place until receiving the signal to contract. Myosin is a fiber composed of many interlaced tails of individual myosin units. The heads of the units stick above the fiber and are attracted to the actin filament.</a:t>
            </a:r>
          </a:p>
        </p:txBody>
      </p:sp>
    </p:spTree>
    <p:extLst>
      <p:ext uri="{BB962C8B-B14F-4D97-AF65-F5344CB8AC3E}">
        <p14:creationId xmlns:p14="http://schemas.microsoft.com/office/powerpoint/2010/main" val="1966524935"/>
      </p:ext>
    </p:extLst>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t>Physiology of muscle contraction</a:t>
            </a:r>
          </a:p>
        </p:txBody>
      </p:sp>
      <p:sp>
        <p:nvSpPr>
          <p:cNvPr id="3" name="Content Placeholder 2"/>
          <p:cNvSpPr>
            <a:spLocks noGrp="1"/>
          </p:cNvSpPr>
          <p:nvPr>
            <p:ph idx="1"/>
          </p:nvPr>
        </p:nvSpPr>
        <p:spPr>
          <a:xfrm>
            <a:off x="228600" y="838200"/>
            <a:ext cx="8686800" cy="5867400"/>
          </a:xfrm>
        </p:spPr>
        <p:txBody>
          <a:bodyPr>
            <a:normAutofit fontScale="92500" lnSpcReduction="10000"/>
          </a:bodyPr>
          <a:lstStyle/>
          <a:p>
            <a:r>
              <a:rPr lang="en-US" dirty="0"/>
              <a:t>Muscle fibers are excitable cells. </a:t>
            </a:r>
          </a:p>
          <a:p>
            <a:r>
              <a:rPr lang="en-US" dirty="0"/>
              <a:t>The cell membrane (sarcolemma) contains the ion channels and pumps necessary to maintain a very negative resting membrane potential and the voltage gated ion channels necessary for generation of an action potential</a:t>
            </a:r>
          </a:p>
          <a:p>
            <a:r>
              <a:rPr lang="en-US" dirty="0"/>
              <a:t>The junction between a motor nerve and a muscle is known as </a:t>
            </a:r>
            <a:r>
              <a:rPr lang="en-US" b="1" dirty="0">
                <a:solidFill>
                  <a:schemeClr val="accent1"/>
                </a:solidFill>
              </a:rPr>
              <a:t>neuromuscular junction </a:t>
            </a:r>
            <a:r>
              <a:rPr lang="en-US" dirty="0"/>
              <a:t>or </a:t>
            </a:r>
            <a:r>
              <a:rPr lang="en-US" b="1" dirty="0">
                <a:solidFill>
                  <a:schemeClr val="accent1"/>
                </a:solidFill>
              </a:rPr>
              <a:t>motor end-plate.</a:t>
            </a:r>
          </a:p>
          <a:p>
            <a:r>
              <a:rPr lang="en-US" dirty="0"/>
              <a:t>The muscle t-tubular membrane contains receptors called </a:t>
            </a:r>
            <a:r>
              <a:rPr lang="en-US" b="1" dirty="0" err="1">
                <a:solidFill>
                  <a:schemeClr val="accent1"/>
                </a:solidFill>
              </a:rPr>
              <a:t>dihydropyridine</a:t>
            </a:r>
            <a:r>
              <a:rPr lang="en-US" dirty="0"/>
              <a:t> receptors which senses the arrival of an electrical wave at neuromuscular junction</a:t>
            </a:r>
          </a:p>
        </p:txBody>
      </p:sp>
      <p:sp>
        <p:nvSpPr>
          <p:cNvPr id="4" name="Slide Number Placeholder 3"/>
          <p:cNvSpPr>
            <a:spLocks noGrp="1"/>
          </p:cNvSpPr>
          <p:nvPr>
            <p:ph type="sldNum" sz="quarter" idx="12"/>
          </p:nvPr>
        </p:nvSpPr>
        <p:spPr/>
        <p:txBody>
          <a:bodyPr/>
          <a:lstStyle/>
          <a:p>
            <a:fld id="{5A635FD2-D9AA-4F2E-8FE6-17BF2643B117}" type="slidenum">
              <a:rPr lang="en-US" smtClean="0"/>
              <a:pPr/>
              <a:t>1145</a:t>
            </a:fld>
            <a:endParaRPr lang="en-US"/>
          </a:p>
        </p:txBody>
      </p:sp>
    </p:spTree>
    <p:extLst>
      <p:ext uri="{BB962C8B-B14F-4D97-AF65-F5344CB8AC3E}">
        <p14:creationId xmlns:p14="http://schemas.microsoft.com/office/powerpoint/2010/main" val="2322555256"/>
      </p:ext>
    </p:extLst>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1146</a:t>
            </a:fld>
            <a:endParaRPr lang="en-US"/>
          </a:p>
        </p:txBody>
      </p:sp>
      <p:sp>
        <p:nvSpPr>
          <p:cNvPr id="3" name="Rectangle 2"/>
          <p:cNvSpPr/>
          <p:nvPr/>
        </p:nvSpPr>
        <p:spPr>
          <a:xfrm>
            <a:off x="228600" y="685800"/>
            <a:ext cx="8686800" cy="6278642"/>
          </a:xfrm>
          <a:prstGeom prst="rect">
            <a:avLst/>
          </a:prstGeom>
        </p:spPr>
        <p:txBody>
          <a:bodyPr wrap="square">
            <a:spAutoFit/>
          </a:bodyPr>
          <a:lstStyle/>
          <a:p>
            <a:pPr marL="457200" indent="-457200" fontAlgn="base">
              <a:buFont typeface="Arial" pitchFamily="34" charset="0"/>
              <a:buChar char="•"/>
            </a:pPr>
            <a:r>
              <a:rPr lang="en-US" sz="3200" dirty="0"/>
              <a:t>The interaction between activated </a:t>
            </a:r>
            <a:r>
              <a:rPr lang="en-US" sz="3200" dirty="0" err="1"/>
              <a:t>dihydropyridine</a:t>
            </a:r>
            <a:r>
              <a:rPr lang="en-US" sz="3200" dirty="0"/>
              <a:t> receptor and ryanodine receptors leads to the opening of  Ca</a:t>
            </a:r>
            <a:r>
              <a:rPr lang="en-US" sz="3200" baseline="30000" dirty="0"/>
              <a:t>2+</a:t>
            </a:r>
            <a:r>
              <a:rPr lang="en-US" sz="3200" dirty="0"/>
              <a:t>  channels from sarcoplasmic reticulum leading to flooding of the cytoplasm with Ca2+ where it acts as the trigger for contraction.</a:t>
            </a:r>
          </a:p>
          <a:p>
            <a:pPr marL="457200" indent="-457200" fontAlgn="base">
              <a:buFont typeface="Arial" pitchFamily="34" charset="0"/>
              <a:buChar char="•"/>
            </a:pPr>
            <a:r>
              <a:rPr lang="en-US" sz="3200" dirty="0"/>
              <a:t>When Ca</a:t>
            </a:r>
            <a:r>
              <a:rPr lang="en-US" sz="3200" baseline="30000" dirty="0"/>
              <a:t>2+</a:t>
            </a:r>
            <a:r>
              <a:rPr lang="en-US" sz="3200" dirty="0"/>
              <a:t> is released from the sarcoplasmic reticulum into the cytoplasm, Ca</a:t>
            </a:r>
            <a:r>
              <a:rPr lang="en-US" sz="3200" baseline="30000" dirty="0"/>
              <a:t>2+</a:t>
            </a:r>
            <a:r>
              <a:rPr lang="en-US" sz="3200" dirty="0"/>
              <a:t> </a:t>
            </a:r>
            <a:r>
              <a:rPr lang="en-US" sz="3200" dirty="0" err="1"/>
              <a:t>allosterically</a:t>
            </a:r>
            <a:r>
              <a:rPr lang="en-US" sz="3200" dirty="0"/>
              <a:t> binds to troponin-C, causing troponin to release from </a:t>
            </a:r>
            <a:r>
              <a:rPr lang="en-US" sz="3200" dirty="0" err="1"/>
              <a:t>tropomyosin</a:t>
            </a:r>
            <a:r>
              <a:rPr lang="en-US" sz="3200" dirty="0"/>
              <a:t>. </a:t>
            </a:r>
          </a:p>
          <a:p>
            <a:pPr marL="457200" indent="-457200" fontAlgn="base">
              <a:buFont typeface="Arial" pitchFamily="34" charset="0"/>
              <a:buChar char="•"/>
            </a:pPr>
            <a:r>
              <a:rPr lang="en-US" sz="3200" dirty="0" err="1"/>
              <a:t>Tropomyosin</a:t>
            </a:r>
            <a:r>
              <a:rPr lang="en-US" sz="3200" dirty="0"/>
              <a:t> then shift position, allowing the myosin heads to attach to the actin filament.  </a:t>
            </a:r>
          </a:p>
          <a:p>
            <a:pPr fontAlgn="base"/>
            <a:endParaRPr lang="en-US" b="1" dirty="0"/>
          </a:p>
        </p:txBody>
      </p:sp>
    </p:spTree>
    <p:extLst>
      <p:ext uri="{BB962C8B-B14F-4D97-AF65-F5344CB8AC3E}">
        <p14:creationId xmlns:p14="http://schemas.microsoft.com/office/powerpoint/2010/main" val="4007890823"/>
      </p:ext>
    </p:extLst>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1147</a:t>
            </a:fld>
            <a:endParaRPr lang="en-US"/>
          </a:p>
        </p:txBody>
      </p:sp>
      <p:sp>
        <p:nvSpPr>
          <p:cNvPr id="3" name="Rectangle 2"/>
          <p:cNvSpPr/>
          <p:nvPr/>
        </p:nvSpPr>
        <p:spPr>
          <a:xfrm>
            <a:off x="457200" y="304801"/>
            <a:ext cx="8305800" cy="6001643"/>
          </a:xfrm>
          <a:prstGeom prst="rect">
            <a:avLst/>
          </a:prstGeom>
        </p:spPr>
        <p:txBody>
          <a:bodyPr wrap="square">
            <a:spAutoFit/>
          </a:bodyPr>
          <a:lstStyle/>
          <a:p>
            <a:pPr marL="457200" indent="-457200">
              <a:buFont typeface="Arial" pitchFamily="34" charset="0"/>
              <a:buChar char="•"/>
            </a:pPr>
            <a:r>
              <a:rPr lang="en-US" sz="3200" dirty="0"/>
              <a:t>Once the myosin heads are attached, the ATP available is used to contract the filament. </a:t>
            </a:r>
          </a:p>
          <a:p>
            <a:pPr marL="457200" indent="-457200">
              <a:buFont typeface="Arial" pitchFamily="34" charset="0"/>
              <a:buChar char="•"/>
            </a:pPr>
            <a:r>
              <a:rPr lang="en-US" sz="3200" dirty="0"/>
              <a:t>This is done by each pair of myosin heads slowly crawling down the filament. Energy from ATP is used to move one head, while the other is attached. </a:t>
            </a:r>
          </a:p>
          <a:p>
            <a:pPr marL="457200" indent="-457200">
              <a:buFont typeface="Arial" pitchFamily="34" charset="0"/>
              <a:buChar char="•"/>
            </a:pPr>
            <a:r>
              <a:rPr lang="en-US" sz="3200" dirty="0"/>
              <a:t>When many hundreds or thousands of heads are involved, this quickly contracts the sarcomere up to 70% of its original length</a:t>
            </a:r>
          </a:p>
          <a:p>
            <a:pPr marL="457200" indent="-457200">
              <a:buFont typeface="Arial" pitchFamily="34" charset="0"/>
              <a:buChar char="•"/>
            </a:pPr>
            <a:r>
              <a:rPr lang="en-US" sz="3200" dirty="0"/>
              <a:t>As the nervous impulse hits each muscle fiber and muscle at the same time, the arm can lift in a fluid motion.</a:t>
            </a:r>
          </a:p>
        </p:txBody>
      </p:sp>
    </p:spTree>
    <p:extLst>
      <p:ext uri="{BB962C8B-B14F-4D97-AF65-F5344CB8AC3E}">
        <p14:creationId xmlns:p14="http://schemas.microsoft.com/office/powerpoint/2010/main" val="808445537"/>
      </p:ext>
    </p:extLst>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1148</a:t>
            </a:fld>
            <a:endParaRPr lang="en-US"/>
          </a:p>
        </p:txBody>
      </p:sp>
      <p:sp>
        <p:nvSpPr>
          <p:cNvPr id="3" name="Rectangle 2"/>
          <p:cNvSpPr/>
          <p:nvPr/>
        </p:nvSpPr>
        <p:spPr>
          <a:xfrm>
            <a:off x="533400" y="367625"/>
            <a:ext cx="8305800" cy="5509200"/>
          </a:xfrm>
          <a:prstGeom prst="rect">
            <a:avLst/>
          </a:prstGeom>
        </p:spPr>
        <p:txBody>
          <a:bodyPr wrap="square">
            <a:spAutoFit/>
          </a:bodyPr>
          <a:lstStyle/>
          <a:p>
            <a:pPr marL="457200" indent="-457200">
              <a:buFont typeface="Arial" pitchFamily="34" charset="0"/>
              <a:buChar char="•"/>
            </a:pPr>
            <a:r>
              <a:rPr lang="en-US" sz="3200" dirty="0"/>
              <a:t>As an added feedback measure, every skeletal muscle has special sensory cells which send feedback to the brain. </a:t>
            </a:r>
          </a:p>
          <a:p>
            <a:pPr marL="457200" indent="-457200">
              <a:buFont typeface="Arial" pitchFamily="34" charset="0"/>
              <a:buChar char="•"/>
            </a:pPr>
            <a:r>
              <a:rPr lang="en-US" sz="3200" dirty="0"/>
              <a:t>These cells, called </a:t>
            </a:r>
            <a:r>
              <a:rPr lang="en-US" sz="3200" i="1" dirty="0"/>
              <a:t>muscle spindles</a:t>
            </a:r>
            <a:r>
              <a:rPr lang="en-US" sz="3200" dirty="0"/>
              <a:t>, have specialized proteins which can sense tension.</a:t>
            </a:r>
          </a:p>
          <a:p>
            <a:pPr marL="457200" indent="-457200">
              <a:buFont typeface="Arial" pitchFamily="34" charset="0"/>
              <a:buChar char="•"/>
            </a:pPr>
            <a:r>
              <a:rPr lang="en-US" sz="3200" dirty="0"/>
              <a:t>When tension is received by the cell, the cell starts a nervous impulse and sends the signal through neurons to the brain</a:t>
            </a:r>
          </a:p>
          <a:p>
            <a:pPr marL="457200" indent="-457200">
              <a:buFont typeface="Arial" pitchFamily="34" charset="0"/>
              <a:buChar char="•"/>
            </a:pPr>
            <a:r>
              <a:rPr lang="en-US" sz="3200" dirty="0"/>
              <a:t>The </a:t>
            </a:r>
            <a:r>
              <a:rPr lang="en-US" sz="3200" i="1" dirty="0">
                <a:hlinkClick r:id="rId2" tooltip="somatic nervous system"/>
              </a:rPr>
              <a:t>somatic nervous system</a:t>
            </a:r>
            <a:r>
              <a:rPr lang="en-US" sz="3200" dirty="0"/>
              <a:t> controls these actions, and allows us to move our body in a coordinated manner. </a:t>
            </a:r>
          </a:p>
        </p:txBody>
      </p:sp>
    </p:spTree>
    <p:extLst>
      <p:ext uri="{BB962C8B-B14F-4D97-AF65-F5344CB8AC3E}">
        <p14:creationId xmlns:p14="http://schemas.microsoft.com/office/powerpoint/2010/main" val="765451302"/>
      </p:ext>
    </p:extLst>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295401"/>
            <a:ext cx="9144000" cy="2305050"/>
          </a:xfrm>
        </p:spPr>
        <p:style>
          <a:lnRef idx="0">
            <a:schemeClr val="accent4"/>
          </a:lnRef>
          <a:fillRef idx="3">
            <a:schemeClr val="accent4"/>
          </a:fillRef>
          <a:effectRef idx="3">
            <a:schemeClr val="accent4"/>
          </a:effectRef>
          <a:fontRef idx="minor">
            <a:schemeClr val="lt1"/>
          </a:fontRef>
        </p:style>
        <p:txBody>
          <a:bodyPr>
            <a:normAutofit/>
          </a:bodyPr>
          <a:lstStyle/>
          <a:p>
            <a:r>
              <a:rPr lang="en-US" sz="6600" b="1" dirty="0"/>
              <a:t>THE REPRODUCTIVE SYSTEMS</a:t>
            </a:r>
          </a:p>
        </p:txBody>
      </p:sp>
      <p:sp>
        <p:nvSpPr>
          <p:cNvPr id="5" name="Subtitle 4"/>
          <p:cNvSpPr>
            <a:spLocks noGrp="1"/>
          </p:cNvSpPr>
          <p:nvPr>
            <p:ph type="subTitle" idx="1"/>
          </p:nvPr>
        </p:nvSpPr>
        <p:spPr/>
        <p:txBody>
          <a:bodyPr/>
          <a:lstStyle/>
          <a:p>
            <a:endParaRPr lang="en-US"/>
          </a:p>
        </p:txBody>
      </p:sp>
    </p:spTree>
  </p:cSld>
  <p:clrMapOvr>
    <a:masterClrMapping/>
  </p:clrMapOvr>
  <p:transition>
    <p:wedg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sz="3200" b="1" u="sng" dirty="0">
                <a:solidFill>
                  <a:srgbClr val="FF0000"/>
                </a:solidFill>
              </a:rPr>
              <a:t>Nutrients</a:t>
            </a:r>
          </a:p>
          <a:p>
            <a:r>
              <a:rPr lang="en-US" dirty="0"/>
              <a:t>Food is digested in the alimentary tract and the resultant nutrients e.g. </a:t>
            </a:r>
            <a:r>
              <a:rPr lang="en-US" dirty="0" err="1"/>
              <a:t>monosaccharides</a:t>
            </a:r>
            <a:r>
              <a:rPr lang="en-US" dirty="0"/>
              <a:t>, amino acids, fatty acids, glycerol and vitamins, are absorbed.</a:t>
            </a:r>
          </a:p>
          <a:p>
            <a:r>
              <a:rPr lang="en-US" dirty="0"/>
              <a:t>Together with mineral salts they are required by all body cells to </a:t>
            </a:r>
          </a:p>
          <a:p>
            <a:pPr lvl="1"/>
            <a:r>
              <a:rPr lang="en-US" dirty="0"/>
              <a:t>provide energy and  heat, </a:t>
            </a:r>
          </a:p>
          <a:p>
            <a:pPr lvl="1"/>
            <a:r>
              <a:rPr lang="en-US" dirty="0"/>
              <a:t>Provide materials for repair and replacement,</a:t>
            </a:r>
          </a:p>
          <a:p>
            <a:pPr lvl="1"/>
            <a:r>
              <a:rPr lang="en-US" dirty="0" err="1"/>
              <a:t>Pprovide</a:t>
            </a:r>
            <a:r>
              <a:rPr lang="en-US" dirty="0"/>
              <a:t> for the synthesis of other blood components and body secretions.</a:t>
            </a:r>
          </a:p>
          <a:p>
            <a:pPr>
              <a:buNone/>
            </a:pPr>
            <a:r>
              <a:rPr lang="en-US" sz="3200" b="1" u="sng" dirty="0">
                <a:solidFill>
                  <a:srgbClr val="FF0000"/>
                </a:solidFill>
              </a:rPr>
              <a:t>Organic waste products</a:t>
            </a:r>
          </a:p>
          <a:p>
            <a:r>
              <a:rPr lang="en-US" dirty="0"/>
              <a:t>Urea, creatinine and uric acid are the waste products of protein metabolism. They are formed in the liver and conveyed in blood to the kidneys for excretion. Carbon dioxide, released by all cells, is conveyed to the lungs for excretion.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115</a:t>
            </a:fld>
            <a:endParaRPr lang="en-US"/>
          </a:p>
        </p:txBody>
      </p:sp>
    </p:spTree>
  </p:cSld>
  <p:clrMapOvr>
    <a:masterClrMapping/>
  </p:clrMapOvr>
  <p:transition>
    <p:pull dir="r"/>
  </p:transition>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Reproductive system</a:t>
            </a:r>
          </a:p>
        </p:txBody>
      </p:sp>
      <p:sp>
        <p:nvSpPr>
          <p:cNvPr id="3" name="Content Placeholder 2"/>
          <p:cNvSpPr>
            <a:spLocks noGrp="1"/>
          </p:cNvSpPr>
          <p:nvPr>
            <p:ph idx="1"/>
          </p:nvPr>
        </p:nvSpPr>
        <p:spPr>
          <a:xfrm>
            <a:off x="0" y="533400"/>
            <a:ext cx="9144000" cy="6324600"/>
          </a:xfrm>
        </p:spPr>
        <p:txBody>
          <a:bodyPr>
            <a:normAutofit/>
          </a:bodyPr>
          <a:lstStyle/>
          <a:p>
            <a:r>
              <a:rPr lang="en-US" dirty="0"/>
              <a:t>Both males &amp; females produce </a:t>
            </a:r>
            <a:r>
              <a:rPr lang="en-US" dirty="0" err="1"/>
              <a:t>specialised</a:t>
            </a:r>
            <a:r>
              <a:rPr lang="en-US" dirty="0"/>
              <a:t> reproductive germ cells; </a:t>
            </a:r>
            <a:r>
              <a:rPr lang="en-US" b="1" dirty="0"/>
              <a:t>gametes</a:t>
            </a:r>
            <a:r>
              <a:rPr lang="en-US" dirty="0"/>
              <a:t>. </a:t>
            </a:r>
          </a:p>
          <a:p>
            <a:pPr lvl="1"/>
            <a:r>
              <a:rPr lang="en-US" dirty="0"/>
              <a:t>M</a:t>
            </a:r>
            <a:r>
              <a:rPr lang="en-US" b="1" dirty="0"/>
              <a:t>ale gametes;</a:t>
            </a:r>
            <a:r>
              <a:rPr lang="en-US" dirty="0"/>
              <a:t> </a:t>
            </a:r>
            <a:r>
              <a:rPr lang="en-US" b="1" dirty="0"/>
              <a:t>spermatozoa</a:t>
            </a:r>
            <a:r>
              <a:rPr lang="en-US" dirty="0"/>
              <a:t> </a:t>
            </a:r>
          </a:p>
          <a:p>
            <a:pPr lvl="1"/>
            <a:r>
              <a:rPr lang="en-US" b="1" dirty="0"/>
              <a:t>Female gametes;</a:t>
            </a:r>
            <a:r>
              <a:rPr lang="en-US" dirty="0"/>
              <a:t> </a:t>
            </a:r>
            <a:r>
              <a:rPr lang="en-US" b="1" dirty="0"/>
              <a:t>ova.</a:t>
            </a:r>
          </a:p>
          <a:p>
            <a:pPr lvl="1"/>
            <a:r>
              <a:rPr lang="en-US" dirty="0"/>
              <a:t>Contain the genetic material/genes, on chromosomes, which pass inherited characteristics on to the next generation. </a:t>
            </a:r>
          </a:p>
          <a:p>
            <a:r>
              <a:rPr lang="en-US" dirty="0"/>
              <a:t>In other body cells there are 46 chromosomes arranged in 23 pairs but in the gametes there are only 23, one from each pair. </a:t>
            </a:r>
          </a:p>
          <a:p>
            <a:r>
              <a:rPr lang="en-US" dirty="0"/>
              <a:t>Gametes are formed by </a:t>
            </a:r>
            <a:r>
              <a:rPr lang="en-US" b="1" dirty="0"/>
              <a:t>meiosis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1150</a:t>
            </a:fld>
            <a:endParaRPr lang="en-US"/>
          </a:p>
        </p:txBody>
      </p:sp>
    </p:spTree>
  </p:cSld>
  <p:clrMapOvr>
    <a:masterClrMapping/>
  </p:clrMapOvr>
  <p:transition>
    <p:wedge/>
  </p:transition>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b="1" dirty="0"/>
              <a:t>Functions of reproductive system</a:t>
            </a:r>
          </a:p>
        </p:txBody>
      </p:sp>
      <p:sp>
        <p:nvSpPr>
          <p:cNvPr id="3" name="Content Placeholder 2"/>
          <p:cNvSpPr>
            <a:spLocks noGrp="1"/>
          </p:cNvSpPr>
          <p:nvPr>
            <p:ph idx="1"/>
          </p:nvPr>
        </p:nvSpPr>
        <p:spPr>
          <a:xfrm>
            <a:off x="0" y="457200"/>
            <a:ext cx="9144000" cy="6400800"/>
          </a:xfrm>
        </p:spPr>
        <p:txBody>
          <a:bodyPr>
            <a:normAutofit/>
          </a:bodyPr>
          <a:lstStyle/>
          <a:p>
            <a:pPr marL="514350" indent="-514350">
              <a:buNone/>
            </a:pPr>
            <a:r>
              <a:rPr lang="en-US" b="1" dirty="0"/>
              <a:t>Female</a:t>
            </a:r>
          </a:p>
          <a:p>
            <a:pPr marL="514350" indent="-514350">
              <a:buFont typeface="+mj-lt"/>
              <a:buAutoNum type="arabicPeriod"/>
            </a:pPr>
            <a:r>
              <a:rPr lang="en-US" dirty="0"/>
              <a:t>formation of female gametes, ova</a:t>
            </a:r>
          </a:p>
          <a:p>
            <a:pPr marL="514350" indent="-514350">
              <a:buFont typeface="+mj-lt"/>
              <a:buAutoNum type="arabicPeriod"/>
            </a:pPr>
            <a:r>
              <a:rPr lang="en-US" dirty="0"/>
              <a:t>reception of male gametes, spermatozoa</a:t>
            </a:r>
          </a:p>
          <a:p>
            <a:pPr marL="514350" indent="-514350">
              <a:buFont typeface="+mj-lt"/>
              <a:buAutoNum type="arabicPeriod"/>
            </a:pPr>
            <a:r>
              <a:rPr lang="en-US" dirty="0"/>
              <a:t>provision of suitable environments for </a:t>
            </a:r>
            <a:r>
              <a:rPr lang="en-US" dirty="0" err="1"/>
              <a:t>fertilisation</a:t>
            </a:r>
            <a:r>
              <a:rPr lang="en-US" dirty="0"/>
              <a:t> of the ovum by spermatozoa and development of the resultant fetus</a:t>
            </a:r>
          </a:p>
          <a:p>
            <a:pPr marL="514350" indent="-514350">
              <a:buFont typeface="+mj-lt"/>
              <a:buAutoNum type="arabicPeriod"/>
            </a:pPr>
            <a:r>
              <a:rPr lang="en-US" dirty="0"/>
              <a:t>Parturition </a:t>
            </a:r>
          </a:p>
          <a:p>
            <a:pPr marL="514350" indent="-514350">
              <a:buFont typeface="+mj-lt"/>
              <a:buAutoNum type="arabicPeriod"/>
            </a:pPr>
            <a:r>
              <a:rPr lang="en-US" dirty="0"/>
              <a:t>Lactation.</a:t>
            </a:r>
          </a:p>
          <a:p>
            <a:pPr marL="514350" indent="-514350">
              <a:buNone/>
            </a:pPr>
            <a:r>
              <a:rPr lang="en-US" b="1" dirty="0"/>
              <a:t>Male </a:t>
            </a:r>
          </a:p>
          <a:p>
            <a:pPr marL="514350" indent="-514350">
              <a:buFont typeface="+mj-lt"/>
              <a:buAutoNum type="arabicPeriod"/>
            </a:pPr>
            <a:r>
              <a:rPr lang="en-US" dirty="0"/>
              <a:t>production of male gametes, spermatozoa</a:t>
            </a:r>
          </a:p>
          <a:p>
            <a:pPr marL="514350" indent="-514350">
              <a:buFont typeface="+mj-lt"/>
              <a:buAutoNum type="arabicPeriod"/>
            </a:pPr>
            <a:r>
              <a:rPr lang="en-US" dirty="0"/>
              <a:t>transmission of spermatozoa to the female.</a:t>
            </a:r>
          </a:p>
          <a:p>
            <a:pPr marL="514350" indent="-514350">
              <a:buFont typeface="+mj-lt"/>
              <a:buAutoNum type="arabicPeriod"/>
            </a:pPr>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1151</a:t>
            </a:fld>
            <a:endParaRPr lang="en-US"/>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FEMALE REPRODUCTIVE SYSTEM</a:t>
            </a:r>
          </a:p>
        </p:txBody>
      </p:sp>
      <p:sp>
        <p:nvSpPr>
          <p:cNvPr id="3" name="Content Placeholder 2"/>
          <p:cNvSpPr>
            <a:spLocks noGrp="1"/>
          </p:cNvSpPr>
          <p:nvPr>
            <p:ph idx="1"/>
          </p:nvPr>
        </p:nvSpPr>
        <p:spPr>
          <a:xfrm>
            <a:off x="0" y="609600"/>
            <a:ext cx="9144000" cy="6248400"/>
          </a:xfrm>
        </p:spPr>
        <p:txBody>
          <a:bodyPr>
            <a:normAutofit fontScale="92500" lnSpcReduction="20000"/>
          </a:bodyPr>
          <a:lstStyle/>
          <a:p>
            <a:r>
              <a:rPr lang="en-US" dirty="0"/>
              <a:t>Divided into external &amp; internal organs.</a:t>
            </a:r>
          </a:p>
          <a:p>
            <a:pPr>
              <a:buNone/>
            </a:pPr>
            <a:r>
              <a:rPr lang="en-US" b="1" dirty="0"/>
              <a:t>A) External genitalia (vulva)</a:t>
            </a:r>
          </a:p>
          <a:p>
            <a:r>
              <a:rPr lang="en-US" dirty="0"/>
              <a:t>Consist of labia </a:t>
            </a:r>
            <a:r>
              <a:rPr lang="en-US" dirty="0" err="1"/>
              <a:t>majora</a:t>
            </a:r>
            <a:r>
              <a:rPr lang="en-US" dirty="0"/>
              <a:t> &amp; labia minora, clitoris, vaginal orifice, vestibule, hymen &amp; the vestibular glands (</a:t>
            </a:r>
            <a:r>
              <a:rPr lang="en-US" dirty="0" err="1"/>
              <a:t>Bartholin's</a:t>
            </a:r>
            <a:r>
              <a:rPr lang="en-US" dirty="0"/>
              <a:t> glands).</a:t>
            </a:r>
          </a:p>
          <a:p>
            <a:pPr>
              <a:buNone/>
            </a:pPr>
            <a:r>
              <a:rPr lang="en-US" b="1" dirty="0"/>
              <a:t>a) Labia </a:t>
            </a:r>
            <a:r>
              <a:rPr lang="en-US" b="1" dirty="0" err="1"/>
              <a:t>majora</a:t>
            </a:r>
            <a:endParaRPr lang="en-US" b="1" dirty="0"/>
          </a:p>
          <a:p>
            <a:r>
              <a:rPr lang="en-US" dirty="0"/>
              <a:t>2 large folds which form the boundary of the vulva.</a:t>
            </a:r>
          </a:p>
          <a:p>
            <a:r>
              <a:rPr lang="en-US" dirty="0"/>
              <a:t>Composed of skin, fibrous tissue &amp; fat and contain large numbers of sebaceous glands.</a:t>
            </a:r>
          </a:p>
          <a:p>
            <a:r>
              <a:rPr lang="en-US" dirty="0"/>
              <a:t>Anteriorly, the folds join in front of the </a:t>
            </a:r>
            <a:r>
              <a:rPr lang="en-US" dirty="0" err="1"/>
              <a:t>symphysis</a:t>
            </a:r>
            <a:r>
              <a:rPr lang="en-US" dirty="0"/>
              <a:t> pubis, &amp; posteriorly they merge with the skin of the perineum.</a:t>
            </a:r>
          </a:p>
          <a:p>
            <a:r>
              <a:rPr lang="en-US" dirty="0"/>
              <a:t>At puberty hair grows on the </a:t>
            </a:r>
            <a:r>
              <a:rPr lang="en-US" dirty="0" err="1"/>
              <a:t>mons</a:t>
            </a:r>
            <a:r>
              <a:rPr lang="en-US" dirty="0"/>
              <a:t> pubis &amp; on the lateral surfaces of the labia </a:t>
            </a:r>
            <a:r>
              <a:rPr lang="en-US" dirty="0" err="1"/>
              <a:t>majora</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1152</a:t>
            </a:fld>
            <a:endParaRPr lang="en-US"/>
          </a:p>
        </p:txBody>
      </p:sp>
    </p:spTree>
  </p:cSld>
  <p:clrMapOvr>
    <a:masterClrMapping/>
  </p:clrMapOvr>
  <p:transition>
    <p:wedge/>
  </p:transition>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dirty="0"/>
              <a:t>b) Labia minora</a:t>
            </a:r>
          </a:p>
          <a:p>
            <a:r>
              <a:rPr lang="en-US" dirty="0"/>
              <a:t>2 smaller folds of skin between the labia </a:t>
            </a:r>
            <a:r>
              <a:rPr lang="en-US" dirty="0" err="1"/>
              <a:t>majora</a:t>
            </a:r>
            <a:r>
              <a:rPr lang="en-US" dirty="0"/>
              <a:t>, containing numerous sebaceous glands.</a:t>
            </a:r>
          </a:p>
          <a:p>
            <a:r>
              <a:rPr lang="en-US" dirty="0"/>
              <a:t>Cleft between the labia minora is the </a:t>
            </a:r>
            <a:r>
              <a:rPr lang="en-US" b="1" dirty="0"/>
              <a:t>vestibule</a:t>
            </a:r>
            <a:r>
              <a:rPr lang="en-US" dirty="0"/>
              <a:t>. </a:t>
            </a:r>
          </a:p>
          <a:p>
            <a:r>
              <a:rPr lang="en-US" dirty="0"/>
              <a:t>Vagina, urethra &amp; ducts of the greater vestibular glands open into the vestibule.</a:t>
            </a:r>
          </a:p>
          <a:p>
            <a:pPr>
              <a:buNone/>
            </a:pPr>
            <a:r>
              <a:rPr lang="en-US" b="1" dirty="0"/>
              <a:t>c) Clitoris</a:t>
            </a:r>
          </a:p>
          <a:p>
            <a:r>
              <a:rPr lang="en-US" dirty="0"/>
              <a:t>Corresponds to the penis in the male &amp; contains sensory nerve endings &amp; erectile tissue. </a:t>
            </a:r>
          </a:p>
          <a:p>
            <a:pPr>
              <a:buNone/>
            </a:pPr>
            <a:r>
              <a:rPr lang="en-US" b="1" dirty="0"/>
              <a:t>d) Hymen</a:t>
            </a:r>
          </a:p>
          <a:p>
            <a:r>
              <a:rPr lang="en-US" dirty="0"/>
              <a:t>Thin layer of mucous membrane which partially occludes the opening of the vagina. Normally incomplete to allow for passage of menstrual flow.</a:t>
            </a:r>
          </a:p>
          <a:p>
            <a:pPr>
              <a:buNone/>
            </a:pPr>
            <a:r>
              <a:rPr lang="en-US" b="1" dirty="0"/>
              <a:t>e) Vestibular glands (</a:t>
            </a:r>
            <a:r>
              <a:rPr lang="en-US" b="1" dirty="0" err="1"/>
              <a:t>Bartholin’s</a:t>
            </a:r>
            <a:r>
              <a:rPr lang="en-US" b="1" dirty="0"/>
              <a:t> glands)</a:t>
            </a:r>
          </a:p>
          <a:p>
            <a:r>
              <a:rPr lang="en-US" dirty="0"/>
              <a:t>Situated one on each side near the vaginal opening. </a:t>
            </a:r>
          </a:p>
          <a:p>
            <a:r>
              <a:rPr lang="en-US" dirty="0"/>
              <a:t>About the size of a small pea &amp; have ducts, opening into the vestibule immediately lateral to the attachment of the hymen. They secrete mucus that keeps the vulva moist.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1153</a:t>
            </a:fld>
            <a:endParaRPr lang="en-US"/>
          </a:p>
        </p:txBody>
      </p:sp>
    </p:spTree>
  </p:cSld>
  <p:clrMapOvr>
    <a:masterClrMapping/>
  </p:clrMapOvr>
  <p:transition>
    <p:wedge/>
  </p:transition>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1154</a:t>
            </a:fld>
            <a:endParaRPr lang="en-US"/>
          </a:p>
        </p:txBody>
      </p:sp>
    </p:spTree>
  </p:cSld>
  <p:clrMapOvr>
    <a:masterClrMapping/>
  </p:clrMapOvr>
  <p:transition>
    <p:wedge/>
  </p:transition>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u="sng" dirty="0"/>
              <a:t>Blood supply, lymph drainage &amp; nerve supply</a:t>
            </a:r>
          </a:p>
          <a:p>
            <a:r>
              <a:rPr lang="en-US" b="1" dirty="0"/>
              <a:t>Arterial supply: </a:t>
            </a:r>
            <a:r>
              <a:rPr lang="en-US" dirty="0"/>
              <a:t>by branches from the </a:t>
            </a:r>
            <a:r>
              <a:rPr lang="en-US" b="1" dirty="0"/>
              <a:t>internal pudendal arteries</a:t>
            </a:r>
            <a:r>
              <a:rPr lang="en-US" dirty="0"/>
              <a:t> that branch from the internal iliac arteries and by </a:t>
            </a:r>
            <a:r>
              <a:rPr lang="en-US" b="1" dirty="0"/>
              <a:t>external pudendal arteries </a:t>
            </a:r>
            <a:r>
              <a:rPr lang="en-US" dirty="0"/>
              <a:t>that branch from the femoral arteries.</a:t>
            </a:r>
          </a:p>
          <a:p>
            <a:r>
              <a:rPr lang="en-US" b="1" dirty="0"/>
              <a:t>Venous drainage: </a:t>
            </a:r>
            <a:r>
              <a:rPr lang="en-US" dirty="0"/>
              <a:t>Forms a large plexus which eventually drains into the internal iliac veins.</a:t>
            </a:r>
          </a:p>
          <a:p>
            <a:r>
              <a:rPr lang="en-US" b="1" dirty="0"/>
              <a:t>Lymph drainage: </a:t>
            </a:r>
            <a:r>
              <a:rPr lang="en-US" dirty="0"/>
              <a:t>Through the superficial inguinal nodes.</a:t>
            </a:r>
          </a:p>
          <a:p>
            <a:r>
              <a:rPr lang="en-US" b="1" dirty="0"/>
              <a:t>Nerve supply: </a:t>
            </a:r>
            <a:r>
              <a:rPr lang="en-US" dirty="0"/>
              <a:t>by branches from pudendal nerves.</a:t>
            </a:r>
          </a:p>
          <a:p>
            <a:r>
              <a:rPr lang="en-US" b="1" u="sng" dirty="0"/>
              <a:t>Perineum</a:t>
            </a:r>
          </a:p>
          <a:p>
            <a:r>
              <a:rPr lang="en-US" dirty="0"/>
              <a:t>Area extending from the base of the labia minora to the anal canal. </a:t>
            </a:r>
          </a:p>
          <a:p>
            <a:r>
              <a:rPr lang="en-US" dirty="0"/>
              <a:t>Roughly triangular &amp; consists of connective tissue, muscle and fat.</a:t>
            </a:r>
          </a:p>
          <a:p>
            <a:r>
              <a:rPr lang="en-US" dirty="0"/>
              <a:t>Gives attachment to the muscles of the pelvic floor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1155</a:t>
            </a:fld>
            <a:endParaRPr lang="en-US"/>
          </a:p>
        </p:txBody>
      </p:sp>
    </p:spTree>
  </p:cSld>
  <p:clrMapOvr>
    <a:masterClrMapping/>
  </p:clrMapOvr>
  <p:transition>
    <p:wedge/>
  </p:transition>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INTERNAL GENITALIA</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dirty="0"/>
              <a:t>Lie in the pelvic cavity </a:t>
            </a:r>
          </a:p>
          <a:p>
            <a:r>
              <a:rPr lang="en-US" dirty="0"/>
              <a:t>Consist of vagina, uterus, 2 uterine tubes &amp; 2 ovaries.</a:t>
            </a:r>
          </a:p>
          <a:p>
            <a:pPr>
              <a:buNone/>
            </a:pPr>
            <a:r>
              <a:rPr lang="en-US" b="1" dirty="0"/>
              <a:t>a) Vagina</a:t>
            </a:r>
          </a:p>
          <a:p>
            <a:r>
              <a:rPr lang="en-US" dirty="0" err="1"/>
              <a:t>Fibromuscular</a:t>
            </a:r>
            <a:r>
              <a:rPr lang="en-US" dirty="0"/>
              <a:t> tube lined with </a:t>
            </a:r>
            <a:r>
              <a:rPr lang="en-US" b="1" dirty="0"/>
              <a:t>stratified squamous epithelium</a:t>
            </a:r>
            <a:r>
              <a:rPr lang="en-US" dirty="0"/>
              <a:t>, connecting the external &amp; internal organs of reproduction. </a:t>
            </a:r>
          </a:p>
          <a:p>
            <a:r>
              <a:rPr lang="en-US" dirty="0"/>
              <a:t>Runs obliquely upwards &amp; backwards at an angle of about 45° between the bladder in front &amp; rectum &amp; anus behind. </a:t>
            </a:r>
          </a:p>
          <a:p>
            <a:r>
              <a:rPr lang="en-US" dirty="0"/>
              <a:t>Adult; anterior wall is about 7.5 cm (3 inches) long &amp; the posterior wall about 9 cm long.</a:t>
            </a:r>
          </a:p>
          <a:p>
            <a:r>
              <a:rPr lang="en-US" dirty="0"/>
              <a:t>Difference is due to the angle of insertion of the cervix through the anterior wall.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1156</a:t>
            </a:fld>
            <a:endParaRPr lang="en-US"/>
          </a:p>
        </p:txBody>
      </p:sp>
    </p:spTree>
  </p:cSld>
  <p:clrMapOvr>
    <a:masterClrMapping/>
  </p:clrMapOvr>
  <p:transition>
    <p:wedge/>
  </p:transition>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278562"/>
            <a:ext cx="8229600" cy="579438"/>
          </a:xfrm>
        </p:spPr>
        <p:txBody>
          <a:bodyPr>
            <a:normAutofit/>
          </a:bodyPr>
          <a:lstStyle/>
          <a:p>
            <a:r>
              <a:rPr lang="en-US" sz="3200" dirty="0"/>
              <a:t>Female reproductive organs in the pelvis</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1157</a:t>
            </a:fld>
            <a:endParaRPr lang="en-US"/>
          </a:p>
        </p:txBody>
      </p:sp>
    </p:spTree>
  </p:cSld>
  <p:clrMapOvr>
    <a:masterClrMapping/>
  </p:clrMapOvr>
  <p:transition>
    <p:wedge/>
  </p:transition>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78562"/>
            <a:ext cx="9144000" cy="579438"/>
          </a:xfrm>
        </p:spPr>
        <p:txBody>
          <a:bodyPr>
            <a:normAutofit fontScale="90000"/>
          </a:bodyPr>
          <a:lstStyle/>
          <a:p>
            <a:r>
              <a:rPr lang="en-US" sz="2800" dirty="0"/>
              <a:t>Female reproductive organs in the pelvis and associated structures</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1158</a:t>
            </a:fld>
            <a:endParaRPr lang="en-US"/>
          </a:p>
        </p:txBody>
      </p:sp>
    </p:spTree>
  </p:cSld>
  <p:clrMapOvr>
    <a:masterClrMapping/>
  </p:clrMapOvr>
  <p:transition>
    <p:wedge/>
  </p:transition>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b="1" u="sng" dirty="0"/>
              <a:t>Structure of the vagina </a:t>
            </a:r>
          </a:p>
          <a:p>
            <a:r>
              <a:rPr lang="en-US" dirty="0"/>
              <a:t>3 layers: </a:t>
            </a:r>
          </a:p>
          <a:p>
            <a:pPr lvl="1"/>
            <a:r>
              <a:rPr lang="en-US" dirty="0"/>
              <a:t>an outer covering of areolar  tissue, </a:t>
            </a:r>
          </a:p>
          <a:p>
            <a:pPr lvl="1"/>
            <a:r>
              <a:rPr lang="en-US" dirty="0"/>
              <a:t>a middle layer of smooth muscle </a:t>
            </a:r>
          </a:p>
          <a:p>
            <a:pPr lvl="1"/>
            <a:r>
              <a:rPr lang="en-US" dirty="0"/>
              <a:t>an inner lining of stratified squamous epithelium that forms ridges or </a:t>
            </a:r>
            <a:r>
              <a:rPr lang="en-US" b="1" dirty="0"/>
              <a:t>rugae.</a:t>
            </a:r>
          </a:p>
          <a:p>
            <a:r>
              <a:rPr lang="en-US" dirty="0"/>
              <a:t>Has no secretory glands but the surface is kept moist by cervical secretions. </a:t>
            </a:r>
          </a:p>
          <a:p>
            <a:r>
              <a:rPr lang="en-US" dirty="0"/>
              <a:t>Between puberty &amp; menopause, </a:t>
            </a:r>
            <a:r>
              <a:rPr lang="en-US" b="1" dirty="0"/>
              <a:t>Lactobacillus acidophilus</a:t>
            </a:r>
            <a:r>
              <a:rPr lang="en-US" dirty="0"/>
              <a:t> bacteria are normally present which secrete lactic acid, maintaining the pH between 4.9 and 3.5. </a:t>
            </a:r>
          </a:p>
          <a:p>
            <a:r>
              <a:rPr lang="en-US" dirty="0"/>
              <a:t>Acidity inhibits the growth of most microbes that may enter the vagina from the perineum.</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1159</a:t>
            </a:fld>
            <a:endParaRPr lang="en-US"/>
          </a:p>
        </p:txBody>
      </p:sp>
    </p:spTree>
  </p:cSld>
  <p:clrMapOvr>
    <a:masterClrMapping/>
  </p:clrMapOvr>
  <p:transition>
    <p:wedg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sz="3200" b="1" u="sng" dirty="0">
                <a:solidFill>
                  <a:srgbClr val="FF0000"/>
                </a:solidFill>
              </a:rPr>
              <a:t>Hormones</a:t>
            </a:r>
            <a:r>
              <a:rPr lang="en-US" sz="3200" dirty="0">
                <a:solidFill>
                  <a:srgbClr val="FF0000"/>
                </a:solidFill>
              </a:rPr>
              <a:t> </a:t>
            </a:r>
          </a:p>
          <a:p>
            <a:r>
              <a:rPr lang="en-US" b="1" dirty="0"/>
              <a:t>Def: </a:t>
            </a:r>
            <a:r>
              <a:rPr lang="en-US" dirty="0"/>
              <a:t>Chemical compounds </a:t>
            </a:r>
            <a:r>
              <a:rPr lang="en-US" dirty="0" err="1"/>
              <a:t>synthesised</a:t>
            </a:r>
            <a:r>
              <a:rPr lang="en-US" dirty="0"/>
              <a:t> by endocrine glands. They pass directly from the cells of the glands into the blood which transports them to their target tissues and organs elsewhere in the body, where they influence cellular activity.</a:t>
            </a:r>
          </a:p>
          <a:p>
            <a:pPr>
              <a:buNone/>
            </a:pPr>
            <a:r>
              <a:rPr lang="en-US" sz="3200" b="1" u="sng" dirty="0">
                <a:solidFill>
                  <a:srgbClr val="FF0000"/>
                </a:solidFill>
              </a:rPr>
              <a:t>Gases</a:t>
            </a:r>
          </a:p>
          <a:p>
            <a:r>
              <a:rPr lang="en-US" dirty="0"/>
              <a:t>Oxygen, carbon dioxide and nitrogen are transported round the body in solution in plasma. Oxygen and carbon dioxide are also transported in combination with </a:t>
            </a:r>
            <a:r>
              <a:rPr lang="en-US" dirty="0" err="1"/>
              <a:t>haemoglobin</a:t>
            </a:r>
            <a:r>
              <a:rPr lang="en-US" dirty="0"/>
              <a:t> in red blood cells.</a:t>
            </a:r>
          </a:p>
          <a:p>
            <a:r>
              <a:rPr lang="en-US" dirty="0"/>
              <a:t>Most oxygen is carried in combination with </a:t>
            </a:r>
            <a:r>
              <a:rPr lang="en-US" dirty="0" err="1"/>
              <a:t>haemoglobin</a:t>
            </a:r>
            <a:r>
              <a:rPr lang="en-US" dirty="0"/>
              <a:t> and most carbon dioxide as bicarbonate ions dissolved in plasma.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116</a:t>
            </a:fld>
            <a:endParaRPr lang="en-US"/>
          </a:p>
        </p:txBody>
      </p:sp>
    </p:spTree>
  </p:cSld>
  <p:clrMapOvr>
    <a:masterClrMapping/>
  </p:clrMapOvr>
  <p:transition>
    <p:pull dir="r"/>
  </p:transition>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u="sng" dirty="0"/>
              <a:t>Blood supply, lymph drainage &amp; nerve supply</a:t>
            </a:r>
          </a:p>
          <a:p>
            <a:r>
              <a:rPr lang="en-US" b="1" dirty="0"/>
              <a:t>Arterial supply</a:t>
            </a:r>
            <a:r>
              <a:rPr lang="en-US" dirty="0"/>
              <a:t>: by an arterial plexus formed round the vagina, derived from the uterine &amp; vaginal arteries which are branches of the internal iliac arteries.</a:t>
            </a:r>
          </a:p>
          <a:p>
            <a:r>
              <a:rPr lang="en-US" b="1" dirty="0"/>
              <a:t>Venous drainage: </a:t>
            </a:r>
            <a:r>
              <a:rPr lang="en-US" dirty="0"/>
              <a:t>by a venous plexus, situated in the muscular wall, drains into the internal iliac veins.</a:t>
            </a:r>
          </a:p>
          <a:p>
            <a:r>
              <a:rPr lang="en-US" b="1" dirty="0"/>
              <a:t>Lymph drainage. </a:t>
            </a:r>
            <a:r>
              <a:rPr lang="en-US" dirty="0"/>
              <a:t>Through the deep &amp; superficial iliac glands.</a:t>
            </a:r>
          </a:p>
          <a:p>
            <a:r>
              <a:rPr lang="en-US" b="1" dirty="0"/>
              <a:t>Nerve supply: </a:t>
            </a:r>
            <a:r>
              <a:rPr lang="en-US" dirty="0"/>
              <a:t>Parasympathetic fibres from the sacral outflow, sympathetic fibres from the lumbar &amp; somatic sensory fibres from the pudendal nerves.</a:t>
            </a:r>
          </a:p>
          <a:p>
            <a:r>
              <a:rPr lang="en-US" b="1" u="sng" dirty="0"/>
              <a:t>Functions of the vagina</a:t>
            </a:r>
          </a:p>
          <a:p>
            <a:pPr lvl="1"/>
            <a:r>
              <a:rPr lang="en-US" dirty="0"/>
              <a:t>Acts as the receptacle for the penis during coitus</a:t>
            </a:r>
          </a:p>
          <a:p>
            <a:pPr lvl="1"/>
            <a:r>
              <a:rPr lang="en-US" dirty="0"/>
              <a:t>provides an elastic passageway through which the baby passes during childbirth.</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1160</a:t>
            </a:fld>
            <a:endParaRPr lang="en-US"/>
          </a:p>
        </p:txBody>
      </p:sp>
    </p:spTree>
  </p:cSld>
  <p:clrMapOvr>
    <a:masterClrMapping/>
  </p:clrMapOvr>
  <p:transition>
    <p:wedge/>
  </p:transition>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b) Uterus</a:t>
            </a:r>
          </a:p>
          <a:p>
            <a:r>
              <a:rPr lang="en-US" dirty="0"/>
              <a:t>Hollow muscular pear-shaped organ, flattened </a:t>
            </a:r>
            <a:r>
              <a:rPr lang="en-US" dirty="0" err="1"/>
              <a:t>antero</a:t>
            </a:r>
            <a:r>
              <a:rPr lang="en-US" dirty="0"/>
              <a:t>-posteriorly. </a:t>
            </a:r>
          </a:p>
          <a:p>
            <a:r>
              <a:rPr lang="en-US" dirty="0"/>
              <a:t>Lies in the pelvic cavity between the urinary bladder &amp; the rectum.</a:t>
            </a:r>
          </a:p>
          <a:p>
            <a:r>
              <a:rPr lang="en-US" dirty="0"/>
              <a:t>Leans forward (</a:t>
            </a:r>
            <a:r>
              <a:rPr lang="en-US" dirty="0" err="1"/>
              <a:t>anteversion</a:t>
            </a:r>
            <a:r>
              <a:rPr lang="en-US" dirty="0"/>
              <a:t>), &amp; is bent forward (</a:t>
            </a:r>
            <a:r>
              <a:rPr lang="en-US" dirty="0" err="1"/>
              <a:t>anteflexion</a:t>
            </a:r>
            <a:r>
              <a:rPr lang="en-US" dirty="0"/>
              <a:t>) almost at right angles to the vagina, so that its anterior wall rests partly against the bladder below, &amp; forming the </a:t>
            </a:r>
            <a:r>
              <a:rPr lang="en-US" b="1" dirty="0" err="1"/>
              <a:t>vesicouterine</a:t>
            </a:r>
            <a:r>
              <a:rPr lang="en-US" dirty="0"/>
              <a:t> pouch between the two organs.</a:t>
            </a:r>
          </a:p>
          <a:p>
            <a:r>
              <a:rPr lang="en-US" dirty="0"/>
              <a:t>When the body is in the upright position the uterus lies in an almost horizontal position.</a:t>
            </a:r>
          </a:p>
          <a:p>
            <a:r>
              <a:rPr lang="en-US" dirty="0"/>
              <a:t>About 7.5 cm long, 5 cm wide &amp; its walls are about 2.5 cm thick.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1161</a:t>
            </a:fld>
            <a:endParaRPr lang="en-US"/>
          </a:p>
        </p:txBody>
      </p:sp>
    </p:spTree>
  </p:cSld>
  <p:clrMapOvr>
    <a:masterClrMapping/>
  </p:clrMapOvr>
  <p:transition>
    <p:dissolve/>
  </p:transition>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a:t>Weighs from 30 to 40 grams. </a:t>
            </a:r>
          </a:p>
          <a:p>
            <a:r>
              <a:rPr lang="en-US" dirty="0"/>
              <a:t>Its parts are the fundus, body &amp; cervix </a:t>
            </a:r>
          </a:p>
          <a:p>
            <a:r>
              <a:rPr lang="en-US" b="1" dirty="0"/>
              <a:t>The fundus: </a:t>
            </a:r>
            <a:r>
              <a:rPr lang="en-US" dirty="0"/>
              <a:t>Dome-shaped part of the uterus above the openings of the uterine tubes.</a:t>
            </a:r>
          </a:p>
          <a:p>
            <a:r>
              <a:rPr lang="en-US" b="1" dirty="0"/>
              <a:t>The body:</a:t>
            </a:r>
            <a:r>
              <a:rPr lang="en-US" dirty="0"/>
              <a:t> main part. </a:t>
            </a:r>
          </a:p>
          <a:p>
            <a:pPr lvl="1"/>
            <a:r>
              <a:rPr lang="en-US" dirty="0"/>
              <a:t>Narrowest inferiorly at the internal </a:t>
            </a:r>
            <a:r>
              <a:rPr lang="en-US" dirty="0" err="1"/>
              <a:t>os</a:t>
            </a:r>
            <a:r>
              <a:rPr lang="en-US" dirty="0"/>
              <a:t> where it is continuous with the cervix.</a:t>
            </a:r>
          </a:p>
          <a:p>
            <a:r>
              <a:rPr lang="en-US" b="1" dirty="0"/>
              <a:t>The cervix ('neck' of the uterus): </a:t>
            </a:r>
            <a:r>
              <a:rPr lang="en-US" dirty="0"/>
              <a:t>Protrudes through the anterior wall of the vagina, opening into it at the external </a:t>
            </a:r>
            <a:r>
              <a:rPr lang="en-US" dirty="0" err="1"/>
              <a:t>os</a:t>
            </a:r>
            <a:r>
              <a:rPr lang="en-US" dirty="0"/>
              <a:t>.</a:t>
            </a:r>
          </a:p>
          <a:p>
            <a:pPr>
              <a:buNone/>
            </a:pPr>
            <a:r>
              <a:rPr lang="en-US" b="1" u="sng" dirty="0"/>
              <a:t>Structure of the uterus</a:t>
            </a:r>
          </a:p>
          <a:p>
            <a:r>
              <a:rPr lang="en-US" dirty="0"/>
              <a:t>Walls are composed of 3 layers of tissue: </a:t>
            </a:r>
            <a:r>
              <a:rPr lang="en-US" dirty="0" err="1"/>
              <a:t>perimetrium</a:t>
            </a:r>
            <a:r>
              <a:rPr lang="en-US" dirty="0"/>
              <a:t>, myometrium &amp; endometrium</a:t>
            </a:r>
          </a:p>
          <a:p>
            <a:r>
              <a:rPr lang="en-US" b="1" dirty="0" err="1"/>
              <a:t>Perimetrium</a:t>
            </a:r>
            <a:endParaRPr lang="en-US" b="1" dirty="0"/>
          </a:p>
          <a:p>
            <a:r>
              <a:rPr lang="en-US" dirty="0"/>
              <a:t>Peritoneum, which is distributed differently on the various surfaces of the uterus.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1162</a:t>
            </a:fld>
            <a:endParaRPr lang="en-US"/>
          </a:p>
        </p:txBody>
      </p:sp>
    </p:spTree>
  </p:cSld>
  <p:clrMapOvr>
    <a:masterClrMapping/>
  </p:clrMapOvr>
  <p:transition>
    <p:dissolve/>
  </p:transition>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Anteriorly, it extends over the fundus &amp; the body where it is folded on to the upper surface of the urinary bladder forming the </a:t>
            </a:r>
            <a:r>
              <a:rPr lang="en-US" b="1" dirty="0" err="1"/>
              <a:t>vesicouterine</a:t>
            </a:r>
            <a:r>
              <a:rPr lang="en-US" b="1" dirty="0"/>
              <a:t> pouch</a:t>
            </a:r>
            <a:r>
              <a:rPr lang="en-US" dirty="0"/>
              <a:t>.</a:t>
            </a:r>
          </a:p>
          <a:p>
            <a:r>
              <a:rPr lang="en-US" dirty="0"/>
              <a:t>Posteriorly, the peritoneum extends over the fundus, the body and the cervix, then it continues on to the rectum to form the </a:t>
            </a:r>
            <a:r>
              <a:rPr lang="en-US" b="1" dirty="0" err="1"/>
              <a:t>rectouterine</a:t>
            </a:r>
            <a:r>
              <a:rPr lang="en-US" b="1" dirty="0"/>
              <a:t> pouch (of Douglas).</a:t>
            </a:r>
          </a:p>
          <a:p>
            <a:r>
              <a:rPr lang="en-US" dirty="0"/>
              <a:t>Laterally, only the fundus is covered because the peritoneum forms a double fold with the uterine tubes in the upper free border. </a:t>
            </a:r>
          </a:p>
          <a:p>
            <a:pPr lvl="1"/>
            <a:r>
              <a:rPr lang="en-US" dirty="0"/>
              <a:t>This double fold is the </a:t>
            </a:r>
            <a:r>
              <a:rPr lang="en-US" b="1" dirty="0"/>
              <a:t>broad ligament </a:t>
            </a:r>
            <a:r>
              <a:rPr lang="en-US" dirty="0"/>
              <a:t>which, at its </a:t>
            </a:r>
            <a:r>
              <a:rPr lang="en-US" b="1" dirty="0"/>
              <a:t>lateral ends, attaches the uterus to the sides of the pelvis</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1163</a:t>
            </a:fld>
            <a:endParaRPr lang="en-US"/>
          </a:p>
        </p:txBody>
      </p:sp>
    </p:spTree>
  </p:cSld>
  <p:clrMapOvr>
    <a:masterClrMapping/>
  </p:clrMapOvr>
  <p:transition>
    <p:dissolve/>
  </p:transition>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r>
              <a:rPr lang="en-US" b="1" dirty="0"/>
              <a:t>Myometrium</a:t>
            </a:r>
          </a:p>
          <a:p>
            <a:r>
              <a:rPr lang="en-US" dirty="0"/>
              <a:t>Thickest layer of tissue in the uterine wall. </a:t>
            </a:r>
          </a:p>
          <a:p>
            <a:r>
              <a:rPr lang="en-US" dirty="0"/>
              <a:t>Mass of smooth muscle fibres interlaced with areolar tissue, blood vessels &amp; nerves.</a:t>
            </a:r>
          </a:p>
          <a:p>
            <a:r>
              <a:rPr lang="en-US" b="1" dirty="0"/>
              <a:t>Endometrium</a:t>
            </a:r>
          </a:p>
          <a:p>
            <a:r>
              <a:rPr lang="en-US" dirty="0"/>
              <a:t>Consists of columnar epithelium containing a large number of mucus-secreting tubular glands. </a:t>
            </a:r>
          </a:p>
          <a:p>
            <a:r>
              <a:rPr lang="en-US" dirty="0"/>
              <a:t>Divided functionally into 2 layers.</a:t>
            </a:r>
          </a:p>
          <a:p>
            <a:pPr>
              <a:buNone/>
            </a:pPr>
            <a:r>
              <a:rPr lang="en-US" b="1" dirty="0"/>
              <a:t>a) The functional layer: </a:t>
            </a:r>
            <a:r>
              <a:rPr lang="en-US" dirty="0"/>
              <a:t>upper layer &amp; it thickens &amp; becomes rich in blood vessels in the first half of the menstrual cycle. If the ovum is not fertilised &amp; does not implant, it’s shed during menstruation.</a:t>
            </a:r>
          </a:p>
          <a:p>
            <a:pPr>
              <a:buNone/>
            </a:pPr>
            <a:r>
              <a:rPr lang="en-US" b="1" dirty="0"/>
              <a:t>b) The basal layer: </a:t>
            </a:r>
            <a:r>
              <a:rPr lang="en-US" dirty="0"/>
              <a:t>lies next to the myometrium, and is not lost during menstruation. Layer from which the fresh functional layer is regenerated during each cycle.</a:t>
            </a:r>
          </a:p>
          <a:p>
            <a:r>
              <a:rPr lang="en-US" dirty="0"/>
              <a:t>Upper two-thirds of the cervical canal is lined with this mucous membrane.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1164</a:t>
            </a:fld>
            <a:endParaRPr lang="en-US"/>
          </a:p>
        </p:txBody>
      </p:sp>
    </p:spTree>
  </p:cSld>
  <p:clrMapOvr>
    <a:masterClrMapping/>
  </p:clrMapOvr>
  <p:transition>
    <p:dissolve/>
  </p:transition>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78562"/>
            <a:ext cx="8229600" cy="579438"/>
          </a:xfrm>
        </p:spPr>
        <p:txBody>
          <a:bodyPr>
            <a:normAutofit fontScale="90000"/>
          </a:bodyPr>
          <a:lstStyle/>
          <a:p>
            <a:r>
              <a:rPr lang="en-US" dirty="0"/>
              <a:t>Section of the uterus</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1165</a:t>
            </a:fld>
            <a:endParaRPr lang="en-US"/>
          </a:p>
        </p:txBody>
      </p:sp>
    </p:spTree>
  </p:cSld>
  <p:clrMapOvr>
    <a:masterClrMapping/>
  </p:clrMapOvr>
  <p:transition>
    <p:dissolve/>
  </p:transition>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u="sng" dirty="0"/>
              <a:t>Blood supply, lymph drainage &amp; nerve supply</a:t>
            </a:r>
          </a:p>
          <a:p>
            <a:r>
              <a:rPr lang="en-US" b="1" dirty="0"/>
              <a:t>Arterial supply:</a:t>
            </a:r>
            <a:r>
              <a:rPr lang="en-US" dirty="0"/>
              <a:t> by the uterine arteries; branches of the internal iliac arteries. </a:t>
            </a:r>
          </a:p>
          <a:p>
            <a:pPr lvl="1"/>
            <a:r>
              <a:rPr lang="en-US" dirty="0"/>
              <a:t>Supply the uterus &amp; uterine tubes &amp; join with the </a:t>
            </a:r>
            <a:r>
              <a:rPr lang="en-US" b="1" dirty="0"/>
              <a:t>ovarian arteries </a:t>
            </a:r>
            <a:r>
              <a:rPr lang="en-US" dirty="0"/>
              <a:t>to supply the ovaries. </a:t>
            </a:r>
          </a:p>
          <a:p>
            <a:pPr lvl="1"/>
            <a:r>
              <a:rPr lang="en-US" dirty="0"/>
              <a:t>Branches pass downwards to anastomose with the vaginal arteries to supply the vagina.</a:t>
            </a:r>
          </a:p>
          <a:p>
            <a:r>
              <a:rPr lang="en-US" b="1" dirty="0"/>
              <a:t>Venous drainage: </a:t>
            </a:r>
            <a:r>
              <a:rPr lang="en-US" dirty="0"/>
              <a:t>Veins follow the same route as the arteries &amp; drain into the internal iliac veins.</a:t>
            </a:r>
          </a:p>
          <a:p>
            <a:r>
              <a:rPr lang="en-US" b="1" dirty="0"/>
              <a:t>Lymph drainage: </a:t>
            </a:r>
            <a:r>
              <a:rPr lang="en-US" dirty="0"/>
              <a:t>by deep &amp; superficial lymph vessels which drain lymph from uterus &amp; uterine tubes to the aortic lymph nodes &amp; groups of nodes associated with the iliac blood vessels.</a:t>
            </a:r>
          </a:p>
          <a:p>
            <a:r>
              <a:rPr lang="en-US" b="1" dirty="0"/>
              <a:t>Nerve supply: </a:t>
            </a:r>
            <a:r>
              <a:rPr lang="en-US" dirty="0"/>
              <a:t>Parasympathetic fibres from the sacral outflow &amp; sympathetic fibres from the lumbar outflow.</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1166</a:t>
            </a:fld>
            <a:endParaRPr lang="en-US"/>
          </a:p>
        </p:txBody>
      </p:sp>
    </p:spTree>
  </p:cSld>
  <p:clrMapOvr>
    <a:masterClrMapping/>
  </p:clrMapOvr>
  <p:transition>
    <p:dissolve/>
  </p:transition>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b="1" u="sng" dirty="0"/>
              <a:t>Supports of the uterus</a:t>
            </a:r>
          </a:p>
          <a:p>
            <a:r>
              <a:rPr lang="en-US" dirty="0"/>
              <a:t>By surrounding organs, muscles of the pelvic floor &amp; ligaments that suspend it from the walls of the pelvis.</a:t>
            </a:r>
          </a:p>
          <a:p>
            <a:r>
              <a:rPr lang="en-US" b="1" dirty="0"/>
              <a:t>Supporting structures </a:t>
            </a:r>
          </a:p>
          <a:p>
            <a:pPr>
              <a:buNone/>
            </a:pPr>
            <a:r>
              <a:rPr lang="en-US" b="1" dirty="0"/>
              <a:t>a) Broad ligaments. </a:t>
            </a:r>
            <a:r>
              <a:rPr lang="en-US" dirty="0"/>
              <a:t>Formed by a double fold of peritoneum, one on each side of the uterus.</a:t>
            </a:r>
          </a:p>
          <a:p>
            <a:r>
              <a:rPr lang="en-US" dirty="0"/>
              <a:t>Hang down from the uterine tubes as though draped over them &amp; at their lateral ends they are attached to the sides of the pelvis. </a:t>
            </a:r>
          </a:p>
          <a:p>
            <a:r>
              <a:rPr lang="en-US" dirty="0"/>
              <a:t>Uterine tubes are enclosed in the upper free border </a:t>
            </a:r>
          </a:p>
          <a:p>
            <a:r>
              <a:rPr lang="en-US" dirty="0"/>
              <a:t>Near the lateral ends they penetrate the posterior wall of the broad ligament &amp; open into the peritoneal cavity. </a:t>
            </a:r>
          </a:p>
          <a:p>
            <a:r>
              <a:rPr lang="en-US" dirty="0"/>
              <a:t>Ovaries are attached to the posterior wall, one on each side. </a:t>
            </a:r>
          </a:p>
          <a:p>
            <a:r>
              <a:rPr lang="en-US" dirty="0"/>
              <a:t>Blood, lymph vessels &amp; nerves pass to the uterus &amp; uterine tubes between the layers of the broad ligaments.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1167</a:t>
            </a:fld>
            <a:endParaRPr lang="en-US"/>
          </a:p>
        </p:txBody>
      </p:sp>
    </p:spTree>
  </p:cSld>
  <p:clrMapOvr>
    <a:masterClrMapping/>
  </p:clrMapOvr>
  <p:transition>
    <p:dissolve/>
  </p:transition>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b) Round ligaments: </a:t>
            </a:r>
            <a:r>
              <a:rPr lang="en-US" dirty="0"/>
              <a:t>Bands of fibrous tissue between the 2 layers of broad ligament, one on each side of the uterus. </a:t>
            </a:r>
          </a:p>
          <a:p>
            <a:r>
              <a:rPr lang="en-US" dirty="0"/>
              <a:t>Pass to the sides of the pelvis then through the inguinal canal to end by fusing with the labia </a:t>
            </a:r>
            <a:r>
              <a:rPr lang="en-US" dirty="0" err="1"/>
              <a:t>majora</a:t>
            </a:r>
            <a:r>
              <a:rPr lang="en-US" dirty="0"/>
              <a:t>.</a:t>
            </a:r>
          </a:p>
          <a:p>
            <a:pPr>
              <a:buNone/>
            </a:pPr>
            <a:r>
              <a:rPr lang="en-US" b="1" dirty="0"/>
              <a:t>c) </a:t>
            </a:r>
            <a:r>
              <a:rPr lang="en-US" b="1" dirty="0" err="1"/>
              <a:t>Uterosacral</a:t>
            </a:r>
            <a:r>
              <a:rPr lang="en-US" b="1" dirty="0"/>
              <a:t> ligaments. </a:t>
            </a:r>
            <a:r>
              <a:rPr lang="en-US" dirty="0"/>
              <a:t>Originate from the posterior walls of the cervix &amp; vagina &amp; extend backwards, one on each side of the rectum, to the sacrum.</a:t>
            </a:r>
          </a:p>
          <a:p>
            <a:pPr>
              <a:buNone/>
            </a:pPr>
            <a:r>
              <a:rPr lang="en-US" b="1" dirty="0"/>
              <a:t>d) Transverse cervical ligaments (cardinal ligaments).</a:t>
            </a:r>
          </a:p>
          <a:p>
            <a:r>
              <a:rPr lang="en-US" dirty="0"/>
              <a:t>Extend one from each side of the cervix &amp; vagina to the side walls of the pelvis.</a:t>
            </a:r>
          </a:p>
          <a:p>
            <a:pPr>
              <a:buNone/>
            </a:pPr>
            <a:r>
              <a:rPr lang="en-US" b="1" dirty="0"/>
              <a:t>e) </a:t>
            </a:r>
            <a:r>
              <a:rPr lang="en-US" b="1" dirty="0" err="1"/>
              <a:t>Pubocervical</a:t>
            </a:r>
            <a:r>
              <a:rPr lang="en-US" b="1" dirty="0"/>
              <a:t> fascia. </a:t>
            </a:r>
            <a:r>
              <a:rPr lang="en-US" dirty="0"/>
              <a:t>Extends forward from the transverse cervical ligaments on each side of the bladder &amp; is attached to the posterior surface of the pubic bones.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1168</a:t>
            </a:fld>
            <a:endParaRPr lang="en-US"/>
          </a:p>
        </p:txBody>
      </p:sp>
    </p:spTree>
  </p:cSld>
  <p:clrMapOvr>
    <a:masterClrMapping/>
  </p:clrMapOvr>
  <p:transition>
    <p:dissolve/>
  </p:transition>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4762"/>
            <a:ext cx="8229600" cy="503238"/>
          </a:xfrm>
        </p:spPr>
        <p:txBody>
          <a:bodyPr>
            <a:normAutofit fontScale="90000"/>
          </a:bodyPr>
          <a:lstStyle/>
          <a:p>
            <a:r>
              <a:rPr lang="en-US" dirty="0"/>
              <a:t>Main ligaments supporting the uterus</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1169</a:t>
            </a:fld>
            <a:endParaRPr lang="en-US"/>
          </a:p>
        </p:txBody>
      </p:sp>
    </p:spTree>
  </p:cSld>
  <p:clrMapOvr>
    <a:masterClrMapping/>
  </p:clrMapOvr>
  <p:transition>
    <p:dissolv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2"/>
          </a:lnRef>
          <a:fillRef idx="3">
            <a:schemeClr val="accent2"/>
          </a:fillRef>
          <a:effectRef idx="2">
            <a:schemeClr val="accent2"/>
          </a:effectRef>
          <a:fontRef idx="minor">
            <a:schemeClr val="lt1"/>
          </a:fontRef>
        </p:style>
        <p:txBody>
          <a:bodyPr>
            <a:normAutofit fontScale="90000"/>
          </a:bodyPr>
          <a:lstStyle/>
          <a:p>
            <a:r>
              <a:rPr lang="en-US" b="1" u="sng" dirty="0"/>
              <a:t>CELLULAR CONTENT OF BLOOD</a:t>
            </a:r>
          </a:p>
        </p:txBody>
      </p:sp>
      <p:sp>
        <p:nvSpPr>
          <p:cNvPr id="3" name="Content Placeholder 2"/>
          <p:cNvSpPr>
            <a:spLocks noGrp="1"/>
          </p:cNvSpPr>
          <p:nvPr>
            <p:ph idx="1"/>
          </p:nvPr>
        </p:nvSpPr>
        <p:spPr>
          <a:xfrm>
            <a:off x="0" y="609600"/>
            <a:ext cx="9144000" cy="6248400"/>
          </a:xfrm>
        </p:spPr>
        <p:txBody>
          <a:bodyPr>
            <a:normAutofit fontScale="85000" lnSpcReduction="20000"/>
          </a:bodyPr>
          <a:lstStyle/>
          <a:p>
            <a:r>
              <a:rPr lang="en-US" dirty="0"/>
              <a:t>3 types of blood cells.</a:t>
            </a:r>
          </a:p>
          <a:p>
            <a:pPr lvl="1"/>
            <a:r>
              <a:rPr lang="en-US" dirty="0"/>
              <a:t>erythrocytes or red cells</a:t>
            </a:r>
          </a:p>
          <a:p>
            <a:pPr lvl="1"/>
            <a:r>
              <a:rPr lang="en-US" dirty="0" err="1"/>
              <a:t>thrombocytes</a:t>
            </a:r>
            <a:r>
              <a:rPr lang="en-US" dirty="0"/>
              <a:t> or platelets</a:t>
            </a:r>
          </a:p>
          <a:p>
            <a:pPr lvl="1"/>
            <a:r>
              <a:rPr lang="en-US" dirty="0"/>
              <a:t>leukocytes or white cells.</a:t>
            </a:r>
          </a:p>
          <a:p>
            <a:r>
              <a:rPr lang="en-US" dirty="0"/>
              <a:t>All blood cells originate from </a:t>
            </a:r>
            <a:r>
              <a:rPr lang="en-US" b="1" dirty="0" err="1"/>
              <a:t>pluripotent</a:t>
            </a:r>
            <a:r>
              <a:rPr lang="en-US" b="1" dirty="0"/>
              <a:t> stem cells </a:t>
            </a:r>
            <a:r>
              <a:rPr lang="en-US" dirty="0"/>
              <a:t>and go through several developmental stages before entering the blood. </a:t>
            </a:r>
          </a:p>
          <a:p>
            <a:r>
              <a:rPr lang="en-US" b="1" dirty="0" err="1">
                <a:solidFill>
                  <a:srgbClr val="FF0000"/>
                </a:solidFill>
              </a:rPr>
              <a:t>Haemopoiesis</a:t>
            </a:r>
            <a:r>
              <a:rPr lang="en-US" dirty="0"/>
              <a:t>: process of blood cell formation; takes place within red bone marrow.</a:t>
            </a:r>
          </a:p>
          <a:p>
            <a:r>
              <a:rPr lang="en-US" dirty="0"/>
              <a:t>For the first few years of life, red marrow occupies the entire bone capacity and, over the next 20 years, is gradually replaced by fatty yellow marrow that has no </a:t>
            </a:r>
            <a:r>
              <a:rPr lang="en-US" dirty="0" err="1"/>
              <a:t>erythropoietic</a:t>
            </a:r>
            <a:r>
              <a:rPr lang="en-US" dirty="0"/>
              <a:t> function. </a:t>
            </a:r>
          </a:p>
          <a:p>
            <a:r>
              <a:rPr lang="en-US" dirty="0"/>
              <a:t>In adults, </a:t>
            </a:r>
            <a:r>
              <a:rPr lang="en-US" dirty="0" err="1"/>
              <a:t>hemopoiesis</a:t>
            </a:r>
            <a:r>
              <a:rPr lang="en-US" dirty="0"/>
              <a:t> is confined to flat bones, irregular bones and the ends (epiphyses) of long bones, the main sites being the sternum, ribs, pelvis and skull.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117</a:t>
            </a:fld>
            <a:endParaRPr lang="en-US"/>
          </a:p>
        </p:txBody>
      </p:sp>
    </p:spTree>
  </p:cSld>
  <p:clrMapOvr>
    <a:masterClrMapping/>
  </p:clrMapOvr>
  <p:transition>
    <p:pull dir="r"/>
  </p:transition>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u="sng" dirty="0"/>
              <a:t>Functions of the uterus</a:t>
            </a:r>
          </a:p>
          <a:p>
            <a:pPr marL="514350" indent="-514350">
              <a:buFont typeface="+mj-lt"/>
              <a:buAutoNum type="arabicPeriod"/>
            </a:pPr>
            <a:r>
              <a:rPr lang="en-US" dirty="0"/>
              <a:t>After puberty, the endometrium of the uterus goes through a regular monthly cycle of changes, the menstrual cycle; to prepare the uterus to receive, nourish &amp; protect a fertilised ovum. If the ovum is not fertilised a new cycle begins with a short period of bleeding (menstruation).</a:t>
            </a:r>
          </a:p>
          <a:p>
            <a:pPr marL="514350" indent="-514350">
              <a:buFont typeface="+mj-lt"/>
              <a:buAutoNum type="arabicPeriod"/>
            </a:pPr>
            <a:r>
              <a:rPr lang="en-US" dirty="0"/>
              <a:t>If the ovum is fertilised the zygote embeds itself in the uterine wall. The uterine muscle grows to accommodate the embryo during its first 8 weeks, and a fetus for the remainder of the pregnancy.</a:t>
            </a:r>
          </a:p>
          <a:p>
            <a:pPr marL="514350" indent="-514350">
              <a:buFont typeface="+mj-lt"/>
              <a:buAutoNum type="arabicPeriod"/>
            </a:pPr>
            <a:r>
              <a:rPr lang="en-US" dirty="0"/>
              <a:t>Uterine secretions nourish the ovum before it implants in the endometrium, &amp; after implantation the rapidly expanding ball of cells is nourished by the endometrial cells themselves. </a:t>
            </a:r>
          </a:p>
          <a:p>
            <a:pPr marL="514350" indent="-514350">
              <a:buFont typeface="+mj-lt"/>
              <a:buAutoNum type="arabicPeriod"/>
            </a:pPr>
            <a:r>
              <a:rPr lang="en-US" dirty="0"/>
              <a:t>Provides attachment to the placenta, which provides the means by which the growing baby receives oxygen &amp; nutrients &amp; gets rid of its wastes.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1170</a:t>
            </a:fld>
            <a:endParaRPr lang="en-US"/>
          </a:p>
        </p:txBody>
      </p:sp>
    </p:spTree>
  </p:cSld>
  <p:clrMapOvr>
    <a:masterClrMapping/>
  </p:clrMapOvr>
  <p:transition>
    <p:dissolve/>
  </p:transition>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514350" indent="-514350">
              <a:buFont typeface="+mj-lt"/>
              <a:buAutoNum type="arabicPeriod" startAt="5"/>
            </a:pPr>
            <a:r>
              <a:rPr lang="en-US" dirty="0"/>
              <a:t>During labour, the uterus forcefully expels the baby by means of powerful rhythmical contractions.</a:t>
            </a:r>
          </a:p>
          <a:p>
            <a:pPr>
              <a:buNone/>
            </a:pPr>
            <a:r>
              <a:rPr lang="en-US" b="1" dirty="0"/>
              <a:t>c) Uterine tubes (Fallopian tubes)</a:t>
            </a:r>
          </a:p>
          <a:p>
            <a:r>
              <a:rPr lang="en-US" dirty="0"/>
              <a:t>About 10 cm long &amp; extend from the sides of the uterus between the body &amp; the fundus.</a:t>
            </a:r>
          </a:p>
          <a:p>
            <a:r>
              <a:rPr lang="en-US" dirty="0"/>
              <a:t>Lie in the upper free border of the broad ligament</a:t>
            </a:r>
          </a:p>
          <a:p>
            <a:r>
              <a:rPr lang="en-US" dirty="0"/>
              <a:t>Their trumpet-shaped lateral ends penetrate the posterior wall, opening into the peritoneal cavity close to the ovaries. </a:t>
            </a:r>
          </a:p>
          <a:p>
            <a:r>
              <a:rPr lang="en-US" dirty="0"/>
              <a:t>End of each tube has fingerlike projections; </a:t>
            </a:r>
            <a:r>
              <a:rPr lang="en-US" b="1" dirty="0"/>
              <a:t>fimbriae</a:t>
            </a:r>
            <a:r>
              <a:rPr lang="en-US" dirty="0"/>
              <a:t>. Longest is the </a:t>
            </a:r>
            <a:r>
              <a:rPr lang="en-US" b="1" dirty="0"/>
              <a:t>ovarian </a:t>
            </a:r>
            <a:r>
              <a:rPr lang="en-US" b="1" dirty="0" err="1"/>
              <a:t>fimbria</a:t>
            </a:r>
            <a:r>
              <a:rPr lang="en-US" b="1" dirty="0"/>
              <a:t> </a:t>
            </a:r>
            <a:r>
              <a:rPr lang="en-US" dirty="0"/>
              <a:t>which is in close association with the ovary.</a:t>
            </a:r>
          </a:p>
          <a:p>
            <a:pPr marL="514350" indent="-514350">
              <a:buFont typeface="+mj-lt"/>
              <a:buAutoNum type="arabicPeriod" startAt="4"/>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1171</a:t>
            </a:fld>
            <a:endParaRPr lang="en-US"/>
          </a:p>
        </p:txBody>
      </p:sp>
    </p:spTree>
  </p:cSld>
  <p:clrMapOvr>
    <a:masterClrMapping/>
  </p:clrMapOvr>
  <p:transition>
    <p:dissolve/>
  </p:transition>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b="1" u="sng" dirty="0"/>
              <a:t>Structure of the uterine tubes</a:t>
            </a:r>
          </a:p>
          <a:p>
            <a:r>
              <a:rPr lang="en-US" dirty="0"/>
              <a:t>Have an outer covering of peritoneum (broad ligament), a middle layer of smooth muscle &amp; are lined with ciliated epithelium.</a:t>
            </a:r>
          </a:p>
          <a:p>
            <a:pPr>
              <a:buNone/>
            </a:pPr>
            <a:r>
              <a:rPr lang="en-US" b="1" u="sng" dirty="0"/>
              <a:t>Blood supply, lymph drainage &amp; nerve supply</a:t>
            </a:r>
          </a:p>
          <a:p>
            <a:r>
              <a:rPr lang="en-US" dirty="0"/>
              <a:t>Same as for the uterus.</a:t>
            </a:r>
          </a:p>
          <a:p>
            <a:pPr>
              <a:buNone/>
            </a:pPr>
            <a:r>
              <a:rPr lang="en-US" b="1" u="sng" dirty="0"/>
              <a:t>Function of the uterine tubes</a:t>
            </a:r>
          </a:p>
          <a:p>
            <a:r>
              <a:rPr lang="en-US" dirty="0"/>
              <a:t>Convey the ovum from the ovary to the uterus by peristalsis &amp; cilliary movement. </a:t>
            </a:r>
          </a:p>
          <a:p>
            <a:r>
              <a:rPr lang="en-US" dirty="0"/>
              <a:t>Mucus secreted by the lining membrane provides ideal conditions for movement of ova &amp; spermatozoa. </a:t>
            </a:r>
          </a:p>
          <a:p>
            <a:r>
              <a:rPr lang="en-US" dirty="0"/>
              <a:t>Fertilisation of the ovum usually takes place in the uterine tube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1172</a:t>
            </a:fld>
            <a:endParaRPr lang="en-US"/>
          </a:p>
        </p:txBody>
      </p:sp>
    </p:spTree>
  </p:cSld>
  <p:clrMapOvr>
    <a:masterClrMapping/>
  </p:clrMapOvr>
  <p:transition>
    <p:dissolve/>
  </p:transition>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b="1" dirty="0"/>
              <a:t>d) Ovaries</a:t>
            </a:r>
          </a:p>
          <a:p>
            <a:r>
              <a:rPr lang="en-US" dirty="0"/>
              <a:t>Female gonads/glands</a:t>
            </a:r>
          </a:p>
          <a:p>
            <a:r>
              <a:rPr lang="en-US" dirty="0"/>
              <a:t>Lie in a shallow fossa on the lateral walls of the pelvis. </a:t>
            </a:r>
          </a:p>
          <a:p>
            <a:r>
              <a:rPr lang="en-US" dirty="0"/>
              <a:t>2.5 to 3.5 cm long, 2 cm wide &amp; 1 cm thick. </a:t>
            </a:r>
          </a:p>
          <a:p>
            <a:r>
              <a:rPr lang="en-US" dirty="0"/>
              <a:t>Each is attached to the upper part of the uterus by the ovarian ligament &amp; to the back of the broad ligament by a broad band of tissue, </a:t>
            </a:r>
            <a:r>
              <a:rPr lang="en-US" b="1" dirty="0"/>
              <a:t>the mesovarium</a:t>
            </a:r>
            <a:r>
              <a:rPr lang="en-US" dirty="0"/>
              <a:t>. </a:t>
            </a:r>
          </a:p>
          <a:p>
            <a:pPr lvl="1"/>
            <a:r>
              <a:rPr lang="en-US" dirty="0"/>
              <a:t>Blood vessels and nerves pass to the ovary through the mesovarium.</a:t>
            </a:r>
          </a:p>
          <a:p>
            <a:pPr>
              <a:buNone/>
            </a:pPr>
            <a:r>
              <a:rPr lang="en-US" b="1" u="sng" dirty="0"/>
              <a:t>Structure of the ovaries</a:t>
            </a:r>
          </a:p>
          <a:p>
            <a:r>
              <a:rPr lang="en-US" dirty="0"/>
              <a:t>2 layers of tissue.</a:t>
            </a:r>
          </a:p>
          <a:p>
            <a:pPr marL="571500" indent="-571500">
              <a:buAutoNum type="romanLcParenR"/>
            </a:pPr>
            <a:r>
              <a:rPr lang="en-US" b="1" dirty="0"/>
              <a:t>The medulla. </a:t>
            </a:r>
            <a:r>
              <a:rPr lang="en-US" dirty="0"/>
              <a:t>Lies in the centre &amp; consists of fibrous tissue, blood vessels &amp; nerves.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1173</a:t>
            </a:fld>
            <a:endParaRPr lang="en-US"/>
          </a:p>
        </p:txBody>
      </p:sp>
    </p:spTree>
  </p:cSld>
  <p:clrMapOvr>
    <a:masterClrMapping/>
  </p:clrMapOvr>
  <p:transition>
    <p:dissolve/>
  </p:transition>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ii) The cortex. </a:t>
            </a:r>
            <a:r>
              <a:rPr lang="en-US" dirty="0"/>
              <a:t>Surrounds the medulla. </a:t>
            </a:r>
          </a:p>
          <a:p>
            <a:r>
              <a:rPr lang="en-US" dirty="0"/>
              <a:t>Has a framework of connective tissue, or stroma, covered by germinal epithelium. </a:t>
            </a:r>
          </a:p>
          <a:p>
            <a:r>
              <a:rPr lang="en-US" dirty="0"/>
              <a:t>Contains ovarian follicles in various stages of maturity, each of which contains an ovum. </a:t>
            </a:r>
          </a:p>
          <a:p>
            <a:r>
              <a:rPr lang="en-US" dirty="0"/>
              <a:t>Before puberty the ovaries are inactive but the stroma already contains immature </a:t>
            </a:r>
            <a:r>
              <a:rPr lang="en-US" b="1" dirty="0"/>
              <a:t>(primordial) follicles</a:t>
            </a:r>
            <a:r>
              <a:rPr lang="en-US" dirty="0"/>
              <a:t>, which the female has from birth. </a:t>
            </a:r>
          </a:p>
          <a:p>
            <a:r>
              <a:rPr lang="en-US" dirty="0"/>
              <a:t>During the childbearing years, about every 28 days, one ovarian follicle </a:t>
            </a:r>
            <a:r>
              <a:rPr lang="en-US" b="1" dirty="0"/>
              <a:t>(</a:t>
            </a:r>
            <a:r>
              <a:rPr lang="en-US" b="1" dirty="0" err="1"/>
              <a:t>Graafian</a:t>
            </a:r>
            <a:r>
              <a:rPr lang="en-US" b="1" dirty="0"/>
              <a:t> follicle) </a:t>
            </a:r>
            <a:r>
              <a:rPr lang="en-US" dirty="0"/>
              <a:t>matures, ruptures &amp; releases its ovum into the peritoneal cavity </a:t>
            </a:r>
            <a:r>
              <a:rPr lang="en-US" b="1" dirty="0"/>
              <a:t>(ovulation).</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1174</a:t>
            </a:fld>
            <a:endParaRPr lang="en-US"/>
          </a:p>
        </p:txBody>
      </p:sp>
    </p:spTree>
  </p:cSld>
  <p:clrMapOvr>
    <a:masterClrMapping/>
  </p:clrMapOvr>
  <p:transition>
    <p:dissolve/>
  </p:transition>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30962"/>
            <a:ext cx="8229600" cy="427038"/>
          </a:xfrm>
        </p:spPr>
        <p:txBody>
          <a:bodyPr>
            <a:normAutofit fontScale="90000"/>
          </a:bodyPr>
          <a:lstStyle/>
          <a:p>
            <a:r>
              <a:rPr lang="en-US" sz="2800" dirty="0"/>
              <a:t>Development of the ovarian follicle</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3999"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1175</a:t>
            </a:fld>
            <a:endParaRPr lang="en-US"/>
          </a:p>
        </p:txBody>
      </p:sp>
    </p:spTree>
  </p:cSld>
  <p:clrMapOvr>
    <a:masterClrMapping/>
  </p:clrMapOvr>
  <p:transition>
    <p:dissolve/>
  </p:transition>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Blood supply, lymph drainage &amp; nerve supply</a:t>
            </a:r>
          </a:p>
          <a:p>
            <a:r>
              <a:rPr lang="en-US" b="1" dirty="0"/>
              <a:t>Arterial supply:</a:t>
            </a:r>
            <a:r>
              <a:rPr lang="en-US" dirty="0"/>
              <a:t> by the ovarian arteries, which branch from the abdominal aorta just below the renal arteries.</a:t>
            </a:r>
          </a:p>
          <a:p>
            <a:r>
              <a:rPr lang="en-US" b="1" dirty="0"/>
              <a:t>Venous drainage: </a:t>
            </a:r>
            <a:r>
              <a:rPr lang="en-US" dirty="0"/>
              <a:t>a plexus of veins behind the uterus from which the ovarian veins arise. Right ovarian vein opens into the inferior vena cava &amp; the left into the left renal vein.</a:t>
            </a:r>
          </a:p>
          <a:p>
            <a:r>
              <a:rPr lang="en-US" b="1" dirty="0"/>
              <a:t>Lymph drainage: </a:t>
            </a:r>
            <a:r>
              <a:rPr lang="en-US" dirty="0"/>
              <a:t>to the lateral aortic &amp; pre-aortic lymph nodes. Lymph vessels follow the same route as the arteries.</a:t>
            </a:r>
          </a:p>
          <a:p>
            <a:r>
              <a:rPr lang="en-US" b="1" dirty="0"/>
              <a:t>Nerve supply: </a:t>
            </a:r>
            <a:r>
              <a:rPr lang="en-US" dirty="0"/>
              <a:t>by parasympathetic nerves from the sacral outflow &amp; sympathetic nerves from the lumbar outflow.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1176</a:t>
            </a:fld>
            <a:endParaRPr lang="en-US"/>
          </a:p>
        </p:txBody>
      </p:sp>
    </p:spTree>
  </p:cSld>
  <p:clrMapOvr>
    <a:masterClrMapping/>
  </p:clrMapOvr>
  <p:transition>
    <p:dissolve/>
  </p:transition>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b="1" u="sng" dirty="0"/>
              <a:t>Functions of the ovaries</a:t>
            </a:r>
          </a:p>
          <a:p>
            <a:r>
              <a:rPr lang="en-US" dirty="0"/>
              <a:t>Maturation of the follicle is stimulated by FSH from the anterior pituitary, and </a:t>
            </a:r>
            <a:r>
              <a:rPr lang="en-US" b="1" dirty="0"/>
              <a:t>oestrogen</a:t>
            </a:r>
            <a:r>
              <a:rPr lang="en-US" dirty="0"/>
              <a:t> secreted by the follicle lining cells.</a:t>
            </a:r>
          </a:p>
          <a:p>
            <a:r>
              <a:rPr lang="en-US" b="1" dirty="0"/>
              <a:t>Ovulation</a:t>
            </a:r>
            <a:r>
              <a:rPr lang="en-US" dirty="0"/>
              <a:t> is triggered by a surge of LH from the anterior pituitary, which occurs a few hours before ovulation. </a:t>
            </a:r>
          </a:p>
          <a:p>
            <a:r>
              <a:rPr lang="en-US" dirty="0"/>
              <a:t>After ovulation, the follicle lining cells develop into the </a:t>
            </a:r>
            <a:r>
              <a:rPr lang="en-US" b="1" dirty="0"/>
              <a:t>corpus luteum </a:t>
            </a:r>
            <a:r>
              <a:rPr lang="en-US" dirty="0"/>
              <a:t>(yellow body), under the  influence of LH. </a:t>
            </a:r>
          </a:p>
          <a:p>
            <a:r>
              <a:rPr lang="en-US" dirty="0"/>
              <a:t>Corpus luteum produces </a:t>
            </a:r>
            <a:r>
              <a:rPr lang="en-US" b="1" dirty="0"/>
              <a:t>progesterone </a:t>
            </a:r>
            <a:r>
              <a:rPr lang="en-US" dirty="0"/>
              <a:t>&amp; some</a:t>
            </a:r>
            <a:r>
              <a:rPr lang="en-US" b="1" dirty="0"/>
              <a:t> oestrogen. </a:t>
            </a:r>
          </a:p>
          <a:p>
            <a:r>
              <a:rPr lang="en-US" dirty="0"/>
              <a:t>If the ovum is fertilised it embeds itself in the wall of the uterus where it grows &amp; develops &amp; produces the hormone </a:t>
            </a:r>
            <a:r>
              <a:rPr lang="en-US" b="1" dirty="0"/>
              <a:t>human chorionic gonadotrophin (</a:t>
            </a:r>
            <a:r>
              <a:rPr lang="en-US" b="1" dirty="0" err="1"/>
              <a:t>hCG</a:t>
            </a:r>
            <a:r>
              <a:rPr lang="en-US" b="1" dirty="0"/>
              <a:t>), </a:t>
            </a:r>
            <a:r>
              <a:rPr lang="en-US" dirty="0"/>
              <a:t>which stimulates the corpus luteum to continue secreting progesterone &amp; oestrogen for the first 3 months of the pregnancy after which time this function is continued by the placenta.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1177</a:t>
            </a:fld>
            <a:endParaRPr lang="en-US"/>
          </a:p>
        </p:txBody>
      </p:sp>
    </p:spTree>
  </p:cSld>
  <p:clrMapOvr>
    <a:masterClrMapping/>
  </p:clrMapOvr>
  <p:transition>
    <p:dissolve/>
  </p:transition>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a:t>If the ovum is not fertilised the corpus luteum degenerates &amp; a new cycle begins with menstruation. </a:t>
            </a:r>
          </a:p>
          <a:p>
            <a:r>
              <a:rPr lang="en-US" dirty="0"/>
              <a:t>At the site of the degenerate corpus luteum an inactive mass of fibrous tissue forms; </a:t>
            </a:r>
            <a:r>
              <a:rPr lang="en-US" b="1" dirty="0"/>
              <a:t>corpus </a:t>
            </a:r>
            <a:r>
              <a:rPr lang="en-US" b="1" dirty="0" err="1"/>
              <a:t>albicans</a:t>
            </a:r>
            <a:r>
              <a:rPr lang="en-US" dirty="0"/>
              <a:t>. </a:t>
            </a:r>
          </a:p>
          <a:p>
            <a:r>
              <a:rPr lang="en-US" dirty="0"/>
              <a:t>Sometimes more than one follicle matures at a time, releasing 2 or more ova in the same cycle.</a:t>
            </a:r>
          </a:p>
          <a:p>
            <a:pPr lvl="1"/>
            <a:r>
              <a:rPr lang="en-US" dirty="0"/>
              <a:t>When this happens &amp; the ova are fertilised; result is a multiple pregnancy.</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1178</a:t>
            </a:fld>
            <a:endParaRPr lang="en-US"/>
          </a:p>
        </p:txBody>
      </p:sp>
    </p:spTree>
  </p:cSld>
  <p:clrMapOvr>
    <a:masterClrMapping/>
  </p:clrMapOvr>
  <p:transition>
    <p:dissolve/>
  </p:transition>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Puberty in the female</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r>
              <a:rPr lang="en-US" b="1" dirty="0"/>
              <a:t>Puberty:</a:t>
            </a:r>
            <a:r>
              <a:rPr lang="en-US" dirty="0"/>
              <a:t> age at which internal reproductive organs reach maturity. Called the </a:t>
            </a:r>
            <a:r>
              <a:rPr lang="en-US" b="1" dirty="0"/>
              <a:t>menarche</a:t>
            </a:r>
            <a:r>
              <a:rPr lang="en-US" dirty="0"/>
              <a:t>; marks the beginning of the childbearing period. </a:t>
            </a:r>
          </a:p>
          <a:p>
            <a:r>
              <a:rPr lang="en-US" dirty="0"/>
              <a:t>Age of puberty varies between 10 &amp; 14 years &amp; a number of physical and psychological changes take place at this time:</a:t>
            </a:r>
          </a:p>
          <a:p>
            <a:pPr lvl="1">
              <a:buFont typeface="Wingdings" pitchFamily="2" charset="2"/>
              <a:buChar char="ü"/>
            </a:pPr>
            <a:r>
              <a:rPr lang="en-US" dirty="0"/>
              <a:t>uterus, uterine tubes &amp; ovaries reach maturity</a:t>
            </a:r>
          </a:p>
          <a:p>
            <a:pPr lvl="1">
              <a:buFont typeface="Wingdings" pitchFamily="2" charset="2"/>
              <a:buChar char="ü"/>
            </a:pPr>
            <a:r>
              <a:rPr lang="en-US" dirty="0"/>
              <a:t>menstrual cycle &amp; ovulation begin (menarche)</a:t>
            </a:r>
          </a:p>
          <a:p>
            <a:pPr lvl="1">
              <a:buFont typeface="Wingdings" pitchFamily="2" charset="2"/>
              <a:buChar char="ü"/>
            </a:pPr>
            <a:r>
              <a:rPr lang="en-US" dirty="0"/>
              <a:t>breasts develop &amp; enlarge</a:t>
            </a:r>
          </a:p>
          <a:p>
            <a:pPr lvl="1">
              <a:buFont typeface="Wingdings" pitchFamily="2" charset="2"/>
              <a:buChar char="ü"/>
            </a:pPr>
            <a:r>
              <a:rPr lang="en-US" dirty="0"/>
              <a:t>pubic &amp; </a:t>
            </a:r>
            <a:r>
              <a:rPr lang="en-US" dirty="0" err="1"/>
              <a:t>axillary</a:t>
            </a:r>
            <a:r>
              <a:rPr lang="en-US" dirty="0"/>
              <a:t> hair begins to grow</a:t>
            </a:r>
          </a:p>
          <a:p>
            <a:pPr lvl="1">
              <a:buFont typeface="Wingdings" pitchFamily="2" charset="2"/>
              <a:buChar char="ü"/>
            </a:pPr>
            <a:r>
              <a:rPr lang="en-US" dirty="0"/>
              <a:t>there is an increase in the rate of growth in height &amp; widening of the pelvis</a:t>
            </a:r>
          </a:p>
          <a:p>
            <a:pPr lvl="1">
              <a:buFont typeface="Wingdings" pitchFamily="2" charset="2"/>
              <a:buChar char="ü"/>
            </a:pPr>
            <a:r>
              <a:rPr lang="en-US" dirty="0"/>
              <a:t>there is an increase in the amount of fat deposited in the subcutaneous tissue, especially at the hips &amp; breasts.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1179</a:t>
            </a:fld>
            <a:endParaRPr lang="en-US"/>
          </a:p>
        </p:txBody>
      </p:sp>
    </p:spTree>
  </p:cSld>
  <p:clrMapOvr>
    <a:masterClrMapping/>
  </p:clrMapOvr>
  <p:transition>
    <p:dissolv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09600"/>
          </a:xfrm>
        </p:spPr>
        <p:txBody>
          <a:bodyPr>
            <a:normAutofit/>
          </a:bodyPr>
          <a:lstStyle/>
          <a:p>
            <a:r>
              <a:rPr lang="en-US" sz="2800" dirty="0"/>
              <a:t>HAEMOPOIESIS</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60960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118</a:t>
            </a:fld>
            <a:endParaRPr lang="en-US"/>
          </a:p>
        </p:txBody>
      </p:sp>
    </p:spTree>
  </p:cSld>
  <p:clrMapOvr>
    <a:masterClrMapping/>
  </p:clrMapOvr>
  <p:transition>
    <p:pull dir="r"/>
  </p:transition>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u="sng" dirty="0"/>
              <a:t>The menstrual cycle</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r>
              <a:rPr lang="en-US" b="1" dirty="0"/>
              <a:t>Def</a:t>
            </a:r>
            <a:r>
              <a:rPr lang="en-US" dirty="0"/>
              <a:t>: a series of events, occurring regularly in females every 26 to 30 days throughout the childbearing period of about 36 years. </a:t>
            </a:r>
          </a:p>
          <a:p>
            <a:r>
              <a:rPr lang="en-US" dirty="0"/>
              <a:t>Consists of a series of changes that take place concurrently in the ovaries &amp; uterine walls, stimulated by changes in the blood concentrations of hormones. </a:t>
            </a:r>
          </a:p>
          <a:p>
            <a:r>
              <a:rPr lang="en-US" dirty="0"/>
              <a:t>Hormones secreted in the cycle are regulated by negative feedback mechanisms.</a:t>
            </a:r>
          </a:p>
          <a:p>
            <a:r>
              <a:rPr lang="en-US" dirty="0"/>
              <a:t>Hypothalamus secretes LHRH which stimulates the anterior pituitary to secrete: </a:t>
            </a:r>
          </a:p>
          <a:p>
            <a:pPr lvl="1"/>
            <a:r>
              <a:rPr lang="en-US" b="1" dirty="0"/>
              <a:t>FSH, </a:t>
            </a:r>
            <a:r>
              <a:rPr lang="en-US" dirty="0"/>
              <a:t>which promotes the maturation of ovarian follicles &amp; the secretion of oestrogen, leading to ovulation</a:t>
            </a:r>
          </a:p>
          <a:p>
            <a:pPr lvl="1"/>
            <a:r>
              <a:rPr lang="en-US" b="1" dirty="0"/>
              <a:t>LH, </a:t>
            </a:r>
            <a:r>
              <a:rPr lang="en-US" dirty="0"/>
              <a:t>which triggers ovulation, stimulates the development of the corpus luteum &amp; the secretion of progesterone.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1180</a:t>
            </a:fld>
            <a:endParaRPr lang="en-US"/>
          </a:p>
        </p:txBody>
      </p:sp>
    </p:spTree>
  </p:cSld>
  <p:clrMapOvr>
    <a:masterClrMapping/>
  </p:clrMapOvr>
  <p:transition>
    <p:dissolve/>
  </p:transition>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Average length of the menstrual cycle is about 28 days. </a:t>
            </a:r>
          </a:p>
          <a:p>
            <a:r>
              <a:rPr lang="en-US" dirty="0"/>
              <a:t>Days of the cycle are numbered from the beginning of the menstrual phase of the menstrual cycle which usually lasts about 4 days. </a:t>
            </a:r>
          </a:p>
          <a:p>
            <a:r>
              <a:rPr lang="en-US" dirty="0"/>
              <a:t>Followed by the proliferative phase (about 10 days), then by the secretory phase (about 14 days).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1181</a:t>
            </a:fld>
            <a:endParaRPr lang="en-US"/>
          </a:p>
        </p:txBody>
      </p:sp>
    </p:spTree>
  </p:cSld>
  <p:clrMapOvr>
    <a:masterClrMapping/>
  </p:clrMapOvr>
  <p:transition>
    <p:dissolve/>
  </p:transition>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a) Menstrual phase</a:t>
            </a:r>
          </a:p>
          <a:p>
            <a:r>
              <a:rPr lang="en-US" dirty="0"/>
              <a:t>When the ovum is not fertilised, the corpus luteum starts to degenerate. Progesterone &amp; oestrogen levels fall, &amp; the functional layer of the endometrium, which is dependent on high levels of these ovarian hormones, is shed in menstruation.</a:t>
            </a:r>
          </a:p>
          <a:p>
            <a:r>
              <a:rPr lang="en-US" dirty="0"/>
              <a:t>Menstrual flow consists of the secretions from endometrial glands, endometrial cells, blood from the broken down capillaries &amp; unfertilised ovum.</a:t>
            </a:r>
          </a:p>
          <a:p>
            <a:r>
              <a:rPr lang="en-US" dirty="0"/>
              <a:t>Falling levels of oestrogen &amp; progesterone lead to resumed anterior pituitary activity, rising FSH levels &amp; the initiation of the next cycle.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1182</a:t>
            </a:fld>
            <a:endParaRPr lang="en-US"/>
          </a:p>
        </p:txBody>
      </p:sp>
    </p:spTree>
  </p:cSld>
  <p:clrMapOvr>
    <a:masterClrMapping/>
  </p:clrMapOvr>
  <p:transition>
    <p:dissolve/>
  </p:transition>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Proliferative phase</a:t>
            </a:r>
          </a:p>
          <a:p>
            <a:r>
              <a:rPr lang="en-US" dirty="0"/>
              <a:t>Ovarian follicle, stimulated by FSH,  grows towards maturity &amp; produces oestrogen.</a:t>
            </a:r>
          </a:p>
          <a:p>
            <a:r>
              <a:rPr lang="en-US" dirty="0"/>
              <a:t>Oestrogen stimulates the proliferation of the functional layer of the endometrium in preparation for the reception of a fertilised ovum. </a:t>
            </a:r>
          </a:p>
          <a:p>
            <a:r>
              <a:rPr lang="en-US" dirty="0"/>
              <a:t>Endometrium becomes thicker by rapid cell multiplication accompanied by an increase in the numbers of mucus-secreting glands &amp; blood capillaries.</a:t>
            </a:r>
          </a:p>
          <a:p>
            <a:r>
              <a:rPr lang="en-US" dirty="0"/>
              <a:t>Ends when ovulation occurs &amp; oestrogen production declines.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1183</a:t>
            </a:fld>
            <a:endParaRPr lang="en-US"/>
          </a:p>
        </p:txBody>
      </p:sp>
    </p:spTree>
  </p:cSld>
  <p:clrMapOvr>
    <a:masterClrMapping/>
  </p:clrMapOvr>
  <p:transition>
    <p:dissolve/>
  </p:transition>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c) Secretory phase</a:t>
            </a:r>
          </a:p>
          <a:p>
            <a:r>
              <a:rPr lang="en-US" dirty="0"/>
              <a:t>Immediately after ovulation, the lining cells of the ovarian follicle are stimulated by LH to develop the corpus luteum, which produces progesterone &amp; some oestrogen.</a:t>
            </a:r>
          </a:p>
          <a:p>
            <a:r>
              <a:rPr lang="en-US" dirty="0"/>
              <a:t>Under the influence of progesterone, the endometrium becomes </a:t>
            </a:r>
            <a:r>
              <a:rPr lang="en-US" dirty="0" err="1"/>
              <a:t>oedematous</a:t>
            </a:r>
            <a:r>
              <a:rPr lang="en-US" dirty="0"/>
              <a:t> &amp; the secretory glands produce increased amounts of watery mucus, which assists the passage of the spermatozoa through the uterus to the uterine tubes where the ovum is usually fertilised. </a:t>
            </a:r>
          </a:p>
          <a:p>
            <a:r>
              <a:rPr lang="en-US" dirty="0"/>
              <a:t>Similar increase in the secretion of watery mucus by the glands of the uterine tubes &amp; by cervical glands which lubricate the vagina also occurs.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1184</a:t>
            </a:fld>
            <a:endParaRPr lang="en-US"/>
          </a:p>
        </p:txBody>
      </p:sp>
    </p:spTree>
  </p:cSld>
  <p:clrMapOvr>
    <a:masterClrMapping/>
  </p:clrMapOvr>
  <p:transition>
    <p:dissolve/>
  </p:transition>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a:t>The ovum may survive in a </a:t>
            </a:r>
            <a:r>
              <a:rPr lang="en-US" dirty="0" err="1"/>
              <a:t>fertilisable</a:t>
            </a:r>
            <a:r>
              <a:rPr lang="en-US" dirty="0"/>
              <a:t> form for a very short time after ovulation; about 8 hours.</a:t>
            </a:r>
          </a:p>
          <a:p>
            <a:r>
              <a:rPr lang="en-US" dirty="0"/>
              <a:t>Spermatozoa, deposited in the vagina during coitus, may be capable of </a:t>
            </a:r>
            <a:r>
              <a:rPr lang="en-US" dirty="0" err="1"/>
              <a:t>fertilising</a:t>
            </a:r>
            <a:r>
              <a:rPr lang="en-US" dirty="0"/>
              <a:t> the ovum for only about 24 hours although they may survive for several days.</a:t>
            </a:r>
          </a:p>
          <a:p>
            <a:pPr lvl="1"/>
            <a:r>
              <a:rPr lang="en-US" dirty="0"/>
              <a:t>This means that the period in each cycle during which </a:t>
            </a:r>
            <a:r>
              <a:rPr lang="en-US" dirty="0" err="1"/>
              <a:t>fertilisation</a:t>
            </a:r>
            <a:r>
              <a:rPr lang="en-US" dirty="0"/>
              <a:t> can occur is relatively short. </a:t>
            </a:r>
          </a:p>
          <a:p>
            <a:r>
              <a:rPr lang="en-US" dirty="0"/>
              <a:t>Time of ovulation can be determined by observing certain changes in the woman's body around this period. </a:t>
            </a:r>
          </a:p>
          <a:p>
            <a:r>
              <a:rPr lang="en-US" dirty="0"/>
              <a:t>Changes in cervical mucus, from thick &amp; dry in consistency to thin, elastic &amp; watery, are detected &amp;, in addition, body temperature rises by a small but measurable amount immediately following ovulation.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1185</a:t>
            </a:fld>
            <a:endParaRPr lang="en-US"/>
          </a:p>
        </p:txBody>
      </p:sp>
    </p:spTree>
  </p:cSld>
  <p:clrMapOvr>
    <a:masterClrMapping/>
  </p:clrMapOvr>
  <p:transition>
    <p:dissolve/>
  </p:transition>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If the ovum is not fertilised menstruation occurs &amp; a new cycle begins.</a:t>
            </a:r>
          </a:p>
          <a:p>
            <a:r>
              <a:rPr lang="en-US" dirty="0"/>
              <a:t>If the ovum is fertilised there is no breakdown of the endometrium &amp; no menstrual flow. </a:t>
            </a:r>
          </a:p>
          <a:p>
            <a:r>
              <a:rPr lang="en-US" dirty="0"/>
              <a:t>Fertilised ovum (zygote) travels through the uterine tube to the uterus where it becomes embedded in the wall and produces </a:t>
            </a:r>
            <a:r>
              <a:rPr lang="en-US" dirty="0" err="1"/>
              <a:t>hCG</a:t>
            </a:r>
            <a:r>
              <a:rPr lang="en-US" dirty="0"/>
              <a:t>.</a:t>
            </a:r>
          </a:p>
          <a:p>
            <a:r>
              <a:rPr lang="en-US" dirty="0" err="1"/>
              <a:t>hCG</a:t>
            </a:r>
            <a:r>
              <a:rPr lang="en-US" dirty="0"/>
              <a:t> keeps the corpus luteum intact, enabling it to continue secreting progesterone &amp; oestrogen for the first 3 to 4 months of the pregnancy, inhibiting the maturation of further ovarian follicles. </a:t>
            </a:r>
          </a:p>
          <a:p>
            <a:pPr lvl="1"/>
            <a:r>
              <a:rPr lang="en-US" dirty="0"/>
              <a:t>During that time the placenta develops &amp; produces oestrogen, progesterone &amp; </a:t>
            </a:r>
            <a:r>
              <a:rPr lang="en-US" dirty="0" err="1"/>
              <a:t>gonadotrophins</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1186</a:t>
            </a:fld>
            <a:endParaRPr lang="en-US"/>
          </a:p>
        </p:txBody>
      </p:sp>
    </p:spTree>
  </p:cSld>
  <p:clrMapOvr>
    <a:masterClrMapping/>
  </p:clrMapOvr>
  <p:transition>
    <p:dissolve/>
  </p:transition>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MENOPAUSE (CLIMACTERIC)</a:t>
            </a:r>
          </a:p>
        </p:txBody>
      </p:sp>
      <p:sp>
        <p:nvSpPr>
          <p:cNvPr id="3" name="Content Placeholder 2"/>
          <p:cNvSpPr>
            <a:spLocks noGrp="1"/>
          </p:cNvSpPr>
          <p:nvPr>
            <p:ph idx="1"/>
          </p:nvPr>
        </p:nvSpPr>
        <p:spPr>
          <a:xfrm>
            <a:off x="0" y="609600"/>
            <a:ext cx="9144000" cy="6248400"/>
          </a:xfrm>
        </p:spPr>
        <p:txBody>
          <a:bodyPr>
            <a:normAutofit/>
          </a:bodyPr>
          <a:lstStyle/>
          <a:p>
            <a:r>
              <a:rPr lang="en-US" dirty="0"/>
              <a:t>Occurs between the ages of 45 &amp; 55 years, marking the end of the childbearing period. </a:t>
            </a:r>
          </a:p>
          <a:p>
            <a:r>
              <a:rPr lang="en-US" dirty="0"/>
              <a:t>May occur suddenly or over a period of years, sometimes as long as 10 years</a:t>
            </a:r>
          </a:p>
          <a:p>
            <a:r>
              <a:rPr lang="en-US" dirty="0"/>
              <a:t>Caused by changes in sex hormone levels. </a:t>
            </a:r>
          </a:p>
          <a:p>
            <a:r>
              <a:rPr lang="en-US" dirty="0"/>
              <a:t>Ovaries gradually become less responsive to FSH and LH, &amp; ovulation and the menstrual cycle become irregular, eventually ceasing.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1187</a:t>
            </a:fld>
            <a:endParaRPr lang="en-US"/>
          </a:p>
        </p:txBody>
      </p:sp>
    </p:spTree>
  </p:cSld>
  <p:clrMapOvr>
    <a:masterClrMapping/>
  </p:clrMapOvr>
  <p:transition>
    <p:pull dir="d"/>
  </p:transition>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a:t>Several other phenomena may occur at the same time including:</a:t>
            </a:r>
          </a:p>
          <a:p>
            <a:pPr lvl="1"/>
            <a:r>
              <a:rPr lang="en-US" dirty="0"/>
              <a:t>short-term unpredictable vasodilatation with flushing, sweating &amp; palpitations, causing discomfort &amp; disturbance of the normal sleep pattern</a:t>
            </a:r>
          </a:p>
          <a:p>
            <a:pPr lvl="1"/>
            <a:r>
              <a:rPr lang="en-US" dirty="0"/>
              <a:t>shrinkage of the breasts</a:t>
            </a:r>
          </a:p>
          <a:p>
            <a:pPr lvl="1"/>
            <a:r>
              <a:rPr lang="en-US" dirty="0"/>
              <a:t>Axillary &amp; pubic hair become sparse</a:t>
            </a:r>
          </a:p>
          <a:p>
            <a:pPr lvl="1"/>
            <a:r>
              <a:rPr lang="en-US" dirty="0"/>
              <a:t>atrophy of the sex organs</a:t>
            </a:r>
          </a:p>
          <a:p>
            <a:pPr lvl="1"/>
            <a:r>
              <a:rPr lang="en-US" dirty="0"/>
              <a:t>episodes of uncharacteristic behaviour sometimes occur, e.g. irritability, mood changes</a:t>
            </a:r>
          </a:p>
          <a:p>
            <a:pPr lvl="1"/>
            <a:r>
              <a:rPr lang="en-US" dirty="0"/>
              <a:t>gradual thinning of the skin</a:t>
            </a:r>
          </a:p>
          <a:p>
            <a:pPr lvl="1"/>
            <a:r>
              <a:rPr lang="en-US" dirty="0"/>
              <a:t>loss of bone mass that predisposes to osteoporosis</a:t>
            </a:r>
          </a:p>
          <a:p>
            <a:pPr lvl="1"/>
            <a:r>
              <a:rPr lang="en-US" dirty="0"/>
              <a:t>slow increase in blood cholesterol levels that predisposes postmenopausal women to cardiovascular disorders.</a:t>
            </a:r>
          </a:p>
          <a:p>
            <a:r>
              <a:rPr lang="en-US" dirty="0"/>
              <a:t>Similar changes occur after bilateral irradiation or surgical removal of the ovaries.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1188</a:t>
            </a:fld>
            <a:endParaRPr lang="en-US"/>
          </a:p>
        </p:txBody>
      </p:sp>
    </p:spTree>
  </p:cSld>
  <p:clrMapOvr>
    <a:masterClrMapping/>
  </p:clrMapOvr>
  <p:transition>
    <p:pull dir="d"/>
  </p:transition>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u="sng" dirty="0"/>
              <a:t>BREASTS (MAMMARY GLANDS)</a:t>
            </a:r>
          </a:p>
        </p:txBody>
      </p:sp>
      <p:sp>
        <p:nvSpPr>
          <p:cNvPr id="3" name="Content Placeholder 2"/>
          <p:cNvSpPr>
            <a:spLocks noGrp="1"/>
          </p:cNvSpPr>
          <p:nvPr>
            <p:ph idx="1"/>
          </p:nvPr>
        </p:nvSpPr>
        <p:spPr>
          <a:xfrm>
            <a:off x="0" y="533400"/>
            <a:ext cx="9144000" cy="6324600"/>
          </a:xfrm>
        </p:spPr>
        <p:txBody>
          <a:bodyPr>
            <a:normAutofit fontScale="92500"/>
          </a:bodyPr>
          <a:lstStyle/>
          <a:p>
            <a:r>
              <a:rPr lang="en-US" dirty="0"/>
              <a:t>Accessory glands of the female reproductive system. </a:t>
            </a:r>
          </a:p>
          <a:p>
            <a:r>
              <a:rPr lang="en-US" dirty="0"/>
              <a:t>Also in the male but in only a rudimentary form.</a:t>
            </a:r>
          </a:p>
          <a:p>
            <a:r>
              <a:rPr lang="en-US" dirty="0"/>
              <a:t>In the female the breasts are small &amp; immature until puberty. Thereafter they grow and develop to their mature size under the influence of oestrogen and progesterone. During pregnancy these hormones stimulate further growth. </a:t>
            </a:r>
          </a:p>
          <a:p>
            <a:r>
              <a:rPr lang="en-US" dirty="0"/>
              <a:t>After the baby is born the hormone </a:t>
            </a:r>
            <a:r>
              <a:rPr lang="en-US" dirty="0" err="1"/>
              <a:t>prolactin</a:t>
            </a:r>
            <a:r>
              <a:rPr lang="en-US" dirty="0"/>
              <a:t> from the anterior pituitary stimulates the production of milk, and oxytocin from the posterior pituitary stimulates the release of milk in response to the stimulation of the nipple by the sucking baby, by a positive feedback mechanism.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1189</a:t>
            </a:fld>
            <a:endParaRPr lang="en-US"/>
          </a:p>
        </p:txBody>
      </p:sp>
    </p:spTree>
  </p:cSld>
  <p:clrMapOvr>
    <a:masterClrMapping/>
  </p:clrMapOvr>
  <p:transition>
    <p:pull dir="d"/>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dirty="0"/>
              <a:t>ERYTHROCYTES (Red Blood Cells)</a:t>
            </a:r>
          </a:p>
        </p:txBody>
      </p:sp>
      <p:sp>
        <p:nvSpPr>
          <p:cNvPr id="3" name="Content Placeholder 2"/>
          <p:cNvSpPr>
            <a:spLocks noGrp="1"/>
          </p:cNvSpPr>
          <p:nvPr>
            <p:ph idx="1"/>
          </p:nvPr>
        </p:nvSpPr>
        <p:spPr>
          <a:xfrm>
            <a:off x="0" y="609600"/>
            <a:ext cx="9144000" cy="6248400"/>
          </a:xfrm>
        </p:spPr>
        <p:txBody>
          <a:bodyPr>
            <a:normAutofit/>
          </a:bodyPr>
          <a:lstStyle/>
          <a:p>
            <a:r>
              <a:rPr lang="en-US" dirty="0"/>
              <a:t>Circular biconcave non-nucleated discs with a diameter of about 7 micrometers whose main function is transport of gases</a:t>
            </a:r>
          </a:p>
          <a:p>
            <a:pPr>
              <a:buNone/>
            </a:pPr>
            <a:r>
              <a:rPr lang="en-US" b="1" dirty="0"/>
              <a:t>Characteristics (adaptations) of the R.B.C</a:t>
            </a:r>
          </a:p>
          <a:p>
            <a:pPr>
              <a:buFont typeface="Wingdings" pitchFamily="2" charset="2"/>
              <a:buChar char="ü"/>
            </a:pPr>
            <a:r>
              <a:rPr lang="en-US" dirty="0"/>
              <a:t>They are biconcave – to </a:t>
            </a:r>
            <a:r>
              <a:rPr lang="en-US" dirty="0">
                <a:sym typeface="Wingdings"/>
              </a:rPr>
              <a:t> S.A for gaseous exchange</a:t>
            </a:r>
          </a:p>
          <a:p>
            <a:pPr>
              <a:buFont typeface="Wingdings" pitchFamily="2" charset="2"/>
              <a:buChar char="ü"/>
            </a:pPr>
            <a:r>
              <a:rPr lang="en-US" dirty="0">
                <a:sym typeface="Wingdings"/>
              </a:rPr>
              <a:t>They have a thin central portion – to allow fast entry and exit of gases</a:t>
            </a:r>
          </a:p>
          <a:p>
            <a:pPr>
              <a:buFont typeface="Wingdings" pitchFamily="2" charset="2"/>
              <a:buChar char="ü"/>
            </a:pPr>
            <a:r>
              <a:rPr lang="en-US" dirty="0">
                <a:sym typeface="Wingdings"/>
              </a:rPr>
              <a:t>They are flexible – so that they can squeeze thru narrow capillaries</a:t>
            </a:r>
          </a:p>
          <a:p>
            <a:pPr>
              <a:buFont typeface="Wingdings" pitchFamily="2" charset="2"/>
              <a:buChar char="ü"/>
            </a:pPr>
            <a:r>
              <a:rPr lang="en-US" dirty="0">
                <a:sym typeface="Wingdings"/>
              </a:rPr>
              <a:t>Contain no organelles – thus creating more room for </a:t>
            </a:r>
            <a:r>
              <a:rPr lang="en-US" dirty="0" err="1">
                <a:sym typeface="Wingdings"/>
              </a:rPr>
              <a:t>Hb</a:t>
            </a: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119</a:t>
            </a:fld>
            <a:endParaRPr lang="en-US"/>
          </a:p>
        </p:txBody>
      </p:sp>
      <p:pic>
        <p:nvPicPr>
          <p:cNvPr id="6" name="Picture 2"/>
          <p:cNvPicPr>
            <a:picLocks noChangeAspect="1" noChangeArrowheads="1"/>
          </p:cNvPicPr>
          <p:nvPr/>
        </p:nvPicPr>
        <p:blipFill>
          <a:blip r:embed="rId2" cstate="print"/>
          <a:srcRect l="11628" t="29577" r="18605" b="21127"/>
          <a:stretch>
            <a:fillRect/>
          </a:stretch>
        </p:blipFill>
        <p:spPr bwMode="auto">
          <a:xfrm>
            <a:off x="2895600" y="6324600"/>
            <a:ext cx="2819400" cy="533400"/>
          </a:xfrm>
          <a:prstGeom prst="rect">
            <a:avLst/>
          </a:prstGeom>
          <a:noFill/>
          <a:ln w="9525">
            <a:noFill/>
            <a:miter lim="800000"/>
            <a:headEnd/>
            <a:tailEnd/>
          </a:ln>
        </p:spPr>
      </p:pic>
    </p:spTree>
  </p:cSld>
  <p:clrMapOvr>
    <a:masterClrMapping/>
  </p:clrMapOvr>
  <p:transition>
    <p:pull dir="r"/>
  </p:transition>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u="sng" dirty="0"/>
              <a:t>Structure of the breast</a:t>
            </a:r>
          </a:p>
          <a:p>
            <a:r>
              <a:rPr lang="en-US" dirty="0"/>
              <a:t>Consists of glandular tissue, fibrous tissue and fatty tissue.</a:t>
            </a:r>
          </a:p>
          <a:p>
            <a:r>
              <a:rPr lang="en-US" dirty="0"/>
              <a:t>Each breast consists of about 20 lobes of glandular tissue, each lobe being made up of a number of lobules that radiate around the nipple. </a:t>
            </a:r>
          </a:p>
          <a:p>
            <a:r>
              <a:rPr lang="en-US" dirty="0"/>
              <a:t>The lobules consist of a cluster of alveoli which open into small ducts and these unite to form large excretory ducts, called </a:t>
            </a:r>
            <a:r>
              <a:rPr lang="en-US" b="1" dirty="0"/>
              <a:t>lactiferous ducts</a:t>
            </a:r>
            <a:r>
              <a:rPr lang="en-US" dirty="0"/>
              <a:t>. </a:t>
            </a:r>
          </a:p>
          <a:p>
            <a:r>
              <a:rPr lang="en-US" dirty="0"/>
              <a:t>The lactiferous ducts converge towards the centre of the breast where they form dilatations or reservoirs for milk.</a:t>
            </a:r>
          </a:p>
          <a:p>
            <a:r>
              <a:rPr lang="en-US" dirty="0"/>
              <a:t>Leading from each dilatation, or </a:t>
            </a:r>
            <a:r>
              <a:rPr lang="en-US" b="1" dirty="0"/>
              <a:t>lactiferous sinus</a:t>
            </a:r>
            <a:r>
              <a:rPr lang="en-US" dirty="0"/>
              <a:t>, is a narrow duct which opens on to the surface at the nipple.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1190</a:t>
            </a:fld>
            <a:endParaRPr lang="en-US"/>
          </a:p>
        </p:txBody>
      </p:sp>
    </p:spTree>
  </p:cSld>
  <p:clrMapOvr>
    <a:masterClrMapping/>
  </p:clrMapOvr>
  <p:transition>
    <p:pull dir="d"/>
  </p:transition>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Fibrous tissue supports the glandular tissue and ducts, and fat covers the surface of the gland and is found between the lobes.</a:t>
            </a:r>
          </a:p>
          <a:p>
            <a:r>
              <a:rPr lang="en-US" b="1" dirty="0"/>
              <a:t>The nipple. </a:t>
            </a:r>
          </a:p>
          <a:p>
            <a:r>
              <a:rPr lang="en-US" dirty="0"/>
              <a:t>A small conical eminence at the centre of the breast surrounded by a pigmented area, the </a:t>
            </a:r>
            <a:r>
              <a:rPr lang="en-US" b="1" dirty="0"/>
              <a:t>areola</a:t>
            </a:r>
            <a:r>
              <a:rPr lang="en-US" dirty="0"/>
              <a:t>.</a:t>
            </a:r>
          </a:p>
          <a:p>
            <a:r>
              <a:rPr lang="en-US" dirty="0"/>
              <a:t>On the surface of the areola are numerous sebaceous glands (</a:t>
            </a:r>
            <a:r>
              <a:rPr lang="en-US" b="1" dirty="0"/>
              <a:t>Montgomery's tubercles</a:t>
            </a:r>
            <a:r>
              <a:rPr lang="en-US" dirty="0"/>
              <a:t>) which lubricate the nipple during lactation.</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1191</a:t>
            </a:fld>
            <a:endParaRPr lang="en-US"/>
          </a:p>
        </p:txBody>
      </p:sp>
    </p:spTree>
  </p:cSld>
  <p:clrMapOvr>
    <a:masterClrMapping/>
  </p:clrMapOvr>
  <p:transition>
    <p:pull dir="d"/>
  </p:transition>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54762"/>
            <a:ext cx="8229600" cy="503238"/>
          </a:xfrm>
        </p:spPr>
        <p:txBody>
          <a:bodyPr>
            <a:normAutofit fontScale="90000"/>
          </a:bodyPr>
          <a:lstStyle/>
          <a:p>
            <a:r>
              <a:rPr lang="en-US" dirty="0"/>
              <a:t>Structure of the breast</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1192</a:t>
            </a:fld>
            <a:endParaRPr lang="en-US"/>
          </a:p>
        </p:txBody>
      </p:sp>
    </p:spTree>
  </p:cSld>
  <p:clrMapOvr>
    <a:masterClrMapping/>
  </p:clrMapOvr>
  <p:transition>
    <p:pull dir="d"/>
  </p:transition>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Blood supply, lymph drainage and nerve supply</a:t>
            </a:r>
          </a:p>
          <a:p>
            <a:r>
              <a:rPr lang="en-US" b="1" dirty="0"/>
              <a:t>Arterial blood supply: </a:t>
            </a:r>
            <a:r>
              <a:rPr lang="en-US" dirty="0"/>
              <a:t>by blood from the thoracic branches of the </a:t>
            </a:r>
            <a:r>
              <a:rPr lang="en-US" dirty="0" err="1"/>
              <a:t>axillary</a:t>
            </a:r>
            <a:r>
              <a:rPr lang="en-US" dirty="0"/>
              <a:t> arteries and from the internal mammary and intercostal arteries.</a:t>
            </a:r>
          </a:p>
          <a:p>
            <a:r>
              <a:rPr lang="en-US" b="1" dirty="0"/>
              <a:t>Venous drainage: </a:t>
            </a:r>
            <a:r>
              <a:rPr lang="en-US" dirty="0"/>
              <a:t>by an </a:t>
            </a:r>
            <a:r>
              <a:rPr lang="en-US" dirty="0" err="1"/>
              <a:t>anastomotic</a:t>
            </a:r>
            <a:r>
              <a:rPr lang="en-US" dirty="0"/>
              <a:t> circle round the base of the nipple from which branches carry the venous blood to the circumference and end in the </a:t>
            </a:r>
            <a:r>
              <a:rPr lang="en-US" dirty="0" err="1"/>
              <a:t>axillary</a:t>
            </a:r>
            <a:r>
              <a:rPr lang="en-US" dirty="0"/>
              <a:t> and mammary veins.</a:t>
            </a:r>
          </a:p>
          <a:p>
            <a:r>
              <a:rPr lang="en-US" b="1" dirty="0"/>
              <a:t>Lymph drainage: </a:t>
            </a:r>
            <a:r>
              <a:rPr lang="en-US" dirty="0"/>
              <a:t>Mainly into the </a:t>
            </a:r>
            <a:r>
              <a:rPr lang="en-US" dirty="0" err="1"/>
              <a:t>axillary</a:t>
            </a:r>
            <a:r>
              <a:rPr lang="en-US" dirty="0"/>
              <a:t> lymph vessels and nodes. Lymph may drain through the internal mammary nodes if the superficial route is obstructed.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1193</a:t>
            </a:fld>
            <a:endParaRPr lang="en-US"/>
          </a:p>
        </p:txBody>
      </p:sp>
    </p:spTree>
  </p:cSld>
  <p:clrMapOvr>
    <a:masterClrMapping/>
  </p:clrMapOvr>
  <p:transition>
    <p:pull dir="d"/>
  </p:transition>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858000"/>
          </a:xfrm>
        </p:spPr>
        <p:txBody>
          <a:bodyPr>
            <a:normAutofit/>
          </a:bodyPr>
          <a:lstStyle/>
          <a:p>
            <a:r>
              <a:rPr lang="en-US" b="1" dirty="0"/>
              <a:t>Nerve supply: </a:t>
            </a:r>
            <a:r>
              <a:rPr lang="en-US" dirty="0"/>
              <a:t>by branches from the 4th, 5th and 6th thoracic nerves which contain sympathetic fibres. </a:t>
            </a:r>
          </a:p>
          <a:p>
            <a:r>
              <a:rPr lang="en-US" dirty="0"/>
              <a:t>There are numerous somatic sensory nerve endings in the breast especially around the nipple. When these touch receptors are stimulated by sucking, impulses pass to the hypothalamus and the flow of the hormone oxytocin is increased, promoting the release of milk.</a:t>
            </a:r>
          </a:p>
          <a:p>
            <a:pPr>
              <a:buNone/>
            </a:pPr>
            <a:r>
              <a:rPr lang="en-US" b="1" u="sng" dirty="0"/>
              <a:t>Function of the breast</a:t>
            </a:r>
          </a:p>
          <a:p>
            <a:r>
              <a:rPr lang="en-US" dirty="0"/>
              <a:t>Production of milk (lactation).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1194</a:t>
            </a:fld>
            <a:endParaRPr lang="en-US"/>
          </a:p>
        </p:txBody>
      </p:sp>
    </p:spTree>
  </p:cSld>
  <p:clrMapOvr>
    <a:masterClrMapping/>
  </p:clrMapOvr>
  <p:transition>
    <p:pull dir="d"/>
  </p:transition>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dk1"/>
          </a:lnRef>
          <a:fillRef idx="3">
            <a:schemeClr val="dk1"/>
          </a:fillRef>
          <a:effectRef idx="3">
            <a:schemeClr val="dk1"/>
          </a:effectRef>
          <a:fontRef idx="minor">
            <a:schemeClr val="lt1"/>
          </a:fontRef>
        </p:style>
        <p:txBody>
          <a:bodyPr>
            <a:normAutofit fontScale="90000"/>
          </a:bodyPr>
          <a:lstStyle/>
          <a:p>
            <a:r>
              <a:rPr lang="en-US" b="1" u="sng" dirty="0"/>
              <a:t>MALE REPRODUCTIVE SYSTEM</a:t>
            </a:r>
          </a:p>
        </p:txBody>
      </p:sp>
      <p:sp>
        <p:nvSpPr>
          <p:cNvPr id="3" name="Content Placeholder 2"/>
          <p:cNvSpPr>
            <a:spLocks noGrp="1"/>
          </p:cNvSpPr>
          <p:nvPr>
            <p:ph idx="1"/>
          </p:nvPr>
        </p:nvSpPr>
        <p:spPr>
          <a:xfrm>
            <a:off x="0" y="609600"/>
            <a:ext cx="9144000" cy="6248400"/>
          </a:xfrm>
        </p:spPr>
        <p:txBody>
          <a:bodyPr>
            <a:normAutofit/>
          </a:bodyPr>
          <a:lstStyle/>
          <a:p>
            <a:r>
              <a:rPr lang="en-US" dirty="0"/>
              <a:t>Consists of the following organs:</a:t>
            </a:r>
          </a:p>
          <a:p>
            <a:pPr lvl="1"/>
            <a:r>
              <a:rPr lang="en-US" dirty="0"/>
              <a:t>2 testes</a:t>
            </a:r>
          </a:p>
          <a:p>
            <a:pPr lvl="1"/>
            <a:r>
              <a:rPr lang="en-US" dirty="0"/>
              <a:t>2 </a:t>
            </a:r>
            <a:r>
              <a:rPr lang="en-US" dirty="0" err="1"/>
              <a:t>epididymides</a:t>
            </a:r>
            <a:endParaRPr lang="en-US" dirty="0"/>
          </a:p>
          <a:p>
            <a:pPr lvl="1"/>
            <a:r>
              <a:rPr lang="en-US" dirty="0"/>
              <a:t>2 deferent ducts (vas deferens)</a:t>
            </a:r>
          </a:p>
          <a:p>
            <a:pPr lvl="1"/>
            <a:r>
              <a:rPr lang="en-US" dirty="0"/>
              <a:t>2 spermatic cords</a:t>
            </a:r>
          </a:p>
          <a:p>
            <a:pPr lvl="1"/>
            <a:r>
              <a:rPr lang="en-US" dirty="0"/>
              <a:t>2 seminal vesicles</a:t>
            </a:r>
          </a:p>
          <a:p>
            <a:pPr lvl="1"/>
            <a:r>
              <a:rPr lang="en-US" dirty="0"/>
              <a:t>2 ejaculatory ducts</a:t>
            </a:r>
          </a:p>
          <a:p>
            <a:pPr lvl="1"/>
            <a:r>
              <a:rPr lang="en-US" dirty="0"/>
              <a:t>1 prostate gland</a:t>
            </a:r>
          </a:p>
          <a:p>
            <a:pPr lvl="1"/>
            <a:r>
              <a:rPr lang="en-US" dirty="0"/>
              <a:t>1 penis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1195</a:t>
            </a:fld>
            <a:endParaRPr lang="en-US"/>
          </a:p>
        </p:txBody>
      </p:sp>
    </p:spTree>
  </p:cSld>
  <p:clrMapOvr>
    <a:masterClrMapping/>
  </p:clrMapOvr>
  <p:transition>
    <p:pull dir="d"/>
  </p:transition>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278562"/>
            <a:ext cx="8229600" cy="579438"/>
          </a:xfrm>
        </p:spPr>
        <p:txBody>
          <a:bodyPr>
            <a:normAutofit/>
          </a:bodyPr>
          <a:lstStyle/>
          <a:p>
            <a:r>
              <a:rPr lang="en-US" sz="2800" dirty="0"/>
              <a:t>Male reproductive organs and associated structures</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3999"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1196</a:t>
            </a:fld>
            <a:endParaRPr lang="en-US"/>
          </a:p>
        </p:txBody>
      </p:sp>
    </p:spTree>
  </p:cSld>
  <p:clrMapOvr>
    <a:masterClrMapping/>
  </p:clrMapOvr>
  <p:transition>
    <p:pull dir="d"/>
  </p:transition>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a) Scrotum</a:t>
            </a:r>
          </a:p>
          <a:p>
            <a:r>
              <a:rPr lang="en-US" dirty="0"/>
              <a:t>A pouch of deeply pigmented skin, fibrous and connective tissue and smooth muscle.</a:t>
            </a:r>
          </a:p>
          <a:p>
            <a:r>
              <a:rPr lang="en-US" dirty="0"/>
              <a:t>Divided into 2 compartments each of which contains one testis, one </a:t>
            </a:r>
            <a:r>
              <a:rPr lang="en-US" dirty="0" err="1"/>
              <a:t>epididymis</a:t>
            </a:r>
            <a:r>
              <a:rPr lang="en-US" dirty="0"/>
              <a:t> and the testicular end of a spermatic cord. </a:t>
            </a:r>
          </a:p>
          <a:p>
            <a:r>
              <a:rPr lang="en-US" dirty="0"/>
              <a:t>Lies below the </a:t>
            </a:r>
            <a:r>
              <a:rPr lang="en-US" dirty="0" err="1"/>
              <a:t>symphysis</a:t>
            </a:r>
            <a:r>
              <a:rPr lang="en-US" dirty="0"/>
              <a:t> pubis, in front of the upper parts of the thighs and behind the penis.</a:t>
            </a:r>
          </a:p>
          <a:p>
            <a:pPr>
              <a:buNone/>
            </a:pPr>
            <a:r>
              <a:rPr lang="en-US" b="1" dirty="0"/>
              <a:t>b) Testes</a:t>
            </a:r>
          </a:p>
          <a:p>
            <a:r>
              <a:rPr lang="en-US" dirty="0"/>
              <a:t>The reproductive glands of the male and are the equivalent of the ovaries in the female. </a:t>
            </a:r>
          </a:p>
          <a:p>
            <a:r>
              <a:rPr lang="en-US" dirty="0"/>
              <a:t>Are about 4.5 cm long, 2.5 cm wide and 3 cm thick </a:t>
            </a:r>
          </a:p>
          <a:p>
            <a:r>
              <a:rPr lang="en-US" dirty="0"/>
              <a:t>Suspended in the scrotum by the spermatic cords.</a:t>
            </a:r>
          </a:p>
          <a:p>
            <a:r>
              <a:rPr lang="en-US" dirty="0"/>
              <a:t>Are surrounded by three layers of tissue.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1197</a:t>
            </a:fld>
            <a:endParaRPr lang="en-US"/>
          </a:p>
        </p:txBody>
      </p:sp>
    </p:spTree>
  </p:cSld>
  <p:clrMapOvr>
    <a:masterClrMapping/>
  </p:clrMapOvr>
  <p:transition>
    <p:pull dir="d"/>
  </p:transition>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err="1"/>
              <a:t>i</a:t>
            </a:r>
            <a:r>
              <a:rPr lang="en-US" b="1" dirty="0"/>
              <a:t>) The tunica </a:t>
            </a:r>
            <a:r>
              <a:rPr lang="en-US" b="1" dirty="0" err="1"/>
              <a:t>vaginalis</a:t>
            </a:r>
            <a:r>
              <a:rPr lang="en-US" b="1" dirty="0"/>
              <a:t>: </a:t>
            </a:r>
            <a:r>
              <a:rPr lang="en-US" dirty="0"/>
              <a:t>A double membrane, forming the outer covering of the testes, and is a </a:t>
            </a:r>
            <a:r>
              <a:rPr lang="en-US" dirty="0" err="1"/>
              <a:t>downgrowth</a:t>
            </a:r>
            <a:r>
              <a:rPr lang="en-US" dirty="0"/>
              <a:t> of the abdominal and pelvic peritoneum. </a:t>
            </a:r>
          </a:p>
          <a:p>
            <a:r>
              <a:rPr lang="en-US" dirty="0"/>
              <a:t>During early fetal life the testes develop in the lumbar region of the abdominal cavity just below the kidneys. </a:t>
            </a:r>
          </a:p>
          <a:p>
            <a:r>
              <a:rPr lang="en-US" dirty="0"/>
              <a:t>They then descend into the scrotum taking with them coverings of peritoneum, blood and lymph vessels, nerves and the deferent duct. </a:t>
            </a:r>
          </a:p>
          <a:p>
            <a:r>
              <a:rPr lang="en-US" dirty="0"/>
              <a:t>The peritoneum eventually surrounds the testes in the scrotum, and becomes detached from the abdominal peritoneum.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1198</a:t>
            </a:fld>
            <a:endParaRPr lang="en-US"/>
          </a:p>
        </p:txBody>
      </p:sp>
    </p:spTree>
  </p:cSld>
  <p:clrMapOvr>
    <a:masterClrMapping/>
  </p:clrMapOvr>
  <p:transition>
    <p:pull dir="d"/>
  </p:transition>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Descent of the testes into the scrotum should be complete by the 8th month of fetal life.</a:t>
            </a:r>
          </a:p>
          <a:p>
            <a:pPr>
              <a:buNone/>
            </a:pPr>
            <a:r>
              <a:rPr lang="en-US" b="1" dirty="0"/>
              <a:t>ii) The tunica </a:t>
            </a:r>
            <a:r>
              <a:rPr lang="en-US" b="1" dirty="0" err="1"/>
              <a:t>albuginea</a:t>
            </a:r>
            <a:r>
              <a:rPr lang="en-US" b="1" dirty="0"/>
              <a:t>: </a:t>
            </a:r>
            <a:r>
              <a:rPr lang="en-US" dirty="0"/>
              <a:t>a fibrous covering beneath the tunica </a:t>
            </a:r>
            <a:r>
              <a:rPr lang="en-US" dirty="0" err="1"/>
              <a:t>vaginalis</a:t>
            </a:r>
            <a:r>
              <a:rPr lang="en-US" dirty="0"/>
              <a:t> that surrounds the testes. Ingrowths form septa dividing the glandular structure of the testes into </a:t>
            </a:r>
            <a:r>
              <a:rPr lang="en-US" b="1" dirty="0"/>
              <a:t>lobules.</a:t>
            </a:r>
          </a:p>
          <a:p>
            <a:pPr>
              <a:buNone/>
            </a:pPr>
            <a:r>
              <a:rPr lang="en-US" b="1" dirty="0"/>
              <a:t>iii) The tunica </a:t>
            </a:r>
            <a:r>
              <a:rPr lang="en-US" b="1" dirty="0" err="1"/>
              <a:t>vasculosa</a:t>
            </a:r>
            <a:r>
              <a:rPr lang="en-US" b="1" dirty="0"/>
              <a:t>: </a:t>
            </a:r>
            <a:r>
              <a:rPr lang="en-US" dirty="0"/>
              <a:t>Consists of a network of capillaries supported by delicate connective tissue.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1199</a:t>
            </a:fld>
            <a:endParaRPr lang="en-US"/>
          </a:p>
        </p:txBody>
      </p:sp>
    </p:spTree>
  </p:cSld>
  <p:clrMapOvr>
    <a:masterClrMapping/>
  </p:clrMapOvr>
  <p:transition>
    <p:pull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It is the tissue that supports body structures </a:t>
            </a:r>
          </a:p>
          <a:p>
            <a:r>
              <a:rPr lang="en-US" dirty="0"/>
              <a:t>It is found in every part of the body. </a:t>
            </a:r>
          </a:p>
          <a:p>
            <a:r>
              <a:rPr lang="en-US" dirty="0"/>
              <a:t>It may be loosely structured, densely structured or fatty. </a:t>
            </a:r>
          </a:p>
          <a:p>
            <a:r>
              <a:rPr lang="en-US" dirty="0"/>
              <a:t>The different cells that will make up this type of tissue include fibroblasts, macrophages, fat cells,  leucocytes plasma cells and mast cells. </a:t>
            </a:r>
          </a:p>
          <a:p>
            <a:r>
              <a:rPr lang="en-US" dirty="0"/>
              <a:t>The most densely structured connective tissue is bone and cartilage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12</a:t>
            </a:fld>
            <a:endParaRPr lang="en-US"/>
          </a:p>
        </p:txBody>
      </p:sp>
    </p:spTree>
  </p:cSld>
  <p:clrMapOvr>
    <a:masterClrMapping/>
  </p:clrMapOvr>
  <p:transition>
    <p:cover dir="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r.b.c</a:t>
            </a:r>
            <a:r>
              <a:rPr lang="en-US" dirty="0"/>
              <a:t> counts</a:t>
            </a:r>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arenR"/>
            </a:pPr>
            <a:r>
              <a:rPr lang="en-US" b="1" dirty="0"/>
              <a:t>Erythrocyte count: </a:t>
            </a:r>
            <a:r>
              <a:rPr lang="en-US" dirty="0"/>
              <a:t>number of erythrocytes per </a:t>
            </a:r>
            <a:r>
              <a:rPr lang="en-US" dirty="0" err="1"/>
              <a:t>litre</a:t>
            </a:r>
            <a:r>
              <a:rPr lang="en-US" dirty="0"/>
              <a:t> (1) or per cubic </a:t>
            </a:r>
            <a:r>
              <a:rPr lang="en-US" dirty="0" err="1"/>
              <a:t>millimetre</a:t>
            </a:r>
            <a:r>
              <a:rPr lang="en-US" dirty="0"/>
              <a:t> (mm3) of blood.</a:t>
            </a:r>
          </a:p>
          <a:p>
            <a:pPr marL="514350" indent="-514350">
              <a:buFont typeface="+mj-lt"/>
              <a:buAutoNum type="arabicParenR"/>
            </a:pPr>
            <a:r>
              <a:rPr lang="en-US" b="1" dirty="0"/>
              <a:t>Packed cell volume (PCV)or </a:t>
            </a:r>
            <a:r>
              <a:rPr lang="en-US" b="1" dirty="0" err="1"/>
              <a:t>haematocrit</a:t>
            </a:r>
            <a:r>
              <a:rPr lang="en-US" b="1" dirty="0"/>
              <a:t>:</a:t>
            </a:r>
            <a:r>
              <a:rPr lang="en-US" dirty="0"/>
              <a:t> </a:t>
            </a:r>
            <a:r>
              <a:rPr lang="en-US" b="1" dirty="0"/>
              <a:t>volume</a:t>
            </a:r>
            <a:r>
              <a:rPr lang="en-US" dirty="0"/>
              <a:t> of red cells in 1 </a:t>
            </a:r>
            <a:r>
              <a:rPr lang="en-US" dirty="0" err="1"/>
              <a:t>litre</a:t>
            </a:r>
            <a:r>
              <a:rPr lang="en-US" dirty="0"/>
              <a:t> or 1 mm3 of whole blood.</a:t>
            </a:r>
          </a:p>
          <a:p>
            <a:pPr marL="514350" indent="-514350">
              <a:buFont typeface="+mj-lt"/>
              <a:buAutoNum type="arabicParenR"/>
            </a:pPr>
            <a:r>
              <a:rPr lang="en-US" b="1" dirty="0"/>
              <a:t>Mean cell volume(MCV): </a:t>
            </a:r>
            <a:r>
              <a:rPr lang="en-US" dirty="0"/>
              <a:t>average</a:t>
            </a:r>
            <a:r>
              <a:rPr lang="en-US" b="1" dirty="0"/>
              <a:t> </a:t>
            </a:r>
            <a:r>
              <a:rPr lang="en-US" dirty="0"/>
              <a:t>volume</a:t>
            </a:r>
            <a:r>
              <a:rPr lang="en-US" b="1" dirty="0"/>
              <a:t> </a:t>
            </a:r>
            <a:r>
              <a:rPr lang="en-US" dirty="0"/>
              <a:t>of cells, measured in </a:t>
            </a:r>
            <a:r>
              <a:rPr lang="en-US" dirty="0" err="1"/>
              <a:t>femtolitres</a:t>
            </a:r>
            <a:r>
              <a:rPr lang="en-US" dirty="0"/>
              <a:t> (fl = 101</a:t>
            </a:r>
            <a:r>
              <a:rPr lang="en-US" baseline="42000" dirty="0"/>
              <a:t>-15</a:t>
            </a:r>
            <a:r>
              <a:rPr lang="en-US" baseline="30000" dirty="0"/>
              <a:t> </a:t>
            </a:r>
            <a:r>
              <a:rPr lang="en-US" dirty="0" err="1"/>
              <a:t>litre</a:t>
            </a:r>
            <a:r>
              <a:rPr lang="en-US" dirty="0"/>
              <a:t>).</a:t>
            </a:r>
          </a:p>
          <a:p>
            <a:pPr marL="514350" indent="-514350">
              <a:buFont typeface="+mj-lt"/>
              <a:buAutoNum type="arabicParenR"/>
            </a:pPr>
            <a:r>
              <a:rPr lang="en-US" b="1" dirty="0"/>
              <a:t>Haemoglobin: </a:t>
            </a:r>
            <a:r>
              <a:rPr lang="en-US" dirty="0"/>
              <a:t>weight of </a:t>
            </a:r>
            <a:r>
              <a:rPr lang="en-US" dirty="0" err="1"/>
              <a:t>haemoglobin</a:t>
            </a:r>
            <a:r>
              <a:rPr lang="en-US" dirty="0"/>
              <a:t> in whole blood, measured in grams per 100 ml.</a:t>
            </a:r>
          </a:p>
          <a:p>
            <a:pPr marL="514350" indent="-514350">
              <a:buFont typeface="+mj-lt"/>
              <a:buAutoNum type="arabicParenR"/>
            </a:pPr>
            <a:r>
              <a:rPr lang="en-US" b="1" dirty="0"/>
              <a:t>Mean cell </a:t>
            </a:r>
            <a:r>
              <a:rPr lang="en-US" b="1" dirty="0" err="1"/>
              <a:t>haemoglobin</a:t>
            </a:r>
            <a:r>
              <a:rPr lang="en-US" b="1" dirty="0"/>
              <a:t>(MCH): </a:t>
            </a:r>
            <a:r>
              <a:rPr lang="en-US" dirty="0"/>
              <a:t>average amount of </a:t>
            </a:r>
            <a:r>
              <a:rPr lang="en-US" dirty="0" err="1"/>
              <a:t>haemoglobin</a:t>
            </a:r>
            <a:r>
              <a:rPr lang="en-US" dirty="0"/>
              <a:t> in each cell, measured in </a:t>
            </a:r>
            <a:r>
              <a:rPr lang="en-US" dirty="0" err="1"/>
              <a:t>picograms</a:t>
            </a:r>
            <a:r>
              <a:rPr lang="en-US" dirty="0"/>
              <a:t> (pg = 101</a:t>
            </a:r>
            <a:r>
              <a:rPr lang="en-US" baseline="42000" dirty="0"/>
              <a:t>-12</a:t>
            </a:r>
            <a:r>
              <a:rPr lang="en-US" dirty="0"/>
              <a:t> gram).</a:t>
            </a:r>
          </a:p>
          <a:p>
            <a:pPr marL="514350" indent="-514350">
              <a:buFont typeface="+mj-lt"/>
              <a:buAutoNum type="arabicParenR"/>
            </a:pPr>
            <a:r>
              <a:rPr lang="en-US" b="1" dirty="0"/>
              <a:t>Mean cell </a:t>
            </a:r>
            <a:r>
              <a:rPr lang="en-US" b="1" dirty="0" err="1"/>
              <a:t>haemoglobin</a:t>
            </a:r>
            <a:r>
              <a:rPr lang="en-US" b="1" dirty="0"/>
              <a:t> concentration(MCHC): </a:t>
            </a:r>
            <a:r>
              <a:rPr lang="en-US" dirty="0"/>
              <a:t>amount of </a:t>
            </a:r>
            <a:r>
              <a:rPr lang="en-US" dirty="0" err="1"/>
              <a:t>haemoglobin</a:t>
            </a:r>
            <a:r>
              <a:rPr lang="en-US" dirty="0"/>
              <a:t> in 100 ml of red cells.</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120</a:t>
            </a:fld>
            <a:endParaRPr lang="en-US"/>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b="1" u="sng" dirty="0"/>
              <a:t>Structure of the testes</a:t>
            </a:r>
          </a:p>
          <a:p>
            <a:r>
              <a:rPr lang="en-US" dirty="0"/>
              <a:t>In each testis are 200 to 300 lobules and within each lobule are 1 to 4 convoluted loops composed of germinal epithelial cells, called </a:t>
            </a:r>
            <a:r>
              <a:rPr lang="en-US" b="1" dirty="0"/>
              <a:t>seminiferous tubules</a:t>
            </a:r>
            <a:r>
              <a:rPr lang="en-US" dirty="0"/>
              <a:t>. </a:t>
            </a:r>
          </a:p>
          <a:p>
            <a:r>
              <a:rPr lang="en-US" dirty="0"/>
              <a:t>Between the tubules there are groups of </a:t>
            </a:r>
            <a:r>
              <a:rPr lang="en-US" b="1" dirty="0"/>
              <a:t>interstitial cells (of </a:t>
            </a:r>
            <a:r>
              <a:rPr lang="en-US" b="1" dirty="0" err="1"/>
              <a:t>Leydig</a:t>
            </a:r>
            <a:r>
              <a:rPr lang="en-US" b="1" dirty="0"/>
              <a:t>)</a:t>
            </a:r>
            <a:r>
              <a:rPr lang="en-US" dirty="0"/>
              <a:t> that secrete the hormone </a:t>
            </a:r>
            <a:r>
              <a:rPr lang="en-US" b="1" dirty="0"/>
              <a:t>testosterone</a:t>
            </a:r>
            <a:r>
              <a:rPr lang="en-US" dirty="0"/>
              <a:t> after puberty. </a:t>
            </a:r>
          </a:p>
          <a:p>
            <a:r>
              <a:rPr lang="en-US" dirty="0"/>
              <a:t>At the upper pole of the testis the tubules combine to form a single tubule. This tubule, about 6 m in its full length, is repeatedly folded and tightly packed into a mass called the</a:t>
            </a:r>
            <a:r>
              <a:rPr lang="en-US" b="1" dirty="0"/>
              <a:t> </a:t>
            </a:r>
            <a:r>
              <a:rPr lang="en-US" b="1" dirty="0" err="1"/>
              <a:t>epididymis</a:t>
            </a:r>
            <a:r>
              <a:rPr lang="en-US" dirty="0"/>
              <a:t>. It leaves the scrotum as the deferent duct (vas deferens) in the spermatic cord.</a:t>
            </a:r>
          </a:p>
          <a:p>
            <a:r>
              <a:rPr lang="en-US" dirty="0"/>
              <a:t>Blood and lymph vessels pass to the testes in the spermatic cords.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1200</a:t>
            </a:fld>
            <a:endParaRPr lang="en-US"/>
          </a:p>
        </p:txBody>
      </p:sp>
    </p:spTree>
  </p:cSld>
  <p:clrMapOvr>
    <a:masterClrMapping/>
  </p:clrMapOvr>
  <p:transition>
    <p:pull dir="d"/>
  </p:transition>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30962"/>
            <a:ext cx="8229600" cy="427038"/>
          </a:xfrm>
        </p:spPr>
        <p:txBody>
          <a:bodyPr>
            <a:normAutofit fontScale="90000"/>
          </a:bodyPr>
          <a:lstStyle/>
          <a:p>
            <a:r>
              <a:rPr lang="en-US" sz="2800" dirty="0"/>
              <a:t>Testis and its coverings</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1201</a:t>
            </a:fld>
            <a:endParaRPr lang="en-US"/>
          </a:p>
        </p:txBody>
      </p:sp>
    </p:spTree>
  </p:cSld>
  <p:clrMapOvr>
    <a:masterClrMapping/>
  </p:clrMapOvr>
  <p:transition>
    <p:pull dir="d"/>
  </p:transition>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Functions of the testes</a:t>
            </a:r>
          </a:p>
          <a:p>
            <a:r>
              <a:rPr lang="en-US" dirty="0"/>
              <a:t>Spermatozoa (sperm) are produced in the seminiferous tubules of the testes, and mature as they pass through the long and convoluted </a:t>
            </a:r>
            <a:r>
              <a:rPr lang="en-US" dirty="0" err="1"/>
              <a:t>epididymis</a:t>
            </a:r>
            <a:r>
              <a:rPr lang="en-US" dirty="0"/>
              <a:t>, where they are stored.</a:t>
            </a:r>
          </a:p>
          <a:p>
            <a:r>
              <a:rPr lang="en-US" dirty="0"/>
              <a:t>Sperm production is controlled by hormone FSH from the anterior pituitary.</a:t>
            </a:r>
          </a:p>
          <a:p>
            <a:pPr>
              <a:buNone/>
            </a:pPr>
            <a:r>
              <a:rPr lang="en-US" b="1" u="sng" dirty="0"/>
              <a:t>Spermatozoa</a:t>
            </a:r>
          </a:p>
          <a:p>
            <a:r>
              <a:rPr lang="en-US" dirty="0"/>
              <a:t>A mature sperm has a head, a body, and a long whip-like tail that is used for motility. </a:t>
            </a:r>
          </a:p>
          <a:p>
            <a:r>
              <a:rPr lang="en-US" dirty="0"/>
              <a:t>The head is almost completely filled by the nucleus, containing its DNA. It also contains the enzymes required to penetrate the outer layers of the ovum to reach, and fuse with, its nucleus.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1202</a:t>
            </a:fld>
            <a:endParaRPr lang="en-US"/>
          </a:p>
        </p:txBody>
      </p:sp>
    </p:spTree>
  </p:cSld>
  <p:clrMapOvr>
    <a:masterClrMapping/>
  </p:clrMapOvr>
  <p:transition>
    <p:pull dir="d"/>
  </p:transition>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The body of the sperm is packed with mitochondria, which fuel the propelling action of the tail that powers the sperm on its journey into the female reproductive tract.</a:t>
            </a:r>
          </a:p>
          <a:p>
            <a:r>
              <a:rPr lang="en-US" dirty="0"/>
              <a:t>Successful spermatogenesis takes place at a temperature about 3°C below normal body temperature. </a:t>
            </a:r>
          </a:p>
          <a:p>
            <a:r>
              <a:rPr lang="en-US" dirty="0"/>
              <a:t>The testes are cooled by their position outside the abdominal cavity, and the thin outer covering of the scrotum has very little insulating fat.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1203</a:t>
            </a:fld>
            <a:endParaRPr lang="en-US"/>
          </a:p>
        </p:txBody>
      </p:sp>
    </p:spTree>
  </p:cSld>
  <p:clrMapOvr>
    <a:masterClrMapping/>
  </p:clrMapOvr>
  <p:transition>
    <p:pull dir="d"/>
  </p:transition>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202362"/>
            <a:ext cx="8229600" cy="655638"/>
          </a:xfrm>
        </p:spPr>
        <p:txBody>
          <a:bodyPr>
            <a:normAutofit fontScale="90000"/>
          </a:bodyPr>
          <a:lstStyle/>
          <a:p>
            <a:r>
              <a:rPr lang="en-US" dirty="0"/>
              <a:t>A spermatozoon </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1204</a:t>
            </a:fld>
            <a:endParaRPr lang="en-US"/>
          </a:p>
        </p:txBody>
      </p:sp>
    </p:spTree>
  </p:cSld>
  <p:clrMapOvr>
    <a:masterClrMapping/>
  </p:clrMapOvr>
  <p:transition>
    <p:pull dir="d"/>
  </p:transition>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c) The spermatic cords</a:t>
            </a:r>
          </a:p>
          <a:p>
            <a:r>
              <a:rPr lang="en-US" dirty="0"/>
              <a:t>Suspend the testes in the scrotum.</a:t>
            </a:r>
          </a:p>
          <a:p>
            <a:r>
              <a:rPr lang="en-US" dirty="0"/>
              <a:t>Each cord contains a testicular artery, testicular veins, </a:t>
            </a:r>
            <a:r>
              <a:rPr lang="en-US" dirty="0" err="1"/>
              <a:t>lymphatics</a:t>
            </a:r>
            <a:r>
              <a:rPr lang="en-US" dirty="0"/>
              <a:t>, a deferent duct and testicular nerves, which come together to form the cord from their various origins in the abdomen. </a:t>
            </a:r>
          </a:p>
          <a:p>
            <a:r>
              <a:rPr lang="en-US" dirty="0"/>
              <a:t>The cord, which is covered in a sheath of smooth muscle and connective and fibrous tissues, extends through the inguinal canal and is attached to the testis on the posterior wall.</a:t>
            </a:r>
          </a:p>
          <a:p>
            <a:r>
              <a:rPr lang="en-US" b="1" dirty="0"/>
              <a:t>The testicular artery. </a:t>
            </a:r>
            <a:r>
              <a:rPr lang="en-US" dirty="0"/>
              <a:t>branches from the abdominal aorta, just below the renal arteries.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1205</a:t>
            </a:fld>
            <a:endParaRPr lang="en-US"/>
          </a:p>
        </p:txBody>
      </p:sp>
    </p:spTree>
  </p:cSld>
  <p:clrMapOvr>
    <a:masterClrMapping/>
  </p:clrMapOvr>
  <p:transition>
    <p:pull dir="d"/>
  </p:transition>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The testicular vein: </a:t>
            </a:r>
            <a:r>
              <a:rPr lang="en-US" dirty="0"/>
              <a:t>passes into the abdominal cavity. The left vein opens into the left renal vein and the right into the inferior vena cava.</a:t>
            </a:r>
          </a:p>
          <a:p>
            <a:r>
              <a:rPr lang="en-US" b="1" dirty="0"/>
              <a:t>Lymph drainage. </a:t>
            </a:r>
            <a:r>
              <a:rPr lang="en-US" dirty="0"/>
              <a:t>Through lymph nodes around the aorta.</a:t>
            </a:r>
          </a:p>
          <a:p>
            <a:r>
              <a:rPr lang="en-US" b="1" dirty="0"/>
              <a:t>The deferent duct. </a:t>
            </a:r>
            <a:r>
              <a:rPr lang="en-US" dirty="0"/>
              <a:t>About 45 cm long. It passes upwards from the testis through the inguinal canal and ascends medially towards the posterior wall of the bladder where it is joined by the duct from the </a:t>
            </a:r>
            <a:r>
              <a:rPr lang="en-US" b="1" dirty="0"/>
              <a:t>seminal vesicle </a:t>
            </a:r>
            <a:r>
              <a:rPr lang="en-US" dirty="0"/>
              <a:t>to form the </a:t>
            </a:r>
            <a:r>
              <a:rPr lang="en-US" b="1" dirty="0"/>
              <a:t>ejaculatory duct</a:t>
            </a:r>
            <a:r>
              <a:rPr lang="en-US" dirty="0"/>
              <a:t>.</a:t>
            </a:r>
          </a:p>
          <a:p>
            <a:r>
              <a:rPr lang="en-US" b="1" dirty="0"/>
              <a:t>The nerve supply: </a:t>
            </a:r>
            <a:r>
              <a:rPr lang="en-US" dirty="0"/>
              <a:t>by branches from the 10</a:t>
            </a:r>
            <a:r>
              <a:rPr lang="en-US" baseline="30000" dirty="0"/>
              <a:t>th</a:t>
            </a:r>
            <a:r>
              <a:rPr lang="en-US" dirty="0"/>
              <a:t> and 11</a:t>
            </a:r>
            <a:r>
              <a:rPr lang="en-US" baseline="30000" dirty="0"/>
              <a:t>th</a:t>
            </a:r>
            <a:r>
              <a:rPr lang="en-US" dirty="0"/>
              <a:t> thoracic nerves.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1206</a:t>
            </a:fld>
            <a:endParaRPr lang="en-US"/>
          </a:p>
        </p:txBody>
      </p:sp>
    </p:spTree>
  </p:cSld>
  <p:clrMapOvr>
    <a:masterClrMapping/>
  </p:clrMapOvr>
  <p:transition>
    <p:pull dir="d"/>
  </p:transition>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d) Seminal vesicles</a:t>
            </a:r>
          </a:p>
          <a:p>
            <a:r>
              <a:rPr lang="en-US" dirty="0"/>
              <a:t>2 small </a:t>
            </a:r>
            <a:r>
              <a:rPr lang="en-US" dirty="0" err="1"/>
              <a:t>fibromuscular</a:t>
            </a:r>
            <a:r>
              <a:rPr lang="en-US" dirty="0"/>
              <a:t> pouches lined with columnar epithelium, lying on the posterior aspect of the bladder.</a:t>
            </a:r>
          </a:p>
          <a:p>
            <a:r>
              <a:rPr lang="en-US" dirty="0"/>
              <a:t>At its lower end each seminal vesicle opens into a short duct which joins with the corresponding deferent duct to form an ejaculatory duct.</a:t>
            </a:r>
          </a:p>
          <a:p>
            <a:pPr>
              <a:buNone/>
            </a:pPr>
            <a:r>
              <a:rPr lang="en-US" b="1" u="sng" dirty="0"/>
              <a:t>Functions of the seminal vesicles</a:t>
            </a:r>
          </a:p>
          <a:p>
            <a:r>
              <a:rPr lang="en-US" dirty="0"/>
              <a:t>They contract and expel, seminal fluid, during ejaculation. </a:t>
            </a:r>
          </a:p>
          <a:p>
            <a:r>
              <a:rPr lang="en-US" dirty="0"/>
              <a:t>Seminal fluid, which forms 60% of the bulk of the fluid ejaculated at male orgasm, contains nutrients to support the sperm during their journey through the female reproductive tract.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1207</a:t>
            </a:fld>
            <a:endParaRPr lang="en-US"/>
          </a:p>
        </p:txBody>
      </p:sp>
    </p:spTree>
  </p:cSld>
  <p:clrMapOvr>
    <a:masterClrMapping/>
  </p:clrMapOvr>
  <p:transition>
    <p:pull dir="d"/>
  </p:transition>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e) Ejaculatory ducts</a:t>
            </a:r>
          </a:p>
          <a:p>
            <a:r>
              <a:rPr lang="en-US" dirty="0"/>
              <a:t>2 tubes about 2 cm long, each formed by the union of the duct from a seminal vesicle and a deferent duct.</a:t>
            </a:r>
          </a:p>
          <a:p>
            <a:r>
              <a:rPr lang="en-US" dirty="0"/>
              <a:t>They pass through the prostate gland and join the prostatic urethra, carrying seminal fluid and spermatozoa to the urethra.</a:t>
            </a:r>
          </a:p>
          <a:p>
            <a:r>
              <a:rPr lang="en-US" dirty="0"/>
              <a:t>Are composed of the same layers of tissue as the seminal vesicles.</a:t>
            </a:r>
          </a:p>
          <a:p>
            <a:pPr>
              <a:buNone/>
            </a:pPr>
            <a:r>
              <a:rPr lang="en-US" b="1" dirty="0"/>
              <a:t>f) Prostate gland</a:t>
            </a:r>
          </a:p>
          <a:p>
            <a:r>
              <a:rPr lang="en-US" dirty="0"/>
              <a:t>Lies in the pelvic cavity in front of the rectum and behind the </a:t>
            </a:r>
            <a:r>
              <a:rPr lang="en-US" dirty="0" err="1"/>
              <a:t>symphysis</a:t>
            </a:r>
            <a:r>
              <a:rPr lang="en-US" dirty="0"/>
              <a:t> pubis, surrounding the first part of the urethra. </a:t>
            </a:r>
          </a:p>
          <a:p>
            <a:r>
              <a:rPr lang="en-US" dirty="0"/>
              <a:t>Consists of an outer fibrous covering, a layer of smooth muscle and glandular substance composed of columnar epithelial cells.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1208</a:t>
            </a:fld>
            <a:endParaRPr lang="en-US"/>
          </a:p>
        </p:txBody>
      </p:sp>
    </p:spTree>
  </p:cSld>
  <p:clrMapOvr>
    <a:masterClrMapping/>
  </p:clrMapOvr>
  <p:transition>
    <p:pull dir="d"/>
  </p:transition>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Functions of the prostate gland</a:t>
            </a:r>
          </a:p>
          <a:p>
            <a:r>
              <a:rPr lang="en-US" dirty="0"/>
              <a:t>Secretes a thin, milky fluid that makes up about 30% of semen, and gives it its milky appearance.</a:t>
            </a:r>
          </a:p>
          <a:p>
            <a:r>
              <a:rPr lang="en-US" dirty="0"/>
              <a:t>It is slightly alkaline, which provides a protective local environment for sperm arriving in the acidic vagina. </a:t>
            </a:r>
          </a:p>
          <a:p>
            <a:r>
              <a:rPr lang="en-US" dirty="0"/>
              <a:t>It also contains a clotting enzyme, which thickens the semen in the vagina, increasing the likelihood of semen being retained in the vicinity of the cervix.</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1209</a:t>
            </a:fld>
            <a:endParaRPr lang="en-US"/>
          </a:p>
        </p:txBody>
      </p:sp>
    </p:spTree>
  </p:cSld>
  <p:clrMapOvr>
    <a:masterClrMapping/>
  </p:clrMapOvr>
  <p:transition>
    <p:pull dir="d"/>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121</a:t>
            </a:fld>
            <a:endParaRPr lang="en-US"/>
          </a:p>
        </p:txBody>
      </p:sp>
    </p:spTree>
  </p:cSld>
  <p:clrMapOvr>
    <a:masterClrMapping/>
  </p:clrMapOvr>
  <p:transition>
    <p:pull dir="r"/>
  </p:transition>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4762"/>
            <a:ext cx="8686800" cy="503238"/>
          </a:xfrm>
        </p:spPr>
        <p:txBody>
          <a:bodyPr>
            <a:normAutofit fontScale="90000"/>
          </a:bodyPr>
          <a:lstStyle/>
          <a:p>
            <a:r>
              <a:rPr lang="en-US" sz="3200" dirty="0"/>
              <a:t>A section of the prostate and associated structures</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1210</a:t>
            </a:fld>
            <a:endParaRPr lang="en-US"/>
          </a:p>
        </p:txBody>
      </p:sp>
    </p:spTree>
  </p:cSld>
  <p:clrMapOvr>
    <a:masterClrMapping/>
  </p:clrMapOvr>
  <p:transition>
    <p:pull dir="d"/>
  </p:transition>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g) Urethra </a:t>
            </a:r>
            <a:endParaRPr lang="en-US" dirty="0"/>
          </a:p>
          <a:p>
            <a:r>
              <a:rPr lang="en-US" dirty="0"/>
              <a:t>Provides a common pathway for the flow of urine and semen.</a:t>
            </a:r>
          </a:p>
          <a:p>
            <a:r>
              <a:rPr lang="en-US" dirty="0"/>
              <a:t>About 19 to 20 cm long </a:t>
            </a:r>
          </a:p>
          <a:p>
            <a:r>
              <a:rPr lang="en-US" dirty="0"/>
              <a:t>Consists of 3 parts: </a:t>
            </a:r>
          </a:p>
          <a:p>
            <a:pPr lvl="1"/>
            <a:r>
              <a:rPr lang="en-US" b="1" dirty="0"/>
              <a:t>The prostatic urethra </a:t>
            </a:r>
            <a:r>
              <a:rPr lang="en-US" dirty="0"/>
              <a:t>originates at the urethral orifice of the bladder and passes through the prostate gland.</a:t>
            </a:r>
          </a:p>
          <a:p>
            <a:pPr lvl="1"/>
            <a:r>
              <a:rPr lang="en-US" dirty="0"/>
              <a:t>The </a:t>
            </a:r>
            <a:r>
              <a:rPr lang="en-US" b="1" dirty="0"/>
              <a:t>membranous urethra </a:t>
            </a:r>
            <a:r>
              <a:rPr lang="en-US" dirty="0"/>
              <a:t>is the shortest and narrowest part and extends from the prostate gland to the bulb of the penis, after passing through the perineal membrane. </a:t>
            </a:r>
          </a:p>
          <a:p>
            <a:pPr lvl="1"/>
            <a:r>
              <a:rPr lang="en-US" dirty="0"/>
              <a:t>The </a:t>
            </a:r>
            <a:r>
              <a:rPr lang="en-US" b="1" dirty="0" err="1"/>
              <a:t>spongiose</a:t>
            </a:r>
            <a:r>
              <a:rPr lang="en-US" b="1" dirty="0"/>
              <a:t> or penile urethra </a:t>
            </a:r>
            <a:r>
              <a:rPr lang="en-US" dirty="0"/>
              <a:t>lies within the corpus </a:t>
            </a:r>
            <a:r>
              <a:rPr lang="en-US" dirty="0" err="1"/>
              <a:t>spongiosum</a:t>
            </a:r>
            <a:r>
              <a:rPr lang="en-US" dirty="0"/>
              <a:t> of the penis and terminates at the external urethral orifice in the glans penis.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1211</a:t>
            </a:fld>
            <a:endParaRPr lang="en-US"/>
          </a:p>
        </p:txBody>
      </p:sp>
    </p:spTree>
  </p:cSld>
  <p:clrMapOvr>
    <a:masterClrMapping/>
  </p:clrMapOvr>
  <p:transition>
    <p:pull dir="d"/>
  </p:transition>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There are two urethral sphincters. The internal sphincter consists of </a:t>
            </a:r>
            <a:r>
              <a:rPr lang="en-US" b="1" dirty="0"/>
              <a:t>smooth muscle </a:t>
            </a:r>
            <a:r>
              <a:rPr lang="en-US" dirty="0"/>
              <a:t>fibres at the neck of the bladder above the prostate gland. </a:t>
            </a:r>
          </a:p>
          <a:p>
            <a:r>
              <a:rPr lang="en-US" dirty="0"/>
              <a:t>The external sphincter consists of </a:t>
            </a:r>
            <a:r>
              <a:rPr lang="en-US" b="1" dirty="0"/>
              <a:t>skeletal muscle fibres </a:t>
            </a:r>
            <a:r>
              <a:rPr lang="en-US" dirty="0"/>
              <a:t>surrounding the membranous part.</a:t>
            </a:r>
          </a:p>
          <a:p>
            <a:pPr>
              <a:buNone/>
            </a:pPr>
            <a:r>
              <a:rPr lang="en-US" b="1" dirty="0"/>
              <a:t>h) Penis</a:t>
            </a:r>
          </a:p>
          <a:p>
            <a:r>
              <a:rPr lang="en-US" dirty="0"/>
              <a:t>Has a root and a body. </a:t>
            </a:r>
          </a:p>
          <a:p>
            <a:r>
              <a:rPr lang="en-US" dirty="0"/>
              <a:t>The root lies in the perineum and the body surrounds the urethra. </a:t>
            </a:r>
          </a:p>
          <a:p>
            <a:r>
              <a:rPr lang="en-US" dirty="0"/>
              <a:t>Formed by three cylindrical masses of erectile tissue and involuntary muscle. </a:t>
            </a:r>
          </a:p>
          <a:p>
            <a:r>
              <a:rPr lang="en-US" dirty="0"/>
              <a:t>The erectile tissue is supported by fibrous tissue and covered with skin and has a rich blood supply.</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1212</a:t>
            </a:fld>
            <a:endParaRPr lang="en-US"/>
          </a:p>
        </p:txBody>
      </p:sp>
    </p:spTree>
  </p:cSld>
  <p:clrMapOvr>
    <a:masterClrMapping/>
  </p:clrMapOvr>
  <p:transition>
    <p:pull dir="d"/>
  </p:transition>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The </a:t>
            </a:r>
            <a:r>
              <a:rPr lang="en-US" b="1" dirty="0"/>
              <a:t>two lateral </a:t>
            </a:r>
            <a:r>
              <a:rPr lang="en-US" dirty="0"/>
              <a:t>columns are called the </a:t>
            </a:r>
            <a:r>
              <a:rPr lang="en-US" b="1" dirty="0"/>
              <a:t>corpora </a:t>
            </a:r>
            <a:r>
              <a:rPr lang="en-US" b="1" dirty="0" err="1"/>
              <a:t>cavernosa</a:t>
            </a:r>
            <a:r>
              <a:rPr lang="en-US" b="1" dirty="0"/>
              <a:t> </a:t>
            </a:r>
            <a:r>
              <a:rPr lang="en-US" dirty="0"/>
              <a:t>and the column between them, containing the urethra, is the </a:t>
            </a:r>
            <a:r>
              <a:rPr lang="en-US" b="1" dirty="0"/>
              <a:t>corpus </a:t>
            </a:r>
            <a:r>
              <a:rPr lang="en-US" b="1" dirty="0" err="1"/>
              <a:t>spongiosum</a:t>
            </a:r>
            <a:r>
              <a:rPr lang="en-US" dirty="0"/>
              <a:t>.</a:t>
            </a:r>
          </a:p>
          <a:p>
            <a:r>
              <a:rPr lang="en-US" dirty="0"/>
              <a:t>At its tip it is expanded into a triangular structure known as the </a:t>
            </a:r>
            <a:r>
              <a:rPr lang="en-US" b="1" dirty="0"/>
              <a:t>glans penis</a:t>
            </a:r>
            <a:r>
              <a:rPr lang="en-US" dirty="0"/>
              <a:t>. </a:t>
            </a:r>
          </a:p>
          <a:p>
            <a:r>
              <a:rPr lang="en-US" dirty="0"/>
              <a:t>Just above the glans the skin is folded upon itself and forms a movable double layer, </a:t>
            </a:r>
            <a:r>
              <a:rPr lang="en-US" b="1" dirty="0"/>
              <a:t>the foreskin or prepuce. </a:t>
            </a:r>
          </a:p>
          <a:p>
            <a:r>
              <a:rPr lang="en-US" b="1" dirty="0"/>
              <a:t>Arterial blood</a:t>
            </a:r>
            <a:r>
              <a:rPr lang="en-US" dirty="0"/>
              <a:t>: supplied by deep, dorsal and bulbar arteries of the penis which are branches from the internal pudendal arteries.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1213</a:t>
            </a:fld>
            <a:endParaRPr lang="en-US"/>
          </a:p>
        </p:txBody>
      </p:sp>
    </p:spTree>
  </p:cSld>
  <p:clrMapOvr>
    <a:masterClrMapping/>
  </p:clrMapOvr>
  <p:transition>
    <p:pull dir="d"/>
  </p:transition>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Venous drainage</a:t>
            </a:r>
            <a:r>
              <a:rPr lang="en-US" dirty="0"/>
              <a:t>: A series of veins drain blood to the internal pudendal and internal iliac veins. </a:t>
            </a:r>
          </a:p>
          <a:p>
            <a:r>
              <a:rPr lang="en-US" b="1" dirty="0"/>
              <a:t>Nerve supply</a:t>
            </a:r>
            <a:r>
              <a:rPr lang="en-US" dirty="0"/>
              <a:t>: by autonomic and somatic nerves.</a:t>
            </a:r>
          </a:p>
          <a:p>
            <a:pPr lvl="1"/>
            <a:r>
              <a:rPr lang="en-US" sz="3200" dirty="0"/>
              <a:t>Parasympathetic stimulation leads to filling of the spongy erectile tissue with blood, caused by arteriolar dilatation and </a:t>
            </a:r>
            <a:r>
              <a:rPr lang="en-US" sz="3200" dirty="0" err="1"/>
              <a:t>venoconstriction</a:t>
            </a:r>
            <a:r>
              <a:rPr lang="en-US" sz="3200" dirty="0"/>
              <a:t>, which increases blood flow into the penis and obstructs outflow. </a:t>
            </a:r>
          </a:p>
          <a:p>
            <a:pPr lvl="1"/>
            <a:r>
              <a:rPr lang="en-US" sz="3200" dirty="0"/>
              <a:t>The penis therefore becomes engorged and erect, an essential prerequisite for coitus to occur.</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1214</a:t>
            </a:fld>
            <a:endParaRPr lang="en-US"/>
          </a:p>
        </p:txBody>
      </p:sp>
    </p:spTree>
  </p:cSld>
  <p:clrMapOvr>
    <a:masterClrMapping/>
  </p:clrMapOvr>
  <p:transition>
    <p:pull dir="d"/>
  </p:transition>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30962"/>
            <a:ext cx="8229600" cy="427038"/>
          </a:xfrm>
        </p:spPr>
        <p:txBody>
          <a:bodyPr>
            <a:normAutofit fontScale="90000"/>
          </a:bodyPr>
          <a:lstStyle/>
          <a:p>
            <a:r>
              <a:rPr lang="en-US" dirty="0"/>
              <a:t>The penis</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1215</a:t>
            </a:fld>
            <a:endParaRPr lang="en-US"/>
          </a:p>
        </p:txBody>
      </p:sp>
    </p:spTree>
  </p:cSld>
  <p:clrMapOvr>
    <a:masterClrMapping/>
  </p:clrMapOvr>
  <p:transition>
    <p:dissolve/>
  </p:transition>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u="sng" dirty="0"/>
              <a:t>Ejaculation </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r>
              <a:rPr lang="en-US" dirty="0"/>
              <a:t>Occurs at the point of male orgasm.</a:t>
            </a:r>
          </a:p>
          <a:p>
            <a:r>
              <a:rPr lang="en-US" dirty="0"/>
              <a:t>Spermatozoa are expelled from the </a:t>
            </a:r>
            <a:r>
              <a:rPr lang="en-US" dirty="0" err="1"/>
              <a:t>epididymis</a:t>
            </a:r>
            <a:r>
              <a:rPr lang="en-US" dirty="0"/>
              <a:t> and pass through the deferent duct, the ejaculatory duct and the urethra. </a:t>
            </a:r>
          </a:p>
          <a:p>
            <a:r>
              <a:rPr lang="en-US" dirty="0"/>
              <a:t>The semen is propelled by powerful rhythmical contraction of the smooth muscle in the walls of the deferent duct; the muscular contractions are sympathetically mediated. </a:t>
            </a:r>
          </a:p>
          <a:p>
            <a:r>
              <a:rPr lang="en-US" dirty="0"/>
              <a:t>Muscle in the walls of the seminal vesicles and prostate gland also contracts, adding their contents to the fluid passing through the genital ducts.</a:t>
            </a:r>
          </a:p>
          <a:p>
            <a:r>
              <a:rPr lang="en-US" dirty="0"/>
              <a:t>The force generated by these combined processes leads to emission of the semen through the external urethral sphincter.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1216</a:t>
            </a:fld>
            <a:endParaRPr lang="en-US"/>
          </a:p>
        </p:txBody>
      </p:sp>
    </p:spTree>
  </p:cSld>
  <p:clrMapOvr>
    <a:masterClrMapping/>
  </p:clrMapOvr>
  <p:transition>
    <p:dissolve/>
  </p:transition>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0962"/>
            <a:ext cx="8229600" cy="427038"/>
          </a:xfrm>
        </p:spPr>
        <p:txBody>
          <a:bodyPr>
            <a:normAutofit fontScale="90000"/>
          </a:bodyPr>
          <a:lstStyle/>
          <a:p>
            <a:r>
              <a:rPr lang="en-US" sz="3200" dirty="0"/>
              <a:t>Route taken by spermatozoa during ejaculation</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1217</a:t>
            </a:fld>
            <a:endParaRPr lang="en-US"/>
          </a:p>
        </p:txBody>
      </p:sp>
    </p:spTree>
  </p:cSld>
  <p:clrMapOvr>
    <a:masterClrMapping/>
  </p:clrMapOvr>
  <p:transition>
    <p:dissolve/>
  </p:transition>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Sperm comprise only 10% of the final ejaculate, the remainder being made up of seminal and prostatic fluids, which are added to the sperm during male orgasm, as well as mucus produced in the urethra.</a:t>
            </a:r>
          </a:p>
          <a:p>
            <a:r>
              <a:rPr lang="en-US" dirty="0"/>
              <a:t>Between 2 and 5 ml of semen are produced in a normal ejaculate, and contain between 40 and 100 million spermatozoa per ml.</a:t>
            </a:r>
          </a:p>
          <a:p>
            <a:r>
              <a:rPr lang="en-US" dirty="0"/>
              <a:t>If not ejaculated, sperm gradually lose their fertility after several months and are reabsorbed by the </a:t>
            </a:r>
            <a:r>
              <a:rPr lang="en-US" dirty="0" err="1"/>
              <a:t>epididymis</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1218</a:t>
            </a:fld>
            <a:endParaRPr lang="en-US"/>
          </a:p>
        </p:txBody>
      </p:sp>
    </p:spTree>
  </p:cSld>
  <p:clrMapOvr>
    <a:masterClrMapping/>
  </p:clrMapOvr>
  <p:transition>
    <p:dissolve/>
  </p:transition>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u="sng" dirty="0"/>
              <a:t>Puberty in the male</a:t>
            </a:r>
          </a:p>
        </p:txBody>
      </p:sp>
      <p:sp>
        <p:nvSpPr>
          <p:cNvPr id="3" name="Content Placeholder 2"/>
          <p:cNvSpPr>
            <a:spLocks noGrp="1"/>
          </p:cNvSpPr>
          <p:nvPr>
            <p:ph idx="1"/>
          </p:nvPr>
        </p:nvSpPr>
        <p:spPr>
          <a:xfrm>
            <a:off x="0" y="533400"/>
            <a:ext cx="9144000" cy="6324600"/>
          </a:xfrm>
        </p:spPr>
        <p:txBody>
          <a:bodyPr>
            <a:normAutofit/>
          </a:bodyPr>
          <a:lstStyle/>
          <a:p>
            <a:r>
              <a:rPr lang="en-US" dirty="0"/>
              <a:t>Occurs between the ages of 10 and 14. </a:t>
            </a:r>
          </a:p>
          <a:p>
            <a:r>
              <a:rPr lang="en-US" dirty="0" err="1"/>
              <a:t>Luteinising</a:t>
            </a:r>
            <a:r>
              <a:rPr lang="en-US" dirty="0"/>
              <a:t> hormone from the anterior lobe of the pituitary gland stimulates the interstitial cells of the testes to increase the production of testosterone.</a:t>
            </a:r>
          </a:p>
          <a:p>
            <a:r>
              <a:rPr lang="en-US" dirty="0"/>
              <a:t>Testosterone influences the development of the body to sexual maturity. </a:t>
            </a:r>
          </a:p>
          <a:p>
            <a:r>
              <a:rPr lang="en-US" dirty="0"/>
              <a:t>In the male, fertility and sexual ability tend to decline gradually with ageing. </a:t>
            </a:r>
          </a:p>
          <a:p>
            <a:r>
              <a:rPr lang="en-US" dirty="0"/>
              <a:t>The secretion of testosterone gradually declines, usually beginning at about 50 years of age.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1219</a:t>
            </a:fld>
            <a:endParaRPr lang="en-US"/>
          </a:p>
        </p:txBody>
      </p:sp>
    </p:spTree>
  </p:cSld>
  <p:clrMapOvr>
    <a:masterClrMapping/>
  </p:clrMapOvr>
  <p:transition>
    <p:dissolv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50000"/>
            </a:schemeClr>
          </a:solidFill>
        </p:spPr>
        <p:txBody>
          <a:bodyPr/>
          <a:lstStyle/>
          <a:p>
            <a:r>
              <a:rPr lang="en-US" dirty="0">
                <a:solidFill>
                  <a:srgbClr val="FF0000"/>
                </a:solidFill>
              </a:rPr>
              <a:t>assignment</a:t>
            </a:r>
          </a:p>
        </p:txBody>
      </p:sp>
      <p:sp>
        <p:nvSpPr>
          <p:cNvPr id="3" name="Content Placeholder 2"/>
          <p:cNvSpPr>
            <a:spLocks noGrp="1"/>
          </p:cNvSpPr>
          <p:nvPr>
            <p:ph idx="1"/>
          </p:nvPr>
        </p:nvSpPr>
        <p:spPr/>
        <p:txBody>
          <a:bodyPr/>
          <a:lstStyle/>
          <a:p>
            <a:r>
              <a:rPr lang="en-US" dirty="0"/>
              <a:t>Make notes on</a:t>
            </a:r>
          </a:p>
          <a:p>
            <a:pPr lvl="1"/>
            <a:r>
              <a:rPr lang="en-US" dirty="0" err="1"/>
              <a:t>Haemopoiesis</a:t>
            </a:r>
            <a:r>
              <a:rPr lang="en-US" dirty="0"/>
              <a:t>: stages in development of blood cells (include the diagram on differentiation)</a:t>
            </a:r>
          </a:p>
          <a:p>
            <a:pPr lvl="1"/>
            <a:r>
              <a:rPr lang="en-US" dirty="0"/>
              <a:t>Normal values of cellular elements in human blood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122</a:t>
            </a:fld>
            <a:endParaRPr lang="en-US"/>
          </a:p>
        </p:txBody>
      </p:sp>
    </p:spTree>
  </p:cSld>
  <p:clrMapOvr>
    <a:masterClrMapping/>
  </p:clrMapOvr>
  <p:transition>
    <p:pull dir="r"/>
  </p:transition>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The changes which occur at puberty are: </a:t>
            </a:r>
          </a:p>
          <a:p>
            <a:pPr lvl="1">
              <a:buFont typeface="Wingdings" pitchFamily="2" charset="2"/>
              <a:buChar char="ü"/>
            </a:pPr>
            <a:r>
              <a:rPr lang="en-US" dirty="0"/>
              <a:t>growth of muscle and bone and a marked increase in height and weight </a:t>
            </a:r>
          </a:p>
          <a:p>
            <a:pPr lvl="1">
              <a:buFont typeface="Wingdings" pitchFamily="2" charset="2"/>
              <a:buChar char="ü"/>
            </a:pPr>
            <a:r>
              <a:rPr lang="en-US" dirty="0"/>
              <a:t>enlargement of the larynx and deepening of the voice —it 'breaks‘ </a:t>
            </a:r>
          </a:p>
          <a:p>
            <a:pPr lvl="1">
              <a:buFont typeface="Wingdings" pitchFamily="2" charset="2"/>
              <a:buChar char="ü"/>
            </a:pPr>
            <a:r>
              <a:rPr lang="en-US" dirty="0"/>
              <a:t>growth of hair on the face, </a:t>
            </a:r>
            <a:r>
              <a:rPr lang="en-US" dirty="0" err="1"/>
              <a:t>axillae</a:t>
            </a:r>
            <a:r>
              <a:rPr lang="en-US" dirty="0"/>
              <a:t>, chest, abdomen and pubis </a:t>
            </a:r>
          </a:p>
          <a:p>
            <a:pPr lvl="1">
              <a:buFont typeface="Wingdings" pitchFamily="2" charset="2"/>
              <a:buChar char="ü"/>
            </a:pPr>
            <a:r>
              <a:rPr lang="en-US" dirty="0"/>
              <a:t>enlargement of the penis, scrotum and prostate gland</a:t>
            </a:r>
          </a:p>
          <a:p>
            <a:pPr lvl="1">
              <a:buFont typeface="Wingdings" pitchFamily="2" charset="2"/>
              <a:buChar char="ü"/>
            </a:pPr>
            <a:r>
              <a:rPr lang="en-US" dirty="0"/>
              <a:t>maturation of the seminiferous tubules and production of spermatozoa</a:t>
            </a:r>
          </a:p>
          <a:p>
            <a:pPr lvl="1">
              <a:buFont typeface="Wingdings" pitchFamily="2" charset="2"/>
              <a:buChar char="ü"/>
            </a:pPr>
            <a:r>
              <a:rPr lang="en-US" dirty="0"/>
              <a:t>the skin thickens and becomes more oily.</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1220</a:t>
            </a:fld>
            <a:endParaRPr lang="en-US"/>
          </a:p>
        </p:txBody>
      </p:sp>
    </p:spTree>
  </p:cSld>
  <p:clrMapOvr>
    <a:masterClrMapping/>
  </p:clrMapOvr>
  <p:transition>
    <p:dissolve/>
  </p:transition>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4" descr="image002"/>
          <p:cNvPicPr>
            <a:picLocks noGrp="1" noChangeAspect="1" noChangeArrowheads="1"/>
          </p:cNvPicPr>
          <p:nvPr>
            <p:ph idx="1"/>
          </p:nvPr>
        </p:nvPicPr>
        <p:blipFill>
          <a:blip r:embed="rId3" cstate="print"/>
          <a:srcRect/>
          <a:stretch>
            <a:fillRect/>
          </a:stretch>
        </p:blipFill>
        <p:spPr>
          <a:xfrm>
            <a:off x="914400" y="990600"/>
            <a:ext cx="7391400" cy="4800600"/>
          </a:xfrm>
        </p:spPr>
      </p:pic>
      <p:sp>
        <p:nvSpPr>
          <p:cNvPr id="5" name="Slide Number Placeholder 4"/>
          <p:cNvSpPr>
            <a:spLocks noGrp="1"/>
          </p:cNvSpPr>
          <p:nvPr>
            <p:ph type="sldNum" sz="quarter" idx="12"/>
          </p:nvPr>
        </p:nvSpPr>
        <p:spPr/>
        <p:txBody>
          <a:bodyPr/>
          <a:lstStyle/>
          <a:p>
            <a:pPr>
              <a:defRPr/>
            </a:pPr>
            <a:fld id="{92A1726F-9E4D-4E7D-A020-35FD98164294}" type="slidenum">
              <a:rPr lang="en-US"/>
              <a:pPr>
                <a:defRPr/>
              </a:pPr>
              <a:t>1221</a:t>
            </a:fld>
            <a:endParaRPr lang="en-US"/>
          </a:p>
        </p:txBody>
      </p:sp>
      <p:sp>
        <p:nvSpPr>
          <p:cNvPr id="69636" name="Text Box 7"/>
          <p:cNvSpPr txBox="1">
            <a:spLocks noChangeArrowheads="1"/>
          </p:cNvSpPr>
          <p:nvPr/>
        </p:nvSpPr>
        <p:spPr bwMode="auto">
          <a:xfrm>
            <a:off x="1295400" y="255588"/>
            <a:ext cx="5410200" cy="646112"/>
          </a:xfrm>
          <a:prstGeom prst="rect">
            <a:avLst/>
          </a:prstGeom>
          <a:noFill/>
          <a:ln w="9525">
            <a:noFill/>
            <a:miter lim="800000"/>
            <a:headEnd/>
            <a:tailEnd/>
          </a:ln>
        </p:spPr>
        <p:txBody>
          <a:bodyPr>
            <a:spAutoFit/>
          </a:bodyPr>
          <a:lstStyle/>
          <a:p>
            <a:pPr algn="ctr" eaLnBrk="0" hangingPunct="0"/>
            <a:r>
              <a:rPr lang="en-US" sz="3600" b="1">
                <a:solidFill>
                  <a:schemeClr val="tx2"/>
                </a:solidFill>
                <a:latin typeface="Arial" pitchFamily="34" charset="0"/>
              </a:rPr>
              <a:t>THE END! Questions</a:t>
            </a:r>
            <a:r>
              <a:rPr lang="en-US" sz="3600">
                <a:latin typeface="Arial" pitchFamily="34" charset="0"/>
              </a:rPr>
              <a:t> </a:t>
            </a:r>
          </a:p>
        </p:txBody>
      </p:sp>
    </p:spTree>
  </p:cSld>
  <p:clrMapOvr>
    <a:masterClrMapping/>
  </p:clrMapOvr>
  <p:transition spd="slow">
    <p:dissolv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dirty="0"/>
              <a:t>Development and lifespan of erythrocytes</a:t>
            </a:r>
          </a:p>
        </p:txBody>
      </p:sp>
      <p:sp>
        <p:nvSpPr>
          <p:cNvPr id="3" name="Content Placeholder 2"/>
          <p:cNvSpPr>
            <a:spLocks noGrp="1"/>
          </p:cNvSpPr>
          <p:nvPr>
            <p:ph idx="1"/>
          </p:nvPr>
        </p:nvSpPr>
        <p:spPr>
          <a:xfrm>
            <a:off x="0" y="609600"/>
            <a:ext cx="9144000" cy="6248400"/>
          </a:xfrm>
        </p:spPr>
        <p:txBody>
          <a:bodyPr>
            <a:normAutofit/>
          </a:bodyPr>
          <a:lstStyle/>
          <a:p>
            <a:r>
              <a:rPr lang="en-US" dirty="0"/>
              <a:t>Formed in red bone marrow, which is present in the </a:t>
            </a:r>
            <a:r>
              <a:rPr lang="en-US" b="1" dirty="0"/>
              <a:t>ends of long bones </a:t>
            </a:r>
            <a:r>
              <a:rPr lang="en-US" dirty="0"/>
              <a:t>and</a:t>
            </a:r>
            <a:r>
              <a:rPr lang="en-US" b="1" dirty="0"/>
              <a:t> in flat </a:t>
            </a:r>
            <a:r>
              <a:rPr lang="en-US" dirty="0"/>
              <a:t>and</a:t>
            </a:r>
            <a:r>
              <a:rPr lang="en-US" b="1" dirty="0"/>
              <a:t> irregular bones. </a:t>
            </a:r>
          </a:p>
          <a:p>
            <a:r>
              <a:rPr lang="en-US" dirty="0"/>
              <a:t>Life span in the circulation is about 120 days</a:t>
            </a:r>
          </a:p>
          <a:p>
            <a:r>
              <a:rPr lang="en-US" dirty="0"/>
              <a:t>Process of development of red blood cells from </a:t>
            </a:r>
            <a:r>
              <a:rPr lang="en-US" dirty="0" err="1"/>
              <a:t>pluripotent</a:t>
            </a:r>
            <a:r>
              <a:rPr lang="en-US" dirty="0"/>
              <a:t> stem cells takes about 7 days and is called </a:t>
            </a:r>
            <a:r>
              <a:rPr lang="en-US" b="1" dirty="0" err="1"/>
              <a:t>erythropoiesis</a:t>
            </a:r>
            <a:r>
              <a:rPr lang="en-US" dirty="0"/>
              <a:t>.</a:t>
            </a:r>
          </a:p>
          <a:p>
            <a:r>
              <a:rPr lang="en-US" dirty="0"/>
              <a:t>It is characterised by two main features:</a:t>
            </a:r>
          </a:p>
          <a:p>
            <a:pPr lvl="1"/>
            <a:r>
              <a:rPr lang="en-US" dirty="0"/>
              <a:t>maturation of the cell</a:t>
            </a:r>
          </a:p>
          <a:p>
            <a:pPr lvl="1"/>
            <a:r>
              <a:rPr lang="en-US" dirty="0"/>
              <a:t>formation of </a:t>
            </a:r>
            <a:r>
              <a:rPr lang="en-US" dirty="0" err="1"/>
              <a:t>haemoglobin</a:t>
            </a:r>
            <a:r>
              <a:rPr lang="en-US" dirty="0"/>
              <a:t> inside the cell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123</a:t>
            </a:fld>
            <a:endParaRPr lang="en-US"/>
          </a:p>
        </p:txBody>
      </p:sp>
      <p:pic>
        <p:nvPicPr>
          <p:cNvPr id="6" name="Picture 2"/>
          <p:cNvPicPr>
            <a:picLocks noChangeAspect="1" noChangeArrowheads="1"/>
          </p:cNvPicPr>
          <p:nvPr/>
        </p:nvPicPr>
        <p:blipFill>
          <a:blip r:embed="rId2" cstate="print"/>
          <a:srcRect t="14634" r="85000" b="24390"/>
          <a:stretch>
            <a:fillRect/>
          </a:stretch>
        </p:blipFill>
        <p:spPr bwMode="auto">
          <a:xfrm>
            <a:off x="8458200" y="2819400"/>
            <a:ext cx="1371600" cy="3810000"/>
          </a:xfrm>
          <a:prstGeom prst="rect">
            <a:avLst/>
          </a:prstGeom>
          <a:noFill/>
          <a:ln w="9525">
            <a:noFill/>
            <a:miter lim="800000"/>
            <a:headEnd/>
            <a:tailEnd/>
          </a:ln>
        </p:spPr>
      </p:pic>
      <p:sp>
        <p:nvSpPr>
          <p:cNvPr id="7" name="Rectangle 6"/>
          <p:cNvSpPr/>
          <p:nvPr/>
        </p:nvSpPr>
        <p:spPr>
          <a:xfrm>
            <a:off x="8458200" y="2249606"/>
            <a:ext cx="1981200" cy="533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a:t>Pluripotent</a:t>
            </a:r>
            <a:r>
              <a:rPr lang="en-US" dirty="0"/>
              <a:t> stem cell</a:t>
            </a:r>
          </a:p>
        </p:txBody>
      </p:sp>
      <p:sp>
        <p:nvSpPr>
          <p:cNvPr id="8" name="Left Brace 7"/>
          <p:cNvSpPr/>
          <p:nvPr/>
        </p:nvSpPr>
        <p:spPr>
          <a:xfrm flipH="1">
            <a:off x="7804528" y="4130154"/>
            <a:ext cx="577471" cy="16002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6324600" y="4355068"/>
            <a:ext cx="2057400" cy="369332"/>
          </a:xfrm>
          <a:prstGeom prst="rect">
            <a:avLst/>
          </a:prstGeom>
          <a:noFill/>
        </p:spPr>
        <p:txBody>
          <a:bodyPr wrap="square" rtlCol="0">
            <a:spAutoFit/>
          </a:bodyPr>
          <a:lstStyle/>
          <a:p>
            <a:r>
              <a:rPr lang="en-US" dirty="0"/>
              <a:t>MATURATION</a:t>
            </a:r>
          </a:p>
        </p:txBody>
      </p:sp>
    </p:spTree>
  </p:cSld>
  <p:clrMapOvr>
    <a:masterClrMapping/>
  </p:clrMapOvr>
  <p:transition>
    <p:pull dir="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dirty="0"/>
              <a:t>a) Maturation of the cell</a:t>
            </a:r>
            <a:r>
              <a:rPr lang="en-US" dirty="0"/>
              <a:t>: During this process the cell decreases in size and loses its nucleus. </a:t>
            </a:r>
          </a:p>
          <a:p>
            <a:r>
              <a:rPr lang="en-US" dirty="0"/>
              <a:t>These changes depend on the </a:t>
            </a:r>
            <a:r>
              <a:rPr lang="en-US" b="1" dirty="0"/>
              <a:t>presence of vitamin B12 and folic acid</a:t>
            </a:r>
            <a:r>
              <a:rPr lang="en-US" dirty="0"/>
              <a:t>. These are present in sufficient quantity in a normal diet containing dairy products, meat and green vegetables; excess is stored in the liver. </a:t>
            </a:r>
          </a:p>
          <a:p>
            <a:r>
              <a:rPr lang="en-US" dirty="0"/>
              <a:t>Absorption of vitamin B12 depends on a glycoprotein called </a:t>
            </a:r>
            <a:r>
              <a:rPr lang="en-US" b="1" dirty="0"/>
              <a:t>intrinsic factor </a:t>
            </a:r>
            <a:r>
              <a:rPr lang="en-US" dirty="0"/>
              <a:t>secreted by parietal cells in the gastric glands. </a:t>
            </a:r>
          </a:p>
          <a:p>
            <a:r>
              <a:rPr lang="en-US" dirty="0"/>
              <a:t>Together they form the </a:t>
            </a:r>
            <a:r>
              <a:rPr lang="en-US" b="1" dirty="0"/>
              <a:t>intrinsic factor-vitamin B</a:t>
            </a:r>
            <a:r>
              <a:rPr lang="en-US" sz="2300" b="1" dirty="0"/>
              <a:t>12</a:t>
            </a:r>
            <a:r>
              <a:rPr lang="en-US" b="1" dirty="0"/>
              <a:t> complex (IF-B</a:t>
            </a:r>
            <a:r>
              <a:rPr lang="en-US" sz="2100" b="1" dirty="0"/>
              <a:t>12</a:t>
            </a:r>
            <a:r>
              <a:rPr lang="en-US" dirty="0"/>
              <a:t>).</a:t>
            </a:r>
          </a:p>
          <a:p>
            <a:r>
              <a:rPr lang="en-US" dirty="0"/>
              <a:t>During its passage through the intestines, the bound vitamin is protected from enzymatic digestion, and is absorbed in the terminal ileum.</a:t>
            </a:r>
          </a:p>
          <a:p>
            <a:r>
              <a:rPr lang="en-US" dirty="0"/>
              <a:t>Folic acid is absorbed in the duodenum and jejunum where it undergoes change before entering the blood.</a:t>
            </a:r>
          </a:p>
          <a:p>
            <a:r>
              <a:rPr lang="en-US" dirty="0"/>
              <a:t>Deficiency of either vitamin B12 or folic acid leads to impaired red cell production.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124</a:t>
            </a:fld>
            <a:endParaRPr lang="en-US"/>
          </a:p>
        </p:txBody>
      </p:sp>
    </p:spTree>
  </p:cSld>
  <p:clrMapOvr>
    <a:masterClrMapping/>
  </p:clrMapOvr>
  <p:transition>
    <p:pull dir="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sz="2800" dirty="0"/>
              <a:t>Maturation of the erythrocyte</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457200"/>
            <a:ext cx="9143999"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125</a:t>
            </a:fld>
            <a:endParaRPr lang="en-US"/>
          </a:p>
        </p:txBody>
      </p:sp>
    </p:spTree>
  </p:cSld>
  <p:clrMapOvr>
    <a:masterClrMapping/>
  </p:clrMapOvr>
  <p:transition>
    <p:pull dir="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b) Formation of </a:t>
            </a:r>
            <a:r>
              <a:rPr lang="en-US" b="1" dirty="0" err="1"/>
              <a:t>haemoglobin</a:t>
            </a:r>
            <a:r>
              <a:rPr lang="en-US" b="1" dirty="0"/>
              <a:t>. </a:t>
            </a:r>
          </a:p>
          <a:p>
            <a:r>
              <a:rPr lang="en-US" dirty="0" err="1"/>
              <a:t>Hb</a:t>
            </a:r>
            <a:r>
              <a:rPr lang="en-US" dirty="0"/>
              <a:t> is a complex protein, consisting of </a:t>
            </a:r>
            <a:r>
              <a:rPr lang="en-US" b="1" dirty="0" err="1"/>
              <a:t>globin</a:t>
            </a:r>
            <a:r>
              <a:rPr lang="en-US" dirty="0"/>
              <a:t> and an iron-containing substance called </a:t>
            </a:r>
            <a:r>
              <a:rPr lang="en-US" b="1" dirty="0" err="1"/>
              <a:t>haem</a:t>
            </a:r>
            <a:r>
              <a:rPr lang="en-US" dirty="0"/>
              <a:t>, and is </a:t>
            </a:r>
            <a:r>
              <a:rPr lang="en-US" dirty="0" err="1"/>
              <a:t>synthesised</a:t>
            </a:r>
            <a:r>
              <a:rPr lang="en-US" dirty="0"/>
              <a:t> inside developing </a:t>
            </a:r>
            <a:r>
              <a:rPr lang="en-US" b="1" dirty="0"/>
              <a:t>erythrocytes in red bone marrow. </a:t>
            </a:r>
          </a:p>
          <a:p>
            <a:r>
              <a:rPr lang="en-US" dirty="0" err="1"/>
              <a:t>Hb</a:t>
            </a:r>
            <a:r>
              <a:rPr lang="en-US" dirty="0"/>
              <a:t> in mature erythrocytes combines with oxygen to form </a:t>
            </a:r>
            <a:r>
              <a:rPr lang="en-US" b="1" dirty="0"/>
              <a:t>oxyhaemoglobin</a:t>
            </a:r>
            <a:r>
              <a:rPr lang="en-US" dirty="0"/>
              <a:t>, giving arterial blood its characteristic </a:t>
            </a:r>
            <a:r>
              <a:rPr lang="en-US" b="1" dirty="0"/>
              <a:t>red colour</a:t>
            </a:r>
            <a:r>
              <a:rPr lang="en-US" dirty="0"/>
              <a:t>. </a:t>
            </a:r>
          </a:p>
          <a:p>
            <a:r>
              <a:rPr lang="en-US" dirty="0" err="1"/>
              <a:t>Hb</a:t>
            </a:r>
            <a:r>
              <a:rPr lang="en-US" dirty="0"/>
              <a:t> is also involved, to a lesser extent, in the transport of carbon dioxide from the body cells to the lungs for excretion.</a:t>
            </a:r>
          </a:p>
          <a:p>
            <a:r>
              <a:rPr lang="en-US" dirty="0"/>
              <a:t>Each </a:t>
            </a:r>
            <a:r>
              <a:rPr lang="en-US" dirty="0" err="1"/>
              <a:t>Hb</a:t>
            </a:r>
            <a:r>
              <a:rPr lang="en-US" dirty="0"/>
              <a:t> molecule contains four atoms of iron. </a:t>
            </a:r>
          </a:p>
          <a:p>
            <a:r>
              <a:rPr lang="en-US" dirty="0"/>
              <a:t>Each atom can carry one molecule of oxygen, therefore one </a:t>
            </a:r>
            <a:r>
              <a:rPr lang="en-US" dirty="0" err="1"/>
              <a:t>Hb</a:t>
            </a:r>
            <a:r>
              <a:rPr lang="en-US" dirty="0"/>
              <a:t> molecule can carry up to four molecules of oxygen. </a:t>
            </a:r>
          </a:p>
          <a:p>
            <a:r>
              <a:rPr lang="en-US" dirty="0"/>
              <a:t>Haemoglobin is said to be saturated when all its available binding sites for oxygen are filled. </a:t>
            </a:r>
          </a:p>
          <a:p>
            <a:r>
              <a:rPr lang="en-US" dirty="0"/>
              <a:t>When oxygen levels are low, only partial saturation is possible.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126</a:t>
            </a:fld>
            <a:endParaRPr lang="en-US"/>
          </a:p>
        </p:txBody>
      </p:sp>
    </p:spTree>
  </p:cSld>
  <p:clrMapOvr>
    <a:masterClrMapping/>
  </p:clrMapOvr>
  <p:transition>
    <p:pull dir="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8763000" cy="5791200"/>
          </a:xfrm>
        </p:spPr>
        <p:txBody>
          <a:bodyPr>
            <a:normAutofit/>
          </a:bodyPr>
          <a:lstStyle/>
          <a:p>
            <a:r>
              <a:rPr lang="en-US" sz="2800" dirty="0"/>
              <a:t>Haemoglobin binds reversibly to oxygen to form Oxyhaemoglobin</a:t>
            </a:r>
          </a:p>
          <a:p>
            <a:r>
              <a:rPr lang="en-US" sz="2800" dirty="0"/>
              <a:t>Oxygen presence in blood changes the colour of  blood.  Blood rich on oxygen is bright red while blood low in oxygen is dark bluish in colour coz its not saturated.</a:t>
            </a:r>
          </a:p>
          <a:p>
            <a:r>
              <a:rPr lang="en-US" sz="2800" dirty="0"/>
              <a:t>Factors which increases release of oxygen from oxyhaemoglobin includes:-</a:t>
            </a:r>
          </a:p>
          <a:p>
            <a:pPr lvl="1"/>
            <a:r>
              <a:rPr lang="en-US" sz="2800" dirty="0"/>
              <a:t>Low pH</a:t>
            </a:r>
          </a:p>
          <a:p>
            <a:pPr lvl="1"/>
            <a:r>
              <a:rPr lang="en-US" sz="2800" dirty="0"/>
              <a:t>Low levels of oxygen in blood (hypoxia)</a:t>
            </a:r>
          </a:p>
          <a:p>
            <a:pPr lvl="1"/>
            <a:r>
              <a:rPr lang="en-US" sz="2800" dirty="0"/>
              <a:t>Temperature </a:t>
            </a:r>
          </a:p>
          <a:p>
            <a:endParaRPr lang="en-US" sz="2800"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127</a:t>
            </a:fld>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sz="3200" b="1" dirty="0"/>
              <a:t>Control of </a:t>
            </a:r>
            <a:r>
              <a:rPr lang="en-US" sz="3200" b="1" dirty="0" err="1"/>
              <a:t>erythropoiesis</a:t>
            </a:r>
            <a:endParaRPr lang="en-US" sz="3200" b="1" dirty="0"/>
          </a:p>
        </p:txBody>
      </p:sp>
      <p:sp>
        <p:nvSpPr>
          <p:cNvPr id="3" name="Content Placeholder 2"/>
          <p:cNvSpPr>
            <a:spLocks noGrp="1"/>
          </p:cNvSpPr>
          <p:nvPr>
            <p:ph idx="1"/>
          </p:nvPr>
        </p:nvSpPr>
        <p:spPr>
          <a:xfrm>
            <a:off x="0" y="457200"/>
            <a:ext cx="9144000" cy="6400800"/>
          </a:xfrm>
        </p:spPr>
        <p:txBody>
          <a:bodyPr>
            <a:normAutofit lnSpcReduction="10000"/>
          </a:bodyPr>
          <a:lstStyle/>
          <a:p>
            <a:r>
              <a:rPr lang="en-US" dirty="0"/>
              <a:t>Through homeostatic negative feedback mechanism; the bone marrow produces erythrocytes at the rate at which they are destroyed.</a:t>
            </a:r>
          </a:p>
          <a:p>
            <a:r>
              <a:rPr lang="en-US" dirty="0"/>
              <a:t>Primary stimulus to increased </a:t>
            </a:r>
            <a:r>
              <a:rPr lang="en-US" dirty="0" err="1"/>
              <a:t>erythropoiesis</a:t>
            </a:r>
            <a:r>
              <a:rPr lang="en-US" dirty="0"/>
              <a:t> is </a:t>
            </a:r>
            <a:r>
              <a:rPr lang="en-US" b="1" dirty="0"/>
              <a:t>hypoxia</a:t>
            </a:r>
            <a:r>
              <a:rPr lang="en-US" dirty="0"/>
              <a:t> which occurs when:</a:t>
            </a:r>
          </a:p>
          <a:p>
            <a:pPr lvl="1"/>
            <a:r>
              <a:rPr lang="en-US" dirty="0"/>
              <a:t>oxygen-carrying power of blood is reduced by e.g. haemorrhage or excessive erythrocyte breakdown (</a:t>
            </a:r>
            <a:r>
              <a:rPr lang="en-US" dirty="0" err="1"/>
              <a:t>haemolysis</a:t>
            </a:r>
            <a:r>
              <a:rPr lang="en-US" dirty="0"/>
              <a:t>) due to disease</a:t>
            </a:r>
          </a:p>
          <a:p>
            <a:pPr lvl="1"/>
            <a:r>
              <a:rPr lang="en-US" dirty="0"/>
              <a:t>oxygen tension in the air is reduced, as at high altitudes.</a:t>
            </a:r>
          </a:p>
          <a:p>
            <a:r>
              <a:rPr lang="en-US" dirty="0"/>
              <a:t>Hypoxia increases erythrocyte formation by stimulating the production of the hormone </a:t>
            </a:r>
            <a:r>
              <a:rPr lang="en-US" b="1" dirty="0">
                <a:solidFill>
                  <a:srgbClr val="FF0000"/>
                </a:solidFill>
              </a:rPr>
              <a:t>erythropoietin</a:t>
            </a:r>
            <a:r>
              <a:rPr lang="en-US" dirty="0"/>
              <a:t>, mainly by the kidneys.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128</a:t>
            </a:fld>
            <a:endParaRPr lang="en-US"/>
          </a:p>
        </p:txBody>
      </p:sp>
    </p:spTree>
  </p:cSld>
  <p:clrMapOvr>
    <a:masterClrMapping/>
  </p:clrMapOvr>
  <p:transition>
    <p:pull dir="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648200" y="0"/>
            <a:ext cx="4495800" cy="457200"/>
          </a:xfrm>
        </p:spPr>
        <p:txBody>
          <a:bodyPr>
            <a:normAutofit fontScale="90000"/>
          </a:bodyPr>
          <a:lstStyle/>
          <a:p>
            <a:r>
              <a:rPr lang="en-US" sz="2800" dirty="0"/>
              <a:t>Control of </a:t>
            </a:r>
            <a:r>
              <a:rPr lang="en-US" sz="2800" dirty="0" err="1"/>
              <a:t>erythropoiesis</a:t>
            </a:r>
            <a:endParaRPr lang="en-US" sz="2800" dirty="0"/>
          </a:p>
        </p:txBody>
      </p:sp>
      <p:sp>
        <p:nvSpPr>
          <p:cNvPr id="3" name="Content Placeholder 2"/>
          <p:cNvSpPr>
            <a:spLocks noGrp="1"/>
          </p:cNvSpPr>
          <p:nvPr>
            <p:ph idx="1"/>
          </p:nvPr>
        </p:nvSpPr>
        <p:spPr>
          <a:xfrm>
            <a:off x="0" y="0"/>
            <a:ext cx="3733800" cy="6705600"/>
          </a:xfrm>
        </p:spPr>
        <p:txBody>
          <a:bodyPr>
            <a:normAutofit fontScale="85000" lnSpcReduction="10000"/>
          </a:bodyPr>
          <a:lstStyle/>
          <a:p>
            <a:r>
              <a:rPr lang="en-US" dirty="0"/>
              <a:t>Effects of erythropoietin</a:t>
            </a:r>
          </a:p>
          <a:p>
            <a:pPr lvl="1"/>
            <a:r>
              <a:rPr lang="en-US" dirty="0"/>
              <a:t>Increases production of </a:t>
            </a:r>
            <a:r>
              <a:rPr lang="en-US" dirty="0" err="1"/>
              <a:t>proerythrocytes</a:t>
            </a:r>
            <a:endParaRPr lang="en-US" dirty="0"/>
          </a:p>
          <a:p>
            <a:pPr lvl="1"/>
            <a:r>
              <a:rPr lang="en-US" dirty="0"/>
              <a:t>Speeds up </a:t>
            </a:r>
            <a:r>
              <a:rPr lang="en-US" dirty="0" err="1"/>
              <a:t>reticulocyte</a:t>
            </a:r>
            <a:r>
              <a:rPr lang="en-US" dirty="0"/>
              <a:t> maturation</a:t>
            </a:r>
          </a:p>
          <a:p>
            <a:r>
              <a:rPr lang="en-US" dirty="0"/>
              <a:t>And this </a:t>
            </a:r>
            <a:r>
              <a:rPr lang="en-US" dirty="0">
                <a:sym typeface="Wingdings"/>
              </a:rPr>
              <a:t> oxygen carrying capacity of blood and thus  hypoxia.</a:t>
            </a:r>
            <a:endParaRPr lang="en-US" dirty="0"/>
          </a:p>
          <a:p>
            <a:r>
              <a:rPr lang="en-US" dirty="0"/>
              <a:t>When erythropoietin levels are low, red cell formation does not take place even in the presence of hypoxia, and </a:t>
            </a:r>
            <a:r>
              <a:rPr lang="en-US" dirty="0" err="1"/>
              <a:t>anaemia</a:t>
            </a:r>
            <a:r>
              <a:rPr lang="en-US" dirty="0"/>
              <a:t> develops.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129</a:t>
            </a:fld>
            <a:endParaRPr lang="en-US"/>
          </a:p>
        </p:txBody>
      </p:sp>
      <p:pic>
        <p:nvPicPr>
          <p:cNvPr id="4" name="Picture 2"/>
          <p:cNvPicPr>
            <a:picLocks noChangeAspect="1" noChangeArrowheads="1"/>
          </p:cNvPicPr>
          <p:nvPr/>
        </p:nvPicPr>
        <p:blipFill>
          <a:blip r:embed="rId2" cstate="print"/>
          <a:srcRect l="12500" r="15000"/>
          <a:stretch>
            <a:fillRect/>
          </a:stretch>
        </p:blipFill>
        <p:spPr bwMode="auto">
          <a:xfrm>
            <a:off x="3886200" y="457200"/>
            <a:ext cx="5257800" cy="6400800"/>
          </a:xfrm>
          <a:prstGeom prst="rect">
            <a:avLst/>
          </a:prstGeom>
          <a:noFill/>
          <a:ln w="9525">
            <a:noFill/>
            <a:miter lim="800000"/>
            <a:headEnd/>
            <a:tailEnd/>
          </a:ln>
        </p:spPr>
      </p:pic>
    </p:spTree>
  </p:cSld>
  <p:clrMapOvr>
    <a:masterClrMapping/>
  </p:clrMapOvr>
  <p:transition>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0">
            <a:schemeClr val="accent2"/>
          </a:lnRef>
          <a:fillRef idx="3">
            <a:schemeClr val="accent2"/>
          </a:fillRef>
          <a:effectRef idx="3">
            <a:schemeClr val="accent2"/>
          </a:effectRef>
          <a:fontRef idx="minor">
            <a:schemeClr val="lt1"/>
          </a:fontRef>
        </p:style>
        <p:txBody>
          <a:bodyPr/>
          <a:lstStyle/>
          <a:p>
            <a:r>
              <a:rPr lang="en-US" b="1" u="sng" dirty="0"/>
              <a:t>CELLS OF CONNECTIVE TISSUE</a:t>
            </a:r>
          </a:p>
        </p:txBody>
      </p:sp>
      <p:sp>
        <p:nvSpPr>
          <p:cNvPr id="3" name="Content Placeholder 2"/>
          <p:cNvSpPr>
            <a:spLocks noGrp="1"/>
          </p:cNvSpPr>
          <p:nvPr>
            <p:ph idx="1"/>
          </p:nvPr>
        </p:nvSpPr>
        <p:spPr>
          <a:xfrm>
            <a:off x="457200" y="762000"/>
            <a:ext cx="8229600" cy="5364163"/>
          </a:xfrm>
        </p:spPr>
        <p:txBody>
          <a:bodyPr>
            <a:normAutofit/>
          </a:bodyPr>
          <a:lstStyle/>
          <a:p>
            <a:r>
              <a:rPr lang="en-US" dirty="0"/>
              <a:t>CT is found in all organs supporting the </a:t>
            </a:r>
            <a:r>
              <a:rPr lang="en-US" dirty="0" err="1"/>
              <a:t>specialised</a:t>
            </a:r>
            <a:r>
              <a:rPr lang="en-US" dirty="0"/>
              <a:t> tissue except blood. </a:t>
            </a:r>
          </a:p>
          <a:p>
            <a:r>
              <a:rPr lang="en-US" dirty="0"/>
              <a:t>The different types of cell involved include:</a:t>
            </a:r>
          </a:p>
          <a:p>
            <a:pPr lvl="1"/>
            <a:r>
              <a:rPr lang="en-US" dirty="0"/>
              <a:t>Fibroblasts </a:t>
            </a:r>
          </a:p>
          <a:p>
            <a:pPr lvl="1"/>
            <a:r>
              <a:rPr lang="en-US" dirty="0"/>
              <a:t>Fat  cells</a:t>
            </a:r>
          </a:p>
          <a:p>
            <a:pPr lvl="1"/>
            <a:r>
              <a:rPr lang="en-US" dirty="0"/>
              <a:t>Macrophages </a:t>
            </a:r>
          </a:p>
          <a:p>
            <a:pPr lvl="1"/>
            <a:r>
              <a:rPr lang="en-US" dirty="0"/>
              <a:t>Leukocytes</a:t>
            </a:r>
          </a:p>
          <a:p>
            <a:pPr lvl="1"/>
            <a:r>
              <a:rPr lang="en-US" dirty="0"/>
              <a:t>Plasma cells</a:t>
            </a:r>
          </a:p>
          <a:p>
            <a:pPr lvl="1"/>
            <a:r>
              <a:rPr lang="en-US" dirty="0"/>
              <a:t>Mast cells.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13</a:t>
            </a:fld>
            <a:endParaRPr lang="en-US"/>
          </a:p>
        </p:txBody>
      </p:sp>
    </p:spTree>
  </p:cSld>
  <p:clrMapOvr>
    <a:masterClrMapping/>
  </p:clrMapOvr>
  <p:transition>
    <p:cover dir="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	</a:t>
            </a:r>
            <a:r>
              <a:rPr lang="en-US" b="1" i="1" u="sng" dirty="0"/>
              <a:t>Destruction of erythrocytes</a:t>
            </a:r>
          </a:p>
          <a:p>
            <a:r>
              <a:rPr lang="en-US" dirty="0"/>
              <a:t>Life span of erythrocytes is about 120 days</a:t>
            </a:r>
          </a:p>
          <a:p>
            <a:r>
              <a:rPr lang="en-US" dirty="0"/>
              <a:t>Their breakdown/</a:t>
            </a:r>
            <a:r>
              <a:rPr lang="en-US" dirty="0" err="1"/>
              <a:t>haemolysis</a:t>
            </a:r>
            <a:r>
              <a:rPr lang="en-US" dirty="0"/>
              <a:t>, is by </a:t>
            </a:r>
            <a:r>
              <a:rPr lang="en-US" b="1" dirty="0" err="1">
                <a:solidFill>
                  <a:srgbClr val="FF0000"/>
                </a:solidFill>
              </a:rPr>
              <a:t>phagocytic</a:t>
            </a:r>
            <a:r>
              <a:rPr lang="en-US" b="1" dirty="0">
                <a:solidFill>
                  <a:srgbClr val="FF0000"/>
                </a:solidFill>
              </a:rPr>
              <a:t> </a:t>
            </a:r>
            <a:r>
              <a:rPr lang="en-US" b="1" dirty="0" err="1">
                <a:solidFill>
                  <a:srgbClr val="FF0000"/>
                </a:solidFill>
              </a:rPr>
              <a:t>reticuloendothelial</a:t>
            </a:r>
            <a:r>
              <a:rPr lang="en-US" b="1" dirty="0">
                <a:solidFill>
                  <a:srgbClr val="FF0000"/>
                </a:solidFill>
              </a:rPr>
              <a:t> cells </a:t>
            </a:r>
            <a:r>
              <a:rPr lang="en-US" dirty="0"/>
              <a:t>found mainly in the </a:t>
            </a:r>
            <a:r>
              <a:rPr lang="en-US" b="1" dirty="0"/>
              <a:t>spleen, bone marrow </a:t>
            </a:r>
            <a:r>
              <a:rPr lang="en-US" dirty="0"/>
              <a:t>and</a:t>
            </a:r>
            <a:r>
              <a:rPr lang="en-US" b="1" dirty="0"/>
              <a:t> liver. </a:t>
            </a:r>
          </a:p>
          <a:p>
            <a:r>
              <a:rPr lang="en-US" dirty="0"/>
              <a:t>As erythrocytes age, changes in their cell membranes make them more susceptible to </a:t>
            </a:r>
            <a:r>
              <a:rPr lang="en-US" dirty="0" err="1"/>
              <a:t>haemolysis</a:t>
            </a:r>
            <a:r>
              <a:rPr lang="en-US" dirty="0"/>
              <a:t> (membranes become fragile).</a:t>
            </a:r>
          </a:p>
          <a:p>
            <a:r>
              <a:rPr lang="en-US" dirty="0"/>
              <a:t>Iron released by </a:t>
            </a:r>
            <a:r>
              <a:rPr lang="en-US" dirty="0" err="1"/>
              <a:t>haemolysis</a:t>
            </a:r>
            <a:r>
              <a:rPr lang="en-US" dirty="0"/>
              <a:t> is retained in the body and reused in the bone marrow to form </a:t>
            </a:r>
            <a:r>
              <a:rPr lang="en-US" dirty="0" err="1"/>
              <a:t>haemoglobin</a:t>
            </a:r>
            <a:r>
              <a:rPr lang="en-US" dirty="0"/>
              <a:t>. </a:t>
            </a:r>
          </a:p>
          <a:p>
            <a:r>
              <a:rPr lang="en-US" b="1" dirty="0" err="1"/>
              <a:t>Biliverdin</a:t>
            </a:r>
            <a:r>
              <a:rPr lang="en-US" dirty="0"/>
              <a:t> is formed from the protein part of the erythrocytes.</a:t>
            </a:r>
          </a:p>
          <a:p>
            <a:r>
              <a:rPr lang="en-US" dirty="0"/>
              <a:t>It is then reduced to the yellow pigment </a:t>
            </a:r>
            <a:r>
              <a:rPr lang="en-US" b="1" dirty="0" err="1"/>
              <a:t>bilirubin</a:t>
            </a:r>
            <a:r>
              <a:rPr lang="en-US" dirty="0"/>
              <a:t>, before it is bound to </a:t>
            </a:r>
            <a:r>
              <a:rPr lang="en-US" b="1" dirty="0"/>
              <a:t>plasma globulin </a:t>
            </a:r>
            <a:r>
              <a:rPr lang="en-US" dirty="0"/>
              <a:t>and transported to the liver. In the liver it is changed from a fat-soluble to a water-soluble form before it is excreted as a constituent of bile.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130</a:t>
            </a:fld>
            <a:endParaRPr lang="en-US"/>
          </a:p>
        </p:txBody>
      </p:sp>
    </p:spTree>
  </p:cSld>
  <p:clrMapOvr>
    <a:masterClrMapping/>
  </p:clrMapOvr>
  <p:transition>
    <p:pull dir="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131</a:t>
            </a:fld>
            <a:endParaRPr lang="en-US"/>
          </a:p>
        </p:txBody>
      </p:sp>
      <p:graphicFrame>
        <p:nvGraphicFramePr>
          <p:cNvPr id="6" name="Diagram 5"/>
          <p:cNvGraphicFramePr/>
          <p:nvPr/>
        </p:nvGraphicFramePr>
        <p:xfrm>
          <a:off x="0" y="457200"/>
          <a:ext cx="83820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Curved Up Arrow 13"/>
          <p:cNvSpPr/>
          <p:nvPr/>
        </p:nvSpPr>
        <p:spPr>
          <a:xfrm>
            <a:off x="4495800" y="4495800"/>
            <a:ext cx="3810000" cy="762000"/>
          </a:xfrm>
          <a:prstGeom prst="curvedUpArrow">
            <a:avLst>
              <a:gd name="adj1" fmla="val 30202"/>
              <a:gd name="adj2" fmla="val 55703"/>
              <a:gd name="adj3" fmla="val 44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Left Arrow 15"/>
          <p:cNvSpPr/>
          <p:nvPr/>
        </p:nvSpPr>
        <p:spPr>
          <a:xfrm rot="19089400">
            <a:off x="3859546" y="4914948"/>
            <a:ext cx="609600" cy="12954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2971800" y="6248400"/>
            <a:ext cx="2743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Excreted in Bile</a:t>
            </a:r>
          </a:p>
        </p:txBody>
      </p:sp>
      <p:sp>
        <p:nvSpPr>
          <p:cNvPr id="18" name="Rectangle 17"/>
          <p:cNvSpPr/>
          <p:nvPr/>
        </p:nvSpPr>
        <p:spPr>
          <a:xfrm>
            <a:off x="6553200" y="3505200"/>
            <a:ext cx="2286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Erythropoiesis</a:t>
            </a:r>
            <a:endParaRPr lang="en-US" sz="2400" dirty="0"/>
          </a:p>
        </p:txBody>
      </p:sp>
      <p:sp>
        <p:nvSpPr>
          <p:cNvPr id="20" name="Curved Down Arrow 19"/>
          <p:cNvSpPr/>
          <p:nvPr/>
        </p:nvSpPr>
        <p:spPr>
          <a:xfrm rot="1955528">
            <a:off x="6324600" y="2057400"/>
            <a:ext cx="2438400" cy="990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p:cNvPicPr>
            <a:picLocks noChangeAspect="1" noChangeArrowheads="1"/>
          </p:cNvPicPr>
          <p:nvPr/>
        </p:nvPicPr>
        <p:blipFill>
          <a:blip r:embed="rId7" cstate="print"/>
          <a:srcRect l="11628" t="29577" r="18605" b="21127"/>
          <a:stretch>
            <a:fillRect/>
          </a:stretch>
        </p:blipFill>
        <p:spPr bwMode="auto">
          <a:xfrm>
            <a:off x="381000" y="304800"/>
            <a:ext cx="1219200" cy="1447800"/>
          </a:xfrm>
          <a:prstGeom prst="rect">
            <a:avLst/>
          </a:prstGeom>
          <a:noFill/>
          <a:ln w="9525">
            <a:noFill/>
            <a:miter lim="800000"/>
            <a:headEnd/>
            <a:tailEnd/>
          </a:ln>
        </p:spPr>
      </p:pic>
      <p:sp>
        <p:nvSpPr>
          <p:cNvPr id="22" name="TextBox 21"/>
          <p:cNvSpPr txBox="1"/>
          <p:nvPr/>
        </p:nvSpPr>
        <p:spPr>
          <a:xfrm>
            <a:off x="1828800" y="533400"/>
            <a:ext cx="1600200" cy="369332"/>
          </a:xfrm>
          <a:prstGeom prst="rect">
            <a:avLst/>
          </a:prstGeom>
          <a:noFill/>
        </p:spPr>
        <p:txBody>
          <a:bodyPr wrap="square" rtlCol="0">
            <a:spAutoFit/>
          </a:bodyPr>
          <a:lstStyle/>
          <a:p>
            <a:r>
              <a:rPr lang="en-US" dirty="0" err="1"/>
              <a:t>Haemolysis</a:t>
            </a:r>
            <a:r>
              <a:rPr lang="en-US" dirty="0"/>
              <a:t> </a:t>
            </a:r>
          </a:p>
        </p:txBody>
      </p:sp>
      <p:sp>
        <p:nvSpPr>
          <p:cNvPr id="23" name="TextBox 22"/>
          <p:cNvSpPr txBox="1"/>
          <p:nvPr/>
        </p:nvSpPr>
        <p:spPr>
          <a:xfrm>
            <a:off x="1828800" y="1143000"/>
            <a:ext cx="1447800" cy="369332"/>
          </a:xfrm>
          <a:prstGeom prst="rect">
            <a:avLst/>
          </a:prstGeom>
          <a:noFill/>
        </p:spPr>
        <p:txBody>
          <a:bodyPr wrap="square" rtlCol="0">
            <a:spAutoFit/>
          </a:bodyPr>
          <a:lstStyle/>
          <a:p>
            <a:r>
              <a:rPr lang="en-US" dirty="0"/>
              <a:t>To release</a:t>
            </a:r>
          </a:p>
        </p:txBody>
      </p:sp>
      <p:sp>
        <p:nvSpPr>
          <p:cNvPr id="24" name="Right Arrow 23"/>
          <p:cNvSpPr/>
          <p:nvPr/>
        </p:nvSpPr>
        <p:spPr>
          <a:xfrm>
            <a:off x="1752600" y="838200"/>
            <a:ext cx="1981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132</a:t>
            </a:fld>
            <a:endParaRPr lang="en-US"/>
          </a:p>
        </p:txBody>
      </p:sp>
      <p:pic>
        <p:nvPicPr>
          <p:cNvPr id="1026" name="Picture 2"/>
          <p:cNvPicPr>
            <a:picLocks noChangeAspect="1" noChangeArrowheads="1"/>
          </p:cNvPicPr>
          <p:nvPr/>
        </p:nvPicPr>
        <p:blipFill>
          <a:blip r:embed="rId2" cstate="print"/>
          <a:srcRect l="21875" t="15333" r="29688" b="2733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u="sng" dirty="0"/>
              <a:t>BLOOD GROUPS</a:t>
            </a:r>
          </a:p>
        </p:txBody>
      </p:sp>
      <p:sp>
        <p:nvSpPr>
          <p:cNvPr id="3" name="Content Placeholder 2"/>
          <p:cNvSpPr>
            <a:spLocks noGrp="1"/>
          </p:cNvSpPr>
          <p:nvPr>
            <p:ph idx="1"/>
          </p:nvPr>
        </p:nvSpPr>
        <p:spPr>
          <a:xfrm>
            <a:off x="0" y="685800"/>
            <a:ext cx="9144000" cy="6172200"/>
          </a:xfrm>
        </p:spPr>
        <p:txBody>
          <a:bodyPr>
            <a:normAutofit/>
          </a:bodyPr>
          <a:lstStyle/>
          <a:p>
            <a:r>
              <a:rPr lang="en-US" dirty="0"/>
              <a:t>Antigens, found on the surfaces of individual’s RBCs, which are inherited, determine the individual's blood group. </a:t>
            </a:r>
          </a:p>
          <a:p>
            <a:r>
              <a:rPr lang="en-US" dirty="0"/>
              <a:t>In addition, individuals make antibodies to these antigens, but not to their own type of antigen, since if they did the antigens and antibodies would react causing a </a:t>
            </a:r>
            <a:r>
              <a:rPr lang="en-US" b="1" dirty="0"/>
              <a:t>transfusion reaction</a:t>
            </a:r>
            <a:r>
              <a:rPr lang="en-US" dirty="0"/>
              <a:t>. </a:t>
            </a:r>
          </a:p>
          <a:p>
            <a:r>
              <a:rPr lang="en-US" dirty="0"/>
              <a:t>These antibodies circulate in the bloodstream and the ability to make them is genetically determined and not associated with acquired immunity.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133</a:t>
            </a:fld>
            <a:endParaRPr lang="en-US"/>
          </a:p>
        </p:txBody>
      </p:sp>
      <p:pic>
        <p:nvPicPr>
          <p:cNvPr id="6" name="Picture 2"/>
          <p:cNvPicPr>
            <a:picLocks noChangeAspect="1" noChangeArrowheads="1"/>
          </p:cNvPicPr>
          <p:nvPr/>
        </p:nvPicPr>
        <p:blipFill>
          <a:blip r:embed="rId2" cstate="print"/>
          <a:srcRect l="-4304" t="27681" r="-849" b="13543"/>
          <a:stretch>
            <a:fillRect/>
          </a:stretch>
        </p:blipFill>
        <p:spPr bwMode="auto">
          <a:xfrm>
            <a:off x="1600200" y="4495800"/>
            <a:ext cx="2514600" cy="2362200"/>
          </a:xfrm>
          <a:prstGeom prst="rect">
            <a:avLst/>
          </a:prstGeom>
          <a:noFill/>
          <a:ln w="9525">
            <a:noFill/>
            <a:miter lim="800000"/>
            <a:headEnd/>
            <a:tailEnd/>
          </a:ln>
        </p:spPr>
      </p:pic>
      <p:sp>
        <p:nvSpPr>
          <p:cNvPr id="7" name="Smiley Face 6"/>
          <p:cNvSpPr/>
          <p:nvPr/>
        </p:nvSpPr>
        <p:spPr>
          <a:xfrm>
            <a:off x="3429000" y="6324600"/>
            <a:ext cx="457200" cy="533400"/>
          </a:xfrm>
          <a:prstGeom prst="smileyFace">
            <a:avLst/>
          </a:prstGeom>
          <a:solidFill>
            <a:srgbClr val="D46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endCxn id="7" idx="1"/>
          </p:cNvCxnSpPr>
          <p:nvPr/>
        </p:nvCxnSpPr>
        <p:spPr>
          <a:xfrm>
            <a:off x="3276600" y="6172200"/>
            <a:ext cx="219355" cy="23051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a:t>If individuals are transfused with blood of the same group, i.e. possessing the same antigens on the surface of the cells, their immune system will not recognise them as foreign and will not reject them.</a:t>
            </a:r>
          </a:p>
          <a:p>
            <a:r>
              <a:rPr lang="en-US" dirty="0"/>
              <a:t>However, if they are given blood from an individual of a different blood type, i.e. with a different type of antigen on the red cells, their immune system will mount an attack upon them and destroy the transfused cells. </a:t>
            </a:r>
          </a:p>
          <a:p>
            <a:r>
              <a:rPr lang="en-US" dirty="0"/>
              <a:t>This is the basis of the transfusion reaction; the two blood types, the donor and the recipient, are </a:t>
            </a:r>
            <a:r>
              <a:rPr lang="en-US" b="1" dirty="0"/>
              <a:t>incompatible.</a:t>
            </a:r>
          </a:p>
          <a:p>
            <a:r>
              <a:rPr lang="en-US" b="1" dirty="0"/>
              <a:t>There are two important systems </a:t>
            </a:r>
            <a:r>
              <a:rPr lang="en-US" dirty="0"/>
              <a:t>of blood grouping:</a:t>
            </a:r>
          </a:p>
          <a:p>
            <a:pPr marL="880110" lvl="1" indent="-514350">
              <a:buFont typeface="+mj-lt"/>
              <a:buAutoNum type="romanLcPeriod"/>
            </a:pPr>
            <a:r>
              <a:rPr lang="en-US" b="1" dirty="0"/>
              <a:t>ABO system</a:t>
            </a:r>
          </a:p>
          <a:p>
            <a:pPr marL="880110" lvl="1" indent="-514350">
              <a:buFont typeface="+mj-lt"/>
              <a:buAutoNum type="romanLcPeriod"/>
            </a:pPr>
            <a:r>
              <a:rPr lang="en-US" b="1" dirty="0"/>
              <a:t>Rhesus system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134</a:t>
            </a:fld>
            <a:endParaRPr lang="en-US"/>
          </a:p>
        </p:txBody>
      </p:sp>
    </p:spTree>
  </p:cSld>
  <p:clrMapOvr>
    <a:masterClrMapping/>
  </p:clrMapOvr>
  <p:transition>
    <p:wipe dir="d"/>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u="sng" dirty="0"/>
              <a:t>THE ABO SYSTEM</a:t>
            </a:r>
          </a:p>
        </p:txBody>
      </p:sp>
      <p:sp>
        <p:nvSpPr>
          <p:cNvPr id="3" name="Content Placeholder 2"/>
          <p:cNvSpPr>
            <a:spLocks noGrp="1"/>
          </p:cNvSpPr>
          <p:nvPr>
            <p:ph idx="1"/>
          </p:nvPr>
        </p:nvSpPr>
        <p:spPr>
          <a:xfrm>
            <a:off x="0" y="609600"/>
            <a:ext cx="9144000" cy="6248400"/>
          </a:xfrm>
        </p:spPr>
        <p:txBody>
          <a:bodyPr>
            <a:normAutofit/>
          </a:bodyPr>
          <a:lstStyle/>
          <a:p>
            <a:r>
              <a:rPr lang="en-US" dirty="0"/>
              <a:t>About 55% of the population has either A-type antigens (blood group A), B-type antigens (blood group B) or both (blood group AB) on their red cell surface. </a:t>
            </a:r>
          </a:p>
          <a:p>
            <a:r>
              <a:rPr lang="en-US" dirty="0"/>
              <a:t>The remaining 45% have neither A nor B type antigens (blood group O).</a:t>
            </a:r>
          </a:p>
          <a:p>
            <a:r>
              <a:rPr lang="en-US" dirty="0"/>
              <a:t>The corresponding antibodies are called anti-A and anti- B. </a:t>
            </a:r>
          </a:p>
          <a:p>
            <a:r>
              <a:rPr lang="en-US" dirty="0"/>
              <a:t>Blood group A individuals cannot make anti-A (and therefore do not have these antibodies in their plasma), since otherwise a reaction to their own cells would occur; they do, however, make anti-B.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135</a:t>
            </a:fld>
            <a:endParaRPr lang="en-US"/>
          </a:p>
        </p:txBody>
      </p:sp>
    </p:spTree>
  </p:cSld>
  <p:clrMapOvr>
    <a:masterClrMapping/>
  </p:clrMapOvr>
  <p:transition>
    <p:wipe dir="d"/>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a:t>Blood group B individuals, for the same reasons, make only anti-A. Blood group AB make neither, and blood group O make both anti-A and anti-B .</a:t>
            </a:r>
          </a:p>
          <a:p>
            <a:r>
              <a:rPr lang="en-US" dirty="0"/>
              <a:t>Because blood group AB people make neither anti-A nor anti-B antibodies, they are known as </a:t>
            </a:r>
            <a:r>
              <a:rPr lang="en-US" b="1" dirty="0"/>
              <a:t>universal recipients</a:t>
            </a:r>
            <a:r>
              <a:rPr lang="en-US" dirty="0"/>
              <a:t>: transfusion of either type A or type B blood into these individuals is safe, since there are no antibodies to react with them.</a:t>
            </a:r>
          </a:p>
          <a:p>
            <a:r>
              <a:rPr lang="en-US" dirty="0"/>
              <a:t>Conversely, group O people have neither A nor B antigens on their red cell membranes, and their blood may be safely transfused into A, B, AB or O types; group O is known as the </a:t>
            </a:r>
            <a:r>
              <a:rPr lang="en-US" b="1" dirty="0"/>
              <a:t>universal donor</a:t>
            </a:r>
            <a:r>
              <a:rPr lang="en-US" dirty="0"/>
              <a:t>.</a:t>
            </a:r>
          </a:p>
          <a:p>
            <a:endParaRPr lang="en-US" dirty="0"/>
          </a:p>
          <a:p>
            <a:pPr marL="514350" indent="-514350">
              <a:buFont typeface="+mj-lt"/>
              <a:buAutoNum type="romanLcPeriod"/>
            </a:pPr>
            <a:r>
              <a:rPr lang="en-US" b="1" dirty="0">
                <a:solidFill>
                  <a:srgbClr val="FF0000"/>
                </a:solidFill>
              </a:rPr>
              <a:t>WHEN ARE BLOOD GROUPS SAID TO BE COMPATIBLE? GIVE EXAMPLES</a:t>
            </a:r>
          </a:p>
          <a:p>
            <a:pPr marL="514350" indent="-514350">
              <a:buFont typeface="+mj-lt"/>
              <a:buAutoNum type="romanLcPeriod"/>
            </a:pPr>
            <a:r>
              <a:rPr lang="en-US" b="1" dirty="0">
                <a:solidFill>
                  <a:srgbClr val="FF0000"/>
                </a:solidFill>
              </a:rPr>
              <a:t>WHEN ARE BLOOD GROUPS SAID TO BE INCOMPATIBLE? GIVE EXAMPLES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136</a:t>
            </a:fld>
            <a:endParaRPr lang="en-US"/>
          </a:p>
        </p:txBody>
      </p:sp>
    </p:spTree>
  </p:cSld>
  <p:clrMapOvr>
    <a:masterClrMapping/>
  </p:clrMapOvr>
  <p:transition>
    <p:wipe dir="d"/>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7467600" cy="639762"/>
          </a:xfrm>
        </p:spPr>
        <p:txBody>
          <a:bodyPr>
            <a:normAutofit fontScale="90000"/>
          </a:bodyPr>
          <a:lstStyle/>
          <a:p>
            <a:pPr algn="ctr"/>
            <a:r>
              <a:rPr lang="en-US" dirty="0" err="1"/>
              <a:t>Abo</a:t>
            </a:r>
            <a:r>
              <a:rPr lang="en-US" dirty="0"/>
              <a:t> system</a:t>
            </a:r>
          </a:p>
        </p:txBody>
      </p:sp>
      <p:sp>
        <p:nvSpPr>
          <p:cNvPr id="4" name="Slide Number Placeholder 3"/>
          <p:cNvSpPr>
            <a:spLocks noGrp="1"/>
          </p:cNvSpPr>
          <p:nvPr>
            <p:ph type="sldNum" sz="quarter" idx="12"/>
          </p:nvPr>
        </p:nvSpPr>
        <p:spPr/>
        <p:txBody>
          <a:bodyPr/>
          <a:lstStyle/>
          <a:p>
            <a:fld id="{5A635FD2-D9AA-4F2E-8FE6-17BF2643B117}" type="slidenum">
              <a:rPr lang="en-US" smtClean="0"/>
              <a:pPr/>
              <a:t>137</a:t>
            </a:fld>
            <a:endParaRPr lang="en-US"/>
          </a:p>
        </p:txBody>
      </p:sp>
      <p:pic>
        <p:nvPicPr>
          <p:cNvPr id="3074" name="Picture 2"/>
          <p:cNvPicPr>
            <a:picLocks noChangeAspect="1" noChangeArrowheads="1"/>
          </p:cNvPicPr>
          <p:nvPr/>
        </p:nvPicPr>
        <p:blipFill>
          <a:blip r:embed="rId2" cstate="print"/>
          <a:srcRect l="53906" t="32806" r="3457" b="14000"/>
          <a:stretch>
            <a:fillRect/>
          </a:stretch>
        </p:blipFill>
        <p:spPr bwMode="auto">
          <a:xfrm>
            <a:off x="0" y="990600"/>
            <a:ext cx="8458200" cy="5562600"/>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Universal donor </a:t>
            </a:r>
            <a:r>
              <a:rPr lang="en-US" dirty="0" err="1"/>
              <a:t>vs</a:t>
            </a:r>
            <a:r>
              <a:rPr lang="en-US" dirty="0"/>
              <a:t> recipient</a:t>
            </a:r>
          </a:p>
        </p:txBody>
      </p:sp>
      <p:sp>
        <p:nvSpPr>
          <p:cNvPr id="2" name="Slide Number Placeholder 1"/>
          <p:cNvSpPr>
            <a:spLocks noGrp="1"/>
          </p:cNvSpPr>
          <p:nvPr>
            <p:ph type="sldNum" sz="quarter" idx="12"/>
          </p:nvPr>
        </p:nvSpPr>
        <p:spPr/>
        <p:txBody>
          <a:bodyPr/>
          <a:lstStyle/>
          <a:p>
            <a:fld id="{5A635FD2-D9AA-4F2E-8FE6-17BF2643B117}" type="slidenum">
              <a:rPr lang="en-US" smtClean="0"/>
              <a:pPr/>
              <a:t>138</a:t>
            </a:fld>
            <a:endParaRPr lang="en-US"/>
          </a:p>
        </p:txBody>
      </p:sp>
      <p:pic>
        <p:nvPicPr>
          <p:cNvPr id="4098" name="Picture 2"/>
          <p:cNvPicPr>
            <a:picLocks noChangeAspect="1" noChangeArrowheads="1"/>
          </p:cNvPicPr>
          <p:nvPr/>
        </p:nvPicPr>
        <p:blipFill>
          <a:blip r:embed="rId2" cstate="print"/>
          <a:srcRect l="71984" t="32852" r="3558" b="14000"/>
          <a:stretch>
            <a:fillRect/>
          </a:stretch>
        </p:blipFill>
        <p:spPr bwMode="auto">
          <a:xfrm>
            <a:off x="1143000" y="1524000"/>
            <a:ext cx="5943600" cy="533400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139</a:t>
            </a:fld>
            <a:endParaRPr lang="en-US"/>
          </a:p>
        </p:txBody>
      </p:sp>
      <p:pic>
        <p:nvPicPr>
          <p:cNvPr id="4" name="Picture 2"/>
          <p:cNvPicPr>
            <a:picLocks noChangeAspect="1" noChangeArrowheads="1"/>
          </p:cNvPicPr>
          <p:nvPr/>
        </p:nvPicPr>
        <p:blipFill>
          <a:blip r:embed="rId2" cstate="print"/>
          <a:srcRect l="17969" t="30667" r="55469" b="37333"/>
          <a:stretch>
            <a:fillRect/>
          </a:stretch>
        </p:blipFill>
        <p:spPr bwMode="auto">
          <a:xfrm>
            <a:off x="0" y="0"/>
            <a:ext cx="9144000" cy="645458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a) Fibroblasts. </a:t>
            </a:r>
          </a:p>
          <a:p>
            <a:r>
              <a:rPr lang="en-US" dirty="0"/>
              <a:t>large flat cells with irregular processes. </a:t>
            </a:r>
          </a:p>
          <a:p>
            <a:r>
              <a:rPr lang="en-US" dirty="0"/>
              <a:t>Produce collagen and elastic fibres and a matrix of extracellular material. </a:t>
            </a:r>
          </a:p>
          <a:p>
            <a:r>
              <a:rPr lang="en-US" dirty="0"/>
              <a:t>Very fine collagen fibres, called</a:t>
            </a:r>
            <a:r>
              <a:rPr lang="en-US" b="1" dirty="0"/>
              <a:t> </a:t>
            </a:r>
            <a:r>
              <a:rPr lang="en-US" b="1" dirty="0" err="1"/>
              <a:t>reticulin</a:t>
            </a:r>
            <a:r>
              <a:rPr lang="en-US" b="1" dirty="0"/>
              <a:t> </a:t>
            </a:r>
            <a:r>
              <a:rPr lang="en-US" dirty="0"/>
              <a:t>fibres, are found in very active tissue, e.g., liver and lymphoid tissue. </a:t>
            </a:r>
          </a:p>
          <a:p>
            <a:r>
              <a:rPr lang="en-US" dirty="0"/>
              <a:t>Particularly active in tissue repair (wound healing) where they may bind together the cut surfaces of wounds or form granulation tissue following tissue destruction.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14</a:t>
            </a:fld>
            <a:endParaRPr lang="en-US"/>
          </a:p>
        </p:txBody>
      </p:sp>
    </p:spTree>
  </p:cSld>
  <p:clrMapOvr>
    <a:masterClrMapping/>
  </p:clrMapOvr>
  <p:transition>
    <p:cover dir="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53200"/>
            <a:ext cx="9144000" cy="304800"/>
          </a:xfrm>
        </p:spPr>
        <p:txBody>
          <a:bodyPr>
            <a:normAutofit fontScale="90000"/>
          </a:bodyPr>
          <a:lstStyle/>
          <a:p>
            <a:r>
              <a:rPr lang="en-US" sz="2000" dirty="0"/>
              <a:t>The ABO system of blood grouping: antigens, antibodies and compatibility.</a:t>
            </a:r>
          </a:p>
        </p:txBody>
      </p:sp>
      <p:pic>
        <p:nvPicPr>
          <p:cNvPr id="7170" name="Picture 2"/>
          <p:cNvPicPr>
            <a:picLocks noGrp="1" noChangeAspect="1" noChangeArrowheads="1"/>
          </p:cNvPicPr>
          <p:nvPr>
            <p:ph idx="1"/>
          </p:nvPr>
        </p:nvPicPr>
        <p:blipFill>
          <a:blip r:embed="rId2" cstate="print"/>
          <a:srcRect/>
          <a:stretch>
            <a:fillRect/>
          </a:stretch>
        </p:blipFill>
        <p:spPr bwMode="auto">
          <a:xfrm>
            <a:off x="0" y="0"/>
            <a:ext cx="9144000" cy="6553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140</a:t>
            </a:fld>
            <a:endParaRPr lang="en-US"/>
          </a:p>
        </p:txBody>
      </p:sp>
    </p:spTree>
  </p:cSld>
  <p:clrMapOvr>
    <a:masterClrMapping/>
  </p:clrMapOvr>
  <p:transition>
    <p:wipe dir="d"/>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t>THE RHESUS SYSTEM</a:t>
            </a:r>
          </a:p>
        </p:txBody>
      </p:sp>
      <p:sp>
        <p:nvSpPr>
          <p:cNvPr id="3" name="Content Placeholder 2"/>
          <p:cNvSpPr>
            <a:spLocks noGrp="1"/>
          </p:cNvSpPr>
          <p:nvPr>
            <p:ph idx="1"/>
          </p:nvPr>
        </p:nvSpPr>
        <p:spPr>
          <a:xfrm>
            <a:off x="0" y="685800"/>
            <a:ext cx="9144000" cy="6172200"/>
          </a:xfrm>
        </p:spPr>
        <p:txBody>
          <a:bodyPr>
            <a:normAutofit/>
          </a:bodyPr>
          <a:lstStyle/>
          <a:p>
            <a:r>
              <a:rPr lang="en-US" dirty="0"/>
              <a:t>Rhesus factor; it’s a red blood cell membrane antigen. </a:t>
            </a:r>
          </a:p>
          <a:p>
            <a:r>
              <a:rPr lang="en-US" dirty="0"/>
              <a:t>About 85% of people have this antigen; they are said to be Rhesus positive (</a:t>
            </a:r>
            <a:r>
              <a:rPr lang="en-US" dirty="0" err="1"/>
              <a:t>Rh</a:t>
            </a:r>
            <a:r>
              <a:rPr lang="en-US" dirty="0"/>
              <a:t>+) and do not therefore make anti-Rhesus antibodies. </a:t>
            </a:r>
          </a:p>
          <a:p>
            <a:r>
              <a:rPr lang="en-US" dirty="0"/>
              <a:t>The remaining 15% have no Rhesus antigen (they are Rhesus negative, or </a:t>
            </a:r>
            <a:r>
              <a:rPr lang="en-US" dirty="0" err="1"/>
              <a:t>Rh</a:t>
            </a:r>
            <a:r>
              <a:rPr lang="en-US" dirty="0"/>
              <a:t> - ). </a:t>
            </a:r>
          </a:p>
          <a:p>
            <a:r>
              <a:rPr lang="en-US" dirty="0" err="1"/>
              <a:t>Rh</a:t>
            </a:r>
            <a:r>
              <a:rPr lang="en-US" dirty="0"/>
              <a:t> -  individuals are capable of making anti-Rhesus antibodies, but are stimulated to do so only in certain circumstances, e.g. in </a:t>
            </a:r>
            <a:r>
              <a:rPr lang="en-US" i="1" dirty="0"/>
              <a:t>pregnancy</a:t>
            </a:r>
            <a:r>
              <a:rPr lang="en-US" dirty="0"/>
              <a:t>, or </a:t>
            </a:r>
            <a:r>
              <a:rPr lang="en-US" i="1" dirty="0"/>
              <a:t>as the result of an incompatible blood transfusion.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141</a:t>
            </a:fld>
            <a:endParaRPr lang="en-US"/>
          </a:p>
        </p:txBody>
      </p:sp>
    </p:spTree>
  </p:cSld>
  <p:clrMapOvr>
    <a:masterClrMapping/>
  </p:clrMapOvr>
  <p:transition>
    <p:wipe dir="d"/>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0"/>
            <a:ext cx="7467600" cy="563562"/>
          </a:xfrm>
        </p:spPr>
        <p:txBody>
          <a:bodyPr>
            <a:normAutofit fontScale="90000"/>
          </a:bodyPr>
          <a:lstStyle/>
          <a:p>
            <a:r>
              <a:rPr lang="en-US" dirty="0"/>
              <a:t>summary</a:t>
            </a:r>
          </a:p>
        </p:txBody>
      </p:sp>
      <p:sp>
        <p:nvSpPr>
          <p:cNvPr id="2" name="Slide Number Placeholder 1"/>
          <p:cNvSpPr>
            <a:spLocks noGrp="1"/>
          </p:cNvSpPr>
          <p:nvPr>
            <p:ph type="sldNum" sz="quarter" idx="12"/>
          </p:nvPr>
        </p:nvSpPr>
        <p:spPr/>
        <p:txBody>
          <a:bodyPr/>
          <a:lstStyle/>
          <a:p>
            <a:fld id="{5A635FD2-D9AA-4F2E-8FE6-17BF2643B117}" type="slidenum">
              <a:rPr lang="en-US" smtClean="0"/>
              <a:pPr/>
              <a:t>142</a:t>
            </a:fld>
            <a:endParaRPr lang="en-US"/>
          </a:p>
        </p:txBody>
      </p:sp>
      <p:pic>
        <p:nvPicPr>
          <p:cNvPr id="3" name="Picture 2"/>
          <p:cNvPicPr>
            <a:picLocks noChangeAspect="1" noChangeArrowheads="1"/>
          </p:cNvPicPr>
          <p:nvPr/>
        </p:nvPicPr>
        <p:blipFill>
          <a:blip r:embed="rId2" cstate="print"/>
          <a:srcRect l="18803" t="33897" r="37150" b="19968"/>
          <a:stretch>
            <a:fillRect/>
          </a:stretch>
        </p:blipFill>
        <p:spPr bwMode="auto">
          <a:xfrm>
            <a:off x="0" y="685800"/>
            <a:ext cx="9144000" cy="6248400"/>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dirty="0"/>
              <a:t>LEUKOCYTES (White Blood Cells)</a:t>
            </a:r>
          </a:p>
        </p:txBody>
      </p:sp>
      <p:sp>
        <p:nvSpPr>
          <p:cNvPr id="3" name="Content Placeholder 2"/>
          <p:cNvSpPr>
            <a:spLocks noGrp="1"/>
          </p:cNvSpPr>
          <p:nvPr>
            <p:ph idx="1"/>
          </p:nvPr>
        </p:nvSpPr>
        <p:spPr>
          <a:xfrm>
            <a:off x="0" y="685800"/>
            <a:ext cx="9144000" cy="6172200"/>
          </a:xfrm>
        </p:spPr>
        <p:txBody>
          <a:bodyPr>
            <a:normAutofit/>
          </a:bodyPr>
          <a:lstStyle/>
          <a:p>
            <a:r>
              <a:rPr lang="en-US" sz="2800" b="1" dirty="0"/>
              <a:t>Main function</a:t>
            </a:r>
            <a:r>
              <a:rPr lang="en-US" sz="2800" dirty="0"/>
              <a:t>: Defending the body against microbes and other foreign materials.</a:t>
            </a:r>
          </a:p>
          <a:p>
            <a:r>
              <a:rPr lang="en-US" sz="2800" dirty="0"/>
              <a:t>Largest blood cells </a:t>
            </a:r>
          </a:p>
          <a:p>
            <a:r>
              <a:rPr lang="en-US" sz="2800" dirty="0"/>
              <a:t>Account for about 1% of the blood volume. </a:t>
            </a:r>
          </a:p>
          <a:p>
            <a:r>
              <a:rPr lang="en-US" sz="2800" dirty="0"/>
              <a:t>Contain nuclei and some have granules in their cytoplasm. </a:t>
            </a:r>
          </a:p>
          <a:p>
            <a:r>
              <a:rPr lang="en-US" sz="2800" dirty="0"/>
              <a:t>2 main types:</a:t>
            </a:r>
          </a:p>
          <a:p>
            <a:pPr marL="514350" indent="-514350">
              <a:buFont typeface="+mj-lt"/>
              <a:buAutoNum type="romanLcPeriod"/>
            </a:pPr>
            <a:r>
              <a:rPr lang="en-US" sz="2800" b="1" dirty="0">
                <a:solidFill>
                  <a:srgbClr val="FF0000"/>
                </a:solidFill>
              </a:rPr>
              <a:t>Granulocytes </a:t>
            </a:r>
            <a:r>
              <a:rPr lang="en-US" sz="2800" dirty="0"/>
              <a:t> (</a:t>
            </a:r>
            <a:r>
              <a:rPr lang="en-US" sz="2800" dirty="0" err="1"/>
              <a:t>polymorphonuclear</a:t>
            </a:r>
            <a:r>
              <a:rPr lang="en-US" sz="2800" dirty="0"/>
              <a:t> leukocytes)</a:t>
            </a:r>
          </a:p>
          <a:p>
            <a:pPr marL="880110" lvl="1" indent="-514350"/>
            <a:r>
              <a:rPr lang="en-US" sz="2800" dirty="0" err="1"/>
              <a:t>neutrophils</a:t>
            </a:r>
            <a:r>
              <a:rPr lang="en-US" sz="2800" dirty="0"/>
              <a:t>, </a:t>
            </a:r>
            <a:r>
              <a:rPr lang="en-US" sz="2800" dirty="0" err="1"/>
              <a:t>eosinophils</a:t>
            </a:r>
            <a:r>
              <a:rPr lang="en-US" sz="2800" dirty="0"/>
              <a:t> and </a:t>
            </a:r>
            <a:r>
              <a:rPr lang="en-US" sz="2800" dirty="0" err="1"/>
              <a:t>basophils</a:t>
            </a:r>
            <a:endParaRPr lang="en-US" sz="2800" dirty="0"/>
          </a:p>
          <a:p>
            <a:pPr marL="514350" indent="-514350">
              <a:buFont typeface="+mj-lt"/>
              <a:buAutoNum type="romanLcPeriod"/>
            </a:pPr>
            <a:r>
              <a:rPr lang="en-US" sz="2800" b="1" dirty="0" err="1">
                <a:solidFill>
                  <a:srgbClr val="FF0000"/>
                </a:solidFill>
              </a:rPr>
              <a:t>Agranulocytes</a:t>
            </a:r>
            <a:r>
              <a:rPr lang="en-US" sz="2800" b="1" dirty="0">
                <a:solidFill>
                  <a:srgbClr val="FF0000"/>
                </a:solidFill>
              </a:rPr>
              <a:t> </a:t>
            </a:r>
          </a:p>
          <a:p>
            <a:pPr marL="880110" lvl="1" indent="-514350"/>
            <a:r>
              <a:rPr lang="en-US" sz="2800" dirty="0" err="1"/>
              <a:t>monocytes</a:t>
            </a:r>
            <a:r>
              <a:rPr lang="en-US" sz="2800" dirty="0"/>
              <a:t> and lymphocytes.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143</a:t>
            </a:fld>
            <a:endParaRPr lang="en-US"/>
          </a:p>
        </p:txBody>
      </p:sp>
    </p:spTree>
  </p:cSld>
  <p:clrMapOvr>
    <a:masterClrMapping/>
  </p:clrMapOvr>
  <p:transition>
    <p:wipe dir="d"/>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err="1"/>
              <a:t>Granulocycytes</a:t>
            </a:r>
            <a:r>
              <a:rPr lang="en-US" b="1" u="sng" dirty="0"/>
              <a:t> (</a:t>
            </a:r>
            <a:r>
              <a:rPr lang="en-US" b="1" u="sng" dirty="0" err="1"/>
              <a:t>polymorphonuclear</a:t>
            </a:r>
            <a:r>
              <a:rPr lang="en-US" b="1" u="sng" dirty="0"/>
              <a:t> leukocytes)</a:t>
            </a:r>
          </a:p>
        </p:txBody>
      </p:sp>
      <p:sp>
        <p:nvSpPr>
          <p:cNvPr id="3" name="Content Placeholder 2"/>
          <p:cNvSpPr>
            <a:spLocks noGrp="1"/>
          </p:cNvSpPr>
          <p:nvPr>
            <p:ph idx="1"/>
          </p:nvPr>
        </p:nvSpPr>
        <p:spPr>
          <a:xfrm>
            <a:off x="0" y="1066800"/>
            <a:ext cx="9144000" cy="5791200"/>
          </a:xfrm>
        </p:spPr>
        <p:txBody>
          <a:bodyPr>
            <a:normAutofit/>
          </a:bodyPr>
          <a:lstStyle/>
          <a:p>
            <a:r>
              <a:rPr lang="en-US" sz="2800" dirty="0" err="1"/>
              <a:t>G</a:t>
            </a:r>
            <a:r>
              <a:rPr lang="en-US" sz="2800" b="1" dirty="0" err="1"/>
              <a:t>ranulopoiesis</a:t>
            </a:r>
            <a:r>
              <a:rPr lang="en-US" sz="2800" dirty="0"/>
              <a:t>: follow a common line of development through </a:t>
            </a:r>
            <a:r>
              <a:rPr lang="en-US" sz="2800" b="1" dirty="0" err="1"/>
              <a:t>myeloblast</a:t>
            </a:r>
            <a:r>
              <a:rPr lang="en-US" sz="2800" b="1" dirty="0"/>
              <a:t> </a:t>
            </a:r>
            <a:r>
              <a:rPr lang="en-US" sz="2800" dirty="0"/>
              <a:t>to </a:t>
            </a:r>
            <a:r>
              <a:rPr lang="en-US" sz="2800" b="1" dirty="0" err="1"/>
              <a:t>myelocyte</a:t>
            </a:r>
            <a:r>
              <a:rPr lang="en-US" sz="2800" dirty="0"/>
              <a:t> before differentiating into 3 types. </a:t>
            </a:r>
          </a:p>
          <a:p>
            <a:r>
              <a:rPr lang="en-US" sz="2800" dirty="0"/>
              <a:t>Have </a:t>
            </a:r>
            <a:r>
              <a:rPr lang="en-US" sz="2800" dirty="0" err="1"/>
              <a:t>multilobed</a:t>
            </a:r>
            <a:r>
              <a:rPr lang="en-US" sz="2800" dirty="0"/>
              <a:t> nuclei in their cytoplasm.</a:t>
            </a:r>
          </a:p>
          <a:p>
            <a:r>
              <a:rPr lang="en-US" sz="2800" dirty="0"/>
              <a:t>Their names represent the dyes they take up when stained in the laboratory. </a:t>
            </a:r>
          </a:p>
          <a:p>
            <a:pPr lvl="1"/>
            <a:r>
              <a:rPr lang="en-US" sz="2800" b="1" dirty="0" err="1"/>
              <a:t>Eosinophils</a:t>
            </a:r>
            <a:r>
              <a:rPr lang="en-US" sz="2800" dirty="0"/>
              <a:t>; red acid dye, eosin; </a:t>
            </a:r>
          </a:p>
          <a:p>
            <a:pPr lvl="1"/>
            <a:r>
              <a:rPr lang="en-US" sz="2800" b="1" dirty="0" err="1"/>
              <a:t>Basophils</a:t>
            </a:r>
            <a:r>
              <a:rPr lang="en-US" sz="2800" dirty="0"/>
              <a:t>;  alkaline </a:t>
            </a:r>
            <a:r>
              <a:rPr lang="en-US" sz="2800" dirty="0" err="1"/>
              <a:t>methylene</a:t>
            </a:r>
            <a:r>
              <a:rPr lang="en-US" sz="2800" dirty="0"/>
              <a:t> blue; </a:t>
            </a:r>
          </a:p>
          <a:p>
            <a:pPr lvl="1"/>
            <a:r>
              <a:rPr lang="en-US" sz="2800" b="1" dirty="0"/>
              <a:t>Neutrophils</a:t>
            </a:r>
            <a:r>
              <a:rPr lang="en-US" sz="2800" dirty="0"/>
              <a:t> (purple); take up both dyes.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144</a:t>
            </a:fld>
            <a:endParaRPr lang="en-US"/>
          </a:p>
        </p:txBody>
      </p:sp>
    </p:spTree>
  </p:cSld>
  <p:clrMapOvr>
    <a:masterClrMapping/>
  </p:clrMapOvr>
  <p:transition>
    <p:wipe dir="d"/>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19800"/>
            <a:ext cx="8229600" cy="685800"/>
          </a:xfrm>
        </p:spPr>
        <p:txBody>
          <a:bodyPr>
            <a:normAutofit/>
          </a:bodyPr>
          <a:lstStyle/>
          <a:p>
            <a:r>
              <a:rPr lang="en-US" sz="2800" dirty="0"/>
              <a:t>The granulocytes (granular leukocytes)</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9144000" cy="5867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145</a:t>
            </a:fld>
            <a:endParaRPr lang="en-US"/>
          </a:p>
        </p:txBody>
      </p:sp>
    </p:spTree>
  </p:cSld>
  <p:clrMapOvr>
    <a:masterClrMapping/>
  </p:clrMapOvr>
  <p:transition>
    <p:wipe dir="d"/>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Assignment</a:t>
            </a:r>
            <a:r>
              <a:rPr lang="en-US" dirty="0"/>
              <a:t>: </a:t>
            </a:r>
          </a:p>
        </p:txBody>
      </p:sp>
      <p:sp>
        <p:nvSpPr>
          <p:cNvPr id="3" name="Content Placeholder 2"/>
          <p:cNvSpPr>
            <a:spLocks noGrp="1"/>
          </p:cNvSpPr>
          <p:nvPr>
            <p:ph idx="1"/>
          </p:nvPr>
        </p:nvSpPr>
        <p:spPr/>
        <p:txBody>
          <a:bodyPr/>
          <a:lstStyle/>
          <a:p>
            <a:pPr lvl="1"/>
            <a:r>
              <a:rPr lang="en-US" dirty="0"/>
              <a:t>Make notes on the numbers of different types of leucocytes in adult blood.</a:t>
            </a:r>
          </a:p>
          <a:p>
            <a:pPr lvl="1"/>
            <a:r>
              <a:rPr lang="en-US" dirty="0"/>
              <a:t>Draw the structure of granulocytes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146</a:t>
            </a:fld>
            <a:endParaRPr lang="en-US"/>
          </a:p>
        </p:txBody>
      </p:sp>
    </p:spTree>
  </p:cSld>
  <p:clrMapOvr>
    <a:masterClrMapping/>
  </p:clrMapOvr>
  <p:transition>
    <p:wipe dir="d"/>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granulocytes</a:t>
            </a:r>
          </a:p>
        </p:txBody>
      </p:sp>
      <p:sp>
        <p:nvSpPr>
          <p:cNvPr id="3" name="Content Placeholder 2"/>
          <p:cNvSpPr>
            <a:spLocks noGrp="1"/>
          </p:cNvSpPr>
          <p:nvPr>
            <p:ph idx="1"/>
          </p:nvPr>
        </p:nvSpPr>
        <p:spPr>
          <a:xfrm>
            <a:off x="0" y="1600200"/>
            <a:ext cx="8839200" cy="4873752"/>
          </a:xfrm>
        </p:spPr>
        <p:txBody>
          <a:bodyPr>
            <a:normAutofit fontScale="85000" lnSpcReduction="20000"/>
          </a:bodyPr>
          <a:lstStyle/>
          <a:p>
            <a:pPr>
              <a:buNone/>
            </a:pPr>
            <a:r>
              <a:rPr lang="en-US" b="1" dirty="0">
                <a:solidFill>
                  <a:srgbClr val="0070C0"/>
                </a:solidFill>
              </a:rPr>
              <a:t>a) Neutrophils</a:t>
            </a:r>
          </a:p>
          <a:p>
            <a:r>
              <a:rPr lang="en-US" b="1" dirty="0"/>
              <a:t>Main function: </a:t>
            </a:r>
            <a:r>
              <a:rPr lang="en-US" dirty="0"/>
              <a:t>protect against any foreign material that gains entry to the body mainly microbes, and to remove waste materials, e.g. cell cells and debris. </a:t>
            </a:r>
          </a:p>
          <a:p>
            <a:r>
              <a:rPr lang="en-US" dirty="0"/>
              <a:t>Attracted in large numbers to any area of infection by chemical substances, released by damaged cells, called</a:t>
            </a:r>
            <a:r>
              <a:rPr lang="en-US" b="1" dirty="0"/>
              <a:t> </a:t>
            </a:r>
            <a:r>
              <a:rPr lang="en-US" b="1" dirty="0" err="1"/>
              <a:t>chemotaxins</a:t>
            </a:r>
            <a:r>
              <a:rPr lang="en-US" dirty="0"/>
              <a:t>.</a:t>
            </a:r>
          </a:p>
          <a:p>
            <a:r>
              <a:rPr lang="en-US" dirty="0"/>
              <a:t>Pass through the capillary walls in the affected area by </a:t>
            </a:r>
            <a:r>
              <a:rPr lang="en-US" b="1" dirty="0"/>
              <a:t>amoeboid movement (</a:t>
            </a:r>
            <a:r>
              <a:rPr lang="en-US" b="1" dirty="0" err="1">
                <a:solidFill>
                  <a:srgbClr val="FF0000"/>
                </a:solidFill>
              </a:rPr>
              <a:t>diapedesis</a:t>
            </a:r>
            <a:r>
              <a:rPr lang="en-US" b="1" dirty="0"/>
              <a:t>)</a:t>
            </a:r>
            <a:r>
              <a:rPr lang="en-US" dirty="0"/>
              <a:t>. Thereafter they engulf and kill the microbes by phagocytosis .</a:t>
            </a:r>
          </a:p>
          <a:p>
            <a:r>
              <a:rPr lang="en-US" dirty="0"/>
              <a:t>Their granules are </a:t>
            </a:r>
            <a:r>
              <a:rPr lang="en-US" dirty="0" err="1"/>
              <a:t>lysosomes</a:t>
            </a:r>
            <a:r>
              <a:rPr lang="en-US" dirty="0"/>
              <a:t> that contain enzymes that digest the engulfed material and their nuclei may contain </a:t>
            </a:r>
            <a:r>
              <a:rPr lang="en-US" dirty="0" err="1"/>
              <a:t>upto</a:t>
            </a:r>
            <a:r>
              <a:rPr lang="en-US" dirty="0"/>
              <a:t> six lobes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147</a:t>
            </a:fld>
            <a:endParaRPr lang="en-US"/>
          </a:p>
        </p:txBody>
      </p:sp>
    </p:spTree>
  </p:cSld>
  <p:clrMapOvr>
    <a:masterClrMapping/>
  </p:clrMapOvr>
  <p:transition>
    <p:wipe dir="d"/>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202362"/>
            <a:ext cx="8229600" cy="655638"/>
          </a:xfrm>
        </p:spPr>
        <p:txBody>
          <a:bodyPr>
            <a:normAutofit/>
          </a:bodyPr>
          <a:lstStyle/>
          <a:p>
            <a:r>
              <a:rPr lang="en-US" sz="2800" dirty="0"/>
              <a:t>Amoeboid movement of leucocytes</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148</a:t>
            </a:fld>
            <a:endParaRPr lang="en-US"/>
          </a:p>
        </p:txBody>
      </p:sp>
    </p:spTree>
  </p:cSld>
  <p:clrMapOvr>
    <a:masterClrMapping/>
  </p:clrMapOvr>
  <p:transition>
    <p:wipe dir="d"/>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Circulating neutrophils numbers increase (</a:t>
            </a:r>
            <a:r>
              <a:rPr lang="en-US" b="1" dirty="0" err="1"/>
              <a:t>neutrophilia</a:t>
            </a:r>
            <a:r>
              <a:rPr lang="en-US" dirty="0"/>
              <a:t>) in</a:t>
            </a:r>
          </a:p>
          <a:p>
            <a:pPr lvl="1"/>
            <a:r>
              <a:rPr lang="en-US" dirty="0"/>
              <a:t>Following strenuous exercise  </a:t>
            </a:r>
          </a:p>
          <a:p>
            <a:pPr lvl="1"/>
            <a:r>
              <a:rPr lang="en-US" dirty="0"/>
              <a:t>The  later stages of normal pregnancy. </a:t>
            </a:r>
          </a:p>
          <a:p>
            <a:r>
              <a:rPr lang="en-US" dirty="0"/>
              <a:t>Numbers are also increased in:</a:t>
            </a:r>
          </a:p>
          <a:p>
            <a:pPr lvl="1">
              <a:buFont typeface="Wingdings" pitchFamily="2" charset="2"/>
              <a:buChar char="v"/>
            </a:pPr>
            <a:r>
              <a:rPr lang="en-US" dirty="0"/>
              <a:t>Microbial  infection</a:t>
            </a:r>
          </a:p>
          <a:p>
            <a:pPr lvl="1">
              <a:buFont typeface="Wingdings" pitchFamily="2" charset="2"/>
              <a:buChar char="v"/>
            </a:pPr>
            <a:r>
              <a:rPr lang="en-US" dirty="0"/>
              <a:t>Tissue  damage, e.g. inflammation, myocardial infarction, burns, crush injuries</a:t>
            </a:r>
          </a:p>
          <a:p>
            <a:pPr lvl="1">
              <a:buFont typeface="Wingdings" pitchFamily="2" charset="2"/>
              <a:buChar char="v"/>
            </a:pPr>
            <a:r>
              <a:rPr lang="en-US" dirty="0"/>
              <a:t>Metabolic  disorders, e.g. diabetic ketoacidosis, acute gout</a:t>
            </a:r>
          </a:p>
          <a:p>
            <a:pPr lvl="1">
              <a:buFont typeface="Wingdings" pitchFamily="2" charset="2"/>
              <a:buChar char="v"/>
            </a:pPr>
            <a:r>
              <a:rPr lang="en-US" dirty="0" err="1"/>
              <a:t>Leukaemia</a:t>
            </a:r>
            <a:r>
              <a:rPr lang="en-US" dirty="0"/>
              <a:t> </a:t>
            </a:r>
          </a:p>
          <a:p>
            <a:pPr lvl="1">
              <a:buFont typeface="Wingdings" pitchFamily="2" charset="2"/>
              <a:buChar char="v"/>
            </a:pPr>
            <a:r>
              <a:rPr lang="en-US" dirty="0"/>
              <a:t>Heavy  smoking</a:t>
            </a:r>
          </a:p>
          <a:p>
            <a:pPr lvl="1">
              <a:buFont typeface="Wingdings" pitchFamily="2" charset="2"/>
              <a:buChar char="v"/>
            </a:pPr>
            <a:r>
              <a:rPr lang="en-US" dirty="0"/>
              <a:t>Use  of oral contraceptives.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149</a:t>
            </a:fld>
            <a:endParaRPr lang="en-US"/>
          </a:p>
        </p:txBody>
      </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dirty="0"/>
              <a:t>b) Fat cells</a:t>
            </a:r>
          </a:p>
          <a:p>
            <a:r>
              <a:rPr lang="en-US" dirty="0"/>
              <a:t>Also known as </a:t>
            </a:r>
            <a:r>
              <a:rPr lang="en-US" b="1" dirty="0" err="1"/>
              <a:t>adipocytes</a:t>
            </a:r>
            <a:endParaRPr lang="en-US" b="1" dirty="0"/>
          </a:p>
          <a:p>
            <a:r>
              <a:rPr lang="en-US" dirty="0"/>
              <a:t>Occur singly or in groups</a:t>
            </a:r>
          </a:p>
          <a:p>
            <a:r>
              <a:rPr lang="en-US" dirty="0"/>
              <a:t>Abundant especially in adipose tissue. </a:t>
            </a:r>
          </a:p>
          <a:p>
            <a:r>
              <a:rPr lang="en-US" dirty="0"/>
              <a:t>Vary in size and fat content</a:t>
            </a:r>
          </a:p>
          <a:p>
            <a:pPr>
              <a:buNone/>
            </a:pPr>
            <a:r>
              <a:rPr lang="en-US" b="1" dirty="0"/>
              <a:t>c) Macrophages</a:t>
            </a:r>
          </a:p>
          <a:p>
            <a:r>
              <a:rPr lang="en-US" dirty="0"/>
              <a:t>Irregular-shaped cells with granules in the cytoplasm. </a:t>
            </a:r>
          </a:p>
          <a:p>
            <a:r>
              <a:rPr lang="en-US" dirty="0"/>
              <a:t>Some are fixed, i.e. attached to connective tissue fibres, and others are motile. </a:t>
            </a:r>
          </a:p>
          <a:p>
            <a:r>
              <a:rPr lang="en-US" dirty="0"/>
              <a:t>Important part of the body's defence mechanisms as they are actively </a:t>
            </a:r>
            <a:r>
              <a:rPr lang="en-US" dirty="0" err="1"/>
              <a:t>phagocytic</a:t>
            </a:r>
            <a:r>
              <a:rPr lang="en-US" dirty="0"/>
              <a:t>, engulfing and digesting cell debris, bacteria and other foreign bodies.</a:t>
            </a:r>
          </a:p>
          <a:p>
            <a:r>
              <a:rPr lang="en-US" dirty="0"/>
              <a:t>Their activities are typical of those of the macrophage/ </a:t>
            </a:r>
            <a:r>
              <a:rPr lang="en-US" dirty="0" err="1"/>
              <a:t>monocyte</a:t>
            </a:r>
            <a:r>
              <a:rPr lang="en-US" dirty="0"/>
              <a:t> defence system, e.g. </a:t>
            </a:r>
            <a:r>
              <a:rPr lang="en-US" b="1" dirty="0"/>
              <a:t>monocytes</a:t>
            </a:r>
            <a:r>
              <a:rPr lang="en-US" dirty="0"/>
              <a:t> in blood, </a:t>
            </a:r>
            <a:r>
              <a:rPr lang="en-US" b="1" dirty="0"/>
              <a:t>phagocytes</a:t>
            </a:r>
            <a:r>
              <a:rPr lang="en-US" dirty="0"/>
              <a:t> in the alveoli of the lungs, </a:t>
            </a:r>
            <a:r>
              <a:rPr lang="en-US" b="1" dirty="0" err="1"/>
              <a:t>Kupffer</a:t>
            </a:r>
            <a:r>
              <a:rPr lang="en-US" b="1" dirty="0"/>
              <a:t> </a:t>
            </a:r>
            <a:r>
              <a:rPr lang="en-US" dirty="0"/>
              <a:t>cells in liver sinusoids, </a:t>
            </a:r>
            <a:r>
              <a:rPr lang="en-US" b="1" dirty="0"/>
              <a:t>fibroblasts</a:t>
            </a:r>
            <a:r>
              <a:rPr lang="en-US" dirty="0"/>
              <a:t> in lymph nodes and spleen and </a:t>
            </a:r>
            <a:r>
              <a:rPr lang="en-US" b="1" dirty="0" err="1"/>
              <a:t>microglial</a:t>
            </a:r>
            <a:r>
              <a:rPr lang="en-US" dirty="0"/>
              <a:t> cells in the brain.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15</a:t>
            </a:fld>
            <a:endParaRPr lang="en-US"/>
          </a:p>
        </p:txBody>
      </p:sp>
    </p:spTree>
  </p:cSld>
  <p:clrMapOvr>
    <a:masterClrMapping/>
  </p:clrMapOvr>
  <p:transition>
    <p:cover dir="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a:bodyPr>
          <a:lstStyle/>
          <a:p>
            <a:r>
              <a:rPr lang="en-US" sz="2800" dirty="0" err="1"/>
              <a:t>Phagocytic</a:t>
            </a:r>
            <a:r>
              <a:rPr lang="en-US" sz="2800" dirty="0"/>
              <a:t> action of neutrophils</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152400" y="609600"/>
            <a:ext cx="8991600" cy="60959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150</a:t>
            </a:fld>
            <a:endParaRPr lang="en-US"/>
          </a:p>
        </p:txBody>
      </p:sp>
    </p:spTree>
  </p:cSld>
  <p:clrMapOvr>
    <a:masterClrMapping/>
  </p:clrMapOvr>
  <p:transition>
    <p:wipe dir="d"/>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b) </a:t>
            </a:r>
            <a:r>
              <a:rPr lang="en-US" b="1" dirty="0" err="1">
                <a:solidFill>
                  <a:srgbClr val="0070C0"/>
                </a:solidFill>
              </a:rPr>
              <a:t>Eosinophils</a:t>
            </a:r>
            <a:endParaRPr lang="en-US" b="1" dirty="0">
              <a:solidFill>
                <a:srgbClr val="0070C0"/>
              </a:solidFill>
            </a:endParaRPr>
          </a:p>
          <a:p>
            <a:r>
              <a:rPr lang="en-US" b="1" dirty="0"/>
              <a:t>Main role: </a:t>
            </a:r>
            <a:r>
              <a:rPr lang="en-US" dirty="0"/>
              <a:t>elimination of parasites, such as worms, which are too big to be </a:t>
            </a:r>
            <a:r>
              <a:rPr lang="en-US" dirty="0" err="1"/>
              <a:t>phagocytosed</a:t>
            </a:r>
            <a:r>
              <a:rPr lang="en-US" dirty="0"/>
              <a:t>. </a:t>
            </a:r>
          </a:p>
          <a:p>
            <a:r>
              <a:rPr lang="en-US" dirty="0"/>
              <a:t>Less active in phagocytosis than neutrophils.</a:t>
            </a:r>
          </a:p>
          <a:p>
            <a:r>
              <a:rPr lang="en-US" dirty="0"/>
              <a:t>Equipped with certain toxic chemicals, stored in their granules, which they release when the </a:t>
            </a:r>
            <a:r>
              <a:rPr lang="en-US" dirty="0" err="1"/>
              <a:t>eosinophil</a:t>
            </a:r>
            <a:r>
              <a:rPr lang="en-US" dirty="0"/>
              <a:t> binds an infecting organism.</a:t>
            </a:r>
          </a:p>
          <a:p>
            <a:r>
              <a:rPr lang="en-US" dirty="0"/>
              <a:t>Often found at sites of allergic inflammation, such as the asthmatic airway and skin allergies where they promote tissue inflammation by releasing their array of toxic chemicals, but they may also inhibit the inflammatory process through the release of other chemicals, such as an enzyme that breaks down histamine.</a:t>
            </a:r>
          </a:p>
          <a:p>
            <a:r>
              <a:rPr lang="en-US" b="1" dirty="0" err="1"/>
              <a:t>Eosinophilia</a:t>
            </a:r>
            <a:r>
              <a:rPr lang="en-US" dirty="0"/>
              <a:t> occurs in allergic disorders, parasitic infections, in </a:t>
            </a:r>
            <a:r>
              <a:rPr lang="en-US" dirty="0" err="1"/>
              <a:t>leukaemia</a:t>
            </a:r>
            <a:r>
              <a:rPr lang="en-US" dirty="0"/>
              <a:t>, systemic autoimmune disorders, HIV, etc</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151</a:t>
            </a:fld>
            <a:endParaRPr lang="en-US"/>
          </a:p>
        </p:txBody>
      </p:sp>
    </p:spTree>
  </p:cSld>
  <p:clrMapOvr>
    <a:masterClrMapping/>
  </p:clrMapOvr>
  <p:transition>
    <p:wipe dir="d"/>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c) </a:t>
            </a:r>
            <a:r>
              <a:rPr lang="en-US" b="1" dirty="0" err="1">
                <a:solidFill>
                  <a:srgbClr val="0070C0"/>
                </a:solidFill>
              </a:rPr>
              <a:t>Basophils</a:t>
            </a:r>
            <a:endParaRPr lang="en-US" b="1" dirty="0">
              <a:solidFill>
                <a:srgbClr val="0070C0"/>
              </a:solidFill>
            </a:endParaRPr>
          </a:p>
          <a:p>
            <a:r>
              <a:rPr lang="en-US" dirty="0"/>
              <a:t>Closely associated with allergic reactions. </a:t>
            </a:r>
          </a:p>
          <a:p>
            <a:r>
              <a:rPr lang="en-US" dirty="0"/>
              <a:t>Contain </a:t>
            </a:r>
            <a:r>
              <a:rPr lang="en-US" dirty="0" err="1"/>
              <a:t>cytoplasmic</a:t>
            </a:r>
            <a:r>
              <a:rPr lang="en-US" dirty="0"/>
              <a:t> granules packed with heparin (an anticoagulant), histamine (an inflammatory agent) and other substances that promote inflammation. </a:t>
            </a:r>
          </a:p>
          <a:p>
            <a:r>
              <a:rPr lang="en-US" dirty="0"/>
              <a:t>Stimulus that causes </a:t>
            </a:r>
            <a:r>
              <a:rPr lang="en-US" dirty="0" err="1"/>
              <a:t>basophils</a:t>
            </a:r>
            <a:r>
              <a:rPr lang="en-US" dirty="0"/>
              <a:t> to release the contents of their granules is an </a:t>
            </a:r>
            <a:r>
              <a:rPr lang="en-US" b="1" dirty="0"/>
              <a:t>allergen</a:t>
            </a:r>
            <a:r>
              <a:rPr lang="en-US" dirty="0"/>
              <a:t> (an antigen that causes allergy). </a:t>
            </a:r>
          </a:p>
          <a:p>
            <a:r>
              <a:rPr lang="en-US" dirty="0"/>
              <a:t>This binds to antibody-type receptors on the </a:t>
            </a:r>
            <a:r>
              <a:rPr lang="en-US" dirty="0" err="1"/>
              <a:t>basophil</a:t>
            </a:r>
            <a:r>
              <a:rPr lang="en-US" dirty="0"/>
              <a:t> membrane. </a:t>
            </a:r>
          </a:p>
          <a:p>
            <a:r>
              <a:rPr lang="en-US" b="1" dirty="0"/>
              <a:t>Mast cells</a:t>
            </a:r>
            <a:r>
              <a:rPr lang="en-US" dirty="0"/>
              <a:t>: </a:t>
            </a:r>
            <a:r>
              <a:rPr lang="en-US" dirty="0" err="1"/>
              <a:t>basophils</a:t>
            </a:r>
            <a:r>
              <a:rPr lang="en-US" dirty="0"/>
              <a:t> found in tissues and not in circulation.</a:t>
            </a:r>
          </a:p>
          <a:p>
            <a:r>
              <a:rPr lang="en-US" dirty="0"/>
              <a:t>Mast cells release their granule contents within seconds of binding an allergen, which accounts for the rapid onset of allergic symptoms following exposure to ,e.g , pollen in hay fever.</a:t>
            </a:r>
          </a:p>
          <a:p>
            <a:r>
              <a:rPr lang="en-US" b="1" dirty="0" err="1"/>
              <a:t>Basophilia</a:t>
            </a:r>
            <a:r>
              <a:rPr lang="en-US" b="1" dirty="0"/>
              <a:t> </a:t>
            </a:r>
            <a:r>
              <a:rPr lang="en-US" dirty="0"/>
              <a:t>occurs in: allergy and inflammation, DM, hypothyroidism, chicken pox, TB, leukemia, other cancers etc</a:t>
            </a:r>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152</a:t>
            </a:fld>
            <a:endParaRPr lang="en-US"/>
          </a:p>
        </p:txBody>
      </p:sp>
    </p:spTree>
  </p:cSld>
  <p:clrMapOvr>
    <a:masterClrMapping/>
  </p:clrMapOvr>
  <p:transition>
    <p:wipe dir="d"/>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a:t>
            </a:r>
          </a:p>
        </p:txBody>
      </p:sp>
      <p:sp>
        <p:nvSpPr>
          <p:cNvPr id="3" name="Content Placeholder 2"/>
          <p:cNvSpPr>
            <a:spLocks noGrp="1"/>
          </p:cNvSpPr>
          <p:nvPr>
            <p:ph idx="1"/>
          </p:nvPr>
        </p:nvSpPr>
        <p:spPr/>
        <p:txBody>
          <a:bodyPr/>
          <a:lstStyle/>
          <a:p>
            <a:r>
              <a:rPr lang="en-US" b="1" dirty="0" err="1"/>
              <a:t>Granulocytopenia</a:t>
            </a:r>
            <a:r>
              <a:rPr lang="en-US" dirty="0"/>
              <a:t> refers to a situation when granulocytes are abnormally low in the blood. List the common causes of;</a:t>
            </a:r>
          </a:p>
          <a:p>
            <a:pPr marL="822960" lvl="1" indent="-457200">
              <a:buFont typeface="+mj-lt"/>
              <a:buAutoNum type="arabicPeriod"/>
            </a:pPr>
            <a:r>
              <a:rPr lang="en-US" dirty="0" err="1"/>
              <a:t>Neutropenia</a:t>
            </a:r>
            <a:endParaRPr lang="en-US" dirty="0"/>
          </a:p>
          <a:p>
            <a:pPr marL="822960" lvl="1" indent="-457200">
              <a:buFont typeface="+mj-lt"/>
              <a:buAutoNum type="arabicPeriod"/>
            </a:pPr>
            <a:r>
              <a:rPr lang="en-US" dirty="0" err="1"/>
              <a:t>Eosinopenia</a:t>
            </a:r>
            <a:endParaRPr lang="en-US" dirty="0"/>
          </a:p>
          <a:p>
            <a:pPr marL="822960" lvl="1" indent="-457200">
              <a:buFont typeface="+mj-lt"/>
              <a:buAutoNum type="arabicPeriod"/>
            </a:pPr>
            <a:r>
              <a:rPr lang="en-US" dirty="0" err="1"/>
              <a:t>Basopenia</a:t>
            </a:r>
            <a:endParaRPr lang="en-US" dirty="0"/>
          </a:p>
          <a:p>
            <a:pPr lvl="1"/>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153</a:t>
            </a:fld>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en-US" sz="4000" b="1" u="sng" dirty="0"/>
              <a:t>AGRANULOCYTES</a:t>
            </a:r>
          </a:p>
        </p:txBody>
      </p:sp>
      <p:sp>
        <p:nvSpPr>
          <p:cNvPr id="3" name="Content Placeholder 2"/>
          <p:cNvSpPr>
            <a:spLocks noGrp="1"/>
          </p:cNvSpPr>
          <p:nvPr>
            <p:ph idx="1"/>
          </p:nvPr>
        </p:nvSpPr>
        <p:spPr/>
        <p:txBody>
          <a:bodyPr>
            <a:normAutofit/>
          </a:bodyPr>
          <a:lstStyle/>
          <a:p>
            <a:r>
              <a:rPr lang="en-US" sz="3200" dirty="0"/>
              <a:t>Have a large nucleus </a:t>
            </a:r>
          </a:p>
          <a:p>
            <a:r>
              <a:rPr lang="en-US" sz="3200" dirty="0"/>
              <a:t>Have no granules in their cytoplasm </a:t>
            </a:r>
          </a:p>
          <a:p>
            <a:r>
              <a:rPr lang="en-US" sz="3200" dirty="0"/>
              <a:t>Make up 25% to 50% of all leukocytes</a:t>
            </a:r>
          </a:p>
          <a:p>
            <a:r>
              <a:rPr lang="en-US" sz="3200" dirty="0"/>
              <a:t>Includes: </a:t>
            </a:r>
          </a:p>
          <a:p>
            <a:pPr lvl="1"/>
            <a:r>
              <a:rPr lang="en-US" sz="3200" b="1" dirty="0" err="1"/>
              <a:t>Monocytes</a:t>
            </a:r>
            <a:r>
              <a:rPr lang="en-US" sz="3200" b="1" dirty="0"/>
              <a:t> and </a:t>
            </a:r>
          </a:p>
          <a:p>
            <a:pPr lvl="1"/>
            <a:r>
              <a:rPr lang="en-US" sz="3200" b="1" dirty="0"/>
              <a:t>Lymphocytes   </a:t>
            </a:r>
          </a:p>
          <a:p>
            <a:pPr>
              <a:buNone/>
            </a:pPr>
            <a:endParaRPr lang="en-US" sz="32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154</a:t>
            </a:fld>
            <a:endParaRPr lang="en-US"/>
          </a:p>
        </p:txBody>
      </p:sp>
    </p:spTree>
  </p:cSld>
  <p:clrMapOvr>
    <a:masterClrMapping/>
  </p:clrMapOvr>
  <p:transition>
    <p:wipe dir="d"/>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a) </a:t>
            </a:r>
            <a:r>
              <a:rPr lang="en-US" b="1" dirty="0">
                <a:solidFill>
                  <a:srgbClr val="0070C0"/>
                </a:solidFill>
              </a:rPr>
              <a:t>Monocytes</a:t>
            </a:r>
          </a:p>
          <a:p>
            <a:r>
              <a:rPr lang="en-US" dirty="0"/>
              <a:t>Are large mononuclear cells that originate in red bone marrow. </a:t>
            </a:r>
          </a:p>
          <a:p>
            <a:r>
              <a:rPr lang="en-US" dirty="0"/>
              <a:t>Some circulate in the blood and are </a:t>
            </a:r>
            <a:r>
              <a:rPr lang="en-US" i="1" dirty="0"/>
              <a:t>actively motile </a:t>
            </a:r>
            <a:r>
              <a:rPr lang="en-US" dirty="0"/>
              <a:t>and</a:t>
            </a:r>
            <a:r>
              <a:rPr lang="en-US" i="1" dirty="0"/>
              <a:t> </a:t>
            </a:r>
            <a:r>
              <a:rPr lang="en-US" i="1" dirty="0" err="1"/>
              <a:t>phagocytic</a:t>
            </a:r>
            <a:r>
              <a:rPr lang="en-US" dirty="0"/>
              <a:t> while others migrate into the tissues where they develop into </a:t>
            </a:r>
            <a:r>
              <a:rPr lang="en-US" b="1" dirty="0"/>
              <a:t>macrophages</a:t>
            </a:r>
            <a:r>
              <a:rPr lang="en-US" i="1" dirty="0"/>
              <a:t>. </a:t>
            </a:r>
          </a:p>
          <a:p>
            <a:r>
              <a:rPr lang="en-US" dirty="0"/>
              <a:t>Both types of cell produce interleukin 1 which:</a:t>
            </a:r>
          </a:p>
          <a:p>
            <a:pPr lvl="1"/>
            <a:r>
              <a:rPr lang="en-US" dirty="0"/>
              <a:t>acts on the hypothalamus, causing the rise in body temperature associated with microbial infections</a:t>
            </a:r>
          </a:p>
          <a:p>
            <a:pPr lvl="1"/>
            <a:r>
              <a:rPr lang="en-US" dirty="0"/>
              <a:t>stimulates the production of some globulins by the liver</a:t>
            </a:r>
          </a:p>
          <a:p>
            <a:pPr lvl="1"/>
            <a:r>
              <a:rPr lang="en-US" dirty="0"/>
              <a:t>enhances the production of activated T-lymphocytes.</a:t>
            </a:r>
          </a:p>
          <a:p>
            <a:r>
              <a:rPr lang="en-US" dirty="0"/>
              <a:t>Macrophages have important functions in inflammation and immunity.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155</a:t>
            </a:fld>
            <a:endParaRPr lang="en-US"/>
          </a:p>
        </p:txBody>
      </p:sp>
    </p:spTree>
  </p:cSld>
  <p:clrMapOvr>
    <a:masterClrMapping/>
  </p:clrMapOvr>
  <p:transition>
    <p:wipe dir="d"/>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	</a:t>
            </a:r>
            <a:r>
              <a:rPr lang="en-US" b="1" u="sng" dirty="0"/>
              <a:t>The </a:t>
            </a:r>
            <a:r>
              <a:rPr lang="en-US" b="1" u="sng" dirty="0" err="1"/>
              <a:t>monocyte</a:t>
            </a:r>
            <a:r>
              <a:rPr lang="en-US" b="1" u="sng" dirty="0"/>
              <a:t>-macrophage system/ </a:t>
            </a:r>
            <a:r>
              <a:rPr lang="en-US" b="1" u="sng" dirty="0" err="1"/>
              <a:t>reticuloendothelial</a:t>
            </a:r>
            <a:r>
              <a:rPr lang="en-US" b="1" u="sng" dirty="0"/>
              <a:t> system,</a:t>
            </a:r>
          </a:p>
          <a:p>
            <a:r>
              <a:rPr lang="en-US" dirty="0"/>
              <a:t>Consists of the body's complement of monocytes and macrophages. </a:t>
            </a:r>
          </a:p>
          <a:p>
            <a:r>
              <a:rPr lang="en-US" dirty="0"/>
              <a:t>Some macrophages are mobile whereas others are fixed. </a:t>
            </a:r>
          </a:p>
          <a:p>
            <a:r>
              <a:rPr lang="en-US" dirty="0"/>
              <a:t>Cells of this system include:</a:t>
            </a:r>
          </a:p>
          <a:p>
            <a:pPr lvl="1">
              <a:buFont typeface="Wingdings" pitchFamily="2" charset="2"/>
              <a:buChar char="§"/>
            </a:pPr>
            <a:r>
              <a:rPr lang="en-US" b="1" dirty="0" err="1"/>
              <a:t>histiocytes</a:t>
            </a:r>
            <a:r>
              <a:rPr lang="en-US" dirty="0"/>
              <a:t> in connective tissues</a:t>
            </a:r>
          </a:p>
          <a:p>
            <a:pPr lvl="1">
              <a:buFont typeface="Wingdings" pitchFamily="2" charset="2"/>
              <a:buChar char="§"/>
            </a:pPr>
            <a:r>
              <a:rPr lang="en-US" b="1" dirty="0"/>
              <a:t>microglia</a:t>
            </a:r>
            <a:r>
              <a:rPr lang="en-US" dirty="0"/>
              <a:t> in the brain</a:t>
            </a:r>
          </a:p>
          <a:p>
            <a:pPr lvl="1">
              <a:buFont typeface="Wingdings" pitchFamily="2" charset="2"/>
              <a:buChar char="§"/>
            </a:pPr>
            <a:r>
              <a:rPr lang="en-US" b="1" dirty="0" err="1"/>
              <a:t>Kupffer</a:t>
            </a:r>
            <a:r>
              <a:rPr lang="en-US" b="1" dirty="0"/>
              <a:t> cells</a:t>
            </a:r>
            <a:r>
              <a:rPr lang="en-US" dirty="0"/>
              <a:t> in the liver</a:t>
            </a:r>
          </a:p>
          <a:p>
            <a:pPr lvl="1">
              <a:buFont typeface="Wingdings" pitchFamily="2" charset="2"/>
              <a:buChar char="§"/>
            </a:pPr>
            <a:r>
              <a:rPr lang="en-US" b="1" dirty="0"/>
              <a:t>alveolar macrophages </a:t>
            </a:r>
            <a:r>
              <a:rPr lang="en-US" dirty="0"/>
              <a:t>in the lungs</a:t>
            </a:r>
          </a:p>
          <a:p>
            <a:pPr lvl="1">
              <a:buFont typeface="Wingdings" pitchFamily="2" charset="2"/>
              <a:buChar char="§"/>
            </a:pPr>
            <a:r>
              <a:rPr lang="en-US" b="1" dirty="0"/>
              <a:t>sinus-lining macrophages </a:t>
            </a:r>
            <a:r>
              <a:rPr lang="en-US" dirty="0"/>
              <a:t>(reticular cells) in the spleen, lymph nodes and thymus gland</a:t>
            </a:r>
          </a:p>
          <a:p>
            <a:pPr lvl="1">
              <a:buFont typeface="Wingdings" pitchFamily="2" charset="2"/>
              <a:buChar char="§"/>
            </a:pPr>
            <a:r>
              <a:rPr lang="en-US" dirty="0"/>
              <a:t> </a:t>
            </a:r>
            <a:r>
              <a:rPr lang="en-US" b="1" dirty="0" err="1"/>
              <a:t>mesangial</a:t>
            </a:r>
            <a:r>
              <a:rPr lang="en-US" b="1" dirty="0"/>
              <a:t> cells </a:t>
            </a:r>
            <a:r>
              <a:rPr lang="en-US" dirty="0"/>
              <a:t>in the glomerulus of </a:t>
            </a:r>
            <a:r>
              <a:rPr lang="en-US" dirty="0" err="1"/>
              <a:t>nephrons</a:t>
            </a:r>
            <a:r>
              <a:rPr lang="en-US" dirty="0"/>
              <a:t> in the kidney</a:t>
            </a:r>
          </a:p>
          <a:p>
            <a:pPr lvl="1">
              <a:buFont typeface="Wingdings" pitchFamily="2" charset="2"/>
              <a:buChar char="§"/>
            </a:pPr>
            <a:r>
              <a:rPr lang="en-US" b="1" dirty="0" err="1"/>
              <a:t>osteoclasts</a:t>
            </a:r>
            <a:r>
              <a:rPr lang="en-US" b="1" dirty="0"/>
              <a:t> </a:t>
            </a:r>
            <a:r>
              <a:rPr lang="en-US" dirty="0"/>
              <a:t> in bone.</a:t>
            </a:r>
          </a:p>
          <a:p>
            <a:pPr lvl="1">
              <a:buFont typeface="Wingdings" pitchFamily="2" charset="2"/>
              <a:buChar char="§"/>
            </a:pPr>
            <a:r>
              <a:rPr lang="en-US" b="1" dirty="0" err="1"/>
              <a:t>Langerhans</a:t>
            </a:r>
            <a:r>
              <a:rPr lang="en-US" b="1" dirty="0"/>
              <a:t> cells </a:t>
            </a:r>
            <a:r>
              <a:rPr lang="en-US" dirty="0"/>
              <a:t>in the skin</a:t>
            </a:r>
          </a:p>
          <a:p>
            <a:pPr lvl="1">
              <a:buFont typeface="Wingdings" pitchFamily="2" charset="2"/>
              <a:buChar char="§"/>
            </a:pPr>
            <a:r>
              <a:rPr lang="en-US" b="1" dirty="0"/>
              <a:t>Synovial cells </a:t>
            </a:r>
            <a:r>
              <a:rPr lang="en-US" dirty="0"/>
              <a:t>in the joints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156</a:t>
            </a:fld>
            <a:endParaRPr lang="en-US"/>
          </a:p>
        </p:txBody>
      </p:sp>
    </p:spTree>
  </p:cSld>
  <p:clrMapOvr>
    <a:masterClrMapping/>
  </p:clrMapOvr>
  <p:transition>
    <p:wipe dir="d"/>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153400" cy="5257800"/>
          </a:xfrm>
        </p:spPr>
        <p:txBody>
          <a:bodyPr>
            <a:normAutofit/>
          </a:bodyPr>
          <a:lstStyle/>
          <a:p>
            <a:r>
              <a:rPr lang="en-US" sz="2600" dirty="0"/>
              <a:t>Macrophages are actively </a:t>
            </a:r>
            <a:r>
              <a:rPr lang="en-US" sz="2600" dirty="0" err="1"/>
              <a:t>phagocytic</a:t>
            </a:r>
            <a:r>
              <a:rPr lang="en-US" sz="2600" dirty="0"/>
              <a:t> and if they encounter large amounts of foreign or waste material, they tend to multiply at the site and 'wall off the area, isolating the material. </a:t>
            </a:r>
          </a:p>
          <a:p>
            <a:r>
              <a:rPr lang="en-US" sz="2600" dirty="0"/>
              <a:t>Other </a:t>
            </a:r>
            <a:r>
              <a:rPr lang="en-US" sz="2600" dirty="0" err="1"/>
              <a:t>fnxs</a:t>
            </a:r>
            <a:r>
              <a:rPr lang="en-US" sz="2600" dirty="0"/>
              <a:t>:</a:t>
            </a:r>
          </a:p>
          <a:p>
            <a:pPr lvl="1"/>
            <a:r>
              <a:rPr lang="en-US" sz="2600" dirty="0"/>
              <a:t>Linking the specific and non specific immunity</a:t>
            </a:r>
          </a:p>
          <a:p>
            <a:pPr lvl="1"/>
            <a:r>
              <a:rPr lang="en-US" sz="2600" dirty="0"/>
              <a:t>Involved in repair of body tissues</a:t>
            </a:r>
          </a:p>
          <a:p>
            <a:r>
              <a:rPr lang="en-US" sz="2600" dirty="0"/>
              <a:t>Their numbers are increase in </a:t>
            </a:r>
            <a:r>
              <a:rPr lang="en-US" sz="2600" dirty="0">
                <a:solidFill>
                  <a:srgbClr val="FF0000"/>
                </a:solidFill>
              </a:rPr>
              <a:t>microbial infections, collagen diseases </a:t>
            </a:r>
            <a:r>
              <a:rPr lang="en-US" sz="2600" dirty="0"/>
              <a:t>and</a:t>
            </a:r>
            <a:r>
              <a:rPr lang="en-US" sz="2600" dirty="0">
                <a:solidFill>
                  <a:srgbClr val="FF0000"/>
                </a:solidFill>
              </a:rPr>
              <a:t> some non-infective bowel conditions.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157</a:t>
            </a:fld>
            <a:endParaRPr lang="en-US"/>
          </a:p>
        </p:txBody>
      </p:sp>
    </p:spTree>
  </p:cSld>
  <p:clrMapOvr>
    <a:masterClrMapping/>
  </p:clrMapOvr>
  <p:transition>
    <p:wipe dir="d"/>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b) </a:t>
            </a:r>
            <a:r>
              <a:rPr lang="en-US" b="1" dirty="0">
                <a:solidFill>
                  <a:srgbClr val="0070C0"/>
                </a:solidFill>
              </a:rPr>
              <a:t>Lymphocytes</a:t>
            </a:r>
          </a:p>
          <a:p>
            <a:r>
              <a:rPr lang="en-US" dirty="0"/>
              <a:t>Smaller than monocytes and have large nuclei. </a:t>
            </a:r>
          </a:p>
          <a:p>
            <a:r>
              <a:rPr lang="en-US" dirty="0"/>
              <a:t>Circulate in the blood and are present in great numbers in lymphatic tissue such as lymph nodes and the spleen.</a:t>
            </a:r>
          </a:p>
          <a:p>
            <a:r>
              <a:rPr lang="en-US" dirty="0"/>
              <a:t>Lymphocytes develop from </a:t>
            </a:r>
            <a:r>
              <a:rPr lang="en-US" dirty="0" err="1"/>
              <a:t>pluripotent</a:t>
            </a:r>
            <a:r>
              <a:rPr lang="en-US" dirty="0"/>
              <a:t> stem cells in </a:t>
            </a:r>
            <a:r>
              <a:rPr lang="en-US" dirty="0">
                <a:solidFill>
                  <a:srgbClr val="FF0000"/>
                </a:solidFill>
              </a:rPr>
              <a:t>red bone marrow</a:t>
            </a:r>
            <a:r>
              <a:rPr lang="en-US" dirty="0"/>
              <a:t> and from </a:t>
            </a:r>
            <a:r>
              <a:rPr lang="en-US" dirty="0">
                <a:solidFill>
                  <a:srgbClr val="FF0000"/>
                </a:solidFill>
              </a:rPr>
              <a:t>precursors in the lymphoid tissue</a:t>
            </a:r>
            <a:r>
              <a:rPr lang="en-US" dirty="0"/>
              <a:t>, then travel in the blood to lymphoid tissue elsewhere in the body where they are activated, i.e. they become </a:t>
            </a:r>
            <a:r>
              <a:rPr lang="en-US" dirty="0" err="1"/>
              <a:t>immunocompetent</a:t>
            </a:r>
            <a:r>
              <a:rPr lang="en-US" dirty="0"/>
              <a:t> which means they are able to respond to antigens (foreign material). </a:t>
            </a:r>
          </a:p>
          <a:p>
            <a:r>
              <a:rPr lang="en-US" dirty="0"/>
              <a:t>Lymphocytes are usually </a:t>
            </a:r>
            <a:r>
              <a:rPr lang="en-US" dirty="0" err="1"/>
              <a:t>acctivated</a:t>
            </a:r>
            <a:r>
              <a:rPr lang="en-US" dirty="0"/>
              <a:t> in the lymphatic tissue  (especially the </a:t>
            </a:r>
            <a:r>
              <a:rPr lang="en-US" b="1" dirty="0">
                <a:solidFill>
                  <a:srgbClr val="FF0000"/>
                </a:solidFill>
              </a:rPr>
              <a:t>Thymus</a:t>
            </a:r>
            <a:r>
              <a:rPr lang="en-US" dirty="0"/>
              <a:t>) to produce two distinct types: </a:t>
            </a:r>
            <a:r>
              <a:rPr lang="en-US" b="1" i="1" dirty="0"/>
              <a:t>T-lymphocytes</a:t>
            </a:r>
            <a:r>
              <a:rPr lang="en-US" dirty="0"/>
              <a:t> and </a:t>
            </a:r>
            <a:r>
              <a:rPr lang="en-US" b="1" i="1" dirty="0"/>
              <a:t>B-lymphocytes </a:t>
            </a:r>
            <a:r>
              <a:rPr lang="en-US" dirty="0"/>
              <a:t>which have different functions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158</a:t>
            </a:fld>
            <a:endParaRPr lang="en-US"/>
          </a:p>
        </p:txBody>
      </p:sp>
    </p:spTree>
  </p:cSld>
  <p:clrMapOvr>
    <a:masterClrMapping/>
  </p:clrMapOvr>
  <p:transition>
    <p:wipe dir="d"/>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Agranulocytes</a:t>
            </a:r>
            <a:r>
              <a:rPr lang="en-US" dirty="0"/>
              <a:t> </a:t>
            </a:r>
          </a:p>
        </p:txBody>
      </p:sp>
      <p:pic>
        <p:nvPicPr>
          <p:cNvPr id="10242" name="Picture 2"/>
          <p:cNvPicPr>
            <a:picLocks noGrp="1" noChangeAspect="1" noChangeArrowheads="1"/>
          </p:cNvPicPr>
          <p:nvPr>
            <p:ph idx="1"/>
          </p:nvPr>
        </p:nvPicPr>
        <p:blipFill>
          <a:blip r:embed="rId2" cstate="print"/>
          <a:stretch>
            <a:fillRect/>
          </a:stretch>
        </p:blipFill>
        <p:spPr bwMode="auto">
          <a:xfrm>
            <a:off x="3005137" y="3120231"/>
            <a:ext cx="3133725" cy="14859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159</a:t>
            </a:fld>
            <a:endParaRPr lang="en-US"/>
          </a:p>
        </p:txBody>
      </p:sp>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7500" lnSpcReduction="20000"/>
          </a:bodyPr>
          <a:lstStyle/>
          <a:p>
            <a:pPr>
              <a:buNone/>
            </a:pPr>
            <a:r>
              <a:rPr lang="en-US" b="1" dirty="0"/>
              <a:t>d) Leukocytes </a:t>
            </a:r>
          </a:p>
          <a:p>
            <a:r>
              <a:rPr lang="en-US" dirty="0"/>
              <a:t>Normally found in small numbers in healthy connective tissue but migrate in significant numbers during infection when they play an important part in tissue defence.</a:t>
            </a:r>
          </a:p>
          <a:p>
            <a:r>
              <a:rPr lang="en-US" dirty="0"/>
              <a:t>Lymphocytes </a:t>
            </a:r>
            <a:r>
              <a:rPr lang="en-US" dirty="0" err="1"/>
              <a:t>synthesise</a:t>
            </a:r>
            <a:r>
              <a:rPr lang="en-US" dirty="0"/>
              <a:t> and secrete specific antibodies into the blood in the presence of foreign material, e.g microbes.</a:t>
            </a:r>
          </a:p>
          <a:p>
            <a:pPr>
              <a:buNone/>
            </a:pPr>
            <a:r>
              <a:rPr lang="en-US" b="1" dirty="0"/>
              <a:t>e) Mast cells. </a:t>
            </a:r>
          </a:p>
          <a:p>
            <a:r>
              <a:rPr lang="en-US" dirty="0"/>
              <a:t>Similar to </a:t>
            </a:r>
            <a:r>
              <a:rPr lang="en-US" dirty="0" err="1"/>
              <a:t>basophil</a:t>
            </a:r>
            <a:r>
              <a:rPr lang="en-US" dirty="0"/>
              <a:t> leukocytes.</a:t>
            </a:r>
          </a:p>
          <a:p>
            <a:r>
              <a:rPr lang="en-US" dirty="0"/>
              <a:t>Found in loose connective tissue and under the fibrous capsule of some organs, e.g. liver and spleen, and in round blood vessels.</a:t>
            </a:r>
          </a:p>
          <a:p>
            <a:r>
              <a:rPr lang="en-US" dirty="0"/>
              <a:t>They produce granules containing </a:t>
            </a:r>
            <a:r>
              <a:rPr lang="en-US" b="1" dirty="0"/>
              <a:t>heparin, histamine </a:t>
            </a:r>
            <a:r>
              <a:rPr lang="en-US" dirty="0"/>
              <a:t>and other substances, which are released when the cells are damaged by disease or injury. </a:t>
            </a:r>
          </a:p>
          <a:p>
            <a:r>
              <a:rPr lang="en-US" dirty="0"/>
              <a:t>Histamine </a:t>
            </a:r>
          </a:p>
          <a:p>
            <a:pPr lvl="1"/>
            <a:r>
              <a:rPr lang="en-US" dirty="0"/>
              <a:t>is involved in local and general inflammatory reactions, </a:t>
            </a:r>
          </a:p>
          <a:p>
            <a:pPr lvl="1"/>
            <a:r>
              <a:rPr lang="en-US" dirty="0"/>
              <a:t>stimulates the secretion of gastric juice</a:t>
            </a:r>
          </a:p>
          <a:p>
            <a:pPr lvl="1"/>
            <a:r>
              <a:rPr lang="en-US" dirty="0"/>
              <a:t>is associated with the development of allergies &amp; hypersensitivity states. </a:t>
            </a:r>
          </a:p>
          <a:p>
            <a:r>
              <a:rPr lang="en-US" dirty="0"/>
              <a:t>Heparin prevents coagulation of blood, which may aid the passage of protective substances from blood to affected tissues.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16</a:t>
            </a:fld>
            <a:endParaRPr lang="en-US"/>
          </a:p>
        </p:txBody>
      </p:sp>
    </p:spTree>
  </p:cSld>
  <p:clrMapOvr>
    <a:masterClrMapping/>
  </p:clrMapOvr>
  <p:transition>
    <p:cover dir="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t>THROMBOCYTES (platelets)</a:t>
            </a:r>
          </a:p>
        </p:txBody>
      </p:sp>
      <p:sp>
        <p:nvSpPr>
          <p:cNvPr id="3" name="Content Placeholder 2"/>
          <p:cNvSpPr>
            <a:spLocks noGrp="1"/>
          </p:cNvSpPr>
          <p:nvPr>
            <p:ph idx="1"/>
          </p:nvPr>
        </p:nvSpPr>
        <p:spPr>
          <a:xfrm>
            <a:off x="0" y="762000"/>
            <a:ext cx="9144000" cy="6096000"/>
          </a:xfrm>
        </p:spPr>
        <p:txBody>
          <a:bodyPr>
            <a:normAutofit fontScale="92500" lnSpcReduction="10000"/>
          </a:bodyPr>
          <a:lstStyle/>
          <a:p>
            <a:r>
              <a:rPr lang="en-US" dirty="0"/>
              <a:t>Very small non-nucleated discs derived from the cytoplasm of </a:t>
            </a:r>
            <a:r>
              <a:rPr lang="en-US" b="1" dirty="0" err="1"/>
              <a:t>megakaryocytes</a:t>
            </a:r>
            <a:r>
              <a:rPr lang="en-US" dirty="0"/>
              <a:t> in red bone marrow.</a:t>
            </a:r>
          </a:p>
          <a:p>
            <a:r>
              <a:rPr lang="en-US" dirty="0"/>
              <a:t>Contain a variety of substances that promote blood clotting, which causes </a:t>
            </a:r>
            <a:r>
              <a:rPr lang="en-US" b="1" dirty="0" err="1"/>
              <a:t>haemostasis</a:t>
            </a:r>
            <a:r>
              <a:rPr lang="en-US" b="1" dirty="0"/>
              <a:t> (cessation of bleeding).</a:t>
            </a:r>
          </a:p>
          <a:p>
            <a:r>
              <a:rPr lang="en-US" dirty="0"/>
              <a:t>Normal blood platelet count is between 200 x 10</a:t>
            </a:r>
            <a:r>
              <a:rPr lang="en-US" baseline="30000" dirty="0"/>
              <a:t>9</a:t>
            </a:r>
            <a:r>
              <a:rPr lang="en-US" dirty="0"/>
              <a:t>/L and 350 x 10</a:t>
            </a:r>
            <a:r>
              <a:rPr lang="en-US" baseline="30000" dirty="0"/>
              <a:t>9</a:t>
            </a:r>
            <a:r>
              <a:rPr lang="en-US" dirty="0"/>
              <a:t>/L (200 000 to 350 000/mm3). </a:t>
            </a:r>
          </a:p>
          <a:p>
            <a:r>
              <a:rPr lang="en-US" dirty="0"/>
              <a:t>Control of production is a </a:t>
            </a:r>
            <a:r>
              <a:rPr lang="en-US" b="1" dirty="0"/>
              <a:t>fall in platelet count(stimulus) </a:t>
            </a:r>
            <a:r>
              <a:rPr lang="en-US" dirty="0"/>
              <a:t>and </a:t>
            </a:r>
            <a:r>
              <a:rPr lang="en-US" b="1" dirty="0" err="1"/>
              <a:t>thrombopoietin</a:t>
            </a:r>
            <a:r>
              <a:rPr lang="en-US" b="1" dirty="0"/>
              <a:t> (effector).</a:t>
            </a:r>
          </a:p>
          <a:p>
            <a:r>
              <a:rPr lang="en-US" dirty="0"/>
              <a:t>Life span is between 8 and 11 days. They are mainly stored in the spleen rather than found in the circulation.</a:t>
            </a:r>
          </a:p>
          <a:p>
            <a:r>
              <a:rPr lang="en-US" dirty="0"/>
              <a:t>Destroyed by macrophages, mainly in the spleen.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160</a:t>
            </a:fld>
            <a:endParaRPr lang="en-US"/>
          </a:p>
        </p:txBody>
      </p:sp>
    </p:spTree>
  </p:cSld>
  <p:clrMapOvr>
    <a:masterClrMapping/>
  </p:clrMapOvr>
  <p:transition>
    <p:wipe dir="d"/>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dirty="0"/>
              <a:t>Many platelets rapidly arrive at the site of vascular damage and quickly form a temporary seal — the </a:t>
            </a:r>
            <a:r>
              <a:rPr lang="en-US" b="1" dirty="0"/>
              <a:t>platelet plug </a:t>
            </a:r>
            <a:r>
              <a:rPr lang="en-US" dirty="0"/>
              <a:t>(within 6 minutes).</a:t>
            </a:r>
            <a:endParaRPr lang="en-US" b="1" dirty="0"/>
          </a:p>
          <a:p>
            <a:pPr>
              <a:buNone/>
            </a:pPr>
            <a:r>
              <a:rPr lang="en-US" b="1" dirty="0"/>
              <a:t>3. Coagulation (blood clotting). </a:t>
            </a:r>
          </a:p>
          <a:p>
            <a:r>
              <a:rPr lang="en-US" dirty="0"/>
              <a:t>Results in formation of an insoluble thread-like mesh of</a:t>
            </a:r>
            <a:r>
              <a:rPr lang="en-US" b="1" dirty="0"/>
              <a:t> fibrin </a:t>
            </a:r>
            <a:r>
              <a:rPr lang="en-US" dirty="0"/>
              <a:t>which traps blood cells and is much stronger than the rapidly formed platelet plug. In the final stages of this process </a:t>
            </a:r>
            <a:r>
              <a:rPr lang="en-US" b="1" dirty="0"/>
              <a:t>prothrombin activator</a:t>
            </a:r>
            <a:r>
              <a:rPr lang="en-US" dirty="0"/>
              <a:t> acts on the plasma protein </a:t>
            </a:r>
            <a:r>
              <a:rPr lang="en-US" b="1" dirty="0"/>
              <a:t>prothrombin</a:t>
            </a:r>
            <a:r>
              <a:rPr lang="en-US" dirty="0"/>
              <a:t> converting it to </a:t>
            </a:r>
            <a:r>
              <a:rPr lang="en-US" b="1" dirty="0"/>
              <a:t>thrombin.</a:t>
            </a:r>
          </a:p>
          <a:p>
            <a:r>
              <a:rPr lang="en-US" b="1" dirty="0"/>
              <a:t>Thrombin</a:t>
            </a:r>
            <a:r>
              <a:rPr lang="en-US" dirty="0"/>
              <a:t> then acts on </a:t>
            </a:r>
            <a:r>
              <a:rPr lang="en-US" b="1" dirty="0"/>
              <a:t>fibrinogen</a:t>
            </a:r>
            <a:r>
              <a:rPr lang="en-US" dirty="0"/>
              <a:t> converting it to </a:t>
            </a:r>
            <a:r>
              <a:rPr lang="en-US" b="1" dirty="0"/>
              <a:t>fibrin</a:t>
            </a:r>
            <a:r>
              <a:rPr lang="en-US" dirty="0"/>
              <a:t>.</a:t>
            </a:r>
          </a:p>
          <a:p>
            <a:r>
              <a:rPr lang="en-US" b="1" dirty="0"/>
              <a:t>Prothrombin activator </a:t>
            </a:r>
            <a:r>
              <a:rPr lang="en-US" dirty="0"/>
              <a:t>can be formed by two processes which often occur together: </a:t>
            </a:r>
            <a:r>
              <a:rPr lang="en-US" b="1" dirty="0"/>
              <a:t>the extrinsic </a:t>
            </a:r>
            <a:r>
              <a:rPr lang="en-US" dirty="0"/>
              <a:t>and </a:t>
            </a:r>
            <a:r>
              <a:rPr lang="en-US" b="1" dirty="0"/>
              <a:t>intrinsic pathways </a:t>
            </a:r>
            <a:r>
              <a:rPr lang="en-US" dirty="0"/>
              <a:t>.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161</a:t>
            </a:fld>
            <a:endParaRPr lang="en-US"/>
          </a:p>
        </p:txBody>
      </p:sp>
    </p:spTree>
  </p:cSld>
  <p:clrMapOvr>
    <a:masterClrMapping/>
  </p:clrMapOvr>
  <p:transition>
    <p:wipe dir="d"/>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E</a:t>
            </a:r>
            <a:r>
              <a:rPr lang="en-US" b="1" dirty="0"/>
              <a:t>xtrinsic pathway </a:t>
            </a:r>
            <a:r>
              <a:rPr lang="en-US" dirty="0"/>
              <a:t>occurs</a:t>
            </a:r>
            <a:r>
              <a:rPr lang="en-US" b="1" dirty="0"/>
              <a:t> rapidly </a:t>
            </a:r>
            <a:r>
              <a:rPr lang="en-US" dirty="0"/>
              <a:t>(within seconds) when there is tissue damage outside the circulation. Damaged tissue releases a complex of chemicals called </a:t>
            </a:r>
            <a:r>
              <a:rPr lang="en-US" b="1" dirty="0"/>
              <a:t>thromboplastin or tissue factor</a:t>
            </a:r>
            <a:r>
              <a:rPr lang="en-US" dirty="0"/>
              <a:t>, which initiates coagulation. </a:t>
            </a:r>
          </a:p>
          <a:p>
            <a:r>
              <a:rPr lang="en-US" dirty="0"/>
              <a:t>I</a:t>
            </a:r>
            <a:r>
              <a:rPr lang="en-US" b="1" dirty="0"/>
              <a:t>ntrinsic pathway </a:t>
            </a:r>
            <a:r>
              <a:rPr lang="en-US" dirty="0"/>
              <a:t>is</a:t>
            </a:r>
            <a:r>
              <a:rPr lang="en-US" b="1" dirty="0"/>
              <a:t> slower </a:t>
            </a:r>
            <a:r>
              <a:rPr lang="en-US" dirty="0"/>
              <a:t>(3-6 minutes) and is confined to the circulation. It is triggered by damage to a blood vessel lining (endothelium) and the effects of platelets adhering to it. </a:t>
            </a:r>
          </a:p>
          <a:p>
            <a:r>
              <a:rPr lang="en-US" dirty="0"/>
              <a:t>After a time the clot shrinks, squeezing out serum.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162</a:t>
            </a:fld>
            <a:endParaRPr lang="en-US"/>
          </a:p>
        </p:txBody>
      </p:sp>
    </p:spTree>
  </p:cSld>
  <p:clrMapOvr>
    <a:masterClrMapping/>
  </p:clrMapOvr>
  <p:transition>
    <p:wipe dir="d"/>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sz="2800" dirty="0"/>
              <a:t>Stages of blood clotting</a:t>
            </a:r>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45720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163</a:t>
            </a:fld>
            <a:endParaRPr lang="en-US"/>
          </a:p>
        </p:txBody>
      </p:sp>
    </p:spTree>
  </p:cSld>
  <p:clrMapOvr>
    <a:masterClrMapping/>
  </p:clrMapOvr>
  <p:transition>
    <p:wipe dir="d"/>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164</a:t>
            </a:fld>
            <a:endParaRPr lang="en-US"/>
          </a:p>
        </p:txBody>
      </p:sp>
      <p:pic>
        <p:nvPicPr>
          <p:cNvPr id="1298434" name="Picture 2"/>
          <p:cNvPicPr>
            <a:picLocks noChangeAspect="1" noChangeArrowheads="1"/>
          </p:cNvPicPr>
          <p:nvPr/>
        </p:nvPicPr>
        <p:blipFill>
          <a:blip r:embed="rId2" cstate="print"/>
          <a:srcRect l="21094" t="16667" r="41406" b="23333"/>
          <a:stretch>
            <a:fillRect/>
          </a:stretch>
        </p:blipFill>
        <p:spPr bwMode="auto">
          <a:xfrm>
            <a:off x="0" y="304800"/>
            <a:ext cx="8458200" cy="6553200"/>
          </a:xfrm>
          <a:prstGeom prst="rect">
            <a:avLst/>
          </a:prstGeom>
          <a:noFill/>
          <a:ln w="9525">
            <a:no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4. </a:t>
            </a:r>
            <a:r>
              <a:rPr lang="en-US" b="1" dirty="0" err="1"/>
              <a:t>Fibrinolysis</a:t>
            </a:r>
            <a:r>
              <a:rPr lang="en-US" b="1" dirty="0"/>
              <a:t>. </a:t>
            </a:r>
            <a:r>
              <a:rPr lang="en-US" dirty="0"/>
              <a:t>After the clot has formed the process of removing it and healing the damaged blood vessel begins.</a:t>
            </a:r>
          </a:p>
          <a:p>
            <a:r>
              <a:rPr lang="en-US" dirty="0"/>
              <a:t>An inactive substance called </a:t>
            </a:r>
            <a:r>
              <a:rPr lang="en-US" b="1" dirty="0" err="1"/>
              <a:t>plasminogen</a:t>
            </a:r>
            <a:r>
              <a:rPr lang="en-US" dirty="0"/>
              <a:t> is present in the clot and is converted to the enzyme </a:t>
            </a:r>
            <a:r>
              <a:rPr lang="en-US" b="1" dirty="0" err="1"/>
              <a:t>plasmin</a:t>
            </a:r>
            <a:r>
              <a:rPr lang="en-US" dirty="0"/>
              <a:t> by activators released from the damaged endothelial cells. </a:t>
            </a:r>
          </a:p>
          <a:p>
            <a:r>
              <a:rPr lang="en-US" b="1" dirty="0" err="1"/>
              <a:t>Plasmin</a:t>
            </a:r>
            <a:r>
              <a:rPr lang="en-US" dirty="0"/>
              <a:t> initiates the breakdown of fibrin to soluble products; removed by phagocytosis. </a:t>
            </a:r>
          </a:p>
          <a:p>
            <a:r>
              <a:rPr lang="en-US" dirty="0"/>
              <a:t>As the clot is removed, the healing process restores the integrity of the blood vessel wall.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165</a:t>
            </a:fld>
            <a:endParaRPr lang="en-US"/>
          </a:p>
        </p:txBody>
      </p:sp>
      <p:pic>
        <p:nvPicPr>
          <p:cNvPr id="1017857" name="Picture 1"/>
          <p:cNvPicPr>
            <a:picLocks noChangeAspect="1" noChangeArrowheads="1"/>
          </p:cNvPicPr>
          <p:nvPr/>
        </p:nvPicPr>
        <p:blipFill>
          <a:blip r:embed="rId2" cstate="print"/>
          <a:srcRect l="23969" t="56666" r="28906" b="19452"/>
          <a:stretch>
            <a:fillRect/>
          </a:stretch>
        </p:blipFill>
        <p:spPr bwMode="auto">
          <a:xfrm>
            <a:off x="762000" y="3810000"/>
            <a:ext cx="7696200" cy="3048000"/>
          </a:xfrm>
          <a:prstGeom prst="rect">
            <a:avLst/>
          </a:prstGeom>
          <a:noFill/>
          <a:ln w="9525">
            <a:noFill/>
            <a:miter lim="800000"/>
            <a:headEnd/>
            <a:tailEnd/>
          </a:ln>
        </p:spPr>
      </p:pic>
      <p:cxnSp>
        <p:nvCxnSpPr>
          <p:cNvPr id="7" name="Straight Arrow Connector 6"/>
          <p:cNvCxnSpPr/>
          <p:nvPr/>
        </p:nvCxnSpPr>
        <p:spPr>
          <a:xfrm>
            <a:off x="5105400" y="6477000"/>
            <a:ext cx="8382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8" name="Rectangle 7"/>
          <p:cNvSpPr/>
          <p:nvPr/>
        </p:nvSpPr>
        <p:spPr>
          <a:xfrm>
            <a:off x="6096000" y="6096000"/>
            <a:ext cx="2362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Soluble products</a:t>
            </a:r>
          </a:p>
        </p:txBody>
      </p:sp>
    </p:spTree>
  </p:cSld>
  <p:clrMapOvr>
    <a:masterClrMapping/>
  </p:clrMapOvr>
  <p:transition>
    <p:wipe dir="d"/>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Assignment</a:t>
            </a:r>
          </a:p>
        </p:txBody>
      </p:sp>
      <p:sp>
        <p:nvSpPr>
          <p:cNvPr id="3" name="Content Placeholder 2"/>
          <p:cNvSpPr>
            <a:spLocks noGrp="1"/>
          </p:cNvSpPr>
          <p:nvPr>
            <p:ph idx="1"/>
          </p:nvPr>
        </p:nvSpPr>
        <p:spPr/>
        <p:txBody>
          <a:bodyPr/>
          <a:lstStyle/>
          <a:p>
            <a:pPr marL="457200" indent="-457200">
              <a:buFont typeface="+mj-lt"/>
              <a:buAutoNum type="arabicPeriod"/>
            </a:pPr>
            <a:r>
              <a:rPr lang="en-US" dirty="0"/>
              <a:t>List the clotting factors </a:t>
            </a:r>
          </a:p>
          <a:p>
            <a:pPr marL="457200" indent="-457200">
              <a:buFont typeface="+mj-lt"/>
              <a:buAutoNum type="arabicPeriod"/>
            </a:pPr>
            <a:r>
              <a:rPr lang="en-US" dirty="0"/>
              <a:t>Read and make notes on the Intrinsic and Extrinsic pathways of the clotting system</a:t>
            </a:r>
          </a:p>
          <a:p>
            <a:pPr marL="457200" indent="-457200">
              <a:buFont typeface="+mj-lt"/>
              <a:buAutoNum type="arabicPeriod"/>
            </a:pPr>
            <a:r>
              <a:rPr lang="en-US" dirty="0"/>
              <a:t>List four Vitamin K dependent factors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166</a:t>
            </a:fld>
            <a:endParaRPr lang="en-US"/>
          </a:p>
        </p:txBody>
      </p:sp>
    </p:spTree>
  </p:cSld>
  <p:clrMapOvr>
    <a:masterClrMapping/>
  </p:clrMapOvr>
  <p:transition>
    <p:dissolv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715962"/>
          </a:xfrm>
        </p:spPr>
        <p:txBody>
          <a:bodyPr>
            <a:normAutofit fontScale="90000"/>
          </a:bodyPr>
          <a:lstStyle/>
          <a:p>
            <a:r>
              <a:rPr lang="en-US" b="1" dirty="0"/>
              <a:t>	</a:t>
            </a:r>
            <a:r>
              <a:rPr lang="en-US" b="1" u="sng" dirty="0"/>
              <a:t>Control of coagulation</a:t>
            </a:r>
            <a:endParaRPr lang="en-US" dirty="0"/>
          </a:p>
        </p:txBody>
      </p:sp>
      <p:sp>
        <p:nvSpPr>
          <p:cNvPr id="3" name="Content Placeholder 2"/>
          <p:cNvSpPr>
            <a:spLocks noGrp="1"/>
          </p:cNvSpPr>
          <p:nvPr>
            <p:ph idx="1"/>
          </p:nvPr>
        </p:nvSpPr>
        <p:spPr>
          <a:xfrm>
            <a:off x="457200" y="1066800"/>
            <a:ext cx="8382000" cy="5791200"/>
          </a:xfrm>
        </p:spPr>
        <p:txBody>
          <a:bodyPr>
            <a:normAutofit/>
          </a:bodyPr>
          <a:lstStyle/>
          <a:p>
            <a:r>
              <a:rPr lang="en-US" sz="2800" dirty="0"/>
              <a:t>A positive feedback mechanism promotes blood clotting since thrombin is a powerful stimulator of its own production. </a:t>
            </a:r>
          </a:p>
          <a:p>
            <a:r>
              <a:rPr lang="en-US" sz="2800" dirty="0"/>
              <a:t>Main controls of coagulation are the:</a:t>
            </a:r>
          </a:p>
          <a:p>
            <a:pPr lvl="1"/>
            <a:r>
              <a:rPr lang="en-US" sz="2800" dirty="0"/>
              <a:t>Perfect smoothness of normal blood vessel lining: platelets do not adhere to this surface</a:t>
            </a:r>
          </a:p>
          <a:p>
            <a:pPr lvl="1"/>
            <a:r>
              <a:rPr lang="en-US" sz="2800" dirty="0"/>
              <a:t>Binding of thrombin to a special thrombin receptor on the cells lining blood vessels; once bound, thrombin is inactivated</a:t>
            </a:r>
          </a:p>
          <a:p>
            <a:pPr lvl="1"/>
            <a:r>
              <a:rPr lang="en-US" sz="2800" dirty="0"/>
              <a:t>Presence of natural anticoagulants, e.g. heparin, in the blood, which inactivate clotting factors.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167</a:t>
            </a:fld>
            <a:endParaRPr lang="en-US"/>
          </a:p>
        </p:txBody>
      </p:sp>
    </p:spTree>
  </p:cSld>
  <p:clrMapOvr>
    <a:masterClrMapping/>
  </p:clrMapOvr>
  <p:transition>
    <p:dissolv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2152651"/>
          </a:xfrm>
        </p:spPr>
        <p:style>
          <a:lnRef idx="0">
            <a:schemeClr val="accent2"/>
          </a:lnRef>
          <a:fillRef idx="3">
            <a:schemeClr val="accent2"/>
          </a:fillRef>
          <a:effectRef idx="3">
            <a:schemeClr val="accent2"/>
          </a:effectRef>
          <a:fontRef idx="minor">
            <a:schemeClr val="lt1"/>
          </a:fontRef>
        </p:style>
        <p:txBody>
          <a:bodyPr>
            <a:noAutofit/>
          </a:bodyPr>
          <a:lstStyle/>
          <a:p>
            <a:pPr algn="ctr"/>
            <a:r>
              <a:rPr lang="en-US" sz="6200" b="1" dirty="0"/>
              <a:t>CARDIOVASCULAR SYSTEM</a:t>
            </a:r>
          </a:p>
        </p:txBody>
      </p:sp>
      <p:pic>
        <p:nvPicPr>
          <p:cNvPr id="1013761" name="Picture 1"/>
          <p:cNvPicPr>
            <a:picLocks noChangeAspect="1" noChangeArrowheads="1"/>
          </p:cNvPicPr>
          <p:nvPr/>
        </p:nvPicPr>
        <p:blipFill>
          <a:blip r:embed="rId2" cstate="print"/>
          <a:srcRect l="28906" t="18000" r="12500" b="16124"/>
          <a:stretch>
            <a:fillRect/>
          </a:stretch>
        </p:blipFill>
        <p:spPr bwMode="auto">
          <a:xfrm>
            <a:off x="3581400" y="2362200"/>
            <a:ext cx="5562600" cy="4495800"/>
          </a:xfrm>
          <a:prstGeom prst="rect">
            <a:avLst/>
          </a:prstGeom>
          <a:noFill/>
          <a:ln w="9525">
            <a:noFill/>
            <a:miter lim="800000"/>
            <a:headEnd/>
            <a:tailEnd/>
          </a:ln>
        </p:spPr>
      </p:pic>
      <p:pic>
        <p:nvPicPr>
          <p:cNvPr id="1013762" name="Picture 2"/>
          <p:cNvPicPr>
            <a:picLocks noChangeAspect="1" noChangeArrowheads="1"/>
          </p:cNvPicPr>
          <p:nvPr/>
        </p:nvPicPr>
        <p:blipFill>
          <a:blip r:embed="rId3" cstate="print"/>
          <a:srcRect l="54688" t="36000" r="14062" b="12000"/>
          <a:stretch>
            <a:fillRect/>
          </a:stretch>
        </p:blipFill>
        <p:spPr bwMode="auto">
          <a:xfrm>
            <a:off x="0" y="2209800"/>
            <a:ext cx="3810000" cy="4648200"/>
          </a:xfrm>
          <a:prstGeom prst="rect">
            <a:avLst/>
          </a:prstGeom>
          <a:noFill/>
          <a:ln w="9525">
            <a:noFill/>
            <a:miter lim="800000"/>
            <a:headEnd/>
            <a:tailEnd/>
          </a:ln>
        </p:spPr>
      </p:pic>
    </p:spTree>
  </p:cSld>
  <p:clrMapOvr>
    <a:masterClrMapping/>
  </p:clrMapOvr>
  <p:transition>
    <p:wedg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fontScale="85000" lnSpcReduction="20000"/>
          </a:bodyPr>
          <a:lstStyle/>
          <a:p>
            <a:r>
              <a:rPr lang="en-US" dirty="0"/>
              <a:t>The cardiovascular system (CVS) is divided into two parts:</a:t>
            </a:r>
          </a:p>
          <a:p>
            <a:pPr lvl="1"/>
            <a:r>
              <a:rPr lang="en-US" dirty="0"/>
              <a:t>The heart (pump)</a:t>
            </a:r>
          </a:p>
          <a:p>
            <a:pPr lvl="1"/>
            <a:r>
              <a:rPr lang="en-US" dirty="0"/>
              <a:t>The blood vessels (pipes)</a:t>
            </a:r>
          </a:p>
          <a:p>
            <a:r>
              <a:rPr lang="en-US" dirty="0"/>
              <a:t>The heart pumps blood into two systems of blood vessels namely;</a:t>
            </a:r>
          </a:p>
          <a:p>
            <a:pPr marL="880110" lvl="1" indent="-514350">
              <a:buFont typeface="+mj-lt"/>
              <a:buAutoNum type="romanLcPeriod"/>
            </a:pPr>
            <a:r>
              <a:rPr lang="en-US" dirty="0"/>
              <a:t>The pulmonary circulation</a:t>
            </a:r>
          </a:p>
          <a:p>
            <a:pPr marL="880110" lvl="1" indent="-514350">
              <a:buFont typeface="+mj-lt"/>
              <a:buAutoNum type="romanLcPeriod"/>
            </a:pPr>
            <a:r>
              <a:rPr lang="en-US" dirty="0"/>
              <a:t>The systemic circulation</a:t>
            </a:r>
          </a:p>
          <a:p>
            <a:r>
              <a:rPr lang="en-US" dirty="0"/>
              <a:t>Right side of the heart pumps blood to the lungs (</a:t>
            </a:r>
            <a:r>
              <a:rPr lang="en-US" b="1" dirty="0"/>
              <a:t>the pulmonary circulation) </a:t>
            </a:r>
            <a:r>
              <a:rPr lang="en-US" dirty="0"/>
              <a:t>where gas exchange occurs.</a:t>
            </a:r>
          </a:p>
          <a:p>
            <a:r>
              <a:rPr lang="en-US" dirty="0"/>
              <a:t>Left side of the heart pumps blood into the </a:t>
            </a:r>
            <a:r>
              <a:rPr lang="en-US" b="1" dirty="0"/>
              <a:t>systemic circulation</a:t>
            </a:r>
            <a:r>
              <a:rPr lang="en-US" dirty="0"/>
              <a:t>; supplies rest of the body. </a:t>
            </a:r>
          </a:p>
        </p:txBody>
      </p:sp>
      <p:sp>
        <p:nvSpPr>
          <p:cNvPr id="4" name="Slide Number Placeholder 3"/>
          <p:cNvSpPr>
            <a:spLocks noGrp="1"/>
          </p:cNvSpPr>
          <p:nvPr>
            <p:ph type="sldNum" sz="quarter" idx="12"/>
          </p:nvPr>
        </p:nvSpPr>
        <p:spPr/>
        <p:txBody>
          <a:bodyPr/>
          <a:lstStyle/>
          <a:p>
            <a:fld id="{5A635FD2-D9AA-4F2E-8FE6-17BF2643B117}" type="slidenum">
              <a:rPr lang="en-US" smtClean="0"/>
              <a:pPr/>
              <a:t>169</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p:txBody>
          <a:bodyPr>
            <a:normAutofit fontScale="70000" lnSpcReduction="20000"/>
          </a:bodyPr>
          <a:lstStyle/>
          <a:p>
            <a:pPr>
              <a:buNone/>
            </a:pPr>
            <a:r>
              <a:rPr lang="en-US" b="1" dirty="0"/>
              <a:t>F) Plasma cells</a:t>
            </a:r>
          </a:p>
          <a:p>
            <a:r>
              <a:rPr lang="en-US" dirty="0"/>
              <a:t>Are type of </a:t>
            </a:r>
            <a:r>
              <a:rPr lang="en-US" dirty="0" err="1"/>
              <a:t>w.b.c</a:t>
            </a:r>
            <a:r>
              <a:rPr lang="en-US" dirty="0"/>
              <a:t> that synthesize and secrete specific defensive </a:t>
            </a:r>
            <a:r>
              <a:rPr lang="en-US" i="1" dirty="0"/>
              <a:t>antibodies </a:t>
            </a:r>
          </a:p>
          <a:p>
            <a:r>
              <a:rPr lang="en-US" dirty="0"/>
              <a:t>They develop from B-lymphocytes </a:t>
            </a:r>
          </a:p>
          <a:p>
            <a:endParaRPr lang="en-US" dirty="0"/>
          </a:p>
          <a:p>
            <a:r>
              <a:rPr lang="en-US" dirty="0"/>
              <a:t>Types of Connective tissues</a:t>
            </a:r>
          </a:p>
          <a:p>
            <a:pPr marL="880110" lvl="1" indent="-514350">
              <a:buFont typeface="+mj-lt"/>
              <a:buAutoNum type="romanLcPeriod"/>
            </a:pPr>
            <a:r>
              <a:rPr lang="en-US" dirty="0"/>
              <a:t>Loose connective tissue</a:t>
            </a:r>
          </a:p>
          <a:p>
            <a:pPr marL="880110" lvl="1" indent="-514350">
              <a:buFont typeface="+mj-lt"/>
              <a:buAutoNum type="romanLcPeriod"/>
            </a:pPr>
            <a:r>
              <a:rPr lang="en-US" dirty="0"/>
              <a:t>Dense connective tissue</a:t>
            </a:r>
          </a:p>
          <a:p>
            <a:pPr marL="880110" lvl="1" indent="-514350">
              <a:buFont typeface="+mj-lt"/>
              <a:buAutoNum type="romanLcPeriod"/>
            </a:pPr>
            <a:r>
              <a:rPr lang="en-US" dirty="0"/>
              <a:t>Adipose tissue</a:t>
            </a:r>
          </a:p>
          <a:p>
            <a:pPr marL="880110" lvl="1" indent="-514350">
              <a:buFont typeface="+mj-lt"/>
              <a:buAutoNum type="romanLcPeriod"/>
            </a:pPr>
            <a:r>
              <a:rPr lang="en-US" dirty="0"/>
              <a:t>Lymphoid tissue</a:t>
            </a:r>
          </a:p>
          <a:p>
            <a:pPr marL="880110" lvl="1" indent="-514350">
              <a:buFont typeface="+mj-lt"/>
              <a:buAutoNum type="romanLcPeriod"/>
            </a:pPr>
            <a:r>
              <a:rPr lang="en-US" dirty="0"/>
              <a:t>Blood</a:t>
            </a:r>
          </a:p>
          <a:p>
            <a:pPr marL="880110" lvl="1" indent="-514350">
              <a:buFont typeface="+mj-lt"/>
              <a:buAutoNum type="romanLcPeriod"/>
            </a:pPr>
            <a:r>
              <a:rPr lang="en-US" dirty="0"/>
              <a:t>Cartilage</a:t>
            </a:r>
          </a:p>
          <a:p>
            <a:pPr marL="880110" lvl="1" indent="-514350">
              <a:buFont typeface="+mj-lt"/>
              <a:buAutoNum type="romanLcPeriod"/>
            </a:pPr>
            <a:r>
              <a:rPr lang="en-US" dirty="0"/>
              <a:t>Bone </a:t>
            </a:r>
          </a:p>
        </p:txBody>
      </p:sp>
      <p:sp>
        <p:nvSpPr>
          <p:cNvPr id="4" name="Slide Number Placeholder 3"/>
          <p:cNvSpPr>
            <a:spLocks noGrp="1"/>
          </p:cNvSpPr>
          <p:nvPr>
            <p:ph type="sldNum" sz="quarter" idx="12"/>
          </p:nvPr>
        </p:nvSpPr>
        <p:spPr/>
        <p:txBody>
          <a:bodyPr/>
          <a:lstStyle/>
          <a:p>
            <a:fld id="{5A635FD2-D9AA-4F2E-8FE6-17BF2643B117}" type="slidenum">
              <a:rPr lang="en-US" smtClean="0"/>
              <a:pPr/>
              <a:t>17</a:t>
            </a:fld>
            <a:endParaRPr lang="en-US"/>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77000"/>
            <a:ext cx="9144000" cy="381000"/>
          </a:xfrm>
        </p:spPr>
        <p:txBody>
          <a:bodyPr>
            <a:normAutofit fontScale="90000"/>
          </a:bodyPr>
          <a:lstStyle/>
          <a:p>
            <a:r>
              <a:rPr lang="en-US" sz="2800" dirty="0"/>
              <a:t>Relationship between pulmonary and systemic circulations</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3999" cy="609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170</a:t>
            </a:fld>
            <a:endParaRPr lang="en-US"/>
          </a:p>
        </p:txBody>
      </p:sp>
    </p:spTree>
  </p:cSld>
  <p:clrMapOvr>
    <a:masterClrMapping/>
  </p:clrMapOvr>
  <p:transition>
    <p:wedg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a:t>
            </a:r>
          </a:p>
        </p:txBody>
      </p:sp>
      <p:sp>
        <p:nvSpPr>
          <p:cNvPr id="3" name="Content Placeholder 2"/>
          <p:cNvSpPr>
            <a:spLocks noGrp="1"/>
          </p:cNvSpPr>
          <p:nvPr>
            <p:ph idx="1"/>
          </p:nvPr>
        </p:nvSpPr>
        <p:spPr/>
        <p:txBody>
          <a:bodyPr/>
          <a:lstStyle/>
          <a:p>
            <a:pPr marL="457200" indent="-457200">
              <a:buFont typeface="+mj-lt"/>
              <a:buAutoNum type="arabicPeriod"/>
            </a:pPr>
            <a:r>
              <a:rPr lang="en-US" dirty="0"/>
              <a:t>Draw a diagram showing the relationship between pulmonary and  systemic circulations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171</a:t>
            </a:fld>
            <a:endParaRPr lang="en-US"/>
          </a:p>
        </p:txBody>
      </p:sp>
    </p:spTree>
  </p:cSld>
  <p:clrMapOvr>
    <a:masterClrMapping/>
  </p:clrMapOvr>
  <p:transition>
    <p:wedg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u="sng" dirty="0"/>
              <a:t>BLOOD VESSELS</a:t>
            </a:r>
          </a:p>
        </p:txBody>
      </p:sp>
      <p:sp>
        <p:nvSpPr>
          <p:cNvPr id="3" name="Content Placeholder 2"/>
          <p:cNvSpPr>
            <a:spLocks noGrp="1"/>
          </p:cNvSpPr>
          <p:nvPr>
            <p:ph idx="1"/>
          </p:nvPr>
        </p:nvSpPr>
        <p:spPr>
          <a:xfrm>
            <a:off x="0" y="914400"/>
            <a:ext cx="9144000" cy="5943600"/>
          </a:xfrm>
        </p:spPr>
        <p:txBody>
          <a:bodyPr>
            <a:normAutofit/>
          </a:bodyPr>
          <a:lstStyle/>
          <a:p>
            <a:pPr>
              <a:buNone/>
            </a:pPr>
            <a:r>
              <a:rPr lang="en-US" sz="2800" b="1" dirty="0"/>
              <a:t>	SEE OBJECTIVES IN THE TEXT BOOK</a:t>
            </a:r>
          </a:p>
          <a:p>
            <a:r>
              <a:rPr lang="en-US" sz="2800" dirty="0"/>
              <a:t>Blood vessels vary in </a:t>
            </a:r>
            <a:r>
              <a:rPr lang="en-US" sz="2800" b="1" dirty="0"/>
              <a:t>structure, size </a:t>
            </a:r>
            <a:r>
              <a:rPr lang="en-US" sz="2800" dirty="0"/>
              <a:t>and</a:t>
            </a:r>
            <a:r>
              <a:rPr lang="en-US" sz="2800" b="1" dirty="0"/>
              <a:t> </a:t>
            </a:r>
            <a:r>
              <a:rPr lang="en-US" sz="2800" b="1" dirty="0" err="1"/>
              <a:t>fuction</a:t>
            </a:r>
            <a:endParaRPr lang="en-US" sz="2800" b="1" dirty="0"/>
          </a:p>
          <a:p>
            <a:r>
              <a:rPr lang="en-US" sz="2800" b="1" dirty="0"/>
              <a:t>Types:</a:t>
            </a:r>
          </a:p>
          <a:p>
            <a:pPr lvl="1"/>
            <a:r>
              <a:rPr lang="en-US" sz="2800" b="1" dirty="0"/>
              <a:t>Arteries </a:t>
            </a:r>
          </a:p>
          <a:p>
            <a:pPr lvl="1"/>
            <a:r>
              <a:rPr lang="en-US" sz="2800" b="1" dirty="0"/>
              <a:t>Arterioles</a:t>
            </a:r>
          </a:p>
          <a:p>
            <a:pPr lvl="1"/>
            <a:r>
              <a:rPr lang="en-US" sz="2800" b="1" dirty="0"/>
              <a:t>Capillaries</a:t>
            </a:r>
          </a:p>
          <a:p>
            <a:pPr lvl="1"/>
            <a:r>
              <a:rPr lang="en-US" sz="2800" b="1" dirty="0" err="1"/>
              <a:t>Venules</a:t>
            </a:r>
            <a:endParaRPr lang="en-US" sz="2800" b="1" dirty="0"/>
          </a:p>
          <a:p>
            <a:pPr lvl="1"/>
            <a:r>
              <a:rPr lang="en-US" sz="2800" b="1" dirty="0"/>
              <a:t>Veins </a:t>
            </a:r>
          </a:p>
          <a:p>
            <a:pPr>
              <a:buNone/>
            </a:pPr>
            <a:endParaRPr lang="en-US" sz="2800"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172</a:t>
            </a:fld>
            <a:endParaRPr lang="en-US"/>
          </a:p>
        </p:txBody>
      </p:sp>
    </p:spTree>
  </p:cSld>
  <p:clrMapOvr>
    <a:masterClrMapping/>
  </p:clrMapOvr>
  <p:transition>
    <p:wedg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u="sng" dirty="0"/>
              <a:t>ARTERIES AND ARTERIOLES</a:t>
            </a:r>
          </a:p>
          <a:p>
            <a:r>
              <a:rPr lang="en-US" dirty="0"/>
              <a:t>Blood vessels that transport blood away from the heart. </a:t>
            </a:r>
          </a:p>
          <a:p>
            <a:r>
              <a:rPr lang="en-US" dirty="0"/>
              <a:t>Vary considerably in size </a:t>
            </a:r>
          </a:p>
          <a:p>
            <a:r>
              <a:rPr lang="en-US" dirty="0"/>
              <a:t>Walls consist of 3 layers of tissue</a:t>
            </a:r>
          </a:p>
          <a:p>
            <a:pPr lvl="1"/>
            <a:r>
              <a:rPr lang="en-US" b="1" dirty="0"/>
              <a:t>tunica adventitia </a:t>
            </a:r>
            <a:r>
              <a:rPr lang="en-US" dirty="0"/>
              <a:t>or outer layer of fibrous tissue</a:t>
            </a:r>
          </a:p>
          <a:p>
            <a:pPr lvl="1"/>
            <a:r>
              <a:rPr lang="en-US" b="1" dirty="0"/>
              <a:t>tunica media </a:t>
            </a:r>
            <a:r>
              <a:rPr lang="en-US" dirty="0"/>
              <a:t>or middle layer of smooth muscle and elastic tissue</a:t>
            </a:r>
          </a:p>
          <a:p>
            <a:pPr lvl="1"/>
            <a:r>
              <a:rPr lang="en-US" b="1" dirty="0"/>
              <a:t>tunica </a:t>
            </a:r>
            <a:r>
              <a:rPr lang="en-US" b="1" dirty="0" err="1"/>
              <a:t>intima</a:t>
            </a:r>
            <a:r>
              <a:rPr lang="en-US" b="1" dirty="0"/>
              <a:t> </a:t>
            </a:r>
            <a:r>
              <a:rPr lang="en-US" dirty="0"/>
              <a:t>or inner lining of </a:t>
            </a:r>
            <a:r>
              <a:rPr lang="en-US" dirty="0" err="1"/>
              <a:t>squamous</a:t>
            </a:r>
            <a:r>
              <a:rPr lang="en-US" dirty="0"/>
              <a:t> epithelium called </a:t>
            </a:r>
            <a:r>
              <a:rPr lang="en-US" i="1" dirty="0"/>
              <a:t>endothelium</a:t>
            </a:r>
            <a:r>
              <a:rPr lang="en-US" dirty="0"/>
              <a:t>.</a:t>
            </a:r>
          </a:p>
          <a:p>
            <a:r>
              <a:rPr lang="en-US" dirty="0"/>
              <a:t>Amount of muscular and elastic tissue varies in the arteries depending upon their size. </a:t>
            </a:r>
          </a:p>
          <a:p>
            <a:pPr lvl="1"/>
            <a:r>
              <a:rPr lang="en-US" dirty="0"/>
              <a:t>Large arteries (elastic arteries); </a:t>
            </a:r>
            <a:r>
              <a:rPr lang="en-US" b="1" dirty="0"/>
              <a:t>tunica media </a:t>
            </a:r>
            <a:r>
              <a:rPr lang="en-US" dirty="0"/>
              <a:t>consists of </a:t>
            </a:r>
            <a:r>
              <a:rPr lang="en-US" b="1" dirty="0"/>
              <a:t>more elastic tissue </a:t>
            </a:r>
            <a:r>
              <a:rPr lang="en-US" dirty="0"/>
              <a:t>and</a:t>
            </a:r>
            <a:r>
              <a:rPr lang="en-US" b="1" dirty="0"/>
              <a:t> less smooth muscle.</a:t>
            </a:r>
          </a:p>
          <a:p>
            <a:pPr lvl="1"/>
            <a:r>
              <a:rPr lang="en-US" dirty="0"/>
              <a:t>Arterioles (smallest arteries); </a:t>
            </a:r>
            <a:r>
              <a:rPr lang="en-US" b="1" dirty="0"/>
              <a:t>tunica media </a:t>
            </a:r>
            <a:r>
              <a:rPr lang="en-US" dirty="0"/>
              <a:t>consists almost entirely of </a:t>
            </a:r>
            <a:r>
              <a:rPr lang="en-US" b="1" dirty="0"/>
              <a:t>smooth muscle</a:t>
            </a:r>
            <a:r>
              <a:rPr lang="en-US" dirty="0"/>
              <a:t>. </a:t>
            </a:r>
          </a:p>
          <a:p>
            <a:r>
              <a:rPr lang="en-US" dirty="0"/>
              <a:t>Arteries have </a:t>
            </a:r>
            <a:r>
              <a:rPr lang="en-US" b="1" dirty="0"/>
              <a:t>thicker walls </a:t>
            </a:r>
            <a:r>
              <a:rPr lang="en-US" dirty="0"/>
              <a:t>than veins; enables them to withstand high pressure of arterial blood.</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173</a:t>
            </a:fld>
            <a:endParaRPr lang="en-US"/>
          </a:p>
        </p:txBody>
      </p:sp>
    </p:spTree>
  </p:cSld>
  <p:clrMapOvr>
    <a:masterClrMapping/>
  </p:clrMapOvr>
  <p:transition>
    <p:wedg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174</a:t>
            </a:fld>
            <a:endParaRPr lang="en-US"/>
          </a:p>
        </p:txBody>
      </p:sp>
      <p:pic>
        <p:nvPicPr>
          <p:cNvPr id="5" name="Picture 2"/>
          <p:cNvPicPr>
            <a:picLocks noChangeAspect="1" noChangeArrowheads="1"/>
          </p:cNvPicPr>
          <p:nvPr/>
        </p:nvPicPr>
        <p:blipFill>
          <a:blip r:embed="rId2" cstate="print"/>
          <a:srcRect r="35000"/>
          <a:stretch>
            <a:fillRect/>
          </a:stretch>
        </p:blipFill>
        <p:spPr bwMode="auto">
          <a:xfrm>
            <a:off x="1143000" y="0"/>
            <a:ext cx="5943600" cy="5715000"/>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800" dirty="0"/>
              <a:t>The tiny arteries are known as arterioles and since they cannot stretch, they offer resistance which determine systemic blood pressure. Are therefore known as </a:t>
            </a:r>
            <a:r>
              <a:rPr lang="en-US" sz="2800" i="1" dirty="0">
                <a:solidFill>
                  <a:srgbClr val="FF0000"/>
                </a:solidFill>
              </a:rPr>
              <a:t>resistance vessels.</a:t>
            </a:r>
            <a:r>
              <a:rPr lang="en-US" sz="2800" b="1" i="1" dirty="0">
                <a:solidFill>
                  <a:srgbClr val="FF0000"/>
                </a:solidFill>
              </a:rPr>
              <a:t>	</a:t>
            </a:r>
          </a:p>
          <a:p>
            <a:pPr>
              <a:buNone/>
            </a:pPr>
            <a:r>
              <a:rPr lang="en-US" sz="2800" b="1" u="sng" dirty="0"/>
              <a:t>ANASTOMOSES </a:t>
            </a:r>
          </a:p>
          <a:p>
            <a:r>
              <a:rPr lang="en-US" sz="2800" b="1" dirty="0"/>
              <a:t>Def: </a:t>
            </a:r>
            <a:r>
              <a:rPr lang="en-US" sz="2800" dirty="0"/>
              <a:t>arteries that form a link between main arteries supplying an area, e.g. the arterial supply to the palms of the hand and soles of the feet, the brain, the joints and, to a limited extent, the heart muscle. </a:t>
            </a:r>
          </a:p>
          <a:p>
            <a:r>
              <a:rPr lang="en-US" sz="2800" dirty="0"/>
              <a:t>If one artery supplying the area is occluded </a:t>
            </a:r>
            <a:r>
              <a:rPr lang="en-US" sz="2800" dirty="0" err="1"/>
              <a:t>anastomotic</a:t>
            </a:r>
            <a:r>
              <a:rPr lang="en-US" sz="2800" dirty="0"/>
              <a:t> arteries provide a </a:t>
            </a:r>
            <a:r>
              <a:rPr lang="en-US" sz="2800" b="1" dirty="0"/>
              <a:t>collateral circulation</a:t>
            </a:r>
            <a:r>
              <a:rPr lang="en-US" sz="2800" dirty="0"/>
              <a:t>.</a:t>
            </a:r>
          </a:p>
          <a:p>
            <a:r>
              <a:rPr lang="en-US" sz="2800" dirty="0"/>
              <a:t>This provides an adequate blood supply when the occlusion occurs gradually, giving the </a:t>
            </a:r>
            <a:r>
              <a:rPr lang="en-US" sz="2800" dirty="0" err="1"/>
              <a:t>anastomotic</a:t>
            </a:r>
            <a:r>
              <a:rPr lang="en-US" sz="2800" dirty="0"/>
              <a:t> arteries time to dilate.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175</a:t>
            </a:fld>
            <a:endParaRPr lang="en-US"/>
          </a:p>
        </p:txBody>
      </p:sp>
    </p:spTree>
  </p:cSld>
  <p:clrMapOvr>
    <a:masterClrMapping/>
  </p:clrMapOvr>
  <p:transition>
    <p:wedg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176</a:t>
            </a:fld>
            <a:endParaRPr lang="en-US"/>
          </a:p>
        </p:txBody>
      </p:sp>
      <p:pic>
        <p:nvPicPr>
          <p:cNvPr id="6146" name="Picture 2"/>
          <p:cNvPicPr>
            <a:picLocks noChangeAspect="1" noChangeArrowheads="1"/>
          </p:cNvPicPr>
          <p:nvPr/>
        </p:nvPicPr>
        <p:blipFill>
          <a:blip r:embed="rId2" cstate="print"/>
          <a:srcRect l="41406" t="18000" r="18750" b="8667"/>
          <a:stretch>
            <a:fillRect/>
          </a:stretch>
        </p:blipFill>
        <p:spPr bwMode="auto">
          <a:xfrm>
            <a:off x="0" y="0"/>
            <a:ext cx="8382000" cy="6858000"/>
          </a:xfrm>
          <a:prstGeom prst="rect">
            <a:avLst/>
          </a:prstGeom>
          <a:noFill/>
          <a:ln w="9525">
            <a:noFill/>
            <a:miter lim="800000"/>
            <a:headEnd/>
            <a:tailEnd/>
          </a:ln>
        </p:spPr>
      </p:pic>
      <p:sp>
        <p:nvSpPr>
          <p:cNvPr id="6" name="TextBox 5"/>
          <p:cNvSpPr txBox="1"/>
          <p:nvPr/>
        </p:nvSpPr>
        <p:spPr>
          <a:xfrm>
            <a:off x="6400800" y="4953000"/>
            <a:ext cx="2209800" cy="1815882"/>
          </a:xfrm>
          <a:prstGeom prst="rect">
            <a:avLst/>
          </a:prstGeom>
          <a:noFill/>
        </p:spPr>
        <p:txBody>
          <a:bodyPr wrap="square" rtlCol="0">
            <a:spAutoFit/>
          </a:bodyPr>
          <a:lstStyle/>
          <a:p>
            <a:r>
              <a:rPr lang="en-US" sz="2800" dirty="0"/>
              <a:t>ARTERIAL SUPPLY OF THE HAND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sz="3200" b="1" u="sng" dirty="0"/>
              <a:t>END-ARTERIES</a:t>
            </a:r>
            <a:r>
              <a:rPr lang="en-US" sz="3200" u="sng" dirty="0"/>
              <a:t> </a:t>
            </a:r>
          </a:p>
          <a:p>
            <a:r>
              <a:rPr lang="en-US" sz="3200" b="1" dirty="0"/>
              <a:t>Def: </a:t>
            </a:r>
            <a:r>
              <a:rPr lang="en-US" sz="3200" dirty="0"/>
              <a:t>arteries with no </a:t>
            </a:r>
            <a:r>
              <a:rPr lang="en-US" sz="3200" dirty="0" err="1"/>
              <a:t>anastomoses</a:t>
            </a:r>
            <a:r>
              <a:rPr lang="en-US" sz="3200" dirty="0"/>
              <a:t> or those beyond the most distal anastomosis, e.g. the branches from the </a:t>
            </a:r>
            <a:r>
              <a:rPr lang="en-US" sz="3200" dirty="0" err="1"/>
              <a:t>circulus</a:t>
            </a:r>
            <a:r>
              <a:rPr lang="en-US" sz="3200" dirty="0"/>
              <a:t> </a:t>
            </a:r>
            <a:r>
              <a:rPr lang="en-US" sz="3200" dirty="0" err="1"/>
              <a:t>arteriosus</a:t>
            </a:r>
            <a:r>
              <a:rPr lang="en-US" sz="3200" dirty="0"/>
              <a:t> </a:t>
            </a:r>
            <a:r>
              <a:rPr lang="en-US" sz="3200" b="1" dirty="0"/>
              <a:t>(circle of Willis) </a:t>
            </a:r>
            <a:r>
              <a:rPr lang="en-US" sz="3200" dirty="0"/>
              <a:t>in the brain or the central artery to the retina of the eye.</a:t>
            </a:r>
          </a:p>
          <a:p>
            <a:r>
              <a:rPr lang="en-US" sz="3200" dirty="0"/>
              <a:t>When an end-artery is occluded the tissues it supplies die because there is no alternative blood supply.</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177</a:t>
            </a:fld>
            <a:endParaRPr lang="en-US"/>
          </a:p>
        </p:txBody>
      </p:sp>
    </p:spTree>
  </p:cSld>
  <p:clrMapOvr>
    <a:masterClrMapping/>
  </p:clrMapOvr>
  <p:transition>
    <p:wedg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CAPILLARIES </a:t>
            </a:r>
          </a:p>
          <a:p>
            <a:r>
              <a:rPr lang="en-US" b="1" dirty="0"/>
              <a:t>Def: </a:t>
            </a:r>
            <a:r>
              <a:rPr lang="en-US" dirty="0"/>
              <a:t>minute vessels formed from break up of smallest arterioles.</a:t>
            </a:r>
          </a:p>
          <a:p>
            <a:r>
              <a:rPr lang="en-US" dirty="0"/>
              <a:t>Walls consist of a single layer of endothelial cells through which water and other small-molecule substances can pass. </a:t>
            </a:r>
          </a:p>
          <a:p>
            <a:r>
              <a:rPr lang="en-US" dirty="0"/>
              <a:t>Form a vast network of tiny vessels which link smallest arterioles to smallest venules.</a:t>
            </a:r>
          </a:p>
          <a:p>
            <a:r>
              <a:rPr lang="en-US" dirty="0"/>
              <a:t>Diameter; approximately </a:t>
            </a:r>
            <a:r>
              <a:rPr lang="en-US" b="1" dirty="0"/>
              <a:t>7 </a:t>
            </a:r>
            <a:r>
              <a:rPr lang="el-GR" b="1" dirty="0"/>
              <a:t>μ</a:t>
            </a:r>
            <a:r>
              <a:rPr lang="en-US" b="1" dirty="0"/>
              <a:t>m. </a:t>
            </a:r>
          </a:p>
          <a:p>
            <a:r>
              <a:rPr lang="en-US" b="1" dirty="0">
                <a:solidFill>
                  <a:srgbClr val="FF0000"/>
                </a:solidFill>
              </a:rPr>
              <a:t>Capillary bed</a:t>
            </a:r>
            <a:r>
              <a:rPr lang="en-US" dirty="0"/>
              <a:t>: site of exchange of substances between blood  &amp; tissue fluid. </a:t>
            </a:r>
          </a:p>
          <a:p>
            <a:r>
              <a:rPr lang="en-US" dirty="0"/>
              <a:t>Blood entry into the capillary bed is guarded by </a:t>
            </a:r>
            <a:r>
              <a:rPr lang="en-US" b="1" i="1" dirty="0" err="1"/>
              <a:t>precapillary</a:t>
            </a:r>
            <a:r>
              <a:rPr lang="en-US" b="1" i="1" dirty="0"/>
              <a:t> sphincters </a:t>
            </a:r>
            <a:r>
              <a:rPr lang="en-US" dirty="0"/>
              <a:t>that direct blood flow</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178</a:t>
            </a:fld>
            <a:endParaRPr lang="en-US"/>
          </a:p>
        </p:txBody>
      </p:sp>
    </p:spTree>
  </p:cSld>
  <p:clrMapOvr>
    <a:masterClrMapping/>
  </p:clrMapOvr>
  <p:transition>
    <p:wedg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800" b="1" u="sng" dirty="0"/>
              <a:t>SINUSOIDS</a:t>
            </a:r>
            <a:r>
              <a:rPr lang="en-US" sz="2800" u="sng" dirty="0"/>
              <a:t> </a:t>
            </a:r>
          </a:p>
          <a:p>
            <a:r>
              <a:rPr lang="en-US" sz="2800" dirty="0"/>
              <a:t>Capillaries that are wider and leakier than normal capillaries </a:t>
            </a:r>
          </a:p>
          <a:p>
            <a:r>
              <a:rPr lang="en-US" sz="2800" dirty="0"/>
              <a:t>Have extremely thin walls separating blood from the neighboring cells.</a:t>
            </a:r>
          </a:p>
          <a:p>
            <a:r>
              <a:rPr lang="en-US" sz="2800" dirty="0"/>
              <a:t>Found in </a:t>
            </a:r>
          </a:p>
          <a:p>
            <a:pPr lvl="1"/>
            <a:r>
              <a:rPr lang="en-US" sz="2800" dirty="0"/>
              <a:t>bone marrow, </a:t>
            </a:r>
          </a:p>
          <a:p>
            <a:pPr lvl="1"/>
            <a:r>
              <a:rPr lang="en-US" sz="2800" dirty="0"/>
              <a:t>endocrine glands, </a:t>
            </a:r>
          </a:p>
          <a:p>
            <a:pPr lvl="1"/>
            <a:r>
              <a:rPr lang="en-US" sz="2800" dirty="0"/>
              <a:t>spleen  </a:t>
            </a:r>
          </a:p>
          <a:p>
            <a:pPr lvl="1"/>
            <a:r>
              <a:rPr lang="en-US" sz="2800" dirty="0"/>
              <a:t>liver.</a:t>
            </a:r>
          </a:p>
          <a:p>
            <a:r>
              <a:rPr lang="en-US" sz="2800" dirty="0"/>
              <a:t>Because of their larger lumen, BP in sinusoids is lower than in capillaries and there is a slower rate of blood flow.</a:t>
            </a:r>
          </a:p>
          <a:p>
            <a:endParaRPr lang="en-US" sz="2800"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179</a:t>
            </a:fld>
            <a:endParaRPr lang="en-US"/>
          </a:p>
        </p:txBody>
      </p:sp>
    </p:spTree>
  </p:cSld>
  <p:clrMapOvr>
    <a:masterClrMapping/>
  </p:clrMapOvr>
  <p:transition>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dirty="0"/>
              <a:t>LOOSE (AREOLAR) CONNECTIVE TISSUE</a:t>
            </a: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dirty="0"/>
              <a:t>Most </a:t>
            </a:r>
            <a:r>
              <a:rPr lang="en-US" dirty="0" err="1"/>
              <a:t>generalised</a:t>
            </a:r>
            <a:r>
              <a:rPr lang="en-US" dirty="0"/>
              <a:t> of all connective tissue. </a:t>
            </a:r>
          </a:p>
          <a:p>
            <a:r>
              <a:rPr lang="en-US" dirty="0"/>
              <a:t>Matrix is semisolid with many </a:t>
            </a:r>
            <a:r>
              <a:rPr lang="en-US" b="1" dirty="0"/>
              <a:t>fibroblasts</a:t>
            </a:r>
            <a:r>
              <a:rPr lang="en-US" dirty="0"/>
              <a:t> and some </a:t>
            </a:r>
            <a:r>
              <a:rPr lang="en-US" b="1" dirty="0"/>
              <a:t>fat cells, mast cells </a:t>
            </a:r>
            <a:r>
              <a:rPr lang="en-US" dirty="0"/>
              <a:t>and </a:t>
            </a:r>
            <a:r>
              <a:rPr lang="en-US" b="1" dirty="0"/>
              <a:t>macrophages</a:t>
            </a:r>
            <a:r>
              <a:rPr lang="en-US" dirty="0"/>
              <a:t> widely separated by elastic and collagen fibres.</a:t>
            </a:r>
          </a:p>
          <a:p>
            <a:r>
              <a:rPr lang="en-US" dirty="0"/>
              <a:t>Found in almost every part of the body providing elasticity and tensile strength. </a:t>
            </a:r>
          </a:p>
          <a:p>
            <a:r>
              <a:rPr lang="en-US" dirty="0"/>
              <a:t>Connects and supports other tissues, e.g:</a:t>
            </a:r>
          </a:p>
          <a:p>
            <a:pPr lvl="1"/>
            <a:r>
              <a:rPr lang="en-US" dirty="0"/>
              <a:t>under the skin</a:t>
            </a:r>
          </a:p>
          <a:p>
            <a:pPr lvl="1"/>
            <a:r>
              <a:rPr lang="en-US" dirty="0"/>
              <a:t>between muscles</a:t>
            </a:r>
          </a:p>
          <a:p>
            <a:pPr lvl="1"/>
            <a:r>
              <a:rPr lang="en-US" dirty="0"/>
              <a:t>supporting blood vessels and nerves</a:t>
            </a:r>
          </a:p>
          <a:p>
            <a:pPr lvl="1"/>
            <a:r>
              <a:rPr lang="en-US" dirty="0"/>
              <a:t>in the alimentary canal</a:t>
            </a:r>
          </a:p>
          <a:p>
            <a:pPr lvl="1"/>
            <a:r>
              <a:rPr lang="en-US" dirty="0"/>
              <a:t>in glands supporting secretory cells.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18</a:t>
            </a:fld>
            <a:endParaRPr lang="en-US"/>
          </a:p>
        </p:txBody>
      </p:sp>
    </p:spTree>
  </p:cSld>
  <p:clrMapOvr>
    <a:masterClrMapping/>
  </p:clrMapOvr>
  <p:transition>
    <p:cover dir="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u="sng" dirty="0"/>
              <a:t>VEINS AND VENULES</a:t>
            </a:r>
          </a:p>
          <a:p>
            <a:r>
              <a:rPr lang="en-US" b="1" dirty="0"/>
              <a:t>Veins</a:t>
            </a:r>
            <a:r>
              <a:rPr lang="en-US" dirty="0"/>
              <a:t>: blood vessels that return blood at low pressure to the heart. </a:t>
            </a:r>
          </a:p>
          <a:p>
            <a:r>
              <a:rPr lang="en-US" b="1" dirty="0"/>
              <a:t>Venules</a:t>
            </a:r>
            <a:r>
              <a:rPr lang="en-US" dirty="0"/>
              <a:t>: smallest veins </a:t>
            </a:r>
          </a:p>
          <a:p>
            <a:r>
              <a:rPr lang="en-US" dirty="0"/>
              <a:t>Walls of the veins are thinner (because there is less muscle and elastic tissue in the tunica media than those of arteries) but have the same three layers of tissue.</a:t>
            </a:r>
          </a:p>
          <a:p>
            <a:r>
              <a:rPr lang="en-US" dirty="0"/>
              <a:t>When cut, the veins collapse while the thicker-walled arteries remain open.</a:t>
            </a:r>
          </a:p>
          <a:p>
            <a:r>
              <a:rPr lang="en-US" dirty="0"/>
              <a:t>When an artery is cut blood spurts at high pressure while a slower, steady flow of blood escapes from a vein.</a:t>
            </a:r>
          </a:p>
          <a:p>
            <a:r>
              <a:rPr lang="en-US" dirty="0"/>
              <a:t>Veins are called </a:t>
            </a:r>
            <a:r>
              <a:rPr lang="en-US" b="1" dirty="0"/>
              <a:t>capacitance vessels </a:t>
            </a:r>
            <a:r>
              <a:rPr lang="en-US" dirty="0"/>
              <a:t>coz they are distensible and there4 have the capacity to hold a large proportion of blood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180</a:t>
            </a:fld>
            <a:endParaRPr lang="en-US"/>
          </a:p>
        </p:txBody>
      </p:sp>
    </p:spTree>
  </p:cSld>
  <p:clrMapOvr>
    <a:masterClrMapping/>
  </p:clrMapOvr>
  <p:transition>
    <p:wedg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19800"/>
            <a:ext cx="8229600" cy="639762"/>
          </a:xfrm>
        </p:spPr>
        <p:txBody>
          <a:bodyPr>
            <a:normAutofit/>
          </a:bodyPr>
          <a:lstStyle/>
          <a:p>
            <a:r>
              <a:rPr lang="en-US" sz="2800" dirty="0"/>
              <a:t>Structure of an artery and a vein</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3999" cy="5715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181</a:t>
            </a:fld>
            <a:endParaRPr lang="en-US"/>
          </a:p>
        </p:txBody>
      </p:sp>
    </p:spTree>
  </p:cSld>
  <p:clrMapOvr>
    <a:masterClrMapping/>
  </p:clrMapOvr>
  <p:transition>
    <p:wedg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Valves</a:t>
            </a:r>
          </a:p>
          <a:p>
            <a:r>
              <a:rPr lang="en-US" dirty="0"/>
              <a:t>Present in some veins</a:t>
            </a:r>
          </a:p>
          <a:p>
            <a:r>
              <a:rPr lang="en-US" dirty="0"/>
              <a:t>Prevent backflow of blood, ensuring that it flows towards the heart. </a:t>
            </a:r>
          </a:p>
          <a:p>
            <a:r>
              <a:rPr lang="en-US" dirty="0"/>
              <a:t>Formed by a fold of </a:t>
            </a:r>
            <a:r>
              <a:rPr lang="en-US" b="1" dirty="0"/>
              <a:t>tunica </a:t>
            </a:r>
            <a:r>
              <a:rPr lang="en-US" b="1" dirty="0" err="1"/>
              <a:t>intima</a:t>
            </a:r>
            <a:r>
              <a:rPr lang="en-US" b="1" dirty="0"/>
              <a:t> </a:t>
            </a:r>
            <a:r>
              <a:rPr lang="en-US" dirty="0"/>
              <a:t>strengthened by connective tissue. </a:t>
            </a:r>
          </a:p>
          <a:p>
            <a:r>
              <a:rPr lang="en-US" dirty="0"/>
              <a:t>Cusps are </a:t>
            </a:r>
            <a:r>
              <a:rPr lang="en-US" b="1" dirty="0" err="1"/>
              <a:t>semilunar</a:t>
            </a:r>
            <a:r>
              <a:rPr lang="en-US" dirty="0"/>
              <a:t> in shape with the concavity towards the heart.</a:t>
            </a:r>
          </a:p>
          <a:p>
            <a:r>
              <a:rPr lang="en-US" dirty="0"/>
              <a:t>Are abundant in limb veins, especially the lower limbs where blood must travel a considerable distance against gravity when the individual is standing.</a:t>
            </a:r>
          </a:p>
          <a:p>
            <a:r>
              <a:rPr lang="en-US" dirty="0"/>
              <a:t>Absent in very small and very large veins in the thorax and abdomen.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182</a:t>
            </a:fld>
            <a:endParaRPr lang="en-US"/>
          </a:p>
        </p:txBody>
      </p:sp>
    </p:spTree>
  </p:cSld>
  <p:clrMapOvr>
    <a:masterClrMapping/>
  </p:clrMapOvr>
  <p:transition>
    <p:wedg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19800"/>
            <a:ext cx="8229600" cy="457200"/>
          </a:xfrm>
        </p:spPr>
        <p:txBody>
          <a:bodyPr>
            <a:normAutofit fontScale="90000"/>
          </a:bodyPr>
          <a:lstStyle/>
          <a:p>
            <a:r>
              <a:rPr lang="en-US" sz="3200" dirty="0"/>
              <a:t>The interior of a vein; valves and cusps</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228600" y="0"/>
            <a:ext cx="8763000" cy="5943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183</a:t>
            </a:fld>
            <a:endParaRPr lang="en-US"/>
          </a:p>
        </p:txBody>
      </p:sp>
    </p:spTree>
  </p:cSld>
  <p:clrMapOvr>
    <a:masterClrMapping/>
  </p:clrMapOvr>
  <p:transition>
    <p:wedg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sz="2800" dirty="0"/>
              <a:t>Relationship between the vascular network</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45720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184</a:t>
            </a:fld>
            <a:endParaRPr lang="en-US"/>
          </a:p>
        </p:txBody>
      </p:sp>
    </p:spTree>
  </p:cSld>
  <p:clrMapOvr>
    <a:masterClrMapping/>
  </p:clrMapOvr>
  <p:transition>
    <p:wedg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Assignment</a:t>
            </a:r>
          </a:p>
        </p:txBody>
      </p:sp>
      <p:sp>
        <p:nvSpPr>
          <p:cNvPr id="3" name="Content Placeholder 2"/>
          <p:cNvSpPr>
            <a:spLocks noGrp="1"/>
          </p:cNvSpPr>
          <p:nvPr>
            <p:ph idx="1"/>
          </p:nvPr>
        </p:nvSpPr>
        <p:spPr/>
        <p:txBody>
          <a:bodyPr>
            <a:normAutofit fontScale="85000" lnSpcReduction="20000"/>
          </a:bodyPr>
          <a:lstStyle/>
          <a:p>
            <a:pPr marL="457200" indent="-457200">
              <a:buFont typeface="+mj-lt"/>
              <a:buAutoNum type="arabicPeriod"/>
            </a:pPr>
            <a:r>
              <a:rPr lang="en-US" dirty="0"/>
              <a:t>draw the cross-sectional structure of a vein and an artery</a:t>
            </a:r>
          </a:p>
          <a:p>
            <a:pPr marL="457200" indent="-457200">
              <a:buFont typeface="+mj-lt"/>
              <a:buAutoNum type="arabicPeriod"/>
            </a:pPr>
            <a:endParaRPr lang="en-US" dirty="0"/>
          </a:p>
          <a:p>
            <a:pPr marL="457200" indent="-457200">
              <a:buFont typeface="+mj-lt"/>
              <a:buAutoNum type="arabicPeriod"/>
            </a:pPr>
            <a:endParaRPr lang="en-US" dirty="0"/>
          </a:p>
          <a:p>
            <a:pPr marL="457200" indent="-457200">
              <a:buNone/>
            </a:pPr>
            <a:r>
              <a:rPr lang="en-US" b="1" dirty="0"/>
              <a:t>NB:</a:t>
            </a:r>
          </a:p>
          <a:p>
            <a:r>
              <a:rPr lang="en-US" dirty="0"/>
              <a:t>Outer layers of tissue of thick-walled blood vessels receive their blood supply via a network of blood vessels called </a:t>
            </a:r>
            <a:r>
              <a:rPr lang="en-US" b="1" dirty="0" err="1"/>
              <a:t>vasa</a:t>
            </a:r>
            <a:r>
              <a:rPr lang="en-US" b="1" dirty="0"/>
              <a:t> </a:t>
            </a:r>
            <a:r>
              <a:rPr lang="en-US" b="1" dirty="0" err="1"/>
              <a:t>vasorum</a:t>
            </a:r>
            <a:r>
              <a:rPr lang="en-US" dirty="0"/>
              <a:t>. </a:t>
            </a:r>
          </a:p>
          <a:p>
            <a:r>
              <a:rPr lang="en-US" dirty="0"/>
              <a:t>Vessels with thin walls and the endothelium of the others receive oxygen and nutrients by diffusion from the blood passing through them.</a:t>
            </a:r>
          </a:p>
          <a:p>
            <a:pPr marL="457200" indent="-457200"/>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185</a:t>
            </a:fld>
            <a:endParaRPr lang="en-US"/>
          </a:p>
        </p:txBody>
      </p:sp>
    </p:spTree>
  </p:cSld>
  <p:clrMapOvr>
    <a:masterClrMapping/>
  </p:clrMapOvr>
  <p:transition>
    <p:wedg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Control of blood vessels diameter</a:t>
            </a:r>
          </a:p>
        </p:txBody>
      </p:sp>
      <p:sp>
        <p:nvSpPr>
          <p:cNvPr id="3" name="Content Placeholder 2"/>
          <p:cNvSpPr>
            <a:spLocks noGrp="1"/>
          </p:cNvSpPr>
          <p:nvPr>
            <p:ph idx="1"/>
          </p:nvPr>
        </p:nvSpPr>
        <p:spPr>
          <a:xfrm>
            <a:off x="0" y="685800"/>
            <a:ext cx="9144000" cy="6172200"/>
          </a:xfrm>
        </p:spPr>
        <p:txBody>
          <a:bodyPr>
            <a:normAutofit/>
          </a:bodyPr>
          <a:lstStyle/>
          <a:p>
            <a:r>
              <a:rPr lang="en-US" sz="2600" dirty="0"/>
              <a:t>All blood vessels except capillaries have smooth muscle fibres in the tunica media which are supplied by nerves of autonomic nervous system (ANS). </a:t>
            </a:r>
          </a:p>
          <a:p>
            <a:pPr lvl="1"/>
            <a:r>
              <a:rPr lang="en-US" sz="2600" dirty="0"/>
              <a:t>The nerves arise from the </a:t>
            </a:r>
            <a:r>
              <a:rPr lang="en-US" sz="2600" b="1" dirty="0"/>
              <a:t>vasomotor centre </a:t>
            </a:r>
            <a:r>
              <a:rPr lang="en-US" sz="2600" dirty="0"/>
              <a:t>in the medulla oblongata and they change the diameter of the lumen of blood vessels, controlling the volume of blood they contain. </a:t>
            </a:r>
          </a:p>
          <a:p>
            <a:r>
              <a:rPr lang="en-US" sz="2600" b="1" dirty="0"/>
              <a:t>Medium-sized</a:t>
            </a:r>
            <a:r>
              <a:rPr lang="en-US" sz="2600" dirty="0"/>
              <a:t> and </a:t>
            </a:r>
            <a:r>
              <a:rPr lang="en-US" sz="2600" b="1" dirty="0"/>
              <a:t>small arteries </a:t>
            </a:r>
            <a:r>
              <a:rPr lang="en-US" sz="2600" dirty="0"/>
              <a:t>have more </a:t>
            </a:r>
            <a:r>
              <a:rPr lang="en-US" sz="2600" b="1" dirty="0"/>
              <a:t>muscle</a:t>
            </a:r>
            <a:r>
              <a:rPr lang="en-US" sz="2600" dirty="0"/>
              <a:t> than </a:t>
            </a:r>
            <a:r>
              <a:rPr lang="en-US" sz="2600" b="1" dirty="0"/>
              <a:t>elastic tissue </a:t>
            </a:r>
            <a:r>
              <a:rPr lang="en-US" sz="2600" dirty="0"/>
              <a:t>in their walls. </a:t>
            </a:r>
          </a:p>
          <a:p>
            <a:pPr lvl="1"/>
            <a:r>
              <a:rPr lang="en-US" sz="2600" dirty="0"/>
              <a:t>Thus, small arteries &amp; arterioles respond to nerve stimulation whereas the diameter of large arteries varies according to the amount of blood they contain.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186</a:t>
            </a:fld>
            <a:endParaRPr lang="en-US"/>
          </a:p>
        </p:txBody>
      </p:sp>
    </p:spTree>
  </p:cSld>
  <p:clrMapOvr>
    <a:masterClrMapping/>
  </p:clrMapOvr>
  <p:transition>
    <p:wedg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	</a:t>
            </a:r>
            <a:r>
              <a:rPr lang="en-US" b="1" u="sng" dirty="0"/>
              <a:t>Vasodilatation &amp; vasoconstriction</a:t>
            </a:r>
          </a:p>
          <a:p>
            <a:r>
              <a:rPr lang="en-US" dirty="0"/>
              <a:t>Sympathetic nerves supply the smooth muscle of tunica media of blood vessels. </a:t>
            </a:r>
          </a:p>
          <a:p>
            <a:r>
              <a:rPr lang="en-US" dirty="0"/>
              <a:t>Diameter of vessel lumen and tone of smooth muscle is determined by degree of sympathetic nerve stimulation.</a:t>
            </a:r>
          </a:p>
          <a:p>
            <a:r>
              <a:rPr lang="en-US" dirty="0"/>
              <a:t>No parasympathetic nerve supply to most blood vessels.</a:t>
            </a:r>
          </a:p>
          <a:p>
            <a:r>
              <a:rPr lang="en-US" dirty="0"/>
              <a:t>Decreased nerve stimulation causes smooth muscle to relax, thinning the vessel wall and enlarging the lumen </a:t>
            </a:r>
            <a:r>
              <a:rPr lang="en-US" b="1" dirty="0"/>
              <a:t>(vasodilatation) </a:t>
            </a:r>
            <a:r>
              <a:rPr lang="en-US" dirty="0"/>
              <a:t>and results in increased blood flow under less resistance. This increases the diameter while decreasing the pressure within blood vessels.</a:t>
            </a:r>
          </a:p>
          <a:p>
            <a:r>
              <a:rPr lang="en-US" dirty="0"/>
              <a:t>When nervous activity is increased, smooth muscle of tunica media contracts and thickens </a:t>
            </a:r>
            <a:r>
              <a:rPr lang="en-US" b="1" dirty="0"/>
              <a:t>(vasoconstriction). </a:t>
            </a:r>
            <a:r>
              <a:rPr lang="en-US" dirty="0"/>
              <a:t>This decreases the diameter while increasing pressure within blood vessels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187</a:t>
            </a:fld>
            <a:endParaRPr lang="en-US"/>
          </a:p>
        </p:txBody>
      </p:sp>
    </p:spTree>
  </p:cSld>
  <p:clrMapOvr>
    <a:masterClrMapping/>
  </p:clrMapOvr>
  <p:transition>
    <p:wedg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Arterioles provide </a:t>
            </a:r>
            <a:r>
              <a:rPr lang="en-US" b="1" i="1" dirty="0"/>
              <a:t>peripheral resistance(PR) </a:t>
            </a:r>
            <a:r>
              <a:rPr lang="en-US" dirty="0"/>
              <a:t>(a major factor in BP regulation) to blood flow and thus called </a:t>
            </a:r>
            <a:r>
              <a:rPr lang="en-US" b="1" dirty="0"/>
              <a:t>resistance vessels</a:t>
            </a:r>
            <a:r>
              <a:rPr lang="en-US" dirty="0"/>
              <a:t>. </a:t>
            </a:r>
          </a:p>
          <a:p>
            <a:r>
              <a:rPr lang="en-US" dirty="0"/>
              <a:t>Resistance to flow of fluids along a tube is determined by 3 factors: </a:t>
            </a:r>
          </a:p>
          <a:p>
            <a:pPr lvl="1"/>
            <a:r>
              <a:rPr lang="en-US" dirty="0"/>
              <a:t>Tube diameter; </a:t>
            </a:r>
          </a:p>
          <a:p>
            <a:pPr lvl="1"/>
            <a:r>
              <a:rPr lang="en-US" dirty="0"/>
              <a:t>Tube length; </a:t>
            </a:r>
          </a:p>
          <a:p>
            <a:pPr lvl="1"/>
            <a:r>
              <a:rPr lang="en-US" dirty="0"/>
              <a:t>Viscosity of fluid involved. </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188</a:t>
            </a:fld>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189</a:t>
            </a:fld>
            <a:endParaRPr lang="en-US"/>
          </a:p>
        </p:txBody>
      </p:sp>
      <p:pic>
        <p:nvPicPr>
          <p:cNvPr id="1299458" name="Picture 2"/>
          <p:cNvPicPr>
            <a:picLocks noChangeAspect="1" noChangeArrowheads="1"/>
          </p:cNvPicPr>
          <p:nvPr/>
        </p:nvPicPr>
        <p:blipFill>
          <a:blip r:embed="rId2" cstate="print"/>
          <a:srcRect l="52344" t="14000" r="9375" b="866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0"/>
            <a:ext cx="8229600" cy="762000"/>
          </a:xfrm>
        </p:spPr>
        <p:txBody>
          <a:bodyPr/>
          <a:lstStyle/>
          <a:p>
            <a:r>
              <a:rPr lang="en-US" dirty="0"/>
              <a:t>Loose (areolar) connective tissue.</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172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19</a:t>
            </a:fld>
            <a:endParaRPr lang="en-US"/>
          </a:p>
        </p:txBody>
      </p:sp>
    </p:spTree>
  </p:cSld>
  <p:clrMapOvr>
    <a:masterClrMapping/>
  </p:clrMapOvr>
  <p:transition>
    <p:cover dir="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800" b="1" dirty="0">
                <a:solidFill>
                  <a:srgbClr val="FF0000"/>
                </a:solidFill>
              </a:rPr>
              <a:t>	</a:t>
            </a:r>
            <a:r>
              <a:rPr lang="en-US" sz="2800" b="1" dirty="0" err="1">
                <a:solidFill>
                  <a:srgbClr val="FF0000"/>
                </a:solidFill>
              </a:rPr>
              <a:t>Autoregulation</a:t>
            </a:r>
            <a:r>
              <a:rPr lang="en-US" sz="2800" b="1" dirty="0">
                <a:solidFill>
                  <a:srgbClr val="FF0000"/>
                </a:solidFill>
              </a:rPr>
              <a:t>/Local regulation of Blood Flow</a:t>
            </a:r>
          </a:p>
          <a:p>
            <a:r>
              <a:rPr lang="en-US" sz="2800" dirty="0"/>
              <a:t>Accumulation of metabolites in local tissues also influences the degree of dilatation of arterioles. </a:t>
            </a:r>
          </a:p>
          <a:p>
            <a:r>
              <a:rPr lang="en-US" sz="2800" dirty="0"/>
              <a:t>This mechanism ensures that local blood flow is increased or decreased in response to tissue need. </a:t>
            </a:r>
          </a:p>
          <a:p>
            <a:r>
              <a:rPr lang="en-US" sz="2800" dirty="0"/>
              <a:t>Main mechanisms involved in </a:t>
            </a:r>
            <a:r>
              <a:rPr lang="en-US" sz="2800" dirty="0" err="1"/>
              <a:t>autoregulation</a:t>
            </a:r>
            <a:r>
              <a:rPr lang="en-US" sz="2800" dirty="0"/>
              <a:t> includes:</a:t>
            </a:r>
          </a:p>
          <a:p>
            <a:pPr lvl="1"/>
            <a:r>
              <a:rPr lang="en-US" sz="2800" dirty="0"/>
              <a:t>Release of metabolic waste products e.g. CO</a:t>
            </a:r>
            <a:r>
              <a:rPr lang="en-US" sz="2800" baseline="-25000" dirty="0"/>
              <a:t>2</a:t>
            </a:r>
            <a:r>
              <a:rPr lang="en-US" sz="2800" dirty="0"/>
              <a:t> and lactic acid</a:t>
            </a:r>
          </a:p>
          <a:p>
            <a:pPr lvl="1"/>
            <a:r>
              <a:rPr lang="en-US" sz="2800" dirty="0"/>
              <a:t>Tissue temperature</a:t>
            </a:r>
          </a:p>
          <a:p>
            <a:pPr lvl="1"/>
            <a:r>
              <a:rPr lang="en-US" sz="2800" dirty="0"/>
              <a:t>Hypoxia</a:t>
            </a:r>
          </a:p>
          <a:p>
            <a:pPr lvl="1"/>
            <a:r>
              <a:rPr lang="en-US" sz="2800" dirty="0"/>
              <a:t>Release of vasodilator chemicals e.g. Nitric oxide</a:t>
            </a:r>
          </a:p>
          <a:p>
            <a:pPr lvl="1"/>
            <a:r>
              <a:rPr lang="en-US" sz="2800" dirty="0"/>
              <a:t>Activity of vasoconstrictor substances </a:t>
            </a:r>
            <a:r>
              <a:rPr lang="en-US" sz="2800" dirty="0" err="1"/>
              <a:t>e.g</a:t>
            </a:r>
            <a:r>
              <a:rPr lang="en-US" sz="2800" dirty="0"/>
              <a:t> </a:t>
            </a:r>
            <a:r>
              <a:rPr lang="en-US" sz="2800" dirty="0" err="1"/>
              <a:t>angiotensin</a:t>
            </a:r>
            <a:r>
              <a:rPr lang="en-US" sz="2800" dirty="0"/>
              <a:t> 2 and epinephrine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190</a:t>
            </a:fld>
            <a:endParaRPr lang="en-US"/>
          </a:p>
        </p:txBody>
      </p:sp>
    </p:spTree>
  </p:cSld>
  <p:clrMapOvr>
    <a:masterClrMapping/>
  </p:clrMapOvr>
  <p:transition>
    <p:wedg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Capillary exchange</a:t>
            </a:r>
          </a:p>
        </p:txBody>
      </p:sp>
      <p:sp>
        <p:nvSpPr>
          <p:cNvPr id="3" name="Content Placeholder 2"/>
          <p:cNvSpPr>
            <a:spLocks noGrp="1"/>
          </p:cNvSpPr>
          <p:nvPr>
            <p:ph idx="1"/>
          </p:nvPr>
        </p:nvSpPr>
        <p:spPr/>
        <p:txBody>
          <a:bodyPr>
            <a:normAutofit lnSpcReduction="10000"/>
          </a:bodyPr>
          <a:lstStyle/>
          <a:p>
            <a:pPr>
              <a:buNone/>
            </a:pPr>
            <a:r>
              <a:rPr lang="en-US" b="1" u="sng" dirty="0"/>
              <a:t>Internal respiration</a:t>
            </a:r>
          </a:p>
          <a:p>
            <a:r>
              <a:rPr lang="en-US" b="1" dirty="0"/>
              <a:t>Def:</a:t>
            </a:r>
            <a:r>
              <a:rPr lang="en-US" dirty="0"/>
              <a:t> Exchange of gases between capillary blood and local body cells.</a:t>
            </a:r>
          </a:p>
          <a:p>
            <a:r>
              <a:rPr lang="en-US" dirty="0"/>
              <a:t>Exchange in tissues takes place between blood at arterial end of capillaries &amp; tissue fluid and then between the tissue fluid and the cells through diffusion.</a:t>
            </a:r>
          </a:p>
          <a:p>
            <a:r>
              <a:rPr lang="en-US" dirty="0"/>
              <a:t>Oxygen is carried in the form of oxyhaemoglobin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191</a:t>
            </a:fld>
            <a:endParaRPr lang="en-US"/>
          </a:p>
        </p:txBody>
      </p:sp>
    </p:spTree>
  </p:cSld>
  <p:clrMapOvr>
    <a:masterClrMapping/>
  </p:clrMapOvr>
  <p:transition>
    <p:wedg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dirty="0"/>
              <a:t>Oxyhaemoglobin is an unstable compound and breaks up (dissociates) easily to liberate oxygen which diffuse down its concentration gradient.</a:t>
            </a:r>
          </a:p>
          <a:p>
            <a:r>
              <a:rPr lang="en-US" dirty="0"/>
              <a:t>Factors that increase dissociation include </a:t>
            </a:r>
          </a:p>
          <a:p>
            <a:pPr lvl="1"/>
            <a:r>
              <a:rPr lang="en-US" dirty="0"/>
              <a:t>hypoxia</a:t>
            </a:r>
          </a:p>
          <a:p>
            <a:pPr lvl="1"/>
            <a:r>
              <a:rPr lang="en-US" dirty="0"/>
              <a:t>raised temperature and</a:t>
            </a:r>
          </a:p>
          <a:p>
            <a:pPr lvl="1"/>
            <a:r>
              <a:rPr lang="en-US" dirty="0"/>
              <a:t>Low pH</a:t>
            </a:r>
          </a:p>
          <a:p>
            <a:r>
              <a:rPr lang="en-US" dirty="0"/>
              <a:t>In active tissues there is an increased production of CO</a:t>
            </a:r>
            <a:r>
              <a:rPr lang="en-US" sz="2000" dirty="0"/>
              <a:t>2</a:t>
            </a:r>
            <a:r>
              <a:rPr lang="en-US" dirty="0"/>
              <a:t> and heat which leads to an increased availability of oxygen. </a:t>
            </a:r>
          </a:p>
          <a:p>
            <a:r>
              <a:rPr lang="en-US" dirty="0"/>
              <a:t>CO</a:t>
            </a:r>
            <a:r>
              <a:rPr lang="en-US" sz="2000" dirty="0"/>
              <a:t>2 </a:t>
            </a:r>
            <a:r>
              <a:rPr lang="en-US" dirty="0"/>
              <a:t>diffuses into blood down the concentration gradient towards the venous end of capillary.</a:t>
            </a:r>
          </a:p>
          <a:p>
            <a:r>
              <a:rPr lang="en-US" dirty="0"/>
              <a:t>Blood transports CO</a:t>
            </a:r>
            <a:r>
              <a:rPr lang="en-US" sz="2000" dirty="0"/>
              <a:t>2 </a:t>
            </a:r>
            <a:r>
              <a:rPr lang="en-US" dirty="0"/>
              <a:t>to lungs for excretion by 3 mechanisms:</a:t>
            </a:r>
          </a:p>
          <a:p>
            <a:pPr lvl="1"/>
            <a:r>
              <a:rPr lang="en-US" dirty="0"/>
              <a:t>dissolved in water of blood plasma — 7%</a:t>
            </a:r>
          </a:p>
          <a:p>
            <a:pPr lvl="1"/>
            <a:r>
              <a:rPr lang="en-US" dirty="0"/>
              <a:t>in chemical combination with sodium in the form of sodium bicarbonate — 70%</a:t>
            </a:r>
          </a:p>
          <a:p>
            <a:pPr lvl="1"/>
            <a:r>
              <a:rPr lang="en-US" dirty="0"/>
              <a:t>remainder in combination with </a:t>
            </a:r>
            <a:r>
              <a:rPr lang="en-US" dirty="0" err="1"/>
              <a:t>Hb</a:t>
            </a:r>
            <a:r>
              <a:rPr lang="en-US" dirty="0"/>
              <a:t> — 23%.</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192</a:t>
            </a:fld>
            <a:endParaRPr lang="en-US"/>
          </a:p>
        </p:txBody>
      </p:sp>
    </p:spTree>
  </p:cSld>
  <p:clrMapOvr>
    <a:masterClrMapping/>
  </p:clrMapOvr>
  <p:transition>
    <p:wedg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48400"/>
            <a:ext cx="8229600" cy="609600"/>
          </a:xfrm>
        </p:spPr>
        <p:txBody>
          <a:bodyPr>
            <a:normAutofit/>
          </a:bodyPr>
          <a:lstStyle/>
          <a:p>
            <a:r>
              <a:rPr lang="en-US" sz="2800" dirty="0"/>
              <a:t>Exchange of gases in internal respiration</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193</a:t>
            </a:fld>
            <a:endParaRPr lang="en-US"/>
          </a:p>
        </p:txBody>
      </p:sp>
    </p:spTree>
  </p:cSld>
  <p:clrMapOvr>
    <a:masterClrMapping/>
  </p:clrMapOvr>
  <p:transition>
    <p:wedg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style>
          <a:lnRef idx="0">
            <a:schemeClr val="accent3"/>
          </a:lnRef>
          <a:fillRef idx="3">
            <a:schemeClr val="accent3"/>
          </a:fillRef>
          <a:effectRef idx="3">
            <a:schemeClr val="accent3"/>
          </a:effectRef>
          <a:fontRef idx="minor">
            <a:schemeClr val="lt1"/>
          </a:fontRef>
        </p:style>
        <p:txBody>
          <a:bodyPr/>
          <a:lstStyle/>
          <a:p>
            <a:r>
              <a:rPr lang="en-US" b="1" u="sng" dirty="0"/>
              <a:t>CELL NUTRITION</a:t>
            </a:r>
          </a:p>
        </p:txBody>
      </p:sp>
      <p:sp>
        <p:nvSpPr>
          <p:cNvPr id="3" name="Content Placeholder 2"/>
          <p:cNvSpPr>
            <a:spLocks noGrp="1"/>
          </p:cNvSpPr>
          <p:nvPr>
            <p:ph idx="1"/>
          </p:nvPr>
        </p:nvSpPr>
        <p:spPr>
          <a:xfrm>
            <a:off x="0" y="1066800"/>
            <a:ext cx="9144000" cy="5791200"/>
          </a:xfrm>
        </p:spPr>
        <p:txBody>
          <a:bodyPr>
            <a:normAutofit/>
          </a:bodyPr>
          <a:lstStyle/>
          <a:p>
            <a:r>
              <a:rPr lang="en-US" dirty="0"/>
              <a:t>Nutrients required by the cells of the body are transported in the blood plasma. </a:t>
            </a:r>
          </a:p>
          <a:p>
            <a:r>
              <a:rPr lang="en-US" dirty="0"/>
              <a:t>Mechanism of the transfer of water and other substances from the blood capillaries depends mainly upon diffusion, osmosis &amp; active transport.</a:t>
            </a:r>
          </a:p>
          <a:p>
            <a:pPr>
              <a:buNone/>
            </a:pPr>
            <a:r>
              <a:rPr lang="en-US" b="1" dirty="0"/>
              <a:t>a) Diffusion</a:t>
            </a:r>
            <a:r>
              <a:rPr lang="en-US" dirty="0"/>
              <a:t> </a:t>
            </a:r>
          </a:p>
          <a:p>
            <a:r>
              <a:rPr lang="en-US" dirty="0"/>
              <a:t>Capillary walls consist of a single layer of epithelial cells that constitutes a semi-permeable membrane which allows substances with small molecules to pass through into tissue fluid, and retains large molecules in the blood.</a:t>
            </a:r>
          </a:p>
          <a:p>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194</a:t>
            </a:fld>
            <a:endParaRPr lang="en-US"/>
          </a:p>
        </p:txBody>
      </p:sp>
    </p:spTree>
  </p:cSld>
  <p:clrMapOvr>
    <a:masterClrMapping/>
  </p:clrMapOvr>
  <p:transition>
    <p:cover dir="rd"/>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Diffusible substances include dissolved oxygen and CO</a:t>
            </a:r>
            <a:r>
              <a:rPr lang="en-US" sz="2000" dirty="0"/>
              <a:t>2,</a:t>
            </a:r>
            <a:r>
              <a:rPr lang="en-US" dirty="0"/>
              <a:t> glucose, amino acids, fatty acids, glycerol, vitamins, mineral salts and water.</a:t>
            </a:r>
          </a:p>
          <a:p>
            <a:pPr>
              <a:buNone/>
            </a:pPr>
            <a:r>
              <a:rPr lang="en-US" b="1" dirty="0"/>
              <a:t>b) Osmosis </a:t>
            </a:r>
          </a:p>
          <a:p>
            <a:r>
              <a:rPr lang="en-US" dirty="0"/>
              <a:t>Osmotic pressure across a semi-permeable membrane draws water from a dilute to a more concentrated solution in an attempt to establish a state of equilibrium.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195</a:t>
            </a:fld>
            <a:endParaRPr lang="en-US"/>
          </a:p>
        </p:txBody>
      </p:sp>
    </p:spTree>
  </p:cSld>
  <p:clrMapOvr>
    <a:masterClrMapping/>
  </p:clrMapOvr>
  <p:transition>
    <p:cover dir="rd"/>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48400"/>
            <a:ext cx="9144000" cy="457200"/>
          </a:xfrm>
        </p:spPr>
        <p:txBody>
          <a:bodyPr>
            <a:normAutofit fontScale="90000"/>
          </a:bodyPr>
          <a:lstStyle/>
          <a:p>
            <a:r>
              <a:rPr lang="en-US" sz="2800" dirty="0"/>
              <a:t>Diffusion of nutrients and waste products </a:t>
            </a:r>
            <a:r>
              <a:rPr lang="en-US" sz="2800" dirty="0" err="1"/>
              <a:t>btn</a:t>
            </a:r>
            <a:r>
              <a:rPr lang="en-US" sz="2800" dirty="0"/>
              <a:t> capillaries and cells</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0" y="1"/>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196</a:t>
            </a:fld>
            <a:endParaRPr lang="en-US"/>
          </a:p>
        </p:txBody>
      </p:sp>
    </p:spTree>
  </p:cSld>
  <p:clrMapOvr>
    <a:masterClrMapping/>
  </p:clrMapOvr>
  <p:transition>
    <p:cover dir="rd"/>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	</a:t>
            </a:r>
            <a:r>
              <a:rPr lang="en-US" b="1" u="sng" dirty="0"/>
              <a:t>Capillary fluid dynamics</a:t>
            </a:r>
          </a:p>
          <a:p>
            <a:r>
              <a:rPr lang="en-US" dirty="0"/>
              <a:t>At arterial end capillary BP, i.e. </a:t>
            </a:r>
            <a:r>
              <a:rPr lang="en-US" b="1" dirty="0"/>
              <a:t>hydrostatic pressure</a:t>
            </a:r>
            <a:r>
              <a:rPr lang="en-US" dirty="0"/>
              <a:t>, is about 35 mmHg (5 kPa). </a:t>
            </a:r>
          </a:p>
          <a:p>
            <a:pPr lvl="1"/>
            <a:r>
              <a:rPr lang="en-US" dirty="0"/>
              <a:t>Causes forward movement of blood and forces some water and solutes of small enough molecular size to pass out of capillaries into tissue spaces. </a:t>
            </a:r>
          </a:p>
          <a:p>
            <a:r>
              <a:rPr lang="en-US" dirty="0"/>
              <a:t>O</a:t>
            </a:r>
            <a:r>
              <a:rPr lang="en-US" b="1" dirty="0"/>
              <a:t>smotic pressure </a:t>
            </a:r>
            <a:r>
              <a:rPr lang="en-US" dirty="0"/>
              <a:t>in capillaries is about 25 mmHg (3.3 kPa).</a:t>
            </a:r>
          </a:p>
          <a:p>
            <a:pPr lvl="1"/>
            <a:r>
              <a:rPr lang="en-US" dirty="0"/>
              <a:t>Draws water into capillaries.</a:t>
            </a:r>
          </a:p>
          <a:p>
            <a:r>
              <a:rPr lang="en-US" dirty="0"/>
              <a:t>Net </a:t>
            </a:r>
            <a:r>
              <a:rPr lang="en-US" b="1" dirty="0"/>
              <a:t>outward pressure </a:t>
            </a:r>
            <a:r>
              <a:rPr lang="en-US" dirty="0"/>
              <a:t>of 10 mmHg is the difference between hydrostatic &amp; osmotic pressures.</a:t>
            </a:r>
          </a:p>
          <a:p>
            <a:r>
              <a:rPr lang="en-US" dirty="0"/>
              <a:t>At venous end of capillaries hydrostatic pressure is reduced to about 15 mmHg (2 kPa) and the osmotic pressure remains the same, at 25 mmHg (3.3 kPa). Thus, net force moving water and solvents into capillaries is again the difference between the two pressures, i.e. 10 mmHg.</a:t>
            </a:r>
          </a:p>
        </p:txBody>
      </p:sp>
      <p:sp>
        <p:nvSpPr>
          <p:cNvPr id="5" name="Slide Number Placeholder 4"/>
          <p:cNvSpPr>
            <a:spLocks noGrp="1"/>
          </p:cNvSpPr>
          <p:nvPr>
            <p:ph type="sldNum" sz="quarter" idx="12"/>
          </p:nvPr>
        </p:nvSpPr>
        <p:spPr/>
        <p:txBody>
          <a:bodyPr/>
          <a:lstStyle/>
          <a:p>
            <a:fld id="{5A635FD2-D9AA-4F2E-8FE6-17BF2643B117}" type="slidenum">
              <a:rPr lang="en-US" smtClean="0"/>
              <a:pPr/>
              <a:t>197</a:t>
            </a:fld>
            <a:endParaRPr lang="en-US"/>
          </a:p>
        </p:txBody>
      </p:sp>
    </p:spTree>
  </p:cSld>
  <p:clrMapOvr>
    <a:masterClrMapping/>
  </p:clrMapOvr>
  <p:transition>
    <p:cover dir="rd"/>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As blood flows slowly through the large network of capillaries from arterial to the venous end, there is constant change. </a:t>
            </a:r>
          </a:p>
          <a:p>
            <a:r>
              <a:rPr lang="en-US" dirty="0"/>
              <a:t>Not all water and cell waste products return to the blood  capillaries. </a:t>
            </a:r>
          </a:p>
          <a:p>
            <a:r>
              <a:rPr lang="en-US" dirty="0"/>
              <a:t>Excess is drained away from tissue spaces in the minute lymph capillaries which originate as blind-end tubes with walls similar to, but more permeable than, those of blood capillaries .</a:t>
            </a:r>
          </a:p>
          <a:p>
            <a:r>
              <a:rPr lang="en-US" dirty="0"/>
              <a:t>Extra tissue fluid and some cell waste materials enter the lymph capillaries and are eventually returned to the bloodstream.</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198</a:t>
            </a:fld>
            <a:endParaRPr lang="en-US"/>
          </a:p>
        </p:txBody>
      </p:sp>
    </p:spTree>
  </p:cSld>
  <p:clrMapOvr>
    <a:masterClrMapping/>
  </p:clrMapOvr>
  <p:transition>
    <p:cover dir="rd"/>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txBody>
          <a:bodyPr>
            <a:normAutofit fontScale="90000"/>
          </a:bodyPr>
          <a:lstStyle/>
          <a:p>
            <a:r>
              <a:rPr lang="en-US" sz="3100" dirty="0"/>
              <a:t>Effect of capillary pressures on water </a:t>
            </a:r>
            <a:r>
              <a:rPr lang="en-US" sz="3100" dirty="0" err="1"/>
              <a:t>waterbmovement</a:t>
            </a:r>
            <a:br>
              <a:rPr lang="en-US" sz="3100" dirty="0"/>
            </a:br>
            <a:r>
              <a:rPr lang="en-US" sz="3100" dirty="0"/>
              <a:t>between capillaries and cells</a:t>
            </a:r>
            <a:r>
              <a:rPr lang="en-US" dirty="0"/>
              <a:t>.</a:t>
            </a:r>
          </a:p>
        </p:txBody>
      </p:sp>
      <p:pic>
        <p:nvPicPr>
          <p:cNvPr id="7170" name="Picture 2"/>
          <p:cNvPicPr>
            <a:picLocks noGrp="1" noChangeAspect="1" noChangeArrowheads="1"/>
          </p:cNvPicPr>
          <p:nvPr>
            <p:ph idx="1"/>
          </p:nvPr>
        </p:nvPicPr>
        <p:blipFill>
          <a:blip r:embed="rId2" cstate="print"/>
          <a:srcRect/>
          <a:stretch>
            <a:fillRect/>
          </a:stretch>
        </p:blipFill>
        <p:spPr bwMode="auto">
          <a:xfrm>
            <a:off x="0" y="0"/>
            <a:ext cx="9144000" cy="5867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199</a:t>
            </a:fld>
            <a:endParaRPr lang="en-US"/>
          </a:p>
        </p:txBody>
      </p:sp>
    </p:spTree>
  </p:cSld>
  <p:clrMapOvr>
    <a:masterClrMapping/>
  </p:clrMapOvr>
  <p:transition>
    <p:cover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u="sng" dirty="0"/>
              <a:t>1. EPITHELIAL TISSUES</a:t>
            </a:r>
          </a:p>
        </p:txBody>
      </p:sp>
      <p:sp>
        <p:nvSpPr>
          <p:cNvPr id="3" name="Content Placeholder 2"/>
          <p:cNvSpPr>
            <a:spLocks noGrp="1"/>
          </p:cNvSpPr>
          <p:nvPr>
            <p:ph idx="1"/>
          </p:nvPr>
        </p:nvSpPr>
        <p:spPr>
          <a:xfrm>
            <a:off x="0" y="609600"/>
            <a:ext cx="9144000" cy="6248400"/>
          </a:xfrm>
        </p:spPr>
        <p:txBody>
          <a:bodyPr>
            <a:normAutofit fontScale="85000" lnSpcReduction="10000"/>
          </a:bodyPr>
          <a:lstStyle/>
          <a:p>
            <a:r>
              <a:rPr lang="en-US" dirty="0"/>
              <a:t>Are found:</a:t>
            </a:r>
          </a:p>
          <a:p>
            <a:pPr lvl="1"/>
            <a:r>
              <a:rPr lang="en-US" dirty="0"/>
              <a:t>covering the body</a:t>
            </a:r>
          </a:p>
          <a:p>
            <a:pPr lvl="1"/>
            <a:r>
              <a:rPr lang="en-US" dirty="0"/>
              <a:t>lining cavities, hollow organs and tubes. </a:t>
            </a:r>
          </a:p>
          <a:p>
            <a:pPr lvl="1"/>
            <a:r>
              <a:rPr lang="en-US" dirty="0"/>
              <a:t>In glands. </a:t>
            </a:r>
          </a:p>
          <a:p>
            <a:r>
              <a:rPr lang="en-US" dirty="0"/>
              <a:t>Functions:</a:t>
            </a:r>
          </a:p>
          <a:p>
            <a:pPr lvl="1"/>
            <a:r>
              <a:rPr lang="en-US" dirty="0"/>
              <a:t>protection of underlying structures from, for example, dehydration, chemical and mechanical damage</a:t>
            </a:r>
          </a:p>
          <a:p>
            <a:pPr lvl="1"/>
            <a:r>
              <a:rPr lang="en-US" dirty="0"/>
              <a:t>secretion</a:t>
            </a:r>
          </a:p>
          <a:p>
            <a:pPr lvl="1"/>
            <a:r>
              <a:rPr lang="en-US" dirty="0"/>
              <a:t>absorption.</a:t>
            </a:r>
          </a:p>
          <a:p>
            <a:r>
              <a:rPr lang="en-US" dirty="0"/>
              <a:t>The cells are very closely packed and the intercellular substance,(the matrix) is minimal. The cells usually lie on a basement membrane, which is an inert connective tissue.</a:t>
            </a:r>
          </a:p>
          <a:p>
            <a:r>
              <a:rPr lang="en-US" dirty="0"/>
              <a:t>Epithelial tissue may be:</a:t>
            </a:r>
          </a:p>
          <a:p>
            <a:pPr lvl="1"/>
            <a:r>
              <a:rPr lang="en-US" i="1" dirty="0"/>
              <a:t>simple: a single layer of cells</a:t>
            </a:r>
          </a:p>
          <a:p>
            <a:pPr lvl="1"/>
            <a:r>
              <a:rPr lang="en-US" i="1" dirty="0"/>
              <a:t>stratified: several layers of cells</a:t>
            </a: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a:t>
            </a:fld>
            <a:endParaRPr lang="en-US"/>
          </a:p>
        </p:txBody>
      </p:sp>
    </p:spTree>
  </p:cSld>
  <p:clrMapOvr>
    <a:masterClrMapping/>
  </p:clrMapOvr>
  <p:transition>
    <p:cover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dirty="0"/>
              <a:t>ADIPOSE TISSUE</a:t>
            </a:r>
          </a:p>
        </p:txBody>
      </p:sp>
      <p:sp>
        <p:nvSpPr>
          <p:cNvPr id="3" name="Content Placeholder 2"/>
          <p:cNvSpPr>
            <a:spLocks noGrp="1"/>
          </p:cNvSpPr>
          <p:nvPr>
            <p:ph idx="1"/>
          </p:nvPr>
        </p:nvSpPr>
        <p:spPr>
          <a:xfrm>
            <a:off x="0" y="609600"/>
            <a:ext cx="9144000" cy="6248400"/>
          </a:xfrm>
        </p:spPr>
        <p:txBody>
          <a:bodyPr>
            <a:normAutofit fontScale="92500" lnSpcReduction="20000"/>
          </a:bodyPr>
          <a:lstStyle/>
          <a:p>
            <a:r>
              <a:rPr lang="en-US" dirty="0"/>
              <a:t>Consists of fat cells (</a:t>
            </a:r>
            <a:r>
              <a:rPr lang="en-US" dirty="0" err="1"/>
              <a:t>adipocytes</a:t>
            </a:r>
            <a:r>
              <a:rPr lang="en-US" dirty="0"/>
              <a:t>), containing large fat globules, in a matrix of areolar tissue. </a:t>
            </a:r>
          </a:p>
          <a:p>
            <a:r>
              <a:rPr lang="en-US" dirty="0"/>
              <a:t>2 types: </a:t>
            </a:r>
            <a:r>
              <a:rPr lang="en-US" b="1" dirty="0"/>
              <a:t>white and brown</a:t>
            </a:r>
            <a:r>
              <a:rPr lang="en-US" dirty="0"/>
              <a:t>.</a:t>
            </a:r>
          </a:p>
          <a:p>
            <a:pPr marL="514350" indent="-514350">
              <a:buAutoNum type="alphaLcParenR"/>
            </a:pPr>
            <a:r>
              <a:rPr lang="en-US" b="1" dirty="0"/>
              <a:t>White adipose tissue: </a:t>
            </a:r>
            <a:r>
              <a:rPr lang="en-US" dirty="0"/>
              <a:t>Makes up 20 to 25% of body weight in well-nourished adults. </a:t>
            </a:r>
          </a:p>
          <a:p>
            <a:pPr marL="514350" indent="-514350"/>
            <a:r>
              <a:rPr lang="en-US" dirty="0"/>
              <a:t>Found supporting the </a:t>
            </a:r>
            <a:r>
              <a:rPr lang="en-US" dirty="0">
                <a:solidFill>
                  <a:schemeClr val="accent2">
                    <a:lumMod val="75000"/>
                  </a:schemeClr>
                </a:solidFill>
              </a:rPr>
              <a:t>kidneys</a:t>
            </a:r>
            <a:r>
              <a:rPr lang="en-US" dirty="0"/>
              <a:t> and the </a:t>
            </a:r>
            <a:r>
              <a:rPr lang="en-US" dirty="0">
                <a:solidFill>
                  <a:schemeClr val="accent2">
                    <a:lumMod val="75000"/>
                  </a:schemeClr>
                </a:solidFill>
              </a:rPr>
              <a:t>eyes</a:t>
            </a:r>
            <a:r>
              <a:rPr lang="en-US" dirty="0"/>
              <a:t>, between </a:t>
            </a:r>
            <a:r>
              <a:rPr lang="en-US" dirty="0">
                <a:solidFill>
                  <a:schemeClr val="accent2">
                    <a:lumMod val="75000"/>
                  </a:schemeClr>
                </a:solidFill>
              </a:rPr>
              <a:t>muscle fibres</a:t>
            </a:r>
            <a:r>
              <a:rPr lang="en-US" dirty="0"/>
              <a:t> and under the </a:t>
            </a:r>
            <a:r>
              <a:rPr lang="en-US" dirty="0">
                <a:solidFill>
                  <a:schemeClr val="accent2">
                    <a:lumMod val="75000"/>
                  </a:schemeClr>
                </a:solidFill>
              </a:rPr>
              <a:t>skin</a:t>
            </a:r>
            <a:r>
              <a:rPr lang="en-US" dirty="0"/>
              <a:t>, where it acts as a thermal insulator.</a:t>
            </a:r>
          </a:p>
          <a:p>
            <a:pPr>
              <a:buNone/>
            </a:pPr>
            <a:r>
              <a:rPr lang="en-US" b="1" dirty="0"/>
              <a:t>b) Brown adipose tissue: </a:t>
            </a:r>
            <a:r>
              <a:rPr lang="en-US" dirty="0"/>
              <a:t>Present in the newborn. </a:t>
            </a:r>
          </a:p>
          <a:p>
            <a:r>
              <a:rPr lang="en-US" dirty="0"/>
              <a:t>Has a more extensive capillary network than white adipose tissue. </a:t>
            </a:r>
          </a:p>
          <a:p>
            <a:r>
              <a:rPr lang="en-US" dirty="0"/>
              <a:t>When metabolised, it produces less energy and considerably more heat than other fat, contributing to the maintenance of body temperature.</a:t>
            </a:r>
          </a:p>
          <a:p>
            <a:r>
              <a:rPr lang="en-US" dirty="0"/>
              <a:t>Present in only small amounts in adults.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20</a:t>
            </a:fld>
            <a:endParaRPr lang="en-US"/>
          </a:p>
        </p:txBody>
      </p:sp>
    </p:spTree>
  </p:cSld>
  <p:clrMapOvr>
    <a:masterClrMapping/>
  </p:clrMapOvr>
  <p:transition>
    <p:cover dir="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76401"/>
            <a:ext cx="8001000" cy="1924050"/>
          </a:xfrm>
        </p:spPr>
        <p:style>
          <a:lnRef idx="0">
            <a:schemeClr val="accent2"/>
          </a:lnRef>
          <a:fillRef idx="3">
            <a:schemeClr val="accent2"/>
          </a:fillRef>
          <a:effectRef idx="3">
            <a:schemeClr val="accent2"/>
          </a:effectRef>
          <a:fontRef idx="minor">
            <a:schemeClr val="lt1"/>
          </a:fontRef>
        </p:style>
        <p:txBody>
          <a:bodyPr>
            <a:normAutofit/>
          </a:bodyPr>
          <a:lstStyle/>
          <a:p>
            <a:r>
              <a:rPr lang="en-US" sz="6600" b="1" dirty="0"/>
              <a:t>THE HEART</a:t>
            </a:r>
          </a:p>
        </p:txBody>
      </p:sp>
      <p:sp>
        <p:nvSpPr>
          <p:cNvPr id="5" name="Subtitle 4"/>
          <p:cNvSpPr>
            <a:spLocks noGrp="1"/>
          </p:cNvSpPr>
          <p:nvPr>
            <p:ph type="subTitle" idx="1"/>
          </p:nvPr>
        </p:nvSpPr>
        <p:spPr/>
        <p:txBody>
          <a:bodyPr/>
          <a:lstStyle/>
          <a:p>
            <a:endParaRPr lang="en-US"/>
          </a:p>
        </p:txBody>
      </p:sp>
    </p:spTree>
  </p:cSld>
  <p:clrMapOvr>
    <a:masterClrMapping/>
  </p:clrMapOvr>
  <p:transition>
    <p:dissolv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1">
            <a:schemeClr val="accent4"/>
          </a:lnRef>
          <a:fillRef idx="3">
            <a:schemeClr val="accent4"/>
          </a:fillRef>
          <a:effectRef idx="2">
            <a:schemeClr val="accent4"/>
          </a:effectRef>
          <a:fontRef idx="minor">
            <a:schemeClr val="lt1"/>
          </a:fontRef>
        </p:style>
        <p:txBody>
          <a:bodyPr/>
          <a:lstStyle/>
          <a:p>
            <a:r>
              <a:rPr lang="en-US" dirty="0"/>
              <a:t>Student’s learning objectives</a:t>
            </a:r>
          </a:p>
        </p:txBody>
      </p:sp>
      <p:sp>
        <p:nvSpPr>
          <p:cNvPr id="3" name="Content Placeholder 2"/>
          <p:cNvSpPr>
            <a:spLocks noGrp="1"/>
          </p:cNvSpPr>
          <p:nvPr>
            <p:ph idx="1"/>
          </p:nvPr>
        </p:nvSpPr>
        <p:spPr>
          <a:xfrm>
            <a:off x="0" y="838200"/>
            <a:ext cx="9144000" cy="6019800"/>
          </a:xfrm>
        </p:spPr>
        <p:txBody>
          <a:bodyPr>
            <a:normAutofit/>
          </a:bodyPr>
          <a:lstStyle/>
          <a:p>
            <a:r>
              <a:rPr lang="en-US" dirty="0"/>
              <a:t>At the end of the section, the student should be able to:</a:t>
            </a:r>
          </a:p>
          <a:p>
            <a:pPr lvl="1"/>
            <a:r>
              <a:rPr lang="en-US" dirty="0"/>
              <a:t>describe the structure of the heart and its position within the thorax</a:t>
            </a:r>
          </a:p>
          <a:p>
            <a:pPr lvl="1"/>
            <a:r>
              <a:rPr lang="en-US" dirty="0"/>
              <a:t>trace the circulation of the blood through the heart and the blood vessels of the body</a:t>
            </a:r>
          </a:p>
          <a:p>
            <a:pPr lvl="1"/>
            <a:r>
              <a:rPr lang="en-US" dirty="0"/>
              <a:t>outline the conducting system of the heart</a:t>
            </a:r>
          </a:p>
          <a:p>
            <a:pPr lvl="1"/>
            <a:r>
              <a:rPr lang="en-US" dirty="0"/>
              <a:t>relate the electrical activity of the cardiac conduction system to the cardiac cycle</a:t>
            </a:r>
          </a:p>
          <a:p>
            <a:pPr lvl="1"/>
            <a:r>
              <a:rPr lang="en-US" dirty="0"/>
              <a:t>describe the main factors determining heart rate and cardiac output.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201</a:t>
            </a:fld>
            <a:endParaRPr lang="en-US"/>
          </a:p>
        </p:txBody>
      </p:sp>
    </p:spTree>
  </p:cSld>
  <p:clrMapOvr>
    <a:masterClrMapping/>
  </p:clrMapOvr>
  <p:transition>
    <p:wedg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Heart; roughly cone-shaped hollow muscular organ.</a:t>
            </a:r>
          </a:p>
          <a:p>
            <a:r>
              <a:rPr lang="en-US" dirty="0"/>
              <a:t>It’s about 10 cm long &amp; about size of the owner's clenched fist.</a:t>
            </a:r>
          </a:p>
          <a:p>
            <a:r>
              <a:rPr lang="en-US" dirty="0"/>
              <a:t>Weighs about 225 g in women and is heavier in men (about 310 g).</a:t>
            </a:r>
          </a:p>
          <a:p>
            <a:pPr>
              <a:buNone/>
            </a:pPr>
            <a:r>
              <a:rPr lang="en-US" b="1" u="sng" dirty="0"/>
              <a:t>Position</a:t>
            </a:r>
          </a:p>
          <a:p>
            <a:r>
              <a:rPr lang="en-US" dirty="0"/>
              <a:t>Lies in thoracic cavity in the mediastinum between the lungs. </a:t>
            </a:r>
          </a:p>
          <a:p>
            <a:r>
              <a:rPr lang="en-US" dirty="0"/>
              <a:t>Lies obliquely, a little more to the left than right, and presents a </a:t>
            </a:r>
            <a:r>
              <a:rPr lang="en-US" b="1" dirty="0"/>
              <a:t>base above</a:t>
            </a:r>
            <a:r>
              <a:rPr lang="en-US" dirty="0"/>
              <a:t>, and an </a:t>
            </a:r>
            <a:r>
              <a:rPr lang="en-US" b="1" dirty="0"/>
              <a:t>apex below</a:t>
            </a:r>
            <a:r>
              <a:rPr lang="en-US" i="1" dirty="0"/>
              <a:t>. </a:t>
            </a:r>
          </a:p>
          <a:p>
            <a:r>
              <a:rPr lang="en-US" dirty="0"/>
              <a:t>Apex is about 9 cm to the left of midline at the level of the 5th intercostal space, i.e. a little below the nipple and slightly nearer the midline. Base extends to the level of the 2</a:t>
            </a:r>
            <a:r>
              <a:rPr lang="en-US" baseline="30000" dirty="0"/>
              <a:t>nd</a:t>
            </a:r>
            <a:r>
              <a:rPr lang="en-US" dirty="0"/>
              <a:t> rib.</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202</a:t>
            </a:fld>
            <a:endParaRPr lang="en-US"/>
          </a:p>
        </p:txBody>
      </p:sp>
    </p:spTree>
  </p:cSld>
  <p:clrMapOvr>
    <a:masterClrMapping/>
  </p:clrMapOvr>
  <p:transition>
    <p:wedg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Organs associated with the heart </a:t>
            </a:r>
          </a:p>
          <a:p>
            <a:r>
              <a:rPr lang="en-US" dirty="0"/>
              <a:t>Inferiorly — apex rests on central tendon of diaphragm</a:t>
            </a:r>
          </a:p>
          <a:p>
            <a:r>
              <a:rPr lang="en-US" dirty="0"/>
              <a:t>Superiorly — great blood vessels, i.e. aorta, superior vena cava, pulmonary artery &amp; pulmonary veins</a:t>
            </a:r>
          </a:p>
          <a:p>
            <a:r>
              <a:rPr lang="en-US" dirty="0"/>
              <a:t>Posteriorly — oesophagus, trachea, left and right bronchus, descending aorta, inferior vena cava and thoracic vertebrae</a:t>
            </a:r>
          </a:p>
          <a:p>
            <a:r>
              <a:rPr lang="en-US" dirty="0"/>
              <a:t>Laterally — lungs; left lung overlaps left side of the heart</a:t>
            </a:r>
          </a:p>
          <a:p>
            <a:r>
              <a:rPr lang="en-US" dirty="0"/>
              <a:t>Anteriorly — sternum, ribs and intercostal muscles</a:t>
            </a:r>
          </a:p>
          <a:p>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203</a:t>
            </a:fld>
            <a:endParaRPr lang="en-US"/>
          </a:p>
        </p:txBody>
      </p:sp>
    </p:spTree>
  </p:cSld>
  <p:clrMapOvr>
    <a:masterClrMapping/>
  </p:clrMapOvr>
  <p:transition>
    <p:wedg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400800"/>
            <a:ext cx="8839200" cy="457200"/>
          </a:xfrm>
        </p:spPr>
        <p:txBody>
          <a:bodyPr>
            <a:normAutofit fontScale="90000"/>
          </a:bodyPr>
          <a:lstStyle/>
          <a:p>
            <a:r>
              <a:rPr lang="en-US" sz="2800" dirty="0"/>
              <a:t>Anatomical relations</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204</a:t>
            </a:fld>
            <a:endParaRPr lang="en-US"/>
          </a:p>
        </p:txBody>
      </p:sp>
    </p:spTree>
  </p:cSld>
  <p:clrMapOvr>
    <a:masterClrMapping/>
  </p:clrMapOvr>
  <p:transition>
    <p:wedg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Structure</a:t>
            </a:r>
          </a:p>
          <a:p>
            <a:r>
              <a:rPr lang="en-US" dirty="0"/>
              <a:t>Composed of 3 layers of tissue: </a:t>
            </a:r>
          </a:p>
          <a:p>
            <a:pPr lvl="1"/>
            <a:r>
              <a:rPr lang="en-US" dirty="0"/>
              <a:t>pericardium, </a:t>
            </a:r>
          </a:p>
          <a:p>
            <a:pPr lvl="1"/>
            <a:r>
              <a:rPr lang="en-US" dirty="0"/>
              <a:t>myocardium </a:t>
            </a:r>
          </a:p>
          <a:p>
            <a:pPr lvl="1"/>
            <a:r>
              <a:rPr lang="en-US" dirty="0"/>
              <a:t>endocardium.</a:t>
            </a:r>
          </a:p>
          <a:p>
            <a:pPr>
              <a:buNone/>
            </a:pPr>
            <a:r>
              <a:rPr lang="en-US" b="1" dirty="0"/>
              <a:t>a) Pericardium</a:t>
            </a:r>
          </a:p>
          <a:p>
            <a:r>
              <a:rPr lang="en-US" dirty="0"/>
              <a:t>Made up of two sacs. </a:t>
            </a:r>
          </a:p>
          <a:p>
            <a:pPr lvl="1"/>
            <a:r>
              <a:rPr lang="en-US" b="1" dirty="0"/>
              <a:t>Outer sac; </a:t>
            </a:r>
            <a:r>
              <a:rPr lang="en-US" dirty="0"/>
              <a:t>consists of </a:t>
            </a:r>
            <a:r>
              <a:rPr lang="en-US" b="1" dirty="0"/>
              <a:t>fibrous tissue </a:t>
            </a:r>
          </a:p>
          <a:p>
            <a:pPr lvl="1"/>
            <a:r>
              <a:rPr lang="en-US" b="1" dirty="0"/>
              <a:t>Inner sac;</a:t>
            </a:r>
            <a:r>
              <a:rPr lang="en-US" dirty="0"/>
              <a:t> continuous double layer of</a:t>
            </a:r>
            <a:r>
              <a:rPr lang="en-US" b="1" dirty="0"/>
              <a:t> serous </a:t>
            </a:r>
            <a:r>
              <a:rPr lang="en-US" dirty="0"/>
              <a:t>membrane.</a:t>
            </a:r>
          </a:p>
          <a:p>
            <a:r>
              <a:rPr lang="en-US" dirty="0"/>
              <a:t>Outer fibrous sac is continuous with the tunica adventitia of the great blood vessels above and is adherent to the diaphragm below. It’s inelastic, fibrous nature prevents over-distension of the heart.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205</a:t>
            </a:fld>
            <a:endParaRPr lang="en-US"/>
          </a:p>
        </p:txBody>
      </p:sp>
    </p:spTree>
  </p:cSld>
  <p:clrMapOvr>
    <a:masterClrMapping/>
  </p:clrMapOvr>
  <p:transition>
    <p:wedg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Outer layer of the serous membrane; </a:t>
            </a:r>
            <a:r>
              <a:rPr lang="en-US" b="1" dirty="0"/>
              <a:t>parietal pericardium</a:t>
            </a:r>
            <a:r>
              <a:rPr lang="en-US" dirty="0"/>
              <a:t>, lines the fibrous sac. </a:t>
            </a:r>
          </a:p>
          <a:p>
            <a:r>
              <a:rPr lang="en-US" dirty="0"/>
              <a:t>Inner layer; </a:t>
            </a:r>
            <a:r>
              <a:rPr lang="en-US" b="1" dirty="0"/>
              <a:t>visceral pericardium</a:t>
            </a:r>
            <a:r>
              <a:rPr lang="en-US" dirty="0"/>
              <a:t>/</a:t>
            </a:r>
            <a:r>
              <a:rPr lang="en-US" b="1" dirty="0"/>
              <a:t>epicardium</a:t>
            </a:r>
            <a:r>
              <a:rPr lang="en-US" dirty="0"/>
              <a:t>, which is continuous with the parietal pericardium, is adherent to the heart muscle. </a:t>
            </a:r>
          </a:p>
          <a:p>
            <a:r>
              <a:rPr lang="en-US" dirty="0"/>
              <a:t>Serous membrane consists of flattened epithelial cells. </a:t>
            </a:r>
          </a:p>
          <a:p>
            <a:pPr lvl="1"/>
            <a:r>
              <a:rPr lang="en-US" dirty="0"/>
              <a:t>Secretes serous fluid into the space between visceral and parietal layers ; allows smooth movement between them when the heart beats. </a:t>
            </a:r>
          </a:p>
          <a:p>
            <a:r>
              <a:rPr lang="en-US" dirty="0"/>
              <a:t>Space between parietal &amp; visceral pericardium is only a potential space. </a:t>
            </a:r>
          </a:p>
          <a:p>
            <a:pPr lvl="1"/>
            <a:r>
              <a:rPr lang="en-US" dirty="0"/>
              <a:t>The 2 layers are in close association, with only the thin film of serous fluid between them.</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206</a:t>
            </a:fld>
            <a:endParaRPr lang="en-US"/>
          </a:p>
        </p:txBody>
      </p:sp>
    </p:spTree>
  </p:cSld>
  <p:clrMapOvr>
    <a:masterClrMapping/>
  </p:clrMapOvr>
  <p:transition>
    <p:wedg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b) Myocardium</a:t>
            </a:r>
          </a:p>
          <a:p>
            <a:r>
              <a:rPr lang="en-US" dirty="0"/>
              <a:t>Composed of </a:t>
            </a:r>
            <a:r>
              <a:rPr lang="en-US" dirty="0" err="1"/>
              <a:t>specialised</a:t>
            </a:r>
            <a:r>
              <a:rPr lang="en-US" dirty="0"/>
              <a:t> cardiac muscle found only in the heart. </a:t>
            </a:r>
          </a:p>
          <a:p>
            <a:r>
              <a:rPr lang="en-US" dirty="0"/>
              <a:t>Not under voluntary control</a:t>
            </a:r>
          </a:p>
          <a:p>
            <a:r>
              <a:rPr lang="en-US" dirty="0"/>
              <a:t>Each fibre (cell) has a nucleus &amp; one or more branches. </a:t>
            </a:r>
          </a:p>
          <a:p>
            <a:r>
              <a:rPr lang="en-US" dirty="0"/>
              <a:t>When an impulse is initiated it spreads from cell to cell via the branches and intercalated discs over the whole 'sheet‘ of muscle, causing contraction. </a:t>
            </a:r>
          </a:p>
          <a:p>
            <a:r>
              <a:rPr lang="en-US" dirty="0"/>
              <a:t>The 'sheet' arrangement enables atria &amp; ventricles to contract in a coordinated and efficient manner.</a:t>
            </a:r>
          </a:p>
          <a:p>
            <a:r>
              <a:rPr lang="en-US" dirty="0"/>
              <a:t>Thickest at apex and thins out towards the base; reflecting amount of work each chamber contributes to pumping of blood.</a:t>
            </a:r>
          </a:p>
          <a:p>
            <a:pPr lvl="1"/>
            <a:r>
              <a:rPr lang="en-US" dirty="0"/>
              <a:t>Thickest in the left ventricle.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207</a:t>
            </a:fld>
            <a:endParaRPr lang="en-US"/>
          </a:p>
        </p:txBody>
      </p:sp>
    </p:spTree>
  </p:cSld>
  <p:clrMapOvr>
    <a:masterClrMapping/>
  </p:clrMapOvr>
  <p:transition>
    <p:wedg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Atria &amp; ventricles are separated by a ring of fibrous tissue that does not conduct electrical impulses.</a:t>
            </a:r>
          </a:p>
          <a:p>
            <a:r>
              <a:rPr lang="en-US" dirty="0"/>
              <a:t>Consequently, when a wave of electrical activity passes over the atrial muscle, it can only spread to the ventricles through the conducting system which bridges the fibrous ring from atria to ventricles.</a:t>
            </a:r>
          </a:p>
          <a:p>
            <a:pPr>
              <a:buNone/>
            </a:pPr>
            <a:r>
              <a:rPr lang="en-US" b="1" dirty="0"/>
              <a:t>c) Endocardium</a:t>
            </a:r>
          </a:p>
          <a:p>
            <a:r>
              <a:rPr lang="en-US" dirty="0"/>
              <a:t>Forms the lining of myocardium &amp; heart valves. </a:t>
            </a:r>
          </a:p>
          <a:p>
            <a:r>
              <a:rPr lang="en-US" dirty="0"/>
              <a:t>Thin, smooth, glistening membrane which permits smooth flow of blood inside the heart. </a:t>
            </a:r>
          </a:p>
          <a:p>
            <a:r>
              <a:rPr lang="en-US" dirty="0"/>
              <a:t>Consists of flattened epithelial cells, continuous with the endothelium that lines the blood vessels.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208</a:t>
            </a:fld>
            <a:endParaRPr lang="en-US"/>
          </a:p>
        </p:txBody>
      </p:sp>
    </p:spTree>
  </p:cSld>
  <p:clrMapOvr>
    <a:masterClrMapping/>
  </p:clrMapOvr>
  <p:transition>
    <p:wedg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324600"/>
            <a:ext cx="8229600" cy="381000"/>
          </a:xfrm>
        </p:spPr>
        <p:txBody>
          <a:bodyPr>
            <a:normAutofit fontScale="90000"/>
          </a:bodyPr>
          <a:lstStyle/>
          <a:p>
            <a:r>
              <a:rPr lang="en-US" sz="2800" dirty="0"/>
              <a:t>Layers of the heart wall</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209</a:t>
            </a:fld>
            <a:endParaRPr lang="en-US"/>
          </a:p>
        </p:txBody>
      </p:sp>
    </p:spTree>
  </p:cSld>
  <p:clrMapOvr>
    <a:masterClrMapping/>
  </p:clrMapOvr>
  <p:transition>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48400"/>
            <a:ext cx="8229600" cy="609600"/>
          </a:xfrm>
        </p:spPr>
        <p:txBody>
          <a:bodyPr>
            <a:normAutofit fontScale="90000"/>
          </a:bodyPr>
          <a:lstStyle/>
          <a:p>
            <a:r>
              <a:rPr lang="en-US" dirty="0"/>
              <a:t>Adipose tissue</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21</a:t>
            </a:fld>
            <a:endParaRPr lang="en-US"/>
          </a:p>
        </p:txBody>
      </p:sp>
    </p:spTree>
  </p:cSld>
  <p:clrMapOvr>
    <a:masterClrMapping/>
  </p:clrMapOvr>
  <p:transition>
    <p:cover dir="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30480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210</a:t>
            </a:fld>
            <a:endParaRPr lang="en-US"/>
          </a:p>
        </p:txBody>
      </p:sp>
    </p:spTree>
  </p:cSld>
  <p:clrMapOvr>
    <a:masterClrMapping/>
  </p:clrMapOvr>
  <p:transition>
    <p:wedg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a:t>Heart consists of 2 receiving chambers and 2 pumping chambers. </a:t>
            </a:r>
          </a:p>
          <a:p>
            <a:r>
              <a:rPr lang="en-US" dirty="0"/>
              <a:t>Each chamber holds 60-70 mls of blood.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211</a:t>
            </a:fld>
            <a:endParaRPr lang="en-US"/>
          </a:p>
        </p:txBody>
      </p:sp>
      <p:pic>
        <p:nvPicPr>
          <p:cNvPr id="1026" name="Picture 2"/>
          <p:cNvPicPr>
            <a:picLocks noChangeAspect="1" noChangeArrowheads="1"/>
          </p:cNvPicPr>
          <p:nvPr/>
        </p:nvPicPr>
        <p:blipFill>
          <a:blip r:embed="rId3" cstate="print"/>
          <a:srcRect l="32813" t="22000" r="9375" b="8667"/>
          <a:stretch>
            <a:fillRect/>
          </a:stretch>
        </p:blipFill>
        <p:spPr bwMode="auto">
          <a:xfrm>
            <a:off x="0" y="2057400"/>
            <a:ext cx="9144000" cy="5562600"/>
          </a:xfrm>
          <a:prstGeom prst="rect">
            <a:avLst/>
          </a:prstGeom>
          <a:noFill/>
          <a:ln w="9525">
            <a:noFill/>
            <a:miter lim="800000"/>
            <a:headEnd/>
            <a:tailEnd/>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dirty="0"/>
              <a:t>INTERIOR OF THE HEART</a:t>
            </a:r>
          </a:p>
        </p:txBody>
      </p:sp>
      <p:sp>
        <p:nvSpPr>
          <p:cNvPr id="3" name="Content Placeholder 2"/>
          <p:cNvSpPr>
            <a:spLocks noGrp="1"/>
          </p:cNvSpPr>
          <p:nvPr>
            <p:ph idx="1"/>
          </p:nvPr>
        </p:nvSpPr>
        <p:spPr>
          <a:xfrm>
            <a:off x="0" y="685800"/>
            <a:ext cx="9144000" cy="6172200"/>
          </a:xfrm>
        </p:spPr>
        <p:txBody>
          <a:bodyPr>
            <a:normAutofit fontScale="85000" lnSpcReduction="10000"/>
          </a:bodyPr>
          <a:lstStyle/>
          <a:p>
            <a:r>
              <a:rPr lang="en-US" dirty="0"/>
              <a:t>Divided into a right and left side by a </a:t>
            </a:r>
            <a:r>
              <a:rPr lang="en-US" b="1" dirty="0"/>
              <a:t>septum</a:t>
            </a:r>
            <a:r>
              <a:rPr lang="en-US" dirty="0"/>
              <a:t>, a partition consisting of myocardium covered by endocardium. </a:t>
            </a:r>
          </a:p>
          <a:p>
            <a:r>
              <a:rPr lang="en-US" dirty="0"/>
              <a:t>Each side is divided by an </a:t>
            </a:r>
            <a:r>
              <a:rPr lang="en-US" b="1" dirty="0" err="1"/>
              <a:t>atrioventricular</a:t>
            </a:r>
            <a:r>
              <a:rPr lang="en-US" dirty="0"/>
              <a:t> </a:t>
            </a:r>
            <a:r>
              <a:rPr lang="en-US" b="1" dirty="0"/>
              <a:t>valve</a:t>
            </a:r>
            <a:r>
              <a:rPr lang="en-US" dirty="0"/>
              <a:t> into an upper chamber, </a:t>
            </a:r>
            <a:r>
              <a:rPr lang="en-US" b="1" dirty="0"/>
              <a:t>atrium</a:t>
            </a:r>
            <a:r>
              <a:rPr lang="en-US" dirty="0"/>
              <a:t>, and a lower chamber, the </a:t>
            </a:r>
            <a:r>
              <a:rPr lang="en-US" b="1" dirty="0"/>
              <a:t>ventricle</a:t>
            </a:r>
            <a:r>
              <a:rPr lang="en-US" dirty="0"/>
              <a:t>. </a:t>
            </a:r>
          </a:p>
          <a:p>
            <a:r>
              <a:rPr lang="en-US" dirty="0" err="1"/>
              <a:t>Atrioventricular</a:t>
            </a:r>
            <a:r>
              <a:rPr lang="en-US" dirty="0"/>
              <a:t> valves are formed by double folds of endocardium strengthened by a little fibrous tissue. </a:t>
            </a:r>
          </a:p>
          <a:p>
            <a:r>
              <a:rPr lang="en-US" dirty="0"/>
              <a:t>R</a:t>
            </a:r>
            <a:r>
              <a:rPr lang="en-US" b="1" dirty="0"/>
              <a:t>ight </a:t>
            </a:r>
            <a:r>
              <a:rPr lang="en-US" b="1" dirty="0" err="1"/>
              <a:t>atrioventricular</a:t>
            </a:r>
            <a:r>
              <a:rPr lang="en-US" b="1" dirty="0"/>
              <a:t> valve (tricuspid valve) </a:t>
            </a:r>
            <a:r>
              <a:rPr lang="en-US" dirty="0"/>
              <a:t>has </a:t>
            </a:r>
            <a:r>
              <a:rPr lang="en-US" b="1" dirty="0"/>
              <a:t>3</a:t>
            </a:r>
            <a:r>
              <a:rPr lang="en-US" dirty="0"/>
              <a:t> flaps/cusps &amp; </a:t>
            </a:r>
            <a:r>
              <a:rPr lang="en-US" b="1" dirty="0"/>
              <a:t>left </a:t>
            </a:r>
            <a:r>
              <a:rPr lang="en-US" b="1" dirty="0" err="1"/>
              <a:t>atrioventricular</a:t>
            </a:r>
            <a:r>
              <a:rPr lang="en-US" b="1" dirty="0"/>
              <a:t> valve (mitral valve) </a:t>
            </a:r>
            <a:r>
              <a:rPr lang="en-US" dirty="0"/>
              <a:t>has</a:t>
            </a:r>
            <a:r>
              <a:rPr lang="en-US" b="1" dirty="0"/>
              <a:t> 2 </a:t>
            </a:r>
            <a:r>
              <a:rPr lang="en-US" dirty="0"/>
              <a:t>cusps.</a:t>
            </a:r>
          </a:p>
          <a:p>
            <a:r>
              <a:rPr lang="en-US" dirty="0"/>
              <a:t>Valves between atria &amp; ventricles open and close passively according to changes in pressure in the chambers. </a:t>
            </a:r>
          </a:p>
          <a:p>
            <a:pPr lvl="1"/>
            <a:r>
              <a:rPr lang="en-US" dirty="0"/>
              <a:t>They open when the pressure in the atria is greater than that in the ventricles. </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212</a:t>
            </a:fld>
            <a:endParaRPr lang="en-US"/>
          </a:p>
        </p:txBody>
      </p:sp>
    </p:spTree>
  </p:cSld>
  <p:clrMapOvr>
    <a:masterClrMapping/>
  </p:clrMapOvr>
  <p:transition>
    <p:wedg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During ventricular contraction, pressure in the ventricles rises above that in the atria and the valves snap shut preventing backward flow of blood. </a:t>
            </a:r>
          </a:p>
          <a:p>
            <a:r>
              <a:rPr lang="en-US" dirty="0"/>
              <a:t>Valves are prevented from opening upwards into the atria by tendinous cords; </a:t>
            </a:r>
            <a:r>
              <a:rPr lang="en-US" b="1" dirty="0"/>
              <a:t>chordae </a:t>
            </a:r>
            <a:r>
              <a:rPr lang="en-US" b="1" dirty="0" err="1"/>
              <a:t>tendineae</a:t>
            </a:r>
            <a:r>
              <a:rPr lang="en-US" dirty="0"/>
              <a:t>, which extend from the inferior surface of the cusps to little projections of myocardium covered with endothelium, called </a:t>
            </a:r>
            <a:r>
              <a:rPr lang="en-US" b="1" dirty="0"/>
              <a:t>papillary muscles</a:t>
            </a:r>
          </a:p>
          <a:p>
            <a:r>
              <a:rPr lang="en-US" dirty="0"/>
              <a:t>The septa and the </a:t>
            </a:r>
            <a:r>
              <a:rPr lang="en-US" dirty="0" err="1"/>
              <a:t>atrioventricular</a:t>
            </a:r>
            <a:r>
              <a:rPr lang="en-US" dirty="0"/>
              <a:t> valves divides the heart into four chambers, namely:</a:t>
            </a:r>
          </a:p>
          <a:p>
            <a:pPr lvl="1"/>
            <a:r>
              <a:rPr lang="en-US" b="1" dirty="0"/>
              <a:t>Two upper chambers: Right and Left atrium</a:t>
            </a:r>
          </a:p>
          <a:p>
            <a:pPr lvl="1"/>
            <a:r>
              <a:rPr lang="en-US" b="1" dirty="0"/>
              <a:t>Two lower chambers: Right and Left Ventricles</a:t>
            </a:r>
          </a:p>
          <a:p>
            <a:r>
              <a:rPr lang="en-US" b="1" dirty="0"/>
              <a:t>WHAT ARE THE FUNCTIONS OF EACH CHAMBER?</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213</a:t>
            </a:fld>
            <a:endParaRPr lang="en-US"/>
          </a:p>
        </p:txBody>
      </p:sp>
    </p:spTree>
  </p:cSld>
  <p:clrMapOvr>
    <a:masterClrMapping/>
  </p:clrMapOvr>
  <p:transition>
    <p:wedg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214</a:t>
            </a:fld>
            <a:endParaRPr lang="en-US"/>
          </a:p>
        </p:txBody>
      </p:sp>
    </p:spTree>
  </p:cSld>
  <p:clrMapOvr>
    <a:masterClrMapping/>
  </p:clrMapOvr>
  <p:transition>
    <p:wedg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48400"/>
            <a:ext cx="9144000" cy="609600"/>
          </a:xfrm>
        </p:spPr>
        <p:txBody>
          <a:bodyPr>
            <a:normAutofit fontScale="90000"/>
          </a:bodyPr>
          <a:lstStyle/>
          <a:p>
            <a:pPr algn="l"/>
            <a:r>
              <a:rPr lang="en-US" sz="2800" dirty="0"/>
              <a:t>The left </a:t>
            </a:r>
            <a:r>
              <a:rPr lang="en-US" sz="2800" dirty="0" err="1"/>
              <a:t>atrio</a:t>
            </a:r>
            <a:r>
              <a:rPr lang="en-US" sz="2800" dirty="0"/>
              <a:t>-ventricular valve: A. Valve open. B. valve open                                                       Valve closed.</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4769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215</a:t>
            </a:fld>
            <a:endParaRPr lang="en-US"/>
          </a:p>
        </p:txBody>
      </p:sp>
    </p:spTree>
  </p:cSld>
  <p:clrMapOvr>
    <a:masterClrMapping/>
  </p:clrMapOvr>
  <p:transition>
    <p:wedg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u="sng" dirty="0"/>
              <a:t>Flow of blood through the heart</a:t>
            </a:r>
          </a:p>
        </p:txBody>
      </p:sp>
      <p:sp>
        <p:nvSpPr>
          <p:cNvPr id="3" name="Content Placeholder 2"/>
          <p:cNvSpPr>
            <a:spLocks noGrp="1"/>
          </p:cNvSpPr>
          <p:nvPr>
            <p:ph idx="1"/>
          </p:nvPr>
        </p:nvSpPr>
        <p:spPr>
          <a:xfrm>
            <a:off x="0" y="609600"/>
            <a:ext cx="9144000" cy="6248400"/>
          </a:xfrm>
        </p:spPr>
        <p:txBody>
          <a:bodyPr>
            <a:normAutofit/>
          </a:bodyPr>
          <a:lstStyle/>
          <a:p>
            <a:r>
              <a:rPr lang="en-US" dirty="0"/>
              <a:t>2 largest veins; </a:t>
            </a:r>
            <a:r>
              <a:rPr lang="en-US" b="1" dirty="0"/>
              <a:t>superior</a:t>
            </a:r>
            <a:r>
              <a:rPr lang="en-US" dirty="0"/>
              <a:t> &amp; </a:t>
            </a:r>
            <a:r>
              <a:rPr lang="en-US" b="1" dirty="0"/>
              <a:t>inferior </a:t>
            </a:r>
            <a:r>
              <a:rPr lang="en-US" b="1" dirty="0" err="1"/>
              <a:t>venae</a:t>
            </a:r>
            <a:r>
              <a:rPr lang="en-US" b="1" dirty="0"/>
              <a:t> </a:t>
            </a:r>
            <a:r>
              <a:rPr lang="en-US" b="1" dirty="0" err="1"/>
              <a:t>cavae</a:t>
            </a:r>
            <a:r>
              <a:rPr lang="en-US" dirty="0"/>
              <a:t>, empty their contents into RA.</a:t>
            </a:r>
          </a:p>
          <a:p>
            <a:r>
              <a:rPr lang="en-US" dirty="0"/>
              <a:t>This blood passes via </a:t>
            </a:r>
            <a:r>
              <a:rPr lang="en-US" b="1" dirty="0"/>
              <a:t>right </a:t>
            </a:r>
            <a:r>
              <a:rPr lang="en-US" b="1" dirty="0" err="1"/>
              <a:t>atrioventricular</a:t>
            </a:r>
            <a:r>
              <a:rPr lang="en-US" b="1" dirty="0"/>
              <a:t> valve </a:t>
            </a:r>
            <a:r>
              <a:rPr lang="en-US" dirty="0"/>
              <a:t>into RV, from there it is pumped into the </a:t>
            </a:r>
            <a:r>
              <a:rPr lang="en-US" b="1" dirty="0"/>
              <a:t>pulmonary artery/</a:t>
            </a:r>
            <a:r>
              <a:rPr lang="en-US" dirty="0"/>
              <a:t>trunk (</a:t>
            </a:r>
            <a:r>
              <a:rPr lang="en-US" b="1" dirty="0"/>
              <a:t>only artery in the body which carries deoxygenated blood)</a:t>
            </a:r>
            <a:r>
              <a:rPr lang="en-US" dirty="0"/>
              <a:t>. </a:t>
            </a:r>
          </a:p>
          <a:p>
            <a:r>
              <a:rPr lang="en-US" dirty="0"/>
              <a:t>The</a:t>
            </a:r>
            <a:r>
              <a:rPr lang="en-US" b="1" dirty="0"/>
              <a:t> pulmonary valve</a:t>
            </a:r>
            <a:r>
              <a:rPr lang="en-US" dirty="0"/>
              <a:t> prevents back flow of blood into the RV when the ventricular muscle relaxes.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216</a:t>
            </a:fld>
            <a:endParaRPr lang="en-US"/>
          </a:p>
        </p:txBody>
      </p:sp>
    </p:spTree>
  </p:cSld>
  <p:clrMapOvr>
    <a:masterClrMapping/>
  </p:clrMapOvr>
  <p:transition>
    <p:wedg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After leaving the heart, pulmonary artery divides into</a:t>
            </a:r>
            <a:r>
              <a:rPr lang="en-US" b="1" dirty="0"/>
              <a:t> left </a:t>
            </a:r>
            <a:r>
              <a:rPr lang="en-US" dirty="0"/>
              <a:t>&amp; </a:t>
            </a:r>
            <a:r>
              <a:rPr lang="en-US" b="1" dirty="0"/>
              <a:t>right pulmonary arteries</a:t>
            </a:r>
            <a:r>
              <a:rPr lang="en-US" dirty="0"/>
              <a:t>, which carry the venous blood to the lungs where exchange of gases takes place.</a:t>
            </a:r>
          </a:p>
          <a:p>
            <a:r>
              <a:rPr lang="en-US" dirty="0"/>
              <a:t>2 </a:t>
            </a:r>
            <a:r>
              <a:rPr lang="en-US" b="1" dirty="0"/>
              <a:t>pulmonary veins </a:t>
            </a:r>
            <a:r>
              <a:rPr lang="en-US" dirty="0"/>
              <a:t>from each lung carry oxygenated blood back to LA. </a:t>
            </a:r>
          </a:p>
          <a:p>
            <a:r>
              <a:rPr lang="en-US" dirty="0"/>
              <a:t>Blood then passes through </a:t>
            </a:r>
            <a:r>
              <a:rPr lang="en-US" b="1" dirty="0"/>
              <a:t>the left </a:t>
            </a:r>
            <a:r>
              <a:rPr lang="en-US" b="1" dirty="0" err="1"/>
              <a:t>atrioventricular</a:t>
            </a:r>
            <a:r>
              <a:rPr lang="en-US" b="1" dirty="0"/>
              <a:t> valve</a:t>
            </a:r>
            <a:r>
              <a:rPr lang="en-US" dirty="0"/>
              <a:t> into LV, and from there it is pumped into the </a:t>
            </a:r>
            <a:r>
              <a:rPr lang="en-US" b="1" dirty="0"/>
              <a:t>aorta</a:t>
            </a:r>
            <a:r>
              <a:rPr lang="en-US" dirty="0"/>
              <a:t>; first artery of general circulation. </a:t>
            </a:r>
          </a:p>
          <a:p>
            <a:r>
              <a:rPr lang="en-US" dirty="0"/>
              <a:t>Opening of aorta is guarded by aortic valve, formed by 3 </a:t>
            </a:r>
            <a:r>
              <a:rPr lang="en-US" dirty="0" err="1"/>
              <a:t>semilunar</a:t>
            </a:r>
            <a:r>
              <a:rPr lang="en-US" dirty="0"/>
              <a:t> cusps.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217</a:t>
            </a:fld>
            <a:endParaRPr lang="en-US"/>
          </a:p>
        </p:txBody>
      </p:sp>
    </p:spTree>
  </p:cSld>
  <p:clrMapOvr>
    <a:masterClrMapping/>
  </p:clrMapOvr>
  <p:transition>
    <p:wedg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400800"/>
            <a:ext cx="8229600" cy="457200"/>
          </a:xfrm>
        </p:spPr>
        <p:txBody>
          <a:bodyPr>
            <a:normAutofit fontScale="90000"/>
          </a:bodyPr>
          <a:lstStyle/>
          <a:p>
            <a:r>
              <a:rPr lang="en-US" sz="2800" dirty="0">
                <a:hlinkClick r:id="rId2" action="ppaction://hlinkfile"/>
              </a:rPr>
              <a:t>Direction of blood flow through the heart</a:t>
            </a:r>
            <a:endParaRPr lang="en-US" sz="2800"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218</a:t>
            </a:fld>
            <a:endParaRPr lang="en-US"/>
          </a:p>
        </p:txBody>
      </p:sp>
    </p:spTree>
  </p:cSld>
  <p:clrMapOvr>
    <a:masterClrMapping/>
  </p:clrMapOvr>
  <p:transition>
    <p:wedg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153400" cy="4873752"/>
          </a:xfrm>
        </p:spPr>
        <p:txBody>
          <a:bodyPr>
            <a:normAutofit fontScale="85000" lnSpcReduction="20000"/>
          </a:bodyPr>
          <a:lstStyle/>
          <a:p>
            <a:r>
              <a:rPr lang="en-US" dirty="0"/>
              <a:t>Thus, blood passes from right to left side of the heart via the lungs/pulmonary circulation.</a:t>
            </a:r>
          </a:p>
          <a:p>
            <a:r>
              <a:rPr lang="en-US" dirty="0"/>
              <a:t>Both atria contract at the same time and followed by the simultaneous contraction of both ventricles.</a:t>
            </a:r>
          </a:p>
          <a:p>
            <a:r>
              <a:rPr lang="en-US" dirty="0"/>
              <a:t>Muscle layer of atrial walls is very thin in comparison with that of the ventricles. The atria, usually assisted by gravity, only propel the blood through the </a:t>
            </a:r>
            <a:r>
              <a:rPr lang="en-US" dirty="0" err="1"/>
              <a:t>atrioventricular</a:t>
            </a:r>
            <a:r>
              <a:rPr lang="en-US" dirty="0"/>
              <a:t> valves into the ventricles, whereas the ventricles actively pump the blood to the lungs and round the whole body. </a:t>
            </a:r>
          </a:p>
          <a:p>
            <a:pPr lvl="1"/>
            <a:r>
              <a:rPr lang="en-US" dirty="0"/>
              <a:t>Muscle layer is thickest in the wall of the LV.</a:t>
            </a:r>
          </a:p>
          <a:p>
            <a:r>
              <a:rPr lang="en-US" dirty="0"/>
              <a:t>P</a:t>
            </a:r>
            <a:r>
              <a:rPr lang="en-US" b="1" dirty="0"/>
              <a:t>ulmonary trunk </a:t>
            </a:r>
            <a:r>
              <a:rPr lang="en-US" dirty="0"/>
              <a:t>leaves the heart from the</a:t>
            </a:r>
            <a:r>
              <a:rPr lang="en-US" b="1" dirty="0"/>
              <a:t> upper </a:t>
            </a:r>
            <a:r>
              <a:rPr lang="en-US" dirty="0"/>
              <a:t>part of RV, &amp; the aorta leaves from </a:t>
            </a:r>
            <a:r>
              <a:rPr lang="en-US" b="1" dirty="0"/>
              <a:t>upper</a:t>
            </a:r>
            <a:r>
              <a:rPr lang="en-US" dirty="0"/>
              <a:t> part of LV.</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219</a:t>
            </a:fld>
            <a:endParaRPr lang="en-US"/>
          </a:p>
        </p:txBody>
      </p:sp>
    </p:spTree>
  </p:cSld>
  <p:clrMapOvr>
    <a:masterClrMapping/>
  </p:clrMapOvr>
  <p:transition>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dirty="0"/>
              <a:t>DENSE CONNECTIVE TISSUE</a:t>
            </a:r>
          </a:p>
        </p:txBody>
      </p:sp>
      <p:sp>
        <p:nvSpPr>
          <p:cNvPr id="3" name="Content Placeholder 2"/>
          <p:cNvSpPr>
            <a:spLocks noGrp="1"/>
          </p:cNvSpPr>
          <p:nvPr>
            <p:ph idx="1"/>
          </p:nvPr>
        </p:nvSpPr>
        <p:spPr>
          <a:xfrm>
            <a:off x="0" y="685800"/>
            <a:ext cx="9144000" cy="6172200"/>
          </a:xfrm>
        </p:spPr>
        <p:txBody>
          <a:bodyPr>
            <a:normAutofit fontScale="92500" lnSpcReduction="10000"/>
          </a:bodyPr>
          <a:lstStyle/>
          <a:p>
            <a:pPr>
              <a:buNone/>
            </a:pPr>
            <a:r>
              <a:rPr lang="en-US" b="1" dirty="0"/>
              <a:t>They contain more </a:t>
            </a:r>
            <a:r>
              <a:rPr lang="en-US" b="1" dirty="0" err="1"/>
              <a:t>fibres</a:t>
            </a:r>
            <a:r>
              <a:rPr lang="en-US" b="1" dirty="0"/>
              <a:t> and fewer cells than loose CT</a:t>
            </a:r>
          </a:p>
          <a:p>
            <a:pPr>
              <a:buNone/>
            </a:pPr>
            <a:r>
              <a:rPr lang="en-US" b="1" dirty="0"/>
              <a:t>a) Fibrous tissue </a:t>
            </a:r>
          </a:p>
          <a:p>
            <a:r>
              <a:rPr lang="en-US" dirty="0"/>
              <a:t>Made up mainly of closely packed bundles of collagen fibres with very little matrix.</a:t>
            </a:r>
          </a:p>
          <a:p>
            <a:r>
              <a:rPr lang="en-US" dirty="0" err="1"/>
              <a:t>Fibrocytes</a:t>
            </a:r>
            <a:r>
              <a:rPr lang="en-US" dirty="0"/>
              <a:t> are few in number and are found lying in rows between the bundles of fibres. </a:t>
            </a:r>
          </a:p>
          <a:p>
            <a:r>
              <a:rPr lang="en-US" dirty="0"/>
              <a:t>Found:</a:t>
            </a:r>
          </a:p>
          <a:p>
            <a:pPr lvl="1"/>
            <a:r>
              <a:rPr lang="en-US" dirty="0"/>
              <a:t>Forming the ligaments, which bind bones together</a:t>
            </a:r>
          </a:p>
          <a:p>
            <a:pPr lvl="1"/>
            <a:r>
              <a:rPr lang="en-US" dirty="0"/>
              <a:t>As an outer protective covering for bone (</a:t>
            </a:r>
            <a:r>
              <a:rPr lang="en-US" b="1" dirty="0"/>
              <a:t>periosteum)</a:t>
            </a:r>
          </a:p>
          <a:p>
            <a:pPr lvl="1"/>
            <a:r>
              <a:rPr lang="en-US" dirty="0"/>
              <a:t>As an outer protective covering of some organs, e.g. the kidneys, lymph nodes and the brain</a:t>
            </a:r>
          </a:p>
          <a:p>
            <a:pPr lvl="1"/>
            <a:r>
              <a:rPr lang="en-US" dirty="0"/>
              <a:t>Forming muscle sheaths (</a:t>
            </a:r>
            <a:r>
              <a:rPr lang="en-US" b="1" dirty="0"/>
              <a:t>muscle fascia)</a:t>
            </a:r>
            <a:r>
              <a:rPr lang="en-US" i="1" dirty="0"/>
              <a:t> </a:t>
            </a:r>
            <a:r>
              <a:rPr lang="en-US" dirty="0"/>
              <a:t>which</a:t>
            </a:r>
            <a:r>
              <a:rPr lang="en-US" i="1" dirty="0"/>
              <a:t> </a:t>
            </a:r>
            <a:r>
              <a:rPr lang="en-US" dirty="0"/>
              <a:t>extend beyond the muscle to become the tendon that attaches the muscle to bone.</a:t>
            </a:r>
            <a:endParaRPr lang="en-US" i="1"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22</a:t>
            </a:fld>
            <a:endParaRPr lang="en-US"/>
          </a:p>
        </p:txBody>
      </p:sp>
    </p:spTree>
  </p:cSld>
  <p:clrMapOvr>
    <a:masterClrMapping/>
  </p:clrMapOvr>
  <p:transition>
    <p:blinds dir="ver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4762"/>
            <a:ext cx="9144000" cy="503238"/>
          </a:xfrm>
        </p:spPr>
        <p:txBody>
          <a:bodyPr>
            <a:normAutofit fontScale="90000"/>
          </a:bodyPr>
          <a:lstStyle/>
          <a:p>
            <a:r>
              <a:rPr lang="en-US" sz="2800" dirty="0"/>
              <a:t>Relationship between systemic and pulmonary circulation</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6324600" cy="5867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220</a:t>
            </a:fld>
            <a:endParaRPr lang="en-US"/>
          </a:p>
        </p:txBody>
      </p:sp>
    </p:spTree>
  </p:cSld>
  <p:clrMapOvr>
    <a:masterClrMapping/>
  </p:clrMapOvr>
  <p:transition>
    <p:wedg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en-US" b="1" u="sng" dirty="0"/>
              <a:t>Blood supply to the heart</a:t>
            </a:r>
          </a:p>
        </p:txBody>
      </p:sp>
      <p:sp>
        <p:nvSpPr>
          <p:cNvPr id="3" name="Content Placeholder 2"/>
          <p:cNvSpPr>
            <a:spLocks noGrp="1"/>
          </p:cNvSpPr>
          <p:nvPr>
            <p:ph idx="1"/>
          </p:nvPr>
        </p:nvSpPr>
        <p:spPr>
          <a:xfrm>
            <a:off x="457200" y="1600200"/>
            <a:ext cx="8153400" cy="4873752"/>
          </a:xfrm>
        </p:spPr>
        <p:txBody>
          <a:bodyPr>
            <a:normAutofit fontScale="85000" lnSpcReduction="20000"/>
          </a:bodyPr>
          <a:lstStyle/>
          <a:p>
            <a:pPr>
              <a:buNone/>
            </a:pPr>
            <a:r>
              <a:rPr lang="en-US" b="1" dirty="0"/>
              <a:t>	Arterial supply: </a:t>
            </a:r>
          </a:p>
          <a:p>
            <a:r>
              <a:rPr lang="en-US" dirty="0"/>
              <a:t>Supplied by </a:t>
            </a:r>
            <a:r>
              <a:rPr lang="en-US" b="1" dirty="0"/>
              <a:t>Right </a:t>
            </a:r>
            <a:r>
              <a:rPr lang="en-US" dirty="0"/>
              <a:t>and</a:t>
            </a:r>
            <a:r>
              <a:rPr lang="en-US" b="1" dirty="0"/>
              <a:t> left coronary </a:t>
            </a:r>
            <a:r>
              <a:rPr lang="en-US" dirty="0"/>
              <a:t>arteries; which branch from the aorta immediately distal to the aortic valve.</a:t>
            </a:r>
          </a:p>
          <a:p>
            <a:r>
              <a:rPr lang="en-US" dirty="0"/>
              <a:t>Coronary arteries receive about 5% of the blood pumped from the heart; highlighting the importance of the heart to body function.</a:t>
            </a:r>
          </a:p>
          <a:p>
            <a:pPr>
              <a:buNone/>
            </a:pPr>
            <a:r>
              <a:rPr lang="en-US" b="1" dirty="0"/>
              <a:t>	Venous drainage. </a:t>
            </a:r>
          </a:p>
          <a:p>
            <a:r>
              <a:rPr lang="en-US" dirty="0"/>
              <a:t>Most of the venous blood is collected into </a:t>
            </a:r>
            <a:r>
              <a:rPr lang="en-US" b="1" i="1" dirty="0"/>
              <a:t>cardiac veins </a:t>
            </a:r>
            <a:r>
              <a:rPr lang="en-US" dirty="0"/>
              <a:t>that join to form the coronary sinus which opens into the RA. </a:t>
            </a:r>
          </a:p>
          <a:p>
            <a:r>
              <a:rPr lang="en-US" dirty="0"/>
              <a:t>The remainder passes directly into the heart chambers through little venous channels.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221</a:t>
            </a:fld>
            <a:endParaRPr lang="en-US"/>
          </a:p>
        </p:txBody>
      </p:sp>
    </p:spTree>
  </p:cSld>
  <p:clrMapOvr>
    <a:masterClrMapping/>
  </p:clrMapOvr>
  <p:transition>
    <p:wedg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30962"/>
            <a:ext cx="8229600" cy="427038"/>
          </a:xfrm>
        </p:spPr>
        <p:txBody>
          <a:bodyPr>
            <a:normAutofit fontScale="90000"/>
          </a:bodyPr>
          <a:lstStyle/>
          <a:p>
            <a:r>
              <a:rPr lang="en-US" sz="2800" dirty="0" err="1"/>
              <a:t>Semilunar</a:t>
            </a:r>
            <a:r>
              <a:rPr lang="en-US" sz="2800" dirty="0"/>
              <a:t> cusps of the aortic valve</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4007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222</a:t>
            </a:fld>
            <a:endParaRPr lang="en-US"/>
          </a:p>
        </p:txBody>
      </p:sp>
    </p:spTree>
  </p:cSld>
  <p:clrMapOvr>
    <a:masterClrMapping/>
  </p:clrMapOvr>
  <p:transition>
    <p:wedg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00800"/>
            <a:ext cx="8229600" cy="457200"/>
          </a:xfrm>
        </p:spPr>
        <p:txBody>
          <a:bodyPr>
            <a:normAutofit fontScale="90000"/>
          </a:bodyPr>
          <a:lstStyle/>
          <a:p>
            <a:r>
              <a:rPr lang="en-US" dirty="0"/>
              <a:t>Coronary arteries</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381000" y="0"/>
            <a:ext cx="82296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223</a:t>
            </a:fld>
            <a:endParaRPr lang="en-US"/>
          </a:p>
        </p:txBody>
      </p:sp>
    </p:spTree>
  </p:cSld>
  <p:clrMapOvr>
    <a:masterClrMapping/>
  </p:clrMapOvr>
  <p:transition>
    <p:wedge/>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224</a:t>
            </a:fld>
            <a:endParaRPr lang="en-US"/>
          </a:p>
        </p:txBody>
      </p:sp>
      <p:pic>
        <p:nvPicPr>
          <p:cNvPr id="2050" name="Picture 2"/>
          <p:cNvPicPr>
            <a:picLocks noChangeAspect="1" noChangeArrowheads="1"/>
          </p:cNvPicPr>
          <p:nvPr/>
        </p:nvPicPr>
        <p:blipFill>
          <a:blip r:embed="rId2" cstate="print"/>
          <a:srcRect l="24219" t="18000" r="12500" b="866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b="1" u="sng" dirty="0"/>
              <a:t>Conducting system of the heart</a:t>
            </a:r>
          </a:p>
        </p:txBody>
      </p:sp>
      <p:sp>
        <p:nvSpPr>
          <p:cNvPr id="3" name="Content Placeholder 2"/>
          <p:cNvSpPr>
            <a:spLocks noGrp="1"/>
          </p:cNvSpPr>
          <p:nvPr>
            <p:ph idx="1"/>
          </p:nvPr>
        </p:nvSpPr>
        <p:spPr>
          <a:xfrm>
            <a:off x="457200" y="1600200"/>
            <a:ext cx="8686800" cy="5257800"/>
          </a:xfrm>
        </p:spPr>
        <p:txBody>
          <a:bodyPr>
            <a:normAutofit fontScale="77500" lnSpcReduction="20000"/>
          </a:bodyPr>
          <a:lstStyle/>
          <a:p>
            <a:r>
              <a:rPr lang="en-US" dirty="0"/>
              <a:t>The heart is capable of generating its own electrical impulses and beating independently of nervous and hormonal control.</a:t>
            </a:r>
          </a:p>
          <a:p>
            <a:r>
              <a:rPr lang="en-US" dirty="0"/>
              <a:t>However, the intrinsic system can be stimulated or depressed by </a:t>
            </a:r>
            <a:r>
              <a:rPr lang="en-US" b="1" dirty="0"/>
              <a:t>nerve impulses (parasympathetic </a:t>
            </a:r>
            <a:r>
              <a:rPr lang="en-US" b="1" dirty="0" err="1"/>
              <a:t>vs</a:t>
            </a:r>
            <a:r>
              <a:rPr lang="en-US" b="1" dirty="0"/>
              <a:t> sympathetic ctrl) </a:t>
            </a:r>
            <a:r>
              <a:rPr lang="en-US" dirty="0"/>
              <a:t>initiated in the brain and by circulating chemicals including hormones.</a:t>
            </a:r>
          </a:p>
          <a:p>
            <a:r>
              <a:rPr lang="en-US" dirty="0"/>
              <a:t>There are specialized cells in the heart responsible for the generation and coordination of the transmission of electrical impulses to the other myocardial cells.</a:t>
            </a:r>
          </a:p>
          <a:p>
            <a:r>
              <a:rPr lang="en-US" dirty="0"/>
              <a:t>X-tics of conduction cells:</a:t>
            </a:r>
          </a:p>
          <a:p>
            <a:pPr marL="681228" lvl="0" indent="-571500">
              <a:buFont typeface="+mj-lt"/>
              <a:buAutoNum type="romanLcPeriod"/>
            </a:pPr>
            <a:r>
              <a:rPr lang="en-US" i="1" dirty="0"/>
              <a:t>Automaticity: </a:t>
            </a:r>
            <a:r>
              <a:rPr lang="en-US" dirty="0"/>
              <a:t>ability to initiate an electrical impulse</a:t>
            </a:r>
          </a:p>
          <a:p>
            <a:pPr marL="681228" lvl="0" indent="-571500">
              <a:buFont typeface="+mj-lt"/>
              <a:buAutoNum type="romanLcPeriod"/>
            </a:pPr>
            <a:r>
              <a:rPr lang="en-US" i="1" dirty="0"/>
              <a:t>Excitability: </a:t>
            </a:r>
            <a:r>
              <a:rPr lang="en-US" dirty="0"/>
              <a:t>ability to respond to an electrical impulse</a:t>
            </a:r>
          </a:p>
          <a:p>
            <a:pPr marL="681228" lvl="0" indent="-571500">
              <a:buFont typeface="+mj-lt"/>
              <a:buAutoNum type="romanLcPeriod"/>
            </a:pPr>
            <a:r>
              <a:rPr lang="en-US" i="1" dirty="0"/>
              <a:t>Conductivity: </a:t>
            </a:r>
            <a:r>
              <a:rPr lang="en-US" dirty="0"/>
              <a:t>ability to transmit an electrical impulse from one cell to another</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225</a:t>
            </a:fld>
            <a:endParaRPr lang="en-US"/>
          </a:p>
        </p:txBody>
      </p:sp>
    </p:spTree>
  </p:cSld>
  <p:clrMapOvr>
    <a:masterClrMapping/>
  </p:clrMapOvr>
  <p:transition>
    <p:wedg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Conducting cells</a:t>
            </a:r>
          </a:p>
        </p:txBody>
      </p:sp>
      <p:sp>
        <p:nvSpPr>
          <p:cNvPr id="3" name="Content Placeholder 2"/>
          <p:cNvSpPr>
            <a:spLocks noGrp="1"/>
          </p:cNvSpPr>
          <p:nvPr>
            <p:ph idx="1"/>
          </p:nvPr>
        </p:nvSpPr>
        <p:spPr>
          <a:xfrm>
            <a:off x="457200" y="1600200"/>
            <a:ext cx="8153400" cy="5257800"/>
          </a:xfrm>
        </p:spPr>
        <p:txBody>
          <a:bodyPr>
            <a:normAutofit fontScale="92500" lnSpcReduction="20000"/>
          </a:bodyPr>
          <a:lstStyle/>
          <a:p>
            <a:r>
              <a:rPr lang="en-US" dirty="0" err="1"/>
              <a:t>Sinoatrial</a:t>
            </a:r>
            <a:r>
              <a:rPr lang="en-US" dirty="0"/>
              <a:t> node (SAN)</a:t>
            </a:r>
          </a:p>
          <a:p>
            <a:pPr lvl="1"/>
            <a:r>
              <a:rPr lang="en-US" dirty="0"/>
              <a:t>Is the primary pacemaker (fires faster than any other cell)</a:t>
            </a:r>
          </a:p>
          <a:p>
            <a:pPr lvl="1"/>
            <a:r>
              <a:rPr lang="en-US" dirty="0"/>
              <a:t>Located at the junction of the superior vena cava and the right atrium</a:t>
            </a:r>
          </a:p>
          <a:p>
            <a:pPr lvl="1"/>
            <a:r>
              <a:rPr lang="en-US" dirty="0"/>
              <a:t>Normal firing rate at 60 to 80 impulses per minute</a:t>
            </a:r>
          </a:p>
          <a:p>
            <a:r>
              <a:rPr lang="en-US" dirty="0" err="1"/>
              <a:t>Atrioventricular</a:t>
            </a:r>
            <a:r>
              <a:rPr lang="en-US" dirty="0"/>
              <a:t> node (AVN)</a:t>
            </a:r>
          </a:p>
          <a:p>
            <a:pPr lvl="1"/>
            <a:r>
              <a:rPr lang="en-US" dirty="0"/>
              <a:t>Located in the right </a:t>
            </a:r>
            <a:r>
              <a:rPr lang="en-US" dirty="0" err="1"/>
              <a:t>atrial</a:t>
            </a:r>
            <a:r>
              <a:rPr lang="en-US" dirty="0"/>
              <a:t> wall near the tricuspid valve</a:t>
            </a:r>
          </a:p>
          <a:p>
            <a:pPr lvl="1"/>
            <a:r>
              <a:rPr lang="en-US" dirty="0"/>
              <a:t>Coordinates the incoming electrical impulses from the atria and, after a slight delay, relays the impulse to the ventricles. (WHY??)</a:t>
            </a:r>
          </a:p>
          <a:p>
            <a:pPr lvl="1"/>
            <a:r>
              <a:rPr lang="en-US" dirty="0"/>
              <a:t>Normal firing rate at 40 to 60 impulses per minute and forms the secondary pacemaker</a:t>
            </a:r>
          </a:p>
          <a:p>
            <a:pPr lvl="1"/>
            <a:endParaRPr lang="en-US" dirty="0"/>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226</a:t>
            </a:fld>
            <a:endParaRPr lang="en-US"/>
          </a:p>
        </p:txBody>
      </p:sp>
    </p:spTree>
  </p:cSld>
  <p:clrMapOvr>
    <a:masterClrMapping/>
  </p:clrMapOvr>
  <p:transition>
    <p:wedg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563562"/>
          </a:xfrm>
        </p:spPr>
        <p:txBody>
          <a:bodyPr>
            <a:normAutofit fontScale="90000"/>
          </a:bodyPr>
          <a:lstStyle/>
          <a:p>
            <a:r>
              <a:rPr lang="en-US" dirty="0"/>
              <a:t>Ct….</a:t>
            </a:r>
          </a:p>
        </p:txBody>
      </p:sp>
      <p:sp>
        <p:nvSpPr>
          <p:cNvPr id="3" name="Content Placeholder 2"/>
          <p:cNvSpPr>
            <a:spLocks noGrp="1"/>
          </p:cNvSpPr>
          <p:nvPr>
            <p:ph idx="1"/>
          </p:nvPr>
        </p:nvSpPr>
        <p:spPr>
          <a:xfrm>
            <a:off x="304800" y="762000"/>
            <a:ext cx="8839200" cy="6096000"/>
          </a:xfrm>
        </p:spPr>
        <p:txBody>
          <a:bodyPr>
            <a:normAutofit fontScale="92500" lnSpcReduction="10000"/>
          </a:bodyPr>
          <a:lstStyle/>
          <a:p>
            <a:pPr>
              <a:buNone/>
            </a:pPr>
            <a:r>
              <a:rPr lang="en-US" b="1" dirty="0"/>
              <a:t>c) </a:t>
            </a:r>
            <a:r>
              <a:rPr lang="en-US" b="1" dirty="0" err="1"/>
              <a:t>Atrioventricular</a:t>
            </a:r>
            <a:r>
              <a:rPr lang="en-US" b="1" dirty="0"/>
              <a:t> bundle (AV bundle or bundle of His)</a:t>
            </a:r>
          </a:p>
          <a:p>
            <a:r>
              <a:rPr lang="en-US" dirty="0"/>
              <a:t>Originates  from the AV node. </a:t>
            </a:r>
          </a:p>
          <a:p>
            <a:r>
              <a:rPr lang="en-US" dirty="0"/>
              <a:t>At the upper end of the ventricular septum, it divides into right and left bundle branches. </a:t>
            </a:r>
          </a:p>
          <a:p>
            <a:pPr>
              <a:buNone/>
            </a:pPr>
            <a:r>
              <a:rPr lang="en-US" b="1" dirty="0"/>
              <a:t>d) Purkinje </a:t>
            </a:r>
            <a:r>
              <a:rPr lang="en-US" b="1" dirty="0" err="1"/>
              <a:t>fibres</a:t>
            </a:r>
            <a:endParaRPr lang="en-US" b="1" dirty="0"/>
          </a:p>
          <a:p>
            <a:r>
              <a:rPr lang="en-US" dirty="0"/>
              <a:t>Within the ventricular myocardium the branches break up into fine fibres, called the </a:t>
            </a:r>
            <a:r>
              <a:rPr lang="en-US" b="1" dirty="0"/>
              <a:t>Purkinje fibres</a:t>
            </a:r>
            <a:r>
              <a:rPr lang="en-US" dirty="0"/>
              <a:t>. </a:t>
            </a:r>
          </a:p>
          <a:p>
            <a:r>
              <a:rPr lang="en-US" dirty="0"/>
              <a:t>The AV bundle, bundle branches and Purkinje fibres convey electrical impulses from the AV node to the apex of the myocardium where the wave of ventricular contraction begins, then sweeps upwards and outwards, pumping blood into the pulmonary artery and the aorta.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227</a:t>
            </a:fld>
            <a:endParaRPr lang="en-US"/>
          </a:p>
        </p:txBody>
      </p:sp>
    </p:spTree>
  </p:cSld>
  <p:clrMapOvr>
    <a:masterClrMapping/>
  </p:clrMapOvr>
  <p:transition>
    <p:wedge/>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228</a:t>
            </a:fld>
            <a:endParaRPr lang="en-US"/>
          </a:p>
        </p:txBody>
      </p:sp>
      <p:sp>
        <p:nvSpPr>
          <p:cNvPr id="6" name="TextBox 5"/>
          <p:cNvSpPr txBox="1"/>
          <p:nvPr/>
        </p:nvSpPr>
        <p:spPr>
          <a:xfrm>
            <a:off x="6019800" y="304800"/>
            <a:ext cx="2514600" cy="369332"/>
          </a:xfrm>
          <a:prstGeom prst="rect">
            <a:avLst/>
          </a:prstGeom>
          <a:noFill/>
        </p:spPr>
        <p:txBody>
          <a:bodyPr wrap="square" rtlCol="0">
            <a:spAutoFit/>
          </a:bodyPr>
          <a:lstStyle/>
          <a:p>
            <a:r>
              <a:rPr lang="en-US" dirty="0">
                <a:hlinkClick r:id="rId3" action="ppaction://hlinkfile"/>
              </a:rPr>
              <a:t>VIDEO</a:t>
            </a:r>
            <a:endParaRPr lang="en-US"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715962"/>
          </a:xfrm>
        </p:spPr>
        <p:txBody>
          <a:bodyPr>
            <a:normAutofit fontScale="90000"/>
          </a:bodyPr>
          <a:lstStyle/>
          <a:p>
            <a:r>
              <a:rPr lang="en-US" b="1" dirty="0"/>
              <a:t>Nerve supply to the heart</a:t>
            </a:r>
            <a:endParaRPr lang="en-US" dirty="0"/>
          </a:p>
        </p:txBody>
      </p:sp>
      <p:sp>
        <p:nvSpPr>
          <p:cNvPr id="3" name="Content Placeholder 2"/>
          <p:cNvSpPr>
            <a:spLocks noGrp="1"/>
          </p:cNvSpPr>
          <p:nvPr>
            <p:ph idx="1"/>
          </p:nvPr>
        </p:nvSpPr>
        <p:spPr>
          <a:xfrm>
            <a:off x="304800" y="1219200"/>
            <a:ext cx="8458200" cy="5638800"/>
          </a:xfrm>
        </p:spPr>
        <p:txBody>
          <a:bodyPr>
            <a:normAutofit fontScale="92500" lnSpcReduction="20000"/>
          </a:bodyPr>
          <a:lstStyle/>
          <a:p>
            <a:r>
              <a:rPr lang="en-US" dirty="0"/>
              <a:t>The heart is </a:t>
            </a:r>
            <a:r>
              <a:rPr lang="en-US" dirty="0" err="1"/>
              <a:t>inervated</a:t>
            </a:r>
            <a:r>
              <a:rPr lang="en-US" dirty="0"/>
              <a:t> by nerves from the Autonomic nervous system (sympathetic and </a:t>
            </a:r>
            <a:r>
              <a:rPr lang="en-US" dirty="0" err="1"/>
              <a:t>parasymoathetic</a:t>
            </a:r>
            <a:r>
              <a:rPr lang="en-US" dirty="0"/>
              <a:t>) that’s originates in the CV centre in medulla oblongata. </a:t>
            </a:r>
          </a:p>
          <a:p>
            <a:r>
              <a:rPr lang="en-US" dirty="0"/>
              <a:t>The parasympathetic and sympathetic nerves have antagonistic  actions.</a:t>
            </a:r>
          </a:p>
          <a:p>
            <a:pPr lvl="1"/>
            <a:r>
              <a:rPr lang="en-US" dirty="0"/>
              <a:t>The </a:t>
            </a:r>
            <a:r>
              <a:rPr lang="en-US" b="1" dirty="0" err="1"/>
              <a:t>vagus</a:t>
            </a:r>
            <a:r>
              <a:rPr lang="en-US" b="1" dirty="0"/>
              <a:t> nerves </a:t>
            </a:r>
            <a:r>
              <a:rPr lang="en-US" dirty="0"/>
              <a:t>(parasympathetic) supply mainly the SA and AV nodes and </a:t>
            </a:r>
            <a:r>
              <a:rPr lang="en-US" dirty="0" err="1"/>
              <a:t>atrial</a:t>
            </a:r>
            <a:r>
              <a:rPr lang="en-US" dirty="0"/>
              <a:t> muscle. This stimulation reduces the rate at which impulses are produced, decreasing the rate and force of the heart beat.</a:t>
            </a:r>
          </a:p>
          <a:p>
            <a:pPr lvl="1"/>
            <a:r>
              <a:rPr lang="en-US" dirty="0"/>
              <a:t>The </a:t>
            </a:r>
            <a:r>
              <a:rPr lang="en-US" b="1" dirty="0"/>
              <a:t>sympathetic nerves </a:t>
            </a:r>
            <a:r>
              <a:rPr lang="en-US" dirty="0"/>
              <a:t>supply the SA and AV nodes and the myocardium of atria and ventricles. This stimulation increases the rate and force of the heart beat.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229</a:t>
            </a:fld>
            <a:endParaRPr lang="en-US"/>
          </a:p>
        </p:txBody>
      </p:sp>
    </p:spTree>
  </p:cSld>
  <p:clrMapOvr>
    <a:masterClrMapping/>
  </p:clrMapOvr>
  <p:transition>
    <p:wedg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0"/>
            <a:ext cx="8229600" cy="762000"/>
          </a:xfrm>
        </p:spPr>
        <p:txBody>
          <a:bodyPr/>
          <a:lstStyle/>
          <a:p>
            <a:r>
              <a:rPr lang="en-US" dirty="0"/>
              <a:t>Fibrous tissue</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23</a:t>
            </a:fld>
            <a:endParaRPr lang="en-US"/>
          </a:p>
        </p:txBody>
      </p:sp>
    </p:spTree>
  </p:cSld>
  <p:clrMapOvr>
    <a:masterClrMapping/>
  </p:clrMapOvr>
  <p:transition>
    <p:blinds dir="vert"/>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r>
              <a:rPr lang="en-US" b="1" u="sng" dirty="0"/>
              <a:t>Cardiac cycle</a:t>
            </a:r>
          </a:p>
        </p:txBody>
      </p:sp>
      <p:sp>
        <p:nvSpPr>
          <p:cNvPr id="3" name="Content Placeholder 2"/>
          <p:cNvSpPr>
            <a:spLocks noGrp="1"/>
          </p:cNvSpPr>
          <p:nvPr>
            <p:ph idx="1"/>
          </p:nvPr>
        </p:nvSpPr>
        <p:spPr>
          <a:xfrm>
            <a:off x="457200" y="1600200"/>
            <a:ext cx="8305800" cy="5257800"/>
          </a:xfrm>
        </p:spPr>
        <p:txBody>
          <a:bodyPr>
            <a:normAutofit fontScale="85000" lnSpcReduction="10000"/>
          </a:bodyPr>
          <a:lstStyle/>
          <a:p>
            <a:r>
              <a:rPr lang="en-US" b="1" dirty="0"/>
              <a:t>Def</a:t>
            </a:r>
            <a:r>
              <a:rPr lang="en-US" dirty="0"/>
              <a:t>: series of events by which the heart acts as a pump</a:t>
            </a:r>
            <a:r>
              <a:rPr lang="en-US" b="1" dirty="0"/>
              <a:t>.</a:t>
            </a:r>
          </a:p>
          <a:p>
            <a:r>
              <a:rPr lang="en-US" dirty="0"/>
              <a:t>During each heartbeat, or cardiac cycle, the heart contracts and then relaxes. </a:t>
            </a:r>
          </a:p>
          <a:p>
            <a:r>
              <a:rPr lang="en-US" dirty="0"/>
              <a:t>Period of contraction is called </a:t>
            </a:r>
            <a:r>
              <a:rPr lang="en-US" b="1" dirty="0"/>
              <a:t>systole </a:t>
            </a:r>
            <a:r>
              <a:rPr lang="en-US" dirty="0"/>
              <a:t>while that of relaxation is known as </a:t>
            </a:r>
            <a:r>
              <a:rPr lang="en-US" b="1" dirty="0"/>
              <a:t>diastole</a:t>
            </a:r>
            <a:r>
              <a:rPr lang="en-US" dirty="0"/>
              <a:t>.</a:t>
            </a:r>
          </a:p>
          <a:p>
            <a:pPr>
              <a:buNone/>
            </a:pPr>
            <a:r>
              <a:rPr lang="en-US" b="1" u="sng" dirty="0"/>
              <a:t>Stages of the cardiac cycle</a:t>
            </a:r>
          </a:p>
          <a:p>
            <a:r>
              <a:rPr lang="en-US" dirty="0"/>
              <a:t>Normal cardiac cycles per minute ranges from 60 to 80 (Average 74bpm). Each cycle lasts 0.8 seconds and  consists of:</a:t>
            </a:r>
          </a:p>
          <a:p>
            <a:pPr lvl="1"/>
            <a:r>
              <a:rPr lang="en-US" b="1" dirty="0"/>
              <a:t>atrial systole </a:t>
            </a:r>
            <a:r>
              <a:rPr lang="en-US" dirty="0"/>
              <a:t>— atrial contraction</a:t>
            </a:r>
          </a:p>
          <a:p>
            <a:pPr lvl="1"/>
            <a:r>
              <a:rPr lang="en-US" b="1" dirty="0"/>
              <a:t>ventricular systole </a:t>
            </a:r>
            <a:r>
              <a:rPr lang="en-US" dirty="0"/>
              <a:t>— ventricular contraction</a:t>
            </a:r>
          </a:p>
          <a:p>
            <a:pPr lvl="1"/>
            <a:r>
              <a:rPr lang="en-US" b="1" dirty="0"/>
              <a:t>complete cardiac diastole </a:t>
            </a:r>
            <a:r>
              <a:rPr lang="en-US" dirty="0"/>
              <a:t>— </a:t>
            </a:r>
            <a:r>
              <a:rPr lang="en-US" dirty="0" err="1"/>
              <a:t>atrial</a:t>
            </a:r>
            <a:r>
              <a:rPr lang="en-US" dirty="0"/>
              <a:t> &amp; ventricular relaxation.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230</a:t>
            </a:fld>
            <a:endParaRPr lang="en-US"/>
          </a:p>
        </p:txBody>
      </p:sp>
    </p:spTree>
  </p:cSld>
  <p:clrMapOvr>
    <a:masterClrMapping/>
  </p:clrMapOvr>
  <p:transition>
    <p:wedge/>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54762"/>
            <a:ext cx="8229600" cy="503238"/>
          </a:xfrm>
        </p:spPr>
        <p:txBody>
          <a:bodyPr>
            <a:normAutofit fontScale="90000"/>
          </a:bodyPr>
          <a:lstStyle/>
          <a:p>
            <a:r>
              <a:rPr lang="en-US" sz="2800" dirty="0"/>
              <a:t>Stages of a cardiac cycle</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231</a:t>
            </a:fld>
            <a:endParaRPr lang="en-US"/>
          </a:p>
        </p:txBody>
      </p:sp>
    </p:spTree>
  </p:cSld>
  <p:clrMapOvr>
    <a:masterClrMapping/>
  </p:clrMapOvr>
  <p:transition>
    <p:wedg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Superior &amp; inferior vena </a:t>
            </a:r>
            <a:r>
              <a:rPr lang="en-US" dirty="0" err="1"/>
              <a:t>cavae</a:t>
            </a:r>
            <a:r>
              <a:rPr lang="en-US" dirty="0"/>
              <a:t> transport deoxygenated blood into RA at the same time as the 4 pulmonary veins convey oxygenated blood into LA.</a:t>
            </a:r>
          </a:p>
          <a:p>
            <a:r>
              <a:rPr lang="en-US" dirty="0" err="1"/>
              <a:t>Atrioventricular</a:t>
            </a:r>
            <a:r>
              <a:rPr lang="en-US" dirty="0"/>
              <a:t> valves are open and blood flows passively through to the ventricles.</a:t>
            </a:r>
          </a:p>
          <a:p>
            <a:r>
              <a:rPr lang="en-US" dirty="0"/>
              <a:t>SA node triggers a wave of contraction that spreads over the myocardium of both atria, emptying the atria &amp; completing ventricular filling </a:t>
            </a:r>
            <a:r>
              <a:rPr lang="en-US" b="1" dirty="0"/>
              <a:t>(atrial systole 0.1 s).</a:t>
            </a:r>
          </a:p>
          <a:p>
            <a:r>
              <a:rPr lang="en-US" dirty="0"/>
              <a:t>When the wave of contraction reaches the AV node it is stimulated to emit an impulse which quickly spreads to the ventricular muscle via the AV bundle, the bundle branches and Purkinje fibres.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232</a:t>
            </a:fld>
            <a:endParaRPr lang="en-US"/>
          </a:p>
        </p:txBody>
      </p:sp>
    </p:spTree>
  </p:cSld>
  <p:clrMapOvr>
    <a:masterClrMapping/>
  </p:clrMapOvr>
  <p:transition>
    <p:wedg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a:t>This results in a wave of contraction which sweeps upwards from heart’s apex &amp; across walls of both ventricles pumping blood into pulmonary artery &amp; aorta (</a:t>
            </a:r>
            <a:r>
              <a:rPr lang="en-US" b="1" dirty="0"/>
              <a:t>ventricular  systole, 0.3 s</a:t>
            </a:r>
            <a:r>
              <a:rPr lang="en-US" dirty="0"/>
              <a:t>). </a:t>
            </a:r>
          </a:p>
          <a:p>
            <a:r>
              <a:rPr lang="en-US" dirty="0"/>
              <a:t>High pressure generated during ventricular contraction is greater than that in the atria and forces AV valves to close, preventing backflow of blood into the atria.</a:t>
            </a:r>
          </a:p>
          <a:p>
            <a:r>
              <a:rPr lang="en-US" dirty="0"/>
              <a:t>After ventricular contraction there is complete cardiac diastole</a:t>
            </a:r>
            <a:r>
              <a:rPr lang="en-US" b="1" dirty="0"/>
              <a:t>, a period of 0.4 seconds</a:t>
            </a:r>
            <a:r>
              <a:rPr lang="en-US" dirty="0"/>
              <a:t>, when atria and ventricles are relaxed. During this time the myocardium recovers until it is able to contract again, and the atria refill in preparation for the next cycle.</a:t>
            </a:r>
          </a:p>
          <a:p>
            <a:r>
              <a:rPr lang="en-US" dirty="0"/>
              <a:t>Heart valves &amp; valves of the great vessels open &amp; close according to the pressure within the chambers of the heart. AV valves are open while the ventricular muscle is relaxed during atrial filling &amp; systole.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233</a:t>
            </a:fld>
            <a:endParaRPr lang="en-US"/>
          </a:p>
        </p:txBody>
      </p:sp>
    </p:spTree>
  </p:cSld>
  <p:clrMapOvr>
    <a:masterClrMapping/>
  </p:clrMapOvr>
  <p:transition>
    <p:wedg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When ventricles contract there is a gradual increase in the pressure in these chambers, and when it rises above atrial pressure, AV valves close.</a:t>
            </a:r>
          </a:p>
          <a:p>
            <a:r>
              <a:rPr lang="en-US" dirty="0"/>
              <a:t>When ventricular pressure rises above that in the pulmonary artery and in the aorta, pulmonary &amp; aortic valves open &amp; blood flows into these vessels. </a:t>
            </a:r>
          </a:p>
          <a:p>
            <a:r>
              <a:rPr lang="en-US" dirty="0"/>
              <a:t>When ventricles relax &amp; pressure within them falls, the reverse process occurs. First, pulmonary &amp; aortic valves close, then AV valves open &amp; the cycle begins again. </a:t>
            </a:r>
          </a:p>
          <a:p>
            <a:pPr lvl="1"/>
            <a:r>
              <a:rPr lang="en-US" dirty="0"/>
              <a:t>This sequence of opening &amp; closing valves ensures that blood flows in only one direction. </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234</a:t>
            </a:fld>
            <a:endParaRPr lang="en-US"/>
          </a:p>
        </p:txBody>
      </p:sp>
    </p:spTree>
  </p:cSld>
  <p:clrMapOvr>
    <a:masterClrMapping/>
  </p:clrMapOvr>
  <p:transition>
    <p:wedg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235</a:t>
            </a:fld>
            <a:endParaRPr lang="en-US"/>
          </a:p>
        </p:txBody>
      </p:sp>
      <p:pic>
        <p:nvPicPr>
          <p:cNvPr id="3074" name="Picture 2"/>
          <p:cNvPicPr>
            <a:picLocks noChangeAspect="1" noChangeArrowheads="1"/>
          </p:cNvPicPr>
          <p:nvPr/>
        </p:nvPicPr>
        <p:blipFill>
          <a:blip r:embed="rId2" cstate="print"/>
          <a:srcRect l="22656" t="15333" r="6250" b="35333"/>
          <a:stretch>
            <a:fillRect/>
          </a:stretch>
        </p:blipFill>
        <p:spPr bwMode="auto">
          <a:xfrm>
            <a:off x="0" y="0"/>
            <a:ext cx="9144000" cy="4876800"/>
          </a:xfrm>
          <a:prstGeom prst="rect">
            <a:avLst/>
          </a:prstGeom>
          <a:noFill/>
          <a:ln w="9525">
            <a:noFill/>
            <a:miter lim="800000"/>
            <a:headEnd/>
            <a:tailEnd/>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6"/>
          </a:lnRef>
          <a:fillRef idx="3">
            <a:schemeClr val="accent6"/>
          </a:fillRef>
          <a:effectRef idx="2">
            <a:schemeClr val="accent6"/>
          </a:effectRef>
          <a:fontRef idx="minor">
            <a:schemeClr val="lt1"/>
          </a:fontRef>
        </p:style>
        <p:txBody>
          <a:bodyPr>
            <a:normAutofit fontScale="90000"/>
          </a:bodyPr>
          <a:lstStyle/>
          <a:p>
            <a:r>
              <a:rPr lang="en-US" b="1" dirty="0"/>
              <a:t>Heart sounds</a:t>
            </a:r>
          </a:p>
        </p:txBody>
      </p:sp>
      <p:sp>
        <p:nvSpPr>
          <p:cNvPr id="3" name="Content Placeholder 2"/>
          <p:cNvSpPr>
            <a:spLocks noGrp="1"/>
          </p:cNvSpPr>
          <p:nvPr>
            <p:ph idx="1"/>
          </p:nvPr>
        </p:nvSpPr>
        <p:spPr>
          <a:xfrm>
            <a:off x="0" y="685800"/>
            <a:ext cx="8153400" cy="6172200"/>
          </a:xfrm>
        </p:spPr>
        <p:txBody>
          <a:bodyPr>
            <a:normAutofit fontScale="92500" lnSpcReduction="10000"/>
          </a:bodyPr>
          <a:lstStyle/>
          <a:p>
            <a:r>
              <a:rPr lang="en-US" dirty="0"/>
              <a:t>Heartbeat is heard a little below the left nipple and slightly nearer the midline.</a:t>
            </a:r>
          </a:p>
          <a:p>
            <a:r>
              <a:rPr lang="en-US" dirty="0"/>
              <a:t>Heart sounds can be heard in the four </a:t>
            </a:r>
            <a:r>
              <a:rPr lang="en-US" dirty="0" err="1"/>
              <a:t>auscultatory</a:t>
            </a:r>
            <a:r>
              <a:rPr lang="en-US" dirty="0"/>
              <a:t> areas namely:</a:t>
            </a:r>
          </a:p>
          <a:p>
            <a:pPr lvl="1"/>
            <a:r>
              <a:rPr lang="en-US" dirty="0"/>
              <a:t>Aortic area – 2</a:t>
            </a:r>
            <a:r>
              <a:rPr lang="en-US" baseline="30000" dirty="0"/>
              <a:t>nd</a:t>
            </a:r>
            <a:r>
              <a:rPr lang="en-US" dirty="0"/>
              <a:t> ICS to the right of the sternum</a:t>
            </a:r>
          </a:p>
          <a:p>
            <a:pPr lvl="1"/>
            <a:r>
              <a:rPr lang="en-US" dirty="0" err="1"/>
              <a:t>Pulmonic</a:t>
            </a:r>
            <a:r>
              <a:rPr lang="en-US" dirty="0"/>
              <a:t> area -  2</a:t>
            </a:r>
            <a:r>
              <a:rPr lang="en-US" baseline="30000" dirty="0"/>
              <a:t>nd</a:t>
            </a:r>
            <a:r>
              <a:rPr lang="en-US" dirty="0"/>
              <a:t> ICS to the left of the sternum</a:t>
            </a:r>
          </a:p>
          <a:p>
            <a:pPr lvl="1"/>
            <a:r>
              <a:rPr lang="en-US" dirty="0"/>
              <a:t>Tricuspid area – 4</a:t>
            </a:r>
            <a:r>
              <a:rPr lang="en-US" baseline="30000" dirty="0"/>
              <a:t>th</a:t>
            </a:r>
            <a:r>
              <a:rPr lang="en-US" dirty="0"/>
              <a:t> and 5</a:t>
            </a:r>
            <a:r>
              <a:rPr lang="en-US" baseline="30000" dirty="0"/>
              <a:t>th</a:t>
            </a:r>
            <a:r>
              <a:rPr lang="en-US" dirty="0"/>
              <a:t> ICS at the left lower border of the sternum</a:t>
            </a:r>
          </a:p>
          <a:p>
            <a:pPr lvl="1"/>
            <a:r>
              <a:rPr lang="en-US" dirty="0"/>
              <a:t>Mitral/Apical area – 5</a:t>
            </a:r>
            <a:r>
              <a:rPr lang="en-US" baseline="30000" dirty="0"/>
              <a:t>th</a:t>
            </a:r>
            <a:r>
              <a:rPr lang="en-US" dirty="0"/>
              <a:t> ICS left MCL</a:t>
            </a:r>
          </a:p>
          <a:p>
            <a:pPr lvl="1"/>
            <a:endParaRPr lang="en-US" dirty="0"/>
          </a:p>
          <a:p>
            <a:r>
              <a:rPr lang="en-US" dirty="0"/>
              <a:t>There are four heart sounds </a:t>
            </a:r>
          </a:p>
          <a:p>
            <a:r>
              <a:rPr lang="en-US" dirty="0"/>
              <a:t>2 sounds, separated by a short pause, can be clearly distinguished. Described as </a:t>
            </a:r>
            <a:r>
              <a:rPr lang="en-US" b="1" dirty="0"/>
              <a:t>'</a:t>
            </a:r>
            <a:r>
              <a:rPr lang="en-US" b="1" dirty="0" err="1"/>
              <a:t>lub</a:t>
            </a:r>
            <a:r>
              <a:rPr lang="en-US" b="1" dirty="0"/>
              <a:t> dup'.</a:t>
            </a:r>
          </a:p>
          <a:p>
            <a:endParaRPr lang="en-US" dirty="0"/>
          </a:p>
          <a:p>
            <a:pPr lvl="1"/>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236</a:t>
            </a:fld>
            <a:endParaRPr lang="en-US" dirty="0"/>
          </a:p>
        </p:txBody>
      </p:sp>
    </p:spTree>
  </p:cSld>
  <p:clrMapOvr>
    <a:masterClrMapping/>
  </p:clrMapOvr>
  <p:transition>
    <p:wedg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001000" cy="6473952"/>
          </a:xfrm>
        </p:spPr>
        <p:txBody>
          <a:bodyPr>
            <a:normAutofit/>
          </a:bodyPr>
          <a:lstStyle/>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237</a:t>
            </a:fld>
            <a:endParaRPr lang="en-US"/>
          </a:p>
        </p:txBody>
      </p:sp>
      <p:pic>
        <p:nvPicPr>
          <p:cNvPr id="5" name="Picture 2" descr="C:\Users\MR. LOTUKOI\Desktop\NTS\CVS\DIAGRAMS\HEART4.png"/>
          <p:cNvPicPr>
            <a:picLocks noChangeAspect="1" noChangeArrowheads="1"/>
          </p:cNvPicPr>
          <p:nvPr/>
        </p:nvPicPr>
        <p:blipFill>
          <a:blip r:embed="rId2" cstate="print"/>
          <a:srcRect l="49414" t="23958" r="9590" b="16667"/>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eart_label.jpeg"/>
          <p:cNvPicPr>
            <a:picLocks noGrp="1" noChangeAspect="1"/>
          </p:cNvPicPr>
          <p:nvPr>
            <p:ph idx="1"/>
          </p:nvPr>
        </p:nvPicPr>
        <p:blipFill>
          <a:blip r:embed="rId2" cstate="print"/>
          <a:stretch>
            <a:fillRect/>
          </a:stretch>
        </p:blipFill>
        <p:spPr>
          <a:xfrm>
            <a:off x="0" y="0"/>
            <a:ext cx="9144000" cy="6858000"/>
          </a:xfrm>
        </p:spPr>
      </p:pic>
      <p:sp>
        <p:nvSpPr>
          <p:cNvPr id="5" name="Slide Number Placeholder 4"/>
          <p:cNvSpPr>
            <a:spLocks noGrp="1"/>
          </p:cNvSpPr>
          <p:nvPr>
            <p:ph type="sldNum" sz="quarter" idx="12"/>
          </p:nvPr>
        </p:nvSpPr>
        <p:spPr/>
        <p:txBody>
          <a:bodyPr/>
          <a:lstStyle/>
          <a:p>
            <a:fld id="{5A635FD2-D9AA-4F2E-8FE6-17BF2643B117}" type="slidenum">
              <a:rPr lang="en-US" smtClean="0"/>
              <a:pPr/>
              <a:t>238</a:t>
            </a:fld>
            <a:endParaRPr lang="en-US"/>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valve_locations.jpg"/>
          <p:cNvPicPr>
            <a:picLocks noGrp="1" noChangeAspect="1"/>
          </p:cNvPicPr>
          <p:nvPr>
            <p:ph idx="1"/>
          </p:nvPr>
        </p:nvPicPr>
        <p:blipFill>
          <a:blip r:embed="rId2" cstate="print"/>
          <a:stretch>
            <a:fillRect/>
          </a:stretch>
        </p:blipFill>
        <p:spPr>
          <a:xfrm>
            <a:off x="0" y="0"/>
            <a:ext cx="9144000" cy="6858000"/>
          </a:xfrm>
        </p:spPr>
      </p:pic>
      <p:sp>
        <p:nvSpPr>
          <p:cNvPr id="5" name="Slide Number Placeholder 4"/>
          <p:cNvSpPr>
            <a:spLocks noGrp="1"/>
          </p:cNvSpPr>
          <p:nvPr>
            <p:ph type="sldNum" sz="quarter" idx="12"/>
          </p:nvPr>
        </p:nvSpPr>
        <p:spPr/>
        <p:txBody>
          <a:bodyPr/>
          <a:lstStyle/>
          <a:p>
            <a:fld id="{5A635FD2-D9AA-4F2E-8FE6-17BF2643B117}" type="slidenum">
              <a:rPr lang="en-US" smtClean="0"/>
              <a:pPr/>
              <a:t>239</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buNone/>
            </a:pPr>
            <a:r>
              <a:rPr lang="en-US" b="1" dirty="0"/>
              <a:t>b) Elastic tissue</a:t>
            </a:r>
          </a:p>
          <a:p>
            <a:r>
              <a:rPr lang="en-US" dirty="0"/>
              <a:t>Capable of considerable extension and recoil. </a:t>
            </a:r>
          </a:p>
          <a:p>
            <a:r>
              <a:rPr lang="en-US" dirty="0"/>
              <a:t>Has few cells </a:t>
            </a:r>
          </a:p>
          <a:p>
            <a:r>
              <a:rPr lang="en-US" dirty="0"/>
              <a:t>Matrix consists mainly of masses of elastic fibres secreted by fibroblasts.</a:t>
            </a:r>
          </a:p>
          <a:p>
            <a:r>
              <a:rPr lang="en-US" dirty="0"/>
              <a:t>Found in organs where alteration of shape is required, e.g. in large blood vessel walls, the epiglottis, the trachea and bronchi and the lungs.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24</a:t>
            </a:fld>
            <a:endParaRPr lang="en-US"/>
          </a:p>
        </p:txBody>
      </p:sp>
    </p:spTree>
  </p:cSld>
  <p:clrMapOvr>
    <a:masterClrMapping/>
  </p:clrMapOvr>
  <p:transition>
    <p:blinds dir="vert"/>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228600"/>
            <a:ext cx="8229600" cy="639763"/>
          </a:xfrm>
        </p:spPr>
        <p:txBody>
          <a:bodyPr>
            <a:normAutofit/>
          </a:bodyPr>
          <a:lstStyle/>
          <a:p>
            <a:pPr eaLnBrk="1" hangingPunct="1"/>
            <a:r>
              <a:rPr lang="en-US" sz="3200" dirty="0"/>
              <a:t>First heart sound (S1)</a:t>
            </a:r>
            <a:endParaRPr lang="en-US" sz="4000" dirty="0"/>
          </a:p>
        </p:txBody>
      </p:sp>
      <p:sp>
        <p:nvSpPr>
          <p:cNvPr id="79875" name="Rectangle 3"/>
          <p:cNvSpPr>
            <a:spLocks noGrp="1" noChangeArrowheads="1"/>
          </p:cNvSpPr>
          <p:nvPr>
            <p:ph idx="1"/>
          </p:nvPr>
        </p:nvSpPr>
        <p:spPr>
          <a:xfrm>
            <a:off x="457200" y="838200"/>
            <a:ext cx="8686800" cy="5867400"/>
          </a:xfrm>
        </p:spPr>
        <p:txBody>
          <a:bodyPr/>
          <a:lstStyle/>
          <a:p>
            <a:pPr marL="609600" indent="-609600" eaLnBrk="1" hangingPunct="1"/>
            <a:r>
              <a:rPr lang="en-US" sz="3600" dirty="0"/>
              <a:t>Is made by closing of </a:t>
            </a:r>
            <a:r>
              <a:rPr lang="en-US" sz="3600" dirty="0" err="1"/>
              <a:t>atrioventricular</a:t>
            </a:r>
            <a:r>
              <a:rPr lang="en-US" sz="3600" dirty="0"/>
              <a:t> valves</a:t>
            </a:r>
          </a:p>
          <a:p>
            <a:pPr marL="609600" indent="-609600" eaLnBrk="1" hangingPunct="1"/>
            <a:r>
              <a:rPr lang="en-US" sz="3600" dirty="0"/>
              <a:t>The heart sound is described as “lubb-dubb. </a:t>
            </a:r>
            <a:r>
              <a:rPr lang="en-US" sz="3600" b="1" dirty="0"/>
              <a:t>Lubb</a:t>
            </a:r>
            <a:r>
              <a:rPr lang="en-US" sz="3600" dirty="0"/>
              <a:t> represents S1</a:t>
            </a:r>
          </a:p>
          <a:p>
            <a:pPr marL="609600" indent="-609600" eaLnBrk="1" hangingPunct="1"/>
            <a:r>
              <a:rPr lang="en-US" sz="3600" dirty="0"/>
              <a:t>Corresponds with the start of the ventricular systole</a:t>
            </a:r>
          </a:p>
          <a:p>
            <a:pPr marL="609600" indent="-609600" eaLnBrk="1" hangingPunct="1"/>
            <a:r>
              <a:rPr lang="en-US" sz="3600" dirty="0"/>
              <a:t>It should be heard at all the sites and its louder at the apex</a:t>
            </a:r>
          </a:p>
          <a:p>
            <a:pPr marL="609600" indent="-609600" eaLnBrk="1" hangingPunct="1"/>
            <a:r>
              <a:rPr lang="en-US" sz="3600" dirty="0"/>
              <a:t>Its usually louder and longer</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639763"/>
          </a:xfrm>
        </p:spPr>
        <p:txBody>
          <a:bodyPr/>
          <a:lstStyle/>
          <a:p>
            <a:pPr marL="838200" indent="-838200" eaLnBrk="1" hangingPunct="1"/>
            <a:r>
              <a:rPr lang="en-US" sz="3200" dirty="0"/>
              <a:t>Second heart sound (S2)</a:t>
            </a:r>
          </a:p>
        </p:txBody>
      </p:sp>
      <p:sp>
        <p:nvSpPr>
          <p:cNvPr id="81923" name="Rectangle 3"/>
          <p:cNvSpPr>
            <a:spLocks noGrp="1" noChangeArrowheads="1"/>
          </p:cNvSpPr>
          <p:nvPr>
            <p:ph idx="1"/>
          </p:nvPr>
        </p:nvSpPr>
        <p:spPr>
          <a:xfrm>
            <a:off x="457200" y="838200"/>
            <a:ext cx="8458200" cy="5867400"/>
          </a:xfrm>
        </p:spPr>
        <p:txBody>
          <a:bodyPr>
            <a:normAutofit/>
          </a:bodyPr>
          <a:lstStyle/>
          <a:p>
            <a:pPr eaLnBrk="1" hangingPunct="1"/>
            <a:r>
              <a:rPr lang="en-US" sz="3600" dirty="0"/>
              <a:t>Is made by closing of semi lunar valves</a:t>
            </a:r>
          </a:p>
          <a:p>
            <a:pPr eaLnBrk="1" hangingPunct="1"/>
            <a:r>
              <a:rPr lang="en-US" sz="3600" dirty="0"/>
              <a:t>S2 is </a:t>
            </a:r>
            <a:r>
              <a:rPr lang="en-US" sz="3600" b="1" dirty="0"/>
              <a:t>dubb</a:t>
            </a:r>
            <a:r>
              <a:rPr lang="en-US" sz="3600" dirty="0"/>
              <a:t> of the lubb-dubb heart sound</a:t>
            </a:r>
          </a:p>
          <a:p>
            <a:pPr eaLnBrk="1" hangingPunct="1"/>
            <a:r>
              <a:rPr lang="en-US" sz="3600" dirty="0"/>
              <a:t>Its heard in all sites and often louder at the base where aortic and pulmonic sites are </a:t>
            </a:r>
            <a:r>
              <a:rPr lang="en-US" sz="3600" dirty="0" err="1"/>
              <a:t>auscultated</a:t>
            </a:r>
            <a:endParaRPr lang="en-US" sz="3600" dirty="0"/>
          </a:p>
          <a:p>
            <a:pPr eaLnBrk="1" hangingPunct="1"/>
            <a:r>
              <a:rPr lang="en-US" sz="3600" dirty="0"/>
              <a:t>Its usually softer and shorter than S1</a:t>
            </a:r>
          </a:p>
          <a:p>
            <a:pPr eaLnBrk="1" hangingPunct="1"/>
            <a:r>
              <a:rPr lang="en-US" sz="3600" dirty="0"/>
              <a:t>Corresponds with ventricular diastole</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28600"/>
            <a:ext cx="8229600" cy="792163"/>
          </a:xfrm>
        </p:spPr>
        <p:txBody>
          <a:bodyPr/>
          <a:lstStyle/>
          <a:p>
            <a:pPr marL="838200" indent="-838200" eaLnBrk="1" hangingPunct="1"/>
            <a:r>
              <a:rPr lang="en-US" dirty="0"/>
              <a:t>3</a:t>
            </a:r>
            <a:r>
              <a:rPr lang="en-US" baseline="30000" dirty="0"/>
              <a:t>rd</a:t>
            </a:r>
            <a:r>
              <a:rPr lang="en-US" dirty="0"/>
              <a:t>  heart sound</a:t>
            </a:r>
          </a:p>
        </p:txBody>
      </p:sp>
      <p:sp>
        <p:nvSpPr>
          <p:cNvPr id="83971" name="Rectangle 3"/>
          <p:cNvSpPr>
            <a:spLocks noGrp="1" noChangeArrowheads="1"/>
          </p:cNvSpPr>
          <p:nvPr>
            <p:ph idx="1"/>
          </p:nvPr>
        </p:nvSpPr>
        <p:spPr>
          <a:xfrm>
            <a:off x="457200" y="1371600"/>
            <a:ext cx="8229600" cy="5257800"/>
          </a:xfrm>
        </p:spPr>
        <p:txBody>
          <a:bodyPr/>
          <a:lstStyle/>
          <a:p>
            <a:pPr eaLnBrk="1" hangingPunct="1"/>
            <a:r>
              <a:rPr lang="en-US" dirty="0"/>
              <a:t>Occurs shortly after S2</a:t>
            </a:r>
          </a:p>
          <a:p>
            <a:pPr eaLnBrk="1" hangingPunct="1"/>
            <a:r>
              <a:rPr lang="en-US" dirty="0"/>
              <a:t>Normal in children and young adults &lt; 30yrs at the beginning of diastole</a:t>
            </a:r>
          </a:p>
          <a:p>
            <a:pPr eaLnBrk="1" hangingPunct="1"/>
            <a:r>
              <a:rPr lang="en-US" dirty="0"/>
              <a:t>Its heard over the apex with the bell (low pitch)</a:t>
            </a:r>
          </a:p>
          <a:p>
            <a:r>
              <a:rPr lang="en-US" sz="2800" dirty="0"/>
              <a:t>S3 is </a:t>
            </a:r>
            <a:r>
              <a:rPr lang="en-US" sz="2800" b="1" dirty="0"/>
              <a:t>tu</a:t>
            </a:r>
            <a:r>
              <a:rPr lang="en-US" sz="2800" dirty="0"/>
              <a:t> of the lubb dub tu heart sound</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228600"/>
            <a:ext cx="8229600" cy="487363"/>
          </a:xfrm>
        </p:spPr>
        <p:txBody>
          <a:bodyPr>
            <a:normAutofit fontScale="90000"/>
          </a:bodyPr>
          <a:lstStyle/>
          <a:p>
            <a:pPr eaLnBrk="1" hangingPunct="1"/>
            <a:r>
              <a:rPr lang="en-US" sz="3200" dirty="0"/>
              <a:t>Fourth heart sound (S4</a:t>
            </a:r>
            <a:r>
              <a:rPr lang="en-US" sz="4000" dirty="0"/>
              <a:t> </a:t>
            </a:r>
          </a:p>
        </p:txBody>
      </p:sp>
      <p:sp>
        <p:nvSpPr>
          <p:cNvPr id="86019" name="Rectangle 3"/>
          <p:cNvSpPr>
            <a:spLocks noGrp="1" noChangeArrowheads="1"/>
          </p:cNvSpPr>
          <p:nvPr>
            <p:ph idx="1"/>
          </p:nvPr>
        </p:nvSpPr>
        <p:spPr>
          <a:xfrm>
            <a:off x="457200" y="1219200"/>
            <a:ext cx="8458200" cy="5486400"/>
          </a:xfrm>
        </p:spPr>
        <p:txBody>
          <a:bodyPr>
            <a:normAutofit/>
          </a:bodyPr>
          <a:lstStyle/>
          <a:p>
            <a:pPr eaLnBrk="1" hangingPunct="1"/>
            <a:r>
              <a:rPr lang="en-US" dirty="0"/>
              <a:t>Occurs just before S1</a:t>
            </a:r>
          </a:p>
          <a:p>
            <a:pPr eaLnBrk="1" hangingPunct="1"/>
            <a:r>
              <a:rPr lang="en-US" dirty="0"/>
              <a:t>Always abnormal</a:t>
            </a:r>
          </a:p>
          <a:p>
            <a:pPr eaLnBrk="1" hangingPunct="1"/>
            <a:r>
              <a:rPr lang="en-US" dirty="0"/>
              <a:t>It signifies a non compliant or stiff ventricle as in aortic stenosis, hypertensive heart, coronary artery disease, pulmonic stenosis, hypertension</a:t>
            </a:r>
          </a:p>
          <a:p>
            <a:r>
              <a:rPr lang="en-US" sz="2800" dirty="0"/>
              <a:t>It sounds like tu lubb dubb</a:t>
            </a:r>
          </a:p>
          <a:p>
            <a:r>
              <a:rPr lang="en-US" sz="2800" dirty="0"/>
              <a:t>Felt at the apex when patient is in left lateral position</a:t>
            </a:r>
          </a:p>
          <a:p>
            <a:r>
              <a:rPr lang="en-US" sz="2800" dirty="0"/>
              <a:t>Both S3 and S4 occur in diastole</a:t>
            </a:r>
          </a:p>
          <a:p>
            <a:pPr eaLnBrk="1" hangingPunct="1"/>
            <a:endParaRPr lang="en-US"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eart Sounds.jpg"/>
          <p:cNvPicPr>
            <a:picLocks noGrp="1" noChangeAspect="1"/>
          </p:cNvPicPr>
          <p:nvPr>
            <p:ph idx="1"/>
          </p:nvPr>
        </p:nvPicPr>
        <p:blipFill>
          <a:blip r:embed="rId2" cstate="print"/>
          <a:srcRect l="5000" r="14167"/>
          <a:stretch>
            <a:fillRect/>
          </a:stretch>
        </p:blipFill>
        <p:spPr>
          <a:xfrm>
            <a:off x="457200" y="0"/>
            <a:ext cx="7391400" cy="6858000"/>
          </a:xfrm>
        </p:spPr>
      </p:pic>
      <p:sp>
        <p:nvSpPr>
          <p:cNvPr id="5" name="Slide Number Placeholder 4"/>
          <p:cNvSpPr>
            <a:spLocks noGrp="1"/>
          </p:cNvSpPr>
          <p:nvPr>
            <p:ph type="sldNum" sz="quarter" idx="12"/>
          </p:nvPr>
        </p:nvSpPr>
        <p:spPr/>
        <p:txBody>
          <a:bodyPr/>
          <a:lstStyle/>
          <a:p>
            <a:fld id="{5A635FD2-D9AA-4F2E-8FE6-17BF2643B117}" type="slidenum">
              <a:rPr lang="en-US" smtClean="0"/>
              <a:pPr/>
              <a:t>244</a:t>
            </a:fld>
            <a:endParaRPr lang="en-US"/>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hlinkClick r:id="rId2" action="ppaction://hlinkfile"/>
              </a:rPr>
              <a:t>SUMMARY</a:t>
            </a:r>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245</a:t>
            </a:fld>
            <a:endParaRPr lang="en-US"/>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dk1"/>
          </a:lnRef>
          <a:fillRef idx="2">
            <a:schemeClr val="dk1"/>
          </a:fillRef>
          <a:effectRef idx="1">
            <a:schemeClr val="dk1"/>
          </a:effectRef>
          <a:fontRef idx="minor">
            <a:schemeClr val="dk1"/>
          </a:fontRef>
        </p:style>
        <p:txBody>
          <a:bodyPr>
            <a:normAutofit fontScale="90000"/>
          </a:bodyPr>
          <a:lstStyle/>
          <a:p>
            <a:r>
              <a:rPr lang="en-US" b="1" u="sng" dirty="0"/>
              <a:t>Electrical changes in the heart</a:t>
            </a:r>
          </a:p>
        </p:txBody>
      </p:sp>
      <p:sp>
        <p:nvSpPr>
          <p:cNvPr id="3" name="Content Placeholder 2"/>
          <p:cNvSpPr>
            <a:spLocks noGrp="1"/>
          </p:cNvSpPr>
          <p:nvPr>
            <p:ph idx="1"/>
          </p:nvPr>
        </p:nvSpPr>
        <p:spPr>
          <a:xfrm>
            <a:off x="0" y="685800"/>
            <a:ext cx="9144000" cy="4648200"/>
          </a:xfrm>
        </p:spPr>
        <p:txBody>
          <a:bodyPr>
            <a:normAutofit fontScale="85000" lnSpcReduction="20000"/>
          </a:bodyPr>
          <a:lstStyle/>
          <a:p>
            <a:r>
              <a:rPr lang="en-US" dirty="0"/>
              <a:t>The pattern of electrical activity of the heart may be detected by electrodes placed on the skin and displayed on an oscilloscope screen or traced on paper. The apparatus used is an </a:t>
            </a:r>
            <a:r>
              <a:rPr lang="en-US" b="1" dirty="0"/>
              <a:t>electrocardiograph</a:t>
            </a:r>
            <a:r>
              <a:rPr lang="en-US" dirty="0"/>
              <a:t> and the tracing is an </a:t>
            </a:r>
            <a:r>
              <a:rPr lang="en-US" b="1" dirty="0"/>
              <a:t>electrocardiogram (ECG).</a:t>
            </a:r>
          </a:p>
          <a:p>
            <a:r>
              <a:rPr lang="en-US" dirty="0"/>
              <a:t>The normal ECG tracing shows five waves named P, Q, R, S and T.</a:t>
            </a:r>
          </a:p>
          <a:p>
            <a:r>
              <a:rPr lang="en-US" dirty="0"/>
              <a:t>The </a:t>
            </a:r>
            <a:r>
              <a:rPr lang="en-US" b="1" dirty="0"/>
              <a:t>P wave </a:t>
            </a:r>
            <a:r>
              <a:rPr lang="en-US" dirty="0"/>
              <a:t>arises when the impulse from the </a:t>
            </a:r>
            <a:r>
              <a:rPr lang="en-US" b="1" dirty="0"/>
              <a:t>SA node </a:t>
            </a:r>
            <a:r>
              <a:rPr lang="en-US" dirty="0"/>
              <a:t>sweeps over the </a:t>
            </a:r>
            <a:r>
              <a:rPr lang="en-US" b="1" dirty="0"/>
              <a:t>atria</a:t>
            </a:r>
            <a:r>
              <a:rPr lang="en-US" dirty="0"/>
              <a:t> (</a:t>
            </a:r>
            <a:r>
              <a:rPr lang="en-US" dirty="0" err="1"/>
              <a:t>atrial</a:t>
            </a:r>
            <a:r>
              <a:rPr lang="en-US" dirty="0"/>
              <a:t> </a:t>
            </a:r>
            <a:r>
              <a:rPr lang="en-US" dirty="0" err="1"/>
              <a:t>depolarisation</a:t>
            </a:r>
            <a:r>
              <a:rPr lang="en-US" dirty="0"/>
              <a:t>)</a:t>
            </a:r>
          </a:p>
          <a:p>
            <a:r>
              <a:rPr lang="en-US" dirty="0"/>
              <a:t>The </a:t>
            </a:r>
            <a:r>
              <a:rPr lang="en-US" b="1" dirty="0"/>
              <a:t>QRS complex </a:t>
            </a:r>
            <a:r>
              <a:rPr lang="en-US" dirty="0"/>
              <a:t>represents the very rapid spread of the impulse from the </a:t>
            </a:r>
            <a:r>
              <a:rPr lang="en-US" b="1" dirty="0"/>
              <a:t>AV node </a:t>
            </a:r>
            <a:r>
              <a:rPr lang="en-US" dirty="0"/>
              <a:t>through the AV bundle and the Purkinje fibres and the electrical activity of the ventricular muscle (ventricular </a:t>
            </a:r>
            <a:r>
              <a:rPr lang="en-US" dirty="0" err="1"/>
              <a:t>depolarisation</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246</a:t>
            </a:fld>
            <a:endParaRPr lang="en-US" dirty="0"/>
          </a:p>
        </p:txBody>
      </p:sp>
      <p:pic>
        <p:nvPicPr>
          <p:cNvPr id="7" name="Picture 2"/>
          <p:cNvPicPr>
            <a:picLocks noChangeAspect="1" noChangeArrowheads="1"/>
          </p:cNvPicPr>
          <p:nvPr/>
        </p:nvPicPr>
        <p:blipFill>
          <a:blip r:embed="rId2" cstate="print"/>
          <a:srcRect t="11111" b="26667"/>
          <a:stretch>
            <a:fillRect/>
          </a:stretch>
        </p:blipFill>
        <p:spPr bwMode="auto">
          <a:xfrm>
            <a:off x="1600200" y="5181600"/>
            <a:ext cx="7543800" cy="1981200"/>
          </a:xfrm>
          <a:prstGeom prst="rect">
            <a:avLst/>
          </a:prstGeom>
          <a:noFill/>
          <a:ln w="9525">
            <a:noFill/>
            <a:miter lim="800000"/>
            <a:headEnd/>
            <a:tailEnd/>
          </a:ln>
        </p:spPr>
      </p:pic>
    </p:spTree>
  </p:cSld>
  <p:clrMapOvr>
    <a:masterClrMapping/>
  </p:clrMapOvr>
  <p:transition>
    <p:wedge/>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1"/>
          </p:nvPr>
        </p:nvPicPr>
        <p:blipFill>
          <a:blip r:embed="rId2" cstate="print"/>
          <a:stretch>
            <a:fillRect/>
          </a:stretch>
        </p:blipFill>
        <p:spPr bwMode="auto">
          <a:xfrm>
            <a:off x="457200" y="2602624"/>
            <a:ext cx="4038600" cy="2521114"/>
          </a:xfrm>
          <a:prstGeom prst="rect">
            <a:avLst/>
          </a:prstGeom>
          <a:noFill/>
          <a:ln w="9525">
            <a:noFill/>
            <a:miter lim="800000"/>
            <a:headEnd/>
            <a:tailEnd/>
          </a:ln>
        </p:spPr>
      </p:pic>
      <p:sp>
        <p:nvSpPr>
          <p:cNvPr id="6" name="Content Placeholder 5"/>
          <p:cNvSpPr>
            <a:spLocks noGrp="1"/>
          </p:cNvSpPr>
          <p:nvPr>
            <p:ph sz="half" idx="2"/>
          </p:nvPr>
        </p:nvSpPr>
        <p:spPr>
          <a:xfrm>
            <a:off x="0" y="0"/>
            <a:ext cx="8458200" cy="3429000"/>
          </a:xfrm>
        </p:spPr>
        <p:txBody>
          <a:bodyPr>
            <a:normAutofit/>
          </a:bodyPr>
          <a:lstStyle/>
          <a:p>
            <a:r>
              <a:rPr lang="en-US" dirty="0"/>
              <a:t>The </a:t>
            </a:r>
            <a:r>
              <a:rPr lang="en-US" b="1" dirty="0"/>
              <a:t>T wave </a:t>
            </a:r>
            <a:r>
              <a:rPr lang="en-US" dirty="0"/>
              <a:t>represents the relaxation of the </a:t>
            </a:r>
            <a:r>
              <a:rPr lang="en-US" b="1" dirty="0"/>
              <a:t>ventricular muscle</a:t>
            </a:r>
            <a:r>
              <a:rPr lang="en-US" dirty="0"/>
              <a:t> (Ventricular </a:t>
            </a:r>
            <a:r>
              <a:rPr lang="en-US" dirty="0" err="1"/>
              <a:t>repolarisation</a:t>
            </a:r>
            <a:r>
              <a:rPr lang="en-US" dirty="0"/>
              <a:t>)</a:t>
            </a:r>
          </a:p>
          <a:p>
            <a:r>
              <a:rPr lang="en-US" b="1" dirty="0"/>
              <a:t>Sinus rhythm </a:t>
            </a:r>
            <a:r>
              <a:rPr lang="en-US" dirty="0"/>
              <a:t>refers to the ECG that originates from the SA node.</a:t>
            </a:r>
          </a:p>
          <a:p>
            <a:r>
              <a:rPr lang="en-US" dirty="0"/>
              <a:t>The rate of sinus rhythm is 60 to 100 beats per minute. A faster heart rate is called</a:t>
            </a:r>
            <a:r>
              <a:rPr lang="en-US" b="1" dirty="0"/>
              <a:t> tachycardia </a:t>
            </a:r>
            <a:r>
              <a:rPr lang="en-US" dirty="0"/>
              <a:t>and a slower heart rate, </a:t>
            </a:r>
            <a:r>
              <a:rPr lang="en-US" b="1" dirty="0" err="1"/>
              <a:t>bradycardia</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247</a:t>
            </a:fld>
            <a:endParaRPr lang="en-US"/>
          </a:p>
        </p:txBody>
      </p:sp>
    </p:spTree>
  </p:cSld>
  <p:clrMapOvr>
    <a:masterClrMapping/>
  </p:clrMapOvr>
  <p:transition>
    <p:pull dir="d"/>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ecg6.gif"/>
          <p:cNvPicPr>
            <a:picLocks noGrp="1" noChangeAspect="1"/>
          </p:cNvPicPr>
          <p:nvPr>
            <p:ph idx="1"/>
          </p:nvPr>
        </p:nvPicPr>
        <p:blipFill>
          <a:blip r:embed="rId2" cstate="print"/>
          <a:stretch>
            <a:fillRect/>
          </a:stretch>
        </p:blipFill>
        <p:spPr>
          <a:xfrm>
            <a:off x="0" y="0"/>
            <a:ext cx="9143999" cy="6858000"/>
          </a:xfrm>
        </p:spPr>
      </p:pic>
      <p:sp>
        <p:nvSpPr>
          <p:cNvPr id="5" name="Slide Number Placeholder 4"/>
          <p:cNvSpPr>
            <a:spLocks noGrp="1"/>
          </p:cNvSpPr>
          <p:nvPr>
            <p:ph type="sldNum" sz="quarter" idx="12"/>
          </p:nvPr>
        </p:nvSpPr>
        <p:spPr/>
        <p:txBody>
          <a:bodyPr/>
          <a:lstStyle/>
          <a:p>
            <a:fld id="{5A635FD2-D9AA-4F2E-8FE6-17BF2643B117}" type="slidenum">
              <a:rPr lang="en-US" smtClean="0"/>
              <a:pPr/>
              <a:t>248</a:t>
            </a:fld>
            <a:endParaRPr lang="en-US"/>
          </a:p>
        </p:txBody>
      </p:sp>
    </p:spTree>
  </p:cSld>
  <p:clrMapOvr>
    <a:masterClrMapping/>
  </p:clrMapOvr>
  <p:transition>
    <p:wipe dir="d"/>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a:t>Cardiac output</a:t>
            </a:r>
          </a:p>
        </p:txBody>
      </p:sp>
      <p:sp>
        <p:nvSpPr>
          <p:cNvPr id="3" name="Content Placeholder 2"/>
          <p:cNvSpPr>
            <a:spLocks noGrp="1"/>
          </p:cNvSpPr>
          <p:nvPr>
            <p:ph idx="1"/>
          </p:nvPr>
        </p:nvSpPr>
        <p:spPr>
          <a:xfrm>
            <a:off x="0" y="685800"/>
            <a:ext cx="9144000" cy="6172200"/>
          </a:xfrm>
        </p:spPr>
        <p:txBody>
          <a:bodyPr>
            <a:normAutofit fontScale="92500" lnSpcReduction="10000"/>
          </a:bodyPr>
          <a:lstStyle/>
          <a:p>
            <a:r>
              <a:rPr lang="en-US" b="1" dirty="0"/>
              <a:t>Cardiac output </a:t>
            </a:r>
            <a:r>
              <a:rPr lang="en-US" dirty="0"/>
              <a:t>is the amount of blood ejected from each ventricle every minute. It’s expressed in litres per minute (L/min) </a:t>
            </a:r>
          </a:p>
          <a:p>
            <a:r>
              <a:rPr lang="en-US" b="1" dirty="0"/>
              <a:t>Stroke volume</a:t>
            </a:r>
            <a:r>
              <a:rPr lang="en-US" dirty="0"/>
              <a:t>: The amount of blood expelled by each contraction of the ventricles</a:t>
            </a:r>
            <a:endParaRPr lang="en-US" i="1" dirty="0"/>
          </a:p>
          <a:p>
            <a:r>
              <a:rPr lang="en-US" b="1" dirty="0"/>
              <a:t>Cardiac output</a:t>
            </a:r>
            <a:r>
              <a:rPr lang="en-US" dirty="0"/>
              <a:t> is calculated by multiplying the stroke volume by the heart rate (measured in beats per minute):</a:t>
            </a:r>
          </a:p>
          <a:p>
            <a:r>
              <a:rPr lang="en-US" sz="2800" b="1" dirty="0"/>
              <a:t>Cardiac output (CO) = Stroke Volume(SV) x Heart rate(HR)</a:t>
            </a:r>
          </a:p>
          <a:p>
            <a:r>
              <a:rPr lang="en-US" b="1" dirty="0"/>
              <a:t>In a healthy adult, SV = 70 </a:t>
            </a:r>
            <a:r>
              <a:rPr lang="en-US" b="1" dirty="0" err="1"/>
              <a:t>mL</a:t>
            </a:r>
            <a:r>
              <a:rPr lang="en-US" b="1" dirty="0"/>
              <a:t> and the HR = 72 </a:t>
            </a:r>
            <a:r>
              <a:rPr lang="en-US" b="1" dirty="0" err="1"/>
              <a:t>bpm</a:t>
            </a:r>
            <a:r>
              <a:rPr lang="en-US" b="1" dirty="0"/>
              <a:t>.</a:t>
            </a:r>
          </a:p>
          <a:p>
            <a:r>
              <a:rPr lang="en-US" b="1" dirty="0">
                <a:sym typeface="Symbol"/>
              </a:rPr>
              <a:t> CO = 70 x 72</a:t>
            </a:r>
          </a:p>
          <a:p>
            <a:r>
              <a:rPr lang="en-US" b="1" dirty="0">
                <a:sym typeface="Symbol"/>
              </a:rPr>
              <a:t>           = 5040 </a:t>
            </a:r>
            <a:r>
              <a:rPr lang="en-US" b="1" dirty="0" err="1">
                <a:sym typeface="Symbol"/>
              </a:rPr>
              <a:t>mL</a:t>
            </a:r>
            <a:r>
              <a:rPr lang="en-US" b="1" dirty="0">
                <a:sym typeface="Symbol"/>
              </a:rPr>
              <a:t>/min</a:t>
            </a:r>
          </a:p>
          <a:p>
            <a:r>
              <a:rPr lang="en-US" b="1" dirty="0">
                <a:sym typeface="Symbol"/>
              </a:rPr>
              <a:t>           5L/min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249</a:t>
            </a:fld>
            <a:endParaRPr lang="en-US"/>
          </a:p>
        </p:txBody>
      </p:sp>
    </p:spTree>
  </p:cSld>
  <p:clrMapOvr>
    <a:masterClrMapping/>
  </p:clrMapOvr>
  <p:transition>
    <p:pull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0"/>
            <a:ext cx="8229600" cy="762000"/>
          </a:xfrm>
        </p:spPr>
        <p:txBody>
          <a:bodyPr/>
          <a:lstStyle/>
          <a:p>
            <a:r>
              <a:rPr lang="en-US" dirty="0"/>
              <a:t>Elastic tissue</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25</a:t>
            </a:fld>
            <a:endParaRPr lang="en-US"/>
          </a:p>
        </p:txBody>
      </p:sp>
    </p:spTree>
  </p:cSld>
  <p:clrMapOvr>
    <a:masterClrMapping/>
  </p:clrMapOvr>
  <p:transition>
    <p:blinds dir="vert"/>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r>
              <a:rPr lang="en-US" b="1" dirty="0"/>
              <a:t>Cardiac reserve</a:t>
            </a:r>
            <a:r>
              <a:rPr lang="en-US" dirty="0"/>
              <a:t>: the increase in cardiac output to meet demands e.g., exercise. </a:t>
            </a:r>
            <a:endParaRPr lang="en-US" i="1" dirty="0"/>
          </a:p>
          <a:p>
            <a:r>
              <a:rPr lang="en-US" dirty="0"/>
              <a:t>When increased blood supply is needed to meet increased tissue requirements of oxygen and nutrients, heart rate and/or stroke volume can be increased.</a:t>
            </a:r>
          </a:p>
          <a:p>
            <a:pPr>
              <a:buNone/>
            </a:pPr>
            <a:r>
              <a:rPr lang="en-US" sz="4000" b="1" u="sng" dirty="0">
                <a:solidFill>
                  <a:srgbClr val="FF0000"/>
                </a:solidFill>
              </a:rPr>
              <a:t>Stroke volume</a:t>
            </a:r>
          </a:p>
          <a:p>
            <a:r>
              <a:rPr lang="en-US" dirty="0"/>
              <a:t>Is determined by the volume of blood in the ventricles immediately before they contract, i.e. the </a:t>
            </a:r>
            <a:r>
              <a:rPr lang="en-US" b="1" dirty="0"/>
              <a:t>ventricular end-diastolic volume (VEDV)</a:t>
            </a:r>
            <a:r>
              <a:rPr lang="en-US" dirty="0"/>
              <a:t>, sometimes called </a:t>
            </a:r>
            <a:r>
              <a:rPr lang="en-US" b="1" dirty="0"/>
              <a:t>preload</a:t>
            </a:r>
            <a:r>
              <a:rPr lang="en-US" dirty="0"/>
              <a:t>. </a:t>
            </a:r>
          </a:p>
          <a:p>
            <a:r>
              <a:rPr lang="en-US" dirty="0"/>
              <a:t>Preload depends on the amount of blood returning to the heart through the superior and inferior </a:t>
            </a:r>
            <a:r>
              <a:rPr lang="en-US" dirty="0" err="1"/>
              <a:t>venae</a:t>
            </a:r>
            <a:r>
              <a:rPr lang="en-US" dirty="0"/>
              <a:t> </a:t>
            </a:r>
            <a:r>
              <a:rPr lang="en-US" dirty="0" err="1"/>
              <a:t>cavae</a:t>
            </a:r>
            <a:r>
              <a:rPr lang="en-US" dirty="0"/>
              <a:t> (</a:t>
            </a:r>
            <a:r>
              <a:rPr lang="en-US" b="1" dirty="0"/>
              <a:t>the venous return</a:t>
            </a:r>
            <a:r>
              <a:rPr lang="en-US" dirty="0"/>
              <a:t>). </a:t>
            </a:r>
          </a:p>
          <a:p>
            <a:r>
              <a:rPr lang="en-US" dirty="0"/>
              <a:t>Factors that increase myocardial contraction include:</a:t>
            </a:r>
          </a:p>
          <a:p>
            <a:pPr lvl="1"/>
            <a:r>
              <a:rPr lang="en-US" dirty="0"/>
              <a:t>Increased preload</a:t>
            </a:r>
          </a:p>
          <a:p>
            <a:pPr lvl="1"/>
            <a:r>
              <a:rPr lang="en-US" dirty="0"/>
              <a:t>increased stimulation of the sympathetic nerves innervating the heart</a:t>
            </a:r>
          </a:p>
          <a:p>
            <a:pPr lvl="1"/>
            <a:r>
              <a:rPr lang="fr-FR" dirty="0"/>
              <a:t>hormones, </a:t>
            </a:r>
            <a:r>
              <a:rPr lang="fr-FR" dirty="0" err="1"/>
              <a:t>e.g</a:t>
            </a:r>
            <a:r>
              <a:rPr lang="fr-FR" dirty="0"/>
              <a:t>. </a:t>
            </a:r>
            <a:r>
              <a:rPr lang="fr-FR" dirty="0" err="1"/>
              <a:t>adrenaline</a:t>
            </a:r>
            <a:r>
              <a:rPr lang="fr-FR" dirty="0"/>
              <a:t>, noradrenaline, thyroxine.</a:t>
            </a: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250</a:t>
            </a:fld>
            <a:endParaRPr lang="en-US"/>
          </a:p>
        </p:txBody>
      </p:sp>
    </p:spTree>
  </p:cSld>
  <p:clrMapOvr>
    <a:masterClrMapping/>
  </p:clrMapOvr>
  <p:transition>
    <p:pull dir="d"/>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	</a:t>
            </a:r>
            <a:r>
              <a:rPr lang="en-US" b="1" u="sng" dirty="0"/>
              <a:t>Arterial blood pressure. </a:t>
            </a:r>
          </a:p>
          <a:p>
            <a:r>
              <a:rPr lang="en-US" dirty="0"/>
              <a:t>This affects the stroke volume as it creates resistance to blood being pumped from the ventricles into the great arteries. </a:t>
            </a:r>
          </a:p>
          <a:p>
            <a:r>
              <a:rPr lang="en-US" dirty="0"/>
              <a:t>This resistance (</a:t>
            </a:r>
            <a:r>
              <a:rPr lang="en-US" b="1" dirty="0" err="1"/>
              <a:t>afterload</a:t>
            </a:r>
            <a:r>
              <a:rPr lang="en-US" dirty="0"/>
              <a:t>) is determined by the distensibility, or elasticity, of the large arteries and the peripheral resistance of arterioles.</a:t>
            </a:r>
          </a:p>
          <a:p>
            <a:pPr>
              <a:buNone/>
            </a:pPr>
            <a:r>
              <a:rPr lang="en-US" b="1" dirty="0"/>
              <a:t>	</a:t>
            </a:r>
            <a:r>
              <a:rPr lang="en-US" b="1" u="sng" dirty="0"/>
              <a:t>Blood volume. </a:t>
            </a:r>
          </a:p>
          <a:p>
            <a:r>
              <a:rPr lang="en-US" dirty="0"/>
              <a:t>This is normally kept constant by the kidneys and if deficient the stroke volume, cardiac output and venous return decrease.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251</a:t>
            </a:fld>
            <a:endParaRPr lang="en-US"/>
          </a:p>
        </p:txBody>
      </p:sp>
    </p:spTree>
  </p:cSld>
  <p:clrMapOvr>
    <a:masterClrMapping/>
  </p:clrMapOvr>
  <p:transition>
    <p:pull dir="d"/>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4000" b="1" dirty="0">
                <a:solidFill>
                  <a:srgbClr val="FF0000"/>
                </a:solidFill>
              </a:rPr>
              <a:t>	</a:t>
            </a:r>
            <a:r>
              <a:rPr lang="en-US" sz="4000" b="1" u="sng" dirty="0">
                <a:solidFill>
                  <a:srgbClr val="FF0000"/>
                </a:solidFill>
              </a:rPr>
              <a:t>Venous return</a:t>
            </a:r>
          </a:p>
          <a:p>
            <a:r>
              <a:rPr lang="en-US" dirty="0"/>
              <a:t>Venous return is the major determinant of cardiac output.</a:t>
            </a:r>
          </a:p>
          <a:p>
            <a:r>
              <a:rPr lang="en-US" dirty="0"/>
              <a:t>The force of contraction of the left ventricle ejecting blood into the aorta is not sufficient to return the blood through the veins and back to the heart.</a:t>
            </a:r>
          </a:p>
          <a:p>
            <a:r>
              <a:rPr lang="en-US" dirty="0"/>
              <a:t>Other factors involved are:</a:t>
            </a:r>
          </a:p>
          <a:p>
            <a:pPr>
              <a:buNone/>
            </a:pPr>
            <a:r>
              <a:rPr lang="en-US" b="1" dirty="0"/>
              <a:t>a) The position of the body: </a:t>
            </a:r>
            <a:r>
              <a:rPr lang="en-US" dirty="0"/>
              <a:t>Gravity assists the venous return from the head and neck when standing or sitting and offers less resistance to venous return from the lower parts of the body when an individual is lying flat.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252</a:t>
            </a:fld>
            <a:endParaRPr lang="en-US"/>
          </a:p>
        </p:txBody>
      </p:sp>
    </p:spTree>
  </p:cSld>
  <p:clrMapOvr>
    <a:masterClrMapping/>
  </p:clrMapOvr>
  <p:transition>
    <p:pull dir="d"/>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Muscular contraction:</a:t>
            </a:r>
            <a:endParaRPr lang="en-US" dirty="0"/>
          </a:p>
          <a:p>
            <a:r>
              <a:rPr lang="en-US" dirty="0"/>
              <a:t>Contraction of skeletal muscles surrounding the deep veins puts pressure on them, pushing blood towards the heart (skeletal muscle pump). </a:t>
            </a:r>
          </a:p>
          <a:p>
            <a:pPr>
              <a:buNone/>
            </a:pPr>
            <a:r>
              <a:rPr lang="en-US" b="1" dirty="0"/>
              <a:t>c) The respiratory pump: </a:t>
            </a:r>
            <a:r>
              <a:rPr lang="en-US" dirty="0"/>
              <a:t>During inspiration the expansion of the chest creates a negative pressure within the thorax, assisting flow of blood towards the heart. </a:t>
            </a:r>
          </a:p>
          <a:p>
            <a:r>
              <a:rPr lang="en-US" dirty="0"/>
              <a:t>In addition, when the diaphragm descends during inspiration, the increased intra-abdominal pressure pushes blood towards the heart.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253</a:t>
            </a:fld>
            <a:endParaRPr lang="en-US"/>
          </a:p>
        </p:txBody>
      </p:sp>
    </p:spTree>
  </p:cSld>
  <p:clrMapOvr>
    <a:masterClrMapping/>
  </p:clrMapOvr>
  <p:transition>
    <p:pull dir="d"/>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78562"/>
            <a:ext cx="8229600" cy="579438"/>
          </a:xfrm>
        </p:spPr>
        <p:txBody>
          <a:bodyPr>
            <a:normAutofit/>
          </a:bodyPr>
          <a:lstStyle/>
          <a:p>
            <a:r>
              <a:rPr lang="en-US" sz="2800" dirty="0"/>
              <a:t>Blood flow through a vein; skeletal muscle contraction</a:t>
            </a:r>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254</a:t>
            </a:fld>
            <a:endParaRPr lang="en-US"/>
          </a:p>
        </p:txBody>
      </p:sp>
    </p:spTree>
  </p:cSld>
  <p:clrMapOvr>
    <a:masterClrMapping/>
  </p:clrMapOvr>
  <p:transition>
    <p:pull dir="d"/>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255</a:t>
            </a:fld>
            <a:endParaRPr lang="en-US"/>
          </a:p>
        </p:txBody>
      </p:sp>
    </p:spTree>
  </p:cSld>
  <p:clrMapOvr>
    <a:masterClrMapping/>
  </p:clrMapOvr>
  <p:transition>
    <p:pull dir="d"/>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u="sng" dirty="0"/>
              <a:t>Factors affecting heart rate</a:t>
            </a:r>
          </a:p>
        </p:txBody>
      </p:sp>
      <p:sp>
        <p:nvSpPr>
          <p:cNvPr id="3" name="Content Placeholder 2"/>
          <p:cNvSpPr>
            <a:spLocks noGrp="1"/>
          </p:cNvSpPr>
          <p:nvPr>
            <p:ph idx="1"/>
          </p:nvPr>
        </p:nvSpPr>
        <p:spPr>
          <a:xfrm>
            <a:off x="0" y="457200"/>
            <a:ext cx="9144000" cy="6400800"/>
          </a:xfrm>
        </p:spPr>
        <p:txBody>
          <a:bodyPr>
            <a:normAutofit fontScale="92500" lnSpcReduction="10000"/>
          </a:bodyPr>
          <a:lstStyle/>
          <a:p>
            <a:pPr marL="514350" indent="-514350">
              <a:buFont typeface="+mj-lt"/>
              <a:buAutoNum type="arabicPeriod"/>
            </a:pPr>
            <a:r>
              <a:rPr lang="en-US" dirty="0"/>
              <a:t>ANS; the rate at which the heart beats is a balance of sympathetic and parasympathetic activity; most important factor in determining heart rate.</a:t>
            </a:r>
          </a:p>
          <a:p>
            <a:pPr marL="514350" indent="-514350">
              <a:buFont typeface="+mj-lt"/>
              <a:buAutoNum type="arabicPeriod"/>
            </a:pPr>
            <a:r>
              <a:rPr lang="en-US" dirty="0"/>
              <a:t>Circulating chemicals. Hormones (catecholamines), secreted by the adrenal medulla, increase the heart rate. Thyroxine increases heart rate by its metabolic effect. Some drugs, dissolved gases and electrolytes in the blood may either increase or decrease the heart rate.</a:t>
            </a:r>
          </a:p>
          <a:p>
            <a:pPr marL="514350" indent="-514350">
              <a:buFont typeface="+mj-lt"/>
              <a:buAutoNum type="arabicPeriod"/>
            </a:pPr>
            <a:r>
              <a:rPr lang="en-US" dirty="0"/>
              <a:t>Position. When upright, the heart rate is usually faster than when lying down.</a:t>
            </a:r>
          </a:p>
          <a:p>
            <a:pPr marL="514350" indent="-514350">
              <a:buFont typeface="+mj-lt"/>
              <a:buAutoNum type="arabicPeriod"/>
            </a:pPr>
            <a:r>
              <a:rPr lang="en-US" dirty="0"/>
              <a:t>Exercise. Active muscles need more blood than resting muscles and this is achieved by an increased heart rate and selective vasodilatation.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256</a:t>
            </a:fld>
            <a:endParaRPr lang="en-US"/>
          </a:p>
        </p:txBody>
      </p:sp>
    </p:spTree>
  </p:cSld>
  <p:clrMapOvr>
    <a:masterClrMapping/>
  </p:clrMapOvr>
  <p:transition>
    <p:wedge/>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514350" indent="-514350">
              <a:buFont typeface="+mj-lt"/>
              <a:buAutoNum type="arabicPeriod" startAt="5"/>
            </a:pPr>
            <a:r>
              <a:rPr lang="en-US" dirty="0"/>
              <a:t>Emotional states. During excitement, fear or anxiety the heart rate is increased. </a:t>
            </a:r>
          </a:p>
          <a:p>
            <a:pPr marL="514350" indent="-514350">
              <a:buFont typeface="+mj-lt"/>
              <a:buAutoNum type="arabicPeriod" startAt="5"/>
            </a:pPr>
            <a:r>
              <a:rPr lang="en-US" dirty="0"/>
              <a:t>Gender. The heart rate is faster in women than men.</a:t>
            </a:r>
          </a:p>
          <a:p>
            <a:pPr marL="514350" indent="-514350">
              <a:buFont typeface="+mj-lt"/>
              <a:buAutoNum type="arabicPeriod" startAt="5"/>
            </a:pPr>
            <a:r>
              <a:rPr lang="en-US" dirty="0"/>
              <a:t>Age. In babies heart rate is more rapid than in older children and adults.</a:t>
            </a:r>
          </a:p>
          <a:p>
            <a:pPr marL="514350" indent="-514350">
              <a:buFont typeface="+mj-lt"/>
              <a:buAutoNum type="arabicPeriod" startAt="5"/>
            </a:pPr>
            <a:r>
              <a:rPr lang="en-US" dirty="0"/>
              <a:t>Temperature. The heart rate rises and falls with body temperature.</a:t>
            </a:r>
          </a:p>
          <a:p>
            <a:pPr marL="514350" indent="-514350">
              <a:buFont typeface="+mj-lt"/>
              <a:buAutoNum type="arabicPeriod" startAt="5"/>
            </a:pPr>
            <a:r>
              <a:rPr lang="en-US" dirty="0" err="1"/>
              <a:t>Baroreceptor</a:t>
            </a:r>
            <a:r>
              <a:rPr lang="en-US" dirty="0"/>
              <a:t> reflex.</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257</a:t>
            </a:fld>
            <a:endParaRPr lang="en-US"/>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258</a:t>
            </a:fld>
            <a:endParaRPr lang="en-US"/>
          </a:p>
        </p:txBody>
      </p:sp>
      <p:pic>
        <p:nvPicPr>
          <p:cNvPr id="4098" name="Picture 2"/>
          <p:cNvPicPr>
            <a:picLocks noChangeAspect="1" noChangeArrowheads="1"/>
          </p:cNvPicPr>
          <p:nvPr/>
        </p:nvPicPr>
        <p:blipFill>
          <a:blip r:embed="rId2" cstate="print"/>
          <a:srcRect l="22656" t="15333" r="3125" b="19333"/>
          <a:stretch>
            <a:fillRect/>
          </a:stretch>
        </p:blipFill>
        <p:spPr bwMode="auto">
          <a:xfrm>
            <a:off x="0" y="0"/>
            <a:ext cx="9144000" cy="6019800"/>
          </a:xfrm>
          <a:prstGeom prst="rect">
            <a:avLst/>
          </a:prstGeom>
          <a:noFill/>
          <a:ln w="9525">
            <a:noFill/>
            <a:miter lim="800000"/>
            <a:headEnd/>
            <a:tailEnd/>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t>BLOOD PRESSURE</a:t>
            </a:r>
          </a:p>
        </p:txBody>
      </p:sp>
      <p:sp>
        <p:nvSpPr>
          <p:cNvPr id="3" name="Content Placeholder 2"/>
          <p:cNvSpPr>
            <a:spLocks noGrp="1"/>
          </p:cNvSpPr>
          <p:nvPr>
            <p:ph idx="1"/>
          </p:nvPr>
        </p:nvSpPr>
        <p:spPr>
          <a:xfrm>
            <a:off x="0" y="685800"/>
            <a:ext cx="9144000" cy="6172200"/>
          </a:xfrm>
        </p:spPr>
        <p:txBody>
          <a:bodyPr>
            <a:normAutofit fontScale="85000" lnSpcReduction="10000"/>
          </a:bodyPr>
          <a:lstStyle/>
          <a:p>
            <a:r>
              <a:rPr lang="en-US" b="1" dirty="0"/>
              <a:t>Def: </a:t>
            </a:r>
            <a:r>
              <a:rPr lang="en-US" dirty="0"/>
              <a:t>The force or pressure which the blood exerts on the walls of the blood vessels.</a:t>
            </a:r>
          </a:p>
          <a:p>
            <a:r>
              <a:rPr lang="en-US" dirty="0"/>
              <a:t>Systemic arterial blood pressure maintains blood flow into and out of the organs. It results from the discharge of blood from the left ventricle into the already  full aorta.</a:t>
            </a:r>
          </a:p>
          <a:p>
            <a:r>
              <a:rPr lang="en-US" dirty="0"/>
              <a:t>Blood pressure is tightly controlled within normal limits </a:t>
            </a:r>
          </a:p>
          <a:p>
            <a:r>
              <a:rPr lang="en-US" dirty="0"/>
              <a:t>It varies according to:</a:t>
            </a:r>
          </a:p>
          <a:p>
            <a:pPr lvl="1"/>
            <a:r>
              <a:rPr lang="en-US" dirty="0"/>
              <a:t>Time of the day</a:t>
            </a:r>
          </a:p>
          <a:p>
            <a:pPr lvl="1"/>
            <a:r>
              <a:rPr lang="en-US" dirty="0"/>
              <a:t>Posture</a:t>
            </a:r>
          </a:p>
          <a:p>
            <a:pPr lvl="1"/>
            <a:r>
              <a:rPr lang="en-US" dirty="0"/>
              <a:t>Gender</a:t>
            </a:r>
          </a:p>
          <a:p>
            <a:pPr lvl="1"/>
            <a:r>
              <a:rPr lang="en-US" dirty="0"/>
              <a:t>Age</a:t>
            </a:r>
          </a:p>
          <a:p>
            <a:pPr lvl="1"/>
            <a:r>
              <a:rPr lang="en-US" dirty="0"/>
              <a:t>Etc.</a:t>
            </a:r>
          </a:p>
          <a:p>
            <a:r>
              <a:rPr lang="en-US" dirty="0"/>
              <a:t>Arterial blood pressure is measured with a </a:t>
            </a:r>
            <a:r>
              <a:rPr lang="en-US" b="1" dirty="0"/>
              <a:t>sphygmomanometer</a:t>
            </a:r>
            <a:r>
              <a:rPr lang="en-US" dirty="0"/>
              <a:t> and is expressed with systolic pressure written </a:t>
            </a:r>
            <a:r>
              <a:rPr lang="en-US" dirty="0" err="1"/>
              <a:t>abobe</a:t>
            </a:r>
            <a:r>
              <a:rPr lang="en-US" dirty="0"/>
              <a:t> the diastolic pressure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259</a:t>
            </a:fld>
            <a:endParaRPr lang="en-US"/>
          </a:p>
        </p:txBody>
      </p:sp>
    </p:spTree>
  </p:cSld>
  <p:clrMapOvr>
    <a:masterClrMapping/>
  </p:clrMapOvr>
  <p:transition>
    <p:pull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LYMPHOID TISSUE</a:t>
            </a:r>
          </a:p>
        </p:txBody>
      </p:sp>
      <p:sp>
        <p:nvSpPr>
          <p:cNvPr id="3" name="Content Placeholder 2"/>
          <p:cNvSpPr>
            <a:spLocks noGrp="1"/>
          </p:cNvSpPr>
          <p:nvPr>
            <p:ph idx="1"/>
          </p:nvPr>
        </p:nvSpPr>
        <p:spPr>
          <a:xfrm>
            <a:off x="0" y="762000"/>
            <a:ext cx="9144000" cy="6096000"/>
          </a:xfrm>
        </p:spPr>
        <p:txBody>
          <a:bodyPr>
            <a:normAutofit/>
          </a:bodyPr>
          <a:lstStyle/>
          <a:p>
            <a:r>
              <a:rPr lang="en-US" dirty="0" err="1"/>
              <a:t>A.k.a</a:t>
            </a:r>
            <a:r>
              <a:rPr lang="en-US" dirty="0"/>
              <a:t> reticular tissue</a:t>
            </a:r>
          </a:p>
          <a:p>
            <a:r>
              <a:rPr lang="en-US" dirty="0"/>
              <a:t>Has a semisolid matrix with fine branching </a:t>
            </a:r>
            <a:r>
              <a:rPr lang="en-US" dirty="0" err="1"/>
              <a:t>reticulin</a:t>
            </a:r>
            <a:r>
              <a:rPr lang="en-US" dirty="0"/>
              <a:t> fibres. </a:t>
            </a:r>
          </a:p>
          <a:p>
            <a:r>
              <a:rPr lang="en-US" dirty="0"/>
              <a:t>Contains reticular cells and WBCs (</a:t>
            </a:r>
            <a:r>
              <a:rPr lang="en-US" b="1" dirty="0"/>
              <a:t>monocytes and lymphocytes</a:t>
            </a:r>
            <a:r>
              <a:rPr lang="en-US" dirty="0"/>
              <a:t>).</a:t>
            </a:r>
          </a:p>
          <a:p>
            <a:r>
              <a:rPr lang="en-US" dirty="0"/>
              <a:t>Found in lymph nodes and all the organs of the lymphatic system.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26</a:t>
            </a:fld>
            <a:endParaRPr lang="en-US"/>
          </a:p>
        </p:txBody>
      </p:sp>
      <p:pic>
        <p:nvPicPr>
          <p:cNvPr id="6" name="Picture 2"/>
          <p:cNvPicPr>
            <a:picLocks noChangeAspect="1" noChangeArrowheads="1"/>
          </p:cNvPicPr>
          <p:nvPr/>
        </p:nvPicPr>
        <p:blipFill>
          <a:blip r:embed="rId2" cstate="print"/>
          <a:srcRect/>
          <a:stretch>
            <a:fillRect/>
          </a:stretch>
        </p:blipFill>
        <p:spPr bwMode="auto">
          <a:xfrm>
            <a:off x="0" y="3200400"/>
            <a:ext cx="8305800" cy="3657600"/>
          </a:xfrm>
          <a:prstGeom prst="rect">
            <a:avLst/>
          </a:prstGeom>
          <a:noFill/>
          <a:ln w="9525">
            <a:noFill/>
            <a:miter lim="800000"/>
            <a:headEnd/>
            <a:tailEnd/>
          </a:ln>
        </p:spPr>
      </p:pic>
    </p:spTree>
  </p:cSld>
  <p:clrMapOvr>
    <a:masterClrMapping/>
  </p:clrMapOvr>
  <p:transition>
    <p:blinds dir="vert"/>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Sytolic</a:t>
            </a:r>
            <a:r>
              <a:rPr lang="en-US" dirty="0"/>
              <a:t> </a:t>
            </a:r>
            <a:r>
              <a:rPr lang="en-US" dirty="0" err="1"/>
              <a:t>vs</a:t>
            </a:r>
            <a:r>
              <a:rPr lang="en-US" dirty="0"/>
              <a:t> diastolic pressure</a:t>
            </a:r>
          </a:p>
        </p:txBody>
      </p:sp>
      <p:sp>
        <p:nvSpPr>
          <p:cNvPr id="3" name="Content Placeholder 2"/>
          <p:cNvSpPr>
            <a:spLocks noGrp="1"/>
          </p:cNvSpPr>
          <p:nvPr>
            <p:ph idx="1"/>
          </p:nvPr>
        </p:nvSpPr>
        <p:spPr/>
        <p:txBody>
          <a:bodyPr>
            <a:normAutofit fontScale="92500" lnSpcReduction="20000"/>
          </a:bodyPr>
          <a:lstStyle/>
          <a:p>
            <a:r>
              <a:rPr lang="en-US" b="1" dirty="0"/>
              <a:t>Systolic blood pressure: </a:t>
            </a:r>
            <a:r>
              <a:rPr lang="en-US" dirty="0"/>
              <a:t>pressure produced within the arterial system when the left ventricle contracts and pushes blood into the aorta. In adults….about 120 mmHg.</a:t>
            </a:r>
          </a:p>
          <a:p>
            <a:r>
              <a:rPr lang="en-US" b="1" dirty="0"/>
              <a:t>Diastolic blood pressure: </a:t>
            </a:r>
            <a:r>
              <a:rPr lang="en-US" dirty="0"/>
              <a:t>pressure within the arteries when complete cardiac diastole occurs and the heart is resting following the ejection of blood. Adults …..about 80 mmHg.</a:t>
            </a:r>
          </a:p>
          <a:p>
            <a:r>
              <a:rPr lang="en-US" b="1" dirty="0"/>
              <a:t>Pulse pressure: </a:t>
            </a:r>
            <a:r>
              <a:rPr lang="en-US" dirty="0"/>
              <a:t>difference between systolic and diastolic blood pressures.</a:t>
            </a:r>
          </a:p>
          <a:p>
            <a:pPr>
              <a:buNone/>
            </a:pPr>
            <a:r>
              <a:rPr lang="en-US" dirty="0"/>
              <a:t> </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260</a:t>
            </a:fld>
            <a:endParaRPr lang="en-US"/>
          </a:p>
        </p:txBody>
      </p:sp>
      <p:pic>
        <p:nvPicPr>
          <p:cNvPr id="5122" name="Picture 2"/>
          <p:cNvPicPr>
            <a:picLocks noChangeAspect="1" noChangeArrowheads="1"/>
          </p:cNvPicPr>
          <p:nvPr/>
        </p:nvPicPr>
        <p:blipFill>
          <a:blip r:embed="rId2" cstate="print"/>
          <a:srcRect l="30469" t="42000" r="28906" b="31333"/>
          <a:stretch>
            <a:fillRect/>
          </a:stretch>
        </p:blipFill>
        <p:spPr bwMode="auto">
          <a:xfrm>
            <a:off x="1981200" y="5638800"/>
            <a:ext cx="3962400" cy="1219200"/>
          </a:xfrm>
          <a:prstGeom prst="rect">
            <a:avLst/>
          </a:prstGeom>
          <a:noFill/>
          <a:ln w="9525">
            <a:noFill/>
            <a:miter lim="800000"/>
            <a:headEnd/>
            <a:tailEnd/>
          </a:ln>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Factors determining blood pressure</a:t>
            </a:r>
          </a:p>
        </p:txBody>
      </p:sp>
      <p:sp>
        <p:nvSpPr>
          <p:cNvPr id="3" name="Content Placeholder 2"/>
          <p:cNvSpPr>
            <a:spLocks noGrp="1"/>
          </p:cNvSpPr>
          <p:nvPr>
            <p:ph idx="1"/>
          </p:nvPr>
        </p:nvSpPr>
        <p:spPr/>
        <p:txBody>
          <a:bodyPr>
            <a:normAutofit fontScale="92500" lnSpcReduction="10000"/>
          </a:bodyPr>
          <a:lstStyle/>
          <a:p>
            <a:r>
              <a:rPr lang="en-US" dirty="0"/>
              <a:t>Blood pressure is a product of Cardiac Output and Peripheral Resistance</a:t>
            </a:r>
          </a:p>
          <a:p>
            <a:pPr>
              <a:buNone/>
            </a:pPr>
            <a:r>
              <a:rPr lang="en-US" dirty="0"/>
              <a:t>Blood Pressure(BP) = Cardiac Output(CO) x Peripheral Resistance (PR)</a:t>
            </a:r>
            <a:endParaRPr lang="en-US" b="1" u="sng" dirty="0"/>
          </a:p>
          <a:p>
            <a:endParaRPr lang="en-US" dirty="0"/>
          </a:p>
          <a:p>
            <a:r>
              <a:rPr lang="en-US" b="1" dirty="0">
                <a:solidFill>
                  <a:srgbClr val="FF0000"/>
                </a:solidFill>
              </a:rPr>
              <a:t>Cardiac Output</a:t>
            </a:r>
          </a:p>
          <a:p>
            <a:r>
              <a:rPr lang="en-US" dirty="0"/>
              <a:t>Determined by SV and HR</a:t>
            </a:r>
          </a:p>
          <a:p>
            <a:r>
              <a:rPr lang="en-US" dirty="0"/>
              <a:t>Increase in CO raises both systolic and diastolic pressure.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261</a:t>
            </a:fld>
            <a:endParaRPr lang="en-US"/>
          </a:p>
        </p:txBody>
      </p:sp>
    </p:spTree>
  </p:cSld>
  <p:clrMapOvr>
    <a:masterClrMapping/>
  </p:clrMapOvr>
  <p:transition>
    <p:pull dir="d"/>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001000" cy="6092952"/>
          </a:xfrm>
        </p:spPr>
        <p:txBody>
          <a:bodyPr>
            <a:normAutofit fontScale="92500"/>
          </a:bodyPr>
          <a:lstStyle/>
          <a:p>
            <a:pPr>
              <a:buNone/>
            </a:pPr>
            <a:r>
              <a:rPr lang="en-US" b="1" dirty="0">
                <a:solidFill>
                  <a:srgbClr val="FF0000"/>
                </a:solidFill>
              </a:rPr>
              <a:t>Peripheral or arteriolar resistance </a:t>
            </a:r>
          </a:p>
          <a:p>
            <a:r>
              <a:rPr lang="en-US" dirty="0"/>
              <a:t>Occurs mainly in the small arteries (arterioles)</a:t>
            </a:r>
          </a:p>
          <a:p>
            <a:r>
              <a:rPr lang="en-US" dirty="0"/>
              <a:t>Constriction and dilatation of the arterioles are the main determinants of PR</a:t>
            </a:r>
          </a:p>
          <a:p>
            <a:r>
              <a:rPr lang="en-US" dirty="0"/>
              <a:t>Vasoconstriction </a:t>
            </a:r>
            <a:r>
              <a:rPr lang="en-US" dirty="0">
                <a:sym typeface="Wingdings"/>
              </a:rPr>
              <a:t>BP while vasodilatation BP</a:t>
            </a:r>
          </a:p>
          <a:p>
            <a:endParaRPr lang="en-US" dirty="0">
              <a:sym typeface="Wingdings"/>
            </a:endParaRPr>
          </a:p>
          <a:p>
            <a:pPr>
              <a:buNone/>
            </a:pPr>
            <a:r>
              <a:rPr lang="en-US" b="1" dirty="0" err="1">
                <a:solidFill>
                  <a:srgbClr val="FF0000"/>
                </a:solidFill>
                <a:sym typeface="Wingdings"/>
              </a:rPr>
              <a:t>Autoregulation</a:t>
            </a:r>
            <a:r>
              <a:rPr lang="en-US" b="1" dirty="0">
                <a:solidFill>
                  <a:srgbClr val="FF0000"/>
                </a:solidFill>
                <a:sym typeface="Wingdings"/>
              </a:rPr>
              <a:t> </a:t>
            </a:r>
          </a:p>
          <a:p>
            <a:r>
              <a:rPr lang="en-US" dirty="0">
                <a:sym typeface="Wingdings"/>
              </a:rPr>
              <a:t>Some organs on the body are capable of  adjusting blood flow and BP in the local blood vessels so as to avoid to the small blood vessels due to sudden increase in BP</a:t>
            </a:r>
            <a:endParaRPr lang="en-US" dirty="0"/>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262</a:t>
            </a:fld>
            <a:endParaRPr lang="en-US"/>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u="sng" dirty="0"/>
              <a:t>Control of blood pressure</a:t>
            </a:r>
          </a:p>
        </p:txBody>
      </p:sp>
      <p:sp>
        <p:nvSpPr>
          <p:cNvPr id="3" name="Content Placeholder 2"/>
          <p:cNvSpPr>
            <a:spLocks noGrp="1"/>
          </p:cNvSpPr>
          <p:nvPr>
            <p:ph idx="1"/>
          </p:nvPr>
        </p:nvSpPr>
        <p:spPr>
          <a:xfrm>
            <a:off x="0" y="685800"/>
            <a:ext cx="9144000" cy="6172200"/>
          </a:xfrm>
        </p:spPr>
        <p:txBody>
          <a:bodyPr>
            <a:normAutofit fontScale="85000" lnSpcReduction="10000"/>
          </a:bodyPr>
          <a:lstStyle/>
          <a:p>
            <a:r>
              <a:rPr lang="en-US" dirty="0"/>
              <a:t>2 Mechanisms;</a:t>
            </a:r>
          </a:p>
          <a:p>
            <a:pPr lvl="1"/>
            <a:r>
              <a:rPr lang="en-US" dirty="0"/>
              <a:t>short-term control: mainly involves </a:t>
            </a:r>
            <a:r>
              <a:rPr lang="en-US" b="1" i="1" dirty="0" err="1"/>
              <a:t>baroreceptor</a:t>
            </a:r>
            <a:r>
              <a:rPr lang="en-US" b="1" i="1" dirty="0"/>
              <a:t> reflex</a:t>
            </a:r>
            <a:r>
              <a:rPr lang="en-US" dirty="0"/>
              <a:t>, </a:t>
            </a:r>
            <a:r>
              <a:rPr lang="en-US" b="1" i="1" dirty="0" err="1"/>
              <a:t>chemoreceptors</a:t>
            </a:r>
            <a:r>
              <a:rPr lang="en-US" dirty="0"/>
              <a:t> &amp; </a:t>
            </a:r>
            <a:r>
              <a:rPr lang="en-US" b="1" i="1" dirty="0"/>
              <a:t>circulating hormones</a:t>
            </a:r>
            <a:r>
              <a:rPr lang="en-US" dirty="0"/>
              <a:t>.</a:t>
            </a:r>
          </a:p>
          <a:p>
            <a:pPr lvl="1"/>
            <a:r>
              <a:rPr lang="en-US" dirty="0"/>
              <a:t>long-term control: involves </a:t>
            </a:r>
            <a:r>
              <a:rPr lang="en-US" b="1" i="1" dirty="0"/>
              <a:t>regulation of blood volume by kidneys </a:t>
            </a:r>
            <a:r>
              <a:rPr lang="en-US" i="1" dirty="0"/>
              <a:t>&amp;</a:t>
            </a:r>
            <a:r>
              <a:rPr lang="en-US" b="1" i="1" dirty="0"/>
              <a:t> renin—angiotensin— aldosterone system.</a:t>
            </a:r>
          </a:p>
          <a:p>
            <a:pPr lvl="1"/>
            <a:endParaRPr lang="en-US" b="1" i="1" dirty="0"/>
          </a:p>
          <a:p>
            <a:r>
              <a:rPr lang="en-US" b="1" i="1" dirty="0"/>
              <a:t>Short term Blood Pressure Regulation</a:t>
            </a:r>
          </a:p>
          <a:p>
            <a:r>
              <a:rPr lang="en-US" b="1" dirty="0"/>
              <a:t>Cardiovascular centre (CVC) </a:t>
            </a:r>
            <a:r>
              <a:rPr lang="en-US" dirty="0"/>
              <a:t>in the medulla &amp; </a:t>
            </a:r>
            <a:r>
              <a:rPr lang="en-US" dirty="0" err="1"/>
              <a:t>pons</a:t>
            </a:r>
            <a:r>
              <a:rPr lang="en-US" dirty="0"/>
              <a:t> of the brain stem receives, integrates &amp; coordinates inputs from:</a:t>
            </a:r>
          </a:p>
          <a:p>
            <a:pPr lvl="1"/>
            <a:r>
              <a:rPr lang="en-US" dirty="0" err="1"/>
              <a:t>baroreceptors</a:t>
            </a:r>
            <a:r>
              <a:rPr lang="en-US" dirty="0"/>
              <a:t> (pressure receptors)</a:t>
            </a:r>
          </a:p>
          <a:p>
            <a:pPr lvl="1"/>
            <a:r>
              <a:rPr lang="en-US" dirty="0" err="1"/>
              <a:t>chemoreceptors</a:t>
            </a:r>
            <a:endParaRPr lang="en-US" dirty="0"/>
          </a:p>
          <a:p>
            <a:pPr lvl="1"/>
            <a:r>
              <a:rPr lang="en-US" dirty="0"/>
              <a:t>higher centres in the brain.</a:t>
            </a:r>
          </a:p>
          <a:p>
            <a:r>
              <a:rPr lang="en-US" dirty="0"/>
              <a:t>CVC sends autonomic nerves to heart &amp; blood vessels &amp; controls BP by slowing down or speeding up heart rate &amp; by dilating or constricting blood vessels.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263</a:t>
            </a:fld>
            <a:endParaRPr lang="en-US"/>
          </a:p>
        </p:txBody>
      </p:sp>
    </p:spTree>
  </p:cSld>
  <p:clrMapOvr>
    <a:masterClrMapping/>
  </p:clrMapOvr>
  <p:transition>
    <p:pull dir="d"/>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264</a:t>
            </a:fld>
            <a:endParaRPr lang="en-US"/>
          </a:p>
        </p:txBody>
      </p:sp>
    </p:spTree>
  </p:cSld>
  <p:clrMapOvr>
    <a:masterClrMapping/>
  </p:clrMapOvr>
  <p:transition>
    <p:pull dir="d"/>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err="1"/>
              <a:t>Baroreceptors</a:t>
            </a:r>
            <a:r>
              <a:rPr lang="en-US" b="1" dirty="0"/>
              <a:t>: </a:t>
            </a:r>
            <a:endParaRPr lang="en-US" dirty="0"/>
          </a:p>
          <a:p>
            <a:r>
              <a:rPr lang="en-US" b="1" dirty="0"/>
              <a:t>Def: </a:t>
            </a:r>
            <a:r>
              <a:rPr lang="en-US" dirty="0"/>
              <a:t>Nerve endings sensitive to pressure changes (stretch) within the vessel, situated aortic arch &amp; in the carotid sinuses  and are the body's principal moment-to-moment regulatory mechanism for controlling BP. </a:t>
            </a:r>
          </a:p>
          <a:p>
            <a:r>
              <a:rPr lang="en-US" dirty="0"/>
              <a:t>A rise in BP in these arteries stimulates the </a:t>
            </a:r>
            <a:r>
              <a:rPr lang="en-US" dirty="0" err="1"/>
              <a:t>baroreceptors</a:t>
            </a:r>
            <a:r>
              <a:rPr lang="en-US" dirty="0"/>
              <a:t>, increasing their input to the CVC. </a:t>
            </a:r>
          </a:p>
          <a:p>
            <a:r>
              <a:rPr lang="en-US" dirty="0"/>
              <a:t>CVC responds by increasing parasympathetic nerve activity to heart; slows the heart down. At the same time, sympathetic stimulation to the blood vessels is inhibited, causing vasodilatation.</a:t>
            </a:r>
          </a:p>
          <a:p>
            <a:r>
              <a:rPr lang="en-US" dirty="0"/>
              <a:t>Net result is a fall in systemic BP.</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265</a:t>
            </a:fld>
            <a:endParaRPr lang="en-US"/>
          </a:p>
        </p:txBody>
      </p:sp>
    </p:spTree>
  </p:cSld>
  <p:clrMapOvr>
    <a:masterClrMapping/>
  </p:clrMapOvr>
  <p:transition>
    <p:pull dir="d"/>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Conversely, if pressure within aortic arch &amp; carotid sinuses falls, the rate of </a:t>
            </a:r>
            <a:r>
              <a:rPr lang="en-US" dirty="0" err="1"/>
              <a:t>baroreceptor</a:t>
            </a:r>
            <a:r>
              <a:rPr lang="en-US" dirty="0"/>
              <a:t> discharge also falls. </a:t>
            </a:r>
          </a:p>
          <a:p>
            <a:r>
              <a:rPr lang="en-US" dirty="0"/>
              <a:t>CVC responds by increasing sympathetic drive to the heart to speed it up.</a:t>
            </a:r>
          </a:p>
          <a:p>
            <a:r>
              <a:rPr lang="en-US" dirty="0"/>
              <a:t>Sympathetic activity in blood vessels is also increased, leading to vasoconstriction. </a:t>
            </a:r>
          </a:p>
          <a:p>
            <a:r>
              <a:rPr lang="en-US" dirty="0" err="1"/>
              <a:t>Baroreceptor</a:t>
            </a:r>
            <a:r>
              <a:rPr lang="en-US" dirty="0"/>
              <a:t> control of blood pressure is also called the </a:t>
            </a:r>
            <a:r>
              <a:rPr lang="en-US" b="1" i="1" dirty="0" err="1"/>
              <a:t>baroreceptor</a:t>
            </a:r>
            <a:r>
              <a:rPr lang="en-US" b="1" i="1" dirty="0"/>
              <a:t> reflex</a:t>
            </a:r>
            <a:endParaRPr lang="en-US" b="1"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266</a:t>
            </a:fld>
            <a:endParaRPr lang="en-US"/>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752600" y="4495800"/>
            <a:ext cx="4114800" cy="609600"/>
          </a:xfrm>
        </p:spPr>
        <p:txBody>
          <a:bodyPr>
            <a:normAutofit fontScale="90000"/>
          </a:bodyPr>
          <a:lstStyle/>
          <a:p>
            <a:r>
              <a:rPr lang="en-US" dirty="0" err="1"/>
              <a:t>Baroreceptor</a:t>
            </a:r>
            <a:r>
              <a:rPr lang="en-US" dirty="0"/>
              <a:t> reflex</a:t>
            </a:r>
          </a:p>
        </p:txBody>
      </p:sp>
      <p:pic>
        <p:nvPicPr>
          <p:cNvPr id="14338" name="Picture 2"/>
          <p:cNvPicPr>
            <a:picLocks noGrp="1" noChangeAspect="1" noChangeArrowheads="1"/>
          </p:cNvPicPr>
          <p:nvPr>
            <p:ph idx="1"/>
          </p:nvPr>
        </p:nvPicPr>
        <p:blipFill>
          <a:blip r:embed="rId2" cstate="print"/>
          <a:srcRect t="14458"/>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267</a:t>
            </a:fld>
            <a:endParaRPr lang="en-US"/>
          </a:p>
        </p:txBody>
      </p:sp>
    </p:spTree>
  </p:cSld>
  <p:clrMapOvr>
    <a:masterClrMapping/>
  </p:clrMapOvr>
  <p:transition>
    <p:pull dir="d"/>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u="sng" dirty="0" err="1"/>
              <a:t>Chemoreceptors</a:t>
            </a:r>
            <a:endParaRPr lang="en-US" b="1" u="sng" dirty="0"/>
          </a:p>
          <a:p>
            <a:r>
              <a:rPr lang="en-US" b="1" dirty="0"/>
              <a:t>Def</a:t>
            </a:r>
            <a:r>
              <a:rPr lang="en-US" dirty="0"/>
              <a:t>: Nerve endings situated in the carotid &amp; aortic bodies and primarily involved in control of respiration. </a:t>
            </a:r>
          </a:p>
          <a:p>
            <a:r>
              <a:rPr lang="en-US" dirty="0"/>
              <a:t>Are sensitive to changes in the levels of CO</a:t>
            </a:r>
            <a:r>
              <a:rPr lang="en-US" sz="1900" dirty="0"/>
              <a:t>2</a:t>
            </a:r>
            <a:r>
              <a:rPr lang="en-US" dirty="0"/>
              <a:t>, O</a:t>
            </a:r>
            <a:r>
              <a:rPr lang="en-US" sz="1900" dirty="0"/>
              <a:t>2</a:t>
            </a:r>
            <a:r>
              <a:rPr lang="en-US" dirty="0"/>
              <a:t> &amp; </a:t>
            </a:r>
            <a:r>
              <a:rPr lang="en-US" dirty="0" err="1"/>
              <a:t>pH.</a:t>
            </a:r>
            <a:endParaRPr lang="en-US" dirty="0"/>
          </a:p>
          <a:p>
            <a:r>
              <a:rPr lang="en-US" dirty="0"/>
              <a:t>Their input to CVC influences its output only when severe disruption of respiratory function occurs or when arterial BP falls to less than 80 mmHg.</a:t>
            </a:r>
          </a:p>
          <a:p>
            <a:pPr>
              <a:buNone/>
            </a:pPr>
            <a:r>
              <a:rPr lang="en-US" b="1" u="sng" dirty="0"/>
              <a:t>Higher centres in the brain</a:t>
            </a:r>
          </a:p>
          <a:p>
            <a:r>
              <a:rPr lang="en-US" dirty="0"/>
              <a:t>Their input to CVC is influenced by emotional states e.g fear, anxiety, pain &amp; anger that may stimulate changes in BP.</a:t>
            </a:r>
          </a:p>
          <a:p>
            <a:r>
              <a:rPr lang="en-US" dirty="0"/>
              <a:t>Hypothalamus controls body temperature &amp; influences the CVC which responds by adjusting the diameter of blood vessels in the skin.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268</a:t>
            </a:fld>
            <a:endParaRPr lang="en-US"/>
          </a:p>
        </p:txBody>
      </p:sp>
    </p:spTree>
  </p:cSld>
  <p:clrMapOvr>
    <a:masterClrMapping/>
  </p:clrMapOvr>
  <p:transition>
    <p:pull dir="d"/>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l="9167" t="5063" r="12500" b="10127"/>
          <a:stretch>
            <a:fillRect/>
          </a:stretch>
        </p:blipFill>
        <p:spPr bwMode="auto">
          <a:xfrm>
            <a:off x="0" y="304800"/>
            <a:ext cx="9144000" cy="3886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269</a:t>
            </a:fld>
            <a:endParaRPr lang="en-US"/>
          </a:p>
        </p:txBody>
      </p:sp>
      <p:sp>
        <p:nvSpPr>
          <p:cNvPr id="6" name="TextBox 5"/>
          <p:cNvSpPr txBox="1"/>
          <p:nvPr/>
        </p:nvSpPr>
        <p:spPr>
          <a:xfrm>
            <a:off x="0" y="5029200"/>
            <a:ext cx="9220200" cy="830997"/>
          </a:xfrm>
          <a:prstGeom prst="rect">
            <a:avLst/>
          </a:prstGeom>
          <a:noFill/>
        </p:spPr>
        <p:txBody>
          <a:bodyPr wrap="square" rtlCol="0">
            <a:spAutoFit/>
          </a:bodyPr>
          <a:lstStyle/>
          <a:p>
            <a:r>
              <a:rPr lang="en-US" sz="2400" b="1" dirty="0"/>
              <a:t>Relationship between stimulation of </a:t>
            </a:r>
            <a:r>
              <a:rPr lang="en-US" sz="2400" b="1" dirty="0" err="1"/>
              <a:t>chemoreceptors</a:t>
            </a:r>
            <a:r>
              <a:rPr lang="en-US" sz="2400" b="1" dirty="0"/>
              <a:t> and arterial blood pressure.</a:t>
            </a:r>
          </a:p>
        </p:txBody>
      </p:sp>
    </p:spTree>
  </p:cSld>
  <p:clrMapOvr>
    <a:masterClrMapping/>
  </p:clrMapOvr>
  <p:transition>
    <p:pull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a:t>CARTILAGE</a:t>
            </a:r>
          </a:p>
        </p:txBody>
      </p:sp>
      <p:sp>
        <p:nvSpPr>
          <p:cNvPr id="3" name="Content Placeholder 2"/>
          <p:cNvSpPr>
            <a:spLocks noGrp="1"/>
          </p:cNvSpPr>
          <p:nvPr>
            <p:ph idx="1"/>
          </p:nvPr>
        </p:nvSpPr>
        <p:spPr>
          <a:xfrm>
            <a:off x="0" y="685800"/>
            <a:ext cx="9144000" cy="6172200"/>
          </a:xfrm>
        </p:spPr>
        <p:txBody>
          <a:bodyPr>
            <a:normAutofit fontScale="77500" lnSpcReduction="20000"/>
          </a:bodyPr>
          <a:lstStyle/>
          <a:p>
            <a:r>
              <a:rPr lang="en-US" dirty="0"/>
              <a:t>Much firmer tissue than any of the other connective tissues; the cells are called </a:t>
            </a:r>
            <a:r>
              <a:rPr lang="en-US" b="1" dirty="0" err="1"/>
              <a:t>chondrocytes</a:t>
            </a:r>
            <a:r>
              <a:rPr lang="en-US" dirty="0"/>
              <a:t> and are less numerous.  They are embedded in matrix reinforced by collagen and elastic fibres. </a:t>
            </a:r>
          </a:p>
          <a:p>
            <a:r>
              <a:rPr lang="en-US" dirty="0"/>
              <a:t>3 types:</a:t>
            </a:r>
          </a:p>
          <a:p>
            <a:pPr>
              <a:buNone/>
            </a:pPr>
            <a:r>
              <a:rPr lang="en-US" dirty="0"/>
              <a:t>	• hyaline cartilage</a:t>
            </a:r>
          </a:p>
          <a:p>
            <a:pPr>
              <a:buNone/>
            </a:pPr>
            <a:r>
              <a:rPr lang="en-US" dirty="0"/>
              <a:t>	• fibrocartilage</a:t>
            </a:r>
          </a:p>
          <a:p>
            <a:pPr>
              <a:buNone/>
            </a:pPr>
            <a:r>
              <a:rPr lang="en-US" dirty="0"/>
              <a:t>	• elastic fibrocartilage.</a:t>
            </a:r>
          </a:p>
          <a:p>
            <a:pPr>
              <a:buNone/>
            </a:pPr>
            <a:r>
              <a:rPr lang="en-US" b="1" dirty="0"/>
              <a:t>a) Hyaline cartilage</a:t>
            </a:r>
          </a:p>
          <a:p>
            <a:r>
              <a:rPr lang="en-US" dirty="0"/>
              <a:t>Appears as a smooth bluish-white tissue.</a:t>
            </a:r>
          </a:p>
          <a:p>
            <a:r>
              <a:rPr lang="en-US" dirty="0"/>
              <a:t>Chondrocytes are in small groups within cell nests and the matrix is solid and smooth. </a:t>
            </a:r>
          </a:p>
          <a:p>
            <a:r>
              <a:rPr lang="en-US" dirty="0"/>
              <a:t>Found:</a:t>
            </a:r>
          </a:p>
          <a:p>
            <a:pPr>
              <a:buNone/>
            </a:pPr>
            <a:r>
              <a:rPr lang="en-US" dirty="0"/>
              <a:t>	• on the ends of long bones that form joints</a:t>
            </a:r>
          </a:p>
          <a:p>
            <a:pPr>
              <a:buNone/>
            </a:pPr>
            <a:r>
              <a:rPr lang="en-US" dirty="0"/>
              <a:t>	• forming the costal cartilages, which attach the ribs to the sternum</a:t>
            </a:r>
          </a:p>
          <a:p>
            <a:pPr>
              <a:buNone/>
            </a:pPr>
            <a:r>
              <a:rPr lang="en-US" dirty="0"/>
              <a:t>	• forming part of the larynx, trachea and bronchi.</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27</a:t>
            </a:fld>
            <a:endParaRPr lang="en-US"/>
          </a:p>
        </p:txBody>
      </p:sp>
    </p:spTree>
  </p:cSld>
  <p:clrMapOvr>
    <a:masterClrMapping/>
  </p:clrMapOvr>
  <p:transition>
    <p:blinds dir="vert"/>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30962"/>
            <a:ext cx="8229600" cy="427038"/>
          </a:xfrm>
        </p:spPr>
        <p:txBody>
          <a:bodyPr>
            <a:normAutofit fontScale="90000"/>
          </a:bodyPr>
          <a:lstStyle/>
          <a:p>
            <a:r>
              <a:rPr lang="en-US" sz="2800" dirty="0"/>
              <a:t>Mechanisms of blood pressure control</a:t>
            </a:r>
          </a:p>
        </p:txBody>
      </p:sp>
      <p:pic>
        <p:nvPicPr>
          <p:cNvPr id="12290" name="Picture 2"/>
          <p:cNvPicPr>
            <a:picLocks noGrp="1" noChangeAspect="1" noChangeArrowheads="1"/>
          </p:cNvPicPr>
          <p:nvPr>
            <p:ph idx="1"/>
          </p:nvPr>
        </p:nvPicPr>
        <p:blipFill>
          <a:blip r:embed="rId2" cstate="print"/>
          <a:srcRect/>
          <a:stretch>
            <a:fillRect/>
          </a:stretch>
        </p:blipFill>
        <p:spPr bwMode="auto">
          <a:xfrm>
            <a:off x="0" y="0"/>
            <a:ext cx="9143999"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270</a:t>
            </a:fld>
            <a:endParaRPr lang="en-US"/>
          </a:p>
        </p:txBody>
      </p:sp>
    </p:spTree>
  </p:cSld>
  <p:clrMapOvr>
    <a:masterClrMapping/>
  </p:clrMapOvr>
  <p:transition>
    <p:pull dir="d"/>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term </a:t>
            </a:r>
            <a:r>
              <a:rPr lang="en-US" dirty="0" err="1"/>
              <a:t>bp</a:t>
            </a:r>
            <a:r>
              <a:rPr lang="en-US" dirty="0"/>
              <a:t> regulation</a:t>
            </a:r>
          </a:p>
        </p:txBody>
      </p:sp>
      <p:sp>
        <p:nvSpPr>
          <p:cNvPr id="3" name="Content Placeholder 2"/>
          <p:cNvSpPr>
            <a:spLocks noGrp="1"/>
          </p:cNvSpPr>
          <p:nvPr>
            <p:ph idx="1"/>
          </p:nvPr>
        </p:nvSpPr>
        <p:spPr/>
        <p:txBody>
          <a:bodyPr/>
          <a:lstStyle/>
          <a:p>
            <a:r>
              <a:rPr lang="en-US" dirty="0"/>
              <a:t>This control is exerted by</a:t>
            </a:r>
          </a:p>
          <a:p>
            <a:pPr lvl="1"/>
            <a:r>
              <a:rPr lang="en-US" dirty="0" err="1"/>
              <a:t>Renin-Angiotensin-Aldosterone</a:t>
            </a:r>
            <a:r>
              <a:rPr lang="en-US" dirty="0"/>
              <a:t> System</a:t>
            </a:r>
          </a:p>
          <a:p>
            <a:pPr lvl="1"/>
            <a:r>
              <a:rPr lang="en-US" dirty="0"/>
              <a:t>Action of </a:t>
            </a:r>
            <a:r>
              <a:rPr lang="en-US" dirty="0" err="1"/>
              <a:t>Antidiuretic</a:t>
            </a:r>
            <a:r>
              <a:rPr lang="en-US" dirty="0"/>
              <a:t> Hormone (ADH)</a:t>
            </a:r>
          </a:p>
          <a:p>
            <a:r>
              <a:rPr lang="en-US" dirty="0"/>
              <a:t>Both regulate blood volume which influences BP</a:t>
            </a:r>
          </a:p>
        </p:txBody>
      </p:sp>
      <p:sp>
        <p:nvSpPr>
          <p:cNvPr id="4" name="Slide Number Placeholder 3"/>
          <p:cNvSpPr>
            <a:spLocks noGrp="1"/>
          </p:cNvSpPr>
          <p:nvPr>
            <p:ph type="sldNum" sz="quarter" idx="12"/>
          </p:nvPr>
        </p:nvSpPr>
        <p:spPr/>
        <p:txBody>
          <a:bodyPr/>
          <a:lstStyle/>
          <a:p>
            <a:fld id="{5A635FD2-D9AA-4F2E-8FE6-17BF2643B117}" type="slidenum">
              <a:rPr lang="en-US" smtClean="0"/>
              <a:pPr/>
              <a:t>271</a:t>
            </a:fld>
            <a:endParaRPr lang="en-US"/>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t>PULSE</a:t>
            </a:r>
            <a:r>
              <a:rPr lang="en-US" u="sng" dirty="0"/>
              <a:t> </a:t>
            </a: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b="1" dirty="0"/>
              <a:t>Def: </a:t>
            </a:r>
            <a:r>
              <a:rPr lang="en-US" dirty="0"/>
              <a:t>a wave of distension and elongation felt in an artery wall due to the contraction of the left ventricle during ventricular ejection.</a:t>
            </a:r>
          </a:p>
          <a:p>
            <a:r>
              <a:rPr lang="en-US" dirty="0"/>
              <a:t>The pulse is felt at any point where a superficial artery can be pressed gently against a bone.</a:t>
            </a:r>
          </a:p>
          <a:p>
            <a:r>
              <a:rPr lang="en-US" dirty="0"/>
              <a:t>No. of pulse beats per minute normally represents the heart rate and varies considerably in different people and in the same person at different times.</a:t>
            </a:r>
          </a:p>
          <a:p>
            <a:r>
              <a:rPr lang="en-US" dirty="0"/>
              <a:t>Information obtained from the pulse includes:</a:t>
            </a:r>
          </a:p>
          <a:p>
            <a:pPr lvl="1">
              <a:buFont typeface="Wingdings" pitchFamily="2" charset="2"/>
              <a:buChar char="Ø"/>
            </a:pPr>
            <a:r>
              <a:rPr lang="en-US" sz="2400" dirty="0"/>
              <a:t>rate at which the heart is beating</a:t>
            </a:r>
          </a:p>
          <a:p>
            <a:pPr lvl="1">
              <a:buFont typeface="Wingdings" pitchFamily="2" charset="2"/>
              <a:buChar char="Ø"/>
            </a:pPr>
            <a:r>
              <a:rPr lang="en-US" sz="2400" dirty="0"/>
              <a:t>regularity with which the heartbeats occur, </a:t>
            </a:r>
          </a:p>
          <a:p>
            <a:pPr lvl="1">
              <a:buFont typeface="Wingdings" pitchFamily="2" charset="2"/>
              <a:buChar char="Ø"/>
            </a:pPr>
            <a:r>
              <a:rPr lang="en-US" sz="2400" dirty="0"/>
              <a:t>volume or strength of the beat</a:t>
            </a:r>
          </a:p>
          <a:p>
            <a:pPr lvl="1">
              <a:buFont typeface="Wingdings" pitchFamily="2" charset="2"/>
              <a:buChar char="Ø"/>
            </a:pPr>
            <a:r>
              <a:rPr lang="en-US" sz="2400" dirty="0"/>
              <a:t>tension — artery wall should feel soft &amp; pliant under the fingers.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272</a:t>
            </a:fld>
            <a:endParaRPr lang="en-US"/>
          </a:p>
        </p:txBody>
      </p:sp>
    </p:spTree>
  </p:cSld>
  <p:clrMapOvr>
    <a:masterClrMapping/>
  </p:clrMapOvr>
  <p:transition>
    <p:pull dir="d"/>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00800"/>
            <a:ext cx="8229600" cy="457200"/>
          </a:xfrm>
        </p:spPr>
        <p:txBody>
          <a:bodyPr>
            <a:normAutofit fontScale="90000"/>
          </a:bodyPr>
          <a:lstStyle/>
          <a:p>
            <a:r>
              <a:rPr lang="en-US" dirty="0"/>
              <a:t>Main pulse points</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69342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273</a:t>
            </a:fld>
            <a:endParaRPr lang="en-US"/>
          </a:p>
        </p:txBody>
      </p:sp>
    </p:spTree>
  </p:cSld>
  <p:clrMapOvr>
    <a:masterClrMapping/>
  </p:clrMapOvr>
  <p:transition>
    <p:wipe dir="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Factors that affect the pulse rate</a:t>
            </a:r>
          </a:p>
          <a:p>
            <a:pPr marL="514350" indent="-514350">
              <a:buFont typeface="+mj-lt"/>
              <a:buAutoNum type="arabicPeriod"/>
            </a:pPr>
            <a:r>
              <a:rPr lang="en-US" dirty="0"/>
              <a:t>Narrowing or blockage of arteries supplying peripheral tissues; therefore blood is not pumped through them with each heartbeat</a:t>
            </a:r>
          </a:p>
          <a:p>
            <a:pPr marL="514350" indent="-514350">
              <a:buFont typeface="+mj-lt"/>
              <a:buAutoNum type="arabicPeriod"/>
            </a:pPr>
            <a:r>
              <a:rPr lang="en-US" dirty="0"/>
              <a:t>Failing or diseased </a:t>
            </a:r>
            <a:r>
              <a:rPr lang="en-US" dirty="0" err="1"/>
              <a:t>hear;t</a:t>
            </a:r>
            <a:r>
              <a:rPr lang="en-US" dirty="0"/>
              <a:t> therefore unable to generate enough force, with each contraction, to circulate blood to peripheral arteries.</a:t>
            </a:r>
          </a:p>
          <a:p>
            <a:pPr marL="514350" indent="-514350">
              <a:buFont typeface="+mj-lt"/>
              <a:buAutoNum type="arabicPeriod"/>
            </a:pPr>
            <a:endParaRPr lang="en-US" dirty="0"/>
          </a:p>
          <a:p>
            <a:pPr marL="514350" indent="-514350">
              <a:buNone/>
            </a:pPr>
            <a:r>
              <a:rPr lang="en-US" dirty="0"/>
              <a:t>NB: Under normal circumstances the pulse rate and the heart rate are identical (same)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274</a:t>
            </a:fld>
            <a:endParaRPr lang="en-US"/>
          </a:p>
        </p:txBody>
      </p:sp>
    </p:spTree>
  </p:cSld>
  <p:clrMapOvr>
    <a:masterClrMapping/>
  </p:clrMapOvr>
  <p:transition>
    <p:wipe dir="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n-US" b="1" dirty="0"/>
              <a:t>CIRCULATION OF BLOOD</a:t>
            </a:r>
          </a:p>
        </p:txBody>
      </p:sp>
      <p:sp>
        <p:nvSpPr>
          <p:cNvPr id="6" name="Content Placeholder 5"/>
          <p:cNvSpPr>
            <a:spLocks noGrp="1"/>
          </p:cNvSpPr>
          <p:nvPr>
            <p:ph idx="1"/>
          </p:nvPr>
        </p:nvSpPr>
        <p:spPr/>
        <p:txBody>
          <a:bodyPr/>
          <a:lstStyle/>
          <a:p>
            <a:r>
              <a:rPr lang="en-US" dirty="0"/>
              <a:t>Blood is circulated thru two main systems:</a:t>
            </a:r>
          </a:p>
          <a:p>
            <a:pPr lvl="1"/>
            <a:r>
              <a:rPr lang="en-US" dirty="0"/>
              <a:t>Pulmonary circulation</a:t>
            </a:r>
          </a:p>
          <a:p>
            <a:pPr lvl="1"/>
            <a:r>
              <a:rPr lang="en-US" dirty="0"/>
              <a:t>Systemic or General Circulation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275</a:t>
            </a:fld>
            <a:endParaRPr lang="en-US"/>
          </a:p>
        </p:txBody>
      </p:sp>
    </p:spTree>
  </p:cSld>
  <p:clrMapOvr>
    <a:masterClrMapping/>
  </p:clrMapOvr>
  <p:transition>
    <p:wipe dir="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u="sng" dirty="0"/>
              <a:t>PULMONARY CIRCULATION</a:t>
            </a: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dirty="0"/>
              <a:t>Refers to the circulation of blood from RV of heart to lungs &amp; back to LA.</a:t>
            </a:r>
          </a:p>
          <a:p>
            <a:r>
              <a:rPr lang="en-US" dirty="0"/>
              <a:t>Pulmonary artery, carrying deoxygenated blood, leaves upper part of RV. It passes upwards &amp; divides into left &amp; right pulmonary arteries.</a:t>
            </a:r>
          </a:p>
          <a:p>
            <a:r>
              <a:rPr lang="en-US" dirty="0"/>
              <a:t>Left pulmonary artery runs to the root of left lung where it divides into 2 branches, one passing into each lobe.</a:t>
            </a:r>
          </a:p>
          <a:p>
            <a:r>
              <a:rPr lang="en-US" dirty="0"/>
              <a:t>Right PA passes to the root of right lung &amp; divides into 2 branches. </a:t>
            </a:r>
          </a:p>
          <a:p>
            <a:pPr lvl="1"/>
            <a:r>
              <a:rPr lang="en-US" dirty="0"/>
              <a:t>larger branch carries blood to middle &amp; lower lobes</a:t>
            </a:r>
          </a:p>
          <a:p>
            <a:pPr lvl="1"/>
            <a:r>
              <a:rPr lang="en-US" dirty="0"/>
              <a:t>smaller branch to the upper lobe.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276</a:t>
            </a:fld>
            <a:endParaRPr lang="en-US"/>
          </a:p>
        </p:txBody>
      </p:sp>
    </p:spTree>
  </p:cSld>
  <p:clrMapOvr>
    <a:masterClrMapping/>
  </p:clrMapOvr>
  <p:transition>
    <p:wipe dir="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Within the lung these arteries subdivide into smaller arteries, arterioles &amp; capillaries. Interchange of gases takes place between capillary blood &amp; air in the lung’s alveoli. </a:t>
            </a:r>
          </a:p>
          <a:p>
            <a:r>
              <a:rPr lang="en-US" dirty="0"/>
              <a:t>In each lung capillaries containing oxygenated blood join up &amp; form 2 veins.</a:t>
            </a:r>
          </a:p>
          <a:p>
            <a:r>
              <a:rPr lang="en-US" dirty="0"/>
              <a:t>2 pulmonary veins leave each lung, returning oxygenated blood to LA of the heart.</a:t>
            </a:r>
          </a:p>
          <a:p>
            <a:r>
              <a:rPr lang="en-US" dirty="0"/>
              <a:t>During atrial systole this blood passes into LV &amp; during ventricular systole it is forced into the aorta.</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277</a:t>
            </a:fld>
            <a:endParaRPr lang="en-US"/>
          </a:p>
        </p:txBody>
      </p:sp>
    </p:spTree>
  </p:cSld>
  <p:clrMapOvr>
    <a:masterClrMapping/>
  </p:clrMapOvr>
  <p:transition>
    <p:wipe dir="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t>SYSTEMIC OR GENERAL CIRCULATION</a:t>
            </a:r>
          </a:p>
        </p:txBody>
      </p:sp>
      <p:sp>
        <p:nvSpPr>
          <p:cNvPr id="3" name="Content Placeholder 2"/>
          <p:cNvSpPr>
            <a:spLocks noGrp="1"/>
          </p:cNvSpPr>
          <p:nvPr>
            <p:ph idx="1"/>
          </p:nvPr>
        </p:nvSpPr>
        <p:spPr>
          <a:xfrm>
            <a:off x="0" y="685800"/>
            <a:ext cx="9144000" cy="6172200"/>
          </a:xfrm>
        </p:spPr>
        <p:txBody>
          <a:bodyPr>
            <a:normAutofit fontScale="92500" lnSpcReduction="20000"/>
          </a:bodyPr>
          <a:lstStyle/>
          <a:p>
            <a:r>
              <a:rPr lang="en-US" dirty="0"/>
              <a:t>Blood pumped out from LV is carried by aortic branches around the body &amp; returned to RA of the heart by superior &amp; inferior </a:t>
            </a:r>
            <a:r>
              <a:rPr lang="en-US" dirty="0" err="1"/>
              <a:t>venae</a:t>
            </a:r>
            <a:r>
              <a:rPr lang="en-US" dirty="0"/>
              <a:t> </a:t>
            </a:r>
            <a:r>
              <a:rPr lang="en-US" dirty="0" err="1"/>
              <a:t>cavae</a:t>
            </a:r>
            <a:r>
              <a:rPr lang="en-US" dirty="0"/>
              <a:t>.</a:t>
            </a:r>
          </a:p>
          <a:p>
            <a:pPr>
              <a:buNone/>
            </a:pPr>
            <a:r>
              <a:rPr lang="en-US" b="1" dirty="0">
                <a:solidFill>
                  <a:srgbClr val="0070C0"/>
                </a:solidFill>
              </a:rPr>
              <a:t>AORTA</a:t>
            </a:r>
          </a:p>
          <a:p>
            <a:r>
              <a:rPr lang="en-US" dirty="0"/>
              <a:t>Begins at upper part of LV &amp;, after passing upwards for a short way, it arches backwards and to the left. </a:t>
            </a:r>
          </a:p>
          <a:p>
            <a:r>
              <a:rPr lang="en-US" dirty="0"/>
              <a:t>Descends behind the heart through the thoracic cavity a little to the left of thoracic vertebrae. </a:t>
            </a:r>
          </a:p>
          <a:p>
            <a:r>
              <a:rPr lang="en-US" dirty="0"/>
              <a:t>At the level of 12</a:t>
            </a:r>
            <a:r>
              <a:rPr lang="en-US" baseline="30000" dirty="0"/>
              <a:t>th</a:t>
            </a:r>
            <a:r>
              <a:rPr lang="en-US" dirty="0"/>
              <a:t> thoracic vertebra it passes behind the diaphragm then downwards in the abdominal cavity to the level of 4th lumbar vertebra, where it divides into </a:t>
            </a:r>
            <a:r>
              <a:rPr lang="en-US" b="1" dirty="0"/>
              <a:t>right</a:t>
            </a:r>
            <a:r>
              <a:rPr lang="en-US" dirty="0"/>
              <a:t> &amp; </a:t>
            </a:r>
            <a:r>
              <a:rPr lang="en-US" b="1" dirty="0"/>
              <a:t>left common iliac arteries</a:t>
            </a:r>
            <a:r>
              <a:rPr lang="en-US" dirty="0"/>
              <a:t>.</a:t>
            </a:r>
          </a:p>
          <a:p>
            <a:r>
              <a:rPr lang="en-US" dirty="0"/>
              <a:t>Gives off paired branches, e.g. right &amp; left renal arteries supplying kidneys, &amp; some or unpaired branches, e.g. </a:t>
            </a:r>
            <a:r>
              <a:rPr lang="en-US" dirty="0" err="1"/>
              <a:t>coeliac</a:t>
            </a:r>
            <a:r>
              <a:rPr lang="en-US" dirty="0"/>
              <a:t> artery as it descends. </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278</a:t>
            </a:fld>
            <a:endParaRPr lang="en-US"/>
          </a:p>
        </p:txBody>
      </p:sp>
    </p:spTree>
  </p:cSld>
  <p:clrMapOvr>
    <a:masterClrMapping/>
  </p:clrMapOvr>
  <p:transition>
    <p:wipe dir="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1676400" y="0"/>
            <a:ext cx="62484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279</a:t>
            </a:fld>
            <a:endParaRPr lang="en-US"/>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172200"/>
            <a:ext cx="8229600" cy="685800"/>
          </a:xfrm>
        </p:spPr>
        <p:txBody>
          <a:bodyPr>
            <a:normAutofit fontScale="90000"/>
          </a:bodyPr>
          <a:lstStyle/>
          <a:p>
            <a:r>
              <a:rPr lang="en-US" dirty="0"/>
              <a:t>Hyaline cartilage</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28</a:t>
            </a:fld>
            <a:endParaRPr lang="en-US"/>
          </a:p>
        </p:txBody>
      </p:sp>
    </p:spTree>
  </p:cSld>
  <p:clrMapOvr>
    <a:masterClrMapping/>
  </p:clrMapOvr>
  <p:transition>
    <p:blinds dir="vert"/>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1143000" y="0"/>
            <a:ext cx="71628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280</a:t>
            </a:fld>
            <a:endParaRPr lang="en-US"/>
          </a:p>
        </p:txBody>
      </p:sp>
    </p:spTree>
  </p:cSld>
  <p:clrMapOvr>
    <a:masterClrMapping/>
  </p:clrMapOvr>
  <p:transition>
    <p:wipe dir="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t>Aorta and its branches</a:t>
            </a:r>
          </a:p>
        </p:txBody>
      </p:sp>
      <p:pic>
        <p:nvPicPr>
          <p:cNvPr id="3074" name="Picture 2"/>
          <p:cNvPicPr>
            <a:picLocks noGrp="1" noChangeAspect="1" noChangeArrowheads="1"/>
          </p:cNvPicPr>
          <p:nvPr>
            <p:ph idx="1"/>
          </p:nvPr>
        </p:nvPicPr>
        <p:blipFill>
          <a:blip r:embed="rId2" cstate="print">
            <a:lum/>
          </a:blip>
          <a:srcRect/>
          <a:stretch>
            <a:fillRect/>
          </a:stretch>
        </p:blipFill>
        <p:spPr bwMode="auto">
          <a:xfrm>
            <a:off x="0" y="60960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281</a:t>
            </a:fld>
            <a:endParaRPr lang="en-US"/>
          </a:p>
        </p:txBody>
      </p:sp>
    </p:spTree>
  </p:cSld>
  <p:clrMapOvr>
    <a:masterClrMapping/>
  </p:clrMapOvr>
  <p:transition>
    <p:wipe dir="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487362"/>
          </a:xfrm>
        </p:spPr>
        <p:txBody>
          <a:bodyPr>
            <a:normAutofit fontScale="90000"/>
          </a:bodyPr>
          <a:lstStyle/>
          <a:p>
            <a:r>
              <a:rPr lang="en-US" b="1" dirty="0"/>
              <a:t>Thoracic aorta</a:t>
            </a:r>
            <a:endParaRPr lang="en-US" dirty="0"/>
          </a:p>
        </p:txBody>
      </p:sp>
      <p:sp>
        <p:nvSpPr>
          <p:cNvPr id="3" name="Content Placeholder 2"/>
          <p:cNvSpPr>
            <a:spLocks noGrp="1"/>
          </p:cNvSpPr>
          <p:nvPr>
            <p:ph idx="1"/>
          </p:nvPr>
        </p:nvSpPr>
        <p:spPr>
          <a:xfrm>
            <a:off x="457200" y="990600"/>
            <a:ext cx="8001000" cy="5483352"/>
          </a:xfrm>
        </p:spPr>
        <p:txBody>
          <a:bodyPr>
            <a:normAutofit fontScale="85000" lnSpcReduction="20000"/>
          </a:bodyPr>
          <a:lstStyle/>
          <a:p>
            <a:r>
              <a:rPr lang="en-US" dirty="0"/>
              <a:t>Part that lies above the diaphragm; has 3 parts:</a:t>
            </a:r>
          </a:p>
          <a:p>
            <a:pPr lvl="1"/>
            <a:r>
              <a:rPr lang="en-US" dirty="0"/>
              <a:t>ascending aorta</a:t>
            </a:r>
          </a:p>
          <a:p>
            <a:pPr lvl="1"/>
            <a:r>
              <a:rPr lang="en-US" dirty="0"/>
              <a:t>arch of the aorta</a:t>
            </a:r>
          </a:p>
          <a:p>
            <a:pPr lvl="1"/>
            <a:r>
              <a:rPr lang="en-US" dirty="0"/>
              <a:t>descending aorta in the thorax.</a:t>
            </a:r>
          </a:p>
          <a:p>
            <a:pPr marL="514350" indent="-514350">
              <a:buAutoNum type="alphaLcParenR"/>
            </a:pPr>
            <a:r>
              <a:rPr lang="en-US" b="1" dirty="0"/>
              <a:t>Ascending aorta: </a:t>
            </a:r>
          </a:p>
          <a:p>
            <a:pPr marL="514350" indent="-514350"/>
            <a:r>
              <a:rPr lang="en-US" dirty="0"/>
              <a:t>About 5 cm long; lies behind the sternum. </a:t>
            </a:r>
          </a:p>
          <a:p>
            <a:pPr marL="514350" indent="-514350"/>
            <a:r>
              <a:rPr lang="en-US" dirty="0"/>
              <a:t>Gives off the right &amp; left coronary arteries that supply the myocardium</a:t>
            </a:r>
          </a:p>
          <a:p>
            <a:pPr>
              <a:buNone/>
            </a:pPr>
            <a:r>
              <a:rPr lang="en-US" b="1" dirty="0"/>
              <a:t>b) Arch of the aorta: </a:t>
            </a:r>
            <a:r>
              <a:rPr lang="en-US" dirty="0"/>
              <a:t>Continuation of ascending aorta. </a:t>
            </a:r>
          </a:p>
          <a:p>
            <a:r>
              <a:rPr lang="en-US" dirty="0"/>
              <a:t>Begins behind the </a:t>
            </a:r>
            <a:r>
              <a:rPr lang="en-US" dirty="0" err="1"/>
              <a:t>manubrium</a:t>
            </a:r>
            <a:r>
              <a:rPr lang="en-US" dirty="0"/>
              <a:t> of the sternum &amp; runs upwards, backwards &amp; to the left in front of trachea. </a:t>
            </a:r>
          </a:p>
          <a:p>
            <a:r>
              <a:rPr lang="en-US" dirty="0"/>
              <a:t>Then passes downwards to the left of trachea; continuous with descending aorta.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282</a:t>
            </a:fld>
            <a:endParaRPr lang="en-US"/>
          </a:p>
        </p:txBody>
      </p:sp>
    </p:spTree>
  </p:cSld>
  <p:clrMapOvr>
    <a:masterClrMapping/>
  </p:clrMapOvr>
  <p:transition>
    <p:wipe dir="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200" dirty="0"/>
              <a:t>Gives off 3 branches</a:t>
            </a:r>
          </a:p>
          <a:p>
            <a:pPr lvl="1"/>
            <a:r>
              <a:rPr lang="en-US" sz="3200" b="1" i="1" dirty="0" err="1"/>
              <a:t>brachiocephalic</a:t>
            </a:r>
            <a:r>
              <a:rPr lang="en-US" sz="3200" b="1" i="1" dirty="0"/>
              <a:t> artery or trunk</a:t>
            </a:r>
            <a:r>
              <a:rPr lang="en-US" sz="3200" dirty="0"/>
              <a:t>; 4 to 5 cm long; passes obliquely upwards, backwards &amp; to the right. At the level of </a:t>
            </a:r>
            <a:r>
              <a:rPr lang="en-US" sz="3200" dirty="0" err="1"/>
              <a:t>sternoclavicular</a:t>
            </a:r>
            <a:r>
              <a:rPr lang="en-US" sz="3200" dirty="0"/>
              <a:t> joint it divides into </a:t>
            </a:r>
            <a:r>
              <a:rPr lang="en-US" sz="3200" i="1" dirty="0"/>
              <a:t>right common carotid artery</a:t>
            </a:r>
            <a:r>
              <a:rPr lang="en-US" sz="3200" dirty="0"/>
              <a:t> &amp; </a:t>
            </a:r>
            <a:r>
              <a:rPr lang="en-US" sz="3200" i="1" dirty="0"/>
              <a:t>right </a:t>
            </a:r>
            <a:r>
              <a:rPr lang="en-US" sz="3200" i="1" dirty="0" err="1"/>
              <a:t>subclavian</a:t>
            </a:r>
            <a:r>
              <a:rPr lang="en-US" sz="3200" i="1" dirty="0"/>
              <a:t> artery.</a:t>
            </a:r>
          </a:p>
          <a:p>
            <a:pPr lvl="1"/>
            <a:r>
              <a:rPr lang="en-US" sz="3200" b="1" i="1" dirty="0"/>
              <a:t>left common carotid artery</a:t>
            </a:r>
          </a:p>
          <a:p>
            <a:pPr lvl="1"/>
            <a:r>
              <a:rPr lang="en-US" sz="3200" b="1" i="1" dirty="0"/>
              <a:t>left </a:t>
            </a:r>
            <a:r>
              <a:rPr lang="en-US" sz="3200" b="1" i="1" dirty="0" err="1"/>
              <a:t>subclavian</a:t>
            </a:r>
            <a:r>
              <a:rPr lang="en-US" sz="3200" b="1" i="1" dirty="0"/>
              <a:t> artery.</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283</a:t>
            </a:fld>
            <a:endParaRPr lang="en-US"/>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1981200" cy="609600"/>
          </a:xfrm>
        </p:spPr>
        <p:txBody>
          <a:bodyPr>
            <a:noAutofit/>
          </a:bodyPr>
          <a:lstStyle/>
          <a:p>
            <a:r>
              <a:rPr lang="en-US" sz="2000" dirty="0"/>
              <a:t>Aortic arch</a:t>
            </a:r>
          </a:p>
        </p:txBody>
      </p:sp>
      <p:pic>
        <p:nvPicPr>
          <p:cNvPr id="1026" name="Picture 2"/>
          <p:cNvPicPr>
            <a:picLocks noGrp="1" noChangeAspect="1" noChangeArrowheads="1"/>
          </p:cNvPicPr>
          <p:nvPr>
            <p:ph idx="1"/>
          </p:nvPr>
        </p:nvPicPr>
        <p:blipFill>
          <a:blip r:embed="rId2" cstate="print"/>
          <a:srcRect r="50000"/>
          <a:stretch>
            <a:fillRect/>
          </a:stretch>
        </p:blipFill>
        <p:spPr bwMode="auto">
          <a:xfrm>
            <a:off x="1295400" y="0"/>
            <a:ext cx="62484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284</a:t>
            </a:fld>
            <a:endParaRPr lang="en-US"/>
          </a:p>
        </p:txBody>
      </p:sp>
    </p:spTree>
  </p:cSld>
  <p:clrMapOvr>
    <a:masterClrMapping/>
  </p:clrMapOvr>
  <p:transition>
    <p:wipe dir="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dirty="0"/>
              <a:t>CIRCULATION OF BLOOD TO THE HEAD AND NECK</a:t>
            </a:r>
          </a:p>
        </p:txBody>
      </p:sp>
      <p:sp>
        <p:nvSpPr>
          <p:cNvPr id="3" name="Content Placeholder 2"/>
          <p:cNvSpPr>
            <a:spLocks noGrp="1"/>
          </p:cNvSpPr>
          <p:nvPr>
            <p:ph idx="1"/>
          </p:nvPr>
        </p:nvSpPr>
        <p:spPr>
          <a:xfrm>
            <a:off x="0" y="1066800"/>
            <a:ext cx="9144000" cy="5791200"/>
          </a:xfrm>
        </p:spPr>
        <p:txBody>
          <a:bodyPr>
            <a:normAutofit fontScale="92500" lnSpcReduction="20000"/>
          </a:bodyPr>
          <a:lstStyle/>
          <a:p>
            <a:r>
              <a:rPr lang="en-US" dirty="0"/>
              <a:t>The paired arteries supplying the head &amp; neck are the </a:t>
            </a:r>
            <a:r>
              <a:rPr lang="en-US" b="1" i="1" dirty="0"/>
              <a:t>common carotid arteries </a:t>
            </a:r>
            <a:r>
              <a:rPr lang="en-US" dirty="0"/>
              <a:t>&amp; </a:t>
            </a:r>
            <a:r>
              <a:rPr lang="en-US" b="1" i="1" dirty="0"/>
              <a:t>vertebral arteries .</a:t>
            </a:r>
          </a:p>
          <a:p>
            <a:pPr>
              <a:buNone/>
            </a:pPr>
            <a:r>
              <a:rPr lang="en-US" b="1" dirty="0">
                <a:solidFill>
                  <a:srgbClr val="FF0000"/>
                </a:solidFill>
              </a:rPr>
              <a:t>Carotid arteries. </a:t>
            </a:r>
          </a:p>
          <a:p>
            <a:r>
              <a:rPr lang="en-US" dirty="0"/>
              <a:t>R</a:t>
            </a:r>
            <a:r>
              <a:rPr lang="en-US" b="1" dirty="0"/>
              <a:t>ight common carotid artery </a:t>
            </a:r>
            <a:r>
              <a:rPr lang="en-US" dirty="0"/>
              <a:t>is a branch of  </a:t>
            </a:r>
            <a:r>
              <a:rPr lang="en-US" dirty="0" err="1"/>
              <a:t>brachiocephalic</a:t>
            </a:r>
            <a:r>
              <a:rPr lang="en-US" dirty="0"/>
              <a:t> artery. </a:t>
            </a:r>
          </a:p>
          <a:p>
            <a:r>
              <a:rPr lang="en-US" dirty="0"/>
              <a:t>Left </a:t>
            </a:r>
            <a:r>
              <a:rPr lang="en-US" b="1" dirty="0"/>
              <a:t>common carotid artery </a:t>
            </a:r>
            <a:r>
              <a:rPr lang="en-US" dirty="0"/>
              <a:t>arises directly from </a:t>
            </a:r>
            <a:r>
              <a:rPr lang="en-US" b="1" dirty="0"/>
              <a:t>arch of aorta</a:t>
            </a:r>
            <a:r>
              <a:rPr lang="en-US" dirty="0"/>
              <a:t>. </a:t>
            </a:r>
          </a:p>
          <a:p>
            <a:r>
              <a:rPr lang="en-US" dirty="0"/>
              <a:t>Pass upwards on either side of neck &amp; have the same distribution on each side. </a:t>
            </a:r>
          </a:p>
          <a:p>
            <a:r>
              <a:rPr lang="en-US" dirty="0"/>
              <a:t>At the level of upper border of thyroid cartilage they divide into:</a:t>
            </a:r>
          </a:p>
          <a:p>
            <a:pPr lvl="1"/>
            <a:r>
              <a:rPr lang="en-US" dirty="0"/>
              <a:t>external carotid artery.</a:t>
            </a:r>
          </a:p>
          <a:p>
            <a:pPr lvl="1"/>
            <a:r>
              <a:rPr lang="en-US" dirty="0"/>
              <a:t>internal carotid artery.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285</a:t>
            </a:fld>
            <a:endParaRPr lang="en-US"/>
          </a:p>
        </p:txBody>
      </p:sp>
    </p:spTree>
  </p:cSld>
  <p:clrMapOvr>
    <a:masterClrMapping/>
  </p:clrMapOvr>
  <p:transition>
    <p:wipe dir="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286</a:t>
            </a:fld>
            <a:endParaRPr lang="en-US"/>
          </a:p>
        </p:txBody>
      </p:sp>
      <p:pic>
        <p:nvPicPr>
          <p:cNvPr id="5" name="Picture 2"/>
          <p:cNvPicPr>
            <a:picLocks noChangeAspect="1" noChangeArrowheads="1"/>
          </p:cNvPicPr>
          <p:nvPr/>
        </p:nvPicPr>
        <p:blipFill>
          <a:blip r:embed="rId2" cstate="print"/>
          <a:srcRect l="48333"/>
          <a:stretch>
            <a:fillRect/>
          </a:stretch>
        </p:blipFill>
        <p:spPr bwMode="auto">
          <a:xfrm>
            <a:off x="1219200" y="0"/>
            <a:ext cx="6705600" cy="6248400"/>
          </a:xfrm>
          <a:prstGeom prst="rect">
            <a:avLst/>
          </a:prstGeom>
          <a:noFill/>
          <a:ln w="9525">
            <a:noFill/>
            <a:miter lim="800000"/>
            <a:headEnd/>
            <a:tailEnd/>
          </a:ln>
        </p:spPr>
      </p:pic>
      <p:sp>
        <p:nvSpPr>
          <p:cNvPr id="6" name="TextBox 5"/>
          <p:cNvSpPr txBox="1"/>
          <p:nvPr/>
        </p:nvSpPr>
        <p:spPr>
          <a:xfrm>
            <a:off x="457200" y="6400800"/>
            <a:ext cx="8686800" cy="461665"/>
          </a:xfrm>
          <a:prstGeom prst="rect">
            <a:avLst/>
          </a:prstGeom>
          <a:noFill/>
        </p:spPr>
        <p:txBody>
          <a:bodyPr wrap="square" rtlCol="0">
            <a:spAutoFit/>
          </a:bodyPr>
          <a:lstStyle/>
          <a:p>
            <a:r>
              <a:rPr lang="en-US" sz="2400" b="1" dirty="0"/>
              <a:t>Main arteries of the left side of the head and neck</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800" dirty="0"/>
              <a:t>C</a:t>
            </a:r>
            <a:r>
              <a:rPr lang="en-US" sz="2800" b="1" dirty="0"/>
              <a:t>arotid sinuses </a:t>
            </a:r>
            <a:r>
              <a:rPr lang="en-US" sz="2800" dirty="0"/>
              <a:t>are slight dilatations at the point of division (bifurcation) of common carotid arteries into their internal &amp; external branches.</a:t>
            </a:r>
          </a:p>
          <a:p>
            <a:r>
              <a:rPr lang="en-US" sz="2800" dirty="0"/>
              <a:t>Walls of the sinuses are thin &amp; contain numerous nerve endings </a:t>
            </a:r>
            <a:r>
              <a:rPr lang="en-US" sz="2800" b="1" dirty="0"/>
              <a:t>(</a:t>
            </a:r>
            <a:r>
              <a:rPr lang="en-US" sz="2800" b="1" dirty="0" err="1"/>
              <a:t>baroreceptors</a:t>
            </a:r>
            <a:r>
              <a:rPr lang="en-US" sz="2800" b="1" dirty="0"/>
              <a:t>).</a:t>
            </a:r>
            <a:endParaRPr lang="en-US" sz="2800" dirty="0"/>
          </a:p>
          <a:p>
            <a:r>
              <a:rPr lang="en-US" sz="2800" dirty="0"/>
              <a:t>C</a:t>
            </a:r>
            <a:r>
              <a:rPr lang="en-US" sz="2800" b="1" dirty="0"/>
              <a:t>arotid bodies (</a:t>
            </a:r>
            <a:r>
              <a:rPr lang="en-US" sz="2800" b="1" dirty="0" err="1"/>
              <a:t>chemoreceptors</a:t>
            </a:r>
            <a:r>
              <a:rPr lang="en-US" sz="2800" dirty="0"/>
              <a:t>) are also found here.</a:t>
            </a:r>
          </a:p>
          <a:p>
            <a:r>
              <a:rPr lang="en-US" sz="2800" dirty="0"/>
              <a:t>The resultant nerve impulses initiate reflex adjustments of respiration through the respiratory centre in medulla oblongata.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287</a:t>
            </a:fld>
            <a:endParaRPr lang="en-US"/>
          </a:p>
        </p:txBody>
      </p:sp>
    </p:spTree>
  </p:cSld>
  <p:clrMapOvr>
    <a:masterClrMapping/>
  </p:clrMapOvr>
  <p:transition>
    <p:wipe dir="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800" b="1" dirty="0">
                <a:solidFill>
                  <a:srgbClr val="0070C0"/>
                </a:solidFill>
              </a:rPr>
              <a:t>External carotid artery</a:t>
            </a:r>
            <a:r>
              <a:rPr lang="en-US" sz="2800" b="1" dirty="0"/>
              <a:t> </a:t>
            </a:r>
            <a:r>
              <a:rPr lang="en-US" sz="2800" dirty="0"/>
              <a:t>supplies superficial tissues of head &amp; neck, via a number of branches.</a:t>
            </a:r>
          </a:p>
          <a:p>
            <a:pPr marL="971550" lvl="1" indent="-514350">
              <a:buFont typeface="+mj-lt"/>
              <a:buAutoNum type="arabicParenR"/>
            </a:pPr>
            <a:r>
              <a:rPr lang="en-US" sz="2800" dirty="0"/>
              <a:t>S</a:t>
            </a:r>
            <a:r>
              <a:rPr lang="en-US" sz="2800" b="1" dirty="0"/>
              <a:t>uperior thyroid artery </a:t>
            </a:r>
            <a:r>
              <a:rPr lang="en-US" sz="2800" dirty="0"/>
              <a:t>supplies thyroid gland &amp; adjacent muscles.</a:t>
            </a:r>
          </a:p>
          <a:p>
            <a:pPr marL="971550" lvl="1" indent="-514350">
              <a:buFont typeface="+mj-lt"/>
              <a:buAutoNum type="arabicParenR"/>
            </a:pPr>
            <a:r>
              <a:rPr lang="en-US" sz="2800" dirty="0"/>
              <a:t>L</a:t>
            </a:r>
            <a:r>
              <a:rPr lang="en-US" sz="2800" b="1" dirty="0"/>
              <a:t>ingual artery </a:t>
            </a:r>
            <a:r>
              <a:rPr lang="en-US" sz="2800" dirty="0"/>
              <a:t>supplies the tongue, lining membrane of mouth, structures in the floor of mouth, tonsil &amp; epiglottis.</a:t>
            </a:r>
          </a:p>
          <a:p>
            <a:pPr marL="971550" lvl="1" indent="-514350">
              <a:buFont typeface="+mj-lt"/>
              <a:buAutoNum type="arabicParenR" startAt="3"/>
            </a:pPr>
            <a:r>
              <a:rPr lang="en-US" sz="2800" dirty="0"/>
              <a:t>F</a:t>
            </a:r>
            <a:r>
              <a:rPr lang="en-US" sz="2800" b="1" dirty="0"/>
              <a:t>acial artery </a:t>
            </a:r>
            <a:r>
              <a:rPr lang="en-US" sz="2800" dirty="0"/>
              <a:t>passes outwards over the mandible just in front of angle of the jaw &amp; supplies muscles of facial expression &amp; structures in the mouth. The pulse may be felt where the artery crosses the jaw bone.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288</a:t>
            </a:fld>
            <a:endParaRPr lang="en-US"/>
          </a:p>
        </p:txBody>
      </p:sp>
    </p:spTree>
  </p:cSld>
  <p:clrMapOvr>
    <a:masterClrMapping/>
  </p:clrMapOvr>
  <p:transition>
    <p:wipe dir="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971550" lvl="1" indent="-514350">
              <a:buFont typeface="+mj-lt"/>
              <a:buAutoNum type="arabicParenR" startAt="4"/>
            </a:pPr>
            <a:r>
              <a:rPr lang="en-US" sz="3200" dirty="0"/>
              <a:t>O</a:t>
            </a:r>
            <a:r>
              <a:rPr lang="en-US" sz="3200" b="1" dirty="0"/>
              <a:t>ccipital artery </a:t>
            </a:r>
            <a:r>
              <a:rPr lang="en-US" sz="3200" dirty="0"/>
              <a:t>supplies posterior part of the scalp.</a:t>
            </a:r>
          </a:p>
          <a:p>
            <a:pPr marL="971550" lvl="1" indent="-514350">
              <a:buFont typeface="+mj-lt"/>
              <a:buAutoNum type="arabicParenR" startAt="4"/>
            </a:pPr>
            <a:r>
              <a:rPr lang="en-US" sz="3200" dirty="0"/>
              <a:t>T</a:t>
            </a:r>
            <a:r>
              <a:rPr lang="en-US" sz="3200" b="1" dirty="0"/>
              <a:t>emporal artery </a:t>
            </a:r>
            <a:r>
              <a:rPr lang="en-US" sz="3200" dirty="0"/>
              <a:t>passes upwards over the </a:t>
            </a:r>
            <a:r>
              <a:rPr lang="en-US" sz="3200" dirty="0" err="1"/>
              <a:t>zygomatic</a:t>
            </a:r>
            <a:r>
              <a:rPr lang="en-US" sz="3200" dirty="0"/>
              <a:t> process in front of the ear &amp; supplies the frontal, temporal &amp; parietal parts of the scalp. The pulse may be felt in front of the upper part of the ear.</a:t>
            </a:r>
          </a:p>
          <a:p>
            <a:pPr marL="971550" lvl="1" indent="-514350">
              <a:buFont typeface="+mj-lt"/>
              <a:buAutoNum type="arabicParenR" startAt="4"/>
            </a:pPr>
            <a:r>
              <a:rPr lang="en-US" sz="3200" dirty="0"/>
              <a:t>M</a:t>
            </a:r>
            <a:r>
              <a:rPr lang="en-US" sz="3200" b="1" dirty="0"/>
              <a:t>axillary artery </a:t>
            </a:r>
            <a:r>
              <a:rPr lang="en-US" sz="3200" dirty="0"/>
              <a:t>supplies muscles of mastication. Branch of it; the middle </a:t>
            </a:r>
            <a:r>
              <a:rPr lang="en-US" sz="3200" dirty="0" err="1"/>
              <a:t>meningeal</a:t>
            </a:r>
            <a:r>
              <a:rPr lang="en-US" sz="3200" dirty="0"/>
              <a:t> artery, runs deeply to supply structures in the interior of the skull.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289</a:t>
            </a:fld>
            <a:endParaRPr lang="en-US"/>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endParaRPr lang="en-US" b="1" dirty="0"/>
          </a:p>
          <a:p>
            <a:pPr>
              <a:buNone/>
            </a:pPr>
            <a:r>
              <a:rPr lang="en-US" b="1" dirty="0"/>
              <a:t>b) Fibrocartilage </a:t>
            </a:r>
          </a:p>
          <a:p>
            <a:r>
              <a:rPr lang="en-US" dirty="0"/>
              <a:t>Consists of dense masses of white collagen fibres in a matrix similar to that of hyaline cartilage with the cells widely dispersed. </a:t>
            </a:r>
          </a:p>
          <a:p>
            <a:r>
              <a:rPr lang="en-US" dirty="0"/>
              <a:t>It’s a tough, slightly flexible, supporting tissue found:</a:t>
            </a:r>
          </a:p>
          <a:p>
            <a:pPr>
              <a:buNone/>
            </a:pPr>
            <a:r>
              <a:rPr lang="en-US" dirty="0"/>
              <a:t>	• as pads between the bodies of the vertebrae, called the </a:t>
            </a:r>
            <a:r>
              <a:rPr lang="en-US" b="1" dirty="0"/>
              <a:t>intervertebral discs</a:t>
            </a:r>
          </a:p>
          <a:p>
            <a:pPr>
              <a:buNone/>
            </a:pPr>
            <a:r>
              <a:rPr lang="en-US" dirty="0"/>
              <a:t>	• between the articulating surfaces of the bones of the knee joint, called </a:t>
            </a:r>
            <a:r>
              <a:rPr lang="en-US" b="1" dirty="0" err="1"/>
              <a:t>semilunar</a:t>
            </a:r>
            <a:r>
              <a:rPr lang="en-US" b="1" dirty="0"/>
              <a:t> cartilages</a:t>
            </a:r>
          </a:p>
          <a:p>
            <a:pPr>
              <a:buNone/>
            </a:pPr>
            <a:r>
              <a:rPr lang="en-US" dirty="0"/>
              <a:t>	• on the rim of the bony </a:t>
            </a:r>
            <a:r>
              <a:rPr lang="en-US" b="1" dirty="0"/>
              <a:t>sockets</a:t>
            </a:r>
            <a:r>
              <a:rPr lang="en-US" dirty="0"/>
              <a:t> of the hip and shoulder joints, deepening the cavities without restricting movement</a:t>
            </a:r>
          </a:p>
          <a:p>
            <a:pPr>
              <a:buNone/>
            </a:pPr>
            <a:r>
              <a:rPr lang="en-US" dirty="0"/>
              <a:t>	• as </a:t>
            </a:r>
            <a:r>
              <a:rPr lang="en-US" b="1" dirty="0"/>
              <a:t>ligaments</a:t>
            </a:r>
            <a:r>
              <a:rPr lang="en-US" dirty="0"/>
              <a:t> joining bones.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29</a:t>
            </a:fld>
            <a:endParaRPr lang="en-US"/>
          </a:p>
        </p:txBody>
      </p:sp>
    </p:spTree>
  </p:cSld>
  <p:clrMapOvr>
    <a:masterClrMapping/>
  </p:clrMapOvr>
  <p:transition>
    <p:blinds dir="vert"/>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800" b="1" u="sng" dirty="0">
                <a:solidFill>
                  <a:srgbClr val="0070C0"/>
                </a:solidFill>
              </a:rPr>
              <a:t>Internal carotid artery. </a:t>
            </a:r>
          </a:p>
          <a:p>
            <a:r>
              <a:rPr lang="en-US" sz="2800" dirty="0"/>
              <a:t>Major contributor to the </a:t>
            </a:r>
            <a:r>
              <a:rPr lang="en-US" sz="2800" dirty="0" err="1"/>
              <a:t>circulus</a:t>
            </a:r>
            <a:r>
              <a:rPr lang="en-US" sz="2800" dirty="0"/>
              <a:t> </a:t>
            </a:r>
            <a:r>
              <a:rPr lang="en-US" sz="2800" dirty="0" err="1"/>
              <a:t>arteriosus</a:t>
            </a:r>
            <a:r>
              <a:rPr lang="en-US" sz="2800" dirty="0"/>
              <a:t>. </a:t>
            </a:r>
          </a:p>
          <a:p>
            <a:r>
              <a:rPr lang="en-US" sz="2800" dirty="0"/>
              <a:t>Has branches that supply eyes, forehead &amp; nose. </a:t>
            </a:r>
          </a:p>
          <a:p>
            <a:r>
              <a:rPr lang="en-US" sz="2800" dirty="0"/>
              <a:t>Ascends to skull’s base &amp; passes through the </a:t>
            </a:r>
            <a:r>
              <a:rPr lang="en-US" sz="2800" b="1" dirty="0"/>
              <a:t>carotid foramen </a:t>
            </a:r>
            <a:r>
              <a:rPr lang="en-US" sz="2800" dirty="0"/>
              <a:t>in the temporal bone.</a:t>
            </a:r>
          </a:p>
          <a:p>
            <a:pPr>
              <a:buNone/>
            </a:pPr>
            <a:r>
              <a:rPr lang="en-US" sz="2800" b="1" u="sng" dirty="0" err="1">
                <a:solidFill>
                  <a:srgbClr val="0070C0"/>
                </a:solidFill>
              </a:rPr>
              <a:t>Circulus</a:t>
            </a:r>
            <a:r>
              <a:rPr lang="en-US" sz="2800" b="1" u="sng" dirty="0">
                <a:solidFill>
                  <a:srgbClr val="0070C0"/>
                </a:solidFill>
              </a:rPr>
              <a:t> </a:t>
            </a:r>
            <a:r>
              <a:rPr lang="en-US" sz="2800" b="1" u="sng" dirty="0" err="1">
                <a:solidFill>
                  <a:srgbClr val="0070C0"/>
                </a:solidFill>
              </a:rPr>
              <a:t>arteriosus</a:t>
            </a:r>
            <a:r>
              <a:rPr lang="en-US" sz="2800" b="1" u="sng" dirty="0">
                <a:solidFill>
                  <a:srgbClr val="0070C0"/>
                </a:solidFill>
              </a:rPr>
              <a:t> (circle of Willis) </a:t>
            </a:r>
          </a:p>
          <a:p>
            <a:r>
              <a:rPr lang="en-US" sz="2800" dirty="0"/>
              <a:t>Supplies greater part of the brain. </a:t>
            </a:r>
          </a:p>
          <a:p>
            <a:r>
              <a:rPr lang="en-US" sz="2800" dirty="0"/>
              <a:t>4 large arteries contribute to its formation:</a:t>
            </a:r>
          </a:p>
          <a:p>
            <a:pPr lvl="1"/>
            <a:r>
              <a:rPr lang="en-US" sz="2800" dirty="0"/>
              <a:t>two internal carotid arteries  </a:t>
            </a:r>
          </a:p>
          <a:p>
            <a:pPr lvl="1"/>
            <a:r>
              <a:rPr lang="en-US" sz="2800" dirty="0"/>
              <a:t>two vertebral arteries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290</a:t>
            </a:fld>
            <a:endParaRPr lang="en-US"/>
          </a:p>
        </p:txBody>
      </p:sp>
    </p:spTree>
  </p:cSld>
  <p:clrMapOvr>
    <a:masterClrMapping/>
  </p:clrMapOvr>
  <p:transition>
    <p:wipe dir="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b="1" dirty="0"/>
              <a:t>The vertebral arteries; </a:t>
            </a:r>
            <a:r>
              <a:rPr lang="en-US" dirty="0"/>
              <a:t>arise from </a:t>
            </a:r>
            <a:r>
              <a:rPr lang="en-US" b="1" dirty="0" err="1"/>
              <a:t>subclavian</a:t>
            </a:r>
            <a:r>
              <a:rPr lang="en-US" dirty="0"/>
              <a:t> </a:t>
            </a:r>
            <a:r>
              <a:rPr lang="en-US" b="1" dirty="0"/>
              <a:t>arteries</a:t>
            </a:r>
            <a:r>
              <a:rPr lang="en-US" dirty="0"/>
              <a:t>, pass upwards through the foramina in the transverse processes of cervical vertebrae, enter the skull through the foramen magnum, then join to form the </a:t>
            </a:r>
            <a:r>
              <a:rPr lang="en-US" b="1" dirty="0"/>
              <a:t>basilar artery</a:t>
            </a:r>
            <a:r>
              <a:rPr lang="en-US" dirty="0"/>
              <a:t>. </a:t>
            </a:r>
          </a:p>
          <a:p>
            <a:r>
              <a:rPr lang="en-US" dirty="0"/>
              <a:t>Anteriorly, </a:t>
            </a:r>
            <a:r>
              <a:rPr lang="en-US" b="1" dirty="0"/>
              <a:t>2 anterior cerebral arteries </a:t>
            </a:r>
            <a:r>
              <a:rPr lang="en-US" dirty="0"/>
              <a:t>arise from the internal carotid arteries and are joined by the </a:t>
            </a:r>
            <a:r>
              <a:rPr lang="en-US" b="1" dirty="0"/>
              <a:t>anterior communicating artery.</a:t>
            </a:r>
          </a:p>
          <a:p>
            <a:r>
              <a:rPr lang="en-US" dirty="0"/>
              <a:t>Posteriorly, </a:t>
            </a:r>
            <a:r>
              <a:rPr lang="en-US" b="1" dirty="0"/>
              <a:t>2 vertebral arteries </a:t>
            </a:r>
            <a:r>
              <a:rPr lang="en-US" dirty="0"/>
              <a:t>join to form the </a:t>
            </a:r>
            <a:r>
              <a:rPr lang="en-US" b="1" dirty="0"/>
              <a:t>basilar artery</a:t>
            </a:r>
            <a:r>
              <a:rPr lang="en-US" dirty="0"/>
              <a:t>. </a:t>
            </a:r>
          </a:p>
          <a:p>
            <a:r>
              <a:rPr lang="en-US" dirty="0"/>
              <a:t>Basilar  artery divides to form </a:t>
            </a:r>
            <a:r>
              <a:rPr lang="en-US" b="1" dirty="0"/>
              <a:t>2 posterior cerebral arteries</a:t>
            </a:r>
            <a:r>
              <a:rPr lang="en-US" dirty="0"/>
              <a:t>, each of which is joined to the corresponding internal carotid artery by a </a:t>
            </a:r>
            <a:r>
              <a:rPr lang="en-US" b="1" dirty="0"/>
              <a:t>posterior communicating artery</a:t>
            </a:r>
            <a:r>
              <a:rPr lang="en-US" dirty="0"/>
              <a:t>, completing the circle.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291</a:t>
            </a:fld>
            <a:endParaRPr lang="en-US"/>
          </a:p>
        </p:txBody>
      </p:sp>
    </p:spTree>
  </p:cSld>
  <p:clrMapOvr>
    <a:masterClrMapping/>
  </p:clrMapOvr>
  <p:transition>
    <p:wipe dir="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err="1"/>
              <a:t>Circulus</a:t>
            </a:r>
            <a:r>
              <a:rPr lang="en-US" dirty="0"/>
              <a:t> </a:t>
            </a:r>
            <a:r>
              <a:rPr lang="en-US" dirty="0" err="1"/>
              <a:t>arteriosus</a:t>
            </a:r>
            <a:r>
              <a:rPr lang="en-US" dirty="0"/>
              <a:t> is therefore formed by:</a:t>
            </a:r>
          </a:p>
          <a:p>
            <a:pPr lvl="1"/>
            <a:r>
              <a:rPr lang="en-US" dirty="0"/>
              <a:t>2 anterior cerebral arteries</a:t>
            </a:r>
          </a:p>
          <a:p>
            <a:pPr lvl="1"/>
            <a:r>
              <a:rPr lang="en-US" dirty="0"/>
              <a:t>2 internal carotid arteries</a:t>
            </a:r>
          </a:p>
          <a:p>
            <a:pPr lvl="1"/>
            <a:r>
              <a:rPr lang="en-US" dirty="0"/>
              <a:t>1 anterior communicating artery</a:t>
            </a:r>
          </a:p>
          <a:p>
            <a:pPr lvl="1"/>
            <a:r>
              <a:rPr lang="en-US" dirty="0"/>
              <a:t>2 posterior communicating arteries</a:t>
            </a:r>
          </a:p>
          <a:p>
            <a:pPr lvl="1"/>
            <a:r>
              <a:rPr lang="en-US" dirty="0"/>
              <a:t>2 posterior cerebral arteries</a:t>
            </a:r>
          </a:p>
          <a:p>
            <a:pPr lvl="1"/>
            <a:r>
              <a:rPr lang="en-US" dirty="0"/>
              <a:t>1 basilar artery.</a:t>
            </a:r>
          </a:p>
          <a:p>
            <a:r>
              <a:rPr lang="en-US" dirty="0"/>
              <a:t>From this circle, </a:t>
            </a:r>
          </a:p>
          <a:p>
            <a:pPr lvl="1"/>
            <a:r>
              <a:rPr lang="en-US" dirty="0"/>
              <a:t>Anterior cerebral arteries pass </a:t>
            </a:r>
            <a:r>
              <a:rPr lang="en-US" b="1" dirty="0"/>
              <a:t>forward</a:t>
            </a:r>
            <a:r>
              <a:rPr lang="en-US" dirty="0"/>
              <a:t> to supply the </a:t>
            </a:r>
            <a:r>
              <a:rPr lang="en-US" b="1" dirty="0"/>
              <a:t>anterior part </a:t>
            </a:r>
            <a:r>
              <a:rPr lang="en-US" dirty="0"/>
              <a:t>of the brain, </a:t>
            </a:r>
          </a:p>
          <a:p>
            <a:pPr lvl="1"/>
            <a:r>
              <a:rPr lang="en-US" b="1" dirty="0"/>
              <a:t>Middle cerebral arteries </a:t>
            </a:r>
            <a:r>
              <a:rPr lang="en-US" dirty="0"/>
              <a:t>pass </a:t>
            </a:r>
            <a:r>
              <a:rPr lang="en-US" b="1" dirty="0"/>
              <a:t>laterally</a:t>
            </a:r>
            <a:r>
              <a:rPr lang="en-US" dirty="0"/>
              <a:t> to supply the </a:t>
            </a:r>
            <a:r>
              <a:rPr lang="en-US" b="1" dirty="0"/>
              <a:t>sides of the brain</a:t>
            </a:r>
            <a:r>
              <a:rPr lang="en-US" dirty="0"/>
              <a:t>, </a:t>
            </a:r>
          </a:p>
          <a:p>
            <a:pPr lvl="1"/>
            <a:r>
              <a:rPr lang="en-US" b="1" dirty="0"/>
              <a:t>Posterior cerebral arteries</a:t>
            </a:r>
            <a:r>
              <a:rPr lang="en-US" dirty="0"/>
              <a:t> supply </a:t>
            </a:r>
            <a:r>
              <a:rPr lang="en-US" b="1" dirty="0"/>
              <a:t>posterior part </a:t>
            </a:r>
            <a:r>
              <a:rPr lang="en-US" dirty="0"/>
              <a:t>of  brain.</a:t>
            </a:r>
            <a:endParaRPr lang="en-US" b="1" dirty="0"/>
          </a:p>
          <a:p>
            <a:r>
              <a:rPr lang="en-US" b="1" dirty="0"/>
              <a:t>Branches of basilar artery </a:t>
            </a:r>
            <a:r>
              <a:rPr lang="en-US" dirty="0"/>
              <a:t>supply parts of </a:t>
            </a:r>
            <a:r>
              <a:rPr lang="en-US" b="1" dirty="0"/>
              <a:t>brain stem.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292</a:t>
            </a:fld>
            <a:endParaRPr lang="en-US"/>
          </a:p>
        </p:txBody>
      </p:sp>
    </p:spTree>
  </p:cSld>
  <p:clrMapOvr>
    <a:masterClrMapping/>
  </p:clrMapOvr>
  <p:transition>
    <p:wipe dir="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0962"/>
            <a:ext cx="8686800" cy="427038"/>
          </a:xfrm>
        </p:spPr>
        <p:txBody>
          <a:bodyPr>
            <a:normAutofit fontScale="90000"/>
          </a:bodyPr>
          <a:lstStyle/>
          <a:p>
            <a:r>
              <a:rPr lang="en-US" sz="2400" dirty="0"/>
              <a:t>Arteries forming circle of circle of Willis</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293</a:t>
            </a:fld>
            <a:endParaRPr lang="en-US"/>
          </a:p>
        </p:txBody>
      </p:sp>
    </p:spTree>
  </p:cSld>
  <p:clrMapOvr>
    <a:masterClrMapping/>
  </p:clrMapOvr>
  <p:transition>
    <p:wipe dir="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635FD2-D9AA-4F2E-8FE6-17BF2643B117}" type="slidenum">
              <a:rPr lang="en-US" smtClean="0"/>
              <a:pPr/>
              <a:t>294</a:t>
            </a:fld>
            <a:endParaRPr lang="en-US"/>
          </a:p>
        </p:txBody>
      </p:sp>
      <p:pic>
        <p:nvPicPr>
          <p:cNvPr id="1196035" name="Picture 3" descr="Circle of Willi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d"/>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Assignment:</a:t>
            </a:r>
          </a:p>
          <a:p>
            <a:r>
              <a:rPr lang="en-US" dirty="0"/>
              <a:t>Draw a diagram showing the arteries that form the circle of Willis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295</a:t>
            </a:fld>
            <a:endParaRPr lang="en-US"/>
          </a:p>
        </p:txBody>
      </p:sp>
    </p:spTree>
  </p:cSld>
  <p:clrMapOvr>
    <a:masterClrMapping/>
  </p:clrMapOvr>
  <p:transition>
    <p:wipe dir="d"/>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800" b="1" u="sng" dirty="0"/>
              <a:t>Venous return from the head and neck</a:t>
            </a:r>
          </a:p>
          <a:p>
            <a:r>
              <a:rPr lang="en-US" sz="2800" dirty="0"/>
              <a:t>Thru </a:t>
            </a:r>
            <a:r>
              <a:rPr lang="en-US" sz="2800" b="1" dirty="0"/>
              <a:t>deep</a:t>
            </a:r>
            <a:r>
              <a:rPr lang="en-US" sz="2800" dirty="0"/>
              <a:t> &amp; </a:t>
            </a:r>
            <a:r>
              <a:rPr lang="en-US" sz="2800" b="1" dirty="0"/>
              <a:t>superficial</a:t>
            </a:r>
            <a:r>
              <a:rPr lang="en-US" sz="2800" dirty="0"/>
              <a:t> veins.</a:t>
            </a:r>
          </a:p>
          <a:p>
            <a:r>
              <a:rPr lang="en-US" sz="2800" dirty="0"/>
              <a:t>Superficial veins; return venous blood from superficial structures of the face &amp; scalp &amp; unite to form the </a:t>
            </a:r>
            <a:r>
              <a:rPr lang="en-US" sz="2800" b="1" dirty="0"/>
              <a:t>external jugular vein.</a:t>
            </a:r>
          </a:p>
          <a:p>
            <a:r>
              <a:rPr lang="en-US" sz="2800" dirty="0"/>
              <a:t>External jugular vein begins in the neck at the level of angle of the jaw. Passes downwards in front of </a:t>
            </a:r>
            <a:r>
              <a:rPr lang="en-US" sz="2800" dirty="0" err="1"/>
              <a:t>sternocleidomastoid</a:t>
            </a:r>
            <a:r>
              <a:rPr lang="en-US" sz="2800" dirty="0"/>
              <a:t> muscle, then behind the clavicle before entering </a:t>
            </a:r>
            <a:r>
              <a:rPr lang="en-US" sz="2800" dirty="0" err="1"/>
              <a:t>subclavian</a:t>
            </a:r>
            <a:r>
              <a:rPr lang="en-US" sz="2800" dirty="0"/>
              <a:t> vein.</a:t>
            </a:r>
          </a:p>
          <a:p>
            <a:r>
              <a:rPr lang="en-US" sz="2800" dirty="0"/>
              <a:t>Venous blood from deep areas of brain is collected into channels called </a:t>
            </a:r>
            <a:r>
              <a:rPr lang="en-US" sz="2800" b="1" dirty="0" err="1"/>
              <a:t>dural</a:t>
            </a:r>
            <a:r>
              <a:rPr lang="en-US" sz="2800" b="1" dirty="0"/>
              <a:t> venous sinuses </a:t>
            </a:r>
            <a:r>
              <a:rPr lang="en-US" sz="2800" dirty="0"/>
              <a:t>(formed by layers of dura mater lined with endothelium).</a:t>
            </a:r>
          </a:p>
          <a:p>
            <a:r>
              <a:rPr lang="en-US" sz="2800" b="1" dirty="0"/>
              <a:t>Dura mater:</a:t>
            </a:r>
            <a:r>
              <a:rPr lang="en-US" sz="2800" dirty="0"/>
              <a:t> outer protective covering of the brain.  </a:t>
            </a:r>
          </a:p>
          <a:p>
            <a:endParaRPr lang="en-US" sz="28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296</a:t>
            </a:fld>
            <a:endParaRPr lang="en-US"/>
          </a:p>
        </p:txBody>
      </p:sp>
    </p:spTree>
  </p:cSld>
  <p:clrMapOvr>
    <a:masterClrMapping/>
  </p:clrMapOvr>
  <p:transition>
    <p:wipe dir="d"/>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467600" cy="487362"/>
          </a:xfrm>
        </p:spPr>
        <p:txBody>
          <a:bodyPr>
            <a:normAutofit fontScale="90000"/>
          </a:bodyPr>
          <a:lstStyle/>
          <a:p>
            <a:r>
              <a:rPr lang="en-US" dirty="0"/>
              <a:t>Main venous sinuses</a:t>
            </a:r>
          </a:p>
        </p:txBody>
      </p:sp>
      <p:sp>
        <p:nvSpPr>
          <p:cNvPr id="3" name="Content Placeholder 2"/>
          <p:cNvSpPr>
            <a:spLocks noGrp="1"/>
          </p:cNvSpPr>
          <p:nvPr>
            <p:ph idx="1"/>
          </p:nvPr>
        </p:nvSpPr>
        <p:spPr>
          <a:xfrm>
            <a:off x="0" y="457200"/>
            <a:ext cx="9144000" cy="6400800"/>
          </a:xfrm>
        </p:spPr>
        <p:txBody>
          <a:bodyPr>
            <a:normAutofit fontScale="92500" lnSpcReduction="20000"/>
          </a:bodyPr>
          <a:lstStyle/>
          <a:p>
            <a:pPr marL="514350" indent="-514350">
              <a:buFont typeface="+mj-lt"/>
              <a:buAutoNum type="arabicPeriod"/>
            </a:pPr>
            <a:r>
              <a:rPr lang="en-US" b="1" dirty="0"/>
              <a:t>Superior </a:t>
            </a:r>
            <a:r>
              <a:rPr lang="en-US" b="1" dirty="0" err="1"/>
              <a:t>sagittal</a:t>
            </a:r>
            <a:r>
              <a:rPr lang="en-US" b="1" dirty="0"/>
              <a:t> sinus: </a:t>
            </a:r>
            <a:r>
              <a:rPr lang="en-US" dirty="0"/>
              <a:t>carries venous blood from superior part of the brain. Begins in the frontal region and passes directly backwards in the skull’s midline of to occipital region where it turns to the right side and continues as </a:t>
            </a:r>
            <a:r>
              <a:rPr lang="en-US" b="1" dirty="0"/>
              <a:t>right transverse sinus</a:t>
            </a:r>
            <a:r>
              <a:rPr lang="en-US" dirty="0"/>
              <a:t>.</a:t>
            </a:r>
          </a:p>
          <a:p>
            <a:pPr marL="514350" indent="-514350">
              <a:buFont typeface="+mj-lt"/>
              <a:buAutoNum type="arabicPeriod"/>
            </a:pPr>
            <a:r>
              <a:rPr lang="en-US" b="1" dirty="0"/>
              <a:t>Inferior </a:t>
            </a:r>
            <a:r>
              <a:rPr lang="en-US" b="1" dirty="0" err="1"/>
              <a:t>sagittal</a:t>
            </a:r>
            <a:r>
              <a:rPr lang="en-US" b="1" dirty="0"/>
              <a:t> sinus; </a:t>
            </a:r>
            <a:r>
              <a:rPr lang="en-US" dirty="0"/>
              <a:t>lies deep within the brain &amp; passes backwards to form </a:t>
            </a:r>
            <a:r>
              <a:rPr lang="en-US" b="1" dirty="0"/>
              <a:t>straight sinus</a:t>
            </a:r>
            <a:r>
              <a:rPr lang="en-US" dirty="0"/>
              <a:t>.</a:t>
            </a:r>
          </a:p>
          <a:p>
            <a:pPr marL="514350" indent="-514350">
              <a:buFont typeface="+mj-lt"/>
              <a:buAutoNum type="arabicPeriod"/>
            </a:pPr>
            <a:r>
              <a:rPr lang="en-US" b="1" dirty="0"/>
              <a:t>Straight sinus; </a:t>
            </a:r>
            <a:r>
              <a:rPr lang="en-US" dirty="0"/>
              <a:t>runs backwards &amp; downwards to become left transverse sinus.</a:t>
            </a:r>
          </a:p>
          <a:p>
            <a:pPr marL="514350" indent="-514350">
              <a:buFont typeface="+mj-lt"/>
              <a:buAutoNum type="arabicPeriod"/>
            </a:pPr>
            <a:r>
              <a:rPr lang="en-US" b="1" dirty="0"/>
              <a:t>Transverse sinuses; </a:t>
            </a:r>
            <a:r>
              <a:rPr lang="en-US" dirty="0"/>
              <a:t>begin in occipital region &amp; run forward &amp; medially in a curved groove of skull, to become continuous with </a:t>
            </a:r>
            <a:r>
              <a:rPr lang="en-US" b="1" dirty="0"/>
              <a:t>sigmoid sinuses</a:t>
            </a:r>
            <a:r>
              <a:rPr lang="en-US" dirty="0"/>
              <a:t>.</a:t>
            </a:r>
          </a:p>
          <a:p>
            <a:pPr marL="514350" indent="-514350">
              <a:buFont typeface="+mj-lt"/>
              <a:buAutoNum type="arabicPeriod"/>
            </a:pPr>
            <a:r>
              <a:rPr lang="en-US" dirty="0"/>
              <a:t>S</a:t>
            </a:r>
            <a:r>
              <a:rPr lang="en-US" b="1" dirty="0"/>
              <a:t>igmoid sinuses.</a:t>
            </a:r>
            <a:r>
              <a:rPr lang="en-US" dirty="0"/>
              <a:t> Each curves downwards &amp; medially &amp; lies in a groove in the mastoid process of temporal bone. Inferiorly it continues as </a:t>
            </a:r>
            <a:r>
              <a:rPr lang="en-US" b="1" dirty="0"/>
              <a:t>internal jugular vein.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297</a:t>
            </a:fld>
            <a:endParaRPr lang="en-US"/>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3600"/>
            <a:ext cx="9144000" cy="914400"/>
          </a:xfrm>
        </p:spPr>
        <p:txBody>
          <a:bodyPr>
            <a:normAutofit fontScale="90000"/>
          </a:bodyPr>
          <a:lstStyle/>
          <a:p>
            <a:r>
              <a:rPr lang="en-US" sz="2800" dirty="0"/>
              <a:t>Venous sinuses of the brain viewed from the right; The superior vena cava and the veins which form it.</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9144000" cy="58673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298</a:t>
            </a:fld>
            <a:endParaRPr lang="en-US"/>
          </a:p>
        </p:txBody>
      </p:sp>
    </p:spTree>
  </p:cSld>
  <p:clrMapOvr>
    <a:masterClrMapping/>
  </p:clrMapOvr>
  <p:transition>
    <p:wipe dir="d"/>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172200"/>
            <a:ext cx="8229600" cy="685800"/>
          </a:xfrm>
        </p:spPr>
        <p:txBody>
          <a:bodyPr>
            <a:normAutofit/>
          </a:bodyPr>
          <a:lstStyle/>
          <a:p>
            <a:r>
              <a:rPr lang="en-US" sz="2400" dirty="0"/>
              <a:t>Venous sinuses of the brain viewed from above.</a:t>
            </a:r>
          </a:p>
        </p:txBody>
      </p:sp>
      <p:pic>
        <p:nvPicPr>
          <p:cNvPr id="7170" name="Picture 2"/>
          <p:cNvPicPr>
            <a:picLocks noGrp="1" noChangeAspect="1" noChangeArrowheads="1"/>
          </p:cNvPicPr>
          <p:nvPr>
            <p:ph idx="1"/>
          </p:nvPr>
        </p:nvPicPr>
        <p:blipFill>
          <a:blip r:embed="rId2" cstate="print"/>
          <a:srcRect/>
          <a:stretch>
            <a:fillRect/>
          </a:stretch>
        </p:blipFill>
        <p:spPr bwMode="auto">
          <a:xfrm>
            <a:off x="0" y="0"/>
            <a:ext cx="9143999"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299</a:t>
            </a:fld>
            <a:endParaRPr lang="en-US"/>
          </a:p>
        </p:txBody>
      </p:sp>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style>
          <a:lnRef idx="1">
            <a:schemeClr val="accent6"/>
          </a:lnRef>
          <a:fillRef idx="2">
            <a:schemeClr val="accent6"/>
          </a:fillRef>
          <a:effectRef idx="1">
            <a:schemeClr val="accent6"/>
          </a:effectRef>
          <a:fontRef idx="minor">
            <a:schemeClr val="dk1"/>
          </a:fontRef>
        </p:style>
        <p:txBody>
          <a:bodyPr/>
          <a:lstStyle/>
          <a:p>
            <a:r>
              <a:rPr lang="en-US" b="1" dirty="0"/>
              <a:t>A. Simple epithelium</a:t>
            </a:r>
          </a:p>
        </p:txBody>
      </p:sp>
      <p:sp>
        <p:nvSpPr>
          <p:cNvPr id="3" name="Content Placeholder 2"/>
          <p:cNvSpPr>
            <a:spLocks noGrp="1"/>
          </p:cNvSpPr>
          <p:nvPr>
            <p:ph idx="1"/>
          </p:nvPr>
        </p:nvSpPr>
        <p:spPr>
          <a:xfrm>
            <a:off x="0" y="1066800"/>
            <a:ext cx="9144000" cy="5791200"/>
          </a:xfrm>
        </p:spPr>
        <p:txBody>
          <a:bodyPr>
            <a:normAutofit lnSpcReduction="10000"/>
          </a:bodyPr>
          <a:lstStyle/>
          <a:p>
            <a:r>
              <a:rPr lang="en-US" dirty="0"/>
              <a:t>Consists of a single layer of identical cells </a:t>
            </a:r>
          </a:p>
          <a:p>
            <a:r>
              <a:rPr lang="en-US" dirty="0"/>
              <a:t>Usually found on absorptive or secretory surfaces, where the single layer enhances these processes, and not usually on surfaces subject to stress. </a:t>
            </a:r>
          </a:p>
          <a:p>
            <a:r>
              <a:rPr lang="en-US" dirty="0"/>
              <a:t>Types:</a:t>
            </a:r>
          </a:p>
          <a:p>
            <a:pPr lvl="1"/>
            <a:r>
              <a:rPr lang="en-US" dirty="0" err="1"/>
              <a:t>Squamous</a:t>
            </a:r>
            <a:r>
              <a:rPr lang="en-US" dirty="0"/>
              <a:t> epithelium</a:t>
            </a:r>
          </a:p>
          <a:p>
            <a:pPr lvl="1"/>
            <a:r>
              <a:rPr lang="en-US" dirty="0" err="1"/>
              <a:t>Cuboidal</a:t>
            </a:r>
            <a:r>
              <a:rPr lang="en-US" dirty="0"/>
              <a:t> epithelium</a:t>
            </a:r>
          </a:p>
          <a:p>
            <a:pPr lvl="1"/>
            <a:r>
              <a:rPr lang="en-US" dirty="0"/>
              <a:t>Columnar epithelium</a:t>
            </a:r>
          </a:p>
          <a:p>
            <a:r>
              <a:rPr lang="en-US" dirty="0"/>
              <a:t>The types are named according to the shape of the cells, which differs according to their </a:t>
            </a:r>
            <a:r>
              <a:rPr lang="en-US" dirty="0" err="1"/>
              <a:t>functions.The</a:t>
            </a:r>
            <a:r>
              <a:rPr lang="en-US" dirty="0"/>
              <a:t> more active the tissue, the taller are the cells.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a:t>
            </a:fld>
            <a:endParaRPr lang="en-US"/>
          </a:p>
        </p:txBody>
      </p:sp>
    </p:spTree>
  </p:cSld>
  <p:clrMapOvr>
    <a:masterClrMapping/>
  </p:clrMapOvr>
  <p:transition>
    <p:cover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0"/>
            <a:ext cx="8229600" cy="762000"/>
          </a:xfrm>
        </p:spPr>
        <p:txBody>
          <a:bodyPr/>
          <a:lstStyle/>
          <a:p>
            <a:r>
              <a:rPr lang="en-US" dirty="0"/>
              <a:t>Fibrocartilage </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30</a:t>
            </a:fld>
            <a:endParaRPr lang="en-US"/>
          </a:p>
        </p:txBody>
      </p:sp>
    </p:spTree>
  </p:cSld>
  <p:clrMapOvr>
    <a:masterClrMapping/>
  </p:clrMapOvr>
  <p:transition>
    <p:blinds dir="vert"/>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marL="514350" indent="-514350">
              <a:buFont typeface="+mj-lt"/>
              <a:buAutoNum type="arabicPeriod" startAt="6"/>
            </a:pPr>
            <a:r>
              <a:rPr lang="en-US" b="1" dirty="0"/>
              <a:t>Internal jugular veins; </a:t>
            </a:r>
            <a:r>
              <a:rPr lang="en-US" dirty="0"/>
              <a:t>begin at jugular foramina in middle cranial fossa &amp; each is the continuation of a sigmoid sinus. They run downwards in the neck behind </a:t>
            </a:r>
            <a:r>
              <a:rPr lang="en-US" b="1" dirty="0" err="1"/>
              <a:t>sternocleidomastoid</a:t>
            </a:r>
            <a:r>
              <a:rPr lang="en-US" dirty="0"/>
              <a:t> muscles. </a:t>
            </a:r>
            <a:r>
              <a:rPr lang="en-US" b="1" dirty="0"/>
              <a:t>Behind the clavicle</a:t>
            </a:r>
            <a:r>
              <a:rPr lang="en-US" dirty="0"/>
              <a:t> they unite with </a:t>
            </a:r>
            <a:r>
              <a:rPr lang="en-US" b="1" dirty="0" err="1"/>
              <a:t>subclavian</a:t>
            </a:r>
            <a:r>
              <a:rPr lang="en-US" b="1" dirty="0"/>
              <a:t> veins</a:t>
            </a:r>
            <a:r>
              <a:rPr lang="en-US" dirty="0"/>
              <a:t>, carrying blood from upper limbs, forming </a:t>
            </a:r>
            <a:r>
              <a:rPr lang="en-US" dirty="0" err="1"/>
              <a:t>brachiocephalic</a:t>
            </a:r>
            <a:r>
              <a:rPr lang="en-US" dirty="0"/>
              <a:t> veins.</a:t>
            </a:r>
          </a:p>
          <a:p>
            <a:pPr marL="514350" indent="-514350">
              <a:buFont typeface="+mj-lt"/>
              <a:buAutoNum type="arabicPeriod" startAt="6"/>
            </a:pPr>
            <a:r>
              <a:rPr lang="en-US" b="1" dirty="0" err="1"/>
              <a:t>Brachiocephalic</a:t>
            </a:r>
            <a:r>
              <a:rPr lang="en-US" b="1" dirty="0"/>
              <a:t> veins;</a:t>
            </a:r>
            <a:r>
              <a:rPr lang="en-US" dirty="0"/>
              <a:t> situated one on each side in the neck’s root. Each is formed by union of internal jugular &amp; </a:t>
            </a:r>
            <a:r>
              <a:rPr lang="en-US" dirty="0" err="1"/>
              <a:t>subclavian</a:t>
            </a:r>
            <a:r>
              <a:rPr lang="en-US" dirty="0"/>
              <a:t> veins. Left </a:t>
            </a:r>
            <a:r>
              <a:rPr lang="en-US" dirty="0" err="1"/>
              <a:t>brachiocephalic</a:t>
            </a:r>
            <a:r>
              <a:rPr lang="en-US" dirty="0"/>
              <a:t> vein is longer than the right &amp; passes obliquely behind </a:t>
            </a:r>
            <a:r>
              <a:rPr lang="en-US" dirty="0" err="1"/>
              <a:t>manubrium</a:t>
            </a:r>
            <a:r>
              <a:rPr lang="en-US" dirty="0"/>
              <a:t> of the sternum, where it joins right </a:t>
            </a:r>
            <a:r>
              <a:rPr lang="en-US" dirty="0" err="1"/>
              <a:t>brachiocephalic</a:t>
            </a:r>
            <a:r>
              <a:rPr lang="en-US" dirty="0"/>
              <a:t> vein to form </a:t>
            </a:r>
            <a:r>
              <a:rPr lang="en-US" b="1" dirty="0"/>
              <a:t>superior vena cava.</a:t>
            </a:r>
          </a:p>
          <a:p>
            <a:pPr marL="514350" indent="-514350">
              <a:buFont typeface="+mj-lt"/>
              <a:buAutoNum type="arabicPeriod" startAt="6"/>
            </a:pPr>
            <a:r>
              <a:rPr lang="en-US" b="1" dirty="0"/>
              <a:t>Superior vena cava</a:t>
            </a:r>
            <a:r>
              <a:rPr lang="en-US" dirty="0"/>
              <a:t>, drains all the venous blood from head, neck &amp; upper limbs; about 7 cm long. Passes downwards along right border of sternum &amp; ends in RA of the heart.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300</a:t>
            </a:fld>
            <a:endParaRPr lang="en-US"/>
          </a:p>
        </p:txBody>
      </p:sp>
    </p:spTree>
  </p:cSld>
  <p:clrMapOvr>
    <a:masterClrMapping/>
  </p:clrMapOvr>
  <p:transition>
    <p:wipe dir="d"/>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77000"/>
            <a:ext cx="8763000" cy="381000"/>
          </a:xfrm>
        </p:spPr>
        <p:txBody>
          <a:bodyPr>
            <a:normAutofit fontScale="90000"/>
          </a:bodyPr>
          <a:lstStyle/>
          <a:p>
            <a:r>
              <a:rPr lang="en-US" sz="3600" dirty="0"/>
              <a:t>Veins of the left side of the head and veins on the left side of the neck &amp; head</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8686799"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301</a:t>
            </a:fld>
            <a:endParaRPr lang="en-US"/>
          </a:p>
        </p:txBody>
      </p:sp>
    </p:spTree>
  </p:cSld>
  <p:clrMapOvr>
    <a:masterClrMapping/>
  </p:clrMapOvr>
  <p:transition>
    <p:wipe dir="d"/>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5486400" cy="990600"/>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en-US" sz="3200" b="1" dirty="0"/>
              <a:t>CIRCULATION OF BLOOD </a:t>
            </a:r>
            <a:br>
              <a:rPr lang="en-US" sz="3200" b="1" dirty="0"/>
            </a:br>
            <a:r>
              <a:rPr lang="en-US" sz="3200" b="1" dirty="0"/>
              <a:t>TO THE UPPER LIMB</a:t>
            </a:r>
          </a:p>
        </p:txBody>
      </p:sp>
      <p:sp>
        <p:nvSpPr>
          <p:cNvPr id="3" name="Content Placeholder 2"/>
          <p:cNvSpPr>
            <a:spLocks noGrp="1"/>
          </p:cNvSpPr>
          <p:nvPr>
            <p:ph idx="1"/>
          </p:nvPr>
        </p:nvSpPr>
        <p:spPr>
          <a:xfrm>
            <a:off x="0" y="1143000"/>
            <a:ext cx="9144000" cy="5715000"/>
          </a:xfrm>
        </p:spPr>
        <p:txBody>
          <a:bodyPr>
            <a:normAutofit fontScale="92500" lnSpcReduction="10000"/>
          </a:bodyPr>
          <a:lstStyle/>
          <a:p>
            <a:pPr>
              <a:buNone/>
            </a:pPr>
            <a:r>
              <a:rPr lang="en-US" b="1" dirty="0">
                <a:solidFill>
                  <a:srgbClr val="FF0000"/>
                </a:solidFill>
              </a:rPr>
              <a:t>	Arterial supply</a:t>
            </a:r>
          </a:p>
          <a:p>
            <a:pPr>
              <a:buNone/>
            </a:pPr>
            <a:r>
              <a:rPr lang="en-US" dirty="0"/>
              <a:t>a) </a:t>
            </a:r>
            <a:r>
              <a:rPr lang="en-US" dirty="0" err="1"/>
              <a:t>S</a:t>
            </a:r>
            <a:r>
              <a:rPr lang="en-US" b="1" dirty="0" err="1"/>
              <a:t>ubclavian</a:t>
            </a:r>
            <a:r>
              <a:rPr lang="en-US" b="1" dirty="0"/>
              <a:t> arteries</a:t>
            </a:r>
            <a:r>
              <a:rPr lang="en-US" dirty="0"/>
              <a:t>. </a:t>
            </a:r>
          </a:p>
          <a:p>
            <a:r>
              <a:rPr lang="en-US" dirty="0"/>
              <a:t>Right </a:t>
            </a:r>
            <a:r>
              <a:rPr lang="en-US" dirty="0" err="1"/>
              <a:t>subclavian</a:t>
            </a:r>
            <a:r>
              <a:rPr lang="en-US" dirty="0"/>
              <a:t> artery arises from </a:t>
            </a:r>
            <a:r>
              <a:rPr lang="en-US" dirty="0" err="1"/>
              <a:t>brachiocephalic</a:t>
            </a:r>
            <a:r>
              <a:rPr lang="en-US" dirty="0"/>
              <a:t> artery; the left branches from aortic arch. </a:t>
            </a:r>
          </a:p>
          <a:p>
            <a:r>
              <a:rPr lang="en-US" dirty="0"/>
              <a:t>Slightly arched &amp; pass behind the clavicles &amp; over the first ribs before entering the </a:t>
            </a:r>
            <a:r>
              <a:rPr lang="en-US" dirty="0" err="1"/>
              <a:t>axillae</a:t>
            </a:r>
            <a:r>
              <a:rPr lang="en-US" dirty="0"/>
              <a:t>, where they continue as </a:t>
            </a:r>
            <a:r>
              <a:rPr lang="en-US" b="1" dirty="0" err="1"/>
              <a:t>axillary</a:t>
            </a:r>
            <a:r>
              <a:rPr lang="en-US" b="1" dirty="0"/>
              <a:t> arteries.</a:t>
            </a:r>
          </a:p>
          <a:p>
            <a:r>
              <a:rPr lang="en-US" dirty="0"/>
              <a:t>Before entering the axilla, each </a:t>
            </a:r>
            <a:r>
              <a:rPr lang="en-US" dirty="0" err="1"/>
              <a:t>subclavian</a:t>
            </a:r>
            <a:r>
              <a:rPr lang="en-US" dirty="0"/>
              <a:t> artery gives off 2 branches: </a:t>
            </a:r>
          </a:p>
          <a:p>
            <a:pPr lvl="1"/>
            <a:r>
              <a:rPr lang="en-US" b="1" dirty="0"/>
              <a:t>Vertebral artery</a:t>
            </a:r>
            <a:r>
              <a:rPr lang="en-US" dirty="0"/>
              <a:t>; passes upwards to supply the brain,  </a:t>
            </a:r>
          </a:p>
          <a:p>
            <a:pPr lvl="1"/>
            <a:r>
              <a:rPr lang="en-US" b="1" dirty="0"/>
              <a:t>Internal thoracic artery</a:t>
            </a:r>
            <a:r>
              <a:rPr lang="en-US" dirty="0"/>
              <a:t>; supplies  breast &amp; a number of structures in thoracic cavity.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302</a:t>
            </a:fld>
            <a:endParaRPr lang="en-US"/>
          </a:p>
        </p:txBody>
      </p:sp>
    </p:spTree>
  </p:cSld>
  <p:clrMapOvr>
    <a:masterClrMapping/>
  </p:clrMapOvr>
  <p:transition>
    <p:wipe dir="d"/>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b) Axillary artery:</a:t>
            </a:r>
            <a:r>
              <a:rPr lang="en-US" dirty="0"/>
              <a:t> Continuation of </a:t>
            </a:r>
            <a:r>
              <a:rPr lang="en-US" dirty="0" err="1"/>
              <a:t>subclavian</a:t>
            </a:r>
            <a:r>
              <a:rPr lang="en-US" dirty="0"/>
              <a:t> artery; lies in the axilla. The first part lies deeply; then it runs more superficially to become </a:t>
            </a:r>
            <a:r>
              <a:rPr lang="en-US" b="1" dirty="0"/>
              <a:t>brachial artery.</a:t>
            </a:r>
          </a:p>
          <a:p>
            <a:pPr>
              <a:buNone/>
            </a:pPr>
            <a:r>
              <a:rPr lang="en-US" b="1" dirty="0"/>
              <a:t>c) Brachial artery:</a:t>
            </a:r>
            <a:r>
              <a:rPr lang="en-US" dirty="0"/>
              <a:t> runs down the medial aspect of upper arm, passes to the front of elbow &amp; extends to about 1 cm below the joint, where it divides into </a:t>
            </a:r>
            <a:r>
              <a:rPr lang="en-US" b="1" dirty="0"/>
              <a:t>radial </a:t>
            </a:r>
            <a:r>
              <a:rPr lang="en-US" dirty="0"/>
              <a:t>&amp;</a:t>
            </a:r>
            <a:r>
              <a:rPr lang="en-US" b="1" dirty="0"/>
              <a:t> </a:t>
            </a:r>
            <a:r>
              <a:rPr lang="en-US" b="1" dirty="0" err="1"/>
              <a:t>ulnar</a:t>
            </a:r>
            <a:r>
              <a:rPr lang="en-US" b="1" dirty="0"/>
              <a:t> arteries.</a:t>
            </a:r>
          </a:p>
          <a:p>
            <a:pPr>
              <a:buNone/>
            </a:pPr>
            <a:r>
              <a:rPr lang="en-US" b="1" dirty="0"/>
              <a:t>d) Radial artery: </a:t>
            </a:r>
            <a:r>
              <a:rPr lang="en-US" dirty="0"/>
              <a:t>passes down the radial or lateral side of forearm to the wrist. Just above the wrist, it lies superficially &amp; can be felt in front of radius, where radial pulse is palpable. Then passes between first &amp; second metacarpal bones &amp; enters palm of the hand.</a:t>
            </a:r>
          </a:p>
          <a:p>
            <a:pPr>
              <a:buNone/>
            </a:pPr>
            <a:r>
              <a:rPr lang="en-US" b="1" dirty="0"/>
              <a:t>e) </a:t>
            </a:r>
            <a:r>
              <a:rPr lang="en-US" b="1" dirty="0" err="1"/>
              <a:t>Ulnar</a:t>
            </a:r>
            <a:r>
              <a:rPr lang="en-US" b="1" dirty="0"/>
              <a:t> artery: </a:t>
            </a:r>
            <a:r>
              <a:rPr lang="en-US" dirty="0"/>
              <a:t>runs downwards on the </a:t>
            </a:r>
            <a:r>
              <a:rPr lang="en-US" dirty="0" err="1"/>
              <a:t>ulnar</a:t>
            </a:r>
            <a:r>
              <a:rPr lang="en-US" dirty="0"/>
              <a:t> or medial aspect of forearm to cross the wrist &amp; pass into the hand.</a:t>
            </a:r>
          </a:p>
          <a:p>
            <a:pPr>
              <a:buNone/>
            </a:pPr>
            <a:r>
              <a:rPr lang="en-US" b="1" dirty="0"/>
              <a:t>f) Deep and superficial palmar arches</a:t>
            </a:r>
            <a:r>
              <a:rPr lang="en-US" dirty="0"/>
              <a:t>: are </a:t>
            </a:r>
            <a:r>
              <a:rPr lang="en-US" dirty="0" err="1"/>
              <a:t>anastomoses</a:t>
            </a:r>
            <a:r>
              <a:rPr lang="en-US" dirty="0"/>
              <a:t> between radial &amp; </a:t>
            </a:r>
            <a:r>
              <a:rPr lang="en-US" dirty="0" err="1"/>
              <a:t>ulnar</a:t>
            </a:r>
            <a:r>
              <a:rPr lang="en-US" dirty="0"/>
              <a:t> arteries, from which palmar metacarpal &amp; palmar digital arteries arise to supply structures in the hand &amp; fingers.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303</a:t>
            </a:fld>
            <a:endParaRPr lang="en-US"/>
          </a:p>
        </p:txBody>
      </p:sp>
    </p:spTree>
  </p:cSld>
  <p:clrMapOvr>
    <a:masterClrMapping/>
  </p:clrMapOvr>
  <p:transition>
    <p:wipe dir="d"/>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304</a:t>
            </a:fld>
            <a:endParaRPr lang="en-US"/>
          </a:p>
        </p:txBody>
      </p:sp>
      <p:pic>
        <p:nvPicPr>
          <p:cNvPr id="5" name="Picture 2"/>
          <p:cNvPicPr>
            <a:picLocks noChangeAspect="1" noChangeArrowheads="1"/>
          </p:cNvPicPr>
          <p:nvPr/>
        </p:nvPicPr>
        <p:blipFill>
          <a:blip r:embed="rId2" cstate="print"/>
          <a:srcRect r="48333"/>
          <a:stretch>
            <a:fillRect/>
          </a:stretch>
        </p:blipFill>
        <p:spPr bwMode="auto">
          <a:xfrm>
            <a:off x="2362200" y="0"/>
            <a:ext cx="6096000" cy="6858000"/>
          </a:xfrm>
          <a:prstGeom prst="rect">
            <a:avLst/>
          </a:prstGeom>
          <a:noFill/>
          <a:ln w="9525">
            <a:noFill/>
            <a:miter lim="800000"/>
            <a:headEnd/>
            <a:tailEnd/>
          </a:ln>
        </p:spPr>
      </p:pic>
      <p:sp>
        <p:nvSpPr>
          <p:cNvPr id="6" name="TextBox 5"/>
          <p:cNvSpPr txBox="1"/>
          <p:nvPr/>
        </p:nvSpPr>
        <p:spPr>
          <a:xfrm>
            <a:off x="457200" y="1524000"/>
            <a:ext cx="2590800" cy="2062103"/>
          </a:xfrm>
          <a:prstGeom prst="rect">
            <a:avLst/>
          </a:prstGeom>
          <a:noFill/>
        </p:spPr>
        <p:txBody>
          <a:bodyPr wrap="square" rtlCol="0">
            <a:spAutoFit/>
          </a:bodyPr>
          <a:lstStyle/>
          <a:p>
            <a:r>
              <a:rPr lang="en-US" sz="3200" b="1" dirty="0">
                <a:solidFill>
                  <a:srgbClr val="FF0000"/>
                </a:solidFill>
              </a:rPr>
              <a:t>Main Arteries of the Right arm</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solidFill>
                  <a:srgbClr val="0070C0"/>
                </a:solidFill>
              </a:rPr>
              <a:t>Venous return from the upper limb</a:t>
            </a:r>
          </a:p>
          <a:p>
            <a:r>
              <a:rPr lang="en-US" dirty="0"/>
              <a:t>Divided into 2 groups: </a:t>
            </a:r>
          </a:p>
          <a:p>
            <a:pPr lvl="1"/>
            <a:r>
              <a:rPr lang="en-US" dirty="0"/>
              <a:t>deep </a:t>
            </a:r>
          </a:p>
          <a:p>
            <a:pPr lvl="1"/>
            <a:r>
              <a:rPr lang="en-US" dirty="0"/>
              <a:t>superficial veins </a:t>
            </a:r>
          </a:p>
          <a:p>
            <a:r>
              <a:rPr lang="en-US" dirty="0"/>
              <a:t>Deep veins follows the course of arteries &amp; have the same names:</a:t>
            </a:r>
          </a:p>
          <a:p>
            <a:pPr lvl="1"/>
            <a:r>
              <a:rPr lang="en-US" dirty="0"/>
              <a:t>palmar metacarpal veins</a:t>
            </a:r>
          </a:p>
          <a:p>
            <a:pPr lvl="1"/>
            <a:r>
              <a:rPr lang="en-US" dirty="0"/>
              <a:t>deep palmar venous arch</a:t>
            </a:r>
          </a:p>
          <a:p>
            <a:pPr lvl="1"/>
            <a:r>
              <a:rPr lang="en-US" dirty="0" err="1"/>
              <a:t>ulnar</a:t>
            </a:r>
            <a:r>
              <a:rPr lang="en-US" dirty="0"/>
              <a:t> and radial veins</a:t>
            </a:r>
          </a:p>
          <a:p>
            <a:pPr lvl="1"/>
            <a:r>
              <a:rPr lang="en-US" dirty="0"/>
              <a:t>brachial vein</a:t>
            </a:r>
          </a:p>
          <a:p>
            <a:pPr lvl="1"/>
            <a:r>
              <a:rPr lang="en-US" dirty="0" err="1"/>
              <a:t>axillary</a:t>
            </a:r>
            <a:r>
              <a:rPr lang="en-US" dirty="0"/>
              <a:t> vein</a:t>
            </a:r>
          </a:p>
          <a:p>
            <a:pPr lvl="1"/>
            <a:r>
              <a:rPr lang="en-US" dirty="0" err="1"/>
              <a:t>subclavian</a:t>
            </a:r>
            <a:r>
              <a:rPr lang="en-US" dirty="0"/>
              <a:t> vein.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305</a:t>
            </a:fld>
            <a:endParaRPr lang="en-US"/>
          </a:p>
        </p:txBody>
      </p:sp>
    </p:spTree>
  </p:cSld>
  <p:clrMapOvr>
    <a:masterClrMapping/>
  </p:clrMapOvr>
  <p:transition>
    <p:wipe dir="d"/>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b="1" dirty="0"/>
              <a:t>Superficial veins </a:t>
            </a:r>
            <a:r>
              <a:rPr lang="en-US" dirty="0"/>
              <a:t>begin in the hand. They are:</a:t>
            </a:r>
          </a:p>
          <a:p>
            <a:pPr lvl="1"/>
            <a:r>
              <a:rPr lang="en-US" dirty="0"/>
              <a:t>cephalic vein</a:t>
            </a:r>
          </a:p>
          <a:p>
            <a:pPr lvl="1"/>
            <a:r>
              <a:rPr lang="en-US" dirty="0" err="1"/>
              <a:t>basilic</a:t>
            </a:r>
            <a:r>
              <a:rPr lang="en-US" dirty="0"/>
              <a:t> vein</a:t>
            </a:r>
          </a:p>
          <a:p>
            <a:pPr lvl="1"/>
            <a:r>
              <a:rPr lang="en-US" dirty="0"/>
              <a:t>median vein</a:t>
            </a:r>
          </a:p>
          <a:p>
            <a:pPr lvl="1"/>
            <a:r>
              <a:rPr lang="en-US" dirty="0"/>
              <a:t>median </a:t>
            </a:r>
            <a:r>
              <a:rPr lang="en-US" dirty="0" err="1"/>
              <a:t>cubital</a:t>
            </a:r>
            <a:r>
              <a:rPr lang="en-US" dirty="0"/>
              <a:t> vein.</a:t>
            </a:r>
          </a:p>
          <a:p>
            <a:r>
              <a:rPr lang="en-US" b="1" dirty="0"/>
              <a:t>Cephalic vein: </a:t>
            </a:r>
            <a:r>
              <a:rPr lang="en-US" dirty="0"/>
              <a:t>begins at the back of hand then winds round the radial side to the anterior aspect of forearm.</a:t>
            </a:r>
          </a:p>
          <a:p>
            <a:r>
              <a:rPr lang="en-US" dirty="0"/>
              <a:t>In front of the elbow, it gives off a large branch, the </a:t>
            </a:r>
            <a:r>
              <a:rPr lang="en-US" b="1" dirty="0"/>
              <a:t>median </a:t>
            </a:r>
            <a:r>
              <a:rPr lang="en-US" b="1" dirty="0" err="1"/>
              <a:t>cubital</a:t>
            </a:r>
            <a:r>
              <a:rPr lang="en-US" b="1" dirty="0"/>
              <a:t> vein</a:t>
            </a:r>
            <a:r>
              <a:rPr lang="en-US" dirty="0"/>
              <a:t>, which slants upwards &amp; medially to join </a:t>
            </a:r>
            <a:r>
              <a:rPr lang="en-US" b="1" dirty="0" err="1"/>
              <a:t>basilic</a:t>
            </a:r>
            <a:r>
              <a:rPr lang="en-US" b="1" dirty="0"/>
              <a:t> vein</a:t>
            </a:r>
            <a:r>
              <a:rPr lang="en-US" dirty="0"/>
              <a:t>. </a:t>
            </a:r>
          </a:p>
          <a:p>
            <a:r>
              <a:rPr lang="en-US" dirty="0"/>
              <a:t>After crossing elbow joint, cephalic vein passes up lateral aspect of arm &amp; in front of shoulder joint to end in </a:t>
            </a:r>
            <a:r>
              <a:rPr lang="en-US" b="1" dirty="0" err="1"/>
              <a:t>axillary</a:t>
            </a:r>
            <a:r>
              <a:rPr lang="en-US" b="1" dirty="0"/>
              <a:t> vein. </a:t>
            </a:r>
          </a:p>
          <a:p>
            <a:r>
              <a:rPr lang="en-US" dirty="0"/>
              <a:t>Throughout its length, it receives blood from superficial tissues on lateral aspects of hand, forearm &amp; arm.</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306</a:t>
            </a:fld>
            <a:endParaRPr lang="en-US"/>
          </a:p>
        </p:txBody>
      </p:sp>
    </p:spTree>
  </p:cSld>
  <p:clrMapOvr>
    <a:masterClrMapping/>
  </p:clrMapOvr>
  <p:transition>
    <p:wipe dir="d"/>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b="1" dirty="0" err="1"/>
              <a:t>Basilic</a:t>
            </a:r>
            <a:r>
              <a:rPr lang="en-US" b="1" dirty="0"/>
              <a:t> vein: </a:t>
            </a:r>
            <a:r>
              <a:rPr lang="en-US" dirty="0"/>
              <a:t>begins at the back of hand on the </a:t>
            </a:r>
            <a:r>
              <a:rPr lang="en-US" dirty="0" err="1"/>
              <a:t>ulnar</a:t>
            </a:r>
            <a:r>
              <a:rPr lang="en-US" dirty="0"/>
              <a:t> aspect, ascends on the medial side of forearm &amp; upper arm then joins </a:t>
            </a:r>
            <a:r>
              <a:rPr lang="en-US" dirty="0" err="1"/>
              <a:t>axillary</a:t>
            </a:r>
            <a:r>
              <a:rPr lang="en-US" dirty="0"/>
              <a:t> vein. Receives blood from medial aspect of hand, forearm &amp; arm. </a:t>
            </a:r>
          </a:p>
          <a:p>
            <a:r>
              <a:rPr lang="en-US" b="1" dirty="0"/>
              <a:t>Median vein:</a:t>
            </a:r>
            <a:r>
              <a:rPr lang="en-US" dirty="0"/>
              <a:t> small vein that is not always present. Begins at the palmar surface of hand, ascends on the front of the forearm &amp; ends in the </a:t>
            </a:r>
            <a:r>
              <a:rPr lang="en-US" b="1" dirty="0" err="1"/>
              <a:t>basilic</a:t>
            </a:r>
            <a:r>
              <a:rPr lang="en-US" b="1" dirty="0"/>
              <a:t> vein </a:t>
            </a:r>
            <a:r>
              <a:rPr lang="en-US" dirty="0"/>
              <a:t>or</a:t>
            </a:r>
            <a:r>
              <a:rPr lang="en-US" b="1" dirty="0"/>
              <a:t> the median </a:t>
            </a:r>
            <a:r>
              <a:rPr lang="en-US" b="1" dirty="0" err="1"/>
              <a:t>cubital</a:t>
            </a:r>
            <a:r>
              <a:rPr lang="en-US" b="1" dirty="0"/>
              <a:t> vein.</a:t>
            </a:r>
          </a:p>
          <a:p>
            <a:r>
              <a:rPr lang="en-US" b="1" dirty="0" err="1"/>
              <a:t>Brachiocephalic</a:t>
            </a:r>
            <a:r>
              <a:rPr lang="en-US" b="1" dirty="0"/>
              <a:t> vein:</a:t>
            </a:r>
            <a:r>
              <a:rPr lang="en-US" dirty="0"/>
              <a:t> formed when </a:t>
            </a:r>
            <a:r>
              <a:rPr lang="en-US" dirty="0" err="1"/>
              <a:t>subclavian</a:t>
            </a:r>
            <a:r>
              <a:rPr lang="en-US" dirty="0"/>
              <a:t> &amp; internal jugular veins unite. </a:t>
            </a:r>
          </a:p>
          <a:p>
            <a:r>
              <a:rPr lang="en-US" b="1" dirty="0"/>
              <a:t>Superior vena cava:</a:t>
            </a:r>
            <a:r>
              <a:rPr lang="en-US" dirty="0"/>
              <a:t> formed when the 2 </a:t>
            </a:r>
            <a:r>
              <a:rPr lang="en-US" dirty="0" err="1"/>
              <a:t>brachiocephalic</a:t>
            </a:r>
            <a:r>
              <a:rPr lang="en-US" dirty="0"/>
              <a:t> veins unite. Drains all the venous blood from head, neck &amp; upper limbs &amp; terminates in the right atrium. About 7 cm long &amp; passes downwards along the right border of the sternum.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307</a:t>
            </a:fld>
            <a:endParaRPr lang="en-US"/>
          </a:p>
        </p:txBody>
      </p:sp>
    </p:spTree>
  </p:cSld>
  <p:clrMapOvr>
    <a:masterClrMapping/>
  </p:clrMapOvr>
  <p:transition>
    <p:wipe dir="d"/>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l="48333"/>
          <a:stretch>
            <a:fillRect/>
          </a:stretch>
        </p:blipFill>
        <p:spPr bwMode="auto">
          <a:xfrm>
            <a:off x="2514600" y="0"/>
            <a:ext cx="58674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308</a:t>
            </a:fld>
            <a:endParaRPr lang="en-US"/>
          </a:p>
        </p:txBody>
      </p:sp>
      <p:sp>
        <p:nvSpPr>
          <p:cNvPr id="6" name="TextBox 5"/>
          <p:cNvSpPr txBox="1"/>
          <p:nvPr/>
        </p:nvSpPr>
        <p:spPr>
          <a:xfrm>
            <a:off x="457200" y="1905000"/>
            <a:ext cx="2209799" cy="2062103"/>
          </a:xfrm>
          <a:prstGeom prst="rect">
            <a:avLst/>
          </a:prstGeom>
          <a:noFill/>
        </p:spPr>
        <p:txBody>
          <a:bodyPr wrap="square" rtlCol="0">
            <a:spAutoFit/>
          </a:bodyPr>
          <a:lstStyle/>
          <a:p>
            <a:r>
              <a:rPr lang="en-US" sz="3200" b="1" dirty="0">
                <a:solidFill>
                  <a:srgbClr val="0070C0"/>
                </a:solidFill>
              </a:rPr>
              <a:t>Main veins of the right arm </a:t>
            </a:r>
          </a:p>
        </p:txBody>
      </p:sp>
    </p:spTree>
  </p:cSld>
  <p:clrMapOvr>
    <a:masterClrMapping/>
  </p:clrMapOvr>
  <p:transition>
    <p:wipe dir="d"/>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2"/>
          </a:lnRef>
          <a:fillRef idx="3">
            <a:schemeClr val="accent2"/>
          </a:fillRef>
          <a:effectRef idx="2">
            <a:schemeClr val="accent2"/>
          </a:effectRef>
          <a:fontRef idx="minor">
            <a:schemeClr val="lt1"/>
          </a:fontRef>
        </p:style>
        <p:txBody>
          <a:bodyPr>
            <a:normAutofit fontScale="90000"/>
          </a:bodyPr>
          <a:lstStyle/>
          <a:p>
            <a:r>
              <a:rPr lang="en-US" b="1" u="sng" dirty="0"/>
              <a:t>DESCENDING AORTA IN THE THORAX</a:t>
            </a:r>
          </a:p>
        </p:txBody>
      </p:sp>
      <p:sp>
        <p:nvSpPr>
          <p:cNvPr id="3" name="Content Placeholder 2"/>
          <p:cNvSpPr>
            <a:spLocks noGrp="1"/>
          </p:cNvSpPr>
          <p:nvPr>
            <p:ph idx="1"/>
          </p:nvPr>
        </p:nvSpPr>
        <p:spPr>
          <a:xfrm>
            <a:off x="0" y="609600"/>
            <a:ext cx="9144000" cy="6248400"/>
          </a:xfrm>
        </p:spPr>
        <p:txBody>
          <a:bodyPr>
            <a:normAutofit fontScale="92500" lnSpcReduction="20000"/>
          </a:bodyPr>
          <a:lstStyle/>
          <a:p>
            <a:r>
              <a:rPr lang="en-US" dirty="0"/>
              <a:t>Continuous with aortic arch; begins at the level of </a:t>
            </a:r>
            <a:r>
              <a:rPr lang="en-US" b="1" dirty="0"/>
              <a:t>4</a:t>
            </a:r>
            <a:r>
              <a:rPr lang="en-US" b="1" baseline="30000" dirty="0"/>
              <a:t>th</a:t>
            </a:r>
            <a:r>
              <a:rPr lang="en-US" b="1" dirty="0"/>
              <a:t> thoracic </a:t>
            </a:r>
            <a:r>
              <a:rPr lang="en-US" dirty="0"/>
              <a:t>vertebra.</a:t>
            </a:r>
          </a:p>
          <a:p>
            <a:r>
              <a:rPr lang="en-US" dirty="0"/>
              <a:t>Extends downwards on anterior surface of bodies of thoracic vertebrae to the level of </a:t>
            </a:r>
            <a:r>
              <a:rPr lang="en-US" b="1" dirty="0"/>
              <a:t>12</a:t>
            </a:r>
            <a:r>
              <a:rPr lang="en-US" b="1" baseline="30000" dirty="0"/>
              <a:t>th</a:t>
            </a:r>
            <a:r>
              <a:rPr lang="en-US" b="1" dirty="0"/>
              <a:t> thoracic </a:t>
            </a:r>
            <a:r>
              <a:rPr lang="en-US" dirty="0"/>
              <a:t>vertebra, where it passes behind the diaphragm to become </a:t>
            </a:r>
            <a:r>
              <a:rPr lang="en-US" b="1" dirty="0"/>
              <a:t>abdominal aorta</a:t>
            </a:r>
            <a:r>
              <a:rPr lang="en-US" dirty="0"/>
              <a:t>.</a:t>
            </a:r>
          </a:p>
          <a:p>
            <a:r>
              <a:rPr lang="en-US" dirty="0"/>
              <a:t>Gives off many paired branches which supply walls of  thoracic cavity &amp; organs within the cavity, including:</a:t>
            </a:r>
          </a:p>
          <a:p>
            <a:pPr lvl="1"/>
            <a:r>
              <a:rPr lang="en-US" b="1" dirty="0"/>
              <a:t>bronchial arteries: </a:t>
            </a:r>
            <a:r>
              <a:rPr lang="en-US" dirty="0"/>
              <a:t>supply bronchi &amp; their branches, connective tissue in the lungs &amp; lymph nodes at the root of the lungs</a:t>
            </a:r>
          </a:p>
          <a:p>
            <a:pPr lvl="1"/>
            <a:r>
              <a:rPr lang="en-US" b="1" dirty="0" err="1"/>
              <a:t>oesophageal</a:t>
            </a:r>
            <a:r>
              <a:rPr lang="en-US" dirty="0"/>
              <a:t> </a:t>
            </a:r>
            <a:r>
              <a:rPr lang="en-US" b="1" dirty="0"/>
              <a:t>arteries:</a:t>
            </a:r>
            <a:r>
              <a:rPr lang="en-US" dirty="0"/>
              <a:t>  supply oesophagus</a:t>
            </a:r>
          </a:p>
          <a:p>
            <a:pPr lvl="1"/>
            <a:r>
              <a:rPr lang="en-US" b="1" dirty="0"/>
              <a:t>intercostal arteries </a:t>
            </a:r>
            <a:r>
              <a:rPr lang="en-US" dirty="0"/>
              <a:t>that run along the inferior border of the ribs &amp; supply intercostal muscles, some muscles of thorax, ribs, skin &amp; its underlying connective tissues.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309</a:t>
            </a:fld>
            <a:endParaRPr lang="en-US"/>
          </a:p>
        </p:txBody>
      </p:sp>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endParaRPr lang="en-US" b="1" dirty="0"/>
          </a:p>
          <a:p>
            <a:pPr>
              <a:buNone/>
            </a:pPr>
            <a:endParaRPr lang="en-US" b="1" dirty="0"/>
          </a:p>
          <a:p>
            <a:pPr>
              <a:buNone/>
            </a:pPr>
            <a:r>
              <a:rPr lang="en-US" b="1" dirty="0"/>
              <a:t>c) Elastic cartilage</a:t>
            </a:r>
          </a:p>
          <a:p>
            <a:r>
              <a:rPr lang="en-US" dirty="0"/>
              <a:t>Flexible tissue consisting of yellow elastic fibres lying in a solid matrix. </a:t>
            </a:r>
          </a:p>
          <a:p>
            <a:r>
              <a:rPr lang="en-US" dirty="0"/>
              <a:t>Cells (</a:t>
            </a:r>
            <a:r>
              <a:rPr lang="en-US" dirty="0" err="1"/>
              <a:t>chondrocytes</a:t>
            </a:r>
            <a:r>
              <a:rPr lang="en-US" dirty="0"/>
              <a:t>) lie between the fibres. </a:t>
            </a:r>
          </a:p>
          <a:p>
            <a:r>
              <a:rPr lang="en-US" dirty="0"/>
              <a:t>Forms:-</a:t>
            </a:r>
          </a:p>
          <a:p>
            <a:pPr lvl="1"/>
            <a:r>
              <a:rPr lang="en-US" dirty="0"/>
              <a:t>the pinna or lobe of the ear, </a:t>
            </a:r>
          </a:p>
          <a:p>
            <a:pPr lvl="1"/>
            <a:r>
              <a:rPr lang="en-US" dirty="0"/>
              <a:t>the epiglottis </a:t>
            </a:r>
          </a:p>
          <a:p>
            <a:pPr lvl="1"/>
            <a:r>
              <a:rPr lang="en-US" dirty="0"/>
              <a:t>part of the tunica media of blood vessel walls.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31</a:t>
            </a:fld>
            <a:endParaRPr lang="en-US"/>
          </a:p>
        </p:txBody>
      </p:sp>
    </p:spTree>
  </p:cSld>
  <p:clrMapOvr>
    <a:masterClrMapping/>
  </p:clrMapOvr>
  <p:transition>
    <p:blinds dir="vert"/>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	</a:t>
            </a:r>
            <a:r>
              <a:rPr lang="en-US" b="1" u="sng" dirty="0">
                <a:solidFill>
                  <a:srgbClr val="0070C0"/>
                </a:solidFill>
              </a:rPr>
              <a:t>Venous return from the thoracic cavity</a:t>
            </a:r>
          </a:p>
          <a:p>
            <a:r>
              <a:rPr lang="en-US" dirty="0"/>
              <a:t>Mostly by </a:t>
            </a:r>
            <a:r>
              <a:rPr lang="en-US" b="1" dirty="0" err="1"/>
              <a:t>azygos</a:t>
            </a:r>
            <a:r>
              <a:rPr lang="en-US" b="1" dirty="0"/>
              <a:t> vein </a:t>
            </a:r>
            <a:r>
              <a:rPr lang="en-US" dirty="0"/>
              <a:t>&amp; </a:t>
            </a:r>
            <a:r>
              <a:rPr lang="en-US" b="1" dirty="0" err="1"/>
              <a:t>hemiazygos</a:t>
            </a:r>
            <a:r>
              <a:rPr lang="en-US" b="1" dirty="0"/>
              <a:t> vein</a:t>
            </a:r>
            <a:r>
              <a:rPr lang="en-US" dirty="0"/>
              <a:t>. </a:t>
            </a:r>
          </a:p>
          <a:p>
            <a:r>
              <a:rPr lang="en-US" dirty="0"/>
              <a:t>Main veins which join them are the </a:t>
            </a:r>
          </a:p>
          <a:p>
            <a:pPr lvl="1"/>
            <a:r>
              <a:rPr lang="en-US" b="1" dirty="0"/>
              <a:t>bronchial, </a:t>
            </a:r>
          </a:p>
          <a:p>
            <a:pPr lvl="1"/>
            <a:r>
              <a:rPr lang="en-US" b="1" dirty="0"/>
              <a:t>oesophageal &amp; </a:t>
            </a:r>
          </a:p>
          <a:p>
            <a:pPr lvl="1"/>
            <a:r>
              <a:rPr lang="en-US" b="1" dirty="0"/>
              <a:t>intercostal veins</a:t>
            </a:r>
            <a:r>
              <a:rPr lang="en-US" dirty="0"/>
              <a:t>. </a:t>
            </a:r>
          </a:p>
          <a:p>
            <a:r>
              <a:rPr lang="en-US" dirty="0" err="1"/>
              <a:t>A</a:t>
            </a:r>
            <a:r>
              <a:rPr lang="en-US" b="1" dirty="0" err="1"/>
              <a:t>zygos</a:t>
            </a:r>
            <a:r>
              <a:rPr lang="en-US" b="1" dirty="0"/>
              <a:t> vein </a:t>
            </a:r>
            <a:r>
              <a:rPr lang="en-US" dirty="0"/>
              <a:t>joins the </a:t>
            </a:r>
            <a:r>
              <a:rPr lang="en-US" b="1" dirty="0"/>
              <a:t>superior vena cava </a:t>
            </a:r>
          </a:p>
          <a:p>
            <a:r>
              <a:rPr lang="en-US" b="1" dirty="0" err="1"/>
              <a:t>Hemiazygos</a:t>
            </a:r>
            <a:r>
              <a:rPr lang="en-US" dirty="0"/>
              <a:t> </a:t>
            </a:r>
            <a:r>
              <a:rPr lang="en-US" b="1" dirty="0"/>
              <a:t>vein</a:t>
            </a:r>
            <a:r>
              <a:rPr lang="en-US" dirty="0"/>
              <a:t> joins the </a:t>
            </a:r>
            <a:r>
              <a:rPr lang="en-US" b="1" dirty="0"/>
              <a:t>left </a:t>
            </a:r>
            <a:r>
              <a:rPr lang="en-US" b="1" dirty="0" err="1"/>
              <a:t>brachiocephalic</a:t>
            </a:r>
            <a:r>
              <a:rPr lang="en-US" b="1" dirty="0"/>
              <a:t> vein</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310</a:t>
            </a:fld>
            <a:endParaRPr lang="en-US"/>
          </a:p>
        </p:txBody>
      </p:sp>
    </p:spTree>
  </p:cSld>
  <p:clrMapOvr>
    <a:masterClrMapping/>
  </p:clrMapOvr>
  <p:transition>
    <p:wipe dir="d"/>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311</a:t>
            </a:fld>
            <a:endParaRPr lang="en-US"/>
          </a:p>
        </p:txBody>
      </p:sp>
      <p:sp>
        <p:nvSpPr>
          <p:cNvPr id="6" name="TextBox 5"/>
          <p:cNvSpPr txBox="1"/>
          <p:nvPr/>
        </p:nvSpPr>
        <p:spPr>
          <a:xfrm>
            <a:off x="0" y="6027003"/>
            <a:ext cx="9144000" cy="892552"/>
          </a:xfrm>
          <a:prstGeom prst="rect">
            <a:avLst/>
          </a:prstGeom>
          <a:noFill/>
        </p:spPr>
        <p:txBody>
          <a:bodyPr wrap="square" rtlCol="0">
            <a:spAutoFit/>
          </a:bodyPr>
          <a:lstStyle/>
          <a:p>
            <a:pPr algn="ctr"/>
            <a:r>
              <a:rPr lang="en-US" sz="2800" b="1" dirty="0">
                <a:solidFill>
                  <a:srgbClr val="FF0000"/>
                </a:solidFill>
              </a:rPr>
              <a:t>The aorta                 </a:t>
            </a:r>
            <a:r>
              <a:rPr lang="en-US" sz="2400" dirty="0"/>
              <a:t>&amp;             </a:t>
            </a:r>
            <a:r>
              <a:rPr lang="en-US" sz="2800" b="1" dirty="0">
                <a:solidFill>
                  <a:srgbClr val="0070C0"/>
                </a:solidFill>
              </a:rPr>
              <a:t>superior </a:t>
            </a:r>
            <a:r>
              <a:rPr lang="en-US" sz="2800" b="1" dirty="0" err="1">
                <a:solidFill>
                  <a:srgbClr val="0070C0"/>
                </a:solidFill>
              </a:rPr>
              <a:t>venacava</a:t>
            </a:r>
            <a:r>
              <a:rPr lang="en-US" sz="2800" b="1" dirty="0">
                <a:solidFill>
                  <a:srgbClr val="0070C0"/>
                </a:solidFill>
              </a:rPr>
              <a:t> </a:t>
            </a:r>
          </a:p>
          <a:p>
            <a:pPr algn="ctr"/>
            <a:r>
              <a:rPr lang="en-US" sz="2400" dirty="0"/>
              <a:t>and their main branches in the thorax</a:t>
            </a:r>
          </a:p>
        </p:txBody>
      </p:sp>
    </p:spTree>
  </p:cSld>
  <p:clrMapOvr>
    <a:masterClrMapping/>
  </p:clrMapOvr>
  <p:transition>
    <p:wipe dir="d"/>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solidFill>
                  <a:srgbClr val="FF0000"/>
                </a:solidFill>
              </a:rPr>
              <a:t>ABDOMINAL AORTA</a:t>
            </a:r>
          </a:p>
        </p:txBody>
      </p:sp>
      <p:sp>
        <p:nvSpPr>
          <p:cNvPr id="3" name="Content Placeholder 2"/>
          <p:cNvSpPr>
            <a:spLocks noGrp="1"/>
          </p:cNvSpPr>
          <p:nvPr>
            <p:ph idx="1"/>
          </p:nvPr>
        </p:nvSpPr>
        <p:spPr>
          <a:xfrm>
            <a:off x="0" y="533400"/>
            <a:ext cx="9144000" cy="6324600"/>
          </a:xfrm>
        </p:spPr>
        <p:txBody>
          <a:bodyPr>
            <a:normAutofit/>
          </a:bodyPr>
          <a:lstStyle/>
          <a:p>
            <a:r>
              <a:rPr lang="en-US" dirty="0"/>
              <a:t>Continuation of thoracic aorta. </a:t>
            </a:r>
          </a:p>
          <a:p>
            <a:r>
              <a:rPr lang="en-US" dirty="0"/>
              <a:t>Begins at the level of the 12</a:t>
            </a:r>
            <a:r>
              <a:rPr lang="en-US" baseline="30000" dirty="0"/>
              <a:t>th</a:t>
            </a:r>
            <a:r>
              <a:rPr lang="en-US" dirty="0"/>
              <a:t> thoracic vertebra and descends in front of bodies of vertebrae to the level of the </a:t>
            </a:r>
            <a:r>
              <a:rPr lang="en-US" b="1" dirty="0"/>
              <a:t>4</a:t>
            </a:r>
            <a:r>
              <a:rPr lang="en-US" b="1" baseline="30000" dirty="0"/>
              <a:t>th</a:t>
            </a:r>
            <a:r>
              <a:rPr lang="en-US" b="1" dirty="0"/>
              <a:t> lumbar </a:t>
            </a:r>
            <a:r>
              <a:rPr lang="en-US" dirty="0"/>
              <a:t>vertebra, where it divides into </a:t>
            </a:r>
            <a:r>
              <a:rPr lang="en-US" b="1" dirty="0"/>
              <a:t>right &amp; left common iliac </a:t>
            </a:r>
            <a:r>
              <a:rPr lang="en-US" dirty="0"/>
              <a:t>arteries.</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312</a:t>
            </a:fld>
            <a:endParaRPr lang="en-US"/>
          </a:p>
        </p:txBody>
      </p:sp>
    </p:spTree>
  </p:cSld>
  <p:clrMapOvr>
    <a:masterClrMapping/>
  </p:clrMapOvr>
  <p:transition>
    <p:wipe dir="d"/>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430962"/>
            <a:ext cx="8229600" cy="427038"/>
          </a:xfrm>
        </p:spPr>
        <p:txBody>
          <a:bodyPr>
            <a:normAutofit fontScale="90000"/>
          </a:bodyPr>
          <a:lstStyle/>
          <a:p>
            <a:r>
              <a:rPr lang="en-US" sz="2400" dirty="0"/>
              <a:t>Abdominal aorta and its branches</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313</a:t>
            </a:fld>
            <a:endParaRPr lang="en-US"/>
          </a:p>
        </p:txBody>
      </p:sp>
    </p:spTree>
  </p:cSld>
  <p:clrMapOvr>
    <a:masterClrMapping/>
  </p:clrMapOvr>
  <p:transition>
    <p:wipe dir="d"/>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dirty="0"/>
              <a:t>Gives off paired &amp; some unpaired branches</a:t>
            </a:r>
            <a:r>
              <a:rPr lang="en-US" i="1" dirty="0"/>
              <a:t>.</a:t>
            </a:r>
          </a:p>
          <a:p>
            <a:r>
              <a:rPr lang="en-US" b="1" u="sng" dirty="0"/>
              <a:t>Paired branches</a:t>
            </a:r>
          </a:p>
          <a:p>
            <a:pPr lvl="1"/>
            <a:r>
              <a:rPr lang="en-US" b="1" dirty="0"/>
              <a:t>Inferior </a:t>
            </a:r>
            <a:r>
              <a:rPr lang="en-US" b="1" dirty="0" err="1"/>
              <a:t>phrenic</a:t>
            </a:r>
            <a:r>
              <a:rPr lang="en-US" b="1" dirty="0"/>
              <a:t> </a:t>
            </a:r>
            <a:r>
              <a:rPr lang="en-US" dirty="0"/>
              <a:t>arteries; supply diaphragm.</a:t>
            </a:r>
          </a:p>
          <a:p>
            <a:pPr lvl="1"/>
            <a:r>
              <a:rPr lang="en-US" b="1" dirty="0"/>
              <a:t>Renal arteries</a:t>
            </a:r>
            <a:r>
              <a:rPr lang="en-US" dirty="0"/>
              <a:t>; supply kidneys &amp; give off branches, suprarenal arteries, to supply adrenal glands.</a:t>
            </a:r>
          </a:p>
          <a:p>
            <a:pPr lvl="1"/>
            <a:r>
              <a:rPr lang="en-US" b="1" dirty="0"/>
              <a:t>Testicular arteries</a:t>
            </a:r>
            <a:r>
              <a:rPr lang="en-US" dirty="0"/>
              <a:t>; supply testes -male.</a:t>
            </a:r>
          </a:p>
          <a:p>
            <a:pPr lvl="1"/>
            <a:r>
              <a:rPr lang="en-US" b="1" dirty="0"/>
              <a:t>Ovarian arteries; </a:t>
            </a:r>
            <a:r>
              <a:rPr lang="en-US" dirty="0"/>
              <a:t>supply ovaries -female.</a:t>
            </a:r>
          </a:p>
          <a:p>
            <a:r>
              <a:rPr lang="en-US" dirty="0"/>
              <a:t>Testicular &amp; ovarian arteries are much longer than the other paired branches because the testes &amp; ovaries begin their development in the kidney region. </a:t>
            </a:r>
            <a:endParaRPr lang="en-US" b="1" u="sng" dirty="0"/>
          </a:p>
          <a:p>
            <a:r>
              <a:rPr lang="en-US" b="1" u="sng" dirty="0"/>
              <a:t>Unpaired branches</a:t>
            </a:r>
          </a:p>
          <a:p>
            <a:pPr marL="457200" indent="-457200">
              <a:buFont typeface="+mj-lt"/>
              <a:buAutoNum type="arabicPeriod"/>
            </a:pPr>
            <a:r>
              <a:rPr lang="en-US" b="1" dirty="0" err="1"/>
              <a:t>Coeliac</a:t>
            </a:r>
            <a:r>
              <a:rPr lang="en-US" b="1" dirty="0"/>
              <a:t> artery:</a:t>
            </a:r>
            <a:r>
              <a:rPr lang="en-US" dirty="0"/>
              <a:t> short thick artery about 1.25 cm long. Arises immediately below the diaphragm &amp; divides into 3 branches:</a:t>
            </a:r>
          </a:p>
          <a:p>
            <a:pPr lvl="1"/>
            <a:r>
              <a:rPr lang="en-US" b="1" dirty="0"/>
              <a:t>left gastric artery</a:t>
            </a:r>
            <a:r>
              <a:rPr lang="en-US" dirty="0"/>
              <a:t>: supplies stomach</a:t>
            </a:r>
          </a:p>
          <a:p>
            <a:pPr lvl="1"/>
            <a:r>
              <a:rPr lang="en-US" b="1" dirty="0" err="1"/>
              <a:t>splenic</a:t>
            </a:r>
            <a:r>
              <a:rPr lang="en-US" b="1" dirty="0"/>
              <a:t> artery</a:t>
            </a:r>
            <a:r>
              <a:rPr lang="en-US" dirty="0"/>
              <a:t>: supplies pancreas &amp; spleen</a:t>
            </a:r>
          </a:p>
          <a:p>
            <a:pPr lvl="1"/>
            <a:r>
              <a:rPr lang="en-US" b="1" dirty="0"/>
              <a:t>hepatic artery</a:t>
            </a:r>
            <a:r>
              <a:rPr lang="en-US" dirty="0"/>
              <a:t>: supplies liver, gall bladder &amp; parts of the stomach, duodenum &amp; pancreas.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314</a:t>
            </a:fld>
            <a:endParaRPr lang="en-US"/>
          </a:p>
        </p:txBody>
      </p:sp>
    </p:spTree>
  </p:cSld>
  <p:clrMapOvr>
    <a:masterClrMapping/>
  </p:clrMapOvr>
  <p:transition>
    <p:wipe dir="d"/>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30962"/>
            <a:ext cx="8686800" cy="427038"/>
          </a:xfrm>
        </p:spPr>
        <p:txBody>
          <a:bodyPr>
            <a:normAutofit fontScale="90000"/>
          </a:bodyPr>
          <a:lstStyle/>
          <a:p>
            <a:pPr algn="ctr"/>
            <a:r>
              <a:rPr lang="en-US" sz="2400" dirty="0"/>
              <a:t>The </a:t>
            </a:r>
            <a:r>
              <a:rPr lang="en-US" sz="2400" dirty="0" err="1"/>
              <a:t>coeliac</a:t>
            </a:r>
            <a:r>
              <a:rPr lang="en-US" sz="2400" dirty="0"/>
              <a:t> artery and its branches.</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172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315</a:t>
            </a:fld>
            <a:endParaRPr lang="en-US"/>
          </a:p>
        </p:txBody>
      </p:sp>
    </p:spTree>
  </p:cSld>
  <p:clrMapOvr>
    <a:masterClrMapping/>
  </p:clrMapOvr>
  <p:transition>
    <p:wipe dir="d"/>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457200" indent="-457200">
              <a:buFont typeface="+mj-lt"/>
              <a:buAutoNum type="arabicPeriod" startAt="2"/>
            </a:pPr>
            <a:r>
              <a:rPr lang="en-US" b="1" dirty="0"/>
              <a:t>Superior mesenteric </a:t>
            </a:r>
            <a:r>
              <a:rPr lang="en-US" dirty="0"/>
              <a:t>artery; branches from aorta between the </a:t>
            </a:r>
            <a:r>
              <a:rPr lang="en-US" dirty="0" err="1"/>
              <a:t>coeliac</a:t>
            </a:r>
            <a:r>
              <a:rPr lang="en-US" dirty="0"/>
              <a:t> artery &amp; renal arteries.</a:t>
            </a:r>
          </a:p>
          <a:p>
            <a:pPr marL="822960" lvl="1" indent="-457200"/>
            <a:r>
              <a:rPr lang="en-US" dirty="0"/>
              <a:t>Supplies the </a:t>
            </a:r>
            <a:r>
              <a:rPr lang="en-US" b="1" dirty="0"/>
              <a:t>whole of small intestine </a:t>
            </a:r>
            <a:r>
              <a:rPr lang="en-US" dirty="0"/>
              <a:t>&amp; </a:t>
            </a:r>
            <a:r>
              <a:rPr lang="en-US" b="1" dirty="0"/>
              <a:t>proximal half </a:t>
            </a:r>
            <a:r>
              <a:rPr lang="en-US" dirty="0"/>
              <a:t>of the large intestine.</a:t>
            </a:r>
          </a:p>
          <a:p>
            <a:pPr marL="457200" indent="-457200">
              <a:buFont typeface="+mj-lt"/>
              <a:buAutoNum type="arabicPeriod" startAt="2"/>
            </a:pPr>
            <a:r>
              <a:rPr lang="en-US" b="1" dirty="0"/>
              <a:t>Inferior mesenteric </a:t>
            </a:r>
            <a:r>
              <a:rPr lang="en-US" dirty="0"/>
              <a:t>artery arises from aorta about 4 cm above its division into the common iliac arteries.</a:t>
            </a:r>
          </a:p>
          <a:p>
            <a:pPr marL="822960" lvl="1" indent="-457200"/>
            <a:r>
              <a:rPr lang="en-US" dirty="0"/>
              <a:t>Supplies the </a:t>
            </a:r>
            <a:r>
              <a:rPr lang="en-US" b="1" dirty="0"/>
              <a:t>distal half </a:t>
            </a:r>
            <a:r>
              <a:rPr lang="en-US" dirty="0"/>
              <a:t>of the large intestine and part of the rectum.</a:t>
            </a:r>
          </a:p>
          <a:p>
            <a:pPr lvl="1">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316</a:t>
            </a:fld>
            <a:endParaRPr lang="en-US"/>
          </a:p>
        </p:txBody>
      </p:sp>
      <p:pic>
        <p:nvPicPr>
          <p:cNvPr id="4" name="Picture 2"/>
          <p:cNvPicPr>
            <a:picLocks noChangeAspect="1" noChangeArrowheads="1"/>
          </p:cNvPicPr>
          <p:nvPr/>
        </p:nvPicPr>
        <p:blipFill>
          <a:blip r:embed="rId2" cstate="print"/>
          <a:srcRect l="4167" t="23810" b="13095"/>
          <a:stretch>
            <a:fillRect/>
          </a:stretch>
        </p:blipFill>
        <p:spPr bwMode="auto">
          <a:xfrm>
            <a:off x="0" y="3200400"/>
            <a:ext cx="9144000" cy="3657600"/>
          </a:xfrm>
          <a:prstGeom prst="rect">
            <a:avLst/>
          </a:prstGeom>
          <a:noFill/>
          <a:ln w="9525">
            <a:noFill/>
            <a:miter lim="800000"/>
            <a:headEnd/>
            <a:tailEnd/>
          </a:ln>
        </p:spPr>
      </p:pic>
    </p:spTree>
  </p:cSld>
  <p:clrMapOvr>
    <a:masterClrMapping/>
  </p:clrMapOvr>
  <p:transition>
    <p:wipe dir="d"/>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30962"/>
            <a:ext cx="9144000" cy="427038"/>
          </a:xfrm>
        </p:spPr>
        <p:txBody>
          <a:bodyPr>
            <a:normAutofit fontScale="90000"/>
          </a:bodyPr>
          <a:lstStyle/>
          <a:p>
            <a:r>
              <a:rPr lang="en-US" sz="2400" dirty="0"/>
              <a:t>The superior and inferior mesenteric arteries and their branches.</a:t>
            </a:r>
          </a:p>
        </p:txBody>
      </p:sp>
      <p:pic>
        <p:nvPicPr>
          <p:cNvPr id="4098" name="Picture 2"/>
          <p:cNvPicPr>
            <a:picLocks noGrp="1" noChangeAspect="1" noChangeArrowheads="1"/>
          </p:cNvPicPr>
          <p:nvPr>
            <p:ph idx="1"/>
          </p:nvPr>
        </p:nvPicPr>
        <p:blipFill>
          <a:blip r:embed="rId2" cstate="print"/>
          <a:srcRect b="3750"/>
          <a:stretch>
            <a:fillRect/>
          </a:stretch>
        </p:blipFill>
        <p:spPr bwMode="auto">
          <a:xfrm>
            <a:off x="0" y="0"/>
            <a:ext cx="9144000" cy="609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317</a:t>
            </a:fld>
            <a:endParaRPr lang="en-US"/>
          </a:p>
        </p:txBody>
      </p:sp>
    </p:spTree>
  </p:cSld>
  <p:clrMapOvr>
    <a:masterClrMapping/>
  </p:clrMapOvr>
  <p:transition>
    <p:wipe dir="d"/>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lgn="ctr">
              <a:buNone/>
            </a:pPr>
            <a:r>
              <a:rPr lang="en-US" b="1" dirty="0"/>
              <a:t>	</a:t>
            </a:r>
            <a:r>
              <a:rPr lang="en-US" sz="3600" b="1" u="sng" dirty="0">
                <a:solidFill>
                  <a:srgbClr val="0070C0"/>
                </a:solidFill>
              </a:rPr>
              <a:t>Venous return from the abdominal organs</a:t>
            </a:r>
          </a:p>
          <a:p>
            <a:r>
              <a:rPr lang="en-US" b="1" dirty="0"/>
              <a:t>Inferior vena cava</a:t>
            </a:r>
            <a:r>
              <a:rPr lang="en-US" dirty="0"/>
              <a:t>; formed when </a:t>
            </a:r>
            <a:r>
              <a:rPr lang="en-US" b="1" dirty="0"/>
              <a:t>right &amp; left common iliac</a:t>
            </a:r>
            <a:r>
              <a:rPr lang="en-US" dirty="0"/>
              <a:t> veins join at the level of the body of the 5</a:t>
            </a:r>
            <a:r>
              <a:rPr lang="en-US" baseline="30000" dirty="0"/>
              <a:t>th</a:t>
            </a:r>
            <a:r>
              <a:rPr lang="en-US" dirty="0"/>
              <a:t> lumbar vertebra. </a:t>
            </a:r>
          </a:p>
          <a:p>
            <a:pPr lvl="1"/>
            <a:r>
              <a:rPr lang="en-US" dirty="0"/>
              <a:t>Largest vein in the body</a:t>
            </a:r>
          </a:p>
          <a:p>
            <a:pPr lvl="1"/>
            <a:r>
              <a:rPr lang="en-US" dirty="0"/>
              <a:t>Conveys blood from all parts of the body below the diaphragm to the RA of the heart.</a:t>
            </a:r>
          </a:p>
          <a:p>
            <a:pPr lvl="1"/>
            <a:r>
              <a:rPr lang="en-US" dirty="0"/>
              <a:t>Passes through the </a:t>
            </a:r>
            <a:r>
              <a:rPr lang="en-US" b="1" dirty="0"/>
              <a:t>central tendon of the diaphragm </a:t>
            </a:r>
            <a:r>
              <a:rPr lang="en-US" dirty="0"/>
              <a:t>at the level of </a:t>
            </a:r>
            <a:r>
              <a:rPr lang="en-US" b="1" dirty="0"/>
              <a:t>8</a:t>
            </a:r>
            <a:r>
              <a:rPr lang="en-US" b="1" baseline="30000" dirty="0"/>
              <a:t>th</a:t>
            </a:r>
            <a:r>
              <a:rPr lang="en-US" b="1" dirty="0"/>
              <a:t> thoracic </a:t>
            </a:r>
            <a:r>
              <a:rPr lang="en-US" dirty="0"/>
              <a:t>vertebra.</a:t>
            </a:r>
          </a:p>
          <a:p>
            <a:r>
              <a:rPr lang="en-US" dirty="0"/>
              <a:t>Paired testicular, ovarian, renal &amp; adrenal veins join the inferior vena cava.</a:t>
            </a:r>
          </a:p>
          <a:p>
            <a:r>
              <a:rPr lang="en-US" dirty="0"/>
              <a:t>Blood from the remaining organs in the abdominal cavity passes through the liver via the portal circulation before entering the inferior vena cava.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318</a:t>
            </a:fld>
            <a:endParaRPr lang="en-US"/>
          </a:p>
        </p:txBody>
      </p:sp>
    </p:spTree>
  </p:cSld>
  <p:clrMapOvr>
    <a:masterClrMapping/>
  </p:clrMapOvr>
  <p:transition>
    <p:wipe dir="d"/>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1">
            <a:schemeClr val="accent2"/>
          </a:lnRef>
          <a:fillRef idx="3">
            <a:schemeClr val="accent2"/>
          </a:fillRef>
          <a:effectRef idx="2">
            <a:schemeClr val="accent2"/>
          </a:effectRef>
          <a:fontRef idx="minor">
            <a:schemeClr val="lt1"/>
          </a:fontRef>
        </p:style>
        <p:txBody>
          <a:bodyPr/>
          <a:lstStyle/>
          <a:p>
            <a:pPr algn="ctr"/>
            <a:r>
              <a:rPr lang="en-US" b="1" u="sng" dirty="0"/>
              <a:t>PORTAL CIRCULATION</a:t>
            </a:r>
          </a:p>
        </p:txBody>
      </p:sp>
      <p:sp>
        <p:nvSpPr>
          <p:cNvPr id="3" name="Content Placeholder 2"/>
          <p:cNvSpPr>
            <a:spLocks noGrp="1"/>
          </p:cNvSpPr>
          <p:nvPr>
            <p:ph idx="1"/>
          </p:nvPr>
        </p:nvSpPr>
        <p:spPr>
          <a:xfrm>
            <a:off x="0" y="914400"/>
            <a:ext cx="9144000" cy="5943600"/>
          </a:xfrm>
        </p:spPr>
        <p:txBody>
          <a:bodyPr>
            <a:normAutofit/>
          </a:bodyPr>
          <a:lstStyle/>
          <a:p>
            <a:r>
              <a:rPr lang="en-US" sz="3200" dirty="0"/>
              <a:t>Venous blood passes from the capillary beds of the abdominal part of the digestive system, the spleen and pancreas to the liver.</a:t>
            </a:r>
          </a:p>
          <a:p>
            <a:r>
              <a:rPr lang="en-US" sz="3200" dirty="0"/>
              <a:t>It passes through a second capillary bed, the </a:t>
            </a:r>
            <a:r>
              <a:rPr lang="en-US" sz="3200" b="1" dirty="0"/>
              <a:t>hepatic sinusoids</a:t>
            </a:r>
            <a:r>
              <a:rPr lang="en-US" sz="3200" dirty="0"/>
              <a:t>, in the liver before entering the general circulation via the inferior vena cava.</a:t>
            </a:r>
          </a:p>
          <a:p>
            <a:r>
              <a:rPr lang="en-US" sz="3200" dirty="0"/>
              <a:t>Thus, blood with a high concentration of nutrients, absorbed from the stomach and intestines, goes to the liver first where some modifications takes place.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319</a:t>
            </a:fld>
            <a:endParaRPr lang="en-US"/>
          </a:p>
        </p:txBody>
      </p:sp>
    </p:spTree>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0"/>
            <a:ext cx="8229600" cy="762000"/>
          </a:xfrm>
        </p:spPr>
        <p:txBody>
          <a:bodyPr/>
          <a:lstStyle/>
          <a:p>
            <a:r>
              <a:rPr lang="en-US" dirty="0"/>
              <a:t>Elastic fibrocartilage</a:t>
            </a:r>
          </a:p>
        </p:txBody>
      </p:sp>
      <p:pic>
        <p:nvPicPr>
          <p:cNvPr id="8194" name="Picture 2"/>
          <p:cNvPicPr>
            <a:picLocks noGrp="1" noChangeAspect="1" noChangeArrowheads="1"/>
          </p:cNvPicPr>
          <p:nvPr>
            <p:ph idx="1"/>
          </p:nvPr>
        </p:nvPicPr>
        <p:blipFill>
          <a:blip r:embed="rId2" cstate="print">
            <a:lum/>
          </a:blip>
          <a:srcRect/>
          <a:stretch>
            <a:fillRect/>
          </a:stretch>
        </p:blipFill>
        <p:spPr bwMode="auto">
          <a:xfrm>
            <a:off x="0" y="0"/>
            <a:ext cx="9144000" cy="609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32</a:t>
            </a:fld>
            <a:endParaRPr lang="en-US"/>
          </a:p>
        </p:txBody>
      </p:sp>
    </p:spTree>
  </p:cSld>
  <p:clrMapOvr>
    <a:masterClrMapping/>
  </p:clrMapOvr>
  <p:transition>
    <p:blinds dir="vert"/>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839200" cy="6858000"/>
          </a:xfrm>
        </p:spPr>
        <p:txBody>
          <a:bodyPr>
            <a:normAutofit fontScale="92500" lnSpcReduction="20000"/>
          </a:bodyPr>
          <a:lstStyle/>
          <a:p>
            <a:pPr>
              <a:buNone/>
            </a:pPr>
            <a:r>
              <a:rPr lang="en-US" sz="3900" b="1" dirty="0">
                <a:solidFill>
                  <a:srgbClr val="0070C0"/>
                </a:solidFill>
              </a:rPr>
              <a:t>	</a:t>
            </a:r>
            <a:r>
              <a:rPr lang="en-US" sz="3900" b="1" u="sng" dirty="0">
                <a:solidFill>
                  <a:srgbClr val="0070C0"/>
                </a:solidFill>
              </a:rPr>
              <a:t>Portal vein</a:t>
            </a:r>
          </a:p>
          <a:p>
            <a:r>
              <a:rPr lang="en-US" dirty="0"/>
              <a:t>Formed by union of several veins namely: </a:t>
            </a:r>
          </a:p>
          <a:p>
            <a:pPr marL="514350" indent="-514350">
              <a:buFont typeface="+mj-lt"/>
              <a:buAutoNum type="romanLcPeriod"/>
            </a:pPr>
            <a:r>
              <a:rPr lang="en-US" b="1" dirty="0" err="1"/>
              <a:t>Splenic</a:t>
            </a:r>
            <a:r>
              <a:rPr lang="en-US" b="1" dirty="0"/>
              <a:t> vein: </a:t>
            </a:r>
            <a:r>
              <a:rPr lang="en-US" dirty="0"/>
              <a:t>drains blood from spleen, pancreas &amp; part of the stomach.</a:t>
            </a:r>
          </a:p>
          <a:p>
            <a:pPr marL="514350" indent="-514350">
              <a:buFont typeface="+mj-lt"/>
              <a:buAutoNum type="romanLcPeriod"/>
            </a:pPr>
            <a:r>
              <a:rPr lang="en-US" b="1" dirty="0"/>
              <a:t>Inferior mesenteric vein</a:t>
            </a:r>
            <a:r>
              <a:rPr lang="en-US" dirty="0"/>
              <a:t>: returns venous blood from the rectum, pelvic &amp; descending colon of large intestine. Joins </a:t>
            </a:r>
            <a:r>
              <a:rPr lang="en-US" dirty="0" err="1"/>
              <a:t>splenic</a:t>
            </a:r>
            <a:r>
              <a:rPr lang="en-US" dirty="0"/>
              <a:t> vein.</a:t>
            </a:r>
          </a:p>
          <a:p>
            <a:pPr marL="514350" indent="-514350">
              <a:buFont typeface="+mj-lt"/>
              <a:buAutoNum type="romanLcPeriod"/>
            </a:pPr>
            <a:r>
              <a:rPr lang="en-US" b="1" dirty="0"/>
              <a:t>Superior mesenteric vein</a:t>
            </a:r>
            <a:r>
              <a:rPr lang="en-US" dirty="0"/>
              <a:t>: returns venous blood from the small intestine &amp; proximal parts of large intestine (</a:t>
            </a:r>
            <a:r>
              <a:rPr lang="en-US" dirty="0" err="1"/>
              <a:t>caecum</a:t>
            </a:r>
            <a:r>
              <a:rPr lang="en-US" dirty="0"/>
              <a:t>, ascending &amp; transverse colon). Joins with </a:t>
            </a:r>
            <a:r>
              <a:rPr lang="en-US" dirty="0" err="1"/>
              <a:t>splenic</a:t>
            </a:r>
            <a:r>
              <a:rPr lang="en-US" dirty="0"/>
              <a:t> vein to form the portal vein.</a:t>
            </a:r>
          </a:p>
          <a:p>
            <a:pPr marL="514350" indent="-514350">
              <a:buFont typeface="+mj-lt"/>
              <a:buAutoNum type="romanLcPeriod"/>
            </a:pPr>
            <a:r>
              <a:rPr lang="en-US" b="1" dirty="0"/>
              <a:t>Gastric</a:t>
            </a:r>
            <a:r>
              <a:rPr lang="en-US" dirty="0"/>
              <a:t> </a:t>
            </a:r>
            <a:r>
              <a:rPr lang="en-US" b="1" dirty="0"/>
              <a:t>veins</a:t>
            </a:r>
            <a:r>
              <a:rPr lang="en-US" dirty="0"/>
              <a:t>: drain blood from the stomach &amp; distal end of the oesophagus, then join the portal vein.</a:t>
            </a:r>
          </a:p>
          <a:p>
            <a:pPr marL="514350" indent="-514350">
              <a:buFont typeface="+mj-lt"/>
              <a:buAutoNum type="romanLcPeriod"/>
            </a:pPr>
            <a:r>
              <a:rPr lang="en-US" b="1" dirty="0"/>
              <a:t>Cystic</a:t>
            </a:r>
            <a:r>
              <a:rPr lang="en-US" dirty="0"/>
              <a:t> </a:t>
            </a:r>
            <a:r>
              <a:rPr lang="en-US" b="1" dirty="0"/>
              <a:t>vein</a:t>
            </a:r>
            <a:r>
              <a:rPr lang="en-US" dirty="0"/>
              <a:t>: drains venous blood from gall bladder joins the portal vein.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320</a:t>
            </a:fld>
            <a:endParaRPr lang="en-US"/>
          </a:p>
        </p:txBody>
      </p:sp>
    </p:spTree>
  </p:cSld>
  <p:clrMapOvr>
    <a:masterClrMapping/>
  </p:clrMapOvr>
  <p:transition>
    <p:wipe dir="d"/>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tretch>
            <a:fillRect/>
          </a:stretch>
        </p:blipFill>
        <p:spPr bwMode="auto">
          <a:xfrm>
            <a:off x="1113756" y="1600200"/>
            <a:ext cx="6916488" cy="452596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A635FD2-D9AA-4F2E-8FE6-17BF2643B117}" type="slidenum">
              <a:rPr lang="en-US" smtClean="0"/>
              <a:pPr/>
              <a:t>321</a:t>
            </a:fld>
            <a:endParaRPr lang="en-US"/>
          </a:p>
        </p:txBody>
      </p:sp>
      <p:sp>
        <p:nvSpPr>
          <p:cNvPr id="5" name="TextBox 4"/>
          <p:cNvSpPr txBox="1"/>
          <p:nvPr/>
        </p:nvSpPr>
        <p:spPr>
          <a:xfrm>
            <a:off x="0" y="0"/>
            <a:ext cx="9144000" cy="892552"/>
          </a:xfrm>
          <a:prstGeom prst="rect">
            <a:avLst/>
          </a:prstGeom>
          <a:noFill/>
        </p:spPr>
        <p:txBody>
          <a:bodyPr wrap="square" rtlCol="0">
            <a:spAutoFit/>
          </a:bodyPr>
          <a:lstStyle/>
          <a:p>
            <a:pPr algn="ctr"/>
            <a:r>
              <a:rPr lang="en-US" sz="2600" b="1" dirty="0">
                <a:solidFill>
                  <a:srgbClr val="0070C0"/>
                </a:solidFill>
              </a:rPr>
              <a:t>Venous drainage from abdominal organs and formation of portal vein </a:t>
            </a:r>
          </a:p>
        </p:txBody>
      </p:sp>
    </p:spTree>
  </p:cSld>
  <p:clrMapOvr>
    <a:masterClrMapping/>
  </p:clrMapOvr>
  <p:transition>
    <p:wipe dir="d"/>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r="50000"/>
          <a:stretch>
            <a:fillRect/>
          </a:stretch>
        </p:blipFill>
        <p:spPr bwMode="auto">
          <a:xfrm>
            <a:off x="1676400" y="609600"/>
            <a:ext cx="5410200" cy="62484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A635FD2-D9AA-4F2E-8FE6-17BF2643B117}" type="slidenum">
              <a:rPr lang="en-US" smtClean="0"/>
              <a:pPr/>
              <a:t>322</a:t>
            </a:fld>
            <a:endParaRPr lang="en-US"/>
          </a:p>
        </p:txBody>
      </p:sp>
      <p:sp>
        <p:nvSpPr>
          <p:cNvPr id="5" name="TextBox 4"/>
          <p:cNvSpPr txBox="1"/>
          <p:nvPr/>
        </p:nvSpPr>
        <p:spPr>
          <a:xfrm>
            <a:off x="533400" y="0"/>
            <a:ext cx="7789312" cy="584775"/>
          </a:xfrm>
          <a:prstGeom prst="rect">
            <a:avLst/>
          </a:prstGeom>
          <a:noFill/>
        </p:spPr>
        <p:txBody>
          <a:bodyPr wrap="none" rtlCol="0">
            <a:spAutoFit/>
          </a:bodyPr>
          <a:lstStyle/>
          <a:p>
            <a:r>
              <a:rPr lang="en-US" sz="3200" b="1" dirty="0">
                <a:solidFill>
                  <a:srgbClr val="0070C0"/>
                </a:solidFill>
              </a:rPr>
              <a:t>Portal vein: Origin and termination</a:t>
            </a:r>
          </a:p>
        </p:txBody>
      </p:sp>
    </p:spTree>
  </p:cSld>
  <p:clrMapOvr>
    <a:masterClrMapping/>
  </p:clrMapOvr>
  <p:transition>
    <p:wipe dir="d"/>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2800" b="1" u="sng" dirty="0"/>
              <a:t>CIRCULATION OF BLOOD TO THE PELVIS &amp; LOWER LIMB</a:t>
            </a:r>
          </a:p>
        </p:txBody>
      </p:sp>
      <p:sp>
        <p:nvSpPr>
          <p:cNvPr id="3" name="Content Placeholder 2"/>
          <p:cNvSpPr>
            <a:spLocks noGrp="1"/>
          </p:cNvSpPr>
          <p:nvPr>
            <p:ph idx="1"/>
          </p:nvPr>
        </p:nvSpPr>
        <p:spPr>
          <a:xfrm>
            <a:off x="0" y="762000"/>
            <a:ext cx="9144000" cy="6096000"/>
          </a:xfrm>
        </p:spPr>
        <p:txBody>
          <a:bodyPr>
            <a:normAutofit fontScale="85000" lnSpcReduction="10000"/>
          </a:bodyPr>
          <a:lstStyle/>
          <a:p>
            <a:pPr>
              <a:buNone/>
            </a:pPr>
            <a:r>
              <a:rPr lang="en-US" b="1" u="sng" dirty="0">
                <a:solidFill>
                  <a:srgbClr val="FF0000"/>
                </a:solidFill>
              </a:rPr>
              <a:t>Arterial supply</a:t>
            </a:r>
          </a:p>
          <a:p>
            <a:pPr>
              <a:buNone/>
            </a:pPr>
            <a:r>
              <a:rPr lang="en-US" b="1" dirty="0"/>
              <a:t>a) Common iliac arteries</a:t>
            </a:r>
            <a:r>
              <a:rPr lang="en-US" dirty="0"/>
              <a:t>. </a:t>
            </a:r>
          </a:p>
          <a:p>
            <a:r>
              <a:rPr lang="en-US" dirty="0"/>
              <a:t>Right &amp; left common iliac arteries are formed when the abdominal aorta divides at the level of </a:t>
            </a:r>
            <a:r>
              <a:rPr lang="en-US" b="1" dirty="0"/>
              <a:t>4</a:t>
            </a:r>
            <a:r>
              <a:rPr lang="en-US" b="1" baseline="30000" dirty="0"/>
              <a:t>th</a:t>
            </a:r>
            <a:r>
              <a:rPr lang="en-US" b="1" dirty="0"/>
              <a:t> lumbar vertebra.</a:t>
            </a:r>
          </a:p>
          <a:p>
            <a:r>
              <a:rPr lang="en-US" dirty="0"/>
              <a:t>In front of the sacroiliac joint each divides into:</a:t>
            </a:r>
          </a:p>
          <a:p>
            <a:pPr lvl="1"/>
            <a:r>
              <a:rPr lang="en-US" dirty="0"/>
              <a:t>internal iliac artery</a:t>
            </a:r>
          </a:p>
          <a:p>
            <a:pPr lvl="1"/>
            <a:r>
              <a:rPr lang="en-US" dirty="0"/>
              <a:t>external iliac artery.</a:t>
            </a:r>
          </a:p>
          <a:p>
            <a:r>
              <a:rPr lang="en-US" b="1" dirty="0"/>
              <a:t>Internal iliac artery </a:t>
            </a:r>
            <a:r>
              <a:rPr lang="en-US" dirty="0"/>
              <a:t>runs medially to supply the organs within the pelvic cavity. </a:t>
            </a:r>
          </a:p>
          <a:p>
            <a:pPr lvl="1"/>
            <a:r>
              <a:rPr lang="en-US" dirty="0"/>
              <a:t>In females, one of the largest branches is </a:t>
            </a:r>
            <a:r>
              <a:rPr lang="en-US" b="1" dirty="0"/>
              <a:t>uterine artery </a:t>
            </a:r>
            <a:r>
              <a:rPr lang="en-US" dirty="0"/>
              <a:t>which provides the main arterial blood supply to reproductive organs.</a:t>
            </a:r>
          </a:p>
          <a:p>
            <a:r>
              <a:rPr lang="en-US" b="1" dirty="0"/>
              <a:t>External iliac </a:t>
            </a:r>
            <a:r>
              <a:rPr lang="en-US" dirty="0"/>
              <a:t>artery runs obliquely downwards and passes behind the inguinal ligament into the thigh where it becomes the femoral artery.</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323</a:t>
            </a:fld>
            <a:endParaRPr lang="en-US"/>
          </a:p>
        </p:txBody>
      </p:sp>
    </p:spTree>
  </p:cSld>
  <p:clrMapOvr>
    <a:masterClrMapping/>
  </p:clrMapOvr>
  <p:transition>
    <p:wedge/>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Femoral artery</a:t>
            </a:r>
          </a:p>
          <a:p>
            <a:pPr lvl="1"/>
            <a:r>
              <a:rPr lang="en-US" dirty="0"/>
              <a:t>begins at the midpoint of inguinal ligament &amp; extends downwards in front of the thigh; then turns medially and eventually passes round the medial aspect of femur to enter the popliteal space where it becomes </a:t>
            </a:r>
            <a:r>
              <a:rPr lang="en-US" b="1" dirty="0"/>
              <a:t>poplitea</a:t>
            </a:r>
            <a:r>
              <a:rPr lang="en-US" dirty="0"/>
              <a:t>l artery; </a:t>
            </a:r>
          </a:p>
          <a:p>
            <a:pPr lvl="1"/>
            <a:r>
              <a:rPr lang="en-US" dirty="0"/>
              <a:t>supplies blood to the </a:t>
            </a:r>
            <a:r>
              <a:rPr lang="en-US" b="1" dirty="0"/>
              <a:t>structures of the thigh </a:t>
            </a:r>
            <a:r>
              <a:rPr lang="en-US" dirty="0"/>
              <a:t>and </a:t>
            </a:r>
            <a:r>
              <a:rPr lang="en-US" b="1" dirty="0"/>
              <a:t>some superficial pelvic </a:t>
            </a:r>
            <a:r>
              <a:rPr lang="en-US" dirty="0"/>
              <a:t>&amp;</a:t>
            </a:r>
            <a:r>
              <a:rPr lang="en-US" b="1" dirty="0"/>
              <a:t> inguinal structures.</a:t>
            </a:r>
          </a:p>
          <a:p>
            <a:pPr>
              <a:buNone/>
            </a:pPr>
            <a:r>
              <a:rPr lang="en-US" b="1" dirty="0"/>
              <a:t>c) Popliteal artery;  </a:t>
            </a:r>
          </a:p>
          <a:p>
            <a:pPr lvl="1"/>
            <a:r>
              <a:rPr lang="en-US" dirty="0"/>
              <a:t>passes through the popliteal fossa behind the knee.</a:t>
            </a:r>
          </a:p>
          <a:p>
            <a:pPr lvl="1"/>
            <a:r>
              <a:rPr lang="en-US" dirty="0"/>
              <a:t>Supplies the structures in this area, including knee joint.</a:t>
            </a:r>
          </a:p>
          <a:p>
            <a:pPr lvl="1"/>
            <a:r>
              <a:rPr lang="en-US" dirty="0"/>
              <a:t>At the lower border of the popliteal fossa it divides into the </a:t>
            </a:r>
            <a:r>
              <a:rPr lang="en-US" b="1" dirty="0"/>
              <a:t>anterior </a:t>
            </a:r>
            <a:r>
              <a:rPr lang="en-US" dirty="0"/>
              <a:t>&amp;</a:t>
            </a:r>
            <a:r>
              <a:rPr lang="en-US" b="1" dirty="0"/>
              <a:t> posterior tibial arteries.</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324</a:t>
            </a:fld>
            <a:endParaRPr lang="en-US"/>
          </a:p>
        </p:txBody>
      </p:sp>
    </p:spTree>
  </p:cSld>
  <p:clrMapOvr>
    <a:masterClrMapping/>
  </p:clrMapOvr>
  <p:transition>
    <p:wedge/>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b="1" dirty="0"/>
              <a:t>d) Anterior tibial </a:t>
            </a:r>
            <a:r>
              <a:rPr lang="en-US" dirty="0"/>
              <a:t>artery </a:t>
            </a:r>
          </a:p>
          <a:p>
            <a:pPr lvl="1"/>
            <a:r>
              <a:rPr lang="en-US" dirty="0"/>
              <a:t>passes forwards between tibia &amp; fibula </a:t>
            </a:r>
          </a:p>
          <a:p>
            <a:pPr lvl="1"/>
            <a:r>
              <a:rPr lang="en-US" dirty="0"/>
              <a:t>Supplies structures in the front of leg. </a:t>
            </a:r>
          </a:p>
          <a:p>
            <a:pPr lvl="1"/>
            <a:r>
              <a:rPr lang="en-US" dirty="0"/>
              <a:t>Lies on the tibia, runs in front of ankle joint &amp; continues over the dorsum (top) of the foot as </a:t>
            </a:r>
            <a:r>
              <a:rPr lang="en-US" b="1" dirty="0" err="1"/>
              <a:t>dorsalis</a:t>
            </a:r>
            <a:r>
              <a:rPr lang="en-US" b="1" dirty="0"/>
              <a:t> </a:t>
            </a:r>
            <a:r>
              <a:rPr lang="en-US" b="1" dirty="0" err="1"/>
              <a:t>pedis</a:t>
            </a:r>
            <a:r>
              <a:rPr lang="en-US" b="1" dirty="0"/>
              <a:t> </a:t>
            </a:r>
            <a:r>
              <a:rPr lang="en-US" dirty="0"/>
              <a:t>artery.</a:t>
            </a:r>
          </a:p>
          <a:p>
            <a:pPr>
              <a:buNone/>
            </a:pPr>
            <a:r>
              <a:rPr lang="en-US" b="1" dirty="0"/>
              <a:t>e) </a:t>
            </a:r>
            <a:r>
              <a:rPr lang="en-US" b="1" dirty="0" err="1"/>
              <a:t>Dorsalis</a:t>
            </a:r>
            <a:r>
              <a:rPr lang="en-US" b="1" dirty="0"/>
              <a:t> </a:t>
            </a:r>
            <a:r>
              <a:rPr lang="en-US" b="1" dirty="0" err="1"/>
              <a:t>pedis</a:t>
            </a:r>
            <a:r>
              <a:rPr lang="en-US" b="1" dirty="0"/>
              <a:t> </a:t>
            </a:r>
            <a:r>
              <a:rPr lang="en-US" dirty="0"/>
              <a:t>artery </a:t>
            </a:r>
          </a:p>
          <a:p>
            <a:pPr lvl="1"/>
            <a:r>
              <a:rPr lang="en-US" dirty="0"/>
              <a:t>passes over the dorsum of the foot, supplying blood to the structures in this area. </a:t>
            </a:r>
          </a:p>
          <a:p>
            <a:pPr lvl="1"/>
            <a:r>
              <a:rPr lang="en-US" dirty="0"/>
              <a:t>Ends by passing between the first &amp; second metatarsal bones into the sole of the foot where it contributes to the formation of the </a:t>
            </a:r>
            <a:r>
              <a:rPr lang="en-US" b="1" dirty="0"/>
              <a:t>plantar arch</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325</a:t>
            </a:fld>
            <a:endParaRPr lang="en-US"/>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f) Posterior tibial </a:t>
            </a:r>
            <a:r>
              <a:rPr lang="en-US" dirty="0"/>
              <a:t>artery </a:t>
            </a:r>
          </a:p>
          <a:p>
            <a:pPr lvl="1"/>
            <a:r>
              <a:rPr lang="en-US" dirty="0"/>
              <a:t>Runs downwards &amp; medially on the back of the leg.</a:t>
            </a:r>
          </a:p>
          <a:p>
            <a:pPr lvl="1"/>
            <a:r>
              <a:rPr lang="en-US" dirty="0"/>
              <a:t>Near its origin it gives off the </a:t>
            </a:r>
            <a:r>
              <a:rPr lang="en-US" b="1" dirty="0"/>
              <a:t>peroneal</a:t>
            </a:r>
            <a:r>
              <a:rPr lang="en-US" dirty="0"/>
              <a:t> artery which supplies the lateral aspect of the leg. </a:t>
            </a:r>
          </a:p>
          <a:p>
            <a:pPr lvl="1"/>
            <a:r>
              <a:rPr lang="en-US" dirty="0"/>
              <a:t>In the lower part it becomes superficial and passes medial to the ankle joint to reach the sole of the foot where it continues as </a:t>
            </a:r>
            <a:r>
              <a:rPr lang="en-US" b="1" dirty="0"/>
              <a:t>plantar</a:t>
            </a:r>
            <a:r>
              <a:rPr lang="en-US" dirty="0"/>
              <a:t> artery. </a:t>
            </a:r>
          </a:p>
          <a:p>
            <a:pPr>
              <a:buNone/>
            </a:pPr>
            <a:r>
              <a:rPr lang="en-US" b="1" dirty="0"/>
              <a:t>g) Plantar artery </a:t>
            </a:r>
          </a:p>
          <a:p>
            <a:pPr lvl="1"/>
            <a:r>
              <a:rPr lang="en-US" dirty="0"/>
              <a:t>Supplies structures in the sole of foot. </a:t>
            </a:r>
          </a:p>
          <a:p>
            <a:pPr lvl="1"/>
            <a:r>
              <a:rPr lang="en-US" dirty="0"/>
              <a:t>Together, with its branches &amp; </a:t>
            </a:r>
            <a:r>
              <a:rPr lang="en-US" b="1" dirty="0" err="1"/>
              <a:t>dorsalis</a:t>
            </a:r>
            <a:r>
              <a:rPr lang="en-US" b="1" dirty="0"/>
              <a:t> </a:t>
            </a:r>
            <a:r>
              <a:rPr lang="en-US" b="1" dirty="0" err="1"/>
              <a:t>pedis</a:t>
            </a:r>
            <a:r>
              <a:rPr lang="en-US" b="1" dirty="0"/>
              <a:t> </a:t>
            </a:r>
            <a:r>
              <a:rPr lang="en-US" dirty="0"/>
              <a:t>artery; form the plantar arch from which the </a:t>
            </a:r>
            <a:r>
              <a:rPr lang="en-US" b="1" dirty="0"/>
              <a:t>digital branches</a:t>
            </a:r>
            <a:r>
              <a:rPr lang="en-US" dirty="0"/>
              <a:t> arise to supply the toes.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326</a:t>
            </a:fld>
            <a:endParaRPr lang="en-US"/>
          </a:p>
        </p:txBody>
      </p:sp>
    </p:spTree>
  </p:cSld>
  <p:clrMapOvr>
    <a:masterClrMapping/>
  </p:clrMapOvr>
  <p:transition>
    <p:wedge/>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327</a:t>
            </a:fld>
            <a:endParaRPr lang="en-US"/>
          </a:p>
        </p:txBody>
      </p:sp>
      <p:pic>
        <p:nvPicPr>
          <p:cNvPr id="6" name="Picture 2"/>
          <p:cNvPicPr>
            <a:picLocks noChangeAspect="1" noChangeArrowheads="1"/>
          </p:cNvPicPr>
          <p:nvPr/>
        </p:nvPicPr>
        <p:blipFill>
          <a:blip r:embed="rId2" cstate="print"/>
          <a:srcRect l="50704" r="-1" b="-9756"/>
          <a:stretch>
            <a:fillRect/>
          </a:stretch>
        </p:blipFill>
        <p:spPr bwMode="auto">
          <a:xfrm>
            <a:off x="0" y="0"/>
            <a:ext cx="3352800" cy="6858000"/>
          </a:xfrm>
          <a:prstGeom prst="rect">
            <a:avLst/>
          </a:prstGeom>
          <a:noFill/>
          <a:ln w="9525">
            <a:noFill/>
            <a:miter lim="800000"/>
            <a:headEnd/>
            <a:tailEnd/>
          </a:ln>
        </p:spPr>
      </p:pic>
      <p:sp>
        <p:nvSpPr>
          <p:cNvPr id="5" name="TextBox 4"/>
          <p:cNvSpPr txBox="1"/>
          <p:nvPr/>
        </p:nvSpPr>
        <p:spPr>
          <a:xfrm>
            <a:off x="0" y="6150114"/>
            <a:ext cx="3733800" cy="707886"/>
          </a:xfrm>
          <a:prstGeom prst="rect">
            <a:avLst/>
          </a:prstGeom>
          <a:noFill/>
        </p:spPr>
        <p:txBody>
          <a:bodyPr wrap="square" rtlCol="0">
            <a:spAutoFit/>
          </a:bodyPr>
          <a:lstStyle/>
          <a:p>
            <a:r>
              <a:rPr lang="en-US" sz="2000" b="1" dirty="0">
                <a:solidFill>
                  <a:srgbClr val="FF0000"/>
                </a:solidFill>
              </a:rPr>
              <a:t>Femoral artery and its main </a:t>
            </a:r>
            <a:r>
              <a:rPr lang="en-US" sz="2000" b="1" dirty="0" err="1">
                <a:solidFill>
                  <a:srgbClr val="FF0000"/>
                </a:solidFill>
              </a:rPr>
              <a:t>brabnches</a:t>
            </a:r>
            <a:endParaRPr lang="en-US" sz="2000" b="1" dirty="0">
              <a:solidFill>
                <a:srgbClr val="FF0000"/>
              </a:solidFill>
            </a:endParaRPr>
          </a:p>
        </p:txBody>
      </p:sp>
      <p:pic>
        <p:nvPicPr>
          <p:cNvPr id="1026" name="Picture 2"/>
          <p:cNvPicPr>
            <a:picLocks noChangeAspect="1" noChangeArrowheads="1"/>
          </p:cNvPicPr>
          <p:nvPr/>
        </p:nvPicPr>
        <p:blipFill>
          <a:blip r:embed="rId3" cstate="print"/>
          <a:srcRect l="39063" t="18000" r="28906" b="7333"/>
          <a:stretch>
            <a:fillRect/>
          </a:stretch>
        </p:blipFill>
        <p:spPr bwMode="auto">
          <a:xfrm>
            <a:off x="4114800" y="0"/>
            <a:ext cx="5029200" cy="6858000"/>
          </a:xfrm>
          <a:prstGeom prst="rect">
            <a:avLst/>
          </a:prstGeom>
          <a:noFill/>
          <a:ln w="9525">
            <a:noFill/>
            <a:miter lim="800000"/>
            <a:headEnd/>
            <a:tailEnd/>
          </a:ln>
        </p:spPr>
      </p:pic>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143000" y="0"/>
            <a:ext cx="67056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328</a:t>
            </a:fld>
            <a:endParaRPr lang="en-US"/>
          </a:p>
        </p:txBody>
      </p:sp>
    </p:spTree>
  </p:cSld>
  <p:clrMapOvr>
    <a:masterClrMapping/>
  </p:clrMapOvr>
  <p:transition>
    <p:wedge/>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329</a:t>
            </a:fld>
            <a:endParaRPr lang="en-US"/>
          </a:p>
        </p:txBody>
      </p:sp>
      <p:pic>
        <p:nvPicPr>
          <p:cNvPr id="2050" name="Picture 2"/>
          <p:cNvPicPr>
            <a:picLocks noChangeAspect="1" noChangeArrowheads="1"/>
          </p:cNvPicPr>
          <p:nvPr/>
        </p:nvPicPr>
        <p:blipFill>
          <a:blip r:embed="rId2" cstate="print"/>
          <a:srcRect l="39063" t="16667" r="28125" b="8667"/>
          <a:stretch>
            <a:fillRect/>
          </a:stretch>
        </p:blipFill>
        <p:spPr bwMode="auto">
          <a:xfrm>
            <a:off x="0" y="0"/>
            <a:ext cx="4648200" cy="6858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39063" t="16667" r="26562" b="7333"/>
          <a:stretch>
            <a:fillRect/>
          </a:stretch>
        </p:blipFill>
        <p:spPr bwMode="auto">
          <a:xfrm>
            <a:off x="4572000" y="0"/>
            <a:ext cx="4572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BONE</a:t>
            </a:r>
          </a:p>
        </p:txBody>
      </p:sp>
      <p:sp>
        <p:nvSpPr>
          <p:cNvPr id="3" name="Content Placeholder 2"/>
          <p:cNvSpPr>
            <a:spLocks noGrp="1"/>
          </p:cNvSpPr>
          <p:nvPr>
            <p:ph idx="1"/>
          </p:nvPr>
        </p:nvSpPr>
        <p:spPr>
          <a:xfrm>
            <a:off x="0" y="685800"/>
            <a:ext cx="9144000" cy="6172200"/>
          </a:xfrm>
        </p:spPr>
        <p:txBody>
          <a:bodyPr>
            <a:normAutofit/>
          </a:bodyPr>
          <a:lstStyle/>
          <a:p>
            <a:r>
              <a:rPr lang="en-US" dirty="0"/>
              <a:t>Connective tissue with cells (osteocytes) surrounded by a matrix of collagen fibres that is strengthened by inorganic salts, especially calcium and phosphate. This provides bones with their characteristic strength and rigidity. </a:t>
            </a:r>
          </a:p>
          <a:p>
            <a:r>
              <a:rPr lang="en-US" dirty="0"/>
              <a:t>2 types:</a:t>
            </a:r>
          </a:p>
          <a:p>
            <a:pPr>
              <a:buNone/>
            </a:pPr>
            <a:r>
              <a:rPr lang="en-US" dirty="0"/>
              <a:t>	• </a:t>
            </a:r>
            <a:r>
              <a:rPr lang="en-US" b="1" dirty="0"/>
              <a:t>compact bone </a:t>
            </a:r>
            <a:r>
              <a:rPr lang="en-US" dirty="0"/>
              <a:t>— solid or dense appearance</a:t>
            </a:r>
          </a:p>
          <a:p>
            <a:pPr>
              <a:buNone/>
            </a:pPr>
            <a:r>
              <a:rPr lang="en-US" dirty="0"/>
              <a:t>	• </a:t>
            </a:r>
            <a:r>
              <a:rPr lang="en-US" b="1" dirty="0"/>
              <a:t>cancellous or spongy bone </a:t>
            </a:r>
            <a:r>
              <a:rPr lang="en-US" dirty="0"/>
              <a:t>— spongy or fine honeycomb appearance.</a:t>
            </a:r>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33</a:t>
            </a:fld>
            <a:endParaRPr lang="en-US"/>
          </a:p>
        </p:txBody>
      </p:sp>
    </p:spTree>
  </p:cSld>
  <p:clrMapOvr>
    <a:masterClrMapping/>
  </p:clrMapOvr>
  <p:transition>
    <p:blinds dir="vert"/>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	</a:t>
            </a:r>
            <a:r>
              <a:rPr lang="en-US" b="1" u="sng" dirty="0"/>
              <a:t>Venous return</a:t>
            </a:r>
          </a:p>
          <a:p>
            <a:r>
              <a:rPr lang="en-US" dirty="0"/>
              <a:t>Both deep and superficial veins.</a:t>
            </a:r>
          </a:p>
          <a:p>
            <a:r>
              <a:rPr lang="en-US" dirty="0"/>
              <a:t>Blood entering the superficial veins passes to the deep veins through </a:t>
            </a:r>
            <a:r>
              <a:rPr lang="en-US" b="1" dirty="0"/>
              <a:t>communicating veins</a:t>
            </a:r>
            <a:r>
              <a:rPr lang="en-US" dirty="0"/>
              <a:t>.</a:t>
            </a:r>
          </a:p>
          <a:p>
            <a:pPr>
              <a:buNone/>
            </a:pPr>
            <a:r>
              <a:rPr lang="en-US" b="1" dirty="0"/>
              <a:t>a) Deep veins. </a:t>
            </a:r>
          </a:p>
          <a:p>
            <a:r>
              <a:rPr lang="en-US" dirty="0"/>
              <a:t>Accompany the arteries and their branches and have the same names. They are: </a:t>
            </a:r>
          </a:p>
          <a:p>
            <a:pPr lvl="1"/>
            <a:r>
              <a:rPr lang="en-US" dirty="0"/>
              <a:t>digital veins </a:t>
            </a:r>
          </a:p>
          <a:p>
            <a:pPr lvl="1"/>
            <a:r>
              <a:rPr lang="en-US" dirty="0"/>
              <a:t>plantar venous arch</a:t>
            </a:r>
          </a:p>
          <a:p>
            <a:pPr lvl="1"/>
            <a:r>
              <a:rPr lang="en-US" dirty="0"/>
              <a:t>posterior tibial vein</a:t>
            </a:r>
          </a:p>
          <a:p>
            <a:pPr lvl="1"/>
            <a:r>
              <a:rPr lang="en-US" dirty="0"/>
              <a:t>anterior tibial vein</a:t>
            </a:r>
          </a:p>
          <a:p>
            <a:pPr lvl="1"/>
            <a:r>
              <a:rPr lang="en-US" dirty="0"/>
              <a:t>popliteal vein</a:t>
            </a:r>
          </a:p>
          <a:p>
            <a:pPr lvl="1"/>
            <a:r>
              <a:rPr lang="en-US" dirty="0"/>
              <a:t>femoral vein</a:t>
            </a:r>
          </a:p>
          <a:p>
            <a:pPr lvl="1"/>
            <a:r>
              <a:rPr lang="en-US" dirty="0"/>
              <a:t>external iliac vein</a:t>
            </a:r>
          </a:p>
          <a:p>
            <a:pPr lvl="1"/>
            <a:r>
              <a:rPr lang="en-US" dirty="0"/>
              <a:t>internal iliac vein</a:t>
            </a:r>
          </a:p>
          <a:p>
            <a:pPr lvl="1"/>
            <a:r>
              <a:rPr lang="en-US" dirty="0"/>
              <a:t>common iliac vein.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330</a:t>
            </a:fld>
            <a:endParaRPr lang="en-US"/>
          </a:p>
        </p:txBody>
      </p:sp>
    </p:spTree>
  </p:cSld>
  <p:clrMapOvr>
    <a:masterClrMapping/>
  </p:clrMapOvr>
  <p:transition>
    <p:wedge/>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b="1" dirty="0"/>
              <a:t>Femoral vein: </a:t>
            </a:r>
            <a:r>
              <a:rPr lang="en-US" dirty="0"/>
              <a:t>ascends in the thigh to the level of the inguinal ligament where it becomes the </a:t>
            </a:r>
            <a:r>
              <a:rPr lang="en-US" b="1" dirty="0"/>
              <a:t>external iliac vein.</a:t>
            </a:r>
          </a:p>
          <a:p>
            <a:r>
              <a:rPr lang="en-US" b="1" dirty="0"/>
              <a:t>External iliac vein:</a:t>
            </a:r>
            <a:r>
              <a:rPr lang="en-US" dirty="0"/>
              <a:t> enters the pelvis lying close to the femoral artery. It passes along the brim of the pelvis and at the level of the sacroiliac joint it is joined by the </a:t>
            </a:r>
            <a:r>
              <a:rPr lang="en-US" b="1" dirty="0"/>
              <a:t>internal iliac </a:t>
            </a:r>
            <a:r>
              <a:rPr lang="en-US" dirty="0"/>
              <a:t>vein to form the </a:t>
            </a:r>
            <a:r>
              <a:rPr lang="en-US" b="1" dirty="0"/>
              <a:t>common iliac </a:t>
            </a:r>
            <a:r>
              <a:rPr lang="en-US" dirty="0"/>
              <a:t>vein.</a:t>
            </a:r>
          </a:p>
          <a:p>
            <a:r>
              <a:rPr lang="en-US" dirty="0"/>
              <a:t>The </a:t>
            </a:r>
            <a:r>
              <a:rPr lang="en-US" b="1" dirty="0"/>
              <a:t>internal iliac </a:t>
            </a:r>
            <a:r>
              <a:rPr lang="en-US" dirty="0"/>
              <a:t>vein receives tributaries from several veins which drain the organs of the pelvic cavity.</a:t>
            </a:r>
          </a:p>
          <a:p>
            <a:r>
              <a:rPr lang="en-US" dirty="0"/>
              <a:t>The two common iliac veins begin at the level of the </a:t>
            </a:r>
            <a:r>
              <a:rPr lang="en-US" b="1" dirty="0"/>
              <a:t>sacroiliac joints</a:t>
            </a:r>
            <a:r>
              <a:rPr lang="en-US" dirty="0"/>
              <a:t>. They ascend obliquely and end a little to the right of the body of the 5th lumbar vertebra by uniting to form the </a:t>
            </a:r>
            <a:r>
              <a:rPr lang="en-US" b="1" dirty="0"/>
              <a:t>inferior vena cava</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331</a:t>
            </a:fld>
            <a:endParaRPr lang="en-US"/>
          </a:p>
        </p:txBody>
      </p:sp>
    </p:spTree>
  </p:cSld>
  <p:clrMapOvr>
    <a:masterClrMapping/>
  </p:clrMapOvr>
  <p:transition>
    <p:wedge/>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Superficial veins. </a:t>
            </a:r>
          </a:p>
          <a:p>
            <a:r>
              <a:rPr lang="en-US" dirty="0"/>
              <a:t>2 main superficial veins</a:t>
            </a:r>
          </a:p>
          <a:p>
            <a:pPr lvl="1"/>
            <a:r>
              <a:rPr lang="en-US" dirty="0"/>
              <a:t>small saphenous vein</a:t>
            </a:r>
          </a:p>
          <a:p>
            <a:pPr lvl="1"/>
            <a:r>
              <a:rPr lang="en-US" dirty="0"/>
              <a:t>great saphenous vein.</a:t>
            </a:r>
          </a:p>
          <a:p>
            <a:r>
              <a:rPr lang="en-US" b="1" dirty="0"/>
              <a:t>Small saphenous </a:t>
            </a:r>
            <a:r>
              <a:rPr lang="en-US" dirty="0"/>
              <a:t>vein </a:t>
            </a:r>
          </a:p>
          <a:p>
            <a:pPr lvl="1"/>
            <a:r>
              <a:rPr lang="en-US" sz="3200" dirty="0"/>
              <a:t>begins behind the ankle joint where many small veins which drain the dorsum of the foot join together. </a:t>
            </a:r>
          </a:p>
          <a:p>
            <a:pPr lvl="1"/>
            <a:r>
              <a:rPr lang="en-US" sz="3200" dirty="0"/>
              <a:t>Ascends superficially along the back of the leg and in the popliteal space it joins the popliteal vein (a deep vein).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332</a:t>
            </a:fld>
            <a:endParaRPr lang="en-US"/>
          </a:p>
        </p:txBody>
      </p:sp>
    </p:spTree>
  </p:cSld>
  <p:clrMapOvr>
    <a:masterClrMapping/>
  </p:clrMapOvr>
  <p:transition>
    <p:wedge/>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b="1" dirty="0"/>
              <a:t>Great saphenous </a:t>
            </a:r>
            <a:r>
              <a:rPr lang="en-US" dirty="0"/>
              <a:t>vein </a:t>
            </a:r>
          </a:p>
          <a:p>
            <a:pPr lvl="1"/>
            <a:r>
              <a:rPr lang="en-US" sz="3200" dirty="0"/>
              <a:t>Longest vein in the body. </a:t>
            </a:r>
          </a:p>
          <a:p>
            <a:pPr lvl="1"/>
            <a:r>
              <a:rPr lang="en-US" sz="3200" dirty="0"/>
              <a:t>Begins at the medial half of the dorsum of the foot and runs upwards, crossing the medial aspect of the tibia and up the inner side of the thigh. </a:t>
            </a:r>
          </a:p>
          <a:p>
            <a:pPr lvl="1"/>
            <a:r>
              <a:rPr lang="en-US" sz="3200" dirty="0"/>
              <a:t>Joins the femoral vein just below the inguinal ligament.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333</a:t>
            </a:fld>
            <a:endParaRPr lang="en-US"/>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0962"/>
            <a:ext cx="8229600" cy="427038"/>
          </a:xfrm>
        </p:spPr>
        <p:txBody>
          <a:bodyPr>
            <a:normAutofit fontScale="90000"/>
          </a:bodyPr>
          <a:lstStyle/>
          <a:p>
            <a:r>
              <a:rPr lang="en-US" sz="2800" dirty="0"/>
              <a:t>Superficial veins of the leg</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1524000" y="0"/>
            <a:ext cx="48768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334</a:t>
            </a:fld>
            <a:endParaRPr lang="en-US"/>
          </a:p>
        </p:txBody>
      </p:sp>
    </p:spTree>
  </p:cSld>
  <p:clrMapOvr>
    <a:masterClrMapping/>
  </p:clrMapOvr>
  <p:transition>
    <p:wedge/>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Fetal circulation</a:t>
            </a:r>
          </a:p>
        </p:txBody>
      </p:sp>
      <p:sp>
        <p:nvSpPr>
          <p:cNvPr id="3" name="Content Placeholder 2"/>
          <p:cNvSpPr>
            <a:spLocks noGrp="1"/>
          </p:cNvSpPr>
          <p:nvPr>
            <p:ph idx="1"/>
          </p:nvPr>
        </p:nvSpPr>
        <p:spPr/>
        <p:txBody>
          <a:bodyPr/>
          <a:lstStyle/>
          <a:p>
            <a:r>
              <a:rPr lang="en-US" dirty="0"/>
              <a:t>ASSIGNMENT</a:t>
            </a:r>
          </a:p>
          <a:p>
            <a:r>
              <a:rPr lang="en-US" dirty="0"/>
              <a:t>Read and make notes note fetal circulation using the following sub-headings;</a:t>
            </a:r>
          </a:p>
          <a:p>
            <a:pPr lvl="1"/>
            <a:r>
              <a:rPr lang="en-US" dirty="0"/>
              <a:t>Placenta and its functions</a:t>
            </a:r>
          </a:p>
          <a:p>
            <a:pPr lvl="1"/>
            <a:r>
              <a:rPr lang="en-US" dirty="0"/>
              <a:t>Diagram of fetal circulation</a:t>
            </a:r>
          </a:p>
          <a:p>
            <a:pPr lvl="1"/>
            <a:r>
              <a:rPr lang="en-US" dirty="0"/>
              <a:t>Fetal </a:t>
            </a:r>
            <a:r>
              <a:rPr lang="en-US" dirty="0" err="1"/>
              <a:t>adapatations</a:t>
            </a:r>
            <a:endParaRPr lang="en-US" dirty="0"/>
          </a:p>
          <a:p>
            <a:pPr lvl="1"/>
            <a:r>
              <a:rPr lang="en-US" dirty="0"/>
              <a:t>Changes at birth</a:t>
            </a:r>
          </a:p>
        </p:txBody>
      </p:sp>
      <p:sp>
        <p:nvSpPr>
          <p:cNvPr id="4" name="Slide Number Placeholder 3"/>
          <p:cNvSpPr>
            <a:spLocks noGrp="1"/>
          </p:cNvSpPr>
          <p:nvPr>
            <p:ph type="sldNum" sz="quarter" idx="12"/>
          </p:nvPr>
        </p:nvSpPr>
        <p:spPr/>
        <p:txBody>
          <a:bodyPr/>
          <a:lstStyle/>
          <a:p>
            <a:fld id="{5A635FD2-D9AA-4F2E-8FE6-17BF2643B117}" type="slidenum">
              <a:rPr lang="en-US" smtClean="0"/>
              <a:pPr/>
              <a:t>335</a:t>
            </a:fld>
            <a:endParaRPr lang="en-US"/>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cstate="print"/>
          <a:srcRect l="30991" t="14258" r="29504" b="6137"/>
          <a:stretch>
            <a:fillRect/>
          </a:stretch>
        </p:blipFill>
        <p:spPr bwMode="auto">
          <a:xfrm>
            <a:off x="1295400" y="0"/>
            <a:ext cx="6629400" cy="6858000"/>
          </a:xfrm>
          <a:prstGeom prst="rect">
            <a:avLst/>
          </a:prstGeom>
          <a:noFill/>
          <a:ln w="9525">
            <a:noFill/>
            <a:miter lim="800000"/>
            <a:headEnd/>
            <a:tailEnd/>
          </a:ln>
        </p:spPr>
      </p:pic>
      <p:sp>
        <p:nvSpPr>
          <p:cNvPr id="3" name="TextBox 2"/>
          <p:cNvSpPr txBox="1"/>
          <p:nvPr/>
        </p:nvSpPr>
        <p:spPr>
          <a:xfrm>
            <a:off x="0" y="2971800"/>
            <a:ext cx="3413114" cy="1384995"/>
          </a:xfrm>
          <a:prstGeom prst="rect">
            <a:avLst/>
          </a:prstGeom>
          <a:noFill/>
        </p:spPr>
        <p:txBody>
          <a:bodyPr wrap="none" rtlCol="0">
            <a:spAutoFit/>
          </a:bodyPr>
          <a:lstStyle/>
          <a:p>
            <a:r>
              <a:rPr lang="en-US" sz="2800" b="1" dirty="0" err="1">
                <a:solidFill>
                  <a:srgbClr val="0070C0"/>
                </a:solidFill>
              </a:rPr>
              <a:t>Venae</a:t>
            </a:r>
            <a:r>
              <a:rPr lang="en-US" sz="2800" b="1" dirty="0">
                <a:solidFill>
                  <a:srgbClr val="0070C0"/>
                </a:solidFill>
              </a:rPr>
              <a:t> </a:t>
            </a:r>
            <a:r>
              <a:rPr lang="en-US" sz="2800" b="1" dirty="0" err="1">
                <a:solidFill>
                  <a:srgbClr val="0070C0"/>
                </a:solidFill>
              </a:rPr>
              <a:t>cavae</a:t>
            </a:r>
            <a:r>
              <a:rPr lang="en-US" sz="2800" b="1" dirty="0">
                <a:solidFill>
                  <a:srgbClr val="0070C0"/>
                </a:solidFill>
              </a:rPr>
              <a:t> and </a:t>
            </a:r>
          </a:p>
          <a:p>
            <a:r>
              <a:rPr lang="en-US" sz="2800" b="1" dirty="0">
                <a:solidFill>
                  <a:srgbClr val="0070C0"/>
                </a:solidFill>
              </a:rPr>
              <a:t>the main veins </a:t>
            </a:r>
          </a:p>
          <a:p>
            <a:r>
              <a:rPr lang="en-US" sz="2800" b="1" dirty="0">
                <a:solidFill>
                  <a:srgbClr val="0070C0"/>
                </a:solidFill>
              </a:rPr>
              <a:t>of the body</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31607" t="30885" r="30280" b="9116"/>
          <a:stretch>
            <a:fillRect/>
          </a:stretch>
        </p:blipFill>
        <p:spPr bwMode="auto">
          <a:xfrm>
            <a:off x="914400" y="0"/>
            <a:ext cx="7162800" cy="6858000"/>
          </a:xfrm>
          <a:prstGeom prst="rect">
            <a:avLst/>
          </a:prstGeom>
          <a:noFill/>
          <a:ln w="9525">
            <a:noFill/>
            <a:miter lim="800000"/>
            <a:headEnd/>
            <a:tailEnd/>
          </a:ln>
        </p:spPr>
      </p:pic>
      <p:sp>
        <p:nvSpPr>
          <p:cNvPr id="3" name="TextBox 2"/>
          <p:cNvSpPr txBox="1"/>
          <p:nvPr/>
        </p:nvSpPr>
        <p:spPr>
          <a:xfrm>
            <a:off x="0" y="0"/>
            <a:ext cx="2819400" cy="1384995"/>
          </a:xfrm>
          <a:prstGeom prst="rect">
            <a:avLst/>
          </a:prstGeom>
          <a:noFill/>
        </p:spPr>
        <p:txBody>
          <a:bodyPr wrap="square" rtlCol="0">
            <a:spAutoFit/>
          </a:bodyPr>
          <a:lstStyle/>
          <a:p>
            <a:r>
              <a:rPr lang="en-US" sz="2800" b="1" dirty="0">
                <a:solidFill>
                  <a:srgbClr val="FF0000"/>
                </a:solidFill>
              </a:rPr>
              <a:t>The aorta and main arteries of the body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81000"/>
            <a:ext cx="7772400" cy="3219451"/>
          </a:xfrm>
        </p:spPr>
        <p:style>
          <a:lnRef idx="0">
            <a:schemeClr val="accent5"/>
          </a:lnRef>
          <a:fillRef idx="3">
            <a:schemeClr val="accent5"/>
          </a:fillRef>
          <a:effectRef idx="3">
            <a:schemeClr val="accent5"/>
          </a:effectRef>
          <a:fontRef idx="minor">
            <a:schemeClr val="lt1"/>
          </a:fontRef>
        </p:style>
        <p:txBody>
          <a:bodyPr>
            <a:noAutofit/>
          </a:bodyPr>
          <a:lstStyle/>
          <a:p>
            <a:r>
              <a:rPr lang="en-US" sz="6600" b="1" dirty="0"/>
              <a:t>THE LYMPHATIC SYSTEM</a:t>
            </a:r>
          </a:p>
        </p:txBody>
      </p:sp>
      <p:sp>
        <p:nvSpPr>
          <p:cNvPr id="5" name="Subtitle 4"/>
          <p:cNvSpPr>
            <a:spLocks noGrp="1"/>
          </p:cNvSpPr>
          <p:nvPr>
            <p:ph type="subTitle" idx="1"/>
          </p:nvPr>
        </p:nvSpPr>
        <p:spPr/>
        <p:txBody>
          <a:bodyPr/>
          <a:lstStyle/>
          <a:p>
            <a:endParaRPr lang="en-US"/>
          </a:p>
        </p:txBody>
      </p:sp>
    </p:spTree>
  </p:cSld>
  <p:clrMapOvr>
    <a:masterClrMapping/>
  </p:clrMapOvr>
  <p:transition>
    <p:wedge/>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200" dirty="0"/>
              <a:t>The lymphatic system drains tissue fluid which diffuses into the lymph capillaries at the tissue level. </a:t>
            </a:r>
          </a:p>
          <a:p>
            <a:r>
              <a:rPr lang="en-US" sz="3200" dirty="0"/>
              <a:t>It consists of:</a:t>
            </a:r>
          </a:p>
          <a:p>
            <a:pPr lvl="1"/>
            <a:r>
              <a:rPr lang="en-US" sz="3200" b="1" dirty="0"/>
              <a:t>lymph</a:t>
            </a:r>
          </a:p>
          <a:p>
            <a:pPr lvl="1"/>
            <a:r>
              <a:rPr lang="en-US" sz="3200" b="1" dirty="0"/>
              <a:t>lymph vessels</a:t>
            </a:r>
          </a:p>
          <a:p>
            <a:pPr lvl="1"/>
            <a:r>
              <a:rPr lang="en-US" sz="3200" b="1" dirty="0"/>
              <a:t>lymph nodes</a:t>
            </a:r>
          </a:p>
          <a:p>
            <a:pPr lvl="1"/>
            <a:r>
              <a:rPr lang="en-US" sz="3200" b="1" dirty="0"/>
              <a:t>lymph organs, e.g. spleen &amp; thymus</a:t>
            </a:r>
          </a:p>
          <a:p>
            <a:pPr lvl="1"/>
            <a:r>
              <a:rPr lang="fr-FR" sz="3200" b="1" dirty="0"/>
              <a:t>diffuse </a:t>
            </a:r>
            <a:r>
              <a:rPr lang="fr-FR" sz="3200" b="1" dirty="0" err="1"/>
              <a:t>lymphoid</a:t>
            </a:r>
            <a:r>
              <a:rPr lang="fr-FR" sz="3200" b="1" dirty="0"/>
              <a:t> tissue, </a:t>
            </a:r>
            <a:r>
              <a:rPr lang="fr-FR" sz="3200" b="1" dirty="0" err="1"/>
              <a:t>e.g</a:t>
            </a:r>
            <a:r>
              <a:rPr lang="fr-FR" sz="3200" b="1" dirty="0"/>
              <a:t>. </a:t>
            </a:r>
            <a:r>
              <a:rPr lang="fr-FR" sz="3200" b="1" dirty="0" err="1"/>
              <a:t>tonsils</a:t>
            </a:r>
            <a:endParaRPr lang="fr-FR" sz="3200" b="1" dirty="0"/>
          </a:p>
          <a:p>
            <a:pPr lvl="1"/>
            <a:r>
              <a:rPr lang="en-US" sz="3200" b="1" dirty="0"/>
              <a:t>bone marrow.</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339</a:t>
            </a:fld>
            <a:endParaRPr lang="en-US"/>
          </a:p>
        </p:txBody>
      </p:sp>
    </p:spTree>
  </p:cSld>
  <p:clrMapOvr>
    <a:masterClrMapping/>
  </p:clrMapOvr>
  <p:transition>
    <p:wedg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3. MUSCLE TISSUE</a:t>
            </a:r>
          </a:p>
        </p:txBody>
      </p:sp>
      <p:sp>
        <p:nvSpPr>
          <p:cNvPr id="3" name="Content Placeholder 2"/>
          <p:cNvSpPr>
            <a:spLocks noGrp="1"/>
          </p:cNvSpPr>
          <p:nvPr>
            <p:ph idx="1"/>
          </p:nvPr>
        </p:nvSpPr>
        <p:spPr>
          <a:xfrm>
            <a:off x="0" y="533400"/>
            <a:ext cx="9144000" cy="6324600"/>
          </a:xfrm>
        </p:spPr>
        <p:txBody>
          <a:bodyPr>
            <a:normAutofit fontScale="77500" lnSpcReduction="20000"/>
          </a:bodyPr>
          <a:lstStyle/>
          <a:p>
            <a:r>
              <a:rPr lang="en-US" dirty="0"/>
              <a:t>Is a tissue with the capability to contract and relax thus providing movements.</a:t>
            </a:r>
          </a:p>
          <a:p>
            <a:r>
              <a:rPr lang="en-US" dirty="0"/>
              <a:t>3 types, consisting of specialized contractile cells:</a:t>
            </a:r>
          </a:p>
          <a:p>
            <a:pPr>
              <a:buNone/>
            </a:pPr>
            <a:r>
              <a:rPr lang="en-US" dirty="0"/>
              <a:t>	• skeletal muscle</a:t>
            </a:r>
          </a:p>
          <a:p>
            <a:pPr>
              <a:buNone/>
            </a:pPr>
            <a:r>
              <a:rPr lang="en-US" dirty="0"/>
              <a:t>	• smooth muscle</a:t>
            </a:r>
          </a:p>
          <a:p>
            <a:pPr>
              <a:buNone/>
            </a:pPr>
            <a:r>
              <a:rPr lang="en-US" dirty="0"/>
              <a:t>	• cardiac muscle.</a:t>
            </a:r>
          </a:p>
          <a:p>
            <a:pPr>
              <a:buNone/>
            </a:pPr>
            <a:r>
              <a:rPr lang="it-IT" b="1" u="sng" dirty="0">
                <a:solidFill>
                  <a:srgbClr val="FF0000"/>
                </a:solidFill>
              </a:rPr>
              <a:t>a) Skeletal muscle tissue</a:t>
            </a:r>
          </a:p>
          <a:p>
            <a:r>
              <a:rPr lang="en-US" dirty="0"/>
              <a:t>Described as </a:t>
            </a:r>
            <a:r>
              <a:rPr lang="en-US" b="1" dirty="0"/>
              <a:t>skeletal, striated(striped) </a:t>
            </a:r>
            <a:r>
              <a:rPr lang="en-US" dirty="0"/>
              <a:t>or voluntary muscle. </a:t>
            </a:r>
          </a:p>
          <a:p>
            <a:r>
              <a:rPr lang="en-US" dirty="0"/>
              <a:t>Called voluntary because contraction is under conscious control.</a:t>
            </a:r>
          </a:p>
          <a:p>
            <a:r>
              <a:rPr lang="en-US" dirty="0"/>
              <a:t>Cells are cylindrical in shape and may be as long as 35 cm.</a:t>
            </a:r>
          </a:p>
          <a:p>
            <a:r>
              <a:rPr lang="en-US" dirty="0"/>
              <a:t>Each cell, commonly called a </a:t>
            </a:r>
            <a:r>
              <a:rPr lang="en-US" b="1" dirty="0"/>
              <a:t>fibre</a:t>
            </a:r>
            <a:r>
              <a:rPr lang="en-US" dirty="0"/>
              <a:t>, has several nuclei situated just under the </a:t>
            </a:r>
            <a:r>
              <a:rPr lang="en-US" b="1" dirty="0" err="1"/>
              <a:t>sarcolemma</a:t>
            </a:r>
            <a:r>
              <a:rPr lang="en-US" dirty="0"/>
              <a:t> or cell membrane of each muscle fibre. </a:t>
            </a:r>
          </a:p>
          <a:p>
            <a:r>
              <a:rPr lang="en-US" dirty="0"/>
              <a:t>Muscle fibres lie parallel to one another and microscopically, they show well-marked transverse dark and light bands, hence the name </a:t>
            </a:r>
            <a:r>
              <a:rPr lang="en-US" b="1" dirty="0"/>
              <a:t>striated</a:t>
            </a:r>
            <a:r>
              <a:rPr lang="en-US" dirty="0"/>
              <a:t> or </a:t>
            </a:r>
            <a:r>
              <a:rPr lang="en-US" b="1" dirty="0"/>
              <a:t>striped</a:t>
            </a:r>
            <a:r>
              <a:rPr lang="en-US" dirty="0"/>
              <a:t> muscle.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34</a:t>
            </a:fld>
            <a:endParaRPr lang="en-US"/>
          </a:p>
        </p:txBody>
      </p:sp>
    </p:spTree>
  </p:cSld>
  <p:clrMapOvr>
    <a:masterClrMapping/>
  </p:clrMapOvr>
  <p:transition>
    <p:blinds dir="vert"/>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Function of lymphatic system</a:t>
            </a:r>
          </a:p>
        </p:txBody>
      </p:sp>
      <p:sp>
        <p:nvSpPr>
          <p:cNvPr id="3" name="Content Placeholder 2"/>
          <p:cNvSpPr>
            <a:spLocks noGrp="1"/>
          </p:cNvSpPr>
          <p:nvPr>
            <p:ph idx="1"/>
          </p:nvPr>
        </p:nvSpPr>
        <p:spPr>
          <a:xfrm>
            <a:off x="0" y="533400"/>
            <a:ext cx="9144000" cy="6324600"/>
          </a:xfrm>
        </p:spPr>
        <p:txBody>
          <a:bodyPr>
            <a:normAutofit/>
          </a:bodyPr>
          <a:lstStyle/>
          <a:p>
            <a:pPr marL="514350" indent="-514350">
              <a:buFont typeface="+mj-lt"/>
              <a:buAutoNum type="arabicPeriod"/>
            </a:pPr>
            <a:r>
              <a:rPr lang="en-US" sz="2800" b="1" dirty="0"/>
              <a:t>Tissue drainage:</a:t>
            </a:r>
            <a:r>
              <a:rPr lang="en-US" sz="2800" dirty="0"/>
              <a:t> it usually drains excess tissue fluid back into the CVS that is not returned via the venous system. It drains around 3-4 litres of fluid thus preventing </a:t>
            </a:r>
            <a:r>
              <a:rPr lang="en-US" sz="2800" dirty="0" err="1"/>
              <a:t>oedema</a:t>
            </a:r>
            <a:r>
              <a:rPr lang="en-US" sz="2800" dirty="0"/>
              <a:t> and maintaining blood volume.</a:t>
            </a:r>
          </a:p>
          <a:p>
            <a:pPr marL="514350" indent="-514350">
              <a:buFont typeface="+mj-lt"/>
              <a:buAutoNum type="arabicPeriod"/>
            </a:pPr>
            <a:r>
              <a:rPr lang="en-US" sz="2800" b="1" dirty="0"/>
              <a:t>Absorption in the small intestine</a:t>
            </a:r>
            <a:r>
              <a:rPr lang="en-US" sz="2800" dirty="0"/>
              <a:t>. Fat and fat-soluble materials, e.g. fat-soluble vitamins, are absorbed into the central lacteals (lymphatic vessels) of the villi.</a:t>
            </a:r>
          </a:p>
          <a:p>
            <a:pPr marL="514350" indent="-514350">
              <a:buFont typeface="+mj-lt"/>
              <a:buAutoNum type="arabicPeriod"/>
            </a:pPr>
            <a:r>
              <a:rPr lang="en-US" sz="2800" b="1" dirty="0"/>
              <a:t>Immunity</a:t>
            </a:r>
            <a:r>
              <a:rPr lang="en-US" sz="2800" dirty="0"/>
              <a:t>. Lymphatic organs are concerned with production &amp; maturation of lymphocytes; WBCs that are primarily responsible for provision of immunity.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340</a:t>
            </a:fld>
            <a:endParaRPr lang="en-US"/>
          </a:p>
        </p:txBody>
      </p:sp>
    </p:spTree>
  </p:cSld>
  <p:clrMapOvr>
    <a:masterClrMapping/>
  </p:clrMapOvr>
  <p:transition>
    <p:wedge/>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LYMPH</a:t>
            </a:r>
          </a:p>
        </p:txBody>
      </p:sp>
      <p:sp>
        <p:nvSpPr>
          <p:cNvPr id="3" name="Content Placeholder 2"/>
          <p:cNvSpPr>
            <a:spLocks noGrp="1"/>
          </p:cNvSpPr>
          <p:nvPr>
            <p:ph idx="1"/>
          </p:nvPr>
        </p:nvSpPr>
        <p:spPr>
          <a:xfrm>
            <a:off x="0" y="685800"/>
            <a:ext cx="9144000" cy="6172200"/>
          </a:xfrm>
        </p:spPr>
        <p:txBody>
          <a:bodyPr>
            <a:normAutofit fontScale="92500" lnSpcReduction="10000"/>
          </a:bodyPr>
          <a:lstStyle/>
          <a:p>
            <a:r>
              <a:rPr lang="en-US" b="1" dirty="0"/>
              <a:t>Lymph</a:t>
            </a:r>
            <a:r>
              <a:rPr lang="en-US" dirty="0"/>
              <a:t>: clear watery fluid, similar in composition to plasma, with exception of plasma proteins, &amp; identical in composition to interstitial fluid. </a:t>
            </a:r>
          </a:p>
          <a:p>
            <a:r>
              <a:rPr lang="en-US" dirty="0"/>
              <a:t>Lymph </a:t>
            </a:r>
          </a:p>
          <a:p>
            <a:pPr lvl="1"/>
            <a:r>
              <a:rPr lang="en-US" dirty="0"/>
              <a:t>transports plasma proteins that seep out of the capillary beds back to the bloodstream. </a:t>
            </a:r>
          </a:p>
          <a:p>
            <a:pPr lvl="1"/>
            <a:r>
              <a:rPr lang="en-US" dirty="0"/>
              <a:t>Carries away larger particles, e.g. bacteria &amp; cell debris from damaged tissues, which can then be filtered out &amp; destroyed by the lymph nodes. </a:t>
            </a:r>
          </a:p>
          <a:p>
            <a:pPr lvl="1"/>
            <a:r>
              <a:rPr lang="en-US" dirty="0"/>
              <a:t>contains lymphocytes, which circulate in the lymphatic system allowing them to patrol the different regions of the body.</a:t>
            </a:r>
          </a:p>
          <a:p>
            <a:r>
              <a:rPr lang="en-US" dirty="0"/>
              <a:t>In the lacteals of small intestine, fats absorbed into the </a:t>
            </a:r>
            <a:r>
              <a:rPr lang="en-US" dirty="0" err="1"/>
              <a:t>lymphatics</a:t>
            </a:r>
            <a:r>
              <a:rPr lang="en-US" dirty="0"/>
              <a:t> give the lymph (</a:t>
            </a:r>
            <a:r>
              <a:rPr lang="en-US" dirty="0" err="1"/>
              <a:t>chyle</a:t>
            </a:r>
            <a:r>
              <a:rPr lang="en-US" dirty="0"/>
              <a:t>), a milky appearance.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341</a:t>
            </a:fld>
            <a:endParaRPr lang="en-US"/>
          </a:p>
        </p:txBody>
      </p:sp>
    </p:spTree>
  </p:cSld>
  <p:clrMapOvr>
    <a:masterClrMapping/>
  </p:clrMapOvr>
  <p:transition>
    <p:wedge/>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a:t>LYMPH VESSELS</a:t>
            </a:r>
          </a:p>
        </p:txBody>
      </p:sp>
      <p:sp>
        <p:nvSpPr>
          <p:cNvPr id="3" name="Content Placeholder 2"/>
          <p:cNvSpPr>
            <a:spLocks noGrp="1"/>
          </p:cNvSpPr>
          <p:nvPr>
            <p:ph idx="1"/>
          </p:nvPr>
        </p:nvSpPr>
        <p:spPr>
          <a:xfrm>
            <a:off x="0" y="533400"/>
            <a:ext cx="9144000" cy="6324600"/>
          </a:xfrm>
        </p:spPr>
        <p:txBody>
          <a:bodyPr>
            <a:normAutofit lnSpcReduction="10000"/>
          </a:bodyPr>
          <a:lstStyle/>
          <a:p>
            <a:r>
              <a:rPr lang="en-US" b="1" dirty="0"/>
              <a:t>Lymph capillaries</a:t>
            </a:r>
          </a:p>
          <a:p>
            <a:pPr lvl="1"/>
            <a:r>
              <a:rPr lang="en-US" dirty="0"/>
              <a:t>Originate as blind-end tubes in the interstitial spaces. </a:t>
            </a:r>
          </a:p>
          <a:p>
            <a:pPr lvl="1"/>
            <a:r>
              <a:rPr lang="en-US" dirty="0"/>
              <a:t>Have same structure as blood capillaries, but their walls are more permeable to all interstitial fluid constituents, including proteins and cell debris. </a:t>
            </a:r>
          </a:p>
          <a:p>
            <a:pPr lvl="2"/>
            <a:r>
              <a:rPr lang="en-US" dirty="0"/>
              <a:t>Tiny capillaries join up to form larger lymph vessels.</a:t>
            </a:r>
          </a:p>
          <a:p>
            <a:pPr lvl="1"/>
            <a:r>
              <a:rPr lang="en-US" dirty="0"/>
              <a:t>All body tissues have a network of lymphatic vessels, with the exception of CNS,</a:t>
            </a:r>
            <a:r>
              <a:rPr lang="en-US" b="1" dirty="0"/>
              <a:t> bones &amp;</a:t>
            </a:r>
            <a:r>
              <a:rPr lang="en-US" dirty="0"/>
              <a:t> the </a:t>
            </a:r>
            <a:r>
              <a:rPr lang="en-US" b="1" dirty="0"/>
              <a:t>most superficial layers of the skin</a:t>
            </a:r>
            <a:r>
              <a:rPr lang="en-US" dirty="0"/>
              <a:t>. </a:t>
            </a:r>
          </a:p>
          <a:p>
            <a:r>
              <a:rPr lang="en-US" b="1" dirty="0"/>
              <a:t>Larger lymph vessels</a:t>
            </a:r>
          </a:p>
          <a:p>
            <a:pPr lvl="1"/>
            <a:r>
              <a:rPr lang="en-US" dirty="0"/>
              <a:t>Their walls are about the same thickness as those of small veins &amp; have the same layers of tissue</a:t>
            </a:r>
          </a:p>
          <a:p>
            <a:pPr lvl="1"/>
            <a:r>
              <a:rPr lang="en-US" dirty="0"/>
              <a:t>Have numerous cup-shaped valves which ensure that lymph flows in one way only, i.e. towards the thorax</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342</a:t>
            </a:fld>
            <a:endParaRPr lang="en-US"/>
          </a:p>
        </p:txBody>
      </p:sp>
    </p:spTree>
  </p:cSld>
  <p:clrMapOvr>
    <a:masterClrMapping/>
  </p:clrMapOvr>
  <p:transition>
    <p:wedge/>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Movement of lymph is by intrinsic ability of the muscle tissue in the walls of the large lymph vessels to contract rhythmically (the lymphatic pump).</a:t>
            </a:r>
          </a:p>
          <a:p>
            <a:r>
              <a:rPr lang="en-US" dirty="0"/>
              <a:t>Movement is also aided by contraction of adjacent muscles &amp; pulsation of large arteries.</a:t>
            </a:r>
          </a:p>
          <a:p>
            <a:r>
              <a:rPr lang="en-US" dirty="0"/>
              <a:t>Lymph vessels become larger as they join together, eventually forming 2 large ducts, the </a:t>
            </a:r>
          </a:p>
          <a:p>
            <a:pPr lvl="1"/>
            <a:r>
              <a:rPr lang="en-US" dirty="0"/>
              <a:t>thoracic duct </a:t>
            </a:r>
          </a:p>
          <a:p>
            <a:pPr lvl="1"/>
            <a:r>
              <a:rPr lang="en-US" dirty="0"/>
              <a:t>right lymphatic duct, that empty lymph into the </a:t>
            </a:r>
            <a:r>
              <a:rPr lang="en-US" dirty="0" err="1"/>
              <a:t>subclavian</a:t>
            </a:r>
            <a:r>
              <a:rPr lang="en-US" dirty="0"/>
              <a:t> veins.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343</a:t>
            </a:fld>
            <a:endParaRPr lang="en-US"/>
          </a:p>
        </p:txBody>
      </p:sp>
    </p:spTree>
  </p:cSld>
  <p:clrMapOvr>
    <a:masterClrMapping/>
  </p:clrMapOvr>
  <p:transition>
    <p:wedge/>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Thoracic duct </a:t>
            </a:r>
          </a:p>
          <a:p>
            <a:pPr lvl="1"/>
            <a:r>
              <a:rPr lang="en-US" dirty="0"/>
              <a:t>Begins at </a:t>
            </a:r>
            <a:r>
              <a:rPr lang="en-US" b="1" dirty="0" err="1"/>
              <a:t>cisterna</a:t>
            </a:r>
            <a:r>
              <a:rPr lang="en-US" b="1" dirty="0"/>
              <a:t> </a:t>
            </a:r>
            <a:r>
              <a:rPr lang="en-US" b="1" dirty="0" err="1"/>
              <a:t>chyli</a:t>
            </a:r>
            <a:r>
              <a:rPr lang="en-US" dirty="0"/>
              <a:t>; a dilated lymph channel situated in front of the bodies of the first </a:t>
            </a:r>
            <a:r>
              <a:rPr lang="en-US" b="1" dirty="0"/>
              <a:t>two lumbar </a:t>
            </a:r>
            <a:r>
              <a:rPr lang="en-US" dirty="0"/>
              <a:t>vertebrae.</a:t>
            </a:r>
          </a:p>
          <a:p>
            <a:pPr lvl="1"/>
            <a:r>
              <a:rPr lang="en-US" dirty="0"/>
              <a:t>About 40 cm long </a:t>
            </a:r>
          </a:p>
          <a:p>
            <a:pPr lvl="1"/>
            <a:r>
              <a:rPr lang="en-US" dirty="0"/>
              <a:t>Opens into </a:t>
            </a:r>
            <a:r>
              <a:rPr lang="en-US" b="1" dirty="0"/>
              <a:t>left </a:t>
            </a:r>
            <a:r>
              <a:rPr lang="en-US" b="1" dirty="0" err="1"/>
              <a:t>subclavian</a:t>
            </a:r>
            <a:r>
              <a:rPr lang="en-US" b="1" dirty="0"/>
              <a:t> </a:t>
            </a:r>
            <a:r>
              <a:rPr lang="en-US" dirty="0"/>
              <a:t>vein</a:t>
            </a:r>
          </a:p>
          <a:p>
            <a:pPr lvl="1"/>
            <a:r>
              <a:rPr lang="en-US" dirty="0"/>
              <a:t>Drains lymph from both legs, pelvic &amp; abdominal cavities, left half of thorax, head &amp; neck &amp; the left arm.</a:t>
            </a:r>
          </a:p>
          <a:p>
            <a:r>
              <a:rPr lang="en-US" b="1" dirty="0"/>
              <a:t>Right lymphatic duct</a:t>
            </a:r>
          </a:p>
          <a:p>
            <a:pPr lvl="1"/>
            <a:r>
              <a:rPr lang="en-US" dirty="0"/>
              <a:t>Dilated lymph vessel about 1 cm long. </a:t>
            </a:r>
          </a:p>
          <a:p>
            <a:pPr lvl="1"/>
            <a:r>
              <a:rPr lang="en-US" dirty="0"/>
              <a:t>Lies in the root of the neck </a:t>
            </a:r>
          </a:p>
          <a:p>
            <a:pPr lvl="1"/>
            <a:r>
              <a:rPr lang="en-US" dirty="0"/>
              <a:t>Opens into the </a:t>
            </a:r>
            <a:r>
              <a:rPr lang="en-US" b="1" dirty="0"/>
              <a:t>right </a:t>
            </a:r>
            <a:r>
              <a:rPr lang="en-US" b="1" dirty="0" err="1"/>
              <a:t>subclavian</a:t>
            </a:r>
            <a:r>
              <a:rPr lang="en-US" b="1" dirty="0"/>
              <a:t> </a:t>
            </a:r>
            <a:r>
              <a:rPr lang="en-US" dirty="0"/>
              <a:t>vein. </a:t>
            </a:r>
          </a:p>
          <a:p>
            <a:pPr lvl="1"/>
            <a:r>
              <a:rPr lang="en-US" dirty="0"/>
              <a:t>Drains lymph from the right half of thorax, head &amp; neck &amp; the right arm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344</a:t>
            </a:fld>
            <a:endParaRPr lang="en-US"/>
          </a:p>
        </p:txBody>
      </p:sp>
    </p:spTree>
  </p:cSld>
  <p:clrMapOvr>
    <a:masterClrMapping/>
  </p:clrMapOvr>
  <p:transition>
    <p:wedge/>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0" y="0"/>
            <a:ext cx="93726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345</a:t>
            </a:fld>
            <a:endParaRPr lang="en-US"/>
          </a:p>
        </p:txBody>
      </p:sp>
    </p:spTree>
  </p:cSld>
  <p:clrMapOvr>
    <a:masterClrMapping/>
  </p:clrMapOvr>
  <p:transition>
    <p:wedge/>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LYMPHATIC ORGANS AND TISSUES</a:t>
            </a:r>
          </a:p>
        </p:txBody>
      </p:sp>
      <p:sp>
        <p:nvSpPr>
          <p:cNvPr id="3" name="Content Placeholder 2"/>
          <p:cNvSpPr>
            <a:spLocks noGrp="1"/>
          </p:cNvSpPr>
          <p:nvPr>
            <p:ph idx="1"/>
          </p:nvPr>
        </p:nvSpPr>
        <p:spPr>
          <a:xfrm>
            <a:off x="0" y="533400"/>
            <a:ext cx="9144000" cy="6324600"/>
          </a:xfrm>
        </p:spPr>
        <p:txBody>
          <a:bodyPr>
            <a:normAutofit fontScale="85000" lnSpcReduction="10000"/>
          </a:bodyPr>
          <a:lstStyle/>
          <a:p>
            <a:pPr>
              <a:buNone/>
            </a:pPr>
            <a:r>
              <a:rPr lang="en-US" b="1" dirty="0"/>
              <a:t>a) Lymph nodes</a:t>
            </a:r>
          </a:p>
          <a:p>
            <a:r>
              <a:rPr lang="en-US" dirty="0"/>
              <a:t>Oval or bean-shaped organs that lie, often in groups, along the length of lymph vessels.</a:t>
            </a:r>
          </a:p>
          <a:p>
            <a:pPr>
              <a:buNone/>
            </a:pPr>
            <a:r>
              <a:rPr lang="en-US" b="1" u="sng" dirty="0"/>
              <a:t>Structure</a:t>
            </a:r>
          </a:p>
          <a:p>
            <a:r>
              <a:rPr lang="en-US" dirty="0"/>
              <a:t>Have an outer capsule of fibrous tissue which dips down into the node substance forming partitions, or </a:t>
            </a:r>
            <a:r>
              <a:rPr lang="en-US" dirty="0" err="1"/>
              <a:t>trabeculae</a:t>
            </a:r>
            <a:r>
              <a:rPr lang="en-US" dirty="0"/>
              <a:t>. </a:t>
            </a:r>
          </a:p>
          <a:p>
            <a:r>
              <a:rPr lang="en-US" dirty="0"/>
              <a:t>The main substance consists of reticular &amp; lymphatic tissue containing many lymphocytes &amp; macrophages.</a:t>
            </a:r>
          </a:p>
          <a:p>
            <a:r>
              <a:rPr lang="en-US" dirty="0" err="1"/>
              <a:t>Upto</a:t>
            </a:r>
            <a:r>
              <a:rPr lang="en-US" dirty="0"/>
              <a:t> 4 or 5 afferent lymph vessels may enter a lymph node while only 1 efferent vessel carries lymph away from the node. </a:t>
            </a:r>
          </a:p>
          <a:p>
            <a:r>
              <a:rPr lang="en-US" dirty="0"/>
              <a:t>Each node has a concave surface called the</a:t>
            </a:r>
            <a:r>
              <a:rPr lang="en-US" b="1" dirty="0"/>
              <a:t> </a:t>
            </a:r>
            <a:r>
              <a:rPr lang="en-US" b="1" dirty="0" err="1"/>
              <a:t>hilum</a:t>
            </a:r>
            <a:r>
              <a:rPr lang="en-US" b="1" dirty="0"/>
              <a:t> </a:t>
            </a:r>
            <a:r>
              <a:rPr lang="en-US" dirty="0"/>
              <a:t>where an artery enters &amp; a vein &amp; the efferent lymph vessel leave.</a:t>
            </a:r>
          </a:p>
          <a:p>
            <a:r>
              <a:rPr lang="en-US" dirty="0"/>
              <a:t>Arranged in deep &amp; superficial groups.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346</a:t>
            </a:fld>
            <a:endParaRPr lang="en-US"/>
          </a:p>
        </p:txBody>
      </p:sp>
    </p:spTree>
  </p:cSld>
  <p:clrMapOvr>
    <a:masterClrMapping/>
  </p:clrMapOvr>
  <p:transition>
    <p:wedge/>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4762"/>
            <a:ext cx="8229600" cy="503238"/>
          </a:xfrm>
        </p:spPr>
        <p:txBody>
          <a:bodyPr>
            <a:normAutofit fontScale="90000"/>
          </a:bodyPr>
          <a:lstStyle/>
          <a:p>
            <a:r>
              <a:rPr lang="en-US" dirty="0"/>
              <a:t>Section of a lymph node.</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347</a:t>
            </a:fld>
            <a:endParaRPr lang="en-US"/>
          </a:p>
        </p:txBody>
      </p:sp>
    </p:spTree>
  </p:cSld>
  <p:clrMapOvr>
    <a:masterClrMapping/>
  </p:clrMapOvr>
  <p:transition>
    <p:wedge/>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Lymph from </a:t>
            </a:r>
          </a:p>
          <a:p>
            <a:pPr lvl="1"/>
            <a:r>
              <a:rPr lang="en-US" b="1" dirty="0"/>
              <a:t>head &amp; neck </a:t>
            </a:r>
            <a:r>
              <a:rPr lang="en-US" dirty="0"/>
              <a:t>passes through </a:t>
            </a:r>
            <a:r>
              <a:rPr lang="en-US" b="1" dirty="0"/>
              <a:t>deep and superficial cervical nodes</a:t>
            </a:r>
          </a:p>
          <a:p>
            <a:pPr lvl="1"/>
            <a:r>
              <a:rPr lang="en-US" b="1" dirty="0"/>
              <a:t>upper limbs </a:t>
            </a:r>
            <a:r>
              <a:rPr lang="en-US" dirty="0"/>
              <a:t>passes through nodes situated in the elbow region then through the </a:t>
            </a:r>
            <a:r>
              <a:rPr lang="en-US" b="1" dirty="0"/>
              <a:t>deep</a:t>
            </a:r>
            <a:r>
              <a:rPr lang="en-US" dirty="0"/>
              <a:t> and </a:t>
            </a:r>
            <a:r>
              <a:rPr lang="en-US" b="1" dirty="0"/>
              <a:t>superficial </a:t>
            </a:r>
            <a:r>
              <a:rPr lang="en-US" b="1" dirty="0" err="1"/>
              <a:t>axillary</a:t>
            </a:r>
            <a:r>
              <a:rPr lang="en-US" b="1" dirty="0"/>
              <a:t> </a:t>
            </a:r>
            <a:r>
              <a:rPr lang="en-US" dirty="0"/>
              <a:t>nodes.</a:t>
            </a:r>
          </a:p>
          <a:p>
            <a:pPr lvl="1"/>
            <a:r>
              <a:rPr lang="en-US" dirty="0"/>
              <a:t>Most of breast passes through the </a:t>
            </a:r>
            <a:r>
              <a:rPr lang="en-US" dirty="0" err="1"/>
              <a:t>axillary</a:t>
            </a:r>
            <a:r>
              <a:rPr lang="en-US" dirty="0"/>
              <a:t> nodes</a:t>
            </a:r>
          </a:p>
          <a:p>
            <a:pPr lvl="1"/>
            <a:r>
              <a:rPr lang="en-US" b="1" dirty="0"/>
              <a:t>Organs and tissues </a:t>
            </a:r>
            <a:r>
              <a:rPr lang="en-US" dirty="0"/>
              <a:t>in the thoracic cavity drains through groups of nodes that are situated close to the mediastinum, large airways, oesophagus and chest wall. </a:t>
            </a:r>
          </a:p>
          <a:p>
            <a:pPr lvl="1"/>
            <a:r>
              <a:rPr lang="en-US" b="1" dirty="0"/>
              <a:t>Pelvic</a:t>
            </a:r>
            <a:r>
              <a:rPr lang="en-US" dirty="0"/>
              <a:t> &amp; </a:t>
            </a:r>
            <a:r>
              <a:rPr lang="en-US" b="1" dirty="0"/>
              <a:t>abdominal cavities </a:t>
            </a:r>
            <a:r>
              <a:rPr lang="en-US" dirty="0"/>
              <a:t>passes through many lymph nodes before entering the </a:t>
            </a:r>
            <a:r>
              <a:rPr lang="en-US" b="1" dirty="0" err="1"/>
              <a:t>cisterna</a:t>
            </a:r>
            <a:r>
              <a:rPr lang="en-US" b="1" dirty="0"/>
              <a:t> </a:t>
            </a:r>
            <a:r>
              <a:rPr lang="en-US" b="1" dirty="0" err="1"/>
              <a:t>chyli</a:t>
            </a:r>
            <a:r>
              <a:rPr lang="en-US" dirty="0"/>
              <a:t>. </a:t>
            </a:r>
          </a:p>
          <a:p>
            <a:pPr lvl="1"/>
            <a:r>
              <a:rPr lang="en-US" b="1" dirty="0"/>
              <a:t>Lower limbs </a:t>
            </a:r>
            <a:r>
              <a:rPr lang="en-US" dirty="0"/>
              <a:t>drains through deep &amp; superficial nodes including groups of nodes behind the knee and in the groin (</a:t>
            </a:r>
            <a:r>
              <a:rPr lang="en-US" b="1" dirty="0"/>
              <a:t>inguinal nodes</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348</a:t>
            </a:fld>
            <a:endParaRPr lang="en-US"/>
          </a:p>
        </p:txBody>
      </p:sp>
    </p:spTree>
  </p:cSld>
  <p:clrMapOvr>
    <a:masterClrMapping/>
  </p:clrMapOvr>
  <p:transition>
    <p:wedge/>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00800"/>
            <a:ext cx="8229600" cy="457200"/>
          </a:xfrm>
        </p:spPr>
        <p:txBody>
          <a:bodyPr>
            <a:normAutofit fontScale="90000"/>
          </a:bodyPr>
          <a:lstStyle/>
          <a:p>
            <a:r>
              <a:rPr lang="en-US" dirty="0"/>
              <a:t>Lymph nodes: face and neck</a:t>
            </a:r>
          </a:p>
        </p:txBody>
      </p:sp>
      <p:pic>
        <p:nvPicPr>
          <p:cNvPr id="7170" name="Picture 2"/>
          <p:cNvPicPr>
            <a:picLocks noGrp="1" noChangeAspect="1" noChangeArrowheads="1"/>
          </p:cNvPicPr>
          <p:nvPr>
            <p:ph idx="1"/>
          </p:nvPr>
        </p:nvPicPr>
        <p:blipFill>
          <a:blip r:embed="rId2" cstate="print"/>
          <a:srcRect/>
          <a:stretch>
            <a:fillRect/>
          </a:stretch>
        </p:blipFill>
        <p:spPr bwMode="auto">
          <a:xfrm>
            <a:off x="457200" y="0"/>
            <a:ext cx="82296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349</a:t>
            </a:fld>
            <a:endParaRPr lang="en-US"/>
          </a:p>
        </p:txBody>
      </p:sp>
    </p:spTree>
  </p:cSld>
  <p:clrMapOvr>
    <a:masterClrMapping/>
  </p:clrMapOvr>
  <p:transition>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629400"/>
          </a:xfrm>
        </p:spPr>
        <p:txBody>
          <a:bodyPr>
            <a:normAutofit lnSpcReduction="10000"/>
          </a:bodyPr>
          <a:lstStyle/>
          <a:p>
            <a:r>
              <a:rPr lang="en-US" dirty="0"/>
              <a:t>Makes up the red part of flesh.</a:t>
            </a:r>
          </a:p>
          <a:p>
            <a:r>
              <a:rPr lang="en-US" dirty="0"/>
              <a:t>Capable of stretching and contracting.</a:t>
            </a:r>
          </a:p>
          <a:p>
            <a:r>
              <a:rPr lang="en-US" b="1" dirty="0" err="1"/>
              <a:t>Sarcoplasm</a:t>
            </a:r>
            <a:r>
              <a:rPr lang="en-US" dirty="0"/>
              <a:t>, the cytoplasm of muscle fibres, contains:</a:t>
            </a:r>
          </a:p>
          <a:p>
            <a:pPr marL="880110" lvl="1" indent="-514350">
              <a:buFont typeface="+mj-lt"/>
              <a:buAutoNum type="romanLcPeriod"/>
            </a:pPr>
            <a:r>
              <a:rPr lang="en-US" dirty="0"/>
              <a:t>bundles of </a:t>
            </a:r>
            <a:r>
              <a:rPr lang="en-US" b="1" dirty="0"/>
              <a:t>myofibrils</a:t>
            </a:r>
            <a:r>
              <a:rPr lang="en-US" dirty="0"/>
              <a:t>, which consist of filaments of contractile proteins including </a:t>
            </a:r>
            <a:r>
              <a:rPr lang="en-US" dirty="0" err="1"/>
              <a:t>actin</a:t>
            </a:r>
            <a:r>
              <a:rPr lang="en-US" dirty="0"/>
              <a:t> and myosin</a:t>
            </a:r>
          </a:p>
          <a:p>
            <a:pPr marL="880110" lvl="1" indent="-514350">
              <a:buFont typeface="+mj-lt"/>
              <a:buAutoNum type="romanLcPeriod"/>
            </a:pPr>
            <a:r>
              <a:rPr lang="en-US" dirty="0"/>
              <a:t>many </a:t>
            </a:r>
            <a:r>
              <a:rPr lang="en-US" b="1" dirty="0"/>
              <a:t>mitochondria</a:t>
            </a:r>
            <a:r>
              <a:rPr lang="en-US" dirty="0"/>
              <a:t>, which generate chemical energy (ATP) from glucose and oxygen by aerobic respiration</a:t>
            </a:r>
          </a:p>
          <a:p>
            <a:pPr marL="880110" lvl="1" indent="-514350">
              <a:buFont typeface="+mj-lt"/>
              <a:buAutoNum type="romanLcPeriod"/>
            </a:pPr>
            <a:r>
              <a:rPr lang="en-US" b="1" dirty="0"/>
              <a:t>glycogen</a:t>
            </a:r>
            <a:r>
              <a:rPr lang="en-US" dirty="0"/>
              <a:t>, a carbohydrate store which is broken down into glucose when required</a:t>
            </a:r>
          </a:p>
          <a:p>
            <a:pPr marL="880110" lvl="1" indent="-514350">
              <a:buFont typeface="+mj-lt"/>
              <a:buAutoNum type="romanLcPeriod"/>
            </a:pPr>
            <a:r>
              <a:rPr lang="en-US" b="1" dirty="0" err="1"/>
              <a:t>myoglobin</a:t>
            </a:r>
            <a:r>
              <a:rPr lang="en-US" dirty="0"/>
              <a:t>, a unique oxygen-binding protein molecule, similar to </a:t>
            </a:r>
            <a:r>
              <a:rPr lang="en-US" dirty="0" err="1"/>
              <a:t>haemoglobin</a:t>
            </a:r>
            <a:r>
              <a:rPr lang="en-US" dirty="0"/>
              <a:t> in red blood cells, which stores oxygen within muscle cells.</a:t>
            </a:r>
          </a:p>
          <a:p>
            <a:pPr>
              <a:buNone/>
            </a:pPr>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35</a:t>
            </a:fld>
            <a:endParaRPr lang="en-US"/>
          </a:p>
        </p:txBody>
      </p:sp>
    </p:spTree>
  </p:cSld>
  <p:clrMapOvr>
    <a:masterClrMapping/>
  </p:clrMapOvr>
  <p:transition>
    <p:blinds dir="vert"/>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a:noFill/>
          <a:ln>
            <a:noFill/>
          </a:ln>
        </p:spPr>
        <p:style>
          <a:lnRef idx="1">
            <a:schemeClr val="accent3"/>
          </a:lnRef>
          <a:fillRef idx="3">
            <a:schemeClr val="accent3"/>
          </a:fillRef>
          <a:effectRef idx="2">
            <a:schemeClr val="accent3"/>
          </a:effectRef>
          <a:fontRef idx="minor">
            <a:schemeClr val="lt1"/>
          </a:fontRef>
        </p:style>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Functions Of Lymph Nodes</a:t>
            </a:r>
          </a:p>
        </p:txBody>
      </p:sp>
      <p:sp>
        <p:nvSpPr>
          <p:cNvPr id="3" name="Content Placeholder 2"/>
          <p:cNvSpPr>
            <a:spLocks noGrp="1"/>
          </p:cNvSpPr>
          <p:nvPr>
            <p:ph idx="1"/>
          </p:nvPr>
        </p:nvSpPr>
        <p:spPr>
          <a:xfrm>
            <a:off x="0" y="533400"/>
            <a:ext cx="9144000" cy="6324600"/>
          </a:xfrm>
        </p:spPr>
        <p:txBody>
          <a:bodyPr>
            <a:normAutofit fontScale="85000" lnSpcReduction="20000"/>
          </a:bodyPr>
          <a:lstStyle/>
          <a:p>
            <a:pPr>
              <a:buNone/>
            </a:pPr>
            <a:r>
              <a:rPr lang="en-US" b="1" dirty="0"/>
              <a:t>a) Filtering &amp; phagocytosis</a:t>
            </a:r>
          </a:p>
          <a:p>
            <a:r>
              <a:rPr lang="en-US" dirty="0"/>
              <a:t>Lymph is filtered by reticular &amp; lymphoid tissue as it passes through lymph nodes. </a:t>
            </a:r>
          </a:p>
          <a:p>
            <a:r>
              <a:rPr lang="en-US" dirty="0"/>
              <a:t>Organic material is destroyed in lymph nodes by macrophages and antibodies. </a:t>
            </a:r>
          </a:p>
          <a:p>
            <a:r>
              <a:rPr lang="en-US" dirty="0"/>
              <a:t>Some inorganic inhaled particles cannot be destroyed by </a:t>
            </a:r>
            <a:r>
              <a:rPr lang="en-US" dirty="0" err="1"/>
              <a:t>phagocytosis</a:t>
            </a:r>
            <a:r>
              <a:rPr lang="en-US" dirty="0"/>
              <a:t> and hence remain inside the macrophages, either causing no damage or killing the cell. </a:t>
            </a:r>
          </a:p>
          <a:p>
            <a:r>
              <a:rPr lang="en-US" dirty="0"/>
              <a:t>Material not filtered off and dealt with in one lymph node passes on to successive nodes and by the time lymph enters the blood it has usually been cleared of foreign matter and cell debris. In some cases where phagocytosis of microbes is incomplete they may stimulate inflammation and enlargement of the node (</a:t>
            </a:r>
            <a:r>
              <a:rPr lang="en-US" b="1" i="1" dirty="0"/>
              <a:t>lymphadenopathy</a:t>
            </a:r>
            <a:r>
              <a:rPr lang="en-US" dirty="0"/>
              <a:t>).</a:t>
            </a:r>
          </a:p>
          <a:p>
            <a:pPr>
              <a:buNone/>
            </a:pPr>
            <a:r>
              <a:rPr lang="en-US" b="1" dirty="0"/>
              <a:t>b) Proliferation of lymphocytes</a:t>
            </a:r>
          </a:p>
          <a:p>
            <a:r>
              <a:rPr lang="en-US" dirty="0"/>
              <a:t>Activated T- and B-lymphocytes multiply in lymph nodes.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350</a:t>
            </a:fld>
            <a:endParaRPr lang="en-US"/>
          </a:p>
        </p:txBody>
      </p:sp>
    </p:spTree>
  </p:cSld>
  <p:clrMapOvr>
    <a:masterClrMapping/>
  </p:clrMapOvr>
  <p:transition>
    <p:wedge/>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b) SPLEEN</a:t>
            </a:r>
          </a:p>
        </p:txBody>
      </p:sp>
      <p:sp>
        <p:nvSpPr>
          <p:cNvPr id="3" name="Content Placeholder 2"/>
          <p:cNvSpPr>
            <a:spLocks noGrp="1"/>
          </p:cNvSpPr>
          <p:nvPr>
            <p:ph idx="1"/>
          </p:nvPr>
        </p:nvSpPr>
        <p:spPr>
          <a:xfrm>
            <a:off x="0" y="533400"/>
            <a:ext cx="9144000" cy="6324600"/>
          </a:xfrm>
        </p:spPr>
        <p:txBody>
          <a:bodyPr>
            <a:normAutofit/>
          </a:bodyPr>
          <a:lstStyle/>
          <a:p>
            <a:r>
              <a:rPr lang="en-US" dirty="0"/>
              <a:t>Largest lymph organ</a:t>
            </a:r>
          </a:p>
          <a:p>
            <a:r>
              <a:rPr lang="en-US" dirty="0"/>
              <a:t>Formed by reticular &amp; lymphatic tissue.</a:t>
            </a:r>
          </a:p>
          <a:p>
            <a:r>
              <a:rPr lang="en-US" dirty="0"/>
              <a:t>Lies in the </a:t>
            </a:r>
            <a:r>
              <a:rPr lang="en-US" b="1" dirty="0"/>
              <a:t>left hypochondriac </a:t>
            </a:r>
            <a:r>
              <a:rPr lang="en-US" dirty="0"/>
              <a:t>region of abdominal cavity between fundus of stomach and diaphragm. </a:t>
            </a:r>
          </a:p>
          <a:p>
            <a:r>
              <a:rPr lang="en-US" b="1" dirty="0"/>
              <a:t>Purplish</a:t>
            </a:r>
            <a:r>
              <a:rPr lang="en-US" dirty="0"/>
              <a:t> in colour </a:t>
            </a:r>
          </a:p>
          <a:p>
            <a:r>
              <a:rPr lang="en-US" dirty="0"/>
              <a:t>Varies in size in different individuals, but is usually about 12 cm long, 7 cm wide and 2.5 cm thick. </a:t>
            </a:r>
          </a:p>
          <a:p>
            <a:r>
              <a:rPr lang="en-US" dirty="0"/>
              <a:t>Weighs about 200 g.</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351</a:t>
            </a:fld>
            <a:endParaRPr lang="en-US"/>
          </a:p>
        </p:txBody>
      </p:sp>
    </p:spTree>
  </p:cSld>
  <p:clrMapOvr>
    <a:masterClrMapping/>
  </p:clrMapOvr>
  <p:transition>
    <p:wedge/>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a:t>Organs associated with the spleen</a:t>
            </a:r>
          </a:p>
          <a:p>
            <a:pPr lvl="1">
              <a:buFont typeface="Wingdings" pitchFamily="2" charset="2"/>
              <a:buChar char="v"/>
            </a:pPr>
            <a:r>
              <a:rPr lang="en-US" sz="3200" dirty="0"/>
              <a:t>Superiorly &amp; posteriorly —diaphragm</a:t>
            </a:r>
          </a:p>
          <a:p>
            <a:pPr lvl="1">
              <a:buFont typeface="Wingdings" pitchFamily="2" charset="2"/>
              <a:buChar char="v"/>
            </a:pPr>
            <a:r>
              <a:rPr lang="en-US" sz="3200" dirty="0"/>
              <a:t>Inferiorly — left colic flexure of large intestine</a:t>
            </a:r>
          </a:p>
          <a:p>
            <a:pPr lvl="1">
              <a:buFont typeface="Wingdings" pitchFamily="2" charset="2"/>
              <a:buChar char="v"/>
            </a:pPr>
            <a:r>
              <a:rPr lang="en-US" sz="3200" dirty="0"/>
              <a:t>Anteriorly —fundus of stomach</a:t>
            </a:r>
          </a:p>
          <a:p>
            <a:pPr lvl="1">
              <a:buFont typeface="Wingdings" pitchFamily="2" charset="2"/>
              <a:buChar char="v"/>
            </a:pPr>
            <a:r>
              <a:rPr lang="en-US" sz="3200" dirty="0"/>
              <a:t>Medially —pancreas &amp; left kidney</a:t>
            </a:r>
          </a:p>
          <a:p>
            <a:pPr lvl="1">
              <a:buFont typeface="Wingdings" pitchFamily="2" charset="2"/>
              <a:buChar char="v"/>
            </a:pPr>
            <a:r>
              <a:rPr lang="en-US" sz="3200" dirty="0"/>
              <a:t>Laterally — separated from the 9</a:t>
            </a:r>
            <a:r>
              <a:rPr lang="en-US" sz="3200" baseline="30000" dirty="0"/>
              <a:t>th</a:t>
            </a:r>
            <a:r>
              <a:rPr lang="en-US" sz="3200" dirty="0"/>
              <a:t>, 10</a:t>
            </a:r>
            <a:r>
              <a:rPr lang="en-US" sz="3200" baseline="30000" dirty="0"/>
              <a:t>th</a:t>
            </a:r>
            <a:r>
              <a:rPr lang="en-US" sz="3200" dirty="0"/>
              <a:t> and 11</a:t>
            </a:r>
            <a:r>
              <a:rPr lang="en-US" sz="3200" baseline="30000" dirty="0"/>
              <a:t>th</a:t>
            </a:r>
            <a:r>
              <a:rPr lang="en-US" sz="3200" dirty="0"/>
              <a:t>  ribs and the intercostal muscles by the diaphragm</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352</a:t>
            </a:fld>
            <a:endParaRPr lang="en-US"/>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354762"/>
            <a:ext cx="8229600" cy="503238"/>
          </a:xfrm>
        </p:spPr>
        <p:txBody>
          <a:bodyPr>
            <a:normAutofit fontScale="90000"/>
          </a:bodyPr>
          <a:lstStyle/>
          <a:p>
            <a:r>
              <a:rPr lang="en-US" dirty="0"/>
              <a:t>The spleen</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353</a:t>
            </a:fld>
            <a:endParaRPr lang="en-US"/>
          </a:p>
        </p:txBody>
      </p:sp>
    </p:spTree>
  </p:cSld>
  <p:clrMapOvr>
    <a:masterClrMapping/>
  </p:clrMapOvr>
  <p:transition>
    <p:wedge/>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Structure</a:t>
            </a:r>
          </a:p>
          <a:p>
            <a:r>
              <a:rPr lang="en-US" dirty="0"/>
              <a:t>Slightly oval in shape with the </a:t>
            </a:r>
            <a:r>
              <a:rPr lang="en-US" dirty="0" err="1"/>
              <a:t>hilum</a:t>
            </a:r>
            <a:r>
              <a:rPr lang="en-US" dirty="0"/>
              <a:t> on the lower medial border. </a:t>
            </a:r>
          </a:p>
          <a:p>
            <a:r>
              <a:rPr lang="en-US" dirty="0"/>
              <a:t>Anterior surface is covered with peritoneum. </a:t>
            </a:r>
          </a:p>
          <a:p>
            <a:r>
              <a:rPr lang="en-US" dirty="0"/>
              <a:t>Enclosed in a fibroelastic capsule that dips into the organ, forming </a:t>
            </a:r>
            <a:r>
              <a:rPr lang="en-US" b="1" dirty="0" err="1"/>
              <a:t>trabeculae</a:t>
            </a:r>
            <a:r>
              <a:rPr lang="en-US" dirty="0"/>
              <a:t>. </a:t>
            </a:r>
          </a:p>
          <a:p>
            <a:r>
              <a:rPr lang="en-US" dirty="0"/>
              <a:t>The cellular material, consisting of lymphocytes and macrophages, is called </a:t>
            </a:r>
            <a:r>
              <a:rPr lang="en-US" b="1" dirty="0" err="1"/>
              <a:t>splenic</a:t>
            </a:r>
            <a:r>
              <a:rPr lang="en-US" b="1" dirty="0"/>
              <a:t> pulp</a:t>
            </a:r>
            <a:r>
              <a:rPr lang="en-US" dirty="0"/>
              <a:t>, and it lies between the </a:t>
            </a:r>
            <a:r>
              <a:rPr lang="en-US" dirty="0" err="1"/>
              <a:t>trabeculae</a:t>
            </a:r>
            <a:r>
              <a:rPr lang="en-US" dirty="0"/>
              <a:t>.</a:t>
            </a:r>
          </a:p>
          <a:p>
            <a:r>
              <a:rPr lang="en-US" b="1" dirty="0"/>
              <a:t>Red pulp;</a:t>
            </a:r>
            <a:r>
              <a:rPr lang="en-US" dirty="0"/>
              <a:t> part bathed with </a:t>
            </a:r>
            <a:r>
              <a:rPr lang="en-US" b="1" dirty="0"/>
              <a:t>blood</a:t>
            </a:r>
            <a:r>
              <a:rPr lang="en-US" dirty="0"/>
              <a:t> &amp; </a:t>
            </a:r>
          </a:p>
          <a:p>
            <a:r>
              <a:rPr lang="en-US" b="1" dirty="0"/>
              <a:t>White pulp;</a:t>
            </a:r>
            <a:r>
              <a:rPr lang="en-US" dirty="0"/>
              <a:t> areas of lymphatic tissue where there are sleeves of </a:t>
            </a:r>
            <a:r>
              <a:rPr lang="en-US" b="1" dirty="0"/>
              <a:t>lymphocytes</a:t>
            </a:r>
            <a:r>
              <a:rPr lang="en-US" dirty="0"/>
              <a:t> &amp; </a:t>
            </a:r>
            <a:r>
              <a:rPr lang="en-US" b="1" dirty="0"/>
              <a:t>macrophages</a:t>
            </a:r>
            <a:r>
              <a:rPr lang="en-US" dirty="0"/>
              <a:t> around blood vessels.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354</a:t>
            </a:fld>
            <a:endParaRPr lang="en-US"/>
          </a:p>
        </p:txBody>
      </p:sp>
    </p:spTree>
  </p:cSld>
  <p:clrMapOvr>
    <a:masterClrMapping/>
  </p:clrMapOvr>
  <p:transition>
    <p:wedge/>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4000" dirty="0"/>
              <a:t>Structures entering &amp; leaving the spleen at the </a:t>
            </a:r>
            <a:r>
              <a:rPr lang="en-US" sz="4000" dirty="0" err="1"/>
              <a:t>hilum</a:t>
            </a:r>
            <a:r>
              <a:rPr lang="en-US" sz="4000" dirty="0"/>
              <a:t> are:</a:t>
            </a:r>
          </a:p>
          <a:p>
            <a:pPr marL="937260" lvl="1" indent="-571500">
              <a:buFont typeface="+mj-lt"/>
              <a:buAutoNum type="romanLcPeriod"/>
            </a:pPr>
            <a:r>
              <a:rPr lang="en-US" sz="4000" dirty="0" err="1"/>
              <a:t>splenic</a:t>
            </a:r>
            <a:r>
              <a:rPr lang="en-US" sz="4000" dirty="0"/>
              <a:t> artery: branch of </a:t>
            </a:r>
            <a:r>
              <a:rPr lang="en-US" sz="4000" dirty="0" err="1"/>
              <a:t>coeliac</a:t>
            </a:r>
            <a:r>
              <a:rPr lang="en-US" sz="4000" dirty="0"/>
              <a:t> artery</a:t>
            </a:r>
          </a:p>
          <a:p>
            <a:pPr marL="937260" lvl="1" indent="-571500">
              <a:buFont typeface="+mj-lt"/>
              <a:buAutoNum type="romanLcPeriod"/>
            </a:pPr>
            <a:r>
              <a:rPr lang="en-US" sz="4000" dirty="0" err="1"/>
              <a:t>splenic</a:t>
            </a:r>
            <a:r>
              <a:rPr lang="en-US" sz="4000" dirty="0"/>
              <a:t> vein: branch of portal vein</a:t>
            </a:r>
          </a:p>
          <a:p>
            <a:pPr marL="937260" lvl="1" indent="-571500">
              <a:buFont typeface="+mj-lt"/>
              <a:buAutoNum type="romanLcPeriod"/>
            </a:pPr>
            <a:r>
              <a:rPr lang="en-US" sz="4000" dirty="0"/>
              <a:t>lymph vessels (efferent only)</a:t>
            </a:r>
          </a:p>
          <a:p>
            <a:pPr marL="937260" lvl="1" indent="-571500">
              <a:buFont typeface="+mj-lt"/>
              <a:buAutoNum type="romanLcPeriod"/>
            </a:pPr>
            <a:r>
              <a:rPr lang="en-US" sz="4000" dirty="0"/>
              <a:t>nerves</a:t>
            </a:r>
          </a:p>
          <a:p>
            <a:endParaRPr lang="en-US" sz="40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355</a:t>
            </a:fld>
            <a:endParaRPr lang="en-US"/>
          </a:p>
        </p:txBody>
      </p:sp>
    </p:spTree>
  </p:cSld>
  <p:clrMapOvr>
    <a:masterClrMapping/>
  </p:clrMapOvr>
  <p:transition>
    <p:wedge/>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324600"/>
            <a:ext cx="8229600" cy="350838"/>
          </a:xfrm>
        </p:spPr>
        <p:txBody>
          <a:bodyPr>
            <a:normAutofit fontScale="90000"/>
          </a:bodyPr>
          <a:lstStyle/>
          <a:p>
            <a:r>
              <a:rPr lang="en-US" dirty="0"/>
              <a:t>A section of the spleen</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8686799"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356</a:t>
            </a:fld>
            <a:endParaRPr lang="en-US"/>
          </a:p>
        </p:txBody>
      </p:sp>
    </p:spTree>
  </p:cSld>
  <p:clrMapOvr>
    <a:masterClrMapping/>
  </p:clrMapOvr>
  <p:transition>
    <p:wedge/>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a:noFill/>
        </p:spPr>
        <p:style>
          <a:lnRef idx="0">
            <a:schemeClr val="accent3"/>
          </a:lnRef>
          <a:fillRef idx="3">
            <a:schemeClr val="accent3"/>
          </a:fillRef>
          <a:effectRef idx="3">
            <a:schemeClr val="accent3"/>
          </a:effectRef>
          <a:fontRef idx="minor">
            <a:schemeClr val="lt1"/>
          </a:fontRef>
        </p:style>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u="sng"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Functions Of The Spleen</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pPr marL="514350" indent="-514350">
              <a:buFont typeface="+mj-lt"/>
              <a:buAutoNum type="arabicParenR"/>
            </a:pPr>
            <a:r>
              <a:rPr lang="en-US" b="1" dirty="0"/>
              <a:t>Phagocytosis: </a:t>
            </a:r>
            <a:r>
              <a:rPr lang="en-US" dirty="0"/>
              <a:t>Breaks down old or abnormal blood cells and some bacteria. The by products is transported to the liver.</a:t>
            </a:r>
          </a:p>
          <a:p>
            <a:pPr marL="514350" indent="-514350">
              <a:buFont typeface="+mj-lt"/>
              <a:buAutoNum type="arabicParenR"/>
            </a:pPr>
            <a:r>
              <a:rPr lang="en-US" b="1" dirty="0"/>
              <a:t>Storage of blood: </a:t>
            </a:r>
            <a:r>
              <a:rPr lang="en-US" dirty="0"/>
              <a:t>Contains up to 350 ml of blood &amp; in response to sympathetic stimulation can rapidly return a large part of this volume to the circulation, e.g. in haemorrhage.</a:t>
            </a:r>
          </a:p>
          <a:p>
            <a:pPr marL="514350" indent="-514350">
              <a:buFont typeface="+mj-lt"/>
              <a:buAutoNum type="arabicParenR"/>
            </a:pPr>
            <a:r>
              <a:rPr lang="en-US" b="1" dirty="0"/>
              <a:t>Immune response: </a:t>
            </a:r>
            <a:r>
              <a:rPr lang="en-US" dirty="0"/>
              <a:t>Contains T- &amp; B-lymphocytes, which are activated by the presence of antigens, e.g. infection. Lymphocyte proliferation during serious infection can cause </a:t>
            </a:r>
            <a:r>
              <a:rPr lang="en-US" dirty="0" err="1"/>
              <a:t>splenomegaly</a:t>
            </a:r>
            <a:r>
              <a:rPr lang="en-US" dirty="0"/>
              <a:t> (enlargement).</a:t>
            </a:r>
          </a:p>
          <a:p>
            <a:pPr marL="514350" indent="-514350">
              <a:buFont typeface="+mj-lt"/>
              <a:buAutoNum type="arabicParenR"/>
            </a:pPr>
            <a:r>
              <a:rPr lang="en-US" b="1" dirty="0" err="1"/>
              <a:t>Erythropoiesis</a:t>
            </a:r>
            <a:r>
              <a:rPr lang="en-US" b="1" dirty="0"/>
              <a:t>: </a:t>
            </a:r>
            <a:r>
              <a:rPr lang="en-US" dirty="0"/>
              <a:t>Spleen &amp; liver are important sites of fetal blood cell production &amp; spleen can also fulfill this function in adults in times of great need.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357</a:t>
            </a:fld>
            <a:endParaRPr lang="en-US"/>
          </a:p>
        </p:txBody>
      </p:sp>
    </p:spTree>
  </p:cSld>
  <p:clrMapOvr>
    <a:masterClrMapping/>
  </p:clrMapOvr>
  <p:transition>
    <p:wedge/>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u="sng" dirty="0"/>
              <a:t>c) THYMUS GLAND</a:t>
            </a:r>
          </a:p>
        </p:txBody>
      </p:sp>
      <p:sp>
        <p:nvSpPr>
          <p:cNvPr id="3" name="Content Placeholder 2"/>
          <p:cNvSpPr>
            <a:spLocks noGrp="1"/>
          </p:cNvSpPr>
          <p:nvPr>
            <p:ph idx="1"/>
          </p:nvPr>
        </p:nvSpPr>
        <p:spPr>
          <a:xfrm>
            <a:off x="0" y="685800"/>
            <a:ext cx="9144000" cy="6172200"/>
          </a:xfrm>
        </p:spPr>
        <p:txBody>
          <a:bodyPr>
            <a:normAutofit fontScale="92500" lnSpcReduction="10000"/>
          </a:bodyPr>
          <a:lstStyle/>
          <a:p>
            <a:r>
              <a:rPr lang="en-US" dirty="0"/>
              <a:t>Lies in the upper part of mediastinum behind the sternum &amp; extends upwards into the root of the neck.</a:t>
            </a:r>
          </a:p>
          <a:p>
            <a:r>
              <a:rPr lang="en-US" dirty="0"/>
              <a:t>Weighs about 10 to 15 g at birth </a:t>
            </a:r>
          </a:p>
          <a:p>
            <a:r>
              <a:rPr lang="en-US" dirty="0"/>
              <a:t>Grows until the individual reaches puberty, when it begins to atrophy (shrink). </a:t>
            </a:r>
          </a:p>
          <a:p>
            <a:r>
              <a:rPr lang="en-US" dirty="0"/>
              <a:t>Maximum weight, at puberty, is between 30 &amp; 40g</a:t>
            </a:r>
          </a:p>
          <a:p>
            <a:r>
              <a:rPr lang="en-US" dirty="0"/>
              <a:t>Associated with</a:t>
            </a:r>
          </a:p>
          <a:p>
            <a:pPr lvl="1">
              <a:buFont typeface="Wingdings" pitchFamily="2" charset="2"/>
              <a:buChar char="§"/>
            </a:pPr>
            <a:r>
              <a:rPr lang="en-US" dirty="0"/>
              <a:t>Anteriorly —sternum &amp; upper 4 costal cartilages</a:t>
            </a:r>
          </a:p>
          <a:p>
            <a:pPr lvl="1">
              <a:buFont typeface="Wingdings" pitchFamily="2" charset="2"/>
              <a:buChar char="§"/>
            </a:pPr>
            <a:r>
              <a:rPr lang="en-US" dirty="0"/>
              <a:t>Posteriorly —aortic arch &amp; its branches, </a:t>
            </a:r>
            <a:r>
              <a:rPr lang="en-US" dirty="0" err="1"/>
              <a:t>brachiocephalic</a:t>
            </a:r>
            <a:r>
              <a:rPr lang="en-US" dirty="0"/>
              <a:t> veins, trachea</a:t>
            </a:r>
          </a:p>
          <a:p>
            <a:pPr lvl="1">
              <a:buFont typeface="Wingdings" pitchFamily="2" charset="2"/>
              <a:buChar char="§"/>
            </a:pPr>
            <a:r>
              <a:rPr lang="en-US" dirty="0"/>
              <a:t>Laterally —lungs</a:t>
            </a:r>
          </a:p>
          <a:p>
            <a:pPr lvl="1">
              <a:buFont typeface="Wingdings" pitchFamily="2" charset="2"/>
              <a:buChar char="§"/>
            </a:pPr>
            <a:r>
              <a:rPr lang="en-US" dirty="0"/>
              <a:t>Superiorly — structures in the root of the neck</a:t>
            </a:r>
          </a:p>
          <a:p>
            <a:pPr lvl="1">
              <a:buFont typeface="Wingdings" pitchFamily="2" charset="2"/>
              <a:buChar char="§"/>
            </a:pPr>
            <a:r>
              <a:rPr lang="en-US" dirty="0"/>
              <a:t>Inferiorly — heart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358</a:t>
            </a:fld>
            <a:endParaRPr lang="en-US"/>
          </a:p>
        </p:txBody>
      </p:sp>
    </p:spTree>
  </p:cSld>
  <p:clrMapOvr>
    <a:masterClrMapping/>
  </p:clrMapOvr>
  <p:transition>
    <p:newsflash/>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u="sng" dirty="0"/>
              <a:t>Structure</a:t>
            </a:r>
          </a:p>
          <a:p>
            <a:r>
              <a:rPr lang="en-US" dirty="0"/>
              <a:t>Consists of 2 lobes joined by areolar tissue.</a:t>
            </a:r>
          </a:p>
          <a:p>
            <a:r>
              <a:rPr lang="en-US" dirty="0"/>
              <a:t>Lobes are enclosed by a fibrous capsule which dips into their substance, dividing them into lobules that consist of an irregular branching framework of epithelial cells &amp; lymphocytes.</a:t>
            </a:r>
          </a:p>
          <a:p>
            <a:pPr>
              <a:buNone/>
            </a:pPr>
            <a:r>
              <a:rPr lang="en-US" b="1" u="sng" dirty="0"/>
              <a:t>Function</a:t>
            </a:r>
          </a:p>
          <a:p>
            <a:r>
              <a:rPr lang="en-US" dirty="0"/>
              <a:t>Maturation and activation of T-Lymphocytes which then leave thymus &amp; enter blood and lymphoid tissues. </a:t>
            </a:r>
          </a:p>
          <a:p>
            <a:r>
              <a:rPr lang="en-US" dirty="0"/>
              <a:t>Maturation of thymus &amp; other lymphoid tissue is stimulated by </a:t>
            </a:r>
            <a:r>
              <a:rPr lang="en-US" b="1" dirty="0"/>
              <a:t>thymosin</a:t>
            </a:r>
            <a:r>
              <a:rPr lang="en-US" dirty="0"/>
              <a:t>, a hormone secreted by the epithelial cells that form the framework of the thymus gland.</a:t>
            </a:r>
          </a:p>
          <a:p>
            <a:endParaRPr lang="en-US" dirty="0"/>
          </a:p>
          <a:p>
            <a:r>
              <a:rPr lang="en-US" b="1" dirty="0">
                <a:solidFill>
                  <a:srgbClr val="FF0000"/>
                </a:solidFill>
              </a:rPr>
              <a:t>NB: </a:t>
            </a:r>
            <a:r>
              <a:rPr lang="en-US" dirty="0"/>
              <a:t>shrinking of the gland begins in adolescence and with increasing age, the effectiveness of T-lymphocyte response to antigens decline.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359</a:t>
            </a:fld>
            <a:endParaRPr lang="en-US"/>
          </a:p>
        </p:txBody>
      </p:sp>
    </p:spTree>
  </p:cSld>
  <p:clrMapOvr>
    <a:masterClrMapping/>
  </p:clrMapOvr>
  <p:transition>
    <p:newsfla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dirty="0"/>
              <a:t>	A myofibril has a repeating series of dark and light bands, consisting of units called </a:t>
            </a:r>
            <a:r>
              <a:rPr lang="en-US" b="1" dirty="0" err="1"/>
              <a:t>sarcomeres</a:t>
            </a:r>
            <a:r>
              <a:rPr lang="en-US" dirty="0"/>
              <a:t>. </a:t>
            </a:r>
          </a:p>
          <a:p>
            <a:r>
              <a:rPr lang="en-US" dirty="0"/>
              <a:t>A </a:t>
            </a:r>
            <a:r>
              <a:rPr lang="en-US" dirty="0" err="1"/>
              <a:t>sarcomere</a:t>
            </a:r>
            <a:r>
              <a:rPr lang="en-US" dirty="0"/>
              <a:t> represents the smallest functional unit of a skeletal muscle fibre and consists of:</a:t>
            </a:r>
          </a:p>
          <a:p>
            <a:pPr>
              <a:buNone/>
            </a:pPr>
            <a:r>
              <a:rPr lang="en-US" dirty="0"/>
              <a:t>	• thin filaments of </a:t>
            </a:r>
            <a:r>
              <a:rPr lang="en-US" b="1" dirty="0" err="1"/>
              <a:t>actin</a:t>
            </a:r>
            <a:endParaRPr lang="en-US" b="1" dirty="0"/>
          </a:p>
          <a:p>
            <a:pPr>
              <a:buNone/>
            </a:pPr>
            <a:r>
              <a:rPr lang="en-US" dirty="0"/>
              <a:t>	• thick filaments of </a:t>
            </a:r>
            <a:r>
              <a:rPr lang="en-US" b="1" dirty="0"/>
              <a:t>myosin</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36</a:t>
            </a:fld>
            <a:endParaRPr lang="en-US"/>
          </a:p>
        </p:txBody>
      </p:sp>
      <p:pic>
        <p:nvPicPr>
          <p:cNvPr id="1026" name="Picture 2"/>
          <p:cNvPicPr>
            <a:picLocks noChangeAspect="1" noChangeArrowheads="1"/>
          </p:cNvPicPr>
          <p:nvPr/>
        </p:nvPicPr>
        <p:blipFill>
          <a:blip r:embed="rId2" cstate="print"/>
          <a:srcRect l="15625" t="12667" r="47656" b="26000"/>
          <a:stretch>
            <a:fillRect/>
          </a:stretch>
        </p:blipFill>
        <p:spPr bwMode="auto">
          <a:xfrm>
            <a:off x="533400" y="2514600"/>
            <a:ext cx="6248400" cy="4343400"/>
          </a:xfrm>
          <a:prstGeom prst="rect">
            <a:avLst/>
          </a:prstGeom>
          <a:noFill/>
          <a:ln w="9525">
            <a:noFill/>
            <a:miter lim="800000"/>
            <a:headEnd/>
            <a:tailEnd/>
          </a:ln>
        </p:spPr>
      </p:pic>
    </p:spTree>
  </p:cSld>
  <p:clrMapOvr>
    <a:masterClrMapping/>
  </p:clrMapOvr>
  <p:transition>
    <p:blinds dir="vert"/>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style>
          <a:lnRef idx="0">
            <a:schemeClr val="accent1"/>
          </a:lnRef>
          <a:fillRef idx="3">
            <a:schemeClr val="accent1"/>
          </a:fillRef>
          <a:effectRef idx="3">
            <a:schemeClr val="accent1"/>
          </a:effectRef>
          <a:fontRef idx="minor">
            <a:schemeClr val="lt1"/>
          </a:fontRef>
        </p:style>
        <p:txBody>
          <a:bodyPr>
            <a:noAutofit/>
          </a:bodyPr>
          <a:lstStyle/>
          <a:p>
            <a:pPr algn="l"/>
            <a:r>
              <a:rPr lang="en-US" sz="3600" b="1" u="sng" dirty="0"/>
              <a:t>d) Mucosa-associated lymphoid tissue (MALT)</a:t>
            </a:r>
            <a:endParaRPr lang="en-US" sz="3600" u="sng" dirty="0"/>
          </a:p>
        </p:txBody>
      </p:sp>
      <p:sp>
        <p:nvSpPr>
          <p:cNvPr id="3" name="Content Placeholder 2"/>
          <p:cNvSpPr>
            <a:spLocks noGrp="1"/>
          </p:cNvSpPr>
          <p:nvPr>
            <p:ph idx="1"/>
          </p:nvPr>
        </p:nvSpPr>
        <p:spPr>
          <a:xfrm>
            <a:off x="0" y="1066800"/>
            <a:ext cx="9144000" cy="5791200"/>
          </a:xfrm>
        </p:spPr>
        <p:txBody>
          <a:bodyPr>
            <a:normAutofit fontScale="85000" lnSpcReduction="10000"/>
          </a:bodyPr>
          <a:lstStyle/>
          <a:p>
            <a:r>
              <a:rPr lang="en-US" dirty="0"/>
              <a:t>These are collections of lymphoid tissues f </a:t>
            </a:r>
            <a:r>
              <a:rPr lang="en-US" dirty="0" err="1"/>
              <a:t>ound</a:t>
            </a:r>
            <a:r>
              <a:rPr lang="en-US" dirty="0"/>
              <a:t> throughout the body, at strategically placed locations</a:t>
            </a:r>
          </a:p>
          <a:p>
            <a:r>
              <a:rPr lang="en-US" dirty="0"/>
              <a:t>Contain B- &amp; T-lymphocytes, which have migrated from bone marrow &amp; thymus.</a:t>
            </a:r>
          </a:p>
          <a:p>
            <a:r>
              <a:rPr lang="en-US" dirty="0"/>
              <a:t>Have no afferent lymphatic vessels, don’t filter lymph, &amp; are therefore not exposed to diseases spread by lymph. </a:t>
            </a:r>
          </a:p>
          <a:p>
            <a:r>
              <a:rPr lang="en-US" dirty="0"/>
              <a:t>MALT is found throughout the GIT, respiratory tract &amp; in GUT, all systems of the body exposed to the external environment.</a:t>
            </a:r>
          </a:p>
          <a:p>
            <a:r>
              <a:rPr lang="en-US" dirty="0"/>
              <a:t>Main groups of MALT are the </a:t>
            </a:r>
            <a:r>
              <a:rPr lang="en-US" b="1" i="1" dirty="0"/>
              <a:t>tonsils &amp; </a:t>
            </a:r>
            <a:r>
              <a:rPr lang="en-US" b="1" i="1" dirty="0" err="1"/>
              <a:t>Peyer's</a:t>
            </a:r>
            <a:r>
              <a:rPr lang="en-US" b="1" i="1" dirty="0"/>
              <a:t> patches</a:t>
            </a:r>
            <a:r>
              <a:rPr lang="en-US" dirty="0"/>
              <a:t>.</a:t>
            </a:r>
          </a:p>
          <a:p>
            <a:r>
              <a:rPr lang="en-US" b="1" dirty="0"/>
              <a:t>Tonsils: </a:t>
            </a:r>
            <a:r>
              <a:rPr lang="en-US" dirty="0"/>
              <a:t>located in the mouth &amp; throat; destroy swallowed &amp; inhaled antigens</a:t>
            </a:r>
          </a:p>
          <a:p>
            <a:r>
              <a:rPr lang="en-US" b="1" dirty="0" err="1"/>
              <a:t>Peyer's</a:t>
            </a:r>
            <a:r>
              <a:rPr lang="en-US" b="1" dirty="0"/>
              <a:t> patches: </a:t>
            </a:r>
            <a:r>
              <a:rPr lang="en-US" dirty="0"/>
              <a:t>large collections of lymphoid tissue found in the small intestine; intercept swallowed antigens.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360</a:t>
            </a:fld>
            <a:endParaRPr lang="en-US"/>
          </a:p>
        </p:txBody>
      </p:sp>
    </p:spTree>
  </p:cSld>
  <p:clrMapOvr>
    <a:masterClrMapping/>
  </p:clrMapOvr>
  <p:transition>
    <p:newsflash/>
  </p:transition>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371601"/>
            <a:ext cx="8839200" cy="2228850"/>
          </a:xfrm>
        </p:spPr>
        <p:style>
          <a:lnRef idx="0">
            <a:schemeClr val="accent1"/>
          </a:lnRef>
          <a:fillRef idx="3">
            <a:schemeClr val="accent1"/>
          </a:fillRef>
          <a:effectRef idx="3">
            <a:schemeClr val="accent1"/>
          </a:effectRef>
          <a:fontRef idx="minor">
            <a:schemeClr val="lt1"/>
          </a:fontRef>
        </p:style>
        <p:txBody>
          <a:bodyPr>
            <a:normAutofit/>
          </a:bodyPr>
          <a:lstStyle/>
          <a:p>
            <a:r>
              <a:rPr lang="en-US" sz="6600" b="1" dirty="0"/>
              <a:t>THE NERVOUS SYSTEM</a:t>
            </a:r>
          </a:p>
        </p:txBody>
      </p:sp>
      <p:sp>
        <p:nvSpPr>
          <p:cNvPr id="5" name="Subtitle 4"/>
          <p:cNvSpPr>
            <a:spLocks noGrp="1"/>
          </p:cNvSpPr>
          <p:nvPr>
            <p:ph type="subTitle" idx="1"/>
          </p:nvPr>
        </p:nvSpPr>
        <p:spPr/>
        <p:txBody>
          <a:bodyPr/>
          <a:lstStyle/>
          <a:p>
            <a:endParaRPr lang="en-US"/>
          </a:p>
        </p:txBody>
      </p:sp>
    </p:spTree>
  </p:cSld>
  <p:clrMapOvr>
    <a:masterClrMapping/>
  </p:clrMapOvr>
  <p:transition>
    <p:newsflash/>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0" y="1600200"/>
            <a:ext cx="8229600" cy="5257800"/>
          </a:xfrm>
        </p:spPr>
        <p:txBody>
          <a:bodyPr>
            <a:normAutofit fontScale="77500" lnSpcReduction="20000"/>
          </a:bodyPr>
          <a:lstStyle/>
          <a:p>
            <a:r>
              <a:rPr lang="en-US" dirty="0"/>
              <a:t>Nervous system detects and responds to changes inside and outside the body.</a:t>
            </a:r>
          </a:p>
          <a:p>
            <a:r>
              <a:rPr lang="en-US" dirty="0"/>
              <a:t>Controls important aspects of body function and maintains homeostasis together with the endocrine system.</a:t>
            </a:r>
          </a:p>
          <a:p>
            <a:r>
              <a:rPr lang="en-US" dirty="0"/>
              <a:t>Nervous system stimulation provides an immediate response while endocrine activity is slower and more prolonged.</a:t>
            </a:r>
          </a:p>
          <a:p>
            <a:r>
              <a:rPr lang="en-US" dirty="0"/>
              <a:t>Consists of the </a:t>
            </a:r>
            <a:r>
              <a:rPr lang="en-US" b="1" i="1" dirty="0"/>
              <a:t>brain</a:t>
            </a:r>
            <a:r>
              <a:rPr lang="en-US" dirty="0"/>
              <a:t>, the </a:t>
            </a:r>
            <a:r>
              <a:rPr lang="en-US" b="1" i="1" dirty="0"/>
              <a:t>spinal cord </a:t>
            </a:r>
            <a:r>
              <a:rPr lang="en-US" dirty="0"/>
              <a:t>and </a:t>
            </a:r>
            <a:r>
              <a:rPr lang="en-US" b="1" i="1" dirty="0"/>
              <a:t>peripheral nerves. </a:t>
            </a:r>
          </a:p>
          <a:p>
            <a:r>
              <a:rPr lang="en-US" dirty="0"/>
              <a:t>Response to changes in the internal environment maintains homeostasis and regulates involuntary functions, e.g. blood pressure and digestive activity. </a:t>
            </a:r>
          </a:p>
          <a:p>
            <a:r>
              <a:rPr lang="en-US" dirty="0"/>
              <a:t>Response to changes in the external environment maintains posture and other voluntary activities.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362</a:t>
            </a:fld>
            <a:endParaRPr lang="en-US"/>
          </a:p>
        </p:txBody>
      </p:sp>
    </p:spTree>
  </p:cSld>
  <p:clrMapOvr>
    <a:masterClrMapping/>
  </p:clrMapOvr>
  <p:transition>
    <p:newsflash/>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a:t>
            </a:r>
          </a:p>
        </p:txBody>
      </p:sp>
      <p:sp>
        <p:nvSpPr>
          <p:cNvPr id="3" name="Content Placeholder 2"/>
          <p:cNvSpPr>
            <a:spLocks noGrp="1"/>
          </p:cNvSpPr>
          <p:nvPr>
            <p:ph idx="1"/>
          </p:nvPr>
        </p:nvSpPr>
        <p:spPr/>
        <p:txBody>
          <a:bodyPr>
            <a:normAutofit/>
          </a:bodyPr>
          <a:lstStyle/>
          <a:p>
            <a:r>
              <a:rPr lang="en-US" sz="3200" dirty="0"/>
              <a:t>Nervous system is divided into two main areas:</a:t>
            </a:r>
          </a:p>
          <a:p>
            <a:pPr lvl="1"/>
            <a:r>
              <a:rPr lang="en-US" sz="3200" b="1" dirty="0"/>
              <a:t>Central Nervous System </a:t>
            </a:r>
            <a:r>
              <a:rPr lang="en-US" sz="3200" dirty="0"/>
              <a:t>(CNS); the brain and the spinal cord</a:t>
            </a:r>
          </a:p>
          <a:p>
            <a:pPr lvl="1"/>
            <a:r>
              <a:rPr lang="en-US" sz="3200" b="1" dirty="0"/>
              <a:t>Peripheral Nervous System </a:t>
            </a:r>
            <a:r>
              <a:rPr lang="en-US" sz="3200" dirty="0"/>
              <a:t>(PNS); all the nerves outside the brain and spinal cord.</a:t>
            </a:r>
          </a:p>
          <a:p>
            <a:endParaRPr lang="en-US" sz="32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363</a:t>
            </a:fld>
            <a:endParaRPr lang="en-US"/>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style>
          <a:lnRef idx="0">
            <a:schemeClr val="accent1"/>
          </a:lnRef>
          <a:fillRef idx="3">
            <a:schemeClr val="accent1"/>
          </a:fillRef>
          <a:effectRef idx="3">
            <a:schemeClr val="accent1"/>
          </a:effectRef>
          <a:fontRef idx="minor">
            <a:schemeClr val="lt1"/>
          </a:fontRef>
        </p:style>
        <p:txBody>
          <a:bodyPr/>
          <a:lstStyle/>
          <a:p>
            <a:r>
              <a:rPr lang="en-US" cap="none" dirty="0">
                <a:solidFill>
                  <a:schemeClr val="tx1"/>
                </a:solidFill>
              </a:rPr>
              <a:t>INTRO….</a:t>
            </a:r>
          </a:p>
        </p:txBody>
      </p:sp>
      <p:sp>
        <p:nvSpPr>
          <p:cNvPr id="3" name="Content Placeholder 2"/>
          <p:cNvSpPr>
            <a:spLocks noGrp="1"/>
          </p:cNvSpPr>
          <p:nvPr>
            <p:ph idx="1"/>
          </p:nvPr>
        </p:nvSpPr>
        <p:spPr/>
        <p:txBody>
          <a:bodyPr>
            <a:normAutofit fontScale="85000" lnSpcReduction="20000"/>
          </a:bodyPr>
          <a:lstStyle/>
          <a:p>
            <a:r>
              <a:rPr lang="en-US" dirty="0"/>
              <a:t>PNS comprises of paired cranial and sacral nerves; some are sensory (afferent), some are motor (efferent) and some mixed. </a:t>
            </a:r>
          </a:p>
          <a:p>
            <a:r>
              <a:rPr lang="en-US" dirty="0">
                <a:sym typeface="Symbol"/>
              </a:rPr>
              <a:t>h</a:t>
            </a:r>
            <a:r>
              <a:rPr lang="en-US" dirty="0"/>
              <a:t>as two functional parts:</a:t>
            </a:r>
          </a:p>
          <a:p>
            <a:pPr lvl="1"/>
            <a:r>
              <a:rPr lang="en-US" dirty="0"/>
              <a:t>the sensory division</a:t>
            </a:r>
          </a:p>
          <a:p>
            <a:pPr lvl="1"/>
            <a:r>
              <a:rPr lang="en-US" dirty="0"/>
              <a:t>the motor division</a:t>
            </a:r>
          </a:p>
          <a:p>
            <a:r>
              <a:rPr lang="en-US" dirty="0"/>
              <a:t>Motor division is involved in activities that are:</a:t>
            </a:r>
          </a:p>
          <a:p>
            <a:pPr lvl="1">
              <a:buFont typeface="Wingdings" pitchFamily="2" charset="2"/>
              <a:buChar char="§"/>
            </a:pPr>
            <a:r>
              <a:rPr lang="en-US" dirty="0"/>
              <a:t>voluntary —the somatic nervous system(movement of voluntary muscles)</a:t>
            </a:r>
          </a:p>
          <a:p>
            <a:pPr lvl="1">
              <a:buFont typeface="Wingdings" pitchFamily="2" charset="2"/>
              <a:buChar char="§"/>
            </a:pPr>
            <a:r>
              <a:rPr lang="en-US" dirty="0"/>
              <a:t>involuntary — the autonomic nervous system (ANS) (functioning of smooth and cardiac muscle and glands) which has 2 parts: </a:t>
            </a:r>
            <a:r>
              <a:rPr lang="en-US" b="1" i="1" dirty="0"/>
              <a:t>sympathetic</a:t>
            </a:r>
            <a:r>
              <a:rPr lang="en-US" dirty="0"/>
              <a:t> and </a:t>
            </a:r>
            <a:r>
              <a:rPr lang="en-US" b="1" i="1" dirty="0"/>
              <a:t>parasympathetic</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364</a:t>
            </a:fld>
            <a:endParaRPr lang="en-US"/>
          </a:p>
        </p:txBody>
      </p:sp>
    </p:spTree>
  </p:cSld>
  <p:clrMapOvr>
    <a:masterClrMapping/>
  </p:clrMapOvr>
  <p:transition>
    <p:newsflash/>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30962"/>
            <a:ext cx="8229600" cy="427038"/>
          </a:xfrm>
        </p:spPr>
        <p:txBody>
          <a:bodyPr>
            <a:normAutofit fontScale="90000"/>
          </a:bodyPr>
          <a:lstStyle/>
          <a:p>
            <a:r>
              <a:rPr lang="en-US" sz="2400" dirty="0"/>
              <a:t>Functional components of the nervous system.</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365</a:t>
            </a:fld>
            <a:endParaRPr lang="en-US"/>
          </a:p>
        </p:txBody>
      </p:sp>
    </p:spTree>
  </p:cSld>
  <p:clrMapOvr>
    <a:masterClrMapping/>
  </p:clrMapOvr>
  <p:transition>
    <p:newsflash/>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3600" b="1" u="sng" dirty="0"/>
              <a:t>Cells and tissues of the nervous system</a:t>
            </a:r>
            <a:br>
              <a:rPr lang="en-US" b="1" u="sng" dirty="0"/>
            </a:br>
            <a:r>
              <a:rPr lang="en-US" b="1" dirty="0"/>
              <a:t>NEURONES</a:t>
            </a:r>
            <a:r>
              <a:rPr lang="en-US" b="1" u="sng" dirty="0"/>
              <a:t>  </a:t>
            </a:r>
          </a:p>
        </p:txBody>
      </p:sp>
      <p:sp>
        <p:nvSpPr>
          <p:cNvPr id="3" name="Content Placeholder 2"/>
          <p:cNvSpPr>
            <a:spLocks noGrp="1"/>
          </p:cNvSpPr>
          <p:nvPr>
            <p:ph idx="1"/>
          </p:nvPr>
        </p:nvSpPr>
        <p:spPr>
          <a:xfrm>
            <a:off x="0" y="1066800"/>
            <a:ext cx="9144000" cy="5791200"/>
          </a:xfrm>
        </p:spPr>
        <p:txBody>
          <a:bodyPr>
            <a:normAutofit fontScale="92500" lnSpcReduction="20000"/>
          </a:bodyPr>
          <a:lstStyle/>
          <a:p>
            <a:r>
              <a:rPr lang="en-US" b="1" dirty="0"/>
              <a:t>Neurones</a:t>
            </a:r>
            <a:r>
              <a:rPr lang="en-US" dirty="0"/>
              <a:t> are nerve cells. </a:t>
            </a:r>
          </a:p>
          <a:p>
            <a:r>
              <a:rPr lang="en-US" dirty="0"/>
              <a:t>Each neurone consists of a </a:t>
            </a:r>
            <a:r>
              <a:rPr lang="en-US" b="1" dirty="0"/>
              <a:t>cell body </a:t>
            </a:r>
            <a:r>
              <a:rPr lang="en-US" dirty="0"/>
              <a:t>and its </a:t>
            </a:r>
            <a:r>
              <a:rPr lang="en-US" b="1" dirty="0"/>
              <a:t>processes</a:t>
            </a:r>
            <a:r>
              <a:rPr lang="en-US" dirty="0"/>
              <a:t>, one </a:t>
            </a:r>
            <a:r>
              <a:rPr lang="en-US" b="1" dirty="0"/>
              <a:t>axon</a:t>
            </a:r>
            <a:r>
              <a:rPr lang="en-US" dirty="0"/>
              <a:t> and many </a:t>
            </a:r>
            <a:r>
              <a:rPr lang="en-US" b="1" dirty="0"/>
              <a:t>dendrites</a:t>
            </a:r>
            <a:r>
              <a:rPr lang="en-US" dirty="0"/>
              <a:t>.</a:t>
            </a:r>
          </a:p>
          <a:p>
            <a:r>
              <a:rPr lang="en-US" b="1" dirty="0"/>
              <a:t>Nerves</a:t>
            </a:r>
            <a:r>
              <a:rPr lang="en-US" dirty="0"/>
              <a:t>: group/bundle of axons and/or dendrites of many neurons bound together.</a:t>
            </a:r>
          </a:p>
          <a:p>
            <a:r>
              <a:rPr lang="en-US" dirty="0"/>
              <a:t>Neurones cannot divide and for survival they need a continuous supply of oxygen and glucose and can only </a:t>
            </a:r>
            <a:r>
              <a:rPr lang="en-US" dirty="0" err="1"/>
              <a:t>synthesise</a:t>
            </a:r>
            <a:r>
              <a:rPr lang="en-US" dirty="0"/>
              <a:t> chemical energy (ATP) from glucose. </a:t>
            </a:r>
          </a:p>
          <a:p>
            <a:r>
              <a:rPr lang="en-US" dirty="0" err="1"/>
              <a:t>Neurones</a:t>
            </a:r>
            <a:r>
              <a:rPr lang="en-US" dirty="0"/>
              <a:t> generate and transmit </a:t>
            </a:r>
            <a:r>
              <a:rPr lang="en-US" b="1" dirty="0"/>
              <a:t>electrical</a:t>
            </a:r>
            <a:r>
              <a:rPr lang="en-US" dirty="0"/>
              <a:t> </a:t>
            </a:r>
            <a:r>
              <a:rPr lang="en-US" b="1" dirty="0"/>
              <a:t>impulses </a:t>
            </a:r>
            <a:r>
              <a:rPr lang="en-US" dirty="0"/>
              <a:t>called </a:t>
            </a:r>
            <a:r>
              <a:rPr lang="en-US" b="1" dirty="0"/>
              <a:t>action potentials </a:t>
            </a:r>
            <a:r>
              <a:rPr lang="en-US" dirty="0"/>
              <a:t>which are similar to small electrical impulses.</a:t>
            </a:r>
          </a:p>
          <a:p>
            <a:r>
              <a:rPr lang="en-US" dirty="0"/>
              <a:t>Some </a:t>
            </a:r>
            <a:r>
              <a:rPr lang="en-US" dirty="0" err="1"/>
              <a:t>neurones</a:t>
            </a:r>
            <a:r>
              <a:rPr lang="en-US" dirty="0"/>
              <a:t> initiate nerve impulses while others act as </a:t>
            </a:r>
            <a:r>
              <a:rPr lang="en-US" b="1" dirty="0"/>
              <a:t>'relay stations' </a:t>
            </a:r>
            <a:r>
              <a:rPr lang="en-US" dirty="0"/>
              <a:t>where impulses are passed on and sometimes redirected.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366</a:t>
            </a:fld>
            <a:endParaRPr lang="en-US"/>
          </a:p>
        </p:txBody>
      </p:sp>
    </p:spTree>
  </p:cSld>
  <p:clrMapOvr>
    <a:masterClrMapping/>
  </p:clrMapOvr>
  <p:transition>
    <p:newsflash/>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a:noFill/>
        </p:spPr>
        <p:style>
          <a:lnRef idx="0">
            <a:schemeClr val="accent1"/>
          </a:lnRef>
          <a:fillRef idx="3">
            <a:schemeClr val="accent1"/>
          </a:fillRef>
          <a:effectRef idx="3">
            <a:schemeClr val="accent1"/>
          </a:effectRef>
          <a:fontRef idx="minor">
            <a:schemeClr val="lt1"/>
          </a:fontRef>
        </p:style>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u="sng"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Properties of </a:t>
            </a:r>
            <a:r>
              <a:rPr lang="en-US" b="1" u="sng" cap="none"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neurones</a:t>
            </a:r>
            <a:endParaRPr lang="en-US" b="1" u="sng"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0" y="685800"/>
            <a:ext cx="9144000" cy="6172200"/>
          </a:xfrm>
        </p:spPr>
        <p:txBody>
          <a:bodyPr>
            <a:normAutofit/>
          </a:bodyPr>
          <a:lstStyle/>
          <a:p>
            <a:r>
              <a:rPr lang="en-US" dirty="0"/>
              <a:t>Have the characteristics of irritability and conductivity.</a:t>
            </a:r>
          </a:p>
          <a:p>
            <a:r>
              <a:rPr lang="en-US" b="1" dirty="0"/>
              <a:t>Irritability: </a:t>
            </a:r>
            <a:r>
              <a:rPr lang="en-US" dirty="0"/>
              <a:t>ability to initiate nerve impulses in response to stimuli from:</a:t>
            </a:r>
          </a:p>
          <a:p>
            <a:pPr lvl="1"/>
            <a:r>
              <a:rPr lang="en-US" dirty="0"/>
              <a:t>outside the body, e.g. touch, light waves</a:t>
            </a:r>
          </a:p>
          <a:p>
            <a:pPr lvl="1"/>
            <a:r>
              <a:rPr lang="en-US" dirty="0"/>
              <a:t>inside the body, e.g. a change in the CO</a:t>
            </a:r>
            <a:r>
              <a:rPr lang="en-US" sz="1700" dirty="0"/>
              <a:t>2 </a:t>
            </a:r>
            <a:r>
              <a:rPr lang="en-US" dirty="0"/>
              <a:t>concentration in the blood alters respiration.</a:t>
            </a:r>
          </a:p>
          <a:p>
            <a:r>
              <a:rPr lang="en-US" b="1" dirty="0"/>
              <a:t>Conductivity:</a:t>
            </a:r>
            <a:r>
              <a:rPr lang="en-US" dirty="0"/>
              <a:t> ability to transmit an impulse.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367</a:t>
            </a:fld>
            <a:endParaRPr lang="en-US"/>
          </a:p>
        </p:txBody>
      </p:sp>
    </p:spTree>
  </p:cSld>
  <p:clrMapOvr>
    <a:masterClrMapping/>
  </p:clrMapOvr>
  <p:transition>
    <p:newsflash/>
  </p:transition>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Structure of a neuron</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pPr>
              <a:buNone/>
            </a:pPr>
            <a:r>
              <a:rPr lang="en-US" b="1" dirty="0"/>
              <a:t>a) Cell bodies</a:t>
            </a:r>
          </a:p>
          <a:p>
            <a:r>
              <a:rPr lang="en-US" dirty="0"/>
              <a:t>Form the grey matter of the nervous system </a:t>
            </a:r>
          </a:p>
          <a:p>
            <a:r>
              <a:rPr lang="en-US" dirty="0"/>
              <a:t>Found at the periphery of the brain and in the centre of the spinal cord. </a:t>
            </a:r>
          </a:p>
          <a:p>
            <a:r>
              <a:rPr lang="en-US" b="1" dirty="0"/>
              <a:t>Nuclei</a:t>
            </a:r>
            <a:r>
              <a:rPr lang="en-US" dirty="0"/>
              <a:t>: Groups of cell bodies the CNS</a:t>
            </a:r>
          </a:p>
          <a:p>
            <a:r>
              <a:rPr lang="en-US" b="1" dirty="0"/>
              <a:t>Ganglia</a:t>
            </a:r>
            <a:r>
              <a:rPr lang="en-US" dirty="0"/>
              <a:t>: groups of cell bodies in the PNS.</a:t>
            </a:r>
          </a:p>
          <a:p>
            <a:pPr>
              <a:buNone/>
            </a:pPr>
            <a:r>
              <a:rPr lang="en-US" b="1" dirty="0"/>
              <a:t>b) Axons and dendrites</a:t>
            </a:r>
          </a:p>
          <a:p>
            <a:r>
              <a:rPr lang="en-US" b="1" dirty="0"/>
              <a:t>Def</a:t>
            </a:r>
            <a:r>
              <a:rPr lang="en-US" dirty="0"/>
              <a:t>: Extensions of cell bodies and form the white matter of the nervous system. </a:t>
            </a:r>
          </a:p>
          <a:p>
            <a:r>
              <a:rPr lang="en-US" b="1" dirty="0"/>
              <a:t>Axons</a:t>
            </a:r>
            <a:r>
              <a:rPr lang="en-US" dirty="0"/>
              <a:t> are found </a:t>
            </a:r>
            <a:r>
              <a:rPr lang="en-US" b="1" dirty="0"/>
              <a:t>deep in the brain </a:t>
            </a:r>
            <a:r>
              <a:rPr lang="en-US" dirty="0"/>
              <a:t>and in groups, called </a:t>
            </a:r>
            <a:r>
              <a:rPr lang="en-US" b="1" dirty="0"/>
              <a:t>tracts</a:t>
            </a:r>
            <a:r>
              <a:rPr lang="en-US" dirty="0"/>
              <a:t>, at the </a:t>
            </a:r>
            <a:r>
              <a:rPr lang="en-US" b="1" dirty="0"/>
              <a:t>periphery</a:t>
            </a:r>
            <a:r>
              <a:rPr lang="en-US" dirty="0"/>
              <a:t> of the spinal cord. </a:t>
            </a:r>
          </a:p>
          <a:p>
            <a:r>
              <a:rPr lang="en-US" dirty="0"/>
              <a:t>Are referred to as</a:t>
            </a:r>
            <a:r>
              <a:rPr lang="en-US" b="1" dirty="0"/>
              <a:t> nerves </a:t>
            </a:r>
            <a:r>
              <a:rPr lang="en-US" dirty="0"/>
              <a:t>or </a:t>
            </a:r>
            <a:r>
              <a:rPr lang="en-US" b="1" dirty="0"/>
              <a:t>nerve fibres </a:t>
            </a:r>
            <a:r>
              <a:rPr lang="en-US" dirty="0"/>
              <a:t>outside the brain and spinal cord.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368</a:t>
            </a:fld>
            <a:endParaRPr lang="en-US"/>
          </a:p>
        </p:txBody>
      </p:sp>
    </p:spTree>
  </p:cSld>
  <p:clrMapOvr>
    <a:masterClrMapping/>
  </p:clrMapOvr>
  <p:transition>
    <p:newsflash/>
  </p:transitio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430962"/>
            <a:ext cx="8229600" cy="427038"/>
          </a:xfrm>
        </p:spPr>
        <p:txBody>
          <a:bodyPr>
            <a:normAutofit fontScale="90000"/>
          </a:bodyPr>
          <a:lstStyle/>
          <a:p>
            <a:r>
              <a:rPr lang="en-US" dirty="0"/>
              <a:t>Structure of neurones</a:t>
            </a:r>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369</a:t>
            </a:fld>
            <a:endParaRPr lang="en-US"/>
          </a:p>
        </p:txBody>
      </p:sp>
    </p:spTree>
  </p:cSld>
  <p:clrMapOvr>
    <a:masterClrMapping/>
  </p:clrMapOvr>
  <p:transition>
    <p:newsfla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 muscle consists of a large number of muscle fibres. </a:t>
            </a:r>
          </a:p>
          <a:p>
            <a:r>
              <a:rPr lang="en-US" dirty="0"/>
              <a:t>In addition to the </a:t>
            </a:r>
            <a:r>
              <a:rPr lang="en-US" dirty="0" err="1"/>
              <a:t>sarcolemma</a:t>
            </a:r>
            <a:r>
              <a:rPr lang="en-US" dirty="0"/>
              <a:t>, each fibre is enclosed in and attached to fine fibrous connective tissue called </a:t>
            </a:r>
            <a:r>
              <a:rPr lang="en-US" b="1" dirty="0" err="1"/>
              <a:t>endomysium</a:t>
            </a:r>
            <a:r>
              <a:rPr lang="en-US" b="1" dirty="0"/>
              <a:t>. </a:t>
            </a:r>
          </a:p>
          <a:p>
            <a:r>
              <a:rPr lang="en-US" dirty="0"/>
              <a:t>Small bundles of fibres are enclosed in </a:t>
            </a:r>
            <a:r>
              <a:rPr lang="en-US" b="1" dirty="0" err="1"/>
              <a:t>perimysium</a:t>
            </a:r>
            <a:r>
              <a:rPr lang="en-US" dirty="0"/>
              <a:t>, and the whole muscle in </a:t>
            </a:r>
            <a:r>
              <a:rPr lang="en-US" b="1" dirty="0" err="1"/>
              <a:t>epimysium</a:t>
            </a:r>
            <a:r>
              <a:rPr lang="en-US" dirty="0"/>
              <a:t>. </a:t>
            </a:r>
          </a:p>
          <a:p>
            <a:r>
              <a:rPr lang="en-US" dirty="0"/>
              <a:t>The fibrous tissue enclosing the fibres, the bundles and the whole muscle extends beyond the muscle fibres to become the </a:t>
            </a:r>
            <a:r>
              <a:rPr lang="en-US" b="1" dirty="0"/>
              <a:t>tendon</a:t>
            </a:r>
            <a:r>
              <a:rPr lang="en-US" dirty="0"/>
              <a:t>, which attaches the muscle to bone or skin.</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37</a:t>
            </a:fld>
            <a:endParaRPr lang="en-US"/>
          </a:p>
        </p:txBody>
      </p:sp>
      <p:pic>
        <p:nvPicPr>
          <p:cNvPr id="4" name="Picture 2"/>
          <p:cNvPicPr>
            <a:picLocks noChangeAspect="1" noChangeArrowheads="1"/>
          </p:cNvPicPr>
          <p:nvPr/>
        </p:nvPicPr>
        <p:blipFill>
          <a:blip r:embed="rId2" cstate="print"/>
          <a:srcRect b="62338"/>
          <a:stretch>
            <a:fillRect/>
          </a:stretch>
        </p:blipFill>
        <p:spPr bwMode="auto">
          <a:xfrm>
            <a:off x="0" y="3581400"/>
            <a:ext cx="9144000" cy="3276600"/>
          </a:xfrm>
          <a:prstGeom prst="rect">
            <a:avLst/>
          </a:prstGeom>
          <a:noFill/>
          <a:ln w="9525">
            <a:noFill/>
            <a:miter lim="800000"/>
            <a:headEnd/>
            <a:tailEnd/>
          </a:ln>
        </p:spPr>
      </p:pic>
    </p:spTree>
  </p:cSld>
  <p:clrMapOvr>
    <a:masterClrMapping/>
  </p:clrMapOvr>
  <p:transition>
    <p:blinds dir="vert"/>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563562"/>
          </a:xfrm>
        </p:spPr>
        <p:txBody>
          <a:bodyPr>
            <a:normAutofit fontScale="90000"/>
          </a:bodyPr>
          <a:lstStyle/>
          <a:p>
            <a:r>
              <a:rPr lang="en-US" b="1" dirty="0"/>
              <a:t>Axons</a:t>
            </a:r>
            <a:endParaRPr lang="en-US" dirty="0"/>
          </a:p>
        </p:txBody>
      </p:sp>
      <p:sp>
        <p:nvSpPr>
          <p:cNvPr id="3" name="Content Placeholder 2"/>
          <p:cNvSpPr>
            <a:spLocks noGrp="1"/>
          </p:cNvSpPr>
          <p:nvPr>
            <p:ph idx="1"/>
          </p:nvPr>
        </p:nvSpPr>
        <p:spPr>
          <a:xfrm>
            <a:off x="457200" y="914400"/>
            <a:ext cx="7924800" cy="5559552"/>
          </a:xfrm>
        </p:spPr>
        <p:txBody>
          <a:bodyPr>
            <a:normAutofit fontScale="85000" lnSpcReduction="20000"/>
          </a:bodyPr>
          <a:lstStyle/>
          <a:p>
            <a:r>
              <a:rPr lang="en-US" dirty="0"/>
              <a:t>Each nerve cell has only one axon, carrying nerve impulses away from the cell body. </a:t>
            </a:r>
          </a:p>
          <a:p>
            <a:r>
              <a:rPr lang="en-US" dirty="0"/>
              <a:t>Usually longer than the dendrites, sometimes as long as 100 cm.</a:t>
            </a:r>
          </a:p>
          <a:p>
            <a:r>
              <a:rPr lang="en-US" dirty="0"/>
              <a:t>They begin at the </a:t>
            </a:r>
            <a:r>
              <a:rPr lang="en-US" b="1" i="1" dirty="0"/>
              <a:t>axon hillock</a:t>
            </a:r>
            <a:r>
              <a:rPr lang="en-US" dirty="0"/>
              <a:t> near the cell body</a:t>
            </a:r>
          </a:p>
          <a:p>
            <a:pPr>
              <a:buNone/>
            </a:pPr>
            <a:r>
              <a:rPr lang="en-US" b="1" dirty="0"/>
              <a:t>Structure of an axon</a:t>
            </a:r>
          </a:p>
          <a:p>
            <a:r>
              <a:rPr lang="en-US" dirty="0"/>
              <a:t>Has a membrane known as </a:t>
            </a:r>
            <a:r>
              <a:rPr lang="en-US" b="1" dirty="0" err="1"/>
              <a:t>axolemma</a:t>
            </a:r>
            <a:r>
              <a:rPr lang="en-US" b="1" dirty="0"/>
              <a:t> </a:t>
            </a:r>
            <a:r>
              <a:rPr lang="en-US" dirty="0"/>
              <a:t>which encloses the </a:t>
            </a:r>
            <a:r>
              <a:rPr lang="en-US" dirty="0" err="1"/>
              <a:t>cytoplasmic</a:t>
            </a:r>
            <a:r>
              <a:rPr lang="en-US" dirty="0"/>
              <a:t> extension of the cell body.</a:t>
            </a:r>
          </a:p>
          <a:p>
            <a:pPr>
              <a:buNone/>
            </a:pPr>
            <a:r>
              <a:rPr lang="en-US" b="1" dirty="0" err="1">
                <a:solidFill>
                  <a:srgbClr val="FF0000"/>
                </a:solidFill>
              </a:rPr>
              <a:t>Myelinated</a:t>
            </a:r>
            <a:r>
              <a:rPr lang="en-US" b="1" dirty="0">
                <a:solidFill>
                  <a:srgbClr val="FF0000"/>
                </a:solidFill>
              </a:rPr>
              <a:t> </a:t>
            </a:r>
            <a:r>
              <a:rPr lang="en-US" b="1" dirty="0" err="1">
                <a:solidFill>
                  <a:srgbClr val="FF0000"/>
                </a:solidFill>
              </a:rPr>
              <a:t>neurones</a:t>
            </a:r>
            <a:endParaRPr lang="en-US" b="1" dirty="0">
              <a:solidFill>
                <a:srgbClr val="FF0000"/>
              </a:solidFill>
            </a:endParaRPr>
          </a:p>
          <a:p>
            <a:r>
              <a:rPr lang="en-US" dirty="0"/>
              <a:t>Are </a:t>
            </a:r>
            <a:r>
              <a:rPr lang="en-US" dirty="0" err="1"/>
              <a:t>neurones</a:t>
            </a:r>
            <a:r>
              <a:rPr lang="en-US" dirty="0"/>
              <a:t> whose axons are </a:t>
            </a:r>
            <a:r>
              <a:rPr lang="en-US" dirty="0" err="1"/>
              <a:t>sorrounded</a:t>
            </a:r>
            <a:r>
              <a:rPr lang="en-US" dirty="0"/>
              <a:t> by a </a:t>
            </a:r>
            <a:r>
              <a:rPr lang="en-US" b="1" dirty="0"/>
              <a:t>Myelin sheath</a:t>
            </a:r>
            <a:r>
              <a:rPr lang="en-US" dirty="0"/>
              <a:t> which consists of series of Schwann cells arranged along the length of the axon; </a:t>
            </a:r>
          </a:p>
          <a:p>
            <a:r>
              <a:rPr lang="en-US" dirty="0"/>
              <a:t>Myelin sheath is found in large axons and those of peripheral nerves.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370</a:t>
            </a:fld>
            <a:endParaRPr lang="en-US"/>
          </a:p>
        </p:txBody>
      </p:sp>
    </p:spTree>
  </p:cSld>
  <p:clrMapOvr>
    <a:masterClrMapping/>
  </p:clrMapOvr>
  <p:transition>
    <p:newsflash/>
  </p:transition>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a:t>The outermost layer of Schwann cell plasma membrane is the </a:t>
            </a:r>
            <a:r>
              <a:rPr lang="en-US" b="1" dirty="0" err="1"/>
              <a:t>Neurilemma</a:t>
            </a:r>
            <a:endParaRPr lang="en-US" dirty="0"/>
          </a:p>
          <a:p>
            <a:r>
              <a:rPr lang="en-US" dirty="0"/>
              <a:t>There are tiny areas of exposed </a:t>
            </a:r>
            <a:r>
              <a:rPr lang="en-US" dirty="0" err="1"/>
              <a:t>axolemma</a:t>
            </a:r>
            <a:r>
              <a:rPr lang="en-US" dirty="0"/>
              <a:t> between adjacent Schwann cells called </a:t>
            </a:r>
            <a:r>
              <a:rPr lang="en-US" b="1" dirty="0"/>
              <a:t>Nodes of </a:t>
            </a:r>
            <a:r>
              <a:rPr lang="en-US" b="1" dirty="0" err="1"/>
              <a:t>Ranvier</a:t>
            </a:r>
            <a:r>
              <a:rPr lang="en-US" b="1" dirty="0"/>
              <a:t>  which </a:t>
            </a:r>
            <a:r>
              <a:rPr lang="en-US" dirty="0"/>
              <a:t>assist the rapid transmission of nerve impulses.</a:t>
            </a:r>
          </a:p>
          <a:p>
            <a:pPr>
              <a:buNone/>
            </a:pPr>
            <a:r>
              <a:rPr lang="en-US" b="1" dirty="0">
                <a:solidFill>
                  <a:srgbClr val="FF0000"/>
                </a:solidFill>
              </a:rPr>
              <a:t>Non-</a:t>
            </a:r>
            <a:r>
              <a:rPr lang="en-US" b="1" dirty="0" err="1">
                <a:solidFill>
                  <a:srgbClr val="FF0000"/>
                </a:solidFill>
              </a:rPr>
              <a:t>myelinated</a:t>
            </a:r>
            <a:r>
              <a:rPr lang="en-US" b="1" dirty="0">
                <a:solidFill>
                  <a:srgbClr val="FF0000"/>
                </a:solidFill>
              </a:rPr>
              <a:t> </a:t>
            </a:r>
            <a:r>
              <a:rPr lang="en-US" b="1" dirty="0" err="1">
                <a:solidFill>
                  <a:srgbClr val="FF0000"/>
                </a:solidFill>
              </a:rPr>
              <a:t>neurones</a:t>
            </a:r>
            <a:endParaRPr lang="en-US" b="1" dirty="0">
              <a:solidFill>
                <a:srgbClr val="FF0000"/>
              </a:solidFill>
            </a:endParaRPr>
          </a:p>
          <a:p>
            <a:r>
              <a:rPr lang="en-US" dirty="0"/>
              <a:t>Postganglionic fibres and some small fibres in the CNS are non-myelinated. </a:t>
            </a:r>
          </a:p>
          <a:p>
            <a:r>
              <a:rPr lang="en-US" dirty="0"/>
              <a:t>A number of axons are found embedded in Schwann cell plasma membranes. </a:t>
            </a:r>
          </a:p>
          <a:p>
            <a:r>
              <a:rPr lang="en-US" dirty="0"/>
              <a:t>Adjacent Schwann cells are in close association and there is no exposed </a:t>
            </a:r>
            <a:r>
              <a:rPr lang="en-US" dirty="0" err="1"/>
              <a:t>axolemma</a:t>
            </a:r>
            <a:r>
              <a:rPr lang="en-US" dirty="0"/>
              <a:t>. </a:t>
            </a:r>
          </a:p>
          <a:p>
            <a:r>
              <a:rPr lang="en-US" dirty="0"/>
              <a:t>Speed of transmission of nerve impulses is significantly slower in non-myelinated fibres.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371</a:t>
            </a:fld>
            <a:endParaRPr lang="en-US"/>
          </a:p>
        </p:txBody>
      </p:sp>
    </p:spTree>
  </p:cSld>
  <p:clrMapOvr>
    <a:masterClrMapping/>
  </p:clrMapOvr>
  <p:transition>
    <p:newsflash/>
  </p:transitio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30962"/>
            <a:ext cx="8229600" cy="427038"/>
          </a:xfrm>
        </p:spPr>
        <p:txBody>
          <a:bodyPr>
            <a:normAutofit fontScale="90000"/>
          </a:bodyPr>
          <a:lstStyle/>
          <a:p>
            <a:r>
              <a:rPr lang="en-US" sz="2800" dirty="0"/>
              <a:t>Nerve fibres; myelinated and non-myelinated</a:t>
            </a:r>
          </a:p>
        </p:txBody>
      </p:sp>
      <p:pic>
        <p:nvPicPr>
          <p:cNvPr id="11266" name="Picture 2"/>
          <p:cNvPicPr>
            <a:picLocks noGrp="1" noChangeAspect="1" noChangeArrowheads="1"/>
          </p:cNvPicPr>
          <p:nvPr>
            <p:ph idx="1"/>
          </p:nvPr>
        </p:nvPicPr>
        <p:blipFill>
          <a:blip r:embed="rId2" cstate="print"/>
          <a:srcRect/>
          <a:stretch>
            <a:fillRect/>
          </a:stretch>
        </p:blipFill>
        <p:spPr bwMode="auto">
          <a:xfrm>
            <a:off x="304800" y="0"/>
            <a:ext cx="88392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372</a:t>
            </a:fld>
            <a:endParaRPr lang="en-US"/>
          </a:p>
        </p:txBody>
      </p:sp>
    </p:spTree>
  </p:cSld>
  <p:clrMapOvr>
    <a:masterClrMapping/>
  </p:clrMapOvr>
  <p:transition>
    <p:newsflash/>
  </p:transition>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563562"/>
          </a:xfrm>
        </p:spPr>
        <p:txBody>
          <a:bodyPr>
            <a:normAutofit fontScale="90000"/>
          </a:bodyPr>
          <a:lstStyle/>
          <a:p>
            <a:r>
              <a:rPr lang="en-US" b="1" dirty="0"/>
              <a:t>Dendrites</a:t>
            </a:r>
            <a:endParaRPr lang="en-US" dirty="0"/>
          </a:p>
        </p:txBody>
      </p:sp>
      <p:sp>
        <p:nvSpPr>
          <p:cNvPr id="3" name="Content Placeholder 2"/>
          <p:cNvSpPr>
            <a:spLocks noGrp="1"/>
          </p:cNvSpPr>
          <p:nvPr>
            <p:ph idx="1"/>
          </p:nvPr>
        </p:nvSpPr>
        <p:spPr>
          <a:xfrm>
            <a:off x="457200" y="914400"/>
            <a:ext cx="8305800" cy="2971800"/>
          </a:xfrm>
        </p:spPr>
        <p:txBody>
          <a:bodyPr>
            <a:normAutofit fontScale="92500" lnSpcReduction="20000"/>
          </a:bodyPr>
          <a:lstStyle/>
          <a:p>
            <a:r>
              <a:rPr lang="en-US" b="1" dirty="0"/>
              <a:t>Def: </a:t>
            </a:r>
            <a:r>
              <a:rPr lang="en-US" dirty="0"/>
              <a:t>Many short processes that receive and carry incoming impulses towards cell bodies. </a:t>
            </a:r>
          </a:p>
          <a:p>
            <a:r>
              <a:rPr lang="en-US" dirty="0"/>
              <a:t>Have the same structure as axons but they are usually shorter and branching. </a:t>
            </a:r>
          </a:p>
          <a:p>
            <a:r>
              <a:rPr lang="en-US" dirty="0"/>
              <a:t>In </a:t>
            </a:r>
            <a:r>
              <a:rPr lang="en-US" b="1" dirty="0"/>
              <a:t>motor</a:t>
            </a:r>
            <a:r>
              <a:rPr lang="en-US" dirty="0"/>
              <a:t> neurones they form part of </a:t>
            </a:r>
            <a:r>
              <a:rPr lang="en-US" b="1" dirty="0"/>
              <a:t>synapses </a:t>
            </a:r>
          </a:p>
          <a:p>
            <a:r>
              <a:rPr lang="en-US" dirty="0"/>
              <a:t>In </a:t>
            </a:r>
            <a:r>
              <a:rPr lang="en-US" b="1" dirty="0"/>
              <a:t>sensory</a:t>
            </a:r>
            <a:r>
              <a:rPr lang="en-US" dirty="0"/>
              <a:t> neurones they form the sensory </a:t>
            </a:r>
            <a:r>
              <a:rPr lang="en-US" b="1" dirty="0"/>
              <a:t>receptors</a:t>
            </a:r>
            <a:r>
              <a:rPr lang="en-US" dirty="0"/>
              <a:t> that respond to stimuli.</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373</a:t>
            </a:fld>
            <a:endParaRPr lang="en-US"/>
          </a:p>
        </p:txBody>
      </p:sp>
      <p:pic>
        <p:nvPicPr>
          <p:cNvPr id="3074" name="Picture 2"/>
          <p:cNvPicPr>
            <a:picLocks noChangeAspect="1" noChangeArrowheads="1"/>
          </p:cNvPicPr>
          <p:nvPr/>
        </p:nvPicPr>
        <p:blipFill>
          <a:blip r:embed="rId2" cstate="print"/>
          <a:srcRect l="22656" t="14000" b="32667"/>
          <a:stretch>
            <a:fillRect/>
          </a:stretch>
        </p:blipFill>
        <p:spPr bwMode="auto">
          <a:xfrm>
            <a:off x="0" y="3810000"/>
            <a:ext cx="8763000" cy="3048000"/>
          </a:xfrm>
          <a:prstGeom prst="rect">
            <a:avLst/>
          </a:prstGeom>
          <a:noFill/>
          <a:ln w="9525">
            <a:noFill/>
            <a:miter lim="800000"/>
            <a:headEnd/>
            <a:tailEnd/>
          </a:ln>
        </p:spPr>
      </p:pic>
    </p:spTree>
  </p:cSld>
  <p:clrMapOvr>
    <a:masterClrMapping/>
  </p:clrMapOvr>
  <p:transition>
    <p:newsflash/>
  </p:transition>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6"/>
          </a:lnRef>
          <a:fillRef idx="3">
            <a:schemeClr val="accent6"/>
          </a:fillRef>
          <a:effectRef idx="2">
            <a:schemeClr val="accent6"/>
          </a:effectRef>
          <a:fontRef idx="minor">
            <a:schemeClr val="lt1"/>
          </a:fontRef>
        </p:style>
        <p:txBody>
          <a:bodyPr>
            <a:normAutofit fontScale="90000"/>
          </a:bodyPr>
          <a:lstStyle/>
          <a:p>
            <a:r>
              <a:rPr lang="en-US" b="1" u="sng" dirty="0"/>
              <a:t>The nerve impulse (action potential)</a:t>
            </a:r>
          </a:p>
        </p:txBody>
      </p:sp>
      <p:sp>
        <p:nvSpPr>
          <p:cNvPr id="3" name="Content Placeholder 2"/>
          <p:cNvSpPr>
            <a:spLocks noGrp="1"/>
          </p:cNvSpPr>
          <p:nvPr>
            <p:ph idx="1"/>
          </p:nvPr>
        </p:nvSpPr>
        <p:spPr>
          <a:xfrm>
            <a:off x="0" y="533400"/>
            <a:ext cx="9144000" cy="6324600"/>
          </a:xfrm>
        </p:spPr>
        <p:txBody>
          <a:bodyPr>
            <a:normAutofit fontScale="92500" lnSpcReduction="20000"/>
          </a:bodyPr>
          <a:lstStyle/>
          <a:p>
            <a:r>
              <a:rPr lang="en-US" dirty="0"/>
              <a:t>An impulse is initiated by</a:t>
            </a:r>
          </a:p>
          <a:p>
            <a:pPr lvl="1"/>
            <a:r>
              <a:rPr lang="en-US" dirty="0"/>
              <a:t>stimulation of sensory nerve endings </a:t>
            </a:r>
          </a:p>
          <a:p>
            <a:pPr lvl="1"/>
            <a:r>
              <a:rPr lang="en-US" dirty="0"/>
              <a:t>passage of an impulse from another nerve. </a:t>
            </a:r>
          </a:p>
          <a:p>
            <a:r>
              <a:rPr lang="en-US" dirty="0"/>
              <a:t>Transmission of the impulse (</a:t>
            </a:r>
            <a:r>
              <a:rPr lang="en-US" dirty="0" err="1"/>
              <a:t>cation</a:t>
            </a:r>
            <a:r>
              <a:rPr lang="en-US" dirty="0"/>
              <a:t> potential) is due to movement of ions across the nerve cell membrane.</a:t>
            </a:r>
          </a:p>
          <a:p>
            <a:r>
              <a:rPr lang="en-US" dirty="0"/>
              <a:t>In the </a:t>
            </a:r>
            <a:r>
              <a:rPr lang="en-US" b="1" dirty="0"/>
              <a:t>resting state </a:t>
            </a:r>
            <a:r>
              <a:rPr lang="en-US" dirty="0"/>
              <a:t>the nerve cell membrane is </a:t>
            </a:r>
            <a:r>
              <a:rPr lang="en-US" dirty="0" err="1"/>
              <a:t>polarised</a:t>
            </a:r>
            <a:r>
              <a:rPr lang="en-US" dirty="0"/>
              <a:t> due to differences in the concentrations of ions across the plasma membrane. </a:t>
            </a:r>
          </a:p>
          <a:p>
            <a:r>
              <a:rPr lang="en-US" dirty="0"/>
              <a:t>There is a different electrical charge on each side of the membrane, called the </a:t>
            </a:r>
            <a:r>
              <a:rPr lang="en-US" b="1" dirty="0"/>
              <a:t>resting membrane potential</a:t>
            </a:r>
            <a:r>
              <a:rPr lang="en-US" dirty="0"/>
              <a:t>. </a:t>
            </a:r>
          </a:p>
          <a:p>
            <a:r>
              <a:rPr lang="en-US" dirty="0"/>
              <a:t>At rest, the charge on the outside is </a:t>
            </a:r>
            <a:r>
              <a:rPr lang="en-US" b="1" dirty="0"/>
              <a:t>positive</a:t>
            </a:r>
            <a:r>
              <a:rPr lang="en-US" dirty="0"/>
              <a:t> and inside it is </a:t>
            </a:r>
            <a:r>
              <a:rPr lang="en-US" b="1" dirty="0"/>
              <a:t>negative</a:t>
            </a:r>
            <a:r>
              <a:rPr lang="en-US" dirty="0"/>
              <a:t>. </a:t>
            </a:r>
          </a:p>
          <a:p>
            <a:r>
              <a:rPr lang="en-US" dirty="0"/>
              <a:t>Principal ions involved are:</a:t>
            </a:r>
          </a:p>
          <a:p>
            <a:pPr lvl="1"/>
            <a:r>
              <a:rPr lang="en-US" dirty="0"/>
              <a:t>sodium (Na+); the main extracellular cation</a:t>
            </a:r>
          </a:p>
          <a:p>
            <a:pPr lvl="1"/>
            <a:r>
              <a:rPr lang="en-US" dirty="0"/>
              <a:t>potassium (K+); the main intracellular cation.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374</a:t>
            </a:fld>
            <a:endParaRPr lang="en-US"/>
          </a:p>
        </p:txBody>
      </p:sp>
    </p:spTree>
  </p:cSld>
  <p:clrMapOvr>
    <a:masterClrMapping/>
  </p:clrMapOvr>
  <p:transition>
    <p:newsflash/>
  </p:transition>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dirty="0"/>
              <a:t>In the </a:t>
            </a:r>
            <a:r>
              <a:rPr lang="en-US" b="1" dirty="0"/>
              <a:t>resting state </a:t>
            </a:r>
            <a:r>
              <a:rPr lang="en-US" dirty="0"/>
              <a:t>there is a continual tendency for these ions to diffuse along their concentration gradients, i.e. K+ outwards and Na+ into cells. When stimulated, the permeability of the nerve cell membrane to these ions changes. </a:t>
            </a:r>
          </a:p>
          <a:p>
            <a:r>
              <a:rPr lang="en-US" dirty="0"/>
              <a:t>Initially </a:t>
            </a:r>
            <a:r>
              <a:rPr lang="en-US" b="1" dirty="0"/>
              <a:t>Na+ floods into </a:t>
            </a:r>
            <a:r>
              <a:rPr lang="en-US" dirty="0"/>
              <a:t>the neurone from the ECF causing </a:t>
            </a:r>
            <a:r>
              <a:rPr lang="en-US" b="1" dirty="0" err="1"/>
              <a:t>depolarisation</a:t>
            </a:r>
            <a:r>
              <a:rPr lang="en-US" dirty="0"/>
              <a:t>, creating a nerve impulse or action potential.</a:t>
            </a:r>
          </a:p>
          <a:p>
            <a:r>
              <a:rPr lang="en-US" dirty="0"/>
              <a:t>The nerve impulse passes from the point of stimulation in one direction only, i.e. away from the point of stimulation towards the area of resting potential. </a:t>
            </a:r>
          </a:p>
          <a:p>
            <a:r>
              <a:rPr lang="en-US" b="1" dirty="0" err="1"/>
              <a:t>Repolarisation</a:t>
            </a:r>
            <a:r>
              <a:rPr lang="en-US" dirty="0"/>
              <a:t> </a:t>
            </a:r>
            <a:r>
              <a:rPr lang="en-US" dirty="0" err="1"/>
              <a:t>immediaely</a:t>
            </a:r>
            <a:r>
              <a:rPr lang="en-US" dirty="0"/>
              <a:t> follows and </a:t>
            </a:r>
            <a:r>
              <a:rPr lang="en-US" b="1" dirty="0"/>
              <a:t>K+ floods out </a:t>
            </a:r>
            <a:r>
              <a:rPr lang="en-US" dirty="0"/>
              <a:t>of the neurone and the movement of these ions returns the membrane potential to its resting state. This is called the </a:t>
            </a:r>
            <a:r>
              <a:rPr lang="en-US" b="1" dirty="0"/>
              <a:t>refractory period </a:t>
            </a:r>
            <a:r>
              <a:rPr lang="en-US" dirty="0"/>
              <a:t>during which </a:t>
            </a:r>
            <a:r>
              <a:rPr lang="en-US" dirty="0" err="1"/>
              <a:t>restimulation</a:t>
            </a:r>
            <a:r>
              <a:rPr lang="en-US" dirty="0"/>
              <a:t> is not possible. </a:t>
            </a:r>
          </a:p>
          <a:p>
            <a:r>
              <a:rPr lang="en-US" dirty="0"/>
              <a:t>As the neurone returns to its original resting state, the action of the sodium pump expels Na+ from the cell in exchange for K+.</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375</a:t>
            </a:fld>
            <a:endParaRPr lang="en-US"/>
          </a:p>
        </p:txBody>
      </p:sp>
    </p:spTree>
  </p:cSld>
  <p:clrMapOvr>
    <a:masterClrMapping/>
  </p:clrMapOvr>
  <p:transition>
    <p:newsflash/>
  </p:transition>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A635FD2-D9AA-4F2E-8FE6-17BF2643B117}" type="slidenum">
              <a:rPr lang="en-US" smtClean="0"/>
              <a:pPr/>
              <a:t>376</a:t>
            </a:fld>
            <a:endParaRPr lang="en-US"/>
          </a:p>
        </p:txBody>
      </p:sp>
      <p:pic>
        <p:nvPicPr>
          <p:cNvPr id="4098" name="Picture 2"/>
          <p:cNvPicPr>
            <a:picLocks noChangeAspect="1" noChangeArrowheads="1"/>
          </p:cNvPicPr>
          <p:nvPr/>
        </p:nvPicPr>
        <p:blipFill>
          <a:blip r:embed="rId2" cstate="print"/>
          <a:srcRect l="62500" t="46000" r="9375" b="10000"/>
          <a:stretch>
            <a:fillRect/>
          </a:stretch>
        </p:blipFill>
        <p:spPr bwMode="auto">
          <a:xfrm>
            <a:off x="0" y="0"/>
            <a:ext cx="4953000" cy="4800600"/>
          </a:xfrm>
          <a:prstGeom prst="rect">
            <a:avLst/>
          </a:prstGeom>
          <a:noFill/>
          <a:ln w="9525">
            <a:noFill/>
            <a:miter lim="800000"/>
            <a:headEnd/>
            <a:tailEnd/>
          </a:ln>
        </p:spPr>
      </p:pic>
    </p:spTree>
  </p:cSld>
  <p:clrMapOvr>
    <a:masterClrMapping/>
  </p:clrMapOvr>
  <p:transition>
    <p:newsflash/>
  </p:transition>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dirty="0"/>
              <a:t>Insulating properties of the myelin sheath (in myelinated neurones) prevent the movement of ions. Therefore electrical changes across the membrane can only occur at the nodes of </a:t>
            </a:r>
            <a:r>
              <a:rPr lang="en-US" dirty="0" err="1"/>
              <a:t>Ranvier</a:t>
            </a:r>
            <a:r>
              <a:rPr lang="en-US" dirty="0"/>
              <a:t>.</a:t>
            </a:r>
          </a:p>
          <a:p>
            <a:r>
              <a:rPr lang="en-US" dirty="0"/>
              <a:t>When an impulse occurs at one node, </a:t>
            </a:r>
            <a:r>
              <a:rPr lang="en-US" dirty="0" err="1"/>
              <a:t>depolarisation</a:t>
            </a:r>
            <a:r>
              <a:rPr lang="en-US" dirty="0"/>
              <a:t> passes along the myelin sheath to the next node so that the flow of current appears to 'leap' from one node to the next (</a:t>
            </a:r>
            <a:r>
              <a:rPr lang="en-US" b="1" i="1" dirty="0" err="1"/>
              <a:t>saltatory</a:t>
            </a:r>
            <a:r>
              <a:rPr lang="en-US" b="1" i="1" dirty="0"/>
              <a:t> conduction). </a:t>
            </a:r>
          </a:p>
          <a:p>
            <a:r>
              <a:rPr lang="en-US" dirty="0"/>
              <a:t>Speed of conduction depends on the diameter of the neurone: </a:t>
            </a:r>
            <a:r>
              <a:rPr lang="en-US" b="1" dirty="0"/>
              <a:t>the larger the diameter, the faster the conduction</a:t>
            </a:r>
            <a:r>
              <a:rPr lang="en-US" dirty="0"/>
              <a:t>.</a:t>
            </a:r>
          </a:p>
          <a:p>
            <a:r>
              <a:rPr lang="en-US" dirty="0"/>
              <a:t>Myelinated fibres conduct impulses faster than </a:t>
            </a:r>
            <a:r>
              <a:rPr lang="en-US" dirty="0" err="1"/>
              <a:t>unmyelinated</a:t>
            </a:r>
            <a:r>
              <a:rPr lang="en-US" dirty="0"/>
              <a:t> fibres because </a:t>
            </a:r>
            <a:r>
              <a:rPr lang="en-US" dirty="0" err="1"/>
              <a:t>saltatory</a:t>
            </a:r>
            <a:r>
              <a:rPr lang="en-US" dirty="0"/>
              <a:t> conduction is faster than the complete conduction, or </a:t>
            </a:r>
            <a:r>
              <a:rPr lang="en-US" b="1" i="1" dirty="0"/>
              <a:t>simple propagation</a:t>
            </a:r>
            <a:r>
              <a:rPr lang="en-US" dirty="0"/>
              <a:t>.</a:t>
            </a:r>
          </a:p>
          <a:p>
            <a:r>
              <a:rPr lang="en-US" dirty="0"/>
              <a:t>Fastest fibres can conduct impulses to, e.g., skeletal muscles at a rate of 130 </a:t>
            </a:r>
            <a:r>
              <a:rPr lang="en-US" dirty="0" err="1"/>
              <a:t>metres</a:t>
            </a:r>
            <a:r>
              <a:rPr lang="en-US" dirty="0"/>
              <a:t> per second while the slowest impulses travel at 0.5 </a:t>
            </a:r>
            <a:r>
              <a:rPr lang="en-US" dirty="0" err="1"/>
              <a:t>metres</a:t>
            </a:r>
            <a:r>
              <a:rPr lang="en-US" dirty="0"/>
              <a:t> per second.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377</a:t>
            </a:fld>
            <a:endParaRPr lang="en-US"/>
          </a:p>
        </p:txBody>
      </p:sp>
    </p:spTree>
  </p:cSld>
  <p:clrMapOvr>
    <a:masterClrMapping/>
  </p:clrMapOvr>
  <p:transition>
    <p:newsflash/>
  </p:transition>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248400"/>
            <a:ext cx="8229600" cy="427038"/>
          </a:xfrm>
        </p:spPr>
        <p:txBody>
          <a:bodyPr>
            <a:normAutofit fontScale="90000"/>
          </a:bodyPr>
          <a:lstStyle/>
          <a:p>
            <a:pPr algn="l"/>
            <a:r>
              <a:rPr lang="en-US" sz="2400" dirty="0" err="1"/>
              <a:t>Saltatory</a:t>
            </a:r>
            <a:r>
              <a:rPr lang="en-US" sz="2400" dirty="0"/>
              <a:t> conduction of an impulse in a myelinated nerve fibre.</a:t>
            </a:r>
          </a:p>
        </p:txBody>
      </p:sp>
      <p:pic>
        <p:nvPicPr>
          <p:cNvPr id="12290" name="Picture 2"/>
          <p:cNvPicPr>
            <a:picLocks noGrp="1" noChangeAspect="1" noChangeArrowheads="1"/>
          </p:cNvPicPr>
          <p:nvPr>
            <p:ph idx="1"/>
          </p:nvPr>
        </p:nvPicPr>
        <p:blipFill>
          <a:blip r:embed="rId2" cstate="print"/>
          <a:srcRect/>
          <a:stretch>
            <a:fillRect/>
          </a:stretch>
        </p:blipFill>
        <p:spPr bwMode="auto">
          <a:xfrm>
            <a:off x="228600" y="0"/>
            <a:ext cx="8610600" cy="5867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378</a:t>
            </a:fld>
            <a:endParaRPr lang="en-US"/>
          </a:p>
        </p:txBody>
      </p:sp>
    </p:spTree>
  </p:cSld>
  <p:clrMapOvr>
    <a:masterClrMapping/>
  </p:clrMapOvr>
  <p:transition>
    <p:newsflash/>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00800"/>
            <a:ext cx="9144000" cy="457200"/>
          </a:xfrm>
        </p:spPr>
        <p:txBody>
          <a:bodyPr>
            <a:normAutofit/>
          </a:bodyPr>
          <a:lstStyle/>
          <a:p>
            <a:r>
              <a:rPr lang="en-US" sz="2400" dirty="0"/>
              <a:t>Simple propagation of an impulse in a non-myelinated nerve fibre.</a:t>
            </a:r>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0"/>
            <a:ext cx="8915400" cy="61261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379</a:t>
            </a:fld>
            <a:endParaRPr lang="en-US"/>
          </a:p>
        </p:txBody>
      </p:sp>
    </p:spTree>
  </p:cSld>
  <p:clrMapOvr>
    <a:masterClrMapping/>
  </p:clrMapOvr>
  <p:transition>
    <p:newsfla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600" b="1" u="sng" dirty="0">
                <a:solidFill>
                  <a:srgbClr val="FF0000"/>
                </a:solidFill>
              </a:rPr>
              <a:t>b) Smooth (Visceral) Muscle Tissue</a:t>
            </a:r>
            <a:endParaRPr lang="en-US" sz="2600" b="1" dirty="0">
              <a:solidFill>
                <a:srgbClr val="FF0000"/>
              </a:solidFill>
            </a:endParaRPr>
          </a:p>
          <a:p>
            <a:r>
              <a:rPr lang="en-US" sz="2600" dirty="0"/>
              <a:t>Described as </a:t>
            </a:r>
            <a:r>
              <a:rPr lang="en-US" sz="2600" b="1" dirty="0"/>
              <a:t>non-striated, visceral or involuntary</a:t>
            </a:r>
            <a:r>
              <a:rPr lang="en-US" sz="2600" dirty="0"/>
              <a:t>.</a:t>
            </a:r>
          </a:p>
          <a:p>
            <a:r>
              <a:rPr lang="en-US" sz="2600" dirty="0"/>
              <a:t>Not under </a:t>
            </a:r>
            <a:r>
              <a:rPr lang="en-US" sz="2600" b="1" dirty="0"/>
              <a:t>conscious control</a:t>
            </a:r>
            <a:r>
              <a:rPr lang="en-US" sz="2600" dirty="0"/>
              <a:t> and </a:t>
            </a:r>
            <a:r>
              <a:rPr lang="en-US" sz="2600" b="1" dirty="0"/>
              <a:t>has no striations</a:t>
            </a:r>
          </a:p>
          <a:p>
            <a:r>
              <a:rPr lang="en-US" sz="2600" dirty="0"/>
              <a:t>Found in the walls of hollow organs: </a:t>
            </a:r>
          </a:p>
          <a:p>
            <a:pPr marL="880110" lvl="1" indent="-514350">
              <a:buFont typeface="+mj-lt"/>
              <a:buAutoNum type="romanLcPeriod"/>
            </a:pPr>
            <a:r>
              <a:rPr lang="en-US" sz="2600" dirty="0"/>
              <a:t>regulating the diameter of blood vessels and parts of the respiratory tract</a:t>
            </a:r>
          </a:p>
          <a:p>
            <a:pPr marL="880110" lvl="1" indent="-514350">
              <a:buFont typeface="+mj-lt"/>
              <a:buAutoNum type="romanLcPeriod"/>
            </a:pPr>
            <a:r>
              <a:rPr lang="en-US" sz="2600" dirty="0"/>
              <a:t>propelling contents of the ureters, ducts of glands and alimentary tract</a:t>
            </a:r>
          </a:p>
          <a:p>
            <a:pPr marL="880110" lvl="1" indent="-514350">
              <a:buFont typeface="+mj-lt"/>
              <a:buAutoNum type="romanLcPeriod"/>
            </a:pPr>
            <a:r>
              <a:rPr lang="en-US" sz="2600" dirty="0"/>
              <a:t>expelling contents of the urinary bladder and </a:t>
            </a:r>
            <a:r>
              <a:rPr lang="en-US" sz="2600" dirty="0" err="1"/>
              <a:t>ureter</a:t>
            </a:r>
            <a:endParaRPr lang="en-US" sz="2600" dirty="0"/>
          </a:p>
          <a:p>
            <a:r>
              <a:rPr lang="en-US" sz="2600" dirty="0"/>
              <a:t>Microscopically, the cells are spindle shaped with only one central nucleus. </a:t>
            </a:r>
          </a:p>
          <a:p>
            <a:r>
              <a:rPr lang="en-US" sz="2600" dirty="0"/>
              <a:t>No distinct </a:t>
            </a:r>
            <a:r>
              <a:rPr lang="en-US" sz="2600" dirty="0" err="1"/>
              <a:t>sarcolemma</a:t>
            </a:r>
            <a:r>
              <a:rPr lang="en-US" sz="2600" dirty="0"/>
              <a:t> but a very fine membrane surrounds each fibre.</a:t>
            </a:r>
          </a:p>
          <a:p>
            <a:r>
              <a:rPr lang="en-US" sz="2600" dirty="0"/>
              <a:t>Bundles of fibres form sheets of muscle.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38</a:t>
            </a:fld>
            <a:endParaRPr lang="en-US"/>
          </a:p>
        </p:txBody>
      </p:sp>
    </p:spTree>
  </p:cSld>
  <p:clrMapOvr>
    <a:masterClrMapping/>
  </p:clrMapOvr>
  <p:transition>
    <p:blinds dir="vert"/>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THE SYNAPSE AND NEUROTRANSMITTERS</a:t>
            </a:r>
          </a:p>
        </p:txBody>
      </p:sp>
      <p:sp>
        <p:nvSpPr>
          <p:cNvPr id="3" name="Content Placeholder 2"/>
          <p:cNvSpPr>
            <a:spLocks noGrp="1"/>
          </p:cNvSpPr>
          <p:nvPr>
            <p:ph idx="1"/>
          </p:nvPr>
        </p:nvSpPr>
        <p:spPr>
          <a:xfrm>
            <a:off x="0" y="609600"/>
            <a:ext cx="9144000" cy="6248400"/>
          </a:xfrm>
        </p:spPr>
        <p:txBody>
          <a:bodyPr>
            <a:normAutofit fontScale="85000" lnSpcReduction="10000"/>
          </a:bodyPr>
          <a:lstStyle/>
          <a:p>
            <a:r>
              <a:rPr lang="en-US" b="1" dirty="0"/>
              <a:t>Synapse</a:t>
            </a:r>
            <a:r>
              <a:rPr lang="en-US" dirty="0"/>
              <a:t>: point at which the nerve impulse passes from one </a:t>
            </a:r>
            <a:r>
              <a:rPr lang="en-US" dirty="0" err="1"/>
              <a:t>neurone</a:t>
            </a:r>
            <a:r>
              <a:rPr lang="en-US" dirty="0"/>
              <a:t> to another one. Two </a:t>
            </a:r>
            <a:r>
              <a:rPr lang="en-US" dirty="0" err="1"/>
              <a:t>neurones</a:t>
            </a:r>
            <a:r>
              <a:rPr lang="en-US" dirty="0"/>
              <a:t> make up a synapse.</a:t>
            </a:r>
          </a:p>
          <a:p>
            <a:r>
              <a:rPr lang="en-US" dirty="0"/>
              <a:t>The axon of the </a:t>
            </a:r>
            <a:r>
              <a:rPr lang="en-US" b="1" dirty="0" err="1"/>
              <a:t>presynaptic</a:t>
            </a:r>
            <a:r>
              <a:rPr lang="en-US" b="1" dirty="0"/>
              <a:t> neurone </a:t>
            </a:r>
            <a:r>
              <a:rPr lang="en-US" dirty="0"/>
              <a:t>breaks up into minute branches which terminate in small swellings called </a:t>
            </a:r>
            <a:r>
              <a:rPr lang="en-US" b="1" dirty="0"/>
              <a:t>synaptic knobs, or terminal </a:t>
            </a:r>
            <a:r>
              <a:rPr lang="en-US" b="1" dirty="0" err="1"/>
              <a:t>boutons</a:t>
            </a:r>
            <a:r>
              <a:rPr lang="en-US" b="1" dirty="0"/>
              <a:t>.</a:t>
            </a:r>
          </a:p>
          <a:p>
            <a:r>
              <a:rPr lang="en-US" dirty="0"/>
              <a:t>Synaptic knobs are in close proximity to the dendrites and the cell body of the </a:t>
            </a:r>
            <a:r>
              <a:rPr lang="en-US" b="1" dirty="0"/>
              <a:t>postsynaptic neurone</a:t>
            </a:r>
            <a:r>
              <a:rPr lang="en-US" dirty="0"/>
              <a:t>. The space between them is the </a:t>
            </a:r>
            <a:r>
              <a:rPr lang="en-US" b="1" dirty="0"/>
              <a:t>synaptic cleft</a:t>
            </a:r>
            <a:r>
              <a:rPr lang="en-US" dirty="0"/>
              <a:t>. </a:t>
            </a:r>
          </a:p>
          <a:p>
            <a:r>
              <a:rPr lang="en-US" dirty="0"/>
              <a:t>Ends of synaptic knobs have spherical </a:t>
            </a:r>
            <a:r>
              <a:rPr lang="en-US" b="1" dirty="0"/>
              <a:t>synaptic vesicles </a:t>
            </a:r>
            <a:r>
              <a:rPr lang="en-US" dirty="0"/>
              <a:t>containing, a </a:t>
            </a:r>
            <a:r>
              <a:rPr lang="en-US" b="1" i="1" dirty="0"/>
              <a:t>neurotransmitter</a:t>
            </a:r>
            <a:r>
              <a:rPr lang="en-US" dirty="0"/>
              <a:t>, which is released into synaptic clefts. </a:t>
            </a:r>
          </a:p>
          <a:p>
            <a:r>
              <a:rPr lang="en-US" b="1" dirty="0"/>
              <a:t>Neurotransmitters</a:t>
            </a:r>
            <a:r>
              <a:rPr lang="en-US" dirty="0"/>
              <a:t> are </a:t>
            </a:r>
            <a:r>
              <a:rPr lang="en-US" dirty="0" err="1"/>
              <a:t>synthesised</a:t>
            </a:r>
            <a:r>
              <a:rPr lang="en-US" dirty="0"/>
              <a:t> by nerve cells, actively transported along the axons and stored in the synaptic vesicles. They are released by exocytosis in response to the action potential and diffuse across the synaptic cleft. </a:t>
            </a:r>
          </a:p>
          <a:p>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380</a:t>
            </a:fld>
            <a:endParaRPr lang="en-US"/>
          </a:p>
        </p:txBody>
      </p:sp>
    </p:spTree>
  </p:cSld>
  <p:clrMapOvr>
    <a:masterClrMapping/>
  </p:clrMapOvr>
  <p:transition>
    <p:newsflash/>
  </p:transitio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They act on specific receptor sites on the postsynaptic membranes. </a:t>
            </a:r>
          </a:p>
          <a:p>
            <a:r>
              <a:rPr lang="en-US" dirty="0"/>
              <a:t>Their action is short lived. Immediately they have stimulated the postsynaptic neurone or effector organ, such as a muscle fibre, they are either </a:t>
            </a:r>
          </a:p>
          <a:p>
            <a:pPr lvl="1"/>
            <a:r>
              <a:rPr lang="en-US" dirty="0"/>
              <a:t>inactivated by enzymes or</a:t>
            </a:r>
          </a:p>
          <a:p>
            <a:pPr lvl="1"/>
            <a:r>
              <a:rPr lang="en-US" dirty="0"/>
              <a:t>taken back into the synaptic knob. </a:t>
            </a:r>
          </a:p>
          <a:p>
            <a:r>
              <a:rPr lang="en-US" dirty="0"/>
              <a:t>Usually neurotransmitters have an </a:t>
            </a:r>
            <a:r>
              <a:rPr lang="en-US" b="1" dirty="0"/>
              <a:t>excitatory effect </a:t>
            </a:r>
            <a:r>
              <a:rPr lang="en-US" dirty="0"/>
              <a:t>at the synapse but they are sometimes </a:t>
            </a:r>
            <a:r>
              <a:rPr lang="en-US" b="1" dirty="0"/>
              <a:t>inhibitory.</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381</a:t>
            </a:fld>
            <a:endParaRPr lang="en-US"/>
          </a:p>
        </p:txBody>
      </p:sp>
    </p:spTree>
  </p:cSld>
  <p:clrMapOvr>
    <a:masterClrMapping/>
  </p:clrMapOvr>
  <p:transition>
    <p:wipe dir="r"/>
  </p:transition>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sz="2400" b="1" u="sng" dirty="0"/>
              <a:t>DIAGRAM OF A SYNAPSE</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381000"/>
            <a:ext cx="9144000" cy="6477000"/>
          </a:xfrm>
          <a:prstGeom prst="rect">
            <a:avLst/>
          </a:prstGeom>
          <a:noFill/>
          <a:ln w="9525">
            <a:noFill/>
            <a:miter lim="800000"/>
            <a:headEnd/>
            <a:tailEnd/>
          </a:ln>
        </p:spPr>
      </p:pic>
      <p:sp>
        <p:nvSpPr>
          <p:cNvPr id="27" name="Slide Number Placeholder 26"/>
          <p:cNvSpPr>
            <a:spLocks noGrp="1"/>
          </p:cNvSpPr>
          <p:nvPr>
            <p:ph type="sldNum" sz="quarter" idx="12"/>
          </p:nvPr>
        </p:nvSpPr>
        <p:spPr/>
        <p:txBody>
          <a:bodyPr/>
          <a:lstStyle/>
          <a:p>
            <a:fld id="{5A635FD2-D9AA-4F2E-8FE6-17BF2643B117}" type="slidenum">
              <a:rPr lang="en-US" smtClean="0"/>
              <a:pPr/>
              <a:t>382</a:t>
            </a:fld>
            <a:endParaRPr lang="en-US" dirty="0"/>
          </a:p>
        </p:txBody>
      </p:sp>
      <p:sp>
        <p:nvSpPr>
          <p:cNvPr id="5" name="TextBox 4"/>
          <p:cNvSpPr txBox="1"/>
          <p:nvPr/>
        </p:nvSpPr>
        <p:spPr>
          <a:xfrm>
            <a:off x="4267200" y="381000"/>
            <a:ext cx="1752600" cy="369332"/>
          </a:xfrm>
          <a:prstGeom prst="rect">
            <a:avLst/>
          </a:prstGeom>
          <a:noFill/>
        </p:spPr>
        <p:txBody>
          <a:bodyPr wrap="square" rtlCol="0">
            <a:spAutoFit/>
          </a:bodyPr>
          <a:lstStyle/>
          <a:p>
            <a:r>
              <a:rPr lang="en-US" dirty="0"/>
              <a:t>Receptor site</a:t>
            </a:r>
          </a:p>
        </p:txBody>
      </p:sp>
      <p:sp>
        <p:nvSpPr>
          <p:cNvPr id="8" name="TextBox 7"/>
          <p:cNvSpPr txBox="1"/>
          <p:nvPr/>
        </p:nvSpPr>
        <p:spPr>
          <a:xfrm>
            <a:off x="1143000" y="1524000"/>
            <a:ext cx="1676400" cy="381000"/>
          </a:xfrm>
          <a:prstGeom prst="rect">
            <a:avLst/>
          </a:prstGeom>
          <a:noFill/>
        </p:spPr>
        <p:txBody>
          <a:bodyPr wrap="square" rtlCol="0">
            <a:spAutoFit/>
          </a:bodyPr>
          <a:lstStyle/>
          <a:p>
            <a:endParaRPr lang="en-US" dirty="0">
              <a:solidFill>
                <a:schemeClr val="bg1"/>
              </a:solidFill>
            </a:endParaRPr>
          </a:p>
        </p:txBody>
      </p:sp>
      <p:sp>
        <p:nvSpPr>
          <p:cNvPr id="9" name="TextBox 8"/>
          <p:cNvSpPr txBox="1"/>
          <p:nvPr/>
        </p:nvSpPr>
        <p:spPr>
          <a:xfrm>
            <a:off x="5791200" y="533400"/>
            <a:ext cx="1905000" cy="646331"/>
          </a:xfrm>
          <a:prstGeom prst="rect">
            <a:avLst/>
          </a:prstGeom>
          <a:noFill/>
        </p:spPr>
        <p:txBody>
          <a:bodyPr wrap="square" rtlCol="0">
            <a:spAutoFit/>
          </a:bodyPr>
          <a:lstStyle/>
          <a:p>
            <a:r>
              <a:rPr lang="en-US" dirty="0" err="1"/>
              <a:t>Inactivator</a:t>
            </a:r>
            <a:endParaRPr lang="en-US" dirty="0"/>
          </a:p>
          <a:p>
            <a:r>
              <a:rPr lang="en-US" dirty="0"/>
              <a:t>(cholinesterase)</a:t>
            </a:r>
          </a:p>
        </p:txBody>
      </p:sp>
      <p:sp>
        <p:nvSpPr>
          <p:cNvPr id="10" name="TextBox 9"/>
          <p:cNvSpPr txBox="1"/>
          <p:nvPr/>
        </p:nvSpPr>
        <p:spPr>
          <a:xfrm>
            <a:off x="6477000" y="1295400"/>
            <a:ext cx="2667000" cy="923330"/>
          </a:xfrm>
          <a:prstGeom prst="rect">
            <a:avLst/>
          </a:prstGeom>
          <a:noFill/>
        </p:spPr>
        <p:txBody>
          <a:bodyPr wrap="square" rtlCol="0">
            <a:spAutoFit/>
          </a:bodyPr>
          <a:lstStyle/>
          <a:p>
            <a:r>
              <a:rPr lang="en-US" dirty="0"/>
              <a:t>Dendrite of postsynaptic</a:t>
            </a:r>
          </a:p>
          <a:p>
            <a:r>
              <a:rPr lang="en-US" dirty="0"/>
              <a:t>neuron</a:t>
            </a:r>
          </a:p>
        </p:txBody>
      </p:sp>
      <p:sp>
        <p:nvSpPr>
          <p:cNvPr id="11" name="TextBox 10"/>
          <p:cNvSpPr txBox="1"/>
          <p:nvPr/>
        </p:nvSpPr>
        <p:spPr>
          <a:xfrm>
            <a:off x="2057400" y="609600"/>
            <a:ext cx="2362200" cy="646331"/>
          </a:xfrm>
          <a:prstGeom prst="rect">
            <a:avLst/>
          </a:prstGeom>
          <a:noFill/>
        </p:spPr>
        <p:txBody>
          <a:bodyPr wrap="square" rtlCol="0">
            <a:spAutoFit/>
          </a:bodyPr>
          <a:lstStyle/>
          <a:p>
            <a:r>
              <a:rPr lang="en-US" dirty="0"/>
              <a:t>Synaptic Vesicles of neurotransmitter</a:t>
            </a:r>
          </a:p>
        </p:txBody>
      </p:sp>
      <p:sp>
        <p:nvSpPr>
          <p:cNvPr id="12" name="TextBox 11"/>
          <p:cNvSpPr txBox="1"/>
          <p:nvPr/>
        </p:nvSpPr>
        <p:spPr>
          <a:xfrm>
            <a:off x="0" y="685800"/>
            <a:ext cx="1676400" cy="1477328"/>
          </a:xfrm>
          <a:prstGeom prst="rect">
            <a:avLst/>
          </a:prstGeom>
          <a:noFill/>
        </p:spPr>
        <p:txBody>
          <a:bodyPr wrap="square" rtlCol="0">
            <a:spAutoFit/>
          </a:bodyPr>
          <a:lstStyle/>
          <a:p>
            <a:r>
              <a:rPr lang="en-US" dirty="0"/>
              <a:t>Axon of </a:t>
            </a:r>
            <a:r>
              <a:rPr lang="en-US" dirty="0" err="1"/>
              <a:t>presynaptic</a:t>
            </a:r>
            <a:endParaRPr lang="en-US" dirty="0"/>
          </a:p>
          <a:p>
            <a:r>
              <a:rPr lang="en-US" dirty="0"/>
              <a:t>Neuron forming the synaptic knob</a:t>
            </a:r>
          </a:p>
        </p:txBody>
      </p:sp>
      <p:sp>
        <p:nvSpPr>
          <p:cNvPr id="13" name="TextBox 12"/>
          <p:cNvSpPr txBox="1"/>
          <p:nvPr/>
        </p:nvSpPr>
        <p:spPr>
          <a:xfrm>
            <a:off x="6477000" y="5943600"/>
            <a:ext cx="1828800" cy="369332"/>
          </a:xfrm>
          <a:prstGeom prst="rect">
            <a:avLst/>
          </a:prstGeom>
          <a:noFill/>
        </p:spPr>
        <p:txBody>
          <a:bodyPr wrap="square" rtlCol="0">
            <a:spAutoFit/>
          </a:bodyPr>
          <a:lstStyle/>
          <a:p>
            <a:endParaRPr lang="en-US" dirty="0"/>
          </a:p>
        </p:txBody>
      </p:sp>
      <p:sp>
        <p:nvSpPr>
          <p:cNvPr id="14" name="TextBox 13"/>
          <p:cNvSpPr txBox="1"/>
          <p:nvPr/>
        </p:nvSpPr>
        <p:spPr>
          <a:xfrm>
            <a:off x="6248400" y="5867400"/>
            <a:ext cx="2514600" cy="646331"/>
          </a:xfrm>
          <a:prstGeom prst="rect">
            <a:avLst/>
          </a:prstGeom>
          <a:noFill/>
        </p:spPr>
        <p:txBody>
          <a:bodyPr wrap="square" rtlCol="0">
            <a:spAutoFit/>
          </a:bodyPr>
          <a:lstStyle/>
          <a:p>
            <a:r>
              <a:rPr lang="en-US" dirty="0"/>
              <a:t>Inactivated</a:t>
            </a:r>
          </a:p>
          <a:p>
            <a:r>
              <a:rPr lang="en-US" dirty="0"/>
              <a:t>neurotransmitter</a:t>
            </a:r>
          </a:p>
        </p:txBody>
      </p:sp>
      <p:sp>
        <p:nvSpPr>
          <p:cNvPr id="15" name="TextBox 14"/>
          <p:cNvSpPr txBox="1"/>
          <p:nvPr/>
        </p:nvSpPr>
        <p:spPr>
          <a:xfrm>
            <a:off x="2743200" y="6019800"/>
            <a:ext cx="2362200" cy="646331"/>
          </a:xfrm>
          <a:prstGeom prst="rect">
            <a:avLst/>
          </a:prstGeom>
          <a:noFill/>
        </p:spPr>
        <p:txBody>
          <a:bodyPr wrap="square" rtlCol="0">
            <a:spAutoFit/>
          </a:bodyPr>
          <a:lstStyle/>
          <a:p>
            <a:r>
              <a:rPr lang="en-US" dirty="0"/>
              <a:t>Neurotransmitter</a:t>
            </a:r>
          </a:p>
          <a:p>
            <a:r>
              <a:rPr lang="en-US" dirty="0"/>
              <a:t>(acetylcholine)</a:t>
            </a:r>
          </a:p>
        </p:txBody>
      </p:sp>
      <p:sp>
        <p:nvSpPr>
          <p:cNvPr id="16" name="TextBox 15"/>
          <p:cNvSpPr txBox="1"/>
          <p:nvPr/>
        </p:nvSpPr>
        <p:spPr>
          <a:xfrm>
            <a:off x="381000" y="6096000"/>
            <a:ext cx="1905000" cy="369332"/>
          </a:xfrm>
          <a:prstGeom prst="rect">
            <a:avLst/>
          </a:prstGeom>
          <a:noFill/>
        </p:spPr>
        <p:txBody>
          <a:bodyPr wrap="square" rtlCol="0">
            <a:spAutoFit/>
          </a:bodyPr>
          <a:lstStyle/>
          <a:p>
            <a:r>
              <a:rPr lang="en-US" dirty="0"/>
              <a:t>Mitochondrion</a:t>
            </a:r>
          </a:p>
        </p:txBody>
      </p:sp>
      <p:cxnSp>
        <p:nvCxnSpPr>
          <p:cNvPr id="18" name="Straight Arrow Connector 17"/>
          <p:cNvCxnSpPr/>
          <p:nvPr/>
        </p:nvCxnSpPr>
        <p:spPr>
          <a:xfrm flipV="1">
            <a:off x="1066800" y="4495800"/>
            <a:ext cx="9906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733800" y="4191000"/>
            <a:ext cx="7620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4038600" y="4800600"/>
            <a:ext cx="76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257800" y="4572000"/>
            <a:ext cx="14478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257800" y="1143000"/>
            <a:ext cx="838200" cy="2362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09600" y="1676400"/>
            <a:ext cx="3048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67000" y="1219200"/>
            <a:ext cx="12192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953000" y="685800"/>
            <a:ext cx="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048000" y="1828800"/>
            <a:ext cx="3810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620000" y="1905000"/>
            <a:ext cx="6858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724400" y="3733800"/>
            <a:ext cx="559769" cy="369332"/>
          </a:xfrm>
          <a:prstGeom prst="rect">
            <a:avLst/>
          </a:prstGeom>
        </p:spPr>
        <p:txBody>
          <a:bodyPr wrap="none">
            <a:spAutoFit/>
          </a:bodyPr>
          <a:lstStyle/>
          <a:p>
            <a:r>
              <a:rPr lang="en-US" dirty="0">
                <a:solidFill>
                  <a:schemeClr val="bg1"/>
                </a:solidFill>
              </a:rPr>
              <a:t>Na+</a:t>
            </a:r>
          </a:p>
        </p:txBody>
      </p:sp>
      <p:sp>
        <p:nvSpPr>
          <p:cNvPr id="40" name="Rectangle 39"/>
          <p:cNvSpPr/>
          <p:nvPr/>
        </p:nvSpPr>
        <p:spPr>
          <a:xfrm>
            <a:off x="5257800" y="4800600"/>
            <a:ext cx="559769" cy="369332"/>
          </a:xfrm>
          <a:prstGeom prst="rect">
            <a:avLst/>
          </a:prstGeom>
        </p:spPr>
        <p:txBody>
          <a:bodyPr wrap="none">
            <a:spAutoFit/>
          </a:bodyPr>
          <a:lstStyle/>
          <a:p>
            <a:r>
              <a:rPr lang="en-US" dirty="0">
                <a:solidFill>
                  <a:schemeClr val="bg1"/>
                </a:solidFill>
              </a:rPr>
              <a:t>Na+</a:t>
            </a:r>
          </a:p>
        </p:txBody>
      </p:sp>
      <p:sp>
        <p:nvSpPr>
          <p:cNvPr id="41" name="Rectangle 40"/>
          <p:cNvSpPr/>
          <p:nvPr/>
        </p:nvSpPr>
        <p:spPr>
          <a:xfrm>
            <a:off x="4267200" y="2514600"/>
            <a:ext cx="559769" cy="369332"/>
          </a:xfrm>
          <a:prstGeom prst="rect">
            <a:avLst/>
          </a:prstGeom>
        </p:spPr>
        <p:txBody>
          <a:bodyPr wrap="none">
            <a:spAutoFit/>
          </a:bodyPr>
          <a:lstStyle/>
          <a:p>
            <a:r>
              <a:rPr lang="en-US" dirty="0">
                <a:solidFill>
                  <a:schemeClr val="bg1"/>
                </a:solidFill>
              </a:rPr>
              <a:t>Na+</a:t>
            </a:r>
          </a:p>
        </p:txBody>
      </p:sp>
    </p:spTree>
  </p:cSld>
  <p:clrMapOvr>
    <a:masterClrMapping/>
  </p:clrMapOvr>
  <p:transition>
    <p:wipe dir="r"/>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Neurotransmitters include: </a:t>
            </a:r>
          </a:p>
          <a:p>
            <a:pPr lvl="1"/>
            <a:r>
              <a:rPr lang="en-US" dirty="0"/>
              <a:t>noradrenaline, </a:t>
            </a:r>
          </a:p>
          <a:p>
            <a:pPr lvl="1"/>
            <a:r>
              <a:rPr lang="en-US" dirty="0"/>
              <a:t>gamma ammo- butyric acid (GABA), </a:t>
            </a:r>
          </a:p>
          <a:p>
            <a:pPr lvl="1"/>
            <a:r>
              <a:rPr lang="en-US" dirty="0"/>
              <a:t>acetylcholine, </a:t>
            </a:r>
          </a:p>
          <a:p>
            <a:pPr lvl="1"/>
            <a:r>
              <a:rPr lang="en-US" dirty="0"/>
              <a:t>dopamine, </a:t>
            </a:r>
          </a:p>
          <a:p>
            <a:pPr lvl="1"/>
            <a:r>
              <a:rPr lang="en-US" dirty="0"/>
              <a:t>serotonin (5-hydroxytryptamine), </a:t>
            </a:r>
          </a:p>
          <a:p>
            <a:pPr lvl="1"/>
            <a:r>
              <a:rPr lang="en-US" dirty="0" err="1"/>
              <a:t>enkephalins</a:t>
            </a:r>
            <a:r>
              <a:rPr lang="en-US" dirty="0"/>
              <a:t>, </a:t>
            </a:r>
          </a:p>
          <a:p>
            <a:pPr lvl="1"/>
            <a:r>
              <a:rPr lang="en-US" dirty="0"/>
              <a:t>endorphins </a:t>
            </a:r>
          </a:p>
          <a:p>
            <a:pPr lvl="1"/>
            <a:r>
              <a:rPr lang="en-US" dirty="0"/>
              <a:t>Substance P.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383</a:t>
            </a:fld>
            <a:endParaRPr lang="en-US"/>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30962"/>
            <a:ext cx="9144000" cy="427038"/>
          </a:xfrm>
        </p:spPr>
        <p:txBody>
          <a:bodyPr>
            <a:normAutofit fontScale="90000"/>
          </a:bodyPr>
          <a:lstStyle/>
          <a:p>
            <a:r>
              <a:rPr lang="en-US" dirty="0"/>
              <a:t>Neurotransmitters at synapses in the PNS</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3999"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384</a:t>
            </a:fld>
            <a:endParaRPr lang="en-US"/>
          </a:p>
        </p:txBody>
      </p:sp>
    </p:spTree>
  </p:cSld>
  <p:clrMapOvr>
    <a:masterClrMapping/>
  </p:clrMapOvr>
  <p:transition>
    <p:wipe dir="r"/>
  </p:transitio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487362"/>
          </a:xfrm>
        </p:spPr>
        <p:txBody>
          <a:bodyPr>
            <a:normAutofit fontScale="90000"/>
          </a:bodyPr>
          <a:lstStyle/>
          <a:p>
            <a:r>
              <a:rPr lang="en-US" sz="2800" b="1" u="sng" dirty="0"/>
              <a:t>The neuromuscular junction</a:t>
            </a:r>
            <a:endParaRPr lang="en-US" dirty="0"/>
          </a:p>
        </p:txBody>
      </p:sp>
      <p:sp>
        <p:nvSpPr>
          <p:cNvPr id="3" name="Content Placeholder 2"/>
          <p:cNvSpPr>
            <a:spLocks noGrp="1"/>
          </p:cNvSpPr>
          <p:nvPr>
            <p:ph idx="1"/>
          </p:nvPr>
        </p:nvSpPr>
        <p:spPr>
          <a:xfrm>
            <a:off x="457200" y="838200"/>
            <a:ext cx="8305800" cy="5635752"/>
          </a:xfrm>
        </p:spPr>
        <p:txBody>
          <a:bodyPr>
            <a:normAutofit fontScale="85000" lnSpcReduction="10000"/>
          </a:bodyPr>
          <a:lstStyle/>
          <a:p>
            <a:r>
              <a:rPr lang="en-US" b="1" dirty="0"/>
              <a:t>Somatic nerves </a:t>
            </a:r>
            <a:r>
              <a:rPr lang="en-US" dirty="0"/>
              <a:t>carry impulses directly to the synapses at skeletal muscles: the </a:t>
            </a:r>
            <a:r>
              <a:rPr lang="en-US" b="1" dirty="0"/>
              <a:t>neuromuscular junctions</a:t>
            </a:r>
            <a:r>
              <a:rPr lang="en-US" dirty="0"/>
              <a:t>. </a:t>
            </a:r>
          </a:p>
          <a:p>
            <a:r>
              <a:rPr lang="en-US" dirty="0"/>
              <a:t>These are motor nerve ending where motor neuron terminates on the muscle.</a:t>
            </a:r>
          </a:p>
          <a:p>
            <a:r>
              <a:rPr lang="en-US" dirty="0"/>
              <a:t>Axons of motor </a:t>
            </a:r>
            <a:r>
              <a:rPr lang="en-US" dirty="0" err="1"/>
              <a:t>neurones</a:t>
            </a:r>
            <a:r>
              <a:rPr lang="en-US" dirty="0"/>
              <a:t>, conveying impulses to skeletal muscle to produce contraction, divide into fine filaments terminating in minute pads called </a:t>
            </a:r>
            <a:r>
              <a:rPr lang="en-US" b="1" dirty="0"/>
              <a:t>motor end-plates.</a:t>
            </a:r>
          </a:p>
          <a:p>
            <a:r>
              <a:rPr lang="en-US" dirty="0"/>
              <a:t>At the point where the nerve reaches the muscle, the myelin sheath is absent and the fine filament passes to a sensitive area on the surface of the muscle </a:t>
            </a:r>
            <a:r>
              <a:rPr lang="en-US" dirty="0" err="1"/>
              <a:t>fibre</a:t>
            </a:r>
            <a:r>
              <a:rPr lang="en-US" dirty="0"/>
              <a:t>. </a:t>
            </a:r>
          </a:p>
          <a:p>
            <a:r>
              <a:rPr lang="en-US" b="1" dirty="0"/>
              <a:t>Axon terminal:</a:t>
            </a:r>
            <a:r>
              <a:rPr lang="en-US" dirty="0"/>
              <a:t> enlarged tip of the motor neuron contains sacs of the neurotransmitter </a:t>
            </a:r>
            <a:r>
              <a:rPr lang="en-US" b="1" dirty="0"/>
              <a:t>acetylcholine. </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385</a:t>
            </a:fld>
            <a:endParaRPr lang="en-US"/>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rmAutofit/>
          </a:bodyPr>
          <a:lstStyle/>
          <a:p>
            <a:r>
              <a:rPr lang="en-US" dirty="0"/>
              <a:t>The membrane of the muscle fiber is the </a:t>
            </a:r>
            <a:r>
              <a:rPr lang="en-US" b="1" dirty="0" err="1"/>
              <a:t>sarcolemma</a:t>
            </a:r>
            <a:r>
              <a:rPr lang="en-US" b="1" dirty="0"/>
              <a:t>, </a:t>
            </a:r>
            <a:r>
              <a:rPr lang="en-US" dirty="0"/>
              <a:t>which contains receptor sites for acetylcholine, &amp; an </a:t>
            </a:r>
            <a:r>
              <a:rPr lang="en-US" dirty="0" err="1"/>
              <a:t>inactivator</a:t>
            </a:r>
            <a:r>
              <a:rPr lang="en-US" dirty="0"/>
              <a:t> called </a:t>
            </a:r>
            <a:r>
              <a:rPr lang="en-US" b="1" dirty="0"/>
              <a:t>cholinesterase.</a:t>
            </a:r>
            <a:endParaRPr lang="en-US" dirty="0"/>
          </a:p>
          <a:p>
            <a:r>
              <a:rPr lang="en-US" b="1" dirty="0"/>
              <a:t>Motor unit </a:t>
            </a:r>
            <a:r>
              <a:rPr lang="en-US" dirty="0"/>
              <a:t>is constituted by the group of muscle fibres and the motor end-plates of the nerve fibre that supplies them.</a:t>
            </a:r>
          </a:p>
          <a:p>
            <a:r>
              <a:rPr lang="en-US" dirty="0"/>
              <a:t>Endings of autonomic nerves supplying smooth muscle and glands, branch near their effector structure and release a neurotransmitter which stimulates or depresses the activity of the structure.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386</a:t>
            </a:fld>
            <a:endParaRPr lang="en-US"/>
          </a:p>
        </p:txBody>
      </p:sp>
    </p:spTree>
  </p:cSld>
  <p:clrMapOvr>
    <a:masterClrMapping/>
  </p:clrMapOvr>
  <p:transition>
    <p:wipe dir="r"/>
  </p:transition>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pPr algn="l"/>
            <a:r>
              <a:rPr lang="en-US" sz="2000" dirty="0"/>
              <a:t>Neuromuscular junction, (1) Acetylcholine is about to bond to the </a:t>
            </a:r>
            <a:r>
              <a:rPr lang="en-US" sz="2000" dirty="0" err="1"/>
              <a:t>ACh</a:t>
            </a:r>
            <a:r>
              <a:rPr lang="en-US" sz="2000" dirty="0"/>
              <a:t> receptor in the </a:t>
            </a:r>
            <a:r>
              <a:rPr lang="en-US" sz="2000" dirty="0" err="1"/>
              <a:t>sarcolemma</a:t>
            </a:r>
            <a:r>
              <a:rPr lang="en-US" sz="2000" dirty="0"/>
              <a:t>. (2) Channel opens to allow Na ions into the muscle cell. (3) Cholinesterase inactivates acetylcholine</a:t>
            </a:r>
            <a:r>
              <a:rPr lang="en-US" sz="2000" b="1" dirty="0"/>
              <a:t>.</a:t>
            </a:r>
            <a:endParaRPr lang="en-US" sz="2000" dirty="0"/>
          </a:p>
        </p:txBody>
      </p:sp>
      <p:pic>
        <p:nvPicPr>
          <p:cNvPr id="2050" name="Picture 2"/>
          <p:cNvPicPr>
            <a:picLocks noGrp="1" noChangeAspect="1" noChangeArrowheads="1"/>
          </p:cNvPicPr>
          <p:nvPr>
            <p:ph idx="1"/>
          </p:nvPr>
        </p:nvPicPr>
        <p:blipFill>
          <a:blip r:embed="rId2" cstate="print"/>
          <a:stretch>
            <a:fillRect/>
          </a:stretch>
        </p:blipFill>
        <p:spPr bwMode="auto">
          <a:xfrm>
            <a:off x="2048229" y="1600200"/>
            <a:ext cx="5047542" cy="4525963"/>
          </a:xfrm>
          <a:prstGeom prst="rect">
            <a:avLst/>
          </a:prstGeom>
          <a:noFill/>
          <a:ln w="9525">
            <a:noFill/>
            <a:miter lim="800000"/>
            <a:headEnd/>
            <a:tailEnd/>
          </a:ln>
        </p:spPr>
      </p:pic>
      <p:sp>
        <p:nvSpPr>
          <p:cNvPr id="43" name="Slide Number Placeholder 42"/>
          <p:cNvSpPr>
            <a:spLocks noGrp="1"/>
          </p:cNvSpPr>
          <p:nvPr>
            <p:ph type="sldNum" sz="quarter" idx="12"/>
          </p:nvPr>
        </p:nvSpPr>
        <p:spPr/>
        <p:txBody>
          <a:bodyPr/>
          <a:lstStyle/>
          <a:p>
            <a:fld id="{5A635FD2-D9AA-4F2E-8FE6-17BF2643B117}" type="slidenum">
              <a:rPr lang="en-US" smtClean="0"/>
              <a:pPr/>
              <a:t>387</a:t>
            </a:fld>
            <a:endParaRPr lang="en-US"/>
          </a:p>
        </p:txBody>
      </p:sp>
      <p:sp>
        <p:nvSpPr>
          <p:cNvPr id="5" name="TextBox 4"/>
          <p:cNvSpPr txBox="1"/>
          <p:nvPr/>
        </p:nvSpPr>
        <p:spPr>
          <a:xfrm>
            <a:off x="2209800" y="4419600"/>
            <a:ext cx="533400" cy="369332"/>
          </a:xfrm>
          <a:prstGeom prst="rect">
            <a:avLst/>
          </a:prstGeom>
          <a:noFill/>
        </p:spPr>
        <p:txBody>
          <a:bodyPr wrap="square" rtlCol="0">
            <a:spAutoFit/>
          </a:bodyPr>
          <a:lstStyle/>
          <a:p>
            <a:r>
              <a:rPr lang="en-US" dirty="0"/>
              <a:t>1</a:t>
            </a:r>
          </a:p>
        </p:txBody>
      </p:sp>
      <p:sp>
        <p:nvSpPr>
          <p:cNvPr id="6" name="TextBox 5"/>
          <p:cNvSpPr txBox="1"/>
          <p:nvPr/>
        </p:nvSpPr>
        <p:spPr>
          <a:xfrm>
            <a:off x="4267200" y="4191000"/>
            <a:ext cx="609600" cy="369332"/>
          </a:xfrm>
          <a:prstGeom prst="rect">
            <a:avLst/>
          </a:prstGeom>
          <a:noFill/>
        </p:spPr>
        <p:txBody>
          <a:bodyPr wrap="square" rtlCol="0">
            <a:spAutoFit/>
          </a:bodyPr>
          <a:lstStyle/>
          <a:p>
            <a:r>
              <a:rPr lang="en-US" dirty="0"/>
              <a:t>2</a:t>
            </a:r>
          </a:p>
        </p:txBody>
      </p:sp>
      <p:sp>
        <p:nvSpPr>
          <p:cNvPr id="7" name="TextBox 6"/>
          <p:cNvSpPr txBox="1"/>
          <p:nvPr/>
        </p:nvSpPr>
        <p:spPr>
          <a:xfrm>
            <a:off x="6248400" y="4495800"/>
            <a:ext cx="533400" cy="369332"/>
          </a:xfrm>
          <a:prstGeom prst="rect">
            <a:avLst/>
          </a:prstGeom>
          <a:noFill/>
        </p:spPr>
        <p:txBody>
          <a:bodyPr wrap="square" rtlCol="0">
            <a:spAutoFit/>
          </a:bodyPr>
          <a:lstStyle/>
          <a:p>
            <a:r>
              <a:rPr lang="en-US" dirty="0"/>
              <a:t>3</a:t>
            </a:r>
          </a:p>
        </p:txBody>
      </p:sp>
      <p:sp>
        <p:nvSpPr>
          <p:cNvPr id="8" name="TextBox 7"/>
          <p:cNvSpPr txBox="1"/>
          <p:nvPr/>
        </p:nvSpPr>
        <p:spPr>
          <a:xfrm>
            <a:off x="3200400" y="6488668"/>
            <a:ext cx="2057400" cy="369332"/>
          </a:xfrm>
          <a:prstGeom prst="rect">
            <a:avLst/>
          </a:prstGeom>
          <a:noFill/>
        </p:spPr>
        <p:txBody>
          <a:bodyPr wrap="square" rtlCol="0">
            <a:spAutoFit/>
          </a:bodyPr>
          <a:lstStyle/>
          <a:p>
            <a:r>
              <a:rPr lang="en-US" dirty="0"/>
              <a:t>Cholinesterase </a:t>
            </a:r>
          </a:p>
        </p:txBody>
      </p:sp>
      <p:sp>
        <p:nvSpPr>
          <p:cNvPr id="9" name="TextBox 8"/>
          <p:cNvSpPr txBox="1"/>
          <p:nvPr/>
        </p:nvSpPr>
        <p:spPr>
          <a:xfrm>
            <a:off x="1143000" y="6477000"/>
            <a:ext cx="1676400" cy="369332"/>
          </a:xfrm>
          <a:prstGeom prst="rect">
            <a:avLst/>
          </a:prstGeom>
          <a:noFill/>
        </p:spPr>
        <p:txBody>
          <a:bodyPr wrap="square" rtlCol="0">
            <a:spAutoFit/>
          </a:bodyPr>
          <a:lstStyle/>
          <a:p>
            <a:r>
              <a:rPr lang="en-US" dirty="0"/>
              <a:t>Ach. receptor</a:t>
            </a:r>
          </a:p>
        </p:txBody>
      </p:sp>
      <p:sp>
        <p:nvSpPr>
          <p:cNvPr id="10" name="TextBox 9"/>
          <p:cNvSpPr txBox="1"/>
          <p:nvPr/>
        </p:nvSpPr>
        <p:spPr>
          <a:xfrm>
            <a:off x="0" y="4495800"/>
            <a:ext cx="1143000" cy="369332"/>
          </a:xfrm>
          <a:prstGeom prst="rect">
            <a:avLst/>
          </a:prstGeom>
          <a:noFill/>
        </p:spPr>
        <p:txBody>
          <a:bodyPr wrap="square" rtlCol="0">
            <a:spAutoFit/>
          </a:bodyPr>
          <a:lstStyle/>
          <a:p>
            <a:r>
              <a:rPr lang="en-US" dirty="0"/>
              <a:t>Ach.</a:t>
            </a:r>
          </a:p>
        </p:txBody>
      </p:sp>
      <p:sp>
        <p:nvSpPr>
          <p:cNvPr id="13" name="TextBox 12"/>
          <p:cNvSpPr txBox="1"/>
          <p:nvPr/>
        </p:nvSpPr>
        <p:spPr>
          <a:xfrm>
            <a:off x="7772400" y="1828800"/>
            <a:ext cx="1371600" cy="381000"/>
          </a:xfrm>
          <a:prstGeom prst="rect">
            <a:avLst/>
          </a:prstGeom>
          <a:noFill/>
        </p:spPr>
        <p:txBody>
          <a:bodyPr wrap="square" rtlCol="0">
            <a:spAutoFit/>
          </a:bodyPr>
          <a:lstStyle/>
          <a:p>
            <a:r>
              <a:rPr lang="en-US" dirty="0" err="1"/>
              <a:t>Sarcolemma</a:t>
            </a:r>
            <a:r>
              <a:rPr lang="en-US" dirty="0"/>
              <a:t> </a:t>
            </a:r>
          </a:p>
        </p:txBody>
      </p:sp>
      <p:sp>
        <p:nvSpPr>
          <p:cNvPr id="14" name="TextBox 13"/>
          <p:cNvSpPr txBox="1"/>
          <p:nvPr/>
        </p:nvSpPr>
        <p:spPr>
          <a:xfrm>
            <a:off x="4648200" y="1447800"/>
            <a:ext cx="1500091" cy="369332"/>
          </a:xfrm>
          <a:prstGeom prst="rect">
            <a:avLst/>
          </a:prstGeom>
          <a:noFill/>
        </p:spPr>
        <p:txBody>
          <a:bodyPr wrap="none" rtlCol="0">
            <a:spAutoFit/>
          </a:bodyPr>
          <a:lstStyle/>
          <a:p>
            <a:r>
              <a:rPr lang="en-US" dirty="0"/>
              <a:t>Mitochondria </a:t>
            </a:r>
          </a:p>
        </p:txBody>
      </p:sp>
      <p:sp>
        <p:nvSpPr>
          <p:cNvPr id="15" name="TextBox 14"/>
          <p:cNvSpPr txBox="1"/>
          <p:nvPr/>
        </p:nvSpPr>
        <p:spPr>
          <a:xfrm>
            <a:off x="7010400" y="990600"/>
            <a:ext cx="1524000" cy="369332"/>
          </a:xfrm>
          <a:prstGeom prst="rect">
            <a:avLst/>
          </a:prstGeom>
          <a:noFill/>
        </p:spPr>
        <p:txBody>
          <a:bodyPr wrap="square" rtlCol="0">
            <a:spAutoFit/>
          </a:bodyPr>
          <a:lstStyle/>
          <a:p>
            <a:r>
              <a:rPr lang="en-US" dirty="0"/>
              <a:t>Motor neuron</a:t>
            </a:r>
          </a:p>
        </p:txBody>
      </p:sp>
      <p:sp>
        <p:nvSpPr>
          <p:cNvPr id="16" name="TextBox 15"/>
          <p:cNvSpPr txBox="1"/>
          <p:nvPr/>
        </p:nvSpPr>
        <p:spPr>
          <a:xfrm>
            <a:off x="2819400" y="1219200"/>
            <a:ext cx="1600200" cy="369332"/>
          </a:xfrm>
          <a:prstGeom prst="rect">
            <a:avLst/>
          </a:prstGeom>
          <a:noFill/>
        </p:spPr>
        <p:txBody>
          <a:bodyPr wrap="square" rtlCol="0">
            <a:spAutoFit/>
          </a:bodyPr>
          <a:lstStyle/>
          <a:p>
            <a:r>
              <a:rPr lang="en-US" dirty="0"/>
              <a:t>Axon terminal</a:t>
            </a:r>
          </a:p>
        </p:txBody>
      </p:sp>
      <p:sp>
        <p:nvSpPr>
          <p:cNvPr id="17" name="TextBox 16"/>
          <p:cNvSpPr txBox="1"/>
          <p:nvPr/>
        </p:nvSpPr>
        <p:spPr>
          <a:xfrm>
            <a:off x="1676400" y="1219200"/>
            <a:ext cx="1524000" cy="646331"/>
          </a:xfrm>
          <a:prstGeom prst="rect">
            <a:avLst/>
          </a:prstGeom>
          <a:noFill/>
        </p:spPr>
        <p:txBody>
          <a:bodyPr wrap="square" rtlCol="0">
            <a:spAutoFit/>
          </a:bodyPr>
          <a:lstStyle/>
          <a:p>
            <a:r>
              <a:rPr lang="en-US" dirty="0"/>
              <a:t>Vesicles of Ach.</a:t>
            </a:r>
          </a:p>
        </p:txBody>
      </p:sp>
      <p:sp>
        <p:nvSpPr>
          <p:cNvPr id="18" name="TextBox 17"/>
          <p:cNvSpPr txBox="1"/>
          <p:nvPr/>
        </p:nvSpPr>
        <p:spPr>
          <a:xfrm>
            <a:off x="914400" y="1905000"/>
            <a:ext cx="1524000" cy="369332"/>
          </a:xfrm>
          <a:prstGeom prst="rect">
            <a:avLst/>
          </a:prstGeom>
          <a:noFill/>
        </p:spPr>
        <p:txBody>
          <a:bodyPr wrap="square" rtlCol="0">
            <a:spAutoFit/>
          </a:bodyPr>
          <a:lstStyle/>
          <a:p>
            <a:r>
              <a:rPr lang="en-US" dirty="0"/>
              <a:t>Synaptic cleft</a:t>
            </a:r>
          </a:p>
        </p:txBody>
      </p:sp>
      <p:sp>
        <p:nvSpPr>
          <p:cNvPr id="19" name="TextBox 18"/>
          <p:cNvSpPr txBox="1"/>
          <p:nvPr/>
        </p:nvSpPr>
        <p:spPr>
          <a:xfrm>
            <a:off x="0" y="2971800"/>
            <a:ext cx="1828800" cy="369332"/>
          </a:xfrm>
          <a:prstGeom prst="rect">
            <a:avLst/>
          </a:prstGeom>
          <a:noFill/>
        </p:spPr>
        <p:txBody>
          <a:bodyPr wrap="square" rtlCol="0">
            <a:spAutoFit/>
          </a:bodyPr>
          <a:lstStyle/>
          <a:p>
            <a:r>
              <a:rPr lang="en-US" dirty="0" err="1"/>
              <a:t>Sarcomere</a:t>
            </a:r>
            <a:r>
              <a:rPr lang="en-US" dirty="0"/>
              <a:t> </a:t>
            </a:r>
          </a:p>
        </p:txBody>
      </p:sp>
      <p:cxnSp>
        <p:nvCxnSpPr>
          <p:cNvPr id="22" name="Straight Connector 21"/>
          <p:cNvCxnSpPr/>
          <p:nvPr/>
        </p:nvCxnSpPr>
        <p:spPr>
          <a:xfrm>
            <a:off x="2286000" y="32766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76600" y="3276600"/>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286000" y="3276600"/>
            <a:ext cx="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066800" y="3276600"/>
            <a:ext cx="1219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600200" y="2514600"/>
            <a:ext cx="685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362200" y="1981200"/>
            <a:ext cx="6858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362200" y="1905000"/>
            <a:ext cx="533400" cy="9538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2"/>
          </p:cNvCxnSpPr>
          <p:nvPr/>
        </p:nvCxnSpPr>
        <p:spPr>
          <a:xfrm>
            <a:off x="3619500" y="1588532"/>
            <a:ext cx="571500" cy="697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5867400" y="1600200"/>
            <a:ext cx="1447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181600" y="1828800"/>
            <a:ext cx="76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6629400" y="2209800"/>
            <a:ext cx="1066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048000" y="5334000"/>
            <a:ext cx="9906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1981200" y="5638800"/>
            <a:ext cx="6858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609600" y="4724400"/>
            <a:ext cx="1219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914400" y="4724400"/>
            <a:ext cx="685800" cy="369332"/>
          </a:xfrm>
          <a:prstGeom prst="rect">
            <a:avLst/>
          </a:prstGeom>
          <a:noFill/>
        </p:spPr>
        <p:txBody>
          <a:bodyPr wrap="square" rtlCol="0">
            <a:spAutoFit/>
          </a:bodyPr>
          <a:lstStyle/>
          <a:p>
            <a:r>
              <a:rPr lang="en-US" dirty="0"/>
              <a:t>Na+</a:t>
            </a:r>
          </a:p>
        </p:txBody>
      </p:sp>
      <p:sp>
        <p:nvSpPr>
          <p:cNvPr id="57" name="TextBox 56"/>
          <p:cNvSpPr txBox="1"/>
          <p:nvPr/>
        </p:nvSpPr>
        <p:spPr>
          <a:xfrm>
            <a:off x="4191000" y="4953000"/>
            <a:ext cx="762000" cy="369332"/>
          </a:xfrm>
          <a:prstGeom prst="rect">
            <a:avLst/>
          </a:prstGeom>
          <a:noFill/>
        </p:spPr>
        <p:txBody>
          <a:bodyPr wrap="square" rtlCol="0">
            <a:spAutoFit/>
          </a:bodyPr>
          <a:lstStyle/>
          <a:p>
            <a:r>
              <a:rPr lang="en-US" dirty="0"/>
              <a:t>Na+</a:t>
            </a:r>
          </a:p>
        </p:txBody>
      </p:sp>
      <p:sp>
        <p:nvSpPr>
          <p:cNvPr id="58" name="TextBox 57"/>
          <p:cNvSpPr txBox="1"/>
          <p:nvPr/>
        </p:nvSpPr>
        <p:spPr>
          <a:xfrm>
            <a:off x="7315200" y="6096000"/>
            <a:ext cx="685800" cy="369332"/>
          </a:xfrm>
          <a:prstGeom prst="rect">
            <a:avLst/>
          </a:prstGeom>
          <a:noFill/>
        </p:spPr>
        <p:txBody>
          <a:bodyPr wrap="square" rtlCol="0">
            <a:spAutoFit/>
          </a:bodyPr>
          <a:lstStyle/>
          <a:p>
            <a:r>
              <a:rPr lang="en-US" dirty="0"/>
              <a:t>Na+</a:t>
            </a:r>
          </a:p>
        </p:txBody>
      </p:sp>
      <p:cxnSp>
        <p:nvCxnSpPr>
          <p:cNvPr id="61" name="Straight Arrow Connector 60"/>
          <p:cNvCxnSpPr>
            <a:stCxn id="9" idx="0"/>
          </p:cNvCxnSpPr>
          <p:nvPr/>
        </p:nvCxnSpPr>
        <p:spPr>
          <a:xfrm flipV="1">
            <a:off x="1981200" y="5638800"/>
            <a:ext cx="1524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1">
            <a:schemeClr val="accent2"/>
          </a:lnRef>
          <a:fillRef idx="2">
            <a:schemeClr val="accent2"/>
          </a:fillRef>
          <a:effectRef idx="1">
            <a:schemeClr val="accent2"/>
          </a:effectRef>
          <a:fontRef idx="minor">
            <a:schemeClr val="dk1"/>
          </a:fontRef>
        </p:style>
        <p:txBody>
          <a:bodyPr/>
          <a:lstStyle/>
          <a:p>
            <a:r>
              <a:rPr lang="en-US" b="1" u="sng" dirty="0"/>
              <a:t>NERVES</a:t>
            </a:r>
          </a:p>
        </p:txBody>
      </p:sp>
      <p:sp>
        <p:nvSpPr>
          <p:cNvPr id="3" name="Content Placeholder 2"/>
          <p:cNvSpPr>
            <a:spLocks noGrp="1"/>
          </p:cNvSpPr>
          <p:nvPr>
            <p:ph idx="1"/>
          </p:nvPr>
        </p:nvSpPr>
        <p:spPr>
          <a:xfrm>
            <a:off x="0" y="685800"/>
            <a:ext cx="9144000" cy="6172200"/>
          </a:xfrm>
        </p:spPr>
        <p:txBody>
          <a:bodyPr>
            <a:normAutofit fontScale="92500" lnSpcReduction="20000"/>
          </a:bodyPr>
          <a:lstStyle/>
          <a:p>
            <a:pPr>
              <a:buNone/>
            </a:pPr>
            <a:r>
              <a:rPr lang="en-US" dirty="0"/>
              <a:t>A nerve consists of numerous </a:t>
            </a:r>
            <a:r>
              <a:rPr lang="en-US" dirty="0" err="1"/>
              <a:t>neurones</a:t>
            </a:r>
            <a:r>
              <a:rPr lang="en-US" dirty="0"/>
              <a:t> collected into bundles</a:t>
            </a:r>
          </a:p>
          <a:p>
            <a:pPr>
              <a:buNone/>
            </a:pPr>
            <a:r>
              <a:rPr lang="en-US" dirty="0"/>
              <a:t>TYPES</a:t>
            </a:r>
          </a:p>
          <a:p>
            <a:pPr>
              <a:buNone/>
            </a:pPr>
            <a:r>
              <a:rPr lang="en-US" b="1" dirty="0">
                <a:solidFill>
                  <a:srgbClr val="FF0000"/>
                </a:solidFill>
              </a:rPr>
              <a:t>a) Sensory or afferent nerves</a:t>
            </a:r>
          </a:p>
          <a:p>
            <a:r>
              <a:rPr lang="en-US" dirty="0"/>
              <a:t>Transmit action potentials (information) generated by sensory receptors on the body to the spinal cord which is then carried to the brain.</a:t>
            </a:r>
          </a:p>
          <a:p>
            <a:pPr>
              <a:buNone/>
            </a:pPr>
            <a:r>
              <a:rPr lang="en-US" b="1" dirty="0"/>
              <a:t>Sensory receptors </a:t>
            </a:r>
            <a:r>
              <a:rPr lang="en-US" dirty="0"/>
              <a:t>are </a:t>
            </a:r>
            <a:r>
              <a:rPr lang="en-US" dirty="0" err="1"/>
              <a:t>specialised</a:t>
            </a:r>
            <a:r>
              <a:rPr lang="en-US" dirty="0"/>
              <a:t> nerve endings that respond to different stimuli (changes). Various types to include:</a:t>
            </a:r>
          </a:p>
          <a:p>
            <a:pPr marL="571500" indent="-571500">
              <a:buAutoNum type="romanLcParenR"/>
            </a:pPr>
            <a:r>
              <a:rPr lang="en-US" b="1" dirty="0"/>
              <a:t>Somatic, </a:t>
            </a:r>
            <a:r>
              <a:rPr lang="en-US" b="1" dirty="0" err="1"/>
              <a:t>cutaneous</a:t>
            </a:r>
            <a:r>
              <a:rPr lang="en-US" b="1" dirty="0"/>
              <a:t> or common senses</a:t>
            </a:r>
            <a:r>
              <a:rPr lang="en-US" dirty="0"/>
              <a:t>: Originate in the skin. They are: pain, touch, heat and cold.</a:t>
            </a:r>
          </a:p>
          <a:p>
            <a:r>
              <a:rPr lang="en-US" dirty="0"/>
              <a:t>Sensory nerve endings in the skin are fine branching filaments without myelin sheaths.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388</a:t>
            </a:fld>
            <a:endParaRPr lang="en-US"/>
          </a:p>
        </p:txBody>
      </p:sp>
    </p:spTree>
  </p:cSld>
  <p:clrMapOvr>
    <a:masterClrMapping/>
  </p:clrMapOvr>
  <p:transition>
    <p:newsflash/>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ii) </a:t>
            </a:r>
            <a:r>
              <a:rPr lang="en-US" b="1" dirty="0" err="1"/>
              <a:t>Proprioceptor</a:t>
            </a:r>
            <a:r>
              <a:rPr lang="en-US" b="1" dirty="0"/>
              <a:t> senses</a:t>
            </a:r>
            <a:r>
              <a:rPr lang="en-US" dirty="0"/>
              <a:t>. Originate in muscles and joints and contribute to the maintenance of balance and posture.</a:t>
            </a:r>
          </a:p>
          <a:p>
            <a:pPr>
              <a:buNone/>
            </a:pPr>
            <a:r>
              <a:rPr lang="en-US" b="1" dirty="0"/>
              <a:t>iii) Special senses</a:t>
            </a:r>
            <a:r>
              <a:rPr lang="en-US" dirty="0"/>
              <a:t>. Sight, hearing, smell, touch and taste .</a:t>
            </a:r>
          </a:p>
          <a:p>
            <a:pPr>
              <a:buNone/>
            </a:pPr>
            <a:r>
              <a:rPr lang="en-US" b="1" dirty="0"/>
              <a:t>iv) Autonomic afferent nerves</a:t>
            </a:r>
            <a:r>
              <a:rPr lang="en-US" dirty="0"/>
              <a:t>. Originate in internal organs, glands and tissues, e.g. </a:t>
            </a:r>
            <a:r>
              <a:rPr lang="en-US" dirty="0" err="1"/>
              <a:t>baroreceptors</a:t>
            </a:r>
            <a:r>
              <a:rPr lang="en-US" dirty="0"/>
              <a:t>, </a:t>
            </a:r>
            <a:r>
              <a:rPr lang="en-US" dirty="0" err="1"/>
              <a:t>chemoreceptors</a:t>
            </a:r>
            <a:r>
              <a:rPr lang="en-US" dirty="0"/>
              <a:t>, and are associated with reflex regulation of involuntary activity and visceral pain.</a:t>
            </a:r>
          </a:p>
          <a:p>
            <a:pPr>
              <a:buNone/>
            </a:pPr>
            <a:endParaRPr lang="en-US" dirty="0"/>
          </a:p>
          <a:p>
            <a:pPr>
              <a:buNone/>
            </a:pPr>
            <a:r>
              <a:rPr lang="en-US" b="1" dirty="0">
                <a:solidFill>
                  <a:srgbClr val="FF0000"/>
                </a:solidFill>
              </a:rPr>
              <a:t>b) Motor or efferent nerves</a:t>
            </a:r>
          </a:p>
          <a:p>
            <a:r>
              <a:rPr lang="en-US" dirty="0"/>
              <a:t>Originate in the brain, spinal cord and autonomic ganglia and transmit impulses to the effector organs: muscles and glands. </a:t>
            </a:r>
          </a:p>
          <a:p>
            <a:r>
              <a:rPr lang="en-US" dirty="0"/>
              <a:t>2 types:</a:t>
            </a:r>
          </a:p>
          <a:p>
            <a:pPr lvl="1">
              <a:buFont typeface="Wingdings" pitchFamily="2" charset="2"/>
              <a:buChar char="§"/>
            </a:pPr>
            <a:r>
              <a:rPr lang="en-US" dirty="0"/>
              <a:t>somatic nerves: </a:t>
            </a:r>
            <a:r>
              <a:rPr lang="en-US" dirty="0" err="1"/>
              <a:t>involed</a:t>
            </a:r>
            <a:r>
              <a:rPr lang="en-US" dirty="0"/>
              <a:t> in voluntary movement and reflexes</a:t>
            </a:r>
          </a:p>
          <a:p>
            <a:pPr lvl="1">
              <a:buFont typeface="Wingdings" pitchFamily="2" charset="2"/>
              <a:buChar char="§"/>
            </a:pPr>
            <a:r>
              <a:rPr lang="en-US" dirty="0"/>
              <a:t>autonomic nerves: involved in cardiac and smooth muscle contraction and glandular secretion</a:t>
            </a:r>
          </a:p>
          <a:p>
            <a:endParaRPr lang="en-US" dirty="0"/>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389</a:t>
            </a:fld>
            <a:endParaRPr lang="en-US"/>
          </a:p>
        </p:txBody>
      </p:sp>
    </p:spTree>
  </p:cSld>
  <p:clrMapOvr>
    <a:masterClrMapping/>
  </p:clrMapOvr>
  <p:transition>
    <p:newsfla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tretch>
            <a:fillRect/>
          </a:stretch>
        </p:blipFill>
        <p:spPr bwMode="auto">
          <a:xfrm>
            <a:off x="2500312" y="2729706"/>
            <a:ext cx="4143375" cy="22669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39</a:t>
            </a:fld>
            <a:endParaRPr lang="en-US"/>
          </a:p>
        </p:txBody>
      </p:sp>
      <p:sp>
        <p:nvSpPr>
          <p:cNvPr id="7" name="TextBox 6"/>
          <p:cNvSpPr txBox="1"/>
          <p:nvPr/>
        </p:nvSpPr>
        <p:spPr>
          <a:xfrm>
            <a:off x="533400" y="533400"/>
            <a:ext cx="8229600" cy="2062103"/>
          </a:xfrm>
          <a:prstGeom prst="rect">
            <a:avLst/>
          </a:prstGeom>
          <a:noFill/>
        </p:spPr>
        <p:txBody>
          <a:bodyPr wrap="square" rtlCol="0">
            <a:spAutoFit/>
          </a:bodyPr>
          <a:lstStyle/>
          <a:p>
            <a:r>
              <a:rPr lang="en-US" sz="3200" dirty="0"/>
              <a:t>It also has intrinsic capability to contract and relax. This is further controlled autonomic nervous impulses, hormones and some metabolic substances </a:t>
            </a:r>
          </a:p>
        </p:txBody>
      </p:sp>
    </p:spTree>
  </p:cSld>
  <p:clrMapOvr>
    <a:masterClrMapping/>
  </p:clrMapOvr>
  <p:transition>
    <p:blinds dir="vert"/>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c) Mixed nerves</a:t>
            </a:r>
          </a:p>
          <a:p>
            <a:r>
              <a:rPr lang="en-US" dirty="0"/>
              <a:t>Occur outside the spinal cord, when sensory and motor nerves are enclosed within the same sheath of connective tissue e.g. sciatic nerve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390</a:t>
            </a:fld>
            <a:endParaRPr lang="en-US"/>
          </a:p>
        </p:txBody>
      </p:sp>
    </p:spTree>
  </p:cSld>
  <p:clrMapOvr>
    <a:masterClrMapping/>
  </p:clrMapOvr>
  <p:transition>
    <p:newsflash/>
  </p:transition>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dirty="0" err="1"/>
              <a:t>Neuroglia</a:t>
            </a:r>
            <a:r>
              <a:rPr lang="en-US" b="1" dirty="0"/>
              <a:t> </a:t>
            </a:r>
            <a:endParaRPr lang="en-US" b="1" u="sng" dirty="0"/>
          </a:p>
        </p:txBody>
      </p:sp>
      <p:sp>
        <p:nvSpPr>
          <p:cNvPr id="3" name="Content Placeholder 2"/>
          <p:cNvSpPr>
            <a:spLocks noGrp="1"/>
          </p:cNvSpPr>
          <p:nvPr>
            <p:ph idx="1"/>
          </p:nvPr>
        </p:nvSpPr>
        <p:spPr>
          <a:xfrm>
            <a:off x="0" y="609600"/>
            <a:ext cx="9144000" cy="6248400"/>
          </a:xfrm>
        </p:spPr>
        <p:txBody>
          <a:bodyPr>
            <a:normAutofit/>
          </a:bodyPr>
          <a:lstStyle/>
          <a:p>
            <a:r>
              <a:rPr lang="en-US" dirty="0" err="1"/>
              <a:t>Neurones</a:t>
            </a:r>
            <a:r>
              <a:rPr lang="en-US" dirty="0"/>
              <a:t> of the CNS are supported by 4 types of non-excitable </a:t>
            </a:r>
            <a:r>
              <a:rPr lang="en-US" b="1" dirty="0" err="1"/>
              <a:t>glial</a:t>
            </a:r>
            <a:r>
              <a:rPr lang="en-US" dirty="0"/>
              <a:t> cells that make up a quarter to a half of the volume of brain tissue.</a:t>
            </a:r>
          </a:p>
          <a:p>
            <a:r>
              <a:rPr lang="en-US" dirty="0"/>
              <a:t>Unlike nerve cells these continue to replicate throughout life. They are </a:t>
            </a:r>
          </a:p>
          <a:p>
            <a:pPr lvl="1"/>
            <a:r>
              <a:rPr lang="en-US" b="1" dirty="0" err="1"/>
              <a:t>astrocytes</a:t>
            </a:r>
            <a:r>
              <a:rPr lang="en-US" b="1" dirty="0"/>
              <a:t>, </a:t>
            </a:r>
          </a:p>
          <a:p>
            <a:pPr lvl="1"/>
            <a:r>
              <a:rPr lang="en-US" b="1" dirty="0" err="1"/>
              <a:t>oligodendrocytes</a:t>
            </a:r>
            <a:r>
              <a:rPr lang="en-US" b="1" dirty="0"/>
              <a:t>, </a:t>
            </a:r>
          </a:p>
          <a:p>
            <a:pPr lvl="1"/>
            <a:r>
              <a:rPr lang="en-US" b="1" dirty="0"/>
              <a:t>microglia </a:t>
            </a:r>
          </a:p>
          <a:p>
            <a:pPr lvl="1"/>
            <a:r>
              <a:rPr lang="en-US" b="1" dirty="0" err="1"/>
              <a:t>ependymal</a:t>
            </a:r>
            <a:r>
              <a:rPr lang="en-US" b="1" dirty="0"/>
              <a:t> </a:t>
            </a:r>
            <a:r>
              <a:rPr lang="en-US" dirty="0"/>
              <a:t>cells.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391</a:t>
            </a:fld>
            <a:endParaRPr lang="en-US"/>
          </a:p>
        </p:txBody>
      </p:sp>
    </p:spTree>
  </p:cSld>
  <p:clrMapOvr>
    <a:masterClrMapping/>
  </p:clrMapOvr>
  <p:transition>
    <p:wipe dir="r"/>
  </p:transitio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sz="2800" b="1" u="sng" dirty="0" err="1"/>
              <a:t>Neuroglia</a:t>
            </a:r>
            <a:r>
              <a:rPr lang="en-US" sz="2800" b="1" u="sng" dirty="0"/>
              <a:t> </a:t>
            </a:r>
          </a:p>
        </p:txBody>
      </p:sp>
      <p:graphicFrame>
        <p:nvGraphicFramePr>
          <p:cNvPr id="4" name="Content Placeholder 3"/>
          <p:cNvGraphicFramePr>
            <a:graphicFrameLocks noGrp="1"/>
          </p:cNvGraphicFramePr>
          <p:nvPr>
            <p:ph idx="1"/>
          </p:nvPr>
        </p:nvGraphicFramePr>
        <p:xfrm>
          <a:off x="0" y="457200"/>
          <a:ext cx="9144000" cy="649620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722872">
                <a:tc>
                  <a:txBody>
                    <a:bodyPr/>
                    <a:lstStyle/>
                    <a:p>
                      <a:r>
                        <a:rPr lang="en-US" sz="2800" dirty="0"/>
                        <a:t>Name </a:t>
                      </a:r>
                    </a:p>
                  </a:txBody>
                  <a:tcPr/>
                </a:tc>
                <a:tc>
                  <a:txBody>
                    <a:bodyPr/>
                    <a:lstStyle/>
                    <a:p>
                      <a:r>
                        <a:rPr lang="en-US" sz="2800" dirty="0"/>
                        <a:t>Function </a:t>
                      </a:r>
                    </a:p>
                  </a:txBody>
                  <a:tcPr/>
                </a:tc>
                <a:extLst>
                  <a:ext uri="{0D108BD9-81ED-4DB2-BD59-A6C34878D82A}">
                    <a16:rowId xmlns:a16="http://schemas.microsoft.com/office/drawing/2014/main" val="10000"/>
                  </a:ext>
                </a:extLst>
              </a:tr>
              <a:tr h="1247700">
                <a:tc>
                  <a:txBody>
                    <a:bodyPr/>
                    <a:lstStyle/>
                    <a:p>
                      <a:r>
                        <a:rPr lang="en-US" sz="2800" dirty="0"/>
                        <a:t>Astrocytes (</a:t>
                      </a:r>
                      <a:r>
                        <a:rPr lang="en-US" sz="1800" dirty="0"/>
                        <a:t>star shaped with fine branching processes which</a:t>
                      </a:r>
                      <a:r>
                        <a:rPr lang="en-US" sz="1800" baseline="0" dirty="0"/>
                        <a:t> have swellings called foot processes</a:t>
                      </a:r>
                      <a:endParaRPr lang="en-US" sz="1800" dirty="0"/>
                    </a:p>
                  </a:txBody>
                  <a:tcPr/>
                </a:tc>
                <a:tc>
                  <a:txBody>
                    <a:bodyPr/>
                    <a:lstStyle/>
                    <a:p>
                      <a:r>
                        <a:rPr lang="en-US" sz="2800" dirty="0"/>
                        <a:t>Support neurons, help maintain K+ level, contribute to the blood-brain barrier (BBB)</a:t>
                      </a:r>
                    </a:p>
                  </a:txBody>
                  <a:tcPr/>
                </a:tc>
                <a:extLst>
                  <a:ext uri="{0D108BD9-81ED-4DB2-BD59-A6C34878D82A}">
                    <a16:rowId xmlns:a16="http://schemas.microsoft.com/office/drawing/2014/main" val="10001"/>
                  </a:ext>
                </a:extLst>
              </a:tr>
              <a:tr h="1247700">
                <a:tc>
                  <a:txBody>
                    <a:bodyPr/>
                    <a:lstStyle/>
                    <a:p>
                      <a:r>
                        <a:rPr lang="en-US" sz="2800" dirty="0"/>
                        <a:t>Oligodendrocytes </a:t>
                      </a:r>
                    </a:p>
                  </a:txBody>
                  <a:tcPr/>
                </a:tc>
                <a:tc>
                  <a:txBody>
                    <a:bodyPr/>
                    <a:lstStyle/>
                    <a:p>
                      <a:r>
                        <a:rPr lang="en-US" sz="2800" dirty="0"/>
                        <a:t>Produce</a:t>
                      </a:r>
                      <a:r>
                        <a:rPr lang="en-US" sz="2800" baseline="0" dirty="0"/>
                        <a:t> the myelin sheath to electrically insulate neurons of the CNS, provide support</a:t>
                      </a:r>
                      <a:endParaRPr lang="en-US" sz="2800" dirty="0"/>
                    </a:p>
                  </a:txBody>
                  <a:tcPr/>
                </a:tc>
                <a:extLst>
                  <a:ext uri="{0D108BD9-81ED-4DB2-BD59-A6C34878D82A}">
                    <a16:rowId xmlns:a16="http://schemas.microsoft.com/office/drawing/2014/main" val="10002"/>
                  </a:ext>
                </a:extLst>
              </a:tr>
              <a:tr h="1247700">
                <a:tc>
                  <a:txBody>
                    <a:bodyPr/>
                    <a:lstStyle/>
                    <a:p>
                      <a:r>
                        <a:rPr lang="en-US" sz="2800" dirty="0"/>
                        <a:t>Microglia </a:t>
                      </a:r>
                    </a:p>
                  </a:txBody>
                  <a:tcPr/>
                </a:tc>
                <a:tc>
                  <a:txBody>
                    <a:bodyPr/>
                    <a:lstStyle/>
                    <a:p>
                      <a:r>
                        <a:rPr lang="en-US" sz="2800" dirty="0"/>
                        <a:t>Capable of movement</a:t>
                      </a:r>
                      <a:r>
                        <a:rPr lang="en-US" sz="2800" baseline="0" dirty="0"/>
                        <a:t> and phagocytosis of pathogens and damaged tissue</a:t>
                      </a:r>
                      <a:endParaRPr lang="en-US" sz="2800" dirty="0"/>
                    </a:p>
                  </a:txBody>
                  <a:tcPr/>
                </a:tc>
                <a:extLst>
                  <a:ext uri="{0D108BD9-81ED-4DB2-BD59-A6C34878D82A}">
                    <a16:rowId xmlns:a16="http://schemas.microsoft.com/office/drawing/2014/main" val="10003"/>
                  </a:ext>
                </a:extLst>
              </a:tr>
              <a:tr h="1782428">
                <a:tc>
                  <a:txBody>
                    <a:bodyPr/>
                    <a:lstStyle/>
                    <a:p>
                      <a:r>
                        <a:rPr lang="en-US" sz="2800" dirty="0"/>
                        <a:t>Ependymal cells</a:t>
                      </a:r>
                    </a:p>
                  </a:txBody>
                  <a:tcPr/>
                </a:tc>
                <a:tc>
                  <a:txBody>
                    <a:bodyPr/>
                    <a:lstStyle/>
                    <a:p>
                      <a:r>
                        <a:rPr lang="en-US" sz="2800" dirty="0"/>
                        <a:t>Line the ventricles of the brain;</a:t>
                      </a:r>
                      <a:r>
                        <a:rPr lang="en-US" sz="2800" baseline="0" dirty="0"/>
                        <a:t> many of the cells have cilia; involved in circulation of CSF</a:t>
                      </a:r>
                      <a:endParaRPr lang="en-US" sz="2800" dirty="0"/>
                    </a:p>
                  </a:txBody>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fld id="{5A635FD2-D9AA-4F2E-8FE6-17BF2643B117}" type="slidenum">
              <a:rPr lang="en-US" smtClean="0"/>
              <a:pPr/>
              <a:t>392</a:t>
            </a:fld>
            <a:endParaRPr lang="en-US"/>
          </a:p>
        </p:txBody>
      </p:sp>
    </p:spTree>
  </p:cSld>
  <p:clrMapOvr>
    <a:masterClrMapping/>
  </p:clrMapOvr>
  <p:transition>
    <p:wipe dir="r"/>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28906" t="14000" r="24219" b="7333"/>
          <a:stretch>
            <a:fillRect/>
          </a:stretch>
        </p:blipFill>
        <p:spPr bwMode="auto">
          <a:xfrm>
            <a:off x="0" y="0"/>
            <a:ext cx="5257800" cy="6477000"/>
          </a:xfrm>
          <a:prstGeom prst="rect">
            <a:avLst/>
          </a:prstGeom>
          <a:noFill/>
          <a:ln w="9525">
            <a:noFill/>
            <a:miter lim="800000"/>
            <a:headEnd/>
            <a:tailEnd/>
          </a:ln>
        </p:spPr>
      </p:pic>
      <p:sp>
        <p:nvSpPr>
          <p:cNvPr id="5" name="Title 4"/>
          <p:cNvSpPr>
            <a:spLocks noGrp="1"/>
          </p:cNvSpPr>
          <p:nvPr>
            <p:ph type="ctrTitle"/>
          </p:nvPr>
        </p:nvSpPr>
        <p:spPr>
          <a:xfrm>
            <a:off x="3657600" y="3363438"/>
            <a:ext cx="6172200" cy="3494562"/>
          </a:xfrm>
        </p:spPr>
        <p:txBody>
          <a:bodyPr>
            <a:noAutofit/>
          </a:bodyPr>
          <a:lstStyle/>
          <a:p>
            <a:pPr algn="ctr"/>
            <a:r>
              <a:rPr lang="en-US" sz="7200" dirty="0"/>
              <a:t>Central nervous system</a:t>
            </a:r>
          </a:p>
        </p:txBody>
      </p:sp>
      <p:sp>
        <p:nvSpPr>
          <p:cNvPr id="4" name="Slide Number Placeholder 3"/>
          <p:cNvSpPr>
            <a:spLocks noGrp="1"/>
          </p:cNvSpPr>
          <p:nvPr>
            <p:ph type="sldNum" sz="quarter" idx="12"/>
          </p:nvPr>
        </p:nvSpPr>
        <p:spPr/>
        <p:txBody>
          <a:bodyPr/>
          <a:lstStyle/>
          <a:p>
            <a:fld id="{5A635FD2-D9AA-4F2E-8FE6-17BF2643B117}" type="slidenum">
              <a:rPr lang="en-US" smtClean="0"/>
              <a:pPr/>
              <a:t>393</a:t>
            </a:fld>
            <a:endParaRPr lang="en-US"/>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0"/>
            <a:ext cx="8229600" cy="609600"/>
          </a:xfrm>
        </p:spPr>
        <p:style>
          <a:lnRef idx="0">
            <a:schemeClr val="dk1"/>
          </a:lnRef>
          <a:fillRef idx="3">
            <a:schemeClr val="dk1"/>
          </a:fillRef>
          <a:effectRef idx="3">
            <a:schemeClr val="dk1"/>
          </a:effectRef>
          <a:fontRef idx="minor">
            <a:schemeClr val="lt1"/>
          </a:fontRef>
        </p:style>
        <p:txBody>
          <a:bodyPr>
            <a:normAutofit fontScale="90000"/>
          </a:bodyPr>
          <a:lstStyle/>
          <a:p>
            <a:r>
              <a:rPr lang="en-US" b="1" u="sng" dirty="0"/>
              <a:t>THE MENINGES</a:t>
            </a:r>
          </a:p>
        </p:txBody>
      </p:sp>
      <p:sp>
        <p:nvSpPr>
          <p:cNvPr id="3" name="Content Placeholder 2"/>
          <p:cNvSpPr>
            <a:spLocks noGrp="1"/>
          </p:cNvSpPr>
          <p:nvPr>
            <p:ph idx="1"/>
          </p:nvPr>
        </p:nvSpPr>
        <p:spPr>
          <a:xfrm>
            <a:off x="0" y="2590800"/>
            <a:ext cx="9144000" cy="4267200"/>
          </a:xfrm>
        </p:spPr>
        <p:txBody>
          <a:bodyPr>
            <a:normAutofit fontScale="85000" lnSpcReduction="10000"/>
          </a:bodyPr>
          <a:lstStyle/>
          <a:p>
            <a:r>
              <a:rPr lang="en-US" dirty="0"/>
              <a:t>These</a:t>
            </a:r>
            <a:r>
              <a:rPr lang="en-US" b="1" dirty="0"/>
              <a:t> </a:t>
            </a:r>
            <a:r>
              <a:rPr lang="en-US" dirty="0"/>
              <a:t>are</a:t>
            </a:r>
            <a:r>
              <a:rPr lang="en-US" b="1" dirty="0"/>
              <a:t> </a:t>
            </a:r>
            <a:r>
              <a:rPr lang="en-US" dirty="0"/>
              <a:t>tissue membranes that cover the brain and spinal cord. </a:t>
            </a:r>
          </a:p>
          <a:p>
            <a:r>
              <a:rPr lang="en-US" dirty="0"/>
              <a:t>Has 3 layers of tissue named from outside inwards; they are: </a:t>
            </a:r>
          </a:p>
          <a:p>
            <a:pPr lvl="1">
              <a:buFont typeface="Wingdings" pitchFamily="2" charset="2"/>
              <a:buChar char="v"/>
            </a:pPr>
            <a:r>
              <a:rPr lang="en-US" dirty="0"/>
              <a:t>dura mater</a:t>
            </a:r>
          </a:p>
          <a:p>
            <a:pPr lvl="1">
              <a:buFont typeface="Wingdings" pitchFamily="2" charset="2"/>
              <a:buChar char="v"/>
            </a:pPr>
            <a:r>
              <a:rPr lang="en-US" dirty="0"/>
              <a:t>arachnoid mater</a:t>
            </a:r>
          </a:p>
          <a:p>
            <a:pPr lvl="1">
              <a:buFont typeface="Wingdings" pitchFamily="2" charset="2"/>
              <a:buChar char="v"/>
            </a:pPr>
            <a:r>
              <a:rPr lang="en-US" dirty="0" err="1"/>
              <a:t>pia</a:t>
            </a:r>
            <a:r>
              <a:rPr lang="en-US" dirty="0"/>
              <a:t> mater.</a:t>
            </a:r>
          </a:p>
          <a:p>
            <a:r>
              <a:rPr lang="en-US" b="1" dirty="0"/>
              <a:t>Dura and arachnoid </a:t>
            </a:r>
            <a:r>
              <a:rPr lang="en-US" dirty="0"/>
              <a:t>maters are separated by a potential space, the </a:t>
            </a:r>
            <a:r>
              <a:rPr lang="en-US" b="1" dirty="0"/>
              <a:t>subdural space</a:t>
            </a:r>
            <a:r>
              <a:rPr lang="en-US" dirty="0"/>
              <a:t>. </a:t>
            </a:r>
          </a:p>
          <a:p>
            <a:r>
              <a:rPr lang="en-US" b="1" dirty="0"/>
              <a:t>Arachnoid and </a:t>
            </a:r>
            <a:r>
              <a:rPr lang="en-US" b="1" dirty="0" err="1"/>
              <a:t>pia</a:t>
            </a:r>
            <a:r>
              <a:rPr lang="en-US" b="1" dirty="0"/>
              <a:t> </a:t>
            </a:r>
            <a:r>
              <a:rPr lang="en-US" dirty="0"/>
              <a:t>maters are separated by the </a:t>
            </a:r>
            <a:r>
              <a:rPr lang="en-US" b="1" dirty="0"/>
              <a:t>subarachnoid</a:t>
            </a:r>
            <a:r>
              <a:rPr lang="en-US" dirty="0"/>
              <a:t> space, containing </a:t>
            </a:r>
            <a:r>
              <a:rPr lang="en-US" b="1" dirty="0"/>
              <a:t>cerebrospinal fluid</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394</a:t>
            </a:fld>
            <a:endParaRPr lang="en-US"/>
          </a:p>
        </p:txBody>
      </p:sp>
      <p:sp>
        <p:nvSpPr>
          <p:cNvPr id="6" name="TextBox 5"/>
          <p:cNvSpPr txBox="1"/>
          <p:nvPr/>
        </p:nvSpPr>
        <p:spPr>
          <a:xfrm>
            <a:off x="533400" y="533400"/>
            <a:ext cx="8229600" cy="954107"/>
          </a:xfrm>
          <a:prstGeom prst="rect">
            <a:avLst/>
          </a:prstGeom>
          <a:noFill/>
        </p:spPr>
        <p:txBody>
          <a:bodyPr wrap="square" rtlCol="0">
            <a:spAutoFit/>
          </a:bodyPr>
          <a:lstStyle/>
          <a:p>
            <a:r>
              <a:rPr lang="en-US" sz="2800" dirty="0"/>
              <a:t>The Central nervous System consists of the brain and the spinal cord</a:t>
            </a:r>
          </a:p>
        </p:txBody>
      </p:sp>
    </p:spTree>
  </p:cSld>
  <p:clrMapOvr>
    <a:masterClrMapping/>
  </p:clrMapOvr>
  <p:transition>
    <p:wipe dir="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ura-mater-superior-sagittal-sinus-subdural-space-subarachnoid-space-falx-cerebri-periosteal-meningeal-arachnoid-villus.jpg"/>
          <p:cNvPicPr>
            <a:picLocks noGrp="1" noChangeAspect="1"/>
          </p:cNvPicPr>
          <p:nvPr>
            <p:ph idx="1"/>
          </p:nvPr>
        </p:nvPicPr>
        <p:blipFill>
          <a:blip r:embed="rId2" cstate="print"/>
          <a:stretch>
            <a:fillRect/>
          </a:stretch>
        </p:blipFill>
        <p:spPr>
          <a:xfrm>
            <a:off x="0" y="0"/>
            <a:ext cx="9144000" cy="6858000"/>
          </a:xfrm>
        </p:spPr>
      </p:pic>
      <p:sp>
        <p:nvSpPr>
          <p:cNvPr id="5" name="Slide Number Placeholder 4"/>
          <p:cNvSpPr>
            <a:spLocks noGrp="1"/>
          </p:cNvSpPr>
          <p:nvPr>
            <p:ph type="sldNum" sz="quarter" idx="12"/>
          </p:nvPr>
        </p:nvSpPr>
        <p:spPr/>
        <p:txBody>
          <a:bodyPr/>
          <a:lstStyle/>
          <a:p>
            <a:fld id="{5A635FD2-D9AA-4F2E-8FE6-17BF2643B117}" type="slidenum">
              <a:rPr lang="en-US" smtClean="0"/>
              <a:pPr/>
              <a:t>395</a:t>
            </a:fld>
            <a:endParaRPr lang="en-US"/>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396</a:t>
            </a:fld>
            <a:endParaRPr lang="en-US"/>
          </a:p>
        </p:txBody>
      </p:sp>
      <p:pic>
        <p:nvPicPr>
          <p:cNvPr id="6146" name="Picture 2"/>
          <p:cNvPicPr>
            <a:picLocks noChangeAspect="1" noChangeArrowheads="1"/>
          </p:cNvPicPr>
          <p:nvPr/>
        </p:nvPicPr>
        <p:blipFill>
          <a:blip r:embed="rId2" cstate="print"/>
          <a:srcRect l="50781" t="16667" r="19531" b="10000"/>
          <a:stretch>
            <a:fillRect/>
          </a:stretch>
        </p:blipFill>
        <p:spPr bwMode="auto">
          <a:xfrm>
            <a:off x="1219200" y="0"/>
            <a:ext cx="5334000" cy="6858000"/>
          </a:xfrm>
          <a:prstGeom prst="rect">
            <a:avLst/>
          </a:prstGeom>
          <a:noFill/>
          <a:ln w="9525">
            <a:noFill/>
            <a:miter lim="800000"/>
            <a:headEnd/>
            <a:tailEnd/>
          </a:ln>
        </p:spPr>
      </p:pic>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a)Dura mater</a:t>
            </a:r>
          </a:p>
          <a:p>
            <a:pPr>
              <a:buNone/>
            </a:pPr>
            <a:r>
              <a:rPr lang="en-US" b="1" dirty="0" err="1"/>
              <a:t>i</a:t>
            </a:r>
            <a:r>
              <a:rPr lang="en-US" b="1" dirty="0"/>
              <a:t>) </a:t>
            </a:r>
            <a:r>
              <a:rPr lang="en-US" b="1" dirty="0">
                <a:solidFill>
                  <a:srgbClr val="FF0000"/>
                </a:solidFill>
              </a:rPr>
              <a:t>Cerebral dura mater</a:t>
            </a:r>
            <a:r>
              <a:rPr lang="en-US" dirty="0"/>
              <a:t> consists of two layers of dense fibrous tissue. </a:t>
            </a:r>
          </a:p>
          <a:p>
            <a:r>
              <a:rPr lang="en-US" b="1" dirty="0"/>
              <a:t>Outer</a:t>
            </a:r>
            <a:r>
              <a:rPr lang="en-US" dirty="0"/>
              <a:t> layer takes the place of the </a:t>
            </a:r>
            <a:r>
              <a:rPr lang="en-US" b="1" dirty="0"/>
              <a:t>periosteum</a:t>
            </a:r>
            <a:r>
              <a:rPr lang="en-US" dirty="0"/>
              <a:t> on the inner surface of the skull bones and the </a:t>
            </a:r>
            <a:r>
              <a:rPr lang="en-US" b="1" dirty="0"/>
              <a:t>inner</a:t>
            </a:r>
            <a:r>
              <a:rPr lang="en-US" dirty="0"/>
              <a:t> layer provides a protective covering for the brain. </a:t>
            </a:r>
          </a:p>
          <a:p>
            <a:r>
              <a:rPr lang="en-US" dirty="0"/>
              <a:t>Only a potential space exists between the two layers except where the inner layer sweeps inwards between the</a:t>
            </a:r>
            <a:r>
              <a:rPr lang="en-US" b="1" dirty="0"/>
              <a:t> cerebral </a:t>
            </a:r>
            <a:r>
              <a:rPr lang="en-US" dirty="0"/>
              <a:t>hemispheres to form the </a:t>
            </a:r>
            <a:r>
              <a:rPr lang="en-US" b="1" dirty="0"/>
              <a:t>falx cerebri</a:t>
            </a:r>
            <a:r>
              <a:rPr lang="en-US" dirty="0"/>
              <a:t>; between the </a:t>
            </a:r>
            <a:r>
              <a:rPr lang="en-US" b="1" dirty="0" err="1"/>
              <a:t>cerebellar</a:t>
            </a:r>
            <a:r>
              <a:rPr lang="en-US" dirty="0"/>
              <a:t> hemispheres to form the </a:t>
            </a:r>
            <a:r>
              <a:rPr lang="en-US" b="1" dirty="0"/>
              <a:t>falx cerebelli</a:t>
            </a:r>
            <a:r>
              <a:rPr lang="en-US" dirty="0"/>
              <a:t>; and between the </a:t>
            </a:r>
            <a:r>
              <a:rPr lang="en-US" b="1" dirty="0"/>
              <a:t>cerebrum</a:t>
            </a:r>
            <a:r>
              <a:rPr lang="en-US" dirty="0"/>
              <a:t> and </a:t>
            </a:r>
            <a:r>
              <a:rPr lang="en-US" b="1" dirty="0"/>
              <a:t>cerebellum</a:t>
            </a:r>
            <a:r>
              <a:rPr lang="en-US" dirty="0"/>
              <a:t> to form the </a:t>
            </a:r>
            <a:r>
              <a:rPr lang="en-US" b="1" dirty="0"/>
              <a:t>tentorium cerebelli</a:t>
            </a:r>
            <a:r>
              <a:rPr lang="en-US" dirty="0"/>
              <a:t>.</a:t>
            </a:r>
          </a:p>
          <a:p>
            <a:r>
              <a:rPr lang="en-US" dirty="0"/>
              <a:t>Venous blood from the brain drains into venous sinuses between the layers of dura mater. The </a:t>
            </a:r>
            <a:r>
              <a:rPr lang="en-US" b="1" dirty="0"/>
              <a:t>superior </a:t>
            </a:r>
            <a:r>
              <a:rPr lang="en-US" b="1" dirty="0" err="1"/>
              <a:t>sagittal</a:t>
            </a:r>
            <a:r>
              <a:rPr lang="en-US" b="1" dirty="0"/>
              <a:t> </a:t>
            </a:r>
            <a:r>
              <a:rPr lang="en-US" dirty="0"/>
              <a:t>sinus is formed by the </a:t>
            </a:r>
            <a:r>
              <a:rPr lang="en-US" b="1" dirty="0"/>
              <a:t>falx cerebri</a:t>
            </a:r>
            <a:r>
              <a:rPr lang="en-US" dirty="0"/>
              <a:t>, and </a:t>
            </a:r>
            <a:r>
              <a:rPr lang="en-US" b="1" dirty="0"/>
              <a:t>the tentorium cerebelli</a:t>
            </a:r>
            <a:r>
              <a:rPr lang="en-US" dirty="0"/>
              <a:t> forms the</a:t>
            </a:r>
            <a:r>
              <a:rPr lang="en-US" b="1" dirty="0"/>
              <a:t> straight </a:t>
            </a:r>
            <a:r>
              <a:rPr lang="en-US" dirty="0"/>
              <a:t>and </a:t>
            </a:r>
            <a:r>
              <a:rPr lang="en-US" b="1" dirty="0"/>
              <a:t>transverse sinuses.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397</a:t>
            </a:fld>
            <a:endParaRPr lang="en-US"/>
          </a:p>
        </p:txBody>
      </p:sp>
    </p:spTree>
  </p:cSld>
  <p:clrMapOvr>
    <a:masterClrMapping/>
  </p:clrMapOvr>
  <p:transition>
    <p:wipe dir="r"/>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lxes.jpg"/>
          <p:cNvPicPr>
            <a:picLocks noGrp="1" noChangeAspect="1"/>
          </p:cNvPicPr>
          <p:nvPr>
            <p:ph idx="1"/>
          </p:nvPr>
        </p:nvPicPr>
        <p:blipFill>
          <a:blip r:embed="rId2" cstate="print"/>
          <a:stretch>
            <a:fillRect/>
          </a:stretch>
        </p:blipFill>
        <p:spPr>
          <a:xfrm>
            <a:off x="0" y="0"/>
            <a:ext cx="9144000" cy="6858000"/>
          </a:xfrm>
        </p:spPr>
      </p:pic>
      <p:sp>
        <p:nvSpPr>
          <p:cNvPr id="5" name="Slide Number Placeholder 4"/>
          <p:cNvSpPr>
            <a:spLocks noGrp="1"/>
          </p:cNvSpPr>
          <p:nvPr>
            <p:ph type="sldNum" sz="quarter" idx="12"/>
          </p:nvPr>
        </p:nvSpPr>
        <p:spPr/>
        <p:txBody>
          <a:bodyPr/>
          <a:lstStyle/>
          <a:p>
            <a:fld id="{5A635FD2-D9AA-4F2E-8FE6-17BF2643B117}" type="slidenum">
              <a:rPr lang="en-US" smtClean="0"/>
              <a:pPr/>
              <a:t>398</a:t>
            </a:fld>
            <a:endParaRPr lang="en-US"/>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b="1" dirty="0"/>
              <a:t>ii) </a:t>
            </a:r>
            <a:r>
              <a:rPr lang="en-US" b="1" dirty="0">
                <a:solidFill>
                  <a:srgbClr val="FF0000"/>
                </a:solidFill>
              </a:rPr>
              <a:t>Spinal dura mater</a:t>
            </a:r>
            <a:r>
              <a:rPr lang="en-US" dirty="0">
                <a:solidFill>
                  <a:srgbClr val="FF0000"/>
                </a:solidFill>
              </a:rPr>
              <a:t> </a:t>
            </a:r>
            <a:r>
              <a:rPr lang="en-US" dirty="0"/>
              <a:t>forms a loose sheath round the spinal cord, extending from the </a:t>
            </a:r>
            <a:r>
              <a:rPr lang="en-US" b="1" dirty="0"/>
              <a:t>foramen magnum </a:t>
            </a:r>
            <a:r>
              <a:rPr lang="en-US" dirty="0"/>
              <a:t>to the </a:t>
            </a:r>
            <a:r>
              <a:rPr lang="en-US" b="1" dirty="0"/>
              <a:t>second sacral vertebra</a:t>
            </a:r>
            <a:r>
              <a:rPr lang="en-US" dirty="0"/>
              <a:t>; encloses </a:t>
            </a:r>
            <a:r>
              <a:rPr lang="en-US" b="1" dirty="0"/>
              <a:t>the </a:t>
            </a:r>
            <a:r>
              <a:rPr lang="en-US" b="1" dirty="0" err="1"/>
              <a:t>filum</a:t>
            </a:r>
            <a:r>
              <a:rPr lang="en-US" b="1" dirty="0"/>
              <a:t> terminale </a:t>
            </a:r>
            <a:r>
              <a:rPr lang="en-US" dirty="0"/>
              <a:t>and fuses with the periosteum of the coccyx. </a:t>
            </a:r>
          </a:p>
          <a:p>
            <a:r>
              <a:rPr lang="en-US" dirty="0"/>
              <a:t>It is an extension of the inner layer of cerebral dura mater and is separated from the periosteum of the vertebrae and ligaments within the neural canal by the </a:t>
            </a:r>
            <a:r>
              <a:rPr lang="en-US" b="1" dirty="0"/>
              <a:t>epidural</a:t>
            </a:r>
            <a:r>
              <a:rPr lang="en-US" dirty="0"/>
              <a:t> or </a:t>
            </a:r>
            <a:r>
              <a:rPr lang="en-US" b="1" dirty="0"/>
              <a:t>extradural</a:t>
            </a:r>
            <a:r>
              <a:rPr lang="en-US" dirty="0"/>
              <a:t> space, containing blood vessels and areolar tissue.</a:t>
            </a:r>
          </a:p>
          <a:p>
            <a:r>
              <a:rPr lang="en-US" dirty="0"/>
              <a:t>Nerves entering and leaving the spinal cord pass through the epidural space.</a:t>
            </a:r>
          </a:p>
          <a:p>
            <a:r>
              <a:rPr lang="en-US" dirty="0"/>
              <a:t>Dyes, used for diagnostic purposes, and local anaesthetics or analgesics to relieve pain, may be injected into the epidural space.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399</a:t>
            </a:fld>
            <a:endParaRPr lang="en-US"/>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solidFill>
                  <a:schemeClr val="accent2">
                    <a:lumMod val="75000"/>
                  </a:schemeClr>
                </a:solidFill>
              </a:rPr>
              <a:t>a) Squamous (pavement) epithelium</a:t>
            </a:r>
          </a:p>
          <a:p>
            <a:r>
              <a:rPr lang="en-US" dirty="0"/>
              <a:t>Composed of a single layer of flattened cells. </a:t>
            </a:r>
          </a:p>
          <a:p>
            <a:r>
              <a:rPr lang="en-US" dirty="0"/>
              <a:t>The cells fit closely together like flat stones, forming a thin and very smooth membrane.</a:t>
            </a:r>
          </a:p>
          <a:p>
            <a:r>
              <a:rPr lang="en-US" dirty="0"/>
              <a:t>Diffusion takes place freely through this thin, smooth, inactive lining of the following structures:</a:t>
            </a:r>
          </a:p>
          <a:p>
            <a:pPr lvl="1"/>
            <a:r>
              <a:rPr lang="en-US" dirty="0"/>
              <a:t>Heart (</a:t>
            </a:r>
            <a:r>
              <a:rPr lang="en-US" dirty="0" err="1">
                <a:solidFill>
                  <a:srgbClr val="FF0000"/>
                </a:solidFill>
              </a:rPr>
              <a:t>endocardium</a:t>
            </a:r>
            <a:r>
              <a:rPr lang="en-US" dirty="0"/>
              <a:t>)</a:t>
            </a:r>
          </a:p>
          <a:p>
            <a:pPr lvl="1"/>
            <a:r>
              <a:rPr lang="en-US" dirty="0"/>
              <a:t>blood vessels             </a:t>
            </a:r>
            <a:r>
              <a:rPr lang="en-US" dirty="0">
                <a:solidFill>
                  <a:srgbClr val="FF0000"/>
                </a:solidFill>
              </a:rPr>
              <a:t>endothelium</a:t>
            </a:r>
          </a:p>
          <a:p>
            <a:pPr lvl="1"/>
            <a:r>
              <a:rPr lang="en-US" dirty="0"/>
              <a:t>lymph vessels</a:t>
            </a:r>
          </a:p>
          <a:p>
            <a:pPr lvl="1"/>
            <a:r>
              <a:rPr lang="en-US" dirty="0"/>
              <a:t>alveoli of the lungs.</a:t>
            </a:r>
          </a:p>
          <a:p>
            <a:pPr lvl="1"/>
            <a:r>
              <a:rPr lang="en-US" dirty="0"/>
              <a:t>Lining of collecting ducts of </a:t>
            </a:r>
            <a:r>
              <a:rPr lang="en-US" dirty="0" err="1"/>
              <a:t>nephrons</a:t>
            </a:r>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a:t>
            </a:fld>
            <a:endParaRPr lang="en-US"/>
          </a:p>
        </p:txBody>
      </p:sp>
    </p:spTree>
  </p:cSld>
  <p:clrMapOvr>
    <a:masterClrMapping/>
  </p:clrMapOvr>
  <p:transition>
    <p:cover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839200" cy="6858000"/>
          </a:xfrm>
        </p:spPr>
        <p:txBody>
          <a:bodyPr>
            <a:normAutofit fontScale="92500" lnSpcReduction="20000"/>
          </a:bodyPr>
          <a:lstStyle/>
          <a:p>
            <a:r>
              <a:rPr lang="en-US" b="1" u="sng" dirty="0">
                <a:solidFill>
                  <a:srgbClr val="FF0000"/>
                </a:solidFill>
              </a:rPr>
              <a:t>c) Cardiac Muscle Tissue</a:t>
            </a:r>
            <a:endParaRPr lang="en-US" dirty="0">
              <a:solidFill>
                <a:srgbClr val="FF0000"/>
              </a:solidFill>
            </a:endParaRPr>
          </a:p>
          <a:p>
            <a:r>
              <a:rPr lang="en-US" dirty="0"/>
              <a:t>Found exclusively in the wall of the heart.</a:t>
            </a:r>
          </a:p>
          <a:p>
            <a:r>
              <a:rPr lang="en-US" b="1" dirty="0"/>
              <a:t>Not under conscious control </a:t>
            </a:r>
            <a:r>
              <a:rPr lang="en-US" dirty="0"/>
              <a:t>but microscopically, cross-stripes characteristic of voluntary muscle can be seen. Each fibre (cell) has a nucleus and one or more branches. </a:t>
            </a:r>
          </a:p>
          <a:p>
            <a:r>
              <a:rPr lang="en-US" dirty="0"/>
              <a:t>The ends of the cells and their branches are in very close contact with the ends and branches of adjacent cells. Microscopically these </a:t>
            </a:r>
            <a:r>
              <a:rPr lang="en-US" b="1" dirty="0"/>
              <a:t>'joints', </a:t>
            </a:r>
            <a:r>
              <a:rPr lang="en-US" dirty="0"/>
              <a:t>or</a:t>
            </a:r>
            <a:r>
              <a:rPr lang="en-US" b="1" dirty="0"/>
              <a:t> intercalated discs, </a:t>
            </a:r>
            <a:r>
              <a:rPr lang="en-US" dirty="0"/>
              <a:t>can be seen as lines which are thicker and darker</a:t>
            </a:r>
            <a:r>
              <a:rPr lang="en-US" b="1" dirty="0"/>
              <a:t> </a:t>
            </a:r>
            <a:r>
              <a:rPr lang="en-US" dirty="0"/>
              <a:t>than the ordinary cross-stripes. </a:t>
            </a:r>
          </a:p>
          <a:p>
            <a:r>
              <a:rPr lang="en-US" dirty="0"/>
              <a:t>The end-to-end continuity of cardiac muscle cells has significance in relation to the way the heart contracts. </a:t>
            </a:r>
          </a:p>
          <a:p>
            <a:r>
              <a:rPr lang="en-US" dirty="0"/>
              <a:t>A wave of contraction spreads from cell to cell across the intercalated discs which means that cells do not need to be stimulated individually.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40</a:t>
            </a:fld>
            <a:endParaRPr lang="en-US"/>
          </a:p>
        </p:txBody>
      </p:sp>
    </p:spTree>
  </p:cSld>
  <p:clrMapOvr>
    <a:masterClrMapping/>
  </p:clrMapOvr>
  <p:transition>
    <p:blinds dir="vert"/>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Arachnoid mater</a:t>
            </a:r>
          </a:p>
          <a:p>
            <a:r>
              <a:rPr lang="en-US" dirty="0"/>
              <a:t>Delicate serous membrane that lies between the dura and </a:t>
            </a:r>
            <a:r>
              <a:rPr lang="en-US" dirty="0" err="1"/>
              <a:t>pia</a:t>
            </a:r>
            <a:r>
              <a:rPr lang="en-US" dirty="0"/>
              <a:t> maters. </a:t>
            </a:r>
          </a:p>
          <a:p>
            <a:r>
              <a:rPr lang="en-US" dirty="0"/>
              <a:t>Separated from the dura mater by the </a:t>
            </a:r>
            <a:r>
              <a:rPr lang="en-US" b="1" dirty="0"/>
              <a:t>subdural space</a:t>
            </a:r>
            <a:r>
              <a:rPr lang="en-US" dirty="0"/>
              <a:t>, and from the </a:t>
            </a:r>
            <a:r>
              <a:rPr lang="en-US" dirty="0" err="1"/>
              <a:t>pia</a:t>
            </a:r>
            <a:r>
              <a:rPr lang="en-US" dirty="0"/>
              <a:t> mater by the </a:t>
            </a:r>
            <a:r>
              <a:rPr lang="en-US" b="1" dirty="0"/>
              <a:t>subarachnoid space</a:t>
            </a:r>
            <a:r>
              <a:rPr lang="en-US" dirty="0"/>
              <a:t>, containing </a:t>
            </a:r>
            <a:r>
              <a:rPr lang="en-US" b="1" dirty="0"/>
              <a:t>cerebrospinal fluid. </a:t>
            </a:r>
          </a:p>
          <a:p>
            <a:r>
              <a:rPr lang="en-US" dirty="0"/>
              <a:t>Passes over the convolutions of the brain and accompanies the inner layer of dura mater in the formation of the </a:t>
            </a:r>
            <a:r>
              <a:rPr lang="en-US" b="1" dirty="0"/>
              <a:t>falx cerebri, tentorium cerebelli </a:t>
            </a:r>
            <a:r>
              <a:rPr lang="en-US" dirty="0"/>
              <a:t>and</a:t>
            </a:r>
            <a:r>
              <a:rPr lang="en-US" b="1" dirty="0"/>
              <a:t> falx cerebelli</a:t>
            </a:r>
            <a:r>
              <a:rPr lang="en-US" dirty="0"/>
              <a:t>. </a:t>
            </a:r>
          </a:p>
          <a:p>
            <a:r>
              <a:rPr lang="en-US" dirty="0"/>
              <a:t>Continues downwards to envelop the spinal cord and ends by merging with the dura mater at the level of the </a:t>
            </a:r>
            <a:r>
              <a:rPr lang="en-US" b="1" dirty="0"/>
              <a:t>2</a:t>
            </a:r>
            <a:r>
              <a:rPr lang="en-US" b="1" baseline="30000" dirty="0"/>
              <a:t>nd</a:t>
            </a:r>
            <a:r>
              <a:rPr lang="en-US" b="1" dirty="0"/>
              <a:t> sacral vertebra</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400</a:t>
            </a:fld>
            <a:endParaRPr lang="en-US"/>
          </a:p>
        </p:txBody>
      </p:sp>
    </p:spTree>
  </p:cSld>
  <p:clrMapOvr>
    <a:masterClrMapping/>
  </p:clrMapOvr>
  <p:transition>
    <p:wipe dir="r"/>
  </p:transitio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c) Pia mater</a:t>
            </a:r>
          </a:p>
          <a:p>
            <a:r>
              <a:rPr lang="en-US" dirty="0"/>
              <a:t>Fine connective tissue containing many minute blood vessels.</a:t>
            </a:r>
          </a:p>
          <a:p>
            <a:r>
              <a:rPr lang="en-US" dirty="0"/>
              <a:t>Adheres to the brain, completely covering the convolutions and dipping into each fissure. </a:t>
            </a:r>
          </a:p>
          <a:p>
            <a:r>
              <a:rPr lang="en-US" dirty="0"/>
              <a:t>Continues downwards surrounding the spinal cord.</a:t>
            </a:r>
          </a:p>
          <a:p>
            <a:r>
              <a:rPr lang="en-US" dirty="0"/>
              <a:t>Beyond the end of the cord it continues as the </a:t>
            </a:r>
            <a:r>
              <a:rPr lang="en-US" b="1" dirty="0" err="1"/>
              <a:t>filum</a:t>
            </a:r>
            <a:r>
              <a:rPr lang="en-US" b="1" dirty="0"/>
              <a:t> terminale</a:t>
            </a:r>
            <a:r>
              <a:rPr lang="en-US" dirty="0"/>
              <a:t>, pierces the arachnoid tube and goes on, with the dura mater, to fuse with the periosteum of the coccyx.</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401</a:t>
            </a:fld>
            <a:endParaRPr lang="en-US"/>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t="33333"/>
          <a:stretch>
            <a:fillRect/>
          </a:stretch>
        </p:blipFill>
        <p:spPr bwMode="auto">
          <a:xfrm>
            <a:off x="1371600" y="304800"/>
            <a:ext cx="6705600" cy="5715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402</a:t>
            </a:fld>
            <a:endParaRPr lang="en-US"/>
          </a:p>
        </p:txBody>
      </p:sp>
    </p:spTree>
  </p:cSld>
  <p:clrMapOvr>
    <a:masterClrMapping/>
  </p:clrMapOvr>
  <p:transition>
    <p:wipe dir="r"/>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pPr algn="l"/>
            <a:r>
              <a:rPr lang="en-US" sz="3200" b="1" u="sng" dirty="0"/>
              <a:t>Ventricles of the brain and the cerebrospinal fluid</a:t>
            </a:r>
            <a:endParaRPr lang="en-US" sz="3200" u="sng" dirty="0"/>
          </a:p>
        </p:txBody>
      </p:sp>
      <p:sp>
        <p:nvSpPr>
          <p:cNvPr id="3" name="Content Placeholder 2"/>
          <p:cNvSpPr>
            <a:spLocks noGrp="1"/>
          </p:cNvSpPr>
          <p:nvPr>
            <p:ph idx="1"/>
          </p:nvPr>
        </p:nvSpPr>
        <p:spPr>
          <a:xfrm>
            <a:off x="457200" y="1447800"/>
            <a:ext cx="8229600" cy="5410200"/>
          </a:xfrm>
        </p:spPr>
        <p:txBody>
          <a:bodyPr>
            <a:normAutofit fontScale="77500" lnSpcReduction="20000"/>
          </a:bodyPr>
          <a:lstStyle/>
          <a:p>
            <a:r>
              <a:rPr lang="en-US" dirty="0"/>
              <a:t>The brain contains 4 irregular-shaped cavities called </a:t>
            </a:r>
            <a:r>
              <a:rPr lang="en-US" b="1" dirty="0"/>
              <a:t>Ventricles</a:t>
            </a:r>
            <a:r>
              <a:rPr lang="en-US" dirty="0"/>
              <a:t> containing </a:t>
            </a:r>
            <a:r>
              <a:rPr lang="en-US" b="1" i="1" dirty="0"/>
              <a:t>cerebrospinal fluid (CSF)</a:t>
            </a:r>
            <a:r>
              <a:rPr lang="en-US" dirty="0"/>
              <a:t>.</a:t>
            </a:r>
          </a:p>
          <a:p>
            <a:r>
              <a:rPr lang="en-US" dirty="0"/>
              <a:t>They are:</a:t>
            </a:r>
          </a:p>
          <a:p>
            <a:pPr lvl="1"/>
            <a:r>
              <a:rPr lang="en-US" dirty="0"/>
              <a:t>right lateral ventricle</a:t>
            </a:r>
          </a:p>
          <a:p>
            <a:pPr lvl="1"/>
            <a:r>
              <a:rPr lang="en-US" dirty="0"/>
              <a:t>left lateral ventricle</a:t>
            </a:r>
          </a:p>
          <a:p>
            <a:pPr lvl="1"/>
            <a:r>
              <a:rPr lang="en-US" dirty="0"/>
              <a:t>third ventricle</a:t>
            </a:r>
          </a:p>
          <a:p>
            <a:pPr lvl="1"/>
            <a:r>
              <a:rPr lang="en-US" dirty="0"/>
              <a:t>fourth ventricle.</a:t>
            </a:r>
          </a:p>
          <a:p>
            <a:pPr>
              <a:buNone/>
            </a:pPr>
            <a:r>
              <a:rPr lang="en-US" b="1" dirty="0"/>
              <a:t>a) The lateral ventricles</a:t>
            </a:r>
          </a:p>
          <a:p>
            <a:r>
              <a:rPr lang="en-US" dirty="0"/>
              <a:t>Lie within the cerebral hemispheres, one on each side of the median plane just below the corpus </a:t>
            </a:r>
            <a:r>
              <a:rPr lang="en-US" dirty="0" err="1"/>
              <a:t>callosum</a:t>
            </a:r>
            <a:r>
              <a:rPr lang="en-US" dirty="0"/>
              <a:t>.</a:t>
            </a:r>
          </a:p>
          <a:p>
            <a:r>
              <a:rPr lang="en-US" dirty="0"/>
              <a:t>Separated from each other by a thin membrane, the </a:t>
            </a:r>
            <a:r>
              <a:rPr lang="en-US" b="1" dirty="0"/>
              <a:t>septum </a:t>
            </a:r>
            <a:r>
              <a:rPr lang="en-US" b="1" dirty="0" err="1"/>
              <a:t>lucidum</a:t>
            </a:r>
            <a:r>
              <a:rPr lang="en-US" dirty="0"/>
              <a:t>, and are lined with </a:t>
            </a:r>
            <a:r>
              <a:rPr lang="en-US" b="1" dirty="0"/>
              <a:t>ciliated epithelium</a:t>
            </a:r>
            <a:endParaRPr lang="en-US" dirty="0"/>
          </a:p>
          <a:p>
            <a:r>
              <a:rPr lang="en-US" dirty="0"/>
              <a:t>Communicate with the third ventricle by </a:t>
            </a:r>
            <a:r>
              <a:rPr lang="en-US" b="1" dirty="0" err="1"/>
              <a:t>interventricular</a:t>
            </a:r>
            <a:r>
              <a:rPr lang="en-US" b="1" dirty="0"/>
              <a:t> foramina</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403</a:t>
            </a:fld>
            <a:endParaRPr lang="en-US"/>
          </a:p>
        </p:txBody>
      </p:sp>
    </p:spTree>
  </p:cSld>
  <p:clrMapOvr>
    <a:masterClrMapping/>
  </p:clrMapOvr>
  <p:transition>
    <p:wipe dir="r"/>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b) The third ventricle</a:t>
            </a:r>
          </a:p>
          <a:p>
            <a:r>
              <a:rPr lang="en-US" dirty="0"/>
              <a:t>Situated below the lateral ventricles between the two parts of the thalamus. </a:t>
            </a:r>
          </a:p>
          <a:p>
            <a:r>
              <a:rPr lang="en-US" dirty="0"/>
              <a:t>Communicates with the fourth ventricle by a canal, the </a:t>
            </a:r>
            <a:r>
              <a:rPr lang="en-US" b="1" dirty="0"/>
              <a:t>cerebral aqueduct </a:t>
            </a:r>
            <a:r>
              <a:rPr lang="en-US" dirty="0"/>
              <a:t>or aqueduct of the midbrain.</a:t>
            </a:r>
          </a:p>
          <a:p>
            <a:pPr>
              <a:buNone/>
            </a:pPr>
            <a:r>
              <a:rPr lang="en-US" b="1" dirty="0"/>
              <a:t>c) The fourth ventricle</a:t>
            </a:r>
          </a:p>
          <a:p>
            <a:r>
              <a:rPr lang="en-US" dirty="0"/>
              <a:t>Diamond-shaped cavity situated below and behind the third ventricle, between the cerebellum and pons. </a:t>
            </a:r>
          </a:p>
          <a:p>
            <a:r>
              <a:rPr lang="en-US" dirty="0"/>
              <a:t>Continuous below with the central canal of the spinal cord and communicates with the subarachnoid space by foramina in its roof.</a:t>
            </a:r>
          </a:p>
          <a:p>
            <a:r>
              <a:rPr lang="en-US" dirty="0"/>
              <a:t>CSF enters the subarachnoid space through these openings and through the open distal end of the central canal of the spinal cord.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404</a:t>
            </a:fld>
            <a:endParaRPr lang="en-US"/>
          </a:p>
        </p:txBody>
      </p:sp>
    </p:spTree>
  </p:cSld>
  <p:clrMapOvr>
    <a:masterClrMapping/>
  </p:clrMapOvr>
  <p:transition>
    <p:wipe dir="r"/>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54762"/>
            <a:ext cx="8229600" cy="503238"/>
          </a:xfrm>
        </p:spPr>
        <p:txBody>
          <a:bodyPr>
            <a:normAutofit fontScale="90000"/>
          </a:bodyPr>
          <a:lstStyle/>
          <a:p>
            <a:r>
              <a:rPr lang="en-US" sz="2800" dirty="0"/>
              <a:t>The positions of the ventricles of the brain (in yellow)</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5943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405</a:t>
            </a:fld>
            <a:endParaRPr lang="en-US"/>
          </a:p>
        </p:txBody>
      </p:sp>
    </p:spTree>
  </p:cSld>
  <p:clrMapOvr>
    <a:masterClrMapping/>
  </p:clrMapOvr>
  <p:transition>
    <p:wipe dir="r"/>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a:t>CEREBROSPINAL FLUID</a:t>
            </a:r>
          </a:p>
        </p:txBody>
      </p:sp>
      <p:sp>
        <p:nvSpPr>
          <p:cNvPr id="3" name="Content Placeholder 2"/>
          <p:cNvSpPr>
            <a:spLocks noGrp="1"/>
          </p:cNvSpPr>
          <p:nvPr>
            <p:ph idx="1"/>
          </p:nvPr>
        </p:nvSpPr>
        <p:spPr>
          <a:xfrm>
            <a:off x="0" y="533400"/>
            <a:ext cx="9144000" cy="6324600"/>
          </a:xfrm>
        </p:spPr>
        <p:txBody>
          <a:bodyPr>
            <a:normAutofit fontScale="92500" lnSpcReduction="20000"/>
          </a:bodyPr>
          <a:lstStyle/>
          <a:p>
            <a:r>
              <a:rPr lang="en-US" dirty="0"/>
              <a:t>CSF is secreted into each ventricle of the brain by </a:t>
            </a:r>
            <a:r>
              <a:rPr lang="en-US" b="1" dirty="0"/>
              <a:t>choroid plexuses</a:t>
            </a:r>
            <a:r>
              <a:rPr lang="en-US" dirty="0"/>
              <a:t>; a capillary network that forms cerebrospinal fluid from blood plasma.</a:t>
            </a:r>
          </a:p>
          <a:p>
            <a:r>
              <a:rPr lang="en-US" dirty="0"/>
              <a:t>CSF passes back into the blood through tiny </a:t>
            </a:r>
            <a:r>
              <a:rPr lang="en-US" dirty="0" err="1"/>
              <a:t>diverticula</a:t>
            </a:r>
            <a:r>
              <a:rPr lang="en-US" dirty="0"/>
              <a:t> of arachnoid mater, called </a:t>
            </a:r>
            <a:r>
              <a:rPr lang="en-US" b="1" dirty="0"/>
              <a:t>arachnoid villi </a:t>
            </a:r>
            <a:r>
              <a:rPr lang="en-US" dirty="0"/>
              <a:t>(arachnoid granulations), that project into the venous sinuses.</a:t>
            </a:r>
          </a:p>
          <a:p>
            <a:r>
              <a:rPr lang="en-US" dirty="0"/>
              <a:t>The movement of CSF from the subarachnoid space to venous sinuses depends upon the difference in pressure on each side of the walls of the arachnoid villi, which act as one-way valves. </a:t>
            </a:r>
          </a:p>
          <a:p>
            <a:r>
              <a:rPr lang="en-US" dirty="0"/>
              <a:t>When CSF pressure is higher than venous pressure, CSF passes into the blood and when the venous pressure is higher the arachnoid villi collapse, preventing the passage of blood constituents into the CSF. </a:t>
            </a:r>
          </a:p>
          <a:p>
            <a:r>
              <a:rPr lang="en-US" dirty="0"/>
              <a:t>There may also be some </a:t>
            </a:r>
            <a:r>
              <a:rPr lang="en-US" dirty="0" err="1"/>
              <a:t>reabsorption</a:t>
            </a:r>
            <a:r>
              <a:rPr lang="en-US" dirty="0"/>
              <a:t> of CSF by cells in the walls of the ventricles.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406</a:t>
            </a:fld>
            <a:endParaRPr lang="en-US"/>
          </a:p>
        </p:txBody>
      </p:sp>
    </p:spTree>
  </p:cSld>
  <p:clrMapOvr>
    <a:masterClrMapping/>
  </p:clrMapOvr>
  <p:transition>
    <p:wipe dir="r"/>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a:t>From the roof of the fourth ventricle CSF flows through foramina into the subarachnoid space and completely surrounds the brain and spinal cord. </a:t>
            </a:r>
          </a:p>
          <a:p>
            <a:r>
              <a:rPr lang="en-US" dirty="0"/>
              <a:t>CSF movement is aided by pulsating blood vessels, respiration and changes of posture.</a:t>
            </a:r>
          </a:p>
          <a:p>
            <a:r>
              <a:rPr lang="en-US" dirty="0"/>
              <a:t>CSF is secreted continuously at a rate of about </a:t>
            </a:r>
            <a:r>
              <a:rPr lang="en-US" b="1" dirty="0"/>
              <a:t>0.5 ml per minute, i.e. 720 ml per day. </a:t>
            </a:r>
          </a:p>
          <a:p>
            <a:r>
              <a:rPr lang="en-US" dirty="0"/>
              <a:t>The amount around the brain and spinal cord remains fairly constant at about </a:t>
            </a:r>
            <a:r>
              <a:rPr lang="en-US" b="1" dirty="0"/>
              <a:t>150ml</a:t>
            </a:r>
            <a:r>
              <a:rPr lang="en-US" dirty="0"/>
              <a:t>, which means that absorption keeps pace with secretion. </a:t>
            </a:r>
          </a:p>
          <a:p>
            <a:r>
              <a:rPr lang="en-US" dirty="0"/>
              <a:t>CSF pressure may be measured using a vertical tube attached to a lumbar puncture needle. It remains fairly constant at about </a:t>
            </a:r>
            <a:r>
              <a:rPr lang="en-US" b="1" dirty="0"/>
              <a:t>10 cm H</a:t>
            </a:r>
            <a:r>
              <a:rPr lang="en-US" sz="1700" b="1" dirty="0"/>
              <a:t>2</a:t>
            </a:r>
            <a:r>
              <a:rPr lang="en-US" b="1" dirty="0"/>
              <a:t>O </a:t>
            </a:r>
            <a:r>
              <a:rPr lang="en-US" dirty="0"/>
              <a:t>when the individual is </a:t>
            </a:r>
            <a:r>
              <a:rPr lang="en-US" b="1" dirty="0"/>
              <a:t>lying</a:t>
            </a:r>
            <a:r>
              <a:rPr lang="en-US" dirty="0"/>
              <a:t> on his side and about </a:t>
            </a:r>
            <a:r>
              <a:rPr lang="en-US" b="1" dirty="0"/>
              <a:t>30 cm H</a:t>
            </a:r>
            <a:r>
              <a:rPr lang="en-US" sz="1700" b="1" dirty="0"/>
              <a:t>2</a:t>
            </a:r>
            <a:r>
              <a:rPr lang="en-US" b="1" dirty="0"/>
              <a:t>O </a:t>
            </a:r>
            <a:r>
              <a:rPr lang="en-US" dirty="0"/>
              <a:t>when </a:t>
            </a:r>
            <a:r>
              <a:rPr lang="en-US" b="1" dirty="0"/>
              <a:t>sitting up</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407</a:t>
            </a:fld>
            <a:endParaRPr lang="en-US"/>
          </a:p>
        </p:txBody>
      </p:sp>
    </p:spTree>
  </p:cSld>
  <p:clrMapOvr>
    <a:masterClrMapping/>
  </p:clrMapOvr>
  <p:transition>
    <p:wipe dir="r"/>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408</a:t>
            </a:fld>
            <a:endParaRPr lang="en-US"/>
          </a:p>
        </p:txBody>
      </p:sp>
    </p:spTree>
  </p:cSld>
  <p:clrMapOvr>
    <a:masterClrMapping/>
  </p:clrMapOvr>
  <p:transition>
    <p:wipe dir="r"/>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a:t>If the brain is enlarged by, e.g. haemorrhage or </a:t>
            </a:r>
            <a:r>
              <a:rPr lang="en-US" dirty="0" err="1"/>
              <a:t>tumour</a:t>
            </a:r>
            <a:r>
              <a:rPr lang="en-US" dirty="0"/>
              <a:t>, some compensation is made by a reduction in the amount of CSF. </a:t>
            </a:r>
          </a:p>
          <a:p>
            <a:r>
              <a:rPr lang="en-US" dirty="0"/>
              <a:t>When the volume of brain tissue is reduced, such as in degeneration or atrophy, the volume of CSF is increased. </a:t>
            </a:r>
          </a:p>
          <a:p>
            <a:r>
              <a:rPr lang="en-US" dirty="0"/>
              <a:t>CSF is a clear, slightly alkaline fluid with a specific gravity of 1.005, consisting of:</a:t>
            </a:r>
          </a:p>
          <a:p>
            <a:pPr lvl="1"/>
            <a:r>
              <a:rPr lang="en-US" dirty="0"/>
              <a:t>water</a:t>
            </a:r>
          </a:p>
          <a:p>
            <a:pPr lvl="1"/>
            <a:r>
              <a:rPr lang="en-US" dirty="0"/>
              <a:t>mineral salts</a:t>
            </a:r>
          </a:p>
          <a:p>
            <a:pPr lvl="1"/>
            <a:r>
              <a:rPr lang="en-US" dirty="0"/>
              <a:t>glucose</a:t>
            </a:r>
          </a:p>
          <a:p>
            <a:pPr lvl="1"/>
            <a:r>
              <a:rPr lang="en-US" dirty="0"/>
              <a:t>plasma proteins: small amounts of albumin and globulin</a:t>
            </a:r>
          </a:p>
          <a:p>
            <a:pPr lvl="1"/>
            <a:r>
              <a:rPr lang="en-US" dirty="0"/>
              <a:t>Creatinine (small amounts)</a:t>
            </a:r>
          </a:p>
          <a:p>
            <a:pPr lvl="1"/>
            <a:r>
              <a:rPr lang="en-US" dirty="0"/>
              <a:t>Urea (small amounts)</a:t>
            </a:r>
          </a:p>
          <a:p>
            <a:pPr lvl="1"/>
            <a:r>
              <a:rPr lang="en-US" dirty="0"/>
              <a:t> a few leukocytes.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409</a:t>
            </a:fld>
            <a:endParaRPr lang="en-US"/>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00800"/>
            <a:ext cx="8229600" cy="457200"/>
          </a:xfrm>
        </p:spPr>
        <p:txBody>
          <a:bodyPr>
            <a:normAutofit fontScale="90000"/>
          </a:bodyPr>
          <a:lstStyle/>
          <a:p>
            <a:r>
              <a:rPr lang="en-US" dirty="0"/>
              <a:t>Cardiac muscle fibers</a:t>
            </a:r>
          </a:p>
        </p:txBody>
      </p:sp>
      <p:pic>
        <p:nvPicPr>
          <p:cNvPr id="11266" name="Picture 2"/>
          <p:cNvPicPr>
            <a:picLocks noGrp="1" noChangeAspect="1" noChangeArrowheads="1"/>
          </p:cNvPicPr>
          <p:nvPr>
            <p:ph idx="1"/>
          </p:nvPr>
        </p:nvPicPr>
        <p:blipFill>
          <a:blip r:embed="rId2" cstate="print"/>
          <a:srcRect/>
          <a:stretch>
            <a:fillRect/>
          </a:stretch>
        </p:blipFill>
        <p:spPr bwMode="auto">
          <a:xfrm>
            <a:off x="304800" y="0"/>
            <a:ext cx="88392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41</a:t>
            </a:fld>
            <a:endParaRPr lang="en-US"/>
          </a:p>
        </p:txBody>
      </p:sp>
    </p:spTree>
  </p:cSld>
  <p:clrMapOvr>
    <a:masterClrMapping/>
  </p:clrMapOvr>
  <p:transition>
    <p:blinds dir="vert"/>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Functions of CSF</a:t>
            </a:r>
          </a:p>
        </p:txBody>
      </p:sp>
      <p:sp>
        <p:nvSpPr>
          <p:cNvPr id="3" name="Content Placeholder 2"/>
          <p:cNvSpPr>
            <a:spLocks noGrp="1"/>
          </p:cNvSpPr>
          <p:nvPr>
            <p:ph idx="1"/>
          </p:nvPr>
        </p:nvSpPr>
        <p:spPr>
          <a:xfrm>
            <a:off x="0" y="685800"/>
            <a:ext cx="9144000" cy="6172200"/>
          </a:xfrm>
        </p:spPr>
        <p:txBody>
          <a:bodyPr>
            <a:normAutofit/>
          </a:bodyPr>
          <a:lstStyle/>
          <a:p>
            <a:pPr marL="514350" indent="-514350">
              <a:buFont typeface="+mj-lt"/>
              <a:buAutoNum type="arabicPeriod"/>
            </a:pPr>
            <a:r>
              <a:rPr lang="en-US" dirty="0"/>
              <a:t>It is involved in the exchange of substances, for example, nutrients between the CSF and the nerve cells.</a:t>
            </a:r>
          </a:p>
          <a:p>
            <a:pPr marL="514350" indent="-514350">
              <a:buFont typeface="+mj-lt"/>
              <a:buAutoNum type="arabicPeriod"/>
            </a:pPr>
            <a:r>
              <a:rPr lang="en-US" dirty="0"/>
              <a:t>It keeps the brain and spinal cord moist.</a:t>
            </a:r>
          </a:p>
          <a:p>
            <a:pPr marL="514350" indent="-514350">
              <a:buFont typeface="+mj-lt"/>
              <a:buAutoNum type="arabicPeriod"/>
            </a:pPr>
            <a:r>
              <a:rPr lang="en-US" dirty="0"/>
              <a:t>It is a shock absorber for the brain, spinal cord </a:t>
            </a:r>
            <a:br>
              <a:rPr lang="en-US" dirty="0"/>
            </a:br>
            <a:r>
              <a:rPr lang="en-US" dirty="0"/>
              <a:t>and nerves.</a:t>
            </a:r>
          </a:p>
          <a:p>
            <a:pPr marL="514350" indent="-514350">
              <a:buFont typeface="+mj-lt"/>
              <a:buAutoNum type="arabicPeriod"/>
            </a:pPr>
            <a:r>
              <a:rPr lang="en-US" dirty="0"/>
              <a:t>It supports the brain and spinal cord and protects them by  maintaining pressure around the delicate structures in a uniform manner.</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410</a:t>
            </a:fld>
            <a:endParaRPr lang="en-US"/>
          </a:p>
        </p:txBody>
      </p:sp>
    </p:spTree>
  </p:cSld>
  <p:clrMapOvr>
    <a:masterClrMapping/>
  </p:clrMapOvr>
  <p:transition>
    <p:wipe dir="r"/>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THE BRAIN</a:t>
            </a:r>
          </a:p>
        </p:txBody>
      </p:sp>
      <p:sp>
        <p:nvSpPr>
          <p:cNvPr id="3" name="Content Placeholder 2"/>
          <p:cNvSpPr>
            <a:spLocks noGrp="1"/>
          </p:cNvSpPr>
          <p:nvPr>
            <p:ph idx="1"/>
          </p:nvPr>
        </p:nvSpPr>
        <p:spPr>
          <a:xfrm>
            <a:off x="0" y="609600"/>
            <a:ext cx="9144000" cy="6248400"/>
          </a:xfrm>
        </p:spPr>
        <p:txBody>
          <a:bodyPr>
            <a:normAutofit/>
          </a:bodyPr>
          <a:lstStyle/>
          <a:p>
            <a:r>
              <a:rPr lang="en-US" dirty="0"/>
              <a:t>Constitutes about one-fiftieth of the body weight and lies within the cranial cavity.</a:t>
            </a:r>
          </a:p>
          <a:p>
            <a:r>
              <a:rPr lang="en-US" dirty="0"/>
              <a:t>The parts are</a:t>
            </a:r>
          </a:p>
          <a:p>
            <a:pPr lvl="1">
              <a:buFont typeface="Wingdings" pitchFamily="2" charset="2"/>
              <a:buChar char="q"/>
            </a:pPr>
            <a:r>
              <a:rPr lang="en-US" sz="3200" dirty="0"/>
              <a:t>Cerebrum</a:t>
            </a:r>
          </a:p>
          <a:p>
            <a:pPr lvl="1">
              <a:buFont typeface="Wingdings" pitchFamily="2" charset="2"/>
              <a:buChar char="q"/>
            </a:pPr>
            <a:r>
              <a:rPr lang="en-US" sz="3200" dirty="0">
                <a:solidFill>
                  <a:srgbClr val="FF0000"/>
                </a:solidFill>
              </a:rPr>
              <a:t>Thalamus</a:t>
            </a:r>
          </a:p>
          <a:p>
            <a:pPr lvl="1">
              <a:buFont typeface="Wingdings" pitchFamily="2" charset="2"/>
              <a:buChar char="q"/>
            </a:pPr>
            <a:r>
              <a:rPr lang="en-US" sz="3200" dirty="0">
                <a:solidFill>
                  <a:srgbClr val="FF0000"/>
                </a:solidFill>
              </a:rPr>
              <a:t>hypothalamus</a:t>
            </a:r>
          </a:p>
          <a:p>
            <a:pPr lvl="1">
              <a:buFont typeface="Wingdings" pitchFamily="2" charset="2"/>
              <a:buChar char="q"/>
            </a:pPr>
            <a:r>
              <a:rPr lang="en-US" sz="3200" dirty="0">
                <a:solidFill>
                  <a:srgbClr val="0070C0"/>
                </a:solidFill>
              </a:rPr>
              <a:t>midbrain</a:t>
            </a:r>
          </a:p>
          <a:p>
            <a:pPr lvl="1">
              <a:buFont typeface="Wingdings" pitchFamily="2" charset="2"/>
              <a:buChar char="q"/>
            </a:pPr>
            <a:r>
              <a:rPr lang="en-US" sz="3200" dirty="0">
                <a:solidFill>
                  <a:srgbClr val="0070C0"/>
                </a:solidFill>
              </a:rPr>
              <a:t>pons</a:t>
            </a:r>
          </a:p>
          <a:p>
            <a:pPr lvl="1">
              <a:buFont typeface="Wingdings" pitchFamily="2" charset="2"/>
              <a:buChar char="q"/>
            </a:pPr>
            <a:r>
              <a:rPr lang="en-US" sz="3200" dirty="0">
                <a:solidFill>
                  <a:srgbClr val="0070C0"/>
                </a:solidFill>
              </a:rPr>
              <a:t>medulla oblongata</a:t>
            </a:r>
          </a:p>
          <a:p>
            <a:pPr lvl="1">
              <a:buFont typeface="Wingdings" pitchFamily="2" charset="2"/>
              <a:buChar char="q"/>
            </a:pPr>
            <a:r>
              <a:rPr lang="en-US" sz="3200" dirty="0"/>
              <a:t>cerebellum.</a:t>
            </a:r>
          </a:p>
        </p:txBody>
      </p:sp>
      <p:sp>
        <p:nvSpPr>
          <p:cNvPr id="7" name="Slide Number Placeholder 6"/>
          <p:cNvSpPr>
            <a:spLocks noGrp="1"/>
          </p:cNvSpPr>
          <p:nvPr>
            <p:ph type="sldNum" sz="quarter" idx="12"/>
          </p:nvPr>
        </p:nvSpPr>
        <p:spPr/>
        <p:txBody>
          <a:bodyPr/>
          <a:lstStyle/>
          <a:p>
            <a:fld id="{5A635FD2-D9AA-4F2E-8FE6-17BF2643B117}" type="slidenum">
              <a:rPr lang="en-US" smtClean="0"/>
              <a:pPr/>
              <a:t>411</a:t>
            </a:fld>
            <a:endParaRPr lang="en-US"/>
          </a:p>
        </p:txBody>
      </p:sp>
      <p:sp>
        <p:nvSpPr>
          <p:cNvPr id="4" name="Right Brace 3"/>
          <p:cNvSpPr/>
          <p:nvPr/>
        </p:nvSpPr>
        <p:spPr>
          <a:xfrm>
            <a:off x="4343400" y="3962400"/>
            <a:ext cx="609600" cy="1295400"/>
          </a:xfrm>
          <a:prstGeom prst="rightBrace">
            <a:avLst>
              <a:gd name="adj1" fmla="val 45231"/>
              <a:gd name="adj2" fmla="val 4257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5" name="TextBox 4"/>
          <p:cNvSpPr txBox="1"/>
          <p:nvPr/>
        </p:nvSpPr>
        <p:spPr>
          <a:xfrm>
            <a:off x="5029200" y="4267200"/>
            <a:ext cx="2514600" cy="523220"/>
          </a:xfrm>
          <a:prstGeom prst="rect">
            <a:avLst/>
          </a:prstGeom>
          <a:noFill/>
        </p:spPr>
        <p:txBody>
          <a:bodyPr wrap="square" rtlCol="0">
            <a:spAutoFit/>
          </a:bodyPr>
          <a:lstStyle/>
          <a:p>
            <a:r>
              <a:rPr lang="en-US" sz="2800" dirty="0"/>
              <a:t>Brain Stem</a:t>
            </a:r>
          </a:p>
        </p:txBody>
      </p:sp>
      <p:sp>
        <p:nvSpPr>
          <p:cNvPr id="8" name="Right Brace 7"/>
          <p:cNvSpPr/>
          <p:nvPr/>
        </p:nvSpPr>
        <p:spPr>
          <a:xfrm>
            <a:off x="3505200" y="2667000"/>
            <a:ext cx="609600" cy="838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191000" y="2819400"/>
            <a:ext cx="3119765" cy="523220"/>
          </a:xfrm>
          <a:prstGeom prst="rect">
            <a:avLst/>
          </a:prstGeom>
          <a:noFill/>
        </p:spPr>
        <p:txBody>
          <a:bodyPr wrap="none" rtlCol="0">
            <a:spAutoFit/>
          </a:bodyPr>
          <a:lstStyle/>
          <a:p>
            <a:r>
              <a:rPr lang="en-US" sz="2800" dirty="0"/>
              <a:t>The diencephalon</a:t>
            </a:r>
          </a:p>
        </p:txBody>
      </p:sp>
    </p:spTree>
  </p:cSld>
  <p:clrMapOvr>
    <a:masterClrMapping/>
  </p:clrMapOvr>
  <p:transition>
    <p:wipe dir="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430962"/>
            <a:ext cx="8229600" cy="427038"/>
          </a:xfrm>
        </p:spPr>
        <p:txBody>
          <a:bodyPr>
            <a:normAutofit fontScale="90000"/>
          </a:bodyPr>
          <a:lstStyle/>
          <a:p>
            <a:r>
              <a:rPr lang="en-US" dirty="0"/>
              <a:t>CNS</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838200" y="0"/>
            <a:ext cx="7239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412</a:t>
            </a:fld>
            <a:endParaRPr lang="en-US"/>
          </a:p>
        </p:txBody>
      </p:sp>
    </p:spTree>
  </p:cSld>
  <p:clrMapOvr>
    <a:masterClrMapping/>
  </p:clrMapOvr>
  <p:transition>
    <p:wipe dir="r"/>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413</a:t>
            </a:fld>
            <a:endParaRPr lang="en-US"/>
          </a:p>
        </p:txBody>
      </p:sp>
      <p:pic>
        <p:nvPicPr>
          <p:cNvPr id="8194" name="Picture 2"/>
          <p:cNvPicPr>
            <a:picLocks noChangeAspect="1" noChangeArrowheads="1"/>
          </p:cNvPicPr>
          <p:nvPr/>
        </p:nvPicPr>
        <p:blipFill>
          <a:blip r:embed="rId2" cstate="print"/>
          <a:srcRect t="7407" r="6186" b="617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t>Blood supply to the brain</a:t>
            </a:r>
          </a:p>
        </p:txBody>
      </p:sp>
      <p:sp>
        <p:nvSpPr>
          <p:cNvPr id="3" name="Content Placeholder 2"/>
          <p:cNvSpPr>
            <a:spLocks noGrp="1"/>
          </p:cNvSpPr>
          <p:nvPr>
            <p:ph idx="1"/>
          </p:nvPr>
        </p:nvSpPr>
        <p:spPr>
          <a:xfrm>
            <a:off x="0" y="533400"/>
            <a:ext cx="9144000" cy="6324600"/>
          </a:xfrm>
        </p:spPr>
        <p:txBody>
          <a:bodyPr>
            <a:normAutofit/>
          </a:bodyPr>
          <a:lstStyle/>
          <a:p>
            <a:r>
              <a:rPr lang="en-US" dirty="0"/>
              <a:t>By </a:t>
            </a:r>
            <a:r>
              <a:rPr lang="en-US" dirty="0" err="1"/>
              <a:t>circulus</a:t>
            </a:r>
            <a:r>
              <a:rPr lang="en-US" dirty="0"/>
              <a:t> </a:t>
            </a:r>
            <a:r>
              <a:rPr lang="en-US" dirty="0" err="1"/>
              <a:t>arteriosus</a:t>
            </a:r>
            <a:endParaRPr lang="en-US" dirty="0"/>
          </a:p>
          <a:p>
            <a:r>
              <a:rPr lang="en-US" dirty="0"/>
              <a:t>Receives about 15% of the cardiac output, approximately 750 ml of blood per minute.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414</a:t>
            </a:fld>
            <a:endParaRPr lang="en-US"/>
          </a:p>
        </p:txBody>
      </p:sp>
    </p:spTree>
  </p:cSld>
  <p:clrMapOvr>
    <a:masterClrMapping/>
  </p:clrMapOvr>
  <p:transition>
    <p:wipe dir="r"/>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415</a:t>
            </a:fld>
            <a:endParaRPr lang="en-US"/>
          </a:p>
        </p:txBody>
      </p:sp>
      <p:pic>
        <p:nvPicPr>
          <p:cNvPr id="3" name="Picture 2"/>
          <p:cNvPicPr>
            <a:picLocks noChangeAspect="1" noChangeArrowheads="1"/>
          </p:cNvPicPr>
          <p:nvPr/>
        </p:nvPicPr>
        <p:blipFill>
          <a:blip r:embed="rId2" cstate="print"/>
          <a:srcRect l="39063" t="19333" r="27344" b="7333"/>
          <a:stretch>
            <a:fillRect/>
          </a:stretch>
        </p:blipFill>
        <p:spPr bwMode="auto">
          <a:xfrm>
            <a:off x="1271954" y="226483"/>
            <a:ext cx="6043246" cy="6402917"/>
          </a:xfrm>
          <a:prstGeom prst="rect">
            <a:avLst/>
          </a:prstGeom>
          <a:noFill/>
          <a:ln w="9525">
            <a:noFill/>
            <a:miter lim="800000"/>
            <a:headEnd/>
            <a:tailEnd/>
          </a:ln>
        </p:spPr>
      </p:pic>
    </p:spTree>
    <p:extLst>
      <p:ext uri="{BB962C8B-B14F-4D97-AF65-F5344CB8AC3E}">
        <p14:creationId xmlns:p14="http://schemas.microsoft.com/office/powerpoint/2010/main" val="1654505945"/>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CEREBRUM</a:t>
            </a:r>
          </a:p>
        </p:txBody>
      </p:sp>
      <p:sp>
        <p:nvSpPr>
          <p:cNvPr id="3" name="Content Placeholder 2"/>
          <p:cNvSpPr>
            <a:spLocks noGrp="1"/>
          </p:cNvSpPr>
          <p:nvPr>
            <p:ph idx="1"/>
          </p:nvPr>
        </p:nvSpPr>
        <p:spPr>
          <a:xfrm>
            <a:off x="0" y="609600"/>
            <a:ext cx="9144000" cy="6248400"/>
          </a:xfrm>
        </p:spPr>
        <p:txBody>
          <a:bodyPr>
            <a:normAutofit fontScale="77500" lnSpcReduction="20000"/>
          </a:bodyPr>
          <a:lstStyle/>
          <a:p>
            <a:r>
              <a:rPr lang="en-US" dirty="0"/>
              <a:t>Largest part of the brain &amp; occupies the anterior and middle cranial </a:t>
            </a:r>
            <a:r>
              <a:rPr lang="en-US" dirty="0" err="1"/>
              <a:t>fossae</a:t>
            </a:r>
            <a:r>
              <a:rPr lang="en-US" dirty="0"/>
              <a:t>.</a:t>
            </a:r>
          </a:p>
          <a:p>
            <a:r>
              <a:rPr lang="en-US" dirty="0"/>
              <a:t>Divided by a deep cleft, the </a:t>
            </a:r>
            <a:r>
              <a:rPr lang="en-US" b="1" dirty="0"/>
              <a:t>longitudinal cerebral fissure</a:t>
            </a:r>
            <a:r>
              <a:rPr lang="en-US" dirty="0"/>
              <a:t>, into </a:t>
            </a:r>
            <a:r>
              <a:rPr lang="en-US" i="1" dirty="0"/>
              <a:t>right </a:t>
            </a:r>
            <a:r>
              <a:rPr lang="en-US" dirty="0"/>
              <a:t>and</a:t>
            </a:r>
            <a:r>
              <a:rPr lang="en-US" i="1" dirty="0"/>
              <a:t> left cerebral hemispheres</a:t>
            </a:r>
            <a:r>
              <a:rPr lang="en-US" dirty="0"/>
              <a:t>, each containing one of the lateral ventricles. </a:t>
            </a:r>
          </a:p>
          <a:p>
            <a:r>
              <a:rPr lang="en-US" dirty="0"/>
              <a:t>Deep within the brain, the hemispheres are connected by a mass of white matter (nerve fibres) called the </a:t>
            </a:r>
            <a:r>
              <a:rPr lang="en-US" b="1" dirty="0"/>
              <a:t>corpus </a:t>
            </a:r>
            <a:r>
              <a:rPr lang="en-US" b="1" dirty="0" err="1"/>
              <a:t>callosum</a:t>
            </a:r>
            <a:r>
              <a:rPr lang="en-US" dirty="0"/>
              <a:t>. </a:t>
            </a:r>
          </a:p>
          <a:p>
            <a:r>
              <a:rPr lang="en-US" b="1" dirty="0"/>
              <a:t>Falx cerebri</a:t>
            </a:r>
            <a:r>
              <a:rPr lang="en-US" dirty="0"/>
              <a:t>, formed by the dura mater; separates the two hemispheres and penetrates to the depth of the corpus </a:t>
            </a:r>
            <a:r>
              <a:rPr lang="en-US" dirty="0" err="1"/>
              <a:t>callosum</a:t>
            </a:r>
            <a:r>
              <a:rPr lang="en-US" dirty="0"/>
              <a:t>.</a:t>
            </a:r>
          </a:p>
          <a:p>
            <a:r>
              <a:rPr lang="en-US" dirty="0"/>
              <a:t>Superficial (peripheral) part of the cerebrum is composed of nerve cell bodies or </a:t>
            </a:r>
            <a:r>
              <a:rPr lang="en-US" b="1" dirty="0"/>
              <a:t>grey matter</a:t>
            </a:r>
            <a:r>
              <a:rPr lang="en-US" dirty="0"/>
              <a:t>, forming the </a:t>
            </a:r>
            <a:r>
              <a:rPr lang="en-US" b="1" dirty="0"/>
              <a:t>cerebral cortex</a:t>
            </a:r>
            <a:r>
              <a:rPr lang="en-US" dirty="0"/>
              <a:t>, and the deeper layers consist of nerve fibres or </a:t>
            </a:r>
            <a:r>
              <a:rPr lang="en-US" b="1" dirty="0"/>
              <a:t>white matter.</a:t>
            </a:r>
          </a:p>
          <a:p>
            <a:r>
              <a:rPr lang="en-US" dirty="0"/>
              <a:t>Cerebral cortex shows many </a:t>
            </a:r>
            <a:r>
              <a:rPr lang="en-US" dirty="0" err="1"/>
              <a:t>infoldings</a:t>
            </a:r>
            <a:r>
              <a:rPr lang="en-US" dirty="0"/>
              <a:t> of varying depth. </a:t>
            </a:r>
          </a:p>
          <a:p>
            <a:r>
              <a:rPr lang="en-US" dirty="0"/>
              <a:t>Exposed areas of the folds are the</a:t>
            </a:r>
            <a:r>
              <a:rPr lang="en-US" b="1" dirty="0"/>
              <a:t> </a:t>
            </a:r>
            <a:r>
              <a:rPr lang="en-US" b="1" dirty="0" err="1"/>
              <a:t>gyri</a:t>
            </a:r>
            <a:r>
              <a:rPr lang="en-US" b="1" dirty="0"/>
              <a:t> </a:t>
            </a:r>
            <a:r>
              <a:rPr lang="en-US" dirty="0"/>
              <a:t>or convolutions and these are separated by </a:t>
            </a:r>
            <a:r>
              <a:rPr lang="en-US" b="1" dirty="0" err="1"/>
              <a:t>sulci</a:t>
            </a:r>
            <a:r>
              <a:rPr lang="en-US" b="1" dirty="0"/>
              <a:t> </a:t>
            </a:r>
            <a:r>
              <a:rPr lang="en-US" dirty="0"/>
              <a:t>or </a:t>
            </a:r>
            <a:r>
              <a:rPr lang="en-US" b="1" dirty="0"/>
              <a:t>fissures</a:t>
            </a:r>
            <a:r>
              <a:rPr lang="en-US" dirty="0"/>
              <a:t>. </a:t>
            </a:r>
          </a:p>
          <a:p>
            <a:r>
              <a:rPr lang="en-US" dirty="0"/>
              <a:t>Convolutions greatly increase the surface area of the cerebrum.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416</a:t>
            </a:fld>
            <a:endParaRPr lang="en-US"/>
          </a:p>
        </p:txBody>
      </p:sp>
    </p:spTree>
  </p:cSld>
  <p:clrMapOvr>
    <a:masterClrMapping/>
  </p:clrMapOvr>
  <p:transition>
    <p:wipe dir="r"/>
  </p:transition>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Cerebral cortex is divided into lobes that have the same names as the cranial bones under which they lie:</a:t>
            </a:r>
          </a:p>
          <a:p>
            <a:pPr lvl="1"/>
            <a:r>
              <a:rPr lang="en-US" dirty="0"/>
              <a:t>frontal</a:t>
            </a:r>
          </a:p>
          <a:p>
            <a:pPr lvl="1"/>
            <a:r>
              <a:rPr lang="en-US" dirty="0"/>
              <a:t>parietal</a:t>
            </a:r>
          </a:p>
          <a:p>
            <a:pPr lvl="1"/>
            <a:r>
              <a:rPr lang="en-US" dirty="0"/>
              <a:t>temporal</a:t>
            </a:r>
          </a:p>
          <a:p>
            <a:pPr lvl="1"/>
            <a:r>
              <a:rPr lang="en-US" dirty="0"/>
              <a:t>occipital.</a:t>
            </a:r>
          </a:p>
          <a:p>
            <a:r>
              <a:rPr lang="en-US" dirty="0"/>
              <a:t>Boundaries of the lobes are marked by deep </a:t>
            </a:r>
            <a:r>
              <a:rPr lang="en-US" dirty="0" err="1"/>
              <a:t>sulci</a:t>
            </a:r>
            <a:r>
              <a:rPr lang="en-US" dirty="0"/>
              <a:t> (fissures). </a:t>
            </a:r>
          </a:p>
          <a:p>
            <a:r>
              <a:rPr lang="en-US" dirty="0"/>
              <a:t>These are the </a:t>
            </a:r>
          </a:p>
          <a:p>
            <a:pPr lvl="1"/>
            <a:r>
              <a:rPr lang="en-US" dirty="0"/>
              <a:t>central, </a:t>
            </a:r>
          </a:p>
          <a:p>
            <a:pPr lvl="1"/>
            <a:r>
              <a:rPr lang="en-US" dirty="0"/>
              <a:t>lateral and </a:t>
            </a:r>
          </a:p>
          <a:p>
            <a:pPr lvl="1"/>
            <a:r>
              <a:rPr lang="en-US" dirty="0" err="1"/>
              <a:t>parieto</a:t>
            </a:r>
            <a:r>
              <a:rPr lang="en-US" dirty="0"/>
              <a:t>-occipital </a:t>
            </a:r>
            <a:r>
              <a:rPr lang="en-US" dirty="0" err="1"/>
              <a:t>sulci</a:t>
            </a:r>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417</a:t>
            </a:fld>
            <a:endParaRPr lang="en-US"/>
          </a:p>
        </p:txBody>
      </p:sp>
    </p:spTree>
  </p:cSld>
  <p:clrMapOvr>
    <a:masterClrMapping/>
  </p:clrMapOvr>
  <p:transition>
    <p:wipe dir="r"/>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172200"/>
            <a:ext cx="8229600" cy="503238"/>
          </a:xfrm>
        </p:spPr>
        <p:txBody>
          <a:bodyPr>
            <a:normAutofit fontScale="90000"/>
          </a:bodyPr>
          <a:lstStyle/>
          <a:p>
            <a:r>
              <a:rPr lang="en-US" dirty="0"/>
              <a:t>The lobes and </a:t>
            </a:r>
            <a:r>
              <a:rPr lang="en-US" dirty="0" err="1"/>
              <a:t>sulci</a:t>
            </a:r>
            <a:r>
              <a:rPr lang="en-US" dirty="0"/>
              <a:t> of the cerebrum.</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172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418</a:t>
            </a:fld>
            <a:endParaRPr lang="en-US"/>
          </a:p>
        </p:txBody>
      </p:sp>
    </p:spTree>
  </p:cSld>
  <p:clrMapOvr>
    <a:masterClrMapping/>
  </p:clrMapOvr>
  <p:transition>
    <p:wipe dir="r"/>
  </p:transition>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u="sng" dirty="0"/>
              <a:t>Cerebral Tracts and Basal Ganglia</a:t>
            </a:r>
          </a:p>
          <a:p>
            <a:r>
              <a:rPr lang="en-US" dirty="0"/>
              <a:t>The surface of the cerebral cortex is composed of grey matter (nerve cell bodies). </a:t>
            </a:r>
          </a:p>
          <a:p>
            <a:r>
              <a:rPr lang="en-US" dirty="0"/>
              <a:t>Within the cerebrum the lobes are connected by masses of nerve fibres, or tracts, which make up the white matter of the brain. </a:t>
            </a:r>
          </a:p>
          <a:p>
            <a:r>
              <a:rPr lang="en-US" dirty="0"/>
              <a:t>Afferent and efferent fibres linking the different parts of the brain and spinal cord are;</a:t>
            </a:r>
          </a:p>
          <a:p>
            <a:pPr lvl="1"/>
            <a:r>
              <a:rPr lang="en-US" b="1" dirty="0"/>
              <a:t>Association (</a:t>
            </a:r>
            <a:r>
              <a:rPr lang="en-US" b="1" dirty="0" err="1"/>
              <a:t>arcuate</a:t>
            </a:r>
            <a:r>
              <a:rPr lang="en-US" b="1" dirty="0"/>
              <a:t>) tracts:</a:t>
            </a:r>
            <a:r>
              <a:rPr lang="en-US" dirty="0"/>
              <a:t> connect different parts of a cerebral hemisphere by extending from one </a:t>
            </a:r>
            <a:r>
              <a:rPr lang="en-US" dirty="0" err="1"/>
              <a:t>gyrus</a:t>
            </a:r>
            <a:r>
              <a:rPr lang="en-US" dirty="0"/>
              <a:t> to another, some of which are adjacent and some distant.</a:t>
            </a:r>
          </a:p>
          <a:p>
            <a:pPr lvl="1"/>
            <a:r>
              <a:rPr lang="en-US" b="1" dirty="0"/>
              <a:t>Commissural tracts:</a:t>
            </a:r>
            <a:r>
              <a:rPr lang="en-US" dirty="0"/>
              <a:t> connect corresponding areas of the two cerebral hemispheres; the largest and most important </a:t>
            </a:r>
            <a:r>
              <a:rPr lang="en-US" dirty="0" err="1"/>
              <a:t>commissure</a:t>
            </a:r>
            <a:r>
              <a:rPr lang="en-US" dirty="0"/>
              <a:t> is the </a:t>
            </a:r>
            <a:r>
              <a:rPr lang="en-US" b="1" dirty="0"/>
              <a:t>corpus </a:t>
            </a:r>
            <a:r>
              <a:rPr lang="en-US" b="1" dirty="0" err="1"/>
              <a:t>callosum</a:t>
            </a:r>
            <a:r>
              <a:rPr lang="en-US" dirty="0"/>
              <a:t>.</a:t>
            </a:r>
          </a:p>
          <a:p>
            <a:pPr lvl="1"/>
            <a:r>
              <a:rPr lang="en-US" b="1" dirty="0"/>
              <a:t>Projection tracts:</a:t>
            </a:r>
            <a:r>
              <a:rPr lang="en-US" dirty="0"/>
              <a:t> connect the cerebral cortex with grey matter of lower parts of the brain and with the spinal cord, e.g. the internal capsule.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419</a:t>
            </a:fld>
            <a:endParaRPr lang="en-US"/>
          </a:p>
        </p:txBody>
      </p:sp>
    </p:spTree>
  </p:cSld>
  <p:clrMapOvr>
    <a:masterClrMapping/>
  </p:clrMapOvr>
  <p:transition>
    <p:pull dir="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a:t>NOTE:</a:t>
            </a:r>
          </a:p>
        </p:txBody>
      </p:sp>
      <p:sp>
        <p:nvSpPr>
          <p:cNvPr id="3" name="Content Placeholder 2"/>
          <p:cNvSpPr>
            <a:spLocks noGrp="1"/>
          </p:cNvSpPr>
          <p:nvPr>
            <p:ph idx="1"/>
          </p:nvPr>
        </p:nvSpPr>
        <p:spPr>
          <a:xfrm>
            <a:off x="0" y="685800"/>
            <a:ext cx="9144000" cy="6172200"/>
          </a:xfrm>
        </p:spPr>
        <p:txBody>
          <a:bodyPr>
            <a:normAutofit fontScale="85000" lnSpcReduction="20000"/>
          </a:bodyPr>
          <a:lstStyle/>
          <a:p>
            <a:r>
              <a:rPr lang="en-US" dirty="0"/>
              <a:t>Muscle functions by alternate phases of contraction and relaxation thus producing movement of body parts or the body itself.</a:t>
            </a:r>
          </a:p>
          <a:p>
            <a:r>
              <a:rPr lang="en-US" dirty="0"/>
              <a:t>Skeletal muscle fibres are stimulated by motor nerve impulses originating in the brain or spinal cord and ending at the neuromuscular junction. </a:t>
            </a:r>
          </a:p>
          <a:p>
            <a:r>
              <a:rPr lang="en-US" dirty="0"/>
              <a:t>Smooth and cardiac muscle have the intrinsic ability to initiate contraction.</a:t>
            </a:r>
          </a:p>
          <a:p>
            <a:r>
              <a:rPr lang="en-US" dirty="0"/>
              <a:t>The strength of contraction, e.g. lifting a weight, depends on the number of </a:t>
            </a:r>
            <a:r>
              <a:rPr lang="en-US" dirty="0" err="1"/>
              <a:t>fibres</a:t>
            </a:r>
            <a:r>
              <a:rPr lang="en-US" dirty="0"/>
              <a:t> contracting at the same time. </a:t>
            </a:r>
          </a:p>
          <a:p>
            <a:r>
              <a:rPr lang="en-US" dirty="0"/>
              <a:t>Contraction of smooth muscle is slower and more sustained than skeletal muscle.</a:t>
            </a:r>
          </a:p>
          <a:p>
            <a:r>
              <a:rPr lang="en-US" dirty="0"/>
              <a:t>In order to contract when it is stimulated, a muscle </a:t>
            </a:r>
            <a:r>
              <a:rPr lang="en-US" dirty="0" err="1"/>
              <a:t>fibre</a:t>
            </a:r>
            <a:r>
              <a:rPr lang="en-US" dirty="0"/>
              <a:t> must have an </a:t>
            </a:r>
            <a:r>
              <a:rPr lang="en-US" b="1" dirty="0"/>
              <a:t>adequate blood supply to provide sufficient oxygen</a:t>
            </a:r>
            <a:r>
              <a:rPr lang="en-US" dirty="0"/>
              <a:t>, calcium and nutritional materials and to remove waste products.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42</a:t>
            </a:fld>
            <a:endParaRPr lang="en-US"/>
          </a:p>
        </p:txBody>
      </p:sp>
    </p:spTree>
  </p:cSld>
  <p:clrMapOvr>
    <a:masterClrMapping/>
  </p:clrMapOvr>
  <p:transition>
    <p:blinds dir="vert"/>
  </p:transition>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I</a:t>
            </a:r>
            <a:r>
              <a:rPr lang="en-US" b="1" dirty="0"/>
              <a:t>nternal capsule </a:t>
            </a:r>
            <a:r>
              <a:rPr lang="en-US" dirty="0"/>
              <a:t>is a projection tract that lies deep within the brain between the basal nuclei (ganglia) and the thalamus. </a:t>
            </a:r>
          </a:p>
          <a:p>
            <a:r>
              <a:rPr lang="en-US" dirty="0"/>
              <a:t>Many nerve impulses passing to and from the cerebral cortex are carried by fibres that form the internal capsule. </a:t>
            </a:r>
          </a:p>
          <a:p>
            <a:r>
              <a:rPr lang="en-US" dirty="0"/>
              <a:t>Motor fibres within the internal capsule form the </a:t>
            </a:r>
            <a:r>
              <a:rPr lang="en-US" b="1" i="1" dirty="0"/>
              <a:t>pyramidal tracts</a:t>
            </a:r>
            <a:r>
              <a:rPr lang="en-US" b="1" dirty="0"/>
              <a:t> (</a:t>
            </a:r>
            <a:r>
              <a:rPr lang="en-US" b="1" dirty="0" err="1"/>
              <a:t>corticospinal</a:t>
            </a:r>
            <a:r>
              <a:rPr lang="en-US" b="1" dirty="0"/>
              <a:t> tracts) </a:t>
            </a:r>
            <a:r>
              <a:rPr lang="en-US" dirty="0"/>
              <a:t>that cross over (decussate) at the medulla oblongata.</a:t>
            </a:r>
          </a:p>
          <a:p>
            <a:r>
              <a:rPr lang="en-US" dirty="0"/>
              <a:t>Motor </a:t>
            </a:r>
            <a:r>
              <a:rPr lang="en-US" dirty="0" err="1"/>
              <a:t>fibres</a:t>
            </a:r>
            <a:r>
              <a:rPr lang="en-US" dirty="0"/>
              <a:t> that do not pass thru the internal capsule for the </a:t>
            </a:r>
            <a:r>
              <a:rPr lang="en-US" b="1" i="1" dirty="0" err="1"/>
              <a:t>extrapyramidal</a:t>
            </a:r>
            <a:r>
              <a:rPr lang="en-US" b="1" i="1" dirty="0"/>
              <a:t> tracts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420</a:t>
            </a:fld>
            <a:endParaRPr lang="en-US"/>
          </a:p>
        </p:txBody>
      </p:sp>
    </p:spTree>
  </p:cSld>
  <p:clrMapOvr>
    <a:masterClrMapping/>
  </p:clrMapOvr>
  <p:transition>
    <p:pull dir="rd"/>
  </p:transition>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421</a:t>
            </a:fld>
            <a:endParaRPr lang="en-US"/>
          </a:p>
        </p:txBody>
      </p:sp>
      <p:pic>
        <p:nvPicPr>
          <p:cNvPr id="3" name="Picture 2"/>
          <p:cNvPicPr>
            <a:picLocks noChangeAspect="1" noChangeArrowheads="1"/>
          </p:cNvPicPr>
          <p:nvPr/>
        </p:nvPicPr>
        <p:blipFill>
          <a:blip r:embed="rId2" cstate="print"/>
          <a:srcRect l="22656" t="27333" r="48438" b="31333"/>
          <a:stretch>
            <a:fillRect/>
          </a:stretch>
        </p:blipFill>
        <p:spPr bwMode="auto">
          <a:xfrm>
            <a:off x="838200" y="457200"/>
            <a:ext cx="7086600" cy="5257800"/>
          </a:xfrm>
          <a:prstGeom prst="rect">
            <a:avLst/>
          </a:prstGeom>
          <a:noFill/>
          <a:ln w="9525">
            <a:noFill/>
            <a:miter lim="800000"/>
            <a:headEnd/>
            <a:tailEnd/>
          </a:ln>
        </p:spPr>
      </p:pic>
    </p:spTree>
    <p:extLst>
      <p:ext uri="{BB962C8B-B14F-4D97-AF65-F5344CB8AC3E}">
        <p14:creationId xmlns:p14="http://schemas.microsoft.com/office/powerpoint/2010/main" val="4049587375"/>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Functions of the cerebral cortex</a:t>
            </a:r>
          </a:p>
        </p:txBody>
      </p:sp>
      <p:sp>
        <p:nvSpPr>
          <p:cNvPr id="3" name="Content Placeholder 2"/>
          <p:cNvSpPr>
            <a:spLocks noGrp="1"/>
          </p:cNvSpPr>
          <p:nvPr>
            <p:ph idx="1"/>
          </p:nvPr>
        </p:nvSpPr>
        <p:spPr>
          <a:xfrm>
            <a:off x="0" y="533400"/>
            <a:ext cx="9144000" cy="6324600"/>
          </a:xfrm>
        </p:spPr>
        <p:txBody>
          <a:bodyPr>
            <a:normAutofit/>
          </a:bodyPr>
          <a:lstStyle/>
          <a:p>
            <a:pPr marL="514350" indent="-514350">
              <a:buFont typeface="+mj-lt"/>
              <a:buAutoNum type="arabicPeriod"/>
            </a:pPr>
            <a:r>
              <a:rPr lang="en-US" sz="3200" dirty="0"/>
              <a:t>Mental  activities involved in memory, intelligence, sense of responsibility, thinking, reasoning, moral sense and learning.</a:t>
            </a:r>
          </a:p>
          <a:p>
            <a:pPr marL="514350" indent="-514350">
              <a:buFont typeface="+mj-lt"/>
              <a:buAutoNum type="arabicPeriod"/>
            </a:pPr>
            <a:r>
              <a:rPr lang="en-US" sz="3200" dirty="0"/>
              <a:t>Sensory  perception, including the perception of pain, temperature, touch, sight, hearing, taste and smell</a:t>
            </a:r>
          </a:p>
          <a:p>
            <a:pPr marL="514350" indent="-514350">
              <a:buFont typeface="+mj-lt"/>
              <a:buAutoNum type="arabicPeriod"/>
            </a:pPr>
            <a:r>
              <a:rPr lang="en-US" sz="3200" dirty="0"/>
              <a:t>Initiation  and control of skeletal (voluntary) muscle contraction.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422</a:t>
            </a:fld>
            <a:endParaRPr lang="en-US"/>
          </a:p>
        </p:txBody>
      </p:sp>
    </p:spTree>
  </p:cSld>
  <p:clrMapOvr>
    <a:masterClrMapping/>
  </p:clrMapOvr>
  <p:transition>
    <p:pull dir="rd"/>
  </p:transition>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u="sng" dirty="0"/>
              <a:t>Functional areas of the cerebrum</a:t>
            </a:r>
          </a:p>
        </p:txBody>
      </p:sp>
      <p:sp>
        <p:nvSpPr>
          <p:cNvPr id="3" name="Content Placeholder 2"/>
          <p:cNvSpPr>
            <a:spLocks noGrp="1"/>
          </p:cNvSpPr>
          <p:nvPr>
            <p:ph idx="1"/>
          </p:nvPr>
        </p:nvSpPr>
        <p:spPr>
          <a:xfrm>
            <a:off x="0" y="533400"/>
            <a:ext cx="9144000" cy="6324600"/>
          </a:xfrm>
        </p:spPr>
        <p:txBody>
          <a:bodyPr>
            <a:normAutofit fontScale="85000" lnSpcReduction="10000"/>
          </a:bodyPr>
          <a:lstStyle/>
          <a:p>
            <a:pPr>
              <a:buNone/>
            </a:pPr>
            <a:r>
              <a:rPr lang="en-US" b="1" dirty="0"/>
              <a:t>A) Motor areas of the cerebrum</a:t>
            </a:r>
          </a:p>
          <a:p>
            <a:pPr>
              <a:buNone/>
            </a:pPr>
            <a:r>
              <a:rPr lang="en-US" b="1" dirty="0"/>
              <a:t>a)The primary motor area</a:t>
            </a:r>
            <a:r>
              <a:rPr lang="en-US" dirty="0"/>
              <a:t>. </a:t>
            </a:r>
          </a:p>
          <a:p>
            <a:r>
              <a:rPr lang="en-US" dirty="0"/>
              <a:t>Lies in the frontal lobe immediately anterior to the central sulcus. </a:t>
            </a:r>
          </a:p>
          <a:p>
            <a:r>
              <a:rPr lang="en-US" dirty="0"/>
              <a:t>Its cell bodies control skeletal muscle activity</a:t>
            </a:r>
          </a:p>
          <a:p>
            <a:r>
              <a:rPr lang="en-US" dirty="0"/>
              <a:t>The pathway to the muscle has two </a:t>
            </a:r>
            <a:r>
              <a:rPr lang="en-US" dirty="0" err="1"/>
              <a:t>neurones</a:t>
            </a:r>
            <a:r>
              <a:rPr lang="en-US" dirty="0"/>
              <a:t>: the upper motor </a:t>
            </a:r>
            <a:r>
              <a:rPr lang="en-US" dirty="0" err="1"/>
              <a:t>neurone</a:t>
            </a:r>
            <a:r>
              <a:rPr lang="en-US" dirty="0"/>
              <a:t> and the lower motor </a:t>
            </a:r>
            <a:r>
              <a:rPr lang="en-US" dirty="0" err="1"/>
              <a:t>neurone</a:t>
            </a:r>
            <a:endParaRPr lang="en-US" dirty="0"/>
          </a:p>
          <a:p>
            <a:r>
              <a:rPr lang="en-US" dirty="0"/>
              <a:t>The upper motor </a:t>
            </a:r>
            <a:r>
              <a:rPr lang="en-US" dirty="0" err="1"/>
              <a:t>neurone</a:t>
            </a:r>
            <a:r>
              <a:rPr lang="en-US" dirty="0"/>
              <a:t> passes downwards through the internal capsule to the medulla oblongata where it crosses to the opposite side then descends in the spinal cord. </a:t>
            </a:r>
          </a:p>
          <a:p>
            <a:r>
              <a:rPr lang="en-US" dirty="0"/>
              <a:t>In the spinal cord the nerve impulse crosses a synapse to stimulate a second neurone which terminates at the motor end-plate of a muscle fibre thus, the motor area of the right hemisphere of the cerebrum controls voluntary muscle movement on the left side of the body and vice versa.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423</a:t>
            </a:fld>
            <a:endParaRPr lang="en-US"/>
          </a:p>
        </p:txBody>
      </p:sp>
    </p:spTree>
  </p:cSld>
  <p:clrMapOvr>
    <a:masterClrMapping/>
  </p:clrMapOvr>
  <p:transition>
    <p:pull dir="rd"/>
  </p:transitio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4762"/>
            <a:ext cx="9144000" cy="503238"/>
          </a:xfrm>
        </p:spPr>
        <p:txBody>
          <a:bodyPr>
            <a:normAutofit fontScale="90000"/>
          </a:bodyPr>
          <a:lstStyle/>
          <a:p>
            <a:r>
              <a:rPr lang="en-US" sz="2800" dirty="0"/>
              <a:t>The motor nerve pathways: upper &amp; lower motor neurones.</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424</a:t>
            </a:fld>
            <a:endParaRPr lang="en-US"/>
          </a:p>
        </p:txBody>
      </p:sp>
    </p:spTree>
  </p:cSld>
  <p:clrMapOvr>
    <a:masterClrMapping/>
  </p:clrMapOvr>
  <p:transition>
    <p:pull dir="rd"/>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a:t>Damage to either of these neurones may result in paralysis</a:t>
            </a:r>
          </a:p>
          <a:p>
            <a:r>
              <a:rPr lang="en-US" dirty="0"/>
              <a:t>In the motor area of the cerebrum the body is represented upside down, i.e. the cells nearest the vertex control the feet and those in the lowest part control the head, neck, face and fingers.</a:t>
            </a:r>
          </a:p>
          <a:p>
            <a:r>
              <a:rPr lang="en-US" dirty="0"/>
              <a:t>The sizes of the areas of cortex representing different parts of the body are proportional to the </a:t>
            </a:r>
            <a:r>
              <a:rPr lang="en-US" b="1" dirty="0"/>
              <a:t>complexity of movement </a:t>
            </a:r>
            <a:r>
              <a:rPr lang="en-US" dirty="0"/>
              <a:t>of the body part, not to its size. </a:t>
            </a:r>
          </a:p>
          <a:p>
            <a:r>
              <a:rPr lang="en-US" b="1" dirty="0"/>
              <a:t>b) </a:t>
            </a:r>
            <a:r>
              <a:rPr lang="en-US" b="1" dirty="0" err="1"/>
              <a:t>Broca’s</a:t>
            </a:r>
            <a:r>
              <a:rPr lang="en-US" b="1" dirty="0"/>
              <a:t> area: </a:t>
            </a:r>
            <a:r>
              <a:rPr lang="en-US" dirty="0"/>
              <a:t>lies in the frontal lobe just above the lateral </a:t>
            </a:r>
            <a:r>
              <a:rPr lang="en-US" dirty="0" err="1"/>
              <a:t>sulcus</a:t>
            </a:r>
            <a:r>
              <a:rPr lang="en-US" dirty="0"/>
              <a:t> and it controls the movements necessary for speech. </a:t>
            </a:r>
          </a:p>
          <a:p>
            <a:r>
              <a:rPr lang="en-US" dirty="0"/>
              <a:t>It is dominant in the left hemisphere in right-handed people and vice versa.</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425</a:t>
            </a:fld>
            <a:endParaRPr lang="en-US"/>
          </a:p>
        </p:txBody>
      </p:sp>
    </p:spTree>
  </p:cSld>
  <p:clrMapOvr>
    <a:masterClrMapping/>
  </p:clrMapOvr>
  <p:transition>
    <p:pull dir="rd"/>
  </p:transitio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rmAutofit fontScale="90000"/>
          </a:bodyPr>
          <a:lstStyle/>
          <a:p>
            <a:pPr algn="l"/>
            <a:r>
              <a:rPr lang="en-US" sz="1800" dirty="0"/>
              <a:t>The motor homunculus showing body representation in the motor area of the cerebrum (A) &amp; sensory area (B) of the cerebrum</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533400"/>
            <a:ext cx="9144000" cy="63245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426</a:t>
            </a:fld>
            <a:endParaRPr lang="en-US"/>
          </a:p>
        </p:txBody>
      </p:sp>
    </p:spTree>
  </p:cSld>
  <p:clrMapOvr>
    <a:masterClrMapping/>
  </p:clrMapOvr>
  <p:transition>
    <p:pull dir="rd"/>
  </p:transitio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u="sng" dirty="0"/>
              <a:t>Sensory area of the cerebrum</a:t>
            </a:r>
          </a:p>
        </p:txBody>
      </p:sp>
      <p:sp>
        <p:nvSpPr>
          <p:cNvPr id="3" name="Content Placeholder 2"/>
          <p:cNvSpPr>
            <a:spLocks noGrp="1"/>
          </p:cNvSpPr>
          <p:nvPr>
            <p:ph idx="1"/>
          </p:nvPr>
        </p:nvSpPr>
        <p:spPr>
          <a:xfrm>
            <a:off x="0" y="533400"/>
            <a:ext cx="9144000" cy="6324600"/>
          </a:xfrm>
        </p:spPr>
        <p:txBody>
          <a:bodyPr>
            <a:normAutofit fontScale="92500"/>
          </a:bodyPr>
          <a:lstStyle/>
          <a:p>
            <a:pPr>
              <a:buNone/>
            </a:pPr>
            <a:r>
              <a:rPr lang="en-US" b="1" dirty="0"/>
              <a:t>a) The </a:t>
            </a:r>
            <a:r>
              <a:rPr lang="en-US" b="1" dirty="0" err="1"/>
              <a:t>somatosensory</a:t>
            </a:r>
            <a:r>
              <a:rPr lang="en-US" b="1" dirty="0"/>
              <a:t> area</a:t>
            </a:r>
            <a:r>
              <a:rPr lang="en-US" dirty="0"/>
              <a:t>. Lies behind the central sulcus. Perceives sensations of pain, temperature, pressure and touch, knowledge of muscular movement and the position of joints (</a:t>
            </a:r>
            <a:r>
              <a:rPr lang="en-US" b="1" dirty="0" err="1"/>
              <a:t>proprioception</a:t>
            </a:r>
            <a:r>
              <a:rPr lang="en-US" dirty="0"/>
              <a:t>)</a:t>
            </a:r>
          </a:p>
          <a:p>
            <a:r>
              <a:rPr lang="en-US" dirty="0"/>
              <a:t>The sensory area of the right hemisphere receives impulses from the left side of the body and vice versa. </a:t>
            </a:r>
          </a:p>
          <a:p>
            <a:r>
              <a:rPr lang="en-US" dirty="0"/>
              <a:t>The size of the areas representing different parts of the body is proportional to the extent of sensory innervation, e.g. the large area for the face is consistent with the extensive sensory nerve supply by the three branches of the trigeminal nerves (5th cranial nerves).</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427</a:t>
            </a:fld>
            <a:endParaRPr lang="en-US"/>
          </a:p>
        </p:txBody>
      </p:sp>
    </p:spTree>
  </p:cSld>
  <p:clrMapOvr>
    <a:masterClrMapping/>
  </p:clrMapOvr>
  <p:transition>
    <p:pull dir="rd"/>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b) The auditory (hearing) area</a:t>
            </a:r>
            <a:r>
              <a:rPr lang="en-US" dirty="0"/>
              <a:t>. Lies immediately below the lateral </a:t>
            </a:r>
            <a:r>
              <a:rPr lang="en-US" dirty="0" err="1"/>
              <a:t>sulcus</a:t>
            </a:r>
            <a:r>
              <a:rPr lang="en-US" dirty="0"/>
              <a:t> within the temporal lobe. </a:t>
            </a:r>
          </a:p>
          <a:p>
            <a:r>
              <a:rPr lang="en-US" dirty="0"/>
              <a:t>The cells receive and interpret impulses transmitted from the inner ear by the cochlear (auditory) part of the </a:t>
            </a:r>
            <a:r>
              <a:rPr lang="en-US" dirty="0" err="1"/>
              <a:t>vestibulocochlear</a:t>
            </a:r>
            <a:r>
              <a:rPr lang="en-US" dirty="0"/>
              <a:t> nerves (8th cranial nerves).</a:t>
            </a:r>
          </a:p>
          <a:p>
            <a:pPr>
              <a:buNone/>
            </a:pPr>
            <a:r>
              <a:rPr lang="en-US" b="1" dirty="0"/>
              <a:t>c) The olfactory (smell) area</a:t>
            </a:r>
            <a:r>
              <a:rPr lang="en-US" dirty="0"/>
              <a:t>. Lies deep within the temporal lobe where impulses from the nose via the olfactory nerves (1st cranial nerves) are received and interpreted.</a:t>
            </a:r>
          </a:p>
          <a:p>
            <a:pPr>
              <a:buNone/>
            </a:pPr>
            <a:r>
              <a:rPr lang="en-US" b="1" dirty="0"/>
              <a:t>d) The taste area</a:t>
            </a:r>
            <a:r>
              <a:rPr lang="en-US" dirty="0"/>
              <a:t>. Lies just above the lateral </a:t>
            </a:r>
            <a:r>
              <a:rPr lang="en-US" dirty="0" err="1"/>
              <a:t>sulcus</a:t>
            </a:r>
            <a:r>
              <a:rPr lang="en-US" dirty="0"/>
              <a:t> in the deep layers of the sensory area. This is the area where impulses from special nerve endings in taste buds in the tongue and in the lining of the cheeks, palate and pharynx are perceived as taste.</a:t>
            </a:r>
          </a:p>
          <a:p>
            <a:endParaRPr lang="en-US" dirty="0"/>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428</a:t>
            </a:fld>
            <a:endParaRPr lang="en-US"/>
          </a:p>
        </p:txBody>
      </p:sp>
    </p:spTree>
  </p:cSld>
  <p:clrMapOvr>
    <a:masterClrMapping/>
  </p:clrMapOvr>
  <p:transition>
    <p:pull dir="rd"/>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g) The visual area</a:t>
            </a:r>
            <a:r>
              <a:rPr lang="en-US" dirty="0"/>
              <a:t>. Lies behind the </a:t>
            </a:r>
            <a:r>
              <a:rPr lang="en-US" dirty="0" err="1"/>
              <a:t>parieto</a:t>
            </a:r>
            <a:r>
              <a:rPr lang="en-US" dirty="0"/>
              <a:t>-occipital sulcus and includes the greater part of the occipital lobe.</a:t>
            </a:r>
          </a:p>
          <a:p>
            <a:r>
              <a:rPr lang="en-US" dirty="0"/>
              <a:t>The optic nerves (2nd cranial nerves) pass from the eye to this area which receives and interprets the impulses as visual impressions.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429</a:t>
            </a:fld>
            <a:endParaRPr lang="en-US"/>
          </a:p>
        </p:txBody>
      </p:sp>
    </p:spTree>
  </p:cSld>
  <p:clrMapOvr>
    <a:masterClrMapping/>
  </p:clrMapOvr>
  <p:transition>
    <p:pull dir="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dirty="0"/>
              <a:t>Skeletal muscle tone (state of partial contraction) is essential for maintenance of posture in the sitting and standing positions. The muscle is stimulated to contract through a system of spinal reflexes. </a:t>
            </a:r>
          </a:p>
          <a:p>
            <a:r>
              <a:rPr lang="en-US" b="1" dirty="0"/>
              <a:t>Muscle fatigue: </a:t>
            </a:r>
            <a:r>
              <a:rPr lang="en-US" dirty="0"/>
              <a:t>occurs if a muscle is stimulated to contract at very frequent intervals; its response gradually becomes depressed and will in time cease.</a:t>
            </a:r>
          </a:p>
          <a:p>
            <a:r>
              <a:rPr lang="en-US" dirty="0"/>
              <a:t>The chemical energy (ATP) which muscles require is usually derived from the breakdown (catabolism) of carbohydrate and fat.</a:t>
            </a:r>
          </a:p>
          <a:p>
            <a:r>
              <a:rPr lang="en-US" dirty="0"/>
              <a:t>If an individual undertakes excessive exercise, the oxygen supply may be insufficient to meet the metabolic needs of the muscle </a:t>
            </a:r>
            <a:r>
              <a:rPr lang="en-US" dirty="0" err="1"/>
              <a:t>fibres</a:t>
            </a:r>
            <a:r>
              <a:rPr lang="en-US" dirty="0"/>
              <a:t> resulting in the accumulation of intermediate metabolic products, such as </a:t>
            </a:r>
            <a:r>
              <a:rPr lang="en-US" b="1" dirty="0"/>
              <a:t>lactic acid</a:t>
            </a:r>
            <a:r>
              <a:rPr lang="en-US" dirty="0"/>
              <a:t>. </a:t>
            </a:r>
          </a:p>
          <a:p>
            <a:r>
              <a:rPr lang="en-US" dirty="0"/>
              <a:t>Where the breakdown process and the release of energy are complete, the waste products are </a:t>
            </a:r>
            <a:r>
              <a:rPr lang="en-US" b="1" dirty="0"/>
              <a:t>carbon dioxide and water</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43</a:t>
            </a:fld>
            <a:endParaRPr lang="en-US"/>
          </a:p>
        </p:txBody>
      </p:sp>
    </p:spTree>
  </p:cSld>
  <p:clrMapOvr>
    <a:masterClrMapping/>
  </p:clrMapOvr>
  <p:transition>
    <p:blinds dir="vert"/>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430</a:t>
            </a:fld>
            <a:endParaRPr lang="en-US"/>
          </a:p>
        </p:txBody>
      </p:sp>
    </p:spTree>
  </p:cSld>
  <p:clrMapOvr>
    <a:masterClrMapping/>
  </p:clrMapOvr>
  <p:transition>
    <p:pull dir="rd"/>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457200"/>
          </a:xfrm>
        </p:spPr>
        <p:txBody>
          <a:bodyPr>
            <a:normAutofit fontScale="90000"/>
          </a:bodyPr>
          <a:lstStyle/>
          <a:p>
            <a:r>
              <a:rPr lang="en-US" dirty="0"/>
              <a:t>Association areas</a:t>
            </a:r>
          </a:p>
        </p:txBody>
      </p:sp>
      <p:sp>
        <p:nvSpPr>
          <p:cNvPr id="3" name="Content Placeholder 2"/>
          <p:cNvSpPr>
            <a:spLocks noGrp="1"/>
          </p:cNvSpPr>
          <p:nvPr>
            <p:ph idx="1"/>
          </p:nvPr>
        </p:nvSpPr>
        <p:spPr>
          <a:xfrm>
            <a:off x="228600" y="685800"/>
            <a:ext cx="8763000" cy="5943600"/>
          </a:xfrm>
        </p:spPr>
        <p:txBody>
          <a:bodyPr>
            <a:normAutofit lnSpcReduction="10000"/>
          </a:bodyPr>
          <a:lstStyle/>
          <a:p>
            <a:pPr>
              <a:buNone/>
            </a:pPr>
            <a:r>
              <a:rPr lang="en-US" dirty="0"/>
              <a:t>These are areas that connected to other functional areas of the cortex and their main function is to receive, coordinate and interpret impulses from the sensory and motor areas thus permitting higher cognitive abilities.</a:t>
            </a:r>
          </a:p>
          <a:p>
            <a:pPr>
              <a:buNone/>
            </a:pPr>
            <a:r>
              <a:rPr lang="en-US" b="1" dirty="0"/>
              <a:t>a) The prefrontal area</a:t>
            </a:r>
            <a:r>
              <a:rPr lang="en-US" dirty="0"/>
              <a:t>. Lies in the frontal lobe immediately anterior to the motor area. </a:t>
            </a:r>
          </a:p>
          <a:p>
            <a:r>
              <a:rPr lang="en-US" dirty="0"/>
              <a:t>The cells exert a controlling influence over the motor area, ensuring an orderly series of movements. </a:t>
            </a:r>
          </a:p>
          <a:p>
            <a:r>
              <a:rPr lang="en-US" dirty="0"/>
              <a:t>When a pattern of movement is established, it’s described as </a:t>
            </a:r>
            <a:r>
              <a:rPr lang="en-US" b="1" dirty="0"/>
              <a:t>manual dexterity.</a:t>
            </a:r>
          </a:p>
          <a:p>
            <a:endParaRPr lang="en-US" b="1" dirty="0"/>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431</a:t>
            </a:fld>
            <a:endParaRPr lang="en-US"/>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228600" y="914400"/>
            <a:ext cx="8686800" cy="5791200"/>
          </a:xfrm>
        </p:spPr>
        <p:txBody>
          <a:bodyPr>
            <a:normAutofit lnSpcReduction="10000"/>
          </a:bodyPr>
          <a:lstStyle/>
          <a:p>
            <a:pPr>
              <a:buNone/>
            </a:pPr>
            <a:r>
              <a:rPr lang="en-US" b="1" dirty="0"/>
              <a:t>b) The frontal area</a:t>
            </a:r>
            <a:r>
              <a:rPr lang="en-US" dirty="0"/>
              <a:t>. Extends anteriorly from the premotor area to include the remainder of the frontal lobe. </a:t>
            </a:r>
          </a:p>
          <a:p>
            <a:r>
              <a:rPr lang="en-US" dirty="0"/>
              <a:t>It is a large area </a:t>
            </a:r>
          </a:p>
          <a:p>
            <a:r>
              <a:rPr lang="en-US" dirty="0"/>
              <a:t>More highly developed in humans than in other animals. </a:t>
            </a:r>
          </a:p>
          <a:p>
            <a:r>
              <a:rPr lang="en-US" dirty="0"/>
              <a:t>Communications between this and the other regions in the cerebrum are responsible for </a:t>
            </a:r>
          </a:p>
          <a:p>
            <a:pPr lvl="1"/>
            <a:r>
              <a:rPr lang="en-US" dirty="0"/>
              <a:t>the </a:t>
            </a:r>
            <a:r>
              <a:rPr lang="en-US" dirty="0" err="1"/>
              <a:t>behaviour</a:t>
            </a:r>
            <a:r>
              <a:rPr lang="en-US" dirty="0"/>
              <a:t>, </a:t>
            </a:r>
          </a:p>
          <a:p>
            <a:pPr lvl="1"/>
            <a:r>
              <a:rPr lang="en-US" dirty="0"/>
              <a:t>character </a:t>
            </a:r>
          </a:p>
          <a:p>
            <a:pPr lvl="1"/>
            <a:r>
              <a:rPr lang="en-US" dirty="0"/>
              <a:t>emotional state of the individual. </a:t>
            </a:r>
          </a:p>
        </p:txBody>
      </p:sp>
      <p:sp>
        <p:nvSpPr>
          <p:cNvPr id="4" name="Slide Number Placeholder 3"/>
          <p:cNvSpPr>
            <a:spLocks noGrp="1"/>
          </p:cNvSpPr>
          <p:nvPr>
            <p:ph type="sldNum" sz="quarter" idx="12"/>
          </p:nvPr>
        </p:nvSpPr>
        <p:spPr/>
        <p:txBody>
          <a:bodyPr/>
          <a:lstStyle/>
          <a:p>
            <a:fld id="{5A635FD2-D9AA-4F2E-8FE6-17BF2643B117}" type="slidenum">
              <a:rPr lang="en-US" smtClean="0"/>
              <a:pPr/>
              <a:t>432</a:t>
            </a:fld>
            <a:endParaRPr lang="en-US"/>
          </a:p>
        </p:txBody>
      </p:sp>
    </p:spTree>
    <p:extLst>
      <p:ext uri="{BB962C8B-B14F-4D97-AF65-F5344CB8AC3E}">
        <p14:creationId xmlns:p14="http://schemas.microsoft.com/office/powerpoint/2010/main" val="830453635"/>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dirty="0"/>
              <a:t>c) The sensory speech (</a:t>
            </a:r>
            <a:r>
              <a:rPr lang="en-US" b="1" dirty="0" err="1"/>
              <a:t>Wernicke’s</a:t>
            </a:r>
            <a:r>
              <a:rPr lang="en-US" b="1" dirty="0"/>
              <a:t>) area</a:t>
            </a:r>
            <a:r>
              <a:rPr lang="en-US" dirty="0"/>
              <a:t>. Situated in the lower part of the parietal lobe and extends into the temporal lobe. </a:t>
            </a:r>
          </a:p>
          <a:p>
            <a:r>
              <a:rPr lang="en-US" dirty="0"/>
              <a:t>Spoken word is perceived here.</a:t>
            </a:r>
          </a:p>
          <a:p>
            <a:r>
              <a:rPr lang="en-US" dirty="0"/>
              <a:t>There is a dominant area in the left hemisphere in right-handed people and vice versa.</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433</a:t>
            </a:fld>
            <a:endParaRPr lang="en-US"/>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diencephalon</a:t>
            </a:r>
          </a:p>
        </p:txBody>
      </p:sp>
      <p:sp>
        <p:nvSpPr>
          <p:cNvPr id="3" name="Content Placeholder 2"/>
          <p:cNvSpPr>
            <a:spLocks noGrp="1"/>
          </p:cNvSpPr>
          <p:nvPr>
            <p:ph idx="1"/>
          </p:nvPr>
        </p:nvSpPr>
        <p:spPr/>
        <p:txBody>
          <a:bodyPr>
            <a:normAutofit/>
          </a:bodyPr>
          <a:lstStyle/>
          <a:p>
            <a:r>
              <a:rPr lang="en-US" dirty="0"/>
              <a:t>Deep within the cerebral hemispheres there are groups of cell bodies called nuclei which act as relay stations where impulses are passed from one neurone to the next in a chain. </a:t>
            </a:r>
          </a:p>
          <a:p>
            <a:r>
              <a:rPr lang="en-US" dirty="0"/>
              <a:t>Important masses of grey matter include:</a:t>
            </a:r>
          </a:p>
          <a:p>
            <a:pPr lvl="1"/>
            <a:r>
              <a:rPr lang="en-US" dirty="0"/>
              <a:t>thalamus</a:t>
            </a:r>
          </a:p>
          <a:p>
            <a:pPr lvl="1"/>
            <a:r>
              <a:rPr lang="en-US" dirty="0"/>
              <a:t>hypothalamus.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434</a:t>
            </a:fld>
            <a:endParaRPr lang="en-US"/>
          </a:p>
        </p:txBody>
      </p:sp>
    </p:spTree>
  </p:cSld>
  <p:clrMapOvr>
    <a:masterClrMapping/>
  </p:clrMapOvr>
  <p:transition>
    <p:pull dir="rd"/>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a) Thalamus. </a:t>
            </a:r>
            <a:r>
              <a:rPr lang="en-US" dirty="0"/>
              <a:t>Consists of 2 masses of grey and white matter situated within the cerebral hemispheres just below the corpus </a:t>
            </a:r>
            <a:r>
              <a:rPr lang="en-US" dirty="0" err="1"/>
              <a:t>callosum</a:t>
            </a:r>
            <a:r>
              <a:rPr lang="en-US" dirty="0"/>
              <a:t>, one on each side of the third ventricle. Sensory input from the skin, viscera and special sense organs is transmitted to the thalamus before redistribution to the cerebrum.</a:t>
            </a:r>
          </a:p>
          <a:p>
            <a:pPr>
              <a:buNone/>
            </a:pPr>
            <a:r>
              <a:rPr lang="en-US" b="1" dirty="0"/>
              <a:t>b) Hypothalamus. </a:t>
            </a:r>
            <a:r>
              <a:rPr lang="en-US" dirty="0"/>
              <a:t>Situated below and in front of the thalamus, immediately above the </a:t>
            </a:r>
            <a:r>
              <a:rPr lang="en-US" b="1" i="1" dirty="0"/>
              <a:t>pituitary gland</a:t>
            </a:r>
            <a:r>
              <a:rPr lang="en-US" dirty="0"/>
              <a:t>. It’s linked to the posterior lobe of the pituitary gland by nerve fibres and to the anterior lobe by a complex system of blood vessels. </a:t>
            </a:r>
          </a:p>
          <a:p>
            <a:pPr>
              <a:buNone/>
            </a:pPr>
            <a:r>
              <a:rPr lang="en-US" dirty="0"/>
              <a:t>It there4 controls output of hormones from the pituitary gland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435</a:t>
            </a:fld>
            <a:endParaRPr lang="en-US"/>
          </a:p>
        </p:txBody>
      </p:sp>
    </p:spTree>
  </p:cSld>
  <p:clrMapOvr>
    <a:masterClrMapping/>
  </p:clrMapOvr>
  <p:transition>
    <p:pull dir="rd"/>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Hypothalamus  also controls:</a:t>
            </a:r>
          </a:p>
          <a:p>
            <a:pPr lvl="1"/>
            <a:r>
              <a:rPr lang="en-US" dirty="0"/>
              <a:t>the autonomic nervous system</a:t>
            </a:r>
          </a:p>
          <a:p>
            <a:pPr lvl="1"/>
            <a:r>
              <a:rPr lang="en-US" dirty="0"/>
              <a:t>appetite and satiety</a:t>
            </a:r>
          </a:p>
          <a:p>
            <a:pPr lvl="1"/>
            <a:r>
              <a:rPr lang="en-US" dirty="0"/>
              <a:t>thirst and water balance</a:t>
            </a:r>
          </a:p>
          <a:p>
            <a:pPr lvl="1"/>
            <a:r>
              <a:rPr lang="en-US" dirty="0"/>
              <a:t>body temperature</a:t>
            </a:r>
          </a:p>
          <a:p>
            <a:pPr lvl="1"/>
            <a:r>
              <a:rPr lang="en-US" dirty="0"/>
              <a:t>emotional reactions, e.g. pleasure, fear, rage</a:t>
            </a:r>
          </a:p>
          <a:p>
            <a:pPr lvl="1"/>
            <a:r>
              <a:rPr lang="en-US" dirty="0"/>
              <a:t>sexual behaviour including mating and child rearing</a:t>
            </a:r>
          </a:p>
          <a:p>
            <a:pPr lvl="1"/>
            <a:r>
              <a:rPr lang="en-US" dirty="0"/>
              <a:t>biological clocks or circadian rhythms, e.g. sleeping and waking cycles, body temperature and secretion of some hormones.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436</a:t>
            </a:fld>
            <a:endParaRPr lang="en-US"/>
          </a:p>
        </p:txBody>
      </p:sp>
    </p:spTree>
  </p:cSld>
  <p:clrMapOvr>
    <a:masterClrMapping/>
  </p:clrMapOvr>
  <p:transition>
    <p:pull dir="rd"/>
  </p:transition>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BRAIN STEM</a:t>
            </a:r>
          </a:p>
        </p:txBody>
      </p:sp>
      <p:sp>
        <p:nvSpPr>
          <p:cNvPr id="3" name="Content Placeholder 2"/>
          <p:cNvSpPr>
            <a:spLocks noGrp="1"/>
          </p:cNvSpPr>
          <p:nvPr>
            <p:ph idx="1"/>
          </p:nvPr>
        </p:nvSpPr>
        <p:spPr>
          <a:xfrm>
            <a:off x="0" y="685800"/>
            <a:ext cx="9144000" cy="6172200"/>
          </a:xfrm>
        </p:spPr>
        <p:txBody>
          <a:bodyPr>
            <a:normAutofit/>
          </a:bodyPr>
          <a:lstStyle/>
          <a:p>
            <a:pPr>
              <a:buNone/>
            </a:pPr>
            <a:r>
              <a:rPr lang="en-US" b="1" dirty="0">
                <a:solidFill>
                  <a:srgbClr val="FF0000"/>
                </a:solidFill>
              </a:rPr>
              <a:t>a) Midbrain</a:t>
            </a:r>
          </a:p>
          <a:p>
            <a:r>
              <a:rPr lang="en-US" dirty="0"/>
              <a:t>Situated around the cerebral aqueduct between the cerebrum above and the pons below. </a:t>
            </a:r>
          </a:p>
          <a:p>
            <a:r>
              <a:rPr lang="en-US" dirty="0"/>
              <a:t>Consists of nuclei and nerve fibres (tracts) which connect the cerebrum with lower parts of the brain and with the spinal cord. </a:t>
            </a:r>
          </a:p>
          <a:p>
            <a:r>
              <a:rPr lang="en-US" dirty="0"/>
              <a:t>The nuclei act as relay stations for the ascending and descending nerve </a:t>
            </a:r>
            <a:r>
              <a:rPr lang="en-US" dirty="0" err="1"/>
              <a:t>fibres</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437</a:t>
            </a:fld>
            <a:endParaRPr lang="en-US"/>
          </a:p>
        </p:txBody>
      </p:sp>
    </p:spTree>
  </p:cSld>
  <p:clrMapOvr>
    <a:masterClrMapping/>
  </p:clrMapOvr>
  <p:transition>
    <p:pull dir="rd"/>
  </p:transition>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a:solidFill>
                  <a:srgbClr val="FF0000"/>
                </a:solidFill>
              </a:rPr>
              <a:t>b)Pons</a:t>
            </a:r>
            <a:endParaRPr lang="en-US" b="1" dirty="0">
              <a:solidFill>
                <a:srgbClr val="FF0000"/>
              </a:solidFill>
            </a:endParaRPr>
          </a:p>
          <a:p>
            <a:r>
              <a:rPr lang="en-US" dirty="0"/>
              <a:t>Situated in front of the cerebellum, below the midbrain and above the medulla oblongata. </a:t>
            </a:r>
          </a:p>
          <a:p>
            <a:r>
              <a:rPr lang="en-US" dirty="0"/>
              <a:t>Consists mainly of nerve </a:t>
            </a:r>
            <a:r>
              <a:rPr lang="en-US" dirty="0" err="1"/>
              <a:t>fibres</a:t>
            </a:r>
            <a:r>
              <a:rPr lang="en-US" dirty="0"/>
              <a:t> which form a bridge between the two hemispheres of the cerebellum, and of </a:t>
            </a:r>
            <a:r>
              <a:rPr lang="en-US" dirty="0" err="1"/>
              <a:t>fibres</a:t>
            </a:r>
            <a:r>
              <a:rPr lang="en-US" dirty="0"/>
              <a:t> passing between the higher levels of the brain and the spinal cord.</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438</a:t>
            </a:fld>
            <a:endParaRPr lang="en-US"/>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Has nuclei  which act as relay stations and some of these are associated with the cranial nerves.</a:t>
            </a:r>
          </a:p>
          <a:p>
            <a:r>
              <a:rPr lang="en-US" dirty="0"/>
              <a:t>The anatomical structure of the pons differs from that of the cerebrum in that the cell bodies (grey matter) lie deeply and the nerve fibres are on the surface.</a:t>
            </a:r>
          </a:p>
          <a:p>
            <a:pPr>
              <a:buNone/>
            </a:pPr>
            <a:r>
              <a:rPr lang="en-US" b="1" dirty="0">
                <a:solidFill>
                  <a:srgbClr val="FF0000"/>
                </a:solidFill>
              </a:rPr>
              <a:t>c) Medulla oblongata</a:t>
            </a:r>
          </a:p>
          <a:p>
            <a:r>
              <a:rPr lang="en-US" dirty="0"/>
              <a:t>Extends from the pons above and is continuous with the spinal cord below. </a:t>
            </a:r>
          </a:p>
          <a:p>
            <a:r>
              <a:rPr lang="en-US" dirty="0"/>
              <a:t>It is about 2.5 cm long and it lies just within the cranium above the foramen magnum. </a:t>
            </a:r>
          </a:p>
          <a:p>
            <a:r>
              <a:rPr lang="en-US" dirty="0"/>
              <a:t>Its anterior and posterior surfaces are marked by central fissures.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439</a:t>
            </a:fld>
            <a:endParaRPr lang="en-US"/>
          </a:p>
        </p:txBody>
      </p:sp>
    </p:spTree>
  </p:cSld>
  <p:clrMapOvr>
    <a:masterClrMapping/>
  </p:clrMapOvr>
  <p:transition>
    <p:pull dir="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a:t>Each skeletal muscle consists of a </a:t>
            </a:r>
            <a:r>
              <a:rPr lang="en-US" b="1" dirty="0"/>
              <a:t>fleshy part </a:t>
            </a:r>
            <a:r>
              <a:rPr lang="en-US" dirty="0"/>
              <a:t>made up of striped fibres and </a:t>
            </a:r>
            <a:r>
              <a:rPr lang="en-US" b="1" dirty="0"/>
              <a:t>tendinous parts </a:t>
            </a:r>
            <a:r>
              <a:rPr lang="en-US" dirty="0"/>
              <a:t>consisting of fibrous tissue, usually at both ends of the fleshy part. </a:t>
            </a:r>
          </a:p>
          <a:p>
            <a:r>
              <a:rPr lang="en-US" dirty="0"/>
              <a:t>The muscle is attached to bone or skin by these tendons.</a:t>
            </a:r>
          </a:p>
          <a:p>
            <a:r>
              <a:rPr lang="en-US" dirty="0"/>
              <a:t>When the tendinous attachment of a muscle is broad and flat it is called an </a:t>
            </a:r>
            <a:r>
              <a:rPr lang="en-US" b="1" dirty="0" err="1"/>
              <a:t>aponeurosis</a:t>
            </a:r>
            <a:r>
              <a:rPr lang="en-US" dirty="0"/>
              <a:t>.</a:t>
            </a:r>
          </a:p>
          <a:p>
            <a:r>
              <a:rPr lang="en-US" dirty="0"/>
              <a:t>To be able to produce movement at a joint, a muscle or its tendon must stretch across the joint. </a:t>
            </a:r>
          </a:p>
          <a:p>
            <a:r>
              <a:rPr lang="en-US" dirty="0"/>
              <a:t>The muscles of the skeleton are arranged in groups, some of which are </a:t>
            </a:r>
            <a:r>
              <a:rPr lang="en-US" b="1" dirty="0"/>
              <a:t>antagonistic to each other. </a:t>
            </a:r>
          </a:p>
          <a:p>
            <a:r>
              <a:rPr lang="en-US" dirty="0"/>
              <a:t>To produce movement at a joint, one muscle or group of muscles contracts while the antagonists relax; e.g. to bend the knee the muscles on the back of the thigh contract and those on the front relax.</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44</a:t>
            </a:fld>
            <a:endParaRPr lang="en-US"/>
          </a:p>
        </p:txBody>
      </p:sp>
    </p:spTree>
  </p:cSld>
  <p:clrMapOvr>
    <a:masterClrMapping/>
  </p:clrMapOvr>
  <p:transition>
    <p:wipe dir="d"/>
  </p:transition>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The outer aspect is composed of white matter which passes between the brain and the spinal cord, and grey matter lies centrally. </a:t>
            </a:r>
          </a:p>
          <a:p>
            <a:r>
              <a:rPr lang="en-US" dirty="0"/>
              <a:t>Some cells constitute relay stations for sensory nerves passing from the spinal cord to the cerebrum.</a:t>
            </a:r>
          </a:p>
          <a:p>
            <a:r>
              <a:rPr lang="en-US" dirty="0"/>
              <a:t>The </a:t>
            </a:r>
            <a:r>
              <a:rPr lang="en-US" b="1" dirty="0"/>
              <a:t>vital centres</a:t>
            </a:r>
            <a:r>
              <a:rPr lang="en-US" dirty="0"/>
              <a:t>, consisting of nuclei associated with autonomic reflex activity, lie in its deeper structure. These are the:</a:t>
            </a:r>
          </a:p>
          <a:p>
            <a:pPr lvl="1"/>
            <a:r>
              <a:rPr lang="en-US" dirty="0"/>
              <a:t>cardiac centre</a:t>
            </a:r>
          </a:p>
          <a:p>
            <a:pPr lvl="1"/>
            <a:r>
              <a:rPr lang="en-US" dirty="0"/>
              <a:t>respiratory centre</a:t>
            </a:r>
          </a:p>
          <a:p>
            <a:pPr lvl="1"/>
            <a:r>
              <a:rPr lang="en-US" dirty="0"/>
              <a:t>vasomotor centre</a:t>
            </a:r>
          </a:p>
          <a:p>
            <a:pPr lvl="1"/>
            <a:r>
              <a:rPr lang="en-US" dirty="0"/>
              <a:t>reflex centres of vomiting, coughing, sneezing and swallowing.</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440</a:t>
            </a:fld>
            <a:endParaRPr lang="en-US"/>
          </a:p>
        </p:txBody>
      </p:sp>
    </p:spTree>
  </p:cSld>
  <p:clrMapOvr>
    <a:masterClrMapping/>
  </p:clrMapOvr>
  <p:transition>
    <p:pull dir="rd"/>
  </p:transition>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Special features of the medulla oblongata include:</a:t>
            </a:r>
          </a:p>
          <a:p>
            <a:pPr marL="971550" lvl="1" indent="-514350">
              <a:buFont typeface="+mj-lt"/>
              <a:buAutoNum type="arabicPeriod"/>
            </a:pPr>
            <a:r>
              <a:rPr lang="en-US" sz="2400" b="1" dirty="0" err="1"/>
              <a:t>Decussation</a:t>
            </a:r>
            <a:r>
              <a:rPr lang="en-US" sz="2400" b="1" dirty="0"/>
              <a:t> (crossing) of the pyramids</a:t>
            </a:r>
            <a:r>
              <a:rPr lang="en-US" sz="2400" dirty="0"/>
              <a:t>. Motor nerves descending from the motor area in the cerebrum to the spinal cord in the pyramidal (</a:t>
            </a:r>
            <a:r>
              <a:rPr lang="en-US" sz="2400" dirty="0" err="1"/>
              <a:t>corticospinal</a:t>
            </a:r>
            <a:r>
              <a:rPr lang="en-US" sz="2400" dirty="0"/>
              <a:t>) tracts cross from one side to the other. </a:t>
            </a:r>
          </a:p>
          <a:p>
            <a:pPr marL="971550" lvl="1" indent="-514350">
              <a:buFont typeface="+mj-lt"/>
              <a:buAutoNum type="arabicPeriod"/>
            </a:pPr>
            <a:r>
              <a:rPr lang="en-US" sz="2400" b="1" dirty="0"/>
              <a:t>Sensory </a:t>
            </a:r>
            <a:r>
              <a:rPr lang="en-US" sz="2400" b="1" dirty="0" err="1"/>
              <a:t>decussation</a:t>
            </a:r>
            <a:r>
              <a:rPr lang="en-US" sz="2400" dirty="0"/>
              <a:t>. Some of the sensory nerves ascending to the cerebrum from the spinal cord cross from one side to the other in the medulla. </a:t>
            </a:r>
          </a:p>
          <a:p>
            <a:pPr marL="971550" lvl="1" indent="-514350">
              <a:buFont typeface="+mj-lt"/>
              <a:buAutoNum type="arabicPeriod"/>
            </a:pPr>
            <a:r>
              <a:rPr lang="en-US" sz="2400" b="1" dirty="0"/>
              <a:t>The cardiovascular centre </a:t>
            </a:r>
            <a:r>
              <a:rPr lang="en-US" sz="2400" dirty="0"/>
              <a:t>controls the rate and force of cardiac contraction. It also controls the BP.</a:t>
            </a:r>
          </a:p>
          <a:p>
            <a:pPr marL="971550" lvl="1" indent="-514350">
              <a:buFont typeface="+mj-lt"/>
              <a:buAutoNum type="arabicPeriod"/>
            </a:pPr>
            <a:r>
              <a:rPr lang="en-US" sz="2400" b="1" dirty="0"/>
              <a:t>The respiratory centre </a:t>
            </a:r>
            <a:r>
              <a:rPr lang="en-US" sz="2400" dirty="0"/>
              <a:t>controls the rate and depth of respiration. From this centre, nerve impulses pass to the </a:t>
            </a:r>
            <a:r>
              <a:rPr lang="en-US" sz="2400" dirty="0" err="1"/>
              <a:t>phrenic</a:t>
            </a:r>
            <a:r>
              <a:rPr lang="en-US" sz="2400" dirty="0"/>
              <a:t> and </a:t>
            </a:r>
            <a:r>
              <a:rPr lang="en-US" sz="2400" dirty="0" err="1"/>
              <a:t>intercostal</a:t>
            </a:r>
            <a:r>
              <a:rPr lang="en-US" sz="2400" dirty="0"/>
              <a:t> nerves which stimulate contraction of the diaphragm and </a:t>
            </a:r>
            <a:r>
              <a:rPr lang="en-US" sz="2400" dirty="0" err="1"/>
              <a:t>intercostal</a:t>
            </a:r>
            <a:r>
              <a:rPr lang="en-US" sz="2400" dirty="0"/>
              <a:t> muscles, thus initiating inspiration.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441</a:t>
            </a:fld>
            <a:endParaRPr lang="en-US"/>
          </a:p>
        </p:txBody>
      </p:sp>
    </p:spTree>
  </p:cSld>
  <p:clrMapOvr>
    <a:masterClrMapping/>
  </p:clrMapOvr>
  <p:transition>
    <p:pull dir="rd"/>
  </p:transition>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971550" lvl="1" indent="-514350">
              <a:buFont typeface="+mj-lt"/>
              <a:buAutoNum type="arabicPeriod" startAt="4"/>
            </a:pPr>
            <a:r>
              <a:rPr lang="en-US" sz="2600" b="1" dirty="0"/>
              <a:t>The vasomotor centre </a:t>
            </a:r>
            <a:r>
              <a:rPr lang="en-US" sz="2600" dirty="0"/>
              <a:t>controls the diameter of the blood vessels. The sources of stimulation of the vasomotor centre are the arterial </a:t>
            </a:r>
            <a:r>
              <a:rPr lang="en-US" sz="2600" dirty="0" err="1"/>
              <a:t>baroreceptors</a:t>
            </a:r>
            <a:r>
              <a:rPr lang="en-US" sz="2600" dirty="0"/>
              <a:t>, body temperature and emotions. </a:t>
            </a:r>
          </a:p>
          <a:p>
            <a:pPr marL="971550" lvl="1" indent="-514350">
              <a:buFont typeface="+mj-lt"/>
              <a:buAutoNum type="arabicPeriod" startAt="4"/>
            </a:pPr>
            <a:r>
              <a:rPr lang="en-US" sz="2600" b="1" dirty="0"/>
              <a:t>Reflex centres</a:t>
            </a:r>
            <a:r>
              <a:rPr lang="en-US" sz="2600" dirty="0"/>
              <a:t>. When irritating substances are present in the stomach or respiratory tract, nerve impulses pass to the medulla oblongata, stimulating the reflex centres which initiate the reflex actions of vomiting, coughing and sneezing to expel the irritant.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442</a:t>
            </a:fld>
            <a:endParaRPr lang="en-US"/>
          </a:p>
        </p:txBody>
      </p:sp>
    </p:spTree>
  </p:cSld>
  <p:clrMapOvr>
    <a:masterClrMapping/>
  </p:clrMapOvr>
  <p:transition>
    <p:pull dir="rd"/>
  </p:transitio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b="1" dirty="0">
                <a:solidFill>
                  <a:srgbClr val="FF0000"/>
                </a:solidFill>
              </a:rPr>
              <a:t>d) Reticular formation</a:t>
            </a:r>
          </a:p>
          <a:p>
            <a:r>
              <a:rPr lang="en-US" b="1" dirty="0"/>
              <a:t>Def: </a:t>
            </a:r>
            <a:r>
              <a:rPr lang="en-US" dirty="0"/>
              <a:t>a collection of neurones in the core of the brain stem, surrounded by neural pathways which conduct ascending and descending nerve impulses between the brain and the spinal cord. </a:t>
            </a:r>
          </a:p>
          <a:p>
            <a:pPr>
              <a:buNone/>
            </a:pPr>
            <a:r>
              <a:rPr lang="en-US" b="1" dirty="0"/>
              <a:t>Functions</a:t>
            </a:r>
          </a:p>
          <a:p>
            <a:pPr marL="971550" lvl="1" indent="-514350">
              <a:buFont typeface="+mj-lt"/>
              <a:buAutoNum type="arabicPeriod"/>
            </a:pPr>
            <a:r>
              <a:rPr lang="en-US" dirty="0"/>
              <a:t>coordination of skeletal muscle activity associated with voluntary motor movement and the maintenance of balance</a:t>
            </a:r>
          </a:p>
          <a:p>
            <a:pPr marL="971550" lvl="1" indent="-514350">
              <a:buFont typeface="+mj-lt"/>
              <a:buAutoNum type="arabicPeriod"/>
            </a:pPr>
            <a:r>
              <a:rPr lang="en-US" dirty="0"/>
              <a:t>coordination of activity controlled by the autonomic nervous system, e.g. CVS, </a:t>
            </a:r>
            <a:r>
              <a:rPr lang="en-US" dirty="0" err="1"/>
              <a:t>Resp</a:t>
            </a:r>
            <a:r>
              <a:rPr lang="en-US" dirty="0"/>
              <a:t> and GIT activity</a:t>
            </a:r>
          </a:p>
          <a:p>
            <a:pPr marL="971550" lvl="1" indent="-514350">
              <a:buFont typeface="+mj-lt"/>
              <a:buAutoNum type="arabicPeriod"/>
            </a:pPr>
            <a:r>
              <a:rPr lang="en-US" dirty="0"/>
              <a:t>selective awareness that functions through the </a:t>
            </a:r>
            <a:r>
              <a:rPr lang="en-US" b="1" dirty="0"/>
              <a:t>reticular activating system (RAS) </a:t>
            </a:r>
            <a:r>
              <a:rPr lang="en-US" dirty="0"/>
              <a:t>which</a:t>
            </a:r>
            <a:r>
              <a:rPr lang="en-US" b="1" dirty="0"/>
              <a:t> </a:t>
            </a:r>
            <a:r>
              <a:rPr lang="en-US" dirty="0"/>
              <a:t>selectively blocks or passes sensory information to the cerebral cortex.</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443</a:t>
            </a:fld>
            <a:endParaRPr lang="en-US"/>
          </a:p>
        </p:txBody>
      </p:sp>
    </p:spTree>
  </p:cSld>
  <p:clrMapOvr>
    <a:masterClrMapping/>
  </p:clrMapOvr>
  <p:transition>
    <p:pull dir="rd"/>
  </p:transition>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b="1" u="sng" dirty="0"/>
              <a:t>CEREBELLUM</a:t>
            </a:r>
          </a:p>
        </p:txBody>
      </p:sp>
      <p:sp>
        <p:nvSpPr>
          <p:cNvPr id="3" name="Content Placeholder 2"/>
          <p:cNvSpPr>
            <a:spLocks noGrp="1"/>
          </p:cNvSpPr>
          <p:nvPr>
            <p:ph idx="1"/>
          </p:nvPr>
        </p:nvSpPr>
        <p:spPr>
          <a:xfrm>
            <a:off x="0" y="533400"/>
            <a:ext cx="9144000" cy="6324600"/>
          </a:xfrm>
        </p:spPr>
        <p:txBody>
          <a:bodyPr>
            <a:normAutofit fontScale="85000" lnSpcReduction="10000"/>
          </a:bodyPr>
          <a:lstStyle/>
          <a:p>
            <a:r>
              <a:rPr lang="en-US" dirty="0"/>
              <a:t>Situated behind the pons and immediately below the posterior portion of the cerebrum occupying the posterior cranial fossa. </a:t>
            </a:r>
          </a:p>
          <a:p>
            <a:r>
              <a:rPr lang="en-US" dirty="0"/>
              <a:t>Ovoid in shape and has two hemispheres, separated by a narrow median strip called the </a:t>
            </a:r>
            <a:r>
              <a:rPr lang="en-US" b="1" i="1" dirty="0" err="1"/>
              <a:t>vermis</a:t>
            </a:r>
            <a:r>
              <a:rPr lang="en-US" dirty="0"/>
              <a:t>. Grey matter forms the surface of the cerebellum, and the white matter lies deeply.</a:t>
            </a:r>
          </a:p>
          <a:p>
            <a:pPr>
              <a:buNone/>
            </a:pPr>
            <a:r>
              <a:rPr lang="en-US" b="1" dirty="0"/>
              <a:t>Functions</a:t>
            </a:r>
          </a:p>
          <a:p>
            <a:pPr marL="514350" indent="-514350">
              <a:buFont typeface="+mj-lt"/>
              <a:buAutoNum type="romanLcPeriod"/>
            </a:pPr>
            <a:r>
              <a:rPr lang="en-US" dirty="0"/>
              <a:t>Maintenance of balance and posture</a:t>
            </a:r>
          </a:p>
          <a:p>
            <a:pPr marL="514350" indent="-514350">
              <a:buFont typeface="+mj-lt"/>
              <a:buAutoNum type="romanLcPeriod"/>
            </a:pPr>
            <a:r>
              <a:rPr lang="en-US" dirty="0"/>
              <a:t>Coordination of voluntary movements</a:t>
            </a:r>
          </a:p>
          <a:p>
            <a:pPr marL="514350" indent="-514350">
              <a:buFont typeface="+mj-lt"/>
              <a:buAutoNum type="romanLcPeriod"/>
            </a:pPr>
            <a:r>
              <a:rPr lang="en-US" dirty="0"/>
              <a:t>Motor learning</a:t>
            </a:r>
          </a:p>
          <a:p>
            <a:pPr marL="514350" indent="-514350">
              <a:buFont typeface="+mj-lt"/>
              <a:buAutoNum type="romanLcPeriod"/>
            </a:pPr>
            <a:r>
              <a:rPr lang="en-US" dirty="0"/>
              <a:t>Cognitive functions </a:t>
            </a:r>
            <a:r>
              <a:rPr lang="en-US" dirty="0" err="1"/>
              <a:t>esp</a:t>
            </a:r>
            <a:r>
              <a:rPr lang="en-US" dirty="0"/>
              <a:t> language</a:t>
            </a:r>
          </a:p>
          <a:p>
            <a:r>
              <a:rPr lang="en-US" dirty="0"/>
              <a:t>NB: Damage to the cerebellum results in clumsy uncoordinated muscular movement, staggering gait and inability to carry out smooth, steady, precise movements.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444</a:t>
            </a:fld>
            <a:endParaRPr lang="en-US"/>
          </a:p>
        </p:txBody>
      </p:sp>
    </p:spTree>
  </p:cSld>
  <p:clrMapOvr>
    <a:masterClrMapping/>
  </p:clrMapOvr>
  <p:transition>
    <p:pull dir="rd"/>
  </p:transition>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248400"/>
            <a:ext cx="8229600" cy="427038"/>
          </a:xfrm>
        </p:spPr>
        <p:txBody>
          <a:bodyPr>
            <a:normAutofit fontScale="90000"/>
          </a:bodyPr>
          <a:lstStyle/>
          <a:p>
            <a:r>
              <a:rPr lang="en-US" sz="2800" dirty="0"/>
              <a:t>Cerebellum and associated structures</a:t>
            </a:r>
          </a:p>
        </p:txBody>
      </p:sp>
      <p:pic>
        <p:nvPicPr>
          <p:cNvPr id="2050" name="Picture 2"/>
          <p:cNvPicPr>
            <a:picLocks noGrp="1" noChangeAspect="1" noChangeArrowheads="1"/>
          </p:cNvPicPr>
          <p:nvPr>
            <p:ph idx="1"/>
          </p:nvPr>
        </p:nvPicPr>
        <p:blipFill>
          <a:blip r:embed="rId2" cstate="print"/>
          <a:srcRect r="45000"/>
          <a:stretch>
            <a:fillRect/>
          </a:stretch>
        </p:blipFill>
        <p:spPr bwMode="auto">
          <a:xfrm>
            <a:off x="838200" y="0"/>
            <a:ext cx="7315200" cy="609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445</a:t>
            </a:fld>
            <a:endParaRPr lang="en-US"/>
          </a:p>
        </p:txBody>
      </p:sp>
    </p:spTree>
  </p:cSld>
  <p:clrMapOvr>
    <a:masterClrMapping/>
  </p:clrMapOvr>
  <p:transition>
    <p:pull dir="rd"/>
  </p:transition>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r>
              <a:rPr lang="en-US" b="1" u="sng" dirty="0"/>
              <a:t>SPINAL CORD</a:t>
            </a:r>
          </a:p>
        </p:txBody>
      </p:sp>
      <p:sp>
        <p:nvSpPr>
          <p:cNvPr id="3" name="Content Placeholder 2"/>
          <p:cNvSpPr>
            <a:spLocks noGrp="1"/>
          </p:cNvSpPr>
          <p:nvPr>
            <p:ph idx="1"/>
          </p:nvPr>
        </p:nvSpPr>
        <p:spPr>
          <a:xfrm>
            <a:off x="457200" y="1600200"/>
            <a:ext cx="8305800" cy="4873752"/>
          </a:xfrm>
        </p:spPr>
        <p:txBody>
          <a:bodyPr>
            <a:normAutofit fontScale="92500" lnSpcReduction="20000"/>
          </a:bodyPr>
          <a:lstStyle/>
          <a:p>
            <a:pPr>
              <a:buNone/>
            </a:pPr>
            <a:r>
              <a:rPr lang="en-US" b="1" dirty="0"/>
              <a:t>Def</a:t>
            </a:r>
            <a:r>
              <a:rPr lang="en-US" dirty="0"/>
              <a:t>: the elongated, almost cylindrical part of the central nervous system, which is suspended in the vertebral canal surrounded by the meninges and cerebrospinal fluid. </a:t>
            </a:r>
          </a:p>
          <a:p>
            <a:r>
              <a:rPr lang="en-US" dirty="0"/>
              <a:t>Continuous above with the medulla oblongata and extends from the upper border of the atlas to the lower border of the 1st lumbar vertebra (L1) See Fig 7.27, page 155</a:t>
            </a:r>
          </a:p>
          <a:p>
            <a:r>
              <a:rPr lang="en-US" dirty="0"/>
              <a:t>Its approximately 45 cm long in an adult male.</a:t>
            </a:r>
          </a:p>
          <a:p>
            <a:r>
              <a:rPr lang="en-US" dirty="0"/>
              <a:t>When a specimen of cerebrospinal fluid is required it is taken from a point below the level of the 2nd lumbar vertebra (lumbar puncture).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446</a:t>
            </a:fld>
            <a:endParaRPr lang="en-US"/>
          </a:p>
        </p:txBody>
      </p:sp>
    </p:spTree>
  </p:cSld>
  <p:clrMapOvr>
    <a:masterClrMapping/>
  </p:clrMapOvr>
  <p:transition>
    <p:pull dir="rd"/>
  </p:transition>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Spinal reflexes  </a:t>
            </a:r>
            <a:r>
              <a:rPr lang="en-US" dirty="0"/>
              <a:t>control activities of the SC that are independent of the brain. To facilitate these there are extensive neurone connections between sensory and motor neurones at the same or different levels in the cord.</a:t>
            </a:r>
          </a:p>
          <a:p>
            <a:r>
              <a:rPr lang="en-US" dirty="0"/>
              <a:t>The spinal cord is incompletely divided into two equal parts, </a:t>
            </a:r>
            <a:r>
              <a:rPr lang="en-US" dirty="0" err="1"/>
              <a:t>anteriorly</a:t>
            </a:r>
            <a:r>
              <a:rPr lang="en-US" dirty="0"/>
              <a:t> by a short, shallow </a:t>
            </a:r>
            <a:r>
              <a:rPr lang="en-US" b="1" dirty="0"/>
              <a:t>anterior</a:t>
            </a:r>
            <a:r>
              <a:rPr lang="en-US" dirty="0"/>
              <a:t> </a:t>
            </a:r>
            <a:r>
              <a:rPr lang="en-US" b="1" dirty="0"/>
              <a:t>median fissure </a:t>
            </a:r>
            <a:r>
              <a:rPr lang="en-US" dirty="0"/>
              <a:t>and posteriorly by a deep narrow septum, the </a:t>
            </a:r>
            <a:r>
              <a:rPr lang="en-US" b="1" dirty="0"/>
              <a:t>posterior median septum.</a:t>
            </a:r>
          </a:p>
          <a:p>
            <a:r>
              <a:rPr lang="en-US" dirty="0"/>
              <a:t>The SC is composed of grey matter in the centre surrounded by white matter supported by </a:t>
            </a:r>
            <a:r>
              <a:rPr lang="en-US" dirty="0" err="1"/>
              <a:t>neuroglia</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447</a:t>
            </a:fld>
            <a:endParaRPr lang="en-US"/>
          </a:p>
        </p:txBody>
      </p:sp>
    </p:spTree>
  </p:cSld>
  <p:clrMapOvr>
    <a:masterClrMapping/>
  </p:clrMapOvr>
  <p:transition>
    <p:pull dir="rd"/>
  </p:transitio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248400"/>
            <a:ext cx="8229600" cy="427038"/>
          </a:xfrm>
        </p:spPr>
        <p:txBody>
          <a:bodyPr>
            <a:normAutofit fontScale="90000"/>
          </a:bodyPr>
          <a:lstStyle/>
          <a:p>
            <a:r>
              <a:rPr lang="en-US" sz="2400" dirty="0"/>
              <a:t>spinal cord showing nerve roots on one side.</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88392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448</a:t>
            </a:fld>
            <a:endParaRPr lang="en-US"/>
          </a:p>
        </p:txBody>
      </p:sp>
    </p:spTree>
  </p:cSld>
  <p:clrMapOvr>
    <a:masterClrMapping/>
  </p:clrMapOvr>
  <p:transition>
    <p:wipe dir="r"/>
  </p:transition>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54762"/>
            <a:ext cx="8229600" cy="503238"/>
          </a:xfrm>
        </p:spPr>
        <p:txBody>
          <a:bodyPr>
            <a:normAutofit fontScale="90000"/>
          </a:bodyPr>
          <a:lstStyle/>
          <a:p>
            <a:r>
              <a:rPr lang="en-US" dirty="0"/>
              <a:t>Section of the vertebral canal</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1295400" y="0"/>
            <a:ext cx="65532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449</a:t>
            </a:fld>
            <a:endParaRPr lang="en-US"/>
          </a:p>
        </p:txBody>
      </p:sp>
    </p:spTree>
  </p:cSld>
  <p:clrMapOvr>
    <a:masterClrMapping/>
  </p:clrMapOvr>
  <p:transition>
    <p:pull dir="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style>
          <a:lnRef idx="0">
            <a:schemeClr val="accent2"/>
          </a:lnRef>
          <a:fillRef idx="3">
            <a:schemeClr val="accent2"/>
          </a:fillRef>
          <a:effectRef idx="3">
            <a:schemeClr val="accent2"/>
          </a:effectRef>
          <a:fontRef idx="minor">
            <a:schemeClr val="lt1"/>
          </a:fontRef>
        </p:style>
        <p:txBody>
          <a:bodyPr/>
          <a:lstStyle/>
          <a:p>
            <a:r>
              <a:rPr lang="en-US" b="1" u="sng" dirty="0"/>
              <a:t>NERVOUS TISSUE</a:t>
            </a:r>
          </a:p>
        </p:txBody>
      </p:sp>
      <p:sp>
        <p:nvSpPr>
          <p:cNvPr id="3" name="Content Placeholder 2"/>
          <p:cNvSpPr>
            <a:spLocks noGrp="1"/>
          </p:cNvSpPr>
          <p:nvPr>
            <p:ph idx="1"/>
          </p:nvPr>
        </p:nvSpPr>
        <p:spPr/>
        <p:txBody>
          <a:bodyPr/>
          <a:lstStyle/>
          <a:p>
            <a:r>
              <a:rPr lang="en-US" dirty="0"/>
              <a:t>2 types of tissue:</a:t>
            </a:r>
          </a:p>
          <a:p>
            <a:pPr marL="514350" indent="-514350">
              <a:buFont typeface="+mj-lt"/>
              <a:buAutoNum type="romanLcPeriod"/>
            </a:pPr>
            <a:r>
              <a:rPr lang="en-US" b="1" dirty="0"/>
              <a:t>Excitable cells </a:t>
            </a:r>
            <a:r>
              <a:rPr lang="en-US" dirty="0"/>
              <a:t>— called </a:t>
            </a:r>
            <a:r>
              <a:rPr lang="en-US" b="1" dirty="0"/>
              <a:t>neurones; </a:t>
            </a:r>
            <a:r>
              <a:rPr lang="en-US" dirty="0"/>
              <a:t>they initiate, receive, conduct and transmit information.</a:t>
            </a:r>
          </a:p>
          <a:p>
            <a:pPr marL="514350" indent="-514350">
              <a:buFont typeface="+mj-lt"/>
              <a:buAutoNum type="romanLcPeriod"/>
            </a:pPr>
            <a:r>
              <a:rPr lang="en-US" b="1" dirty="0"/>
              <a:t>Non-excitable cells (</a:t>
            </a:r>
            <a:r>
              <a:rPr lang="en-US" b="1" dirty="0" err="1"/>
              <a:t>glial</a:t>
            </a:r>
            <a:r>
              <a:rPr lang="en-US" b="1" dirty="0"/>
              <a:t> cells)</a:t>
            </a:r>
            <a:r>
              <a:rPr lang="en-US" dirty="0"/>
              <a:t>— support the </a:t>
            </a:r>
            <a:r>
              <a:rPr lang="en-US" dirty="0" err="1"/>
              <a:t>neurones</a:t>
            </a:r>
            <a:r>
              <a:rPr lang="en-US" dirty="0"/>
              <a:t>.</a:t>
            </a:r>
          </a:p>
          <a:p>
            <a:pPr marL="514350" indent="-514350">
              <a:buFont typeface="+mj-lt"/>
              <a:buAutoNum type="romanLcPeriod"/>
            </a:pPr>
            <a:endParaRPr lang="en-US" dirty="0"/>
          </a:p>
          <a:p>
            <a:pPr marL="514350" indent="-514350">
              <a:buNone/>
            </a:pPr>
            <a:r>
              <a:rPr lang="en-US" dirty="0"/>
              <a:t>NB: TO BE DISCUSSED IN LATER SESSIONS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45</a:t>
            </a:fld>
            <a:endParaRPr lang="en-US"/>
          </a:p>
        </p:txBody>
      </p:sp>
    </p:spTree>
  </p:cSld>
  <p:clrMapOvr>
    <a:masterClrMapping/>
  </p:clrMapOvr>
  <p:transition>
    <p:wipe dir="d"/>
  </p:transition>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30962"/>
            <a:ext cx="8229600" cy="427038"/>
          </a:xfrm>
        </p:spPr>
        <p:txBody>
          <a:bodyPr>
            <a:normAutofit fontScale="90000"/>
          </a:bodyPr>
          <a:lstStyle/>
          <a:p>
            <a:r>
              <a:rPr lang="en-US" dirty="0"/>
              <a:t>Spinal cord and spinal nerves</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450</a:t>
            </a:fld>
            <a:endParaRPr lang="en-US"/>
          </a:p>
        </p:txBody>
      </p:sp>
    </p:spTree>
  </p:cSld>
  <p:clrMapOvr>
    <a:masterClrMapping/>
  </p:clrMapOvr>
  <p:transition>
    <p:pull dir="rd"/>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563562"/>
          </a:xfrm>
        </p:spPr>
        <p:txBody>
          <a:bodyPr>
            <a:normAutofit fontScale="90000"/>
          </a:bodyPr>
          <a:lstStyle/>
          <a:p>
            <a:r>
              <a:rPr lang="en-US" b="1" dirty="0"/>
              <a:t>Grey matter of the sc</a:t>
            </a:r>
            <a:endParaRPr lang="en-US" dirty="0"/>
          </a:p>
        </p:txBody>
      </p:sp>
      <p:sp>
        <p:nvSpPr>
          <p:cNvPr id="3" name="Content Placeholder 2"/>
          <p:cNvSpPr>
            <a:spLocks noGrp="1"/>
          </p:cNvSpPr>
          <p:nvPr>
            <p:ph idx="1"/>
          </p:nvPr>
        </p:nvSpPr>
        <p:spPr>
          <a:xfrm>
            <a:off x="0" y="762000"/>
            <a:ext cx="8839200" cy="6096000"/>
          </a:xfrm>
        </p:spPr>
        <p:txBody>
          <a:bodyPr>
            <a:normAutofit fontScale="85000" lnSpcReduction="20000"/>
          </a:bodyPr>
          <a:lstStyle/>
          <a:p>
            <a:r>
              <a:rPr lang="en-US" dirty="0"/>
              <a:t>It’s arrangement resembles the shape of the letter H, having </a:t>
            </a:r>
            <a:r>
              <a:rPr lang="en-US" b="1" dirty="0"/>
              <a:t>two posterior</a:t>
            </a:r>
            <a:r>
              <a:rPr lang="en-US" dirty="0"/>
              <a:t>, </a:t>
            </a:r>
            <a:r>
              <a:rPr lang="en-US" b="1" dirty="0"/>
              <a:t>two anterior  </a:t>
            </a:r>
            <a:r>
              <a:rPr lang="en-US" dirty="0"/>
              <a:t>and </a:t>
            </a:r>
            <a:r>
              <a:rPr lang="en-US" b="1" dirty="0"/>
              <a:t>two lateral columns</a:t>
            </a:r>
          </a:p>
          <a:p>
            <a:r>
              <a:rPr lang="en-US" dirty="0"/>
              <a:t>The area of grey matter lying transversely is the </a:t>
            </a:r>
            <a:r>
              <a:rPr lang="en-US" b="1" dirty="0"/>
              <a:t>transverse </a:t>
            </a:r>
            <a:r>
              <a:rPr lang="en-US" b="1" dirty="0" err="1"/>
              <a:t>commissure</a:t>
            </a:r>
            <a:r>
              <a:rPr lang="en-US" dirty="0"/>
              <a:t> and it is pierced by the central canal, an extension from the fourth ventricle, containing cerebrospinal fluid.</a:t>
            </a:r>
          </a:p>
          <a:p>
            <a:r>
              <a:rPr lang="en-US" dirty="0"/>
              <a:t>The cell bodies may be:</a:t>
            </a:r>
          </a:p>
          <a:p>
            <a:pPr lvl="1"/>
            <a:r>
              <a:rPr lang="en-US" b="1" i="1" dirty="0"/>
              <a:t>sensory cells</a:t>
            </a:r>
            <a:r>
              <a:rPr lang="en-US" dirty="0"/>
              <a:t>, which receive impulses from the periphery of the body</a:t>
            </a:r>
          </a:p>
          <a:p>
            <a:pPr lvl="1"/>
            <a:r>
              <a:rPr lang="en-US" b="1" i="1" dirty="0"/>
              <a:t>lower motor neurones, </a:t>
            </a:r>
            <a:r>
              <a:rPr lang="en-US" dirty="0"/>
              <a:t>which transmit impulses to the skeletal muscles</a:t>
            </a:r>
          </a:p>
          <a:p>
            <a:pPr lvl="1"/>
            <a:r>
              <a:rPr lang="en-US" b="1" i="1" dirty="0"/>
              <a:t>connector neurones, </a:t>
            </a:r>
            <a:r>
              <a:rPr lang="en-US" dirty="0"/>
              <a:t>linking sensory and motor neurones, at the same or different levels, which form spinal reflex arcs.</a:t>
            </a:r>
          </a:p>
          <a:p>
            <a:r>
              <a:rPr lang="en-US" dirty="0"/>
              <a:t>At each point where nerve impulses are passed from one neurone to another there is a synapse.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451</a:t>
            </a:fld>
            <a:endParaRPr lang="en-US"/>
          </a:p>
        </p:txBody>
      </p:sp>
    </p:spTree>
  </p:cSld>
  <p:clrMapOvr>
    <a:masterClrMapping/>
  </p:clrMapOvr>
  <p:transition>
    <p:wipe dir="r"/>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i="1" dirty="0"/>
              <a:t>Posterior columns of grey matter</a:t>
            </a:r>
          </a:p>
          <a:p>
            <a:r>
              <a:rPr lang="en-US" dirty="0"/>
              <a:t>These are composed of nuclei stimulated by </a:t>
            </a:r>
            <a:r>
              <a:rPr lang="en-US" b="1" dirty="0"/>
              <a:t>sensory impulses from the periphery of the body</a:t>
            </a:r>
            <a:r>
              <a:rPr lang="en-US" dirty="0"/>
              <a:t>. The nerve fibres of these cells contribute to the formation of the </a:t>
            </a:r>
            <a:r>
              <a:rPr lang="en-US" b="1" dirty="0"/>
              <a:t>white matter </a:t>
            </a:r>
            <a:r>
              <a:rPr lang="en-US" dirty="0"/>
              <a:t>of the cord and transmit the sensory impulses </a:t>
            </a:r>
            <a:r>
              <a:rPr lang="en-US" b="1" dirty="0"/>
              <a:t>upwards to the brain</a:t>
            </a:r>
            <a:r>
              <a:rPr lang="en-US" dirty="0"/>
              <a:t>.</a:t>
            </a:r>
          </a:p>
          <a:p>
            <a:pPr>
              <a:buNone/>
            </a:pPr>
            <a:r>
              <a:rPr lang="en-US" b="1" i="1" dirty="0"/>
              <a:t>Anterior columns of grey matter</a:t>
            </a:r>
          </a:p>
          <a:p>
            <a:r>
              <a:rPr lang="en-US" dirty="0"/>
              <a:t>These are composed of nuclei of the lower motor neurones which are stimulated by the axons of the upper motor neurones or by the cell bodies of connector neurones linking the anterior and posterior columns to form reflex arcs.</a:t>
            </a:r>
          </a:p>
          <a:p>
            <a:r>
              <a:rPr lang="en-US" dirty="0"/>
              <a:t>The </a:t>
            </a:r>
            <a:r>
              <a:rPr lang="en-US" b="1" dirty="0"/>
              <a:t>posterior root (spinal) ganglia </a:t>
            </a:r>
            <a:r>
              <a:rPr lang="en-US" dirty="0"/>
              <a:t>are composed of cell bodies which lie just outside the spinal cord on the pathway of the sensory nerves. All sensory nerve fibres pass through these ganglia. Their only function is to promote the onward movement of nerve impulses.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452</a:t>
            </a:fld>
            <a:endParaRPr lang="en-US"/>
          </a:p>
        </p:txBody>
      </p:sp>
    </p:spTree>
  </p:cSld>
  <p:clrMapOvr>
    <a:masterClrMapping/>
  </p:clrMapOvr>
  <p:transition>
    <p:wipe dir="r"/>
  </p:transitio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715962"/>
          </a:xfrm>
        </p:spPr>
        <p:txBody>
          <a:bodyPr>
            <a:normAutofit fontScale="90000"/>
          </a:bodyPr>
          <a:lstStyle/>
          <a:p>
            <a:r>
              <a:rPr lang="en-US" b="1" dirty="0"/>
              <a:t>White matter of the sc</a:t>
            </a:r>
            <a:endParaRPr lang="en-US" dirty="0"/>
          </a:p>
        </p:txBody>
      </p:sp>
      <p:sp>
        <p:nvSpPr>
          <p:cNvPr id="3" name="Content Placeholder 2"/>
          <p:cNvSpPr>
            <a:spLocks noGrp="1"/>
          </p:cNvSpPr>
          <p:nvPr>
            <p:ph idx="1"/>
          </p:nvPr>
        </p:nvSpPr>
        <p:spPr>
          <a:xfrm>
            <a:off x="0" y="1066800"/>
            <a:ext cx="8763000" cy="5791200"/>
          </a:xfrm>
        </p:spPr>
        <p:txBody>
          <a:bodyPr>
            <a:normAutofit/>
          </a:bodyPr>
          <a:lstStyle/>
          <a:p>
            <a:r>
              <a:rPr lang="en-US" dirty="0"/>
              <a:t>Arranged in three columns or tracts; </a:t>
            </a:r>
          </a:p>
          <a:p>
            <a:pPr lvl="1"/>
            <a:r>
              <a:rPr lang="en-US" dirty="0"/>
              <a:t>anterior, </a:t>
            </a:r>
          </a:p>
          <a:p>
            <a:pPr lvl="1"/>
            <a:r>
              <a:rPr lang="en-US" dirty="0"/>
              <a:t>posterior </a:t>
            </a:r>
          </a:p>
          <a:p>
            <a:pPr lvl="1"/>
            <a:r>
              <a:rPr lang="en-US" dirty="0"/>
              <a:t>lateral. </a:t>
            </a:r>
          </a:p>
          <a:p>
            <a:r>
              <a:rPr lang="en-US" dirty="0"/>
              <a:t>These tracts are formed by sensory nerve fibres ascending to the brain, motor nerve fibres descending from the brain and </a:t>
            </a:r>
            <a:r>
              <a:rPr lang="en-US" dirty="0" err="1"/>
              <a:t>fibres</a:t>
            </a:r>
            <a:r>
              <a:rPr lang="en-US" dirty="0"/>
              <a:t> of connector neurones. </a:t>
            </a:r>
          </a:p>
          <a:p>
            <a:r>
              <a:rPr lang="en-US" dirty="0"/>
              <a:t>Tracts are often named according to their points of origin and destination, e.g. </a:t>
            </a:r>
            <a:r>
              <a:rPr lang="en-US" dirty="0" err="1"/>
              <a:t>spinothalamic</a:t>
            </a:r>
            <a:r>
              <a:rPr lang="en-US" dirty="0"/>
              <a:t>, </a:t>
            </a:r>
            <a:r>
              <a:rPr lang="en-US" dirty="0" err="1"/>
              <a:t>corticospinal</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453</a:t>
            </a:fld>
            <a:endParaRPr lang="en-US"/>
          </a:p>
        </p:txBody>
      </p:sp>
    </p:spTree>
  </p:cSld>
  <p:clrMapOvr>
    <a:masterClrMapping/>
  </p:clrMapOvr>
  <p:transition>
    <p:wipe dir="r"/>
  </p:transition>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u="sng" dirty="0"/>
              <a:t>Sensory nerve tracts in the spinal cord</a:t>
            </a:r>
            <a:endParaRPr lang="en-US" dirty="0"/>
          </a:p>
        </p:txBody>
      </p:sp>
      <p:sp>
        <p:nvSpPr>
          <p:cNvPr id="3" name="Content Placeholder 2"/>
          <p:cNvSpPr>
            <a:spLocks noGrp="1"/>
          </p:cNvSpPr>
          <p:nvPr>
            <p:ph idx="1"/>
          </p:nvPr>
        </p:nvSpPr>
        <p:spPr>
          <a:xfrm>
            <a:off x="457200" y="1600200"/>
            <a:ext cx="8229600" cy="4873752"/>
          </a:xfrm>
        </p:spPr>
        <p:txBody>
          <a:bodyPr>
            <a:noAutofit/>
          </a:bodyPr>
          <a:lstStyle/>
          <a:p>
            <a:r>
              <a:rPr lang="en-US" sz="2700" dirty="0"/>
              <a:t>a.k.a. afferent or ascending tracts</a:t>
            </a:r>
          </a:p>
          <a:p>
            <a:r>
              <a:rPr lang="en-US" sz="2700" dirty="0"/>
              <a:t>Two main sources of sensation transmitted to the brain via the spinal cord.</a:t>
            </a:r>
          </a:p>
          <a:p>
            <a:pPr>
              <a:buNone/>
            </a:pPr>
            <a:r>
              <a:rPr lang="en-US" sz="2700" b="1" dirty="0"/>
              <a:t>1. The skin</a:t>
            </a:r>
            <a:r>
              <a:rPr lang="en-US" sz="2700" dirty="0"/>
              <a:t>. </a:t>
            </a:r>
            <a:r>
              <a:rPr lang="en-US" sz="2700" dirty="0" err="1"/>
              <a:t>Cutaneous</a:t>
            </a:r>
            <a:r>
              <a:rPr lang="en-US" sz="2700" dirty="0"/>
              <a:t> receptors, are stimulated by pain, heat, cold and touch including pressure. Nerve impulses generated are conducted by three </a:t>
            </a:r>
            <a:r>
              <a:rPr lang="en-US" sz="2700" dirty="0" err="1"/>
              <a:t>neurones</a:t>
            </a:r>
            <a:r>
              <a:rPr lang="en-US" sz="2700" dirty="0"/>
              <a:t> to the sensory area in the opposite hemisphere of the cerebrum where the sensation and its location are perceived . Crossing to the other side, or </a:t>
            </a:r>
            <a:r>
              <a:rPr lang="en-US" sz="2700" dirty="0" err="1"/>
              <a:t>decussation</a:t>
            </a:r>
            <a:r>
              <a:rPr lang="en-US" sz="2700" dirty="0"/>
              <a:t>, occurs either at the level of entry into the cord or in the medulla.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454</a:t>
            </a:fld>
            <a:endParaRPr lang="en-US"/>
          </a:p>
        </p:txBody>
      </p:sp>
    </p:spTree>
  </p:cSld>
  <p:clrMapOvr>
    <a:masterClrMapping/>
  </p:clrMapOvr>
  <p:transition>
    <p:wipe dir="r"/>
  </p:transition>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lstStyle/>
          <a:p>
            <a:r>
              <a:rPr lang="en-US" dirty="0"/>
              <a:t>Ct…..</a:t>
            </a:r>
          </a:p>
        </p:txBody>
      </p:sp>
      <p:sp>
        <p:nvSpPr>
          <p:cNvPr id="3" name="Content Placeholder 2"/>
          <p:cNvSpPr>
            <a:spLocks noGrp="1"/>
          </p:cNvSpPr>
          <p:nvPr>
            <p:ph idx="1"/>
          </p:nvPr>
        </p:nvSpPr>
        <p:spPr>
          <a:xfrm>
            <a:off x="457200" y="1143000"/>
            <a:ext cx="8229600" cy="5715000"/>
          </a:xfrm>
        </p:spPr>
        <p:txBody>
          <a:bodyPr>
            <a:normAutofit/>
          </a:bodyPr>
          <a:lstStyle/>
          <a:p>
            <a:pPr>
              <a:buNone/>
            </a:pPr>
            <a:r>
              <a:rPr lang="en-US" b="1" dirty="0"/>
              <a:t>2. The tendons, muscles </a:t>
            </a:r>
            <a:r>
              <a:rPr lang="en-US" dirty="0"/>
              <a:t>and</a:t>
            </a:r>
            <a:r>
              <a:rPr lang="en-US" b="1" dirty="0"/>
              <a:t> joints</a:t>
            </a:r>
            <a:r>
              <a:rPr lang="en-US" dirty="0"/>
              <a:t>. </a:t>
            </a:r>
            <a:r>
              <a:rPr lang="en-US" dirty="0" err="1"/>
              <a:t>Proprioceptors</a:t>
            </a:r>
            <a:r>
              <a:rPr lang="en-US" dirty="0"/>
              <a:t> are stimulated by stretch. Together with impulses from the eyes and the ears they are associated with the maintenance of balance and posture and with perception of the position of the body in space. </a:t>
            </a:r>
          </a:p>
          <a:p>
            <a:r>
              <a:rPr lang="en-US" dirty="0"/>
              <a:t>These nerve impulses have two destinations:</a:t>
            </a:r>
          </a:p>
          <a:p>
            <a:pPr lvl="1"/>
            <a:r>
              <a:rPr lang="en-US" sz="2400" dirty="0"/>
              <a:t>by a three-</a:t>
            </a:r>
            <a:r>
              <a:rPr lang="en-US" sz="2400" dirty="0" err="1"/>
              <a:t>neurone</a:t>
            </a:r>
            <a:r>
              <a:rPr lang="en-US" sz="2400" dirty="0"/>
              <a:t> system the impulses reach the sensory area of the opposite hemisphere of the cerebrum</a:t>
            </a:r>
          </a:p>
          <a:p>
            <a:pPr lvl="1"/>
            <a:r>
              <a:rPr lang="en-US" sz="2400" dirty="0"/>
              <a:t>by a two-</a:t>
            </a:r>
            <a:r>
              <a:rPr lang="en-US" sz="2400" dirty="0" err="1"/>
              <a:t>neurone</a:t>
            </a:r>
            <a:r>
              <a:rPr lang="en-US" sz="2400" dirty="0"/>
              <a:t> system the nerve impulses reach the </a:t>
            </a:r>
            <a:r>
              <a:rPr lang="en-US" sz="2400" dirty="0" err="1"/>
              <a:t>cerebellar</a:t>
            </a:r>
            <a:r>
              <a:rPr lang="en-US" sz="2400" dirty="0"/>
              <a:t> hemisphere on the same side.</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455</a:t>
            </a:fld>
            <a:endParaRPr lang="en-US"/>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30962"/>
            <a:ext cx="8229600" cy="427038"/>
          </a:xfrm>
        </p:spPr>
        <p:txBody>
          <a:bodyPr>
            <a:normAutofit/>
          </a:bodyPr>
          <a:lstStyle/>
          <a:p>
            <a:pPr algn="l"/>
            <a:r>
              <a:rPr lang="en-US" sz="2100" dirty="0"/>
              <a:t>sensory nerve pathways from the skin to the cerebrum.</a:t>
            </a:r>
          </a:p>
        </p:txBody>
      </p:sp>
      <p:pic>
        <p:nvPicPr>
          <p:cNvPr id="1026" name="Picture 2"/>
          <p:cNvPicPr>
            <a:picLocks noGrp="1" noChangeAspect="1" noChangeArrowheads="1"/>
          </p:cNvPicPr>
          <p:nvPr>
            <p:ph idx="1"/>
          </p:nvPr>
        </p:nvPicPr>
        <p:blipFill>
          <a:blip r:embed="rId2" cstate="print"/>
          <a:srcRect b="1176"/>
          <a:stretch>
            <a:fillRect/>
          </a:stretch>
        </p:blipFill>
        <p:spPr bwMode="auto">
          <a:xfrm>
            <a:off x="304800" y="0"/>
            <a:ext cx="8305799"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456</a:t>
            </a:fld>
            <a:endParaRPr lang="en-US"/>
          </a:p>
        </p:txBody>
      </p:sp>
    </p:spTree>
  </p:cSld>
  <p:clrMapOvr>
    <a:masterClrMapping/>
  </p:clrMapOvr>
  <p:transition>
    <p:wipe dir="r"/>
  </p:transition>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pPr algn="l"/>
            <a:r>
              <a:rPr lang="en-US" sz="3100" b="1" dirty="0"/>
              <a:t>Motor nerve tracts in the sc</a:t>
            </a:r>
            <a:endParaRPr lang="en-US" sz="3200" dirty="0"/>
          </a:p>
        </p:txBody>
      </p:sp>
      <p:sp>
        <p:nvSpPr>
          <p:cNvPr id="3" name="Content Placeholder 2"/>
          <p:cNvSpPr>
            <a:spLocks noGrp="1"/>
          </p:cNvSpPr>
          <p:nvPr>
            <p:ph idx="1"/>
          </p:nvPr>
        </p:nvSpPr>
        <p:spPr>
          <a:xfrm>
            <a:off x="0" y="838200"/>
            <a:ext cx="9144000" cy="6019800"/>
          </a:xfrm>
        </p:spPr>
        <p:txBody>
          <a:bodyPr>
            <a:normAutofit fontScale="92500" lnSpcReduction="20000"/>
          </a:bodyPr>
          <a:lstStyle/>
          <a:p>
            <a:r>
              <a:rPr lang="en-US" dirty="0" err="1"/>
              <a:t>a.k.a</a:t>
            </a:r>
            <a:r>
              <a:rPr lang="en-US" dirty="0"/>
              <a:t>  efferent / descending tracts</a:t>
            </a:r>
          </a:p>
          <a:p>
            <a:r>
              <a:rPr lang="en-US" dirty="0"/>
              <a:t>Are </a:t>
            </a:r>
            <a:r>
              <a:rPr lang="en-US" dirty="0" err="1"/>
              <a:t>neurones</a:t>
            </a:r>
            <a:r>
              <a:rPr lang="en-US" dirty="0"/>
              <a:t> which transmit nerve impulses away from the brain.</a:t>
            </a:r>
          </a:p>
          <a:p>
            <a:r>
              <a:rPr lang="en-US" dirty="0"/>
              <a:t>Motor neurone stimulation results in:</a:t>
            </a:r>
          </a:p>
          <a:p>
            <a:pPr lvl="1"/>
            <a:r>
              <a:rPr lang="en-US" dirty="0"/>
              <a:t>contraction of skeletal (striated, voluntary) muscle</a:t>
            </a:r>
          </a:p>
          <a:p>
            <a:pPr lvl="1"/>
            <a:r>
              <a:rPr lang="en-US" dirty="0"/>
              <a:t>contraction of smooth (involuntary) muscle, cardiac muscle and the secretion by glands controlled by nerves of the autonomic nervous system</a:t>
            </a:r>
          </a:p>
          <a:p>
            <a:pPr>
              <a:buNone/>
            </a:pPr>
            <a:r>
              <a:rPr lang="en-US" b="1" u="sng" dirty="0">
                <a:solidFill>
                  <a:srgbClr val="FF0000"/>
                </a:solidFill>
              </a:rPr>
              <a:t>Voluntary muscle movement</a:t>
            </a:r>
          </a:p>
          <a:p>
            <a:r>
              <a:rPr lang="en-US" dirty="0"/>
              <a:t>The contraction of the muscles which move the joints is, in the main, under conscious (voluntary) control. </a:t>
            </a:r>
          </a:p>
          <a:p>
            <a:r>
              <a:rPr lang="en-US" dirty="0"/>
              <a:t>However, some nerve impulses which affect skeletal muscle contraction are initiated in the midbrain, brain stem and cerebellum which is under unconscious control.</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457</a:t>
            </a:fld>
            <a:endParaRPr lang="en-US"/>
          </a:p>
        </p:txBody>
      </p:sp>
    </p:spTree>
  </p:cSld>
  <p:clrMapOvr>
    <a:masterClrMapping/>
  </p:clrMapOvr>
  <p:transition>
    <p:wipe dir="r"/>
  </p:transition>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endParaRPr lang="en-US" dirty="0"/>
          </a:p>
          <a:p>
            <a:r>
              <a:rPr lang="en-US" dirty="0"/>
              <a:t>This involuntary activity is associated with coordination of muscle activity, e.g. when very fine movement is required and in the maintenance of posture and balance.</a:t>
            </a:r>
          </a:p>
          <a:p>
            <a:r>
              <a:rPr lang="en-US" dirty="0"/>
              <a:t>Motor nerve  tracts are either:</a:t>
            </a:r>
          </a:p>
          <a:p>
            <a:pPr lvl="1"/>
            <a:r>
              <a:rPr lang="en-US" dirty="0"/>
              <a:t>pyramidal (</a:t>
            </a:r>
            <a:r>
              <a:rPr lang="en-US" dirty="0" err="1"/>
              <a:t>corticospinal</a:t>
            </a:r>
            <a:r>
              <a:rPr lang="en-US" dirty="0"/>
              <a:t>)</a:t>
            </a:r>
          </a:p>
          <a:p>
            <a:pPr lvl="1"/>
            <a:r>
              <a:rPr lang="en-US" dirty="0" err="1"/>
              <a:t>extrapyramidal</a:t>
            </a:r>
            <a:r>
              <a:rPr lang="en-US" dirty="0"/>
              <a:t>.</a:t>
            </a:r>
          </a:p>
          <a:p>
            <a:r>
              <a:rPr lang="en-US" dirty="0"/>
              <a:t>The motor fibres that form the pyramidal tracts travel through the </a:t>
            </a:r>
            <a:r>
              <a:rPr lang="en-US" b="1" dirty="0"/>
              <a:t>internal capsule </a:t>
            </a:r>
            <a:r>
              <a:rPr lang="en-US" dirty="0"/>
              <a:t>and are the </a:t>
            </a:r>
            <a:r>
              <a:rPr lang="en-US" b="1" dirty="0"/>
              <a:t>main pathway </a:t>
            </a:r>
            <a:r>
              <a:rPr lang="en-US" dirty="0"/>
              <a:t>for impulses to voluntary (skeletal) muscles.</a:t>
            </a:r>
          </a:p>
          <a:p>
            <a:r>
              <a:rPr lang="en-US" dirty="0"/>
              <a:t>Those motor fibres that do not pass through the internal capsule form the </a:t>
            </a:r>
            <a:r>
              <a:rPr lang="en-US" b="1" dirty="0" err="1"/>
              <a:t>extrapyramidal</a:t>
            </a:r>
            <a:r>
              <a:rPr lang="en-US" dirty="0"/>
              <a:t> tracts.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458</a:t>
            </a:fld>
            <a:endParaRPr lang="en-US"/>
          </a:p>
        </p:txBody>
      </p:sp>
    </p:spTree>
  </p:cSld>
  <p:clrMapOvr>
    <a:masterClrMapping/>
  </p:clrMapOvr>
  <p:transition>
    <p:wipe dir="r"/>
  </p:transition>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The upper motor neurone. </a:t>
            </a:r>
          </a:p>
          <a:p>
            <a:r>
              <a:rPr lang="en-US" dirty="0"/>
              <a:t>Has its cell body (Betz's</a:t>
            </a:r>
            <a:r>
              <a:rPr lang="en-US" b="1" dirty="0"/>
              <a:t> </a:t>
            </a:r>
            <a:r>
              <a:rPr lang="en-US" dirty="0"/>
              <a:t>cell) in the primary motor area of the cerebrum. The axons pass through the internal capsule, pons and medulla.</a:t>
            </a:r>
          </a:p>
          <a:p>
            <a:r>
              <a:rPr lang="en-US" dirty="0"/>
              <a:t>In the spinal cord they form the </a:t>
            </a:r>
            <a:r>
              <a:rPr lang="en-US" b="1" dirty="0"/>
              <a:t>lateral </a:t>
            </a:r>
            <a:r>
              <a:rPr lang="en-US" b="1" dirty="0" err="1"/>
              <a:t>corticospinal</a:t>
            </a:r>
            <a:r>
              <a:rPr lang="en-US" b="1" dirty="0"/>
              <a:t> tracts</a:t>
            </a:r>
            <a:r>
              <a:rPr lang="en-US" dirty="0"/>
              <a:t> of white matter and the fibres terminate in close association with the cell bodies of the lower motor neurones in the </a:t>
            </a:r>
            <a:r>
              <a:rPr lang="en-US" b="1" dirty="0"/>
              <a:t>anterior columns of grey matter</a:t>
            </a:r>
            <a:r>
              <a:rPr lang="en-US" dirty="0"/>
              <a:t>. </a:t>
            </a:r>
          </a:p>
          <a:p>
            <a:r>
              <a:rPr lang="en-US" dirty="0"/>
              <a:t>Axons of these upper motor neurones make up the </a:t>
            </a:r>
            <a:r>
              <a:rPr lang="en-US" b="1" dirty="0"/>
              <a:t>pyramidal</a:t>
            </a:r>
            <a:r>
              <a:rPr lang="en-US" dirty="0"/>
              <a:t> tracts and decussate in the </a:t>
            </a:r>
            <a:r>
              <a:rPr lang="en-US" b="1" dirty="0"/>
              <a:t>medulla oblongata</a:t>
            </a:r>
            <a:r>
              <a:rPr lang="en-US" dirty="0"/>
              <a:t>, forming the </a:t>
            </a:r>
            <a:r>
              <a:rPr lang="en-US" b="1" dirty="0"/>
              <a:t>pyramids</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459</a:t>
            </a:fld>
            <a:endParaRPr lang="en-US"/>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6291262"/>
            <a:ext cx="5486400" cy="566738"/>
          </a:xfrm>
        </p:spPr>
        <p:txBody>
          <a:bodyPr/>
          <a:lstStyle/>
          <a:p>
            <a:r>
              <a:rPr lang="en-US" dirty="0"/>
              <a:t>A neuron</a:t>
            </a:r>
          </a:p>
        </p:txBody>
      </p:sp>
      <p:sp>
        <p:nvSpPr>
          <p:cNvPr id="5" name="Picture Placeholder 4"/>
          <p:cNvSpPr>
            <a:spLocks noGrp="1"/>
          </p:cNvSpPr>
          <p:nvPr>
            <p:ph type="pic" idx="1"/>
          </p:nvPr>
        </p:nvSpPr>
        <p:spPr>
          <a:xfrm>
            <a:off x="0" y="0"/>
            <a:ext cx="9144000" cy="6248399"/>
          </a:xfrm>
        </p:spPr>
      </p:sp>
      <p:sp>
        <p:nvSpPr>
          <p:cNvPr id="7" name="Slide Number Placeholder 6"/>
          <p:cNvSpPr>
            <a:spLocks noGrp="1"/>
          </p:cNvSpPr>
          <p:nvPr>
            <p:ph type="sldNum" sz="quarter" idx="12"/>
          </p:nvPr>
        </p:nvSpPr>
        <p:spPr/>
        <p:txBody>
          <a:bodyPr/>
          <a:lstStyle/>
          <a:p>
            <a:fld id="{5A635FD2-D9AA-4F2E-8FE6-17BF2643B117}" type="slidenum">
              <a:rPr lang="en-US" smtClean="0"/>
              <a:pPr/>
              <a:t>46</a:t>
            </a:fld>
            <a:endParaRPr lang="en-US"/>
          </a:p>
        </p:txBody>
      </p:sp>
      <p:pic>
        <p:nvPicPr>
          <p:cNvPr id="26625" name="Picture 1" descr="Neurone"/>
          <p:cNvPicPr>
            <a:picLocks noChangeAspect="1" noChangeArrowheads="1"/>
          </p:cNvPicPr>
          <p:nvPr/>
        </p:nvPicPr>
        <p:blipFill>
          <a:blip r:embed="rId2" cstate="print"/>
          <a:srcRect/>
          <a:stretch>
            <a:fillRect/>
          </a:stretch>
        </p:blipFill>
        <p:spPr bwMode="auto">
          <a:xfrm>
            <a:off x="0" y="0"/>
            <a:ext cx="8915400" cy="6172200"/>
          </a:xfrm>
          <a:prstGeom prst="rect">
            <a:avLst/>
          </a:prstGeom>
          <a:solidFill>
            <a:schemeClr val="tx1"/>
          </a:solidFill>
        </p:spPr>
      </p:pic>
      <p:sp>
        <p:nvSpPr>
          <p:cNvPr id="8" name="TextBox 7"/>
          <p:cNvSpPr txBox="1"/>
          <p:nvPr/>
        </p:nvSpPr>
        <p:spPr>
          <a:xfrm>
            <a:off x="3505200" y="914400"/>
            <a:ext cx="1752600" cy="381000"/>
          </a:xfrm>
          <a:prstGeom prst="rect">
            <a:avLst/>
          </a:prstGeom>
          <a:solidFill>
            <a:schemeClr val="bg1"/>
          </a:solidFill>
        </p:spPr>
        <p:txBody>
          <a:bodyPr wrap="square" rtlCol="0">
            <a:spAutoFit/>
          </a:bodyPr>
          <a:lstStyle/>
          <a:p>
            <a:r>
              <a:rPr lang="en-US" dirty="0"/>
              <a:t>nucleus</a:t>
            </a:r>
          </a:p>
        </p:txBody>
      </p:sp>
      <p:sp>
        <p:nvSpPr>
          <p:cNvPr id="9" name="TextBox 8"/>
          <p:cNvSpPr txBox="1"/>
          <p:nvPr/>
        </p:nvSpPr>
        <p:spPr>
          <a:xfrm>
            <a:off x="5105400" y="1828800"/>
            <a:ext cx="1905000" cy="369332"/>
          </a:xfrm>
          <a:prstGeom prst="rect">
            <a:avLst/>
          </a:prstGeom>
          <a:solidFill>
            <a:schemeClr val="bg1"/>
          </a:solidFill>
        </p:spPr>
        <p:txBody>
          <a:bodyPr wrap="square" rtlCol="0">
            <a:spAutoFit/>
          </a:bodyPr>
          <a:lstStyle/>
          <a:p>
            <a:r>
              <a:rPr lang="en-US" dirty="0"/>
              <a:t>axon</a:t>
            </a:r>
          </a:p>
        </p:txBody>
      </p:sp>
      <p:sp>
        <p:nvSpPr>
          <p:cNvPr id="10" name="TextBox 9"/>
          <p:cNvSpPr txBox="1"/>
          <p:nvPr/>
        </p:nvSpPr>
        <p:spPr>
          <a:xfrm>
            <a:off x="1219200" y="304800"/>
            <a:ext cx="1600200" cy="369332"/>
          </a:xfrm>
          <a:prstGeom prst="rect">
            <a:avLst/>
          </a:prstGeom>
          <a:solidFill>
            <a:schemeClr val="bg1"/>
          </a:solidFill>
        </p:spPr>
        <p:txBody>
          <a:bodyPr wrap="square" rtlCol="0">
            <a:spAutoFit/>
          </a:bodyPr>
          <a:lstStyle/>
          <a:p>
            <a:r>
              <a:rPr lang="en-US" dirty="0"/>
              <a:t>Dendrite </a:t>
            </a:r>
          </a:p>
        </p:txBody>
      </p:sp>
      <p:sp>
        <p:nvSpPr>
          <p:cNvPr id="11" name="TextBox 10"/>
          <p:cNvSpPr txBox="1"/>
          <p:nvPr/>
        </p:nvSpPr>
        <p:spPr>
          <a:xfrm>
            <a:off x="3886200" y="1524000"/>
            <a:ext cx="2133600" cy="369332"/>
          </a:xfrm>
          <a:prstGeom prst="rect">
            <a:avLst/>
          </a:prstGeom>
          <a:solidFill>
            <a:schemeClr val="bg1"/>
          </a:solidFill>
        </p:spPr>
        <p:txBody>
          <a:bodyPr wrap="square" rtlCol="0">
            <a:spAutoFit/>
          </a:bodyPr>
          <a:lstStyle/>
          <a:p>
            <a:r>
              <a:rPr lang="en-US" dirty="0"/>
              <a:t>Axon hillock</a:t>
            </a:r>
          </a:p>
        </p:txBody>
      </p:sp>
      <p:sp>
        <p:nvSpPr>
          <p:cNvPr id="12" name="TextBox 11"/>
          <p:cNvSpPr txBox="1"/>
          <p:nvPr/>
        </p:nvSpPr>
        <p:spPr>
          <a:xfrm>
            <a:off x="4495800" y="5638800"/>
            <a:ext cx="2514600" cy="646331"/>
          </a:xfrm>
          <a:prstGeom prst="rect">
            <a:avLst/>
          </a:prstGeom>
          <a:solidFill>
            <a:schemeClr val="bg1"/>
          </a:solidFill>
        </p:spPr>
        <p:txBody>
          <a:bodyPr wrap="square" rtlCol="0">
            <a:spAutoFit/>
          </a:bodyPr>
          <a:lstStyle/>
          <a:p>
            <a:r>
              <a:rPr lang="en-US" dirty="0"/>
              <a:t>Axon terminal (synaptic button)</a:t>
            </a:r>
          </a:p>
        </p:txBody>
      </p:sp>
      <p:sp>
        <p:nvSpPr>
          <p:cNvPr id="13" name="TextBox 12"/>
          <p:cNvSpPr txBox="1"/>
          <p:nvPr/>
        </p:nvSpPr>
        <p:spPr>
          <a:xfrm>
            <a:off x="6705600" y="2286000"/>
            <a:ext cx="1828800" cy="369332"/>
          </a:xfrm>
          <a:prstGeom prst="rect">
            <a:avLst/>
          </a:prstGeom>
          <a:solidFill>
            <a:schemeClr val="bg1"/>
          </a:solidFill>
        </p:spPr>
        <p:txBody>
          <a:bodyPr wrap="square" rtlCol="0">
            <a:spAutoFit/>
          </a:bodyPr>
          <a:lstStyle/>
          <a:p>
            <a:r>
              <a:rPr lang="en-US" dirty="0"/>
              <a:t>Axon collateral</a:t>
            </a:r>
          </a:p>
        </p:txBody>
      </p:sp>
      <p:cxnSp>
        <p:nvCxnSpPr>
          <p:cNvPr id="15" name="Straight Arrow Connector 14"/>
          <p:cNvCxnSpPr/>
          <p:nvPr/>
        </p:nvCxnSpPr>
        <p:spPr>
          <a:xfrm flipH="1">
            <a:off x="4800600" y="2133600"/>
            <a:ext cx="6096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438400" y="1143000"/>
            <a:ext cx="12954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524000" y="533400"/>
            <a:ext cx="76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162800" y="2590800"/>
            <a:ext cx="76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257800" y="4876800"/>
            <a:ext cx="1371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1" idx="1"/>
          </p:cNvCxnSpPr>
          <p:nvPr/>
        </p:nvCxnSpPr>
        <p:spPr>
          <a:xfrm flipH="1">
            <a:off x="2667000" y="1708666"/>
            <a:ext cx="1219200" cy="13393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The lower motor neurone. </a:t>
            </a:r>
          </a:p>
          <a:p>
            <a:r>
              <a:rPr lang="en-US" dirty="0"/>
              <a:t>Has its cell body in the </a:t>
            </a:r>
            <a:r>
              <a:rPr lang="en-US" b="1" dirty="0"/>
              <a:t>anterior horn of grey matter in the spinal cord. </a:t>
            </a:r>
          </a:p>
          <a:p>
            <a:r>
              <a:rPr lang="en-US" dirty="0"/>
              <a:t>Its axon emerges from the spinal cord by the </a:t>
            </a:r>
            <a:r>
              <a:rPr lang="en-US" b="1" i="1" dirty="0"/>
              <a:t>anterior root</a:t>
            </a:r>
            <a:r>
              <a:rPr lang="en-US" dirty="0"/>
              <a:t>, joins with the incoming sensory fibres and forms the mixed spinal nerve which passes through the </a:t>
            </a:r>
            <a:r>
              <a:rPr lang="en-US" b="1" i="1" dirty="0"/>
              <a:t>intervertebral foramen.</a:t>
            </a:r>
          </a:p>
          <a:p>
            <a:r>
              <a:rPr lang="en-US" dirty="0"/>
              <a:t>Near its termination in muscle the axon branches into a variable number of tiny fibres which form motor end-plates.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460</a:t>
            </a:fld>
            <a:endParaRPr lang="en-US"/>
          </a:p>
        </p:txBody>
      </p:sp>
    </p:spTree>
  </p:cSld>
  <p:clrMapOvr>
    <a:masterClrMapping/>
  </p:clrMapOvr>
  <p:transition>
    <p:wipe dir="r"/>
  </p:transition>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a:noFill/>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u="sng" cap="none" dirty="0">
                <a:solidFill>
                  <a:srgbClr val="FF0000"/>
                </a:solidFill>
              </a:rPr>
              <a:t>Involuntary muscle movement </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pPr>
              <a:buNone/>
            </a:pPr>
            <a:r>
              <a:rPr lang="en-US" b="1" dirty="0"/>
              <a:t>Upper motor neurones. </a:t>
            </a:r>
          </a:p>
          <a:p>
            <a:r>
              <a:rPr lang="en-US" dirty="0"/>
              <a:t>Have their cell bodies in the </a:t>
            </a:r>
            <a:r>
              <a:rPr lang="en-US" b="1" dirty="0"/>
              <a:t>midbrain, brain stem, cerebellum </a:t>
            </a:r>
            <a:r>
              <a:rPr lang="en-US" dirty="0"/>
              <a:t>or</a:t>
            </a:r>
            <a:r>
              <a:rPr lang="en-US" b="1" dirty="0"/>
              <a:t> spinal cord. </a:t>
            </a:r>
          </a:p>
          <a:p>
            <a:r>
              <a:rPr lang="en-US" dirty="0"/>
              <a:t>They influence muscle activity in relation to the:</a:t>
            </a:r>
          </a:p>
          <a:p>
            <a:pPr lvl="1"/>
            <a:r>
              <a:rPr lang="en-US" dirty="0"/>
              <a:t>maintenance of posture and balance, </a:t>
            </a:r>
          </a:p>
          <a:p>
            <a:pPr lvl="1"/>
            <a:r>
              <a:rPr lang="en-US" dirty="0"/>
              <a:t>coordination of muscle movement </a:t>
            </a:r>
          </a:p>
          <a:p>
            <a:pPr lvl="1"/>
            <a:r>
              <a:rPr lang="en-US" dirty="0"/>
              <a:t>the control of muscle tone.</a:t>
            </a:r>
          </a:p>
          <a:p>
            <a:pPr lvl="1"/>
            <a:endParaRPr lang="en-US" dirty="0"/>
          </a:p>
          <a:p>
            <a:pPr>
              <a:buNone/>
            </a:pPr>
            <a:r>
              <a:rPr lang="en-US" b="1" dirty="0"/>
              <a:t>Spinal reflexes. </a:t>
            </a:r>
          </a:p>
          <a:p>
            <a:r>
              <a:rPr lang="en-US" dirty="0"/>
              <a:t>Consist of three elements</a:t>
            </a:r>
            <a:r>
              <a:rPr lang="en-US" b="1" dirty="0"/>
              <a:t>:</a:t>
            </a:r>
          </a:p>
          <a:p>
            <a:pPr lvl="1"/>
            <a:r>
              <a:rPr lang="en-US" dirty="0"/>
              <a:t>sensory </a:t>
            </a:r>
            <a:r>
              <a:rPr lang="en-US" dirty="0" err="1"/>
              <a:t>neurones</a:t>
            </a:r>
            <a:endParaRPr lang="en-US" dirty="0"/>
          </a:p>
          <a:p>
            <a:pPr lvl="1"/>
            <a:r>
              <a:rPr lang="en-US" dirty="0"/>
              <a:t>connector </a:t>
            </a:r>
            <a:r>
              <a:rPr lang="en-US" dirty="0" err="1"/>
              <a:t>neurones</a:t>
            </a:r>
            <a:r>
              <a:rPr lang="en-US" dirty="0"/>
              <a:t> in the spinal cord</a:t>
            </a:r>
          </a:p>
          <a:p>
            <a:pPr lvl="1"/>
            <a:r>
              <a:rPr lang="en-US" dirty="0"/>
              <a:t>lower motor </a:t>
            </a:r>
            <a:r>
              <a:rPr lang="en-US" dirty="0" err="1"/>
              <a:t>neurones</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461</a:t>
            </a:fld>
            <a:endParaRPr lang="en-US"/>
          </a:p>
        </p:txBody>
      </p:sp>
      <p:sp>
        <p:nvSpPr>
          <p:cNvPr id="6" name="Right Brace 5"/>
          <p:cNvSpPr/>
          <p:nvPr/>
        </p:nvSpPr>
        <p:spPr>
          <a:xfrm>
            <a:off x="5867400" y="4724400"/>
            <a:ext cx="457200" cy="1219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400800" y="4724400"/>
            <a:ext cx="2743200" cy="923330"/>
          </a:xfrm>
          <a:prstGeom prst="rect">
            <a:avLst/>
          </a:prstGeom>
          <a:noFill/>
        </p:spPr>
        <p:txBody>
          <a:bodyPr wrap="square" rtlCol="0">
            <a:spAutoFit/>
          </a:bodyPr>
          <a:lstStyle/>
          <a:p>
            <a:r>
              <a:rPr lang="en-US" dirty="0"/>
              <a:t>In the </a:t>
            </a:r>
            <a:r>
              <a:rPr lang="en-US" b="1" dirty="0"/>
              <a:t>simplest reflex arc </a:t>
            </a:r>
            <a:r>
              <a:rPr lang="en-US" dirty="0"/>
              <a:t>there is only one of each. </a:t>
            </a:r>
          </a:p>
        </p:txBody>
      </p:sp>
    </p:spTree>
  </p:cSld>
  <p:clrMapOvr>
    <a:masterClrMapping/>
  </p:clrMapOvr>
  <p:transition>
    <p:wipe dir="r"/>
  </p:transition>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b="1" dirty="0"/>
              <a:t>A reflex action </a:t>
            </a:r>
            <a:r>
              <a:rPr lang="en-US" dirty="0"/>
              <a:t>is an involuntary immediate motor response to a sensory stimulus. </a:t>
            </a:r>
          </a:p>
          <a:p>
            <a:r>
              <a:rPr lang="en-US" dirty="0"/>
              <a:t>Many connector and motor neurones may be stimulated by afferent impulses from a small area of skin, e.g. the pain impulses initiated by touching a very hot surface. These stimulate connector and lower motor neurones in the cord which results in the contraction of many skeletal muscles of the hand, arm and shoulder, and the removal of the finger.</a:t>
            </a:r>
          </a:p>
          <a:p>
            <a:r>
              <a:rPr lang="en-US" dirty="0"/>
              <a:t>Reflexes of this type are invariably protective but they can on occasion be inhibited. E.g., if it is a precious plate that is very hot when lifted every effort will be made to overcome the pain to prevent dropping it!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462</a:t>
            </a:fld>
            <a:endParaRPr lang="en-US"/>
          </a:p>
        </p:txBody>
      </p:sp>
    </p:spTree>
  </p:cSld>
  <p:clrMapOvr>
    <a:masterClrMapping/>
  </p:clrMapOvr>
  <p:transition>
    <p:wipe dir="r"/>
  </p:transition>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b="1" u="sng" dirty="0"/>
              <a:t>Reflex arc</a:t>
            </a:r>
          </a:p>
        </p:txBody>
      </p:sp>
      <p:sp>
        <p:nvSpPr>
          <p:cNvPr id="3" name="Content Placeholder 2"/>
          <p:cNvSpPr>
            <a:spLocks noGrp="1"/>
          </p:cNvSpPr>
          <p:nvPr>
            <p:ph idx="1"/>
          </p:nvPr>
        </p:nvSpPr>
        <p:spPr>
          <a:xfrm>
            <a:off x="0" y="533400"/>
            <a:ext cx="9144000" cy="6324600"/>
          </a:xfrm>
        </p:spPr>
        <p:txBody>
          <a:bodyPr>
            <a:normAutofit lnSpcReduction="10000"/>
          </a:bodyPr>
          <a:lstStyle/>
          <a:p>
            <a:r>
              <a:rPr lang="en-US" dirty="0"/>
              <a:t>Def: pathway that nerve impulses travel when a reflex is elicited.</a:t>
            </a:r>
          </a:p>
          <a:p>
            <a:r>
              <a:rPr lang="en-US" dirty="0"/>
              <a:t>Has 5 essential parts:</a:t>
            </a:r>
          </a:p>
          <a:p>
            <a:pPr>
              <a:buNone/>
            </a:pPr>
            <a:r>
              <a:rPr lang="en-US" dirty="0"/>
              <a:t>1. </a:t>
            </a:r>
            <a:r>
              <a:rPr lang="en-US" b="1" dirty="0"/>
              <a:t>Receptors—</a:t>
            </a:r>
            <a:r>
              <a:rPr lang="en-US" dirty="0"/>
              <a:t>detect a change (the stimulus) &amp; generate impulses. </a:t>
            </a:r>
          </a:p>
          <a:p>
            <a:pPr>
              <a:buNone/>
            </a:pPr>
            <a:r>
              <a:rPr lang="en-US" dirty="0"/>
              <a:t>2. </a:t>
            </a:r>
            <a:r>
              <a:rPr lang="en-US" b="1" dirty="0"/>
              <a:t>Sensory neurons—</a:t>
            </a:r>
            <a:r>
              <a:rPr lang="en-US" dirty="0"/>
              <a:t>transmit impulses from receptors to the CNS.</a:t>
            </a:r>
          </a:p>
          <a:p>
            <a:pPr>
              <a:buNone/>
            </a:pPr>
            <a:r>
              <a:rPr lang="en-US" dirty="0"/>
              <a:t>3. </a:t>
            </a:r>
            <a:r>
              <a:rPr lang="en-US" b="1" dirty="0"/>
              <a:t>Central nervous system—</a:t>
            </a:r>
            <a:r>
              <a:rPr lang="en-US" dirty="0"/>
              <a:t>contains one or more synapses.</a:t>
            </a:r>
          </a:p>
          <a:p>
            <a:pPr>
              <a:buNone/>
            </a:pPr>
            <a:r>
              <a:rPr lang="en-US" dirty="0"/>
              <a:t>4. </a:t>
            </a:r>
            <a:r>
              <a:rPr lang="en-US" b="1" dirty="0"/>
              <a:t>Motor neurons—</a:t>
            </a:r>
            <a:r>
              <a:rPr lang="en-US" dirty="0"/>
              <a:t>transmit impulses from the CNS to the effector.</a:t>
            </a:r>
          </a:p>
          <a:p>
            <a:pPr>
              <a:buNone/>
            </a:pPr>
            <a:r>
              <a:rPr lang="en-US" dirty="0"/>
              <a:t>5. </a:t>
            </a:r>
            <a:r>
              <a:rPr lang="en-US" b="1" dirty="0" err="1"/>
              <a:t>Effector</a:t>
            </a:r>
            <a:r>
              <a:rPr lang="en-US" b="1" dirty="0"/>
              <a:t>—</a:t>
            </a:r>
            <a:r>
              <a:rPr lang="en-US" dirty="0"/>
              <a:t>performs its characteristic action</a:t>
            </a:r>
            <a:r>
              <a:rPr lang="en-US" b="1" dirty="0"/>
              <a:t>.</a:t>
            </a: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463</a:t>
            </a:fld>
            <a:endParaRPr lang="en-US"/>
          </a:p>
        </p:txBody>
      </p:sp>
    </p:spTree>
  </p:cSld>
  <p:clrMapOvr>
    <a:masterClrMapping/>
  </p:clrMapOvr>
  <p:transition>
    <p:wipe dir="r"/>
  </p:transition>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30962"/>
            <a:ext cx="8229600" cy="427038"/>
          </a:xfrm>
        </p:spPr>
        <p:txBody>
          <a:bodyPr>
            <a:normAutofit fontScale="90000"/>
          </a:bodyPr>
          <a:lstStyle/>
          <a:p>
            <a:r>
              <a:rPr lang="en-US" dirty="0"/>
              <a:t>A simple reflex arc</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464</a:t>
            </a:fld>
            <a:endParaRPr lang="en-US"/>
          </a:p>
        </p:txBody>
      </p:sp>
    </p:spTree>
  </p:cSld>
  <p:clrMapOvr>
    <a:masterClrMapping/>
  </p:clrMapOvr>
  <p:transition>
    <p:wipe dir="r"/>
  </p:transition>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u="sng" dirty="0"/>
              <a:t>Stretch reflexes. </a:t>
            </a:r>
          </a:p>
          <a:p>
            <a:r>
              <a:rPr lang="en-US" dirty="0"/>
              <a:t>Only 2</a:t>
            </a:r>
            <a:r>
              <a:rPr lang="en-US" b="1" dirty="0"/>
              <a:t> neurones </a:t>
            </a:r>
            <a:r>
              <a:rPr lang="en-US" dirty="0"/>
              <a:t>are involved. </a:t>
            </a:r>
          </a:p>
          <a:p>
            <a:r>
              <a:rPr lang="en-US" dirty="0"/>
              <a:t>The cell body of the lower motor neurone is stimulated by the sensory neurone. </a:t>
            </a:r>
          </a:p>
          <a:p>
            <a:r>
              <a:rPr lang="en-US" dirty="0"/>
              <a:t>There is no connector neurone involved. </a:t>
            </a:r>
          </a:p>
          <a:p>
            <a:r>
              <a:rPr lang="en-US" dirty="0"/>
              <a:t>E.g, the </a:t>
            </a:r>
            <a:r>
              <a:rPr lang="en-US" b="1" dirty="0"/>
              <a:t>knee jerk</a:t>
            </a:r>
            <a:r>
              <a:rPr lang="en-US" dirty="0"/>
              <a:t>; by tapping the tendon just below the knee when it is bent, the sensory nerve endings in the tendon and in the thigh muscles are stretched. </a:t>
            </a:r>
          </a:p>
          <a:p>
            <a:r>
              <a:rPr lang="en-US" dirty="0"/>
              <a:t>This is used as a </a:t>
            </a:r>
            <a:r>
              <a:rPr lang="en-US" b="1" dirty="0"/>
              <a:t>test of the integrity of the reflex arc</a:t>
            </a:r>
            <a:r>
              <a:rPr lang="en-US" dirty="0"/>
              <a:t>. This type of reflex has a protective function —it prevents excessive joint movement that may damage tendons, ligaments and muscles.</a:t>
            </a:r>
          </a:p>
          <a:p>
            <a:pPr>
              <a:buNone/>
            </a:pPr>
            <a:r>
              <a:rPr lang="en-US" b="1" u="sng" dirty="0"/>
              <a:t>Autonomic reflexes:</a:t>
            </a:r>
          </a:p>
          <a:p>
            <a:r>
              <a:rPr lang="en-US" dirty="0"/>
              <a:t>Include </a:t>
            </a:r>
            <a:r>
              <a:rPr lang="en-US" dirty="0" err="1"/>
              <a:t>pupillary</a:t>
            </a:r>
            <a:r>
              <a:rPr lang="en-US" dirty="0"/>
              <a:t> light reflex when the pupil immediately constricts in response to bright light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465</a:t>
            </a:fld>
            <a:endParaRPr lang="en-US"/>
          </a:p>
        </p:txBody>
      </p:sp>
    </p:spTree>
  </p:cSld>
  <p:clrMapOvr>
    <a:masterClrMapping/>
  </p:clrMapOvr>
  <p:transition>
    <p:wipe dir="r"/>
  </p:transition>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9" name="Picture 5" descr="http://faculty.pasadena.edu/dkwon/PNS%20and%20propioception/peripheral%20nervous%20system%20and%20propioception_files/images/image4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33400"/>
            <a:ext cx="8686800" cy="6248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73401" y="-75384"/>
            <a:ext cx="3244798" cy="584775"/>
          </a:xfrm>
          <a:prstGeom prst="rect">
            <a:avLst/>
          </a:prstGeom>
          <a:noFill/>
        </p:spPr>
        <p:txBody>
          <a:bodyPr wrap="none" lIns="91440" tIns="45720" rIns="91440" bIns="45720">
            <a:spAutoFit/>
          </a:bodyPr>
          <a:lstStyle/>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Stretch Reflex</a:t>
            </a:r>
            <a:endPar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90609784"/>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1219200"/>
            <a:ext cx="8153400" cy="2819399"/>
          </a:xfrm>
        </p:spPr>
        <p:style>
          <a:lnRef idx="1">
            <a:schemeClr val="accent3"/>
          </a:lnRef>
          <a:fillRef idx="2">
            <a:schemeClr val="accent3"/>
          </a:fillRef>
          <a:effectRef idx="1">
            <a:schemeClr val="accent3"/>
          </a:effectRef>
          <a:fontRef idx="minor">
            <a:schemeClr val="dk1"/>
          </a:fontRef>
        </p:style>
        <p:txBody>
          <a:bodyPr>
            <a:normAutofit/>
          </a:bodyPr>
          <a:lstStyle/>
          <a:p>
            <a:r>
              <a:rPr lang="en-US" sz="7200" b="1" dirty="0"/>
              <a:t>PERIPHERAL NERVOUS SYSTEM</a:t>
            </a:r>
          </a:p>
        </p:txBody>
      </p:sp>
    </p:spTree>
  </p:cSld>
  <p:clrMapOvr>
    <a:masterClrMapping/>
  </p:clrMapOvr>
  <p:transition>
    <p:wipe dir="r"/>
  </p:transition>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b="1" dirty="0"/>
              <a:t>Intro….</a:t>
            </a:r>
          </a:p>
        </p:txBody>
      </p:sp>
      <p:sp>
        <p:nvSpPr>
          <p:cNvPr id="3" name="Content Placeholder 2"/>
          <p:cNvSpPr>
            <a:spLocks noGrp="1"/>
          </p:cNvSpPr>
          <p:nvPr>
            <p:ph idx="1"/>
          </p:nvPr>
        </p:nvSpPr>
        <p:spPr/>
        <p:txBody>
          <a:bodyPr>
            <a:normAutofit/>
          </a:bodyPr>
          <a:lstStyle/>
          <a:p>
            <a:r>
              <a:rPr lang="en-US" dirty="0"/>
              <a:t>Consists of:</a:t>
            </a:r>
          </a:p>
          <a:p>
            <a:pPr lvl="1"/>
            <a:r>
              <a:rPr lang="en-US" dirty="0"/>
              <a:t>31 pairs of spinal nerves</a:t>
            </a:r>
          </a:p>
          <a:p>
            <a:pPr lvl="1"/>
            <a:r>
              <a:rPr lang="en-US" dirty="0"/>
              <a:t>12 pairs of cranial nerves</a:t>
            </a:r>
          </a:p>
          <a:p>
            <a:pPr lvl="1"/>
            <a:r>
              <a:rPr lang="en-US" dirty="0"/>
              <a:t>autonomic nervous system.</a:t>
            </a:r>
          </a:p>
          <a:p>
            <a:r>
              <a:rPr lang="en-US" dirty="0"/>
              <a:t>Most of PNS nerves are mixed nerves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468</a:t>
            </a:fld>
            <a:endParaRPr lang="en-US"/>
          </a:p>
        </p:txBody>
      </p:sp>
    </p:spTree>
  </p:cSld>
  <p:clrMapOvr>
    <a:masterClrMapping/>
  </p:clrMapOvr>
  <p:transition>
    <p:wipe dir="r"/>
  </p:transition>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Spinal nerves</a:t>
            </a:r>
          </a:p>
          <a:p>
            <a:r>
              <a:rPr lang="en-US" dirty="0"/>
              <a:t>Named and grouped according to the vertebrae with which they are associated. </a:t>
            </a:r>
          </a:p>
          <a:p>
            <a:pPr lvl="1">
              <a:buFont typeface="Wingdings" pitchFamily="2" charset="2"/>
              <a:buChar char="Ø"/>
            </a:pPr>
            <a:r>
              <a:rPr lang="en-US" dirty="0"/>
              <a:t>8 cervical</a:t>
            </a:r>
          </a:p>
          <a:p>
            <a:pPr lvl="1">
              <a:buFont typeface="Wingdings" pitchFamily="2" charset="2"/>
              <a:buChar char="Ø"/>
            </a:pPr>
            <a:r>
              <a:rPr lang="en-US" dirty="0"/>
              <a:t>12 thoracic</a:t>
            </a:r>
          </a:p>
          <a:p>
            <a:pPr lvl="1">
              <a:buFont typeface="Wingdings" pitchFamily="2" charset="2"/>
              <a:buChar char="Ø"/>
            </a:pPr>
            <a:r>
              <a:rPr lang="en-US" dirty="0"/>
              <a:t>5 lumbar</a:t>
            </a:r>
          </a:p>
          <a:p>
            <a:pPr lvl="1">
              <a:buFont typeface="Wingdings" pitchFamily="2" charset="2"/>
              <a:buChar char="Ø"/>
            </a:pPr>
            <a:r>
              <a:rPr lang="en-US" dirty="0"/>
              <a:t>5 sacral</a:t>
            </a:r>
          </a:p>
          <a:p>
            <a:pPr lvl="1">
              <a:buFont typeface="Wingdings" pitchFamily="2" charset="2"/>
              <a:buChar char="Ø"/>
            </a:pPr>
            <a:r>
              <a:rPr lang="en-US" dirty="0"/>
              <a:t>1 </a:t>
            </a:r>
            <a:r>
              <a:rPr lang="en-US" dirty="0" err="1"/>
              <a:t>coccygeal</a:t>
            </a:r>
            <a:r>
              <a:rPr lang="en-US" dirty="0"/>
              <a:t>.</a:t>
            </a:r>
          </a:p>
          <a:p>
            <a:pPr>
              <a:buFont typeface="Wingdings" pitchFamily="2" charset="2"/>
              <a:buChar char="Ø"/>
            </a:pPr>
            <a:r>
              <a:rPr lang="en-US" dirty="0"/>
              <a:t>QUESTION? Why are Cervical nerves 8?</a:t>
            </a:r>
          </a:p>
          <a:p>
            <a:pPr>
              <a:buFont typeface="Wingdings" pitchFamily="2" charset="2"/>
              <a:buChar char="Ø"/>
            </a:pPr>
            <a:r>
              <a:rPr lang="en-US" dirty="0"/>
              <a:t>Lumbar, sacral and </a:t>
            </a:r>
            <a:r>
              <a:rPr lang="en-US" dirty="0" err="1"/>
              <a:t>coccygeal</a:t>
            </a:r>
            <a:r>
              <a:rPr lang="en-US" dirty="0"/>
              <a:t> nerves leave the spinal cord near its termination at the level of the first lumbar vertebra, and extend downwards inside the vertebral canal in the subarachnoid space, forming a sheaf of nerves; the </a:t>
            </a:r>
            <a:r>
              <a:rPr lang="en-US" b="1" dirty="0" err="1"/>
              <a:t>cauda</a:t>
            </a:r>
            <a:r>
              <a:rPr lang="en-US" b="1" dirty="0"/>
              <a:t> </a:t>
            </a:r>
            <a:r>
              <a:rPr lang="en-US" b="1" dirty="0" err="1"/>
              <a:t>equina</a:t>
            </a:r>
            <a:r>
              <a:rPr lang="en-US" dirty="0"/>
              <a:t>.</a:t>
            </a:r>
          </a:p>
          <a:p>
            <a:pPr>
              <a:buFont typeface="Wingdings" pitchFamily="2" charset="2"/>
              <a:buChar char="Ø"/>
            </a:pPr>
            <a:endParaRPr lang="en-US" dirty="0"/>
          </a:p>
          <a:p>
            <a:pPr>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469</a:t>
            </a:fld>
            <a:endParaRPr lang="en-US"/>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t>TISSUE REGENERATION</a:t>
            </a:r>
          </a:p>
        </p:txBody>
      </p:sp>
      <p:sp>
        <p:nvSpPr>
          <p:cNvPr id="3" name="Content Placeholder 2"/>
          <p:cNvSpPr>
            <a:spLocks noGrp="1"/>
          </p:cNvSpPr>
          <p:nvPr>
            <p:ph idx="1"/>
          </p:nvPr>
        </p:nvSpPr>
        <p:spPr>
          <a:xfrm>
            <a:off x="0" y="685800"/>
            <a:ext cx="9144000" cy="6172200"/>
          </a:xfrm>
        </p:spPr>
        <p:txBody>
          <a:bodyPr>
            <a:normAutofit fontScale="92500" lnSpcReduction="10000"/>
          </a:bodyPr>
          <a:lstStyle/>
          <a:p>
            <a:r>
              <a:rPr lang="en-US" dirty="0"/>
              <a:t>Extent of regeneration depends on the normal rate of physiological turnover of particular types of cell. Those with a rapid turnover regenerate most effectively. </a:t>
            </a:r>
          </a:p>
          <a:p>
            <a:r>
              <a:rPr lang="en-US" dirty="0"/>
              <a:t>3 categories:</a:t>
            </a:r>
          </a:p>
          <a:p>
            <a:pPr>
              <a:buNone/>
            </a:pPr>
            <a:r>
              <a:rPr lang="en-US" b="1" dirty="0"/>
              <a:t>a) Labile cells: </a:t>
            </a:r>
            <a:r>
              <a:rPr lang="en-US" dirty="0"/>
              <a:t>Cells in which replication is normally a continuous process. </a:t>
            </a:r>
          </a:p>
          <a:p>
            <a:r>
              <a:rPr lang="en-US" dirty="0"/>
              <a:t>Include cells in:</a:t>
            </a:r>
          </a:p>
          <a:p>
            <a:pPr>
              <a:buNone/>
            </a:pPr>
            <a:r>
              <a:rPr lang="en-US" dirty="0"/>
              <a:t>	• epithelium of e.g. skin, mucous membrane, secretory glands, ducts, uterus lining</a:t>
            </a:r>
          </a:p>
          <a:p>
            <a:pPr>
              <a:buNone/>
            </a:pPr>
            <a:r>
              <a:rPr lang="en-US" dirty="0"/>
              <a:t>	• bone marrow</a:t>
            </a:r>
          </a:p>
          <a:p>
            <a:pPr>
              <a:buNone/>
            </a:pPr>
            <a:r>
              <a:rPr lang="en-US" dirty="0"/>
              <a:t>	• blood</a:t>
            </a:r>
          </a:p>
          <a:p>
            <a:pPr>
              <a:buNone/>
            </a:pPr>
            <a:r>
              <a:rPr lang="en-US" dirty="0"/>
              <a:t>	• spleen and lymphoid tissue.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47</a:t>
            </a:fld>
            <a:endParaRPr lang="en-US"/>
          </a:p>
        </p:txBody>
      </p:sp>
    </p:spTree>
  </p:cSld>
  <p:clrMapOvr>
    <a:masterClrMapping/>
  </p:clrMapOvr>
  <p:transition>
    <p:wipe dir="d"/>
  </p:transition>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u="sng" dirty="0"/>
              <a:t>NERVE ROOTS</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r>
              <a:rPr lang="en-US" b="1" dirty="0"/>
              <a:t>Anterior nerve root: </a:t>
            </a:r>
            <a:r>
              <a:rPr lang="en-US" dirty="0"/>
              <a:t>consists of </a:t>
            </a:r>
            <a:r>
              <a:rPr lang="en-US" b="1" dirty="0"/>
              <a:t>motor nerve </a:t>
            </a:r>
            <a:r>
              <a:rPr lang="en-US" dirty="0"/>
              <a:t>fibres which are the axons of the nerve cells in the </a:t>
            </a:r>
            <a:r>
              <a:rPr lang="en-US" b="1" dirty="0"/>
              <a:t>anterior column of grey matter</a:t>
            </a:r>
            <a:r>
              <a:rPr lang="en-US" dirty="0"/>
              <a:t> in the spinal cord and, in the thoracic and lumbar regions; </a:t>
            </a:r>
            <a:r>
              <a:rPr lang="en-US" b="1" dirty="0"/>
              <a:t>sympathetic nerve </a:t>
            </a:r>
            <a:r>
              <a:rPr lang="en-US" dirty="0"/>
              <a:t>fibres which are the axons of cells in the </a:t>
            </a:r>
            <a:r>
              <a:rPr lang="en-US" b="1" dirty="0"/>
              <a:t>lateral columns of grey matter.</a:t>
            </a:r>
          </a:p>
          <a:p>
            <a:r>
              <a:rPr lang="en-US" b="1" dirty="0"/>
              <a:t>Posterior nerve root </a:t>
            </a:r>
            <a:r>
              <a:rPr lang="en-US" dirty="0"/>
              <a:t>consists of </a:t>
            </a:r>
            <a:r>
              <a:rPr lang="en-US" b="1" dirty="0"/>
              <a:t>sensory nerve </a:t>
            </a:r>
            <a:r>
              <a:rPr lang="en-US" dirty="0"/>
              <a:t>fibres.</a:t>
            </a:r>
          </a:p>
          <a:p>
            <a:r>
              <a:rPr lang="en-US" dirty="0"/>
              <a:t>Sensory nerve fibres pass through </a:t>
            </a:r>
            <a:r>
              <a:rPr lang="en-US" b="1" dirty="0"/>
              <a:t>posterior root ganglion</a:t>
            </a:r>
            <a:r>
              <a:rPr lang="en-US" dirty="0"/>
              <a:t> before entering the spinal cord. </a:t>
            </a:r>
          </a:p>
          <a:p>
            <a:r>
              <a:rPr lang="en-US" b="1" dirty="0"/>
              <a:t>Dermatome</a:t>
            </a:r>
            <a:r>
              <a:rPr lang="en-US" dirty="0"/>
              <a:t>: the area of skin supplied by each nerve</a:t>
            </a:r>
          </a:p>
          <a:p>
            <a:r>
              <a:rPr lang="en-US" dirty="0"/>
              <a:t>Each nerve is formed by the union of anterior (motor) and posterior (sensory) nerve roots and there4 is a mixed nerves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470</a:t>
            </a:fld>
            <a:endParaRPr lang="en-US"/>
          </a:p>
        </p:txBody>
      </p:sp>
    </p:spTree>
  </p:cSld>
  <p:clrMapOvr>
    <a:masterClrMapping/>
  </p:clrMapOvr>
  <p:transition>
    <p:wipe dir="r"/>
  </p:transition>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dirty="0"/>
              <a:t>For a very short distance after leaving the spinal cord the nerve roots have a covering of dura and arachnoid maters. These terminate before the two roots join to form the mixed spinal nerve. </a:t>
            </a:r>
            <a:r>
              <a:rPr lang="en-US" b="1" dirty="0"/>
              <a:t>The nerve roots have no covering of </a:t>
            </a:r>
            <a:r>
              <a:rPr lang="en-US" b="1" dirty="0" err="1"/>
              <a:t>pia</a:t>
            </a:r>
            <a:r>
              <a:rPr lang="en-US" b="1" dirty="0"/>
              <a:t> mater</a:t>
            </a:r>
            <a:r>
              <a:rPr lang="en-US" dirty="0"/>
              <a:t>.</a:t>
            </a:r>
          </a:p>
          <a:p>
            <a:r>
              <a:rPr lang="en-US" b="1" dirty="0">
                <a:solidFill>
                  <a:srgbClr val="FF0000"/>
                </a:solidFill>
              </a:rPr>
              <a:t>Branches of Spinal Nerves</a:t>
            </a:r>
          </a:p>
          <a:p>
            <a:r>
              <a:rPr lang="en-US" dirty="0"/>
              <a:t>Immediately after emerging from the intervertebral foramen each spinal nerve divides into a </a:t>
            </a:r>
            <a:r>
              <a:rPr lang="en-US" b="1" dirty="0" err="1"/>
              <a:t>ramus</a:t>
            </a:r>
            <a:r>
              <a:rPr lang="en-US" b="1" dirty="0"/>
              <a:t> </a:t>
            </a:r>
            <a:r>
              <a:rPr lang="en-US" b="1" dirty="0" err="1"/>
              <a:t>communicans</a:t>
            </a:r>
            <a:r>
              <a:rPr lang="en-US" dirty="0"/>
              <a:t>, a </a:t>
            </a:r>
            <a:r>
              <a:rPr lang="en-US" b="1" dirty="0"/>
              <a:t>posterior </a:t>
            </a:r>
            <a:r>
              <a:rPr lang="en-US" b="1" dirty="0" err="1"/>
              <a:t>ramus</a:t>
            </a:r>
            <a:r>
              <a:rPr lang="en-US" dirty="0"/>
              <a:t> and an </a:t>
            </a:r>
            <a:r>
              <a:rPr lang="en-US" b="1" dirty="0"/>
              <a:t>anterior </a:t>
            </a:r>
            <a:r>
              <a:rPr lang="en-US" b="1" dirty="0" err="1"/>
              <a:t>ramus</a:t>
            </a:r>
            <a:r>
              <a:rPr lang="en-US" b="1" dirty="0"/>
              <a:t>.</a:t>
            </a:r>
          </a:p>
          <a:p>
            <a:r>
              <a:rPr lang="en-US" dirty="0"/>
              <a:t>The </a:t>
            </a:r>
            <a:r>
              <a:rPr lang="en-US" dirty="0" err="1"/>
              <a:t>rami</a:t>
            </a:r>
            <a:r>
              <a:rPr lang="en-US" dirty="0"/>
              <a:t> </a:t>
            </a:r>
            <a:r>
              <a:rPr lang="en-US" dirty="0" err="1"/>
              <a:t>communicans</a:t>
            </a:r>
            <a:r>
              <a:rPr lang="en-US" dirty="0"/>
              <a:t> are part of </a:t>
            </a:r>
            <a:r>
              <a:rPr lang="en-US" b="1" dirty="0" err="1"/>
              <a:t>preganglionic</a:t>
            </a:r>
            <a:r>
              <a:rPr lang="en-US" b="1" dirty="0"/>
              <a:t> sympathetic neurones of the ANS</a:t>
            </a:r>
            <a:r>
              <a:rPr lang="en-US" dirty="0"/>
              <a:t>.</a:t>
            </a:r>
          </a:p>
          <a:p>
            <a:r>
              <a:rPr lang="en-US" dirty="0"/>
              <a:t>P</a:t>
            </a:r>
            <a:r>
              <a:rPr lang="en-US" b="1" dirty="0"/>
              <a:t>osterior </a:t>
            </a:r>
            <a:r>
              <a:rPr lang="en-US" b="1" dirty="0" err="1"/>
              <a:t>rami</a:t>
            </a:r>
            <a:r>
              <a:rPr lang="en-US" b="1" dirty="0"/>
              <a:t> </a:t>
            </a:r>
            <a:r>
              <a:rPr lang="en-US" dirty="0"/>
              <a:t>pass backwards and divide into </a:t>
            </a:r>
            <a:r>
              <a:rPr lang="en-US" b="1" dirty="0"/>
              <a:t>medial</a:t>
            </a:r>
            <a:r>
              <a:rPr lang="en-US" dirty="0"/>
              <a:t> and </a:t>
            </a:r>
            <a:r>
              <a:rPr lang="en-US" b="1" dirty="0"/>
              <a:t>lateral</a:t>
            </a:r>
            <a:r>
              <a:rPr lang="en-US" dirty="0"/>
              <a:t> branches to supply skin and muscles of relatively small areas of the posterior aspect of the head, neck and trunk.</a:t>
            </a:r>
          </a:p>
          <a:p>
            <a:r>
              <a:rPr lang="en-US" dirty="0"/>
              <a:t>A</a:t>
            </a:r>
            <a:r>
              <a:rPr lang="en-US" b="1" dirty="0"/>
              <a:t>nterior </a:t>
            </a:r>
            <a:r>
              <a:rPr lang="en-US" b="1" dirty="0" err="1"/>
              <a:t>rami</a:t>
            </a:r>
            <a:r>
              <a:rPr lang="en-US" b="1" dirty="0"/>
              <a:t> </a:t>
            </a:r>
            <a:r>
              <a:rPr lang="en-US" dirty="0"/>
              <a:t>supply the </a:t>
            </a:r>
            <a:r>
              <a:rPr lang="en-US" b="1" dirty="0"/>
              <a:t>anterior</a:t>
            </a:r>
            <a:r>
              <a:rPr lang="en-US" dirty="0"/>
              <a:t> and </a:t>
            </a:r>
            <a:r>
              <a:rPr lang="en-US" b="1" dirty="0"/>
              <a:t>lateral</a:t>
            </a:r>
            <a:r>
              <a:rPr lang="en-US" dirty="0"/>
              <a:t> aspects of the neck, trunk and the upper and lower limbs.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471</a:t>
            </a:fld>
            <a:endParaRPr lang="en-US"/>
          </a:p>
        </p:txBody>
      </p:sp>
    </p:spTree>
  </p:cSld>
  <p:clrMapOvr>
    <a:masterClrMapping/>
  </p:clrMapOvr>
  <p:transition>
    <p:wipe dir="r"/>
  </p:transition>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472</a:t>
            </a:fld>
            <a:endParaRPr lang="en-US"/>
          </a:p>
        </p:txBody>
      </p:sp>
      <p:sp>
        <p:nvSpPr>
          <p:cNvPr id="6" name="TextBox 5"/>
          <p:cNvSpPr txBox="1"/>
          <p:nvPr/>
        </p:nvSpPr>
        <p:spPr>
          <a:xfrm>
            <a:off x="0" y="6396335"/>
            <a:ext cx="9144000" cy="461665"/>
          </a:xfrm>
          <a:prstGeom prst="rect">
            <a:avLst/>
          </a:prstGeom>
          <a:noFill/>
        </p:spPr>
        <p:txBody>
          <a:bodyPr wrap="square" rtlCol="0">
            <a:spAutoFit/>
          </a:bodyPr>
          <a:lstStyle/>
          <a:p>
            <a:r>
              <a:rPr lang="en-US" sz="2400" b="1" dirty="0"/>
              <a:t>Relationship btw sympathetic and mixed spinal nerves</a:t>
            </a:r>
          </a:p>
        </p:txBody>
      </p:sp>
    </p:spTree>
  </p:cSld>
  <p:clrMapOvr>
    <a:masterClrMapping/>
  </p:clrMapOvr>
  <p:transition>
    <p:wipe dir="r"/>
  </p:transition>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715962"/>
          </a:xfrm>
        </p:spPr>
        <p:txBody>
          <a:bodyPr>
            <a:normAutofit fontScale="90000"/>
          </a:bodyPr>
          <a:lstStyle/>
          <a:p>
            <a:r>
              <a:rPr lang="en-US" dirty="0"/>
              <a:t>plexuses</a:t>
            </a:r>
          </a:p>
        </p:txBody>
      </p:sp>
      <p:sp>
        <p:nvSpPr>
          <p:cNvPr id="3" name="Content Placeholder 2"/>
          <p:cNvSpPr>
            <a:spLocks noGrp="1"/>
          </p:cNvSpPr>
          <p:nvPr>
            <p:ph idx="1"/>
          </p:nvPr>
        </p:nvSpPr>
        <p:spPr>
          <a:xfrm>
            <a:off x="457200" y="990600"/>
            <a:ext cx="8686800" cy="5483352"/>
          </a:xfrm>
        </p:spPr>
        <p:txBody>
          <a:bodyPr>
            <a:normAutofit fontScale="85000" lnSpcReduction="20000"/>
          </a:bodyPr>
          <a:lstStyle/>
          <a:p>
            <a:r>
              <a:rPr lang="en-US" dirty="0"/>
              <a:t>In the cervical, lumbar and sacral regions the </a:t>
            </a:r>
            <a:r>
              <a:rPr lang="en-US" b="1" dirty="0"/>
              <a:t>anterior </a:t>
            </a:r>
            <a:r>
              <a:rPr lang="en-US" b="1" dirty="0" err="1"/>
              <a:t>rami</a:t>
            </a:r>
            <a:r>
              <a:rPr lang="en-US" b="1" dirty="0"/>
              <a:t> </a:t>
            </a:r>
            <a:r>
              <a:rPr lang="en-US" dirty="0"/>
              <a:t>unite near their origins to form plexuses before proceeding to supply skin, bones, muscles and joints of a particular area. </a:t>
            </a:r>
          </a:p>
          <a:p>
            <a:r>
              <a:rPr lang="en-US" dirty="0"/>
              <a:t>Thus, these structures have a nerve supply from more than one spinal nerve and therefore damage to one spinal nerve does not cause loss of function of a region.</a:t>
            </a:r>
          </a:p>
          <a:p>
            <a:r>
              <a:rPr lang="en-US" dirty="0"/>
              <a:t>In the </a:t>
            </a:r>
            <a:r>
              <a:rPr lang="en-US" b="1" dirty="0"/>
              <a:t>thoracic region </a:t>
            </a:r>
            <a:r>
              <a:rPr lang="en-US" dirty="0"/>
              <a:t>the </a:t>
            </a:r>
            <a:r>
              <a:rPr lang="en-US" b="1" dirty="0"/>
              <a:t>anterior </a:t>
            </a:r>
            <a:r>
              <a:rPr lang="en-US" b="1" dirty="0" err="1"/>
              <a:t>rami</a:t>
            </a:r>
            <a:r>
              <a:rPr lang="en-US" b="1" dirty="0"/>
              <a:t> </a:t>
            </a:r>
            <a:r>
              <a:rPr lang="en-US" dirty="0"/>
              <a:t>do not form plexuses.</a:t>
            </a:r>
          </a:p>
          <a:p>
            <a:r>
              <a:rPr lang="en-US" dirty="0"/>
              <a:t>The 5 large plexuses of mixed nerves the:</a:t>
            </a:r>
          </a:p>
          <a:p>
            <a:pPr lvl="1"/>
            <a:r>
              <a:rPr lang="en-US" dirty="0"/>
              <a:t>cervical plexuses</a:t>
            </a:r>
          </a:p>
          <a:p>
            <a:pPr lvl="1"/>
            <a:r>
              <a:rPr lang="en-US" dirty="0"/>
              <a:t>brachial plexuses</a:t>
            </a:r>
          </a:p>
          <a:p>
            <a:pPr lvl="1"/>
            <a:r>
              <a:rPr lang="en-US" dirty="0"/>
              <a:t>lumbar plexuses</a:t>
            </a:r>
          </a:p>
          <a:p>
            <a:pPr lvl="1"/>
            <a:r>
              <a:rPr lang="en-US" dirty="0"/>
              <a:t>sacral plexuses</a:t>
            </a:r>
          </a:p>
          <a:p>
            <a:pPr lvl="1"/>
            <a:r>
              <a:rPr lang="en-US" dirty="0"/>
              <a:t>coccygeal plexuses.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473</a:t>
            </a:fld>
            <a:endParaRPr lang="en-US"/>
          </a:p>
        </p:txBody>
      </p:sp>
    </p:spTree>
  </p:cSld>
  <p:clrMapOvr>
    <a:masterClrMapping/>
  </p:clrMapOvr>
  <p:transition>
    <p:wipe dir="r"/>
  </p:transition>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354762"/>
            <a:ext cx="8991600" cy="503238"/>
          </a:xfrm>
        </p:spPr>
        <p:txBody>
          <a:bodyPr>
            <a:normAutofit fontScale="90000"/>
          </a:bodyPr>
          <a:lstStyle/>
          <a:p>
            <a:r>
              <a:rPr lang="en-US" dirty="0"/>
              <a:t>Spinal cord, nerves and plexuses formed</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89154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474</a:t>
            </a:fld>
            <a:endParaRPr lang="en-US"/>
          </a:p>
        </p:txBody>
      </p:sp>
    </p:spTree>
  </p:cSld>
  <p:clrMapOvr>
    <a:masterClrMapping/>
  </p:clrMapOvr>
  <p:transition>
    <p:wipe dir="r"/>
  </p:transition>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b="1" u="sng" dirty="0"/>
              <a:t>Cervical plexus</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dirty="0"/>
              <a:t>Formed by the anterior </a:t>
            </a:r>
            <a:r>
              <a:rPr lang="en-US" dirty="0" err="1"/>
              <a:t>rami</a:t>
            </a:r>
            <a:r>
              <a:rPr lang="en-US" dirty="0"/>
              <a:t> of the first 4 cervical nerves. </a:t>
            </a:r>
          </a:p>
          <a:p>
            <a:r>
              <a:rPr lang="en-US" dirty="0"/>
              <a:t>Lies opposite the 1st, 2nd, 3rd and 4</a:t>
            </a:r>
            <a:r>
              <a:rPr lang="en-US" baseline="30000" dirty="0"/>
              <a:t>th</a:t>
            </a:r>
            <a:r>
              <a:rPr lang="en-US" dirty="0"/>
              <a:t> cervical vertebrae under the protection of the </a:t>
            </a:r>
            <a:r>
              <a:rPr lang="en-US" b="1" dirty="0" err="1"/>
              <a:t>sternocleidomastoid</a:t>
            </a:r>
            <a:r>
              <a:rPr lang="en-US" dirty="0"/>
              <a:t> muscle.</a:t>
            </a:r>
          </a:p>
          <a:p>
            <a:r>
              <a:rPr lang="en-US" dirty="0"/>
              <a:t>S</a:t>
            </a:r>
            <a:r>
              <a:rPr lang="en-US" b="1" dirty="0"/>
              <a:t>uperficial branches </a:t>
            </a:r>
            <a:r>
              <a:rPr lang="en-US" dirty="0"/>
              <a:t>supply </a:t>
            </a:r>
          </a:p>
          <a:p>
            <a:pPr lvl="1"/>
            <a:r>
              <a:rPr lang="en-US" dirty="0"/>
              <a:t>structures at the back &amp; side of the head </a:t>
            </a:r>
          </a:p>
          <a:p>
            <a:pPr lvl="1"/>
            <a:r>
              <a:rPr lang="en-US" dirty="0"/>
              <a:t>skin of the front of the neck to the level of the sternum.</a:t>
            </a:r>
          </a:p>
          <a:p>
            <a:r>
              <a:rPr lang="en-US" dirty="0"/>
              <a:t>D</a:t>
            </a:r>
            <a:r>
              <a:rPr lang="en-US" b="1" dirty="0"/>
              <a:t>eep branches </a:t>
            </a:r>
            <a:r>
              <a:rPr lang="en-US" dirty="0"/>
              <a:t>supply </a:t>
            </a:r>
          </a:p>
          <a:p>
            <a:pPr lvl="1"/>
            <a:r>
              <a:rPr lang="en-US" dirty="0"/>
              <a:t>muscles of the neck, e.g. </a:t>
            </a:r>
            <a:r>
              <a:rPr lang="en-US" dirty="0" err="1"/>
              <a:t>sternocleidomastoid</a:t>
            </a:r>
            <a:r>
              <a:rPr lang="en-US" dirty="0"/>
              <a:t> &amp; trapezius.</a:t>
            </a:r>
          </a:p>
          <a:p>
            <a:r>
              <a:rPr lang="en-US" dirty="0"/>
              <a:t>P</a:t>
            </a:r>
            <a:r>
              <a:rPr lang="en-US" b="1" dirty="0"/>
              <a:t>hrenic nerve </a:t>
            </a:r>
            <a:r>
              <a:rPr lang="en-US" dirty="0"/>
              <a:t>originates from</a:t>
            </a:r>
            <a:r>
              <a:rPr lang="en-US" b="1" dirty="0"/>
              <a:t> C3,4 and 5 </a:t>
            </a:r>
            <a:r>
              <a:rPr lang="en-US" dirty="0"/>
              <a:t>and passes downwards through the thoracic cavity to supply </a:t>
            </a:r>
            <a:r>
              <a:rPr lang="en-US" b="1" dirty="0"/>
              <a:t>muscle of the diaphragm</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475</a:t>
            </a:fld>
            <a:endParaRPr lang="en-US"/>
          </a:p>
        </p:txBody>
      </p:sp>
    </p:spTree>
  </p:cSld>
  <p:clrMapOvr>
    <a:masterClrMapping/>
  </p:clrMapOvr>
  <p:transition>
    <p:wedge/>
  </p:transition>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476</a:t>
            </a:fld>
            <a:endParaRPr lang="en-US"/>
          </a:p>
        </p:txBody>
      </p:sp>
    </p:spTree>
  </p:cSld>
  <p:clrMapOvr>
    <a:masterClrMapping/>
  </p:clrMapOvr>
  <p:transition>
    <p:wedge/>
  </p:transition>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Brachial plexus</a:t>
            </a:r>
          </a:p>
        </p:txBody>
      </p:sp>
      <p:sp>
        <p:nvSpPr>
          <p:cNvPr id="3" name="Content Placeholder 2"/>
          <p:cNvSpPr>
            <a:spLocks noGrp="1"/>
          </p:cNvSpPr>
          <p:nvPr>
            <p:ph idx="1"/>
          </p:nvPr>
        </p:nvSpPr>
        <p:spPr>
          <a:xfrm>
            <a:off x="0" y="533400"/>
            <a:ext cx="9144000" cy="6324600"/>
          </a:xfrm>
        </p:spPr>
        <p:txBody>
          <a:bodyPr>
            <a:normAutofit fontScale="92500" lnSpcReduction="20000"/>
          </a:bodyPr>
          <a:lstStyle/>
          <a:p>
            <a:r>
              <a:rPr lang="en-US" dirty="0"/>
              <a:t>Formed by </a:t>
            </a:r>
          </a:p>
          <a:p>
            <a:pPr lvl="1"/>
            <a:r>
              <a:rPr lang="en-US" dirty="0"/>
              <a:t>a</a:t>
            </a:r>
            <a:r>
              <a:rPr lang="en-US" b="1" dirty="0"/>
              <a:t>nterior </a:t>
            </a:r>
            <a:r>
              <a:rPr lang="en-US" b="1" dirty="0" err="1"/>
              <a:t>rami</a:t>
            </a:r>
            <a:r>
              <a:rPr lang="en-US" b="1" dirty="0"/>
              <a:t> </a:t>
            </a:r>
            <a:r>
              <a:rPr lang="en-US" dirty="0"/>
              <a:t>of the </a:t>
            </a:r>
            <a:r>
              <a:rPr lang="en-US" b="1" dirty="0"/>
              <a:t>lower 4 cervical nerves &amp;</a:t>
            </a:r>
          </a:p>
          <a:p>
            <a:pPr lvl="1"/>
            <a:r>
              <a:rPr lang="en-US" dirty="0"/>
              <a:t>large part of the </a:t>
            </a:r>
            <a:r>
              <a:rPr lang="en-US" b="1" dirty="0"/>
              <a:t>first thoracic </a:t>
            </a:r>
            <a:r>
              <a:rPr lang="en-US" dirty="0"/>
              <a:t>nerve.</a:t>
            </a:r>
          </a:p>
          <a:p>
            <a:r>
              <a:rPr lang="en-US" dirty="0"/>
              <a:t>Situated in the neck and shoulder above and behind the </a:t>
            </a:r>
            <a:r>
              <a:rPr lang="en-US" dirty="0" err="1"/>
              <a:t>subclavian</a:t>
            </a:r>
            <a:r>
              <a:rPr lang="en-US" dirty="0"/>
              <a:t> vessels and in the axilla.</a:t>
            </a:r>
          </a:p>
          <a:p>
            <a:r>
              <a:rPr lang="en-US" dirty="0"/>
              <a:t>Its branches supply the </a:t>
            </a:r>
            <a:r>
              <a:rPr lang="en-US" b="1" dirty="0"/>
              <a:t>skin, muscles of the upper limbs </a:t>
            </a:r>
            <a:r>
              <a:rPr lang="en-US" dirty="0"/>
              <a:t>&amp;</a:t>
            </a:r>
            <a:r>
              <a:rPr lang="en-US" b="1" dirty="0"/>
              <a:t> some of the chest muscles.</a:t>
            </a:r>
          </a:p>
          <a:p>
            <a:r>
              <a:rPr lang="en-US" dirty="0"/>
              <a:t>5 large nerves and a number of smaller ones emerge from this plexus:</a:t>
            </a:r>
          </a:p>
          <a:p>
            <a:pPr lvl="1"/>
            <a:r>
              <a:rPr lang="en-US" dirty="0" err="1"/>
              <a:t>axillary</a:t>
            </a:r>
            <a:r>
              <a:rPr lang="en-US" dirty="0"/>
              <a:t> (circumflex) nerve: C5, 6</a:t>
            </a:r>
          </a:p>
          <a:p>
            <a:pPr lvl="1"/>
            <a:r>
              <a:rPr lang="pt-BR" dirty="0"/>
              <a:t>radial nerve: C5, 6, 7, 8, Tl</a:t>
            </a:r>
          </a:p>
          <a:p>
            <a:pPr lvl="1"/>
            <a:r>
              <a:rPr lang="en-US" dirty="0"/>
              <a:t>musculocutaneous nerve: C5, 6, 7</a:t>
            </a:r>
          </a:p>
          <a:p>
            <a:pPr lvl="1"/>
            <a:r>
              <a:rPr lang="en-US" dirty="0"/>
              <a:t>median nerve: C5, 6, 7, 8, </a:t>
            </a:r>
            <a:r>
              <a:rPr lang="en-US" dirty="0" err="1"/>
              <a:t>Tl</a:t>
            </a:r>
            <a:endParaRPr lang="en-US" dirty="0"/>
          </a:p>
          <a:p>
            <a:pPr lvl="1"/>
            <a:r>
              <a:rPr lang="en-US" dirty="0" err="1"/>
              <a:t>ulnar</a:t>
            </a:r>
            <a:r>
              <a:rPr lang="en-US" dirty="0"/>
              <a:t> nerve: C7, 8, </a:t>
            </a:r>
            <a:r>
              <a:rPr lang="en-US" dirty="0" err="1"/>
              <a:t>Tl</a:t>
            </a:r>
            <a:endParaRPr lang="en-US" dirty="0"/>
          </a:p>
          <a:p>
            <a:pPr lvl="1"/>
            <a:r>
              <a:rPr lang="en-US" dirty="0"/>
              <a:t>medial </a:t>
            </a:r>
            <a:r>
              <a:rPr lang="en-US" dirty="0" err="1"/>
              <a:t>cutaneous</a:t>
            </a:r>
            <a:r>
              <a:rPr lang="en-US" dirty="0"/>
              <a:t> nerve: C8, </a:t>
            </a:r>
            <a:r>
              <a:rPr lang="en-US" dirty="0" err="1"/>
              <a:t>Tl</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477</a:t>
            </a:fld>
            <a:endParaRPr lang="en-US"/>
          </a:p>
        </p:txBody>
      </p:sp>
    </p:spTree>
  </p:cSld>
  <p:clrMapOvr>
    <a:masterClrMapping/>
  </p:clrMapOvr>
  <p:transition>
    <p:wedge/>
  </p:transition>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478</a:t>
            </a:fld>
            <a:endParaRPr lang="en-US"/>
          </a:p>
        </p:txBody>
      </p:sp>
    </p:spTree>
  </p:cSld>
  <p:clrMapOvr>
    <a:masterClrMapping/>
  </p:clrMapOvr>
  <p:transition>
    <p:wedge/>
  </p:transition>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err="1"/>
              <a:t>Axillary</a:t>
            </a:r>
            <a:r>
              <a:rPr lang="en-US" b="1" dirty="0"/>
              <a:t> nerve </a:t>
            </a:r>
            <a:r>
              <a:rPr lang="en-US" dirty="0"/>
              <a:t>supplies: </a:t>
            </a:r>
          </a:p>
          <a:p>
            <a:pPr lvl="1"/>
            <a:r>
              <a:rPr lang="en-US" b="1" dirty="0"/>
              <a:t>deltoid muscle</a:t>
            </a:r>
            <a:r>
              <a:rPr lang="en-US" dirty="0"/>
              <a:t>, </a:t>
            </a:r>
          </a:p>
          <a:p>
            <a:pPr lvl="1"/>
            <a:r>
              <a:rPr lang="en-US" b="1" dirty="0"/>
              <a:t>shoulder joint </a:t>
            </a:r>
            <a:r>
              <a:rPr lang="en-US" dirty="0"/>
              <a:t>&amp; overl</a:t>
            </a:r>
            <a:r>
              <a:rPr lang="en-US" b="1" dirty="0"/>
              <a:t>ying skin</a:t>
            </a:r>
            <a:r>
              <a:rPr lang="en-US" dirty="0"/>
              <a:t>.</a:t>
            </a:r>
          </a:p>
          <a:p>
            <a:r>
              <a:rPr lang="en-US" b="1" dirty="0"/>
              <a:t>Radial nerve</a:t>
            </a:r>
            <a:r>
              <a:rPr lang="en-US" dirty="0"/>
              <a:t> Supplies:</a:t>
            </a:r>
          </a:p>
          <a:p>
            <a:pPr lvl="1"/>
            <a:r>
              <a:rPr lang="en-US" b="1" dirty="0"/>
              <a:t>triceps muscle</a:t>
            </a:r>
            <a:r>
              <a:rPr lang="en-US" dirty="0"/>
              <a:t>, </a:t>
            </a:r>
          </a:p>
          <a:p>
            <a:pPr lvl="1"/>
            <a:r>
              <a:rPr lang="en-US" b="1" dirty="0"/>
              <a:t>extensors of the wrist and finger joints</a:t>
            </a:r>
            <a:r>
              <a:rPr lang="en-US" dirty="0"/>
              <a:t>. </a:t>
            </a:r>
          </a:p>
          <a:p>
            <a:pPr lvl="1"/>
            <a:r>
              <a:rPr lang="en-US" b="1" dirty="0"/>
              <a:t>skin of the thumb</a:t>
            </a:r>
            <a:r>
              <a:rPr lang="en-US" dirty="0"/>
              <a:t>, the </a:t>
            </a:r>
            <a:r>
              <a:rPr lang="en-US" b="1" dirty="0"/>
              <a:t>first two fingers </a:t>
            </a:r>
            <a:r>
              <a:rPr lang="en-US" dirty="0"/>
              <a:t>and the </a:t>
            </a:r>
            <a:r>
              <a:rPr lang="en-US" b="1" dirty="0"/>
              <a:t>lateral half of the third finger.</a:t>
            </a:r>
          </a:p>
          <a:p>
            <a:r>
              <a:rPr lang="en-US" b="1" dirty="0"/>
              <a:t>Musculocutaneous nerve </a:t>
            </a:r>
            <a:r>
              <a:rPr lang="en-US" dirty="0"/>
              <a:t>Supplies the </a:t>
            </a:r>
          </a:p>
          <a:p>
            <a:pPr lvl="1"/>
            <a:r>
              <a:rPr lang="en-US" b="1" dirty="0"/>
              <a:t>muscles of the upper arm </a:t>
            </a:r>
          </a:p>
          <a:p>
            <a:pPr lvl="1"/>
            <a:r>
              <a:rPr lang="en-US" b="1" dirty="0"/>
              <a:t>skin of the forearm.</a:t>
            </a:r>
          </a:p>
          <a:p>
            <a:pPr>
              <a:buNone/>
            </a:pPr>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479</a:t>
            </a:fld>
            <a:endParaRPr lang="en-US"/>
          </a:p>
        </p:txBody>
      </p:sp>
    </p:spTree>
  </p:cSld>
  <p:clrMapOvr>
    <a:masterClrMapping/>
  </p:clrMapOvr>
  <p:transition>
    <p:wedg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Stable cells: </a:t>
            </a:r>
            <a:r>
              <a:rPr lang="en-US" dirty="0"/>
              <a:t>Cells that have retained the ability to replicate but do so infrequently.</a:t>
            </a:r>
          </a:p>
          <a:p>
            <a:r>
              <a:rPr lang="en-US" dirty="0"/>
              <a:t>Include:</a:t>
            </a:r>
          </a:p>
          <a:p>
            <a:pPr>
              <a:buNone/>
            </a:pPr>
            <a:r>
              <a:rPr lang="en-US" dirty="0"/>
              <a:t>	• liver, kidney and pancreatic cells</a:t>
            </a:r>
          </a:p>
          <a:p>
            <a:pPr>
              <a:buNone/>
            </a:pPr>
            <a:r>
              <a:rPr lang="en-US" dirty="0"/>
              <a:t>	• fibroblasts</a:t>
            </a:r>
          </a:p>
          <a:p>
            <a:pPr>
              <a:buNone/>
            </a:pPr>
            <a:r>
              <a:rPr lang="en-US" dirty="0"/>
              <a:t>	• smooth muscle cells</a:t>
            </a:r>
          </a:p>
          <a:p>
            <a:pPr>
              <a:buNone/>
            </a:pPr>
            <a:r>
              <a:rPr lang="en-US" dirty="0"/>
              <a:t>	• osteoblasts and osteoclasts in bone.</a:t>
            </a:r>
          </a:p>
          <a:p>
            <a:pPr>
              <a:buNone/>
            </a:pPr>
            <a:r>
              <a:rPr lang="en-US" b="1" dirty="0"/>
              <a:t>c) Permanent cells: </a:t>
            </a:r>
            <a:r>
              <a:rPr lang="en-US" dirty="0"/>
              <a:t>Cells that are unable to replicate after normal growth is complete. </a:t>
            </a:r>
          </a:p>
          <a:p>
            <a:r>
              <a:rPr lang="en-US" dirty="0"/>
              <a:t>Include:</a:t>
            </a:r>
          </a:p>
          <a:p>
            <a:pPr>
              <a:buNone/>
            </a:pPr>
            <a:r>
              <a:rPr lang="en-US" dirty="0"/>
              <a:t>	• nerve cells (neurones)</a:t>
            </a:r>
          </a:p>
          <a:p>
            <a:pPr>
              <a:buNone/>
            </a:pPr>
            <a:r>
              <a:rPr lang="en-US" dirty="0"/>
              <a:t>	• skeletal and cardiac muscle.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48</a:t>
            </a:fld>
            <a:endParaRPr lang="en-US"/>
          </a:p>
        </p:txBody>
      </p:sp>
    </p:spTree>
  </p:cSld>
  <p:clrMapOvr>
    <a:masterClrMapping/>
  </p:clrMapOvr>
  <p:transition>
    <p:wipe dir="d"/>
  </p:transition>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Median nerve: </a:t>
            </a:r>
            <a:r>
              <a:rPr lang="en-US" dirty="0"/>
              <a:t>passes down the midline of the arm in close association with the brachial artery to supply:</a:t>
            </a:r>
          </a:p>
          <a:p>
            <a:pPr lvl="1"/>
            <a:r>
              <a:rPr lang="en-US" sz="2400" dirty="0"/>
              <a:t> the </a:t>
            </a:r>
            <a:r>
              <a:rPr lang="en-US" sz="2400" b="1" dirty="0"/>
              <a:t>muscles of the front of the forearm</a:t>
            </a:r>
            <a:r>
              <a:rPr lang="en-US" sz="2400" dirty="0"/>
              <a:t>. </a:t>
            </a:r>
          </a:p>
          <a:p>
            <a:pPr lvl="1"/>
            <a:r>
              <a:rPr lang="en-US" sz="2400" b="1" dirty="0"/>
              <a:t>small muscles </a:t>
            </a:r>
            <a:r>
              <a:rPr lang="en-US" sz="2400" dirty="0"/>
              <a:t>and the </a:t>
            </a:r>
            <a:r>
              <a:rPr lang="en-US" sz="2400" b="1" dirty="0"/>
              <a:t>skin of the front of the thumb</a:t>
            </a:r>
            <a:r>
              <a:rPr lang="en-US" sz="2400" dirty="0"/>
              <a:t>, the </a:t>
            </a:r>
            <a:r>
              <a:rPr lang="en-US" sz="2400" b="1" dirty="0"/>
              <a:t>first two fingers </a:t>
            </a:r>
            <a:r>
              <a:rPr lang="en-US" sz="2400" dirty="0"/>
              <a:t>and the </a:t>
            </a:r>
            <a:r>
              <a:rPr lang="en-US" sz="2400" b="1" dirty="0"/>
              <a:t>lateral half of the third finger</a:t>
            </a:r>
            <a:r>
              <a:rPr lang="en-US" sz="2400" dirty="0"/>
              <a:t>. </a:t>
            </a:r>
          </a:p>
          <a:p>
            <a:r>
              <a:rPr lang="en-US" b="1" dirty="0" err="1"/>
              <a:t>Ulnar</a:t>
            </a:r>
            <a:r>
              <a:rPr lang="en-US" b="1" dirty="0"/>
              <a:t> nerve: </a:t>
            </a:r>
            <a:r>
              <a:rPr lang="en-US" dirty="0"/>
              <a:t>descends through the upper arm lying medial to the brachial artery. </a:t>
            </a:r>
          </a:p>
          <a:p>
            <a:pPr lvl="1"/>
            <a:r>
              <a:rPr lang="en-US" sz="2400" dirty="0"/>
              <a:t>passes behind the medial </a:t>
            </a:r>
            <a:r>
              <a:rPr lang="en-US" sz="2400" dirty="0" err="1"/>
              <a:t>epicondyle</a:t>
            </a:r>
            <a:r>
              <a:rPr lang="en-US" sz="2400" dirty="0"/>
              <a:t> of the humerus to supply the </a:t>
            </a:r>
            <a:r>
              <a:rPr lang="en-US" sz="2400" b="1" dirty="0"/>
              <a:t>muscles on the </a:t>
            </a:r>
            <a:r>
              <a:rPr lang="en-US" sz="2400" b="1" dirty="0" err="1"/>
              <a:t>ulnar</a:t>
            </a:r>
            <a:r>
              <a:rPr lang="en-US" sz="2400" b="1" dirty="0"/>
              <a:t> aspect of the forearm</a:t>
            </a:r>
            <a:r>
              <a:rPr lang="en-US" sz="2400" dirty="0"/>
              <a:t>. </a:t>
            </a:r>
          </a:p>
          <a:p>
            <a:pPr lvl="1"/>
            <a:r>
              <a:rPr lang="en-US" sz="2400" dirty="0"/>
              <a:t>supplies </a:t>
            </a:r>
          </a:p>
          <a:p>
            <a:pPr lvl="2"/>
            <a:r>
              <a:rPr lang="en-US" sz="2400" b="1" dirty="0"/>
              <a:t>muscles in the palm of the hand</a:t>
            </a:r>
            <a:r>
              <a:rPr lang="en-US" sz="2400" dirty="0"/>
              <a:t> </a:t>
            </a:r>
          </a:p>
          <a:p>
            <a:pPr lvl="2"/>
            <a:r>
              <a:rPr lang="en-US" sz="2400" b="1" dirty="0"/>
              <a:t>skin of the whole of the little finger </a:t>
            </a:r>
            <a:r>
              <a:rPr lang="en-US" sz="2400" dirty="0"/>
              <a:t>and the </a:t>
            </a:r>
            <a:r>
              <a:rPr lang="en-US" sz="2400" b="1" dirty="0"/>
              <a:t>medial half of the third finger</a:t>
            </a:r>
            <a:r>
              <a:rPr lang="en-US" sz="2400" dirty="0"/>
              <a:t>.</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480</a:t>
            </a:fld>
            <a:endParaRPr lang="en-US"/>
          </a:p>
        </p:txBody>
      </p:sp>
    </p:spTree>
  </p:cSld>
  <p:clrMapOvr>
    <a:masterClrMapping/>
  </p:clrMapOvr>
  <p:transition>
    <p:wedge/>
  </p:transition>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278562"/>
            <a:ext cx="8686800" cy="579438"/>
          </a:xfrm>
        </p:spPr>
        <p:txBody>
          <a:bodyPr>
            <a:noAutofit/>
          </a:bodyPr>
          <a:lstStyle/>
          <a:p>
            <a:r>
              <a:rPr lang="en-US" sz="2400" dirty="0"/>
              <a:t>Main nerves of the arm, distribution &amp; origins of </a:t>
            </a:r>
            <a:r>
              <a:rPr lang="en-US" sz="2400" dirty="0" err="1"/>
              <a:t>cutaneous</a:t>
            </a:r>
            <a:r>
              <a:rPr lang="en-US" sz="2400" dirty="0"/>
              <a:t> nerves</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0"/>
            <a:ext cx="9144000" cy="6019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481</a:t>
            </a:fld>
            <a:endParaRPr lang="en-US"/>
          </a:p>
        </p:txBody>
      </p:sp>
    </p:spTree>
  </p:cSld>
  <p:clrMapOvr>
    <a:masterClrMapping/>
  </p:clrMapOvr>
  <p:transition>
    <p:wedge/>
  </p:transition>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LUMBAR PLEXUS</a:t>
            </a:r>
          </a:p>
        </p:txBody>
      </p:sp>
      <p:sp>
        <p:nvSpPr>
          <p:cNvPr id="3" name="Content Placeholder 2"/>
          <p:cNvSpPr>
            <a:spLocks noGrp="1"/>
          </p:cNvSpPr>
          <p:nvPr>
            <p:ph idx="1"/>
          </p:nvPr>
        </p:nvSpPr>
        <p:spPr>
          <a:xfrm>
            <a:off x="0" y="685800"/>
            <a:ext cx="9144000" cy="6172200"/>
          </a:xfrm>
        </p:spPr>
        <p:txBody>
          <a:bodyPr>
            <a:normAutofit fontScale="92500" lnSpcReduction="10000"/>
          </a:bodyPr>
          <a:lstStyle/>
          <a:p>
            <a:r>
              <a:rPr lang="en-US" dirty="0"/>
              <a:t>Formed by </a:t>
            </a:r>
          </a:p>
          <a:p>
            <a:pPr lvl="1"/>
            <a:r>
              <a:rPr lang="en-US" b="1" dirty="0"/>
              <a:t>anterior </a:t>
            </a:r>
            <a:r>
              <a:rPr lang="en-US" b="1" dirty="0" err="1"/>
              <a:t>rami</a:t>
            </a:r>
            <a:r>
              <a:rPr lang="en-US" b="1" dirty="0"/>
              <a:t> </a:t>
            </a:r>
            <a:r>
              <a:rPr lang="en-US" dirty="0"/>
              <a:t>of the </a:t>
            </a:r>
            <a:r>
              <a:rPr lang="en-US" b="1" dirty="0"/>
              <a:t>first 3 </a:t>
            </a:r>
            <a:r>
              <a:rPr lang="en-US" dirty="0"/>
              <a:t>&amp; </a:t>
            </a:r>
          </a:p>
          <a:p>
            <a:pPr lvl="1"/>
            <a:r>
              <a:rPr lang="en-US" dirty="0"/>
              <a:t>part of the</a:t>
            </a:r>
            <a:r>
              <a:rPr lang="en-US" b="1" dirty="0"/>
              <a:t> 4</a:t>
            </a:r>
            <a:r>
              <a:rPr lang="en-US" b="1" baseline="30000" dirty="0"/>
              <a:t>th</a:t>
            </a:r>
            <a:r>
              <a:rPr lang="en-US" b="1" dirty="0"/>
              <a:t> lumbar </a:t>
            </a:r>
            <a:r>
              <a:rPr lang="en-US" dirty="0"/>
              <a:t>nerves. </a:t>
            </a:r>
          </a:p>
          <a:p>
            <a:r>
              <a:rPr lang="en-US" dirty="0"/>
              <a:t>Situated in front of the transverse processes of the lumbar vertebrae and behind the psoas muscle. </a:t>
            </a:r>
          </a:p>
          <a:p>
            <a:r>
              <a:rPr lang="en-US" dirty="0"/>
              <a:t>Main branches &amp; their nerve roots are:</a:t>
            </a:r>
          </a:p>
          <a:p>
            <a:pPr lvl="1">
              <a:buFont typeface="Wingdings" pitchFamily="2" charset="2"/>
              <a:buChar char="v"/>
            </a:pPr>
            <a:r>
              <a:rPr lang="en-US" dirty="0" err="1"/>
              <a:t>iliohypogastric</a:t>
            </a:r>
            <a:r>
              <a:rPr lang="en-US" dirty="0"/>
              <a:t> nerve: L1</a:t>
            </a:r>
          </a:p>
          <a:p>
            <a:pPr lvl="1">
              <a:buFont typeface="Wingdings" pitchFamily="2" charset="2"/>
              <a:buChar char="v"/>
            </a:pPr>
            <a:r>
              <a:rPr lang="en-US" dirty="0" err="1"/>
              <a:t>ilioinguinal</a:t>
            </a:r>
            <a:r>
              <a:rPr lang="en-US" dirty="0"/>
              <a:t> nerve: L1</a:t>
            </a:r>
          </a:p>
          <a:p>
            <a:pPr lvl="1">
              <a:buFont typeface="Wingdings" pitchFamily="2" charset="2"/>
              <a:buChar char="v"/>
            </a:pPr>
            <a:r>
              <a:rPr lang="en-US" dirty="0" err="1"/>
              <a:t>genitofemoral</a:t>
            </a:r>
            <a:r>
              <a:rPr lang="en-US" dirty="0"/>
              <a:t>: L1, 2</a:t>
            </a:r>
          </a:p>
          <a:p>
            <a:pPr lvl="1">
              <a:buFont typeface="Wingdings" pitchFamily="2" charset="2"/>
              <a:buChar char="v"/>
            </a:pPr>
            <a:r>
              <a:rPr lang="en-US" dirty="0"/>
              <a:t>lateral </a:t>
            </a:r>
            <a:r>
              <a:rPr lang="en-US" dirty="0" err="1"/>
              <a:t>cutaneous</a:t>
            </a:r>
            <a:r>
              <a:rPr lang="en-US" dirty="0"/>
              <a:t> nerve of thigh: L2, 3</a:t>
            </a:r>
          </a:p>
          <a:p>
            <a:pPr lvl="1">
              <a:buFont typeface="Wingdings" pitchFamily="2" charset="2"/>
              <a:buChar char="v"/>
            </a:pPr>
            <a:r>
              <a:rPr lang="en-US" dirty="0"/>
              <a:t>femoral nerve: L2, 3,4</a:t>
            </a:r>
          </a:p>
          <a:p>
            <a:pPr lvl="1">
              <a:buFont typeface="Wingdings" pitchFamily="2" charset="2"/>
              <a:buChar char="v"/>
            </a:pPr>
            <a:r>
              <a:rPr lang="en-US" dirty="0" err="1"/>
              <a:t>obturator</a:t>
            </a:r>
            <a:r>
              <a:rPr lang="en-US" dirty="0"/>
              <a:t> nerve: L2, 3, 4</a:t>
            </a:r>
          </a:p>
          <a:p>
            <a:pPr lvl="1">
              <a:buFont typeface="Wingdings" pitchFamily="2" charset="2"/>
              <a:buChar char="v"/>
            </a:pPr>
            <a:r>
              <a:rPr lang="en-US" dirty="0" err="1"/>
              <a:t>lumbosacral</a:t>
            </a:r>
            <a:r>
              <a:rPr lang="en-US" dirty="0"/>
              <a:t> trunk: L4, 5.</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482</a:t>
            </a:fld>
            <a:endParaRPr lang="en-US"/>
          </a:p>
        </p:txBody>
      </p:sp>
    </p:spTree>
  </p:cSld>
  <p:clrMapOvr>
    <a:masterClrMapping/>
  </p:clrMapOvr>
  <p:transition>
    <p:wedge/>
  </p:transition>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483</a:t>
            </a:fld>
            <a:endParaRPr lang="en-US"/>
          </a:p>
        </p:txBody>
      </p:sp>
    </p:spTree>
  </p:cSld>
  <p:clrMapOvr>
    <a:masterClrMapping/>
  </p:clrMapOvr>
  <p:transition>
    <p:wedge/>
  </p:transition>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b="1" dirty="0" err="1"/>
              <a:t>Iliohypogastric</a:t>
            </a:r>
            <a:r>
              <a:rPr lang="en-US" b="1" dirty="0"/>
              <a:t>, </a:t>
            </a:r>
            <a:r>
              <a:rPr lang="en-US" b="1" dirty="0" err="1"/>
              <a:t>ilioinguinal</a:t>
            </a:r>
            <a:r>
              <a:rPr lang="en-US" b="1" dirty="0"/>
              <a:t> </a:t>
            </a:r>
            <a:r>
              <a:rPr lang="en-US" dirty="0"/>
              <a:t>and</a:t>
            </a:r>
            <a:r>
              <a:rPr lang="en-US" b="1" dirty="0"/>
              <a:t> </a:t>
            </a:r>
            <a:r>
              <a:rPr lang="en-US" b="1" dirty="0" err="1"/>
              <a:t>genitofemoral</a:t>
            </a:r>
            <a:r>
              <a:rPr lang="en-US" b="1" dirty="0"/>
              <a:t> </a:t>
            </a:r>
            <a:r>
              <a:rPr lang="en-US" dirty="0"/>
              <a:t>nerves supply</a:t>
            </a:r>
          </a:p>
          <a:p>
            <a:pPr lvl="1"/>
            <a:r>
              <a:rPr lang="en-US" b="1" dirty="0"/>
              <a:t>muscles</a:t>
            </a:r>
            <a:r>
              <a:rPr lang="en-US" dirty="0"/>
              <a:t> and the </a:t>
            </a:r>
            <a:r>
              <a:rPr lang="en-US" b="1" dirty="0"/>
              <a:t>skin</a:t>
            </a:r>
            <a:r>
              <a:rPr lang="en-US" dirty="0"/>
              <a:t> in the area of </a:t>
            </a:r>
            <a:r>
              <a:rPr lang="en-US" b="1" i="1" dirty="0"/>
              <a:t>the lower abdomen, upper </a:t>
            </a:r>
            <a:r>
              <a:rPr lang="en-US" dirty="0"/>
              <a:t>and</a:t>
            </a:r>
            <a:r>
              <a:rPr lang="en-US" b="1" dirty="0"/>
              <a:t> </a:t>
            </a:r>
            <a:r>
              <a:rPr lang="en-US" b="1" i="1" dirty="0"/>
              <a:t>medial aspects of the thigh</a:t>
            </a:r>
            <a:r>
              <a:rPr lang="en-US" i="1" dirty="0"/>
              <a:t> </a:t>
            </a:r>
            <a:r>
              <a:rPr lang="en-US" dirty="0"/>
              <a:t>and </a:t>
            </a:r>
            <a:r>
              <a:rPr lang="en-US" b="1" dirty="0"/>
              <a:t>the </a:t>
            </a:r>
            <a:r>
              <a:rPr lang="en-US" b="1" i="1" dirty="0"/>
              <a:t>inguinal region</a:t>
            </a:r>
            <a:r>
              <a:rPr lang="en-US" b="1" dirty="0"/>
              <a:t>.</a:t>
            </a:r>
          </a:p>
          <a:p>
            <a:r>
              <a:rPr lang="en-US" b="1" dirty="0"/>
              <a:t>Lateral </a:t>
            </a:r>
            <a:r>
              <a:rPr lang="en-US" b="1" dirty="0" err="1"/>
              <a:t>cutaneous</a:t>
            </a:r>
            <a:r>
              <a:rPr lang="en-US" b="1" dirty="0"/>
              <a:t> nerve </a:t>
            </a:r>
            <a:r>
              <a:rPr lang="en-US" dirty="0"/>
              <a:t>of the thigh supplies </a:t>
            </a:r>
          </a:p>
          <a:p>
            <a:pPr lvl="1"/>
            <a:r>
              <a:rPr lang="en-US" b="1" i="1" dirty="0"/>
              <a:t>skin of the lateral aspect of the thigh </a:t>
            </a:r>
            <a:r>
              <a:rPr lang="en-US" dirty="0"/>
              <a:t>including part of the anterior and posterior surfaces.</a:t>
            </a:r>
          </a:p>
          <a:p>
            <a:r>
              <a:rPr lang="en-US" b="1" dirty="0"/>
              <a:t>Femoral nerve; </a:t>
            </a:r>
            <a:r>
              <a:rPr lang="en-US" dirty="0"/>
              <a:t>one of the larger branches which passes behind the inguinal ligament to enter the thigh in close association with the femoral artery. </a:t>
            </a:r>
          </a:p>
          <a:p>
            <a:pPr lvl="1"/>
            <a:r>
              <a:rPr lang="en-US" dirty="0"/>
              <a:t>divides into </a:t>
            </a:r>
            <a:r>
              <a:rPr lang="en-US" b="1" dirty="0" err="1"/>
              <a:t>cutaneous</a:t>
            </a:r>
            <a:r>
              <a:rPr lang="en-US" dirty="0"/>
              <a:t> and </a:t>
            </a:r>
            <a:r>
              <a:rPr lang="en-US" b="1" dirty="0"/>
              <a:t>muscular</a:t>
            </a:r>
            <a:r>
              <a:rPr lang="en-US" dirty="0"/>
              <a:t> branches to </a:t>
            </a:r>
            <a:r>
              <a:rPr lang="en-US" b="1" dirty="0"/>
              <a:t>supply the skin </a:t>
            </a:r>
            <a:r>
              <a:rPr lang="en-US" dirty="0"/>
              <a:t>and the </a:t>
            </a:r>
            <a:r>
              <a:rPr lang="en-US" b="1" dirty="0"/>
              <a:t>muscles of the front of the thigh</a:t>
            </a:r>
            <a:r>
              <a:rPr lang="en-US" dirty="0"/>
              <a:t>. </a:t>
            </a:r>
          </a:p>
          <a:p>
            <a:pPr lvl="1"/>
            <a:r>
              <a:rPr lang="en-US" dirty="0"/>
              <a:t>One branch, the </a:t>
            </a:r>
            <a:r>
              <a:rPr lang="en-US" b="1" dirty="0"/>
              <a:t>saphenous nerve</a:t>
            </a:r>
            <a:r>
              <a:rPr lang="en-US" dirty="0"/>
              <a:t>, supplies the </a:t>
            </a:r>
            <a:r>
              <a:rPr lang="en-US" b="1" dirty="0"/>
              <a:t>medial aspect of the leg, ankle </a:t>
            </a:r>
            <a:r>
              <a:rPr lang="en-US" dirty="0"/>
              <a:t>and</a:t>
            </a:r>
            <a:r>
              <a:rPr lang="en-US" b="1" dirty="0"/>
              <a:t> foot</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484</a:t>
            </a:fld>
            <a:endParaRPr lang="en-US"/>
          </a:p>
        </p:txBody>
      </p:sp>
    </p:spTree>
  </p:cSld>
  <p:clrMapOvr>
    <a:masterClrMapping/>
  </p:clrMapOvr>
  <p:transition>
    <p:wedge/>
  </p:transition>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b="1" dirty="0" err="1"/>
              <a:t>Obturator</a:t>
            </a:r>
            <a:r>
              <a:rPr lang="en-US" b="1" dirty="0"/>
              <a:t> nerve </a:t>
            </a:r>
            <a:r>
              <a:rPr lang="en-US" dirty="0"/>
              <a:t>supplies </a:t>
            </a:r>
          </a:p>
          <a:p>
            <a:pPr lvl="1"/>
            <a:r>
              <a:rPr lang="en-US" b="1" dirty="0"/>
              <a:t>Adductor muscles </a:t>
            </a:r>
            <a:r>
              <a:rPr lang="en-US" dirty="0"/>
              <a:t>of the </a:t>
            </a:r>
            <a:r>
              <a:rPr lang="en-US" b="1" dirty="0"/>
              <a:t>thigh</a:t>
            </a:r>
            <a:r>
              <a:rPr lang="en-US" dirty="0"/>
              <a:t> </a:t>
            </a:r>
          </a:p>
          <a:p>
            <a:pPr lvl="1"/>
            <a:r>
              <a:rPr lang="en-US" b="1" dirty="0"/>
              <a:t>skin of the medial aspect of the thigh</a:t>
            </a:r>
            <a:r>
              <a:rPr lang="en-US" dirty="0"/>
              <a:t>. </a:t>
            </a:r>
          </a:p>
          <a:p>
            <a:pPr lvl="1"/>
            <a:r>
              <a:rPr lang="en-US" dirty="0"/>
              <a:t>ends just above the level of the knee joint.</a:t>
            </a:r>
          </a:p>
          <a:p>
            <a:r>
              <a:rPr lang="en-US" b="1" dirty="0" err="1"/>
              <a:t>Lumbosacral</a:t>
            </a:r>
            <a:r>
              <a:rPr lang="en-US" b="1" dirty="0"/>
              <a:t> trunk </a:t>
            </a:r>
            <a:r>
              <a:rPr lang="en-US" dirty="0"/>
              <a:t>descends into the pelvis and makes a contribution to the </a:t>
            </a:r>
            <a:r>
              <a:rPr lang="en-US" b="1" dirty="0"/>
              <a:t>sacral plexus</a:t>
            </a:r>
            <a:r>
              <a:rPr lang="en-US" dirty="0"/>
              <a:t>.</a:t>
            </a:r>
          </a:p>
          <a:p>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485</a:t>
            </a:fld>
            <a:endParaRPr lang="en-US"/>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Sacral plexus</a:t>
            </a:r>
          </a:p>
        </p:txBody>
      </p:sp>
      <p:sp>
        <p:nvSpPr>
          <p:cNvPr id="3" name="Content Placeholder 2"/>
          <p:cNvSpPr>
            <a:spLocks noGrp="1"/>
          </p:cNvSpPr>
          <p:nvPr>
            <p:ph idx="1"/>
          </p:nvPr>
        </p:nvSpPr>
        <p:spPr>
          <a:xfrm>
            <a:off x="0" y="609600"/>
            <a:ext cx="9144000" cy="6248400"/>
          </a:xfrm>
        </p:spPr>
        <p:txBody>
          <a:bodyPr>
            <a:normAutofit/>
          </a:bodyPr>
          <a:lstStyle/>
          <a:p>
            <a:r>
              <a:rPr lang="en-US" dirty="0"/>
              <a:t>Formed by </a:t>
            </a:r>
          </a:p>
          <a:p>
            <a:pPr lvl="1"/>
            <a:r>
              <a:rPr lang="en-US" b="1" dirty="0"/>
              <a:t>anterior </a:t>
            </a:r>
            <a:r>
              <a:rPr lang="en-US" b="1" dirty="0" err="1"/>
              <a:t>rami</a:t>
            </a:r>
            <a:r>
              <a:rPr lang="en-US" b="1" dirty="0"/>
              <a:t> of the </a:t>
            </a:r>
            <a:r>
              <a:rPr lang="en-US" b="1" dirty="0" err="1"/>
              <a:t>lumbosacral</a:t>
            </a:r>
            <a:r>
              <a:rPr lang="en-US" b="1" dirty="0"/>
              <a:t> trunk </a:t>
            </a:r>
            <a:r>
              <a:rPr lang="en-US" dirty="0"/>
              <a:t>&amp; </a:t>
            </a:r>
          </a:p>
          <a:p>
            <a:pPr lvl="1"/>
            <a:r>
              <a:rPr lang="en-US" dirty="0"/>
              <a:t>the 1</a:t>
            </a:r>
            <a:r>
              <a:rPr lang="en-US" baseline="30000" dirty="0"/>
              <a:t>st</a:t>
            </a:r>
            <a:r>
              <a:rPr lang="en-US" dirty="0"/>
              <a:t> </a:t>
            </a:r>
            <a:r>
              <a:rPr lang="en-US" b="1" dirty="0"/>
              <a:t>, 2</a:t>
            </a:r>
            <a:r>
              <a:rPr lang="en-US" b="1" baseline="30000" dirty="0"/>
              <a:t>nd</a:t>
            </a:r>
            <a:r>
              <a:rPr lang="en-US" b="1" dirty="0"/>
              <a:t> &amp; 3</a:t>
            </a:r>
            <a:r>
              <a:rPr lang="en-US" b="1" baseline="30000" dirty="0"/>
              <a:t>rd</a:t>
            </a:r>
            <a:r>
              <a:rPr lang="en-US" b="1" dirty="0"/>
              <a:t> sacral </a:t>
            </a:r>
            <a:r>
              <a:rPr lang="en-US" dirty="0"/>
              <a:t>nerves. </a:t>
            </a:r>
          </a:p>
          <a:p>
            <a:r>
              <a:rPr lang="en-US" dirty="0"/>
              <a:t>Lies in the </a:t>
            </a:r>
            <a:r>
              <a:rPr lang="en-US" b="1" dirty="0"/>
              <a:t>posterior wall </a:t>
            </a:r>
            <a:r>
              <a:rPr lang="en-US" dirty="0"/>
              <a:t>of the pelvic cavity.</a:t>
            </a:r>
          </a:p>
          <a:p>
            <a:r>
              <a:rPr lang="en-US" dirty="0"/>
              <a:t>Divides into a number of branches, supplying </a:t>
            </a:r>
          </a:p>
          <a:p>
            <a:pPr lvl="1"/>
            <a:r>
              <a:rPr lang="en-US" dirty="0"/>
              <a:t>muscles and skin of the pelvic floor, </a:t>
            </a:r>
          </a:p>
          <a:p>
            <a:pPr lvl="1"/>
            <a:r>
              <a:rPr lang="en-US" dirty="0"/>
              <a:t>muscles around the hip joint and the pelvic organs. </a:t>
            </a:r>
          </a:p>
          <a:p>
            <a:r>
              <a:rPr lang="en-US" dirty="0"/>
              <a:t>Provides the sciatic nerve which contains fibres </a:t>
            </a:r>
            <a:r>
              <a:rPr lang="en-US" b="1" dirty="0"/>
              <a:t>from L4, 5, S1, 2, 3.</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486</a:t>
            </a:fld>
            <a:endParaRPr lang="en-US"/>
          </a:p>
        </p:txBody>
      </p:sp>
    </p:spTree>
  </p:cSld>
  <p:clrMapOvr>
    <a:masterClrMapping/>
  </p:clrMapOvr>
  <p:transition>
    <p:wedge/>
  </p:transition>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b="1" dirty="0"/>
              <a:t>Sciatic nerve </a:t>
            </a:r>
          </a:p>
          <a:p>
            <a:pPr lvl="1"/>
            <a:r>
              <a:rPr lang="en-US" dirty="0"/>
              <a:t>largest nerve in the body. </a:t>
            </a:r>
          </a:p>
          <a:p>
            <a:pPr lvl="1"/>
            <a:r>
              <a:rPr lang="en-US" dirty="0"/>
              <a:t>about 2 cm wide at its origin. </a:t>
            </a:r>
          </a:p>
          <a:p>
            <a:pPr lvl="1"/>
            <a:r>
              <a:rPr lang="en-US" dirty="0"/>
              <a:t>passes through the </a:t>
            </a:r>
            <a:r>
              <a:rPr lang="en-US" b="1" dirty="0"/>
              <a:t>greater sciatic foramen</a:t>
            </a:r>
            <a:r>
              <a:rPr lang="en-US" dirty="0"/>
              <a:t> into the buttock then descends through the posterior aspect of the thigh supplying the </a:t>
            </a:r>
            <a:r>
              <a:rPr lang="en-US" b="1" dirty="0"/>
              <a:t>hamstring muscles</a:t>
            </a:r>
            <a:r>
              <a:rPr lang="en-US" dirty="0"/>
              <a:t>. </a:t>
            </a:r>
          </a:p>
          <a:p>
            <a:pPr lvl="1"/>
            <a:r>
              <a:rPr lang="en-US" dirty="0"/>
              <a:t>At the level of the </a:t>
            </a:r>
            <a:r>
              <a:rPr lang="en-US" b="1" dirty="0"/>
              <a:t>middle of the femur </a:t>
            </a:r>
            <a:r>
              <a:rPr lang="en-US" dirty="0"/>
              <a:t>it divides to form</a:t>
            </a:r>
          </a:p>
          <a:p>
            <a:pPr lvl="2"/>
            <a:r>
              <a:rPr lang="en-US" b="1" dirty="0"/>
              <a:t>tibial</a:t>
            </a:r>
            <a:r>
              <a:rPr lang="en-US" dirty="0"/>
              <a:t> &amp; </a:t>
            </a:r>
          </a:p>
          <a:p>
            <a:pPr lvl="2"/>
            <a:r>
              <a:rPr lang="en-US" b="1" dirty="0"/>
              <a:t>common peroneal </a:t>
            </a:r>
            <a:r>
              <a:rPr lang="en-US" dirty="0"/>
              <a:t>nerves.</a:t>
            </a:r>
          </a:p>
          <a:p>
            <a:r>
              <a:rPr lang="en-US" b="1" dirty="0"/>
              <a:t>Tibial nerve </a:t>
            </a:r>
          </a:p>
          <a:p>
            <a:pPr lvl="1"/>
            <a:r>
              <a:rPr lang="en-US" dirty="0"/>
              <a:t>descends through the popliteal fossa to the posterior aspect of the leg where it supplies </a:t>
            </a:r>
            <a:r>
              <a:rPr lang="en-US" b="1" dirty="0"/>
              <a:t>muscles and skin</a:t>
            </a:r>
            <a:r>
              <a:rPr lang="en-US" dirty="0"/>
              <a:t>. </a:t>
            </a:r>
          </a:p>
          <a:p>
            <a:pPr lvl="1"/>
            <a:r>
              <a:rPr lang="en-US" dirty="0"/>
              <a:t>passes under the medial malleolus to supply </a:t>
            </a:r>
            <a:r>
              <a:rPr lang="en-US" b="1" dirty="0"/>
              <a:t>muscles </a:t>
            </a:r>
            <a:r>
              <a:rPr lang="en-US" dirty="0"/>
              <a:t>and</a:t>
            </a:r>
            <a:r>
              <a:rPr lang="en-US" b="1" dirty="0"/>
              <a:t> skin of the sole of the foot </a:t>
            </a:r>
            <a:r>
              <a:rPr lang="en-US" dirty="0"/>
              <a:t>and</a:t>
            </a:r>
            <a:r>
              <a:rPr lang="en-US" b="1" dirty="0"/>
              <a:t> toes</a:t>
            </a:r>
            <a:r>
              <a:rPr lang="en-US" dirty="0"/>
              <a:t>. </a:t>
            </a:r>
          </a:p>
          <a:p>
            <a:pPr lvl="1"/>
            <a:r>
              <a:rPr lang="en-US" dirty="0"/>
              <a:t>main branch is the </a:t>
            </a:r>
            <a:r>
              <a:rPr lang="en-US" b="1" dirty="0" err="1"/>
              <a:t>sural</a:t>
            </a:r>
            <a:r>
              <a:rPr lang="en-US" b="1" dirty="0"/>
              <a:t> nerve </a:t>
            </a:r>
            <a:r>
              <a:rPr lang="en-US" dirty="0"/>
              <a:t>which supplies </a:t>
            </a:r>
          </a:p>
          <a:p>
            <a:pPr lvl="2"/>
            <a:r>
              <a:rPr lang="en-US" b="1" dirty="0"/>
              <a:t>tissues in the area of the heel, </a:t>
            </a:r>
          </a:p>
          <a:p>
            <a:pPr lvl="2"/>
            <a:r>
              <a:rPr lang="en-US" b="1" dirty="0"/>
              <a:t>lateral aspect of the ankle </a:t>
            </a:r>
            <a:r>
              <a:rPr lang="en-US" dirty="0"/>
              <a:t>&amp;</a:t>
            </a:r>
          </a:p>
          <a:p>
            <a:pPr lvl="2"/>
            <a:r>
              <a:rPr lang="en-US" b="1" dirty="0"/>
              <a:t>a part of the dorsum of the foot.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487</a:t>
            </a:fld>
            <a:endParaRPr lang="en-US"/>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Common peroneal nerve </a:t>
            </a:r>
          </a:p>
          <a:p>
            <a:pPr lvl="1"/>
            <a:r>
              <a:rPr lang="en-US" dirty="0"/>
              <a:t>descends obliquely along the lateral aspect of the popliteal fossa</a:t>
            </a:r>
          </a:p>
          <a:p>
            <a:pPr lvl="1"/>
            <a:r>
              <a:rPr lang="en-US" dirty="0"/>
              <a:t>winds round the neck of the fibula into the front of the leg where it divides into the </a:t>
            </a:r>
            <a:r>
              <a:rPr lang="en-US" b="1" dirty="0"/>
              <a:t>deep peroneal (anterior tibial) </a:t>
            </a:r>
            <a:r>
              <a:rPr lang="en-US" dirty="0"/>
              <a:t>and the </a:t>
            </a:r>
            <a:r>
              <a:rPr lang="en-US" b="1" dirty="0"/>
              <a:t>superficial peroneal (musculocutaneous) nerves </a:t>
            </a:r>
            <a:r>
              <a:rPr lang="en-US" dirty="0"/>
              <a:t>which</a:t>
            </a:r>
            <a:r>
              <a:rPr lang="en-US" b="1" dirty="0"/>
              <a:t> </a:t>
            </a:r>
            <a:r>
              <a:rPr lang="en-US" dirty="0"/>
              <a:t>supply the skin and muscles of the </a:t>
            </a:r>
            <a:r>
              <a:rPr lang="en-US" b="1" dirty="0"/>
              <a:t>anterior aspect of the leg </a:t>
            </a:r>
            <a:r>
              <a:rPr lang="en-US" dirty="0"/>
              <a:t>and</a:t>
            </a:r>
            <a:r>
              <a:rPr lang="en-US" b="1" dirty="0"/>
              <a:t> the dorsum of the foot and toes</a:t>
            </a:r>
            <a:r>
              <a:rPr lang="en-US" dirty="0"/>
              <a:t>.</a:t>
            </a:r>
          </a:p>
          <a:p>
            <a:r>
              <a:rPr lang="en-US" b="1" dirty="0"/>
              <a:t>Pudendal nerve (S2, 3, 4). </a:t>
            </a:r>
            <a:r>
              <a:rPr lang="en-US" dirty="0"/>
              <a:t>The branches</a:t>
            </a:r>
            <a:r>
              <a:rPr lang="en-US" b="1" dirty="0"/>
              <a:t> </a:t>
            </a:r>
            <a:r>
              <a:rPr lang="en-US" dirty="0"/>
              <a:t>supplies </a:t>
            </a:r>
          </a:p>
          <a:p>
            <a:pPr lvl="1"/>
            <a:r>
              <a:rPr lang="en-US" b="1" dirty="0"/>
              <a:t>external anal sphincter, </a:t>
            </a:r>
          </a:p>
          <a:p>
            <a:pPr lvl="1"/>
            <a:r>
              <a:rPr lang="en-US" b="1" dirty="0"/>
              <a:t>external urethral sphincter </a:t>
            </a:r>
            <a:r>
              <a:rPr lang="en-US" dirty="0"/>
              <a:t>and</a:t>
            </a:r>
            <a:r>
              <a:rPr lang="en-US" b="1" dirty="0"/>
              <a:t> adjacent skin. </a:t>
            </a:r>
          </a:p>
          <a:p>
            <a:pPr lvl="1"/>
            <a:r>
              <a:rPr lang="en-US" b="1" dirty="0"/>
              <a:t>Genitalia </a:t>
            </a:r>
          </a:p>
          <a:p>
            <a:pPr lvl="1"/>
            <a:r>
              <a:rPr lang="en-US" b="1" dirty="0"/>
              <a:t>Skin around the perineum</a:t>
            </a:r>
          </a:p>
          <a:p>
            <a:pPr lvl="1"/>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488</a:t>
            </a:fld>
            <a:endParaRPr lang="en-US"/>
          </a:p>
        </p:txBody>
      </p:sp>
    </p:spTree>
  </p:cSld>
  <p:clrMapOvr>
    <a:masterClrMapping/>
  </p:clrMapOvr>
  <p:transition>
    <p:wedge/>
  </p:transition>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Coccygeal plexus</a:t>
            </a:r>
          </a:p>
        </p:txBody>
      </p:sp>
      <p:sp>
        <p:nvSpPr>
          <p:cNvPr id="3" name="Content Placeholder 2"/>
          <p:cNvSpPr>
            <a:spLocks noGrp="1"/>
          </p:cNvSpPr>
          <p:nvPr>
            <p:ph idx="1"/>
          </p:nvPr>
        </p:nvSpPr>
        <p:spPr>
          <a:xfrm>
            <a:off x="0" y="609600"/>
            <a:ext cx="9144000" cy="6248400"/>
          </a:xfrm>
        </p:spPr>
        <p:txBody>
          <a:bodyPr>
            <a:normAutofit/>
          </a:bodyPr>
          <a:lstStyle/>
          <a:p>
            <a:r>
              <a:rPr lang="en-US" dirty="0"/>
              <a:t>Very small plexus </a:t>
            </a:r>
          </a:p>
          <a:p>
            <a:r>
              <a:rPr lang="en-US" dirty="0"/>
              <a:t>Formed by </a:t>
            </a:r>
            <a:r>
              <a:rPr lang="en-US" b="1" dirty="0"/>
              <a:t>part of the 4</a:t>
            </a:r>
            <a:r>
              <a:rPr lang="en-US" b="1" baseline="30000" dirty="0"/>
              <a:t>th</a:t>
            </a:r>
            <a:r>
              <a:rPr lang="en-US" b="1" dirty="0"/>
              <a:t> &amp; 5</a:t>
            </a:r>
            <a:r>
              <a:rPr lang="en-US" b="1" baseline="30000" dirty="0"/>
              <a:t>th</a:t>
            </a:r>
            <a:r>
              <a:rPr lang="en-US" b="1" dirty="0"/>
              <a:t> sacral</a:t>
            </a:r>
            <a:r>
              <a:rPr lang="en-US" dirty="0"/>
              <a:t> and the </a:t>
            </a:r>
            <a:r>
              <a:rPr lang="en-US" b="1" dirty="0"/>
              <a:t>coccygeal nerves</a:t>
            </a:r>
            <a:r>
              <a:rPr lang="en-US" dirty="0"/>
              <a:t>.</a:t>
            </a:r>
          </a:p>
          <a:p>
            <a:r>
              <a:rPr lang="en-US" dirty="0"/>
              <a:t>Nerves from this plexus supply </a:t>
            </a:r>
          </a:p>
          <a:p>
            <a:pPr lvl="1"/>
            <a:r>
              <a:rPr lang="en-US" dirty="0"/>
              <a:t>skin in the area of the coccyx </a:t>
            </a:r>
          </a:p>
          <a:p>
            <a:pPr lvl="1"/>
            <a:r>
              <a:rPr lang="en-US" dirty="0" err="1"/>
              <a:t>levators</a:t>
            </a:r>
            <a:r>
              <a:rPr lang="en-US" dirty="0"/>
              <a:t> </a:t>
            </a:r>
            <a:r>
              <a:rPr lang="en-US" dirty="0" err="1"/>
              <a:t>ani</a:t>
            </a:r>
            <a:r>
              <a:rPr lang="en-US" dirty="0"/>
              <a:t> and </a:t>
            </a:r>
            <a:r>
              <a:rPr lang="en-US" dirty="0" err="1"/>
              <a:t>coccygeus</a:t>
            </a:r>
            <a:r>
              <a:rPr lang="en-US" dirty="0"/>
              <a:t> muscles of the pelvic floor </a:t>
            </a:r>
          </a:p>
          <a:p>
            <a:pPr lvl="1"/>
            <a:r>
              <a:rPr lang="en-US" dirty="0"/>
              <a:t>external anal sphincter.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489</a:t>
            </a:fld>
            <a:endParaRPr lang="en-US"/>
          </a:p>
        </p:txBody>
      </p:sp>
    </p:spTree>
  </p:cSld>
  <p:clrMapOvr>
    <a:masterClrMapping/>
  </p:clrMapOvr>
  <p:transition>
    <p:wedg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a:t>MEMBRANES </a:t>
            </a:r>
          </a:p>
        </p:txBody>
      </p:sp>
      <p:sp>
        <p:nvSpPr>
          <p:cNvPr id="3" name="Content Placeholder 2"/>
          <p:cNvSpPr>
            <a:spLocks noGrp="1"/>
          </p:cNvSpPr>
          <p:nvPr>
            <p:ph idx="1"/>
          </p:nvPr>
        </p:nvSpPr>
        <p:spPr>
          <a:xfrm>
            <a:off x="0" y="685800"/>
            <a:ext cx="9144000" cy="6172200"/>
          </a:xfrm>
        </p:spPr>
        <p:txBody>
          <a:bodyPr>
            <a:normAutofit/>
          </a:bodyPr>
          <a:lstStyle/>
          <a:p>
            <a:r>
              <a:rPr lang="en-US" sz="3200" b="1" dirty="0"/>
              <a:t>Def: </a:t>
            </a:r>
            <a:r>
              <a:rPr lang="en-US" sz="3200" dirty="0"/>
              <a:t>sheets of epithelial tissue and their supporting connective tissue that cover or line internal structures or cavities. </a:t>
            </a:r>
          </a:p>
          <a:p>
            <a:r>
              <a:rPr lang="en-US" sz="3200" dirty="0"/>
              <a:t>Main membranes are:</a:t>
            </a:r>
          </a:p>
          <a:p>
            <a:pPr marL="1131570" lvl="2" indent="-400050">
              <a:buFont typeface="+mj-lt"/>
              <a:buAutoNum type="romanLcPeriod"/>
            </a:pPr>
            <a:r>
              <a:rPr lang="en-US" sz="3200" dirty="0"/>
              <a:t>Mucous</a:t>
            </a:r>
          </a:p>
          <a:p>
            <a:pPr marL="1131570" lvl="2" indent="-400050">
              <a:buFont typeface="+mj-lt"/>
              <a:buAutoNum type="romanLcPeriod"/>
            </a:pPr>
            <a:r>
              <a:rPr lang="en-US" sz="3200" dirty="0"/>
              <a:t>Serous</a:t>
            </a:r>
          </a:p>
          <a:p>
            <a:pPr marL="1131570" lvl="2" indent="-400050">
              <a:buFont typeface="+mj-lt"/>
              <a:buAutoNum type="romanLcPeriod"/>
            </a:pPr>
            <a:r>
              <a:rPr lang="en-US" sz="3200" dirty="0"/>
              <a:t>Synovial</a:t>
            </a:r>
          </a:p>
          <a:p>
            <a:pPr marL="1131570" lvl="2" indent="-400050">
              <a:buFont typeface="+mj-lt"/>
              <a:buAutoNum type="romanLcPeriod"/>
            </a:pPr>
            <a:r>
              <a:rPr lang="en-US" sz="3200" dirty="0" err="1"/>
              <a:t>Cutaneous</a:t>
            </a:r>
            <a:r>
              <a:rPr lang="en-US" sz="3200" dirty="0"/>
              <a:t> </a:t>
            </a:r>
          </a:p>
          <a:p>
            <a:pPr>
              <a:buNone/>
            </a:pPr>
            <a:endParaRPr lang="en-US" sz="32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49</a:t>
            </a:fld>
            <a:endParaRPr lang="en-US"/>
          </a:p>
        </p:txBody>
      </p:sp>
    </p:spTree>
  </p:cSld>
  <p:clrMapOvr>
    <a:masterClrMapping/>
  </p:clrMapOvr>
  <p:transition>
    <p:wipe dir="d"/>
  </p:transition>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354762"/>
            <a:ext cx="8229600" cy="503238"/>
          </a:xfrm>
        </p:spPr>
        <p:txBody>
          <a:bodyPr>
            <a:normAutofit/>
          </a:bodyPr>
          <a:lstStyle/>
          <a:p>
            <a:r>
              <a:rPr lang="en-US" sz="2400" dirty="0"/>
              <a:t>Sacral &amp; </a:t>
            </a:r>
            <a:r>
              <a:rPr lang="en-US" sz="2400" dirty="0" err="1"/>
              <a:t>coccygeal</a:t>
            </a:r>
            <a:r>
              <a:rPr lang="en-US" sz="2400" dirty="0"/>
              <a:t> plexuses</a:t>
            </a:r>
          </a:p>
        </p:txBody>
      </p:sp>
      <p:pic>
        <p:nvPicPr>
          <p:cNvPr id="11266" name="Picture 2"/>
          <p:cNvPicPr>
            <a:picLocks noGrp="1" noChangeAspect="1" noChangeArrowheads="1"/>
          </p:cNvPicPr>
          <p:nvPr>
            <p:ph idx="1"/>
          </p:nvPr>
        </p:nvPicPr>
        <p:blipFill>
          <a:blip r:embed="rId2" cstate="print"/>
          <a:srcRect t="11765" r="50000" b="-3529"/>
          <a:stretch>
            <a:fillRect/>
          </a:stretch>
        </p:blipFill>
        <p:spPr bwMode="auto">
          <a:xfrm>
            <a:off x="457200" y="0"/>
            <a:ext cx="7620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490</a:t>
            </a:fld>
            <a:endParaRPr lang="en-US"/>
          </a:p>
        </p:txBody>
      </p:sp>
    </p:spTree>
  </p:cSld>
  <p:clrMapOvr>
    <a:masterClrMapping/>
  </p:clrMapOvr>
  <p:transition>
    <p:wedge/>
  </p:transition>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491</a:t>
            </a:fld>
            <a:endParaRPr lang="en-US"/>
          </a:p>
        </p:txBody>
      </p:sp>
      <p:pic>
        <p:nvPicPr>
          <p:cNvPr id="5" name="Picture 2"/>
          <p:cNvPicPr>
            <a:picLocks noChangeAspect="1" noChangeArrowheads="1"/>
          </p:cNvPicPr>
          <p:nvPr/>
        </p:nvPicPr>
        <p:blipFill>
          <a:blip r:embed="rId2" cstate="print"/>
          <a:srcRect l="51219" t="-892" r="-2439" b="-3529"/>
          <a:stretch>
            <a:fillRect/>
          </a:stretch>
        </p:blipFill>
        <p:spPr bwMode="auto">
          <a:xfrm>
            <a:off x="2057400" y="0"/>
            <a:ext cx="6553200" cy="6858000"/>
          </a:xfrm>
          <a:prstGeom prst="rect">
            <a:avLst/>
          </a:prstGeom>
          <a:noFill/>
          <a:ln w="9525">
            <a:noFill/>
            <a:miter lim="800000"/>
            <a:headEnd/>
            <a:tailEnd/>
          </a:ln>
        </p:spPr>
      </p:pic>
      <p:sp>
        <p:nvSpPr>
          <p:cNvPr id="6" name="TextBox 5"/>
          <p:cNvSpPr txBox="1"/>
          <p:nvPr/>
        </p:nvSpPr>
        <p:spPr>
          <a:xfrm>
            <a:off x="0" y="762000"/>
            <a:ext cx="1600200" cy="2554545"/>
          </a:xfrm>
          <a:prstGeom prst="rect">
            <a:avLst/>
          </a:prstGeom>
          <a:noFill/>
        </p:spPr>
        <p:txBody>
          <a:bodyPr wrap="square" rtlCol="0">
            <a:spAutoFit/>
          </a:bodyPr>
          <a:lstStyle/>
          <a:p>
            <a:r>
              <a:rPr lang="en-US" sz="3200" b="1" dirty="0">
                <a:solidFill>
                  <a:srgbClr val="FF0000"/>
                </a:solidFill>
              </a:rPr>
              <a:t>The main nerves of the legs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t="-899"/>
          <a:stretch>
            <a:fillRect/>
          </a:stretch>
        </p:blipFill>
        <p:spPr bwMode="auto">
          <a:xfrm>
            <a:off x="685800" y="0"/>
            <a:ext cx="8458199"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492</a:t>
            </a:fld>
            <a:endParaRPr lang="en-US" dirty="0"/>
          </a:p>
        </p:txBody>
      </p:sp>
      <p:sp>
        <p:nvSpPr>
          <p:cNvPr id="6" name="TextBox 5"/>
          <p:cNvSpPr txBox="1"/>
          <p:nvPr/>
        </p:nvSpPr>
        <p:spPr>
          <a:xfrm>
            <a:off x="0" y="3441680"/>
            <a:ext cx="1600200" cy="3416320"/>
          </a:xfrm>
          <a:prstGeom prst="rect">
            <a:avLst/>
          </a:prstGeom>
          <a:noFill/>
        </p:spPr>
        <p:txBody>
          <a:bodyPr wrap="square" rtlCol="0">
            <a:spAutoFit/>
          </a:bodyPr>
          <a:lstStyle/>
          <a:p>
            <a:r>
              <a:rPr lang="en-US" sz="2400" b="1" dirty="0">
                <a:solidFill>
                  <a:srgbClr val="FF0000"/>
                </a:solidFill>
              </a:rPr>
              <a:t>Distribution and origins of the </a:t>
            </a:r>
            <a:r>
              <a:rPr lang="en-US" sz="2400" b="1" dirty="0" err="1">
                <a:solidFill>
                  <a:srgbClr val="FF0000"/>
                </a:solidFill>
              </a:rPr>
              <a:t>cutaneous</a:t>
            </a:r>
            <a:r>
              <a:rPr lang="en-US" sz="2400" b="1" dirty="0">
                <a:solidFill>
                  <a:srgbClr val="FF0000"/>
                </a:solidFill>
              </a:rPr>
              <a:t> nerves of the leg.</a:t>
            </a:r>
          </a:p>
        </p:txBody>
      </p:sp>
    </p:spTree>
  </p:cSld>
  <p:clrMapOvr>
    <a:masterClrMapping/>
  </p:clrMapOvr>
  <p:transition>
    <p:wedge/>
  </p:transition>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1">
            <a:schemeClr val="accent4"/>
          </a:lnRef>
          <a:fillRef idx="2">
            <a:schemeClr val="accent4"/>
          </a:fillRef>
          <a:effectRef idx="1">
            <a:schemeClr val="accent4"/>
          </a:effectRef>
          <a:fontRef idx="minor">
            <a:schemeClr val="dk1"/>
          </a:fontRef>
        </p:style>
        <p:txBody>
          <a:bodyPr/>
          <a:lstStyle/>
          <a:p>
            <a:r>
              <a:rPr lang="en-US" b="1" u="sng" dirty="0"/>
              <a:t>Thoracic nerves</a:t>
            </a:r>
          </a:p>
        </p:txBody>
      </p:sp>
      <p:sp>
        <p:nvSpPr>
          <p:cNvPr id="3" name="Content Placeholder 2"/>
          <p:cNvSpPr>
            <a:spLocks noGrp="1"/>
          </p:cNvSpPr>
          <p:nvPr>
            <p:ph idx="1"/>
          </p:nvPr>
        </p:nvSpPr>
        <p:spPr>
          <a:xfrm>
            <a:off x="0" y="685800"/>
            <a:ext cx="9144000" cy="6172200"/>
          </a:xfrm>
        </p:spPr>
        <p:txBody>
          <a:bodyPr>
            <a:normAutofit/>
          </a:bodyPr>
          <a:lstStyle/>
          <a:p>
            <a:r>
              <a:rPr lang="en-US" dirty="0"/>
              <a:t>Do not form plexuses.</a:t>
            </a:r>
          </a:p>
          <a:p>
            <a:r>
              <a:rPr lang="en-US" dirty="0"/>
              <a:t>Are 12 pairs; first 11 are the </a:t>
            </a:r>
            <a:r>
              <a:rPr lang="en-US" b="1" dirty="0"/>
              <a:t>intercostal nerves, </a:t>
            </a:r>
            <a:r>
              <a:rPr lang="en-US" dirty="0"/>
              <a:t>12th pair are the </a:t>
            </a:r>
            <a:r>
              <a:rPr lang="en-US" b="1" dirty="0"/>
              <a:t>subcostal nerves</a:t>
            </a:r>
            <a:r>
              <a:rPr lang="en-US" dirty="0"/>
              <a:t>. </a:t>
            </a:r>
          </a:p>
          <a:p>
            <a:r>
              <a:rPr lang="en-US" dirty="0"/>
              <a:t>They pass between the ribs supplying them, the intercostal muscles and overlying skin. </a:t>
            </a:r>
          </a:p>
          <a:p>
            <a:r>
              <a:rPr lang="en-US" b="1" dirty="0"/>
              <a:t>7th to the 12th thoracic </a:t>
            </a:r>
            <a:r>
              <a:rPr lang="en-US" dirty="0"/>
              <a:t>nerves also supply the </a:t>
            </a:r>
            <a:r>
              <a:rPr lang="en-US" b="1" dirty="0"/>
              <a:t>muscles and the skin of the posterior and anterior abdominal walls.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493</a:t>
            </a:fld>
            <a:endParaRPr lang="en-US"/>
          </a:p>
        </p:txBody>
      </p:sp>
    </p:spTree>
  </p:cSld>
  <p:clrMapOvr>
    <a:masterClrMapping/>
  </p:clrMapOvr>
  <p:transition>
    <p:wedge/>
  </p:transition>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u="sng" dirty="0"/>
              <a:t>Cranial nerves</a:t>
            </a:r>
          </a:p>
        </p:txBody>
      </p:sp>
      <p:sp>
        <p:nvSpPr>
          <p:cNvPr id="3" name="Content Placeholder 2"/>
          <p:cNvSpPr>
            <a:spLocks noGrp="1"/>
          </p:cNvSpPr>
          <p:nvPr>
            <p:ph idx="1"/>
          </p:nvPr>
        </p:nvSpPr>
        <p:spPr>
          <a:xfrm>
            <a:off x="0" y="609600"/>
            <a:ext cx="9144000" cy="6248400"/>
          </a:xfrm>
        </p:spPr>
        <p:txBody>
          <a:bodyPr>
            <a:normAutofit fontScale="77500" lnSpcReduction="20000"/>
          </a:bodyPr>
          <a:lstStyle/>
          <a:p>
            <a:pPr>
              <a:buNone/>
            </a:pPr>
            <a:r>
              <a:rPr lang="en-US" b="1" dirty="0"/>
              <a:t>Def</a:t>
            </a:r>
            <a:r>
              <a:rPr lang="en-US" dirty="0"/>
              <a:t>:12 pairs of nerves originating from nuclei in the inferior surface of the brain, some sensory, some motor and some mixed. </a:t>
            </a:r>
          </a:p>
          <a:p>
            <a:r>
              <a:rPr lang="en-US" dirty="0"/>
              <a:t>They are:</a:t>
            </a:r>
          </a:p>
          <a:p>
            <a:pPr>
              <a:buNone/>
            </a:pPr>
            <a:r>
              <a:rPr lang="en-US" dirty="0"/>
              <a:t>	I. Olfactory</a:t>
            </a:r>
          </a:p>
          <a:p>
            <a:pPr>
              <a:buNone/>
            </a:pPr>
            <a:r>
              <a:rPr lang="en-US" dirty="0"/>
              <a:t>	II. Optic</a:t>
            </a:r>
          </a:p>
          <a:p>
            <a:pPr>
              <a:buNone/>
            </a:pPr>
            <a:r>
              <a:rPr lang="en-US" dirty="0"/>
              <a:t>	III. </a:t>
            </a:r>
            <a:r>
              <a:rPr lang="en-US" dirty="0" err="1"/>
              <a:t>Oculomotor</a:t>
            </a:r>
            <a:endParaRPr lang="en-US" dirty="0"/>
          </a:p>
          <a:p>
            <a:pPr>
              <a:buNone/>
            </a:pPr>
            <a:r>
              <a:rPr lang="en-US" dirty="0"/>
              <a:t>	IV. </a:t>
            </a:r>
            <a:r>
              <a:rPr lang="en-US" dirty="0" err="1"/>
              <a:t>Trochlear</a:t>
            </a:r>
            <a:endParaRPr lang="en-US" dirty="0"/>
          </a:p>
          <a:p>
            <a:pPr>
              <a:buNone/>
            </a:pPr>
            <a:r>
              <a:rPr lang="en-US" dirty="0"/>
              <a:t>	V. Trigeminal</a:t>
            </a:r>
          </a:p>
          <a:p>
            <a:pPr>
              <a:buNone/>
            </a:pPr>
            <a:r>
              <a:rPr lang="en-US" dirty="0"/>
              <a:t>	VI. </a:t>
            </a:r>
            <a:r>
              <a:rPr lang="en-US" dirty="0" err="1"/>
              <a:t>Abducent</a:t>
            </a:r>
            <a:endParaRPr lang="en-US" dirty="0"/>
          </a:p>
          <a:p>
            <a:pPr>
              <a:buNone/>
            </a:pPr>
            <a:r>
              <a:rPr lang="en-US" dirty="0"/>
              <a:t>	VII. Facial</a:t>
            </a:r>
          </a:p>
          <a:p>
            <a:pPr>
              <a:buNone/>
            </a:pPr>
            <a:r>
              <a:rPr lang="en-US" dirty="0"/>
              <a:t>	VIII. Vestibulocochlear (auditory)</a:t>
            </a:r>
          </a:p>
          <a:p>
            <a:pPr>
              <a:buNone/>
            </a:pPr>
            <a:r>
              <a:rPr lang="en-US" dirty="0"/>
              <a:t>	IX. </a:t>
            </a:r>
            <a:r>
              <a:rPr lang="en-US" dirty="0" err="1"/>
              <a:t>Glossopharyngeal</a:t>
            </a:r>
            <a:endParaRPr lang="en-US" dirty="0"/>
          </a:p>
          <a:p>
            <a:pPr>
              <a:buNone/>
            </a:pPr>
            <a:r>
              <a:rPr lang="en-US" dirty="0"/>
              <a:t>	X. </a:t>
            </a:r>
            <a:r>
              <a:rPr lang="en-US" dirty="0" err="1"/>
              <a:t>Vagus</a:t>
            </a:r>
            <a:endParaRPr lang="en-US" dirty="0"/>
          </a:p>
          <a:p>
            <a:pPr>
              <a:buNone/>
            </a:pPr>
            <a:r>
              <a:rPr lang="en-US" dirty="0"/>
              <a:t>	XL Accessory</a:t>
            </a:r>
          </a:p>
          <a:p>
            <a:pPr>
              <a:buNone/>
            </a:pPr>
            <a:r>
              <a:rPr lang="en-US" dirty="0"/>
              <a:t>	XII. Hypoglossal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494</a:t>
            </a:fld>
            <a:endParaRPr lang="en-US"/>
          </a:p>
        </p:txBody>
      </p:sp>
    </p:spTree>
  </p:cSld>
  <p:clrMapOvr>
    <a:masterClrMapping/>
  </p:clrMapOvr>
  <p:transition>
    <p:wedge/>
  </p:transition>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62"/>
          </a:xfrm>
        </p:spPr>
        <p:txBody>
          <a:bodyPr/>
          <a:lstStyle/>
          <a:p>
            <a:r>
              <a:rPr lang="en-US" dirty="0"/>
              <a:t>FUCTIONAL TYPES</a:t>
            </a:r>
          </a:p>
        </p:txBody>
      </p:sp>
      <p:graphicFrame>
        <p:nvGraphicFramePr>
          <p:cNvPr id="5" name="Content Placeholder 4"/>
          <p:cNvGraphicFramePr>
            <a:graphicFrameLocks noGrp="1"/>
          </p:cNvGraphicFramePr>
          <p:nvPr>
            <p:ph idx="1"/>
          </p:nvPr>
        </p:nvGraphicFramePr>
        <p:xfrm>
          <a:off x="533400" y="1219200"/>
          <a:ext cx="7467600" cy="2743200"/>
        </p:xfrm>
        <a:graphic>
          <a:graphicData uri="http://schemas.openxmlformats.org/drawingml/2006/table">
            <a:tbl>
              <a:tblPr firstRow="1" bandRow="1">
                <a:tableStyleId>{5940675A-B579-460E-94D1-54222C63F5DA}</a:tableStyleId>
              </a:tblPr>
              <a:tblGrid>
                <a:gridCol w="2489200">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370840">
                <a:tc>
                  <a:txBody>
                    <a:bodyPr/>
                    <a:lstStyle/>
                    <a:p>
                      <a:r>
                        <a:rPr lang="en-US" sz="2400" dirty="0"/>
                        <a:t>Motor Cranial</a:t>
                      </a:r>
                      <a:r>
                        <a:rPr lang="en-US" sz="2400" baseline="0" dirty="0"/>
                        <a:t> nerves</a:t>
                      </a:r>
                      <a:endParaRPr lang="en-US" sz="2400" dirty="0"/>
                    </a:p>
                  </a:txBody>
                  <a:tcPr/>
                </a:tc>
                <a:tc>
                  <a:txBody>
                    <a:bodyPr/>
                    <a:lstStyle/>
                    <a:p>
                      <a:r>
                        <a:rPr lang="en-US" sz="2400" dirty="0"/>
                        <a:t>Sensory cranial nerves</a:t>
                      </a:r>
                    </a:p>
                  </a:txBody>
                  <a:tcPr/>
                </a:tc>
                <a:tc>
                  <a:txBody>
                    <a:bodyPr/>
                    <a:lstStyle/>
                    <a:p>
                      <a:r>
                        <a:rPr lang="en-US" sz="2400" dirty="0"/>
                        <a:t>Mixed cranial nerves</a:t>
                      </a:r>
                    </a:p>
                  </a:txBody>
                  <a:tcPr/>
                </a:tc>
                <a:extLst>
                  <a:ext uri="{0D108BD9-81ED-4DB2-BD59-A6C34878D82A}">
                    <a16:rowId xmlns:a16="http://schemas.microsoft.com/office/drawing/2014/main" val="10000"/>
                  </a:ext>
                </a:extLst>
              </a:tr>
              <a:tr h="370840">
                <a:tc>
                  <a:txBody>
                    <a:bodyPr/>
                    <a:lstStyle/>
                    <a:p>
                      <a:r>
                        <a:rPr lang="en-US" sz="2400" dirty="0"/>
                        <a:t>III</a:t>
                      </a:r>
                    </a:p>
                    <a:p>
                      <a:r>
                        <a:rPr lang="en-US" sz="2400" dirty="0"/>
                        <a:t>IV</a:t>
                      </a:r>
                    </a:p>
                    <a:p>
                      <a:r>
                        <a:rPr lang="en-US" sz="2400" dirty="0"/>
                        <a:t>VI</a:t>
                      </a:r>
                    </a:p>
                    <a:p>
                      <a:r>
                        <a:rPr lang="en-US" sz="2400" dirty="0"/>
                        <a:t>XI</a:t>
                      </a:r>
                    </a:p>
                    <a:p>
                      <a:r>
                        <a:rPr lang="en-US" sz="2400" dirty="0"/>
                        <a:t>XII</a:t>
                      </a:r>
                    </a:p>
                  </a:txBody>
                  <a:tcPr/>
                </a:tc>
                <a:tc>
                  <a:txBody>
                    <a:bodyPr/>
                    <a:lstStyle/>
                    <a:p>
                      <a:r>
                        <a:rPr lang="en-US" sz="2400" dirty="0"/>
                        <a:t>I</a:t>
                      </a:r>
                    </a:p>
                    <a:p>
                      <a:r>
                        <a:rPr lang="en-US" sz="2400" dirty="0"/>
                        <a:t>II</a:t>
                      </a:r>
                    </a:p>
                    <a:p>
                      <a:r>
                        <a:rPr lang="en-US" sz="2400" dirty="0"/>
                        <a:t>VIII</a:t>
                      </a:r>
                    </a:p>
                    <a:p>
                      <a:endParaRPr lang="en-US" sz="2400" dirty="0"/>
                    </a:p>
                  </a:txBody>
                  <a:tcPr/>
                </a:tc>
                <a:tc>
                  <a:txBody>
                    <a:bodyPr/>
                    <a:lstStyle/>
                    <a:p>
                      <a:r>
                        <a:rPr lang="en-US" sz="2400" dirty="0"/>
                        <a:t>V</a:t>
                      </a:r>
                    </a:p>
                    <a:p>
                      <a:r>
                        <a:rPr lang="en-US" sz="2400" dirty="0"/>
                        <a:t>VII</a:t>
                      </a:r>
                    </a:p>
                    <a:p>
                      <a:r>
                        <a:rPr lang="en-US" sz="2400" dirty="0"/>
                        <a:t>IX</a:t>
                      </a:r>
                    </a:p>
                    <a:p>
                      <a:r>
                        <a:rPr lang="en-US" sz="2400" dirty="0"/>
                        <a:t>X</a:t>
                      </a:r>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fld id="{5A635FD2-D9AA-4F2E-8FE6-17BF2643B117}" type="slidenum">
              <a:rPr lang="en-US" smtClean="0"/>
              <a:pPr/>
              <a:t>495</a:t>
            </a:fld>
            <a:endParaRPr lang="en-US"/>
          </a:p>
        </p:txBody>
      </p:sp>
      <p:sp>
        <p:nvSpPr>
          <p:cNvPr id="6" name="TextBox 5"/>
          <p:cNvSpPr txBox="1"/>
          <p:nvPr/>
        </p:nvSpPr>
        <p:spPr>
          <a:xfrm>
            <a:off x="0" y="4180344"/>
            <a:ext cx="8458200" cy="2677656"/>
          </a:xfrm>
          <a:prstGeom prst="rect">
            <a:avLst/>
          </a:prstGeom>
          <a:noFill/>
        </p:spPr>
        <p:txBody>
          <a:bodyPr wrap="square" rtlCol="0">
            <a:spAutoFit/>
          </a:bodyPr>
          <a:lstStyle/>
          <a:p>
            <a:r>
              <a:rPr lang="en-US" sz="2800" dirty="0"/>
              <a:t>MNEMONICS:</a:t>
            </a:r>
          </a:p>
          <a:p>
            <a:r>
              <a:rPr lang="en-US" sz="2800" dirty="0"/>
              <a:t>CRANIAL NERVES: </a:t>
            </a:r>
            <a:r>
              <a:rPr lang="en-US" sz="2800" b="1" dirty="0"/>
              <a:t>O</a:t>
            </a:r>
            <a:r>
              <a:rPr lang="en-US" sz="2800" dirty="0"/>
              <a:t>h </a:t>
            </a:r>
            <a:r>
              <a:rPr lang="en-US" sz="2800" b="1" dirty="0" err="1"/>
              <a:t>O</a:t>
            </a:r>
            <a:r>
              <a:rPr lang="en-US" sz="2800" dirty="0" err="1"/>
              <a:t>h</a:t>
            </a:r>
            <a:r>
              <a:rPr lang="en-US" sz="2800" dirty="0"/>
              <a:t> </a:t>
            </a:r>
            <a:r>
              <a:rPr lang="en-US" sz="2800" b="1" dirty="0" err="1"/>
              <a:t>O</a:t>
            </a:r>
            <a:r>
              <a:rPr lang="en-US" sz="2800" dirty="0" err="1"/>
              <a:t>h</a:t>
            </a:r>
            <a:r>
              <a:rPr lang="en-US" sz="2800" dirty="0"/>
              <a:t> </a:t>
            </a:r>
            <a:r>
              <a:rPr lang="en-US" sz="2800" b="1" dirty="0"/>
              <a:t>T</a:t>
            </a:r>
            <a:r>
              <a:rPr lang="en-US" sz="2800" dirty="0"/>
              <a:t>iny </a:t>
            </a:r>
            <a:r>
              <a:rPr lang="en-US" sz="2800" b="1" dirty="0"/>
              <a:t>T</a:t>
            </a:r>
            <a:r>
              <a:rPr lang="en-US" sz="2800" dirty="0"/>
              <a:t>its </a:t>
            </a:r>
            <a:r>
              <a:rPr lang="en-US" sz="2800" b="1" dirty="0"/>
              <a:t>A</a:t>
            </a:r>
            <a:r>
              <a:rPr lang="en-US" sz="2800" dirty="0"/>
              <a:t>re </a:t>
            </a:r>
            <a:r>
              <a:rPr lang="en-US" sz="2800" b="1" dirty="0"/>
              <a:t>F</a:t>
            </a:r>
            <a:r>
              <a:rPr lang="en-US" sz="2800" dirty="0"/>
              <a:t>un </a:t>
            </a:r>
            <a:r>
              <a:rPr lang="en-US" sz="2800" b="1" dirty="0"/>
              <a:t>A</a:t>
            </a:r>
            <a:r>
              <a:rPr lang="en-US" sz="2800" dirty="0"/>
              <a:t>nd </a:t>
            </a:r>
            <a:r>
              <a:rPr lang="en-US" sz="2800" b="1" dirty="0"/>
              <a:t>G</a:t>
            </a:r>
            <a:r>
              <a:rPr lang="en-US" sz="2800" dirty="0"/>
              <a:t>ive </a:t>
            </a:r>
            <a:r>
              <a:rPr lang="en-US" sz="2800" b="1" dirty="0"/>
              <a:t>V</a:t>
            </a:r>
            <a:r>
              <a:rPr lang="en-US" sz="2800" dirty="0"/>
              <a:t>irgins </a:t>
            </a:r>
            <a:r>
              <a:rPr lang="en-US" sz="2800" b="1" dirty="0"/>
              <a:t>A</a:t>
            </a:r>
            <a:r>
              <a:rPr lang="en-US" sz="2800" dirty="0"/>
              <a:t>wkward Hips</a:t>
            </a:r>
          </a:p>
          <a:p>
            <a:r>
              <a:rPr lang="en-US" sz="2800" dirty="0"/>
              <a:t>FUNCTIONAL TYPES: </a:t>
            </a:r>
            <a:r>
              <a:rPr lang="en-US" sz="2800" b="1" dirty="0"/>
              <a:t>S</a:t>
            </a:r>
            <a:r>
              <a:rPr lang="en-US" sz="2800" dirty="0"/>
              <a:t>ome </a:t>
            </a:r>
            <a:r>
              <a:rPr lang="en-US" sz="2800" b="1" dirty="0"/>
              <a:t>S</a:t>
            </a:r>
            <a:r>
              <a:rPr lang="en-US" sz="2800" dirty="0"/>
              <a:t>ay </a:t>
            </a:r>
            <a:r>
              <a:rPr lang="en-US" sz="2800" b="1" dirty="0"/>
              <a:t>M</a:t>
            </a:r>
            <a:r>
              <a:rPr lang="en-US" sz="2800" dirty="0"/>
              <a:t>arry </a:t>
            </a:r>
            <a:r>
              <a:rPr lang="en-US" sz="2800" b="1" dirty="0"/>
              <a:t>M</a:t>
            </a:r>
            <a:r>
              <a:rPr lang="en-US" sz="2800" dirty="0"/>
              <a:t>oney </a:t>
            </a:r>
            <a:r>
              <a:rPr lang="en-US" sz="2800" b="1" dirty="0"/>
              <a:t>B</a:t>
            </a:r>
            <a:r>
              <a:rPr lang="en-US" sz="2800" dirty="0"/>
              <a:t>ut </a:t>
            </a:r>
            <a:r>
              <a:rPr lang="en-US" sz="2800" b="1" dirty="0"/>
              <a:t>M</a:t>
            </a:r>
            <a:r>
              <a:rPr lang="en-US" sz="2800" dirty="0"/>
              <a:t>y </a:t>
            </a:r>
            <a:r>
              <a:rPr lang="en-US" sz="2800" b="1" dirty="0"/>
              <a:t>B</a:t>
            </a:r>
            <a:r>
              <a:rPr lang="en-US" sz="2800" dirty="0"/>
              <a:t>rother </a:t>
            </a:r>
            <a:r>
              <a:rPr lang="en-US" sz="2800" b="1" dirty="0"/>
              <a:t>S</a:t>
            </a:r>
            <a:r>
              <a:rPr lang="en-US" sz="2800" dirty="0"/>
              <a:t>ays </a:t>
            </a:r>
            <a:r>
              <a:rPr lang="en-US" sz="2800" b="1" dirty="0"/>
              <a:t>B</a:t>
            </a:r>
            <a:r>
              <a:rPr lang="en-US" sz="2800" dirty="0"/>
              <a:t>ig </a:t>
            </a:r>
            <a:r>
              <a:rPr lang="en-US" sz="2800" b="1" dirty="0"/>
              <a:t>B</a:t>
            </a:r>
            <a:r>
              <a:rPr lang="en-US" sz="2800" dirty="0"/>
              <a:t>rains </a:t>
            </a:r>
            <a:r>
              <a:rPr lang="en-US" sz="2800" b="1" dirty="0"/>
              <a:t>M</a:t>
            </a:r>
            <a:r>
              <a:rPr lang="en-US" sz="2800" dirty="0"/>
              <a:t>atter </a:t>
            </a:r>
            <a:r>
              <a:rPr lang="en-US" sz="2800" b="1" dirty="0"/>
              <a:t>M</a:t>
            </a:r>
            <a:r>
              <a:rPr lang="en-US" sz="2800" dirty="0"/>
              <a:t>ore (</a:t>
            </a:r>
            <a:r>
              <a:rPr lang="en-US" sz="2800" dirty="0">
                <a:solidFill>
                  <a:srgbClr val="FF0000"/>
                </a:solidFill>
              </a:rPr>
              <a:t>S- Sensory, M- Motor, B-Both Sensory and Motor</a:t>
            </a:r>
            <a:r>
              <a:rPr lang="en-US" sz="2800" dirty="0"/>
              <a:t>)</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496</a:t>
            </a:fld>
            <a:endParaRPr lang="en-US"/>
          </a:p>
        </p:txBody>
      </p:sp>
      <p:sp>
        <p:nvSpPr>
          <p:cNvPr id="6" name="TextBox 5"/>
          <p:cNvSpPr txBox="1"/>
          <p:nvPr/>
        </p:nvSpPr>
        <p:spPr>
          <a:xfrm>
            <a:off x="6248400" y="0"/>
            <a:ext cx="2895600" cy="1200329"/>
          </a:xfrm>
          <a:prstGeom prst="rect">
            <a:avLst/>
          </a:prstGeom>
          <a:noFill/>
        </p:spPr>
        <p:txBody>
          <a:bodyPr wrap="square" rtlCol="0">
            <a:spAutoFit/>
          </a:bodyPr>
          <a:lstStyle/>
          <a:p>
            <a:r>
              <a:rPr lang="en-US" sz="2400" b="1" dirty="0">
                <a:solidFill>
                  <a:srgbClr val="FF0000"/>
                </a:solidFill>
              </a:rPr>
              <a:t>Cranial Nerves and Associated structures</a:t>
            </a:r>
          </a:p>
        </p:txBody>
      </p:sp>
    </p:spTree>
  </p:cSld>
  <p:clrMapOvr>
    <a:masterClrMapping/>
  </p:clrMapOvr>
  <p:transition>
    <p:wedge/>
  </p:transition>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I. Olfactory nerves (sensory)</a:t>
            </a:r>
          </a:p>
          <a:p>
            <a:r>
              <a:rPr lang="en-US" dirty="0"/>
              <a:t>Originate in the upper part of the mucous membrane of the nasal cavity</a:t>
            </a:r>
          </a:p>
          <a:p>
            <a:r>
              <a:rPr lang="en-US" dirty="0"/>
              <a:t>pass upwards through the </a:t>
            </a:r>
            <a:r>
              <a:rPr lang="en-US" b="1" i="1" dirty="0" err="1"/>
              <a:t>cribriform</a:t>
            </a:r>
            <a:r>
              <a:rPr lang="en-US" b="1" i="1" dirty="0"/>
              <a:t> plate of the ethmoid bone</a:t>
            </a:r>
            <a:r>
              <a:rPr lang="en-US" dirty="0"/>
              <a:t> and then go to the olfactory bulb, proceed backwards as the olfactory tract, to the </a:t>
            </a:r>
            <a:r>
              <a:rPr lang="en-US" b="1" dirty="0"/>
              <a:t>temporal lobe </a:t>
            </a:r>
            <a:r>
              <a:rPr lang="en-US" dirty="0"/>
              <a:t>of the cerebrum.</a:t>
            </a:r>
          </a:p>
          <a:p>
            <a:r>
              <a:rPr lang="en-US" b="1" dirty="0"/>
              <a:t>Function</a:t>
            </a:r>
            <a:r>
              <a:rPr lang="en-US" dirty="0"/>
              <a:t>: the sense of smell. </a:t>
            </a:r>
          </a:p>
          <a:p>
            <a:pPr>
              <a:buNone/>
            </a:pPr>
            <a:r>
              <a:rPr lang="en-US" b="1" dirty="0"/>
              <a:t>II. Optic nerves (sensory)</a:t>
            </a:r>
          </a:p>
          <a:p>
            <a:r>
              <a:rPr lang="en-US" dirty="0"/>
              <a:t>Originate in the </a:t>
            </a:r>
            <a:r>
              <a:rPr lang="en-US" dirty="0" err="1"/>
              <a:t>retinae</a:t>
            </a:r>
            <a:r>
              <a:rPr lang="en-US" dirty="0"/>
              <a:t> of the eyes. </a:t>
            </a:r>
          </a:p>
          <a:p>
            <a:r>
              <a:rPr lang="en-US" dirty="0"/>
              <a:t>Pass through the </a:t>
            </a:r>
            <a:r>
              <a:rPr lang="en-US" b="1" i="1" dirty="0"/>
              <a:t>optic foramina of the sphenoid bone</a:t>
            </a:r>
            <a:r>
              <a:rPr lang="en-US" dirty="0"/>
              <a:t> into the cranial cavity and join at the optic </a:t>
            </a:r>
            <a:r>
              <a:rPr lang="en-US" dirty="0" err="1"/>
              <a:t>chiasma</a:t>
            </a:r>
            <a:r>
              <a:rPr lang="en-US" dirty="0"/>
              <a:t>, then proceed backwards as the optic tracts to the </a:t>
            </a:r>
            <a:r>
              <a:rPr lang="en-US" b="1" dirty="0"/>
              <a:t>lateral geniculate bodies </a:t>
            </a:r>
            <a:r>
              <a:rPr lang="en-US" dirty="0"/>
              <a:t>of the thalamus.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497</a:t>
            </a:fld>
            <a:endParaRPr lang="en-US"/>
          </a:p>
        </p:txBody>
      </p:sp>
    </p:spTree>
  </p:cSld>
  <p:clrMapOvr>
    <a:masterClrMapping/>
  </p:clrMapOvr>
  <p:transition>
    <p:wedge/>
  </p:transition>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Impulses pass from these to the centre for sight in the occipital lobes of the cerebrum and to the cerebellum. </a:t>
            </a:r>
          </a:p>
          <a:p>
            <a:r>
              <a:rPr lang="en-US" dirty="0"/>
              <a:t>In the </a:t>
            </a:r>
            <a:r>
              <a:rPr lang="en-US" b="1" dirty="0"/>
              <a:t>occipital lobe, sight </a:t>
            </a:r>
            <a:r>
              <a:rPr lang="en-US" dirty="0"/>
              <a:t>is perceived</a:t>
            </a:r>
          </a:p>
          <a:p>
            <a:r>
              <a:rPr lang="en-US" dirty="0"/>
              <a:t>In the </a:t>
            </a:r>
            <a:r>
              <a:rPr lang="en-US" b="1" dirty="0"/>
              <a:t>cerebellum</a:t>
            </a:r>
            <a:r>
              <a:rPr lang="en-US" dirty="0"/>
              <a:t>, impulses from the eyes contribute to the maintenance of balance, posture and orientation of the head in space.</a:t>
            </a:r>
          </a:p>
          <a:p>
            <a:r>
              <a:rPr lang="en-US" b="1" dirty="0"/>
              <a:t>Function</a:t>
            </a:r>
            <a:r>
              <a:rPr lang="en-US" dirty="0"/>
              <a:t>: sense of sight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498</a:t>
            </a:fld>
            <a:endParaRPr lang="en-US"/>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800" b="1" dirty="0"/>
              <a:t>III. Oculomotor nerves (motor)</a:t>
            </a:r>
          </a:p>
          <a:p>
            <a:r>
              <a:rPr lang="en-US" sz="2800" dirty="0"/>
              <a:t>Arise from nerve cells near the cerebral aqueduct.</a:t>
            </a:r>
          </a:p>
          <a:p>
            <a:r>
              <a:rPr lang="en-US" sz="2800" dirty="0"/>
              <a:t>They supply:</a:t>
            </a:r>
          </a:p>
          <a:p>
            <a:pPr lvl="1"/>
            <a:r>
              <a:rPr lang="en-US" sz="2800" dirty="0"/>
              <a:t>4 </a:t>
            </a:r>
            <a:r>
              <a:rPr lang="en-US" sz="2800" dirty="0" err="1"/>
              <a:t>extraocular</a:t>
            </a:r>
            <a:r>
              <a:rPr lang="en-US" sz="2800" dirty="0"/>
              <a:t> muscles that move the eyeball</a:t>
            </a:r>
          </a:p>
          <a:p>
            <a:pPr lvl="2"/>
            <a:r>
              <a:rPr lang="en-US" sz="2800" b="1" dirty="0"/>
              <a:t>the superior, medial </a:t>
            </a:r>
            <a:r>
              <a:rPr lang="en-US" sz="2800" dirty="0"/>
              <a:t>and</a:t>
            </a:r>
            <a:r>
              <a:rPr lang="en-US" sz="2800" b="1" dirty="0"/>
              <a:t> inferior </a:t>
            </a:r>
            <a:r>
              <a:rPr lang="en-US" sz="2800" b="1" dirty="0" err="1"/>
              <a:t>recti</a:t>
            </a:r>
            <a:r>
              <a:rPr lang="en-US" sz="2800" b="1" dirty="0"/>
              <a:t>  </a:t>
            </a:r>
            <a:r>
              <a:rPr lang="en-US" sz="2800" dirty="0"/>
              <a:t>and</a:t>
            </a:r>
            <a:r>
              <a:rPr lang="en-US" sz="2800" b="1" dirty="0"/>
              <a:t> the inferior oblique muscle.</a:t>
            </a:r>
          </a:p>
          <a:p>
            <a:pPr lvl="1"/>
            <a:r>
              <a:rPr lang="en-US" sz="2800" dirty="0"/>
              <a:t>Intraocular (intrinsic) muscles:</a:t>
            </a:r>
          </a:p>
          <a:p>
            <a:pPr lvl="2"/>
            <a:r>
              <a:rPr lang="en-US" sz="2800" b="1" dirty="0" err="1"/>
              <a:t>ciliary</a:t>
            </a:r>
            <a:r>
              <a:rPr lang="en-US" sz="2800" b="1" dirty="0"/>
              <a:t> muscles;</a:t>
            </a:r>
            <a:r>
              <a:rPr lang="en-US" sz="2800" dirty="0"/>
              <a:t> alter the shape of the lens, changing its refractive power</a:t>
            </a:r>
          </a:p>
          <a:p>
            <a:pPr lvl="2"/>
            <a:r>
              <a:rPr lang="en-US" sz="2800" dirty="0"/>
              <a:t> </a:t>
            </a:r>
            <a:r>
              <a:rPr lang="en-US" sz="2800" b="1" dirty="0"/>
              <a:t>circular muscles </a:t>
            </a:r>
            <a:r>
              <a:rPr lang="en-US" sz="2800" dirty="0"/>
              <a:t>of the iris; constrict the pupil</a:t>
            </a:r>
          </a:p>
          <a:p>
            <a:pPr lvl="1"/>
            <a:r>
              <a:rPr lang="en-US" sz="2800" dirty="0"/>
              <a:t>the </a:t>
            </a:r>
            <a:r>
              <a:rPr lang="en-US" sz="2800" b="1" dirty="0"/>
              <a:t>levator </a:t>
            </a:r>
            <a:r>
              <a:rPr lang="en-US" sz="2800" b="1" dirty="0" err="1"/>
              <a:t>palpebrae</a:t>
            </a:r>
            <a:r>
              <a:rPr lang="en-US" sz="2800" b="1" dirty="0"/>
              <a:t> </a:t>
            </a:r>
            <a:r>
              <a:rPr lang="en-US" sz="2800" dirty="0"/>
              <a:t>muscle; raises the upper eyelid.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499</a:t>
            </a:fld>
            <a:endParaRPr lang="en-US" dirty="0"/>
          </a:p>
        </p:txBody>
      </p:sp>
    </p:spTree>
  </p:cSld>
  <p:clrMapOvr>
    <a:masterClrMapping/>
  </p:clrMapOvr>
  <p:transition>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0" y="1066800"/>
            <a:ext cx="8991600" cy="3505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a:t>
            </a:fld>
            <a:endParaRPr lang="en-US"/>
          </a:p>
        </p:txBody>
      </p:sp>
    </p:spTree>
  </p:cSld>
  <p:clrMapOvr>
    <a:masterClrMapping/>
  </p:clrMapOvr>
  <p:transition>
    <p:cover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a) Mucous membrane</a:t>
            </a:r>
          </a:p>
          <a:p>
            <a:r>
              <a:rPr lang="en-US" dirty="0"/>
              <a:t>Moist lining of the alimentary, respiratory and genitourinary tracts; known as the </a:t>
            </a:r>
            <a:r>
              <a:rPr lang="en-US" b="1" dirty="0"/>
              <a:t>mucosa</a:t>
            </a:r>
            <a:r>
              <a:rPr lang="en-US" dirty="0"/>
              <a:t>. </a:t>
            </a:r>
          </a:p>
          <a:p>
            <a:r>
              <a:rPr lang="en-US" dirty="0"/>
              <a:t>Consists of epithelial cells, some of which produce a secretion called </a:t>
            </a:r>
            <a:r>
              <a:rPr lang="en-US" b="1" dirty="0"/>
              <a:t>mucus, a slimy tenacious fluid</a:t>
            </a:r>
            <a:r>
              <a:rPr lang="en-US" dirty="0"/>
              <a:t>. </a:t>
            </a:r>
          </a:p>
          <a:p>
            <a:r>
              <a:rPr lang="en-US" dirty="0"/>
              <a:t>As the cells fill up with mucus they have the appearance of a goblet or flask and are known as </a:t>
            </a:r>
            <a:r>
              <a:rPr lang="en-US" b="1" dirty="0"/>
              <a:t>goblet cells</a:t>
            </a:r>
            <a:r>
              <a:rPr lang="en-US" dirty="0"/>
              <a:t>. They mucus is then released to the surface when the cell bursts</a:t>
            </a:r>
          </a:p>
          <a:p>
            <a:r>
              <a:rPr lang="en-US" dirty="0"/>
              <a:t>Organs lined by mucous membrane have a moist slippery surface. </a:t>
            </a:r>
          </a:p>
          <a:p>
            <a:r>
              <a:rPr lang="en-US" dirty="0"/>
              <a:t>Mucus protects the lining membrane </a:t>
            </a:r>
            <a:r>
              <a:rPr lang="en-US" b="1" i="1" dirty="0"/>
              <a:t>from drying</a:t>
            </a:r>
            <a:r>
              <a:rPr lang="en-US" dirty="0"/>
              <a:t>, and </a:t>
            </a:r>
            <a:r>
              <a:rPr lang="en-US" b="1" i="1" dirty="0"/>
              <a:t>mechanical and chemical injury</a:t>
            </a:r>
            <a:r>
              <a:rPr lang="en-US" dirty="0"/>
              <a:t>. In the respiratory tract it </a:t>
            </a:r>
            <a:r>
              <a:rPr lang="en-US" b="1" i="1" dirty="0"/>
              <a:t>traps inhaled foreign particles</a:t>
            </a:r>
            <a:r>
              <a:rPr lang="en-US" dirty="0"/>
              <a:t>, preventing them from entering the alveoli of the lungs.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50</a:t>
            </a:fld>
            <a:endParaRPr lang="en-US"/>
          </a:p>
        </p:txBody>
      </p:sp>
    </p:spTree>
  </p:cSld>
  <p:clrMapOvr>
    <a:masterClrMapping/>
  </p:clrMapOvr>
  <p:transition>
    <p:wipe dir="d"/>
  </p:transition>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b="1" dirty="0"/>
              <a:t>IV. Trochlear nerves (motor)</a:t>
            </a:r>
          </a:p>
          <a:p>
            <a:r>
              <a:rPr lang="en-US" dirty="0"/>
              <a:t>Arise from nerve cells near the cerebral aqueduct.</a:t>
            </a:r>
          </a:p>
          <a:p>
            <a:r>
              <a:rPr lang="en-US" dirty="0"/>
              <a:t>Supply the </a:t>
            </a:r>
            <a:r>
              <a:rPr lang="en-US" b="1" dirty="0"/>
              <a:t>superior oblique muscles </a:t>
            </a:r>
            <a:r>
              <a:rPr lang="en-US" dirty="0"/>
              <a:t>of the eyes.</a:t>
            </a:r>
          </a:p>
          <a:p>
            <a:pPr>
              <a:buNone/>
            </a:pPr>
            <a:r>
              <a:rPr lang="en-US" b="1" dirty="0"/>
              <a:t>V. Trigeminal nerves (mixed)</a:t>
            </a:r>
          </a:p>
          <a:p>
            <a:r>
              <a:rPr lang="en-US" dirty="0"/>
              <a:t>Among the largest of the cranial nerves. </a:t>
            </a:r>
          </a:p>
          <a:p>
            <a:r>
              <a:rPr lang="en-US" dirty="0"/>
              <a:t> Have 3 main branches. </a:t>
            </a:r>
          </a:p>
          <a:p>
            <a:pPr lvl="1"/>
            <a:r>
              <a:rPr lang="en-US" sz="3200" b="1" dirty="0"/>
              <a:t>Ophthalmic nerves; </a:t>
            </a:r>
            <a:r>
              <a:rPr lang="en-US" sz="3200" dirty="0"/>
              <a:t> </a:t>
            </a:r>
            <a:r>
              <a:rPr lang="en-US" sz="3200" b="1" dirty="0"/>
              <a:t>sensory</a:t>
            </a:r>
            <a:r>
              <a:rPr lang="en-US" sz="3200" dirty="0"/>
              <a:t> </a:t>
            </a:r>
            <a:r>
              <a:rPr lang="en-US" sz="3200" b="1" dirty="0"/>
              <a:t>only</a:t>
            </a:r>
            <a:r>
              <a:rPr lang="en-US" sz="3200" dirty="0"/>
              <a:t> </a:t>
            </a:r>
          </a:p>
          <a:p>
            <a:pPr lvl="2"/>
            <a:r>
              <a:rPr lang="en-US" sz="3200" dirty="0"/>
              <a:t>supply the lacrimal glands, conjunctiva of the eyes, forehead, eyelids, anterior aspect of the scalp and mucous membrane of the nose.</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500</a:t>
            </a:fld>
            <a:endParaRPr lang="en-US"/>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1"/>
            <a:r>
              <a:rPr lang="en-US" sz="3200" b="1" dirty="0"/>
              <a:t>Maxillary nerves;</a:t>
            </a:r>
            <a:r>
              <a:rPr lang="en-US" sz="3200" dirty="0"/>
              <a:t> </a:t>
            </a:r>
            <a:r>
              <a:rPr lang="en-US" sz="3200" b="1" dirty="0"/>
              <a:t>sensory only </a:t>
            </a:r>
          </a:p>
          <a:p>
            <a:pPr lvl="2"/>
            <a:r>
              <a:rPr lang="en-US" sz="3200" dirty="0"/>
              <a:t>supply the cheeks, upper gums, upper teeth and lower eyelids.</a:t>
            </a:r>
          </a:p>
          <a:p>
            <a:pPr lvl="1"/>
            <a:r>
              <a:rPr lang="en-US" sz="3200" b="1" dirty="0"/>
              <a:t>Mandibular nerves;</a:t>
            </a:r>
            <a:r>
              <a:rPr lang="en-US" sz="3200" dirty="0"/>
              <a:t> </a:t>
            </a:r>
            <a:r>
              <a:rPr lang="en-US" sz="3200" b="1" dirty="0"/>
              <a:t>both sensory and motor</a:t>
            </a:r>
            <a:r>
              <a:rPr lang="en-US" sz="3200" dirty="0"/>
              <a:t>. </a:t>
            </a:r>
          </a:p>
          <a:p>
            <a:pPr lvl="2"/>
            <a:r>
              <a:rPr lang="en-US" sz="3200" dirty="0"/>
              <a:t>largest of the 3 divisions </a:t>
            </a:r>
          </a:p>
          <a:p>
            <a:pPr lvl="2"/>
            <a:r>
              <a:rPr lang="en-US" sz="3200" dirty="0"/>
              <a:t>supply the teeth and gums of the lower jaw, </a:t>
            </a:r>
            <a:r>
              <a:rPr lang="en-US" sz="3200" dirty="0" err="1"/>
              <a:t>pinnae</a:t>
            </a:r>
            <a:r>
              <a:rPr lang="en-US" sz="3200" dirty="0"/>
              <a:t> of the ears, lower lip and tongue. </a:t>
            </a:r>
          </a:p>
          <a:p>
            <a:pPr lvl="2"/>
            <a:r>
              <a:rPr lang="en-US" sz="3200" dirty="0"/>
              <a:t>motor fibres supply the </a:t>
            </a:r>
            <a:r>
              <a:rPr lang="en-US" sz="3200" b="1" dirty="0"/>
              <a:t>muscles of mastication.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501</a:t>
            </a:fld>
            <a:endParaRPr lang="en-US"/>
          </a:p>
        </p:txBody>
      </p:sp>
    </p:spTree>
  </p:cSld>
  <p:clrMapOvr>
    <a:masterClrMapping/>
  </p:clrMapOvr>
  <p:transition>
    <p:wedge/>
  </p:transition>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txBody>
          <a:bodyPr>
            <a:normAutofit/>
          </a:bodyPr>
          <a:lstStyle/>
          <a:p>
            <a:pPr algn="l"/>
            <a:r>
              <a:rPr lang="en-US" sz="2800" dirty="0"/>
              <a:t>Cutaneous distribution of the main branches of the right trigeminal nerve.</a:t>
            </a:r>
          </a:p>
        </p:txBody>
      </p:sp>
      <p:pic>
        <p:nvPicPr>
          <p:cNvPr id="14338" name="Picture 2"/>
          <p:cNvPicPr>
            <a:picLocks noGrp="1" noChangeAspect="1" noChangeArrowheads="1"/>
          </p:cNvPicPr>
          <p:nvPr>
            <p:ph idx="1"/>
          </p:nvPr>
        </p:nvPicPr>
        <p:blipFill>
          <a:blip r:embed="rId2" cstate="print"/>
          <a:srcRect/>
          <a:stretch>
            <a:fillRect/>
          </a:stretch>
        </p:blipFill>
        <p:spPr bwMode="auto">
          <a:xfrm>
            <a:off x="457200" y="0"/>
            <a:ext cx="8153400" cy="586343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502</a:t>
            </a:fld>
            <a:endParaRPr lang="en-US"/>
          </a:p>
        </p:txBody>
      </p:sp>
    </p:spTree>
  </p:cSld>
  <p:clrMapOvr>
    <a:masterClrMapping/>
  </p:clrMapOvr>
  <p:transition>
    <p:wedge/>
  </p:transition>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VI. Abducens nerves (motor)</a:t>
            </a:r>
          </a:p>
          <a:p>
            <a:r>
              <a:rPr lang="en-US" dirty="0"/>
              <a:t>Arise from a nuclei lying under the floor of the fourth ventricle. </a:t>
            </a:r>
          </a:p>
          <a:p>
            <a:r>
              <a:rPr lang="en-US" dirty="0"/>
              <a:t>supply the </a:t>
            </a:r>
            <a:r>
              <a:rPr lang="en-US" b="1" dirty="0"/>
              <a:t>lateral rectus </a:t>
            </a:r>
            <a:r>
              <a:rPr lang="en-US" dirty="0"/>
              <a:t>muscles of the eyeballs.</a:t>
            </a:r>
          </a:p>
          <a:p>
            <a:pPr>
              <a:buNone/>
            </a:pPr>
            <a:r>
              <a:rPr lang="en-US" b="1" dirty="0"/>
              <a:t>VII. Facial nerves (mixed)</a:t>
            </a:r>
          </a:p>
          <a:p>
            <a:r>
              <a:rPr lang="en-US" dirty="0"/>
              <a:t>Arises from nerve cells in the lower part of the pons. </a:t>
            </a:r>
          </a:p>
          <a:p>
            <a:r>
              <a:rPr lang="en-US" b="1" dirty="0"/>
              <a:t>motor</a:t>
            </a:r>
            <a:r>
              <a:rPr lang="en-US" dirty="0"/>
              <a:t> fibres supply the </a:t>
            </a:r>
            <a:r>
              <a:rPr lang="en-US" b="1" dirty="0"/>
              <a:t>muscles of facial expression</a:t>
            </a:r>
            <a:r>
              <a:rPr lang="en-US" dirty="0"/>
              <a:t>. </a:t>
            </a:r>
          </a:p>
          <a:p>
            <a:r>
              <a:rPr lang="en-US" b="1" dirty="0"/>
              <a:t>sensory</a:t>
            </a:r>
            <a:r>
              <a:rPr lang="en-US" dirty="0"/>
              <a:t> fibres convey impulses from the taste buds in the </a:t>
            </a:r>
            <a:r>
              <a:rPr lang="en-US" b="1" dirty="0"/>
              <a:t>anterior two-thirds of the tongue.</a:t>
            </a: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503</a:t>
            </a:fld>
            <a:endParaRPr lang="en-US"/>
          </a:p>
        </p:txBody>
      </p:sp>
    </p:spTree>
  </p:cSld>
  <p:clrMapOvr>
    <a:masterClrMapping/>
  </p:clrMapOvr>
  <p:transition>
    <p:wedge/>
  </p:transition>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VIII. Vestibulocochlear (auditory) nerves (sensory).</a:t>
            </a:r>
          </a:p>
          <a:p>
            <a:r>
              <a:rPr lang="en-US" dirty="0"/>
              <a:t>2 distinct sets of fibres</a:t>
            </a:r>
          </a:p>
          <a:p>
            <a:pPr lvl="1"/>
            <a:r>
              <a:rPr lang="en-US" sz="2400" b="1" dirty="0"/>
              <a:t>Vestibular nerves</a:t>
            </a:r>
          </a:p>
          <a:p>
            <a:pPr lvl="2"/>
            <a:r>
              <a:rPr lang="en-US" sz="2400" dirty="0"/>
              <a:t>arise from the semicircular canals of the inner ear and </a:t>
            </a:r>
            <a:r>
              <a:rPr lang="en-US" sz="2400" b="1" dirty="0"/>
              <a:t>convey impulses to the cerebellum</a:t>
            </a:r>
            <a:r>
              <a:rPr lang="en-US" sz="2400" dirty="0"/>
              <a:t>. </a:t>
            </a:r>
          </a:p>
          <a:p>
            <a:pPr lvl="2"/>
            <a:r>
              <a:rPr lang="en-US" sz="2400" dirty="0"/>
              <a:t>Associated with the maintenance of </a:t>
            </a:r>
            <a:r>
              <a:rPr lang="en-US" sz="2400" b="1" dirty="0"/>
              <a:t>posture and balance</a:t>
            </a:r>
            <a:r>
              <a:rPr lang="en-US" sz="2400" dirty="0"/>
              <a:t>.</a:t>
            </a:r>
          </a:p>
          <a:p>
            <a:pPr lvl="1"/>
            <a:r>
              <a:rPr lang="en-US" sz="2400" b="1" dirty="0"/>
              <a:t>Cochlear nerves </a:t>
            </a:r>
          </a:p>
          <a:p>
            <a:pPr lvl="2"/>
            <a:r>
              <a:rPr lang="en-US" sz="2400" dirty="0"/>
              <a:t>originate in the </a:t>
            </a:r>
            <a:r>
              <a:rPr lang="en-US" sz="2400" b="1" dirty="0"/>
              <a:t>organ of </a:t>
            </a:r>
            <a:r>
              <a:rPr lang="en-US" sz="2400" b="1" dirty="0" err="1"/>
              <a:t>Corti</a:t>
            </a:r>
            <a:r>
              <a:rPr lang="en-US" sz="2400" b="1" dirty="0"/>
              <a:t> </a:t>
            </a:r>
            <a:r>
              <a:rPr lang="en-US" sz="2400" dirty="0"/>
              <a:t>in the inner ear </a:t>
            </a:r>
          </a:p>
          <a:p>
            <a:pPr lvl="2"/>
            <a:r>
              <a:rPr lang="en-US" sz="2400" b="1" dirty="0"/>
              <a:t>convey impulses to the hearing areas </a:t>
            </a:r>
            <a:r>
              <a:rPr lang="en-US" sz="2400" dirty="0"/>
              <a:t>in the cerebral cortex where sound is perceived.</a:t>
            </a:r>
          </a:p>
          <a:p>
            <a:pPr>
              <a:buNone/>
            </a:pPr>
            <a:r>
              <a:rPr lang="en-US" b="1" dirty="0"/>
              <a:t>IX. Glossopharyngeal nerves (mixed)</a:t>
            </a:r>
          </a:p>
          <a:p>
            <a:r>
              <a:rPr lang="en-US" dirty="0"/>
              <a:t>Arise from nuclei in the medulla oblongata.</a:t>
            </a:r>
          </a:p>
          <a:p>
            <a:r>
              <a:rPr lang="en-US" b="1" dirty="0"/>
              <a:t>Motor fibres </a:t>
            </a:r>
            <a:r>
              <a:rPr lang="en-US" dirty="0"/>
              <a:t>stimulate the </a:t>
            </a:r>
            <a:r>
              <a:rPr lang="en-US" b="1" dirty="0"/>
              <a:t>muscles of the tongue and pharynx </a:t>
            </a:r>
            <a:r>
              <a:rPr lang="en-US" dirty="0"/>
              <a:t>and</a:t>
            </a:r>
            <a:r>
              <a:rPr lang="en-US" b="1" dirty="0"/>
              <a:t> the secretory cells of the parotid (salivary) glands.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504</a:t>
            </a:fld>
            <a:endParaRPr lang="en-US"/>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b="1" dirty="0"/>
              <a:t>Sensory fibres </a:t>
            </a:r>
            <a:r>
              <a:rPr lang="en-US" dirty="0"/>
              <a:t>convey impulses to the cerebral cortex from </a:t>
            </a:r>
          </a:p>
          <a:p>
            <a:pPr lvl="1"/>
            <a:r>
              <a:rPr lang="en-US" b="1" dirty="0"/>
              <a:t>posterior third of the tongue, </a:t>
            </a:r>
          </a:p>
          <a:p>
            <a:pPr lvl="1"/>
            <a:r>
              <a:rPr lang="en-US" b="1" dirty="0"/>
              <a:t>tonsils </a:t>
            </a:r>
            <a:r>
              <a:rPr lang="en-US" dirty="0"/>
              <a:t>and</a:t>
            </a:r>
            <a:r>
              <a:rPr lang="en-US" b="1" dirty="0"/>
              <a:t> pharynx </a:t>
            </a:r>
          </a:p>
          <a:p>
            <a:pPr lvl="1"/>
            <a:r>
              <a:rPr lang="en-US" b="1" dirty="0"/>
              <a:t>taste buds in the tongue </a:t>
            </a:r>
            <a:r>
              <a:rPr lang="en-US" dirty="0"/>
              <a:t>and</a:t>
            </a:r>
            <a:r>
              <a:rPr lang="en-US" b="1" dirty="0"/>
              <a:t> pharynx</a:t>
            </a:r>
            <a:r>
              <a:rPr lang="en-US" dirty="0"/>
              <a:t>.</a:t>
            </a:r>
          </a:p>
          <a:p>
            <a:r>
              <a:rPr lang="en-US" dirty="0"/>
              <a:t>Are essential for the swallowing and gag reflexes.</a:t>
            </a:r>
          </a:p>
          <a:p>
            <a:pPr>
              <a:buNone/>
            </a:pPr>
            <a:r>
              <a:rPr lang="en-US" b="1" dirty="0"/>
              <a:t>X. Vagus nerves (mixed)</a:t>
            </a:r>
          </a:p>
          <a:p>
            <a:r>
              <a:rPr lang="en-US" dirty="0"/>
              <a:t>Have a more extensive distribution than any other cranial nerves. </a:t>
            </a:r>
          </a:p>
          <a:p>
            <a:r>
              <a:rPr lang="en-US" dirty="0"/>
              <a:t>Arise from nerve cells in the medulla oblongata and other nuclei, and pass down through the neck into the thorax and the abdomen. </a:t>
            </a:r>
          </a:p>
          <a:p>
            <a:r>
              <a:rPr lang="en-US" dirty="0"/>
              <a:t>Form an important part of the parasympathetic nervous system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505</a:t>
            </a:fld>
            <a:endParaRPr lang="en-US"/>
          </a:p>
        </p:txBody>
      </p:sp>
    </p:spTree>
  </p:cSld>
  <p:clrMapOvr>
    <a:masterClrMapping/>
  </p:clrMapOvr>
  <p:transition>
    <p:wedge/>
  </p:transition>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r>
              <a:rPr lang="en-US" b="1" dirty="0"/>
              <a:t>Motor fibres </a:t>
            </a:r>
            <a:r>
              <a:rPr lang="en-US" dirty="0"/>
              <a:t>supply </a:t>
            </a:r>
          </a:p>
          <a:p>
            <a:pPr lvl="1"/>
            <a:r>
              <a:rPr lang="en-US" dirty="0"/>
              <a:t>smooth muscles and secretory glands of the pharynx, larynx, trachea, heart, oesophagus, stomach, intestines, pancreas, gall bladder, bile ducts, spleen, kidneys, ureter and blood vessels in the thoracic and abdominal cavities.</a:t>
            </a:r>
          </a:p>
          <a:p>
            <a:r>
              <a:rPr lang="en-US" b="1" dirty="0"/>
              <a:t>Sensory fibres </a:t>
            </a:r>
            <a:r>
              <a:rPr lang="en-US" dirty="0"/>
              <a:t>convey impulses from the lining membranes of the same structures to the brain.</a:t>
            </a:r>
          </a:p>
          <a:p>
            <a:pPr>
              <a:buNone/>
            </a:pPr>
            <a:r>
              <a:rPr lang="en-US" b="1" dirty="0"/>
              <a:t>XI. Accessory nerves (motor)</a:t>
            </a:r>
          </a:p>
          <a:p>
            <a:r>
              <a:rPr lang="en-US" dirty="0"/>
              <a:t>Arise from cell bodies in the medulla oblongata and in the spinal cord. </a:t>
            </a:r>
          </a:p>
          <a:p>
            <a:r>
              <a:rPr lang="en-US" dirty="0"/>
              <a:t>Supply the </a:t>
            </a:r>
            <a:r>
              <a:rPr lang="en-US" b="1" dirty="0" err="1"/>
              <a:t>sternodeidomastoid</a:t>
            </a:r>
            <a:r>
              <a:rPr lang="en-US" b="1" dirty="0"/>
              <a:t> &amp; trapezius </a:t>
            </a:r>
            <a:r>
              <a:rPr lang="en-US" dirty="0"/>
              <a:t>muscles.</a:t>
            </a:r>
          </a:p>
          <a:p>
            <a:r>
              <a:rPr lang="en-US" dirty="0"/>
              <a:t>Branches join the </a:t>
            </a:r>
            <a:r>
              <a:rPr lang="en-US" dirty="0" err="1"/>
              <a:t>vagus</a:t>
            </a:r>
            <a:r>
              <a:rPr lang="en-US" dirty="0"/>
              <a:t> nerves and supply the </a:t>
            </a:r>
            <a:r>
              <a:rPr lang="en-US" dirty="0" err="1"/>
              <a:t>phanyngeal</a:t>
            </a:r>
            <a:r>
              <a:rPr lang="en-US" dirty="0"/>
              <a:t> and laryngeal muscles.</a:t>
            </a:r>
          </a:p>
          <a:p>
            <a:pPr>
              <a:buNone/>
            </a:pPr>
            <a:r>
              <a:rPr lang="en-US" b="1" dirty="0"/>
              <a:t>XII. Hypoglossal nerves (motor)</a:t>
            </a:r>
          </a:p>
          <a:p>
            <a:r>
              <a:rPr lang="en-US" dirty="0"/>
              <a:t>Arise from nuclei in the medulla oblongata.</a:t>
            </a:r>
          </a:p>
          <a:p>
            <a:r>
              <a:rPr lang="en-US" dirty="0"/>
              <a:t>Supply the muscles of the tongue and muscles surrounding the hyoid bone and contribute to swallowing and speech.</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506</a:t>
            </a:fld>
            <a:endParaRPr lang="en-US"/>
          </a:p>
        </p:txBody>
      </p:sp>
    </p:spTree>
  </p:cSld>
  <p:clrMapOvr>
    <a:masterClrMapping/>
  </p:clrMapOvr>
  <p:transition>
    <p:wedge/>
  </p:transition>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507</a:t>
            </a:fld>
            <a:endParaRPr lang="en-US"/>
          </a:p>
        </p:txBody>
      </p:sp>
    </p:spTree>
  </p:cSld>
  <p:clrMapOvr>
    <a:masterClrMapping/>
  </p:clrMapOvr>
  <p:transition>
    <p:wedge/>
  </p:transition>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 name="Slide Number Placeholder 17"/>
          <p:cNvSpPr>
            <a:spLocks noGrp="1"/>
          </p:cNvSpPr>
          <p:nvPr>
            <p:ph type="sldNum" sz="quarter" idx="12"/>
          </p:nvPr>
        </p:nvSpPr>
        <p:spPr/>
        <p:txBody>
          <a:bodyPr/>
          <a:lstStyle/>
          <a:p>
            <a:fld id="{5A635FD2-D9AA-4F2E-8FE6-17BF2643B117}" type="slidenum">
              <a:rPr lang="en-US" smtClean="0"/>
              <a:pPr/>
              <a:t>508</a:t>
            </a:fld>
            <a:endParaRPr lang="en-US"/>
          </a:p>
        </p:txBody>
      </p:sp>
      <p:sp>
        <p:nvSpPr>
          <p:cNvPr id="5" name="TextBox 4"/>
          <p:cNvSpPr txBox="1"/>
          <p:nvPr/>
        </p:nvSpPr>
        <p:spPr>
          <a:xfrm>
            <a:off x="2362200" y="6477000"/>
            <a:ext cx="2057400" cy="369332"/>
          </a:xfrm>
          <a:prstGeom prst="rect">
            <a:avLst/>
          </a:prstGeom>
          <a:noFill/>
        </p:spPr>
        <p:txBody>
          <a:bodyPr wrap="square" rtlCol="0">
            <a:spAutoFit/>
          </a:bodyPr>
          <a:lstStyle/>
          <a:p>
            <a:r>
              <a:rPr lang="en-US" dirty="0"/>
              <a:t>Accessory (11) </a:t>
            </a:r>
          </a:p>
        </p:txBody>
      </p:sp>
      <p:sp>
        <p:nvSpPr>
          <p:cNvPr id="6" name="TextBox 5"/>
          <p:cNvSpPr txBox="1"/>
          <p:nvPr/>
        </p:nvSpPr>
        <p:spPr>
          <a:xfrm>
            <a:off x="5562600" y="6477000"/>
            <a:ext cx="2057400" cy="381000"/>
          </a:xfrm>
          <a:prstGeom prst="rect">
            <a:avLst/>
          </a:prstGeom>
          <a:noFill/>
        </p:spPr>
        <p:txBody>
          <a:bodyPr wrap="square" rtlCol="0">
            <a:spAutoFit/>
          </a:bodyPr>
          <a:lstStyle/>
          <a:p>
            <a:r>
              <a:rPr lang="en-US" dirty="0"/>
              <a:t>Vagus (10) </a:t>
            </a:r>
          </a:p>
        </p:txBody>
      </p:sp>
      <p:sp>
        <p:nvSpPr>
          <p:cNvPr id="7" name="TextBox 6"/>
          <p:cNvSpPr txBox="1"/>
          <p:nvPr/>
        </p:nvSpPr>
        <p:spPr>
          <a:xfrm>
            <a:off x="7162800" y="4648200"/>
            <a:ext cx="1676400" cy="369332"/>
          </a:xfrm>
          <a:prstGeom prst="rect">
            <a:avLst/>
          </a:prstGeom>
          <a:noFill/>
        </p:spPr>
        <p:txBody>
          <a:bodyPr wrap="square" rtlCol="0">
            <a:spAutoFit/>
          </a:bodyPr>
          <a:lstStyle/>
          <a:p>
            <a:r>
              <a:rPr lang="en-US" dirty="0"/>
              <a:t>Acoustic (8)</a:t>
            </a:r>
          </a:p>
        </p:txBody>
      </p:sp>
      <p:sp>
        <p:nvSpPr>
          <p:cNvPr id="8" name="TextBox 7"/>
          <p:cNvSpPr txBox="1"/>
          <p:nvPr/>
        </p:nvSpPr>
        <p:spPr>
          <a:xfrm>
            <a:off x="457200" y="5943600"/>
            <a:ext cx="1981200" cy="381000"/>
          </a:xfrm>
          <a:prstGeom prst="rect">
            <a:avLst/>
          </a:prstGeom>
          <a:noFill/>
        </p:spPr>
        <p:txBody>
          <a:bodyPr wrap="square" rtlCol="0">
            <a:spAutoFit/>
          </a:bodyPr>
          <a:lstStyle/>
          <a:p>
            <a:r>
              <a:rPr lang="en-US" dirty="0"/>
              <a:t>Hypoglossal (12)</a:t>
            </a:r>
          </a:p>
        </p:txBody>
      </p:sp>
      <p:sp>
        <p:nvSpPr>
          <p:cNvPr id="9" name="TextBox 8"/>
          <p:cNvSpPr txBox="1"/>
          <p:nvPr/>
        </p:nvSpPr>
        <p:spPr>
          <a:xfrm>
            <a:off x="7620000" y="1828800"/>
            <a:ext cx="1524000" cy="369332"/>
          </a:xfrm>
          <a:prstGeom prst="rect">
            <a:avLst/>
          </a:prstGeom>
          <a:noFill/>
        </p:spPr>
        <p:txBody>
          <a:bodyPr wrap="square" rtlCol="0">
            <a:spAutoFit/>
          </a:bodyPr>
          <a:lstStyle/>
          <a:p>
            <a:r>
              <a:rPr lang="en-US" dirty="0"/>
              <a:t>Trigeminal (5)</a:t>
            </a:r>
          </a:p>
        </p:txBody>
      </p:sp>
      <p:sp>
        <p:nvSpPr>
          <p:cNvPr id="10" name="TextBox 9"/>
          <p:cNvSpPr txBox="1"/>
          <p:nvPr/>
        </p:nvSpPr>
        <p:spPr>
          <a:xfrm>
            <a:off x="304800" y="4114800"/>
            <a:ext cx="2362200" cy="369332"/>
          </a:xfrm>
          <a:prstGeom prst="rect">
            <a:avLst/>
          </a:prstGeom>
          <a:noFill/>
        </p:spPr>
        <p:txBody>
          <a:bodyPr wrap="square" rtlCol="0">
            <a:spAutoFit/>
          </a:bodyPr>
          <a:lstStyle/>
          <a:p>
            <a:r>
              <a:rPr lang="en-US" dirty="0"/>
              <a:t>Glossopharyngeal (9)</a:t>
            </a:r>
          </a:p>
        </p:txBody>
      </p:sp>
      <p:sp>
        <p:nvSpPr>
          <p:cNvPr id="11" name="TextBox 10"/>
          <p:cNvSpPr txBox="1"/>
          <p:nvPr/>
        </p:nvSpPr>
        <p:spPr>
          <a:xfrm>
            <a:off x="228600" y="2362200"/>
            <a:ext cx="1752600" cy="369332"/>
          </a:xfrm>
          <a:prstGeom prst="rect">
            <a:avLst/>
          </a:prstGeom>
          <a:noFill/>
        </p:spPr>
        <p:txBody>
          <a:bodyPr wrap="square" rtlCol="0">
            <a:spAutoFit/>
          </a:bodyPr>
          <a:lstStyle/>
          <a:p>
            <a:r>
              <a:rPr lang="en-US" dirty="0"/>
              <a:t>Facial (7)</a:t>
            </a:r>
          </a:p>
        </p:txBody>
      </p:sp>
      <p:sp>
        <p:nvSpPr>
          <p:cNvPr id="12" name="TextBox 11"/>
          <p:cNvSpPr txBox="1"/>
          <p:nvPr/>
        </p:nvSpPr>
        <p:spPr>
          <a:xfrm>
            <a:off x="7391400" y="304800"/>
            <a:ext cx="1752600" cy="369332"/>
          </a:xfrm>
          <a:prstGeom prst="rect">
            <a:avLst/>
          </a:prstGeom>
          <a:noFill/>
        </p:spPr>
        <p:txBody>
          <a:bodyPr wrap="square" rtlCol="0">
            <a:spAutoFit/>
          </a:bodyPr>
          <a:lstStyle/>
          <a:p>
            <a:r>
              <a:rPr lang="en-US" dirty="0"/>
              <a:t>Optic (2)</a:t>
            </a:r>
          </a:p>
        </p:txBody>
      </p:sp>
      <p:sp>
        <p:nvSpPr>
          <p:cNvPr id="13" name="TextBox 12"/>
          <p:cNvSpPr txBox="1"/>
          <p:nvPr/>
        </p:nvSpPr>
        <p:spPr>
          <a:xfrm>
            <a:off x="4953000" y="0"/>
            <a:ext cx="1752600" cy="369332"/>
          </a:xfrm>
          <a:prstGeom prst="rect">
            <a:avLst/>
          </a:prstGeom>
          <a:noFill/>
        </p:spPr>
        <p:txBody>
          <a:bodyPr wrap="square" rtlCol="0">
            <a:spAutoFit/>
          </a:bodyPr>
          <a:lstStyle/>
          <a:p>
            <a:r>
              <a:rPr lang="en-US" dirty="0"/>
              <a:t>Olfactory (1)</a:t>
            </a:r>
          </a:p>
        </p:txBody>
      </p:sp>
      <p:sp>
        <p:nvSpPr>
          <p:cNvPr id="14" name="TextBox 13"/>
          <p:cNvSpPr txBox="1"/>
          <p:nvPr/>
        </p:nvSpPr>
        <p:spPr>
          <a:xfrm>
            <a:off x="533400" y="0"/>
            <a:ext cx="2057400" cy="369332"/>
          </a:xfrm>
          <a:prstGeom prst="rect">
            <a:avLst/>
          </a:prstGeom>
          <a:noFill/>
        </p:spPr>
        <p:txBody>
          <a:bodyPr wrap="square" rtlCol="0">
            <a:spAutoFit/>
          </a:bodyPr>
          <a:lstStyle/>
          <a:p>
            <a:r>
              <a:rPr lang="en-US" dirty="0"/>
              <a:t>Occulomotor (3)</a:t>
            </a:r>
          </a:p>
        </p:txBody>
      </p:sp>
      <p:sp>
        <p:nvSpPr>
          <p:cNvPr id="15" name="TextBox 14"/>
          <p:cNvSpPr txBox="1"/>
          <p:nvPr/>
        </p:nvSpPr>
        <p:spPr>
          <a:xfrm>
            <a:off x="0" y="533400"/>
            <a:ext cx="2057400" cy="369332"/>
          </a:xfrm>
          <a:prstGeom prst="rect">
            <a:avLst/>
          </a:prstGeom>
          <a:noFill/>
        </p:spPr>
        <p:txBody>
          <a:bodyPr wrap="square" rtlCol="0">
            <a:spAutoFit/>
          </a:bodyPr>
          <a:lstStyle/>
          <a:p>
            <a:r>
              <a:rPr lang="en-US" dirty="0"/>
              <a:t>Abducens (6)</a:t>
            </a:r>
          </a:p>
        </p:txBody>
      </p:sp>
      <p:sp>
        <p:nvSpPr>
          <p:cNvPr id="16" name="TextBox 15"/>
          <p:cNvSpPr txBox="1"/>
          <p:nvPr/>
        </p:nvSpPr>
        <p:spPr>
          <a:xfrm>
            <a:off x="304800" y="228600"/>
            <a:ext cx="2209800" cy="369332"/>
          </a:xfrm>
          <a:prstGeom prst="rect">
            <a:avLst/>
          </a:prstGeom>
          <a:noFill/>
        </p:spPr>
        <p:txBody>
          <a:bodyPr wrap="square" rtlCol="0">
            <a:spAutoFit/>
          </a:bodyPr>
          <a:lstStyle/>
          <a:p>
            <a:r>
              <a:rPr lang="en-US" dirty="0"/>
              <a:t>Trochlear (4)</a:t>
            </a:r>
          </a:p>
        </p:txBody>
      </p:sp>
    </p:spTree>
  </p:cSld>
  <p:clrMapOvr>
    <a:masterClrMapping/>
  </p:clrMapOvr>
  <p:transition>
    <p:wedge/>
  </p:transition>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style>
          <a:lnRef idx="1">
            <a:schemeClr val="accent2"/>
          </a:lnRef>
          <a:fillRef idx="2">
            <a:schemeClr val="accent2"/>
          </a:fillRef>
          <a:effectRef idx="1">
            <a:schemeClr val="accent2"/>
          </a:effectRef>
          <a:fontRef idx="minor">
            <a:schemeClr val="dk1"/>
          </a:fontRef>
        </p:style>
        <p:txBody>
          <a:bodyPr/>
          <a:lstStyle/>
          <a:p>
            <a:r>
              <a:rPr lang="en-US" b="1" dirty="0"/>
              <a:t>AUTONOMIC NERVOUS SYSTEM</a:t>
            </a:r>
          </a:p>
        </p:txBody>
      </p:sp>
      <p:sp>
        <p:nvSpPr>
          <p:cNvPr id="5" name="Subtitle 4"/>
          <p:cNvSpPr>
            <a:spLocks noGrp="1"/>
          </p:cNvSpPr>
          <p:nvPr>
            <p:ph type="subTitle" idx="1"/>
          </p:nvPr>
        </p:nvSpPr>
        <p:spPr/>
        <p:txBody>
          <a:bodyPr/>
          <a:lstStyle/>
          <a:p>
            <a:endParaRPr lang="en-US"/>
          </a:p>
        </p:txBody>
      </p:sp>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dirty="0"/>
              <a:t>b) Serous membrane</a:t>
            </a:r>
          </a:p>
          <a:p>
            <a:r>
              <a:rPr lang="en-US" dirty="0"/>
              <a:t>Also called </a:t>
            </a:r>
            <a:r>
              <a:rPr lang="en-US" dirty="0" err="1"/>
              <a:t>serosa</a:t>
            </a:r>
            <a:r>
              <a:rPr lang="en-US" dirty="0"/>
              <a:t>; </a:t>
            </a:r>
            <a:r>
              <a:rPr lang="en-US" b="1" dirty="0"/>
              <a:t>secrete serous watery fluid</a:t>
            </a:r>
            <a:r>
              <a:rPr lang="en-US" dirty="0"/>
              <a:t>.</a:t>
            </a:r>
          </a:p>
          <a:p>
            <a:r>
              <a:rPr lang="en-US" dirty="0"/>
              <a:t>Consist of a double layer of loose areolar connective tissue lined by simple squamous epithelium. </a:t>
            </a:r>
          </a:p>
          <a:p>
            <a:r>
              <a:rPr lang="en-US" dirty="0"/>
              <a:t>The </a:t>
            </a:r>
            <a:r>
              <a:rPr lang="en-US" b="1" dirty="0"/>
              <a:t>parietal</a:t>
            </a:r>
            <a:r>
              <a:rPr lang="en-US" dirty="0"/>
              <a:t> layer lines a</a:t>
            </a:r>
            <a:r>
              <a:rPr lang="en-US" b="1" dirty="0"/>
              <a:t> cavity </a:t>
            </a:r>
            <a:r>
              <a:rPr lang="en-US" dirty="0"/>
              <a:t>and the </a:t>
            </a:r>
            <a:r>
              <a:rPr lang="en-US" b="1" dirty="0"/>
              <a:t>viscera</a:t>
            </a:r>
            <a:r>
              <a:rPr lang="en-US" dirty="0"/>
              <a:t>l layer surrounds </a:t>
            </a:r>
            <a:r>
              <a:rPr lang="en-US" b="1" dirty="0"/>
              <a:t>organs within the cavity</a:t>
            </a:r>
            <a:r>
              <a:rPr lang="en-US" dirty="0"/>
              <a:t>. </a:t>
            </a:r>
          </a:p>
          <a:p>
            <a:r>
              <a:rPr lang="en-US" dirty="0"/>
              <a:t>The 2 layers are separated by </a:t>
            </a:r>
            <a:r>
              <a:rPr lang="en-US" b="1" dirty="0"/>
              <a:t>serous fluid</a:t>
            </a:r>
            <a:r>
              <a:rPr lang="en-US" dirty="0"/>
              <a:t> secreted by the epithelium.</a:t>
            </a:r>
          </a:p>
          <a:p>
            <a:r>
              <a:rPr lang="en-US" dirty="0"/>
              <a:t>Found lining cavities and organs i.e. sites like</a:t>
            </a:r>
          </a:p>
          <a:p>
            <a:pPr marL="880110" lvl="1" indent="-514350">
              <a:buFont typeface="+mj-lt"/>
              <a:buAutoNum type="romanLcPeriod"/>
            </a:pPr>
            <a:r>
              <a:rPr lang="en-US" b="1" dirty="0"/>
              <a:t>The pleura; </a:t>
            </a:r>
            <a:r>
              <a:rPr lang="en-US" dirty="0"/>
              <a:t>lining the thoracic cavity and surrounding the lungs</a:t>
            </a:r>
          </a:p>
          <a:p>
            <a:pPr marL="880110" lvl="1" indent="-514350">
              <a:buFont typeface="+mj-lt"/>
              <a:buAutoNum type="romanLcPeriod"/>
            </a:pPr>
            <a:r>
              <a:rPr lang="en-US" b="1" dirty="0"/>
              <a:t>The pericardium</a:t>
            </a:r>
            <a:r>
              <a:rPr lang="en-US" dirty="0"/>
              <a:t>; lining the pericardial cavity and surrounding the heart </a:t>
            </a:r>
          </a:p>
          <a:p>
            <a:pPr marL="880110" lvl="1" indent="-514350">
              <a:buFont typeface="+mj-lt"/>
              <a:buAutoNum type="romanLcPeriod"/>
            </a:pPr>
            <a:r>
              <a:rPr lang="en-US" b="1" dirty="0"/>
              <a:t>The peritoneum; </a:t>
            </a:r>
            <a:r>
              <a:rPr lang="en-US" dirty="0"/>
              <a:t>lining the abdominal cavity and surrounding abdominal organs. </a:t>
            </a:r>
          </a:p>
          <a:p>
            <a:r>
              <a:rPr lang="en-US" dirty="0"/>
              <a:t>The </a:t>
            </a:r>
            <a:r>
              <a:rPr lang="en-US" b="1" dirty="0"/>
              <a:t>serous fluid </a:t>
            </a:r>
            <a:r>
              <a:rPr lang="en-US" dirty="0"/>
              <a:t>between the visceral and parietal layers enables an organ to </a:t>
            </a:r>
            <a:r>
              <a:rPr lang="en-US" b="1" dirty="0"/>
              <a:t>glide freely within the cavity without being damaged by friction between it and adjacent organs</a:t>
            </a:r>
            <a:r>
              <a:rPr lang="en-US" dirty="0"/>
              <a:t>. </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51</a:t>
            </a:fld>
            <a:endParaRPr lang="en-US"/>
          </a:p>
        </p:txBody>
      </p:sp>
    </p:spTree>
  </p:cSld>
  <p:clrMapOvr>
    <a:masterClrMapping/>
  </p:clrMapOvr>
  <p:transition>
    <p:wipe dir="d"/>
  </p:transition>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1">
            <a:schemeClr val="accent2"/>
          </a:lnRef>
          <a:fillRef idx="3">
            <a:schemeClr val="accent2"/>
          </a:fillRef>
          <a:effectRef idx="2">
            <a:schemeClr val="accent2"/>
          </a:effectRef>
          <a:fontRef idx="minor">
            <a:schemeClr val="lt1"/>
          </a:fontRef>
        </p:style>
        <p:txBody>
          <a:bodyPr/>
          <a:lstStyle/>
          <a:p>
            <a:r>
              <a:rPr lang="en-US" b="1" u="sng" dirty="0"/>
              <a:t>ANS</a:t>
            </a: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dirty="0"/>
              <a:t>Controls the functions of the body carried out 'automatically', i.e. initiated in the brain below the level of the cerebrum.</a:t>
            </a:r>
          </a:p>
          <a:p>
            <a:r>
              <a:rPr lang="en-US" dirty="0"/>
              <a:t>Effector organs are:</a:t>
            </a:r>
          </a:p>
          <a:p>
            <a:pPr lvl="1"/>
            <a:r>
              <a:rPr lang="en-US" dirty="0"/>
              <a:t>smooth muscle</a:t>
            </a:r>
          </a:p>
          <a:p>
            <a:pPr lvl="1"/>
            <a:r>
              <a:rPr lang="en-US" dirty="0"/>
              <a:t>cardiac muscle</a:t>
            </a:r>
          </a:p>
          <a:p>
            <a:pPr lvl="1"/>
            <a:r>
              <a:rPr lang="en-US" dirty="0"/>
              <a:t>Glands .</a:t>
            </a:r>
          </a:p>
          <a:p>
            <a:r>
              <a:rPr lang="en-US" b="1" dirty="0"/>
              <a:t>Efferent (motor) nerves </a:t>
            </a:r>
            <a:r>
              <a:rPr lang="en-US" dirty="0"/>
              <a:t>of ANS arise from nerve cells in the brain and emerge at various levels between the midbrain and the sacral region of the spinal cord and travel together with the peripheral nerves.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510</a:t>
            </a:fld>
            <a:endParaRPr lang="en-US"/>
          </a:p>
        </p:txBody>
      </p:sp>
    </p:spTree>
  </p:cSld>
  <p:clrMapOvr>
    <a:masterClrMapping/>
  </p:clrMapOvr>
  <p:transition>
    <p:wipe dir="r"/>
  </p:transition>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563562"/>
          </a:xfrm>
        </p:spPr>
        <p:txBody>
          <a:bodyPr>
            <a:normAutofit fontScale="90000"/>
          </a:bodyPr>
          <a:lstStyle/>
          <a:p>
            <a:endParaRPr lang="en-US" dirty="0"/>
          </a:p>
        </p:txBody>
      </p:sp>
      <p:sp>
        <p:nvSpPr>
          <p:cNvPr id="3" name="Content Placeholder 2"/>
          <p:cNvSpPr>
            <a:spLocks noGrp="1"/>
          </p:cNvSpPr>
          <p:nvPr>
            <p:ph idx="1"/>
          </p:nvPr>
        </p:nvSpPr>
        <p:spPr>
          <a:xfrm>
            <a:off x="457200" y="1143000"/>
            <a:ext cx="8077200" cy="5330952"/>
          </a:xfrm>
        </p:spPr>
        <p:txBody>
          <a:bodyPr>
            <a:normAutofit fontScale="85000" lnSpcReduction="10000"/>
          </a:bodyPr>
          <a:lstStyle/>
          <a:p>
            <a:r>
              <a:rPr lang="en-US" dirty="0"/>
              <a:t>ANS is divided into 2 divisions; having both structural &amp; functional differences.</a:t>
            </a:r>
          </a:p>
          <a:p>
            <a:pPr lvl="1"/>
            <a:r>
              <a:rPr lang="en-US" dirty="0"/>
              <a:t>sympathetic (</a:t>
            </a:r>
            <a:r>
              <a:rPr lang="en-US" dirty="0" err="1"/>
              <a:t>thoraco</a:t>
            </a:r>
            <a:r>
              <a:rPr lang="en-US" dirty="0"/>
              <a:t>-lumbar outflow)</a:t>
            </a:r>
          </a:p>
          <a:p>
            <a:pPr lvl="1"/>
            <a:r>
              <a:rPr lang="en-US" dirty="0"/>
              <a:t>parasympathetic (</a:t>
            </a:r>
            <a:r>
              <a:rPr lang="en-US" dirty="0" err="1"/>
              <a:t>cranio</a:t>
            </a:r>
            <a:r>
              <a:rPr lang="en-US" dirty="0"/>
              <a:t>-sacral outflow).</a:t>
            </a:r>
          </a:p>
          <a:p>
            <a:r>
              <a:rPr lang="en-US" dirty="0"/>
              <a:t>They normally work in an opposing manner.</a:t>
            </a:r>
          </a:p>
          <a:p>
            <a:r>
              <a:rPr lang="en-US" dirty="0"/>
              <a:t>Sympathetic activity tends to predominate in stressful situations and parasympathetic activity during rest.</a:t>
            </a:r>
          </a:p>
          <a:p>
            <a:r>
              <a:rPr lang="en-US" dirty="0"/>
              <a:t>Each division has 2 efferent neurones in its peripheral pathways between the CNS &amp; effector organs. </a:t>
            </a:r>
          </a:p>
          <a:p>
            <a:r>
              <a:rPr lang="en-US" dirty="0"/>
              <a:t>These are:</a:t>
            </a:r>
          </a:p>
          <a:p>
            <a:pPr lvl="1"/>
            <a:r>
              <a:rPr lang="en-US" dirty="0"/>
              <a:t>the </a:t>
            </a:r>
            <a:r>
              <a:rPr lang="en-US" dirty="0" err="1"/>
              <a:t>preganglionic</a:t>
            </a:r>
            <a:r>
              <a:rPr lang="en-US" dirty="0"/>
              <a:t> </a:t>
            </a:r>
            <a:r>
              <a:rPr lang="en-US" dirty="0" err="1"/>
              <a:t>neurone</a:t>
            </a:r>
            <a:endParaRPr lang="en-US" dirty="0"/>
          </a:p>
          <a:p>
            <a:pPr lvl="1"/>
            <a:r>
              <a:rPr lang="en-US" dirty="0"/>
              <a:t>the postganglionic </a:t>
            </a:r>
            <a:r>
              <a:rPr lang="en-US" dirty="0" err="1"/>
              <a:t>neurone</a:t>
            </a:r>
            <a:r>
              <a:rPr lang="en-US" dirty="0"/>
              <a:t>.</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511</a:t>
            </a:fld>
            <a:endParaRPr lang="en-US"/>
          </a:p>
        </p:txBody>
      </p:sp>
    </p:spTree>
  </p:cSld>
  <p:clrMapOvr>
    <a:masterClrMapping/>
  </p:clrMapOvr>
  <p:transition>
    <p:wipe dir="r"/>
  </p:transition>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Cell body of the </a:t>
            </a:r>
            <a:r>
              <a:rPr lang="en-US" dirty="0" err="1"/>
              <a:t>preganglionic</a:t>
            </a:r>
            <a:r>
              <a:rPr lang="en-US" dirty="0"/>
              <a:t> neurone is in the brain or spinal cord. </a:t>
            </a:r>
          </a:p>
          <a:p>
            <a:r>
              <a:rPr lang="en-US" dirty="0"/>
              <a:t>Its axon terminals synapse with the cell body of the postganglionic neurone in an autonomic ganglion outside the CNS. </a:t>
            </a:r>
          </a:p>
          <a:p>
            <a:r>
              <a:rPr lang="en-US" dirty="0"/>
              <a:t>The postganglionic neurone conducts impulses to the effector organ.</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512</a:t>
            </a:fld>
            <a:endParaRPr lang="en-US"/>
          </a:p>
        </p:txBody>
      </p:sp>
    </p:spTree>
  </p:cSld>
  <p:clrMapOvr>
    <a:masterClrMapping/>
  </p:clrMapOvr>
  <p:transition>
    <p:wipe dir="r"/>
  </p:transition>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SYMPHATHETIC NERVOUS SYSTEM</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pPr>
              <a:buNone/>
            </a:pPr>
            <a:r>
              <a:rPr lang="en-US" b="1" u="sng" dirty="0"/>
              <a:t>The </a:t>
            </a:r>
            <a:r>
              <a:rPr lang="en-US" b="1" u="sng" dirty="0" err="1"/>
              <a:t>preganglionic</a:t>
            </a:r>
            <a:r>
              <a:rPr lang="en-US" b="1" u="sng" dirty="0"/>
              <a:t> neurone. </a:t>
            </a:r>
          </a:p>
          <a:p>
            <a:r>
              <a:rPr lang="en-US" dirty="0"/>
              <a:t>Has its cell body in the </a:t>
            </a:r>
            <a:r>
              <a:rPr lang="en-US" b="1" dirty="0"/>
              <a:t>lateral column of grey matter </a:t>
            </a:r>
            <a:r>
              <a:rPr lang="en-US" dirty="0"/>
              <a:t>in the spinal cord between the levels of the 1</a:t>
            </a:r>
            <a:r>
              <a:rPr lang="en-US" baseline="30000" dirty="0"/>
              <a:t>st</a:t>
            </a:r>
            <a:r>
              <a:rPr lang="en-US" dirty="0"/>
              <a:t> thoracic &amp; 2</a:t>
            </a:r>
            <a:r>
              <a:rPr lang="en-US" baseline="30000" dirty="0"/>
              <a:t>nd</a:t>
            </a:r>
            <a:r>
              <a:rPr lang="en-US" dirty="0"/>
              <a:t> or 3</a:t>
            </a:r>
            <a:r>
              <a:rPr lang="en-US" baseline="30000" dirty="0"/>
              <a:t>rd</a:t>
            </a:r>
            <a:r>
              <a:rPr lang="en-US" dirty="0"/>
              <a:t> lumbar vertebrae.</a:t>
            </a:r>
          </a:p>
          <a:p>
            <a:r>
              <a:rPr lang="en-US" dirty="0"/>
              <a:t>Nerve fibre leaves the cord by the anterior root &amp; terminates either in the </a:t>
            </a:r>
            <a:r>
              <a:rPr lang="en-US" b="1" dirty="0"/>
              <a:t>lateral chain of sympathetic ganglia </a:t>
            </a:r>
            <a:r>
              <a:rPr lang="en-US" dirty="0"/>
              <a:t>or passes through it to one of the </a:t>
            </a:r>
            <a:r>
              <a:rPr lang="en-US" b="1" dirty="0" err="1"/>
              <a:t>prevertebral</a:t>
            </a:r>
            <a:r>
              <a:rPr lang="en-US" b="1" dirty="0"/>
              <a:t> ganglia</a:t>
            </a:r>
            <a:r>
              <a:rPr lang="en-US" dirty="0"/>
              <a:t>.</a:t>
            </a:r>
          </a:p>
          <a:p>
            <a:r>
              <a:rPr lang="en-US" b="1" dirty="0"/>
              <a:t>Acetylcholine</a:t>
            </a:r>
            <a:r>
              <a:rPr lang="en-US" dirty="0"/>
              <a:t> is the neurotransmitter.</a:t>
            </a:r>
          </a:p>
          <a:p>
            <a:pPr>
              <a:buNone/>
            </a:pPr>
            <a:r>
              <a:rPr lang="en-US" b="1" u="sng" dirty="0"/>
              <a:t>The postganglionic neurone. </a:t>
            </a:r>
          </a:p>
          <a:p>
            <a:r>
              <a:rPr lang="en-US" dirty="0"/>
              <a:t>Has its cell body in a ganglion and terminates in the organ or tissue supplied.</a:t>
            </a:r>
          </a:p>
          <a:p>
            <a:r>
              <a:rPr lang="en-US" b="1" dirty="0"/>
              <a:t>Noradrenaline</a:t>
            </a:r>
            <a:r>
              <a:rPr lang="en-US" dirty="0"/>
              <a:t> is usually the neurotransmitter.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513</a:t>
            </a:fld>
            <a:endParaRPr lang="en-US"/>
          </a:p>
        </p:txBody>
      </p:sp>
    </p:spTree>
  </p:cSld>
  <p:clrMapOvr>
    <a:masterClrMapping/>
  </p:clrMapOvr>
  <p:transition>
    <p:wipe dir="r"/>
  </p:transition>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Sympathetic ganglia</a:t>
            </a:r>
          </a:p>
          <a:p>
            <a:pPr>
              <a:buNone/>
            </a:pPr>
            <a:r>
              <a:rPr lang="en-US" b="1" dirty="0"/>
              <a:t>a) The lateral chains of sympathetic ganglia</a:t>
            </a:r>
            <a:r>
              <a:rPr lang="en-US" dirty="0"/>
              <a:t>. </a:t>
            </a:r>
          </a:p>
          <a:p>
            <a:r>
              <a:rPr lang="en-US" dirty="0"/>
              <a:t>Chains of ganglia which extend from the upper cervical level to the sacrum, one chain lying on each side of the bodies of the vertebrae. </a:t>
            </a:r>
          </a:p>
          <a:p>
            <a:r>
              <a:rPr lang="en-US" dirty="0"/>
              <a:t>The ganglia are attached to each other by nerve fibres. </a:t>
            </a:r>
          </a:p>
          <a:p>
            <a:r>
              <a:rPr lang="en-US" dirty="0"/>
              <a:t>There is </a:t>
            </a:r>
            <a:r>
              <a:rPr lang="en-US" b="1" dirty="0">
                <a:solidFill>
                  <a:srgbClr val="FF0000"/>
                </a:solidFill>
              </a:rPr>
              <a:t>no parasympathetic supply to the </a:t>
            </a:r>
          </a:p>
          <a:p>
            <a:pPr lvl="1"/>
            <a:r>
              <a:rPr lang="en-US" b="1" dirty="0"/>
              <a:t>sweat glands,</a:t>
            </a:r>
          </a:p>
          <a:p>
            <a:pPr lvl="1"/>
            <a:r>
              <a:rPr lang="en-US" b="1" dirty="0"/>
              <a:t>skin </a:t>
            </a:r>
            <a:r>
              <a:rPr lang="en-US" dirty="0"/>
              <a:t>and</a:t>
            </a:r>
            <a:r>
              <a:rPr lang="en-US" b="1" dirty="0"/>
              <a:t> </a:t>
            </a:r>
          </a:p>
          <a:p>
            <a:pPr lvl="1"/>
            <a:r>
              <a:rPr lang="en-US" b="1" dirty="0"/>
              <a:t>blood vessels of skeletal muscles</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514</a:t>
            </a:fld>
            <a:endParaRPr lang="en-US"/>
          </a:p>
        </p:txBody>
      </p:sp>
    </p:spTree>
  </p:cSld>
  <p:clrMapOvr>
    <a:masterClrMapping/>
  </p:clrMapOvr>
  <p:transition>
    <p:wipe dir="r"/>
  </p:transition>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a:t>
            </a:r>
            <a:r>
              <a:rPr lang="en-US" b="1" dirty="0" err="1"/>
              <a:t>Prevertebral</a:t>
            </a:r>
            <a:r>
              <a:rPr lang="en-US" b="1" dirty="0"/>
              <a:t> ganglia. </a:t>
            </a:r>
          </a:p>
          <a:p>
            <a:r>
              <a:rPr lang="en-US" dirty="0"/>
              <a:t>3 in number; </a:t>
            </a:r>
          </a:p>
          <a:p>
            <a:r>
              <a:rPr lang="en-US" dirty="0"/>
              <a:t>Situated in the abdominal cavity close to the origins of arteries of the same names:</a:t>
            </a:r>
          </a:p>
          <a:p>
            <a:pPr lvl="1"/>
            <a:r>
              <a:rPr lang="en-US" dirty="0" err="1"/>
              <a:t>coeliac</a:t>
            </a:r>
            <a:r>
              <a:rPr lang="en-US" dirty="0"/>
              <a:t> ganglion</a:t>
            </a:r>
          </a:p>
          <a:p>
            <a:pPr lvl="1"/>
            <a:r>
              <a:rPr lang="en-US" dirty="0"/>
              <a:t>superior mesenteric ganglion</a:t>
            </a:r>
          </a:p>
          <a:p>
            <a:pPr lvl="1"/>
            <a:r>
              <a:rPr lang="en-US" dirty="0"/>
              <a:t>inferior mesenteric ganglion.</a:t>
            </a:r>
          </a:p>
          <a:p>
            <a:r>
              <a:rPr lang="en-US" dirty="0"/>
              <a:t>Consist of nerve cell bodies rather diffusely distributed among a network of nerve fibres which form plexuses. </a:t>
            </a:r>
          </a:p>
          <a:p>
            <a:r>
              <a:rPr lang="en-US" dirty="0" err="1"/>
              <a:t>Preganglionic</a:t>
            </a:r>
            <a:r>
              <a:rPr lang="en-US" dirty="0"/>
              <a:t> sympathetic fibres pass through the lateral chain to reach these ganglia.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515</a:t>
            </a:fld>
            <a:endParaRPr lang="en-US"/>
          </a:p>
        </p:txBody>
      </p:sp>
    </p:spTree>
  </p:cSld>
  <p:clrMapOvr>
    <a:masterClrMapping/>
  </p:clrMapOvr>
  <p:transition>
    <p:wipe dir="r"/>
  </p:transition>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24600"/>
            <a:ext cx="9144000" cy="533400"/>
          </a:xfrm>
        </p:spPr>
        <p:txBody>
          <a:bodyPr>
            <a:noAutofit/>
          </a:bodyPr>
          <a:lstStyle/>
          <a:p>
            <a:r>
              <a:rPr lang="en-US" sz="1800" b="1" cap="none" dirty="0">
                <a:solidFill>
                  <a:schemeClr val="tx1"/>
                </a:solidFill>
              </a:rPr>
              <a:t>Sympathetic outflow; Solid red lines - </a:t>
            </a:r>
            <a:r>
              <a:rPr lang="en-US" sz="1800" b="1" cap="none" dirty="0" err="1">
                <a:solidFill>
                  <a:schemeClr val="tx1"/>
                </a:solidFill>
              </a:rPr>
              <a:t>preganglionic</a:t>
            </a:r>
            <a:r>
              <a:rPr lang="en-US" sz="1800" b="1" cap="none" dirty="0">
                <a:solidFill>
                  <a:schemeClr val="tx1"/>
                </a:solidFill>
              </a:rPr>
              <a:t> fibres; broken lines - postganglionic fibres. </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516</a:t>
            </a:fld>
            <a:endParaRPr lang="en-US"/>
          </a:p>
        </p:txBody>
      </p:sp>
    </p:spTree>
  </p:cSld>
  <p:clrMapOvr>
    <a:masterClrMapping/>
  </p:clrMapOvr>
  <p:transition>
    <p:wipe dir="r"/>
  </p:transition>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4572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a:t>PARASYMPHATHETIC NERVOUS SYSTEM</a:t>
            </a:r>
          </a:p>
        </p:txBody>
      </p:sp>
      <p:sp>
        <p:nvSpPr>
          <p:cNvPr id="3" name="Content Placeholder 2"/>
          <p:cNvSpPr>
            <a:spLocks noGrp="1"/>
          </p:cNvSpPr>
          <p:nvPr>
            <p:ph idx="1"/>
          </p:nvPr>
        </p:nvSpPr>
        <p:spPr>
          <a:xfrm>
            <a:off x="0" y="533400"/>
            <a:ext cx="9144000" cy="6324600"/>
          </a:xfrm>
        </p:spPr>
        <p:txBody>
          <a:bodyPr>
            <a:normAutofit fontScale="85000" lnSpcReduction="10000"/>
          </a:bodyPr>
          <a:lstStyle/>
          <a:p>
            <a:r>
              <a:rPr lang="en-US" dirty="0"/>
              <a:t>Has two </a:t>
            </a:r>
            <a:r>
              <a:rPr lang="en-US" dirty="0" err="1"/>
              <a:t>neurones</a:t>
            </a:r>
            <a:r>
              <a:rPr lang="en-US" dirty="0"/>
              <a:t>(pre and postganglionic) and the primary neurotransmitter at both synapses is </a:t>
            </a:r>
            <a:r>
              <a:rPr lang="en-US" b="1" dirty="0"/>
              <a:t>acetylcholine.</a:t>
            </a:r>
          </a:p>
          <a:p>
            <a:pPr>
              <a:buNone/>
            </a:pPr>
            <a:r>
              <a:rPr lang="en-US" b="1" u="sng" dirty="0"/>
              <a:t>The </a:t>
            </a:r>
            <a:r>
              <a:rPr lang="en-US" b="1" u="sng" dirty="0" err="1"/>
              <a:t>preganglionic</a:t>
            </a:r>
            <a:r>
              <a:rPr lang="en-US" b="1" u="sng" dirty="0"/>
              <a:t> neurone.</a:t>
            </a:r>
          </a:p>
          <a:p>
            <a:r>
              <a:rPr lang="en-US" dirty="0"/>
              <a:t>Has its cell body either in the brain or in the spinal cord.</a:t>
            </a:r>
          </a:p>
          <a:p>
            <a:r>
              <a:rPr lang="en-US" dirty="0"/>
              <a:t>Those originating in the brain are the cranial nerves </a:t>
            </a:r>
            <a:r>
              <a:rPr lang="en-US" b="1" dirty="0"/>
              <a:t>III, VII, IX </a:t>
            </a:r>
            <a:r>
              <a:rPr lang="en-US" dirty="0"/>
              <a:t>and</a:t>
            </a:r>
            <a:r>
              <a:rPr lang="en-US" b="1" dirty="0"/>
              <a:t> X,</a:t>
            </a:r>
            <a:r>
              <a:rPr lang="en-US" dirty="0"/>
              <a:t> arising from nuclei in the midbrain and brain stem, and their nerve fibres terminate outside the brain. </a:t>
            </a:r>
          </a:p>
          <a:p>
            <a:r>
              <a:rPr lang="en-US" dirty="0"/>
              <a:t>Cell bodies of the sacral outflow are in the lateral columns of grey matter at the distal end of the spinal cord.  Their fibres leave the cord in sacral segments 2, 3 and 4 and synapse with postganglionic neurones in the walls of pelvic organs.</a:t>
            </a:r>
          </a:p>
          <a:p>
            <a:pPr>
              <a:buNone/>
            </a:pPr>
            <a:r>
              <a:rPr lang="en-US" b="1" u="sng" dirty="0"/>
              <a:t>The postganglionic neurone. </a:t>
            </a:r>
          </a:p>
          <a:p>
            <a:r>
              <a:rPr lang="en-US" dirty="0"/>
              <a:t>Has its cell body either in a ganglion or in the wall of the organ supplied.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517</a:t>
            </a:fld>
            <a:endParaRPr lang="en-US"/>
          </a:p>
        </p:txBody>
      </p:sp>
    </p:spTree>
  </p:cSld>
  <p:clrMapOvr>
    <a:masterClrMapping/>
  </p:clrMapOvr>
  <p:transition>
    <p:wipe dir="r"/>
  </p:transition>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30962"/>
            <a:ext cx="9144000" cy="427038"/>
          </a:xfrm>
        </p:spPr>
        <p:txBody>
          <a:bodyPr>
            <a:noAutofit/>
          </a:bodyPr>
          <a:lstStyle/>
          <a:p>
            <a:r>
              <a:rPr lang="en-US" sz="1800" b="1" cap="none" dirty="0">
                <a:solidFill>
                  <a:schemeClr val="tx1"/>
                </a:solidFill>
              </a:rPr>
              <a:t>Parasympathetic outflow; Solid blue lines-</a:t>
            </a:r>
            <a:r>
              <a:rPr lang="en-US" sz="1800" b="1" cap="none" dirty="0" err="1">
                <a:solidFill>
                  <a:schemeClr val="tx1"/>
                </a:solidFill>
              </a:rPr>
              <a:t>preganglionic</a:t>
            </a:r>
            <a:r>
              <a:rPr lang="en-US" sz="1800" b="1" cap="none" dirty="0">
                <a:solidFill>
                  <a:schemeClr val="tx1"/>
                </a:solidFill>
              </a:rPr>
              <a:t> </a:t>
            </a:r>
            <a:r>
              <a:rPr lang="en-US" sz="1800" b="1" cap="none" dirty="0" err="1">
                <a:solidFill>
                  <a:schemeClr val="tx1"/>
                </a:solidFill>
              </a:rPr>
              <a:t>fibres;broken</a:t>
            </a:r>
            <a:r>
              <a:rPr lang="en-US" sz="1800" b="1" cap="none" dirty="0">
                <a:solidFill>
                  <a:schemeClr val="tx1"/>
                </a:solidFill>
              </a:rPr>
              <a:t> lines-postganglionic fibres</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172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518</a:t>
            </a:fld>
            <a:endParaRPr lang="en-US"/>
          </a:p>
        </p:txBody>
      </p:sp>
    </p:spTree>
  </p:cSld>
  <p:clrMapOvr>
    <a:masterClrMapping/>
  </p:clrMapOvr>
  <p:transition>
    <p:wipe dir="r"/>
  </p:transition>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en-US" sz="3200" b="1" u="sng" dirty="0"/>
              <a:t>Functions of ans</a:t>
            </a:r>
          </a:p>
        </p:txBody>
      </p:sp>
      <p:sp>
        <p:nvSpPr>
          <p:cNvPr id="3" name="Content Placeholder 2"/>
          <p:cNvSpPr>
            <a:spLocks noGrp="1"/>
          </p:cNvSpPr>
          <p:nvPr>
            <p:ph idx="1"/>
          </p:nvPr>
        </p:nvSpPr>
        <p:spPr>
          <a:xfrm>
            <a:off x="0" y="533400"/>
            <a:ext cx="9144000" cy="6324600"/>
          </a:xfrm>
        </p:spPr>
        <p:txBody>
          <a:bodyPr>
            <a:normAutofit/>
          </a:bodyPr>
          <a:lstStyle/>
          <a:p>
            <a:pPr marL="514350" indent="-514350">
              <a:buFont typeface="+mj-lt"/>
              <a:buAutoNum type="arabicPeriod"/>
            </a:pPr>
            <a:r>
              <a:rPr lang="en-US" dirty="0"/>
              <a:t>Sympathetic stimulation prepares the body to deal with exciting and stressful situations. </a:t>
            </a:r>
            <a:r>
              <a:rPr lang="en-US" dirty="0" err="1"/>
              <a:t>Mobilises</a:t>
            </a:r>
            <a:r>
              <a:rPr lang="en-US" dirty="0"/>
              <a:t> the body for 'fight or flight‘ (catecholamines).</a:t>
            </a:r>
          </a:p>
          <a:p>
            <a:pPr marL="514350" indent="-514350">
              <a:buFont typeface="+mj-lt"/>
              <a:buAutoNum type="arabicPeriod"/>
            </a:pPr>
            <a:r>
              <a:rPr lang="en-US" dirty="0"/>
              <a:t>Parasympathetic stimulation tends to slow down body processes except digestion and absorption of food and the functions of the genitourinary systems. </a:t>
            </a:r>
          </a:p>
          <a:p>
            <a:pPr marL="514350" indent="-514350">
              <a:buFont typeface="+mj-lt"/>
              <a:buAutoNum type="arabicPeriod"/>
            </a:pPr>
            <a:r>
              <a:rPr lang="en-US" dirty="0"/>
              <a:t>The 2 systems function together maintaining</a:t>
            </a:r>
          </a:p>
          <a:p>
            <a:pPr marL="1314450" lvl="2" indent="-514350">
              <a:buFont typeface="Wingdings" pitchFamily="2" charset="2"/>
              <a:buChar char="ü"/>
            </a:pPr>
            <a:r>
              <a:rPr lang="en-US" sz="2800" dirty="0"/>
              <a:t>regular heartbeat, </a:t>
            </a:r>
          </a:p>
          <a:p>
            <a:pPr marL="1314450" lvl="2" indent="-514350">
              <a:buFont typeface="Wingdings" pitchFamily="2" charset="2"/>
              <a:buChar char="ü"/>
            </a:pPr>
            <a:r>
              <a:rPr lang="en-US" sz="2800" dirty="0"/>
              <a:t>normal temperature &amp; </a:t>
            </a:r>
          </a:p>
          <a:p>
            <a:pPr marL="1314450" lvl="2" indent="-514350">
              <a:buFont typeface="Wingdings" pitchFamily="2" charset="2"/>
              <a:buChar char="ü"/>
            </a:pPr>
            <a:r>
              <a:rPr lang="en-US" sz="2800" dirty="0"/>
              <a:t>an internal environment compatible with the immediate external surroundings.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519</a:t>
            </a:fld>
            <a:endParaRPr lang="en-US"/>
          </a:p>
        </p:txBody>
      </p:sp>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c) Synovial membrane</a:t>
            </a:r>
          </a:p>
          <a:p>
            <a:r>
              <a:rPr lang="en-US" dirty="0"/>
              <a:t>Found lining the joint cavities and surrounding tendons, which could be injured by rubbing against bones, e.g. over the wrist joint. </a:t>
            </a:r>
          </a:p>
          <a:p>
            <a:r>
              <a:rPr lang="en-US" dirty="0"/>
              <a:t>Made up of a layer of fine, flattened epithelial cells on a layer of delicate connective tissue (</a:t>
            </a:r>
            <a:r>
              <a:rPr lang="en-US" dirty="0" err="1"/>
              <a:t>areolar</a:t>
            </a:r>
            <a:r>
              <a:rPr lang="en-US" dirty="0"/>
              <a:t> CT and elastic </a:t>
            </a:r>
            <a:r>
              <a:rPr lang="en-US" dirty="0" err="1"/>
              <a:t>fibres</a:t>
            </a:r>
            <a:r>
              <a:rPr lang="en-US" dirty="0"/>
              <a:t>).</a:t>
            </a:r>
          </a:p>
          <a:p>
            <a:r>
              <a:rPr lang="en-US" dirty="0"/>
              <a:t>Secretes clear, sticky, oily </a:t>
            </a:r>
            <a:r>
              <a:rPr lang="en-US" b="1" i="1" dirty="0"/>
              <a:t>synovial fluid</a:t>
            </a:r>
            <a:r>
              <a:rPr lang="en-US" b="1" dirty="0"/>
              <a:t>, </a:t>
            </a:r>
            <a:r>
              <a:rPr lang="en-US" dirty="0"/>
              <a:t>which acts as</a:t>
            </a:r>
            <a:r>
              <a:rPr lang="en-US" b="1" dirty="0"/>
              <a:t> a lubricant to the joints</a:t>
            </a:r>
            <a:r>
              <a:rPr lang="en-US" dirty="0"/>
              <a:t> and </a:t>
            </a:r>
            <a:r>
              <a:rPr lang="en-US" b="1" dirty="0"/>
              <a:t>helps to maintain their stability.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52</a:t>
            </a:fld>
            <a:endParaRPr lang="en-US"/>
          </a:p>
        </p:txBody>
      </p:sp>
    </p:spTree>
  </p:cSld>
  <p:clrMapOvr>
    <a:masterClrMapping/>
  </p:clrMapOvr>
  <p:transition>
    <p:wipe dir="d"/>
  </p:transition>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4"/>
          </a:lnRef>
          <a:fillRef idx="3">
            <a:schemeClr val="accent4"/>
          </a:fillRef>
          <a:effectRef idx="2">
            <a:schemeClr val="accent4"/>
          </a:effectRef>
          <a:fontRef idx="minor">
            <a:schemeClr val="lt1"/>
          </a:fontRef>
        </p:style>
        <p:txBody>
          <a:bodyPr>
            <a:normAutofit fontScale="90000"/>
          </a:bodyPr>
          <a:lstStyle/>
          <a:p>
            <a:r>
              <a:rPr lang="en-US" b="1" u="sng" dirty="0"/>
              <a:t>Effects of ANS</a:t>
            </a:r>
          </a:p>
        </p:txBody>
      </p:sp>
      <p:sp>
        <p:nvSpPr>
          <p:cNvPr id="3" name="Content Placeholder 2"/>
          <p:cNvSpPr>
            <a:spLocks noGrp="1"/>
          </p:cNvSpPr>
          <p:nvPr>
            <p:ph idx="1"/>
          </p:nvPr>
        </p:nvSpPr>
        <p:spPr>
          <a:xfrm>
            <a:off x="0" y="533400"/>
            <a:ext cx="9144000" cy="457200"/>
          </a:xfrm>
        </p:spPr>
        <p:txBody>
          <a:bodyPr>
            <a:normAutofit fontScale="92500" lnSpcReduction="20000"/>
          </a:bodyPr>
          <a:lstStyle/>
          <a:p>
            <a:pPr>
              <a:buNone/>
            </a:pPr>
            <a:r>
              <a:rPr lang="en-US" b="1" dirty="0"/>
              <a:t>a) Cardiovascular system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520</a:t>
            </a:fld>
            <a:endParaRPr lang="en-US"/>
          </a:p>
        </p:txBody>
      </p:sp>
      <p:graphicFrame>
        <p:nvGraphicFramePr>
          <p:cNvPr id="6" name="Table 5"/>
          <p:cNvGraphicFramePr>
            <a:graphicFrameLocks noGrp="1"/>
          </p:cNvGraphicFramePr>
          <p:nvPr/>
        </p:nvGraphicFramePr>
        <p:xfrm>
          <a:off x="381000" y="1397000"/>
          <a:ext cx="8763000" cy="3596640"/>
        </p:xfrm>
        <a:graphic>
          <a:graphicData uri="http://schemas.openxmlformats.org/drawingml/2006/table">
            <a:tbl>
              <a:tblPr firstRow="1" bandRow="1">
                <a:tableStyleId>{5940675A-B579-460E-94D1-54222C63F5DA}</a:tableStyleId>
              </a:tblPr>
              <a:tblGrid>
                <a:gridCol w="4381500">
                  <a:extLst>
                    <a:ext uri="{9D8B030D-6E8A-4147-A177-3AD203B41FA5}">
                      <a16:colId xmlns:a16="http://schemas.microsoft.com/office/drawing/2014/main" val="20000"/>
                    </a:ext>
                  </a:extLst>
                </a:gridCol>
                <a:gridCol w="4381500">
                  <a:extLst>
                    <a:ext uri="{9D8B030D-6E8A-4147-A177-3AD203B41FA5}">
                      <a16:colId xmlns:a16="http://schemas.microsoft.com/office/drawing/2014/main" val="20001"/>
                    </a:ext>
                  </a:extLst>
                </a:gridCol>
              </a:tblGrid>
              <a:tr h="214304">
                <a:tc>
                  <a:txBody>
                    <a:bodyPr/>
                    <a:lstStyle/>
                    <a:p>
                      <a:r>
                        <a:rPr lang="en-US" sz="2800" dirty="0"/>
                        <a:t>Sympathetic </a:t>
                      </a:r>
                    </a:p>
                  </a:txBody>
                  <a:tcPr/>
                </a:tc>
                <a:tc>
                  <a:txBody>
                    <a:bodyPr/>
                    <a:lstStyle/>
                    <a:p>
                      <a:r>
                        <a:rPr lang="en-US" sz="2800" dirty="0"/>
                        <a:t>Parasympathetic </a:t>
                      </a:r>
                    </a:p>
                  </a:txBody>
                  <a:tcPr/>
                </a:tc>
                <a:extLst>
                  <a:ext uri="{0D108BD9-81ED-4DB2-BD59-A6C34878D82A}">
                    <a16:rowId xmlns:a16="http://schemas.microsoft.com/office/drawing/2014/main" val="10000"/>
                  </a:ext>
                </a:extLst>
              </a:tr>
              <a:tr h="369896">
                <a:tc>
                  <a:txBody>
                    <a:bodyPr/>
                    <a:lstStyle/>
                    <a:p>
                      <a:r>
                        <a:rPr lang="en-US" sz="2800" dirty="0">
                          <a:sym typeface="Wingdings"/>
                        </a:rPr>
                        <a:t>HR</a:t>
                      </a:r>
                      <a:r>
                        <a:rPr lang="en-US" sz="2800" baseline="0" dirty="0">
                          <a:sym typeface="Wingdings"/>
                        </a:rPr>
                        <a:t> and heart contraction</a:t>
                      </a:r>
                    </a:p>
                    <a:p>
                      <a:r>
                        <a:rPr lang="en-US" sz="2800" dirty="0"/>
                        <a:t>Dilates</a:t>
                      </a:r>
                      <a:r>
                        <a:rPr lang="en-US" sz="2800" baseline="0" dirty="0"/>
                        <a:t> coronary arteries</a:t>
                      </a:r>
                    </a:p>
                    <a:p>
                      <a:r>
                        <a:rPr lang="en-US" sz="2800" baseline="0" dirty="0" err="1"/>
                        <a:t>Vasodilation</a:t>
                      </a:r>
                      <a:r>
                        <a:rPr lang="en-US" sz="2800" baseline="0" dirty="0"/>
                        <a:t> of vessels in skeletal muscle</a:t>
                      </a:r>
                    </a:p>
                    <a:p>
                      <a:r>
                        <a:rPr lang="en-US" sz="2800" baseline="0" dirty="0">
                          <a:sym typeface="Wingdings"/>
                        </a:rPr>
                        <a:t>PR and thus BP</a:t>
                      </a:r>
                    </a:p>
                    <a:p>
                      <a:r>
                        <a:rPr lang="en-US" sz="2800" baseline="0" dirty="0">
                          <a:sym typeface="Wingdings"/>
                        </a:rPr>
                        <a:t>Accelerates blood coagulation</a:t>
                      </a:r>
                      <a:endParaRPr lang="en-US" sz="2800" dirty="0"/>
                    </a:p>
                  </a:txBody>
                  <a:tcPr/>
                </a:tc>
                <a:tc>
                  <a:txBody>
                    <a:bodyPr/>
                    <a:lstStyle/>
                    <a:p>
                      <a:r>
                        <a:rPr lang="en-US" sz="2800" dirty="0">
                          <a:sym typeface="Wingdings"/>
                        </a:rPr>
                        <a:t>HR and force of contraction</a:t>
                      </a:r>
                    </a:p>
                    <a:p>
                      <a:r>
                        <a:rPr lang="en-US" sz="2800" dirty="0">
                          <a:sym typeface="Wingdings"/>
                        </a:rPr>
                        <a:t>Constricts coronary arteries</a:t>
                      </a:r>
                      <a:endParaRPr lang="en-US" sz="2800" dirty="0"/>
                    </a:p>
                  </a:txBody>
                  <a:tcPr/>
                </a:tc>
                <a:extLst>
                  <a:ext uri="{0D108BD9-81ED-4DB2-BD59-A6C34878D82A}">
                    <a16:rowId xmlns:a16="http://schemas.microsoft.com/office/drawing/2014/main" val="10001"/>
                  </a:ext>
                </a:extLst>
              </a:tr>
            </a:tbl>
          </a:graphicData>
        </a:graphic>
      </p:graphicFrame>
    </p:spTree>
  </p:cSld>
  <p:clrMapOvr>
    <a:masterClrMapping/>
  </p:clrMapOvr>
  <p:transition>
    <p:wipe dir="r"/>
  </p:transition>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Respiratory system</a:t>
            </a:r>
          </a:p>
          <a:p>
            <a:r>
              <a:rPr lang="en-US" b="1" dirty="0"/>
              <a:t>Sympathetic stimulation</a:t>
            </a:r>
          </a:p>
          <a:p>
            <a:pPr lvl="1"/>
            <a:r>
              <a:rPr lang="en-US" sz="3200" dirty="0"/>
              <a:t>Causes dilatation of the airways (</a:t>
            </a:r>
            <a:r>
              <a:rPr lang="en-US" sz="3200" dirty="0" err="1"/>
              <a:t>bronchodilation</a:t>
            </a:r>
            <a:r>
              <a:rPr lang="en-US" sz="3200" dirty="0"/>
              <a:t>)</a:t>
            </a:r>
          </a:p>
          <a:p>
            <a:pPr lvl="1"/>
            <a:r>
              <a:rPr lang="en-US" sz="3200" dirty="0"/>
              <a:t>Increases  oxygen intake and carbon dioxide output</a:t>
            </a:r>
          </a:p>
          <a:p>
            <a:r>
              <a:rPr lang="en-US" b="1" dirty="0"/>
              <a:t>Parasympathetic stimulation</a:t>
            </a:r>
          </a:p>
          <a:p>
            <a:pPr lvl="1"/>
            <a:r>
              <a:rPr lang="en-US" sz="3200" dirty="0"/>
              <a:t>Produces constriction of the bronchi.</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521</a:t>
            </a:fld>
            <a:endParaRPr lang="en-US"/>
          </a:p>
        </p:txBody>
      </p:sp>
    </p:spTree>
  </p:cSld>
  <p:clrMapOvr>
    <a:masterClrMapping/>
  </p:clrMapOvr>
  <p:transition>
    <p:wipe dir="r"/>
  </p:transition>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c) Digestive and urinary systems</a:t>
            </a:r>
          </a:p>
          <a:p>
            <a:r>
              <a:rPr lang="en-US" sz="2800" b="1" dirty="0"/>
              <a:t>Sympathetic stimulation</a:t>
            </a:r>
          </a:p>
          <a:p>
            <a:pPr lvl="1"/>
            <a:r>
              <a:rPr lang="en-US" sz="2800" b="1" i="1" dirty="0"/>
              <a:t>Liver</a:t>
            </a:r>
            <a:r>
              <a:rPr lang="en-US" sz="2800" dirty="0"/>
              <a:t>: increased conversion  of glycogen to glucose</a:t>
            </a:r>
          </a:p>
          <a:p>
            <a:pPr lvl="1"/>
            <a:r>
              <a:rPr lang="en-US" sz="2800" b="1" i="1" dirty="0"/>
              <a:t>Adrenal glands </a:t>
            </a:r>
            <a:r>
              <a:rPr lang="en-US" sz="2800" dirty="0"/>
              <a:t>are stimulated to secrete adrenaline &amp; </a:t>
            </a:r>
            <a:r>
              <a:rPr lang="en-US" sz="2800" dirty="0" err="1"/>
              <a:t>noradrenaline</a:t>
            </a:r>
            <a:r>
              <a:rPr lang="en-US" sz="2800" dirty="0"/>
              <a:t>.</a:t>
            </a:r>
          </a:p>
          <a:p>
            <a:pPr lvl="1"/>
            <a:r>
              <a:rPr lang="en-US" sz="2800" b="1" i="1" dirty="0"/>
              <a:t>Stomach and small intestine</a:t>
            </a:r>
            <a:r>
              <a:rPr lang="en-US" sz="2800" dirty="0"/>
              <a:t>: inhibits peristalsis and production of digestive juices</a:t>
            </a:r>
          </a:p>
          <a:p>
            <a:pPr lvl="1"/>
            <a:r>
              <a:rPr lang="en-US" sz="2800" b="1" i="1" dirty="0"/>
              <a:t>Urethral and anal sphincters</a:t>
            </a:r>
            <a:r>
              <a:rPr lang="en-US" sz="2800" dirty="0"/>
              <a:t>: the muscle tone of the sphincters is increased, inhibiting micturition and defecation.</a:t>
            </a:r>
          </a:p>
          <a:p>
            <a:pPr lvl="1"/>
            <a:r>
              <a:rPr lang="en-US" sz="2800" b="1" dirty="0"/>
              <a:t>Bladder </a:t>
            </a:r>
            <a:r>
              <a:rPr lang="en-US" sz="2800" dirty="0"/>
              <a:t>wall relaxes.</a:t>
            </a:r>
          </a:p>
          <a:p>
            <a:pPr lvl="1"/>
            <a:r>
              <a:rPr lang="en-US" sz="2800" b="1" i="1" dirty="0"/>
              <a:t>Metabolic rate </a:t>
            </a:r>
            <a:r>
              <a:rPr lang="en-US" sz="2800" dirty="0"/>
              <a:t>is greatly increased.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522</a:t>
            </a:fld>
            <a:endParaRPr lang="en-US"/>
          </a:p>
        </p:txBody>
      </p:sp>
    </p:spTree>
  </p:cSld>
  <p:clrMapOvr>
    <a:masterClrMapping/>
  </p:clrMapOvr>
  <p:transition>
    <p:wipe dir="r"/>
  </p:transition>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800" b="1" dirty="0"/>
              <a:t>Parasympathetic stimulation</a:t>
            </a:r>
          </a:p>
          <a:p>
            <a:pPr lvl="1"/>
            <a:r>
              <a:rPr lang="en-US" sz="2800" b="1" i="1" dirty="0"/>
              <a:t>Stomach and small intestine:</a:t>
            </a:r>
            <a:r>
              <a:rPr lang="en-US" sz="2800" dirty="0"/>
              <a:t> rate of digestion &amp; absorption of food is increased.</a:t>
            </a:r>
          </a:p>
          <a:p>
            <a:pPr lvl="1"/>
            <a:r>
              <a:rPr lang="en-US" sz="2800" b="1" i="1" dirty="0"/>
              <a:t>Pancreas</a:t>
            </a:r>
            <a:r>
              <a:rPr lang="en-US" sz="2800" dirty="0"/>
              <a:t>: increased secretion of pancreatic juice &amp; insulin .</a:t>
            </a:r>
          </a:p>
          <a:p>
            <a:pPr lvl="1"/>
            <a:r>
              <a:rPr lang="en-US" sz="2800" b="1" dirty="0"/>
              <a:t>Urethral and anal sphincters</a:t>
            </a:r>
            <a:r>
              <a:rPr lang="en-US" sz="2800" dirty="0"/>
              <a:t>; Relaxation of internal sphincters thus allowing </a:t>
            </a:r>
            <a:r>
              <a:rPr lang="en-US" sz="2800" dirty="0" err="1"/>
              <a:t>micturition</a:t>
            </a:r>
            <a:r>
              <a:rPr lang="en-US" sz="2800" dirty="0"/>
              <a:t> and defecation to </a:t>
            </a:r>
            <a:r>
              <a:rPr lang="en-US" sz="2800" dirty="0" err="1"/>
              <a:t>occur.in</a:t>
            </a:r>
            <a:r>
              <a:rPr lang="en-US" sz="2800" dirty="0"/>
              <a:t> both cases there is voluntary relaxation of the external sphincters.</a:t>
            </a:r>
          </a:p>
          <a:p>
            <a:pPr lvl="1"/>
            <a:r>
              <a:rPr lang="en-US" sz="2800" dirty="0"/>
              <a:t>Liver: increased secretion of bile</a:t>
            </a:r>
          </a:p>
          <a:p>
            <a:pPr lvl="1"/>
            <a:r>
              <a:rPr lang="en-US" sz="2800" dirty="0"/>
              <a:t>No effect on adrenal glands and metabolic rate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523</a:t>
            </a:fld>
            <a:endParaRPr lang="en-US"/>
          </a:p>
        </p:txBody>
      </p:sp>
    </p:spTree>
  </p:cSld>
  <p:clrMapOvr>
    <a:masterClrMapping/>
  </p:clrMapOvr>
  <p:transition>
    <p:wipe dir="r"/>
  </p:transition>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800" b="1" dirty="0"/>
              <a:t>d) Eye</a:t>
            </a:r>
          </a:p>
          <a:p>
            <a:r>
              <a:rPr lang="en-US" sz="2800" b="1" dirty="0"/>
              <a:t>Sympathetic stimulation</a:t>
            </a:r>
          </a:p>
          <a:p>
            <a:pPr lvl="1"/>
            <a:r>
              <a:rPr lang="en-US" sz="2800" dirty="0"/>
              <a:t>Dilatation of  the pupil. </a:t>
            </a:r>
          </a:p>
          <a:p>
            <a:pPr lvl="1"/>
            <a:r>
              <a:rPr lang="en-US" sz="2800" dirty="0"/>
              <a:t>Causes retraction of the levator palpebral muscles thus  opening the eyes wide and giving the appearance of alertness and excitement. </a:t>
            </a:r>
          </a:p>
          <a:p>
            <a:pPr lvl="1"/>
            <a:r>
              <a:rPr lang="en-US" sz="2800" dirty="0"/>
              <a:t>Slight relaxation of  the </a:t>
            </a:r>
            <a:r>
              <a:rPr lang="en-US" sz="2800" dirty="0" err="1"/>
              <a:t>ciliary</a:t>
            </a:r>
            <a:r>
              <a:rPr lang="en-US" sz="2800" dirty="0"/>
              <a:t> muscle that adjusts the thickness of the lens.</a:t>
            </a:r>
          </a:p>
          <a:p>
            <a:r>
              <a:rPr lang="en-US" sz="2800" b="1" dirty="0"/>
              <a:t>Parasympathetic stimulation</a:t>
            </a:r>
          </a:p>
          <a:p>
            <a:pPr lvl="1"/>
            <a:r>
              <a:rPr lang="en-US" sz="2800" dirty="0" err="1"/>
              <a:t>Pupillary</a:t>
            </a:r>
            <a:r>
              <a:rPr lang="en-US" sz="2800" dirty="0"/>
              <a:t> constriction</a:t>
            </a:r>
          </a:p>
          <a:p>
            <a:pPr lvl="1"/>
            <a:r>
              <a:rPr lang="en-US" sz="2800" dirty="0"/>
              <a:t>Eyelids tend to close, giving the appearance of sleepiness.</a:t>
            </a:r>
          </a:p>
          <a:p>
            <a:pPr lvl="1"/>
            <a:r>
              <a:rPr lang="en-US" sz="2800" dirty="0" err="1"/>
              <a:t>Ciliary</a:t>
            </a:r>
            <a:r>
              <a:rPr lang="en-US" sz="2800" dirty="0"/>
              <a:t> muscles contracts facilitation near vision</a:t>
            </a:r>
          </a:p>
          <a:p>
            <a:pPr lvl="1"/>
            <a:endParaRPr lang="en-US" sz="28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524</a:t>
            </a:fld>
            <a:endParaRPr lang="en-US"/>
          </a:p>
        </p:txBody>
      </p:sp>
    </p:spTree>
  </p:cSld>
  <p:clrMapOvr>
    <a:masterClrMapping/>
  </p:clrMapOvr>
  <p:transition>
    <p:wipe dir="r"/>
  </p:transition>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e) Skin</a:t>
            </a:r>
          </a:p>
          <a:p>
            <a:r>
              <a:rPr lang="en-US" b="1" dirty="0"/>
              <a:t>Sympathetic stimulation</a:t>
            </a:r>
          </a:p>
          <a:p>
            <a:pPr lvl="1"/>
            <a:r>
              <a:rPr lang="en-US" dirty="0"/>
              <a:t>Causes increased secretion of sweat</a:t>
            </a:r>
          </a:p>
          <a:p>
            <a:pPr lvl="1"/>
            <a:r>
              <a:rPr lang="en-US" dirty="0"/>
              <a:t>Produces contraction of the </a:t>
            </a:r>
            <a:r>
              <a:rPr lang="en-US" b="1" dirty="0" err="1"/>
              <a:t>arrector</a:t>
            </a:r>
            <a:r>
              <a:rPr lang="en-US" b="1" dirty="0"/>
              <a:t> </a:t>
            </a:r>
            <a:r>
              <a:rPr lang="en-US" b="1" dirty="0" err="1"/>
              <a:t>pili</a:t>
            </a:r>
            <a:r>
              <a:rPr lang="en-US" b="1" dirty="0"/>
              <a:t> </a:t>
            </a:r>
            <a:r>
              <a:rPr lang="en-US" dirty="0"/>
              <a:t>(the muscles in the hair follicles of the skin), giving the appearance of 'goose pimples/flesh'.</a:t>
            </a:r>
          </a:p>
          <a:p>
            <a:pPr lvl="1"/>
            <a:r>
              <a:rPr lang="en-US" dirty="0"/>
              <a:t>Causes constriction of the blood vessels preventing heat loss.</a:t>
            </a:r>
          </a:p>
          <a:p>
            <a:r>
              <a:rPr lang="en-US" dirty="0"/>
              <a:t>There is no parasympathetic nerve supply to the skin.</a:t>
            </a:r>
          </a:p>
          <a:p>
            <a:r>
              <a:rPr lang="en-US" dirty="0"/>
              <a:t>Some sympathetic fibres are adrenergic, causing vasoconstriction, and some are cholinergic, causing vasodilatation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525</a:t>
            </a:fld>
            <a:endParaRPr lang="en-US"/>
          </a:p>
        </p:txBody>
      </p:sp>
    </p:spTree>
  </p:cSld>
  <p:clrMapOvr>
    <a:masterClrMapping/>
  </p:clrMapOvr>
  <p:transition>
    <p:wipe dir="r"/>
  </p:transition>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AFFERENT IMPULSES FROM VISCERA</a:t>
            </a:r>
          </a:p>
        </p:txBody>
      </p:sp>
      <p:sp>
        <p:nvSpPr>
          <p:cNvPr id="3" name="Content Placeholder 2"/>
          <p:cNvSpPr>
            <a:spLocks noGrp="1"/>
          </p:cNvSpPr>
          <p:nvPr>
            <p:ph idx="1"/>
          </p:nvPr>
        </p:nvSpPr>
        <p:spPr>
          <a:xfrm>
            <a:off x="0" y="609600"/>
            <a:ext cx="9144000" cy="6248400"/>
          </a:xfrm>
        </p:spPr>
        <p:txBody>
          <a:bodyPr>
            <a:normAutofit fontScale="85000" lnSpcReduction="20000"/>
          </a:bodyPr>
          <a:lstStyle/>
          <a:p>
            <a:r>
              <a:rPr lang="en-US" dirty="0"/>
              <a:t>Impulses transmitted by autonomic afferents are associated with:</a:t>
            </a:r>
          </a:p>
          <a:p>
            <a:pPr lvl="1"/>
            <a:r>
              <a:rPr lang="en-US" dirty="0"/>
              <a:t>visceral reflexes, usually at an unconscious level, e.g. cough, blood pressure</a:t>
            </a:r>
          </a:p>
          <a:p>
            <a:pPr lvl="1"/>
            <a:r>
              <a:rPr lang="en-US" dirty="0"/>
              <a:t>sensation of, e.g., hunger, thirst, nausea, sexual sensation, rectal and bladder distension</a:t>
            </a:r>
          </a:p>
          <a:p>
            <a:pPr lvl="1"/>
            <a:r>
              <a:rPr lang="en-US" dirty="0"/>
              <a:t>visceral pain.</a:t>
            </a:r>
          </a:p>
          <a:p>
            <a:pPr>
              <a:buNone/>
            </a:pPr>
            <a:r>
              <a:rPr lang="en-US" b="1" u="sng" dirty="0"/>
              <a:t>Visceral pain</a:t>
            </a:r>
          </a:p>
          <a:p>
            <a:r>
              <a:rPr lang="en-US" dirty="0"/>
              <a:t>Def: A sensation of dull, poorly located pain from the viscera (internal organs)</a:t>
            </a:r>
          </a:p>
          <a:p>
            <a:r>
              <a:rPr lang="en-US" dirty="0"/>
              <a:t>Experienced when:</a:t>
            </a:r>
          </a:p>
          <a:p>
            <a:pPr lvl="1"/>
            <a:r>
              <a:rPr lang="en-US" dirty="0"/>
              <a:t>visceral nerves are stretched</a:t>
            </a:r>
          </a:p>
          <a:p>
            <a:pPr lvl="1"/>
            <a:r>
              <a:rPr lang="en-US" dirty="0"/>
              <a:t>large number of fibres are stimulated</a:t>
            </a:r>
          </a:p>
          <a:p>
            <a:pPr lvl="1"/>
            <a:r>
              <a:rPr lang="en-US" dirty="0"/>
              <a:t>there is ischaemia and local accumulation of metabolites</a:t>
            </a:r>
          </a:p>
          <a:p>
            <a:pPr lvl="1"/>
            <a:r>
              <a:rPr lang="en-US" dirty="0"/>
              <a:t>the sensitivity of nerve endings to painful stimuli is increased, e.g. during inflammation.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526</a:t>
            </a:fld>
            <a:endParaRPr lang="en-US"/>
          </a:p>
        </p:txBody>
      </p:sp>
    </p:spTree>
  </p:cSld>
  <p:clrMapOvr>
    <a:masterClrMapping/>
  </p:clrMapOvr>
  <p:transition>
    <p:wipe dir="r"/>
  </p:transition>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Referred pain</a:t>
            </a:r>
          </a:p>
          <a:p>
            <a:r>
              <a:rPr lang="en-US" dirty="0"/>
              <a:t>Def: Refers to visceral pain that is projected and felt as </a:t>
            </a:r>
            <a:r>
              <a:rPr lang="en-US" dirty="0" err="1"/>
              <a:t>cutaneous</a:t>
            </a:r>
            <a:r>
              <a:rPr lang="en-US" dirty="0"/>
              <a:t> pain. </a:t>
            </a:r>
          </a:p>
          <a:p>
            <a:r>
              <a:rPr lang="en-US" dirty="0"/>
              <a:t>Occurs when sensory fibres from the viscera enter the same segment of the spinal cord as somatic nerves, i.e. those from the superficial tissues. </a:t>
            </a:r>
          </a:p>
          <a:p>
            <a:r>
              <a:rPr lang="en-US" dirty="0"/>
              <a:t>Sensory nerve from this organs stimulates the closely associated nerve in the spinal cord and it transmits the impulses to the sensory area in the cerebral cortex where the pain is perceived as originating in the area supplied by the somatic nerve.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527</a:t>
            </a:fld>
            <a:endParaRPr lang="en-US"/>
          </a:p>
        </p:txBody>
      </p:sp>
    </p:spTree>
  </p:cSld>
  <p:clrMapOvr>
    <a:masterClrMapping/>
  </p:clrMapOvr>
  <p:transition>
    <p:wipe dir="r"/>
  </p:transition>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528</a:t>
            </a:fld>
            <a:endParaRPr lang="en-US"/>
          </a:p>
        </p:txBody>
      </p:sp>
    </p:spTree>
  </p:cSld>
  <p:clrMapOvr>
    <a:masterClrMapping/>
  </p:clrMapOvr>
  <p:transition>
    <p:wipe dir="r"/>
  </p:transition>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sz="6000" b="1" dirty="0"/>
              <a:t>THE SPECIAL SENSES</a:t>
            </a:r>
          </a:p>
        </p:txBody>
      </p:sp>
      <p:sp>
        <p:nvSpPr>
          <p:cNvPr id="7" name="Subtitle 6"/>
          <p:cNvSpPr>
            <a:spLocks noGrp="1"/>
          </p:cNvSpPr>
          <p:nvPr>
            <p:ph type="subTitle"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a:xfrm>
            <a:off x="4673600" y="0"/>
            <a:ext cx="4470400" cy="3048000"/>
          </a:xfrm>
          <a:prstGeom prst="rect">
            <a:avLst/>
          </a:prstGeom>
        </p:spPr>
      </p:pic>
      <p:pic>
        <p:nvPicPr>
          <p:cNvPr id="1026" name="Picture 2"/>
          <p:cNvPicPr>
            <a:picLocks noChangeAspect="1" noChangeArrowheads="1"/>
          </p:cNvPicPr>
          <p:nvPr/>
        </p:nvPicPr>
        <p:blipFill>
          <a:blip r:embed="rId3" cstate="print"/>
          <a:srcRect l="21875" t="23333" r="16406" b="23333"/>
          <a:stretch>
            <a:fillRect/>
          </a:stretch>
        </p:blipFill>
        <p:spPr bwMode="auto">
          <a:xfrm>
            <a:off x="0" y="0"/>
            <a:ext cx="52578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4" presetClass="path" presetSubtype="0" accel="50000" decel="50000" fill="hold" grpId="1" nodeType="afterEffect">
                                  <p:stCondLst>
                                    <p:cond delay="0"/>
                                  </p:stCondLst>
                                  <p:childTnLst>
                                    <p:animMotion origin="layout" path="M -0.25833 -0.2185 C -0.25434 -0.22913 -0.24028 -0.23977 -0.23542 -0.23977 C -0.20434 -0.23977 -0.1724 -0.07329 -0.1724 0.09318 C -0.1724 0.00925 -0.15642 -0.07329 -0.14132 -0.07329 C -0.12535 -0.07329 -0.11024 0.01064 -0.11024 0.09318 C -0.11024 0.05179 -0.10226 0.00925 -0.09427 0.00925 C -0.08628 0.00925 -0.0783 0.05064 -0.0783 0.09318 C -0.0783 0.07191 -0.07431 0.05179 -0.07031 0.05179 C -0.06632 0.05179 -0.06233 0.07306 -0.06233 0.09318 C -0.06233 0.08254 -0.06024 0.07191 -0.05833 0.07191 C -0.05729 0.07191 -0.05434 0.08254 -0.05434 0.09318 C -0.05434 0.08786 -0.0533 0.08254 -0.05226 0.08254 C -0.05226 0.08393 -0.05017 0.08786 -0.05017 0.09318 C -0.05017 0.09041 -0.05017 0.08786 -0.04913 0.08786 C -0.04913 0.08925 -0.04809 0.09064 -0.04809 0.09318 C -0.04809 0.09179 -0.04809 0.09041 -0.04809 0.08925 C -0.04705 0.08925 -0.04705 0.09064 -0.04705 0.09202 C -0.04601 0.09202 -0.04601 0.09064 -0.04601 0.08925 C -0.04497 0.08925 -0.04497 0.09064 -0.04497 0.09202 " pathEditMode="relative" rAng="0" ptsTypes="fffffffffffffffffff">
                                      <p:cBhvr>
                                        <p:cTn id="11" dur="2000" fill="hold"/>
                                        <p:tgtEl>
                                          <p:spTgt spid="6"/>
                                        </p:tgtEl>
                                        <p:attrNameLst>
                                          <p:attrName>ppt_x</p:attrName>
                                          <p:attrName>ppt_y</p:attrName>
                                        </p:attrNameLst>
                                      </p:cBhvr>
                                      <p:rCtr x="10700" y="14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t>GLANDS</a:t>
            </a:r>
          </a:p>
        </p:txBody>
      </p:sp>
      <p:sp>
        <p:nvSpPr>
          <p:cNvPr id="3" name="Content Placeholder 2"/>
          <p:cNvSpPr>
            <a:spLocks noGrp="1"/>
          </p:cNvSpPr>
          <p:nvPr>
            <p:ph idx="1"/>
          </p:nvPr>
        </p:nvSpPr>
        <p:spPr>
          <a:xfrm>
            <a:off x="0" y="685800"/>
            <a:ext cx="9144000" cy="6172200"/>
          </a:xfrm>
        </p:spPr>
        <p:txBody>
          <a:bodyPr>
            <a:normAutofit/>
          </a:bodyPr>
          <a:lstStyle/>
          <a:p>
            <a:r>
              <a:rPr lang="en-US" sz="3400" b="1" dirty="0"/>
              <a:t>Def: </a:t>
            </a:r>
            <a:r>
              <a:rPr lang="en-US" sz="3400" dirty="0"/>
              <a:t>groups of epithelial cells which produce </a:t>
            </a:r>
            <a:r>
              <a:rPr lang="en-US" sz="3400" dirty="0" err="1"/>
              <a:t>specialised</a:t>
            </a:r>
            <a:r>
              <a:rPr lang="en-US" sz="3400" dirty="0"/>
              <a:t> secretions. </a:t>
            </a:r>
          </a:p>
          <a:p>
            <a:r>
              <a:rPr lang="en-US" sz="3400" b="1" dirty="0">
                <a:solidFill>
                  <a:srgbClr val="FF0000"/>
                </a:solidFill>
              </a:rPr>
              <a:t>Types </a:t>
            </a:r>
          </a:p>
          <a:p>
            <a:r>
              <a:rPr lang="en-US" sz="3400" b="1" dirty="0"/>
              <a:t>Exocrine glands</a:t>
            </a:r>
            <a:r>
              <a:rPr lang="en-US" sz="3400" dirty="0"/>
              <a:t>: glands that discharge their secretion on to the epithelial surface of an organ, either directly or through a duct. Vary in size, shape and complexity. Secrete </a:t>
            </a:r>
            <a:r>
              <a:rPr lang="en-US" sz="3400" i="1" dirty="0"/>
              <a:t>mucus, saliva, digestive juices </a:t>
            </a:r>
            <a:r>
              <a:rPr lang="en-US" sz="3400" dirty="0"/>
              <a:t>and</a:t>
            </a:r>
            <a:r>
              <a:rPr lang="en-US" sz="3400" i="1" dirty="0"/>
              <a:t> earwax.</a:t>
            </a:r>
          </a:p>
          <a:p>
            <a:r>
              <a:rPr lang="en-US" sz="3400" b="1" dirty="0"/>
              <a:t>Endocrine (ductless) glands</a:t>
            </a:r>
            <a:r>
              <a:rPr lang="en-US" sz="3400" dirty="0"/>
              <a:t>: glands that discharge their secretions into blood and lymph; secrete hormones.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53</a:t>
            </a:fld>
            <a:endParaRPr lang="en-US"/>
          </a:p>
        </p:txBody>
      </p:sp>
    </p:spTree>
  </p:cSld>
  <p:clrMapOvr>
    <a:masterClrMapping/>
  </p:clrMapOvr>
  <p:transition>
    <p:wipe dir="d"/>
  </p:transition>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a:t>
            </a:r>
          </a:p>
        </p:txBody>
      </p:sp>
      <p:sp>
        <p:nvSpPr>
          <p:cNvPr id="3" name="Content Placeholder 2"/>
          <p:cNvSpPr>
            <a:spLocks noGrp="1"/>
          </p:cNvSpPr>
          <p:nvPr>
            <p:ph idx="1"/>
          </p:nvPr>
        </p:nvSpPr>
        <p:spPr/>
        <p:txBody>
          <a:bodyPr/>
          <a:lstStyle/>
          <a:p>
            <a:r>
              <a:rPr lang="en-US" dirty="0"/>
              <a:t>There are five special senses:</a:t>
            </a:r>
          </a:p>
          <a:p>
            <a:pPr marL="880110" lvl="1" indent="-514350">
              <a:buFont typeface="+mj-lt"/>
              <a:buAutoNum type="romanLcPeriod"/>
            </a:pPr>
            <a:r>
              <a:rPr lang="en-US" dirty="0"/>
              <a:t>Hearing</a:t>
            </a:r>
          </a:p>
          <a:p>
            <a:pPr marL="880110" lvl="1" indent="-514350">
              <a:buFont typeface="+mj-lt"/>
              <a:buAutoNum type="romanLcPeriod"/>
            </a:pPr>
            <a:r>
              <a:rPr lang="en-US" dirty="0"/>
              <a:t>Sight</a:t>
            </a:r>
          </a:p>
          <a:p>
            <a:pPr marL="880110" lvl="1" indent="-514350">
              <a:buFont typeface="+mj-lt"/>
              <a:buAutoNum type="romanLcPeriod"/>
            </a:pPr>
            <a:r>
              <a:rPr lang="en-US" dirty="0"/>
              <a:t>Smell</a:t>
            </a:r>
          </a:p>
          <a:p>
            <a:pPr marL="880110" lvl="1" indent="-514350">
              <a:buFont typeface="+mj-lt"/>
              <a:buAutoNum type="romanLcPeriod"/>
            </a:pPr>
            <a:r>
              <a:rPr lang="en-US" dirty="0"/>
              <a:t>Taste</a:t>
            </a:r>
          </a:p>
          <a:p>
            <a:pPr marL="880110" lvl="1" indent="-514350">
              <a:buFont typeface="+mj-lt"/>
              <a:buAutoNum type="romanLcPeriod"/>
            </a:pPr>
            <a:r>
              <a:rPr lang="en-US" dirty="0"/>
              <a:t>Touch</a:t>
            </a:r>
          </a:p>
          <a:p>
            <a:r>
              <a:rPr lang="en-US" dirty="0"/>
              <a:t>Hearing, sight, smell and taste have specialized sensory receptors</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530</a:t>
            </a:fld>
            <a:endParaRPr lang="en-US"/>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4"/>
          </a:lnRef>
          <a:fillRef idx="3">
            <a:schemeClr val="accent4"/>
          </a:fillRef>
          <a:effectRef idx="3">
            <a:schemeClr val="accent4"/>
          </a:effectRef>
          <a:fontRef idx="minor">
            <a:schemeClr val="lt1"/>
          </a:fontRef>
        </p:style>
        <p:txBody>
          <a:bodyPr>
            <a:noAutofit/>
          </a:bodyPr>
          <a:lstStyle/>
          <a:p>
            <a:r>
              <a:rPr lang="en-US" sz="4000" b="1" u="sng" dirty="0"/>
              <a:t>Hearing and THE EAR</a:t>
            </a:r>
          </a:p>
        </p:txBody>
      </p:sp>
      <p:sp>
        <p:nvSpPr>
          <p:cNvPr id="3" name="Content Placeholder 2"/>
          <p:cNvSpPr>
            <a:spLocks noGrp="1"/>
          </p:cNvSpPr>
          <p:nvPr>
            <p:ph idx="1"/>
          </p:nvPr>
        </p:nvSpPr>
        <p:spPr>
          <a:xfrm>
            <a:off x="0" y="609600"/>
            <a:ext cx="9144000" cy="6248400"/>
          </a:xfrm>
        </p:spPr>
        <p:txBody>
          <a:bodyPr>
            <a:normAutofit/>
          </a:bodyPr>
          <a:lstStyle/>
          <a:p>
            <a:r>
              <a:rPr lang="en-US" dirty="0"/>
              <a:t>The ear is the organ of hearing. </a:t>
            </a:r>
          </a:p>
          <a:p>
            <a:r>
              <a:rPr lang="en-US" dirty="0"/>
              <a:t>Supplied by cochlear part of 8</a:t>
            </a:r>
            <a:r>
              <a:rPr lang="en-US" baseline="30000" dirty="0"/>
              <a:t>th</a:t>
            </a:r>
            <a:r>
              <a:rPr lang="en-US" dirty="0"/>
              <a:t> CN; stimulated by vibrations caused by sound waves.</a:t>
            </a:r>
          </a:p>
          <a:p>
            <a:r>
              <a:rPr lang="en-US" dirty="0"/>
              <a:t>Except the auricle (pinna), structures forming it are encased within petrous portion of the temporal bone</a:t>
            </a:r>
          </a:p>
          <a:p>
            <a:pPr>
              <a:buNone/>
            </a:pPr>
            <a:r>
              <a:rPr lang="en-US" b="1" dirty="0"/>
              <a:t>Structure</a:t>
            </a:r>
          </a:p>
          <a:p>
            <a:r>
              <a:rPr lang="en-US" dirty="0"/>
              <a:t>3 distinct parts:</a:t>
            </a:r>
          </a:p>
          <a:p>
            <a:pPr>
              <a:buNone/>
            </a:pPr>
            <a:r>
              <a:rPr lang="en-US" dirty="0"/>
              <a:t>		• outer ear</a:t>
            </a:r>
          </a:p>
          <a:p>
            <a:pPr>
              <a:buNone/>
            </a:pPr>
            <a:r>
              <a:rPr lang="en-US" dirty="0"/>
              <a:t>		• middle ear (tympanic cavity)</a:t>
            </a:r>
          </a:p>
          <a:p>
            <a:pPr>
              <a:buNone/>
            </a:pPr>
            <a:r>
              <a:rPr lang="en-US" dirty="0"/>
              <a:t>		• inner ear.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531</a:t>
            </a:fld>
            <a:endParaRPr lang="en-US"/>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t>Parts of the ear</a:t>
            </a:r>
          </a:p>
        </p:txBody>
      </p:sp>
      <p:pic>
        <p:nvPicPr>
          <p:cNvPr id="2050" name="Picture 2"/>
          <p:cNvPicPr>
            <a:picLocks noGrp="1" noChangeAspect="1" noChangeArrowheads="1"/>
          </p:cNvPicPr>
          <p:nvPr>
            <p:ph idx="1"/>
          </p:nvPr>
        </p:nvPicPr>
        <p:blipFill>
          <a:blip r:embed="rId2" cstate="print"/>
          <a:stretch>
            <a:fillRect/>
          </a:stretch>
        </p:blipFill>
        <p:spPr bwMode="auto">
          <a:xfrm>
            <a:off x="581025" y="1658144"/>
            <a:ext cx="7981950" cy="44100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532</a:t>
            </a:fld>
            <a:endParaRPr lang="en-US"/>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dirty="0"/>
              <a:t>OUTER EAR</a:t>
            </a:r>
          </a:p>
        </p:txBody>
      </p:sp>
      <p:sp>
        <p:nvSpPr>
          <p:cNvPr id="3" name="Content Placeholder 2"/>
          <p:cNvSpPr>
            <a:spLocks noGrp="1"/>
          </p:cNvSpPr>
          <p:nvPr>
            <p:ph idx="1"/>
          </p:nvPr>
        </p:nvSpPr>
        <p:spPr>
          <a:xfrm>
            <a:off x="0" y="533400"/>
            <a:ext cx="9144000" cy="6324600"/>
          </a:xfrm>
        </p:spPr>
        <p:txBody>
          <a:bodyPr>
            <a:normAutofit fontScale="92500" lnSpcReduction="20000"/>
          </a:bodyPr>
          <a:lstStyle/>
          <a:p>
            <a:r>
              <a:rPr lang="en-US" dirty="0"/>
              <a:t>Consists of auricle &amp; external acoustic meatus.</a:t>
            </a:r>
          </a:p>
          <a:p>
            <a:pPr>
              <a:buNone/>
            </a:pPr>
            <a:r>
              <a:rPr lang="en-US" b="1" dirty="0"/>
              <a:t>a) Auricle</a:t>
            </a:r>
          </a:p>
          <a:p>
            <a:r>
              <a:rPr lang="en-US" dirty="0"/>
              <a:t>Expanded portion projecting from side of head.</a:t>
            </a:r>
          </a:p>
          <a:p>
            <a:r>
              <a:rPr lang="en-US" dirty="0"/>
              <a:t>Composed of </a:t>
            </a:r>
            <a:r>
              <a:rPr lang="en-US" b="1" dirty="0"/>
              <a:t>fibroelastic cartilage </a:t>
            </a:r>
            <a:r>
              <a:rPr lang="en-US" dirty="0"/>
              <a:t>covered with skin. </a:t>
            </a:r>
          </a:p>
          <a:p>
            <a:r>
              <a:rPr lang="en-US" dirty="0"/>
              <a:t>Deeply grooved &amp; ridged; most prominent outer ridge: </a:t>
            </a:r>
            <a:r>
              <a:rPr lang="en-US" b="1" dirty="0"/>
              <a:t>helix.</a:t>
            </a:r>
          </a:p>
          <a:p>
            <a:r>
              <a:rPr lang="en-US" dirty="0"/>
              <a:t>L</a:t>
            </a:r>
            <a:r>
              <a:rPr lang="en-US" b="1" dirty="0"/>
              <a:t>obule (earlobe):</a:t>
            </a:r>
            <a:r>
              <a:rPr lang="en-US" dirty="0"/>
              <a:t> soft pliable part at lower extremity, composed of fibrous &amp; adipose tissue richly supplied with blood.</a:t>
            </a:r>
          </a:p>
          <a:p>
            <a:pPr>
              <a:buNone/>
            </a:pPr>
            <a:r>
              <a:rPr lang="en-US" b="1" dirty="0"/>
              <a:t>b) External acoustic meatus (auditory canal)</a:t>
            </a:r>
          </a:p>
          <a:p>
            <a:r>
              <a:rPr lang="en-US" dirty="0"/>
              <a:t>Slightly 'S'-shaped tube about 2.5 cm long extending from auricle to tympanic membrane (eardrum). </a:t>
            </a:r>
          </a:p>
          <a:p>
            <a:r>
              <a:rPr lang="en-US" dirty="0"/>
              <a:t>L</a:t>
            </a:r>
            <a:r>
              <a:rPr lang="en-US" b="1" dirty="0"/>
              <a:t>ateral third; cartilaginous; </a:t>
            </a:r>
            <a:r>
              <a:rPr lang="en-US" dirty="0"/>
              <a:t>remainder is a canal in the </a:t>
            </a:r>
            <a:r>
              <a:rPr lang="en-US" b="1" dirty="0"/>
              <a:t>temporal bone</a:t>
            </a:r>
            <a:r>
              <a:rPr lang="en-US" dirty="0"/>
              <a:t>. </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533</a:t>
            </a:fld>
            <a:endParaRPr lang="en-US"/>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Lined with skin containing hairs</a:t>
            </a:r>
          </a:p>
          <a:p>
            <a:r>
              <a:rPr lang="en-US" dirty="0"/>
              <a:t>Has numerous sebaceous &amp; </a:t>
            </a:r>
            <a:r>
              <a:rPr lang="en-US" dirty="0" err="1"/>
              <a:t>ceruminous</a:t>
            </a:r>
            <a:r>
              <a:rPr lang="en-US" dirty="0"/>
              <a:t> glands in skin of lateral third. </a:t>
            </a:r>
          </a:p>
          <a:p>
            <a:r>
              <a:rPr lang="en-US" b="1" dirty="0" err="1"/>
              <a:t>Ceruminous</a:t>
            </a:r>
            <a:r>
              <a:rPr lang="en-US" b="1" dirty="0"/>
              <a:t> glands:</a:t>
            </a:r>
            <a:r>
              <a:rPr lang="en-US" dirty="0"/>
              <a:t> modified sweat glands that secrete </a:t>
            </a:r>
            <a:r>
              <a:rPr lang="en-US" dirty="0" err="1"/>
              <a:t>cerumen</a:t>
            </a:r>
            <a:r>
              <a:rPr lang="en-US" dirty="0"/>
              <a:t> (earwax), a sticky material containing lysozyme and immunoglobulins.</a:t>
            </a:r>
          </a:p>
          <a:p>
            <a:r>
              <a:rPr lang="en-US" dirty="0"/>
              <a:t>Foreign materials are prevented from reaching the tympanic membrane by wax, hairs &amp; curvature of meatus.</a:t>
            </a:r>
          </a:p>
          <a:p>
            <a:r>
              <a:rPr lang="en-US" dirty="0"/>
              <a:t>Movements of </a:t>
            </a:r>
            <a:r>
              <a:rPr lang="en-US" dirty="0" err="1"/>
              <a:t>temporomandibular</a:t>
            </a:r>
            <a:r>
              <a:rPr lang="en-US" dirty="0"/>
              <a:t> joint during chewing &amp; speaking 'massage' the cartilaginous meatus, moving wax towards the exterior.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534</a:t>
            </a:fld>
            <a:endParaRPr lang="en-US"/>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a:t>The t</a:t>
            </a:r>
            <a:r>
              <a:rPr lang="en-US" b="1" dirty="0"/>
              <a:t>ympanic membrane </a:t>
            </a:r>
            <a:r>
              <a:rPr lang="en-US" dirty="0"/>
              <a:t>(eardrum): </a:t>
            </a:r>
          </a:p>
          <a:p>
            <a:pPr lvl="1"/>
            <a:r>
              <a:rPr lang="en-US" sz="3200" dirty="0"/>
              <a:t>completely separates external acoustic meatus from middle ear. </a:t>
            </a:r>
          </a:p>
          <a:p>
            <a:pPr lvl="1"/>
            <a:r>
              <a:rPr lang="en-US" sz="3200" dirty="0"/>
              <a:t>oval-shaped with slightly broader edge upwards </a:t>
            </a:r>
          </a:p>
          <a:p>
            <a:pPr lvl="1"/>
            <a:r>
              <a:rPr lang="en-US" sz="3200" dirty="0"/>
              <a:t>Formed by 3 types of tissue: </a:t>
            </a:r>
          </a:p>
          <a:p>
            <a:pPr lvl="2"/>
            <a:r>
              <a:rPr lang="en-US" sz="3200" dirty="0"/>
              <a:t>outer covering of hairless skin, </a:t>
            </a:r>
          </a:p>
          <a:p>
            <a:pPr lvl="2"/>
            <a:r>
              <a:rPr lang="en-US" sz="3200" dirty="0"/>
              <a:t>middle layer of fibrous tissue </a:t>
            </a:r>
          </a:p>
          <a:p>
            <a:pPr lvl="2"/>
            <a:r>
              <a:rPr lang="en-US" sz="3200" dirty="0"/>
              <a:t>inner lining of mucous membrane continuous with that of middle ear.</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535</a:t>
            </a:fld>
            <a:endParaRPr lang="en-US"/>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t>Tympanic membrane</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609600"/>
            <a:ext cx="9144000" cy="624840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536</a:t>
            </a:fld>
            <a:endParaRPr lang="en-US"/>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t>MIDDLE EAR (tympanic cavity)</a:t>
            </a:r>
          </a:p>
        </p:txBody>
      </p:sp>
      <p:sp>
        <p:nvSpPr>
          <p:cNvPr id="3" name="Content Placeholder 2"/>
          <p:cNvSpPr>
            <a:spLocks noGrp="1"/>
          </p:cNvSpPr>
          <p:nvPr>
            <p:ph idx="1"/>
          </p:nvPr>
        </p:nvSpPr>
        <p:spPr>
          <a:xfrm>
            <a:off x="0" y="685800"/>
            <a:ext cx="9144000" cy="6172200"/>
          </a:xfrm>
        </p:spPr>
        <p:txBody>
          <a:bodyPr>
            <a:normAutofit fontScale="92500" lnSpcReduction="10000"/>
          </a:bodyPr>
          <a:lstStyle/>
          <a:p>
            <a:r>
              <a:rPr lang="en-US" dirty="0"/>
              <a:t>Irregular-shaped air-filled cavity within the temporal bone</a:t>
            </a:r>
          </a:p>
          <a:p>
            <a:r>
              <a:rPr lang="en-US" dirty="0"/>
              <a:t>The cavity, its contents &amp; air sacs which open out of it are lined with either </a:t>
            </a:r>
            <a:r>
              <a:rPr lang="en-US" b="1" dirty="0"/>
              <a:t>simple squamous </a:t>
            </a:r>
            <a:r>
              <a:rPr lang="en-US" dirty="0"/>
              <a:t>or</a:t>
            </a:r>
            <a:r>
              <a:rPr lang="en-US" b="1" dirty="0"/>
              <a:t> cuboidal epithelium.</a:t>
            </a:r>
          </a:p>
          <a:p>
            <a:r>
              <a:rPr lang="en-US" b="1" dirty="0" err="1"/>
              <a:t>Bounderies</a:t>
            </a:r>
            <a:r>
              <a:rPr lang="en-US" b="1" dirty="0"/>
              <a:t>; </a:t>
            </a:r>
          </a:p>
          <a:p>
            <a:pPr lvl="1"/>
            <a:r>
              <a:rPr lang="en-US" b="1" dirty="0"/>
              <a:t>Lateral wall</a:t>
            </a:r>
            <a:r>
              <a:rPr lang="en-US" dirty="0"/>
              <a:t>; formed by tympanic membrane.</a:t>
            </a:r>
          </a:p>
          <a:p>
            <a:pPr lvl="1"/>
            <a:r>
              <a:rPr lang="en-US" b="1" dirty="0"/>
              <a:t>Roof and floor</a:t>
            </a:r>
            <a:r>
              <a:rPr lang="en-US" dirty="0"/>
              <a:t>; formed by temporal bone.</a:t>
            </a:r>
          </a:p>
          <a:p>
            <a:pPr lvl="1"/>
            <a:r>
              <a:rPr lang="en-US" b="1" dirty="0"/>
              <a:t>Posterior wall</a:t>
            </a:r>
            <a:r>
              <a:rPr lang="en-US" dirty="0"/>
              <a:t>; formed by temporal bone with openings leading to mastoid antrum through which air passes to air cells within the mastoid process.</a:t>
            </a:r>
          </a:p>
          <a:p>
            <a:pPr lvl="1"/>
            <a:r>
              <a:rPr lang="en-US" b="1" dirty="0"/>
              <a:t>Medial wall</a:t>
            </a:r>
            <a:r>
              <a:rPr lang="en-US" dirty="0"/>
              <a:t>; thin layer of temporal bone with 2 openings:</a:t>
            </a:r>
          </a:p>
          <a:p>
            <a:pPr lvl="1">
              <a:buNone/>
            </a:pPr>
            <a:r>
              <a:rPr lang="en-US" dirty="0"/>
              <a:t>		• oval window</a:t>
            </a:r>
          </a:p>
          <a:p>
            <a:pPr lvl="1">
              <a:buNone/>
            </a:pPr>
            <a:r>
              <a:rPr lang="en-US" dirty="0"/>
              <a:t>		• round window</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537</a:t>
            </a:fld>
            <a:endParaRPr lang="en-US"/>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Oval window is occluded by </a:t>
            </a:r>
            <a:r>
              <a:rPr lang="en-US" b="1" dirty="0"/>
              <a:t>stapes </a:t>
            </a:r>
            <a:r>
              <a:rPr lang="en-US" dirty="0"/>
              <a:t>&amp; round window, by a fine sheet of fibrous tissue.</a:t>
            </a:r>
          </a:p>
          <a:p>
            <a:r>
              <a:rPr lang="en-US" dirty="0"/>
              <a:t>Air reaches the cavity through </a:t>
            </a:r>
            <a:r>
              <a:rPr lang="en-US" b="1" dirty="0" err="1"/>
              <a:t>pharyngotympanic</a:t>
            </a:r>
            <a:r>
              <a:rPr lang="en-US" b="1" dirty="0"/>
              <a:t> (auditory/Eustachian) tube</a:t>
            </a:r>
            <a:r>
              <a:rPr lang="en-US" dirty="0"/>
              <a:t> which extends from the </a:t>
            </a:r>
            <a:r>
              <a:rPr lang="en-US" dirty="0" err="1"/>
              <a:t>nasopharynx</a:t>
            </a:r>
            <a:r>
              <a:rPr lang="en-US" dirty="0"/>
              <a:t>. </a:t>
            </a:r>
          </a:p>
          <a:p>
            <a:pPr lvl="1"/>
            <a:r>
              <a:rPr lang="en-US" dirty="0"/>
              <a:t>Its about 4 cm long; lined with ciliated epithelium. </a:t>
            </a:r>
          </a:p>
          <a:p>
            <a:r>
              <a:rPr lang="en-US" dirty="0"/>
              <a:t>Presence of air at atmospheric pressure on both sides of tympanic membrane is maintained by the </a:t>
            </a:r>
            <a:r>
              <a:rPr lang="en-US" dirty="0" err="1"/>
              <a:t>pharyngotympanic</a:t>
            </a:r>
            <a:r>
              <a:rPr lang="en-US" dirty="0"/>
              <a:t> tube &amp; enables the membrane to vibrate when sound waves strike it.</a:t>
            </a:r>
          </a:p>
          <a:p>
            <a:r>
              <a:rPr lang="en-US" dirty="0" err="1"/>
              <a:t>Pharyngotympanic</a:t>
            </a:r>
            <a:r>
              <a:rPr lang="en-US" dirty="0"/>
              <a:t> tube is normally closed but when there is unequal pressure across the tympanic membrane it is opened by swallowing or yawning and the ears 'pop', </a:t>
            </a:r>
            <a:r>
              <a:rPr lang="en-US" dirty="0" err="1"/>
              <a:t>equalising</a:t>
            </a:r>
            <a:r>
              <a:rPr lang="en-US" dirty="0"/>
              <a:t> the pressure again.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538</a:t>
            </a:fld>
            <a:endParaRPr lang="en-US"/>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dirty="0"/>
              <a:t>Auditory </a:t>
            </a:r>
            <a:r>
              <a:rPr lang="en-US" b="1" dirty="0" err="1"/>
              <a:t>ossicles</a:t>
            </a:r>
            <a:endParaRPr lang="en-US" b="1" dirty="0"/>
          </a:p>
        </p:txBody>
      </p:sp>
      <p:sp>
        <p:nvSpPr>
          <p:cNvPr id="3" name="Content Placeholder 2"/>
          <p:cNvSpPr>
            <a:spLocks noGrp="1"/>
          </p:cNvSpPr>
          <p:nvPr>
            <p:ph idx="1"/>
          </p:nvPr>
        </p:nvSpPr>
        <p:spPr>
          <a:xfrm>
            <a:off x="0" y="533400"/>
            <a:ext cx="9144000" cy="6324600"/>
          </a:xfrm>
        </p:spPr>
        <p:txBody>
          <a:bodyPr>
            <a:normAutofit fontScale="85000" lnSpcReduction="10000"/>
          </a:bodyPr>
          <a:lstStyle/>
          <a:p>
            <a:r>
              <a:rPr lang="en-US" dirty="0"/>
              <a:t>3 very small bones extending across middle ear from tympanic membrane to the oval window.</a:t>
            </a:r>
          </a:p>
          <a:p>
            <a:r>
              <a:rPr lang="en-US" dirty="0"/>
              <a:t>Form a series of movable joints with each other &amp; with medial wall of the cavity at the oval window. </a:t>
            </a:r>
          </a:p>
          <a:p>
            <a:r>
              <a:rPr lang="en-US" dirty="0"/>
              <a:t>Named according to their shapes.</a:t>
            </a:r>
          </a:p>
          <a:p>
            <a:r>
              <a:rPr lang="en-US" b="1" dirty="0"/>
              <a:t>The </a:t>
            </a:r>
            <a:r>
              <a:rPr lang="en-US" b="1" dirty="0" err="1"/>
              <a:t>malleus</a:t>
            </a:r>
            <a:r>
              <a:rPr lang="en-US" dirty="0"/>
              <a:t>. Lateral hammer-shaped bone.</a:t>
            </a:r>
          </a:p>
          <a:p>
            <a:pPr lvl="1"/>
            <a:r>
              <a:rPr lang="en-US" dirty="0"/>
              <a:t>Handle is in contact with tympanic membrane </a:t>
            </a:r>
          </a:p>
          <a:p>
            <a:pPr lvl="1"/>
            <a:r>
              <a:rPr lang="en-US" dirty="0"/>
              <a:t>Head forms a movable joint with </a:t>
            </a:r>
            <a:r>
              <a:rPr lang="en-US" dirty="0" err="1"/>
              <a:t>incus</a:t>
            </a:r>
            <a:r>
              <a:rPr lang="en-US" dirty="0"/>
              <a:t>.</a:t>
            </a:r>
          </a:p>
          <a:p>
            <a:r>
              <a:rPr lang="en-US" b="1" dirty="0"/>
              <a:t>The </a:t>
            </a:r>
            <a:r>
              <a:rPr lang="en-US" b="1" dirty="0" err="1"/>
              <a:t>incus</a:t>
            </a:r>
            <a:r>
              <a:rPr lang="en-US" dirty="0"/>
              <a:t>. Middle anvil-shaped bone. </a:t>
            </a:r>
          </a:p>
          <a:p>
            <a:pPr lvl="1"/>
            <a:r>
              <a:rPr lang="en-US" dirty="0"/>
              <a:t>Its body articulates with </a:t>
            </a:r>
            <a:r>
              <a:rPr lang="en-US" dirty="0" err="1"/>
              <a:t>malleus</a:t>
            </a:r>
            <a:r>
              <a:rPr lang="en-US" dirty="0"/>
              <a:t>, long process with stapes, and it’s </a:t>
            </a:r>
            <a:r>
              <a:rPr lang="en-US" dirty="0" err="1"/>
              <a:t>stabilised</a:t>
            </a:r>
            <a:r>
              <a:rPr lang="en-US" dirty="0"/>
              <a:t> by the short process, fixed by fibrous tissue to posterior wall of tympanic cavity.</a:t>
            </a:r>
          </a:p>
          <a:p>
            <a:r>
              <a:rPr lang="en-US" b="1" dirty="0"/>
              <a:t>The stapes</a:t>
            </a:r>
            <a:r>
              <a:rPr lang="en-US" dirty="0"/>
              <a:t>. Medial stirrup-shaped bone.</a:t>
            </a:r>
          </a:p>
          <a:p>
            <a:pPr lvl="1"/>
            <a:r>
              <a:rPr lang="en-US" dirty="0"/>
              <a:t>Its head articulates with </a:t>
            </a:r>
            <a:r>
              <a:rPr lang="en-US" dirty="0" err="1"/>
              <a:t>incus</a:t>
            </a:r>
            <a:r>
              <a:rPr lang="en-US" dirty="0"/>
              <a:t>; its footplate fits into oval window.</a:t>
            </a:r>
          </a:p>
          <a:p>
            <a:r>
              <a:rPr lang="en-US" dirty="0"/>
              <a:t>Held in position by fine ligaments.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539</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53200"/>
            <a:ext cx="9144000" cy="304800"/>
          </a:xfrm>
        </p:spPr>
        <p:txBody>
          <a:bodyPr>
            <a:normAutofit fontScale="90000"/>
          </a:bodyPr>
          <a:lstStyle/>
          <a:p>
            <a:pPr algn="l"/>
            <a:r>
              <a:rPr lang="fr-FR" sz="2700" dirty="0"/>
              <a:t>Exocrine glands: A. Simple glands. B. Compound </a:t>
            </a:r>
            <a:r>
              <a:rPr lang="en-US" sz="2700" dirty="0"/>
              <a:t>(branching) glands</a:t>
            </a:r>
            <a:r>
              <a:rPr lang="en-US" dirty="0"/>
              <a:t>.</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5867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54</a:t>
            </a:fld>
            <a:endParaRPr lang="en-US"/>
          </a:p>
        </p:txBody>
      </p:sp>
    </p:spTree>
  </p:cSld>
  <p:clrMapOvr>
    <a:masterClrMapping/>
  </p:clrMapOvr>
  <p:transition>
    <p:wipe dir="d"/>
  </p:transition>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248400"/>
            <a:ext cx="8229600" cy="457200"/>
          </a:xfrm>
        </p:spPr>
        <p:txBody>
          <a:bodyPr>
            <a:normAutofit fontScale="90000"/>
          </a:bodyPr>
          <a:lstStyle/>
          <a:p>
            <a:r>
              <a:rPr lang="en-US" dirty="0"/>
              <a:t>Auditory </a:t>
            </a:r>
            <a:r>
              <a:rPr lang="en-US" dirty="0" err="1"/>
              <a:t>ossiscles</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8534400" cy="6172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540</a:t>
            </a:fld>
            <a:endParaRPr lang="en-US"/>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INNER (INTERNAL) EAR/ LABYRINTH</a:t>
            </a:r>
          </a:p>
        </p:txBody>
      </p:sp>
      <p:sp>
        <p:nvSpPr>
          <p:cNvPr id="3" name="Content Placeholder 2"/>
          <p:cNvSpPr>
            <a:spLocks noGrp="1"/>
          </p:cNvSpPr>
          <p:nvPr>
            <p:ph idx="1"/>
          </p:nvPr>
        </p:nvSpPr>
        <p:spPr>
          <a:xfrm>
            <a:off x="0" y="685800"/>
            <a:ext cx="9144000" cy="6172200"/>
          </a:xfrm>
        </p:spPr>
        <p:txBody>
          <a:bodyPr>
            <a:normAutofit fontScale="92500" lnSpcReduction="10000"/>
          </a:bodyPr>
          <a:lstStyle/>
          <a:p>
            <a:r>
              <a:rPr lang="en-US" dirty="0"/>
              <a:t>Contains organs of hearing &amp; balance. </a:t>
            </a:r>
          </a:p>
          <a:p>
            <a:r>
              <a:rPr lang="en-US" dirty="0"/>
              <a:t>2 parts, </a:t>
            </a:r>
            <a:r>
              <a:rPr lang="en-US" b="1" i="1" dirty="0"/>
              <a:t>bony labyrinth </a:t>
            </a:r>
            <a:r>
              <a:rPr lang="en-US" dirty="0"/>
              <a:t>&amp;</a:t>
            </a:r>
            <a:r>
              <a:rPr lang="en-US" b="1" i="1" dirty="0"/>
              <a:t> membranous labyrinth</a:t>
            </a:r>
            <a:r>
              <a:rPr lang="en-US" dirty="0"/>
              <a:t>.</a:t>
            </a:r>
          </a:p>
          <a:p>
            <a:pPr>
              <a:buNone/>
            </a:pPr>
            <a:r>
              <a:rPr lang="en-US" b="1" dirty="0"/>
              <a:t>a) Bony labyrinth</a:t>
            </a:r>
          </a:p>
          <a:p>
            <a:r>
              <a:rPr lang="en-US" dirty="0"/>
              <a:t>Cavity within temporal bone lined with periosteum. </a:t>
            </a:r>
          </a:p>
          <a:p>
            <a:r>
              <a:rPr lang="en-US" dirty="0"/>
              <a:t>Larger than, &amp; encloses, membranous labyrinth.</a:t>
            </a:r>
          </a:p>
          <a:p>
            <a:r>
              <a:rPr lang="en-US" dirty="0"/>
              <a:t>Between bony &amp; membranous labyrinth is a layer of watery fluid called </a:t>
            </a:r>
            <a:r>
              <a:rPr lang="en-US" b="1" dirty="0" err="1"/>
              <a:t>perilymph</a:t>
            </a:r>
            <a:r>
              <a:rPr lang="en-US" b="1" dirty="0"/>
              <a:t> </a:t>
            </a:r>
            <a:r>
              <a:rPr lang="en-US" dirty="0"/>
              <a:t>and</a:t>
            </a:r>
            <a:r>
              <a:rPr lang="en-US" b="1" dirty="0"/>
              <a:t> </a:t>
            </a:r>
            <a:r>
              <a:rPr lang="en-US" dirty="0"/>
              <a:t>within membranous labyrinth is a watery fluid called </a:t>
            </a:r>
            <a:r>
              <a:rPr lang="en-US" b="1" dirty="0" err="1"/>
              <a:t>endolymph</a:t>
            </a:r>
            <a:r>
              <a:rPr lang="en-US" dirty="0"/>
              <a:t>.</a:t>
            </a:r>
          </a:p>
          <a:p>
            <a:r>
              <a:rPr lang="en-US" dirty="0"/>
              <a:t>Consists of:</a:t>
            </a:r>
          </a:p>
          <a:p>
            <a:pPr>
              <a:buNone/>
            </a:pPr>
            <a:r>
              <a:rPr lang="en-US" dirty="0"/>
              <a:t>		• 1 vestibule</a:t>
            </a:r>
          </a:p>
          <a:p>
            <a:pPr>
              <a:buNone/>
            </a:pPr>
            <a:r>
              <a:rPr lang="en-US" dirty="0"/>
              <a:t>		• 1 cochlea</a:t>
            </a:r>
          </a:p>
          <a:p>
            <a:pPr>
              <a:buNone/>
            </a:pPr>
            <a:r>
              <a:rPr lang="en-US" dirty="0"/>
              <a:t>		• 3 semicircular canals.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541</a:t>
            </a:fld>
            <a:endParaRPr lang="en-US"/>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Vestibule</a:t>
            </a:r>
            <a:r>
              <a:rPr lang="en-US" dirty="0"/>
              <a:t>: Is the expanded part nearest middle ear. </a:t>
            </a:r>
          </a:p>
          <a:p>
            <a:pPr lvl="1"/>
            <a:r>
              <a:rPr lang="en-US" sz="3200" dirty="0"/>
              <a:t>Contains oval &amp; round windows in its lateral wall and two membranous sacs: </a:t>
            </a:r>
            <a:r>
              <a:rPr lang="en-US" sz="3200" b="1" i="1" dirty="0"/>
              <a:t>utricle</a:t>
            </a:r>
            <a:r>
              <a:rPr lang="en-US" sz="3200" dirty="0"/>
              <a:t> and </a:t>
            </a:r>
            <a:r>
              <a:rPr lang="en-US" sz="3200" b="1" i="1" dirty="0" err="1"/>
              <a:t>saccule</a:t>
            </a:r>
            <a:r>
              <a:rPr lang="en-US" sz="3200" dirty="0"/>
              <a:t> that are important in balance.</a:t>
            </a:r>
          </a:p>
          <a:p>
            <a:r>
              <a:rPr lang="en-US" b="1" dirty="0"/>
              <a:t>Cochlea:</a:t>
            </a:r>
            <a:r>
              <a:rPr lang="en-US" dirty="0"/>
              <a:t> resembles a snail's shell.</a:t>
            </a:r>
          </a:p>
          <a:p>
            <a:pPr lvl="1"/>
            <a:r>
              <a:rPr lang="en-US" sz="3200" dirty="0"/>
              <a:t>Has a broad base where it is continuous with the vestibule &amp; a narrow apex, &amp; it spirals round a central bony column.</a:t>
            </a:r>
          </a:p>
          <a:p>
            <a:r>
              <a:rPr lang="en-US" b="1" dirty="0"/>
              <a:t>Semicircular canals:</a:t>
            </a:r>
            <a:r>
              <a:rPr lang="en-US" dirty="0"/>
              <a:t> these are 3 tubes arranged so that one is situated in each of the 3 planes of space. </a:t>
            </a:r>
          </a:p>
          <a:p>
            <a:pPr lvl="1"/>
            <a:r>
              <a:rPr lang="en-US" sz="3200" dirty="0"/>
              <a:t>Continuous with vestibule.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542</a:t>
            </a:fld>
            <a:endParaRPr lang="en-US"/>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dirty="0"/>
              <a:t>b) Membranous labyrinth</a:t>
            </a:r>
          </a:p>
          <a:p>
            <a:r>
              <a:rPr lang="en-US" dirty="0"/>
              <a:t>Contains </a:t>
            </a:r>
            <a:r>
              <a:rPr lang="en-US" dirty="0" err="1"/>
              <a:t>endolymph</a:t>
            </a:r>
            <a:r>
              <a:rPr lang="en-US" dirty="0"/>
              <a:t> &amp; lies within its bony counterpart.</a:t>
            </a:r>
          </a:p>
          <a:p>
            <a:r>
              <a:rPr lang="en-US" dirty="0"/>
              <a:t>Comprises:</a:t>
            </a:r>
          </a:p>
          <a:p>
            <a:pPr>
              <a:buNone/>
            </a:pPr>
            <a:r>
              <a:rPr lang="en-US" dirty="0"/>
              <a:t>		• vestibule; contains utricle &amp; </a:t>
            </a:r>
            <a:r>
              <a:rPr lang="en-US" dirty="0" err="1"/>
              <a:t>saccule</a:t>
            </a:r>
            <a:endParaRPr lang="en-US" dirty="0"/>
          </a:p>
          <a:p>
            <a:pPr>
              <a:buNone/>
            </a:pPr>
            <a:r>
              <a:rPr lang="en-US" dirty="0"/>
              <a:t>		• cochlea</a:t>
            </a:r>
          </a:p>
          <a:p>
            <a:pPr>
              <a:buNone/>
            </a:pPr>
            <a:r>
              <a:rPr lang="en-US" dirty="0"/>
              <a:t>		• 3 semicircular canals.</a:t>
            </a:r>
          </a:p>
          <a:p>
            <a:pPr>
              <a:buNone/>
            </a:pPr>
            <a:r>
              <a:rPr lang="en-US" b="1" dirty="0">
                <a:solidFill>
                  <a:srgbClr val="FF0000"/>
                </a:solidFill>
              </a:rPr>
              <a:t>The cochlea</a:t>
            </a:r>
          </a:p>
          <a:p>
            <a:r>
              <a:rPr lang="en-US" dirty="0"/>
              <a:t>Contains 3 compartments: the</a:t>
            </a:r>
          </a:p>
          <a:p>
            <a:pPr>
              <a:buNone/>
            </a:pPr>
            <a:r>
              <a:rPr lang="en-US" dirty="0"/>
              <a:t>		• </a:t>
            </a:r>
            <a:r>
              <a:rPr lang="en-US" dirty="0" err="1"/>
              <a:t>scala</a:t>
            </a:r>
            <a:r>
              <a:rPr lang="en-US" dirty="0"/>
              <a:t> </a:t>
            </a:r>
            <a:r>
              <a:rPr lang="en-US" dirty="0" err="1"/>
              <a:t>vestibuli</a:t>
            </a:r>
            <a:endParaRPr lang="en-US" dirty="0"/>
          </a:p>
          <a:p>
            <a:pPr>
              <a:buNone/>
            </a:pPr>
            <a:r>
              <a:rPr lang="en-US" dirty="0"/>
              <a:t>		• </a:t>
            </a:r>
            <a:r>
              <a:rPr lang="en-US" dirty="0" err="1"/>
              <a:t>scala</a:t>
            </a:r>
            <a:r>
              <a:rPr lang="en-US" dirty="0"/>
              <a:t> media, or cochlear duct</a:t>
            </a:r>
          </a:p>
          <a:p>
            <a:pPr>
              <a:buNone/>
            </a:pPr>
            <a:r>
              <a:rPr lang="en-US" dirty="0"/>
              <a:t>		• </a:t>
            </a:r>
            <a:r>
              <a:rPr lang="en-US" dirty="0" err="1"/>
              <a:t>scala</a:t>
            </a:r>
            <a:r>
              <a:rPr lang="en-US" dirty="0"/>
              <a:t> tympani.</a:t>
            </a:r>
          </a:p>
          <a:p>
            <a:r>
              <a:rPr lang="en-US" dirty="0"/>
              <a:t>In cross-section, bony cochlea has 2 compartments containing </a:t>
            </a:r>
            <a:r>
              <a:rPr lang="en-US" dirty="0" err="1"/>
              <a:t>perilymph</a:t>
            </a:r>
            <a:r>
              <a:rPr lang="en-US" dirty="0"/>
              <a:t>:  </a:t>
            </a:r>
          </a:p>
          <a:p>
            <a:pPr lvl="1"/>
            <a:r>
              <a:rPr lang="en-US" dirty="0" err="1"/>
              <a:t>scala</a:t>
            </a:r>
            <a:r>
              <a:rPr lang="en-US" dirty="0"/>
              <a:t> </a:t>
            </a:r>
            <a:r>
              <a:rPr lang="en-US" dirty="0" err="1"/>
              <a:t>vestibuli</a:t>
            </a:r>
            <a:r>
              <a:rPr lang="en-US" dirty="0"/>
              <a:t>; originates at oval window, </a:t>
            </a:r>
          </a:p>
          <a:p>
            <a:pPr lvl="1"/>
            <a:r>
              <a:rPr lang="en-US" dirty="0" err="1"/>
              <a:t>scala</a:t>
            </a:r>
            <a:r>
              <a:rPr lang="en-US" dirty="0"/>
              <a:t> tympani; ends at round window. </a:t>
            </a:r>
          </a:p>
          <a:p>
            <a:r>
              <a:rPr lang="en-US" dirty="0"/>
              <a:t>The 2 compartments are continuous with each other.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543</a:t>
            </a:fld>
            <a:endParaRPr lang="en-US"/>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4762"/>
            <a:ext cx="9144000" cy="503238"/>
          </a:xfrm>
        </p:spPr>
        <p:txBody>
          <a:bodyPr>
            <a:normAutofit fontScale="90000"/>
          </a:bodyPr>
          <a:lstStyle/>
          <a:p>
            <a:r>
              <a:rPr lang="en-US" sz="2800" dirty="0"/>
              <a:t>Inner ear; membranous labyrinth within bony labyrinth</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59435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544</a:t>
            </a:fld>
            <a:endParaRPr lang="en-US"/>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858000"/>
          </a:xfrm>
        </p:spPr>
        <p:txBody>
          <a:bodyPr>
            <a:normAutofit/>
          </a:bodyPr>
          <a:lstStyle/>
          <a:p>
            <a:r>
              <a:rPr lang="en-US" sz="2800" b="1" dirty="0"/>
              <a:t>Cochlear duct</a:t>
            </a:r>
            <a:r>
              <a:rPr lang="en-US" sz="2800" dirty="0"/>
              <a:t> is part of membranous labyrinth; triangular in shape. </a:t>
            </a:r>
          </a:p>
          <a:p>
            <a:r>
              <a:rPr lang="en-US" sz="2800" dirty="0"/>
              <a:t>On the </a:t>
            </a:r>
            <a:r>
              <a:rPr lang="en-US" sz="2800" b="1" dirty="0"/>
              <a:t>basilar membrane</a:t>
            </a:r>
            <a:r>
              <a:rPr lang="en-US" sz="2800" dirty="0"/>
              <a:t>, or base of the triangle, there are supporting cells &amp; </a:t>
            </a:r>
            <a:r>
              <a:rPr lang="en-US" sz="2800" dirty="0" err="1"/>
              <a:t>specialised</a:t>
            </a:r>
            <a:r>
              <a:rPr lang="en-US" sz="2800" dirty="0"/>
              <a:t> cochlear hair cells containing auditory receptors. </a:t>
            </a:r>
          </a:p>
          <a:p>
            <a:pPr lvl="1"/>
            <a:r>
              <a:rPr lang="en-US" sz="2800" dirty="0"/>
              <a:t>These cells form </a:t>
            </a:r>
            <a:r>
              <a:rPr lang="en-US" sz="2800" b="1" dirty="0"/>
              <a:t>spiral organ (of </a:t>
            </a:r>
            <a:r>
              <a:rPr lang="en-US" sz="2800" b="1" dirty="0" err="1"/>
              <a:t>Corti</a:t>
            </a:r>
            <a:r>
              <a:rPr lang="en-US" sz="2800" b="1" dirty="0"/>
              <a:t>): </a:t>
            </a:r>
            <a:r>
              <a:rPr lang="en-US" sz="2800" dirty="0"/>
              <a:t>sensory organ that responds to vibration by initiating nerve impulses that are then perceived as hearing by the brain. </a:t>
            </a:r>
          </a:p>
          <a:p>
            <a:r>
              <a:rPr lang="en-US" sz="2800" dirty="0"/>
              <a:t>Auditory receptors are dendrites of efferent nerves that combine forming </a:t>
            </a:r>
            <a:r>
              <a:rPr lang="en-US" sz="2800" b="1" dirty="0"/>
              <a:t>cochlear (auditory) part </a:t>
            </a:r>
            <a:r>
              <a:rPr lang="en-US" sz="2800" dirty="0"/>
              <a:t>of 8</a:t>
            </a:r>
            <a:r>
              <a:rPr lang="en-US" sz="2800" baseline="30000" dirty="0"/>
              <a:t>th</a:t>
            </a:r>
            <a:r>
              <a:rPr lang="en-US" sz="2800" dirty="0"/>
              <a:t> CN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545</a:t>
            </a:fld>
            <a:endParaRPr lang="en-US" dirty="0"/>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278562"/>
            <a:ext cx="8229600" cy="579438"/>
          </a:xfrm>
        </p:spPr>
        <p:txBody>
          <a:bodyPr>
            <a:normAutofit fontScale="90000"/>
          </a:bodyPr>
          <a:lstStyle/>
          <a:p>
            <a:r>
              <a:rPr lang="en-US" dirty="0"/>
              <a:t>Cochlea; showing spiral organ (of </a:t>
            </a:r>
            <a:r>
              <a:rPr lang="en-US" dirty="0" err="1"/>
              <a:t>corti</a:t>
            </a:r>
            <a:r>
              <a:rPr lang="en-US" dirty="0"/>
              <a:t>)</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1" y="0"/>
            <a:ext cx="8229600" cy="609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546</a:t>
            </a:fld>
            <a:endParaRPr lang="en-US"/>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noFill/>
        </p:spPr>
        <p:style>
          <a:lnRef idx="1">
            <a:schemeClr val="accent4"/>
          </a:lnRef>
          <a:fillRef idx="2">
            <a:schemeClr val="accent4"/>
          </a:fillRef>
          <a:effectRef idx="1">
            <a:schemeClr val="accent4"/>
          </a:effectRef>
          <a:fontRef idx="minor">
            <a:schemeClr val="dk1"/>
          </a:fontRef>
        </p:style>
        <p:txBody>
          <a:bodyPr>
            <a:normAutofit/>
          </a:bodyPr>
          <a:lstStyle/>
          <a:p>
            <a:r>
              <a:rPr lang="en-US" sz="4400" b="1" cap="none" dirty="0">
                <a:solidFill>
                  <a:srgbClr val="FF0000"/>
                </a:solidFill>
              </a:rPr>
              <a:t>Physiology of hearing</a:t>
            </a:r>
          </a:p>
        </p:txBody>
      </p:sp>
      <p:sp>
        <p:nvSpPr>
          <p:cNvPr id="3" name="Content Placeholder 2"/>
          <p:cNvSpPr>
            <a:spLocks noGrp="1"/>
          </p:cNvSpPr>
          <p:nvPr>
            <p:ph idx="1"/>
          </p:nvPr>
        </p:nvSpPr>
        <p:spPr>
          <a:xfrm>
            <a:off x="0" y="762000"/>
            <a:ext cx="9144000" cy="6096000"/>
          </a:xfrm>
        </p:spPr>
        <p:txBody>
          <a:bodyPr>
            <a:normAutofit lnSpcReduction="10000"/>
          </a:bodyPr>
          <a:lstStyle/>
          <a:p>
            <a:r>
              <a:rPr lang="en-US" dirty="0"/>
              <a:t>Every sound produces </a:t>
            </a:r>
            <a:r>
              <a:rPr lang="en-US" b="1" dirty="0"/>
              <a:t>sound waves/vibrations in the air, </a:t>
            </a:r>
            <a:r>
              <a:rPr lang="en-US" dirty="0"/>
              <a:t>which travel at about 332 </a:t>
            </a:r>
            <a:r>
              <a:rPr lang="en-US" dirty="0" err="1"/>
              <a:t>metres</a:t>
            </a:r>
            <a:r>
              <a:rPr lang="en-US" dirty="0"/>
              <a:t> (1088 feet) per second.</a:t>
            </a:r>
          </a:p>
          <a:p>
            <a:r>
              <a:rPr lang="en-US" dirty="0"/>
              <a:t>Auricle concentrates the waves &amp; directs them along the auditory meatus causing tympanic membrane to vibrate. </a:t>
            </a:r>
          </a:p>
          <a:p>
            <a:r>
              <a:rPr lang="en-US" dirty="0"/>
              <a:t>Tympanic membrane vibrations are transmitted &amp; amplified through the middle ear by movement of </a:t>
            </a:r>
            <a:r>
              <a:rPr lang="en-US" dirty="0" err="1"/>
              <a:t>ossicles</a:t>
            </a:r>
            <a:r>
              <a:rPr lang="en-US" dirty="0"/>
              <a:t>. </a:t>
            </a:r>
          </a:p>
          <a:p>
            <a:r>
              <a:rPr lang="en-US" dirty="0"/>
              <a:t>At their medial end, footplate of stapes rocks to &amp; fro in the oval window, setting up fluid waves in the </a:t>
            </a:r>
            <a:r>
              <a:rPr lang="en-US" dirty="0" err="1"/>
              <a:t>perilymph</a:t>
            </a:r>
            <a:r>
              <a:rPr lang="en-US" dirty="0"/>
              <a:t> of the </a:t>
            </a:r>
            <a:r>
              <a:rPr lang="en-US" dirty="0" err="1"/>
              <a:t>scala</a:t>
            </a:r>
            <a:r>
              <a:rPr lang="en-US" dirty="0"/>
              <a:t> </a:t>
            </a:r>
            <a:r>
              <a:rPr lang="en-US" dirty="0" err="1"/>
              <a:t>vestibuli</a:t>
            </a:r>
            <a:r>
              <a:rPr lang="en-US" dirty="0"/>
              <a:t>.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547</a:t>
            </a:fld>
            <a:endParaRPr lang="en-US"/>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a:t>Some of the force of these waves is transmitted along the length of the </a:t>
            </a:r>
            <a:r>
              <a:rPr lang="en-US" dirty="0" err="1"/>
              <a:t>scala</a:t>
            </a:r>
            <a:r>
              <a:rPr lang="en-US" dirty="0"/>
              <a:t> </a:t>
            </a:r>
            <a:r>
              <a:rPr lang="en-US" dirty="0" err="1"/>
              <a:t>vestibuli</a:t>
            </a:r>
            <a:r>
              <a:rPr lang="en-US" dirty="0"/>
              <a:t> &amp; </a:t>
            </a:r>
            <a:r>
              <a:rPr lang="en-US" dirty="0" err="1"/>
              <a:t>scala</a:t>
            </a:r>
            <a:r>
              <a:rPr lang="en-US" dirty="0"/>
              <a:t> tympani, but most of the pressure is transmitted into cochlear duct. </a:t>
            </a:r>
          </a:p>
          <a:p>
            <a:r>
              <a:rPr lang="en-US" dirty="0"/>
              <a:t>This causes a corresponding wave motion in the </a:t>
            </a:r>
            <a:r>
              <a:rPr lang="en-US" dirty="0" err="1"/>
              <a:t>endolymph</a:t>
            </a:r>
            <a:r>
              <a:rPr lang="en-US" dirty="0"/>
              <a:t>, resulting in vibration of basilar membrane &amp; stimulation of auditory receptors in the hair cells of the spiral organ. </a:t>
            </a:r>
          </a:p>
          <a:p>
            <a:r>
              <a:rPr lang="en-US" dirty="0"/>
              <a:t>Nerve impulses generated pass to the brain in cochlear portion of 8</a:t>
            </a:r>
            <a:r>
              <a:rPr lang="en-US" baseline="30000" dirty="0"/>
              <a:t>th</a:t>
            </a:r>
            <a:r>
              <a:rPr lang="en-US" dirty="0"/>
              <a:t> CN which</a:t>
            </a:r>
            <a:r>
              <a:rPr lang="en-US" i="1" dirty="0"/>
              <a:t> </a:t>
            </a:r>
            <a:r>
              <a:rPr lang="en-US" dirty="0"/>
              <a:t>transmits the impulses to the hearing area in the cerebrum where sound is perceived &amp; to various nuclei in the pons &amp; midbrain. </a:t>
            </a:r>
          </a:p>
          <a:p>
            <a:r>
              <a:rPr lang="en-US" dirty="0"/>
              <a:t>The fluid wave is finally expended into the middle ear by vibration of the membrane of the round window.</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548</a:t>
            </a:fld>
            <a:endParaRPr lang="en-US"/>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77000"/>
            <a:ext cx="8229600" cy="381000"/>
          </a:xfrm>
        </p:spPr>
        <p:txBody>
          <a:bodyPr>
            <a:normAutofit fontScale="90000"/>
          </a:bodyPr>
          <a:lstStyle/>
          <a:p>
            <a:r>
              <a:rPr lang="en-US" dirty="0"/>
              <a:t>Passage of sound waves</a:t>
            </a:r>
          </a:p>
        </p:txBody>
      </p:sp>
      <p:pic>
        <p:nvPicPr>
          <p:cNvPr id="6146" name="Picture 2"/>
          <p:cNvPicPr>
            <a:picLocks noGrp="1" noChangeAspect="1" noChangeArrowheads="1"/>
          </p:cNvPicPr>
          <p:nvPr>
            <p:ph idx="1"/>
          </p:nvPr>
        </p:nvPicPr>
        <p:blipFill>
          <a:blip r:embed="rId2" cstate="print"/>
          <a:srcRect b="3571"/>
          <a:stretch>
            <a:fillRect/>
          </a:stretch>
        </p:blipFill>
        <p:spPr bwMode="auto">
          <a:xfrm>
            <a:off x="0" y="0"/>
            <a:ext cx="9143999"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549</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752601"/>
            <a:ext cx="8610600" cy="1847850"/>
          </a:xfrm>
        </p:spPr>
        <p:style>
          <a:lnRef idx="0">
            <a:schemeClr val="accent5"/>
          </a:lnRef>
          <a:fillRef idx="3">
            <a:schemeClr val="accent5"/>
          </a:fillRef>
          <a:effectRef idx="3">
            <a:schemeClr val="accent5"/>
          </a:effectRef>
          <a:fontRef idx="minor">
            <a:schemeClr val="lt1"/>
          </a:fontRef>
        </p:style>
        <p:txBody>
          <a:bodyPr/>
          <a:lstStyle/>
          <a:p>
            <a:r>
              <a:rPr lang="en-US" b="1" dirty="0"/>
              <a:t>ORGANISATION OF THE BODY</a:t>
            </a:r>
          </a:p>
        </p:txBody>
      </p:sp>
      <p:sp>
        <p:nvSpPr>
          <p:cNvPr id="4" name="Subtitle 3"/>
          <p:cNvSpPr>
            <a:spLocks noGrp="1"/>
          </p:cNvSpPr>
          <p:nvPr>
            <p:ph type="subTitle" idx="1"/>
          </p:nvPr>
        </p:nvSpPr>
        <p:spPr/>
        <p:txBody>
          <a:bodyPr/>
          <a:lstStyle/>
          <a:p>
            <a:endParaRPr lang="en-US" dirty="0"/>
          </a:p>
        </p:txBody>
      </p:sp>
    </p:spTree>
  </p:cSld>
  <p:clrMapOvr>
    <a:masterClrMapping/>
  </p:clrMapOvr>
  <p:transition>
    <p:strips dir="rd"/>
  </p:transition>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6096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dirty="0"/>
              <a:t>Properties of sound waves</a:t>
            </a:r>
          </a:p>
        </p:txBody>
      </p:sp>
      <p:sp>
        <p:nvSpPr>
          <p:cNvPr id="3" name="Content Placeholder 2"/>
          <p:cNvSpPr>
            <a:spLocks noGrp="1"/>
          </p:cNvSpPr>
          <p:nvPr>
            <p:ph idx="1"/>
          </p:nvPr>
        </p:nvSpPr>
        <p:spPr>
          <a:xfrm>
            <a:off x="0" y="609600"/>
            <a:ext cx="9144000" cy="6248400"/>
          </a:xfrm>
        </p:spPr>
        <p:txBody>
          <a:bodyPr>
            <a:normAutofit/>
          </a:bodyPr>
          <a:lstStyle/>
          <a:p>
            <a:r>
              <a:rPr lang="en-US" b="1" i="1" dirty="0">
                <a:solidFill>
                  <a:srgbClr val="FFFF00"/>
                </a:solidFill>
              </a:rPr>
              <a:t>pitch and volume</a:t>
            </a:r>
            <a:r>
              <a:rPr lang="en-US" i="1" dirty="0"/>
              <a:t>/</a:t>
            </a:r>
            <a:r>
              <a:rPr lang="en-US" dirty="0"/>
              <a:t>intensity </a:t>
            </a:r>
          </a:p>
          <a:p>
            <a:r>
              <a:rPr lang="en-US" dirty="0"/>
              <a:t>Pitch: determined by frequency of the sound waves </a:t>
            </a:r>
          </a:p>
          <a:p>
            <a:pPr lvl="1"/>
            <a:r>
              <a:rPr lang="en-US" dirty="0"/>
              <a:t>measured in hertz (Hz). </a:t>
            </a:r>
          </a:p>
          <a:p>
            <a:r>
              <a:rPr lang="en-US" dirty="0"/>
              <a:t>Volume: depends on amplitude of the sound waves </a:t>
            </a:r>
          </a:p>
          <a:p>
            <a:pPr lvl="1"/>
            <a:r>
              <a:rPr lang="en-US" dirty="0"/>
              <a:t>measured in decibels (dB).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550</a:t>
            </a:fld>
            <a:endParaRPr lang="en-US"/>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49962"/>
            <a:ext cx="8229600" cy="808038"/>
          </a:xfrm>
        </p:spPr>
        <p:txBody>
          <a:bodyPr>
            <a:normAutofit fontScale="90000"/>
          </a:bodyPr>
          <a:lstStyle/>
          <a:p>
            <a:r>
              <a:rPr lang="en-US" sz="2400" dirty="0"/>
              <a:t>Behaviour of sound waves; A. difference in frequency but same amplitude, B. </a:t>
            </a:r>
            <a:r>
              <a:rPr lang="en-US" sz="2400" dirty="0" err="1"/>
              <a:t>differencein</a:t>
            </a:r>
            <a:r>
              <a:rPr lang="en-US" sz="2400" dirty="0"/>
              <a:t> amplitude but same frequency</a:t>
            </a:r>
          </a:p>
        </p:txBody>
      </p:sp>
      <p:pic>
        <p:nvPicPr>
          <p:cNvPr id="7170" name="Picture 2"/>
          <p:cNvPicPr>
            <a:picLocks noGrp="1" noChangeAspect="1" noChangeArrowheads="1"/>
          </p:cNvPicPr>
          <p:nvPr>
            <p:ph idx="1"/>
          </p:nvPr>
        </p:nvPicPr>
        <p:blipFill>
          <a:blip r:embed="rId2" cstate="print"/>
          <a:srcRect b="2597"/>
          <a:stretch>
            <a:fillRect/>
          </a:stretch>
        </p:blipFill>
        <p:spPr bwMode="auto">
          <a:xfrm>
            <a:off x="0" y="1"/>
            <a:ext cx="9144000" cy="57149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551</a:t>
            </a:fld>
            <a:endParaRPr lang="en-US"/>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dirty="0"/>
              <a:t>Balance and the ear</a:t>
            </a:r>
          </a:p>
        </p:txBody>
      </p:sp>
      <p:sp>
        <p:nvSpPr>
          <p:cNvPr id="3" name="Content Placeholder 2"/>
          <p:cNvSpPr>
            <a:spLocks noGrp="1"/>
          </p:cNvSpPr>
          <p:nvPr>
            <p:ph idx="1"/>
          </p:nvPr>
        </p:nvSpPr>
        <p:spPr>
          <a:xfrm>
            <a:off x="0" y="609600"/>
            <a:ext cx="9144000" cy="6248400"/>
          </a:xfrm>
        </p:spPr>
        <p:txBody>
          <a:bodyPr>
            <a:normAutofit fontScale="85000" lnSpcReduction="20000"/>
          </a:bodyPr>
          <a:lstStyle/>
          <a:p>
            <a:r>
              <a:rPr lang="en-US" b="1" dirty="0"/>
              <a:t>The semicircular canals &amp; vestibule </a:t>
            </a:r>
          </a:p>
          <a:p>
            <a:r>
              <a:rPr lang="en-US" dirty="0"/>
              <a:t>Semicircular canals have no auditory function. They provide information about the position of head in space, contributing to maintenance of posture &amp; balance.</a:t>
            </a:r>
          </a:p>
          <a:p>
            <a:pPr lvl="1"/>
            <a:r>
              <a:rPr lang="en-US" dirty="0"/>
              <a:t>Situated above &amp; behind vestibule of inner ear &amp; open into it.</a:t>
            </a:r>
          </a:p>
          <a:p>
            <a:pPr lvl="1"/>
            <a:r>
              <a:rPr lang="en-US" dirty="0"/>
              <a:t>Like cochlea, SCC are composed of an outer bony wall &amp; inner membranous tubes/ducts. Membranous ducts contain </a:t>
            </a:r>
            <a:r>
              <a:rPr lang="en-US" dirty="0" err="1"/>
              <a:t>endolymph</a:t>
            </a:r>
            <a:r>
              <a:rPr lang="en-US" dirty="0"/>
              <a:t> &amp; are separated from the bony wall by </a:t>
            </a:r>
            <a:r>
              <a:rPr lang="en-US" dirty="0" err="1"/>
              <a:t>perilymph</a:t>
            </a:r>
            <a:r>
              <a:rPr lang="en-US" dirty="0"/>
              <a:t>.</a:t>
            </a:r>
          </a:p>
          <a:p>
            <a:r>
              <a:rPr lang="en-US" b="1" dirty="0"/>
              <a:t>Utricle:</a:t>
            </a:r>
            <a:r>
              <a:rPr lang="en-US" dirty="0"/>
              <a:t> membranous sac which is part of the vestibule </a:t>
            </a:r>
          </a:p>
          <a:p>
            <a:pPr lvl="1"/>
            <a:r>
              <a:rPr lang="en-US" dirty="0"/>
              <a:t>The 3 membranous ducts open into it at their dilated ends, </a:t>
            </a:r>
            <a:r>
              <a:rPr lang="en-US" dirty="0" err="1"/>
              <a:t>ampullae</a:t>
            </a:r>
            <a:r>
              <a:rPr lang="en-US" dirty="0"/>
              <a:t>. </a:t>
            </a:r>
          </a:p>
          <a:p>
            <a:r>
              <a:rPr lang="en-US" b="1" dirty="0" err="1"/>
              <a:t>Saccule</a:t>
            </a:r>
            <a:r>
              <a:rPr lang="en-US" b="1" dirty="0"/>
              <a:t>:</a:t>
            </a:r>
            <a:r>
              <a:rPr lang="en-US" dirty="0"/>
              <a:t> part of vestibule </a:t>
            </a:r>
          </a:p>
          <a:p>
            <a:pPr lvl="1"/>
            <a:r>
              <a:rPr lang="en-US" dirty="0"/>
              <a:t>communicates with utricle &amp; cochlea.</a:t>
            </a:r>
          </a:p>
          <a:p>
            <a:r>
              <a:rPr lang="en-US" dirty="0"/>
              <a:t>In the walls of the utricle, </a:t>
            </a:r>
            <a:r>
              <a:rPr lang="en-US" dirty="0" err="1"/>
              <a:t>saccule</a:t>
            </a:r>
            <a:r>
              <a:rPr lang="en-US" dirty="0"/>
              <a:t> &amp; </a:t>
            </a:r>
            <a:r>
              <a:rPr lang="en-US" dirty="0" err="1"/>
              <a:t>ampullae</a:t>
            </a:r>
            <a:r>
              <a:rPr lang="en-US" dirty="0"/>
              <a:t>; are fine </a:t>
            </a:r>
            <a:r>
              <a:rPr lang="en-US" dirty="0" err="1"/>
              <a:t>specialised</a:t>
            </a:r>
            <a:r>
              <a:rPr lang="en-US" dirty="0"/>
              <a:t> epithelial cells with minute projections called </a:t>
            </a:r>
            <a:r>
              <a:rPr lang="en-US" b="1" dirty="0"/>
              <a:t>hair cells</a:t>
            </a:r>
            <a:r>
              <a:rPr lang="en-US" dirty="0"/>
              <a:t>. Amongst the hair cells are sensory nerve endings which combine forming vestibular part of 8</a:t>
            </a:r>
            <a:r>
              <a:rPr lang="en-US" baseline="30000" dirty="0"/>
              <a:t>th</a:t>
            </a:r>
            <a:r>
              <a:rPr lang="en-US" dirty="0"/>
              <a:t> CN.</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552</a:t>
            </a:fld>
            <a:endParaRPr lang="en-US"/>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dirty="0"/>
              <a:t>Physiology of balance</a:t>
            </a:r>
          </a:p>
        </p:txBody>
      </p:sp>
      <p:sp>
        <p:nvSpPr>
          <p:cNvPr id="3" name="Content Placeholder 2"/>
          <p:cNvSpPr>
            <a:spLocks noGrp="1"/>
          </p:cNvSpPr>
          <p:nvPr>
            <p:ph idx="1"/>
          </p:nvPr>
        </p:nvSpPr>
        <p:spPr>
          <a:xfrm>
            <a:off x="0" y="685800"/>
            <a:ext cx="9144000" cy="6172200"/>
          </a:xfrm>
        </p:spPr>
        <p:txBody>
          <a:bodyPr>
            <a:normAutofit fontScale="85000" lnSpcReduction="20000"/>
          </a:bodyPr>
          <a:lstStyle/>
          <a:p>
            <a:r>
              <a:rPr lang="en-US" dirty="0"/>
              <a:t>Carrie out by semicircular canals &amp; vestibule (utricle &amp; </a:t>
            </a:r>
            <a:r>
              <a:rPr lang="en-US" dirty="0" err="1"/>
              <a:t>saccule</a:t>
            </a:r>
            <a:r>
              <a:rPr lang="en-US" dirty="0"/>
              <a:t>).</a:t>
            </a:r>
          </a:p>
          <a:p>
            <a:r>
              <a:rPr lang="en-US" dirty="0"/>
              <a:t>Any change head’s position causes movement in the </a:t>
            </a:r>
            <a:r>
              <a:rPr lang="en-US" dirty="0" err="1"/>
              <a:t>perilymph</a:t>
            </a:r>
            <a:r>
              <a:rPr lang="en-US" dirty="0"/>
              <a:t> &amp; </a:t>
            </a:r>
            <a:r>
              <a:rPr lang="en-US" dirty="0" err="1"/>
              <a:t>endolymph</a:t>
            </a:r>
            <a:r>
              <a:rPr lang="en-US" dirty="0"/>
              <a:t>, which bends the hair cells &amp; stimulates sensory nerve endings in the utricle, </a:t>
            </a:r>
            <a:r>
              <a:rPr lang="en-US" dirty="0" err="1"/>
              <a:t>saccule</a:t>
            </a:r>
            <a:r>
              <a:rPr lang="en-US" dirty="0"/>
              <a:t> &amp; </a:t>
            </a:r>
            <a:r>
              <a:rPr lang="en-US" dirty="0" err="1"/>
              <a:t>ampullae</a:t>
            </a:r>
            <a:r>
              <a:rPr lang="en-US" dirty="0"/>
              <a:t>. </a:t>
            </a:r>
          </a:p>
          <a:p>
            <a:r>
              <a:rPr lang="en-US" dirty="0"/>
              <a:t>Resultant nerve impulses are transmitted by vestibular nerve which joins cochlear nerve forming 8</a:t>
            </a:r>
            <a:r>
              <a:rPr lang="en-US" baseline="30000" dirty="0"/>
              <a:t>th</a:t>
            </a:r>
            <a:r>
              <a:rPr lang="en-US" dirty="0"/>
              <a:t> CN. The vestibular branch passes first to the </a:t>
            </a:r>
            <a:r>
              <a:rPr lang="en-US" b="1" i="1" dirty="0"/>
              <a:t>vestibular nucleus, </a:t>
            </a:r>
            <a:r>
              <a:rPr lang="en-US" dirty="0"/>
              <a:t>then to the </a:t>
            </a:r>
            <a:r>
              <a:rPr lang="en-US" b="1" i="1" dirty="0"/>
              <a:t>cerebellum.</a:t>
            </a:r>
          </a:p>
          <a:p>
            <a:r>
              <a:rPr lang="en-US" dirty="0"/>
              <a:t>Cerebellum also receives nerve impulses from the eyes &amp; </a:t>
            </a:r>
            <a:r>
              <a:rPr lang="en-US" dirty="0" err="1"/>
              <a:t>proprioceptors</a:t>
            </a:r>
            <a:r>
              <a:rPr lang="en-US" dirty="0"/>
              <a:t> in the skeletal muscles &amp; joints. </a:t>
            </a:r>
          </a:p>
          <a:p>
            <a:r>
              <a:rPr lang="en-US" dirty="0"/>
              <a:t>The Impulses are coordinated &amp; efferent nerve impulses pass to the cerebrum &amp; to skeletal muscles; results in </a:t>
            </a:r>
          </a:p>
          <a:p>
            <a:pPr lvl="1"/>
            <a:r>
              <a:rPr lang="en-US" dirty="0"/>
              <a:t>awareness of body position, maintenance of upright posture &amp; fixing of the eyes on the same point, independently of head movements.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553</a:t>
            </a:fld>
            <a:endParaRPr lang="en-US"/>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0">
            <a:schemeClr val="accent6"/>
          </a:lnRef>
          <a:fillRef idx="3">
            <a:schemeClr val="accent6"/>
          </a:fillRef>
          <a:effectRef idx="3">
            <a:schemeClr val="accent6"/>
          </a:effectRef>
          <a:fontRef idx="minor">
            <a:schemeClr val="lt1"/>
          </a:fontRef>
        </p:style>
        <p:txBody>
          <a:bodyPr/>
          <a:lstStyle/>
          <a:p>
            <a:r>
              <a:rPr lang="en-US" b="1" dirty="0"/>
              <a:t>THE EYE</a:t>
            </a:r>
          </a:p>
        </p:txBody>
      </p:sp>
      <p:sp>
        <p:nvSpPr>
          <p:cNvPr id="3" name="Content Placeholder 2"/>
          <p:cNvSpPr>
            <a:spLocks noGrp="1"/>
          </p:cNvSpPr>
          <p:nvPr>
            <p:ph idx="1"/>
          </p:nvPr>
        </p:nvSpPr>
        <p:spPr>
          <a:xfrm>
            <a:off x="0" y="838200"/>
            <a:ext cx="9144000" cy="6019800"/>
          </a:xfrm>
        </p:spPr>
        <p:txBody>
          <a:bodyPr>
            <a:normAutofit lnSpcReduction="10000"/>
          </a:bodyPr>
          <a:lstStyle/>
          <a:p>
            <a:r>
              <a:rPr lang="en-US" dirty="0"/>
              <a:t>Organ of sight </a:t>
            </a:r>
          </a:p>
          <a:p>
            <a:r>
              <a:rPr lang="en-US" dirty="0"/>
              <a:t>Situated in orbital cavity  and supplied by </a:t>
            </a:r>
            <a:r>
              <a:rPr lang="en-US" b="1" i="1" dirty="0"/>
              <a:t>optic nerve </a:t>
            </a:r>
            <a:r>
              <a:rPr lang="en-US" b="1" dirty="0"/>
              <a:t>(2</a:t>
            </a:r>
            <a:r>
              <a:rPr lang="en-US" b="1" baseline="30000" dirty="0"/>
              <a:t>nd</a:t>
            </a:r>
            <a:r>
              <a:rPr lang="en-US" b="1" dirty="0"/>
              <a:t> CN).</a:t>
            </a:r>
          </a:p>
          <a:p>
            <a:r>
              <a:rPr lang="en-US" dirty="0"/>
              <a:t>Almost spherical in shape; about 2.5 cm in diameter. </a:t>
            </a:r>
          </a:p>
          <a:p>
            <a:r>
              <a:rPr lang="en-US" dirty="0"/>
              <a:t>Space between eye &amp; orbital cavity; occupied by adipose tissue. </a:t>
            </a:r>
          </a:p>
          <a:p>
            <a:r>
              <a:rPr lang="en-US" dirty="0"/>
              <a:t>Bony walls of orbit &amp; fat; protect the eye from injury.</a:t>
            </a:r>
          </a:p>
          <a:p>
            <a:r>
              <a:rPr lang="en-US" dirty="0"/>
              <a:t>The 2 eyes are structurally separate but some of their activities are coordinated so that they function as a pair.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554</a:t>
            </a:fld>
            <a:endParaRPr lang="en-US"/>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dirty="0"/>
              <a:t>Structure of the eye</a:t>
            </a:r>
          </a:p>
        </p:txBody>
      </p:sp>
      <p:sp>
        <p:nvSpPr>
          <p:cNvPr id="3" name="Content Placeholder 2"/>
          <p:cNvSpPr>
            <a:spLocks noGrp="1"/>
          </p:cNvSpPr>
          <p:nvPr>
            <p:ph idx="1"/>
          </p:nvPr>
        </p:nvSpPr>
        <p:spPr>
          <a:xfrm>
            <a:off x="0" y="609600"/>
            <a:ext cx="9144000" cy="6248400"/>
          </a:xfrm>
        </p:spPr>
        <p:txBody>
          <a:bodyPr>
            <a:normAutofit/>
          </a:bodyPr>
          <a:lstStyle/>
          <a:p>
            <a:r>
              <a:rPr lang="en-US" sz="2800" dirty="0"/>
              <a:t>3 layers of tissue in their walls.</a:t>
            </a:r>
          </a:p>
          <a:p>
            <a:pPr lvl="1"/>
            <a:r>
              <a:rPr lang="en-US" sz="2800" dirty="0"/>
              <a:t>outer fibrous layer: </a:t>
            </a:r>
            <a:r>
              <a:rPr lang="en-US" sz="2800" b="1" dirty="0"/>
              <a:t>sclera &amp; cornea</a:t>
            </a:r>
          </a:p>
          <a:p>
            <a:pPr lvl="1"/>
            <a:r>
              <a:rPr lang="en-US" sz="2800" dirty="0"/>
              <a:t>middle vascular layer or uveal tract: </a:t>
            </a:r>
            <a:r>
              <a:rPr lang="en-US" sz="2800" b="1" dirty="0"/>
              <a:t>choroid, </a:t>
            </a:r>
            <a:r>
              <a:rPr lang="en-US" sz="2800" b="1" dirty="0" err="1"/>
              <a:t>ciliary</a:t>
            </a:r>
            <a:r>
              <a:rPr lang="en-US" sz="2800" b="1" dirty="0"/>
              <a:t> body &amp; iris</a:t>
            </a:r>
          </a:p>
          <a:p>
            <a:pPr lvl="1"/>
            <a:r>
              <a:rPr lang="en-US" sz="2800" dirty="0"/>
              <a:t>inner nervous tissue layer: </a:t>
            </a:r>
            <a:r>
              <a:rPr lang="en-US" sz="2800" b="1" dirty="0"/>
              <a:t>retina</a:t>
            </a:r>
            <a:r>
              <a:rPr lang="en-US" sz="2800" dirty="0"/>
              <a:t>.</a:t>
            </a:r>
          </a:p>
          <a:p>
            <a:r>
              <a:rPr lang="en-US" sz="2800" dirty="0"/>
              <a:t>Structures inside the eyeball </a:t>
            </a:r>
          </a:p>
          <a:p>
            <a:pPr lvl="1"/>
            <a:r>
              <a:rPr lang="en-US" sz="2800" dirty="0"/>
              <a:t>lens, </a:t>
            </a:r>
          </a:p>
          <a:p>
            <a:pPr lvl="1"/>
            <a:r>
              <a:rPr lang="en-US" sz="2800" dirty="0"/>
              <a:t>aqueous fluid (humour) </a:t>
            </a:r>
          </a:p>
          <a:p>
            <a:pPr lvl="1"/>
            <a:r>
              <a:rPr lang="en-US" sz="2800" dirty="0"/>
              <a:t>vitreous body (humour).</a:t>
            </a:r>
          </a:p>
          <a:p>
            <a:endParaRPr lang="en-US" sz="28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555</a:t>
            </a:fld>
            <a:endParaRPr lang="en-US"/>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54762"/>
            <a:ext cx="8229600" cy="503238"/>
          </a:xfrm>
        </p:spPr>
        <p:txBody>
          <a:bodyPr>
            <a:normAutofit fontScale="90000"/>
          </a:bodyPr>
          <a:lstStyle/>
          <a:p>
            <a:r>
              <a:rPr lang="en-US" dirty="0"/>
              <a:t>The eye</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9144000" cy="62483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556</a:t>
            </a:fld>
            <a:endParaRPr lang="en-US"/>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800" b="1" dirty="0"/>
              <a:t>Sclera and cornea</a:t>
            </a:r>
          </a:p>
          <a:p>
            <a:r>
              <a:rPr lang="en-US" sz="2800" b="1" i="1" dirty="0"/>
              <a:t>Sclera</a:t>
            </a:r>
            <a:r>
              <a:rPr lang="en-US" sz="2800" dirty="0"/>
              <a:t> or white of the eye forms the outermost layer of tissue of posterior &amp; lateral aspects of eyeball </a:t>
            </a:r>
          </a:p>
          <a:p>
            <a:pPr lvl="1"/>
            <a:r>
              <a:rPr lang="en-US" sz="2800" dirty="0"/>
              <a:t>Consists of a firm fibrous membrane that maintains eye’s shape &amp; gives attachment to </a:t>
            </a:r>
            <a:r>
              <a:rPr lang="en-US" sz="2800" dirty="0" err="1"/>
              <a:t>extraocular</a:t>
            </a:r>
            <a:r>
              <a:rPr lang="en-US" sz="2800" dirty="0"/>
              <a:t>/extrinsic muscles of eye</a:t>
            </a:r>
          </a:p>
          <a:p>
            <a:r>
              <a:rPr lang="en-US" sz="2800" dirty="0"/>
              <a:t>Anteriorly continues as a clear transparent epithelial membrane known as the </a:t>
            </a:r>
            <a:r>
              <a:rPr lang="en-US" sz="2800" b="1" i="1" dirty="0"/>
              <a:t>cornea</a:t>
            </a:r>
            <a:r>
              <a:rPr lang="en-US" sz="2800" dirty="0"/>
              <a:t>. </a:t>
            </a:r>
          </a:p>
          <a:p>
            <a:r>
              <a:rPr lang="en-US" sz="2800" dirty="0"/>
              <a:t>Light rays pass through the cornea to reach the retina. </a:t>
            </a:r>
          </a:p>
          <a:p>
            <a:r>
              <a:rPr lang="en-US" sz="2800" dirty="0"/>
              <a:t>Cornea is convex </a:t>
            </a:r>
            <a:r>
              <a:rPr lang="en-US" sz="2800" dirty="0" err="1"/>
              <a:t>anteriorly</a:t>
            </a:r>
            <a:r>
              <a:rPr lang="en-US" sz="2800" dirty="0"/>
              <a:t> and is involved in refracting (bending) light rays to focus them on retina.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557</a:t>
            </a:fld>
            <a:endParaRPr lang="en-US"/>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r>
              <a:rPr lang="en-US" b="1" dirty="0"/>
              <a:t>Choroid</a:t>
            </a:r>
          </a:p>
          <a:p>
            <a:r>
              <a:rPr lang="en-US" dirty="0"/>
              <a:t>Lines posterior 5/6 of inner surface of sclera. </a:t>
            </a:r>
          </a:p>
          <a:p>
            <a:r>
              <a:rPr lang="en-US" dirty="0"/>
              <a:t>Very rich in blood vessels  and deep chocolate brown in colour. Light enters the eye through the pupil, stimulates nerve endings in the retina; then absorbed by the choroid.</a:t>
            </a:r>
          </a:p>
          <a:p>
            <a:r>
              <a:rPr lang="en-US" b="1" dirty="0" err="1"/>
              <a:t>Ciliary</a:t>
            </a:r>
            <a:r>
              <a:rPr lang="en-US" b="1" dirty="0"/>
              <a:t> body</a:t>
            </a:r>
          </a:p>
          <a:p>
            <a:r>
              <a:rPr lang="en-US" dirty="0"/>
              <a:t>Is the anterior continuation of choroid consisting of </a:t>
            </a:r>
            <a:r>
              <a:rPr lang="en-US" dirty="0" err="1"/>
              <a:t>ciliary</a:t>
            </a:r>
            <a:r>
              <a:rPr lang="en-US" dirty="0"/>
              <a:t> muscle (smooth muscle fibres) &amp; secretory epithelial cells.</a:t>
            </a:r>
          </a:p>
          <a:p>
            <a:r>
              <a:rPr lang="en-US" dirty="0"/>
              <a:t>Gives attachment to </a:t>
            </a:r>
            <a:r>
              <a:rPr lang="en-US" dirty="0" err="1"/>
              <a:t>suspensory</a:t>
            </a:r>
            <a:r>
              <a:rPr lang="en-US" dirty="0"/>
              <a:t> ligament of the lens</a:t>
            </a:r>
          </a:p>
          <a:p>
            <a:r>
              <a:rPr lang="en-US" dirty="0"/>
              <a:t>Its Contraction &amp; relaxation changes the thickness of lens which refracts light rays entering the eye to focus them on the retina. </a:t>
            </a:r>
          </a:p>
          <a:p>
            <a:r>
              <a:rPr lang="en-US" dirty="0"/>
              <a:t>Epithelial cells secrete aqueous fluid into anterior segment of eye and cornea (anterior &amp; posterior chambers). </a:t>
            </a:r>
          </a:p>
          <a:p>
            <a:r>
              <a:rPr lang="en-US" dirty="0"/>
              <a:t>It is Supplied by parasympathetic branches of 3</a:t>
            </a:r>
            <a:r>
              <a:rPr lang="en-US" baseline="30000" dirty="0"/>
              <a:t>rd</a:t>
            </a:r>
            <a:r>
              <a:rPr lang="en-US" dirty="0"/>
              <a:t> CN and Stimulation causes contraction of smooth muscle &amp; accommodation of the eye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558</a:t>
            </a:fld>
            <a:endParaRPr lang="en-US"/>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r>
              <a:rPr lang="en-US" b="1" dirty="0"/>
              <a:t>Iris</a:t>
            </a:r>
          </a:p>
          <a:p>
            <a:r>
              <a:rPr lang="en-US" dirty="0"/>
              <a:t>Visible </a:t>
            </a:r>
            <a:r>
              <a:rPr lang="en-US" dirty="0" err="1"/>
              <a:t>coloured</a:t>
            </a:r>
            <a:r>
              <a:rPr lang="en-US" dirty="0"/>
              <a:t> part of eye </a:t>
            </a:r>
          </a:p>
          <a:p>
            <a:r>
              <a:rPr lang="en-US" dirty="0"/>
              <a:t>Extends </a:t>
            </a:r>
            <a:r>
              <a:rPr lang="en-US" dirty="0" err="1"/>
              <a:t>anteriorly</a:t>
            </a:r>
            <a:r>
              <a:rPr lang="en-US" dirty="0"/>
              <a:t> from </a:t>
            </a:r>
            <a:r>
              <a:rPr lang="en-US" dirty="0" err="1"/>
              <a:t>ciliary</a:t>
            </a:r>
            <a:r>
              <a:rPr lang="en-US" dirty="0"/>
              <a:t> body, lying behind cornea and in front of lens. </a:t>
            </a:r>
          </a:p>
          <a:p>
            <a:r>
              <a:rPr lang="en-US" dirty="0"/>
              <a:t>It divides anterior segment of eye into anterior &amp; posterior chambers which contain aqueous fluid secreted by the </a:t>
            </a:r>
            <a:r>
              <a:rPr lang="en-US" dirty="0" err="1"/>
              <a:t>ciliary</a:t>
            </a:r>
            <a:r>
              <a:rPr lang="en-US" dirty="0"/>
              <a:t> body.</a:t>
            </a:r>
          </a:p>
          <a:p>
            <a:r>
              <a:rPr lang="en-US" dirty="0"/>
              <a:t>Its circular body is composed of pigment cells &amp; 2 layers of smooth muscle fibres, one circular &amp; the other radiating</a:t>
            </a:r>
          </a:p>
          <a:p>
            <a:r>
              <a:rPr lang="en-US" dirty="0"/>
              <a:t>In the centre is an aperture known as the </a:t>
            </a:r>
            <a:r>
              <a:rPr lang="en-US" b="1" dirty="0"/>
              <a:t>pupil.</a:t>
            </a:r>
          </a:p>
          <a:p>
            <a:r>
              <a:rPr lang="en-US" dirty="0"/>
              <a:t>It is Supplied by </a:t>
            </a:r>
          </a:p>
          <a:p>
            <a:pPr lvl="1"/>
            <a:r>
              <a:rPr lang="en-US" dirty="0"/>
              <a:t>Parasympathetic nerves  which constricts pupil  </a:t>
            </a:r>
          </a:p>
          <a:p>
            <a:pPr lvl="1"/>
            <a:r>
              <a:rPr lang="en-US" dirty="0"/>
              <a:t>Sympathetic nerves which dilates pupil.</a:t>
            </a:r>
          </a:p>
          <a:p>
            <a:r>
              <a:rPr lang="en-US" dirty="0"/>
              <a:t>Its colour is genetically determined &amp; depends on the number of pigment cells present. </a:t>
            </a:r>
          </a:p>
          <a:p>
            <a:pPr lvl="1"/>
            <a:r>
              <a:rPr lang="en-US" dirty="0"/>
              <a:t>Albinos have no pigment cells </a:t>
            </a:r>
          </a:p>
          <a:p>
            <a:pPr lvl="1"/>
            <a:r>
              <a:rPr lang="en-US" dirty="0"/>
              <a:t>People with blue eyes have fewer than those with brown eyes.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559</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u="sng" dirty="0"/>
              <a:t>ANATOMICAL TERMS</a:t>
            </a:r>
          </a:p>
        </p:txBody>
      </p:sp>
      <p:sp>
        <p:nvSpPr>
          <p:cNvPr id="3" name="Content Placeholder 2"/>
          <p:cNvSpPr>
            <a:spLocks noGrp="1"/>
          </p:cNvSpPr>
          <p:nvPr>
            <p:ph idx="1"/>
          </p:nvPr>
        </p:nvSpPr>
        <p:spPr>
          <a:xfrm>
            <a:off x="0" y="685800"/>
            <a:ext cx="9144000" cy="6172200"/>
          </a:xfrm>
        </p:spPr>
        <p:txBody>
          <a:bodyPr>
            <a:normAutofit/>
          </a:bodyPr>
          <a:lstStyle/>
          <a:p>
            <a:r>
              <a:rPr lang="en-US" b="1" dirty="0"/>
              <a:t>Anatomical position</a:t>
            </a:r>
            <a:r>
              <a:rPr lang="en-US" dirty="0"/>
              <a:t>: The body is in the upright position with the head facing forward, the arms at the sides with the palms of the hands facing forward and the feet together.</a:t>
            </a:r>
          </a:p>
          <a:p>
            <a:r>
              <a:rPr lang="en-US" b="1" dirty="0"/>
              <a:t>Anatomical Plane -</a:t>
            </a:r>
            <a:r>
              <a:rPr lang="en-US" dirty="0"/>
              <a:t> An imaginary surface formed by extension through any axis of the body or through two definite points on the body.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56</a:t>
            </a:fld>
            <a:endParaRPr lang="en-US"/>
          </a:p>
        </p:txBody>
      </p:sp>
    </p:spTree>
  </p:cSld>
  <p:clrMapOvr>
    <a:masterClrMapping/>
  </p:clrMapOvr>
  <p:transition>
    <p:strips dir="rd"/>
  </p:transition>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5638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560</a:t>
            </a:fld>
            <a:endParaRPr lang="en-US"/>
          </a:p>
        </p:txBody>
      </p:sp>
      <p:sp>
        <p:nvSpPr>
          <p:cNvPr id="4" name="TextBox 3"/>
          <p:cNvSpPr txBox="1"/>
          <p:nvPr/>
        </p:nvSpPr>
        <p:spPr>
          <a:xfrm>
            <a:off x="533400" y="6019800"/>
            <a:ext cx="3657600" cy="954107"/>
          </a:xfrm>
          <a:prstGeom prst="rect">
            <a:avLst/>
          </a:prstGeom>
          <a:noFill/>
        </p:spPr>
        <p:txBody>
          <a:bodyPr wrap="square" rtlCol="0">
            <a:spAutoFit/>
          </a:bodyPr>
          <a:lstStyle/>
          <a:p>
            <a:r>
              <a:rPr lang="en-US" sz="2800" dirty="0"/>
              <a:t>The choroid, </a:t>
            </a:r>
            <a:r>
              <a:rPr lang="en-US" sz="2800" dirty="0" err="1"/>
              <a:t>ciliary</a:t>
            </a:r>
            <a:r>
              <a:rPr lang="en-US" sz="2800" dirty="0"/>
              <a:t> body and iris</a:t>
            </a:r>
          </a:p>
        </p:txBody>
      </p:sp>
      <p:sp>
        <p:nvSpPr>
          <p:cNvPr id="6" name="TextBox 5"/>
          <p:cNvSpPr txBox="1"/>
          <p:nvPr/>
        </p:nvSpPr>
        <p:spPr>
          <a:xfrm>
            <a:off x="4800600" y="5903893"/>
            <a:ext cx="4343400" cy="954107"/>
          </a:xfrm>
          <a:prstGeom prst="rect">
            <a:avLst/>
          </a:prstGeom>
          <a:noFill/>
        </p:spPr>
        <p:txBody>
          <a:bodyPr wrap="square" rtlCol="0">
            <a:spAutoFit/>
          </a:bodyPr>
          <a:lstStyle/>
          <a:p>
            <a:r>
              <a:rPr lang="en-US" sz="2800" dirty="0"/>
              <a:t>Lens and </a:t>
            </a:r>
            <a:r>
              <a:rPr lang="en-US" sz="2800" dirty="0" err="1"/>
              <a:t>suspensory</a:t>
            </a:r>
            <a:r>
              <a:rPr lang="en-US" sz="2800" dirty="0"/>
              <a:t> ligaments</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b="1" dirty="0"/>
              <a:t>Lens </a:t>
            </a:r>
          </a:p>
          <a:p>
            <a:r>
              <a:rPr lang="en-US" dirty="0"/>
              <a:t>Highly elastic circular biconvex body, lying immediately behind the pupil. </a:t>
            </a:r>
          </a:p>
          <a:p>
            <a:r>
              <a:rPr lang="en-US" dirty="0"/>
              <a:t>Consists of fibres enclosed within a capsule </a:t>
            </a:r>
          </a:p>
          <a:p>
            <a:r>
              <a:rPr lang="en-US" dirty="0"/>
              <a:t>Suspended from </a:t>
            </a:r>
            <a:r>
              <a:rPr lang="en-US" dirty="0" err="1"/>
              <a:t>ciliary</a:t>
            </a:r>
            <a:r>
              <a:rPr lang="en-US" dirty="0"/>
              <a:t> body by </a:t>
            </a:r>
            <a:r>
              <a:rPr lang="en-US" dirty="0" err="1"/>
              <a:t>suspensory</a:t>
            </a:r>
            <a:r>
              <a:rPr lang="en-US" dirty="0"/>
              <a:t> ligament. </a:t>
            </a:r>
          </a:p>
          <a:p>
            <a:r>
              <a:rPr lang="en-US" dirty="0"/>
              <a:t>Its thickness is controlled by </a:t>
            </a:r>
            <a:r>
              <a:rPr lang="en-US" dirty="0" err="1"/>
              <a:t>ciliary</a:t>
            </a:r>
            <a:r>
              <a:rPr lang="en-US" dirty="0"/>
              <a:t> muscle through the </a:t>
            </a:r>
            <a:r>
              <a:rPr lang="en-US" dirty="0" err="1"/>
              <a:t>suspensory</a:t>
            </a:r>
            <a:r>
              <a:rPr lang="en-US" dirty="0"/>
              <a:t> ligament. </a:t>
            </a:r>
          </a:p>
          <a:p>
            <a:r>
              <a:rPr lang="en-US" dirty="0"/>
              <a:t>Refracts light rays reflected by objects in front of eye. </a:t>
            </a:r>
          </a:p>
          <a:p>
            <a:r>
              <a:rPr lang="en-US" dirty="0"/>
              <a:t>It is the only structure in the eye that can vary its refractory power; achieved by changing its thickness.</a:t>
            </a:r>
          </a:p>
          <a:p>
            <a:pPr lvl="1"/>
            <a:r>
              <a:rPr lang="en-US" dirty="0"/>
              <a:t>When the </a:t>
            </a:r>
            <a:r>
              <a:rPr lang="en-US" dirty="0" err="1"/>
              <a:t>ciliary</a:t>
            </a:r>
            <a:r>
              <a:rPr lang="en-US" dirty="0"/>
              <a:t> muscle contracts, it moves forward, releasing its pull on the lens, increasing its thickness. </a:t>
            </a:r>
          </a:p>
          <a:p>
            <a:pPr lvl="1"/>
            <a:r>
              <a:rPr lang="en-US" dirty="0"/>
              <a:t>The nearer is the object being viewed, the thicker the lens becomes to allow focusing.</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561</a:t>
            </a:fld>
            <a:endParaRPr lang="en-US"/>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b="1" dirty="0"/>
              <a:t>Retina</a:t>
            </a:r>
          </a:p>
          <a:p>
            <a:r>
              <a:rPr lang="en-US" dirty="0"/>
              <a:t>Innermost layer of the wall of eye </a:t>
            </a:r>
          </a:p>
          <a:p>
            <a:r>
              <a:rPr lang="en-US" dirty="0"/>
              <a:t>Extremely delicate structure and is well adapted for stimulation by light rays. </a:t>
            </a:r>
          </a:p>
          <a:p>
            <a:r>
              <a:rPr lang="en-US" dirty="0"/>
              <a:t>Composed of several layers of nerve cell bodies &amp; their axons, lying on a pigmented layer of epithelial cells which attach it to the choroid. </a:t>
            </a:r>
          </a:p>
          <a:p>
            <a:r>
              <a:rPr lang="en-US" dirty="0"/>
              <a:t>The light sensitive layer consists of sensory receptor cells: </a:t>
            </a:r>
            <a:r>
              <a:rPr lang="en-US" b="1" dirty="0"/>
              <a:t>rods &amp; cones </a:t>
            </a:r>
            <a:r>
              <a:rPr lang="en-US" dirty="0"/>
              <a:t>that contain photosensitive pigments that convert light rays into nerve impulses</a:t>
            </a:r>
          </a:p>
          <a:p>
            <a:r>
              <a:rPr lang="en-US" dirty="0"/>
              <a:t>It lines about three-quarters of eyeball &amp; thickest at the back &amp; thins out </a:t>
            </a:r>
            <a:r>
              <a:rPr lang="en-US" dirty="0" err="1"/>
              <a:t>anteriorly</a:t>
            </a:r>
            <a:r>
              <a:rPr lang="en-US" dirty="0"/>
              <a:t> to end just behind the </a:t>
            </a:r>
            <a:r>
              <a:rPr lang="en-US" dirty="0" err="1"/>
              <a:t>ciliary</a:t>
            </a:r>
            <a:r>
              <a:rPr lang="en-US" dirty="0"/>
              <a:t> body. </a:t>
            </a:r>
          </a:p>
          <a:p>
            <a:r>
              <a:rPr lang="en-US" dirty="0"/>
              <a:t>Near the centre of posterior part is </a:t>
            </a:r>
            <a:r>
              <a:rPr lang="en-US" b="1" dirty="0"/>
              <a:t>macula </a:t>
            </a:r>
            <a:r>
              <a:rPr lang="en-US" b="1" dirty="0" err="1"/>
              <a:t>lutea</a:t>
            </a:r>
            <a:r>
              <a:rPr lang="en-US" dirty="0"/>
              <a:t>, or </a:t>
            </a:r>
            <a:r>
              <a:rPr lang="en-US" b="1" dirty="0"/>
              <a:t>yellow spot</a:t>
            </a:r>
            <a:r>
              <a:rPr lang="en-US" dirty="0"/>
              <a:t>. Here, there is a little depression called </a:t>
            </a:r>
            <a:r>
              <a:rPr lang="en-US" b="1" dirty="0"/>
              <a:t>fovea </a:t>
            </a:r>
            <a:r>
              <a:rPr lang="en-US" b="1" dirty="0" err="1"/>
              <a:t>centralis</a:t>
            </a:r>
            <a:r>
              <a:rPr lang="en-US" b="1" dirty="0"/>
              <a:t>, </a:t>
            </a:r>
            <a:r>
              <a:rPr lang="en-US" dirty="0"/>
              <a:t>consisting of only </a:t>
            </a:r>
            <a:r>
              <a:rPr lang="en-US" b="1" i="1" dirty="0"/>
              <a:t>cones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562</a:t>
            </a:fld>
            <a:endParaRPr lang="en-US"/>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800" dirty="0"/>
              <a:t>Towards the anterior part of retina there are fewer cone- than rod-shaped cells.</a:t>
            </a:r>
          </a:p>
          <a:p>
            <a:r>
              <a:rPr lang="en-US" sz="2800" dirty="0"/>
              <a:t>About 0.5 cm to the nasal side of macula </a:t>
            </a:r>
            <a:r>
              <a:rPr lang="en-US" sz="2800" dirty="0" err="1"/>
              <a:t>lutea</a:t>
            </a:r>
            <a:r>
              <a:rPr lang="en-US" sz="2800" dirty="0"/>
              <a:t> all the nerve fibres of the retina converge to form the </a:t>
            </a:r>
            <a:r>
              <a:rPr lang="en-US" sz="2800" b="1" i="1" dirty="0"/>
              <a:t>optic nerve</a:t>
            </a:r>
            <a:r>
              <a:rPr lang="en-US" sz="2800" dirty="0"/>
              <a:t>. </a:t>
            </a:r>
          </a:p>
          <a:p>
            <a:r>
              <a:rPr lang="en-US" sz="2800" dirty="0"/>
              <a:t>Small area of retina where the optic nerve leaves the eye is </a:t>
            </a:r>
            <a:r>
              <a:rPr lang="en-US" sz="2800" b="1" dirty="0"/>
              <a:t>optic disc </a:t>
            </a:r>
            <a:r>
              <a:rPr lang="en-US" sz="2800" dirty="0"/>
              <a:t>or </a:t>
            </a:r>
            <a:r>
              <a:rPr lang="en-US" sz="2800" b="1" dirty="0"/>
              <a:t>blind spot</a:t>
            </a:r>
            <a:r>
              <a:rPr lang="en-US" sz="2800" dirty="0"/>
              <a:t> and has no light sensitive cells.</a:t>
            </a:r>
          </a:p>
          <a:p>
            <a:endParaRPr lang="en-US" sz="28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563</a:t>
            </a:fld>
            <a:endParaRPr lang="en-US"/>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dirty="0"/>
              <a:t>Blood supply to the eye</a:t>
            </a:r>
          </a:p>
        </p:txBody>
      </p:sp>
      <p:sp>
        <p:nvSpPr>
          <p:cNvPr id="3" name="Content Placeholder 2"/>
          <p:cNvSpPr>
            <a:spLocks noGrp="1"/>
          </p:cNvSpPr>
          <p:nvPr>
            <p:ph idx="1"/>
          </p:nvPr>
        </p:nvSpPr>
        <p:spPr>
          <a:xfrm>
            <a:off x="0" y="609600"/>
            <a:ext cx="9144000" cy="6248400"/>
          </a:xfrm>
        </p:spPr>
        <p:txBody>
          <a:bodyPr>
            <a:normAutofit/>
          </a:bodyPr>
          <a:lstStyle/>
          <a:p>
            <a:r>
              <a:rPr lang="en-US" sz="2800" dirty="0"/>
              <a:t>Arterial blood: </a:t>
            </a:r>
            <a:r>
              <a:rPr lang="en-US" sz="2800" b="1" i="1" dirty="0" err="1"/>
              <a:t>ciliary</a:t>
            </a:r>
            <a:r>
              <a:rPr lang="en-US" sz="2800" b="1" i="1" dirty="0"/>
              <a:t> arteries &amp; central retinal artery.</a:t>
            </a:r>
            <a:r>
              <a:rPr lang="en-US" sz="2800" dirty="0"/>
              <a:t> </a:t>
            </a:r>
          </a:p>
          <a:p>
            <a:pPr lvl="1"/>
            <a:r>
              <a:rPr lang="en-US" sz="2800" dirty="0"/>
              <a:t>Branches of </a:t>
            </a:r>
            <a:r>
              <a:rPr lang="en-US" sz="2800" b="1" i="1" dirty="0"/>
              <a:t>ophthalmic artery</a:t>
            </a:r>
            <a:r>
              <a:rPr lang="en-US" sz="2800" dirty="0"/>
              <a:t>, one of the branches of internal carotid artery.</a:t>
            </a:r>
          </a:p>
          <a:p>
            <a:r>
              <a:rPr lang="en-US" sz="2800" dirty="0"/>
              <a:t>Venous drainage: by a no. of veins, including the </a:t>
            </a:r>
            <a:r>
              <a:rPr lang="en-US" sz="2800" b="1" i="1" dirty="0"/>
              <a:t>central retinal vein</a:t>
            </a:r>
            <a:r>
              <a:rPr lang="en-US" sz="2800" dirty="0"/>
              <a:t>, which eventually empty into a deep venous sinus.</a:t>
            </a:r>
          </a:p>
          <a:p>
            <a:pPr>
              <a:buNone/>
            </a:pPr>
            <a:r>
              <a:rPr lang="en-US" sz="2800" dirty="0"/>
              <a:t>NB: Central retinal artery &amp; vein are encased in the optic nerve, entering the eye at the optic disc.</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564</a:t>
            </a:fld>
            <a:endParaRPr lang="en-US"/>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dirty="0"/>
              <a:t>Interior of the eye</a:t>
            </a: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b="1" dirty="0"/>
              <a:t>Anterior segment </a:t>
            </a:r>
            <a:r>
              <a:rPr lang="en-US" dirty="0"/>
              <a:t>of the eye (space between the cornea and the lens) is incompletely divided into </a:t>
            </a:r>
            <a:r>
              <a:rPr lang="en-US" b="1" dirty="0"/>
              <a:t>anterior </a:t>
            </a:r>
            <a:r>
              <a:rPr lang="en-US" dirty="0"/>
              <a:t>&amp;</a:t>
            </a:r>
            <a:r>
              <a:rPr lang="en-US" b="1" dirty="0"/>
              <a:t> posterior </a:t>
            </a:r>
            <a:r>
              <a:rPr lang="en-US" dirty="0"/>
              <a:t>chambers by </a:t>
            </a:r>
            <a:r>
              <a:rPr lang="en-US" b="1" dirty="0"/>
              <a:t>iris. </a:t>
            </a:r>
          </a:p>
          <a:p>
            <a:r>
              <a:rPr lang="en-US" dirty="0"/>
              <a:t>Both chambers contain a clear aqueous fluid (humour) secreted into the posterior chamber by </a:t>
            </a:r>
            <a:r>
              <a:rPr lang="en-US" dirty="0" err="1"/>
              <a:t>ciliary</a:t>
            </a:r>
            <a:r>
              <a:rPr lang="en-US" dirty="0"/>
              <a:t> glands. </a:t>
            </a:r>
          </a:p>
          <a:p>
            <a:pPr lvl="1"/>
            <a:r>
              <a:rPr lang="en-US" dirty="0"/>
              <a:t>Circulates in front of lens, through the pupil into the anterior chamber &amp; returns to the venous circulation through </a:t>
            </a:r>
            <a:r>
              <a:rPr lang="en-US" b="1" dirty="0" err="1"/>
              <a:t>scleral</a:t>
            </a:r>
            <a:r>
              <a:rPr lang="en-US" b="1" dirty="0"/>
              <a:t> venous sinus (canal of Schlemm) </a:t>
            </a:r>
            <a:r>
              <a:rPr lang="en-US" dirty="0"/>
              <a:t>in the angle between the iris &amp; cornea. </a:t>
            </a:r>
          </a:p>
          <a:p>
            <a:r>
              <a:rPr lang="en-US" dirty="0"/>
              <a:t>Intraocular pressure (IOP) remains fairly constant between 1.3 &amp; 2.6 kPa (10 to 20 mmHg). </a:t>
            </a:r>
          </a:p>
          <a:p>
            <a:pPr lvl="1"/>
            <a:r>
              <a:rPr lang="en-US" dirty="0"/>
              <a:t>    increased IOP causes glaucoma.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565</a:t>
            </a:fld>
            <a:endParaRPr lang="en-US"/>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342900" lvl="1" indent="-342900">
              <a:buFont typeface="Arial" pitchFamily="34" charset="0"/>
              <a:buChar char="•"/>
            </a:pPr>
            <a:r>
              <a:rPr lang="en-US" sz="2800" dirty="0"/>
              <a:t>Aqueous fluid supplies nutrients &amp; removes waste from transparent structures in the front of eye that have no blood supply, i.e. cornea, lens &amp; lens capsule.</a:t>
            </a:r>
          </a:p>
          <a:p>
            <a:r>
              <a:rPr lang="en-US" sz="2800" dirty="0"/>
              <a:t>Behind the lens &amp; filling posterior segment (cavity) of the eyeball is vitreous body (humour). </a:t>
            </a:r>
          </a:p>
          <a:p>
            <a:pPr lvl="1"/>
            <a:r>
              <a:rPr lang="en-US" sz="2800" dirty="0"/>
              <a:t>soft, </a:t>
            </a:r>
            <a:r>
              <a:rPr lang="en-US" sz="2800" dirty="0" err="1"/>
              <a:t>colourless</a:t>
            </a:r>
            <a:r>
              <a:rPr lang="en-US" sz="2800" dirty="0"/>
              <a:t>, transparent, jelly-like substance composed of 99% water, some salts &amp; </a:t>
            </a:r>
            <a:r>
              <a:rPr lang="en-US" sz="2800" dirty="0" err="1"/>
              <a:t>mucoprotein</a:t>
            </a:r>
            <a:r>
              <a:rPr lang="en-US" sz="2800" dirty="0"/>
              <a:t>. </a:t>
            </a:r>
          </a:p>
          <a:p>
            <a:pPr lvl="1"/>
            <a:r>
              <a:rPr lang="en-US" sz="2800" dirty="0"/>
              <a:t>Maintains sufficient intraocular pressure to support the retina against the choroid &amp; prevent the eyeball walls from collapsing.</a:t>
            </a:r>
          </a:p>
          <a:p>
            <a:r>
              <a:rPr lang="en-US" sz="2800" dirty="0"/>
              <a:t>The eye keeps its shape because of the intraocular pressure exerted by the vitreous body &amp; aqueous fluid. </a:t>
            </a:r>
          </a:p>
          <a:p>
            <a:endParaRPr lang="en-US" sz="28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566</a:t>
            </a:fld>
            <a:endParaRPr lang="en-US"/>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b="1" dirty="0"/>
              <a:t>Optic nerves</a:t>
            </a:r>
          </a:p>
          <a:p>
            <a:r>
              <a:rPr lang="en-US" dirty="0"/>
              <a:t>Fibres originate in retina and converge forming optic nerve about 0.5 cm to the nasal side of macula </a:t>
            </a:r>
            <a:r>
              <a:rPr lang="en-US" dirty="0" err="1"/>
              <a:t>lutea</a:t>
            </a:r>
            <a:r>
              <a:rPr lang="en-US" dirty="0"/>
              <a:t>. </a:t>
            </a:r>
          </a:p>
          <a:p>
            <a:r>
              <a:rPr lang="en-US" dirty="0"/>
              <a:t>The nerve pierces the choroid &amp; sclera to pass backwards &amp; medially through orbital cavity. Then passes through the optic foramen of sphenoid bone, backwards &amp; medially to meet the nerve from the other eye at the </a:t>
            </a:r>
            <a:r>
              <a:rPr lang="en-US" b="1" dirty="0"/>
              <a:t>optic </a:t>
            </a:r>
            <a:r>
              <a:rPr lang="en-US" b="1" dirty="0" err="1"/>
              <a:t>chiasma</a:t>
            </a:r>
            <a:r>
              <a:rPr lang="en-US" i="1" dirty="0"/>
              <a:t>.</a:t>
            </a:r>
          </a:p>
          <a:p>
            <a:r>
              <a:rPr lang="en-US" b="1" dirty="0"/>
              <a:t>Optic </a:t>
            </a:r>
            <a:r>
              <a:rPr lang="en-US" b="1" dirty="0" err="1"/>
              <a:t>chiasma</a:t>
            </a:r>
            <a:endParaRPr lang="en-US" b="1" dirty="0"/>
          </a:p>
          <a:p>
            <a:r>
              <a:rPr lang="en-US" dirty="0"/>
              <a:t>Situated immediately in front of &amp; above pituitary gland. </a:t>
            </a:r>
          </a:p>
          <a:p>
            <a:r>
              <a:rPr lang="en-US" dirty="0"/>
              <a:t>Nerve fibres of the optic nerve from the nasal side of each retina cross over to the opposite side. </a:t>
            </a:r>
          </a:p>
          <a:p>
            <a:r>
              <a:rPr lang="en-US" dirty="0"/>
              <a:t>Fibres from temporal side do not cross but continue backwards on the same side. </a:t>
            </a:r>
          </a:p>
          <a:p>
            <a:r>
              <a:rPr lang="en-US" dirty="0"/>
              <a:t>Crossing over provides both cerebral hemispheres with sensory input from each eye.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567</a:t>
            </a:fld>
            <a:endParaRPr lang="en-US"/>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153400" cy="5864352"/>
          </a:xfrm>
        </p:spPr>
        <p:txBody>
          <a:bodyPr>
            <a:normAutofit fontScale="92500" lnSpcReduction="10000"/>
          </a:bodyPr>
          <a:lstStyle/>
          <a:p>
            <a:r>
              <a:rPr lang="en-US" b="1" dirty="0"/>
              <a:t>Optic tracts</a:t>
            </a:r>
          </a:p>
          <a:p>
            <a:r>
              <a:rPr lang="en-US" dirty="0"/>
              <a:t>These are the pathways of the optic nerves, posterior to the optic </a:t>
            </a:r>
            <a:r>
              <a:rPr lang="en-US" dirty="0" err="1"/>
              <a:t>chiasma</a:t>
            </a:r>
            <a:r>
              <a:rPr lang="en-US" dirty="0"/>
              <a:t>. Each tract consists of the nasal </a:t>
            </a:r>
            <a:r>
              <a:rPr lang="en-US" dirty="0" err="1"/>
              <a:t>fibres</a:t>
            </a:r>
            <a:r>
              <a:rPr lang="en-US" dirty="0"/>
              <a:t> from the retina of one eye and the temporal </a:t>
            </a:r>
            <a:r>
              <a:rPr lang="en-US" dirty="0" err="1"/>
              <a:t>fibres</a:t>
            </a:r>
            <a:r>
              <a:rPr lang="en-US" dirty="0"/>
              <a:t> from the retina of the other. </a:t>
            </a:r>
          </a:p>
          <a:p>
            <a:r>
              <a:rPr lang="en-US" dirty="0"/>
              <a:t>The optic tracts pass backwards through the cerebrum to synapse with nerve cells of the </a:t>
            </a:r>
            <a:r>
              <a:rPr lang="en-US" i="1" dirty="0"/>
              <a:t>lateral </a:t>
            </a:r>
            <a:r>
              <a:rPr lang="en-US" i="1" dirty="0" err="1"/>
              <a:t>geniculate</a:t>
            </a:r>
            <a:r>
              <a:rPr lang="en-US" i="1" dirty="0"/>
              <a:t> bodies of the thalamus. </a:t>
            </a:r>
            <a:r>
              <a:rPr lang="en-US" dirty="0"/>
              <a:t>From there the nerve </a:t>
            </a:r>
            <a:r>
              <a:rPr lang="en-US" dirty="0" err="1"/>
              <a:t>fibres</a:t>
            </a:r>
            <a:r>
              <a:rPr lang="en-US" dirty="0"/>
              <a:t> proceed backwards and medially as the </a:t>
            </a:r>
            <a:r>
              <a:rPr lang="en-US" i="1" dirty="0"/>
              <a:t>optic radiations to terminate in the visual area of the cerebral </a:t>
            </a:r>
            <a:r>
              <a:rPr lang="en-US" dirty="0"/>
              <a:t>cortex in the occipital lobes of the cerebrum. </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568</a:t>
            </a:fld>
            <a:endParaRPr lang="en-US"/>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569</a:t>
            </a:fld>
            <a:endParaRPr lang="en-US"/>
          </a:p>
        </p:txBody>
      </p:sp>
      <p:pic>
        <p:nvPicPr>
          <p:cNvPr id="1026" name="Picture 2"/>
          <p:cNvPicPr>
            <a:picLocks noChangeAspect="1" noChangeArrowheads="1"/>
          </p:cNvPicPr>
          <p:nvPr/>
        </p:nvPicPr>
        <p:blipFill>
          <a:blip r:embed="rId2" cstate="print"/>
          <a:srcRect l="52344" t="12667" r="16000" b="6000"/>
          <a:stretch>
            <a:fillRect/>
          </a:stretch>
        </p:blipFill>
        <p:spPr bwMode="auto">
          <a:xfrm>
            <a:off x="1524000" y="0"/>
            <a:ext cx="6096000"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sz="2400" dirty="0"/>
              <a:t>Anatomical position</a:t>
            </a:r>
          </a:p>
        </p:txBody>
      </p:sp>
      <p:pic>
        <p:nvPicPr>
          <p:cNvPr id="6" name="Content Placeholder 5" descr="anat 1.jpg"/>
          <p:cNvPicPr>
            <a:picLocks noGrp="1" noChangeAspect="1"/>
          </p:cNvPicPr>
          <p:nvPr>
            <p:ph idx="1"/>
          </p:nvPr>
        </p:nvPicPr>
        <p:blipFill>
          <a:blip r:embed="rId2" cstate="print"/>
          <a:stretch>
            <a:fillRect/>
          </a:stretch>
        </p:blipFill>
        <p:spPr>
          <a:xfrm>
            <a:off x="1295400" y="457200"/>
            <a:ext cx="6553200" cy="6400800"/>
          </a:xfrm>
        </p:spPr>
      </p:pic>
      <p:sp>
        <p:nvSpPr>
          <p:cNvPr id="5" name="Slide Number Placeholder 4"/>
          <p:cNvSpPr>
            <a:spLocks noGrp="1"/>
          </p:cNvSpPr>
          <p:nvPr>
            <p:ph type="sldNum" sz="quarter" idx="12"/>
          </p:nvPr>
        </p:nvSpPr>
        <p:spPr/>
        <p:txBody>
          <a:bodyPr/>
          <a:lstStyle/>
          <a:p>
            <a:fld id="{5A635FD2-D9AA-4F2E-8FE6-17BF2643B117}" type="slidenum">
              <a:rPr lang="en-US" smtClean="0"/>
              <a:pPr/>
              <a:t>57</a:t>
            </a:fld>
            <a:endParaRPr lang="en-US"/>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Physiology of sight</a:t>
            </a:r>
          </a:p>
        </p:txBody>
      </p:sp>
      <p:sp>
        <p:nvSpPr>
          <p:cNvPr id="4" name="Content Placeholder 3"/>
          <p:cNvSpPr>
            <a:spLocks noGrp="1"/>
          </p:cNvSpPr>
          <p:nvPr>
            <p:ph idx="1"/>
          </p:nvPr>
        </p:nvSpPr>
        <p:spPr/>
        <p:txBody>
          <a:bodyPr/>
          <a:lstStyle/>
          <a:p>
            <a:r>
              <a:rPr lang="en-US" dirty="0"/>
              <a:t>Clear vision is dependent on three processes: </a:t>
            </a:r>
          </a:p>
          <a:p>
            <a:pPr lvl="1"/>
            <a:r>
              <a:rPr lang="en-US" dirty="0"/>
              <a:t>Refraction of the light rays</a:t>
            </a:r>
          </a:p>
          <a:p>
            <a:pPr lvl="1"/>
            <a:r>
              <a:rPr lang="en-US" dirty="0"/>
              <a:t>Changing of the size of the pupils</a:t>
            </a:r>
          </a:p>
          <a:p>
            <a:pPr lvl="1"/>
            <a:r>
              <a:rPr lang="en-US" dirty="0" err="1"/>
              <a:t>Accomodation</a:t>
            </a:r>
            <a:endParaRPr lang="en-US" dirty="0"/>
          </a:p>
          <a:p>
            <a:r>
              <a:rPr lang="en-US" dirty="0"/>
              <a:t>They are all coordinated</a:t>
            </a:r>
          </a:p>
        </p:txBody>
      </p:sp>
      <p:sp>
        <p:nvSpPr>
          <p:cNvPr id="2" name="Slide Number Placeholder 1"/>
          <p:cNvSpPr>
            <a:spLocks noGrp="1"/>
          </p:cNvSpPr>
          <p:nvPr>
            <p:ph type="sldNum" sz="quarter" idx="12"/>
          </p:nvPr>
        </p:nvSpPr>
        <p:spPr/>
        <p:txBody>
          <a:bodyPr/>
          <a:lstStyle/>
          <a:p>
            <a:fld id="{5A635FD2-D9AA-4F2E-8FE6-17BF2643B117}" type="slidenum">
              <a:rPr lang="en-US" smtClean="0"/>
              <a:pPr/>
              <a:t>570</a:t>
            </a:fld>
            <a:endParaRPr lang="en-US"/>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Refraction of light rays</a:t>
            </a:r>
          </a:p>
        </p:txBody>
      </p:sp>
      <p:sp>
        <p:nvSpPr>
          <p:cNvPr id="4" name="Content Placeholder 3"/>
          <p:cNvSpPr>
            <a:spLocks noGrp="1"/>
          </p:cNvSpPr>
          <p:nvPr>
            <p:ph idx="1"/>
          </p:nvPr>
        </p:nvSpPr>
        <p:spPr>
          <a:xfrm>
            <a:off x="457200" y="1600200"/>
            <a:ext cx="8686800" cy="5257800"/>
          </a:xfrm>
        </p:spPr>
        <p:txBody>
          <a:bodyPr>
            <a:normAutofit fontScale="92500" lnSpcReduction="20000"/>
          </a:bodyPr>
          <a:lstStyle/>
          <a:p>
            <a:r>
              <a:rPr lang="en-US" dirty="0"/>
              <a:t>When light rays pass from a medium of one density to a medium of a different density they are </a:t>
            </a:r>
            <a:r>
              <a:rPr lang="en-US" b="1" dirty="0"/>
              <a:t>refracted or bent; </a:t>
            </a:r>
            <a:r>
              <a:rPr lang="en-US" dirty="0"/>
              <a:t>for example in the eye the biconvex lens bends and focuses light rays </a:t>
            </a:r>
          </a:p>
          <a:p>
            <a:r>
              <a:rPr lang="en-US" dirty="0"/>
              <a:t>This principle is used to focus light on the retina. Before reaching the retina light rays pass successively through the conjunctiva, cornea, aqueous fluid, lens and vitreous body. </a:t>
            </a:r>
          </a:p>
          <a:p>
            <a:r>
              <a:rPr lang="en-US" dirty="0"/>
              <a:t>Abnormal refraction within the eye is corrected using biconvex or biconcave lenses</a:t>
            </a:r>
          </a:p>
          <a:p>
            <a:r>
              <a:rPr lang="en-US" dirty="0"/>
              <a:t>Light is refracted by the lens and on the brain the image of the perceived object is actually upside down.</a:t>
            </a:r>
          </a:p>
        </p:txBody>
      </p:sp>
      <p:sp>
        <p:nvSpPr>
          <p:cNvPr id="2" name="Slide Number Placeholder 1"/>
          <p:cNvSpPr>
            <a:spLocks noGrp="1"/>
          </p:cNvSpPr>
          <p:nvPr>
            <p:ph type="sldNum" sz="quarter" idx="12"/>
          </p:nvPr>
        </p:nvSpPr>
        <p:spPr/>
        <p:txBody>
          <a:bodyPr/>
          <a:lstStyle/>
          <a:p>
            <a:fld id="{5A635FD2-D9AA-4F2E-8FE6-17BF2643B117}" type="slidenum">
              <a:rPr lang="en-US" smtClean="0"/>
              <a:pPr/>
              <a:t>571</a:t>
            </a:fld>
            <a:endParaRPr lang="en-US"/>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3886200"/>
            <a:ext cx="8763000" cy="2971800"/>
          </a:xfrm>
        </p:spPr>
        <p:txBody>
          <a:bodyPr>
            <a:normAutofit lnSpcReduction="10000"/>
          </a:bodyPr>
          <a:lstStyle/>
          <a:p>
            <a:r>
              <a:rPr lang="en-US" dirty="0"/>
              <a:t>The lens is there4 responsible for focusing the images on the retina thru refraction of the lights. Distant objects need least refraction while closer objects needs increased refraction.</a:t>
            </a:r>
          </a:p>
          <a:p>
            <a:r>
              <a:rPr lang="en-US" dirty="0"/>
              <a:t>The refraction is effected by the </a:t>
            </a:r>
            <a:r>
              <a:rPr lang="en-US" dirty="0" err="1"/>
              <a:t>ciliary</a:t>
            </a:r>
            <a:r>
              <a:rPr lang="en-US" dirty="0"/>
              <a:t> muscles: to </a:t>
            </a:r>
            <a:r>
              <a:rPr lang="en-US" dirty="0">
                <a:sym typeface="Wingdings"/>
              </a:rPr>
              <a:t>they contract and to  they relax.</a:t>
            </a:r>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572</a:t>
            </a:fld>
            <a:endParaRPr lang="en-US"/>
          </a:p>
        </p:txBody>
      </p:sp>
      <p:pic>
        <p:nvPicPr>
          <p:cNvPr id="2050" name="Picture 2"/>
          <p:cNvPicPr>
            <a:picLocks noChangeAspect="1" noChangeArrowheads="1"/>
          </p:cNvPicPr>
          <p:nvPr/>
        </p:nvPicPr>
        <p:blipFill>
          <a:blip r:embed="rId2" cstate="print"/>
          <a:srcRect l="19531" t="24667" r="48438" b="28667"/>
          <a:stretch>
            <a:fillRect/>
          </a:stretch>
        </p:blipFill>
        <p:spPr bwMode="auto">
          <a:xfrm>
            <a:off x="990600" y="0"/>
            <a:ext cx="7162800" cy="3886200"/>
          </a:xfrm>
          <a:prstGeom prst="rect">
            <a:avLst/>
          </a:prstGeom>
          <a:noFill/>
          <a:ln w="9525">
            <a:noFill/>
            <a:miter lim="800000"/>
            <a:headEnd/>
            <a:tailEnd/>
          </a:ln>
        </p:spPr>
      </p:pic>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Pupil size</a:t>
            </a:r>
          </a:p>
        </p:txBody>
      </p:sp>
      <p:sp>
        <p:nvSpPr>
          <p:cNvPr id="4" name="Content Placeholder 3"/>
          <p:cNvSpPr>
            <a:spLocks noGrp="1"/>
          </p:cNvSpPr>
          <p:nvPr>
            <p:ph idx="1"/>
          </p:nvPr>
        </p:nvSpPr>
        <p:spPr/>
        <p:txBody>
          <a:bodyPr>
            <a:normAutofit fontScale="85000" lnSpcReduction="10000"/>
          </a:bodyPr>
          <a:lstStyle/>
          <a:p>
            <a:r>
              <a:rPr lang="en-US" dirty="0"/>
              <a:t>Pupil size influences accommodation by controlling the amount of light entering the eye. In a bright light the pupils are constricted. In a dim light they are dilated. This protects the retina (from bright light) or increases clarity of images (in dim light)</a:t>
            </a:r>
          </a:p>
          <a:p>
            <a:r>
              <a:rPr lang="en-US" dirty="0"/>
              <a:t>The size changes is effected by the iris: contraction of circular </a:t>
            </a:r>
            <a:r>
              <a:rPr lang="en-US" dirty="0" err="1"/>
              <a:t>fibres</a:t>
            </a:r>
            <a:r>
              <a:rPr lang="en-US" dirty="0"/>
              <a:t> causes pupil constriction while contraction of radiating </a:t>
            </a:r>
            <a:r>
              <a:rPr lang="en-US" dirty="0" err="1"/>
              <a:t>fibres</a:t>
            </a:r>
            <a:r>
              <a:rPr lang="en-US" dirty="0"/>
              <a:t> causes pupil dilatation.</a:t>
            </a:r>
          </a:p>
          <a:p>
            <a:r>
              <a:rPr lang="en-US" dirty="0"/>
              <a:t>Its under sympathetic(dilatation) and parasympathetic (constriction) control</a:t>
            </a:r>
          </a:p>
        </p:txBody>
      </p:sp>
      <p:sp>
        <p:nvSpPr>
          <p:cNvPr id="2" name="Slide Number Placeholder 1"/>
          <p:cNvSpPr>
            <a:spLocks noGrp="1"/>
          </p:cNvSpPr>
          <p:nvPr>
            <p:ph type="sldNum" sz="quarter" idx="12"/>
          </p:nvPr>
        </p:nvSpPr>
        <p:spPr/>
        <p:txBody>
          <a:bodyPr/>
          <a:lstStyle/>
          <a:p>
            <a:fld id="{5A635FD2-D9AA-4F2E-8FE6-17BF2643B117}" type="slidenum">
              <a:rPr lang="en-US" smtClean="0"/>
              <a:pPr/>
              <a:t>573</a:t>
            </a:fld>
            <a:endParaRPr lang="en-US"/>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accomodation</a:t>
            </a:r>
            <a:endParaRPr lang="en-US" dirty="0"/>
          </a:p>
        </p:txBody>
      </p:sp>
      <p:sp>
        <p:nvSpPr>
          <p:cNvPr id="4" name="Content Placeholder 3"/>
          <p:cNvSpPr>
            <a:spLocks noGrp="1"/>
          </p:cNvSpPr>
          <p:nvPr>
            <p:ph idx="1"/>
          </p:nvPr>
        </p:nvSpPr>
        <p:spPr/>
        <p:txBody>
          <a:bodyPr>
            <a:normAutofit fontScale="85000" lnSpcReduction="10000"/>
          </a:bodyPr>
          <a:lstStyle/>
          <a:p>
            <a:r>
              <a:rPr lang="en-US" dirty="0"/>
              <a:t>Required in order for the eye to focus on near objects. In </a:t>
            </a:r>
            <a:r>
              <a:rPr lang="en-US" dirty="0" err="1"/>
              <a:t>accomodation</a:t>
            </a:r>
            <a:r>
              <a:rPr lang="en-US" dirty="0"/>
              <a:t>, there must be:</a:t>
            </a:r>
          </a:p>
          <a:p>
            <a:pPr lvl="1"/>
            <a:r>
              <a:rPr lang="en-US" dirty="0"/>
              <a:t>Constriction of the pupils</a:t>
            </a:r>
          </a:p>
          <a:p>
            <a:pPr lvl="1"/>
            <a:r>
              <a:rPr lang="en-US" dirty="0"/>
              <a:t>Convergence </a:t>
            </a:r>
          </a:p>
          <a:p>
            <a:pPr lvl="1"/>
            <a:r>
              <a:rPr lang="en-US" dirty="0"/>
              <a:t>Changing of the power of lens</a:t>
            </a:r>
          </a:p>
          <a:p>
            <a:r>
              <a:rPr lang="en-US" dirty="0"/>
              <a:t>Constriction of the pupils: reduces the width of the beam of light entering the eye so that it passes through the central curved part of the lens.</a:t>
            </a:r>
          </a:p>
          <a:p>
            <a:r>
              <a:rPr lang="en-US" dirty="0"/>
              <a:t>Convergence: </a:t>
            </a:r>
            <a:r>
              <a:rPr lang="en-US" dirty="0" err="1"/>
              <a:t>Extraocular</a:t>
            </a:r>
            <a:r>
              <a:rPr lang="en-US" dirty="0"/>
              <a:t> muscles move the eyes and to obtain a clear image they rotate the eyes so that they </a:t>
            </a:r>
            <a:r>
              <a:rPr lang="en-US" i="1" dirty="0"/>
              <a:t>converge on the object viewed.</a:t>
            </a:r>
            <a:endParaRPr lang="en-US" dirty="0"/>
          </a:p>
        </p:txBody>
      </p:sp>
      <p:sp>
        <p:nvSpPr>
          <p:cNvPr id="2" name="Slide Number Placeholder 1"/>
          <p:cNvSpPr>
            <a:spLocks noGrp="1"/>
          </p:cNvSpPr>
          <p:nvPr>
            <p:ph type="sldNum" sz="quarter" idx="12"/>
          </p:nvPr>
        </p:nvSpPr>
        <p:spPr/>
        <p:txBody>
          <a:bodyPr/>
          <a:lstStyle/>
          <a:p>
            <a:fld id="{5A635FD2-D9AA-4F2E-8FE6-17BF2643B117}" type="slidenum">
              <a:rPr lang="en-US" smtClean="0"/>
              <a:pPr/>
              <a:t>574</a:t>
            </a:fld>
            <a:endParaRPr lang="en-US"/>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9144000" cy="6858000"/>
          </a:xfrm>
        </p:spPr>
        <p:txBody>
          <a:bodyPr>
            <a:normAutofit fontScale="85000" lnSpcReduction="10000"/>
          </a:bodyPr>
          <a:lstStyle/>
          <a:p>
            <a:r>
              <a:rPr lang="en-US" dirty="0"/>
              <a:t>The nearer an object is to the eyes the greater the eye rotation needed to achieve convergence, e.g. an individual focusing near the tip of his nose appears to be 'cross-eyed'.</a:t>
            </a:r>
          </a:p>
          <a:p>
            <a:r>
              <a:rPr lang="en-US" dirty="0"/>
              <a:t>If convergence is not complete the eyes are focused on different objects or on different points of the same object. There are then two images sent to the brain and this leads to double vision, </a:t>
            </a:r>
            <a:r>
              <a:rPr lang="en-US" i="1" dirty="0" err="1"/>
              <a:t>diplopia</a:t>
            </a:r>
            <a:r>
              <a:rPr lang="en-US" i="1" dirty="0"/>
              <a:t>. </a:t>
            </a:r>
          </a:p>
          <a:p>
            <a:r>
              <a:rPr lang="en-US" b="1" dirty="0"/>
              <a:t>Changing the power of the lens. </a:t>
            </a:r>
          </a:p>
          <a:p>
            <a:r>
              <a:rPr lang="en-US" dirty="0"/>
              <a:t>Changes in the thickness of the lens are made to focus light on the retina. The amount of adjustment depends on the distance of the object from the eyes, i.e. the lens is thicker for near vision and at its thinnest when focusing on objects at more than 6 </a:t>
            </a:r>
            <a:r>
              <a:rPr lang="en-US" dirty="0" err="1"/>
              <a:t>metres'</a:t>
            </a:r>
            <a:r>
              <a:rPr lang="en-US" dirty="0"/>
              <a:t> distance </a:t>
            </a:r>
          </a:p>
          <a:p>
            <a:r>
              <a:rPr lang="en-US" dirty="0"/>
              <a:t>Looking at near objects 'tires' the eyes more quickly, owing to the continuous use of the </a:t>
            </a:r>
            <a:r>
              <a:rPr lang="en-US" dirty="0" err="1"/>
              <a:t>ciliary</a:t>
            </a:r>
            <a:r>
              <a:rPr lang="en-US" dirty="0"/>
              <a:t> muscle. The lens loses its elasticity and stiffens with age, a condition known as </a:t>
            </a:r>
            <a:r>
              <a:rPr lang="en-US" b="1" dirty="0" err="1"/>
              <a:t>presbyopia</a:t>
            </a:r>
            <a:endParaRPr lang="en-US" b="1" i="1" dirty="0"/>
          </a:p>
          <a:p>
            <a:endParaRPr lang="en-US" dirty="0"/>
          </a:p>
        </p:txBody>
      </p:sp>
      <p:sp>
        <p:nvSpPr>
          <p:cNvPr id="2" name="Slide Number Placeholder 1"/>
          <p:cNvSpPr>
            <a:spLocks noGrp="1"/>
          </p:cNvSpPr>
          <p:nvPr>
            <p:ph type="sldNum" sz="quarter" idx="12"/>
          </p:nvPr>
        </p:nvSpPr>
        <p:spPr/>
        <p:txBody>
          <a:bodyPr/>
          <a:lstStyle/>
          <a:p>
            <a:fld id="{5A635FD2-D9AA-4F2E-8FE6-17BF2643B117}" type="slidenum">
              <a:rPr lang="en-US" smtClean="0"/>
              <a:pPr/>
              <a:t>575</a:t>
            </a:fld>
            <a:endParaRPr lang="en-US"/>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576</a:t>
            </a:fld>
            <a:endParaRPr lang="en-US"/>
          </a:p>
        </p:txBody>
      </p:sp>
      <p:pic>
        <p:nvPicPr>
          <p:cNvPr id="3074" name="Picture 2"/>
          <p:cNvPicPr>
            <a:picLocks noChangeAspect="1" noChangeArrowheads="1"/>
          </p:cNvPicPr>
          <p:nvPr/>
        </p:nvPicPr>
        <p:blipFill>
          <a:blip r:embed="rId2" cstate="print"/>
          <a:srcRect l="51563" t="23333" r="9375" b="8667"/>
          <a:stretch>
            <a:fillRect/>
          </a:stretch>
        </p:blipFill>
        <p:spPr bwMode="auto">
          <a:xfrm>
            <a:off x="762000" y="685800"/>
            <a:ext cx="7315200" cy="5410200"/>
          </a:xfrm>
          <a:prstGeom prst="rect">
            <a:avLst/>
          </a:prstGeom>
          <a:noFill/>
          <a:ln w="9525">
            <a:noFill/>
            <a:miter lim="800000"/>
            <a:headEnd/>
            <a:tailEnd/>
          </a:ln>
        </p:spPr>
      </p:pic>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467600" cy="487362"/>
          </a:xfrm>
        </p:spPr>
        <p:txBody>
          <a:bodyPr>
            <a:normAutofit fontScale="90000"/>
          </a:bodyPr>
          <a:lstStyle/>
          <a:p>
            <a:r>
              <a:rPr lang="en-US" dirty="0"/>
              <a:t>Functions of the retina</a:t>
            </a:r>
          </a:p>
        </p:txBody>
      </p:sp>
      <p:sp>
        <p:nvSpPr>
          <p:cNvPr id="4" name="Content Placeholder 3"/>
          <p:cNvSpPr>
            <a:spLocks noGrp="1"/>
          </p:cNvSpPr>
          <p:nvPr>
            <p:ph idx="1"/>
          </p:nvPr>
        </p:nvSpPr>
        <p:spPr>
          <a:xfrm>
            <a:off x="0" y="990600"/>
            <a:ext cx="8839200" cy="5562600"/>
          </a:xfrm>
        </p:spPr>
        <p:txBody>
          <a:bodyPr>
            <a:normAutofit fontScale="85000" lnSpcReduction="10000"/>
          </a:bodyPr>
          <a:lstStyle/>
          <a:p>
            <a:r>
              <a:rPr lang="en-US" dirty="0"/>
              <a:t>The retina is the </a:t>
            </a:r>
            <a:r>
              <a:rPr lang="en-US" i="1" dirty="0"/>
              <a:t>photosensitive part of the eye </a:t>
            </a:r>
            <a:r>
              <a:rPr lang="en-US" dirty="0"/>
              <a:t>and contains the </a:t>
            </a:r>
            <a:r>
              <a:rPr lang="en-US" dirty="0" err="1"/>
              <a:t>lightsensitive</a:t>
            </a:r>
            <a:r>
              <a:rPr lang="en-US" i="1" dirty="0"/>
              <a:t> </a:t>
            </a:r>
            <a:r>
              <a:rPr lang="en-US" dirty="0"/>
              <a:t>nerve cells called </a:t>
            </a:r>
            <a:r>
              <a:rPr lang="en-US" i="1" dirty="0"/>
              <a:t>rods and cones</a:t>
            </a:r>
            <a:r>
              <a:rPr lang="en-US" dirty="0"/>
              <a:t>. </a:t>
            </a:r>
          </a:p>
          <a:p>
            <a:r>
              <a:rPr lang="en-US" dirty="0"/>
              <a:t>Light rays cause chemical changes in photosensitive pigments in these cells and they generate nerve impulses which are conducted to the occipital lobes of the cerebrum via the optic nerves </a:t>
            </a:r>
          </a:p>
          <a:p>
            <a:r>
              <a:rPr lang="en-US" dirty="0"/>
              <a:t>The rods are more sensitive than the cones</a:t>
            </a:r>
            <a:r>
              <a:rPr lang="en-US" i="1" dirty="0"/>
              <a:t>. </a:t>
            </a:r>
            <a:r>
              <a:rPr lang="en-US" dirty="0"/>
              <a:t>They are stimulated by low-intensity or dim light, e.g. by the dim light in the interior of a darkened room. </a:t>
            </a:r>
          </a:p>
          <a:p>
            <a:r>
              <a:rPr lang="en-US" i="1" dirty="0"/>
              <a:t>The cones are sensitive to bright light and colour. </a:t>
            </a:r>
            <a:r>
              <a:rPr lang="en-US" dirty="0"/>
              <a:t>The</a:t>
            </a:r>
            <a:r>
              <a:rPr lang="en-US" i="1" dirty="0"/>
              <a:t> </a:t>
            </a:r>
            <a:r>
              <a:rPr lang="en-US" dirty="0"/>
              <a:t>different wavelengths of visible light stimulate photosensitive pigments in the cones, resulting in the perception of different </a:t>
            </a:r>
            <a:r>
              <a:rPr lang="en-US" dirty="0" err="1"/>
              <a:t>colours</a:t>
            </a:r>
            <a:r>
              <a:rPr lang="en-US" dirty="0"/>
              <a:t>. In bright light the light rays are focused on the macula </a:t>
            </a:r>
            <a:r>
              <a:rPr lang="en-US" dirty="0" err="1"/>
              <a:t>lutea</a:t>
            </a:r>
            <a:r>
              <a:rPr lang="en-US" dirty="0"/>
              <a:t>. (colour blindness)</a:t>
            </a:r>
          </a:p>
        </p:txBody>
      </p:sp>
      <p:sp>
        <p:nvSpPr>
          <p:cNvPr id="2" name="Slide Number Placeholder 1"/>
          <p:cNvSpPr>
            <a:spLocks noGrp="1"/>
          </p:cNvSpPr>
          <p:nvPr>
            <p:ph type="sldNum" sz="quarter" idx="12"/>
          </p:nvPr>
        </p:nvSpPr>
        <p:spPr/>
        <p:txBody>
          <a:bodyPr/>
          <a:lstStyle/>
          <a:p>
            <a:fld id="{5A635FD2-D9AA-4F2E-8FE6-17BF2643B117}" type="slidenum">
              <a:rPr lang="en-US" smtClean="0"/>
              <a:pPr/>
              <a:t>577</a:t>
            </a:fld>
            <a:endParaRPr lang="en-US"/>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dirty="0"/>
              <a:t>The rods are more numerous towards the periphery of the retina. </a:t>
            </a:r>
            <a:r>
              <a:rPr lang="en-US" i="1" dirty="0"/>
              <a:t>Visual purple (</a:t>
            </a:r>
            <a:r>
              <a:rPr lang="en-US" i="1" dirty="0" err="1"/>
              <a:t>rhodopsin</a:t>
            </a:r>
            <a:r>
              <a:rPr lang="en-US" i="1" dirty="0"/>
              <a:t>) is a photosensitive pigment </a:t>
            </a:r>
            <a:r>
              <a:rPr lang="en-US" dirty="0"/>
              <a:t>present only in the rods. It is bleached (degraded) by bright light and is quickly regenerated when an adequate supply of vitamin A is available</a:t>
            </a:r>
          </a:p>
        </p:txBody>
      </p:sp>
      <p:sp>
        <p:nvSpPr>
          <p:cNvPr id="2" name="Slide Number Placeholder 1"/>
          <p:cNvSpPr>
            <a:spLocks noGrp="1"/>
          </p:cNvSpPr>
          <p:nvPr>
            <p:ph type="sldNum" sz="quarter" idx="12"/>
          </p:nvPr>
        </p:nvSpPr>
        <p:spPr/>
        <p:txBody>
          <a:bodyPr/>
          <a:lstStyle/>
          <a:p>
            <a:fld id="{5A635FD2-D9AA-4F2E-8FE6-17BF2643B117}" type="slidenum">
              <a:rPr lang="en-US" smtClean="0"/>
              <a:pPr/>
              <a:t>578</a:t>
            </a:fld>
            <a:endParaRPr lang="en-US"/>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Dark adaptation</a:t>
            </a:r>
          </a:p>
        </p:txBody>
      </p:sp>
      <p:sp>
        <p:nvSpPr>
          <p:cNvPr id="4" name="Content Placeholder 3"/>
          <p:cNvSpPr>
            <a:spLocks noGrp="1"/>
          </p:cNvSpPr>
          <p:nvPr>
            <p:ph idx="1"/>
          </p:nvPr>
        </p:nvSpPr>
        <p:spPr/>
        <p:txBody>
          <a:bodyPr>
            <a:normAutofit fontScale="92500" lnSpcReduction="10000"/>
          </a:bodyPr>
          <a:lstStyle/>
          <a:p>
            <a:r>
              <a:rPr lang="en-US" dirty="0"/>
              <a:t>When exposed to bright light, the </a:t>
            </a:r>
            <a:r>
              <a:rPr lang="en-US" dirty="0" err="1"/>
              <a:t>rhodopsin</a:t>
            </a:r>
            <a:r>
              <a:rPr lang="en-US" dirty="0"/>
              <a:t> within the sensitive rods is completely degraded. This is not significant until the individual moves into a darkened area where the light intensity is insufficient to stimulate the cones, and temporary visual impairment results whilst the </a:t>
            </a:r>
            <a:r>
              <a:rPr lang="en-US" dirty="0" err="1"/>
              <a:t>rhodopsin</a:t>
            </a:r>
            <a:r>
              <a:rPr lang="en-US" dirty="0"/>
              <a:t> is being regenerated within the rods, 'dark adaptation'. </a:t>
            </a:r>
          </a:p>
          <a:p>
            <a:r>
              <a:rPr lang="en-US" dirty="0"/>
              <a:t>When regeneration of </a:t>
            </a:r>
            <a:r>
              <a:rPr lang="en-US" dirty="0" err="1"/>
              <a:t>rhodopsin</a:t>
            </a:r>
            <a:r>
              <a:rPr lang="en-US" dirty="0"/>
              <a:t> occurs, normal sight returns.</a:t>
            </a:r>
          </a:p>
        </p:txBody>
      </p:sp>
      <p:sp>
        <p:nvSpPr>
          <p:cNvPr id="2" name="Slide Number Placeholder 1"/>
          <p:cNvSpPr>
            <a:spLocks noGrp="1"/>
          </p:cNvSpPr>
          <p:nvPr>
            <p:ph type="sldNum" sz="quarter" idx="12"/>
          </p:nvPr>
        </p:nvSpPr>
        <p:spPr/>
        <p:txBody>
          <a:bodyPr/>
          <a:lstStyle/>
          <a:p>
            <a:fld id="{5A635FD2-D9AA-4F2E-8FE6-17BF2643B117}" type="slidenum">
              <a:rPr lang="en-US" smtClean="0"/>
              <a:pPr/>
              <a:t>579</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anat2.jpg"/>
          <p:cNvPicPr>
            <a:picLocks noGrp="1" noChangeAspect="1"/>
          </p:cNvPicPr>
          <p:nvPr>
            <p:ph idx="1"/>
          </p:nvPr>
        </p:nvPicPr>
        <p:blipFill>
          <a:blip r:embed="rId2" cstate="print"/>
          <a:stretch>
            <a:fillRect/>
          </a:stretch>
        </p:blipFill>
        <p:spPr>
          <a:xfrm>
            <a:off x="0" y="0"/>
            <a:ext cx="9144000" cy="6858000"/>
          </a:xfrm>
        </p:spPr>
      </p:pic>
      <p:sp>
        <p:nvSpPr>
          <p:cNvPr id="5" name="Slide Number Placeholder 4"/>
          <p:cNvSpPr>
            <a:spLocks noGrp="1"/>
          </p:cNvSpPr>
          <p:nvPr>
            <p:ph type="sldNum" sz="quarter" idx="12"/>
          </p:nvPr>
        </p:nvSpPr>
        <p:spPr/>
        <p:txBody>
          <a:bodyPr/>
          <a:lstStyle/>
          <a:p>
            <a:fld id="{5A635FD2-D9AA-4F2E-8FE6-17BF2643B117}" type="slidenum">
              <a:rPr lang="en-US" smtClean="0"/>
              <a:pPr/>
              <a:t>58</a:t>
            </a:fld>
            <a:endParaRPr lang="en-US"/>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Binocular vision</a:t>
            </a:r>
          </a:p>
        </p:txBody>
      </p:sp>
      <p:sp>
        <p:nvSpPr>
          <p:cNvPr id="3" name="Content Placeholder 2"/>
          <p:cNvSpPr>
            <a:spLocks noGrp="1"/>
          </p:cNvSpPr>
          <p:nvPr>
            <p:ph idx="1"/>
          </p:nvPr>
        </p:nvSpPr>
        <p:spPr>
          <a:xfrm>
            <a:off x="457200" y="1600200"/>
            <a:ext cx="8686800" cy="4873752"/>
          </a:xfrm>
        </p:spPr>
        <p:txBody>
          <a:bodyPr>
            <a:normAutofit fontScale="85000" lnSpcReduction="10000"/>
          </a:bodyPr>
          <a:lstStyle/>
          <a:p>
            <a:r>
              <a:rPr lang="en-US" dirty="0"/>
              <a:t>Binocular or stereoscopic vision enables 3D views although each eye 'sees' a scene slightly differently. There is an overlap of visual fields in the middle but the left eye sees more on the left than can be seen by the other eye and vice versa. The images from the two eyes are fused in the cerebrum so that only one image is perceived.</a:t>
            </a:r>
          </a:p>
          <a:p>
            <a:r>
              <a:rPr lang="en-US" dirty="0"/>
              <a:t>Binocular vision provides a much more accurate assessment of one object relative to another, e.g. its distance, depth, height and width. People with monocular vision may find it difficult, for example, to judge the  speed and distance of an approaching vehicle.</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580</a:t>
            </a:fld>
            <a:endParaRPr lang="en-US"/>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Extraocular</a:t>
            </a:r>
            <a:r>
              <a:rPr lang="en-US" dirty="0"/>
              <a:t> muscles</a:t>
            </a:r>
          </a:p>
        </p:txBody>
      </p:sp>
      <p:sp>
        <p:nvSpPr>
          <p:cNvPr id="3" name="Content Placeholder 2"/>
          <p:cNvSpPr>
            <a:spLocks noGrp="1"/>
          </p:cNvSpPr>
          <p:nvPr>
            <p:ph idx="1"/>
          </p:nvPr>
        </p:nvSpPr>
        <p:spPr/>
        <p:txBody>
          <a:bodyPr>
            <a:normAutofit fontScale="77500" lnSpcReduction="20000"/>
          </a:bodyPr>
          <a:lstStyle/>
          <a:p>
            <a:r>
              <a:rPr lang="en-US" dirty="0"/>
              <a:t>Includes muscles of the eyelids and those that move the eye ball</a:t>
            </a:r>
          </a:p>
          <a:p>
            <a:r>
              <a:rPr lang="en-US" dirty="0"/>
              <a:t>Are 6 in number</a:t>
            </a:r>
          </a:p>
          <a:p>
            <a:pPr lvl="1"/>
            <a:r>
              <a:rPr lang="en-US" dirty="0"/>
              <a:t>4 straight (</a:t>
            </a:r>
            <a:r>
              <a:rPr lang="en-US" dirty="0" err="1"/>
              <a:t>recti</a:t>
            </a:r>
            <a:r>
              <a:rPr lang="en-US" dirty="0"/>
              <a:t>) muscles and</a:t>
            </a:r>
          </a:p>
          <a:p>
            <a:pPr lvl="1"/>
            <a:r>
              <a:rPr lang="en-US" dirty="0"/>
              <a:t>2 oblique muscles</a:t>
            </a:r>
          </a:p>
          <a:p>
            <a:r>
              <a:rPr lang="en-US" dirty="0"/>
              <a:t>Namely</a:t>
            </a:r>
          </a:p>
          <a:p>
            <a:r>
              <a:rPr lang="en-US" dirty="0"/>
              <a:t>• medial rectus</a:t>
            </a:r>
          </a:p>
          <a:p>
            <a:r>
              <a:rPr lang="en-US" dirty="0"/>
              <a:t>• lateral rectus</a:t>
            </a:r>
          </a:p>
          <a:p>
            <a:r>
              <a:rPr lang="en-US" dirty="0"/>
              <a:t>• superior rectus</a:t>
            </a:r>
          </a:p>
          <a:p>
            <a:r>
              <a:rPr lang="en-US" dirty="0"/>
              <a:t>• inferior rectus</a:t>
            </a:r>
          </a:p>
          <a:p>
            <a:r>
              <a:rPr lang="en-US" dirty="0"/>
              <a:t>• superior oblique</a:t>
            </a:r>
          </a:p>
          <a:p>
            <a:r>
              <a:rPr lang="en-US" dirty="0"/>
              <a:t>• inferior oblique.</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581</a:t>
            </a:fld>
            <a:endParaRPr lang="en-US"/>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582</a:t>
            </a:fld>
            <a:endParaRPr lang="en-US"/>
          </a:p>
        </p:txBody>
      </p:sp>
      <p:pic>
        <p:nvPicPr>
          <p:cNvPr id="4098" name="Picture 2"/>
          <p:cNvPicPr>
            <a:picLocks noChangeAspect="1" noChangeArrowheads="1"/>
          </p:cNvPicPr>
          <p:nvPr/>
        </p:nvPicPr>
        <p:blipFill>
          <a:blip r:embed="rId2" cstate="print"/>
          <a:srcRect l="7031" t="23333" r="2344" b="26000"/>
          <a:stretch>
            <a:fillRect/>
          </a:stretch>
        </p:blipFill>
        <p:spPr bwMode="auto">
          <a:xfrm>
            <a:off x="0" y="0"/>
            <a:ext cx="9144000" cy="4419600"/>
          </a:xfrm>
          <a:prstGeom prst="rect">
            <a:avLst/>
          </a:prstGeom>
          <a:noFill/>
          <a:ln w="9525">
            <a:noFill/>
            <a:miter lim="800000"/>
            <a:headEnd/>
            <a:tailEnd/>
          </a:ln>
        </p:spPr>
      </p:pic>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583</a:t>
            </a:fld>
            <a:endParaRPr lang="en-US"/>
          </a:p>
        </p:txBody>
      </p:sp>
      <p:pic>
        <p:nvPicPr>
          <p:cNvPr id="3" name="Picture 3"/>
          <p:cNvPicPr>
            <a:picLocks noChangeAspect="1" noChangeArrowheads="1"/>
          </p:cNvPicPr>
          <p:nvPr/>
        </p:nvPicPr>
        <p:blipFill>
          <a:blip r:embed="rId2" cstate="print"/>
          <a:srcRect l="51563" t="15333" r="6250" b="7333"/>
          <a:stretch>
            <a:fillRect/>
          </a:stretch>
        </p:blipFill>
        <p:spPr bwMode="auto">
          <a:xfrm>
            <a:off x="1447800" y="533400"/>
            <a:ext cx="6400800" cy="5638800"/>
          </a:xfrm>
          <a:prstGeom prst="rect">
            <a:avLst/>
          </a:prstGeom>
          <a:noFill/>
          <a:ln w="9525">
            <a:noFill/>
            <a:miter lim="800000"/>
            <a:headEnd/>
            <a:tailEnd/>
          </a:ln>
        </p:spPr>
      </p:pic>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Accessory organs of the eye</a:t>
            </a:r>
          </a:p>
        </p:txBody>
      </p:sp>
      <p:sp>
        <p:nvSpPr>
          <p:cNvPr id="3" name="Content Placeholder 2"/>
          <p:cNvSpPr>
            <a:spLocks noGrp="1"/>
          </p:cNvSpPr>
          <p:nvPr>
            <p:ph idx="1"/>
          </p:nvPr>
        </p:nvSpPr>
        <p:spPr/>
        <p:txBody>
          <a:bodyPr>
            <a:normAutofit fontScale="85000" lnSpcReduction="20000"/>
          </a:bodyPr>
          <a:lstStyle/>
          <a:p>
            <a:r>
              <a:rPr lang="en-US" b="1" dirty="0">
                <a:solidFill>
                  <a:srgbClr val="FF0000"/>
                </a:solidFill>
              </a:rPr>
              <a:t>Eyebrows</a:t>
            </a:r>
            <a:r>
              <a:rPr lang="en-US" dirty="0"/>
              <a:t>: composed of hair that protect the eyeball from sweat, dust and other foreign bodies</a:t>
            </a:r>
          </a:p>
          <a:p>
            <a:r>
              <a:rPr lang="en-US" b="1" dirty="0">
                <a:solidFill>
                  <a:srgbClr val="FF0000"/>
                </a:solidFill>
              </a:rPr>
              <a:t>Eyelids (</a:t>
            </a:r>
            <a:r>
              <a:rPr lang="en-US" b="1" dirty="0" err="1">
                <a:solidFill>
                  <a:srgbClr val="FF0000"/>
                </a:solidFill>
              </a:rPr>
              <a:t>palpebrae</a:t>
            </a:r>
            <a:r>
              <a:rPr lang="en-US" b="1" dirty="0">
                <a:solidFill>
                  <a:srgbClr val="FF0000"/>
                </a:solidFill>
              </a:rPr>
              <a:t>): </a:t>
            </a:r>
            <a:r>
              <a:rPr lang="en-US" dirty="0"/>
              <a:t>movable folds of tissue found above and below the front of each eye. They also have the eyelashes (short curved hair). The layers of the eyelids are:</a:t>
            </a:r>
          </a:p>
          <a:p>
            <a:pPr lvl="1"/>
            <a:r>
              <a:rPr lang="en-US" dirty="0"/>
              <a:t>Thin skin</a:t>
            </a:r>
          </a:p>
          <a:p>
            <a:pPr lvl="1"/>
            <a:r>
              <a:rPr lang="en-US" dirty="0"/>
              <a:t>Loose </a:t>
            </a:r>
            <a:r>
              <a:rPr lang="en-US" dirty="0" err="1"/>
              <a:t>areolar</a:t>
            </a:r>
            <a:r>
              <a:rPr lang="en-US" dirty="0"/>
              <a:t> tissue (CT)</a:t>
            </a:r>
          </a:p>
          <a:p>
            <a:pPr lvl="1"/>
            <a:r>
              <a:rPr lang="en-US" dirty="0"/>
              <a:t>Two muscles (</a:t>
            </a:r>
            <a:r>
              <a:rPr lang="en-US" dirty="0" err="1"/>
              <a:t>orbicularis</a:t>
            </a:r>
            <a:r>
              <a:rPr lang="en-US" dirty="0"/>
              <a:t> </a:t>
            </a:r>
            <a:r>
              <a:rPr lang="en-US" dirty="0" err="1"/>
              <a:t>oculi</a:t>
            </a:r>
            <a:r>
              <a:rPr lang="en-US" dirty="0"/>
              <a:t> and </a:t>
            </a:r>
            <a:r>
              <a:rPr lang="en-US" dirty="0" err="1"/>
              <a:t>levator</a:t>
            </a:r>
            <a:r>
              <a:rPr lang="en-US" dirty="0"/>
              <a:t> </a:t>
            </a:r>
            <a:r>
              <a:rPr lang="en-US" dirty="0" err="1"/>
              <a:t>palpebrae</a:t>
            </a:r>
            <a:r>
              <a:rPr lang="en-US" dirty="0"/>
              <a:t> </a:t>
            </a:r>
            <a:r>
              <a:rPr lang="en-US" dirty="0" err="1"/>
              <a:t>superioris</a:t>
            </a:r>
            <a:r>
              <a:rPr lang="en-US" dirty="0"/>
              <a:t>)</a:t>
            </a:r>
          </a:p>
          <a:p>
            <a:pPr lvl="1"/>
            <a:r>
              <a:rPr lang="en-US" dirty="0"/>
              <a:t>Dense CT (tarsal plate)</a:t>
            </a:r>
          </a:p>
          <a:p>
            <a:pPr lvl="1"/>
            <a:r>
              <a:rPr lang="en-US" dirty="0"/>
              <a:t>A lining of </a:t>
            </a:r>
            <a:r>
              <a:rPr lang="en-US" dirty="0" err="1"/>
              <a:t>conjuctiva</a:t>
            </a:r>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584</a:t>
            </a:fld>
            <a:endParaRPr lang="en-US"/>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0"/>
            <a:ext cx="8763000" cy="6473952"/>
          </a:xfrm>
        </p:spPr>
        <p:txBody>
          <a:bodyPr>
            <a:normAutofit lnSpcReduction="10000"/>
          </a:bodyPr>
          <a:lstStyle/>
          <a:p>
            <a:r>
              <a:rPr lang="en-US" b="1" dirty="0"/>
              <a:t>Conjunctiva</a:t>
            </a:r>
            <a:r>
              <a:rPr lang="en-US" dirty="0"/>
              <a:t> is a fine transparent membrane which lines the eyelids and the front of the eyeball . Where it lines the eyelids it consists of highly vascular columnar epithelium. Corneal conjunctiva consists of </a:t>
            </a:r>
            <a:r>
              <a:rPr lang="en-US" dirty="0" err="1"/>
              <a:t>avascular</a:t>
            </a:r>
            <a:r>
              <a:rPr lang="en-US" dirty="0"/>
              <a:t> stratified epithelium. </a:t>
            </a:r>
          </a:p>
          <a:p>
            <a:r>
              <a:rPr lang="en-US" dirty="0"/>
              <a:t>When the eyelids are closed the conjunctiva becomes a closed sac. It protects the delicate cornea and the front of the eye. </a:t>
            </a:r>
          </a:p>
          <a:p>
            <a:r>
              <a:rPr lang="en-US" dirty="0"/>
              <a:t>The medial and lateral angles of the eye where the upper and lower lids come together are called respectively the </a:t>
            </a:r>
            <a:r>
              <a:rPr lang="en-US" i="1" dirty="0"/>
              <a:t>medial </a:t>
            </a:r>
            <a:r>
              <a:rPr lang="en-US" i="1" dirty="0" err="1"/>
              <a:t>canthus</a:t>
            </a:r>
            <a:r>
              <a:rPr lang="en-US" i="1" dirty="0"/>
              <a:t> and the lateral </a:t>
            </a:r>
            <a:r>
              <a:rPr lang="en-US" i="1" dirty="0" err="1"/>
              <a:t>canthus</a:t>
            </a:r>
            <a:r>
              <a:rPr lang="en-US" i="1" dirty="0"/>
              <a:t>.</a:t>
            </a:r>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585</a:t>
            </a:fld>
            <a:endParaRPr lang="en-US"/>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82000" cy="6092952"/>
          </a:xfrm>
        </p:spPr>
        <p:txBody>
          <a:bodyPr>
            <a:normAutofit/>
          </a:bodyPr>
          <a:lstStyle/>
          <a:p>
            <a:r>
              <a:rPr lang="en-US" b="1" dirty="0"/>
              <a:t>Eyelid margins </a:t>
            </a:r>
          </a:p>
          <a:p>
            <a:r>
              <a:rPr lang="en-US" dirty="0"/>
              <a:t>Along the edges of the lids there are numerous </a:t>
            </a:r>
            <a:r>
              <a:rPr lang="en-US" i="1" dirty="0"/>
              <a:t>sebaceous glands, </a:t>
            </a:r>
            <a:r>
              <a:rPr lang="en-US" dirty="0"/>
              <a:t>some with ducts opening into the hair follicles of the eyelashes and some on to the eyelid margins between the hairs. </a:t>
            </a:r>
          </a:p>
          <a:p>
            <a:r>
              <a:rPr lang="en-US" i="1" dirty="0"/>
              <a:t>Tarsal glands (</a:t>
            </a:r>
            <a:r>
              <a:rPr lang="en-US" i="1" dirty="0" err="1"/>
              <a:t>meibomian</a:t>
            </a:r>
            <a:r>
              <a:rPr lang="en-US" i="1" dirty="0"/>
              <a:t> glands) </a:t>
            </a:r>
            <a:r>
              <a:rPr lang="en-US" dirty="0"/>
              <a:t>are modified sebaceous glands embedded in the tarsal plates with ducts that open on to the inside of the free margins of the eyelids. They secrete an oily material, spread over the conjunctiva by blinking, which delays evaporation of tears.</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586</a:t>
            </a:fld>
            <a:endParaRPr lang="en-US"/>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305800" cy="5788152"/>
          </a:xfrm>
        </p:spPr>
        <p:txBody>
          <a:bodyPr>
            <a:normAutofit/>
          </a:bodyPr>
          <a:lstStyle/>
          <a:p>
            <a:r>
              <a:rPr lang="en-US" dirty="0"/>
              <a:t>Functions of eyelids and eyelashes</a:t>
            </a:r>
          </a:p>
          <a:p>
            <a:pPr lvl="1"/>
            <a:r>
              <a:rPr lang="en-US" dirty="0"/>
              <a:t>Reflex closure of the lids occurs when the conjunctiva or eyelashes are touched, when an object comes close to the eye or when a bright light shines into the eye — this is called the </a:t>
            </a:r>
            <a:r>
              <a:rPr lang="en-US" i="1" dirty="0" err="1"/>
              <a:t>conjunctival</a:t>
            </a:r>
            <a:r>
              <a:rPr lang="en-US" i="1" dirty="0"/>
              <a:t> or corneal reflex.</a:t>
            </a:r>
          </a:p>
          <a:p>
            <a:pPr lvl="1"/>
            <a:r>
              <a:rPr lang="en-US" dirty="0"/>
              <a:t>Blinking at about 3- to 7-second intervals spreads tears and oily secretions over the cornea, preventing drying.</a:t>
            </a:r>
          </a:p>
          <a:p>
            <a:r>
              <a:rPr lang="en-US" dirty="0"/>
              <a:t>When the </a:t>
            </a:r>
            <a:r>
              <a:rPr lang="en-US" i="1" dirty="0" err="1"/>
              <a:t>orbicularis</a:t>
            </a:r>
            <a:r>
              <a:rPr lang="en-US" i="1" dirty="0"/>
              <a:t> </a:t>
            </a:r>
            <a:r>
              <a:rPr lang="en-US" i="1" dirty="0" err="1"/>
              <a:t>oculi</a:t>
            </a:r>
            <a:r>
              <a:rPr lang="en-US" i="1" dirty="0"/>
              <a:t> contracts, the eyes close. </a:t>
            </a:r>
            <a:r>
              <a:rPr lang="en-US" dirty="0"/>
              <a:t>When the </a:t>
            </a:r>
            <a:r>
              <a:rPr lang="en-US" i="1" dirty="0" err="1"/>
              <a:t>levator</a:t>
            </a:r>
            <a:r>
              <a:rPr lang="en-US" i="1" dirty="0"/>
              <a:t> </a:t>
            </a:r>
            <a:r>
              <a:rPr lang="en-US" i="1" dirty="0" err="1"/>
              <a:t>palpebrae</a:t>
            </a:r>
            <a:r>
              <a:rPr lang="en-US" i="1" dirty="0"/>
              <a:t> contract the eyelids open</a:t>
            </a:r>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587</a:t>
            </a:fld>
            <a:endParaRPr lang="en-US"/>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487362"/>
          </a:xfrm>
        </p:spPr>
        <p:txBody>
          <a:bodyPr>
            <a:normAutofit fontScale="90000"/>
          </a:bodyPr>
          <a:lstStyle/>
          <a:p>
            <a:r>
              <a:rPr lang="en-US" dirty="0" err="1"/>
              <a:t>Lacrimal</a:t>
            </a:r>
            <a:r>
              <a:rPr lang="en-US" dirty="0"/>
              <a:t> apparatus</a:t>
            </a:r>
          </a:p>
        </p:txBody>
      </p:sp>
      <p:sp>
        <p:nvSpPr>
          <p:cNvPr id="3" name="Content Placeholder 2"/>
          <p:cNvSpPr>
            <a:spLocks noGrp="1"/>
          </p:cNvSpPr>
          <p:nvPr>
            <p:ph idx="1"/>
          </p:nvPr>
        </p:nvSpPr>
        <p:spPr>
          <a:xfrm>
            <a:off x="0" y="762000"/>
            <a:ext cx="9144000" cy="6096000"/>
          </a:xfrm>
        </p:spPr>
        <p:txBody>
          <a:bodyPr>
            <a:normAutofit fontScale="85000" lnSpcReduction="10000"/>
          </a:bodyPr>
          <a:lstStyle/>
          <a:p>
            <a:r>
              <a:rPr lang="en-US" dirty="0"/>
              <a:t>For each eye this consists of:</a:t>
            </a:r>
          </a:p>
          <a:p>
            <a:pPr marL="880110" lvl="1" indent="-514350">
              <a:buFont typeface="+mj-lt"/>
              <a:buAutoNum type="romanLcPeriod"/>
            </a:pPr>
            <a:r>
              <a:rPr lang="en-US" dirty="0"/>
              <a:t>1 </a:t>
            </a:r>
            <a:r>
              <a:rPr lang="en-US" dirty="0" err="1"/>
              <a:t>lacrimal</a:t>
            </a:r>
            <a:r>
              <a:rPr lang="en-US" dirty="0"/>
              <a:t> gland and its ducts</a:t>
            </a:r>
          </a:p>
          <a:p>
            <a:pPr marL="880110" lvl="1" indent="-514350">
              <a:buFont typeface="+mj-lt"/>
              <a:buAutoNum type="romanLcPeriod"/>
            </a:pPr>
            <a:r>
              <a:rPr lang="en-US" dirty="0"/>
              <a:t>2 </a:t>
            </a:r>
            <a:r>
              <a:rPr lang="en-US" dirty="0" err="1"/>
              <a:t>lacrimal</a:t>
            </a:r>
            <a:r>
              <a:rPr lang="en-US" dirty="0"/>
              <a:t> </a:t>
            </a:r>
            <a:r>
              <a:rPr lang="en-US" dirty="0" err="1"/>
              <a:t>canaliculi</a:t>
            </a:r>
            <a:endParaRPr lang="en-US" dirty="0"/>
          </a:p>
          <a:p>
            <a:pPr marL="880110" lvl="1" indent="-514350">
              <a:buFont typeface="+mj-lt"/>
              <a:buAutoNum type="romanLcPeriod"/>
            </a:pPr>
            <a:r>
              <a:rPr lang="en-US" dirty="0"/>
              <a:t>1 </a:t>
            </a:r>
            <a:r>
              <a:rPr lang="en-US" dirty="0" err="1"/>
              <a:t>lacrimal</a:t>
            </a:r>
            <a:r>
              <a:rPr lang="en-US" dirty="0"/>
              <a:t> sac</a:t>
            </a:r>
          </a:p>
          <a:p>
            <a:pPr marL="880110" lvl="1" indent="-514350">
              <a:buFont typeface="+mj-lt"/>
              <a:buAutoNum type="romanLcPeriod"/>
            </a:pPr>
            <a:r>
              <a:rPr lang="en-US" dirty="0"/>
              <a:t>1 </a:t>
            </a:r>
            <a:r>
              <a:rPr lang="en-US" dirty="0" err="1"/>
              <a:t>nasolacrimal</a:t>
            </a:r>
            <a:r>
              <a:rPr lang="en-US" dirty="0"/>
              <a:t> duct.</a:t>
            </a:r>
          </a:p>
          <a:p>
            <a:r>
              <a:rPr lang="en-US" i="1" dirty="0"/>
              <a:t>The </a:t>
            </a:r>
            <a:r>
              <a:rPr lang="en-US" i="1" dirty="0" err="1"/>
              <a:t>lacrimal</a:t>
            </a:r>
            <a:r>
              <a:rPr lang="en-US" i="1" dirty="0"/>
              <a:t> glands are exocrine glands situated in </a:t>
            </a:r>
            <a:r>
              <a:rPr lang="en-US" dirty="0"/>
              <a:t>recesses in the frontal bones on the lateral aspect of each eye just behind the </a:t>
            </a:r>
            <a:r>
              <a:rPr lang="en-US" dirty="0" err="1"/>
              <a:t>supraorbital</a:t>
            </a:r>
            <a:r>
              <a:rPr lang="en-US" dirty="0"/>
              <a:t> margin. The glands secrete </a:t>
            </a:r>
            <a:r>
              <a:rPr lang="en-US" i="1" dirty="0"/>
              <a:t>tears </a:t>
            </a:r>
            <a:r>
              <a:rPr lang="en-US" dirty="0"/>
              <a:t>composed of </a:t>
            </a:r>
            <a:r>
              <a:rPr lang="en-US" i="1" dirty="0"/>
              <a:t>water, mineral salts, antibodies, and </a:t>
            </a:r>
            <a:r>
              <a:rPr lang="en-US" i="1" dirty="0" err="1"/>
              <a:t>lysozyme</a:t>
            </a:r>
            <a:r>
              <a:rPr lang="en-US" i="1" dirty="0"/>
              <a:t>.</a:t>
            </a:r>
          </a:p>
          <a:p>
            <a:r>
              <a:rPr lang="en-US" dirty="0"/>
              <a:t>The tears leave the </a:t>
            </a:r>
            <a:r>
              <a:rPr lang="en-US" dirty="0" err="1"/>
              <a:t>lacrimal</a:t>
            </a:r>
            <a:r>
              <a:rPr lang="en-US" dirty="0"/>
              <a:t> gland by several small ducts and pass over the front of the eye under the lids towards the medial </a:t>
            </a:r>
            <a:r>
              <a:rPr lang="en-US" dirty="0" err="1"/>
              <a:t>canthus</a:t>
            </a:r>
            <a:r>
              <a:rPr lang="en-US" dirty="0"/>
              <a:t> where they drain into the </a:t>
            </a:r>
            <a:r>
              <a:rPr lang="en-US" b="1" i="1" dirty="0"/>
              <a:t>two </a:t>
            </a:r>
            <a:r>
              <a:rPr lang="en-US" b="1" i="1" dirty="0" err="1"/>
              <a:t>lacrimal</a:t>
            </a:r>
            <a:r>
              <a:rPr lang="en-US" b="1" i="1" dirty="0"/>
              <a:t> </a:t>
            </a:r>
            <a:r>
              <a:rPr lang="en-US" b="1" i="1" dirty="0" err="1"/>
              <a:t>canaliculi</a:t>
            </a:r>
            <a:r>
              <a:rPr lang="en-US" i="1" dirty="0"/>
              <a:t>; </a:t>
            </a:r>
            <a:r>
              <a:rPr lang="en-US" dirty="0"/>
              <a:t>the opening of each is called the </a:t>
            </a:r>
            <a:r>
              <a:rPr lang="en-US" b="1" i="1" dirty="0" err="1"/>
              <a:t>punctum</a:t>
            </a:r>
            <a:r>
              <a:rPr lang="en-US" i="1" dirty="0"/>
              <a:t>. </a:t>
            </a:r>
            <a:r>
              <a:rPr lang="en-US" dirty="0"/>
              <a:t>The two </a:t>
            </a:r>
            <a:r>
              <a:rPr lang="en-US" dirty="0" err="1"/>
              <a:t>canaliculi</a:t>
            </a:r>
            <a:r>
              <a:rPr lang="en-US" dirty="0"/>
              <a:t> lie one above the other, separated by a small red body, the </a:t>
            </a:r>
            <a:r>
              <a:rPr lang="en-US" b="1" i="1" dirty="0" err="1"/>
              <a:t>caruncle</a:t>
            </a:r>
            <a:r>
              <a:rPr lang="en-US" i="1" dirty="0"/>
              <a:t>.</a:t>
            </a:r>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588</a:t>
            </a:fld>
            <a:endParaRPr lang="en-US"/>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82000" cy="6092952"/>
          </a:xfrm>
        </p:spPr>
        <p:txBody>
          <a:bodyPr>
            <a:normAutofit fontScale="92500" lnSpcReduction="10000"/>
          </a:bodyPr>
          <a:lstStyle/>
          <a:p>
            <a:r>
              <a:rPr lang="en-US" dirty="0"/>
              <a:t>The tears then drain into the </a:t>
            </a:r>
            <a:r>
              <a:rPr lang="en-US" i="1" dirty="0" err="1"/>
              <a:t>lacrimal</a:t>
            </a:r>
            <a:r>
              <a:rPr lang="en-US" i="1" dirty="0"/>
              <a:t> sac </a:t>
            </a:r>
            <a:r>
              <a:rPr lang="en-US" dirty="0"/>
              <a:t>which is the upper expanded end of the </a:t>
            </a:r>
            <a:r>
              <a:rPr lang="en-US" i="1" dirty="0" err="1"/>
              <a:t>nasolacrimal</a:t>
            </a:r>
            <a:r>
              <a:rPr lang="en-US" i="1" dirty="0"/>
              <a:t> duct. </a:t>
            </a:r>
            <a:r>
              <a:rPr lang="en-US" dirty="0"/>
              <a:t>This is a membranous canal approximately 2 cm long, extending from the lower part of the </a:t>
            </a:r>
            <a:r>
              <a:rPr lang="en-US" dirty="0" err="1"/>
              <a:t>lacrimal</a:t>
            </a:r>
            <a:r>
              <a:rPr lang="en-US" dirty="0"/>
              <a:t> sac to the nasal cavity, opening at the level of the inferior </a:t>
            </a:r>
            <a:r>
              <a:rPr lang="en-US" dirty="0" err="1"/>
              <a:t>concha</a:t>
            </a:r>
            <a:r>
              <a:rPr lang="en-US" dirty="0"/>
              <a:t>.</a:t>
            </a:r>
          </a:p>
          <a:p>
            <a:r>
              <a:rPr lang="en-US" dirty="0"/>
              <a:t>Normally the rate of secretion of tears keeps pace with the rate of drainage. When a foreign body or other irritant enters the eye the secretion of tears is greatly increased and the </a:t>
            </a:r>
            <a:r>
              <a:rPr lang="en-US" dirty="0" err="1"/>
              <a:t>conjunctival</a:t>
            </a:r>
            <a:r>
              <a:rPr lang="en-US" dirty="0"/>
              <a:t> blood vessels dilate.</a:t>
            </a:r>
          </a:p>
          <a:p>
            <a:r>
              <a:rPr lang="en-US" dirty="0"/>
              <a:t>Secretion of tears is also increased in emotional states, e.g. crying, laughing</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589</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dirty="0"/>
              <a:t>Anatomical planes</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r>
              <a:rPr lang="en-US" b="1" dirty="0"/>
              <a:t>Coronal (frontal or lateral) Plane</a:t>
            </a:r>
            <a:r>
              <a:rPr lang="en-US" dirty="0"/>
              <a:t> - Plane running from left to right, dividing the body into a front and back portion. </a:t>
            </a:r>
          </a:p>
          <a:p>
            <a:r>
              <a:rPr lang="en-US" b="1" dirty="0" err="1"/>
              <a:t>Sagittal</a:t>
            </a:r>
            <a:r>
              <a:rPr lang="en-US" b="1" dirty="0"/>
              <a:t> (anterior-posterior) Plane</a:t>
            </a:r>
            <a:r>
              <a:rPr lang="en-US" dirty="0"/>
              <a:t> - Plane that runs from front to back, cutting the body into a right and a left part. </a:t>
            </a:r>
          </a:p>
          <a:p>
            <a:pPr lvl="1"/>
            <a:r>
              <a:rPr lang="en-US" b="1" dirty="0" err="1"/>
              <a:t>Parasagittal</a:t>
            </a:r>
            <a:r>
              <a:rPr lang="en-US" b="1" dirty="0"/>
              <a:t> Plane:</a:t>
            </a:r>
            <a:r>
              <a:rPr lang="en-US" dirty="0"/>
              <a:t> </a:t>
            </a:r>
            <a:r>
              <a:rPr lang="en-US" dirty="0" err="1"/>
              <a:t>Sagittal</a:t>
            </a:r>
            <a:r>
              <a:rPr lang="en-US" dirty="0"/>
              <a:t> plane that divides the body into </a:t>
            </a:r>
            <a:r>
              <a:rPr lang="en-US" b="1" dirty="0"/>
              <a:t>unequal</a:t>
            </a:r>
            <a:r>
              <a:rPr lang="en-US" dirty="0"/>
              <a:t> right and left regions.</a:t>
            </a:r>
          </a:p>
          <a:p>
            <a:pPr lvl="1"/>
            <a:r>
              <a:rPr lang="en-US" b="1" dirty="0" err="1"/>
              <a:t>Midsagittal</a:t>
            </a:r>
            <a:r>
              <a:rPr lang="en-US" b="1" dirty="0"/>
              <a:t> (median) Plane</a:t>
            </a:r>
            <a:r>
              <a:rPr lang="en-US" dirty="0"/>
              <a:t> - Plane passing longitudinally through the middle of the body from front to back, dividing it into right and left halves. </a:t>
            </a:r>
          </a:p>
          <a:p>
            <a:r>
              <a:rPr lang="en-US" b="1" dirty="0"/>
              <a:t>Transverse</a:t>
            </a:r>
            <a:r>
              <a:rPr lang="en-US" dirty="0"/>
              <a:t> - Plane that runs across the body, dividing it into a top and bottom portion; also known as the horizontal plane.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59</a:t>
            </a:fld>
            <a:endParaRPr lang="en-US"/>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590</a:t>
            </a:fld>
            <a:endParaRPr lang="en-US"/>
          </a:p>
        </p:txBody>
      </p:sp>
      <p:pic>
        <p:nvPicPr>
          <p:cNvPr id="1027" name="Picture 3"/>
          <p:cNvPicPr>
            <a:picLocks noChangeAspect="1" noChangeArrowheads="1"/>
          </p:cNvPicPr>
          <p:nvPr/>
        </p:nvPicPr>
        <p:blipFill>
          <a:blip r:embed="rId2" cstate="print"/>
          <a:srcRect l="43750" t="14000" r="7813" b="10000"/>
          <a:stretch>
            <a:fillRect/>
          </a:stretch>
        </p:blipFill>
        <p:spPr bwMode="auto">
          <a:xfrm>
            <a:off x="762000" y="381000"/>
            <a:ext cx="7010400" cy="6096000"/>
          </a:xfrm>
          <a:prstGeom prst="rect">
            <a:avLst/>
          </a:prstGeom>
          <a:noFill/>
          <a:ln w="9525">
            <a:noFill/>
            <a:miter lim="800000"/>
            <a:headEnd/>
            <a:tailEnd/>
          </a:ln>
        </p:spPr>
      </p:pic>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a:t>
            </a:r>
          </a:p>
        </p:txBody>
      </p:sp>
      <p:sp>
        <p:nvSpPr>
          <p:cNvPr id="3" name="Content Placeholder 2"/>
          <p:cNvSpPr>
            <a:spLocks noGrp="1"/>
          </p:cNvSpPr>
          <p:nvPr>
            <p:ph idx="1"/>
          </p:nvPr>
        </p:nvSpPr>
        <p:spPr>
          <a:xfrm>
            <a:off x="457200" y="1600200"/>
            <a:ext cx="8229600" cy="4873752"/>
          </a:xfrm>
        </p:spPr>
        <p:txBody>
          <a:bodyPr/>
          <a:lstStyle/>
          <a:p>
            <a:pPr marL="514350" indent="-514350">
              <a:buFont typeface="+mj-lt"/>
              <a:buAutoNum type="romanLcPeriod"/>
            </a:pPr>
            <a:r>
              <a:rPr lang="en-US" dirty="0"/>
              <a:t>Washing  away irritating materials, e.g. dust, grit</a:t>
            </a:r>
          </a:p>
          <a:p>
            <a:pPr marL="514350" indent="-514350">
              <a:buFont typeface="+mj-lt"/>
              <a:buAutoNum type="romanLcPeriod"/>
            </a:pPr>
            <a:r>
              <a:rPr lang="en-US" dirty="0"/>
              <a:t>The  </a:t>
            </a:r>
            <a:r>
              <a:rPr lang="en-US" dirty="0" err="1"/>
              <a:t>bacteriocidal</a:t>
            </a:r>
            <a:r>
              <a:rPr lang="en-US" dirty="0"/>
              <a:t> enzyme </a:t>
            </a:r>
            <a:r>
              <a:rPr lang="en-US" dirty="0" err="1"/>
              <a:t>lysozyme</a:t>
            </a:r>
            <a:r>
              <a:rPr lang="en-US" dirty="0"/>
              <a:t> prevents microbial infection</a:t>
            </a:r>
          </a:p>
          <a:p>
            <a:pPr marL="514350" indent="-514350">
              <a:buFont typeface="+mj-lt"/>
              <a:buAutoNum type="romanLcPeriod"/>
            </a:pPr>
            <a:r>
              <a:rPr lang="en-US" dirty="0"/>
              <a:t>Its  oiliness delays evaporation and prevents drying of the conjunctiva</a:t>
            </a:r>
          </a:p>
          <a:p>
            <a:pPr marL="514350" indent="-514350">
              <a:buFont typeface="+mj-lt"/>
              <a:buAutoNum type="romanLcPeriod"/>
            </a:pPr>
            <a:r>
              <a:rPr lang="en-US" dirty="0"/>
              <a:t>Nourishment of the cornea.</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591</a:t>
            </a:fld>
            <a:endParaRPr lang="en-US"/>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of SMELL</a:t>
            </a:r>
          </a:p>
        </p:txBody>
      </p:sp>
      <p:sp>
        <p:nvSpPr>
          <p:cNvPr id="3" name="Content Placeholder 2"/>
          <p:cNvSpPr>
            <a:spLocks noGrp="1"/>
          </p:cNvSpPr>
          <p:nvPr>
            <p:ph idx="1"/>
          </p:nvPr>
        </p:nvSpPr>
        <p:spPr/>
        <p:txBody>
          <a:bodyPr/>
          <a:lstStyle/>
          <a:p>
            <a:r>
              <a:rPr lang="en-US" dirty="0"/>
              <a:t>The nasal cavity has a dual function: a passageway for respiration and sense of smell (olfaction).</a:t>
            </a:r>
          </a:p>
          <a:p>
            <a:r>
              <a:rPr lang="en-US" dirty="0"/>
              <a:t>Sensory nerves of smell originates from </a:t>
            </a:r>
            <a:r>
              <a:rPr lang="en-US" dirty="0" err="1"/>
              <a:t>chemoreceptors</a:t>
            </a:r>
            <a:r>
              <a:rPr lang="en-US" dirty="0"/>
              <a:t> in the mucous membrane of the roof of the nasal cavity above the superior nasal </a:t>
            </a:r>
            <a:r>
              <a:rPr lang="en-US" dirty="0" err="1"/>
              <a:t>conchae</a:t>
            </a:r>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592</a:t>
            </a:fld>
            <a:endParaRPr lang="en-US"/>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593</a:t>
            </a:fld>
            <a:endParaRPr lang="en-US"/>
          </a:p>
        </p:txBody>
      </p:sp>
      <p:pic>
        <p:nvPicPr>
          <p:cNvPr id="2050" name="Picture 2"/>
          <p:cNvPicPr>
            <a:picLocks noChangeAspect="1" noChangeArrowheads="1"/>
          </p:cNvPicPr>
          <p:nvPr/>
        </p:nvPicPr>
        <p:blipFill>
          <a:blip r:embed="rId2" cstate="print"/>
          <a:srcRect l="41406" t="14000" r="10156" b="7333"/>
          <a:stretch>
            <a:fillRect/>
          </a:stretch>
        </p:blipFill>
        <p:spPr bwMode="auto">
          <a:xfrm>
            <a:off x="685800" y="914400"/>
            <a:ext cx="7696200" cy="5943600"/>
          </a:xfrm>
          <a:prstGeom prst="rect">
            <a:avLst/>
          </a:prstGeom>
          <a:noFill/>
          <a:ln w="9525">
            <a:noFill/>
            <a:miter lim="800000"/>
            <a:headEnd/>
            <a:tailEnd/>
          </a:ln>
        </p:spPr>
      </p:pic>
      <p:sp>
        <p:nvSpPr>
          <p:cNvPr id="6" name="TextBox 5"/>
          <p:cNvSpPr txBox="1"/>
          <p:nvPr/>
        </p:nvSpPr>
        <p:spPr>
          <a:xfrm>
            <a:off x="1524000" y="0"/>
            <a:ext cx="5562600" cy="584775"/>
          </a:xfrm>
          <a:prstGeom prst="rect">
            <a:avLst/>
          </a:prstGeom>
          <a:noFill/>
        </p:spPr>
        <p:txBody>
          <a:bodyPr wrap="square" rtlCol="0">
            <a:spAutoFit/>
          </a:bodyPr>
          <a:lstStyle/>
          <a:p>
            <a:pPr algn="ctr"/>
            <a:r>
              <a:rPr lang="en-US" sz="3200" b="1" dirty="0">
                <a:solidFill>
                  <a:srgbClr val="FF0000"/>
                </a:solidFill>
              </a:rPr>
              <a:t>Olfactory Structures</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normAutofit fontScale="90000"/>
          </a:bodyPr>
          <a:lstStyle/>
          <a:p>
            <a:r>
              <a:rPr lang="en-US" dirty="0"/>
              <a:t>Physiology of smell</a:t>
            </a:r>
          </a:p>
        </p:txBody>
      </p:sp>
      <p:sp>
        <p:nvSpPr>
          <p:cNvPr id="3" name="Content Placeholder 2"/>
          <p:cNvSpPr>
            <a:spLocks noGrp="1"/>
          </p:cNvSpPr>
          <p:nvPr>
            <p:ph idx="1"/>
          </p:nvPr>
        </p:nvSpPr>
        <p:spPr>
          <a:xfrm>
            <a:off x="0" y="990600"/>
            <a:ext cx="8534400" cy="5867400"/>
          </a:xfrm>
        </p:spPr>
        <p:txBody>
          <a:bodyPr/>
          <a:lstStyle/>
          <a:p>
            <a:r>
              <a:rPr lang="en-US" dirty="0"/>
              <a:t>All odorous materials give off volatile molecules,  which are carried into the nose with the inhaled air and stimulate the olfactory </a:t>
            </a:r>
            <a:r>
              <a:rPr lang="en-US" dirty="0" err="1"/>
              <a:t>chemoreceptors</a:t>
            </a:r>
            <a:r>
              <a:rPr lang="en-US" dirty="0"/>
              <a:t> when dissolved in mucus.</a:t>
            </a:r>
          </a:p>
          <a:p>
            <a:r>
              <a:rPr lang="en-US" dirty="0"/>
              <a:t>The air entering the nose is warmed and convection currents carry eddies of inspired air to the roof of the nasal cavity. </a:t>
            </a:r>
          </a:p>
          <a:p>
            <a:r>
              <a:rPr lang="en-US" dirty="0"/>
              <a:t>'Sniffing' concentrates volatile molecules in the roof of the nose. This increases the number of olfactory receptors stimulated and thus the perception of the smell.</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594</a:t>
            </a:fld>
            <a:endParaRPr lang="en-US"/>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a:buNone/>
            </a:pPr>
            <a:r>
              <a:rPr lang="en-US" dirty="0"/>
              <a:t>NB: </a:t>
            </a:r>
          </a:p>
          <a:p>
            <a:r>
              <a:rPr lang="en-US" dirty="0"/>
              <a:t>Inflammation of the nasal mucosa prevents odorous substances from reaching the olfactory area of the nose, causing loss of the sense of smell </a:t>
            </a:r>
            <a:r>
              <a:rPr lang="en-US" i="1" dirty="0"/>
              <a:t>(</a:t>
            </a:r>
            <a:r>
              <a:rPr lang="en-US" i="1" dirty="0" err="1"/>
              <a:t>anosmia</a:t>
            </a:r>
            <a:r>
              <a:rPr lang="en-US" i="1" dirty="0"/>
              <a:t>). </a:t>
            </a:r>
            <a:r>
              <a:rPr lang="en-US" dirty="0"/>
              <a:t>The usual cause is the common cold.</a:t>
            </a:r>
          </a:p>
          <a:p>
            <a:r>
              <a:rPr lang="en-US" i="1" dirty="0"/>
              <a:t>Adaptation. </a:t>
            </a:r>
            <a:r>
              <a:rPr lang="en-US" dirty="0"/>
              <a:t>When an individual is continuously exposed to an </a:t>
            </a:r>
            <a:r>
              <a:rPr lang="en-US" dirty="0" err="1"/>
              <a:t>odour</a:t>
            </a:r>
            <a:r>
              <a:rPr lang="en-US" dirty="0"/>
              <a:t>, perception of the </a:t>
            </a:r>
            <a:r>
              <a:rPr lang="en-US" dirty="0" err="1"/>
              <a:t>odour</a:t>
            </a:r>
            <a:r>
              <a:rPr lang="en-US" dirty="0"/>
              <a:t> decreases and ceases within a few minutes.</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595</a:t>
            </a:fld>
            <a:endParaRPr lang="en-US"/>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096962"/>
          </a:xfrm>
        </p:spPr>
        <p:txBody>
          <a:bodyPr>
            <a:normAutofit/>
          </a:bodyPr>
          <a:lstStyle/>
          <a:p>
            <a:r>
              <a:rPr lang="en-US" dirty="0"/>
              <a:t>Sense of TASTE</a:t>
            </a:r>
          </a:p>
        </p:txBody>
      </p:sp>
      <p:sp>
        <p:nvSpPr>
          <p:cNvPr id="3" name="Content Placeholder 2"/>
          <p:cNvSpPr>
            <a:spLocks noGrp="1"/>
          </p:cNvSpPr>
          <p:nvPr>
            <p:ph idx="1"/>
          </p:nvPr>
        </p:nvSpPr>
        <p:spPr>
          <a:xfrm>
            <a:off x="457200" y="1295400"/>
            <a:ext cx="8305800" cy="5562600"/>
          </a:xfrm>
        </p:spPr>
        <p:txBody>
          <a:bodyPr>
            <a:normAutofit fontScale="85000" lnSpcReduction="10000"/>
          </a:bodyPr>
          <a:lstStyle/>
          <a:p>
            <a:r>
              <a:rPr lang="en-US" dirty="0" err="1"/>
              <a:t>A.k.a</a:t>
            </a:r>
            <a:r>
              <a:rPr lang="en-US" dirty="0"/>
              <a:t> </a:t>
            </a:r>
            <a:r>
              <a:rPr lang="en-US" dirty="0" err="1"/>
              <a:t>Gustation</a:t>
            </a:r>
            <a:endParaRPr lang="en-US" dirty="0"/>
          </a:p>
          <a:p>
            <a:r>
              <a:rPr lang="en-US" dirty="0"/>
              <a:t>Closely linked with olfaction and it also involves stimulation of </a:t>
            </a:r>
            <a:r>
              <a:rPr lang="en-US" dirty="0" err="1"/>
              <a:t>chemoreceptors</a:t>
            </a:r>
            <a:r>
              <a:rPr lang="en-US" dirty="0"/>
              <a:t> by dissolved chemicals</a:t>
            </a:r>
          </a:p>
          <a:p>
            <a:r>
              <a:rPr lang="en-US" dirty="0"/>
              <a:t>Taste buds contain </a:t>
            </a:r>
            <a:r>
              <a:rPr lang="en-US" dirty="0" err="1"/>
              <a:t>chemoreceptors</a:t>
            </a:r>
            <a:r>
              <a:rPr lang="en-US" dirty="0"/>
              <a:t> that are found on the papillae of the tongue and widely distributed in the epithelia of the tongue, soft palate, pharynx and the epiglottis. They consist of small sensory nerve endings of the </a:t>
            </a:r>
            <a:r>
              <a:rPr lang="en-US" dirty="0" err="1"/>
              <a:t>glossopharyngeal</a:t>
            </a:r>
            <a:r>
              <a:rPr lang="en-US" dirty="0"/>
              <a:t>, facial and </a:t>
            </a:r>
            <a:r>
              <a:rPr lang="en-US" dirty="0" err="1"/>
              <a:t>vagus</a:t>
            </a:r>
            <a:r>
              <a:rPr lang="en-US" dirty="0"/>
              <a:t> nerves (cranial nerves VII, IX and X). </a:t>
            </a:r>
          </a:p>
          <a:p>
            <a:r>
              <a:rPr lang="en-US" dirty="0"/>
              <a:t>Some of the cells have hair-like </a:t>
            </a:r>
            <a:r>
              <a:rPr lang="en-US" dirty="0" err="1"/>
              <a:t>microvilli</a:t>
            </a:r>
            <a:r>
              <a:rPr lang="en-US" dirty="0"/>
              <a:t> on their free border, projecting towards tiny pores in the epithelium. The sensory receptors are stimulated by chemicals that enter the pores dissolved in saliva. </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596</a:t>
            </a:fld>
            <a:endParaRPr lang="en-US"/>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597</a:t>
            </a:fld>
            <a:endParaRPr lang="en-US"/>
          </a:p>
        </p:txBody>
      </p:sp>
      <p:pic>
        <p:nvPicPr>
          <p:cNvPr id="3074" name="Picture 2"/>
          <p:cNvPicPr>
            <a:picLocks noChangeAspect="1" noChangeArrowheads="1"/>
          </p:cNvPicPr>
          <p:nvPr/>
        </p:nvPicPr>
        <p:blipFill>
          <a:blip r:embed="rId2" cstate="print"/>
          <a:srcRect l="47656" t="12667" r="6250" b="10000"/>
          <a:stretch>
            <a:fillRect/>
          </a:stretch>
        </p:blipFill>
        <p:spPr bwMode="auto">
          <a:xfrm>
            <a:off x="1295400" y="0"/>
            <a:ext cx="6400800" cy="6477000"/>
          </a:xfrm>
          <a:prstGeom prst="rect">
            <a:avLst/>
          </a:prstGeom>
          <a:noFill/>
          <a:ln w="9525">
            <a:noFill/>
            <a:miter lim="800000"/>
            <a:headEnd/>
            <a:tailEnd/>
          </a:ln>
        </p:spPr>
      </p:pic>
      <p:sp>
        <p:nvSpPr>
          <p:cNvPr id="6" name="TextBox 5"/>
          <p:cNvSpPr txBox="1"/>
          <p:nvPr/>
        </p:nvSpPr>
        <p:spPr>
          <a:xfrm>
            <a:off x="6400800" y="457200"/>
            <a:ext cx="2743200" cy="1569660"/>
          </a:xfrm>
          <a:prstGeom prst="rect">
            <a:avLst/>
          </a:prstGeom>
          <a:noFill/>
        </p:spPr>
        <p:txBody>
          <a:bodyPr wrap="square" rtlCol="0">
            <a:spAutoFit/>
          </a:bodyPr>
          <a:lstStyle/>
          <a:p>
            <a:r>
              <a:rPr lang="en-US" sz="3200" b="1" dirty="0">
                <a:solidFill>
                  <a:srgbClr val="FF0000"/>
                </a:solidFill>
              </a:rPr>
              <a:t>Structure of taste buds</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Nerve impulses are generated and conducted along the </a:t>
            </a:r>
            <a:r>
              <a:rPr lang="en-US" dirty="0" err="1"/>
              <a:t>glossopharyngeal</a:t>
            </a:r>
            <a:r>
              <a:rPr lang="en-US" dirty="0"/>
              <a:t>, facial and </a:t>
            </a:r>
            <a:r>
              <a:rPr lang="en-US" dirty="0" err="1"/>
              <a:t>vagus</a:t>
            </a:r>
            <a:r>
              <a:rPr lang="en-US" dirty="0"/>
              <a:t> nerves before </a:t>
            </a:r>
            <a:r>
              <a:rPr lang="en-US" dirty="0" err="1"/>
              <a:t>synapsing</a:t>
            </a:r>
            <a:r>
              <a:rPr lang="en-US" dirty="0"/>
              <a:t> in the medulla and thalamus. </a:t>
            </a:r>
          </a:p>
          <a:p>
            <a:r>
              <a:rPr lang="en-US" dirty="0"/>
              <a:t>Their final destination is the </a:t>
            </a:r>
            <a:r>
              <a:rPr lang="en-US" i="1" dirty="0"/>
              <a:t>taste area </a:t>
            </a:r>
            <a:r>
              <a:rPr lang="en-US" dirty="0"/>
              <a:t>in the parietal lobe of the cerebral cortex where taste is perceived</a:t>
            </a:r>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598</a:t>
            </a:fld>
            <a:endParaRPr lang="en-US"/>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normAutofit fontScale="90000"/>
          </a:bodyPr>
          <a:lstStyle/>
          <a:p>
            <a:r>
              <a:rPr lang="en-US" dirty="0"/>
              <a:t>Physiology of taste</a:t>
            </a:r>
          </a:p>
        </p:txBody>
      </p:sp>
      <p:sp>
        <p:nvSpPr>
          <p:cNvPr id="3" name="Content Placeholder 2"/>
          <p:cNvSpPr>
            <a:spLocks noGrp="1"/>
          </p:cNvSpPr>
          <p:nvPr>
            <p:ph idx="1"/>
          </p:nvPr>
        </p:nvSpPr>
        <p:spPr>
          <a:xfrm>
            <a:off x="457200" y="838200"/>
            <a:ext cx="8382000" cy="5635752"/>
          </a:xfrm>
        </p:spPr>
        <p:txBody>
          <a:bodyPr>
            <a:normAutofit lnSpcReduction="10000"/>
          </a:bodyPr>
          <a:lstStyle/>
          <a:p>
            <a:r>
              <a:rPr lang="en-US" dirty="0"/>
              <a:t>Four fundamental sensations of taste have been described — sweet, sour, bitter and salt. Some  tastes consistently stimulate taste buds in specific parts of the tongue:</a:t>
            </a:r>
          </a:p>
          <a:p>
            <a:pPr lvl="1"/>
            <a:r>
              <a:rPr lang="en-US" dirty="0"/>
              <a:t>Sweet  and salty, mainly at the tip</a:t>
            </a:r>
          </a:p>
          <a:p>
            <a:pPr lvl="1"/>
            <a:r>
              <a:rPr lang="en-US" dirty="0"/>
              <a:t>Sour, at the sides</a:t>
            </a:r>
          </a:p>
          <a:p>
            <a:pPr lvl="1"/>
            <a:r>
              <a:rPr lang="en-US" dirty="0"/>
              <a:t>Bitter, at the back.</a:t>
            </a:r>
          </a:p>
          <a:p>
            <a:r>
              <a:rPr lang="en-US" dirty="0"/>
              <a:t>The sense of taste triggers salivation and the secretion of gastric juice (Ch. 12). It also has a protective function, e.g. when foul-tasting food is eaten then reflex gagging or vomiting may be induced.</a:t>
            </a:r>
          </a:p>
        </p:txBody>
      </p:sp>
      <p:sp>
        <p:nvSpPr>
          <p:cNvPr id="4" name="Slide Number Placeholder 3"/>
          <p:cNvSpPr>
            <a:spLocks noGrp="1"/>
          </p:cNvSpPr>
          <p:nvPr>
            <p:ph type="sldNum" sz="quarter" idx="12"/>
          </p:nvPr>
        </p:nvSpPr>
        <p:spPr/>
        <p:txBody>
          <a:bodyPr/>
          <a:lstStyle/>
          <a:p>
            <a:fld id="{5A635FD2-D9AA-4F2E-8FE6-17BF2643B117}" type="slidenum">
              <a:rPr lang="en-US" smtClean="0"/>
              <a:pPr/>
              <a:t>599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solidFill>
                  <a:schemeClr val="accent2">
                    <a:lumMod val="75000"/>
                  </a:schemeClr>
                </a:solidFill>
              </a:rPr>
              <a:t>b) Cuboidal (cubical) epithelium</a:t>
            </a:r>
          </a:p>
          <a:p>
            <a:r>
              <a:rPr lang="en-US" dirty="0"/>
              <a:t>Consists of cube-shaped cells fitting closely together lying on a basement membrane. </a:t>
            </a:r>
          </a:p>
          <a:p>
            <a:r>
              <a:rPr lang="en-US" dirty="0"/>
              <a:t>Forms the </a:t>
            </a:r>
            <a:r>
              <a:rPr lang="en-US" b="1" dirty="0"/>
              <a:t>tubules of the kidneys </a:t>
            </a:r>
            <a:r>
              <a:rPr lang="en-US" dirty="0"/>
              <a:t>&amp; found in some glands.</a:t>
            </a:r>
          </a:p>
          <a:p>
            <a:r>
              <a:rPr lang="en-US" dirty="0"/>
              <a:t>Actively involved in secretion, absorption and excretion.</a:t>
            </a:r>
          </a:p>
          <a:p>
            <a:pPr>
              <a:buNone/>
            </a:pPr>
            <a:r>
              <a:rPr lang="en-US" b="1" dirty="0">
                <a:solidFill>
                  <a:schemeClr val="accent2">
                    <a:lumMod val="75000"/>
                  </a:schemeClr>
                </a:solidFill>
              </a:rPr>
              <a:t>c) Columnar epithelium</a:t>
            </a:r>
          </a:p>
          <a:p>
            <a:r>
              <a:rPr lang="en-US" dirty="0"/>
              <a:t>Formed by a single layer of cells, rectangular in shape, on a basement membrane. </a:t>
            </a:r>
          </a:p>
          <a:p>
            <a:r>
              <a:rPr lang="en-US" dirty="0"/>
              <a:t>Found lining the many organs and often has adaptations suited to its functions </a:t>
            </a:r>
            <a:r>
              <a:rPr lang="en-US" dirty="0" err="1"/>
              <a:t>e.g</a:t>
            </a:r>
            <a:r>
              <a:rPr lang="en-US" dirty="0"/>
              <a:t>:</a:t>
            </a:r>
          </a:p>
          <a:p>
            <a:pPr lvl="1"/>
            <a:r>
              <a:rPr lang="en-US" b="1" dirty="0"/>
              <a:t>Stomach has simple columnar epithelium</a:t>
            </a:r>
          </a:p>
          <a:p>
            <a:pPr lvl="1"/>
            <a:r>
              <a:rPr lang="en-US" b="1" dirty="0"/>
              <a:t>Columnar epithelium in the small </a:t>
            </a:r>
            <a:r>
              <a:rPr lang="en-US" b="1" dirty="0" err="1"/>
              <a:t>intestaines</a:t>
            </a:r>
            <a:r>
              <a:rPr lang="en-US" b="1" dirty="0"/>
              <a:t> are lined with </a:t>
            </a:r>
            <a:r>
              <a:rPr lang="en-US" b="1" dirty="0" err="1"/>
              <a:t>microvilli</a:t>
            </a:r>
            <a:r>
              <a:rPr lang="en-US" b="1" dirty="0"/>
              <a:t> which increases surface area for absorption.</a:t>
            </a:r>
          </a:p>
          <a:p>
            <a:pPr lvl="1"/>
            <a:r>
              <a:rPr lang="en-US" b="1" dirty="0"/>
              <a:t>Those in the trachea are ciliated and also have goblet cells. This produce mucus that traps dust and then the cilia removes it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a:t>
            </a:fld>
            <a:endParaRPr lang="en-US"/>
          </a:p>
        </p:txBody>
      </p:sp>
    </p:spTree>
  </p:cSld>
  <p:clrMapOvr>
    <a:masterClrMapping/>
  </p:clrMapOvr>
  <p:transition>
    <p:cover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anat11.jpg"/>
          <p:cNvPicPr>
            <a:picLocks noGrp="1" noChangeAspect="1"/>
          </p:cNvPicPr>
          <p:nvPr>
            <p:ph idx="1"/>
          </p:nvPr>
        </p:nvPicPr>
        <p:blipFill>
          <a:blip r:embed="rId2" cstate="print"/>
          <a:stretch>
            <a:fillRect/>
          </a:stretch>
        </p:blipFill>
        <p:spPr>
          <a:xfrm>
            <a:off x="0" y="0"/>
            <a:ext cx="8991600" cy="6858000"/>
          </a:xfrm>
        </p:spPr>
      </p:pic>
      <p:sp>
        <p:nvSpPr>
          <p:cNvPr id="5" name="Slide Number Placeholder 4"/>
          <p:cNvSpPr>
            <a:spLocks noGrp="1"/>
          </p:cNvSpPr>
          <p:nvPr>
            <p:ph type="sldNum" sz="quarter" idx="12"/>
          </p:nvPr>
        </p:nvSpPr>
        <p:spPr/>
        <p:txBody>
          <a:bodyPr/>
          <a:lstStyle/>
          <a:p>
            <a:fld id="{5A635FD2-D9AA-4F2E-8FE6-17BF2643B117}" type="slidenum">
              <a:rPr lang="en-US" smtClean="0"/>
              <a:pPr/>
              <a:t>60</a:t>
            </a:fld>
            <a:endParaRPr lang="en-US"/>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style>
          <a:lnRef idx="0">
            <a:schemeClr val="accent5"/>
          </a:lnRef>
          <a:fillRef idx="3">
            <a:schemeClr val="accent5"/>
          </a:fillRef>
          <a:effectRef idx="3">
            <a:schemeClr val="accent5"/>
          </a:effectRef>
          <a:fontRef idx="minor">
            <a:schemeClr val="lt1"/>
          </a:fontRef>
        </p:style>
        <p:txBody>
          <a:bodyPr>
            <a:normAutofit/>
          </a:bodyPr>
          <a:lstStyle/>
          <a:p>
            <a:r>
              <a:rPr lang="en-US" sz="5400" b="1" dirty="0"/>
              <a:t>THE ENDOCRINE SYSTEM</a:t>
            </a:r>
          </a:p>
        </p:txBody>
      </p:sp>
      <p:sp>
        <p:nvSpPr>
          <p:cNvPr id="5" name="Subtitle 4"/>
          <p:cNvSpPr>
            <a:spLocks noGrp="1"/>
          </p:cNvSpPr>
          <p:nvPr>
            <p:ph type="subTitle" idx="1"/>
          </p:nvPr>
        </p:nvSpPr>
        <p:spPr/>
        <p:txBody>
          <a:bodyPr/>
          <a:lstStyle/>
          <a:p>
            <a:endParaRPr lang="en-US"/>
          </a:p>
        </p:txBody>
      </p:sp>
    </p:spTree>
  </p:cSld>
  <p:clrMapOvr>
    <a:masterClrMapping/>
  </p:clrMapOvr>
  <p:transition>
    <p:wipe dir="r"/>
  </p:transition>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u="sng" dirty="0"/>
              <a:t>ENDOCRINE SYSTEM</a:t>
            </a:r>
          </a:p>
        </p:txBody>
      </p:sp>
      <p:sp>
        <p:nvSpPr>
          <p:cNvPr id="3" name="Content Placeholder 2"/>
          <p:cNvSpPr>
            <a:spLocks noGrp="1"/>
          </p:cNvSpPr>
          <p:nvPr>
            <p:ph idx="1"/>
          </p:nvPr>
        </p:nvSpPr>
        <p:spPr>
          <a:xfrm>
            <a:off x="0" y="533400"/>
            <a:ext cx="9144000" cy="6324600"/>
          </a:xfrm>
        </p:spPr>
        <p:txBody>
          <a:bodyPr>
            <a:normAutofit fontScale="92500" lnSpcReduction="20000"/>
          </a:bodyPr>
          <a:lstStyle/>
          <a:p>
            <a:r>
              <a:rPr lang="en-US" dirty="0"/>
              <a:t>Consists of glands widely separated from each other with no direct anatomical links.</a:t>
            </a:r>
          </a:p>
          <a:p>
            <a:r>
              <a:rPr lang="en-US" dirty="0"/>
              <a:t>Endocrine glands </a:t>
            </a:r>
          </a:p>
          <a:p>
            <a:pPr lvl="1"/>
            <a:r>
              <a:rPr lang="en-US" dirty="0"/>
              <a:t>consist of groups of secretory cells surrounded by an extensive network of capillaries which facilitates diffusion of hormones from the secretory cells into the bloodstream. </a:t>
            </a:r>
          </a:p>
          <a:p>
            <a:pPr lvl="1"/>
            <a:r>
              <a:rPr lang="en-US" dirty="0"/>
              <a:t>are ductless because the hormones are secreted and diffuse directly into the bloodstream.</a:t>
            </a:r>
          </a:p>
          <a:p>
            <a:r>
              <a:rPr lang="en-US" dirty="0"/>
              <a:t>A hormone is formed in one organ or gland and carried in the blood to another organ (target organ or tissue), where it influences cellular activity, especially growth and metabolism. </a:t>
            </a:r>
          </a:p>
          <a:p>
            <a:r>
              <a:rPr lang="en-US" dirty="0"/>
              <a:t>Most hormones are synthesized from amino acids (amines, polypeptides and proteins;  or are cholesterol-based lipids (steroids).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601</a:t>
            </a:fld>
            <a:endParaRPr lang="en-US"/>
          </a:p>
        </p:txBody>
      </p:sp>
    </p:spTree>
  </p:cSld>
  <p:clrMapOvr>
    <a:masterClrMapping/>
  </p:clrMapOvr>
  <p:transition>
    <p:wipe dir="r"/>
  </p:transition>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Endocrine glands are:</a:t>
            </a:r>
          </a:p>
          <a:p>
            <a:pPr lvl="1">
              <a:buFont typeface="Wingdings" pitchFamily="2" charset="2"/>
              <a:buChar char="ü"/>
            </a:pPr>
            <a:r>
              <a:rPr lang="en-US" sz="3200" dirty="0"/>
              <a:t>1 pituitary gland</a:t>
            </a:r>
          </a:p>
          <a:p>
            <a:pPr lvl="1">
              <a:buFont typeface="Wingdings" pitchFamily="2" charset="2"/>
              <a:buChar char="ü"/>
            </a:pPr>
            <a:r>
              <a:rPr lang="en-US" sz="3200" dirty="0"/>
              <a:t>1 thyroid gland</a:t>
            </a:r>
          </a:p>
          <a:p>
            <a:pPr lvl="1">
              <a:buFont typeface="Wingdings" pitchFamily="2" charset="2"/>
              <a:buChar char="ü"/>
            </a:pPr>
            <a:r>
              <a:rPr lang="en-US" sz="3200" dirty="0"/>
              <a:t>4 parathyroid glands</a:t>
            </a:r>
          </a:p>
          <a:p>
            <a:pPr lvl="1">
              <a:buFont typeface="Wingdings" pitchFamily="2" charset="2"/>
              <a:buChar char="ü"/>
            </a:pPr>
            <a:r>
              <a:rPr lang="en-US" sz="3200" dirty="0"/>
              <a:t>2 adrenal (suprarenal) glands</a:t>
            </a:r>
          </a:p>
          <a:p>
            <a:pPr lvl="1">
              <a:buFont typeface="Wingdings" pitchFamily="2" charset="2"/>
              <a:buChar char="ü"/>
            </a:pPr>
            <a:r>
              <a:rPr lang="en-US" sz="3200" dirty="0"/>
              <a:t>the pancreatic islets (islets of Langerhans)</a:t>
            </a:r>
          </a:p>
          <a:p>
            <a:pPr lvl="1">
              <a:buFont typeface="Wingdings" pitchFamily="2" charset="2"/>
              <a:buChar char="ü"/>
            </a:pPr>
            <a:r>
              <a:rPr lang="en-US" sz="3200" dirty="0"/>
              <a:t>1 pineal gland or body</a:t>
            </a:r>
          </a:p>
          <a:p>
            <a:pPr lvl="1">
              <a:buFont typeface="Wingdings" pitchFamily="2" charset="2"/>
              <a:buChar char="ü"/>
            </a:pPr>
            <a:r>
              <a:rPr lang="en-US" sz="3200" dirty="0"/>
              <a:t>1 thymus gland</a:t>
            </a:r>
          </a:p>
          <a:p>
            <a:pPr lvl="1">
              <a:buFont typeface="Wingdings" pitchFamily="2" charset="2"/>
              <a:buChar char="ü"/>
            </a:pPr>
            <a:r>
              <a:rPr lang="en-US" sz="3200" dirty="0"/>
              <a:t>2 ovaries in the female</a:t>
            </a:r>
          </a:p>
          <a:p>
            <a:pPr lvl="1">
              <a:buFont typeface="Wingdings" pitchFamily="2" charset="2"/>
              <a:buChar char="ü"/>
            </a:pPr>
            <a:r>
              <a:rPr lang="en-US" sz="3200" dirty="0"/>
              <a:t>2 testes in the male.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602</a:t>
            </a:fld>
            <a:endParaRPr lang="en-US"/>
          </a:p>
        </p:txBody>
      </p:sp>
    </p:spTree>
  </p:cSld>
  <p:clrMapOvr>
    <a:masterClrMapping/>
  </p:clrMapOvr>
  <p:transition>
    <p:wipe dir="r"/>
  </p:transition>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0287l"/>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
        <p:nvSpPr>
          <p:cNvPr id="6" name="Slide Number Placeholder 5"/>
          <p:cNvSpPr>
            <a:spLocks noGrp="1"/>
          </p:cNvSpPr>
          <p:nvPr>
            <p:ph type="sldNum" sz="quarter" idx="12"/>
          </p:nvPr>
        </p:nvSpPr>
        <p:spPr/>
        <p:txBody>
          <a:bodyPr/>
          <a:lstStyle/>
          <a:p>
            <a:fld id="{5A635FD2-D9AA-4F2E-8FE6-17BF2643B117}" type="slidenum">
              <a:rPr lang="en-US" smtClean="0"/>
              <a:pPr/>
              <a:t>603</a:t>
            </a:fld>
            <a:endParaRPr lang="en-US"/>
          </a:p>
        </p:txBody>
      </p:sp>
    </p:spTree>
  </p:cSld>
  <p:clrMapOvr>
    <a:masterClrMapping/>
  </p:clrMapOvr>
  <p:transition>
    <p:wipe dir="r"/>
  </p:transition>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a:t>When a hormone arrives at its target cell, it binds to a specific</a:t>
            </a:r>
            <a:r>
              <a:rPr lang="en-US" b="1" dirty="0"/>
              <a:t> receptor</a:t>
            </a:r>
            <a:r>
              <a:rPr lang="en-US" dirty="0"/>
              <a:t>, where it acts as a switch influencing chemical or metabolic reactions inside the cell.</a:t>
            </a:r>
          </a:p>
          <a:p>
            <a:r>
              <a:rPr lang="en-US" dirty="0"/>
              <a:t>Receptors for </a:t>
            </a:r>
          </a:p>
          <a:p>
            <a:pPr lvl="1"/>
            <a:r>
              <a:rPr lang="en-US" b="1" dirty="0"/>
              <a:t>water-soluble</a:t>
            </a:r>
            <a:r>
              <a:rPr lang="en-US" dirty="0"/>
              <a:t> hormones are situated on the </a:t>
            </a:r>
            <a:r>
              <a:rPr lang="en-US" b="1" dirty="0"/>
              <a:t>cell membrane </a:t>
            </a:r>
          </a:p>
          <a:p>
            <a:pPr lvl="1"/>
            <a:r>
              <a:rPr lang="en-US" b="1" dirty="0"/>
              <a:t>lipid-soluble </a:t>
            </a:r>
            <a:r>
              <a:rPr lang="en-US" dirty="0"/>
              <a:t>hormones are </a:t>
            </a:r>
            <a:r>
              <a:rPr lang="en-US" b="1" dirty="0"/>
              <a:t>inside the cell</a:t>
            </a:r>
            <a:r>
              <a:rPr lang="en-US" dirty="0"/>
              <a:t>. </a:t>
            </a:r>
          </a:p>
          <a:p>
            <a:r>
              <a:rPr lang="en-US" dirty="0"/>
              <a:t>A hormone is released in response to a specific stimulus and usually its action reverses or negates the stimulus through a </a:t>
            </a:r>
            <a:r>
              <a:rPr lang="en-US" b="1" dirty="0"/>
              <a:t>negative feedback mechanism</a:t>
            </a:r>
            <a:r>
              <a:rPr lang="en-US" dirty="0"/>
              <a:t>. </a:t>
            </a:r>
          </a:p>
          <a:p>
            <a:r>
              <a:rPr lang="en-US" dirty="0"/>
              <a:t>A </a:t>
            </a:r>
            <a:r>
              <a:rPr lang="en-US" b="1" dirty="0"/>
              <a:t>positive feedback mechanism </a:t>
            </a:r>
            <a:r>
              <a:rPr lang="en-US" dirty="0"/>
              <a:t>is amplification of the stimulus and increasing release of the hormone until a particular process is complete and the stimulus ceases, e.g. release of oxytocin during labour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604</a:t>
            </a:fld>
            <a:endParaRPr lang="en-US"/>
          </a:p>
        </p:txBody>
      </p:sp>
    </p:spTree>
  </p:cSld>
  <p:clrMapOvr>
    <a:masterClrMapping/>
  </p:clrMapOvr>
  <p:transition>
    <p:wipe dir="r"/>
  </p:transition>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605</a:t>
            </a:fld>
            <a:endParaRPr lang="en-US"/>
          </a:p>
        </p:txBody>
      </p:sp>
    </p:spTree>
  </p:cSld>
  <p:clrMapOvr>
    <a:masterClrMapping/>
  </p:clrMapOvr>
  <p:transition>
    <p:wipe dir="r"/>
  </p:transition>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u="sng" dirty="0"/>
              <a:t>PITUITARY GLAND AND HYPOTHALAMUS</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dirty="0"/>
              <a:t>They act as a unit, regulating the activity of most of the other endocrine glands. </a:t>
            </a:r>
          </a:p>
          <a:p>
            <a:r>
              <a:rPr lang="en-US" b="1" dirty="0"/>
              <a:t>Pituitary gland (Hypophysis)</a:t>
            </a:r>
            <a:r>
              <a:rPr lang="en-US" dirty="0"/>
              <a:t> </a:t>
            </a:r>
          </a:p>
          <a:p>
            <a:pPr lvl="1"/>
            <a:r>
              <a:rPr lang="en-US" dirty="0"/>
              <a:t>lies in the hypophyseal fossa of the sphenoid bone below the hypothalamus, to which it is attached by a stalk. </a:t>
            </a:r>
          </a:p>
          <a:p>
            <a:pPr lvl="1"/>
            <a:r>
              <a:rPr lang="en-US" dirty="0"/>
              <a:t>Pea-sized, weighs about 500 mg &amp; consists of 3 distinct parts that originate from different types of cells.</a:t>
            </a:r>
          </a:p>
          <a:p>
            <a:pPr lvl="1"/>
            <a:r>
              <a:rPr lang="en-US" b="1" dirty="0"/>
              <a:t>Anterior pituitary (adenohypophysis) </a:t>
            </a:r>
            <a:r>
              <a:rPr lang="en-US" dirty="0"/>
              <a:t>is an </a:t>
            </a:r>
            <a:r>
              <a:rPr lang="en-US" dirty="0" err="1"/>
              <a:t>upgrowth</a:t>
            </a:r>
            <a:r>
              <a:rPr lang="en-US" dirty="0"/>
              <a:t> of glandular epithelium from the pharynx </a:t>
            </a:r>
          </a:p>
          <a:p>
            <a:pPr lvl="1"/>
            <a:r>
              <a:rPr lang="en-US" b="1" dirty="0"/>
              <a:t>Posterior pituitary (neurohypophysis) </a:t>
            </a:r>
            <a:r>
              <a:rPr lang="en-US" dirty="0"/>
              <a:t>is a </a:t>
            </a:r>
            <a:r>
              <a:rPr lang="en-US" dirty="0" err="1"/>
              <a:t>downgrowth</a:t>
            </a:r>
            <a:r>
              <a:rPr lang="en-US" dirty="0"/>
              <a:t> of nervous tissue from the brain. A network of nerve fibres exists between the </a:t>
            </a:r>
            <a:r>
              <a:rPr lang="en-US" b="1" dirty="0"/>
              <a:t>hypothalamus </a:t>
            </a:r>
            <a:r>
              <a:rPr lang="en-US" dirty="0"/>
              <a:t>and the </a:t>
            </a:r>
            <a:r>
              <a:rPr lang="en-US" b="1" dirty="0"/>
              <a:t>posterior pituitary.</a:t>
            </a:r>
          </a:p>
          <a:p>
            <a:pPr lvl="1"/>
            <a:r>
              <a:rPr lang="en-US" b="1" dirty="0"/>
              <a:t>Intermediate lobe</a:t>
            </a:r>
            <a:r>
              <a:rPr lang="en-US" dirty="0"/>
              <a:t>; a thin strip between the 2 lobes.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606</a:t>
            </a:fld>
            <a:endParaRPr lang="en-US"/>
          </a:p>
        </p:txBody>
      </p:sp>
    </p:spTree>
  </p:cSld>
  <p:clrMapOvr>
    <a:masterClrMapping/>
  </p:clrMapOvr>
  <p:transition>
    <p:wipe dir="r"/>
  </p:transition>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www.news-medical.net/image.axd?picture=2010%2f2%2fbrainside_lg1.jpg"/>
          <p:cNvPicPr>
            <a:picLocks noGrp="1" noChangeAspect="1" noChangeArrowheads="1"/>
          </p:cNvPicPr>
          <p:nvPr>
            <p:ph idx="1"/>
          </p:nvPr>
        </p:nvPicPr>
        <p:blipFill>
          <a:blip r:embed="rId2" cstate="print"/>
          <a:srcRect t="16633" b="16633"/>
          <a:stretch>
            <a:fillRect/>
          </a:stretch>
        </p:blipFill>
        <p:spPr bwMode="auto">
          <a:xfrm>
            <a:off x="0" y="0"/>
            <a:ext cx="9143999" cy="6858000"/>
          </a:xfrm>
          <a:prstGeom prst="rect">
            <a:avLst/>
          </a:prstGeom>
          <a:noFill/>
        </p:spPr>
      </p:pic>
      <p:sp>
        <p:nvSpPr>
          <p:cNvPr id="6" name="Slide Number Placeholder 5"/>
          <p:cNvSpPr>
            <a:spLocks noGrp="1"/>
          </p:cNvSpPr>
          <p:nvPr>
            <p:ph type="sldNum" sz="quarter" idx="12"/>
          </p:nvPr>
        </p:nvSpPr>
        <p:spPr/>
        <p:txBody>
          <a:bodyPr/>
          <a:lstStyle/>
          <a:p>
            <a:fld id="{5A635FD2-D9AA-4F2E-8FE6-17BF2643B117}" type="slidenum">
              <a:rPr lang="en-US" smtClean="0"/>
              <a:pPr/>
              <a:t>607</a:t>
            </a:fld>
            <a:endParaRPr lang="en-US"/>
          </a:p>
        </p:txBody>
      </p:sp>
    </p:spTree>
  </p:cSld>
  <p:clrMapOvr>
    <a:masterClrMapping/>
  </p:clrMapOvr>
  <p:transition>
    <p:wipe dir="r"/>
  </p:transition>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Blood supply</a:t>
            </a:r>
          </a:p>
          <a:p>
            <a:r>
              <a:rPr lang="en-US" b="1" dirty="0"/>
              <a:t>Arterial blood. </a:t>
            </a:r>
          </a:p>
          <a:p>
            <a:pPr lvl="1"/>
            <a:r>
              <a:rPr lang="en-US" sz="3200" dirty="0"/>
              <a:t>Branches from the internal carotid artery. </a:t>
            </a:r>
          </a:p>
          <a:p>
            <a:pPr lvl="1"/>
            <a:r>
              <a:rPr lang="en-US" sz="3200" dirty="0"/>
              <a:t>Anterior lobe; supplied indirectly by blood that has already passed through a capillary bed in the hypothalamus but the posterior lobe is supplied directly.</a:t>
            </a:r>
          </a:p>
          <a:p>
            <a:r>
              <a:rPr lang="en-US" b="1" dirty="0"/>
              <a:t>Venous blood.</a:t>
            </a:r>
          </a:p>
          <a:p>
            <a:pPr lvl="1"/>
            <a:r>
              <a:rPr lang="en-US" sz="3200" dirty="0"/>
              <a:t>Comes from both lobes, containing hormones, and leaves the gland in short veins that enter the venous sinuses between the layers of dura mater.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608</a:t>
            </a:fld>
            <a:endParaRPr lang="en-US"/>
          </a:p>
        </p:txBody>
      </p:sp>
    </p:spTree>
  </p:cSld>
  <p:clrMapOvr>
    <a:masterClrMapping/>
  </p:clrMapOvr>
  <p:transition>
    <p:wipe dir="r"/>
  </p:transition>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3600" b="1" u="sng" dirty="0"/>
              <a:t>Influence of hypothalamus on pituitary gland</a:t>
            </a:r>
          </a:p>
        </p:txBody>
      </p:sp>
      <p:sp>
        <p:nvSpPr>
          <p:cNvPr id="3" name="Content Placeholder 2"/>
          <p:cNvSpPr>
            <a:spLocks noGrp="1"/>
          </p:cNvSpPr>
          <p:nvPr>
            <p:ph idx="1"/>
          </p:nvPr>
        </p:nvSpPr>
        <p:spPr>
          <a:xfrm>
            <a:off x="0" y="457200"/>
            <a:ext cx="9144000" cy="6400800"/>
          </a:xfrm>
        </p:spPr>
        <p:txBody>
          <a:bodyPr>
            <a:normAutofit fontScale="92500"/>
          </a:bodyPr>
          <a:lstStyle/>
          <a:p>
            <a:pPr>
              <a:buNone/>
            </a:pPr>
            <a:r>
              <a:rPr lang="en-US" b="1" u="sng" dirty="0"/>
              <a:t>a) The anterior pituitary. </a:t>
            </a:r>
          </a:p>
          <a:p>
            <a:r>
              <a:rPr lang="en-US" dirty="0"/>
              <a:t>Supplied indirectly with arterial blood that has already passed through a capillary bed in the hypothalamus.</a:t>
            </a:r>
          </a:p>
          <a:p>
            <a:r>
              <a:rPr lang="en-US" dirty="0"/>
              <a:t>This network forms part of the </a:t>
            </a:r>
            <a:r>
              <a:rPr lang="en-US" b="1" dirty="0"/>
              <a:t>pituitary portal system</a:t>
            </a:r>
            <a:r>
              <a:rPr lang="en-US" dirty="0"/>
              <a:t>, which transports blood from the hypothalamus to the anterior pituitary where it enters thin-walled vascular sinusoids and is in very close contact with the secretory cells. </a:t>
            </a:r>
          </a:p>
          <a:p>
            <a:r>
              <a:rPr lang="en-US" dirty="0"/>
              <a:t>The blood</a:t>
            </a:r>
          </a:p>
          <a:p>
            <a:pPr lvl="1"/>
            <a:r>
              <a:rPr lang="en-US" dirty="0"/>
              <a:t>Provides oxygen and nutrients, </a:t>
            </a:r>
          </a:p>
          <a:p>
            <a:pPr lvl="1"/>
            <a:r>
              <a:rPr lang="en-US" dirty="0"/>
              <a:t>Transports releasing and inhibiting hormones secreted by the hypothalamus; which influence secretion and release of other hormones formed in the anterior pituitary.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609</a:t>
            </a:fld>
            <a:endParaRPr lang="en-US"/>
          </a:p>
        </p:txBody>
      </p:sp>
    </p:spTree>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anat3.jpg"/>
          <p:cNvPicPr>
            <a:picLocks noGrp="1" noChangeAspect="1"/>
          </p:cNvPicPr>
          <p:nvPr>
            <p:ph idx="1"/>
          </p:nvPr>
        </p:nvPicPr>
        <p:blipFill>
          <a:blip r:embed="rId2" cstate="print"/>
          <a:stretch>
            <a:fillRect/>
          </a:stretch>
        </p:blipFill>
        <p:spPr>
          <a:xfrm>
            <a:off x="0" y="0"/>
            <a:ext cx="9144000" cy="6858000"/>
          </a:xfrm>
        </p:spPr>
      </p:pic>
      <p:sp>
        <p:nvSpPr>
          <p:cNvPr id="5" name="Slide Number Placeholder 4"/>
          <p:cNvSpPr>
            <a:spLocks noGrp="1"/>
          </p:cNvSpPr>
          <p:nvPr>
            <p:ph type="sldNum" sz="quarter" idx="12"/>
          </p:nvPr>
        </p:nvSpPr>
        <p:spPr/>
        <p:txBody>
          <a:bodyPr/>
          <a:lstStyle/>
          <a:p>
            <a:fld id="{5A635FD2-D9AA-4F2E-8FE6-17BF2643B117}" type="slidenum">
              <a:rPr lang="en-US" smtClean="0"/>
              <a:pPr/>
              <a:t>61</a:t>
            </a:fld>
            <a:endParaRPr lang="en-US"/>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b) The posterior pituitary. </a:t>
            </a:r>
          </a:p>
          <a:p>
            <a:r>
              <a:rPr lang="en-US" dirty="0"/>
              <a:t>Formed from nervous tissue and consists of nerve cells surrounded by supporting cells called </a:t>
            </a:r>
            <a:r>
              <a:rPr lang="en-US" b="1" dirty="0"/>
              <a:t>pituicytes. </a:t>
            </a:r>
          </a:p>
          <a:p>
            <a:r>
              <a:rPr lang="en-US" dirty="0"/>
              <a:t>These neurones have their cell bodies in the </a:t>
            </a:r>
            <a:r>
              <a:rPr lang="en-US" b="1" dirty="0"/>
              <a:t>supraoptic &amp; paraventricular nuclei </a:t>
            </a:r>
            <a:r>
              <a:rPr lang="en-US" dirty="0"/>
              <a:t>of the hypothalamus and their axons form a bundle known as the </a:t>
            </a:r>
            <a:r>
              <a:rPr lang="en-US" b="1" dirty="0"/>
              <a:t>hypothalamo-hypophyseal tract. </a:t>
            </a:r>
          </a:p>
          <a:p>
            <a:r>
              <a:rPr lang="en-US" dirty="0"/>
              <a:t>Posterior pituitary hormones are synthesized in the nerve cell bodies, transported along the axons and then stored in vesicles within the axon terminals. </a:t>
            </a:r>
          </a:p>
          <a:p>
            <a:r>
              <a:rPr lang="en-US" dirty="0"/>
              <a:t>Their release by </a:t>
            </a:r>
            <a:r>
              <a:rPr lang="en-US" b="1" dirty="0"/>
              <a:t>exocytosis</a:t>
            </a:r>
            <a:r>
              <a:rPr lang="en-US" dirty="0"/>
              <a:t> is triggered by nerve impulses from the hypothalamus.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610</a:t>
            </a:fld>
            <a:endParaRPr lang="en-US"/>
          </a:p>
        </p:txBody>
      </p:sp>
    </p:spTree>
  </p:cSld>
  <p:clrMapOvr>
    <a:masterClrMapping/>
  </p:clrMapOvr>
  <p:transition>
    <p:wipe dir="r"/>
  </p:transition>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dirty="0"/>
              <a:t>ANTERIOR PITUITARY</a:t>
            </a:r>
          </a:p>
        </p:txBody>
      </p:sp>
      <p:sp>
        <p:nvSpPr>
          <p:cNvPr id="3" name="Content Placeholder 2"/>
          <p:cNvSpPr>
            <a:spLocks noGrp="1"/>
          </p:cNvSpPr>
          <p:nvPr>
            <p:ph idx="1"/>
          </p:nvPr>
        </p:nvSpPr>
        <p:spPr>
          <a:xfrm>
            <a:off x="0" y="533400"/>
            <a:ext cx="9144000" cy="6324600"/>
          </a:xfrm>
        </p:spPr>
        <p:txBody>
          <a:bodyPr>
            <a:normAutofit/>
          </a:bodyPr>
          <a:lstStyle/>
          <a:p>
            <a:r>
              <a:rPr lang="en-US" dirty="0"/>
              <a:t>Release of an anterior pituitary hormone is controlled by a </a:t>
            </a:r>
            <a:r>
              <a:rPr lang="en-US" b="1" dirty="0"/>
              <a:t>negative feedback mechanism</a:t>
            </a:r>
            <a:r>
              <a:rPr lang="en-US" dirty="0"/>
              <a:t>. </a:t>
            </a:r>
          </a:p>
          <a:p>
            <a:r>
              <a:rPr lang="en-US" dirty="0"/>
              <a:t>When there is a low level of a hormone in the blood supplying the hypothalamus it produces the appropriate releasing hormone which stimulates release of a trophic hormone by the anterior pituitary. </a:t>
            </a:r>
          </a:p>
          <a:p>
            <a:r>
              <a:rPr lang="en-US" dirty="0"/>
              <a:t>This in turn stimulates the target gland to produce and release its hormone. </a:t>
            </a:r>
          </a:p>
          <a:p>
            <a:r>
              <a:rPr lang="en-US" dirty="0"/>
              <a:t>As a result the blood level of that hormone rises and inhibits the secretion of releasing factor by the hypothalamus.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611</a:t>
            </a:fld>
            <a:endParaRPr lang="en-US"/>
          </a:p>
        </p:txBody>
      </p:sp>
    </p:spTree>
  </p:cSld>
  <p:clrMapOvr>
    <a:masterClrMapping/>
  </p:clrMapOvr>
  <p:transition>
    <p:wipe dir="r"/>
  </p:transition>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30962"/>
            <a:ext cx="8229600" cy="427038"/>
          </a:xfrm>
        </p:spPr>
        <p:txBody>
          <a:bodyPr>
            <a:normAutofit fontScale="90000"/>
          </a:bodyPr>
          <a:lstStyle/>
          <a:p>
            <a:r>
              <a:rPr lang="en-US" dirty="0"/>
              <a:t>Negative feedback mechanism</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612</a:t>
            </a:fld>
            <a:endParaRPr lang="en-US"/>
          </a:p>
        </p:txBody>
      </p:sp>
    </p:spTree>
  </p:cSld>
  <p:clrMapOvr>
    <a:masterClrMapping/>
  </p:clrMapOvr>
  <p:transition>
    <p:wipe dir="r"/>
  </p:transition>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613</a:t>
            </a:fld>
            <a:endParaRPr lang="en-US"/>
          </a:p>
        </p:txBody>
      </p:sp>
    </p:spTree>
  </p:cSld>
  <p:clrMapOvr>
    <a:masterClrMapping/>
  </p:clrMapOvr>
  <p:transition>
    <p:wipe dir="r"/>
  </p:transition>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354762"/>
            <a:ext cx="8686800" cy="503238"/>
          </a:xfrm>
        </p:spPr>
        <p:txBody>
          <a:bodyPr>
            <a:normAutofit/>
          </a:bodyPr>
          <a:lstStyle/>
          <a:p>
            <a:pPr algn="l"/>
            <a:r>
              <a:rPr lang="en-US" sz="2000" dirty="0"/>
              <a:t>The pituitary gland;  Synthesis and storage of </a:t>
            </a:r>
            <a:r>
              <a:rPr lang="en-US" sz="2000" dirty="0" err="1"/>
              <a:t>antidiuretic</a:t>
            </a:r>
            <a:r>
              <a:rPr lang="en-US" sz="2000" dirty="0"/>
              <a:t> hormone and oxytocin.</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381000" y="0"/>
            <a:ext cx="86106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614</a:t>
            </a:fld>
            <a:endParaRPr lang="en-US"/>
          </a:p>
        </p:txBody>
      </p:sp>
    </p:spTree>
  </p:cSld>
  <p:clrMapOvr>
    <a:masterClrMapping/>
  </p:clrMapOvr>
  <p:transition>
    <p:wipe dir="r"/>
  </p:transition>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a) Thyroid stimulating hormone (TSH)</a:t>
            </a:r>
          </a:p>
          <a:p>
            <a:r>
              <a:rPr lang="en-US" dirty="0" err="1"/>
              <a:t>Synthesised</a:t>
            </a:r>
            <a:r>
              <a:rPr lang="en-US" dirty="0"/>
              <a:t> by the anterior pituitary </a:t>
            </a:r>
          </a:p>
          <a:p>
            <a:r>
              <a:rPr lang="en-US" dirty="0"/>
              <a:t>Its release is stimulated by TRH from the hypothalamus.</a:t>
            </a:r>
          </a:p>
          <a:p>
            <a:r>
              <a:rPr lang="en-US" dirty="0"/>
              <a:t>Stimulates growth and activity of the thyroid gland, which secretes the hormones </a:t>
            </a:r>
            <a:r>
              <a:rPr lang="en-US" b="1" dirty="0"/>
              <a:t>thyroxine (T4) </a:t>
            </a:r>
            <a:r>
              <a:rPr lang="en-US" dirty="0"/>
              <a:t>and </a:t>
            </a:r>
            <a:r>
              <a:rPr lang="en-US" b="1" dirty="0" err="1"/>
              <a:t>triiodothyronine</a:t>
            </a:r>
            <a:r>
              <a:rPr lang="en-US" b="1" dirty="0"/>
              <a:t> (T3). </a:t>
            </a:r>
          </a:p>
          <a:p>
            <a:r>
              <a:rPr lang="en-US" dirty="0"/>
              <a:t>Release is lowest in the early evening and highest during the night. </a:t>
            </a:r>
          </a:p>
          <a:p>
            <a:pPr>
              <a:buNone/>
            </a:pPr>
            <a:r>
              <a:rPr lang="en-US" b="1" dirty="0"/>
              <a:t>b) Adrenocorticotrophic hormone (corticotrophin, ACTH)</a:t>
            </a:r>
          </a:p>
          <a:p>
            <a:r>
              <a:rPr lang="en-US" dirty="0"/>
              <a:t>Corticotrophin releasing hormone (CRH) from the hypothalamus promotes the synthesis and release of ACTH by the anterior pituitary. </a:t>
            </a:r>
          </a:p>
          <a:p>
            <a:r>
              <a:rPr lang="en-US" dirty="0"/>
              <a:t>Increases the concentration of cholesterol and steroids within the adrenal context and the output of steroid hormones, especially </a:t>
            </a:r>
            <a:r>
              <a:rPr lang="en-US" b="1" dirty="0"/>
              <a:t>cortisol</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615</a:t>
            </a:fld>
            <a:endParaRPr lang="en-US"/>
          </a:p>
        </p:txBody>
      </p:sp>
    </p:spTree>
  </p:cSld>
  <p:clrMapOvr>
    <a:masterClrMapping/>
  </p:clrMapOvr>
  <p:transition>
    <p:wipe dir="r"/>
  </p:transition>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ACTH levels are highest at about 8 a.m. and fall to their lowest about midnight, although high levels sometimes occur at midday and 6 </a:t>
            </a:r>
            <a:r>
              <a:rPr lang="en-US" dirty="0" err="1"/>
              <a:t>p.m</a:t>
            </a:r>
            <a:r>
              <a:rPr lang="en-US" dirty="0"/>
              <a:t> (circadian rhythm). </a:t>
            </a:r>
          </a:p>
          <a:p>
            <a:r>
              <a:rPr lang="en-US" dirty="0"/>
              <a:t>It is associated with the sleep pattern and adjustment to changes takes several days, following, e.g., shift work changes, travel to a different time zone (jet lag).</a:t>
            </a:r>
          </a:p>
          <a:p>
            <a:r>
              <a:rPr lang="en-US" dirty="0"/>
              <a:t>Other factors that stimulate secretion include</a:t>
            </a:r>
          </a:p>
          <a:p>
            <a:pPr lvl="1"/>
            <a:r>
              <a:rPr lang="en-US" dirty="0" err="1"/>
              <a:t>hypoglycaemia</a:t>
            </a:r>
            <a:r>
              <a:rPr lang="en-US" dirty="0"/>
              <a:t>, </a:t>
            </a:r>
          </a:p>
          <a:p>
            <a:pPr lvl="1"/>
            <a:r>
              <a:rPr lang="en-US" dirty="0"/>
              <a:t>exercise </a:t>
            </a:r>
          </a:p>
          <a:p>
            <a:pPr lvl="1"/>
            <a:r>
              <a:rPr lang="en-US" dirty="0"/>
              <a:t>other stressors, e.g. emotional states and fever.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616</a:t>
            </a:fld>
            <a:endParaRPr lang="en-US"/>
          </a:p>
        </p:txBody>
      </p:sp>
    </p:spTree>
  </p:cSld>
  <p:clrMapOvr>
    <a:masterClrMapping/>
  </p:clrMapOvr>
  <p:transition>
    <p:wipe dir="r"/>
  </p:transition>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c) Growth hormone (GH)</a:t>
            </a:r>
          </a:p>
          <a:p>
            <a:r>
              <a:rPr lang="en-US" dirty="0"/>
              <a:t>Most abundant hormone synthesized by the anterior pituitary. </a:t>
            </a:r>
          </a:p>
          <a:p>
            <a:r>
              <a:rPr lang="en-US" b="1" dirty="0"/>
              <a:t>Functions</a:t>
            </a:r>
          </a:p>
          <a:p>
            <a:pPr lvl="1">
              <a:buFont typeface="Wingdings" pitchFamily="2" charset="2"/>
              <a:buChar char="ü"/>
            </a:pPr>
            <a:r>
              <a:rPr lang="en-US" dirty="0"/>
              <a:t>Stimulates growth and division of most body cells but especially those in the bones and skeletal muscles. </a:t>
            </a:r>
          </a:p>
          <a:p>
            <a:pPr lvl="1">
              <a:buFont typeface="Wingdings" pitchFamily="2" charset="2"/>
              <a:buChar char="ü"/>
            </a:pPr>
            <a:r>
              <a:rPr lang="en-US" dirty="0"/>
              <a:t>Regulates aspects of metabolism in many organs, e.g. liver, intestines and pancreas; </a:t>
            </a:r>
          </a:p>
          <a:p>
            <a:pPr lvl="1">
              <a:buFont typeface="Wingdings" pitchFamily="2" charset="2"/>
              <a:buChar char="ü"/>
            </a:pPr>
            <a:r>
              <a:rPr lang="en-US" dirty="0"/>
              <a:t>Stimulates protein synthesis; </a:t>
            </a:r>
          </a:p>
          <a:p>
            <a:pPr lvl="1">
              <a:buFont typeface="Wingdings" pitchFamily="2" charset="2"/>
              <a:buChar char="ü"/>
            </a:pPr>
            <a:r>
              <a:rPr lang="en-US" dirty="0"/>
              <a:t>Promotes breakdown of fats; </a:t>
            </a:r>
          </a:p>
          <a:p>
            <a:pPr lvl="1">
              <a:buFont typeface="Wingdings" pitchFamily="2" charset="2"/>
              <a:buChar char="ü"/>
            </a:pPr>
            <a:r>
              <a:rPr lang="en-US" dirty="0"/>
              <a:t>Increases blood glucose levels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617</a:t>
            </a:fld>
            <a:endParaRPr lang="en-US"/>
          </a:p>
        </p:txBody>
      </p:sp>
    </p:spTree>
  </p:cSld>
  <p:clrMapOvr>
    <a:masterClrMapping/>
  </p:clrMapOvr>
  <p:transition>
    <p:wipe dir="r"/>
  </p:transition>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a:t>Its release is stimulated by growth hormone releasing hormone (GHRH) and suppressed by growth hormone release inhibiting hormone (GHRIH) both of which are secreted by the hypothalamus. </a:t>
            </a:r>
          </a:p>
          <a:p>
            <a:r>
              <a:rPr lang="en-US" dirty="0"/>
              <a:t>Secretion of GH is greater at night during sleep.</a:t>
            </a:r>
          </a:p>
          <a:p>
            <a:pPr lvl="1"/>
            <a:r>
              <a:rPr lang="en-US" dirty="0" err="1"/>
              <a:t>Hypoglycaemia</a:t>
            </a:r>
            <a:r>
              <a:rPr lang="en-US" dirty="0"/>
              <a:t>, exercise and anxiety also stimulate release. </a:t>
            </a:r>
          </a:p>
          <a:p>
            <a:pPr lvl="1"/>
            <a:r>
              <a:rPr lang="en-US" dirty="0"/>
              <a:t>The daily amount secreted peaks in adolescence and then declines with age.</a:t>
            </a:r>
          </a:p>
          <a:p>
            <a:r>
              <a:rPr lang="en-US" dirty="0"/>
              <a:t>Inhibition of GH secretion occurs by a negative feedback mechanism when the blood level rises and also when </a:t>
            </a:r>
            <a:r>
              <a:rPr lang="en-US" b="1" dirty="0"/>
              <a:t>GHRIH (somatostatin) </a:t>
            </a:r>
            <a:r>
              <a:rPr lang="en-US" dirty="0"/>
              <a:t>is released by the hypothalamus.</a:t>
            </a:r>
          </a:p>
          <a:p>
            <a:r>
              <a:rPr lang="en-US" dirty="0"/>
              <a:t>GHRIH also suppresses secretion of </a:t>
            </a:r>
          </a:p>
          <a:p>
            <a:pPr lvl="1"/>
            <a:r>
              <a:rPr lang="en-US" dirty="0"/>
              <a:t>TSH  </a:t>
            </a:r>
          </a:p>
          <a:p>
            <a:pPr lvl="1"/>
            <a:r>
              <a:rPr lang="en-US" dirty="0"/>
              <a:t>gastrointestinal secretions, e.g. gastric juice, </a:t>
            </a:r>
            <a:r>
              <a:rPr lang="en-US" dirty="0" err="1"/>
              <a:t>gastrin</a:t>
            </a:r>
            <a:r>
              <a:rPr lang="en-US" dirty="0"/>
              <a:t> and </a:t>
            </a:r>
            <a:r>
              <a:rPr lang="en-US" dirty="0" err="1"/>
              <a:t>cholecystokinin</a:t>
            </a:r>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618</a:t>
            </a:fld>
            <a:endParaRPr lang="en-US"/>
          </a:p>
        </p:txBody>
      </p:sp>
    </p:spTree>
  </p:cSld>
  <p:clrMapOvr>
    <a:masterClrMapping/>
  </p:clrMapOvr>
  <p:transition>
    <p:wipe dir="r"/>
  </p:transition>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d) Prolactin</a:t>
            </a:r>
          </a:p>
          <a:p>
            <a:r>
              <a:rPr lang="en-US" dirty="0"/>
              <a:t>Stimulates lactation (milk production) and has a direct effect on the breasts immediately after parturition (childbirth). </a:t>
            </a:r>
          </a:p>
          <a:p>
            <a:r>
              <a:rPr lang="en-US" dirty="0"/>
              <a:t>Its blood level is stimulated by </a:t>
            </a:r>
            <a:r>
              <a:rPr lang="en-US" dirty="0" err="1"/>
              <a:t>prolactin</a:t>
            </a:r>
            <a:r>
              <a:rPr lang="en-US" dirty="0"/>
              <a:t> releasing hormone (PRH) released from the hypothalamus and it is lowered by </a:t>
            </a:r>
            <a:r>
              <a:rPr lang="en-US" dirty="0" err="1"/>
              <a:t>prolactin</a:t>
            </a:r>
            <a:r>
              <a:rPr lang="en-US" dirty="0"/>
              <a:t> inhibiting hormone (PIH, dopamine) and by an increased blood level of </a:t>
            </a:r>
            <a:r>
              <a:rPr lang="en-US" dirty="0" err="1"/>
              <a:t>prolactin</a:t>
            </a:r>
            <a:r>
              <a:rPr lang="en-US" dirty="0"/>
              <a:t>. </a:t>
            </a:r>
          </a:p>
          <a:p>
            <a:r>
              <a:rPr lang="en-US" dirty="0"/>
              <a:t>After birth, suckling stimulates </a:t>
            </a:r>
            <a:r>
              <a:rPr lang="en-US" dirty="0" err="1"/>
              <a:t>prolactin</a:t>
            </a:r>
            <a:r>
              <a:rPr lang="en-US" dirty="0"/>
              <a:t> secretion and lactation. The resultant high blood level is a factor in reducing the incidence of conception during lactation.</a:t>
            </a:r>
          </a:p>
          <a:p>
            <a:r>
              <a:rPr lang="en-US" dirty="0"/>
              <a:t>Together with oestrogens, corticosteroids, insulin and thyroxine; is involved in initiating and maintaining lactation. </a:t>
            </a:r>
          </a:p>
          <a:p>
            <a:r>
              <a:rPr lang="en-US" dirty="0"/>
              <a:t>Secretion is related to sleep, i.e. it is raised during any period of sleep, night or day.</a:t>
            </a:r>
          </a:p>
          <a:p>
            <a:r>
              <a:rPr lang="en-US" dirty="0"/>
              <a:t>Emotional stress increases production.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619</a:t>
            </a:fld>
            <a:endParaRPr lang="en-US"/>
          </a:p>
        </p:txBody>
      </p:sp>
    </p:spTree>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anat10.jpg"/>
          <p:cNvPicPr>
            <a:picLocks noGrp="1" noChangeAspect="1"/>
          </p:cNvPicPr>
          <p:nvPr>
            <p:ph idx="1"/>
          </p:nvPr>
        </p:nvPicPr>
        <p:blipFill>
          <a:blip r:embed="rId2" cstate="print"/>
          <a:stretch>
            <a:fillRect/>
          </a:stretch>
        </p:blipFill>
        <p:spPr>
          <a:xfrm>
            <a:off x="0" y="0"/>
            <a:ext cx="9143999" cy="6858000"/>
          </a:xfrm>
        </p:spPr>
      </p:pic>
      <p:sp>
        <p:nvSpPr>
          <p:cNvPr id="5" name="Slide Number Placeholder 4"/>
          <p:cNvSpPr>
            <a:spLocks noGrp="1"/>
          </p:cNvSpPr>
          <p:nvPr>
            <p:ph type="sldNum" sz="quarter" idx="12"/>
          </p:nvPr>
        </p:nvSpPr>
        <p:spPr/>
        <p:txBody>
          <a:bodyPr/>
          <a:lstStyle/>
          <a:p>
            <a:fld id="{5A635FD2-D9AA-4F2E-8FE6-17BF2643B117}" type="slidenum">
              <a:rPr lang="en-US" smtClean="0"/>
              <a:pPr/>
              <a:t>62</a:t>
            </a:fld>
            <a:endParaRPr lang="en-US"/>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e) </a:t>
            </a:r>
            <a:r>
              <a:rPr lang="en-US" b="1" dirty="0" err="1"/>
              <a:t>Gonadotrophins</a:t>
            </a:r>
            <a:endParaRPr lang="en-US" b="1" dirty="0"/>
          </a:p>
          <a:p>
            <a:r>
              <a:rPr lang="en-US" dirty="0"/>
              <a:t>Secreted by the anterior pituitary in response to </a:t>
            </a:r>
            <a:r>
              <a:rPr lang="en-US" dirty="0" err="1"/>
              <a:t>luteinising</a:t>
            </a:r>
            <a:r>
              <a:rPr lang="en-US" dirty="0"/>
              <a:t> hormone releasing hormone (LHRH)/ gonadotrophin releasing hormone (GnRH). </a:t>
            </a:r>
          </a:p>
          <a:p>
            <a:r>
              <a:rPr lang="en-US" dirty="0"/>
              <a:t>In both males and females these are:</a:t>
            </a:r>
          </a:p>
          <a:p>
            <a:pPr lvl="1"/>
            <a:r>
              <a:rPr lang="en-US" dirty="0"/>
              <a:t>follicle stimulating hormone (FSH)</a:t>
            </a:r>
          </a:p>
          <a:p>
            <a:pPr lvl="1"/>
            <a:r>
              <a:rPr lang="en-US" dirty="0" err="1"/>
              <a:t>luteinising</a:t>
            </a:r>
            <a:r>
              <a:rPr lang="en-US" dirty="0"/>
              <a:t> hormone (LH).</a:t>
            </a:r>
          </a:p>
          <a:p>
            <a:r>
              <a:rPr lang="en-US" b="1" dirty="0"/>
              <a:t>In both sexes. </a:t>
            </a:r>
            <a:r>
              <a:rPr lang="en-US" dirty="0"/>
              <a:t>FSH stimulates production of gametes (ova or spermatozoa).</a:t>
            </a:r>
          </a:p>
          <a:p>
            <a:r>
              <a:rPr lang="en-US" b="1" dirty="0"/>
              <a:t>In females. </a:t>
            </a:r>
            <a:r>
              <a:rPr lang="en-US" dirty="0"/>
              <a:t>LH and FSH are involved in secretion of the hormones oestrogen and progesterone during the menstrual cycle. </a:t>
            </a:r>
          </a:p>
          <a:p>
            <a:r>
              <a:rPr lang="en-US" b="1" dirty="0"/>
              <a:t>In males. </a:t>
            </a:r>
            <a:r>
              <a:rPr lang="en-US" dirty="0"/>
              <a:t>LH (</a:t>
            </a:r>
            <a:r>
              <a:rPr lang="en-US" b="1" dirty="0"/>
              <a:t>interstitial cell stimulating hormone) </a:t>
            </a:r>
            <a:r>
              <a:rPr lang="en-US" dirty="0"/>
              <a:t>(ICSH) stimulates the interstitial cells of the testes to secrete the hormone testosterone.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620</a:t>
            </a:fld>
            <a:endParaRPr lang="en-US"/>
          </a:p>
        </p:txBody>
      </p:sp>
    </p:spTree>
  </p:cSld>
  <p:clrMapOvr>
    <a:masterClrMapping/>
  </p:clrMapOvr>
  <p:transition>
    <p:wipe dir="r"/>
  </p:transition>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621</a:t>
            </a:fld>
            <a:endParaRPr lang="en-US"/>
          </a:p>
        </p:txBody>
      </p:sp>
    </p:spTree>
  </p:cSld>
  <p:clrMapOvr>
    <a:masterClrMapping/>
  </p:clrMapOvr>
  <p:transition>
    <p:wipe dir="r"/>
  </p:transition>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en-US" b="1" u="sng" dirty="0"/>
              <a:t>POSTERIOR PITUITARY</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r>
              <a:rPr lang="en-US" dirty="0"/>
              <a:t>Releases  oxytocin and </a:t>
            </a:r>
            <a:r>
              <a:rPr lang="en-US" dirty="0" err="1"/>
              <a:t>antidiuretic</a:t>
            </a:r>
            <a:r>
              <a:rPr lang="en-US" dirty="0"/>
              <a:t> hormone (ADH or vasopressin); hormones </a:t>
            </a:r>
            <a:r>
              <a:rPr lang="en-US" dirty="0" err="1"/>
              <a:t>synthesised</a:t>
            </a:r>
            <a:r>
              <a:rPr lang="en-US" dirty="0"/>
              <a:t> in the hypothalamus.</a:t>
            </a:r>
          </a:p>
          <a:p>
            <a:r>
              <a:rPr lang="en-US" dirty="0"/>
              <a:t>The hormones act directly on non-endocrine tissue and their release by </a:t>
            </a:r>
            <a:r>
              <a:rPr lang="en-US" b="1" dirty="0"/>
              <a:t>exocytosis</a:t>
            </a:r>
            <a:r>
              <a:rPr lang="en-US" dirty="0"/>
              <a:t> is stimulated by nerve impulses from the hypothalamus.</a:t>
            </a:r>
          </a:p>
          <a:p>
            <a:pPr>
              <a:buNone/>
            </a:pPr>
            <a:r>
              <a:rPr lang="en-US" b="1" dirty="0"/>
              <a:t>a) Oxytocin</a:t>
            </a:r>
          </a:p>
          <a:p>
            <a:r>
              <a:rPr lang="en-US" dirty="0"/>
              <a:t>Stimulates 2 target tissues during and after parturition (childbirth): </a:t>
            </a:r>
            <a:r>
              <a:rPr lang="en-US" b="1" dirty="0"/>
              <a:t>uterine smooth muscle and the muscle cells of the lactating breast</a:t>
            </a:r>
            <a:r>
              <a:rPr lang="en-US" dirty="0"/>
              <a:t>. </a:t>
            </a:r>
          </a:p>
          <a:p>
            <a:r>
              <a:rPr lang="en-US" dirty="0"/>
              <a:t>During parturition increasing amounts of oxytocin are released into the bloodstream in response to increasing distension of sensory stretch receptors in the uterine cervix by the baby's head.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622</a:t>
            </a:fld>
            <a:endParaRPr lang="en-US"/>
          </a:p>
        </p:txBody>
      </p:sp>
    </p:spTree>
  </p:cSld>
  <p:clrMapOvr>
    <a:masterClrMapping/>
  </p:clrMapOvr>
  <p:transition>
    <p:wipe dir="r"/>
  </p:transition>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dirty="0"/>
              <a:t>Sensory impulses are generated and travel to the control centre in the hypothalamus, stimulating the posterior pituitary to release more oxytocin.</a:t>
            </a:r>
          </a:p>
          <a:p>
            <a:r>
              <a:rPr lang="en-US" dirty="0"/>
              <a:t>In turn this stimulates more forceful uterine contractions and greater stretching of the uterine cervix as the baby's head is forced further downwards (positive feedback mechanism).</a:t>
            </a:r>
          </a:p>
          <a:p>
            <a:r>
              <a:rPr lang="en-US" dirty="0"/>
              <a:t>The process of milk ejection also involves a positive feedback mechanism. Suckling generates sensory impulses that are transmitted from the breast to the hypothalamus.</a:t>
            </a:r>
          </a:p>
          <a:p>
            <a:r>
              <a:rPr lang="en-US" dirty="0"/>
              <a:t>The impulses trigger the release of oxytocin from the posterior pituitary and oxytocin stimulates contraction of the </a:t>
            </a:r>
            <a:r>
              <a:rPr lang="en-US" dirty="0" err="1"/>
              <a:t>myoepithelial</a:t>
            </a:r>
            <a:r>
              <a:rPr lang="en-US" dirty="0"/>
              <a:t> cells around the glandular cells and ducts of the lactating breast to contract, ejecting milk.</a:t>
            </a:r>
          </a:p>
          <a:p>
            <a:r>
              <a:rPr lang="en-US" dirty="0"/>
              <a:t>Suckling also inhibits the release of </a:t>
            </a:r>
            <a:r>
              <a:rPr lang="en-US" dirty="0" err="1"/>
              <a:t>prolactin</a:t>
            </a:r>
            <a:r>
              <a:rPr lang="en-US" dirty="0"/>
              <a:t> inhibiting hormone (PIH), prolonging </a:t>
            </a:r>
            <a:r>
              <a:rPr lang="en-US" dirty="0" err="1"/>
              <a:t>prolactin</a:t>
            </a:r>
            <a:r>
              <a:rPr lang="en-US" dirty="0"/>
              <a:t> secretion and lactation.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623</a:t>
            </a:fld>
            <a:endParaRPr lang="en-US"/>
          </a:p>
        </p:txBody>
      </p:sp>
    </p:spTree>
  </p:cSld>
  <p:clrMapOvr>
    <a:masterClrMapping/>
  </p:clrMapOvr>
  <p:transition>
    <p:wipe dir="r"/>
  </p:transition>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77000"/>
            <a:ext cx="8458200" cy="381000"/>
          </a:xfrm>
        </p:spPr>
        <p:txBody>
          <a:bodyPr>
            <a:noAutofit/>
          </a:bodyPr>
          <a:lstStyle/>
          <a:p>
            <a:r>
              <a:rPr lang="en-US" sz="2800" dirty="0"/>
              <a:t>Positive feedback mechanism; oxytocin</a:t>
            </a:r>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624</a:t>
            </a:fld>
            <a:endParaRPr lang="en-US"/>
          </a:p>
        </p:txBody>
      </p:sp>
    </p:spTree>
  </p:cSld>
  <p:clrMapOvr>
    <a:masterClrMapping/>
  </p:clrMapOvr>
  <p:transition>
    <p:wipe dir="r"/>
  </p:transition>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7500" lnSpcReduction="20000"/>
          </a:bodyPr>
          <a:lstStyle/>
          <a:p>
            <a:pPr>
              <a:buNone/>
            </a:pPr>
            <a:r>
              <a:rPr lang="en-US" b="1" dirty="0"/>
              <a:t>b) </a:t>
            </a:r>
            <a:r>
              <a:rPr lang="en-US" b="1" dirty="0" err="1"/>
              <a:t>Antidiuretic</a:t>
            </a:r>
            <a:r>
              <a:rPr lang="en-US" b="1" dirty="0"/>
              <a:t> hormone (ADH) or vasopressin</a:t>
            </a:r>
          </a:p>
          <a:p>
            <a:r>
              <a:rPr lang="en-US" b="1" dirty="0"/>
              <a:t>Main effect</a:t>
            </a:r>
            <a:r>
              <a:rPr lang="en-US" dirty="0"/>
              <a:t>:  to reduce urine output. </a:t>
            </a:r>
          </a:p>
          <a:p>
            <a:r>
              <a:rPr lang="en-US" dirty="0"/>
              <a:t>Increases the permeability to water of the distal convoluted and collecting tubules of the </a:t>
            </a:r>
            <a:r>
              <a:rPr lang="en-US" dirty="0" err="1"/>
              <a:t>nephrons</a:t>
            </a:r>
            <a:r>
              <a:rPr lang="en-US" dirty="0"/>
              <a:t> of the kidneys.  As a result the </a:t>
            </a:r>
            <a:r>
              <a:rPr lang="en-US" dirty="0" err="1"/>
              <a:t>reabsorption</a:t>
            </a:r>
            <a:r>
              <a:rPr lang="en-US" dirty="0"/>
              <a:t> of water from the glomerular filtrate is increased.</a:t>
            </a:r>
          </a:p>
          <a:p>
            <a:r>
              <a:rPr lang="en-US" dirty="0"/>
              <a:t>Amount of ADH secreted is influenced by the osmotic pressure of the blood circulating to the </a:t>
            </a:r>
            <a:r>
              <a:rPr lang="en-US" dirty="0" err="1"/>
              <a:t>osmoreceptors</a:t>
            </a:r>
            <a:r>
              <a:rPr lang="en-US" dirty="0"/>
              <a:t> in the hypothalamus.</a:t>
            </a:r>
          </a:p>
          <a:p>
            <a:r>
              <a:rPr lang="en-US" dirty="0"/>
              <a:t>As the osmotic pressure rises, the secretion of ADH increases. More water is therefore reabsorbed and the urine output is reduced, thus the body retains more water and the rise in osmotic pressure is reversed. </a:t>
            </a:r>
          </a:p>
          <a:p>
            <a:r>
              <a:rPr lang="en-US" dirty="0"/>
              <a:t>Conversely, when the osmotic pressure of the blood is low, </a:t>
            </a:r>
            <a:r>
              <a:rPr lang="en-US" dirty="0" err="1"/>
              <a:t>e.g.,after</a:t>
            </a:r>
            <a:r>
              <a:rPr lang="en-US" dirty="0"/>
              <a:t> a large fluid intake, secretion of ADH is reduced, less water is reabsorbed and more urine is produced .</a:t>
            </a:r>
          </a:p>
          <a:p>
            <a:r>
              <a:rPr lang="en-US" dirty="0"/>
              <a:t>At high concentrations, e.g., after severe blood loss, ADH causes smooth muscle contraction, especially vasoconstriction in the blood vessels of the skin and abdominal organs. This has a </a:t>
            </a:r>
            <a:r>
              <a:rPr lang="en-US" dirty="0" err="1"/>
              <a:t>pressor</a:t>
            </a:r>
            <a:r>
              <a:rPr lang="en-US" dirty="0"/>
              <a:t> effect, raising systemic blood pressure.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625</a:t>
            </a:fld>
            <a:endParaRPr lang="en-US"/>
          </a:p>
        </p:txBody>
      </p:sp>
    </p:spTree>
  </p:cSld>
  <p:clrMapOvr>
    <a:masterClrMapping/>
  </p:clrMapOvr>
  <p:transition>
    <p:wipe dir="r"/>
  </p:transition>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u="sng" dirty="0"/>
              <a:t>THYROID GLAND</a:t>
            </a:r>
          </a:p>
        </p:txBody>
      </p:sp>
      <p:sp>
        <p:nvSpPr>
          <p:cNvPr id="3" name="Content Placeholder 2"/>
          <p:cNvSpPr>
            <a:spLocks noGrp="1"/>
          </p:cNvSpPr>
          <p:nvPr>
            <p:ph idx="1"/>
          </p:nvPr>
        </p:nvSpPr>
        <p:spPr>
          <a:xfrm>
            <a:off x="0" y="533400"/>
            <a:ext cx="9144000" cy="6324600"/>
          </a:xfrm>
        </p:spPr>
        <p:txBody>
          <a:bodyPr>
            <a:normAutofit lnSpcReduction="10000"/>
          </a:bodyPr>
          <a:lstStyle/>
          <a:p>
            <a:r>
              <a:rPr lang="en-US" dirty="0"/>
              <a:t>Situated in the neck in front of the larynx and trachea at the level of the 5th, 6th and 7</a:t>
            </a:r>
            <a:r>
              <a:rPr lang="en-US" baseline="30000" dirty="0"/>
              <a:t>th</a:t>
            </a:r>
            <a:r>
              <a:rPr lang="en-US" dirty="0"/>
              <a:t> cervical and 1st thoracic vertebrae. </a:t>
            </a:r>
          </a:p>
          <a:p>
            <a:r>
              <a:rPr lang="en-US" dirty="0"/>
              <a:t>Highly vascular gland; weighs about 25 g &amp; is surrounded by a fibrous capsule. </a:t>
            </a:r>
          </a:p>
          <a:p>
            <a:r>
              <a:rPr lang="en-US" dirty="0"/>
              <a:t>Has 2 lobes, one on either side; joined by a narrow </a:t>
            </a:r>
            <a:r>
              <a:rPr lang="en-US" b="1" dirty="0"/>
              <a:t>isthmus</a:t>
            </a:r>
            <a:r>
              <a:rPr lang="en-US" dirty="0"/>
              <a:t>, lying in front of the trachea.</a:t>
            </a:r>
          </a:p>
          <a:p>
            <a:r>
              <a:rPr lang="en-US" dirty="0"/>
              <a:t>Lobes are roughly cone-shaped, about 5 cm long &amp; 3 cm wide.</a:t>
            </a:r>
          </a:p>
          <a:p>
            <a:r>
              <a:rPr lang="en-US" dirty="0"/>
              <a:t>Arterial blood is through the </a:t>
            </a:r>
          </a:p>
          <a:p>
            <a:pPr lvl="1"/>
            <a:r>
              <a:rPr lang="en-US" b="1" dirty="0"/>
              <a:t>Superior &amp;</a:t>
            </a:r>
          </a:p>
          <a:p>
            <a:pPr lvl="1"/>
            <a:r>
              <a:rPr lang="en-US" b="1" dirty="0"/>
              <a:t>inferior thyroid arteries</a:t>
            </a:r>
            <a:r>
              <a:rPr lang="en-US" dirty="0"/>
              <a:t>.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626</a:t>
            </a:fld>
            <a:endParaRPr lang="en-US"/>
          </a:p>
        </p:txBody>
      </p:sp>
    </p:spTree>
  </p:cSld>
  <p:clrMapOvr>
    <a:masterClrMapping/>
  </p:clrMapOvr>
  <p:transition>
    <p:wipe dir="r"/>
  </p:transition>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Venous return; by the </a:t>
            </a:r>
            <a:r>
              <a:rPr lang="en-US" b="1" dirty="0"/>
              <a:t>thyroid veins </a:t>
            </a:r>
            <a:r>
              <a:rPr lang="en-US" dirty="0"/>
              <a:t>which drain into the internal jugular veins.</a:t>
            </a:r>
          </a:p>
          <a:p>
            <a:r>
              <a:rPr lang="en-US" dirty="0"/>
              <a:t>2 parathyroid glands lie against the posterior surface of each lobe</a:t>
            </a:r>
          </a:p>
          <a:p>
            <a:r>
              <a:rPr lang="en-US" b="1" dirty="0"/>
              <a:t>Recurrent laryngeal nerve </a:t>
            </a:r>
            <a:r>
              <a:rPr lang="en-US" dirty="0"/>
              <a:t>passes upwards close to the lobes of the gland and on the right side it lies near the inferior thyroid artery.</a:t>
            </a:r>
          </a:p>
          <a:p>
            <a:r>
              <a:rPr lang="en-US" dirty="0"/>
              <a:t>The gland is composed of </a:t>
            </a:r>
            <a:r>
              <a:rPr lang="en-US" b="1" dirty="0"/>
              <a:t>cuboidal epithelium </a:t>
            </a:r>
            <a:r>
              <a:rPr lang="en-US" dirty="0"/>
              <a:t>that forms spherical follicles; which secrete and store colloid, a thick sticky protein material (</a:t>
            </a:r>
            <a:r>
              <a:rPr lang="en-US" dirty="0" err="1"/>
              <a:t>thyroglobulin</a:t>
            </a:r>
            <a:r>
              <a:rPr lang="en-US" dirty="0"/>
              <a:t>). </a:t>
            </a:r>
          </a:p>
          <a:p>
            <a:r>
              <a:rPr lang="en-US" dirty="0"/>
              <a:t>Between the follicles there are other cells found singly or in small groups: </a:t>
            </a:r>
            <a:r>
              <a:rPr lang="en-US" b="1" dirty="0" err="1"/>
              <a:t>parafollicular</a:t>
            </a:r>
            <a:r>
              <a:rPr lang="en-US" b="1" dirty="0"/>
              <a:t> cells (C-cells</a:t>
            </a:r>
            <a:r>
              <a:rPr lang="en-US" dirty="0"/>
              <a:t>), which secrete the hormone </a:t>
            </a:r>
            <a:r>
              <a:rPr lang="en-US" b="1" dirty="0"/>
              <a:t>calcitonin</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627</a:t>
            </a:fld>
            <a:endParaRPr lang="en-US"/>
          </a:p>
        </p:txBody>
      </p:sp>
    </p:spTree>
  </p:cSld>
  <p:clrMapOvr>
    <a:masterClrMapping/>
  </p:clrMapOvr>
  <p:transition>
    <p:wipe dir="r"/>
  </p:transition>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430962"/>
            <a:ext cx="8458200" cy="427038"/>
          </a:xfrm>
        </p:spPr>
        <p:txBody>
          <a:bodyPr>
            <a:normAutofit fontScale="90000"/>
          </a:bodyPr>
          <a:lstStyle/>
          <a:p>
            <a:r>
              <a:rPr lang="en-US" sz="2400" dirty="0"/>
              <a:t>Thyroid gland and associated structures</a:t>
            </a:r>
          </a:p>
        </p:txBody>
      </p:sp>
      <p:pic>
        <p:nvPicPr>
          <p:cNvPr id="12290" name="Picture 2"/>
          <p:cNvPicPr>
            <a:picLocks noGrp="1" noChangeAspect="1" noChangeArrowheads="1"/>
          </p:cNvPicPr>
          <p:nvPr>
            <p:ph idx="1"/>
          </p:nvPr>
        </p:nvPicPr>
        <p:blipFill>
          <a:blip r:embed="rId2" cstate="print"/>
          <a:srcRect/>
          <a:stretch>
            <a:fillRect/>
          </a:stretch>
        </p:blipFill>
        <p:spPr bwMode="auto">
          <a:xfrm>
            <a:off x="0" y="0"/>
            <a:ext cx="9143999"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628</a:t>
            </a:fld>
            <a:endParaRPr lang="en-US"/>
          </a:p>
        </p:txBody>
      </p:sp>
    </p:spTree>
  </p:cSld>
  <p:clrMapOvr>
    <a:masterClrMapping/>
  </p:clrMapOvr>
  <p:transition>
    <p:wipe dir="r"/>
  </p:transition>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202362"/>
            <a:ext cx="8229600" cy="655638"/>
          </a:xfrm>
        </p:spPr>
        <p:txBody>
          <a:bodyPr>
            <a:normAutofit fontScale="90000"/>
          </a:bodyPr>
          <a:lstStyle/>
          <a:p>
            <a:r>
              <a:rPr lang="en-US" dirty="0"/>
              <a:t>Microscopic structure</a:t>
            </a:r>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629</a:t>
            </a:fld>
            <a:endParaRPr lang="en-US"/>
          </a:p>
        </p:txBody>
      </p:sp>
    </p:spTree>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p:txBody>
          <a:bodyPr/>
          <a:lstStyle/>
          <a:p>
            <a:pPr eaLnBrk="1" hangingPunct="1">
              <a:defRPr/>
            </a:pPr>
            <a:r>
              <a:rPr lang="en-US"/>
              <a:t>Movement in Planes and Axis of Rotation</a:t>
            </a:r>
          </a:p>
        </p:txBody>
      </p:sp>
      <p:sp>
        <p:nvSpPr>
          <p:cNvPr id="70659"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err="1"/>
              <a:t>i</a:t>
            </a:r>
            <a:r>
              <a:rPr lang="en-US" b="1" dirty="0"/>
              <a:t>) Thyroxine and </a:t>
            </a:r>
            <a:r>
              <a:rPr lang="en-US" b="1" dirty="0" err="1"/>
              <a:t>triiodothyronine</a:t>
            </a:r>
            <a:endParaRPr lang="en-US" b="1" dirty="0"/>
          </a:p>
          <a:p>
            <a:r>
              <a:rPr lang="en-US" dirty="0"/>
              <a:t>Iodine is essential for the formation of the thyroid gland hormones; </a:t>
            </a:r>
            <a:r>
              <a:rPr lang="en-US" b="1" dirty="0"/>
              <a:t>thyroxine (T4) </a:t>
            </a:r>
            <a:r>
              <a:rPr lang="en-US" dirty="0"/>
              <a:t>&amp;</a:t>
            </a:r>
            <a:r>
              <a:rPr lang="en-US" b="1" dirty="0"/>
              <a:t> tri-</a:t>
            </a:r>
            <a:r>
              <a:rPr lang="en-US" b="1" dirty="0" err="1"/>
              <a:t>iodothyronine</a:t>
            </a:r>
            <a:r>
              <a:rPr lang="en-US" b="1" dirty="0"/>
              <a:t> (T3). </a:t>
            </a:r>
          </a:p>
          <a:p>
            <a:r>
              <a:rPr lang="en-US" dirty="0"/>
              <a:t>Body's main sources of iodine are </a:t>
            </a:r>
          </a:p>
          <a:p>
            <a:pPr lvl="1"/>
            <a:r>
              <a:rPr lang="en-US" dirty="0"/>
              <a:t>seafood, </a:t>
            </a:r>
          </a:p>
          <a:p>
            <a:pPr lvl="1"/>
            <a:r>
              <a:rPr lang="en-US" dirty="0"/>
              <a:t>vegetables grown in iodine-rich soil </a:t>
            </a:r>
          </a:p>
          <a:p>
            <a:pPr lvl="1"/>
            <a:r>
              <a:rPr lang="en-US" dirty="0"/>
              <a:t>iodinated table salt in the diet. </a:t>
            </a:r>
          </a:p>
          <a:p>
            <a:r>
              <a:rPr lang="en-US" b="1" dirty="0"/>
              <a:t>Iodine trapping: </a:t>
            </a:r>
            <a:r>
              <a:rPr lang="en-US" dirty="0"/>
              <a:t>process by which thyroid gland selectively takes up iodine from the blood</a:t>
            </a:r>
            <a:r>
              <a:rPr lang="en-US" b="1" dirty="0"/>
              <a:t> </a:t>
            </a:r>
          </a:p>
          <a:p>
            <a:r>
              <a:rPr lang="en-US" dirty="0"/>
              <a:t>Thyroid hormones are synthesized as large precursor molecules called</a:t>
            </a:r>
            <a:r>
              <a:rPr lang="en-US" b="1" dirty="0"/>
              <a:t> thyroglobulin</a:t>
            </a:r>
            <a:r>
              <a:rPr lang="en-US" dirty="0"/>
              <a:t>. </a:t>
            </a:r>
          </a:p>
          <a:p>
            <a:r>
              <a:rPr lang="en-US" dirty="0"/>
              <a:t>Release of T3 &amp; T4 into the blood is regulated by TSH.</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630</a:t>
            </a:fld>
            <a:endParaRPr lang="en-US"/>
          </a:p>
        </p:txBody>
      </p:sp>
    </p:spTree>
  </p:cSld>
  <p:clrMapOvr>
    <a:masterClrMapping/>
  </p:clrMapOvr>
  <p:transition>
    <p:wedge/>
  </p:transition>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a:t>Secretion of TSH is stimulated by the </a:t>
            </a:r>
            <a:r>
              <a:rPr lang="en-US" b="1" dirty="0"/>
              <a:t>TRH </a:t>
            </a:r>
            <a:r>
              <a:rPr lang="en-US" dirty="0"/>
              <a:t>from the hypothalamus. </a:t>
            </a:r>
          </a:p>
          <a:p>
            <a:r>
              <a:rPr lang="en-US" dirty="0"/>
              <a:t>Secretion of TRH is stimulated by </a:t>
            </a:r>
          </a:p>
          <a:p>
            <a:pPr lvl="1"/>
            <a:r>
              <a:rPr lang="en-US" dirty="0"/>
              <a:t>exercise, </a:t>
            </a:r>
          </a:p>
          <a:p>
            <a:pPr lvl="1"/>
            <a:r>
              <a:rPr lang="en-US" dirty="0"/>
              <a:t>stress, </a:t>
            </a:r>
          </a:p>
          <a:p>
            <a:pPr lvl="1"/>
            <a:r>
              <a:rPr lang="en-US" dirty="0"/>
              <a:t>malnutrition, </a:t>
            </a:r>
          </a:p>
          <a:p>
            <a:pPr lvl="1"/>
            <a:r>
              <a:rPr lang="en-US" dirty="0"/>
              <a:t>low plasma glucose </a:t>
            </a:r>
          </a:p>
          <a:p>
            <a:pPr lvl="1"/>
            <a:r>
              <a:rPr lang="en-US" dirty="0"/>
              <a:t>sleep. </a:t>
            </a:r>
          </a:p>
          <a:p>
            <a:r>
              <a:rPr lang="en-US" dirty="0"/>
              <a:t>Increased levels of T3 and T4; decrease TSH secretion and vice versa .</a:t>
            </a:r>
          </a:p>
          <a:p>
            <a:r>
              <a:rPr lang="en-US" dirty="0"/>
              <a:t>When the iodine supply is deficient, excess TSH is secreted and there is proliferation of thyroid gland cells and enlargement of the gland. </a:t>
            </a:r>
          </a:p>
          <a:p>
            <a:r>
              <a:rPr lang="en-US" dirty="0"/>
              <a:t>Secretion of T3 and T4 begins about the 3</a:t>
            </a:r>
            <a:r>
              <a:rPr lang="en-US" baseline="30000" dirty="0"/>
              <a:t>rd</a:t>
            </a:r>
            <a:r>
              <a:rPr lang="en-US" dirty="0"/>
              <a:t> month of fetal life and is increased at puberty and in women during the reproductive years, especially during pregnancy.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631</a:t>
            </a:fld>
            <a:endParaRPr lang="en-US"/>
          </a:p>
        </p:txBody>
      </p:sp>
    </p:spTree>
  </p:cSld>
  <p:clrMapOvr>
    <a:masterClrMapping/>
  </p:clrMapOvr>
  <p:transition>
    <p:wedge/>
  </p:transition>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Thyroid hormones enter the target cells and regulate the expression of genes in the nucleus.</a:t>
            </a:r>
          </a:p>
          <a:p>
            <a:r>
              <a:rPr lang="en-US" dirty="0"/>
              <a:t>T3 and T4 affect most cells of the body by:</a:t>
            </a:r>
          </a:p>
          <a:p>
            <a:pPr lvl="1"/>
            <a:r>
              <a:rPr lang="en-US" dirty="0"/>
              <a:t>increasing the basal metabolic rate and heat production</a:t>
            </a:r>
          </a:p>
          <a:p>
            <a:pPr lvl="1"/>
            <a:r>
              <a:rPr lang="en-US" dirty="0"/>
              <a:t>regulating metabolism of carbohydrates, proteins and fats.</a:t>
            </a:r>
          </a:p>
          <a:p>
            <a:r>
              <a:rPr lang="en-US" dirty="0"/>
              <a:t>T3 and T4 </a:t>
            </a:r>
          </a:p>
          <a:p>
            <a:pPr lvl="1"/>
            <a:r>
              <a:rPr lang="en-US" dirty="0"/>
              <a:t>may enhance effect of other hormones (adrenaline &amp; noradrenaline).</a:t>
            </a:r>
          </a:p>
          <a:p>
            <a:pPr lvl="1"/>
            <a:r>
              <a:rPr lang="en-US" dirty="0"/>
              <a:t>are essential for physical growth and mental development </a:t>
            </a:r>
          </a:p>
          <a:p>
            <a:pPr lvl="1"/>
            <a:r>
              <a:rPr lang="en-US" dirty="0"/>
              <a:t>helps in regulating the metabolic rate of all body cells.</a:t>
            </a:r>
          </a:p>
          <a:p>
            <a:pPr lvl="1"/>
            <a:r>
              <a:rPr lang="en-US" dirty="0"/>
              <a:t>increase protein and bone turnover.</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632</a:t>
            </a:fld>
            <a:endParaRPr lang="en-US"/>
          </a:p>
        </p:txBody>
      </p:sp>
    </p:spTree>
  </p:cSld>
  <p:clrMapOvr>
    <a:masterClrMapping/>
  </p:clrMapOvr>
  <p:transition>
    <p:wedge/>
  </p:transition>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ii) Calcitonin</a:t>
            </a:r>
          </a:p>
          <a:p>
            <a:r>
              <a:rPr lang="en-US" dirty="0"/>
              <a:t>Secreted by the </a:t>
            </a:r>
            <a:r>
              <a:rPr lang="en-US" dirty="0" err="1"/>
              <a:t>parafollicular</a:t>
            </a:r>
            <a:r>
              <a:rPr lang="en-US" dirty="0"/>
              <a:t> (C-cells). </a:t>
            </a:r>
          </a:p>
          <a:p>
            <a:r>
              <a:rPr lang="en-US" b="1" dirty="0"/>
              <a:t>Functions</a:t>
            </a:r>
          </a:p>
          <a:p>
            <a:pPr lvl="1"/>
            <a:r>
              <a:rPr lang="en-US" dirty="0"/>
              <a:t>Acts on bone and the kidneys to reduce the blood calcium (Ca2+) level when it is raised. </a:t>
            </a:r>
          </a:p>
          <a:p>
            <a:pPr lvl="1"/>
            <a:r>
              <a:rPr lang="en-US" dirty="0"/>
              <a:t>Reduces the </a:t>
            </a:r>
            <a:r>
              <a:rPr lang="en-US" dirty="0" err="1"/>
              <a:t>reabsorption</a:t>
            </a:r>
            <a:r>
              <a:rPr lang="en-US" dirty="0"/>
              <a:t> of calcium from bones </a:t>
            </a:r>
          </a:p>
          <a:p>
            <a:pPr lvl="1"/>
            <a:r>
              <a:rPr lang="en-US" dirty="0"/>
              <a:t>Inhibits </a:t>
            </a:r>
            <a:r>
              <a:rPr lang="en-US" dirty="0" err="1"/>
              <a:t>reabsorption</a:t>
            </a:r>
            <a:r>
              <a:rPr lang="en-US" dirty="0"/>
              <a:t> of calcium by the renal tubules. </a:t>
            </a:r>
          </a:p>
          <a:p>
            <a:r>
              <a:rPr lang="en-US" dirty="0"/>
              <a:t>Its effect is antagonistic to that of </a:t>
            </a:r>
            <a:r>
              <a:rPr lang="en-US" b="1" dirty="0"/>
              <a:t>parathyroid hormone (PTH, parathormone)</a:t>
            </a:r>
            <a:r>
              <a:rPr lang="en-US" dirty="0"/>
              <a:t>; secreted by parathyroid glands. </a:t>
            </a:r>
          </a:p>
          <a:p>
            <a:r>
              <a:rPr lang="en-US" dirty="0"/>
              <a:t>Release of calcitonin is stimulated by an increase in the blood calcium level.</a:t>
            </a:r>
          </a:p>
          <a:p>
            <a:r>
              <a:rPr lang="en-US" dirty="0"/>
              <a:t>Important during childhood when bones undergo considerable changes in size and shape.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633</a:t>
            </a:fld>
            <a:endParaRPr lang="en-US"/>
          </a:p>
        </p:txBody>
      </p:sp>
    </p:spTree>
  </p:cSld>
  <p:clrMapOvr>
    <a:masterClrMapping/>
  </p:clrMapOvr>
  <p:transition>
    <p:wedge/>
  </p:transition>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en-US" b="1" u="sng" dirty="0"/>
              <a:t>PARATHYROID GLANDS</a:t>
            </a:r>
          </a:p>
        </p:txBody>
      </p:sp>
      <p:sp>
        <p:nvSpPr>
          <p:cNvPr id="3" name="Content Placeholder 2"/>
          <p:cNvSpPr>
            <a:spLocks noGrp="1"/>
          </p:cNvSpPr>
          <p:nvPr>
            <p:ph idx="1"/>
          </p:nvPr>
        </p:nvSpPr>
        <p:spPr>
          <a:xfrm>
            <a:off x="0" y="533400"/>
            <a:ext cx="9144000" cy="6324600"/>
          </a:xfrm>
        </p:spPr>
        <p:txBody>
          <a:bodyPr>
            <a:normAutofit lnSpcReduction="10000"/>
          </a:bodyPr>
          <a:lstStyle/>
          <a:p>
            <a:r>
              <a:rPr lang="en-US" dirty="0"/>
              <a:t>4 parathyroid glands, 2 embedded in the posterior surface of each lobe of the thyroid gland</a:t>
            </a:r>
          </a:p>
          <a:p>
            <a:r>
              <a:rPr lang="en-US" dirty="0"/>
              <a:t>Surrounded by fine connective tissue capsules. </a:t>
            </a:r>
          </a:p>
          <a:p>
            <a:r>
              <a:rPr lang="en-US" dirty="0"/>
              <a:t>Cells forming the glands are spherical in shape and are arranged in columns with channels containing blood between them.</a:t>
            </a:r>
            <a:endParaRPr lang="en-US" b="1" dirty="0"/>
          </a:p>
          <a:p>
            <a:r>
              <a:rPr lang="en-US" dirty="0"/>
              <a:t>Secrete </a:t>
            </a:r>
            <a:r>
              <a:rPr lang="en-US" b="1" dirty="0"/>
              <a:t>parathyroid hormone (PTH, parathormone). </a:t>
            </a:r>
          </a:p>
          <a:p>
            <a:r>
              <a:rPr lang="en-US" dirty="0"/>
              <a:t>Secretion is regulated by the blood level of calcium. When this falls, secretion of PTH is increased and vice versa.</a:t>
            </a:r>
          </a:p>
          <a:p>
            <a:r>
              <a:rPr lang="en-US" b="1" dirty="0"/>
              <a:t>Main function </a:t>
            </a:r>
            <a:r>
              <a:rPr lang="en-US" dirty="0"/>
              <a:t>of PTH is to increase the blood calcium level when it is low.</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634</a:t>
            </a:fld>
            <a:endParaRPr lang="en-US"/>
          </a:p>
        </p:txBody>
      </p:sp>
    </p:spTree>
  </p:cSld>
  <p:clrMapOvr>
    <a:masterClrMapping/>
  </p:clrMapOvr>
  <p:transition>
    <p:wedge/>
  </p:transition>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This is achieved by </a:t>
            </a:r>
          </a:p>
          <a:p>
            <a:pPr lvl="1"/>
            <a:r>
              <a:rPr lang="en-US" dirty="0"/>
              <a:t>indirectly increasing the amount of calcium absorbed from the small intestine and reabsorbed from the renal tubules. </a:t>
            </a:r>
          </a:p>
          <a:p>
            <a:pPr lvl="1"/>
            <a:r>
              <a:rPr lang="en-US" dirty="0"/>
              <a:t>If these sources provide inadequate supplies then PTH stimulates osteoclasts (bone-destroying cells) and resorption of calcium from bones.</a:t>
            </a:r>
          </a:p>
          <a:p>
            <a:r>
              <a:rPr lang="en-US" dirty="0"/>
              <a:t>PTH &amp; calcitonin from the thyroid gland act in a complementary manner to maintain blood calcium levels within the normal range. </a:t>
            </a:r>
          </a:p>
          <a:p>
            <a:r>
              <a:rPr lang="en-US" dirty="0"/>
              <a:t>This is needed for:</a:t>
            </a:r>
          </a:p>
          <a:p>
            <a:pPr lvl="1"/>
            <a:r>
              <a:rPr lang="en-US" dirty="0"/>
              <a:t>muscle contraction</a:t>
            </a:r>
          </a:p>
          <a:p>
            <a:pPr lvl="1"/>
            <a:r>
              <a:rPr lang="en-US" dirty="0"/>
              <a:t>blood clotting</a:t>
            </a:r>
          </a:p>
          <a:p>
            <a:pPr lvl="1"/>
            <a:r>
              <a:rPr lang="en-US" dirty="0"/>
              <a:t>nerve impulse transmission.</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635</a:t>
            </a:fld>
            <a:endParaRPr lang="en-US"/>
          </a:p>
        </p:txBody>
      </p:sp>
    </p:spTree>
  </p:cSld>
  <p:clrMapOvr>
    <a:masterClrMapping/>
  </p:clrMapOvr>
  <p:transition>
    <p:wedge/>
  </p:transition>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636</a:t>
            </a:fld>
            <a:endParaRPr lang="en-US"/>
          </a:p>
        </p:txBody>
      </p:sp>
    </p:spTree>
  </p:cSld>
  <p:clrMapOvr>
    <a:masterClrMapping/>
  </p:clrMapOvr>
  <p:transition>
    <p:wedge/>
  </p:transition>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en-US" b="1" u="sng" dirty="0"/>
              <a:t>ADRENAL/SUPRARENAL GLANDS</a:t>
            </a:r>
          </a:p>
        </p:txBody>
      </p:sp>
      <p:sp>
        <p:nvSpPr>
          <p:cNvPr id="3" name="Content Placeholder 2"/>
          <p:cNvSpPr>
            <a:spLocks noGrp="1"/>
          </p:cNvSpPr>
          <p:nvPr>
            <p:ph idx="1"/>
          </p:nvPr>
        </p:nvSpPr>
        <p:spPr>
          <a:xfrm>
            <a:off x="0" y="533400"/>
            <a:ext cx="9144000" cy="6324600"/>
          </a:xfrm>
        </p:spPr>
        <p:txBody>
          <a:bodyPr>
            <a:normAutofit fontScale="92500"/>
          </a:bodyPr>
          <a:lstStyle/>
          <a:p>
            <a:r>
              <a:rPr lang="en-US" dirty="0"/>
              <a:t>2, one situated on the upper pole of each kidney enclosed within the renal fascia . </a:t>
            </a:r>
          </a:p>
          <a:p>
            <a:r>
              <a:rPr lang="en-US" dirty="0"/>
              <a:t>Are about 4 cm long &amp; 3 cm thick.</a:t>
            </a:r>
          </a:p>
          <a:p>
            <a:r>
              <a:rPr lang="en-US" b="1" dirty="0"/>
              <a:t>Arterial blood supply; </a:t>
            </a:r>
            <a:r>
              <a:rPr lang="en-US" dirty="0"/>
              <a:t>by branches from the abdominal aorta and renal arteries.</a:t>
            </a:r>
          </a:p>
          <a:p>
            <a:r>
              <a:rPr lang="en-US" b="1" dirty="0"/>
              <a:t>Venous return</a:t>
            </a:r>
            <a:r>
              <a:rPr lang="en-US" dirty="0"/>
              <a:t>; by suprarenal veins. </a:t>
            </a:r>
          </a:p>
          <a:p>
            <a:pPr lvl="1"/>
            <a:r>
              <a:rPr lang="en-US" b="1" dirty="0"/>
              <a:t>right gland </a:t>
            </a:r>
            <a:r>
              <a:rPr lang="en-US" dirty="0"/>
              <a:t>drains into the </a:t>
            </a:r>
            <a:r>
              <a:rPr lang="en-US" b="1" dirty="0"/>
              <a:t>inferior vena cava </a:t>
            </a:r>
            <a:r>
              <a:rPr lang="en-US" dirty="0"/>
              <a:t>&amp;</a:t>
            </a:r>
          </a:p>
          <a:p>
            <a:pPr lvl="1"/>
            <a:r>
              <a:rPr lang="en-US" b="1" dirty="0"/>
              <a:t>left gland </a:t>
            </a:r>
            <a:r>
              <a:rPr lang="en-US" dirty="0"/>
              <a:t>into the </a:t>
            </a:r>
            <a:r>
              <a:rPr lang="en-US" b="1" dirty="0"/>
              <a:t>left renal vein.</a:t>
            </a:r>
          </a:p>
          <a:p>
            <a:r>
              <a:rPr lang="en-US" dirty="0"/>
              <a:t>Composed of 2 parts. </a:t>
            </a:r>
          </a:p>
          <a:p>
            <a:pPr lvl="1"/>
            <a:r>
              <a:rPr lang="en-US" dirty="0"/>
              <a:t>outer part; </a:t>
            </a:r>
            <a:r>
              <a:rPr lang="en-US" b="1" dirty="0"/>
              <a:t>cortex</a:t>
            </a:r>
            <a:r>
              <a:rPr lang="en-US" dirty="0"/>
              <a:t> </a:t>
            </a:r>
          </a:p>
          <a:p>
            <a:pPr lvl="1"/>
            <a:r>
              <a:rPr lang="en-US" dirty="0"/>
              <a:t>inner part; </a:t>
            </a:r>
            <a:r>
              <a:rPr lang="en-US" b="1" dirty="0"/>
              <a:t>medulla</a:t>
            </a:r>
            <a:r>
              <a:rPr lang="en-US" dirty="0"/>
              <a:t>.</a:t>
            </a:r>
          </a:p>
          <a:p>
            <a:r>
              <a:rPr lang="en-US" dirty="0"/>
              <a:t>Adrenal cortex is essential to life but the medulla is not.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637</a:t>
            </a:fld>
            <a:endParaRPr lang="en-US"/>
          </a:p>
        </p:txBody>
      </p:sp>
    </p:spTree>
  </p:cSld>
  <p:clrMapOvr>
    <a:masterClrMapping/>
  </p:clrMapOvr>
  <p:transition>
    <p:wedge/>
  </p:transition>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Adrenal cortex</a:t>
            </a:r>
          </a:p>
          <a:p>
            <a:r>
              <a:rPr lang="en-US" dirty="0"/>
              <a:t>Produces 3 groups of steroid hormones from cholesterol collectively called </a:t>
            </a:r>
            <a:r>
              <a:rPr lang="en-US" b="1" dirty="0" err="1"/>
              <a:t>adrenocorticoids</a:t>
            </a:r>
            <a:r>
              <a:rPr lang="en-US" b="1" dirty="0"/>
              <a:t> </a:t>
            </a:r>
            <a:r>
              <a:rPr lang="en-US" dirty="0"/>
              <a:t>(corticosteroids, corticoids). </a:t>
            </a:r>
          </a:p>
          <a:p>
            <a:r>
              <a:rPr lang="en-US" dirty="0"/>
              <a:t>The cortex has 3 distinct areas that produce:</a:t>
            </a:r>
          </a:p>
          <a:p>
            <a:pPr lvl="1"/>
            <a:r>
              <a:rPr lang="en-US" dirty="0" err="1"/>
              <a:t>Zona</a:t>
            </a:r>
            <a:r>
              <a:rPr lang="en-US" dirty="0"/>
              <a:t> </a:t>
            </a:r>
            <a:r>
              <a:rPr lang="en-US" dirty="0" err="1"/>
              <a:t>fasculata</a:t>
            </a:r>
            <a:r>
              <a:rPr lang="en-US" dirty="0"/>
              <a:t>-          glucocorticoids</a:t>
            </a:r>
          </a:p>
          <a:p>
            <a:pPr lvl="1"/>
            <a:r>
              <a:rPr lang="en-US" dirty="0" err="1"/>
              <a:t>zona</a:t>
            </a:r>
            <a:r>
              <a:rPr lang="en-US" dirty="0"/>
              <a:t> </a:t>
            </a:r>
            <a:r>
              <a:rPr lang="en-US" dirty="0" err="1"/>
              <a:t>glomerulosa</a:t>
            </a:r>
            <a:r>
              <a:rPr lang="en-US" dirty="0"/>
              <a:t>-    mineralocorticoids</a:t>
            </a:r>
          </a:p>
          <a:p>
            <a:pPr lvl="1"/>
            <a:r>
              <a:rPr lang="en-US" dirty="0" err="1"/>
              <a:t>Zona</a:t>
            </a:r>
            <a:r>
              <a:rPr lang="en-US" dirty="0"/>
              <a:t> </a:t>
            </a:r>
            <a:r>
              <a:rPr lang="en-US" dirty="0" err="1"/>
              <a:t>reticularis</a:t>
            </a:r>
            <a:r>
              <a:rPr lang="en-US" dirty="0"/>
              <a:t>-        sex hormones (androgens).</a:t>
            </a:r>
            <a:r>
              <a:rPr lang="en-US" b="1" dirty="0"/>
              <a:t> </a:t>
            </a:r>
          </a:p>
          <a:p>
            <a:pPr marL="514350" indent="-514350">
              <a:buAutoNum type="alphaLcParenR"/>
            </a:pPr>
            <a:r>
              <a:rPr lang="en-US" b="1" dirty="0"/>
              <a:t>Glucocorticoids </a:t>
            </a:r>
            <a:r>
              <a:rPr lang="en-US" dirty="0"/>
              <a:t>e.g.,</a:t>
            </a:r>
            <a:r>
              <a:rPr lang="en-US" b="1" dirty="0"/>
              <a:t> </a:t>
            </a:r>
            <a:r>
              <a:rPr lang="it-IT" dirty="0"/>
              <a:t>Cortisol (hydrocortisone), corticosterone and cortisone</a:t>
            </a:r>
            <a:endParaRPr lang="en-US" dirty="0"/>
          </a:p>
          <a:p>
            <a:pPr marL="514350" indent="-514350"/>
            <a:r>
              <a:rPr lang="en-US" dirty="0"/>
              <a:t>Essential for life, regulating metabolism &amp; responses to stress. </a:t>
            </a:r>
          </a:p>
          <a:p>
            <a:pPr marL="514350" indent="-514350"/>
            <a:r>
              <a:rPr lang="en-US" dirty="0"/>
              <a:t>Secretion is stimulated by </a:t>
            </a:r>
          </a:p>
          <a:p>
            <a:pPr marL="914400" lvl="1" indent="-514350"/>
            <a:r>
              <a:rPr lang="en-US" dirty="0"/>
              <a:t>ACTH from the anterior pituitary </a:t>
            </a:r>
          </a:p>
          <a:p>
            <a:pPr marL="914400" lvl="1" indent="-514350"/>
            <a:r>
              <a:rPr lang="en-US" dirty="0"/>
              <a:t>stress. </a:t>
            </a:r>
          </a:p>
          <a:p>
            <a:pPr lvl="1"/>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638</a:t>
            </a:fld>
            <a:endParaRPr lang="en-US"/>
          </a:p>
        </p:txBody>
      </p:sp>
    </p:spTree>
  </p:cSld>
  <p:clrMapOvr>
    <a:masterClrMapping/>
  </p:clrMapOvr>
  <p:transition>
    <p:wedge/>
  </p:transition>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In non-stressful conditions secretion has marked circadian variations. The highest level of hormones occurs between 4 a.m. and 8 a.m. and the lowest, between midnight and 3 a.m. </a:t>
            </a:r>
          </a:p>
          <a:p>
            <a:r>
              <a:rPr lang="en-US" b="1" dirty="0"/>
              <a:t>Effects of glucocorticoids</a:t>
            </a:r>
          </a:p>
          <a:p>
            <a:pPr lvl="1">
              <a:buFont typeface="Wingdings" pitchFamily="2" charset="2"/>
              <a:buChar char="ü"/>
            </a:pPr>
            <a:r>
              <a:rPr lang="en-US" dirty="0"/>
              <a:t>gluconeogenesis (formation of new sugar from, e.g protein) and </a:t>
            </a:r>
            <a:r>
              <a:rPr lang="en-US" dirty="0" err="1"/>
              <a:t>hyperglycaemia</a:t>
            </a:r>
            <a:r>
              <a:rPr lang="en-US" dirty="0"/>
              <a:t>.</a:t>
            </a:r>
          </a:p>
          <a:p>
            <a:pPr lvl="1">
              <a:buFont typeface="Wingdings" pitchFamily="2" charset="2"/>
              <a:buChar char="ü"/>
            </a:pPr>
            <a:r>
              <a:rPr lang="en-US" dirty="0" err="1"/>
              <a:t>lipolysis</a:t>
            </a:r>
            <a:r>
              <a:rPr lang="en-US" dirty="0"/>
              <a:t> (breakdown of triglycerides into fatty acids and glycerol for energy production)</a:t>
            </a:r>
          </a:p>
          <a:p>
            <a:pPr lvl="1">
              <a:buFont typeface="Wingdings" pitchFamily="2" charset="2"/>
              <a:buChar char="ü"/>
            </a:pPr>
            <a:r>
              <a:rPr lang="en-US" dirty="0"/>
              <a:t>stimulating breakdown of protein, releasing amino acids, which can be used for synthesis of other proteins, e.g. enzymes, or for energy (ATP) production </a:t>
            </a:r>
          </a:p>
          <a:p>
            <a:pPr lvl="1">
              <a:buFont typeface="Wingdings" pitchFamily="2" charset="2"/>
              <a:buChar char="ü"/>
            </a:pPr>
            <a:r>
              <a:rPr lang="en-US" dirty="0"/>
              <a:t>promoting absorption of sodium and water from renal tubules (a weak mineralocorticoid effect).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639</a:t>
            </a:fld>
            <a:endParaRPr lang="en-US"/>
          </a:p>
        </p:txBody>
      </p:sp>
    </p:spTree>
  </p:cSld>
  <p:clrMapOvr>
    <a:masterClrMapping/>
  </p:clrMapOvr>
  <p:transition>
    <p:wedg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417638"/>
          </a:xfrm>
        </p:spPr>
        <p:txBody>
          <a:bodyPr>
            <a:normAutofit/>
          </a:bodyPr>
          <a:lstStyle/>
          <a:p>
            <a:pPr eaLnBrk="1" hangingPunct="1">
              <a:defRPr/>
            </a:pPr>
            <a:r>
              <a:rPr lang="en-US" sz="4000" dirty="0"/>
              <a:t>Describing Position and Movement</a:t>
            </a:r>
          </a:p>
        </p:txBody>
      </p:sp>
      <p:sp>
        <p:nvSpPr>
          <p:cNvPr id="37891" name="Rectangle 3"/>
          <p:cNvSpPr>
            <a:spLocks noGrp="1" noChangeArrowheads="1"/>
          </p:cNvSpPr>
          <p:nvPr>
            <p:ph idx="1"/>
          </p:nvPr>
        </p:nvSpPr>
        <p:spPr>
          <a:xfrm>
            <a:off x="0" y="1295400"/>
            <a:ext cx="9144000" cy="5410200"/>
          </a:xfrm>
        </p:spPr>
        <p:txBody>
          <a:bodyPr>
            <a:normAutofit/>
          </a:bodyPr>
          <a:lstStyle/>
          <a:p>
            <a:pPr eaLnBrk="1" hangingPunct="1">
              <a:defRPr/>
            </a:pPr>
            <a:r>
              <a:rPr lang="en-US" sz="3200" dirty="0"/>
              <a:t>A body movement can be described in terms of the anatomical plane through which it occurs and the anatomical axis around which it rotates.</a:t>
            </a:r>
          </a:p>
          <a:p>
            <a:pPr eaLnBrk="1" hangingPunct="1">
              <a:defRPr/>
            </a:pPr>
            <a:endParaRPr lang="en-US" sz="3200" dirty="0"/>
          </a:p>
          <a:p>
            <a:pPr eaLnBrk="1" hangingPunct="1">
              <a:defRPr/>
            </a:pPr>
            <a:r>
              <a:rPr lang="en-US" sz="3200" dirty="0">
                <a:solidFill>
                  <a:srgbClr val="FF0000"/>
                </a:solidFill>
                <a:effectLst>
                  <a:outerShdw blurRad="38100" dist="38100" dir="2700000" algn="tl">
                    <a:srgbClr val="FFFFFF"/>
                  </a:outerShdw>
                </a:effectLst>
              </a:rPr>
              <a:t>The</a:t>
            </a:r>
            <a:r>
              <a:rPr lang="en-US" sz="3200" dirty="0"/>
              <a:t> </a:t>
            </a:r>
            <a:r>
              <a:rPr lang="en-US" sz="3200" dirty="0">
                <a:solidFill>
                  <a:srgbClr val="FF0000"/>
                </a:solidFill>
                <a:effectLst>
                  <a:outerShdw blurRad="38100" dist="38100" dir="2700000" algn="tl">
                    <a:srgbClr val="FFFFFF"/>
                  </a:outerShdw>
                </a:effectLst>
              </a:rPr>
              <a:t>GENERAL</a:t>
            </a:r>
            <a:r>
              <a:rPr lang="en-US" sz="3200" dirty="0"/>
              <a:t> </a:t>
            </a:r>
            <a:r>
              <a:rPr lang="en-US" sz="3200" dirty="0">
                <a:solidFill>
                  <a:srgbClr val="FF0000"/>
                </a:solidFill>
                <a:effectLst>
                  <a:outerShdw blurRad="38100" dist="38100" dir="2700000" algn="tl">
                    <a:srgbClr val="FFFFFF"/>
                  </a:outerShdw>
                </a:effectLst>
              </a:rPr>
              <a:t>RULE</a:t>
            </a:r>
            <a:r>
              <a:rPr lang="en-US" sz="3200" dirty="0"/>
              <a:t>: The axis of rotation is perpendicular to the plane of movement.</a:t>
            </a:r>
          </a:p>
        </p:txBody>
      </p:sp>
      <p:sp>
        <p:nvSpPr>
          <p:cNvPr id="4" name="Slide Number Placeholder 3"/>
          <p:cNvSpPr>
            <a:spLocks noGrp="1"/>
          </p:cNvSpPr>
          <p:nvPr>
            <p:ph type="sldNum" sz="quarter" idx="12"/>
          </p:nvPr>
        </p:nvSpPr>
        <p:spPr/>
        <p:txBody>
          <a:bodyPr/>
          <a:lstStyle/>
          <a:p>
            <a:fld id="{5A635FD2-D9AA-4F2E-8FE6-17BF2643B117}" type="slidenum">
              <a:rPr lang="en-US" smtClean="0"/>
              <a:pPr/>
              <a:t>64</a:t>
            </a:fld>
            <a:endParaRPr lang="en-US"/>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a:t>In pathological and pharmacological quantities glucocorticoids:</a:t>
            </a:r>
          </a:p>
          <a:p>
            <a:pPr lvl="1"/>
            <a:r>
              <a:rPr lang="en-US" dirty="0"/>
              <a:t>have an anti-inflammatory action</a:t>
            </a:r>
          </a:p>
          <a:p>
            <a:pPr lvl="1"/>
            <a:r>
              <a:rPr lang="en-US" dirty="0"/>
              <a:t>suppress the immune response</a:t>
            </a:r>
          </a:p>
          <a:p>
            <a:pPr lvl="1"/>
            <a:r>
              <a:rPr lang="en-US" dirty="0"/>
              <a:t>suppress the response of tissues to injury</a:t>
            </a:r>
          </a:p>
          <a:p>
            <a:pPr lvl="1"/>
            <a:r>
              <a:rPr lang="en-US" dirty="0"/>
              <a:t>delay wound healing.</a:t>
            </a:r>
            <a:r>
              <a:rPr lang="en-US" b="1" dirty="0"/>
              <a:t> </a:t>
            </a:r>
          </a:p>
          <a:p>
            <a:pPr>
              <a:buNone/>
            </a:pPr>
            <a:r>
              <a:rPr lang="en-US" b="1" dirty="0"/>
              <a:t>b) Mineralocorticoid- </a:t>
            </a:r>
            <a:r>
              <a:rPr lang="en-US" dirty="0"/>
              <a:t>aldosterone</a:t>
            </a:r>
          </a:p>
          <a:p>
            <a:r>
              <a:rPr lang="en-US" dirty="0"/>
              <a:t>Angiotensin also stimulates the release of aldosterone.</a:t>
            </a:r>
          </a:p>
          <a:p>
            <a:r>
              <a:rPr lang="en-US" b="1" dirty="0"/>
              <a:t>Functions</a:t>
            </a:r>
          </a:p>
          <a:p>
            <a:pPr lvl="1">
              <a:buFont typeface="Wingdings" pitchFamily="2" charset="2"/>
              <a:buChar char="Ø"/>
            </a:pPr>
            <a:r>
              <a:rPr lang="en-US" dirty="0"/>
              <a:t>Maintenance of water and electrolyte balance in the body. </a:t>
            </a:r>
          </a:p>
          <a:p>
            <a:pPr lvl="1">
              <a:buFont typeface="Wingdings" pitchFamily="2" charset="2"/>
              <a:buChar char="Ø"/>
            </a:pPr>
            <a:r>
              <a:rPr lang="en-US" dirty="0"/>
              <a:t>Stimulates the re-absorption of sodium (Na+) by the renal tubules </a:t>
            </a:r>
          </a:p>
          <a:p>
            <a:pPr lvl="1">
              <a:buFont typeface="Wingdings" pitchFamily="2" charset="2"/>
              <a:buChar char="Ø"/>
            </a:pPr>
            <a:r>
              <a:rPr lang="en-US" dirty="0"/>
              <a:t>Increases excretion of potassium (K+) in the urine.</a:t>
            </a:r>
          </a:p>
          <a:p>
            <a:pPr lvl="1">
              <a:buFont typeface="Wingdings" pitchFamily="2" charset="2"/>
              <a:buChar char="Ø"/>
            </a:pPr>
            <a:r>
              <a:rPr lang="en-US" dirty="0"/>
              <a:t>Regulation of blood volume and blood pressure </a:t>
            </a:r>
          </a:p>
          <a:p>
            <a:pPr lvl="1"/>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640</a:t>
            </a:fld>
            <a:endParaRPr lang="en-US"/>
          </a:p>
        </p:txBody>
      </p:sp>
    </p:spTree>
  </p:cSld>
  <p:clrMapOvr>
    <a:masterClrMapping/>
  </p:clrMapOvr>
  <p:transition>
    <p:wedge/>
  </p:transition>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Renin-angiotensin-aldosterone system. </a:t>
            </a:r>
          </a:p>
          <a:p>
            <a:r>
              <a:rPr lang="en-US" dirty="0"/>
              <a:t>When renal blood flow is reduced or blood sodium levels fall the enzyme renin is secreted by kidney cells. </a:t>
            </a:r>
          </a:p>
          <a:p>
            <a:r>
              <a:rPr lang="en-US" dirty="0"/>
              <a:t>Renin converts the plasma protein angiotensinogen, produced by the liver, to angiotensin I. </a:t>
            </a:r>
          </a:p>
          <a:p>
            <a:r>
              <a:rPr lang="en-US" dirty="0"/>
              <a:t>Angiotensin converting enzyme (ACE), formed in small quantities in the lungs, proximal kidney tubules and other tissues converts angiotensin I to angiotensin II, which stimulates secretion of aldosterone.</a:t>
            </a:r>
          </a:p>
          <a:p>
            <a:r>
              <a:rPr lang="en-US" dirty="0"/>
              <a:t>It also causes vasoconstriction and increases blood pressure.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641</a:t>
            </a:fld>
            <a:endParaRPr lang="en-US"/>
          </a:p>
        </p:txBody>
      </p:sp>
    </p:spTree>
  </p:cSld>
  <p:clrMapOvr>
    <a:masterClrMapping/>
  </p:clrMapOvr>
  <p:transition>
    <p:wedge/>
  </p:transition>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30962"/>
            <a:ext cx="8229600" cy="427038"/>
          </a:xfrm>
        </p:spPr>
        <p:txBody>
          <a:bodyPr>
            <a:normAutofit fontScale="90000"/>
          </a:bodyPr>
          <a:lstStyle/>
          <a:p>
            <a:r>
              <a:rPr lang="en-US" sz="2400" dirty="0"/>
              <a:t>Regulation of aldosterone secretion</a:t>
            </a:r>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642</a:t>
            </a:fld>
            <a:endParaRPr lang="en-US"/>
          </a:p>
        </p:txBody>
      </p:sp>
    </p:spTree>
  </p:cSld>
  <p:clrMapOvr>
    <a:masterClrMapping/>
  </p:clrMapOvr>
  <p:transition>
    <p:wedge/>
  </p:transition>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c) Sex hormones</a:t>
            </a:r>
          </a:p>
          <a:p>
            <a:r>
              <a:rPr lang="en-US" dirty="0"/>
              <a:t>Secreted by the adrenal cortex </a:t>
            </a:r>
          </a:p>
          <a:p>
            <a:r>
              <a:rPr lang="en-US" dirty="0"/>
              <a:t>Mainly androgens (male sex hormones).</a:t>
            </a:r>
          </a:p>
          <a:p>
            <a:r>
              <a:rPr lang="en-US" dirty="0"/>
              <a:t>Contribute to the onset of puberty. An elevated level in females causes </a:t>
            </a:r>
            <a:r>
              <a:rPr lang="en-US" b="1" dirty="0" err="1"/>
              <a:t>masculinisation</a:t>
            </a:r>
            <a:r>
              <a:rPr lang="en-US" dirty="0"/>
              <a:t>. </a:t>
            </a:r>
          </a:p>
          <a:p>
            <a:pPr>
              <a:buNone/>
            </a:pPr>
            <a:r>
              <a:rPr lang="en-US" b="1" u="sng" dirty="0"/>
              <a:t>Adrenal medulla</a:t>
            </a:r>
          </a:p>
          <a:p>
            <a:r>
              <a:rPr lang="en-US" dirty="0"/>
              <a:t>Develops from nervous tissue in the embryo and is part of the sympathetic division of the autonomic nervous system.</a:t>
            </a:r>
          </a:p>
          <a:p>
            <a:r>
              <a:rPr lang="en-US" dirty="0"/>
              <a:t>Stimulated by its extensive sympathetic nerve supply to produce the hormones </a:t>
            </a:r>
            <a:r>
              <a:rPr lang="en-US" b="1" dirty="0"/>
              <a:t>adrenaline and nor-adrenaline.</a:t>
            </a:r>
          </a:p>
          <a:p>
            <a:r>
              <a:rPr lang="en-US" b="1" dirty="0"/>
              <a:t>Adrenaline and noradrenaline</a:t>
            </a:r>
          </a:p>
          <a:p>
            <a:r>
              <a:rPr lang="en-US" dirty="0"/>
              <a:t>Noradrenaline is the postganglionic neurotransmitter of the sympathetic division of the autonomic nervous system.</a:t>
            </a:r>
          </a:p>
          <a:p>
            <a:r>
              <a:rPr lang="en-US" dirty="0"/>
              <a:t>Adrenaline and some noradrenaline are released into the blood from the adrenal medulla during stimulation of the sympathetic nervous system.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643</a:t>
            </a:fld>
            <a:endParaRPr lang="en-US"/>
          </a:p>
        </p:txBody>
      </p:sp>
    </p:spTree>
  </p:cSld>
  <p:clrMapOvr>
    <a:masterClrMapping/>
  </p:clrMapOvr>
  <p:transition>
    <p:wedge/>
  </p:transition>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They are structurally very similar with similar effects. </a:t>
            </a:r>
          </a:p>
          <a:p>
            <a:r>
              <a:rPr lang="en-US" dirty="0"/>
              <a:t>Together they potentiate the fight or flight response after initial sympathetic stimulation by:</a:t>
            </a:r>
          </a:p>
          <a:p>
            <a:pPr lvl="1"/>
            <a:r>
              <a:rPr lang="en-US" dirty="0"/>
              <a:t>increasing heart rate</a:t>
            </a:r>
          </a:p>
          <a:p>
            <a:pPr lvl="1"/>
            <a:r>
              <a:rPr lang="en-US" dirty="0"/>
              <a:t>increasing blood pressure</a:t>
            </a:r>
          </a:p>
          <a:p>
            <a:pPr lvl="1"/>
            <a:r>
              <a:rPr lang="en-US" dirty="0"/>
              <a:t>diverting blood to essential organs including the heart, brain and skeletal muscles by dilating their vessels and constricting those of less essential organs, such as the skin</a:t>
            </a:r>
          </a:p>
          <a:p>
            <a:pPr lvl="1"/>
            <a:r>
              <a:rPr lang="en-US" dirty="0"/>
              <a:t>increasing metabolic rate</a:t>
            </a:r>
          </a:p>
          <a:p>
            <a:pPr lvl="1"/>
            <a:r>
              <a:rPr lang="en-US" dirty="0"/>
              <a:t>dilating the pupils.</a:t>
            </a:r>
          </a:p>
          <a:p>
            <a:r>
              <a:rPr lang="en-US" dirty="0"/>
              <a:t>Adrenaline has a greater effect on the heart and metabolic processes whereas noradrenaline has more influence on blood vessels.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644</a:t>
            </a:fld>
            <a:endParaRPr lang="en-US"/>
          </a:p>
        </p:txBody>
      </p:sp>
    </p:spTree>
  </p:cSld>
  <p:clrMapOvr>
    <a:masterClrMapping/>
  </p:clrMapOvr>
  <p:transition>
    <p:wedge/>
  </p:transition>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RESPONSE TO STRESS</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r>
              <a:rPr lang="en-US" dirty="0"/>
              <a:t>When the body is under stress homeostasis is disturbed. To restore it and, in some cases, to maintain life there are immediate and, if necessary, longer-term responses.</a:t>
            </a:r>
          </a:p>
          <a:p>
            <a:r>
              <a:rPr lang="en-US" dirty="0"/>
              <a:t>Stressors include exercise, fasting, fright, temperature changes, infection, disease and emotional disturbances/ situations.</a:t>
            </a:r>
          </a:p>
          <a:p>
            <a:r>
              <a:rPr lang="en-US" dirty="0"/>
              <a:t>The immediate response is described as preparing for 'fight or flight'. This is mediated by the sympathetic part of the autonomic nervous.</a:t>
            </a:r>
          </a:p>
          <a:p>
            <a:r>
              <a:rPr lang="en-US" dirty="0"/>
              <a:t>In the longer term, ACTH from the anterior pituitary stimulates the release of glucocorticoids and mineralocorticoids from the adrenal cortex and a more prolonged response to stress occurs.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645</a:t>
            </a:fld>
            <a:endParaRPr lang="en-US"/>
          </a:p>
        </p:txBody>
      </p:sp>
    </p:spTree>
  </p:cSld>
  <p:clrMapOvr>
    <a:masterClrMapping/>
  </p:clrMapOvr>
  <p:transition>
    <p:wedge/>
  </p:transition>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646</a:t>
            </a:fld>
            <a:endParaRPr lang="en-US"/>
          </a:p>
        </p:txBody>
      </p:sp>
    </p:spTree>
  </p:cSld>
  <p:clrMapOvr>
    <a:masterClrMapping/>
  </p:clrMapOvr>
  <p:transition>
    <p:wedge/>
  </p:transition>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PANCREATIC ISLETS</a:t>
            </a:r>
          </a:p>
        </p:txBody>
      </p:sp>
      <p:sp>
        <p:nvSpPr>
          <p:cNvPr id="3" name="Content Placeholder 2"/>
          <p:cNvSpPr>
            <a:spLocks noGrp="1"/>
          </p:cNvSpPr>
          <p:nvPr>
            <p:ph idx="1"/>
          </p:nvPr>
        </p:nvSpPr>
        <p:spPr>
          <a:xfrm>
            <a:off x="0" y="609600"/>
            <a:ext cx="9144000" cy="6248400"/>
          </a:xfrm>
        </p:spPr>
        <p:txBody>
          <a:bodyPr>
            <a:normAutofit fontScale="92500" lnSpcReduction="20000"/>
          </a:bodyPr>
          <a:lstStyle/>
          <a:p>
            <a:r>
              <a:rPr lang="en-US" dirty="0"/>
              <a:t>Found in clusters irregularly distributed throughout the substance of the pancreas.</a:t>
            </a:r>
          </a:p>
          <a:p>
            <a:r>
              <a:rPr lang="en-US" dirty="0"/>
              <a:t>Pancreatic hormones are secreted directly into the bloodstream and circulate throughout the body.</a:t>
            </a:r>
          </a:p>
          <a:p>
            <a:r>
              <a:rPr lang="en-US" dirty="0"/>
              <a:t>3 main types of cells in the pancreatic islets:</a:t>
            </a:r>
          </a:p>
          <a:p>
            <a:pPr lvl="1"/>
            <a:r>
              <a:rPr lang="el-GR" dirty="0"/>
              <a:t>α</a:t>
            </a:r>
            <a:r>
              <a:rPr lang="en-US" dirty="0"/>
              <a:t> (alpha) cells that secrete glucagon</a:t>
            </a:r>
          </a:p>
          <a:p>
            <a:pPr lvl="1"/>
            <a:r>
              <a:rPr lang="el-GR" dirty="0"/>
              <a:t>β</a:t>
            </a:r>
            <a:r>
              <a:rPr lang="en-US" dirty="0"/>
              <a:t> (beta) cells that secrete insulin</a:t>
            </a:r>
          </a:p>
          <a:p>
            <a:pPr lvl="1"/>
            <a:r>
              <a:rPr lang="el-GR" dirty="0"/>
              <a:t>δ</a:t>
            </a:r>
            <a:r>
              <a:rPr lang="en-US" dirty="0"/>
              <a:t> (delta) cells that secrete somatostatin (GHRIH).</a:t>
            </a:r>
          </a:p>
          <a:p>
            <a:r>
              <a:rPr lang="en-US" dirty="0"/>
              <a:t>The normal blood glucose level is between 2.5 and 5.3 mmol/</a:t>
            </a:r>
            <a:r>
              <a:rPr lang="en-US" dirty="0" err="1"/>
              <a:t>litre</a:t>
            </a:r>
            <a:r>
              <a:rPr lang="en-US" dirty="0"/>
              <a:t> (45 to 95 mg/100 ml). </a:t>
            </a:r>
          </a:p>
          <a:p>
            <a:r>
              <a:rPr lang="en-US" dirty="0"/>
              <a:t>Blood glucose levels are controlled mainly by the antagonistic  actions of insulin and glucagon:</a:t>
            </a:r>
          </a:p>
          <a:p>
            <a:pPr lvl="1"/>
            <a:r>
              <a:rPr lang="en-US" dirty="0"/>
              <a:t>glucagon increases blood glucose levels</a:t>
            </a:r>
          </a:p>
          <a:p>
            <a:pPr lvl="1"/>
            <a:r>
              <a:rPr lang="en-US" dirty="0"/>
              <a:t>insulin reduces blood glucose levels.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647</a:t>
            </a:fld>
            <a:endParaRPr lang="en-US"/>
          </a:p>
        </p:txBody>
      </p:sp>
    </p:spTree>
  </p:cSld>
  <p:clrMapOvr>
    <a:masterClrMapping/>
  </p:clrMapOvr>
  <p:transition>
    <p:wedge/>
  </p:transition>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a) Insulin</a:t>
            </a:r>
          </a:p>
          <a:p>
            <a:r>
              <a:rPr lang="en-US" dirty="0"/>
              <a:t>Main function: Lowering blood levels of absorbed nutrients when they rise above normal.</a:t>
            </a:r>
          </a:p>
          <a:p>
            <a:r>
              <a:rPr lang="en-US" dirty="0"/>
              <a:t>Insulin promotes storage by:</a:t>
            </a:r>
          </a:p>
          <a:p>
            <a:pPr lvl="1"/>
            <a:r>
              <a:rPr lang="en-US" dirty="0"/>
              <a:t>acting on cell membranes and stimulating uptake and use of glucose by muscle and connective tissue cells</a:t>
            </a:r>
          </a:p>
          <a:p>
            <a:pPr lvl="1"/>
            <a:r>
              <a:rPr lang="en-US" dirty="0"/>
              <a:t>increasing conversion of glucose to glycogen (</a:t>
            </a:r>
            <a:r>
              <a:rPr lang="en-US" dirty="0" err="1"/>
              <a:t>glycogenesis</a:t>
            </a:r>
            <a:r>
              <a:rPr lang="en-US" dirty="0"/>
              <a:t>), especially in the liver and skeletal muscles</a:t>
            </a:r>
          </a:p>
          <a:p>
            <a:pPr lvl="1"/>
            <a:r>
              <a:rPr lang="en-US" dirty="0"/>
              <a:t>accelerating uptake of amino acids by cells, and the synthesis of protein</a:t>
            </a:r>
          </a:p>
          <a:p>
            <a:pPr lvl="1"/>
            <a:r>
              <a:rPr lang="en-US" dirty="0"/>
              <a:t>promoting synthesis of fatty acids and storage of fat in adipose tissue (</a:t>
            </a:r>
            <a:r>
              <a:rPr lang="en-US" dirty="0" err="1"/>
              <a:t>lipogenesis</a:t>
            </a:r>
            <a:r>
              <a:rPr lang="en-US" dirty="0"/>
              <a:t>)</a:t>
            </a:r>
          </a:p>
          <a:p>
            <a:pPr lvl="1"/>
            <a:r>
              <a:rPr lang="en-US" dirty="0"/>
              <a:t>decreasing glycogenolysis</a:t>
            </a:r>
          </a:p>
          <a:p>
            <a:pPr lvl="1"/>
            <a:r>
              <a:rPr lang="en-US" dirty="0"/>
              <a:t>preventing the breakdown of protein and fat, and gluconeogenesis (formation of new sugar from, e.g. protein).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648</a:t>
            </a:fld>
            <a:endParaRPr lang="en-US"/>
          </a:p>
        </p:txBody>
      </p:sp>
    </p:spTree>
  </p:cSld>
  <p:clrMapOvr>
    <a:masterClrMapping/>
  </p:clrMapOvr>
  <p:transition>
    <p:wedge/>
  </p:transition>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r>
              <a:rPr lang="en-US" dirty="0"/>
              <a:t>Secretion of insulin is stimulated by increased blood glucose and amino acid levels, and gastrointestinal hormones, e.g. </a:t>
            </a:r>
            <a:r>
              <a:rPr lang="en-US" dirty="0" err="1"/>
              <a:t>gastrin</a:t>
            </a:r>
            <a:r>
              <a:rPr lang="en-US" dirty="0"/>
              <a:t>, secretin and </a:t>
            </a:r>
            <a:r>
              <a:rPr lang="en-US" dirty="0" err="1"/>
              <a:t>cholecystokinin</a:t>
            </a:r>
            <a:r>
              <a:rPr lang="en-US" dirty="0"/>
              <a:t>.</a:t>
            </a:r>
          </a:p>
          <a:p>
            <a:r>
              <a:rPr lang="en-US" dirty="0"/>
              <a:t>Secretion is decreased by sympathetic stimulation, glucagon, adrenaline, cortisol and somatostatin (GHRIH) secreted by cells of the pancreatic islets. </a:t>
            </a:r>
          </a:p>
          <a:p>
            <a:r>
              <a:rPr lang="en-US" dirty="0"/>
              <a:t>Insulin is a polypeptide consisting of about 50 amino acids. </a:t>
            </a:r>
          </a:p>
          <a:p>
            <a:pPr>
              <a:buNone/>
            </a:pPr>
            <a:r>
              <a:rPr lang="en-US" b="1" dirty="0"/>
              <a:t>b) Glucagon</a:t>
            </a:r>
          </a:p>
          <a:p>
            <a:r>
              <a:rPr lang="en-US" dirty="0"/>
              <a:t>Increases blood glucose levels by stimulating, e.g.:</a:t>
            </a:r>
          </a:p>
          <a:p>
            <a:pPr lvl="1"/>
            <a:r>
              <a:rPr lang="en-US" dirty="0"/>
              <a:t>conversion of glycogen to glucose in the liver and skeletal muscles (glycogenolysis)</a:t>
            </a:r>
          </a:p>
          <a:p>
            <a:pPr lvl="1"/>
            <a:r>
              <a:rPr lang="en-US" dirty="0"/>
              <a:t>gluconeogenesis.</a:t>
            </a:r>
          </a:p>
          <a:p>
            <a:r>
              <a:rPr lang="en-US" dirty="0"/>
              <a:t>Secretion of glucagon is stimulated by a low blood glucose level and exercise and decreased by somatostatin and insulin.</a:t>
            </a:r>
          </a:p>
          <a:p>
            <a:pPr>
              <a:buNone/>
            </a:pPr>
            <a:r>
              <a:rPr lang="en-US" b="1" dirty="0"/>
              <a:t>c) Somatostatin (GHRIH)</a:t>
            </a:r>
          </a:p>
          <a:p>
            <a:r>
              <a:rPr lang="en-US" dirty="0"/>
              <a:t>Also produced by the hypothalamus; inhibits the secretion of both insulin and glucagon.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649</a:t>
            </a:fld>
            <a:endParaRPr lang="en-US"/>
          </a:p>
        </p:txBody>
      </p:sp>
    </p:spTree>
  </p:cSld>
  <p:clrMapOvr>
    <a:masterClrMapping/>
  </p:clrMapOvr>
  <p:transition>
    <p:wedg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914400"/>
          </a:xfrm>
        </p:spPr>
        <p:txBody>
          <a:bodyPr/>
          <a:lstStyle/>
          <a:p>
            <a:pPr eaLnBrk="1" hangingPunct="1">
              <a:defRPr/>
            </a:pPr>
            <a:r>
              <a:rPr lang="en-US" dirty="0"/>
              <a:t>Anatomical Axis</a:t>
            </a:r>
          </a:p>
        </p:txBody>
      </p:sp>
      <p:sp>
        <p:nvSpPr>
          <p:cNvPr id="38915" name="Rectangle 3"/>
          <p:cNvSpPr>
            <a:spLocks noGrp="1" noChangeArrowheads="1"/>
          </p:cNvSpPr>
          <p:nvPr>
            <p:ph idx="1"/>
          </p:nvPr>
        </p:nvSpPr>
        <p:spPr>
          <a:xfrm>
            <a:off x="0" y="838200"/>
            <a:ext cx="9144000" cy="5867400"/>
          </a:xfrm>
        </p:spPr>
        <p:txBody>
          <a:bodyPr>
            <a:normAutofit/>
          </a:bodyPr>
          <a:lstStyle/>
          <a:p>
            <a:pPr eaLnBrk="1" hangingPunct="1">
              <a:lnSpc>
                <a:spcPct val="90000"/>
              </a:lnSpc>
              <a:defRPr/>
            </a:pPr>
            <a:r>
              <a:rPr lang="en-US" sz="3200" dirty="0">
                <a:solidFill>
                  <a:srgbClr val="FF0000"/>
                </a:solidFill>
                <a:effectLst>
                  <a:outerShdw blurRad="38100" dist="38100" dir="2700000" algn="tl">
                    <a:srgbClr val="FFFFFF"/>
                  </a:outerShdw>
                </a:effectLst>
              </a:rPr>
              <a:t>Anatomical</a:t>
            </a:r>
            <a:r>
              <a:rPr lang="en-US" sz="3200" dirty="0"/>
              <a:t> </a:t>
            </a:r>
            <a:r>
              <a:rPr lang="en-US" sz="3200" dirty="0">
                <a:solidFill>
                  <a:srgbClr val="FF0000"/>
                </a:solidFill>
                <a:effectLst>
                  <a:outerShdw blurRad="38100" dist="38100" dir="2700000" algn="tl">
                    <a:srgbClr val="FFFFFF"/>
                  </a:outerShdw>
                </a:effectLst>
              </a:rPr>
              <a:t>Axis</a:t>
            </a:r>
            <a:r>
              <a:rPr lang="en-US" sz="3200" dirty="0"/>
              <a:t>: Axis are used to describe how rotation of the muscles and bones take place.</a:t>
            </a:r>
          </a:p>
          <a:p>
            <a:pPr eaLnBrk="1" hangingPunct="1">
              <a:lnSpc>
                <a:spcPct val="90000"/>
              </a:lnSpc>
              <a:defRPr/>
            </a:pPr>
            <a:r>
              <a:rPr lang="en-US" sz="3200" dirty="0">
                <a:solidFill>
                  <a:srgbClr val="FF0000"/>
                </a:solidFill>
                <a:effectLst>
                  <a:outerShdw blurRad="38100" dist="38100" dir="2700000" algn="tl">
                    <a:srgbClr val="FFFFFF"/>
                  </a:outerShdw>
                </a:effectLst>
              </a:rPr>
              <a:t>Longitudinal</a:t>
            </a:r>
            <a:r>
              <a:rPr lang="en-US" sz="3200" dirty="0"/>
              <a:t> or </a:t>
            </a:r>
            <a:r>
              <a:rPr lang="en-US" sz="3200" dirty="0">
                <a:solidFill>
                  <a:srgbClr val="FF0000"/>
                </a:solidFill>
                <a:effectLst>
                  <a:outerShdw blurRad="38100" dist="38100" dir="2700000" algn="tl">
                    <a:srgbClr val="FFFFFF"/>
                  </a:outerShdw>
                </a:effectLst>
              </a:rPr>
              <a:t>polar</a:t>
            </a:r>
            <a:r>
              <a:rPr lang="en-US" sz="3200" dirty="0"/>
              <a:t> axis: is in a “north-south” relationship to the anatomical position.</a:t>
            </a:r>
          </a:p>
          <a:p>
            <a:pPr eaLnBrk="1" hangingPunct="1">
              <a:lnSpc>
                <a:spcPct val="90000"/>
              </a:lnSpc>
              <a:defRPr/>
            </a:pPr>
            <a:r>
              <a:rPr lang="en-US" sz="3200" dirty="0">
                <a:solidFill>
                  <a:srgbClr val="FF0000"/>
                </a:solidFill>
                <a:effectLst>
                  <a:outerShdw blurRad="38100" dist="38100" dir="2700000" algn="tl">
                    <a:srgbClr val="FFFFFF"/>
                  </a:outerShdw>
                </a:effectLst>
              </a:rPr>
              <a:t>Horizontal</a:t>
            </a:r>
            <a:r>
              <a:rPr lang="en-US" sz="3200" dirty="0"/>
              <a:t> or </a:t>
            </a:r>
            <a:r>
              <a:rPr lang="en-US" sz="3200" dirty="0">
                <a:solidFill>
                  <a:srgbClr val="FF0000"/>
                </a:solidFill>
                <a:effectLst>
                  <a:outerShdw blurRad="38100" dist="38100" dir="2700000" algn="tl">
                    <a:srgbClr val="FFFFFF"/>
                  </a:outerShdw>
                </a:effectLst>
              </a:rPr>
              <a:t>bilateral</a:t>
            </a:r>
            <a:r>
              <a:rPr lang="en-US" sz="3200" dirty="0"/>
              <a:t> axis: is in an “east-west” relationship to the anatomical position.</a:t>
            </a:r>
          </a:p>
          <a:p>
            <a:pPr eaLnBrk="1" hangingPunct="1">
              <a:lnSpc>
                <a:spcPct val="90000"/>
              </a:lnSpc>
              <a:defRPr/>
            </a:pPr>
            <a:r>
              <a:rPr lang="en-US" sz="3200" dirty="0">
                <a:solidFill>
                  <a:srgbClr val="FF0000"/>
                </a:solidFill>
                <a:effectLst>
                  <a:outerShdw blurRad="38100" dist="38100" dir="2700000" algn="tl">
                    <a:srgbClr val="FFFFFF"/>
                  </a:outerShdw>
                </a:effectLst>
              </a:rPr>
              <a:t>Antero-posterior</a:t>
            </a:r>
            <a:r>
              <a:rPr lang="en-US" sz="3200" dirty="0"/>
              <a:t> axis: is in a “front-to-back” relationship to the anatomical position.</a:t>
            </a:r>
          </a:p>
        </p:txBody>
      </p:sp>
      <p:sp>
        <p:nvSpPr>
          <p:cNvPr id="4" name="Slide Number Placeholder 3"/>
          <p:cNvSpPr>
            <a:spLocks noGrp="1"/>
          </p:cNvSpPr>
          <p:nvPr>
            <p:ph type="sldNum" sz="quarter" idx="12"/>
          </p:nvPr>
        </p:nvSpPr>
        <p:spPr/>
        <p:txBody>
          <a:bodyPr/>
          <a:lstStyle/>
          <a:p>
            <a:fld id="{5A635FD2-D9AA-4F2E-8FE6-17BF2643B117}" type="slidenum">
              <a:rPr lang="en-US" smtClean="0"/>
              <a:pPr/>
              <a:t>65</a:t>
            </a:fld>
            <a:endParaRPr lang="en-US"/>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en-US" b="1" dirty="0"/>
              <a:t>PINEAL GLAND/BODY</a:t>
            </a:r>
          </a:p>
        </p:txBody>
      </p:sp>
      <p:sp>
        <p:nvSpPr>
          <p:cNvPr id="3" name="Content Placeholder 2"/>
          <p:cNvSpPr>
            <a:spLocks noGrp="1"/>
          </p:cNvSpPr>
          <p:nvPr>
            <p:ph idx="1"/>
          </p:nvPr>
        </p:nvSpPr>
        <p:spPr>
          <a:xfrm>
            <a:off x="0" y="381000"/>
            <a:ext cx="9144000" cy="6477000"/>
          </a:xfrm>
        </p:spPr>
        <p:txBody>
          <a:bodyPr>
            <a:normAutofit fontScale="85000" lnSpcReduction="20000"/>
          </a:bodyPr>
          <a:lstStyle/>
          <a:p>
            <a:r>
              <a:rPr lang="en-US" dirty="0"/>
              <a:t>Small body attached to the roof of the third ventricle and is connected to it by a short stalk containing nerves, many of which terminate in the hypothalamus.</a:t>
            </a:r>
          </a:p>
          <a:p>
            <a:r>
              <a:rPr lang="en-US" dirty="0"/>
              <a:t>About 10 mm long; reddish brown in colour and is surrounded by a capsule.</a:t>
            </a:r>
          </a:p>
          <a:p>
            <a:pPr>
              <a:buNone/>
            </a:pPr>
            <a:r>
              <a:rPr lang="en-US" b="1" dirty="0"/>
              <a:t>Melatonin</a:t>
            </a:r>
          </a:p>
          <a:p>
            <a:r>
              <a:rPr lang="en-US" dirty="0"/>
              <a:t>Hormone secreted by the pineal gland.</a:t>
            </a:r>
          </a:p>
          <a:p>
            <a:r>
              <a:rPr lang="en-US" dirty="0"/>
              <a:t>Secretion is influenced by the amount of light entering the eye stimulating the optic pathways and levels fluctuate during each 24-hour period, being highest at night and lowest around midday.</a:t>
            </a:r>
          </a:p>
          <a:p>
            <a:r>
              <a:rPr lang="en-US" b="1" dirty="0"/>
              <a:t>Functions</a:t>
            </a:r>
            <a:r>
              <a:rPr lang="en-US" dirty="0"/>
              <a:t>: </a:t>
            </a:r>
          </a:p>
          <a:p>
            <a:pPr lvl="1"/>
            <a:r>
              <a:rPr lang="en-US" dirty="0"/>
              <a:t>coordination of the circadian and diurnal rhythms of many tissues, possibly by influencing the hypothalamus</a:t>
            </a:r>
          </a:p>
          <a:p>
            <a:pPr lvl="1"/>
            <a:r>
              <a:rPr lang="en-US" dirty="0"/>
              <a:t>inhibition of growth and development of the sex organs before puberty, possibly by preventing synthesis or release of </a:t>
            </a:r>
            <a:r>
              <a:rPr lang="en-US" dirty="0" err="1"/>
              <a:t>gonadotrophins</a:t>
            </a:r>
            <a:r>
              <a:rPr lang="en-US" dirty="0"/>
              <a:t>.</a:t>
            </a:r>
          </a:p>
          <a:p>
            <a:r>
              <a:rPr lang="en-US" dirty="0"/>
              <a:t>Atrophies after puberty and may become calcified in later life.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650</a:t>
            </a:fld>
            <a:endParaRPr lang="en-US"/>
          </a:p>
        </p:txBody>
      </p:sp>
    </p:spTree>
  </p:cSld>
  <p:clrMapOvr>
    <a:masterClrMapping/>
  </p:clrMapOvr>
  <p:transition>
    <p:wedge/>
  </p:transition>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THYMUS GLAND</a:t>
            </a:r>
          </a:p>
        </p:txBody>
      </p:sp>
      <p:pic>
        <p:nvPicPr>
          <p:cNvPr id="4" name="Picture 2" descr="http://upload.wikimedia.org/wikipedia/en/thumb/5/53/DH_thymus.jpg/220px-DH_thymus.jpg"/>
          <p:cNvPicPr>
            <a:picLocks noGrp="1" noChangeAspect="1" noChangeArrowheads="1"/>
          </p:cNvPicPr>
          <p:nvPr>
            <p:ph idx="1"/>
          </p:nvPr>
        </p:nvPicPr>
        <p:blipFill>
          <a:blip r:embed="rId2" cstate="print"/>
          <a:stretch>
            <a:fillRect/>
          </a:stretch>
        </p:blipFill>
        <p:spPr bwMode="auto">
          <a:xfrm>
            <a:off x="3524250" y="3086894"/>
            <a:ext cx="2095500" cy="1552575"/>
          </a:xfrm>
          <a:prstGeom prst="rect">
            <a:avLst/>
          </a:prstGeom>
          <a:noFill/>
        </p:spPr>
      </p:pic>
      <p:sp>
        <p:nvSpPr>
          <p:cNvPr id="6" name="Slide Number Placeholder 5"/>
          <p:cNvSpPr>
            <a:spLocks noGrp="1"/>
          </p:cNvSpPr>
          <p:nvPr>
            <p:ph type="sldNum" sz="quarter" idx="12"/>
          </p:nvPr>
        </p:nvSpPr>
        <p:spPr/>
        <p:txBody>
          <a:bodyPr/>
          <a:lstStyle/>
          <a:p>
            <a:fld id="{5A635FD2-D9AA-4F2E-8FE6-17BF2643B117}" type="slidenum">
              <a:rPr lang="en-US" smtClean="0"/>
              <a:pPr/>
              <a:t>651</a:t>
            </a:fld>
            <a:endParaRPr lang="en-US"/>
          </a:p>
        </p:txBody>
      </p:sp>
    </p:spTree>
  </p:cSld>
  <p:clrMapOvr>
    <a:masterClrMapping/>
  </p:clrMapOvr>
  <p:transition>
    <p:wedge/>
  </p:transition>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dirty="0"/>
              <a:t>Thymosin</a:t>
            </a:r>
          </a:p>
          <a:p>
            <a:r>
              <a:rPr lang="en-US" dirty="0"/>
              <a:t>Hormone secreted by the thymus gland </a:t>
            </a:r>
          </a:p>
          <a:p>
            <a:r>
              <a:rPr lang="en-US" dirty="0"/>
              <a:t>Required for the development of T-lymphocytes for cell mediated immunity.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652</a:t>
            </a:fld>
            <a:endParaRPr lang="en-US"/>
          </a:p>
        </p:txBody>
      </p:sp>
    </p:spTree>
  </p:cSld>
  <p:clrMapOvr>
    <a:masterClrMapping/>
  </p:clrMapOvr>
  <p:transition>
    <p:wedge/>
  </p:transition>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LOCAL HORMONES</a:t>
            </a:r>
          </a:p>
        </p:txBody>
      </p:sp>
      <p:sp>
        <p:nvSpPr>
          <p:cNvPr id="3" name="Content Placeholder 2"/>
          <p:cNvSpPr>
            <a:spLocks noGrp="1"/>
          </p:cNvSpPr>
          <p:nvPr>
            <p:ph idx="1"/>
          </p:nvPr>
        </p:nvSpPr>
        <p:spPr>
          <a:xfrm>
            <a:off x="0" y="533400"/>
            <a:ext cx="9144000" cy="6324600"/>
          </a:xfrm>
        </p:spPr>
        <p:txBody>
          <a:bodyPr>
            <a:normAutofit fontScale="92500" lnSpcReduction="20000"/>
          </a:bodyPr>
          <a:lstStyle/>
          <a:p>
            <a:pPr marL="514350" indent="-514350">
              <a:buAutoNum type="alphaLcParenR"/>
            </a:pPr>
            <a:r>
              <a:rPr lang="en-US" b="1" dirty="0"/>
              <a:t>Histamine: </a:t>
            </a:r>
            <a:r>
              <a:rPr lang="en-US" dirty="0" err="1"/>
              <a:t>Synthesised</a:t>
            </a:r>
            <a:r>
              <a:rPr lang="en-US" dirty="0"/>
              <a:t> by </a:t>
            </a:r>
          </a:p>
          <a:p>
            <a:pPr marL="914400" lvl="1" indent="-514350">
              <a:buAutoNum type="alphaLcParenR"/>
            </a:pPr>
            <a:r>
              <a:rPr lang="en-US" dirty="0"/>
              <a:t>mast cells in the tissues </a:t>
            </a:r>
          </a:p>
          <a:p>
            <a:pPr marL="914400" lvl="1" indent="-514350">
              <a:buAutoNum type="alphaLcParenR"/>
            </a:pPr>
            <a:r>
              <a:rPr lang="en-US" dirty="0" err="1"/>
              <a:t>basophils</a:t>
            </a:r>
            <a:r>
              <a:rPr lang="en-US" dirty="0"/>
              <a:t> in blood.</a:t>
            </a:r>
          </a:p>
          <a:p>
            <a:r>
              <a:rPr lang="en-US" dirty="0"/>
              <a:t>Released as part of the inflammatory process, increasing capillary permeability and dilatation. </a:t>
            </a:r>
          </a:p>
          <a:p>
            <a:r>
              <a:rPr lang="en-US" dirty="0"/>
              <a:t>Causes contraction of smooth muscle of the bronchi and alimentary tract. </a:t>
            </a:r>
          </a:p>
          <a:p>
            <a:r>
              <a:rPr lang="en-US" dirty="0"/>
              <a:t>Stimulates the secretion of gastric juice.</a:t>
            </a:r>
          </a:p>
          <a:p>
            <a:pPr>
              <a:buNone/>
            </a:pPr>
            <a:r>
              <a:rPr lang="en-US" b="1" dirty="0"/>
              <a:t>b) Serotonin (5-hydroxytryptamine, 5-HT): </a:t>
            </a:r>
            <a:r>
              <a:rPr lang="en-US" dirty="0"/>
              <a:t>Present in</a:t>
            </a:r>
          </a:p>
          <a:p>
            <a:pPr lvl="1"/>
            <a:r>
              <a:rPr lang="en-US" dirty="0"/>
              <a:t>platelets, </a:t>
            </a:r>
          </a:p>
          <a:p>
            <a:pPr lvl="1"/>
            <a:r>
              <a:rPr lang="en-US" dirty="0"/>
              <a:t>brain </a:t>
            </a:r>
          </a:p>
          <a:p>
            <a:pPr lvl="1"/>
            <a:r>
              <a:rPr lang="en-US" dirty="0"/>
              <a:t>the intestinal wall. </a:t>
            </a:r>
          </a:p>
          <a:p>
            <a:r>
              <a:rPr lang="en-US" dirty="0"/>
              <a:t>Causes intestinal secretion and contraction of smooth muscle and its role in </a:t>
            </a:r>
            <a:r>
              <a:rPr lang="en-US" dirty="0" err="1"/>
              <a:t>haemostasis</a:t>
            </a:r>
            <a:r>
              <a:rPr lang="en-US" dirty="0"/>
              <a:t> (blood clotting)</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653</a:t>
            </a:fld>
            <a:endParaRPr lang="en-US"/>
          </a:p>
        </p:txBody>
      </p:sp>
    </p:spTree>
  </p:cSld>
  <p:clrMapOvr>
    <a:masterClrMapping/>
  </p:clrMapOvr>
  <p:transition>
    <p:wedge/>
  </p:transition>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c) Prostaglandins (PGs): </a:t>
            </a:r>
            <a:r>
              <a:rPr lang="en-US" dirty="0"/>
              <a:t>Lipid substances that act as local hormones and have wide-ranging physiological effects in:</a:t>
            </a:r>
          </a:p>
          <a:p>
            <a:pPr lvl="1"/>
            <a:r>
              <a:rPr lang="en-US" dirty="0"/>
              <a:t>the inflammatory response</a:t>
            </a:r>
          </a:p>
          <a:p>
            <a:pPr lvl="1"/>
            <a:r>
              <a:rPr lang="en-US" dirty="0"/>
              <a:t>potentiating pain</a:t>
            </a:r>
          </a:p>
          <a:p>
            <a:pPr lvl="1"/>
            <a:r>
              <a:rPr lang="en-US" dirty="0"/>
              <a:t>fever</a:t>
            </a:r>
          </a:p>
          <a:p>
            <a:pPr lvl="1"/>
            <a:r>
              <a:rPr lang="en-US" dirty="0"/>
              <a:t>regulating blood pressure</a:t>
            </a:r>
          </a:p>
          <a:p>
            <a:pPr lvl="1"/>
            <a:r>
              <a:rPr lang="en-US" dirty="0"/>
              <a:t>blood clotting</a:t>
            </a:r>
          </a:p>
          <a:p>
            <a:pPr lvl="1"/>
            <a:r>
              <a:rPr lang="en-US" dirty="0"/>
              <a:t>uterine contractions during labour.</a:t>
            </a:r>
          </a:p>
          <a:p>
            <a:r>
              <a:rPr lang="en-US" dirty="0"/>
              <a:t>Chemically similar compounds include </a:t>
            </a:r>
          </a:p>
          <a:p>
            <a:pPr lvl="1"/>
            <a:r>
              <a:rPr lang="en-US" dirty="0" err="1"/>
              <a:t>leukotrienes</a:t>
            </a:r>
            <a:r>
              <a:rPr lang="en-US" dirty="0"/>
              <a:t> </a:t>
            </a:r>
          </a:p>
          <a:p>
            <a:pPr lvl="1"/>
            <a:r>
              <a:rPr lang="en-US" dirty="0" err="1"/>
              <a:t>thromboxanes</a:t>
            </a:r>
            <a:r>
              <a:rPr lang="en-US" dirty="0"/>
              <a:t>.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654</a:t>
            </a:fld>
            <a:endParaRPr lang="en-US"/>
          </a:p>
        </p:txBody>
      </p:sp>
    </p:spTree>
  </p:cSld>
  <p:clrMapOvr>
    <a:masterClrMapping/>
  </p:clrMapOvr>
  <p:transition>
    <p:wedge/>
  </p:transition>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d) Erythropoietin: </a:t>
            </a:r>
          </a:p>
          <a:p>
            <a:r>
              <a:rPr lang="en-US" dirty="0" err="1"/>
              <a:t>Synthesised</a:t>
            </a:r>
            <a:r>
              <a:rPr lang="en-US" dirty="0"/>
              <a:t> by the kidneys </a:t>
            </a:r>
          </a:p>
          <a:p>
            <a:r>
              <a:rPr lang="en-US" b="1" dirty="0"/>
              <a:t>Function</a:t>
            </a:r>
            <a:r>
              <a:rPr lang="en-US" dirty="0"/>
              <a:t>: increases </a:t>
            </a:r>
            <a:r>
              <a:rPr lang="en-US" dirty="0" err="1"/>
              <a:t>erythropoiesis</a:t>
            </a:r>
            <a:endParaRPr lang="en-US" dirty="0"/>
          </a:p>
          <a:p>
            <a:pPr>
              <a:buNone/>
            </a:pPr>
            <a:r>
              <a:rPr lang="en-US" b="1" dirty="0"/>
              <a:t>e) Gastrointestinal hormones</a:t>
            </a:r>
          </a:p>
          <a:p>
            <a:r>
              <a:rPr lang="en-US" dirty="0"/>
              <a:t>Includes</a:t>
            </a:r>
          </a:p>
          <a:p>
            <a:pPr lvl="1"/>
            <a:r>
              <a:rPr lang="en-US" dirty="0" err="1"/>
              <a:t>Gastrin</a:t>
            </a:r>
            <a:r>
              <a:rPr lang="en-US" dirty="0"/>
              <a:t>:  Stimulates release of hydrochloric acid in stomach; produced by </a:t>
            </a:r>
            <a:r>
              <a:rPr lang="en-US" b="1" dirty="0"/>
              <a:t>G cells</a:t>
            </a:r>
          </a:p>
          <a:p>
            <a:pPr lvl="1"/>
            <a:r>
              <a:rPr lang="en-US" dirty="0" err="1"/>
              <a:t>Ghrelin</a:t>
            </a:r>
            <a:r>
              <a:rPr lang="en-US" dirty="0"/>
              <a:t>: stimulate appetite; produced by </a:t>
            </a:r>
            <a:r>
              <a:rPr lang="en-US" b="1" dirty="0"/>
              <a:t>P/D1 cells</a:t>
            </a:r>
          </a:p>
          <a:p>
            <a:pPr lvl="1"/>
            <a:r>
              <a:rPr lang="en-US" dirty="0" err="1"/>
              <a:t>Neuropeptide</a:t>
            </a:r>
            <a:r>
              <a:rPr lang="en-US" dirty="0"/>
              <a:t> Y: increased food intake &amp; decreased physical activity.</a:t>
            </a:r>
          </a:p>
          <a:p>
            <a:pPr lvl="1"/>
            <a:r>
              <a:rPr lang="en-US" dirty="0" err="1"/>
              <a:t>Cholecystokinin</a:t>
            </a:r>
            <a:r>
              <a:rPr lang="en-US" dirty="0"/>
              <a:t> (CCK), : Stimulates release of pancreatic secretions; produced by </a:t>
            </a:r>
            <a:r>
              <a:rPr lang="en-US" b="1" dirty="0"/>
              <a:t>I cells</a:t>
            </a:r>
          </a:p>
          <a:p>
            <a:pPr lvl="1"/>
            <a:r>
              <a:rPr lang="en-US" dirty="0"/>
              <a:t>Secretin: Stimulates release of pancreatic enzymes, gallbladder contraction; produced by </a:t>
            </a:r>
            <a:r>
              <a:rPr lang="en-US" b="1" dirty="0"/>
              <a:t>S cells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655</a:t>
            </a:fld>
            <a:endParaRPr lang="en-US" dirty="0"/>
          </a:p>
        </p:txBody>
      </p:sp>
    </p:spTree>
  </p:cSld>
  <p:clrMapOvr>
    <a:masterClrMapping/>
  </p:clrMapOvr>
  <p:transition>
    <p:wedge/>
  </p:transition>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en-US" sz="6000" b="1" dirty="0"/>
              <a:t>RESPIRATORY SYSTEM</a:t>
            </a:r>
          </a:p>
        </p:txBody>
      </p:sp>
      <p:sp>
        <p:nvSpPr>
          <p:cNvPr id="5" name="Subtitle 4"/>
          <p:cNvSpPr>
            <a:spLocks noGrp="1"/>
          </p:cNvSpPr>
          <p:nvPr>
            <p:ph type="subTitle" idx="1"/>
          </p:nvPr>
        </p:nvSpPr>
        <p:spPr/>
        <p:txBody>
          <a:bodyPr/>
          <a:lstStyle/>
          <a:p>
            <a:endParaRPr lang="en-US"/>
          </a:p>
        </p:txBody>
      </p:sp>
    </p:spTree>
  </p:cSld>
  <p:clrMapOvr>
    <a:masterClrMapping/>
  </p:clrMapOvr>
  <p:transition>
    <p:wedge/>
  </p:transition>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u="sng" dirty="0"/>
              <a:t>Respiratory system </a:t>
            </a:r>
          </a:p>
        </p:txBody>
      </p:sp>
      <p:sp>
        <p:nvSpPr>
          <p:cNvPr id="3" name="Content Placeholder 2"/>
          <p:cNvSpPr>
            <a:spLocks noGrp="1"/>
          </p:cNvSpPr>
          <p:nvPr>
            <p:ph idx="1"/>
          </p:nvPr>
        </p:nvSpPr>
        <p:spPr>
          <a:xfrm>
            <a:off x="0" y="533400"/>
            <a:ext cx="9144000" cy="6324600"/>
          </a:xfrm>
        </p:spPr>
        <p:txBody>
          <a:bodyPr>
            <a:normAutofit/>
          </a:bodyPr>
          <a:lstStyle/>
          <a:p>
            <a:r>
              <a:rPr lang="en-US" dirty="0"/>
              <a:t>Provides the route by which </a:t>
            </a:r>
          </a:p>
          <a:p>
            <a:pPr lvl="1"/>
            <a:r>
              <a:rPr lang="en-US" dirty="0"/>
              <a:t>supply of oxygen present in the atmospheric air gains entry to the body </a:t>
            </a:r>
          </a:p>
          <a:p>
            <a:pPr lvl="1"/>
            <a:r>
              <a:rPr lang="en-US" dirty="0"/>
              <a:t>excretion of carbon dioxide occurs.</a:t>
            </a:r>
          </a:p>
          <a:p>
            <a:r>
              <a:rPr lang="en-US" dirty="0"/>
              <a:t>As the air breathed in moves through the air passages to reach the lungs, it is </a:t>
            </a:r>
          </a:p>
          <a:p>
            <a:pPr lvl="1"/>
            <a:r>
              <a:rPr lang="en-US" dirty="0"/>
              <a:t>warmed or cooled to body temperature, </a:t>
            </a:r>
          </a:p>
          <a:p>
            <a:pPr lvl="1"/>
            <a:r>
              <a:rPr lang="en-US" dirty="0"/>
              <a:t>moistened to become saturated with water vapour </a:t>
            </a:r>
          </a:p>
          <a:p>
            <a:pPr lvl="1"/>
            <a:r>
              <a:rPr lang="en-US" dirty="0"/>
              <a:t>'cleaned' as particles of dust stick to the mucus which coats the lining membrane.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657</a:t>
            </a:fld>
            <a:endParaRPr lang="en-US"/>
          </a:p>
        </p:txBody>
      </p:sp>
    </p:spTree>
  </p:cSld>
  <p:clrMapOvr>
    <a:masterClrMapping/>
  </p:clrMapOvr>
  <p:transition>
    <p:wipe dir="r"/>
  </p:transition>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Blood provides the transport system for these gases between the lungs and the cells of the body.</a:t>
            </a:r>
          </a:p>
          <a:p>
            <a:pPr lvl="1"/>
            <a:r>
              <a:rPr lang="en-US" b="1" dirty="0"/>
              <a:t>External respiration</a:t>
            </a:r>
            <a:r>
              <a:rPr lang="en-US" dirty="0"/>
              <a:t>: exchange of gases between the blood and the lungs</a:t>
            </a:r>
          </a:p>
          <a:p>
            <a:pPr lvl="1"/>
            <a:r>
              <a:rPr lang="en-US" b="1" dirty="0"/>
              <a:t>Internal respiration</a:t>
            </a:r>
            <a:r>
              <a:rPr lang="en-US" dirty="0"/>
              <a:t>: exchange of gases between the blood and the cells. </a:t>
            </a:r>
          </a:p>
          <a:p>
            <a:r>
              <a:rPr lang="en-US" dirty="0"/>
              <a:t>Respiratory system organs are:</a:t>
            </a:r>
          </a:p>
          <a:p>
            <a:pPr lvl="1"/>
            <a:r>
              <a:rPr lang="en-US" dirty="0"/>
              <a:t>nose</a:t>
            </a:r>
          </a:p>
          <a:p>
            <a:pPr lvl="1"/>
            <a:r>
              <a:rPr lang="en-US" dirty="0"/>
              <a:t>pharynx</a:t>
            </a:r>
          </a:p>
          <a:p>
            <a:pPr lvl="1"/>
            <a:r>
              <a:rPr lang="en-US" dirty="0"/>
              <a:t>larynx</a:t>
            </a:r>
          </a:p>
          <a:p>
            <a:pPr lvl="1"/>
            <a:r>
              <a:rPr lang="en-US" dirty="0"/>
              <a:t>trachea</a:t>
            </a:r>
          </a:p>
          <a:p>
            <a:pPr lvl="1"/>
            <a:r>
              <a:rPr lang="en-US" dirty="0"/>
              <a:t>two bronchi (one bronchus to each lung)</a:t>
            </a:r>
          </a:p>
          <a:p>
            <a:pPr lvl="1"/>
            <a:r>
              <a:rPr lang="en-US" dirty="0"/>
              <a:t>bronchioles and smaller air passages</a:t>
            </a:r>
          </a:p>
          <a:p>
            <a:pPr lvl="1"/>
            <a:r>
              <a:rPr lang="en-US" dirty="0"/>
              <a:t>two lungs and their coverings, the pleura</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658</a:t>
            </a:fld>
            <a:endParaRPr lang="en-US"/>
          </a:p>
        </p:txBody>
      </p:sp>
    </p:spTree>
  </p:cSld>
  <p:clrMapOvr>
    <a:masterClrMapping/>
  </p:clrMapOvr>
  <p:transition>
    <p:wipe dir="r"/>
  </p:transition>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659</a:t>
            </a:fld>
            <a:endParaRPr lang="en-US"/>
          </a:p>
        </p:txBody>
      </p:sp>
    </p:spTree>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66</a:t>
            </a:fld>
            <a:endParaRPr lang="en-US"/>
          </a:p>
        </p:txBody>
      </p:sp>
      <p:pic>
        <p:nvPicPr>
          <p:cNvPr id="1026" name="Picture 2"/>
          <p:cNvPicPr>
            <a:picLocks noChangeAspect="1" noChangeArrowheads="1"/>
          </p:cNvPicPr>
          <p:nvPr/>
        </p:nvPicPr>
        <p:blipFill>
          <a:blip r:embed="rId2" cstate="print"/>
          <a:srcRect l="14063" t="18000" r="9375" b="16667"/>
          <a:stretch>
            <a:fillRect/>
          </a:stretch>
        </p:blipFill>
        <p:spPr bwMode="auto">
          <a:xfrm>
            <a:off x="0" y="0"/>
            <a:ext cx="9144000" cy="5486400"/>
          </a:xfrm>
          <a:prstGeom prst="rect">
            <a:avLst/>
          </a:prstGeom>
          <a:noFill/>
          <a:ln w="9525">
            <a:noFill/>
            <a:miter lim="800000"/>
            <a:headEnd/>
            <a:tailEnd/>
          </a:ln>
        </p:spPr>
      </p:pic>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Assignment: draw the organs of respiration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660</a:t>
            </a:fld>
            <a:endParaRPr lang="en-US"/>
          </a:p>
        </p:txBody>
      </p:sp>
    </p:spTree>
  </p:cSld>
  <p:clrMapOvr>
    <a:masterClrMapping/>
  </p:clrMapOvr>
  <p:transition>
    <p:wipe dir="r"/>
  </p:transition>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2"/>
          </a:lnRef>
          <a:fillRef idx="3">
            <a:schemeClr val="accent2"/>
          </a:fillRef>
          <a:effectRef idx="2">
            <a:schemeClr val="accent2"/>
          </a:effectRef>
          <a:fontRef idx="minor">
            <a:schemeClr val="lt1"/>
          </a:fontRef>
        </p:style>
        <p:txBody>
          <a:bodyPr>
            <a:normAutofit fontScale="90000"/>
          </a:bodyPr>
          <a:lstStyle/>
          <a:p>
            <a:r>
              <a:rPr lang="en-US" b="1" u="sng" dirty="0"/>
              <a:t>NOSE AND NASAL CAVITY</a:t>
            </a:r>
          </a:p>
        </p:txBody>
      </p:sp>
      <p:sp>
        <p:nvSpPr>
          <p:cNvPr id="3" name="Content Placeholder 2"/>
          <p:cNvSpPr>
            <a:spLocks noGrp="1"/>
          </p:cNvSpPr>
          <p:nvPr>
            <p:ph idx="1"/>
          </p:nvPr>
        </p:nvSpPr>
        <p:spPr>
          <a:xfrm>
            <a:off x="0" y="533400"/>
            <a:ext cx="9144000" cy="6324600"/>
          </a:xfrm>
        </p:spPr>
        <p:txBody>
          <a:bodyPr>
            <a:normAutofit fontScale="77500" lnSpcReduction="20000"/>
          </a:bodyPr>
          <a:lstStyle/>
          <a:p>
            <a:pPr>
              <a:buNone/>
            </a:pPr>
            <a:r>
              <a:rPr lang="en-US" b="1" dirty="0"/>
              <a:t>Position and structure</a:t>
            </a:r>
          </a:p>
          <a:p>
            <a:r>
              <a:rPr lang="en-US" dirty="0"/>
              <a:t>Nasal cavity; the 1</a:t>
            </a:r>
            <a:r>
              <a:rPr lang="en-US" baseline="30000" dirty="0"/>
              <a:t>st</a:t>
            </a:r>
            <a:r>
              <a:rPr lang="en-US" dirty="0"/>
              <a:t> of the respiratory organs &amp; consists of a large irregular cavity divided into 2 equal passages by a septum. </a:t>
            </a:r>
          </a:p>
          <a:p>
            <a:r>
              <a:rPr lang="en-US" b="1" dirty="0"/>
              <a:t>Posterior bony part </a:t>
            </a:r>
            <a:r>
              <a:rPr lang="en-US" dirty="0"/>
              <a:t>of the septum is formed by the perpendicular plate of the ethmoid bone and the </a:t>
            </a:r>
            <a:r>
              <a:rPr lang="en-US" dirty="0" err="1"/>
              <a:t>vomer</a:t>
            </a:r>
            <a:r>
              <a:rPr lang="en-US" dirty="0"/>
              <a:t>.</a:t>
            </a:r>
          </a:p>
          <a:p>
            <a:r>
              <a:rPr lang="en-US" b="1" dirty="0"/>
              <a:t>Anteriorly;</a:t>
            </a:r>
            <a:r>
              <a:rPr lang="en-US" dirty="0"/>
              <a:t> consists of hyaline cartilage. </a:t>
            </a:r>
          </a:p>
          <a:p>
            <a:r>
              <a:rPr lang="en-US" b="1" dirty="0"/>
              <a:t>Roof;</a:t>
            </a:r>
            <a:r>
              <a:rPr lang="en-US" dirty="0"/>
              <a:t> formed by the </a:t>
            </a:r>
            <a:r>
              <a:rPr lang="en-US" dirty="0" err="1"/>
              <a:t>cribriform</a:t>
            </a:r>
            <a:r>
              <a:rPr lang="en-US" dirty="0"/>
              <a:t> plate of the ethmoid bone, &amp; the sphenoid bone, frontal bone and nasal bones.</a:t>
            </a:r>
          </a:p>
          <a:p>
            <a:r>
              <a:rPr lang="en-US" b="1" dirty="0"/>
              <a:t>Floor;</a:t>
            </a:r>
            <a:r>
              <a:rPr lang="en-US" dirty="0"/>
              <a:t> formed by the roof of the mouth &amp; consists of the hard palate in front and the soft palate behind.</a:t>
            </a:r>
          </a:p>
          <a:p>
            <a:pPr lvl="1"/>
            <a:r>
              <a:rPr lang="en-US" dirty="0"/>
              <a:t>Hard palate; composed of the maxilla and palatine bones </a:t>
            </a:r>
          </a:p>
          <a:p>
            <a:pPr lvl="1"/>
            <a:r>
              <a:rPr lang="en-US" dirty="0"/>
              <a:t>Soft palate; consists of involuntary muscle.</a:t>
            </a:r>
          </a:p>
          <a:p>
            <a:r>
              <a:rPr lang="en-US" b="1" dirty="0"/>
              <a:t>Medial wall;</a:t>
            </a:r>
            <a:r>
              <a:rPr lang="en-US" dirty="0"/>
              <a:t> formed by the septum.</a:t>
            </a:r>
          </a:p>
          <a:p>
            <a:r>
              <a:rPr lang="en-US" b="1" dirty="0"/>
              <a:t>Lateral walls</a:t>
            </a:r>
            <a:r>
              <a:rPr lang="en-US" dirty="0"/>
              <a:t>; formed by the maxilla, the ethmoid bone and the inferior </a:t>
            </a:r>
            <a:r>
              <a:rPr lang="en-US" dirty="0" err="1"/>
              <a:t>conchae</a:t>
            </a:r>
            <a:r>
              <a:rPr lang="en-US" dirty="0"/>
              <a:t>.</a:t>
            </a:r>
          </a:p>
          <a:p>
            <a:r>
              <a:rPr lang="en-US" b="1" dirty="0"/>
              <a:t>Posterior wall; </a:t>
            </a:r>
            <a:r>
              <a:rPr lang="en-US" dirty="0"/>
              <a:t>formed by the posterior wall of the pharynx.</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661</a:t>
            </a:fld>
            <a:endParaRPr lang="en-US"/>
          </a:p>
        </p:txBody>
      </p:sp>
    </p:spTree>
  </p:cSld>
  <p:clrMapOvr>
    <a:masterClrMapping/>
  </p:clrMapOvr>
  <p:transition>
    <p:wipe dir="r"/>
  </p:transition>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30962"/>
            <a:ext cx="8229600" cy="427038"/>
          </a:xfrm>
        </p:spPr>
        <p:txBody>
          <a:bodyPr>
            <a:normAutofit fontScale="90000"/>
          </a:bodyPr>
          <a:lstStyle/>
          <a:p>
            <a:r>
              <a:rPr lang="en-US" sz="2400" dirty="0"/>
              <a:t>Structures forming the nasal septum</a:t>
            </a:r>
          </a:p>
        </p:txBody>
      </p:sp>
      <p:pic>
        <p:nvPicPr>
          <p:cNvPr id="18434" name="Picture 2"/>
          <p:cNvPicPr>
            <a:picLocks noGrp="1" noChangeAspect="1" noChangeArrowheads="1"/>
          </p:cNvPicPr>
          <p:nvPr>
            <p:ph idx="1"/>
          </p:nvPr>
        </p:nvPicPr>
        <p:blipFill>
          <a:blip r:embed="rId2" cstate="print"/>
          <a:srcRect/>
          <a:stretch>
            <a:fillRect/>
          </a:stretch>
        </p:blipFill>
        <p:spPr bwMode="auto">
          <a:xfrm>
            <a:off x="152400" y="0"/>
            <a:ext cx="8991599"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662</a:t>
            </a:fld>
            <a:endParaRPr lang="en-US"/>
          </a:p>
        </p:txBody>
      </p:sp>
    </p:spTree>
  </p:cSld>
  <p:clrMapOvr>
    <a:masterClrMapping/>
  </p:clrMapOvr>
  <p:transition>
    <p:wipe dir="r"/>
  </p:transition>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Lining of the nose</a:t>
            </a:r>
          </a:p>
          <a:p>
            <a:r>
              <a:rPr lang="en-US" dirty="0"/>
              <a:t>By very vascular </a:t>
            </a:r>
            <a:r>
              <a:rPr lang="en-US" b="1" dirty="0"/>
              <a:t>ciliated columnar epithelium </a:t>
            </a:r>
            <a:r>
              <a:rPr lang="en-US" dirty="0"/>
              <a:t>(ciliated mucous membrane) containing mucus-secreting goblet cells. </a:t>
            </a:r>
          </a:p>
          <a:p>
            <a:r>
              <a:rPr lang="en-US" b="1" dirty="0"/>
              <a:t>Anteriorly</a:t>
            </a:r>
            <a:r>
              <a:rPr lang="en-US" dirty="0"/>
              <a:t>, it blends with the skin </a:t>
            </a:r>
          </a:p>
          <a:p>
            <a:r>
              <a:rPr lang="en-US" b="1" dirty="0"/>
              <a:t>Posteriorly</a:t>
            </a:r>
            <a:r>
              <a:rPr lang="en-US" dirty="0"/>
              <a:t>; it extends into the nasal part of the pharynx.</a:t>
            </a:r>
          </a:p>
          <a:p>
            <a:pPr>
              <a:buNone/>
            </a:pPr>
            <a:r>
              <a:rPr lang="en-US" b="1" dirty="0"/>
              <a:t>Openings into the nasal cavity</a:t>
            </a:r>
          </a:p>
          <a:p>
            <a:r>
              <a:rPr lang="en-US" b="1" dirty="0"/>
              <a:t>Anterior </a:t>
            </a:r>
            <a:r>
              <a:rPr lang="en-US" b="1" dirty="0" err="1"/>
              <a:t>nares</a:t>
            </a:r>
            <a:r>
              <a:rPr lang="en-US" b="1" dirty="0"/>
              <a:t>/nostrils</a:t>
            </a:r>
            <a:r>
              <a:rPr lang="en-US" dirty="0"/>
              <a:t>; openings from the exterior into the nasal cavity. Hairs are present in this area.</a:t>
            </a:r>
          </a:p>
          <a:p>
            <a:r>
              <a:rPr lang="en-US" b="1" dirty="0"/>
              <a:t>Posterior </a:t>
            </a:r>
            <a:r>
              <a:rPr lang="en-US" b="1" dirty="0" err="1"/>
              <a:t>nares</a:t>
            </a:r>
            <a:r>
              <a:rPr lang="en-US" b="1" dirty="0"/>
              <a:t>: </a:t>
            </a:r>
            <a:r>
              <a:rPr lang="en-US" dirty="0"/>
              <a:t>openings from the nasal cavity into the pharynx.</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663</a:t>
            </a:fld>
            <a:endParaRPr lang="en-US"/>
          </a:p>
        </p:txBody>
      </p:sp>
    </p:spTree>
  </p:cSld>
  <p:clrMapOvr>
    <a:masterClrMapping/>
  </p:clrMapOvr>
  <p:transition>
    <p:wipe dir="r"/>
  </p:transition>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b="1" dirty="0" err="1"/>
              <a:t>Paranasal</a:t>
            </a:r>
            <a:r>
              <a:rPr lang="en-US" b="1" dirty="0"/>
              <a:t> sinuses</a:t>
            </a:r>
            <a:r>
              <a:rPr lang="en-US" dirty="0"/>
              <a:t>: </a:t>
            </a:r>
          </a:p>
          <a:p>
            <a:r>
              <a:rPr lang="en-US" b="1" dirty="0"/>
              <a:t>Def: </a:t>
            </a:r>
            <a:r>
              <a:rPr lang="en-US" dirty="0"/>
              <a:t>Cavities in the bones of the face and the cranium which contain air. </a:t>
            </a:r>
          </a:p>
          <a:p>
            <a:r>
              <a:rPr lang="en-US" dirty="0"/>
              <a:t>Tiny openings lined with mucous membrane, continuous with that of the nasal cavity, exist between the </a:t>
            </a:r>
            <a:r>
              <a:rPr lang="en-US" dirty="0" err="1"/>
              <a:t>paranasal</a:t>
            </a:r>
            <a:r>
              <a:rPr lang="en-US" dirty="0"/>
              <a:t> sinuses and the nasal cavity. </a:t>
            </a:r>
          </a:p>
          <a:p>
            <a:r>
              <a:rPr lang="en-US" dirty="0"/>
              <a:t>Main sinuses are:</a:t>
            </a:r>
          </a:p>
          <a:p>
            <a:pPr lvl="1"/>
            <a:r>
              <a:rPr lang="en-US" b="1" dirty="0"/>
              <a:t>maxillary sinuses</a:t>
            </a:r>
            <a:r>
              <a:rPr lang="en-US" dirty="0"/>
              <a:t>; in the lateral walls</a:t>
            </a:r>
          </a:p>
          <a:p>
            <a:pPr lvl="1"/>
            <a:r>
              <a:rPr lang="en-US" b="1" dirty="0"/>
              <a:t>frontal</a:t>
            </a:r>
            <a:r>
              <a:rPr lang="en-US" dirty="0"/>
              <a:t> &amp; </a:t>
            </a:r>
            <a:r>
              <a:rPr lang="en-US" b="1" dirty="0" err="1"/>
              <a:t>sphenoidal</a:t>
            </a:r>
            <a:r>
              <a:rPr lang="en-US" dirty="0"/>
              <a:t> sinuses; in the roof </a:t>
            </a:r>
          </a:p>
          <a:p>
            <a:pPr lvl="1"/>
            <a:r>
              <a:rPr lang="en-US" b="1" dirty="0" err="1"/>
              <a:t>ethmoidal</a:t>
            </a:r>
            <a:r>
              <a:rPr lang="en-US" b="1" dirty="0"/>
              <a:t> sinuses; </a:t>
            </a:r>
            <a:r>
              <a:rPr lang="en-US" dirty="0"/>
              <a:t>in the upper part of the lateral walls .</a:t>
            </a:r>
          </a:p>
          <a:p>
            <a:r>
              <a:rPr lang="en-US" b="1" dirty="0"/>
              <a:t>Function</a:t>
            </a:r>
            <a:r>
              <a:rPr lang="en-US" dirty="0"/>
              <a:t> </a:t>
            </a:r>
          </a:p>
          <a:p>
            <a:pPr lvl="1"/>
            <a:r>
              <a:rPr lang="en-US" dirty="0"/>
              <a:t>Involved in  speech  </a:t>
            </a:r>
          </a:p>
          <a:p>
            <a:pPr lvl="1"/>
            <a:r>
              <a:rPr lang="en-US" dirty="0"/>
              <a:t>serve to lighten the skull. </a:t>
            </a:r>
          </a:p>
          <a:p>
            <a:r>
              <a:rPr lang="en-US" b="1" dirty="0"/>
              <a:t>Nasolacrimal ducts </a:t>
            </a:r>
            <a:r>
              <a:rPr lang="en-US" dirty="0"/>
              <a:t>extend from the lateral walls of the nose to the conjunctival sacs of the eye. They drain tears from the eyes.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664</a:t>
            </a:fld>
            <a:endParaRPr lang="en-US"/>
          </a:p>
        </p:txBody>
      </p:sp>
    </p:spTree>
  </p:cSld>
  <p:clrMapOvr>
    <a:masterClrMapping/>
  </p:clrMapOvr>
  <p:transition>
    <p:wipe dir="r"/>
  </p:transition>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30962"/>
            <a:ext cx="8229600" cy="427038"/>
          </a:xfrm>
        </p:spPr>
        <p:txBody>
          <a:bodyPr>
            <a:normAutofit fontScale="90000"/>
          </a:bodyPr>
          <a:lstStyle/>
          <a:p>
            <a:r>
              <a:rPr lang="en-US" sz="2800" dirty="0"/>
              <a:t>Lateral wall of right nasal cavity.</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665</a:t>
            </a:fld>
            <a:endParaRPr lang="en-US"/>
          </a:p>
        </p:txBody>
      </p:sp>
    </p:spTree>
  </p:cSld>
  <p:clrMapOvr>
    <a:masterClrMapping/>
  </p:clrMapOvr>
  <p:transition>
    <p:wipe dir="r"/>
  </p:transition>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u="sng" dirty="0"/>
              <a:t>Respiratory function of the nose</a:t>
            </a:r>
          </a:p>
        </p:txBody>
      </p:sp>
      <p:sp>
        <p:nvSpPr>
          <p:cNvPr id="3" name="Content Placeholder 2"/>
          <p:cNvSpPr>
            <a:spLocks noGrp="1"/>
          </p:cNvSpPr>
          <p:nvPr>
            <p:ph idx="1"/>
          </p:nvPr>
        </p:nvSpPr>
        <p:spPr>
          <a:xfrm>
            <a:off x="0" y="533400"/>
            <a:ext cx="9144000" cy="6324600"/>
          </a:xfrm>
        </p:spPr>
        <p:txBody>
          <a:bodyPr>
            <a:normAutofit/>
          </a:bodyPr>
          <a:lstStyle/>
          <a:p>
            <a:r>
              <a:rPr lang="en-US" dirty="0"/>
              <a:t>Nose; the first of the respiratory passages through which the inspired air passes. </a:t>
            </a:r>
          </a:p>
          <a:p>
            <a:r>
              <a:rPr lang="en-US" b="1" dirty="0"/>
              <a:t>Function</a:t>
            </a:r>
            <a:r>
              <a:rPr lang="en-US" dirty="0"/>
              <a:t>: begins the process by which the air is </a:t>
            </a:r>
            <a:r>
              <a:rPr lang="en-US" b="1" dirty="0"/>
              <a:t>warmed, moistened and 'filtered'.</a:t>
            </a:r>
          </a:p>
          <a:p>
            <a:r>
              <a:rPr lang="en-US" dirty="0"/>
              <a:t>Projecting </a:t>
            </a:r>
            <a:r>
              <a:rPr lang="en-US" b="1" dirty="0" err="1"/>
              <a:t>conchae</a:t>
            </a:r>
            <a:r>
              <a:rPr lang="en-US" dirty="0"/>
              <a:t>  increase the surface area and cause turbulence, spreading inspired air over the whole nasal surface. The large surface area </a:t>
            </a:r>
            <a:r>
              <a:rPr lang="en-US" dirty="0" err="1"/>
              <a:t>maximises</a:t>
            </a:r>
            <a:r>
              <a:rPr lang="en-US" dirty="0"/>
              <a:t> warming, humidification and filtering.</a:t>
            </a:r>
          </a:p>
          <a:p>
            <a:pPr>
              <a:buNone/>
            </a:pPr>
            <a:r>
              <a:rPr lang="en-US" b="1" dirty="0"/>
              <a:t>a) Warming. </a:t>
            </a:r>
            <a:r>
              <a:rPr lang="en-US" dirty="0"/>
              <a:t>Due to the immense vascularity of the mucosa. This explains the large blood loss when a nosebleed (</a:t>
            </a:r>
            <a:r>
              <a:rPr lang="en-US" dirty="0" err="1"/>
              <a:t>epistaxis</a:t>
            </a:r>
            <a:r>
              <a:rPr lang="en-US" dirty="0"/>
              <a:t>) occurs.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666</a:t>
            </a:fld>
            <a:endParaRPr lang="en-US"/>
          </a:p>
        </p:txBody>
      </p:sp>
    </p:spTree>
  </p:cSld>
  <p:clrMapOvr>
    <a:masterClrMapping/>
  </p:clrMapOvr>
  <p:transition>
    <p:wipe dir="r"/>
  </p:transition>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Filtering and cleaning of air. </a:t>
            </a:r>
            <a:r>
              <a:rPr lang="en-US" dirty="0"/>
              <a:t>Occurs as hairs at the </a:t>
            </a:r>
            <a:r>
              <a:rPr lang="fr-FR" dirty="0" err="1"/>
              <a:t>anterior</a:t>
            </a:r>
            <a:r>
              <a:rPr lang="fr-FR" dirty="0"/>
              <a:t> </a:t>
            </a:r>
            <a:r>
              <a:rPr lang="fr-FR" dirty="0" err="1"/>
              <a:t>nares</a:t>
            </a:r>
            <a:r>
              <a:rPr lang="fr-FR" dirty="0"/>
              <a:t> </a:t>
            </a:r>
            <a:r>
              <a:rPr lang="fr-FR" dirty="0" err="1"/>
              <a:t>trap</a:t>
            </a:r>
            <a:r>
              <a:rPr lang="fr-FR" dirty="0"/>
              <a:t> </a:t>
            </a:r>
            <a:r>
              <a:rPr lang="fr-FR" dirty="0" err="1"/>
              <a:t>larger</a:t>
            </a:r>
            <a:r>
              <a:rPr lang="fr-FR" dirty="0"/>
              <a:t> </a:t>
            </a:r>
            <a:r>
              <a:rPr lang="fr-FR" dirty="0" err="1"/>
              <a:t>particles</a:t>
            </a:r>
            <a:r>
              <a:rPr lang="fr-FR" dirty="0"/>
              <a:t>. </a:t>
            </a:r>
            <a:r>
              <a:rPr lang="fr-FR" dirty="0" err="1"/>
              <a:t>Smaller</a:t>
            </a:r>
            <a:r>
              <a:rPr lang="fr-FR" dirty="0"/>
              <a:t> </a:t>
            </a:r>
            <a:r>
              <a:rPr lang="fr-FR" dirty="0" err="1"/>
              <a:t>particles</a:t>
            </a:r>
            <a:r>
              <a:rPr lang="fr-FR" dirty="0"/>
              <a:t> </a:t>
            </a:r>
            <a:r>
              <a:rPr lang="fr-FR" dirty="0" err="1"/>
              <a:t>such</a:t>
            </a:r>
            <a:r>
              <a:rPr lang="fr-FR" dirty="0"/>
              <a:t> </a:t>
            </a:r>
            <a:r>
              <a:rPr lang="en-US" dirty="0"/>
              <a:t>as dust and microbes settle and adhere to the mucus.</a:t>
            </a:r>
          </a:p>
          <a:p>
            <a:r>
              <a:rPr lang="en-US" dirty="0"/>
              <a:t>Mucus protects the underlying epithelium from irritation and prevents drying. </a:t>
            </a:r>
          </a:p>
          <a:p>
            <a:r>
              <a:rPr lang="en-US" dirty="0"/>
              <a:t>Synchronous beating of the cilia wafts the mucus towards the throat where it is swallowed or expectorated.</a:t>
            </a:r>
          </a:p>
          <a:p>
            <a:pPr>
              <a:buNone/>
            </a:pPr>
            <a:r>
              <a:rPr lang="en-US" b="1" dirty="0"/>
              <a:t>c) Humidification. </a:t>
            </a:r>
            <a:r>
              <a:rPr lang="en-US" dirty="0"/>
              <a:t>Occurs as air travels over the moist mucosa and becomes saturated with water vapour.</a:t>
            </a:r>
          </a:p>
          <a:p>
            <a:r>
              <a:rPr lang="en-US" dirty="0"/>
              <a:t>Irritation of the nasal mucosa results in sneezing, a reflex action that forcibly expels an irritant.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667</a:t>
            </a:fld>
            <a:endParaRPr lang="en-US"/>
          </a:p>
        </p:txBody>
      </p:sp>
    </p:spTree>
  </p:cSld>
  <p:clrMapOvr>
    <a:masterClrMapping/>
  </p:clrMapOvr>
  <p:transition>
    <p:wipe dir="r"/>
  </p:transition>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278562"/>
            <a:ext cx="8229600" cy="579438"/>
          </a:xfrm>
        </p:spPr>
        <p:txBody>
          <a:bodyPr>
            <a:normAutofit/>
          </a:bodyPr>
          <a:lstStyle/>
          <a:p>
            <a:r>
              <a:rPr lang="en-US" sz="2800" dirty="0"/>
              <a:t>pathway of air from the nose to the larynx</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668</a:t>
            </a:fld>
            <a:endParaRPr lang="en-US"/>
          </a:p>
        </p:txBody>
      </p:sp>
    </p:spTree>
  </p:cSld>
  <p:clrMapOvr>
    <a:masterClrMapping/>
  </p:clrMapOvr>
  <p:transition>
    <p:wipe dir="r"/>
  </p:transition>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b="1" u="sng" dirty="0"/>
              <a:t>OLFACTORY FUNCTION OF THE NOSE</a:t>
            </a:r>
          </a:p>
        </p:txBody>
      </p:sp>
      <p:sp>
        <p:nvSpPr>
          <p:cNvPr id="3" name="Content Placeholder 2"/>
          <p:cNvSpPr>
            <a:spLocks noGrp="1"/>
          </p:cNvSpPr>
          <p:nvPr>
            <p:ph idx="1"/>
          </p:nvPr>
        </p:nvSpPr>
        <p:spPr>
          <a:xfrm>
            <a:off x="0" y="533400"/>
            <a:ext cx="9144000" cy="6324600"/>
          </a:xfrm>
        </p:spPr>
        <p:txBody>
          <a:bodyPr>
            <a:normAutofit/>
          </a:bodyPr>
          <a:lstStyle/>
          <a:p>
            <a:r>
              <a:rPr lang="en-US" dirty="0"/>
              <a:t>Nose: the organ of the sense of smell. </a:t>
            </a:r>
          </a:p>
          <a:p>
            <a:r>
              <a:rPr lang="en-US" dirty="0"/>
              <a:t>Nerve endings that detect smell, located in the roof of the nose in the area of the </a:t>
            </a:r>
            <a:r>
              <a:rPr lang="en-US" dirty="0" err="1"/>
              <a:t>cribriform</a:t>
            </a:r>
            <a:r>
              <a:rPr lang="en-US" dirty="0"/>
              <a:t> plate of the ethmoid bones and the superior </a:t>
            </a:r>
            <a:r>
              <a:rPr lang="en-US" dirty="0" err="1"/>
              <a:t>conchae</a:t>
            </a:r>
            <a:r>
              <a:rPr lang="en-US" dirty="0"/>
              <a:t>. </a:t>
            </a:r>
          </a:p>
          <a:p>
            <a:r>
              <a:rPr lang="en-US" dirty="0"/>
              <a:t>Nerve endings are stimulated by chemical substances given off by odorous materials. </a:t>
            </a:r>
          </a:p>
          <a:p>
            <a:r>
              <a:rPr lang="en-US" dirty="0"/>
              <a:t>Resultant nerve impulses are conveyed by the olfactory nerves to the brain where the sensation of smell is perceived.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669</a:t>
            </a:fld>
            <a:endParaRPr lang="en-US"/>
          </a:p>
        </p:txBody>
      </p:sp>
    </p:spTree>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00B050"/>
                </a:solidFill>
                <a:effectLst/>
              </a:rPr>
              <a:t>Terms of relative position and direction (6 pairs)</a:t>
            </a:r>
          </a:p>
        </p:txBody>
      </p:sp>
      <p:sp>
        <p:nvSpPr>
          <p:cNvPr id="4" name="Content Placeholder 3"/>
          <p:cNvSpPr>
            <a:spLocks noGrp="1"/>
          </p:cNvSpPr>
          <p:nvPr>
            <p:ph idx="1"/>
          </p:nvPr>
        </p:nvSpPr>
        <p:spPr>
          <a:xfrm>
            <a:off x="457200" y="1600200"/>
            <a:ext cx="8229600" cy="5257800"/>
          </a:xfrm>
        </p:spPr>
        <p:txBody>
          <a:bodyPr>
            <a:normAutofit fontScale="92500"/>
          </a:bodyPr>
          <a:lstStyle/>
          <a:p>
            <a:pPr>
              <a:buClr>
                <a:schemeClr val="bg1"/>
              </a:buClr>
              <a:buFont typeface="Wingdings" pitchFamily="2" charset="2"/>
              <a:buChar char="Ø"/>
            </a:pPr>
            <a:r>
              <a:rPr lang="en-US" b="1" dirty="0">
                <a:solidFill>
                  <a:schemeClr val="bg1"/>
                </a:solidFill>
              </a:rPr>
              <a:t>Lateral: </a:t>
            </a:r>
            <a:r>
              <a:rPr lang="en-US" dirty="0">
                <a:solidFill>
                  <a:schemeClr val="bg1"/>
                </a:solidFill>
              </a:rPr>
              <a:t>is away from or further from the midline </a:t>
            </a:r>
          </a:p>
          <a:p>
            <a:pPr>
              <a:buClr>
                <a:schemeClr val="bg1"/>
              </a:buClr>
              <a:buFont typeface="Wingdings" pitchFamily="2" charset="2"/>
              <a:buChar char="Ø"/>
            </a:pPr>
            <a:r>
              <a:rPr lang="en-US" b="1" dirty="0">
                <a:solidFill>
                  <a:schemeClr val="bg1"/>
                </a:solidFill>
              </a:rPr>
              <a:t>Medial: </a:t>
            </a:r>
            <a:r>
              <a:rPr lang="en-US" dirty="0">
                <a:solidFill>
                  <a:schemeClr val="bg1"/>
                </a:solidFill>
              </a:rPr>
              <a:t>is towards or closer to the midline</a:t>
            </a:r>
          </a:p>
          <a:p>
            <a:pPr>
              <a:buClr>
                <a:schemeClr val="bg1"/>
              </a:buClr>
              <a:buFont typeface="Wingdings" pitchFamily="2" charset="2"/>
              <a:buChar char="Ø"/>
            </a:pPr>
            <a:r>
              <a:rPr lang="en-US" b="1" dirty="0">
                <a:solidFill>
                  <a:srgbClr val="FF0000"/>
                </a:solidFill>
              </a:rPr>
              <a:t>Proximal</a:t>
            </a:r>
            <a:r>
              <a:rPr lang="en-US" b="1" dirty="0">
                <a:solidFill>
                  <a:schemeClr val="bg1"/>
                </a:solidFill>
              </a:rPr>
              <a:t>: </a:t>
            </a:r>
            <a:r>
              <a:rPr lang="en-US" dirty="0">
                <a:solidFill>
                  <a:schemeClr val="bg1"/>
                </a:solidFill>
              </a:rPr>
              <a:t>Closer to the trunk or point of attachment; top of limb segment. </a:t>
            </a:r>
          </a:p>
          <a:p>
            <a:pPr>
              <a:buClr>
                <a:schemeClr val="bg1"/>
              </a:buClr>
              <a:buFont typeface="Wingdings" pitchFamily="2" charset="2"/>
              <a:buChar char="Ø"/>
            </a:pPr>
            <a:r>
              <a:rPr lang="en-US" b="1" dirty="0">
                <a:solidFill>
                  <a:srgbClr val="FF0000"/>
                </a:solidFill>
              </a:rPr>
              <a:t>Distal</a:t>
            </a:r>
            <a:r>
              <a:rPr lang="en-US" b="1" dirty="0">
                <a:solidFill>
                  <a:schemeClr val="bg1"/>
                </a:solidFill>
              </a:rPr>
              <a:t>: </a:t>
            </a:r>
            <a:r>
              <a:rPr lang="en-US" dirty="0">
                <a:solidFill>
                  <a:schemeClr val="bg1"/>
                </a:solidFill>
              </a:rPr>
              <a:t>Away from the trunk or point of attachment; bottom of limb segment</a:t>
            </a:r>
          </a:p>
          <a:p>
            <a:pPr>
              <a:buClr>
                <a:schemeClr val="bg1"/>
              </a:buClr>
              <a:buFont typeface="Wingdings" pitchFamily="2" charset="2"/>
              <a:buChar char="Ø"/>
            </a:pPr>
            <a:r>
              <a:rPr lang="en-US" b="1" dirty="0">
                <a:solidFill>
                  <a:srgbClr val="0070C0"/>
                </a:solidFill>
              </a:rPr>
              <a:t>Anterior</a:t>
            </a:r>
            <a:r>
              <a:rPr lang="en-US" b="1" dirty="0">
                <a:solidFill>
                  <a:schemeClr val="bg1"/>
                </a:solidFill>
              </a:rPr>
              <a:t>: (</a:t>
            </a:r>
            <a:r>
              <a:rPr lang="en-US" b="1" dirty="0">
                <a:solidFill>
                  <a:srgbClr val="0070C0"/>
                </a:solidFill>
              </a:rPr>
              <a:t>ventral</a:t>
            </a:r>
            <a:r>
              <a:rPr lang="en-US" b="1" dirty="0">
                <a:solidFill>
                  <a:schemeClr val="bg1"/>
                </a:solidFill>
              </a:rPr>
              <a:t>) </a:t>
            </a:r>
            <a:r>
              <a:rPr lang="en-US" dirty="0">
                <a:solidFill>
                  <a:schemeClr val="bg1"/>
                </a:solidFill>
              </a:rPr>
              <a:t>Towards the front of the body </a:t>
            </a:r>
          </a:p>
          <a:p>
            <a:pPr>
              <a:buClr>
                <a:schemeClr val="bg1"/>
              </a:buClr>
              <a:buFont typeface="Wingdings" pitchFamily="2" charset="2"/>
              <a:buChar char="Ø"/>
            </a:pPr>
            <a:r>
              <a:rPr lang="en-US" b="1" dirty="0">
                <a:solidFill>
                  <a:srgbClr val="0070C0"/>
                </a:solidFill>
              </a:rPr>
              <a:t>Posterior</a:t>
            </a:r>
            <a:r>
              <a:rPr lang="en-US" b="1" dirty="0">
                <a:solidFill>
                  <a:schemeClr val="bg1"/>
                </a:solidFill>
              </a:rPr>
              <a:t>: (</a:t>
            </a:r>
            <a:r>
              <a:rPr lang="en-US" b="1" dirty="0">
                <a:solidFill>
                  <a:srgbClr val="0070C0"/>
                </a:solidFill>
              </a:rPr>
              <a:t>dorsal</a:t>
            </a:r>
            <a:r>
              <a:rPr lang="en-US" b="1" dirty="0">
                <a:solidFill>
                  <a:schemeClr val="bg1"/>
                </a:solidFill>
              </a:rPr>
              <a:t>) </a:t>
            </a:r>
            <a:r>
              <a:rPr lang="en-US" dirty="0">
                <a:solidFill>
                  <a:schemeClr val="bg1"/>
                </a:solidFill>
              </a:rPr>
              <a:t>Towards the back of the body</a:t>
            </a:r>
          </a:p>
        </p:txBody>
      </p:sp>
      <p:sp>
        <p:nvSpPr>
          <p:cNvPr id="2" name="Slide Number Placeholder 1"/>
          <p:cNvSpPr>
            <a:spLocks noGrp="1"/>
          </p:cNvSpPr>
          <p:nvPr>
            <p:ph type="sldNum" sz="quarter" idx="12"/>
          </p:nvPr>
        </p:nvSpPr>
        <p:spPr/>
        <p:txBody>
          <a:bodyPr/>
          <a:lstStyle/>
          <a:p>
            <a:fld id="{5A635FD2-D9AA-4F2E-8FE6-17BF2643B117}" type="slidenum">
              <a:rPr lang="en-US" smtClean="0"/>
              <a:pPr/>
              <a:t>67</a:t>
            </a:fld>
            <a:endParaRPr lang="en-US"/>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u="sng" dirty="0"/>
              <a:t>PHARYNX</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r>
              <a:rPr lang="en-US" b="1" dirty="0"/>
              <a:t>Position: </a:t>
            </a:r>
            <a:r>
              <a:rPr lang="en-US" dirty="0"/>
              <a:t>a tube 12 to 14 cm long that extends from the base of the skull to the level of the 6</a:t>
            </a:r>
            <a:r>
              <a:rPr lang="en-US" baseline="30000" dirty="0"/>
              <a:t>th</a:t>
            </a:r>
            <a:r>
              <a:rPr lang="en-US" dirty="0"/>
              <a:t> cervical vertebra.</a:t>
            </a:r>
          </a:p>
          <a:p>
            <a:r>
              <a:rPr lang="en-US" dirty="0"/>
              <a:t>Lies behind the nose, mouth &amp; larynx </a:t>
            </a:r>
          </a:p>
          <a:p>
            <a:r>
              <a:rPr lang="en-US" dirty="0"/>
              <a:t>Wider at its upper end.</a:t>
            </a:r>
          </a:p>
          <a:p>
            <a:pPr>
              <a:buNone/>
            </a:pPr>
            <a:r>
              <a:rPr lang="en-US" b="1" u="sng" dirty="0"/>
              <a:t>Structures associated with the pharynx</a:t>
            </a:r>
          </a:p>
          <a:p>
            <a:r>
              <a:rPr lang="en-US" dirty="0"/>
              <a:t>Superiorly — inferior surface of the base of the skull</a:t>
            </a:r>
          </a:p>
          <a:p>
            <a:r>
              <a:rPr lang="en-US" dirty="0"/>
              <a:t>Inferiorly — continuous with the oesophagus</a:t>
            </a:r>
          </a:p>
          <a:p>
            <a:r>
              <a:rPr lang="en-US" dirty="0"/>
              <a:t>Anteriorly — the wall is incomplete because of the openings into the nose, mouth and larynx</a:t>
            </a:r>
          </a:p>
          <a:p>
            <a:r>
              <a:rPr lang="en-US" dirty="0"/>
              <a:t>Posteriorly — areolar tissue, involuntary muscle and the bodies of the first six cervical vertebrae</a:t>
            </a:r>
          </a:p>
          <a:p>
            <a:r>
              <a:rPr lang="en-US" dirty="0"/>
              <a:t>Pharynx is divided into three parts: </a:t>
            </a:r>
            <a:r>
              <a:rPr lang="en-US" b="1" dirty="0" err="1"/>
              <a:t>nasopharynx</a:t>
            </a:r>
            <a:r>
              <a:rPr lang="en-US" b="1" dirty="0"/>
              <a:t>, </a:t>
            </a:r>
            <a:r>
              <a:rPr lang="en-US" b="1" dirty="0" err="1"/>
              <a:t>oropharynx</a:t>
            </a:r>
            <a:r>
              <a:rPr lang="en-US" b="1" dirty="0"/>
              <a:t> </a:t>
            </a:r>
            <a:r>
              <a:rPr lang="en-US" dirty="0"/>
              <a:t>&amp;</a:t>
            </a:r>
            <a:r>
              <a:rPr lang="en-US" b="1" dirty="0"/>
              <a:t> </a:t>
            </a:r>
            <a:r>
              <a:rPr lang="en-US" b="1" dirty="0" err="1"/>
              <a:t>laryngopharynx</a:t>
            </a:r>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670</a:t>
            </a:fld>
            <a:endParaRPr lang="en-US"/>
          </a:p>
        </p:txBody>
      </p:sp>
    </p:spTree>
  </p:cSld>
  <p:clrMapOvr>
    <a:masterClrMapping/>
  </p:clrMapOvr>
  <p:transition>
    <p:wipe dir="r"/>
  </p:transition>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dirty="0"/>
              <a:t>a) </a:t>
            </a:r>
            <a:r>
              <a:rPr lang="en-US" b="1" dirty="0" err="1"/>
              <a:t>Nasopharynx</a:t>
            </a:r>
            <a:r>
              <a:rPr lang="en-US" b="1" dirty="0"/>
              <a:t>: </a:t>
            </a:r>
            <a:r>
              <a:rPr lang="en-US" dirty="0"/>
              <a:t>nasal part of the pharynx </a:t>
            </a:r>
          </a:p>
          <a:p>
            <a:r>
              <a:rPr lang="en-US" dirty="0"/>
              <a:t>Lies behind the nose above the level of the soft palate. On its lateral walls are the two openings of the auditory tubes, one leading to each middle ear. </a:t>
            </a:r>
          </a:p>
          <a:p>
            <a:r>
              <a:rPr lang="en-US" dirty="0"/>
              <a:t>On the posterior wall there are the </a:t>
            </a:r>
            <a:r>
              <a:rPr lang="en-US" b="1" dirty="0"/>
              <a:t>pharyngeal tonsils </a:t>
            </a:r>
            <a:r>
              <a:rPr lang="en-US" dirty="0"/>
              <a:t>(adenoids), consisting of lymphoid tissue; most prominent in children up to approximately 7 years of age. Thereafter they gradually atrophy.</a:t>
            </a:r>
          </a:p>
          <a:p>
            <a:pPr>
              <a:buNone/>
            </a:pPr>
            <a:r>
              <a:rPr lang="en-US" b="1" dirty="0"/>
              <a:t>b) </a:t>
            </a:r>
            <a:r>
              <a:rPr lang="en-US" b="1" dirty="0" err="1"/>
              <a:t>Oropharynx</a:t>
            </a:r>
            <a:r>
              <a:rPr lang="en-US" b="1" dirty="0"/>
              <a:t>: </a:t>
            </a:r>
            <a:r>
              <a:rPr lang="en-US" dirty="0"/>
              <a:t>oral part of the pharynx </a:t>
            </a:r>
          </a:p>
          <a:p>
            <a:r>
              <a:rPr lang="en-US" dirty="0"/>
              <a:t>Lies behind the mouth, extending from below the level of the soft palate to the level of the upper part of the body of the 3</a:t>
            </a:r>
            <a:r>
              <a:rPr lang="en-US" baseline="30000" dirty="0"/>
              <a:t>rd</a:t>
            </a:r>
            <a:r>
              <a:rPr lang="en-US" dirty="0"/>
              <a:t> cervical vertebra. </a:t>
            </a:r>
          </a:p>
          <a:p>
            <a:r>
              <a:rPr lang="en-US" dirty="0"/>
              <a:t>Lateral walls of the pharynx blend with the soft palate to form two folds on each side.</a:t>
            </a:r>
          </a:p>
          <a:p>
            <a:r>
              <a:rPr lang="en-US" dirty="0"/>
              <a:t>Between each pair of folds there is a collection of lymphoid tissue; the </a:t>
            </a:r>
            <a:r>
              <a:rPr lang="en-US" b="1" dirty="0"/>
              <a:t>palatine tonsil</a:t>
            </a:r>
            <a:r>
              <a:rPr lang="en-US" dirty="0"/>
              <a:t>.</a:t>
            </a:r>
          </a:p>
          <a:p>
            <a:r>
              <a:rPr lang="en-US" dirty="0"/>
              <a:t>During swallowing, the nasal and oral parts are separated by the soft palate and the uvula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671</a:t>
            </a:fld>
            <a:endParaRPr lang="en-US"/>
          </a:p>
        </p:txBody>
      </p:sp>
    </p:spTree>
  </p:cSld>
  <p:clrMapOvr>
    <a:masterClrMapping/>
  </p:clrMapOvr>
  <p:transition>
    <p:wipe dir="r"/>
  </p:transition>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dirty="0"/>
              <a:t>c) </a:t>
            </a:r>
            <a:r>
              <a:rPr lang="en-US" b="1" dirty="0" err="1"/>
              <a:t>Laryngopharynx</a:t>
            </a:r>
            <a:r>
              <a:rPr lang="en-US" b="1" dirty="0"/>
              <a:t>: </a:t>
            </a:r>
            <a:r>
              <a:rPr lang="en-US" dirty="0"/>
              <a:t>laryngeal part of the pharynx </a:t>
            </a:r>
          </a:p>
          <a:p>
            <a:r>
              <a:rPr lang="en-US" dirty="0"/>
              <a:t>Extends from the </a:t>
            </a:r>
            <a:r>
              <a:rPr lang="en-US" dirty="0" err="1"/>
              <a:t>oropharynx</a:t>
            </a:r>
            <a:r>
              <a:rPr lang="en-US" dirty="0"/>
              <a:t> above and continues as the oesophagus below, i.e. from the level of the 3</a:t>
            </a:r>
            <a:r>
              <a:rPr lang="en-US" baseline="30000" dirty="0"/>
              <a:t>rd</a:t>
            </a:r>
            <a:r>
              <a:rPr lang="en-US" dirty="0"/>
              <a:t> to the 6</a:t>
            </a:r>
            <a:r>
              <a:rPr lang="en-US" baseline="30000" dirty="0"/>
              <a:t>th</a:t>
            </a:r>
            <a:r>
              <a:rPr lang="en-US" dirty="0"/>
              <a:t> cervical vertebrae..</a:t>
            </a:r>
          </a:p>
          <a:p>
            <a:pPr>
              <a:buNone/>
            </a:pPr>
            <a:r>
              <a:rPr lang="en-US" b="1" u="sng" dirty="0"/>
              <a:t>Structure</a:t>
            </a:r>
          </a:p>
          <a:p>
            <a:r>
              <a:rPr lang="en-US" dirty="0"/>
              <a:t>Pharynx is composed of 3 layers of tissue:</a:t>
            </a:r>
          </a:p>
          <a:p>
            <a:pPr>
              <a:buNone/>
            </a:pPr>
            <a:r>
              <a:rPr lang="en-US" dirty="0"/>
              <a:t>1. </a:t>
            </a:r>
            <a:r>
              <a:rPr lang="en-US" b="1" dirty="0"/>
              <a:t>Mucous membrane lining</a:t>
            </a:r>
            <a:r>
              <a:rPr lang="en-US" dirty="0"/>
              <a:t>. In the </a:t>
            </a:r>
            <a:r>
              <a:rPr lang="en-US" dirty="0" err="1"/>
              <a:t>nasopharynx</a:t>
            </a:r>
            <a:r>
              <a:rPr lang="en-US" dirty="0"/>
              <a:t> it is continuous with the lining of the nose and consists of </a:t>
            </a:r>
            <a:r>
              <a:rPr lang="en-US" b="1" dirty="0"/>
              <a:t>ciliated columnar epithelium</a:t>
            </a:r>
            <a:r>
              <a:rPr lang="en-US" dirty="0"/>
              <a:t>; in the </a:t>
            </a:r>
            <a:r>
              <a:rPr lang="en-US" dirty="0" err="1"/>
              <a:t>oropharynx</a:t>
            </a:r>
            <a:r>
              <a:rPr lang="en-US" dirty="0"/>
              <a:t> and </a:t>
            </a:r>
            <a:r>
              <a:rPr lang="en-US" dirty="0" err="1"/>
              <a:t>laryngopharynx</a:t>
            </a:r>
            <a:r>
              <a:rPr lang="en-US" dirty="0"/>
              <a:t> it is formed by tougher </a:t>
            </a:r>
            <a:r>
              <a:rPr lang="en-US" b="1" dirty="0"/>
              <a:t>stratified squamous epithelium </a:t>
            </a:r>
            <a:r>
              <a:rPr lang="en-US" dirty="0"/>
              <a:t>which is continuous with the lining of the mouth and oesophagus.</a:t>
            </a:r>
          </a:p>
          <a:p>
            <a:pPr>
              <a:buNone/>
            </a:pPr>
            <a:r>
              <a:rPr lang="en-US" dirty="0"/>
              <a:t>2. </a:t>
            </a:r>
            <a:r>
              <a:rPr lang="en-US" b="1" dirty="0"/>
              <a:t>Fibrous tissue</a:t>
            </a:r>
            <a:r>
              <a:rPr lang="en-US" dirty="0"/>
              <a:t>. Forms the intermediate layer. Thicker in the </a:t>
            </a:r>
            <a:r>
              <a:rPr lang="en-US" dirty="0" err="1"/>
              <a:t>nasopharynx</a:t>
            </a:r>
            <a:r>
              <a:rPr lang="en-US" dirty="0"/>
              <a:t>, where there is little muscle and becomes thinner towards the lower end, where the muscle layer is thicker.</a:t>
            </a:r>
          </a:p>
          <a:p>
            <a:pPr>
              <a:buNone/>
            </a:pPr>
            <a:r>
              <a:rPr lang="en-US" dirty="0"/>
              <a:t>3. </a:t>
            </a:r>
            <a:r>
              <a:rPr lang="en-US" b="1" dirty="0"/>
              <a:t>Muscle tissue</a:t>
            </a:r>
            <a:r>
              <a:rPr lang="en-US" dirty="0"/>
              <a:t>. Consists of several involuntary constrictor muscles that play part in the mechanism of swallowing (deglutition) which, in the pharynx, is not under voluntary control.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672</a:t>
            </a:fld>
            <a:endParaRPr lang="en-US"/>
          </a:p>
        </p:txBody>
      </p:sp>
    </p:spTree>
  </p:cSld>
  <p:clrMapOvr>
    <a:masterClrMapping/>
  </p:clrMapOvr>
  <p:transition>
    <p:wipe dir="r"/>
  </p:transition>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Blood and nerve supply</a:t>
            </a:r>
          </a:p>
          <a:p>
            <a:r>
              <a:rPr lang="en-US" b="1" dirty="0"/>
              <a:t>Arterial</a:t>
            </a:r>
            <a:r>
              <a:rPr lang="en-US" dirty="0"/>
              <a:t>: by several branches of the facial artery. </a:t>
            </a:r>
          </a:p>
          <a:p>
            <a:r>
              <a:rPr lang="en-US" b="1" dirty="0"/>
              <a:t>Venous return</a:t>
            </a:r>
            <a:r>
              <a:rPr lang="en-US" dirty="0"/>
              <a:t>: the facial and internal jugular veins.</a:t>
            </a:r>
          </a:p>
          <a:p>
            <a:r>
              <a:rPr lang="en-US" b="1" dirty="0"/>
              <a:t>Nerve supply</a:t>
            </a:r>
            <a:r>
              <a:rPr lang="en-US" dirty="0"/>
              <a:t>: from the </a:t>
            </a:r>
            <a:r>
              <a:rPr lang="en-US" b="1" dirty="0"/>
              <a:t>pharyngeal plexus</a:t>
            </a:r>
            <a:r>
              <a:rPr lang="en-US" dirty="0"/>
              <a:t>, formed by parasympathetic and sympathetic nerves.</a:t>
            </a:r>
          </a:p>
          <a:p>
            <a:pPr lvl="1"/>
            <a:r>
              <a:rPr lang="en-US" dirty="0"/>
              <a:t>Parasympathetic supply ; the </a:t>
            </a:r>
            <a:r>
              <a:rPr lang="en-US" dirty="0" err="1"/>
              <a:t>vagus</a:t>
            </a:r>
            <a:r>
              <a:rPr lang="en-US" dirty="0"/>
              <a:t> and </a:t>
            </a:r>
            <a:r>
              <a:rPr lang="en-US" dirty="0" err="1"/>
              <a:t>glossopharyngeal</a:t>
            </a:r>
            <a:r>
              <a:rPr lang="en-US" dirty="0"/>
              <a:t> nerves. </a:t>
            </a:r>
          </a:p>
          <a:p>
            <a:pPr lvl="1"/>
            <a:r>
              <a:rPr lang="en-US" dirty="0"/>
              <a:t>Sympathetic supply; by nerves from the superior cervical ganglia</a:t>
            </a:r>
          </a:p>
          <a:p>
            <a:pPr>
              <a:buNone/>
            </a:pPr>
            <a:r>
              <a:rPr lang="en-US" b="1" u="sng" dirty="0"/>
              <a:t>Functions</a:t>
            </a:r>
          </a:p>
          <a:p>
            <a:pPr marL="514350" indent="-514350">
              <a:buFont typeface="+mj-lt"/>
              <a:buAutoNum type="arabicPeriod"/>
            </a:pPr>
            <a:r>
              <a:rPr lang="en-US" b="1" dirty="0"/>
              <a:t>Passageway for air and food; </a:t>
            </a:r>
            <a:r>
              <a:rPr lang="en-US" dirty="0"/>
              <a:t>Involved in both the respiratory and the digestive systems: air passes through the nasal and oral parts, and food through the oral and laryngeal parts.</a:t>
            </a:r>
          </a:p>
          <a:p>
            <a:pPr marL="514350" indent="-514350">
              <a:buFont typeface="+mj-lt"/>
              <a:buAutoNum type="arabicPeriod"/>
            </a:pPr>
            <a:r>
              <a:rPr lang="en-US" b="1" dirty="0"/>
              <a:t>Warming and humidifying;</a:t>
            </a:r>
            <a:r>
              <a:rPr lang="en-US" dirty="0"/>
              <a:t> air is further warmed and moistened as it passes through the pharynx.</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673</a:t>
            </a:fld>
            <a:endParaRPr lang="en-US"/>
          </a:p>
        </p:txBody>
      </p:sp>
    </p:spTree>
  </p:cSld>
  <p:clrMapOvr>
    <a:masterClrMapping/>
  </p:clrMapOvr>
  <p:transition>
    <p:wipe dir="r"/>
  </p:transition>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marL="514350" indent="-514350">
              <a:buFont typeface="+mj-lt"/>
              <a:buAutoNum type="arabicPeriod" startAt="3"/>
            </a:pPr>
            <a:r>
              <a:rPr lang="en-US" b="1" dirty="0"/>
              <a:t>Taste; </a:t>
            </a:r>
            <a:r>
              <a:rPr lang="en-US" dirty="0"/>
              <a:t>by </a:t>
            </a:r>
            <a:r>
              <a:rPr lang="en-US" dirty="0">
                <a:solidFill>
                  <a:srgbClr val="FF0000"/>
                </a:solidFill>
              </a:rPr>
              <a:t>glossopharyngeal(correct in the notes)</a:t>
            </a:r>
            <a:r>
              <a:rPr lang="en-US" dirty="0"/>
              <a:t> nerve endings of the sense of taste in the epithelium of the oral and pharyngeal parts.</a:t>
            </a:r>
          </a:p>
          <a:p>
            <a:pPr marL="514350" indent="-514350">
              <a:buFont typeface="+mj-lt"/>
              <a:buAutoNum type="arabicPeriod" startAt="3"/>
            </a:pPr>
            <a:r>
              <a:rPr lang="en-US" b="1" dirty="0"/>
              <a:t>Hearing; </a:t>
            </a:r>
            <a:r>
              <a:rPr lang="en-US" dirty="0"/>
              <a:t>the auditory tube, extending from the nasal part to each middle ear, allows air to enter the middle ear. Satisfactory hearing depends on the presence of air at atmospheric pressure on each side of the tympanic membrane (ear drum).</a:t>
            </a:r>
          </a:p>
          <a:p>
            <a:pPr marL="514350" indent="-514350">
              <a:buFont typeface="+mj-lt"/>
              <a:buAutoNum type="arabicPeriod" startAt="3"/>
            </a:pPr>
            <a:r>
              <a:rPr lang="en-US" b="1" dirty="0"/>
              <a:t>Protection; </a:t>
            </a:r>
            <a:r>
              <a:rPr lang="en-US" dirty="0"/>
              <a:t>the lymphatic tissue of the pharyngeal and laryngeal tonsils produces antibodies in response to antigens. </a:t>
            </a:r>
          </a:p>
          <a:p>
            <a:pPr marL="514350" indent="-514350">
              <a:buFont typeface="+mj-lt"/>
              <a:buAutoNum type="arabicPeriod" startAt="3"/>
            </a:pPr>
            <a:r>
              <a:rPr lang="en-US" b="1" dirty="0"/>
              <a:t>Speech; </a:t>
            </a:r>
            <a:r>
              <a:rPr lang="en-US" dirty="0"/>
              <a:t>the pharynx acts as a resonating chamber for the sound ascending from the larynx, it helps (together with the sinuses) to give the voice its individual characteristics.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674</a:t>
            </a:fld>
            <a:endParaRPr lang="en-US"/>
          </a:p>
        </p:txBody>
      </p:sp>
    </p:spTree>
  </p:cSld>
  <p:clrMapOvr>
    <a:masterClrMapping/>
  </p:clrMapOvr>
  <p:transition>
    <p:wipe dir="r"/>
  </p:transition>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LARYNX (voice box)</a:t>
            </a:r>
          </a:p>
        </p:txBody>
      </p:sp>
      <p:sp>
        <p:nvSpPr>
          <p:cNvPr id="3" name="Content Placeholder 2"/>
          <p:cNvSpPr>
            <a:spLocks noGrp="1"/>
          </p:cNvSpPr>
          <p:nvPr>
            <p:ph idx="1"/>
          </p:nvPr>
        </p:nvSpPr>
        <p:spPr>
          <a:xfrm>
            <a:off x="0" y="685800"/>
            <a:ext cx="9144000" cy="6172200"/>
          </a:xfrm>
        </p:spPr>
        <p:txBody>
          <a:bodyPr>
            <a:normAutofit fontScale="85000" lnSpcReduction="20000"/>
          </a:bodyPr>
          <a:lstStyle/>
          <a:p>
            <a:pPr>
              <a:buNone/>
            </a:pPr>
            <a:r>
              <a:rPr lang="en-US" b="1" dirty="0"/>
              <a:t>Position: </a:t>
            </a:r>
            <a:r>
              <a:rPr lang="en-US" dirty="0"/>
              <a:t>Extends from the root of the tongue &amp; the hyoid bone to the trachea. </a:t>
            </a:r>
          </a:p>
          <a:p>
            <a:r>
              <a:rPr lang="en-US" dirty="0"/>
              <a:t>Lies in front of the </a:t>
            </a:r>
            <a:r>
              <a:rPr lang="en-US" dirty="0" err="1"/>
              <a:t>laryngopharynx</a:t>
            </a:r>
            <a:r>
              <a:rPr lang="en-US" dirty="0"/>
              <a:t> at the level of the 3</a:t>
            </a:r>
            <a:r>
              <a:rPr lang="en-US" baseline="30000" dirty="0"/>
              <a:t>rd</a:t>
            </a:r>
            <a:r>
              <a:rPr lang="en-US" dirty="0"/>
              <a:t>, 4</a:t>
            </a:r>
            <a:r>
              <a:rPr lang="en-US" baseline="30000" dirty="0"/>
              <a:t>th</a:t>
            </a:r>
            <a:r>
              <a:rPr lang="en-US" dirty="0"/>
              <a:t>, 5</a:t>
            </a:r>
            <a:r>
              <a:rPr lang="en-US" baseline="30000" dirty="0"/>
              <a:t>th</a:t>
            </a:r>
            <a:r>
              <a:rPr lang="en-US" dirty="0"/>
              <a:t> and 6</a:t>
            </a:r>
            <a:r>
              <a:rPr lang="en-US" baseline="30000" dirty="0"/>
              <a:t>th</a:t>
            </a:r>
            <a:r>
              <a:rPr lang="en-US" dirty="0"/>
              <a:t> cervical vertebrae. </a:t>
            </a:r>
          </a:p>
          <a:p>
            <a:r>
              <a:rPr lang="en-US" dirty="0"/>
              <a:t>After puberty, it grows larger in the male, which explains the prominence of the 'Adam's apple' and the generally deeper voice.</a:t>
            </a:r>
          </a:p>
          <a:p>
            <a:pPr>
              <a:buNone/>
            </a:pPr>
            <a:r>
              <a:rPr lang="en-US" b="1" dirty="0"/>
              <a:t>Structures associated with the larynx</a:t>
            </a:r>
          </a:p>
          <a:p>
            <a:r>
              <a:rPr lang="en-US" dirty="0"/>
              <a:t>Superiorly — the hyoid bone &amp; the root of the tongue</a:t>
            </a:r>
          </a:p>
          <a:p>
            <a:r>
              <a:rPr lang="en-US" dirty="0" err="1"/>
              <a:t>Inferiorily</a:t>
            </a:r>
            <a:r>
              <a:rPr lang="en-US" dirty="0"/>
              <a:t> — it is continuous with the trachea</a:t>
            </a:r>
          </a:p>
          <a:p>
            <a:r>
              <a:rPr lang="en-US" dirty="0"/>
              <a:t>Anteriorly — the muscles attached to the hyoid bone and the muscles of the neck</a:t>
            </a:r>
          </a:p>
          <a:p>
            <a:r>
              <a:rPr lang="en-US" dirty="0"/>
              <a:t>Posteriorly — the </a:t>
            </a:r>
            <a:r>
              <a:rPr lang="en-US" dirty="0" err="1"/>
              <a:t>laryngopharynx</a:t>
            </a:r>
            <a:r>
              <a:rPr lang="en-US" dirty="0"/>
              <a:t> and 3</a:t>
            </a:r>
            <a:r>
              <a:rPr lang="en-US" baseline="30000" dirty="0"/>
              <a:t>rd</a:t>
            </a:r>
            <a:r>
              <a:rPr lang="en-US" dirty="0"/>
              <a:t> to 6</a:t>
            </a:r>
            <a:r>
              <a:rPr lang="en-US" baseline="30000" dirty="0"/>
              <a:t>th</a:t>
            </a:r>
            <a:r>
              <a:rPr lang="en-US" dirty="0"/>
              <a:t> cervical vertebrae</a:t>
            </a:r>
          </a:p>
          <a:p>
            <a:r>
              <a:rPr lang="en-US" dirty="0"/>
              <a:t>Laterally — the lobes of the thyroid gland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675</a:t>
            </a:fld>
            <a:endParaRPr lang="en-US"/>
          </a:p>
        </p:txBody>
      </p:sp>
    </p:spTree>
  </p:cSld>
  <p:clrMapOvr>
    <a:masterClrMapping/>
  </p:clrMapOvr>
  <p:transition>
    <p:wipe dir="r"/>
  </p:transition>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dirty="0"/>
              <a:t>Structure</a:t>
            </a:r>
          </a:p>
          <a:p>
            <a:r>
              <a:rPr lang="en-US" b="1" dirty="0"/>
              <a:t>Cartilages: </a:t>
            </a:r>
            <a:r>
              <a:rPr lang="en-US" dirty="0"/>
              <a:t>Composed of several irregularly shaped cartilages attached to each other by ligaments and membranes. </a:t>
            </a:r>
          </a:p>
          <a:p>
            <a:r>
              <a:rPr lang="en-US" dirty="0"/>
              <a:t>Main cartilages are:</a:t>
            </a:r>
          </a:p>
          <a:p>
            <a:pPr lvl="1"/>
            <a:r>
              <a:rPr lang="en-US" dirty="0"/>
              <a:t>1 thyroid cartilage…..hyaline cartilage</a:t>
            </a:r>
          </a:p>
          <a:p>
            <a:pPr lvl="1"/>
            <a:r>
              <a:rPr lang="en-US" dirty="0"/>
              <a:t>1 cricoid cartilage…….hyaline cartilage</a:t>
            </a:r>
          </a:p>
          <a:p>
            <a:pPr lvl="1"/>
            <a:r>
              <a:rPr lang="en-US" dirty="0"/>
              <a:t>2 </a:t>
            </a:r>
            <a:r>
              <a:rPr lang="en-US" dirty="0" err="1"/>
              <a:t>arytenoid</a:t>
            </a:r>
            <a:r>
              <a:rPr lang="en-US" dirty="0"/>
              <a:t> cartilages…….hyaline cartilage</a:t>
            </a:r>
          </a:p>
          <a:p>
            <a:pPr lvl="1"/>
            <a:r>
              <a:rPr lang="en-US" dirty="0"/>
              <a:t>1 epiglottis…..elastic fibrocartilage</a:t>
            </a:r>
          </a:p>
          <a:p>
            <a:pPr marL="514350" indent="-514350">
              <a:buAutoNum type="alphaLcParenR"/>
            </a:pPr>
            <a:r>
              <a:rPr lang="en-US" b="1" dirty="0"/>
              <a:t>Thyroid cartilage. </a:t>
            </a:r>
            <a:r>
              <a:rPr lang="en-US" dirty="0"/>
              <a:t>Most prominent and consists of 2 flat pieces of hyaline cartilage, or </a:t>
            </a:r>
            <a:r>
              <a:rPr lang="en-US" dirty="0" err="1"/>
              <a:t>laminae</a:t>
            </a:r>
            <a:r>
              <a:rPr lang="en-US" dirty="0"/>
              <a:t>, fused </a:t>
            </a:r>
            <a:r>
              <a:rPr lang="en-US" dirty="0" err="1"/>
              <a:t>anteriorly</a:t>
            </a:r>
            <a:r>
              <a:rPr lang="en-US" dirty="0"/>
              <a:t>, forming the laryngeal prominence (Adam's apple).</a:t>
            </a:r>
          </a:p>
          <a:p>
            <a:pPr marL="514350" indent="-514350"/>
            <a:r>
              <a:rPr lang="en-US" dirty="0"/>
              <a:t>Immediately above the laryngeal prominence the </a:t>
            </a:r>
            <a:r>
              <a:rPr lang="en-US" dirty="0" err="1"/>
              <a:t>laminae</a:t>
            </a:r>
            <a:r>
              <a:rPr lang="en-US" dirty="0"/>
              <a:t> are separated, forming a V-shaped notch known as the </a:t>
            </a:r>
            <a:r>
              <a:rPr lang="en-US" b="1" dirty="0"/>
              <a:t>thyroid notch</a:t>
            </a:r>
            <a:r>
              <a:rPr lang="en-US" dirty="0"/>
              <a:t>. </a:t>
            </a:r>
          </a:p>
          <a:p>
            <a:pPr marL="514350" indent="-514350"/>
            <a:r>
              <a:rPr lang="en-US" dirty="0"/>
              <a:t>Incomplete posteriorly &amp; the posterior border of each lamina is extended to form 2 processes called the </a:t>
            </a:r>
            <a:r>
              <a:rPr lang="en-US" b="1" dirty="0"/>
              <a:t>superior </a:t>
            </a:r>
            <a:r>
              <a:rPr lang="en-US" dirty="0"/>
              <a:t>&amp;</a:t>
            </a:r>
            <a:r>
              <a:rPr lang="en-US" b="1" dirty="0"/>
              <a:t> inferior </a:t>
            </a:r>
            <a:r>
              <a:rPr lang="en-US" b="1" dirty="0" err="1"/>
              <a:t>cornu</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676</a:t>
            </a:fld>
            <a:endParaRPr lang="en-US"/>
          </a:p>
        </p:txBody>
      </p:sp>
    </p:spTree>
  </p:cSld>
  <p:clrMapOvr>
    <a:masterClrMapping/>
  </p:clrMapOvr>
  <p:transition>
    <p:wipe dir="r"/>
  </p:transition>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a:t>Upper part is lined with </a:t>
            </a:r>
            <a:r>
              <a:rPr lang="en-US" b="1" dirty="0"/>
              <a:t>stratified squamous epithelium </a:t>
            </a:r>
            <a:r>
              <a:rPr lang="en-US" dirty="0"/>
              <a:t>like the larynx, and the lower part with </a:t>
            </a:r>
            <a:r>
              <a:rPr lang="en-US" b="1" dirty="0"/>
              <a:t>ciliated columnar epithelium </a:t>
            </a:r>
            <a:r>
              <a:rPr lang="en-US" dirty="0"/>
              <a:t>like the trachea.</a:t>
            </a:r>
          </a:p>
          <a:p>
            <a:pPr>
              <a:buNone/>
            </a:pPr>
            <a:r>
              <a:rPr lang="en-US" b="1" dirty="0"/>
              <a:t>b) Cricoid cartilage</a:t>
            </a:r>
          </a:p>
          <a:p>
            <a:r>
              <a:rPr lang="en-US" dirty="0"/>
              <a:t>Lies below the thyroid cartilage </a:t>
            </a:r>
          </a:p>
          <a:p>
            <a:r>
              <a:rPr lang="en-US" dirty="0"/>
              <a:t>Composed of hyaline cartilage. </a:t>
            </a:r>
          </a:p>
          <a:p>
            <a:r>
              <a:rPr lang="en-US" dirty="0"/>
              <a:t>Shaped like a signet ring, completely encircling the larynx with the narrow part </a:t>
            </a:r>
            <a:r>
              <a:rPr lang="en-US" dirty="0" err="1"/>
              <a:t>anteriorly</a:t>
            </a:r>
            <a:r>
              <a:rPr lang="en-US" dirty="0"/>
              <a:t> and the broad part posteriorly. </a:t>
            </a:r>
          </a:p>
          <a:p>
            <a:pPr lvl="1"/>
            <a:r>
              <a:rPr lang="en-US" dirty="0"/>
              <a:t>broad posterior part articulates with the </a:t>
            </a:r>
            <a:r>
              <a:rPr lang="en-US" dirty="0" err="1"/>
              <a:t>arytenoid</a:t>
            </a:r>
            <a:r>
              <a:rPr lang="en-US" dirty="0"/>
              <a:t> cartilages above and with the </a:t>
            </a:r>
            <a:r>
              <a:rPr lang="en-US" b="1" dirty="0"/>
              <a:t>inferior </a:t>
            </a:r>
            <a:r>
              <a:rPr lang="en-US" b="1" dirty="0" err="1"/>
              <a:t>cornu</a:t>
            </a:r>
            <a:r>
              <a:rPr lang="en-US" b="1" dirty="0"/>
              <a:t> </a:t>
            </a:r>
            <a:r>
              <a:rPr lang="en-US" dirty="0"/>
              <a:t>of the thyroid cartilage below. </a:t>
            </a:r>
          </a:p>
          <a:p>
            <a:r>
              <a:rPr lang="en-US" dirty="0"/>
              <a:t>Lined with </a:t>
            </a:r>
            <a:r>
              <a:rPr lang="en-US" b="1" dirty="0"/>
              <a:t>ciliated columnar epithelium </a:t>
            </a:r>
          </a:p>
          <a:p>
            <a:r>
              <a:rPr lang="en-US" dirty="0"/>
              <a:t>Muscles &amp; ligaments are attached to its outer surface.</a:t>
            </a:r>
          </a:p>
          <a:p>
            <a:r>
              <a:rPr lang="en-US" dirty="0"/>
              <a:t>Its lower border marks the end of the upper respiratory tract.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677</a:t>
            </a:fld>
            <a:endParaRPr lang="en-US"/>
          </a:p>
        </p:txBody>
      </p:sp>
    </p:spTree>
  </p:cSld>
  <p:clrMapOvr>
    <a:masterClrMapping/>
  </p:clrMapOvr>
  <p:transition>
    <p:wipe dir="r"/>
  </p:transition>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c) </a:t>
            </a:r>
            <a:r>
              <a:rPr lang="en-US" b="1" dirty="0" err="1"/>
              <a:t>Arytenoid</a:t>
            </a:r>
            <a:r>
              <a:rPr lang="en-US" b="1" dirty="0"/>
              <a:t> cartilages. </a:t>
            </a:r>
          </a:p>
          <a:p>
            <a:r>
              <a:rPr lang="en-US" dirty="0"/>
              <a:t>2 roughly pyramid- shaped hyaline cartilages situated on top of the broad part of the cricoid cartilage forming part of the posterior wall of the larynx. </a:t>
            </a:r>
          </a:p>
          <a:p>
            <a:r>
              <a:rPr lang="en-US" dirty="0"/>
              <a:t>Give attachment to the vocal cords &amp; to muscles </a:t>
            </a:r>
          </a:p>
          <a:p>
            <a:r>
              <a:rPr lang="en-US" dirty="0"/>
              <a:t>Lined with </a:t>
            </a:r>
            <a:r>
              <a:rPr lang="en-US" b="1" dirty="0"/>
              <a:t>ciliated columnar epithelium</a:t>
            </a:r>
            <a:r>
              <a:rPr lang="en-US" dirty="0"/>
              <a:t>.</a:t>
            </a:r>
          </a:p>
          <a:p>
            <a:pPr>
              <a:buNone/>
            </a:pPr>
            <a:r>
              <a:rPr lang="en-US" b="1" dirty="0"/>
              <a:t>d) Epiglottis. </a:t>
            </a:r>
          </a:p>
          <a:p>
            <a:r>
              <a:rPr lang="en-US" dirty="0"/>
              <a:t>Leaf-shaped </a:t>
            </a:r>
            <a:r>
              <a:rPr lang="en-US" b="1" dirty="0"/>
              <a:t>fibroelastic cartilage </a:t>
            </a:r>
            <a:r>
              <a:rPr lang="en-US" dirty="0"/>
              <a:t>attached to the inner surface of the anterior wall of the thyroid cartilage immediately below the thyroid notch. </a:t>
            </a:r>
          </a:p>
          <a:p>
            <a:r>
              <a:rPr lang="en-US" dirty="0"/>
              <a:t>Rises obliquely upwards behind the tongue and the body of the hyoid bone. </a:t>
            </a:r>
          </a:p>
          <a:p>
            <a:r>
              <a:rPr lang="en-US" dirty="0"/>
              <a:t>Covered with </a:t>
            </a:r>
            <a:r>
              <a:rPr lang="en-US" b="1" dirty="0"/>
              <a:t>stratified squamous epithelium</a:t>
            </a:r>
            <a:r>
              <a:rPr lang="en-US" dirty="0"/>
              <a:t>. </a:t>
            </a:r>
          </a:p>
          <a:p>
            <a:r>
              <a:rPr lang="en-US" dirty="0"/>
              <a:t>Acts as the lid; it closes off the larynx during swallowing, protecting the lungs from accidental inhalation of foreign objects.</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678</a:t>
            </a:fld>
            <a:endParaRPr lang="en-US"/>
          </a:p>
        </p:txBody>
      </p:sp>
    </p:spTree>
  </p:cSld>
  <p:clrMapOvr>
    <a:masterClrMapping/>
  </p:clrMapOvr>
  <p:transition>
    <p:wipe dir="r"/>
  </p:transition>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126162"/>
            <a:ext cx="8229600" cy="731838"/>
          </a:xfrm>
        </p:spPr>
        <p:txBody>
          <a:bodyPr>
            <a:normAutofit/>
          </a:bodyPr>
          <a:lstStyle/>
          <a:p>
            <a:r>
              <a:rPr lang="en-US" sz="2800" dirty="0"/>
              <a:t>Larynx; view from behind &amp; front</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580307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679</a:t>
            </a:fld>
            <a:endParaRPr lang="en-US"/>
          </a:p>
        </p:txBody>
      </p:sp>
    </p:spTree>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solidFill>
                  <a:srgbClr val="00B050"/>
                </a:solidFill>
                <a:effectLst/>
              </a:rPr>
              <a:t>Ct…</a:t>
            </a:r>
          </a:p>
        </p:txBody>
      </p:sp>
      <p:sp>
        <p:nvSpPr>
          <p:cNvPr id="3" name="Content Placeholder 2"/>
          <p:cNvSpPr>
            <a:spLocks noGrp="1"/>
          </p:cNvSpPr>
          <p:nvPr>
            <p:ph idx="1"/>
          </p:nvPr>
        </p:nvSpPr>
        <p:spPr>
          <a:xfrm>
            <a:off x="457200" y="990600"/>
            <a:ext cx="8229600" cy="5867400"/>
          </a:xfrm>
        </p:spPr>
        <p:txBody>
          <a:bodyPr>
            <a:noAutofit/>
          </a:bodyPr>
          <a:lstStyle/>
          <a:p>
            <a:pPr>
              <a:buClr>
                <a:schemeClr val="bg1"/>
              </a:buClr>
              <a:buFont typeface="Wingdings" pitchFamily="2" charset="2"/>
              <a:buChar char="Ø"/>
            </a:pPr>
            <a:r>
              <a:rPr lang="en-US" sz="3400" b="1" dirty="0">
                <a:solidFill>
                  <a:srgbClr val="C00000"/>
                </a:solidFill>
              </a:rPr>
              <a:t>Superior</a:t>
            </a:r>
            <a:r>
              <a:rPr lang="en-US" sz="3400" b="1" dirty="0">
                <a:solidFill>
                  <a:schemeClr val="bg1"/>
                </a:solidFill>
              </a:rPr>
              <a:t>: </a:t>
            </a:r>
            <a:r>
              <a:rPr lang="en-US" sz="3400" dirty="0">
                <a:solidFill>
                  <a:schemeClr val="bg1"/>
                </a:solidFill>
              </a:rPr>
              <a:t>Towards the top of the body </a:t>
            </a:r>
          </a:p>
          <a:p>
            <a:pPr>
              <a:buClr>
                <a:schemeClr val="bg1"/>
              </a:buClr>
              <a:buFont typeface="Wingdings" pitchFamily="2" charset="2"/>
              <a:buChar char="Ø"/>
            </a:pPr>
            <a:r>
              <a:rPr lang="en-US" sz="3400" b="1" dirty="0">
                <a:solidFill>
                  <a:srgbClr val="C00000"/>
                </a:solidFill>
              </a:rPr>
              <a:t>Inferior</a:t>
            </a:r>
            <a:r>
              <a:rPr lang="en-US" sz="3400" b="1" dirty="0">
                <a:solidFill>
                  <a:schemeClr val="bg1"/>
                </a:solidFill>
              </a:rPr>
              <a:t>: </a:t>
            </a:r>
            <a:r>
              <a:rPr lang="en-US" sz="3400" dirty="0">
                <a:solidFill>
                  <a:schemeClr val="bg1"/>
                </a:solidFill>
              </a:rPr>
              <a:t>Towards the bottom of the body</a:t>
            </a:r>
          </a:p>
          <a:p>
            <a:pPr>
              <a:buClr>
                <a:schemeClr val="bg1"/>
              </a:buClr>
              <a:buFont typeface="Wingdings" pitchFamily="2" charset="2"/>
              <a:buChar char="Ø"/>
            </a:pPr>
            <a:r>
              <a:rPr lang="en-US" sz="3400" b="1" dirty="0">
                <a:solidFill>
                  <a:schemeClr val="accent5">
                    <a:lumMod val="75000"/>
                  </a:schemeClr>
                </a:solidFill>
              </a:rPr>
              <a:t>Deep</a:t>
            </a:r>
            <a:r>
              <a:rPr lang="en-US" sz="3400" b="1" dirty="0">
                <a:solidFill>
                  <a:schemeClr val="bg1"/>
                </a:solidFill>
              </a:rPr>
              <a:t>: </a:t>
            </a:r>
            <a:r>
              <a:rPr lang="en-US" sz="3400" dirty="0">
                <a:solidFill>
                  <a:schemeClr val="bg1"/>
                </a:solidFill>
              </a:rPr>
              <a:t>Farther away from the surface of the body</a:t>
            </a:r>
          </a:p>
          <a:p>
            <a:pPr>
              <a:buClr>
                <a:schemeClr val="bg1"/>
              </a:buClr>
              <a:buFont typeface="Wingdings" pitchFamily="2" charset="2"/>
              <a:buChar char="Ø"/>
            </a:pPr>
            <a:r>
              <a:rPr lang="en-US" sz="3400" b="1" dirty="0">
                <a:solidFill>
                  <a:schemeClr val="accent5">
                    <a:lumMod val="75000"/>
                  </a:schemeClr>
                </a:solidFill>
              </a:rPr>
              <a:t>Superficial</a:t>
            </a:r>
            <a:r>
              <a:rPr lang="en-US" sz="3400" b="1" dirty="0">
                <a:solidFill>
                  <a:schemeClr val="bg1"/>
                </a:solidFill>
              </a:rPr>
              <a:t>: </a:t>
            </a:r>
            <a:r>
              <a:rPr lang="en-US" sz="3400" dirty="0">
                <a:solidFill>
                  <a:schemeClr val="bg1"/>
                </a:solidFill>
              </a:rPr>
              <a:t>Closer to the surface of the body</a:t>
            </a:r>
          </a:p>
          <a:p>
            <a:pPr>
              <a:buClr>
                <a:schemeClr val="bg1"/>
              </a:buClr>
              <a:buFont typeface="Wingdings" pitchFamily="2" charset="2"/>
              <a:buChar char="Ø"/>
            </a:pPr>
            <a:r>
              <a:rPr lang="en-US" sz="3400" b="1" dirty="0">
                <a:solidFill>
                  <a:srgbClr val="00B050"/>
                </a:solidFill>
              </a:rPr>
              <a:t>Plantar</a:t>
            </a:r>
            <a:r>
              <a:rPr lang="en-US" sz="3400" b="1" dirty="0">
                <a:solidFill>
                  <a:schemeClr val="bg1"/>
                </a:solidFill>
              </a:rPr>
              <a:t>: </a:t>
            </a:r>
            <a:r>
              <a:rPr lang="en-US" sz="3400" dirty="0">
                <a:solidFill>
                  <a:schemeClr val="bg1"/>
                </a:solidFill>
              </a:rPr>
              <a:t>Towards the sole of the foot </a:t>
            </a:r>
          </a:p>
          <a:p>
            <a:pPr>
              <a:buClr>
                <a:schemeClr val="bg1"/>
              </a:buClr>
              <a:buFont typeface="Wingdings" pitchFamily="2" charset="2"/>
              <a:buChar char="Ø"/>
            </a:pPr>
            <a:r>
              <a:rPr lang="en-US" sz="3400" b="1" dirty="0">
                <a:solidFill>
                  <a:srgbClr val="00B050"/>
                </a:solidFill>
              </a:rPr>
              <a:t>Dorsum</a:t>
            </a:r>
            <a:r>
              <a:rPr lang="en-US" sz="3400" b="1" dirty="0">
                <a:solidFill>
                  <a:schemeClr val="bg1"/>
                </a:solidFill>
              </a:rPr>
              <a:t>: </a:t>
            </a:r>
            <a:r>
              <a:rPr lang="en-US" sz="3400" dirty="0">
                <a:solidFill>
                  <a:schemeClr val="bg1"/>
                </a:solidFill>
              </a:rPr>
              <a:t>Uppermost surface of the foot</a:t>
            </a:r>
          </a:p>
        </p:txBody>
      </p:sp>
      <p:sp>
        <p:nvSpPr>
          <p:cNvPr id="4" name="Slide Number Placeholder 3"/>
          <p:cNvSpPr>
            <a:spLocks noGrp="1"/>
          </p:cNvSpPr>
          <p:nvPr>
            <p:ph type="sldNum" sz="quarter" idx="12"/>
          </p:nvPr>
        </p:nvSpPr>
        <p:spPr/>
        <p:txBody>
          <a:bodyPr/>
          <a:lstStyle/>
          <a:p>
            <a:fld id="{5A635FD2-D9AA-4F2E-8FE6-17BF2643B117}" type="slidenum">
              <a:rPr lang="en-US" smtClean="0"/>
              <a:pPr/>
              <a:t>68</a:t>
            </a:fld>
            <a:endParaRPr lang="en-US"/>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Blood and nerve supply</a:t>
            </a:r>
          </a:p>
          <a:p>
            <a:r>
              <a:rPr lang="en-US" b="1" dirty="0"/>
              <a:t>Arterial blood</a:t>
            </a:r>
            <a:r>
              <a:rPr lang="en-US" dirty="0"/>
              <a:t>: by the superior &amp; inferior laryngeal arteries</a:t>
            </a:r>
          </a:p>
          <a:p>
            <a:r>
              <a:rPr lang="en-US" b="1" dirty="0"/>
              <a:t>Venous drainage</a:t>
            </a:r>
            <a:r>
              <a:rPr lang="en-US" dirty="0"/>
              <a:t>: by the thyroid veins, which join the internal jugular vein.</a:t>
            </a:r>
          </a:p>
          <a:p>
            <a:r>
              <a:rPr lang="en-US" b="1" dirty="0"/>
              <a:t>Parasympathetic nerve supply</a:t>
            </a:r>
            <a:r>
              <a:rPr lang="en-US" dirty="0"/>
              <a:t>: from the superior laryngeal &amp; recurrent laryngeal nerves; branches of the </a:t>
            </a:r>
            <a:r>
              <a:rPr lang="en-US" dirty="0" err="1"/>
              <a:t>vagus</a:t>
            </a:r>
            <a:r>
              <a:rPr lang="en-US" dirty="0"/>
              <a:t> nerves</a:t>
            </a:r>
          </a:p>
          <a:p>
            <a:r>
              <a:rPr lang="en-US" b="1" dirty="0"/>
              <a:t>Sympathetic nerves</a:t>
            </a:r>
            <a:r>
              <a:rPr lang="en-US" dirty="0"/>
              <a:t>: from the superior cervical ganglia, one on each side. They provide the motor nerve supply to the muscles of the larynx and sensory fibres to the lining membrane.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680</a:t>
            </a:fld>
            <a:endParaRPr lang="en-US"/>
          </a:p>
        </p:txBody>
      </p:sp>
    </p:spTree>
  </p:cSld>
  <p:clrMapOvr>
    <a:masterClrMapping/>
  </p:clrMapOvr>
  <p:transition>
    <p:wipe dir="r"/>
  </p:transition>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Interior of the larynx</a:t>
            </a:r>
          </a:p>
          <a:p>
            <a:r>
              <a:rPr lang="en-US" b="1" dirty="0"/>
              <a:t>Vocal cords</a:t>
            </a:r>
            <a:r>
              <a:rPr lang="en-US" dirty="0"/>
              <a:t>: 2 pale folds of mucous membrane with cord-like free edges which extend from the inner wall of the thyroid prominence </a:t>
            </a:r>
            <a:r>
              <a:rPr lang="en-US" dirty="0" err="1"/>
              <a:t>anteriorly</a:t>
            </a:r>
            <a:r>
              <a:rPr lang="en-US" dirty="0"/>
              <a:t> to the </a:t>
            </a:r>
            <a:r>
              <a:rPr lang="en-US" dirty="0" err="1"/>
              <a:t>arytenoid</a:t>
            </a:r>
            <a:r>
              <a:rPr lang="en-US" dirty="0"/>
              <a:t> cartilages posteriorly.</a:t>
            </a:r>
          </a:p>
          <a:p>
            <a:r>
              <a:rPr lang="en-US" dirty="0"/>
              <a:t>When the muscles controlling the vocal cords are relaxed, the vocal cords open and the passageway for air coming up through the larynx is clear; the vocal cords are</a:t>
            </a:r>
            <a:r>
              <a:rPr lang="en-US" b="1" dirty="0"/>
              <a:t> abducted</a:t>
            </a:r>
            <a:r>
              <a:rPr lang="en-US" dirty="0"/>
              <a:t>. The pitch of the sound produced by vibrating the vocal cords in this position is </a:t>
            </a:r>
            <a:r>
              <a:rPr lang="en-US" b="1" dirty="0"/>
              <a:t>low. </a:t>
            </a:r>
          </a:p>
          <a:p>
            <a:r>
              <a:rPr lang="en-US" dirty="0"/>
              <a:t>When the muscles controlling the vocal cords contract, the vocal cords are stretched out tightly across the larynx—they are </a:t>
            </a:r>
            <a:r>
              <a:rPr lang="en-US" b="1" dirty="0"/>
              <a:t>adducted</a:t>
            </a:r>
            <a:r>
              <a:rPr lang="en-US" dirty="0"/>
              <a:t>. The sound produced is </a:t>
            </a:r>
            <a:r>
              <a:rPr lang="en-US" b="1" dirty="0"/>
              <a:t>high</a:t>
            </a:r>
            <a:r>
              <a:rPr lang="en-US" dirty="0"/>
              <a:t> pitched. </a:t>
            </a:r>
          </a:p>
          <a:p>
            <a:r>
              <a:rPr lang="en-US" dirty="0"/>
              <a:t>Pitch of the voice; determined by the tension applied to the vocal cords by the appropriate sets of muscles.</a:t>
            </a:r>
          </a:p>
          <a:p>
            <a:r>
              <a:rPr lang="en-US" dirty="0"/>
              <a:t>When not in use, the vocal cords are adducted.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681</a:t>
            </a:fld>
            <a:endParaRPr lang="en-US"/>
          </a:p>
        </p:txBody>
      </p:sp>
    </p:spTree>
  </p:cSld>
  <p:clrMapOvr>
    <a:masterClrMapping/>
  </p:clrMapOvr>
  <p:transition>
    <p:wipe dir="r"/>
  </p:transition>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7500" lnSpcReduction="20000"/>
          </a:bodyPr>
          <a:lstStyle/>
          <a:p>
            <a:pPr>
              <a:buNone/>
            </a:pPr>
            <a:r>
              <a:rPr lang="en-US" b="1" dirty="0"/>
              <a:t>Functions</a:t>
            </a:r>
          </a:p>
          <a:p>
            <a:pPr marL="514350" indent="-514350">
              <a:buFont typeface="+mj-lt"/>
              <a:buAutoNum type="arabicPeriod"/>
            </a:pPr>
            <a:r>
              <a:rPr lang="en-US" b="1" dirty="0"/>
              <a:t>Production of sound; </a:t>
            </a:r>
            <a:r>
              <a:rPr lang="en-US" dirty="0"/>
              <a:t>Properties of pitch</a:t>
            </a:r>
            <a:r>
              <a:rPr lang="en-US" b="1" dirty="0"/>
              <a:t>, </a:t>
            </a:r>
            <a:r>
              <a:rPr lang="en-US" dirty="0"/>
              <a:t>volume and resonance.</a:t>
            </a:r>
          </a:p>
          <a:p>
            <a:pPr marL="971550" lvl="1" indent="-514350">
              <a:buFont typeface="Wingdings" pitchFamily="2" charset="2"/>
              <a:buChar char="ü"/>
            </a:pPr>
            <a:r>
              <a:rPr lang="en-US" dirty="0"/>
              <a:t>Pitch of the voice depends upon the length and tightness of the cords. At puberty, the male vocal cords begin to grow longer, hence the lower pitch of the adult male voice.</a:t>
            </a:r>
          </a:p>
          <a:p>
            <a:pPr marL="971550" lvl="1" indent="-514350">
              <a:buFont typeface="Wingdings" pitchFamily="2" charset="2"/>
              <a:buChar char="ü"/>
            </a:pPr>
            <a:r>
              <a:rPr lang="en-US" dirty="0"/>
              <a:t>Volume of the voice depends upon the force with which the cords vibrate. The greater the force of expired air the more the cords vibrate and the louder the sound emitted.</a:t>
            </a:r>
          </a:p>
          <a:p>
            <a:pPr marL="971550" lvl="1" indent="-514350">
              <a:buFont typeface="Wingdings" pitchFamily="2" charset="2"/>
              <a:buChar char="ü"/>
            </a:pPr>
            <a:r>
              <a:rPr lang="en-US" dirty="0"/>
              <a:t>Resonance, or tone, is dependent upon the shape of the mouth, the position of the tongue and the lips, the facial muscles and the air in the </a:t>
            </a:r>
            <a:r>
              <a:rPr lang="en-US" dirty="0" err="1"/>
              <a:t>paranasal</a:t>
            </a:r>
            <a:r>
              <a:rPr lang="en-US" dirty="0"/>
              <a:t> sinuses.</a:t>
            </a:r>
          </a:p>
          <a:p>
            <a:pPr marL="514350" indent="-514350">
              <a:buFont typeface="+mj-lt"/>
              <a:buAutoNum type="arabicPeriod"/>
            </a:pPr>
            <a:r>
              <a:rPr lang="en-US" b="1" dirty="0"/>
              <a:t>Speech; </a:t>
            </a:r>
            <a:r>
              <a:rPr lang="en-US" dirty="0"/>
              <a:t>Occurs during expiration when the sounds produced by the vocal cords are manipulated by the tongue, cheeks and lips.</a:t>
            </a:r>
          </a:p>
          <a:p>
            <a:pPr marL="514350" indent="-514350">
              <a:buFont typeface="+mj-lt"/>
              <a:buAutoNum type="arabicPeriod"/>
            </a:pPr>
            <a:r>
              <a:rPr lang="en-US" b="1" dirty="0"/>
              <a:t>Protection of the lower respiratory tract;</a:t>
            </a:r>
            <a:r>
              <a:rPr lang="en-US" dirty="0"/>
              <a:t> During swallowing (deglutition) the larynx moves upwards, occluding the opening into it from the pharynx and the hinged epiglottis closes over the larynx. This ensures that food passes into the oesophagus and not into the lower respiratory passages.</a:t>
            </a:r>
          </a:p>
          <a:p>
            <a:pPr marL="514350" indent="-514350">
              <a:buFont typeface="+mj-lt"/>
              <a:buAutoNum type="arabicPeriod"/>
            </a:pPr>
            <a:r>
              <a:rPr lang="en-US" b="1" dirty="0"/>
              <a:t>Passageway for air;</a:t>
            </a:r>
            <a:r>
              <a:rPr lang="en-US" dirty="0"/>
              <a:t> between the pharynx and trachea.</a:t>
            </a:r>
          </a:p>
          <a:p>
            <a:pPr marL="514350" indent="-514350">
              <a:buFont typeface="+mj-lt"/>
              <a:buAutoNum type="arabicPeriod"/>
            </a:pPr>
            <a:r>
              <a:rPr lang="en-US" b="1" dirty="0"/>
              <a:t>Humidifying, filtering and warming;</a:t>
            </a:r>
            <a:r>
              <a:rPr lang="en-US" dirty="0"/>
              <a:t> inspired air as it travels through the larynx.</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682</a:t>
            </a:fld>
            <a:endParaRPr lang="en-US"/>
          </a:p>
        </p:txBody>
      </p:sp>
    </p:spTree>
  </p:cSld>
  <p:clrMapOvr>
    <a:masterClrMapping/>
  </p:clrMapOvr>
  <p:transition>
    <p:wipe dir="r"/>
  </p:transition>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u="sng" dirty="0"/>
              <a:t>TRACHEA( windpipe)</a:t>
            </a:r>
          </a:p>
        </p:txBody>
      </p:sp>
      <p:sp>
        <p:nvSpPr>
          <p:cNvPr id="3" name="Content Placeholder 2"/>
          <p:cNvSpPr>
            <a:spLocks noGrp="1"/>
          </p:cNvSpPr>
          <p:nvPr>
            <p:ph idx="1"/>
          </p:nvPr>
        </p:nvSpPr>
        <p:spPr>
          <a:xfrm>
            <a:off x="0" y="609600"/>
            <a:ext cx="9144000" cy="6248400"/>
          </a:xfrm>
        </p:spPr>
        <p:txBody>
          <a:bodyPr>
            <a:normAutofit fontScale="85000" lnSpcReduction="10000"/>
          </a:bodyPr>
          <a:lstStyle/>
          <a:p>
            <a:pPr>
              <a:buNone/>
            </a:pPr>
            <a:r>
              <a:rPr lang="en-US" b="1" dirty="0"/>
              <a:t>Position: </a:t>
            </a:r>
            <a:r>
              <a:rPr lang="en-US" dirty="0"/>
              <a:t>a continuation of the larynx </a:t>
            </a:r>
          </a:p>
          <a:p>
            <a:r>
              <a:rPr lang="en-US" dirty="0"/>
              <a:t>Extends downwards to about the level of the 5</a:t>
            </a:r>
            <a:r>
              <a:rPr lang="en-US" baseline="30000" dirty="0"/>
              <a:t>th</a:t>
            </a:r>
            <a:r>
              <a:rPr lang="en-US" dirty="0"/>
              <a:t> thoracic vertebra where it divides (bifurcates) at the carina into the right and left bronchi, one bronchus going to each lung. </a:t>
            </a:r>
          </a:p>
          <a:p>
            <a:r>
              <a:rPr lang="en-US" dirty="0"/>
              <a:t>Approximately 10 to 11 cm long</a:t>
            </a:r>
          </a:p>
          <a:p>
            <a:r>
              <a:rPr lang="en-US" dirty="0"/>
              <a:t>Lies mainly in the median plane in front of the oesophagus.</a:t>
            </a:r>
          </a:p>
          <a:p>
            <a:pPr>
              <a:buNone/>
            </a:pPr>
            <a:r>
              <a:rPr lang="en-US" b="1" dirty="0"/>
              <a:t>Structures associated with the trachea</a:t>
            </a:r>
          </a:p>
          <a:p>
            <a:r>
              <a:rPr lang="en-US" dirty="0"/>
              <a:t>Superiorly —larynx</a:t>
            </a:r>
          </a:p>
          <a:p>
            <a:r>
              <a:rPr lang="en-US" dirty="0"/>
              <a:t>Inferiorly —right &amp; left bronchi</a:t>
            </a:r>
          </a:p>
          <a:p>
            <a:r>
              <a:rPr lang="en-US" dirty="0"/>
              <a:t>Anteriorly —</a:t>
            </a:r>
            <a:r>
              <a:rPr lang="en-US" b="1" dirty="0"/>
              <a:t>upper part</a:t>
            </a:r>
            <a:r>
              <a:rPr lang="en-US" dirty="0"/>
              <a:t>: isthmus of the thyroid gland</a:t>
            </a:r>
          </a:p>
          <a:p>
            <a:pPr>
              <a:buNone/>
            </a:pPr>
            <a:r>
              <a:rPr lang="en-US" dirty="0"/>
              <a:t>	                       </a:t>
            </a:r>
            <a:r>
              <a:rPr lang="en-US" b="1" dirty="0"/>
              <a:t>lower part</a:t>
            </a:r>
            <a:r>
              <a:rPr lang="en-US" dirty="0"/>
              <a:t>: arch of the aorta &amp; sternum</a:t>
            </a:r>
          </a:p>
          <a:p>
            <a:r>
              <a:rPr lang="en-US" dirty="0"/>
              <a:t>Posteriorly —oesophagus separates the trachea from the vertebral column</a:t>
            </a:r>
          </a:p>
          <a:p>
            <a:r>
              <a:rPr lang="en-US" dirty="0"/>
              <a:t>Laterally — lungs &amp; the lobes of the thyroid gland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683</a:t>
            </a:fld>
            <a:endParaRPr lang="en-US"/>
          </a:p>
        </p:txBody>
      </p:sp>
    </p:spTree>
  </p:cSld>
  <p:clrMapOvr>
    <a:masterClrMapping/>
  </p:clrMapOvr>
  <p:transition>
    <p:wipe dir="r"/>
  </p:transition>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sz="3300" b="1" dirty="0"/>
              <a:t>Structure</a:t>
            </a:r>
          </a:p>
          <a:p>
            <a:r>
              <a:rPr lang="en-US" sz="3300" dirty="0"/>
              <a:t>Composed of from 16 to 20 incomplete- posteriorly (C-shaped) rings of hyaline cartilages lying one above the other. </a:t>
            </a:r>
          </a:p>
          <a:p>
            <a:r>
              <a:rPr lang="en-US" sz="3300" dirty="0"/>
              <a:t>Connective tissue &amp; involuntary muscle join the cartilages and form the posterior wall where they are incomplete.</a:t>
            </a:r>
          </a:p>
          <a:p>
            <a:r>
              <a:rPr lang="en-US" sz="3300" dirty="0"/>
              <a:t>Soft tissue posterior wall is in contact with the oesophagus.</a:t>
            </a:r>
          </a:p>
          <a:p>
            <a:r>
              <a:rPr lang="en-US" sz="3300" dirty="0"/>
              <a:t>3 layers of tissue 'clothe' the cartilages of the trachea.</a:t>
            </a:r>
          </a:p>
          <a:p>
            <a:pPr lvl="1"/>
            <a:r>
              <a:rPr lang="en-US" sz="3300" b="1" dirty="0"/>
              <a:t>Outer layer:</a:t>
            </a:r>
            <a:r>
              <a:rPr lang="en-US" sz="3300" dirty="0"/>
              <a:t> Consists of fibrous &amp; elastic tissue; encloses the cartilages.</a:t>
            </a:r>
          </a:p>
          <a:p>
            <a:pPr lvl="1"/>
            <a:r>
              <a:rPr lang="en-US" sz="3300" b="1" dirty="0"/>
              <a:t>Middle layer</a:t>
            </a:r>
            <a:r>
              <a:rPr lang="en-US" sz="3300" dirty="0"/>
              <a:t>: Consists of cartilages &amp; bands of smooth muscle that wind round the trachea in a helical arrangement. There is some areolar tissue, containing blood and lymph vessels and autonomic nerves.</a:t>
            </a:r>
          </a:p>
          <a:p>
            <a:pPr lvl="1"/>
            <a:r>
              <a:rPr lang="en-US" sz="3300" b="1" dirty="0"/>
              <a:t>Inner lining</a:t>
            </a:r>
            <a:r>
              <a:rPr lang="en-US" sz="3300" dirty="0"/>
              <a:t>: Consists of ciliated columnar epithelium, containing mucus-secreting goblet cells.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684</a:t>
            </a:fld>
            <a:endParaRPr lang="en-US"/>
          </a:p>
        </p:txBody>
      </p:sp>
    </p:spTree>
  </p:cSld>
  <p:clrMapOvr>
    <a:masterClrMapping/>
  </p:clrMapOvr>
  <p:transition>
    <p:wipe dir="r"/>
  </p:transition>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685</a:t>
            </a:fld>
            <a:endParaRPr lang="en-US"/>
          </a:p>
        </p:txBody>
      </p:sp>
    </p:spTree>
  </p:cSld>
  <p:clrMapOvr>
    <a:masterClrMapping/>
  </p:clrMapOvr>
  <p:transition>
    <p:wipe dir="d"/>
  </p:transition>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Blood and nerve supply, lymph drainage</a:t>
            </a:r>
          </a:p>
          <a:p>
            <a:r>
              <a:rPr lang="en-US" b="1" dirty="0"/>
              <a:t>Arterial blood supply</a:t>
            </a:r>
            <a:r>
              <a:rPr lang="en-US" dirty="0"/>
              <a:t>: by the inferior thyroid &amp; bronchial arteries </a:t>
            </a:r>
          </a:p>
          <a:p>
            <a:r>
              <a:rPr lang="en-US" b="1" dirty="0"/>
              <a:t>Venous return</a:t>
            </a:r>
            <a:r>
              <a:rPr lang="en-US" dirty="0"/>
              <a:t>: by the inferior thyroid veins into the </a:t>
            </a:r>
            <a:r>
              <a:rPr lang="en-US" dirty="0" err="1"/>
              <a:t>brachiocephalic</a:t>
            </a:r>
            <a:r>
              <a:rPr lang="en-US" dirty="0"/>
              <a:t> veins.</a:t>
            </a:r>
          </a:p>
          <a:p>
            <a:r>
              <a:rPr lang="en-US" b="1" dirty="0"/>
              <a:t>Nerve supply</a:t>
            </a:r>
            <a:r>
              <a:rPr lang="en-US" dirty="0"/>
              <a:t>: </a:t>
            </a:r>
          </a:p>
          <a:p>
            <a:pPr lvl="1"/>
            <a:r>
              <a:rPr lang="en-US" b="1" dirty="0"/>
              <a:t>Parasympathetic  supply</a:t>
            </a:r>
            <a:r>
              <a:rPr lang="en-US" dirty="0"/>
              <a:t>: by the recurrent laryngeal nerves and other branches of the </a:t>
            </a:r>
            <a:r>
              <a:rPr lang="en-US" dirty="0" err="1"/>
              <a:t>vagi</a:t>
            </a:r>
            <a:r>
              <a:rPr lang="en-US" dirty="0"/>
              <a:t>. </a:t>
            </a:r>
          </a:p>
          <a:p>
            <a:pPr lvl="1"/>
            <a:r>
              <a:rPr lang="en-US" b="1" dirty="0"/>
              <a:t>Sympathetic supply: </a:t>
            </a:r>
            <a:r>
              <a:rPr lang="en-US" dirty="0"/>
              <a:t>by nerves from the sympathetic ganglia.</a:t>
            </a:r>
          </a:p>
          <a:p>
            <a:r>
              <a:rPr lang="en-US" b="1" dirty="0"/>
              <a:t>Lymph</a:t>
            </a:r>
            <a:r>
              <a:rPr lang="en-US" dirty="0"/>
              <a:t>: Passes through lymph nodes situated round the trachea and in the carina, the area where it divides into 2 bronchi.</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686</a:t>
            </a:fld>
            <a:endParaRPr lang="en-US"/>
          </a:p>
        </p:txBody>
      </p:sp>
    </p:spTree>
  </p:cSld>
  <p:clrMapOvr>
    <a:masterClrMapping/>
  </p:clrMapOvr>
  <p:transition>
    <p:wipe dir="d"/>
  </p:transition>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687</a:t>
            </a:fld>
            <a:endParaRPr lang="en-US"/>
          </a:p>
        </p:txBody>
      </p:sp>
    </p:spTree>
  </p:cSld>
  <p:clrMapOvr>
    <a:masterClrMapping/>
  </p:clrMapOvr>
  <p:transition>
    <p:wipe dir="d"/>
  </p:transition>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Functions</a:t>
            </a:r>
          </a:p>
          <a:p>
            <a:pPr marL="514350" indent="-514350">
              <a:buFont typeface="+mj-lt"/>
              <a:buAutoNum type="arabicPeriod"/>
            </a:pPr>
            <a:r>
              <a:rPr lang="en-US" b="1" dirty="0"/>
              <a:t>Support and patency: </a:t>
            </a:r>
            <a:r>
              <a:rPr lang="en-US" dirty="0"/>
              <a:t>Arrangement of cartilage and elastic tissue prevents kinking and obstruction of the airway as the head and neck move; prevents collapse of the tube when the internal pressure is less than </a:t>
            </a:r>
            <a:r>
              <a:rPr lang="en-US" dirty="0" err="1"/>
              <a:t>intrathoracic</a:t>
            </a:r>
            <a:r>
              <a:rPr lang="en-US" dirty="0"/>
              <a:t> pressure, i.e. at the end of forced expiration. </a:t>
            </a:r>
          </a:p>
          <a:p>
            <a:pPr marL="514350" indent="-514350"/>
            <a:r>
              <a:rPr lang="en-US" dirty="0"/>
              <a:t>The absence of cartilage posteriorly allows the trachea to dilate and constrict in response to nerve stimulation, and for indentation as the oesophagus distends during swallowing. </a:t>
            </a:r>
          </a:p>
          <a:p>
            <a:pPr marL="514350" indent="-514350">
              <a:buNone/>
            </a:pPr>
            <a:r>
              <a:rPr lang="en-US" b="1" dirty="0"/>
              <a:t>2. </a:t>
            </a:r>
            <a:r>
              <a:rPr lang="en-US" b="1" dirty="0" err="1"/>
              <a:t>Mucociliary</a:t>
            </a:r>
            <a:r>
              <a:rPr lang="en-US" b="1" dirty="0"/>
              <a:t> escalator: </a:t>
            </a:r>
            <a:r>
              <a:rPr lang="en-US" dirty="0"/>
              <a:t>Synchronous and regular beating of the cilia of the mucous membrane lining that wafts mucus with adherent particles upwards towards the larynx where it is swallowed or expectorated.</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688</a:t>
            </a:fld>
            <a:endParaRPr lang="en-US"/>
          </a:p>
        </p:txBody>
      </p:sp>
    </p:spTree>
  </p:cSld>
  <p:clrMapOvr>
    <a:masterClrMapping/>
  </p:clrMapOvr>
  <p:transition>
    <p:wipe dir="d"/>
  </p:transition>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marL="514350" indent="-514350">
              <a:buNone/>
            </a:pPr>
            <a:r>
              <a:rPr lang="en-US" b="1" dirty="0"/>
              <a:t>3. Cough reflex: </a:t>
            </a:r>
            <a:r>
              <a:rPr lang="en-US" dirty="0"/>
              <a:t>Nerve endings in the larynx, trachea and bronchi are sensitive to irritation that generates nerve impulses which are conducted by the </a:t>
            </a:r>
            <a:r>
              <a:rPr lang="en-US" dirty="0" err="1"/>
              <a:t>vagus</a:t>
            </a:r>
            <a:r>
              <a:rPr lang="en-US" dirty="0"/>
              <a:t> nerves to the respiratory centre in the brain stem. </a:t>
            </a:r>
          </a:p>
          <a:p>
            <a:pPr marL="514350" indent="-514350"/>
            <a:r>
              <a:rPr lang="en-US" dirty="0"/>
              <a:t>The reflex motor response is deep inspiration followed by closure of the glottis. The abdominal and respiratory muscles then contract and suddenly the air is released under pressure expelling mucus and/or foreign material from the mouth.</a:t>
            </a:r>
          </a:p>
          <a:p>
            <a:pPr marL="514350" indent="-514350">
              <a:buNone/>
            </a:pPr>
            <a:r>
              <a:rPr lang="en-US" b="1" dirty="0"/>
              <a:t>4. Warming, humidifying and filtering of air. </a:t>
            </a:r>
            <a:r>
              <a:rPr lang="en-US" dirty="0"/>
              <a:t>These</a:t>
            </a:r>
            <a:r>
              <a:rPr lang="en-US" b="1" dirty="0"/>
              <a:t> </a:t>
            </a:r>
            <a:r>
              <a:rPr lang="en-US" dirty="0"/>
              <a:t>continue as in the nose, although air is normally saturated and at body temperature when it reaches the trachea.</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689</a:t>
            </a:fld>
            <a:endParaRPr lang="en-US"/>
          </a:p>
        </p:txBody>
      </p:sp>
    </p:spTree>
  </p:cSld>
  <p:clrMapOvr>
    <a:masterClrMapping/>
  </p:clrMapOvr>
  <p:transition>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86400" y="0"/>
            <a:ext cx="3657600" cy="457200"/>
          </a:xfrm>
        </p:spPr>
        <p:txBody>
          <a:bodyPr>
            <a:normAutofit/>
          </a:bodyPr>
          <a:lstStyle/>
          <a:p>
            <a:r>
              <a:rPr lang="en-US" dirty="0" err="1"/>
              <a:t>Movt</a:t>
            </a:r>
            <a:r>
              <a:rPr lang="en-US" dirty="0"/>
              <a:t>. in </a:t>
            </a:r>
            <a:r>
              <a:rPr lang="en-US" dirty="0" err="1"/>
              <a:t>sagittal</a:t>
            </a:r>
            <a:r>
              <a:rPr lang="en-US" dirty="0"/>
              <a:t> plane</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5486400" cy="3352800"/>
          </a:xfrm>
          <a:prstGeom prst="rect">
            <a:avLst/>
          </a:prstGeom>
          <a:noFill/>
          <a:ln w="9525">
            <a:noFill/>
            <a:miter lim="800000"/>
            <a:headEnd/>
            <a:tailEnd/>
          </a:ln>
        </p:spPr>
      </p:pic>
      <p:sp>
        <p:nvSpPr>
          <p:cNvPr id="8" name="Text Placeholder 7"/>
          <p:cNvSpPr>
            <a:spLocks noGrp="1"/>
          </p:cNvSpPr>
          <p:nvPr>
            <p:ph type="body" sz="half" idx="2"/>
          </p:nvPr>
        </p:nvSpPr>
        <p:spPr>
          <a:xfrm>
            <a:off x="5562600" y="457200"/>
            <a:ext cx="3581400" cy="6400800"/>
          </a:xfrm>
        </p:spPr>
        <p:txBody>
          <a:bodyPr>
            <a:normAutofit/>
          </a:bodyPr>
          <a:lstStyle/>
          <a:p>
            <a:r>
              <a:rPr lang="en-US" sz="2400" dirty="0"/>
              <a:t>•</a:t>
            </a:r>
            <a:r>
              <a:rPr lang="en-US" sz="2400" dirty="0">
                <a:solidFill>
                  <a:srgbClr val="92D050"/>
                </a:solidFill>
              </a:rPr>
              <a:t> </a:t>
            </a:r>
            <a:r>
              <a:rPr lang="en-US" sz="2400" b="1" dirty="0">
                <a:solidFill>
                  <a:srgbClr val="92D050"/>
                </a:solidFill>
              </a:rPr>
              <a:t>Flexion</a:t>
            </a:r>
            <a:r>
              <a:rPr lang="en-US" sz="2400" b="1" dirty="0"/>
              <a:t>: Decreasing </a:t>
            </a:r>
            <a:r>
              <a:rPr lang="en-US" sz="2400" dirty="0"/>
              <a:t>angles between two segments</a:t>
            </a:r>
          </a:p>
          <a:p>
            <a:r>
              <a:rPr lang="en-US" sz="2400" dirty="0"/>
              <a:t>• </a:t>
            </a:r>
            <a:r>
              <a:rPr lang="en-US" sz="2400" b="1" dirty="0">
                <a:solidFill>
                  <a:srgbClr val="92D050"/>
                </a:solidFill>
              </a:rPr>
              <a:t>Extension</a:t>
            </a:r>
            <a:r>
              <a:rPr lang="en-US" sz="2400" b="1" dirty="0"/>
              <a:t>: Increasing </a:t>
            </a:r>
            <a:r>
              <a:rPr lang="en-US" sz="2400" dirty="0"/>
              <a:t>angles between two segments</a:t>
            </a:r>
          </a:p>
          <a:p>
            <a:r>
              <a:rPr lang="en-US" sz="2400" dirty="0">
                <a:solidFill>
                  <a:srgbClr val="92D050"/>
                </a:solidFill>
              </a:rPr>
              <a:t>• </a:t>
            </a:r>
            <a:r>
              <a:rPr lang="en-US" sz="2400" b="1" dirty="0">
                <a:solidFill>
                  <a:srgbClr val="92D050"/>
                </a:solidFill>
              </a:rPr>
              <a:t>Hyperextension: </a:t>
            </a:r>
            <a:r>
              <a:rPr lang="en-US" sz="2400" dirty="0"/>
              <a:t>Increasing angles more</a:t>
            </a:r>
          </a:p>
          <a:p>
            <a:r>
              <a:rPr lang="en-US" sz="2400" dirty="0"/>
              <a:t>than 180°</a:t>
            </a:r>
          </a:p>
          <a:p>
            <a:r>
              <a:rPr lang="en-US" sz="2400" dirty="0"/>
              <a:t>• Major Joints involved : </a:t>
            </a:r>
            <a:r>
              <a:rPr lang="en-US" sz="2400" b="1" dirty="0"/>
              <a:t>Wrist, Elbow, Shoulder, Hip, Knee, Trunk, Neck,</a:t>
            </a:r>
          </a:p>
          <a:p>
            <a:r>
              <a:rPr lang="en-US" sz="2400" b="1" dirty="0"/>
              <a:t>&amp; Ankle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69</a:t>
            </a:fld>
            <a:endParaRPr lang="en-US"/>
          </a:p>
        </p:txBody>
      </p:sp>
      <p:pic>
        <p:nvPicPr>
          <p:cNvPr id="1027" name="Picture 3"/>
          <p:cNvPicPr>
            <a:picLocks noChangeAspect="1" noChangeArrowheads="1"/>
          </p:cNvPicPr>
          <p:nvPr/>
        </p:nvPicPr>
        <p:blipFill>
          <a:blip r:embed="rId3" cstate="print"/>
          <a:srcRect/>
          <a:stretch>
            <a:fillRect/>
          </a:stretch>
        </p:blipFill>
        <p:spPr bwMode="auto">
          <a:xfrm>
            <a:off x="0" y="3352800"/>
            <a:ext cx="5486400" cy="3505200"/>
          </a:xfrm>
          <a:prstGeom prst="rect">
            <a:avLst/>
          </a:prstGeom>
          <a:noFill/>
          <a:ln w="9525">
            <a:noFill/>
            <a:miter lim="800000"/>
            <a:headEnd/>
            <a:tailEnd/>
          </a:ln>
        </p:spPr>
      </p:pic>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BRONCHI AND SMALLER AIR PASSAGES </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dirty="0"/>
              <a:t>2 primary bronchi; formed when the trachea divides</a:t>
            </a:r>
          </a:p>
          <a:p>
            <a:pPr>
              <a:buNone/>
            </a:pPr>
            <a:r>
              <a:rPr lang="en-US" b="1" dirty="0"/>
              <a:t>a) The right bronchus</a:t>
            </a:r>
            <a:r>
              <a:rPr lang="en-US" dirty="0"/>
              <a:t>. Wider, shorter &amp; more vertical than the left bronchus; more likely of the two to become obstructed by an inhaled foreign body. </a:t>
            </a:r>
          </a:p>
          <a:p>
            <a:r>
              <a:rPr lang="en-US" dirty="0"/>
              <a:t>Approximately 2.5 cm long. </a:t>
            </a:r>
          </a:p>
          <a:p>
            <a:r>
              <a:rPr lang="en-US" dirty="0"/>
              <a:t>After entering the right lung at the </a:t>
            </a:r>
            <a:r>
              <a:rPr lang="en-US" dirty="0" err="1"/>
              <a:t>hilum</a:t>
            </a:r>
            <a:r>
              <a:rPr lang="en-US" dirty="0"/>
              <a:t> it divides into 3 branches, one to each lobe. </a:t>
            </a:r>
          </a:p>
          <a:p>
            <a:pPr>
              <a:buNone/>
            </a:pPr>
            <a:r>
              <a:rPr lang="en-US" b="1" dirty="0"/>
              <a:t>b) The left bronchus</a:t>
            </a:r>
            <a:r>
              <a:rPr lang="en-US" dirty="0"/>
              <a:t>. About 5 cm long &amp; narrower than the right. </a:t>
            </a:r>
          </a:p>
          <a:p>
            <a:r>
              <a:rPr lang="en-US" dirty="0"/>
              <a:t>After entering the lung at the </a:t>
            </a:r>
            <a:r>
              <a:rPr lang="en-US" dirty="0" err="1"/>
              <a:t>hilum</a:t>
            </a:r>
            <a:r>
              <a:rPr lang="en-US" dirty="0"/>
              <a:t> it divides into 2 branches, one to each lobe. </a:t>
            </a:r>
          </a:p>
          <a:p>
            <a:r>
              <a:rPr lang="en-US" dirty="0"/>
              <a:t>Each branch then subdivides into progressively smaller tubes within the lung substance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690</a:t>
            </a:fld>
            <a:endParaRPr lang="en-US"/>
          </a:p>
        </p:txBody>
      </p:sp>
    </p:spTree>
  </p:cSld>
  <p:clrMapOvr>
    <a:masterClrMapping/>
  </p:clrMapOvr>
  <p:transition>
    <p:wipe dir="d"/>
  </p:transition>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style>
          <a:lnRef idx="1">
            <a:schemeClr val="accent4"/>
          </a:lnRef>
          <a:fillRef idx="3">
            <a:schemeClr val="accent4"/>
          </a:fillRef>
          <a:effectRef idx="2">
            <a:schemeClr val="accent4"/>
          </a:effectRef>
          <a:fontRef idx="minor">
            <a:schemeClr val="lt1"/>
          </a:fontRef>
        </p:style>
        <p:txBody>
          <a:bodyPr>
            <a:normAutofit fontScale="90000"/>
          </a:bodyPr>
          <a:lstStyle/>
          <a:p>
            <a:r>
              <a:rPr lang="en-US" b="1" u="sng" dirty="0"/>
              <a:t>BRONCHI AND BRONCHIOLES</a:t>
            </a:r>
          </a:p>
        </p:txBody>
      </p:sp>
      <p:sp>
        <p:nvSpPr>
          <p:cNvPr id="3" name="Content Placeholder 2"/>
          <p:cNvSpPr>
            <a:spLocks noGrp="1"/>
          </p:cNvSpPr>
          <p:nvPr>
            <p:ph idx="1"/>
          </p:nvPr>
        </p:nvSpPr>
        <p:spPr>
          <a:xfrm>
            <a:off x="0" y="457200"/>
            <a:ext cx="9144000" cy="6400800"/>
          </a:xfrm>
        </p:spPr>
        <p:txBody>
          <a:bodyPr>
            <a:normAutofit fontScale="92500" lnSpcReduction="20000"/>
          </a:bodyPr>
          <a:lstStyle/>
          <a:p>
            <a:pPr>
              <a:buNone/>
            </a:pPr>
            <a:r>
              <a:rPr lang="en-US" b="1" dirty="0"/>
              <a:t>Structure</a:t>
            </a:r>
          </a:p>
          <a:p>
            <a:r>
              <a:rPr lang="en-US" dirty="0"/>
              <a:t>Composed of the same tissues as the trachea &amp; lined with ciliated columnar epithelium.</a:t>
            </a:r>
          </a:p>
          <a:p>
            <a:r>
              <a:rPr lang="en-US" dirty="0"/>
              <a:t>Bronchi progressively subdivide into bronchioles, terminal bronchioles, respiratory bronchioles, alveolar ducts and finally, alveoli. </a:t>
            </a:r>
          </a:p>
          <a:p>
            <a:r>
              <a:rPr lang="en-US" dirty="0"/>
              <a:t>Towards the distal end of the bronchi the cartilages become irregular in shape and are absent at bronchiolar level. </a:t>
            </a:r>
          </a:p>
          <a:p>
            <a:r>
              <a:rPr lang="en-US" dirty="0"/>
              <a:t>In the absence of cartilage, the smooth muscle in the walls of the bronchioles becomes thicker and is responsive to autonomic nerve stimulation &amp; irritation. </a:t>
            </a:r>
          </a:p>
          <a:p>
            <a:r>
              <a:rPr lang="en-US" dirty="0"/>
              <a:t>Ciliated columnar mucous membrane changes gradually to non-ciliated cuboidal shaped cells in the distal bronchioles.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691</a:t>
            </a:fld>
            <a:endParaRPr lang="en-US"/>
          </a:p>
        </p:txBody>
      </p:sp>
    </p:spTree>
  </p:cSld>
  <p:clrMapOvr>
    <a:masterClrMapping/>
  </p:clrMapOvr>
  <p:transition>
    <p:wipe dir="d"/>
  </p:transition>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152400" y="0"/>
            <a:ext cx="89916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692</a:t>
            </a:fld>
            <a:endParaRPr lang="en-US"/>
          </a:p>
        </p:txBody>
      </p:sp>
    </p:spTree>
  </p:cSld>
  <p:clrMapOvr>
    <a:masterClrMapping/>
  </p:clrMapOvr>
  <p:transition>
    <p:wipe dir="d"/>
  </p:transition>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Blood and nerve supply, lymph drainage</a:t>
            </a:r>
          </a:p>
          <a:p>
            <a:r>
              <a:rPr lang="en-US" b="1" dirty="0"/>
              <a:t>Arterial blood supply</a:t>
            </a:r>
            <a:r>
              <a:rPr lang="en-US" dirty="0"/>
              <a:t>: branches of the right &amp; left bronchial arteries </a:t>
            </a:r>
          </a:p>
          <a:p>
            <a:r>
              <a:rPr lang="en-US" b="1" dirty="0"/>
              <a:t>Venous return</a:t>
            </a:r>
            <a:r>
              <a:rPr lang="en-US" dirty="0"/>
              <a:t>: by the bronchial veins. On the </a:t>
            </a:r>
            <a:r>
              <a:rPr lang="en-US" b="1" dirty="0"/>
              <a:t>right</a:t>
            </a:r>
            <a:r>
              <a:rPr lang="en-US" dirty="0"/>
              <a:t> side they empty into the </a:t>
            </a:r>
            <a:r>
              <a:rPr lang="en-US" b="1" dirty="0" err="1"/>
              <a:t>azygos</a:t>
            </a:r>
            <a:r>
              <a:rPr lang="en-US" b="1" dirty="0"/>
              <a:t> vein </a:t>
            </a:r>
            <a:r>
              <a:rPr lang="en-US" dirty="0"/>
              <a:t>and on the</a:t>
            </a:r>
            <a:r>
              <a:rPr lang="en-US" b="1" dirty="0"/>
              <a:t> left </a:t>
            </a:r>
            <a:r>
              <a:rPr lang="en-US" dirty="0"/>
              <a:t>into the </a:t>
            </a:r>
            <a:r>
              <a:rPr lang="en-US" b="1" dirty="0"/>
              <a:t>superior intercostal vein</a:t>
            </a:r>
            <a:r>
              <a:rPr lang="en-US" dirty="0"/>
              <a:t>.</a:t>
            </a:r>
          </a:p>
          <a:p>
            <a:r>
              <a:rPr lang="en-US" b="1" dirty="0"/>
              <a:t>Nerve supply:</a:t>
            </a:r>
            <a:r>
              <a:rPr lang="en-US" dirty="0"/>
              <a:t> </a:t>
            </a:r>
          </a:p>
          <a:p>
            <a:pPr lvl="1"/>
            <a:r>
              <a:rPr lang="en-US" b="1" dirty="0"/>
              <a:t>Vagus nerves </a:t>
            </a:r>
            <a:r>
              <a:rPr lang="en-US" dirty="0"/>
              <a:t>(parasympathetic) stimulate contraction of smooth muscle in the bronchial tree, causing </a:t>
            </a:r>
            <a:r>
              <a:rPr lang="en-US" dirty="0" err="1"/>
              <a:t>bronchoconstriction</a:t>
            </a:r>
            <a:r>
              <a:rPr lang="en-US" dirty="0"/>
              <a:t>. </a:t>
            </a:r>
          </a:p>
          <a:p>
            <a:pPr lvl="1"/>
            <a:r>
              <a:rPr lang="en-US" dirty="0"/>
              <a:t>Sympathetic stimulation causes </a:t>
            </a:r>
            <a:r>
              <a:rPr lang="en-US" dirty="0" err="1"/>
              <a:t>bronchodilatation</a:t>
            </a:r>
            <a:r>
              <a:rPr lang="en-US" dirty="0"/>
              <a:t>.</a:t>
            </a:r>
          </a:p>
          <a:p>
            <a:r>
              <a:rPr lang="en-US" b="1" dirty="0"/>
              <a:t>Lymphatic vessels and lymph nodes</a:t>
            </a:r>
            <a:r>
              <a:rPr lang="en-US" dirty="0"/>
              <a:t>: by a network of lymph vessels. It passes through lymph nodes situated around the trachea &amp; bronchial tree then into the thoracic duct on the left side and right lymphatic duct on the other.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693</a:t>
            </a:fld>
            <a:endParaRPr lang="en-US"/>
          </a:p>
        </p:txBody>
      </p:sp>
    </p:spTree>
  </p:cSld>
  <p:clrMapOvr>
    <a:masterClrMapping/>
  </p:clrMapOvr>
  <p:transition>
    <p:wipe dir="d"/>
  </p:transition>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3000" b="1" u="sng" dirty="0"/>
              <a:t>Functions of air passages not involved in gaseous exchange</a:t>
            </a:r>
          </a:p>
          <a:p>
            <a:pPr>
              <a:buNone/>
            </a:pPr>
            <a:r>
              <a:rPr lang="en-US" dirty="0"/>
              <a:t>1. Control of air entry thus regulating the volume of air entering the lungs; by autonomic nerve supply: </a:t>
            </a:r>
          </a:p>
          <a:p>
            <a:pPr lvl="1"/>
            <a:r>
              <a:rPr lang="en-US" dirty="0"/>
              <a:t>parasympathetic stimulation causes constriction </a:t>
            </a:r>
          </a:p>
          <a:p>
            <a:pPr lvl="1"/>
            <a:r>
              <a:rPr lang="en-US" dirty="0"/>
              <a:t>sympathetic </a:t>
            </a:r>
            <a:r>
              <a:rPr lang="fr-FR" dirty="0"/>
              <a:t>stimulation causes dilatation .</a:t>
            </a:r>
          </a:p>
          <a:p>
            <a:pPr>
              <a:buNone/>
            </a:pPr>
            <a:r>
              <a:rPr lang="en-US" dirty="0"/>
              <a:t>2. warming and humidifying</a:t>
            </a:r>
          </a:p>
          <a:p>
            <a:pPr>
              <a:buNone/>
            </a:pPr>
            <a:r>
              <a:rPr lang="en-US" dirty="0"/>
              <a:t>3. support and patency</a:t>
            </a:r>
          </a:p>
          <a:p>
            <a:pPr>
              <a:buNone/>
            </a:pPr>
            <a:r>
              <a:rPr lang="en-US" dirty="0"/>
              <a:t>3. removal of particulate matter</a:t>
            </a:r>
          </a:p>
          <a:p>
            <a:pPr>
              <a:buNone/>
            </a:pPr>
            <a:r>
              <a:rPr lang="en-US" dirty="0"/>
              <a:t>4. cough reflex</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694</a:t>
            </a:fld>
            <a:endParaRPr lang="en-US"/>
          </a:p>
        </p:txBody>
      </p:sp>
    </p:spTree>
  </p:cSld>
  <p:clrMapOvr>
    <a:masterClrMapping/>
  </p:clrMapOvr>
  <p:transition>
    <p:wipe dir="d"/>
  </p:transition>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RESPIRATORY BRONCHIOLES &amp; ALVEOLI</a:t>
            </a:r>
          </a:p>
        </p:txBody>
      </p:sp>
      <p:sp>
        <p:nvSpPr>
          <p:cNvPr id="3" name="Content Placeholder 2"/>
          <p:cNvSpPr>
            <a:spLocks noGrp="1"/>
          </p:cNvSpPr>
          <p:nvPr>
            <p:ph idx="1"/>
          </p:nvPr>
        </p:nvSpPr>
        <p:spPr>
          <a:xfrm>
            <a:off x="0" y="533400"/>
            <a:ext cx="9144000" cy="6324600"/>
          </a:xfrm>
        </p:spPr>
        <p:txBody>
          <a:bodyPr>
            <a:normAutofit fontScale="85000" lnSpcReduction="10000"/>
          </a:bodyPr>
          <a:lstStyle/>
          <a:p>
            <a:pPr>
              <a:buNone/>
            </a:pPr>
            <a:r>
              <a:rPr lang="en-US" b="1" dirty="0"/>
              <a:t>Structure</a:t>
            </a:r>
          </a:p>
          <a:p>
            <a:r>
              <a:rPr lang="en-US" b="1" dirty="0"/>
              <a:t>Lobules:</a:t>
            </a:r>
            <a:r>
              <a:rPr lang="en-US" dirty="0"/>
              <a:t> blind ends of the respiratory tract distal to the terminal bronchioles, consisting of: respiratory bronchioles, alveolar ducts and alveoli (tiny air sacs).</a:t>
            </a:r>
          </a:p>
          <a:p>
            <a:r>
              <a:rPr lang="en-US" dirty="0"/>
              <a:t>Process of gas exchange occurs here. </a:t>
            </a:r>
          </a:p>
          <a:p>
            <a:r>
              <a:rPr lang="en-US" dirty="0"/>
              <a:t>The walls gradually become thinner until muscle &amp; connective tissue fade out leaving a single layer of simple squamous epithelial cells in the alveolar ducts and alveoli. </a:t>
            </a:r>
          </a:p>
          <a:p>
            <a:r>
              <a:rPr lang="en-US" dirty="0"/>
              <a:t>These distal respiratory passages are supported by a loose network of elastic connective tissue in which macrophages, fibroblasts, nerves and blood and lymph vessels are embedded. </a:t>
            </a:r>
          </a:p>
          <a:p>
            <a:r>
              <a:rPr lang="en-US" dirty="0"/>
              <a:t>Alveoli are surrounded by a network of capillaries. Exchange of gases during respiration takes place across 2 membranes, the alveolar and capillary membranes.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695</a:t>
            </a:fld>
            <a:endParaRPr lang="en-US"/>
          </a:p>
        </p:txBody>
      </p:sp>
    </p:spTree>
  </p:cSld>
  <p:clrMapOvr>
    <a:masterClrMapping/>
  </p:clrMapOvr>
  <p:transition>
    <p:wipe dir="d"/>
  </p:transition>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Interspersed between the squamous cells are other cells that secrete </a:t>
            </a:r>
            <a:r>
              <a:rPr lang="en-US" b="1" dirty="0"/>
              <a:t>surfactant</a:t>
            </a:r>
            <a:r>
              <a:rPr lang="en-US" dirty="0"/>
              <a:t>, a </a:t>
            </a:r>
            <a:r>
              <a:rPr lang="en-US" dirty="0" err="1"/>
              <a:t>phospholipid</a:t>
            </a:r>
            <a:r>
              <a:rPr lang="en-US" dirty="0"/>
              <a:t> fluid.</a:t>
            </a:r>
          </a:p>
          <a:p>
            <a:r>
              <a:rPr lang="en-US" dirty="0"/>
              <a:t>Surfactant</a:t>
            </a:r>
          </a:p>
          <a:p>
            <a:pPr lvl="1"/>
            <a:r>
              <a:rPr lang="en-US" sz="3200" dirty="0"/>
              <a:t>prevents the alveoli from drying out. </a:t>
            </a:r>
          </a:p>
          <a:p>
            <a:pPr lvl="1"/>
            <a:r>
              <a:rPr lang="en-US" sz="3200" dirty="0"/>
              <a:t>reduces surface tension </a:t>
            </a:r>
          </a:p>
          <a:p>
            <a:pPr lvl="1"/>
            <a:r>
              <a:rPr lang="en-US" sz="3200" dirty="0"/>
              <a:t>prevents alveolar walls collapsing during expiration. </a:t>
            </a:r>
          </a:p>
          <a:p>
            <a:pPr lvl="1"/>
            <a:r>
              <a:rPr lang="en-US" sz="3200" dirty="0"/>
              <a:t>in newborn babies facilitates expansion of the lungs and the establishment of respiration</a:t>
            </a:r>
          </a:p>
          <a:p>
            <a:r>
              <a:rPr lang="en-US" dirty="0"/>
              <a:t>Secretion of surfactant into the distal air passages and alveoli begins about the 35</a:t>
            </a:r>
            <a:r>
              <a:rPr lang="en-US" baseline="30000" dirty="0"/>
              <a:t>th</a:t>
            </a:r>
            <a:r>
              <a:rPr lang="en-US" dirty="0"/>
              <a:t> week of fetal life.</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696</a:t>
            </a:fld>
            <a:endParaRPr lang="en-US"/>
          </a:p>
        </p:txBody>
      </p:sp>
    </p:spTree>
  </p:cSld>
  <p:clrMapOvr>
    <a:masterClrMapping/>
  </p:clrMapOvr>
  <p:transition>
    <p:wipe dir="d"/>
  </p:transition>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Functions of respiratory bronchioles &amp; alveoli</a:t>
            </a:r>
          </a:p>
          <a:p>
            <a:pPr>
              <a:buNone/>
            </a:pPr>
            <a:r>
              <a:rPr lang="en-US" b="1" dirty="0"/>
              <a:t>External respiration.</a:t>
            </a:r>
          </a:p>
          <a:p>
            <a:pPr marL="514350" indent="-514350">
              <a:buAutoNum type="alphaLcParenR"/>
            </a:pPr>
            <a:r>
              <a:rPr lang="en-US" b="1" dirty="0"/>
              <a:t>Defence against microbes; </a:t>
            </a:r>
            <a:endParaRPr lang="en-US" dirty="0"/>
          </a:p>
          <a:p>
            <a:pPr marL="914400" lvl="1" indent="-514350"/>
            <a:r>
              <a:rPr lang="en-US" dirty="0"/>
              <a:t>Protective cells (lymphocytes &amp; plasma cells) produce antibodies in the presence of antigens, </a:t>
            </a:r>
          </a:p>
          <a:p>
            <a:pPr marL="914400" lvl="1" indent="-514350"/>
            <a:r>
              <a:rPr lang="en-US" dirty="0"/>
              <a:t>macrophages and </a:t>
            </a:r>
            <a:r>
              <a:rPr lang="en-US" dirty="0" err="1"/>
              <a:t>polymorphonuclear</a:t>
            </a:r>
            <a:r>
              <a:rPr lang="en-US" dirty="0"/>
              <a:t> lymphocytes, are </a:t>
            </a:r>
            <a:r>
              <a:rPr lang="en-US" dirty="0" err="1"/>
              <a:t>phagocytic</a:t>
            </a:r>
            <a:r>
              <a:rPr lang="en-US" dirty="0"/>
              <a:t>. </a:t>
            </a:r>
          </a:p>
          <a:p>
            <a:pPr>
              <a:buNone/>
            </a:pPr>
            <a:r>
              <a:rPr lang="en-US" b="1" dirty="0"/>
              <a:t>b) Warming and humidifying;  </a:t>
            </a:r>
            <a:r>
              <a:rPr lang="en-US" dirty="0"/>
              <a:t>continues as in the upper airways. Inhalation of dry or inadequately humidified air over a period of time causes irritation of the mucosa and facilitates the establishment of pathogenic microbes.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697</a:t>
            </a:fld>
            <a:endParaRPr lang="en-US"/>
          </a:p>
        </p:txBody>
      </p:sp>
    </p:spTree>
  </p:cSld>
  <p:clrMapOvr>
    <a:masterClrMapping/>
  </p:clrMapOvr>
  <p:transition>
    <p:wipe dir="d"/>
  </p:transition>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LUNGS</a:t>
            </a:r>
          </a:p>
        </p:txBody>
      </p:sp>
      <p:sp>
        <p:nvSpPr>
          <p:cNvPr id="3" name="Content Placeholder 2"/>
          <p:cNvSpPr>
            <a:spLocks noGrp="1"/>
          </p:cNvSpPr>
          <p:nvPr>
            <p:ph idx="1"/>
          </p:nvPr>
        </p:nvSpPr>
        <p:spPr>
          <a:xfrm>
            <a:off x="0" y="609600"/>
            <a:ext cx="9144000" cy="6248400"/>
          </a:xfrm>
        </p:spPr>
        <p:txBody>
          <a:bodyPr>
            <a:normAutofit fontScale="92500"/>
          </a:bodyPr>
          <a:lstStyle/>
          <a:p>
            <a:pPr>
              <a:buNone/>
            </a:pPr>
            <a:r>
              <a:rPr lang="en-US" b="1" dirty="0"/>
              <a:t>Position and associated structures</a:t>
            </a:r>
          </a:p>
          <a:p>
            <a:r>
              <a:rPr lang="en-US" dirty="0"/>
              <a:t>2 lungs, one lying on each side of the midline in the thoracic cavity. </a:t>
            </a:r>
          </a:p>
          <a:p>
            <a:r>
              <a:rPr lang="en-US" dirty="0"/>
              <a:t>They are cone-shaped &amp; have an apex, a base, costal surface and medial surface.</a:t>
            </a:r>
          </a:p>
          <a:p>
            <a:pPr>
              <a:buNone/>
            </a:pPr>
            <a:r>
              <a:rPr lang="en-US" b="1" dirty="0"/>
              <a:t>a) The apex</a:t>
            </a:r>
            <a:r>
              <a:rPr lang="en-US" dirty="0"/>
              <a:t>: rounded &amp; rises into the root of the neck, about 25 mm (1 inch) above the level of the middle third of the clavicle. </a:t>
            </a:r>
          </a:p>
          <a:p>
            <a:r>
              <a:rPr lang="en-US" dirty="0"/>
              <a:t>Structures associated with it are the 1</a:t>
            </a:r>
            <a:r>
              <a:rPr lang="en-US" baseline="30000" dirty="0"/>
              <a:t>st</a:t>
            </a:r>
            <a:r>
              <a:rPr lang="en-US" dirty="0"/>
              <a:t> rib, the blood vessels &amp; nerves in the root of the neck.</a:t>
            </a:r>
          </a:p>
          <a:p>
            <a:pPr>
              <a:buNone/>
            </a:pPr>
            <a:r>
              <a:rPr lang="en-US" b="1" dirty="0"/>
              <a:t>b) The base</a:t>
            </a:r>
            <a:r>
              <a:rPr lang="en-US" dirty="0"/>
              <a:t>: Concave &amp; </a:t>
            </a:r>
            <a:r>
              <a:rPr lang="en-US" dirty="0" err="1"/>
              <a:t>semilunar</a:t>
            </a:r>
            <a:r>
              <a:rPr lang="en-US" dirty="0"/>
              <a:t> in shape &amp; is closely associated with the thoracic surface of the diaphragm.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698</a:t>
            </a:fld>
            <a:endParaRPr lang="en-US"/>
          </a:p>
        </p:txBody>
      </p:sp>
    </p:spTree>
  </p:cSld>
  <p:clrMapOvr>
    <a:masterClrMapping/>
  </p:clrMapOvr>
  <p:transition>
    <p:wipe dir="d"/>
  </p:transition>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dirty="0"/>
              <a:t>c) The costal surface</a:t>
            </a:r>
            <a:r>
              <a:rPr lang="en-US" dirty="0"/>
              <a:t>: Convex &amp; closely associated with the costal cartilages, the ribs &amp; the intercostal muscles.</a:t>
            </a:r>
          </a:p>
          <a:p>
            <a:pPr>
              <a:buNone/>
            </a:pPr>
            <a:r>
              <a:rPr lang="en-US" b="1" dirty="0"/>
              <a:t>d) The medial surface</a:t>
            </a:r>
            <a:r>
              <a:rPr lang="en-US" dirty="0"/>
              <a:t>: Concave &amp; has a roughly triangular-shaped area, called the</a:t>
            </a:r>
            <a:r>
              <a:rPr lang="en-US" b="1" dirty="0"/>
              <a:t> </a:t>
            </a:r>
            <a:r>
              <a:rPr lang="en-US" b="1" dirty="0" err="1"/>
              <a:t>hilum</a:t>
            </a:r>
            <a:r>
              <a:rPr lang="en-US" dirty="0"/>
              <a:t>, at the level of the 5</a:t>
            </a:r>
            <a:r>
              <a:rPr lang="en-US" baseline="30000" dirty="0"/>
              <a:t>th</a:t>
            </a:r>
            <a:r>
              <a:rPr lang="en-US" dirty="0"/>
              <a:t>, 6</a:t>
            </a:r>
            <a:r>
              <a:rPr lang="en-US" baseline="30000" dirty="0"/>
              <a:t>th</a:t>
            </a:r>
            <a:r>
              <a:rPr lang="en-US" dirty="0"/>
              <a:t> &amp; 7</a:t>
            </a:r>
            <a:r>
              <a:rPr lang="en-US" baseline="30000" dirty="0"/>
              <a:t>th</a:t>
            </a:r>
            <a:r>
              <a:rPr lang="en-US" dirty="0"/>
              <a:t> thoracic vertebrae.</a:t>
            </a:r>
          </a:p>
          <a:p>
            <a:r>
              <a:rPr lang="en-US" dirty="0"/>
              <a:t>Structures which form the root of the lung enter &amp; leave at the </a:t>
            </a:r>
            <a:r>
              <a:rPr lang="en-US" dirty="0" err="1"/>
              <a:t>hilum</a:t>
            </a:r>
            <a:r>
              <a:rPr lang="en-US" dirty="0"/>
              <a:t>. They are:</a:t>
            </a:r>
          </a:p>
          <a:p>
            <a:pPr lvl="1"/>
            <a:r>
              <a:rPr lang="en-US" dirty="0"/>
              <a:t>primary bronchus, </a:t>
            </a:r>
          </a:p>
          <a:p>
            <a:pPr lvl="1"/>
            <a:r>
              <a:rPr lang="en-US" dirty="0"/>
              <a:t>pulmonary artery supplying the lung </a:t>
            </a:r>
          </a:p>
          <a:p>
            <a:pPr lvl="1"/>
            <a:r>
              <a:rPr lang="en-US" dirty="0"/>
              <a:t>2 pulmonary veins draining it, </a:t>
            </a:r>
          </a:p>
          <a:p>
            <a:pPr lvl="1"/>
            <a:r>
              <a:rPr lang="en-US" dirty="0"/>
              <a:t>bronchial artery &amp; veins, </a:t>
            </a:r>
          </a:p>
          <a:p>
            <a:pPr lvl="1"/>
            <a:r>
              <a:rPr lang="en-US" dirty="0"/>
              <a:t>lymphatic and </a:t>
            </a:r>
          </a:p>
          <a:p>
            <a:pPr lvl="1"/>
            <a:r>
              <a:rPr lang="en-US" dirty="0"/>
              <a:t>nerve supply.</a:t>
            </a:r>
          </a:p>
          <a:p>
            <a:r>
              <a:rPr lang="en-US" b="1" dirty="0"/>
              <a:t>Mediastinum</a:t>
            </a:r>
            <a:r>
              <a:rPr lang="en-US" dirty="0"/>
              <a:t> (area between the lungs) is occupied by the heart, great vessels, trachea, right and left bronchi, oesophagus, lymph nodes, lymph vessels and nerves.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699</a:t>
            </a:fld>
            <a:endParaRPr lang="en-US"/>
          </a:p>
        </p:txBody>
      </p:sp>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45719"/>
          </a:xfrm>
        </p:spPr>
        <p:txBody>
          <a:bodyPr>
            <a:normAutofit fontScale="90000"/>
          </a:bodyPr>
          <a:lstStyle/>
          <a:p>
            <a:endParaRPr lang="en-US" dirty="0"/>
          </a:p>
        </p:txBody>
      </p:sp>
      <p:sp>
        <p:nvSpPr>
          <p:cNvPr id="6" name="Text Placeholder 5"/>
          <p:cNvSpPr>
            <a:spLocks noGrp="1"/>
          </p:cNvSpPr>
          <p:nvPr>
            <p:ph type="body" idx="1"/>
          </p:nvPr>
        </p:nvSpPr>
        <p:spPr>
          <a:xfrm>
            <a:off x="304800" y="0"/>
            <a:ext cx="4040188" cy="381000"/>
          </a:xfrm>
        </p:spPr>
        <p:txBody>
          <a:bodyPr>
            <a:normAutofit fontScale="92500" lnSpcReduction="20000"/>
          </a:bodyPr>
          <a:lstStyle/>
          <a:p>
            <a:r>
              <a:rPr lang="en-US" dirty="0"/>
              <a:t>Columnar epithelium.</a:t>
            </a:r>
          </a:p>
        </p:txBody>
      </p:sp>
      <p:pic>
        <p:nvPicPr>
          <p:cNvPr id="10" name="Picture 2"/>
          <p:cNvPicPr>
            <a:picLocks noGrp="1" noChangeAspect="1" noChangeArrowheads="1"/>
          </p:cNvPicPr>
          <p:nvPr>
            <p:ph sz="half" idx="2"/>
          </p:nvPr>
        </p:nvPicPr>
        <p:blipFill>
          <a:blip r:embed="rId2" cstate="print"/>
          <a:stretch>
            <a:fillRect/>
          </a:stretch>
        </p:blipFill>
        <p:spPr bwMode="auto">
          <a:xfrm>
            <a:off x="457200" y="3124565"/>
            <a:ext cx="4040188" cy="2051907"/>
          </a:xfrm>
          <a:prstGeom prst="rect">
            <a:avLst/>
          </a:prstGeom>
          <a:noFill/>
          <a:ln w="9525">
            <a:noFill/>
            <a:miter lim="800000"/>
            <a:headEnd/>
            <a:tailEnd/>
          </a:ln>
        </p:spPr>
      </p:pic>
      <p:sp>
        <p:nvSpPr>
          <p:cNvPr id="8" name="Text Placeholder 7"/>
          <p:cNvSpPr>
            <a:spLocks noGrp="1"/>
          </p:cNvSpPr>
          <p:nvPr>
            <p:ph type="body" sz="quarter" idx="3"/>
          </p:nvPr>
        </p:nvSpPr>
        <p:spPr>
          <a:xfrm>
            <a:off x="4648200" y="3048000"/>
            <a:ext cx="4041775" cy="411162"/>
          </a:xfrm>
        </p:spPr>
        <p:txBody>
          <a:bodyPr>
            <a:normAutofit fontScale="92500" lnSpcReduction="10000"/>
          </a:bodyPr>
          <a:lstStyle/>
          <a:p>
            <a:r>
              <a:rPr lang="en-US" dirty="0"/>
              <a:t>Ciliated columnar epithelium.</a:t>
            </a:r>
          </a:p>
        </p:txBody>
      </p:sp>
      <p:pic>
        <p:nvPicPr>
          <p:cNvPr id="11" name="Picture 2"/>
          <p:cNvPicPr>
            <a:picLocks noGrp="1" noChangeAspect="1" noChangeArrowheads="1"/>
          </p:cNvPicPr>
          <p:nvPr>
            <p:ph sz="quarter" idx="4"/>
          </p:nvPr>
        </p:nvPicPr>
        <p:blipFill>
          <a:blip r:embed="rId3" cstate="print"/>
          <a:srcRect/>
          <a:stretch>
            <a:fillRect/>
          </a:stretch>
        </p:blipFill>
        <p:spPr bwMode="auto">
          <a:xfrm>
            <a:off x="304800" y="304800"/>
            <a:ext cx="8839200" cy="28194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5A635FD2-D9AA-4F2E-8FE6-17BF2643B117}" type="slidenum">
              <a:rPr lang="en-US" smtClean="0"/>
              <a:pPr/>
              <a:t>7</a:t>
            </a:fld>
            <a:endParaRPr lang="en-US"/>
          </a:p>
        </p:txBody>
      </p:sp>
    </p:spTree>
  </p:cSld>
  <p:clrMapOvr>
    <a:masterClrMapping/>
  </p:clrMapOvr>
  <p:transition>
    <p:cover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1201" y="0"/>
            <a:ext cx="3352800" cy="457200"/>
          </a:xfrm>
        </p:spPr>
        <p:txBody>
          <a:bodyPr>
            <a:normAutofit/>
          </a:bodyPr>
          <a:lstStyle/>
          <a:p>
            <a:r>
              <a:rPr lang="en-US" dirty="0" err="1"/>
              <a:t>Movt</a:t>
            </a:r>
            <a:r>
              <a:rPr lang="en-US" dirty="0"/>
              <a:t>. In frontal plane</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5029200" cy="3200400"/>
          </a:xfrm>
          <a:prstGeom prst="rect">
            <a:avLst/>
          </a:prstGeom>
          <a:noFill/>
          <a:ln w="9525">
            <a:noFill/>
            <a:miter lim="800000"/>
            <a:headEnd/>
            <a:tailEnd/>
          </a:ln>
        </p:spPr>
      </p:pic>
      <p:sp>
        <p:nvSpPr>
          <p:cNvPr id="8" name="Text Placeholder 7"/>
          <p:cNvSpPr>
            <a:spLocks noGrp="1"/>
          </p:cNvSpPr>
          <p:nvPr>
            <p:ph type="body" sz="half" idx="2"/>
          </p:nvPr>
        </p:nvSpPr>
        <p:spPr>
          <a:xfrm>
            <a:off x="5638801" y="457200"/>
            <a:ext cx="3505200" cy="6400800"/>
          </a:xfrm>
        </p:spPr>
        <p:txBody>
          <a:bodyPr>
            <a:noAutofit/>
          </a:bodyPr>
          <a:lstStyle/>
          <a:p>
            <a:pPr>
              <a:buFont typeface="Arial" pitchFamily="34" charset="0"/>
              <a:buChar char="•"/>
            </a:pPr>
            <a:r>
              <a:rPr lang="en-US" sz="2400" b="1" dirty="0">
                <a:solidFill>
                  <a:srgbClr val="92D050"/>
                </a:solidFill>
              </a:rPr>
              <a:t>Abduction</a:t>
            </a:r>
            <a:r>
              <a:rPr lang="en-US" sz="2400" b="1" dirty="0"/>
              <a:t> : Away from </a:t>
            </a:r>
            <a:r>
              <a:rPr lang="en-US" sz="2400" dirty="0"/>
              <a:t>midline</a:t>
            </a:r>
          </a:p>
          <a:p>
            <a:r>
              <a:rPr lang="en-US" sz="2400" dirty="0"/>
              <a:t>•</a:t>
            </a:r>
            <a:r>
              <a:rPr lang="en-US" sz="2400" dirty="0">
                <a:solidFill>
                  <a:srgbClr val="92D050"/>
                </a:solidFill>
              </a:rPr>
              <a:t> </a:t>
            </a:r>
            <a:r>
              <a:rPr lang="en-US" sz="2400" b="1" dirty="0">
                <a:solidFill>
                  <a:srgbClr val="92D050"/>
                </a:solidFill>
              </a:rPr>
              <a:t>Adduction</a:t>
            </a:r>
            <a:r>
              <a:rPr lang="en-US" sz="2400" b="1" dirty="0"/>
              <a:t>: Closer to </a:t>
            </a:r>
            <a:r>
              <a:rPr lang="en-US" sz="2400" dirty="0"/>
              <a:t>midline</a:t>
            </a:r>
          </a:p>
          <a:p>
            <a:r>
              <a:rPr lang="en-US" sz="2400" dirty="0">
                <a:solidFill>
                  <a:srgbClr val="92D050"/>
                </a:solidFill>
              </a:rPr>
              <a:t>• </a:t>
            </a:r>
            <a:r>
              <a:rPr lang="en-US" sz="2400" b="1" dirty="0">
                <a:solidFill>
                  <a:srgbClr val="92D050"/>
                </a:solidFill>
              </a:rPr>
              <a:t>Radial/</a:t>
            </a:r>
            <a:r>
              <a:rPr lang="en-US" sz="2400" b="1" dirty="0" err="1">
                <a:solidFill>
                  <a:srgbClr val="92D050"/>
                </a:solidFill>
              </a:rPr>
              <a:t>Ulnar</a:t>
            </a:r>
            <a:r>
              <a:rPr lang="en-US" sz="2400" b="1" dirty="0">
                <a:solidFill>
                  <a:srgbClr val="92D050"/>
                </a:solidFill>
              </a:rPr>
              <a:t> deviation</a:t>
            </a:r>
          </a:p>
          <a:p>
            <a:r>
              <a:rPr lang="en-US" sz="2400" dirty="0">
                <a:solidFill>
                  <a:srgbClr val="92D050"/>
                </a:solidFill>
              </a:rPr>
              <a:t>• </a:t>
            </a:r>
            <a:r>
              <a:rPr lang="en-US" sz="2400" b="1" dirty="0">
                <a:solidFill>
                  <a:srgbClr val="92D050"/>
                </a:solidFill>
              </a:rPr>
              <a:t>Inversion/Eversion</a:t>
            </a:r>
          </a:p>
          <a:p>
            <a:r>
              <a:rPr lang="en-US" sz="2400" dirty="0">
                <a:solidFill>
                  <a:srgbClr val="92D050"/>
                </a:solidFill>
              </a:rPr>
              <a:t>• </a:t>
            </a:r>
            <a:r>
              <a:rPr lang="en-US" sz="2400" b="1" dirty="0">
                <a:solidFill>
                  <a:srgbClr val="92D050"/>
                </a:solidFill>
              </a:rPr>
              <a:t>Lateral flexion to R/L</a:t>
            </a:r>
          </a:p>
          <a:p>
            <a:r>
              <a:rPr lang="en-US" sz="2400" dirty="0">
                <a:solidFill>
                  <a:srgbClr val="92D050"/>
                </a:solidFill>
              </a:rPr>
              <a:t>• </a:t>
            </a:r>
            <a:r>
              <a:rPr lang="en-US" sz="2400" b="1" dirty="0">
                <a:solidFill>
                  <a:srgbClr val="92D050"/>
                </a:solidFill>
              </a:rPr>
              <a:t>Elevation/Depression</a:t>
            </a:r>
          </a:p>
          <a:p>
            <a:r>
              <a:rPr lang="en-US" sz="2400" dirty="0">
                <a:solidFill>
                  <a:srgbClr val="92D050"/>
                </a:solidFill>
              </a:rPr>
              <a:t>• </a:t>
            </a:r>
            <a:r>
              <a:rPr lang="en-US" sz="2400" b="1" dirty="0">
                <a:solidFill>
                  <a:srgbClr val="92D050"/>
                </a:solidFill>
              </a:rPr>
              <a:t>Upward/Downward rotation</a:t>
            </a:r>
          </a:p>
          <a:p>
            <a:r>
              <a:rPr lang="en-US" sz="2400" dirty="0"/>
              <a:t>• Major Joints involved :</a:t>
            </a:r>
            <a:r>
              <a:rPr lang="en-US" sz="2400" b="1" dirty="0"/>
              <a:t>Shoulder, Hip, Wrist,</a:t>
            </a:r>
          </a:p>
          <a:p>
            <a:r>
              <a:rPr lang="en-US" sz="2400" b="1" dirty="0"/>
              <a:t>Ankle, Trunk, Neck, &amp;</a:t>
            </a:r>
          </a:p>
          <a:p>
            <a:r>
              <a:rPr lang="en-US" sz="2400" b="1" dirty="0"/>
              <a:t>Scapula</a:t>
            </a:r>
            <a:endParaRPr lang="en-US" sz="24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70</a:t>
            </a:fld>
            <a:endParaRPr lang="en-US"/>
          </a:p>
        </p:txBody>
      </p:sp>
      <p:pic>
        <p:nvPicPr>
          <p:cNvPr id="2051" name="Picture 3"/>
          <p:cNvPicPr>
            <a:picLocks noChangeAspect="1" noChangeArrowheads="1"/>
          </p:cNvPicPr>
          <p:nvPr/>
        </p:nvPicPr>
        <p:blipFill>
          <a:blip r:embed="rId3" cstate="print"/>
          <a:srcRect/>
          <a:stretch>
            <a:fillRect/>
          </a:stretch>
        </p:blipFill>
        <p:spPr bwMode="auto">
          <a:xfrm>
            <a:off x="0" y="3200400"/>
            <a:ext cx="5105400" cy="3657600"/>
          </a:xfrm>
          <a:prstGeom prst="rect">
            <a:avLst/>
          </a:prstGeom>
          <a:noFill/>
          <a:ln w="9525">
            <a:noFill/>
            <a:miter lim="800000"/>
            <a:headEnd/>
            <a:tailEnd/>
          </a:ln>
        </p:spPr>
      </p:pic>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72200"/>
            <a:ext cx="8229600" cy="503238"/>
          </a:xfrm>
        </p:spPr>
        <p:txBody>
          <a:bodyPr>
            <a:normAutofit fontScale="90000"/>
          </a:bodyPr>
          <a:lstStyle/>
          <a:p>
            <a:r>
              <a:rPr lang="en-US" sz="2800" dirty="0"/>
              <a:t>Lungs and associated structures</a:t>
            </a:r>
          </a:p>
        </p:txBody>
      </p:sp>
      <p:pic>
        <p:nvPicPr>
          <p:cNvPr id="7170" name="Picture 2"/>
          <p:cNvPicPr>
            <a:picLocks noGrp="1" noChangeAspect="1" noChangeArrowheads="1"/>
          </p:cNvPicPr>
          <p:nvPr>
            <p:ph idx="1"/>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700</a:t>
            </a:fld>
            <a:endParaRPr lang="en-US"/>
          </a:p>
        </p:txBody>
      </p:sp>
    </p:spTree>
  </p:cSld>
  <p:clrMapOvr>
    <a:masterClrMapping/>
  </p:clrMapOvr>
  <p:transition>
    <p:wipe dir="d"/>
  </p:transition>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Organization of the lungs</a:t>
            </a:r>
          </a:p>
          <a:p>
            <a:pPr>
              <a:buNone/>
            </a:pPr>
            <a:r>
              <a:rPr lang="en-US" dirty="0"/>
              <a:t>a) The right lung </a:t>
            </a:r>
          </a:p>
          <a:p>
            <a:r>
              <a:rPr lang="en-US" dirty="0"/>
              <a:t>Divided into 3 distinct lobes: </a:t>
            </a:r>
          </a:p>
          <a:p>
            <a:pPr lvl="1"/>
            <a:r>
              <a:rPr lang="en-US" dirty="0"/>
              <a:t>superior, </a:t>
            </a:r>
          </a:p>
          <a:p>
            <a:pPr lvl="1"/>
            <a:r>
              <a:rPr lang="en-US" dirty="0"/>
              <a:t>middle </a:t>
            </a:r>
          </a:p>
          <a:p>
            <a:pPr lvl="1"/>
            <a:r>
              <a:rPr lang="en-US" dirty="0"/>
              <a:t>inferior.</a:t>
            </a:r>
          </a:p>
          <a:p>
            <a:pPr>
              <a:buNone/>
            </a:pPr>
            <a:r>
              <a:rPr lang="en-US" dirty="0"/>
              <a:t>b) The left lung </a:t>
            </a:r>
          </a:p>
          <a:p>
            <a:r>
              <a:rPr lang="en-US" dirty="0"/>
              <a:t>Smaller as the heart is situated left of the midline. </a:t>
            </a:r>
          </a:p>
          <a:p>
            <a:r>
              <a:rPr lang="en-US" dirty="0"/>
              <a:t>Divided into only 2 lobes: </a:t>
            </a:r>
          </a:p>
          <a:p>
            <a:pPr lvl="1"/>
            <a:r>
              <a:rPr lang="en-US" dirty="0"/>
              <a:t>superior </a:t>
            </a:r>
          </a:p>
          <a:p>
            <a:pPr lvl="1"/>
            <a:r>
              <a:rPr lang="en-US" dirty="0"/>
              <a:t>inferior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701</a:t>
            </a:fld>
            <a:endParaRPr lang="en-US"/>
          </a:p>
        </p:txBody>
      </p:sp>
    </p:spTree>
  </p:cSld>
  <p:clrMapOvr>
    <a:masterClrMapping/>
  </p:clrMapOvr>
  <p:transition>
    <p:wipe dir="d"/>
  </p:transition>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702</a:t>
            </a:fld>
            <a:endParaRPr lang="en-US"/>
          </a:p>
        </p:txBody>
      </p:sp>
    </p:spTree>
  </p:cSld>
  <p:clrMapOvr>
    <a:masterClrMapping/>
  </p:clrMapOvr>
  <p:transition>
    <p:wipe dir="d"/>
  </p:transition>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u="sng" dirty="0"/>
              <a:t>Pleura and pleural cavity</a:t>
            </a:r>
          </a:p>
          <a:p>
            <a:r>
              <a:rPr lang="en-US" b="1" dirty="0"/>
              <a:t>Pleura</a:t>
            </a:r>
            <a:r>
              <a:rPr lang="en-US" dirty="0"/>
              <a:t>: consists of a closed sac of serous membrane which contains a small amount of serous fluid. </a:t>
            </a:r>
          </a:p>
          <a:p>
            <a:r>
              <a:rPr lang="en-US" dirty="0"/>
              <a:t>The lung is </a:t>
            </a:r>
            <a:r>
              <a:rPr lang="en-US" dirty="0" err="1"/>
              <a:t>invaginated</a:t>
            </a:r>
            <a:r>
              <a:rPr lang="en-US" dirty="0"/>
              <a:t> into this sac so that it forms two layers: </a:t>
            </a:r>
          </a:p>
          <a:p>
            <a:pPr lvl="1"/>
            <a:r>
              <a:rPr lang="en-US" dirty="0"/>
              <a:t>one adheres to the lung </a:t>
            </a:r>
          </a:p>
          <a:p>
            <a:pPr lvl="1"/>
            <a:r>
              <a:rPr lang="en-US" dirty="0"/>
              <a:t>the other to the wall of the thoracic cavity</a:t>
            </a:r>
          </a:p>
          <a:p>
            <a:pPr>
              <a:buNone/>
            </a:pPr>
            <a:r>
              <a:rPr lang="en-US" b="1" dirty="0"/>
              <a:t>a) Visceral pleura</a:t>
            </a:r>
            <a:r>
              <a:rPr lang="en-US" dirty="0"/>
              <a:t>: Adherent to the lung, covering each lobe and passing into the fissures which separate them.</a:t>
            </a:r>
          </a:p>
          <a:p>
            <a:pPr>
              <a:buNone/>
            </a:pPr>
            <a:r>
              <a:rPr lang="en-US" b="1" dirty="0"/>
              <a:t>b) Parietal pleura</a:t>
            </a:r>
            <a:r>
              <a:rPr lang="en-US" dirty="0"/>
              <a:t>: Adherent to the inside of the chest wall and the thoracic surface of the diaphragm.</a:t>
            </a:r>
          </a:p>
          <a:p>
            <a:pPr lvl="1"/>
            <a:r>
              <a:rPr lang="en-US" dirty="0"/>
              <a:t>Remains detached from the adjacent structures in the mediastinum </a:t>
            </a:r>
          </a:p>
          <a:p>
            <a:pPr lvl="1"/>
            <a:r>
              <a:rPr lang="en-US" dirty="0"/>
              <a:t>continuous with the visceral pleura round the edges of the </a:t>
            </a:r>
            <a:r>
              <a:rPr lang="en-US" dirty="0" err="1"/>
              <a:t>hilum</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703</a:t>
            </a:fld>
            <a:endParaRPr lang="en-US"/>
          </a:p>
        </p:txBody>
      </p:sp>
    </p:spTree>
  </p:cSld>
  <p:clrMapOvr>
    <a:masterClrMapping/>
  </p:clrMapOvr>
  <p:transition>
    <p:wipe dir="d"/>
  </p:transition>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The pleural cavity</a:t>
            </a:r>
            <a:r>
              <a:rPr lang="en-US" dirty="0"/>
              <a:t>; It’s only a potential space. </a:t>
            </a:r>
          </a:p>
          <a:p>
            <a:r>
              <a:rPr lang="en-US" dirty="0"/>
              <a:t>The 2 layers of pleura are separated by only a thin film of serous fluid which allows them to glide over each other, preventing friction between them during breathing. </a:t>
            </a:r>
          </a:p>
          <a:p>
            <a:r>
              <a:rPr lang="en-US" dirty="0"/>
              <a:t>Serous fluid is secreted by the epithelial cells of the membrane.</a:t>
            </a:r>
          </a:p>
          <a:p>
            <a:r>
              <a:rPr lang="en-US" dirty="0"/>
              <a:t>If either layer of pleura is punctured, the underlying lung collapses due to its inherent property of elastic recoil.</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704</a:t>
            </a:fld>
            <a:endParaRPr lang="en-US"/>
          </a:p>
        </p:txBody>
      </p:sp>
    </p:spTree>
  </p:cSld>
  <p:clrMapOvr>
    <a:masterClrMapping/>
  </p:clrMapOvr>
  <p:transition>
    <p:wipe dir="d"/>
  </p:transition>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430962"/>
            <a:ext cx="8229600" cy="427038"/>
          </a:xfrm>
        </p:spPr>
        <p:txBody>
          <a:bodyPr>
            <a:normAutofit fontScale="90000"/>
          </a:bodyPr>
          <a:lstStyle/>
          <a:p>
            <a:r>
              <a:rPr lang="en-US" sz="2800" dirty="0"/>
              <a:t>Relationship between pleura and lungs</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705</a:t>
            </a:fld>
            <a:endParaRPr lang="en-US"/>
          </a:p>
        </p:txBody>
      </p:sp>
    </p:spTree>
  </p:cSld>
  <p:clrMapOvr>
    <a:masterClrMapping/>
  </p:clrMapOvr>
  <p:transition>
    <p:wipe dir="d"/>
  </p:transition>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lgn="ctr">
              <a:buNone/>
            </a:pPr>
            <a:r>
              <a:rPr lang="en-US" b="1" u="sng" dirty="0"/>
              <a:t>Interior of the lungs</a:t>
            </a:r>
          </a:p>
          <a:p>
            <a:r>
              <a:rPr lang="en-US" dirty="0"/>
              <a:t>Composed of the bronchi &amp; smaller air passages, alveoli, connective tissue, blood vessels, lymph vessels and nerves. </a:t>
            </a:r>
          </a:p>
          <a:p>
            <a:pPr>
              <a:buNone/>
            </a:pPr>
            <a:r>
              <a:rPr lang="en-US" b="1" u="sng" dirty="0"/>
              <a:t>Pulmonary blood supply </a:t>
            </a:r>
          </a:p>
          <a:p>
            <a:r>
              <a:rPr lang="en-US" dirty="0"/>
              <a:t>Pulmonary artery divides into 2, one branch conveying deoxygenated blood to each lung. </a:t>
            </a:r>
          </a:p>
          <a:p>
            <a:r>
              <a:rPr lang="en-US" dirty="0"/>
              <a:t>Within the lungs each pulmonary artery divides into many branches which eventually end in a dense capillary network around the walls of the alveoli. </a:t>
            </a:r>
          </a:p>
          <a:p>
            <a:r>
              <a:rPr lang="en-US" dirty="0"/>
              <a:t>Walls of the alveoli &amp; those of the capillaries each consist of only one layer of flattened epithelial cells.</a:t>
            </a:r>
          </a:p>
          <a:p>
            <a:r>
              <a:rPr lang="en-US" dirty="0"/>
              <a:t>Exchange of gases between air in the alveoli &amp; blood in the capillaries takes place across these two very fine membranes.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706</a:t>
            </a:fld>
            <a:endParaRPr lang="en-US"/>
          </a:p>
        </p:txBody>
      </p:sp>
    </p:spTree>
  </p:cSld>
  <p:clrMapOvr>
    <a:masterClrMapping/>
  </p:clrMapOvr>
  <p:transition>
    <p:wipe dir="d"/>
  </p:transition>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Pulmonary capillaries join up, becoming 2 pulmonary veins in each lung. </a:t>
            </a:r>
          </a:p>
          <a:p>
            <a:r>
              <a:rPr lang="en-US" dirty="0"/>
              <a:t>They leave the lungs at the </a:t>
            </a:r>
            <a:r>
              <a:rPr lang="en-US" dirty="0" err="1"/>
              <a:t>hilum</a:t>
            </a:r>
            <a:r>
              <a:rPr lang="en-US" dirty="0"/>
              <a:t> and convey oxygenated blood to the left atrium of the heart.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707</a:t>
            </a:fld>
            <a:endParaRPr lang="en-US"/>
          </a:p>
        </p:txBody>
      </p:sp>
    </p:spTree>
  </p:cSld>
  <p:clrMapOvr>
    <a:masterClrMapping/>
  </p:clrMapOvr>
  <p:transition>
    <p:wipe dir="d"/>
  </p:transition>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8839200" cy="67055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708</a:t>
            </a:fld>
            <a:endParaRPr lang="en-US"/>
          </a:p>
        </p:txBody>
      </p:sp>
    </p:spTree>
  </p:cSld>
  <p:clrMapOvr>
    <a:masterClrMapping/>
  </p:clrMapOvr>
  <p:transition>
    <p:wipe dir="d"/>
  </p:transition>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78562"/>
            <a:ext cx="8229600" cy="579438"/>
          </a:xfrm>
        </p:spPr>
        <p:txBody>
          <a:bodyPr>
            <a:normAutofit/>
          </a:bodyPr>
          <a:lstStyle/>
          <a:p>
            <a:r>
              <a:rPr lang="en-US" sz="2800" dirty="0"/>
              <a:t>capillary network surrounding the alveoli.</a:t>
            </a:r>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0"/>
            <a:ext cx="9143999"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709</a:t>
            </a:fld>
            <a:endParaRPr lang="en-US"/>
          </a:p>
        </p:txBody>
      </p:sp>
    </p:spTree>
  </p:cSld>
  <p:clrMapOvr>
    <a:masterClrMapping/>
  </p:clrMapOvr>
  <p:transition>
    <p:wipe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3465513" cy="609600"/>
          </a:xfrm>
        </p:spPr>
        <p:txBody>
          <a:bodyPr>
            <a:normAutofit/>
          </a:bodyPr>
          <a:lstStyle/>
          <a:p>
            <a:r>
              <a:rPr lang="en-US" dirty="0" err="1"/>
              <a:t>Movt</a:t>
            </a:r>
            <a:r>
              <a:rPr lang="en-US" dirty="0"/>
              <a:t>. on transverse plane</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3810000" y="0"/>
            <a:ext cx="5334000" cy="3352800"/>
          </a:xfrm>
          <a:prstGeom prst="rect">
            <a:avLst/>
          </a:prstGeom>
          <a:noFill/>
          <a:ln w="9525">
            <a:noFill/>
            <a:miter lim="800000"/>
            <a:headEnd/>
            <a:tailEnd/>
          </a:ln>
        </p:spPr>
      </p:pic>
      <p:sp>
        <p:nvSpPr>
          <p:cNvPr id="8" name="Text Placeholder 7"/>
          <p:cNvSpPr>
            <a:spLocks noGrp="1"/>
          </p:cNvSpPr>
          <p:nvPr>
            <p:ph type="body" sz="half" idx="2"/>
          </p:nvPr>
        </p:nvSpPr>
        <p:spPr>
          <a:xfrm>
            <a:off x="0" y="609600"/>
            <a:ext cx="3733800" cy="6248400"/>
          </a:xfrm>
        </p:spPr>
        <p:txBody>
          <a:bodyPr>
            <a:noAutofit/>
          </a:bodyPr>
          <a:lstStyle/>
          <a:p>
            <a:pPr>
              <a:buFont typeface="Arial" pitchFamily="34" charset="0"/>
              <a:buChar char="•"/>
            </a:pPr>
            <a:r>
              <a:rPr lang="en-US" sz="2400" b="1" dirty="0">
                <a:solidFill>
                  <a:srgbClr val="002060"/>
                </a:solidFill>
              </a:rPr>
              <a:t>External/Internal rotation</a:t>
            </a:r>
          </a:p>
          <a:p>
            <a:r>
              <a:rPr lang="en-US" sz="2400" dirty="0">
                <a:solidFill>
                  <a:srgbClr val="002060"/>
                </a:solidFill>
              </a:rPr>
              <a:t>• </a:t>
            </a:r>
            <a:r>
              <a:rPr lang="en-US" sz="2400" b="1" dirty="0">
                <a:solidFill>
                  <a:srgbClr val="002060"/>
                </a:solidFill>
              </a:rPr>
              <a:t>Horizontal abduction/adduction</a:t>
            </a:r>
          </a:p>
          <a:p>
            <a:r>
              <a:rPr lang="en-US" sz="2400" dirty="0">
                <a:solidFill>
                  <a:srgbClr val="002060"/>
                </a:solidFill>
              </a:rPr>
              <a:t>• </a:t>
            </a:r>
            <a:r>
              <a:rPr lang="en-US" sz="2400" b="1" dirty="0">
                <a:solidFill>
                  <a:srgbClr val="002060"/>
                </a:solidFill>
              </a:rPr>
              <a:t>Pronation: Palm down</a:t>
            </a:r>
          </a:p>
          <a:p>
            <a:r>
              <a:rPr lang="en-US" sz="2400" dirty="0">
                <a:solidFill>
                  <a:srgbClr val="002060"/>
                </a:solidFill>
              </a:rPr>
              <a:t>• </a:t>
            </a:r>
            <a:r>
              <a:rPr lang="en-US" sz="2400" b="1" dirty="0">
                <a:solidFill>
                  <a:srgbClr val="002060"/>
                </a:solidFill>
              </a:rPr>
              <a:t>Supination: Palm up</a:t>
            </a:r>
          </a:p>
          <a:p>
            <a:r>
              <a:rPr lang="en-US" sz="2400" dirty="0">
                <a:solidFill>
                  <a:srgbClr val="002060"/>
                </a:solidFill>
              </a:rPr>
              <a:t>• </a:t>
            </a:r>
            <a:r>
              <a:rPr lang="en-US" sz="2400" b="1" dirty="0">
                <a:solidFill>
                  <a:srgbClr val="002060"/>
                </a:solidFill>
              </a:rPr>
              <a:t>Rotation to R/L</a:t>
            </a:r>
          </a:p>
          <a:p>
            <a:r>
              <a:rPr lang="en-US" sz="2400" dirty="0">
                <a:solidFill>
                  <a:srgbClr val="002060"/>
                </a:solidFill>
              </a:rPr>
              <a:t>•P</a:t>
            </a:r>
            <a:r>
              <a:rPr lang="en-US" sz="2400" b="1" dirty="0">
                <a:solidFill>
                  <a:srgbClr val="002060"/>
                </a:solidFill>
              </a:rPr>
              <a:t>rotraction/Retraction**</a:t>
            </a:r>
          </a:p>
          <a:p>
            <a:r>
              <a:rPr lang="en-US" sz="2400" dirty="0"/>
              <a:t>• Major joints involved: </a:t>
            </a:r>
            <a:r>
              <a:rPr lang="en-US" sz="2400" b="1" dirty="0"/>
              <a:t>Hip, Shoulder, Radioulnar, </a:t>
            </a:r>
            <a:r>
              <a:rPr lang="en-US" sz="2400" b="1" dirty="0" err="1"/>
              <a:t>Neck,Trunk</a:t>
            </a:r>
            <a:r>
              <a:rPr lang="en-US" sz="2400" b="1" dirty="0"/>
              <a:t>, &amp; Scapula**</a:t>
            </a:r>
            <a:endParaRPr lang="en-US" sz="2400"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71</a:t>
            </a:fld>
            <a:endParaRPr lang="en-US"/>
          </a:p>
        </p:txBody>
      </p:sp>
      <p:pic>
        <p:nvPicPr>
          <p:cNvPr id="3075" name="Picture 3"/>
          <p:cNvPicPr>
            <a:picLocks noChangeAspect="1" noChangeArrowheads="1"/>
          </p:cNvPicPr>
          <p:nvPr/>
        </p:nvPicPr>
        <p:blipFill>
          <a:blip r:embed="rId3" cstate="print"/>
          <a:srcRect/>
          <a:stretch>
            <a:fillRect/>
          </a:stretch>
        </p:blipFill>
        <p:spPr bwMode="auto">
          <a:xfrm>
            <a:off x="3810000" y="3352800"/>
            <a:ext cx="5334000" cy="3505200"/>
          </a:xfrm>
          <a:prstGeom prst="rect">
            <a:avLst/>
          </a:prstGeom>
          <a:noFill/>
          <a:ln w="9525">
            <a:noFill/>
            <a:miter lim="800000"/>
            <a:headEnd/>
            <a:tailEnd/>
          </a:ln>
        </p:spPr>
      </p:pic>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Respiration </a:t>
            </a:r>
          </a:p>
        </p:txBody>
      </p:sp>
      <p:sp>
        <p:nvSpPr>
          <p:cNvPr id="3" name="Content Placeholder 2"/>
          <p:cNvSpPr>
            <a:spLocks noGrp="1"/>
          </p:cNvSpPr>
          <p:nvPr>
            <p:ph idx="1"/>
          </p:nvPr>
        </p:nvSpPr>
        <p:spPr>
          <a:xfrm>
            <a:off x="0" y="609600"/>
            <a:ext cx="9144000" cy="6248400"/>
          </a:xfrm>
        </p:spPr>
        <p:txBody>
          <a:bodyPr>
            <a:normAutofit/>
          </a:bodyPr>
          <a:lstStyle/>
          <a:p>
            <a:r>
              <a:rPr lang="en-US" b="1" dirty="0"/>
              <a:t>Muscles of respiration</a:t>
            </a:r>
          </a:p>
          <a:p>
            <a:r>
              <a:rPr lang="en-US" dirty="0"/>
              <a:t>Expansion of the chest during inspiration occurs partly voluntary and partly involuntary. </a:t>
            </a:r>
          </a:p>
          <a:p>
            <a:r>
              <a:rPr lang="en-US" dirty="0"/>
              <a:t>Main muscles of respiration in normal quiet breathing are the: </a:t>
            </a:r>
          </a:p>
          <a:p>
            <a:pPr lvl="1"/>
            <a:r>
              <a:rPr lang="en-US" b="1" dirty="0"/>
              <a:t>intercostal muscles </a:t>
            </a:r>
          </a:p>
          <a:p>
            <a:pPr lvl="1"/>
            <a:r>
              <a:rPr lang="en-US" b="1" dirty="0"/>
              <a:t>diaphragm. </a:t>
            </a:r>
          </a:p>
          <a:p>
            <a:r>
              <a:rPr lang="en-US" dirty="0"/>
              <a:t>During difficult or deep breathing they are assisted by the </a:t>
            </a:r>
            <a:r>
              <a:rPr lang="en-US" b="1" dirty="0"/>
              <a:t>muscles of the neck, shoulders</a:t>
            </a:r>
            <a:r>
              <a:rPr lang="en-US" dirty="0"/>
              <a:t> and </a:t>
            </a:r>
            <a:r>
              <a:rPr lang="en-US" b="1" dirty="0"/>
              <a:t>abdomen.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710</a:t>
            </a:fld>
            <a:endParaRPr lang="en-US"/>
          </a:p>
        </p:txBody>
      </p:sp>
    </p:spTree>
  </p:cSld>
  <p:clrMapOvr>
    <a:masterClrMapping/>
  </p:clrMapOvr>
  <p:transition>
    <p:wipe dir="d"/>
  </p:transition>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b="1" dirty="0"/>
              <a:t>a) Intercostal muscles</a:t>
            </a:r>
          </a:p>
          <a:p>
            <a:r>
              <a:rPr lang="en-US" dirty="0"/>
              <a:t>11 pairs that occupy the spaces between the 12 pairs of ribs. </a:t>
            </a:r>
          </a:p>
          <a:p>
            <a:r>
              <a:rPr lang="en-US" dirty="0"/>
              <a:t>Arranged in 2 layers, </a:t>
            </a:r>
            <a:r>
              <a:rPr lang="en-US" b="1" dirty="0"/>
              <a:t>external</a:t>
            </a:r>
            <a:r>
              <a:rPr lang="en-US" dirty="0"/>
              <a:t> &amp; </a:t>
            </a:r>
            <a:r>
              <a:rPr lang="en-US" b="1" dirty="0"/>
              <a:t>internal </a:t>
            </a:r>
            <a:r>
              <a:rPr lang="en-US" dirty="0"/>
              <a:t>intercostal muscles</a:t>
            </a:r>
          </a:p>
          <a:p>
            <a:pPr lvl="1"/>
            <a:r>
              <a:rPr lang="en-US" b="1" dirty="0"/>
              <a:t>External intercostal muscle fibres</a:t>
            </a:r>
            <a:r>
              <a:rPr lang="en-US" dirty="0"/>
              <a:t>: Extend in a </a:t>
            </a:r>
            <a:r>
              <a:rPr lang="en-US" b="1" dirty="0"/>
              <a:t>downwards </a:t>
            </a:r>
            <a:r>
              <a:rPr lang="en-US" dirty="0"/>
              <a:t>and</a:t>
            </a:r>
            <a:r>
              <a:rPr lang="en-US" b="1" dirty="0"/>
              <a:t> forwards </a:t>
            </a:r>
            <a:r>
              <a:rPr lang="en-US" dirty="0"/>
              <a:t>direction from the lower border of the rib above to the upper border of the rib below.</a:t>
            </a:r>
          </a:p>
          <a:p>
            <a:pPr lvl="1"/>
            <a:r>
              <a:rPr lang="en-US" b="1" dirty="0"/>
              <a:t>Internal intercostal muscle fibres: </a:t>
            </a:r>
            <a:r>
              <a:rPr lang="en-US" dirty="0"/>
              <a:t>Extend in a </a:t>
            </a:r>
            <a:r>
              <a:rPr lang="en-US" b="1" dirty="0"/>
              <a:t>downwards </a:t>
            </a:r>
            <a:r>
              <a:rPr lang="en-US" dirty="0"/>
              <a:t>and</a:t>
            </a:r>
            <a:r>
              <a:rPr lang="en-US" b="1" dirty="0"/>
              <a:t> backwards </a:t>
            </a:r>
            <a:r>
              <a:rPr lang="en-US" dirty="0"/>
              <a:t>direction from the lower border of the rib above to the upper border of the rib below, crossing the external intercostal muscle fibres at </a:t>
            </a:r>
            <a:r>
              <a:rPr lang="en-US" b="1" dirty="0"/>
              <a:t>right angles</a:t>
            </a:r>
            <a:r>
              <a:rPr lang="en-US" dirty="0"/>
              <a:t>.</a:t>
            </a:r>
          </a:p>
          <a:p>
            <a:r>
              <a:rPr lang="en-US" dirty="0"/>
              <a:t>1</a:t>
            </a:r>
            <a:r>
              <a:rPr lang="en-US" baseline="30000" dirty="0"/>
              <a:t>st</a:t>
            </a:r>
            <a:r>
              <a:rPr lang="en-US" dirty="0"/>
              <a:t> rib is fixed. Therefore, when the intercostal muscles contract they pull all the other ribs towards the first rib.</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711</a:t>
            </a:fld>
            <a:endParaRPr lang="en-US"/>
          </a:p>
        </p:txBody>
      </p:sp>
    </p:spTree>
  </p:cSld>
  <p:clrMapOvr>
    <a:masterClrMapping/>
  </p:clrMapOvr>
  <p:transition>
    <p:wipe dir="d"/>
  </p:transition>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4762"/>
            <a:ext cx="8229600" cy="503238"/>
          </a:xfrm>
        </p:spPr>
        <p:txBody>
          <a:bodyPr>
            <a:normAutofit/>
          </a:bodyPr>
          <a:lstStyle/>
          <a:p>
            <a:r>
              <a:rPr lang="en-US" sz="2400" dirty="0"/>
              <a:t>The intercostal muscles and the bones of the thorax.</a:t>
            </a:r>
          </a:p>
        </p:txBody>
      </p:sp>
      <p:pic>
        <p:nvPicPr>
          <p:cNvPr id="12290"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712</a:t>
            </a:fld>
            <a:endParaRPr lang="en-US"/>
          </a:p>
        </p:txBody>
      </p:sp>
    </p:spTree>
  </p:cSld>
  <p:clrMapOvr>
    <a:masterClrMapping/>
  </p:clrMapOvr>
  <p:transition>
    <p:wipe dir="d"/>
  </p:transition>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Diaphragm</a:t>
            </a:r>
          </a:p>
          <a:p>
            <a:r>
              <a:rPr lang="en-US" dirty="0"/>
              <a:t>Dome-shaped structure separating the thoracic &amp; abdominal cavities. </a:t>
            </a:r>
          </a:p>
          <a:p>
            <a:r>
              <a:rPr lang="en-US" dirty="0"/>
              <a:t>Forms the floor of the thoracic cavity &amp; the roof of the abdominal cavity </a:t>
            </a:r>
          </a:p>
          <a:p>
            <a:r>
              <a:rPr lang="en-US" dirty="0"/>
              <a:t>Consists of a central tendon from which muscle fibres radiate to be attached to the lower ribs and sternum and to the vertebral column by </a:t>
            </a:r>
            <a:r>
              <a:rPr lang="en-US" b="1" dirty="0"/>
              <a:t>2 </a:t>
            </a:r>
            <a:r>
              <a:rPr lang="en-US" b="1" dirty="0" err="1"/>
              <a:t>crura</a:t>
            </a:r>
            <a:r>
              <a:rPr lang="en-US" b="1" dirty="0"/>
              <a:t>.</a:t>
            </a:r>
          </a:p>
          <a:p>
            <a:r>
              <a:rPr lang="en-US" dirty="0"/>
              <a:t>When the muscle of the diaphragm is </a:t>
            </a:r>
            <a:r>
              <a:rPr lang="en-US" b="1" dirty="0"/>
              <a:t>relaxed</a:t>
            </a:r>
            <a:r>
              <a:rPr lang="en-US" dirty="0"/>
              <a:t>, the central tendon is at the level of the </a:t>
            </a:r>
            <a:r>
              <a:rPr lang="en-US" b="1" dirty="0"/>
              <a:t>8</a:t>
            </a:r>
            <a:r>
              <a:rPr lang="en-US" b="1" baseline="30000" dirty="0"/>
              <a:t>th</a:t>
            </a:r>
            <a:r>
              <a:rPr lang="en-US" b="1" dirty="0"/>
              <a:t> thoracic </a:t>
            </a:r>
            <a:r>
              <a:rPr lang="en-US" dirty="0"/>
              <a:t>vertebra.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713</a:t>
            </a:fld>
            <a:endParaRPr lang="en-US"/>
          </a:p>
        </p:txBody>
      </p:sp>
    </p:spTree>
  </p:cSld>
  <p:clrMapOvr>
    <a:masterClrMapping/>
  </p:clrMapOvr>
  <p:transition>
    <p:circle/>
  </p:transition>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When it </a:t>
            </a:r>
            <a:r>
              <a:rPr lang="en-US" b="1" dirty="0"/>
              <a:t>contracts</a:t>
            </a:r>
            <a:r>
              <a:rPr lang="en-US" dirty="0"/>
              <a:t>, its muscle fibres shorten &amp; the central tendon is pulled downwards to the level of the </a:t>
            </a:r>
            <a:r>
              <a:rPr lang="en-US" b="1" dirty="0"/>
              <a:t>9</a:t>
            </a:r>
            <a:r>
              <a:rPr lang="en-US" b="1" baseline="30000" dirty="0"/>
              <a:t>th</a:t>
            </a:r>
            <a:r>
              <a:rPr lang="en-US" b="1" dirty="0"/>
              <a:t> thoracic </a:t>
            </a:r>
            <a:r>
              <a:rPr lang="en-US" dirty="0"/>
              <a:t>vertebra, enlarging the thoracic cavity in length. This decreases pressure in the thoracic cavity and increases it in the abdominal and pelvic cavities. </a:t>
            </a:r>
          </a:p>
          <a:p>
            <a:r>
              <a:rPr lang="en-US" dirty="0"/>
              <a:t>Diaphragm is supplied by the </a:t>
            </a:r>
            <a:r>
              <a:rPr lang="en-US" b="1" dirty="0"/>
              <a:t>phrenic nerves</a:t>
            </a:r>
            <a:r>
              <a:rPr lang="en-US" dirty="0"/>
              <a:t>.</a:t>
            </a:r>
          </a:p>
          <a:p>
            <a:r>
              <a:rPr lang="en-US" dirty="0"/>
              <a:t>Intercostal muscles &amp; the diaphragm contract simultaneously ensuring the enlargement of the thoracic cavity in all directions, that is from back to front, side to side and top to bottom.</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714</a:t>
            </a:fld>
            <a:endParaRPr lang="en-US"/>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715</a:t>
            </a:fld>
            <a:endParaRPr lang="en-US"/>
          </a:p>
        </p:txBody>
      </p:sp>
    </p:spTree>
  </p:cSld>
  <p:clrMapOvr>
    <a:masterClrMapping/>
  </p:clrMapOvr>
  <p:transition>
    <p:circle/>
  </p:transition>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CYCLE OF RESPIRATION</a:t>
            </a:r>
          </a:p>
        </p:txBody>
      </p:sp>
      <p:sp>
        <p:nvSpPr>
          <p:cNvPr id="3" name="Content Placeholder 2"/>
          <p:cNvSpPr>
            <a:spLocks noGrp="1"/>
          </p:cNvSpPr>
          <p:nvPr>
            <p:ph idx="1"/>
          </p:nvPr>
        </p:nvSpPr>
        <p:spPr>
          <a:xfrm>
            <a:off x="0" y="609600"/>
            <a:ext cx="9144000" cy="6248400"/>
          </a:xfrm>
        </p:spPr>
        <p:txBody>
          <a:bodyPr>
            <a:normAutofit fontScale="85000" lnSpcReduction="20000"/>
          </a:bodyPr>
          <a:lstStyle/>
          <a:p>
            <a:r>
              <a:rPr lang="en-US" dirty="0"/>
              <a:t>Occurs 12 to 15 times per minute &amp; consists of 3 phases:</a:t>
            </a:r>
          </a:p>
          <a:p>
            <a:pPr lvl="1"/>
            <a:r>
              <a:rPr lang="en-US" dirty="0"/>
              <a:t>inspiration</a:t>
            </a:r>
          </a:p>
          <a:p>
            <a:pPr lvl="1"/>
            <a:r>
              <a:rPr lang="en-US" dirty="0"/>
              <a:t>expiration</a:t>
            </a:r>
          </a:p>
          <a:p>
            <a:pPr lvl="1"/>
            <a:r>
              <a:rPr lang="en-US" dirty="0"/>
              <a:t>pause.</a:t>
            </a:r>
          </a:p>
          <a:p>
            <a:pPr>
              <a:buNone/>
            </a:pPr>
            <a:r>
              <a:rPr lang="en-US" b="1" u="sng" dirty="0"/>
              <a:t>Inspiration</a:t>
            </a:r>
          </a:p>
          <a:p>
            <a:r>
              <a:rPr lang="en-US" dirty="0"/>
              <a:t>When the capacity of the thoracic cavity is increased by simultaneous contraction of the intercostal muscles and the diaphragm, the parietal pleura moves with the walls of the thorax and the diaphragm. This reduces the pressure in the pleural cavity to a level considerably lower than atmospheric pressure. </a:t>
            </a:r>
          </a:p>
          <a:p>
            <a:r>
              <a:rPr lang="en-US" dirty="0"/>
              <a:t>Visceral pleura follows the parietal pleura pulling the lung with it. </a:t>
            </a:r>
          </a:p>
          <a:p>
            <a:r>
              <a:rPr lang="en-US" dirty="0"/>
              <a:t>This stretches the lungs and the pressure within the alveoli and in the air passages falls, drawing air into the lungs in an attempt to </a:t>
            </a:r>
            <a:r>
              <a:rPr lang="en-US" dirty="0" err="1"/>
              <a:t>equalise</a:t>
            </a:r>
            <a:r>
              <a:rPr lang="en-US" dirty="0"/>
              <a:t> the atmospheric and alveolar air pressures.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716</a:t>
            </a:fld>
            <a:endParaRPr lang="en-US"/>
          </a:p>
        </p:txBody>
      </p:sp>
    </p:spTree>
  </p:cSld>
  <p:clrMapOvr>
    <a:masterClrMapping/>
  </p:clrMapOvr>
  <p:transition>
    <p:circle/>
  </p:transition>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a:t>Process of inspiration is </a:t>
            </a:r>
            <a:r>
              <a:rPr lang="en-US" b="1" dirty="0"/>
              <a:t>active</a:t>
            </a:r>
            <a:r>
              <a:rPr lang="en-US" dirty="0"/>
              <a:t>, as it requires expenditure of energy for muscle contraction. </a:t>
            </a:r>
          </a:p>
          <a:p>
            <a:r>
              <a:rPr lang="en-US" dirty="0"/>
              <a:t>Negative pressure created in the thoracic cavity aids venous return to the heart and is known as the </a:t>
            </a:r>
            <a:r>
              <a:rPr lang="en-US" b="1" dirty="0"/>
              <a:t>respiratory pump.</a:t>
            </a:r>
          </a:p>
          <a:p>
            <a:pPr>
              <a:buNone/>
            </a:pPr>
            <a:r>
              <a:rPr lang="en-US" b="1" u="sng" dirty="0"/>
              <a:t>Expiration</a:t>
            </a:r>
          </a:p>
          <a:p>
            <a:r>
              <a:rPr lang="en-US" dirty="0"/>
              <a:t>Relaxation of the intercostal muscles &amp; the diaphragm results in downward &amp; inward movement of the rib cage &amp; elastic recoil of the lungs. </a:t>
            </a:r>
          </a:p>
          <a:p>
            <a:r>
              <a:rPr lang="en-US" dirty="0"/>
              <a:t>As this occurs, pressure inside the lungs exceeds that in the atmosphere &amp; therefore air is expelled from the respiratory tract. </a:t>
            </a:r>
          </a:p>
          <a:p>
            <a:r>
              <a:rPr lang="en-US" dirty="0"/>
              <a:t>The lungs still contain some air &amp; are prevented from complete collapse by the intact pleura. </a:t>
            </a:r>
          </a:p>
          <a:p>
            <a:r>
              <a:rPr lang="en-US" dirty="0"/>
              <a:t>It’s</a:t>
            </a:r>
            <a:r>
              <a:rPr lang="en-US" b="1" dirty="0"/>
              <a:t> passive </a:t>
            </a:r>
            <a:r>
              <a:rPr lang="en-US" dirty="0"/>
              <a:t>as it does not require the expenditure of energy. After expiration, there is a </a:t>
            </a:r>
            <a:r>
              <a:rPr lang="en-US" b="1" dirty="0"/>
              <a:t>pause</a:t>
            </a:r>
            <a:r>
              <a:rPr lang="en-US" dirty="0"/>
              <a:t> before the next cycle begins.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717</a:t>
            </a:fld>
            <a:endParaRPr lang="en-US"/>
          </a:p>
        </p:txBody>
      </p:sp>
    </p:spTree>
  </p:cSld>
  <p:clrMapOvr>
    <a:masterClrMapping/>
  </p:clrMapOvr>
  <p:transition>
    <p:circle/>
  </p:transition>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304800"/>
            <a:ext cx="9144000" cy="6019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718</a:t>
            </a:fld>
            <a:endParaRPr lang="en-US"/>
          </a:p>
        </p:txBody>
      </p:sp>
    </p:spTree>
  </p:cSld>
  <p:clrMapOvr>
    <a:masterClrMapping/>
  </p:clrMapOvr>
  <p:transition>
    <p:circle/>
  </p:transition>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5334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sz="3600" b="1" u="sng" dirty="0"/>
              <a:t>Physiological variables affecting respiration</a:t>
            </a:r>
          </a:p>
        </p:txBody>
      </p:sp>
      <p:sp>
        <p:nvSpPr>
          <p:cNvPr id="3" name="Content Placeholder 2"/>
          <p:cNvSpPr>
            <a:spLocks noGrp="1"/>
          </p:cNvSpPr>
          <p:nvPr>
            <p:ph idx="1"/>
          </p:nvPr>
        </p:nvSpPr>
        <p:spPr>
          <a:xfrm>
            <a:off x="0" y="533400"/>
            <a:ext cx="9144000" cy="6324600"/>
          </a:xfrm>
        </p:spPr>
        <p:txBody>
          <a:bodyPr>
            <a:normAutofit/>
          </a:bodyPr>
          <a:lstStyle/>
          <a:p>
            <a:pPr marL="514350" indent="-514350">
              <a:buFont typeface="+mj-lt"/>
              <a:buAutoNum type="arabicPeriod"/>
            </a:pPr>
            <a:r>
              <a:rPr lang="en-US" b="1" dirty="0"/>
              <a:t>Elasticity:</a:t>
            </a:r>
            <a:r>
              <a:rPr lang="en-US" dirty="0"/>
              <a:t> ability of the lung to return to its normal shape after each breath. </a:t>
            </a:r>
          </a:p>
          <a:p>
            <a:pPr marL="514350" indent="-514350">
              <a:buFont typeface="+mj-lt"/>
              <a:buAutoNum type="arabicPeriod"/>
            </a:pPr>
            <a:r>
              <a:rPr lang="en-US" b="1" dirty="0"/>
              <a:t>Compliance:</a:t>
            </a:r>
            <a:r>
              <a:rPr lang="en-US" dirty="0"/>
              <a:t> a measure of the distensibility of the lungs, i.e. the effort required to inflate the alveoli. When compliance is low the effort needed to inflate the lungs is greater than normal, e.g. in some diseases where elasticity is reduced or when insufficient surfactant is present.</a:t>
            </a:r>
          </a:p>
          <a:p>
            <a:pPr marL="514350" indent="-514350">
              <a:buNone/>
            </a:pPr>
            <a:r>
              <a:rPr lang="en-US" b="1" dirty="0"/>
              <a:t>NOTE: </a:t>
            </a:r>
            <a:r>
              <a:rPr lang="en-US" dirty="0"/>
              <a:t>compliance &amp; elasticity are </a:t>
            </a:r>
            <a:r>
              <a:rPr lang="en-US" b="1" dirty="0"/>
              <a:t>opposing</a:t>
            </a:r>
            <a:r>
              <a:rPr lang="en-US" dirty="0"/>
              <a:t> forces.</a:t>
            </a:r>
          </a:p>
          <a:p>
            <a:pPr marL="514350" indent="-514350">
              <a:buNone/>
            </a:pPr>
            <a:r>
              <a:rPr lang="en-US" b="1" dirty="0"/>
              <a:t>3. Airflow resistance. </a:t>
            </a:r>
            <a:r>
              <a:rPr lang="en-US" dirty="0"/>
              <a:t>When this is increased, e.g. in </a:t>
            </a:r>
            <a:r>
              <a:rPr lang="en-US" dirty="0" err="1"/>
              <a:t>bronchoconstriction</a:t>
            </a:r>
            <a:r>
              <a:rPr lang="en-US" dirty="0"/>
              <a:t>, more respiratory effort is required to inflate the lungs.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719</a:t>
            </a:fld>
            <a:endParaRPr lang="en-US"/>
          </a:p>
        </p:txBody>
      </p:sp>
    </p:spTree>
  </p:cSld>
  <p:clrMapOvr>
    <a:masterClrMapping/>
  </p:clrMapOvr>
  <p:transition>
    <p:circl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8229600" cy="762000"/>
          </a:xfrm>
        </p:spPr>
        <p:txBody>
          <a:bodyPr/>
          <a:lstStyle/>
          <a:p>
            <a:pPr eaLnBrk="1" hangingPunct="1">
              <a:defRPr/>
            </a:pPr>
            <a:r>
              <a:rPr lang="en-US" dirty="0"/>
              <a:t>Helpful Hints….</a:t>
            </a:r>
          </a:p>
        </p:txBody>
      </p:sp>
      <p:sp>
        <p:nvSpPr>
          <p:cNvPr id="45059" name="Rectangle 3"/>
          <p:cNvSpPr>
            <a:spLocks noGrp="1" noChangeArrowheads="1"/>
          </p:cNvSpPr>
          <p:nvPr>
            <p:ph idx="1"/>
          </p:nvPr>
        </p:nvSpPr>
        <p:spPr>
          <a:xfrm>
            <a:off x="0" y="685800"/>
            <a:ext cx="9144000" cy="6172200"/>
          </a:xfrm>
        </p:spPr>
        <p:txBody>
          <a:bodyPr>
            <a:normAutofit/>
          </a:bodyPr>
          <a:lstStyle/>
          <a:p>
            <a:pPr eaLnBrk="1" hangingPunct="1">
              <a:lnSpc>
                <a:spcPct val="90000"/>
              </a:lnSpc>
              <a:defRPr/>
            </a:pPr>
            <a:r>
              <a:rPr lang="en-US" sz="3200" dirty="0"/>
              <a:t>Axis of rotation is always perpendicular to the plane of movement.</a:t>
            </a:r>
          </a:p>
          <a:p>
            <a:pPr eaLnBrk="1" hangingPunct="1">
              <a:lnSpc>
                <a:spcPct val="90000"/>
              </a:lnSpc>
              <a:defRPr/>
            </a:pPr>
            <a:r>
              <a:rPr lang="en-US" sz="3200" dirty="0"/>
              <a:t>In the anatomical position, all flexion/extension occurs in the </a:t>
            </a:r>
            <a:r>
              <a:rPr lang="en-US" sz="3200" dirty="0" err="1"/>
              <a:t>sagittal</a:t>
            </a:r>
            <a:r>
              <a:rPr lang="en-US" sz="3200" dirty="0"/>
              <a:t> plane, all abduction/adduction occurs in the frontal plane, and all rotation occurs in the transverse plane.</a:t>
            </a:r>
          </a:p>
          <a:p>
            <a:pPr eaLnBrk="1" hangingPunct="1">
              <a:lnSpc>
                <a:spcPct val="90000"/>
              </a:lnSpc>
              <a:defRPr/>
            </a:pPr>
            <a:r>
              <a:rPr lang="en-US" sz="3200" dirty="0"/>
              <a:t>More involved movements are usually not in one specific plane but occur as a combination of motions from more than one plane e.g. </a:t>
            </a:r>
            <a:r>
              <a:rPr lang="en-US" sz="3200" dirty="0" err="1"/>
              <a:t>circumduction</a:t>
            </a:r>
            <a:r>
              <a:rPr lang="en-US" sz="3200" dirty="0"/>
              <a:t> of the shoulder joint.</a:t>
            </a:r>
          </a:p>
        </p:txBody>
      </p:sp>
      <p:sp>
        <p:nvSpPr>
          <p:cNvPr id="4" name="Slide Number Placeholder 3"/>
          <p:cNvSpPr>
            <a:spLocks noGrp="1"/>
          </p:cNvSpPr>
          <p:nvPr>
            <p:ph type="sldNum" sz="quarter" idx="12"/>
          </p:nvPr>
        </p:nvSpPr>
        <p:spPr/>
        <p:txBody>
          <a:bodyPr/>
          <a:lstStyle/>
          <a:p>
            <a:fld id="{5A635FD2-D9AA-4F2E-8FE6-17BF2643B117}" type="slidenum">
              <a:rPr lang="en-US" smtClean="0"/>
              <a:pPr/>
              <a:t>72</a:t>
            </a:fld>
            <a:endParaRPr lang="en-US"/>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Lung volumes and capacities</a:t>
            </a:r>
          </a:p>
        </p:txBody>
      </p:sp>
      <p:sp>
        <p:nvSpPr>
          <p:cNvPr id="3" name="Content Placeholder 2"/>
          <p:cNvSpPr>
            <a:spLocks noGrp="1"/>
          </p:cNvSpPr>
          <p:nvPr>
            <p:ph idx="1"/>
          </p:nvPr>
        </p:nvSpPr>
        <p:spPr>
          <a:xfrm>
            <a:off x="0" y="533400"/>
            <a:ext cx="9144000" cy="6324600"/>
          </a:xfrm>
        </p:spPr>
        <p:txBody>
          <a:bodyPr>
            <a:normAutofit fontScale="92500" lnSpcReduction="20000"/>
          </a:bodyPr>
          <a:lstStyle/>
          <a:p>
            <a:r>
              <a:rPr lang="en-US" dirty="0"/>
              <a:t>Normal quiet breathing; about 15 complete respiratory cycles per minute. </a:t>
            </a:r>
          </a:p>
          <a:p>
            <a:r>
              <a:rPr lang="en-US" dirty="0"/>
              <a:t>Lungs &amp; the air passages are never empty and, as the exchange of gases takes place only across the walls of the alveolar ducts and alveoli, the remaining capacity of the respiratory passages is called </a:t>
            </a:r>
            <a:r>
              <a:rPr lang="en-US" b="1" dirty="0"/>
              <a:t>the anatomical dead space </a:t>
            </a:r>
            <a:r>
              <a:rPr lang="en-US" dirty="0"/>
              <a:t>(about 150 ml).</a:t>
            </a:r>
          </a:p>
          <a:p>
            <a:r>
              <a:rPr lang="en-US" b="1" dirty="0"/>
              <a:t>Tidal volume (TV): </a:t>
            </a:r>
            <a:r>
              <a:rPr lang="en-US" dirty="0"/>
              <a:t>Amount of air which passes into &amp; out of the lungs during each cycle of quiet breathing (about 500 ml).</a:t>
            </a:r>
          </a:p>
          <a:p>
            <a:r>
              <a:rPr lang="en-US" b="1" dirty="0"/>
              <a:t>Inspiratory reserve volume (IRV): </a:t>
            </a:r>
            <a:r>
              <a:rPr lang="en-US" dirty="0"/>
              <a:t>Extra volume of air that can be inhaled into the lungs during maximal inspiration.</a:t>
            </a:r>
          </a:p>
          <a:p>
            <a:r>
              <a:rPr lang="en-US" b="1" dirty="0"/>
              <a:t>Inspiratory capacity (IC): </a:t>
            </a:r>
            <a:r>
              <a:rPr lang="en-US" dirty="0"/>
              <a:t>Amount of air that can be inspired with maximum effort; consists of the </a:t>
            </a:r>
            <a:r>
              <a:rPr lang="en-US" b="1" dirty="0"/>
              <a:t>TV &amp; IRV.</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720</a:t>
            </a:fld>
            <a:endParaRPr lang="en-US"/>
          </a:p>
        </p:txBody>
      </p:sp>
    </p:spTree>
  </p:cSld>
  <p:clrMapOvr>
    <a:masterClrMapping/>
  </p:clrMapOvr>
  <p:transition>
    <p:circle/>
  </p:transition>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Functional residual capacity (FRC): </a:t>
            </a:r>
            <a:r>
              <a:rPr lang="en-US" dirty="0"/>
              <a:t>Amount of air remaining in the air passages &amp; alveoli at the end of quiet expiration. </a:t>
            </a:r>
          </a:p>
          <a:p>
            <a:r>
              <a:rPr lang="en-US" dirty="0"/>
              <a:t>As blood flows continuously through the pulmonary capillaries interchange of gases is not interrupted between breaths, preventing marked changes in the concentration of blood gases. </a:t>
            </a:r>
          </a:p>
          <a:p>
            <a:r>
              <a:rPr lang="en-US" dirty="0"/>
              <a:t>FRV also prevents collapse of the alveoli on expiration.</a:t>
            </a:r>
          </a:p>
          <a:p>
            <a:r>
              <a:rPr lang="en-US" b="1" dirty="0"/>
              <a:t>Expiratory reserve volume (ERV): </a:t>
            </a:r>
            <a:r>
              <a:rPr lang="en-US" dirty="0"/>
              <a:t>Largest volume of air which can be expelled from the lungs during maximal expiration.</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721</a:t>
            </a:fld>
            <a:endParaRPr lang="en-US"/>
          </a:p>
        </p:txBody>
      </p:sp>
    </p:spTree>
  </p:cSld>
  <p:clrMapOvr>
    <a:masterClrMapping/>
  </p:clrMapOvr>
  <p:transition>
    <p:circle/>
  </p:transition>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b="1" dirty="0"/>
              <a:t>Residual volume (RV): </a:t>
            </a:r>
            <a:r>
              <a:rPr lang="en-US" dirty="0"/>
              <a:t>Volume of air remaining in the lungs after forced expiration. Cannot be directly measured </a:t>
            </a:r>
          </a:p>
          <a:p>
            <a:r>
              <a:rPr lang="en-US" b="1" dirty="0"/>
              <a:t>Forced expiratory volume (FEV)</a:t>
            </a:r>
            <a:r>
              <a:rPr lang="en-US" dirty="0"/>
              <a:t>: Volume of air that can be forcibly exhaled within a specific time, normally 1-3 seconds.</a:t>
            </a:r>
          </a:p>
          <a:p>
            <a:r>
              <a:rPr lang="en-US" b="1" dirty="0"/>
              <a:t>Vital capacity (VC): </a:t>
            </a:r>
            <a:r>
              <a:rPr lang="en-US" dirty="0"/>
              <a:t>Maximum volume of air which can be moved into &amp; out of the lungs:</a:t>
            </a:r>
          </a:p>
          <a:p>
            <a:pPr algn="ctr">
              <a:buNone/>
            </a:pPr>
            <a:r>
              <a:rPr lang="it-IT" dirty="0"/>
              <a:t>	</a:t>
            </a:r>
            <a:r>
              <a:rPr lang="it-IT" b="1" dirty="0"/>
              <a:t>VC = Tidal volume + IRV + ERV</a:t>
            </a:r>
          </a:p>
          <a:p>
            <a:r>
              <a:rPr lang="en-US" b="1" dirty="0"/>
              <a:t>Alveolar ventilation</a:t>
            </a:r>
            <a:r>
              <a:rPr lang="en-US" dirty="0"/>
              <a:t>: Volume of air that moves into &amp; out of the alveoli per minute. It is equal to the tidal volume minus the anatomical dead space, multiplied by the respiratory rate:</a:t>
            </a:r>
          </a:p>
          <a:p>
            <a:pPr>
              <a:buNone/>
            </a:pPr>
            <a:r>
              <a:rPr lang="en-US" dirty="0"/>
              <a:t>	</a:t>
            </a:r>
            <a:r>
              <a:rPr lang="en-US" b="1" dirty="0"/>
              <a:t>Alveolar ventilation = (TV - anatomical dead space) x respiratory rate</a:t>
            </a:r>
          </a:p>
          <a:p>
            <a:pPr>
              <a:buNone/>
            </a:pPr>
            <a:r>
              <a:rPr lang="en-US" dirty="0"/>
              <a:t>	                                   </a:t>
            </a:r>
            <a:r>
              <a:rPr lang="it-IT" dirty="0"/>
              <a:t>= (500 -150) ml x 15 per </a:t>
            </a:r>
            <a:r>
              <a:rPr lang="en-US" dirty="0"/>
              <a:t>minute</a:t>
            </a:r>
          </a:p>
          <a:p>
            <a:pPr>
              <a:buNone/>
            </a:pPr>
            <a:r>
              <a:rPr lang="en-US" dirty="0"/>
              <a:t>                                         = 5.25 litres per minute</a:t>
            </a:r>
          </a:p>
          <a:p>
            <a:r>
              <a:rPr lang="en-US" dirty="0"/>
              <a:t>Lung function tests are carried out to determine respiratory function &amp; are based on these parameters.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722</a:t>
            </a:fld>
            <a:endParaRPr lang="en-US"/>
          </a:p>
        </p:txBody>
      </p:sp>
    </p:spTree>
  </p:cSld>
  <p:clrMapOvr>
    <a:masterClrMapping/>
  </p:clrMapOvr>
  <p:transition>
    <p:circle/>
  </p:transition>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9144000" cy="1143000"/>
          </a:xfrm>
        </p:spPr>
        <p:txBody>
          <a:bodyPr numCol="1">
            <a:noAutofit/>
          </a:bodyPr>
          <a:lstStyle/>
          <a:p>
            <a:pPr algn="l"/>
            <a:r>
              <a:rPr lang="en-US" sz="2000" dirty="0"/>
              <a:t>Lung volumes and capacities: IRV = inspiratory reserve volume; IC = inspiratory capacity; FRC = functional residual capacity; ERV = expiratory reserve volume; </a:t>
            </a:r>
            <a:br>
              <a:rPr lang="en-US" sz="2000" dirty="0"/>
            </a:br>
            <a:r>
              <a:rPr lang="en-US" sz="2000" dirty="0"/>
              <a:t>RV = residual volume; VC = vital capacity.</a:t>
            </a:r>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0"/>
            <a:ext cx="9144000" cy="5867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723</a:t>
            </a:fld>
            <a:endParaRPr lang="en-US"/>
          </a:p>
        </p:txBody>
      </p:sp>
    </p:spTree>
  </p:cSld>
  <p:clrMapOvr>
    <a:masterClrMapping/>
  </p:clrMapOvr>
  <p:transition>
    <p:circle/>
  </p:transition>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635FD2-D9AA-4F2E-8FE6-17BF2643B117}" type="slidenum">
              <a:rPr lang="en-US" smtClean="0"/>
              <a:pPr/>
              <a:t>724</a:t>
            </a:fld>
            <a:endParaRPr lang="en-US"/>
          </a:p>
        </p:txBody>
      </p:sp>
      <p:pic>
        <p:nvPicPr>
          <p:cNvPr id="1027" name="Picture 3" descr="Lung Volumes and Capacitie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31" name="Rectangle 7"/>
          <p:cNvSpPr>
            <a:spLocks noChangeArrowheads="1"/>
          </p:cNvSpPr>
          <p:nvPr/>
        </p:nvSpPr>
        <p:spPr bwMode="auto">
          <a:xfrm>
            <a:off x="301625" y="581025"/>
            <a:ext cx="4016375"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transition>
    <p:circle/>
  </p:transition>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Composition of air</a:t>
            </a:r>
          </a:p>
          <a:p>
            <a:r>
              <a:rPr lang="en-US" dirty="0"/>
              <a:t>Air is a mixture of gases: nitrogen, oxygen, carbon dioxide, water vapour and small quantities of inert gases.</a:t>
            </a:r>
          </a:p>
          <a:p>
            <a:r>
              <a:rPr lang="en-US" dirty="0"/>
              <a:t>Each gas in the mixture exerts a part of the total pressure proportional to its concentration, i.e. the partial pressure,e.g. PO</a:t>
            </a:r>
            <a:r>
              <a:rPr lang="en-US" sz="1800" dirty="0"/>
              <a:t>2</a:t>
            </a:r>
            <a:r>
              <a:rPr lang="en-US" dirty="0"/>
              <a:t>, PCO</a:t>
            </a:r>
            <a:r>
              <a:rPr lang="en-US" sz="1600" dirty="0"/>
              <a:t>2</a:t>
            </a:r>
            <a:r>
              <a:rPr lang="en-US" dirty="0"/>
              <a:t>.</a:t>
            </a:r>
          </a:p>
          <a:p>
            <a:r>
              <a:rPr lang="en-US" b="1" u="sng" dirty="0"/>
              <a:t>Alveolar air</a:t>
            </a:r>
          </a:p>
          <a:p>
            <a:r>
              <a:rPr lang="en-US" dirty="0"/>
              <a:t>Its composition remains fairly constant &amp; is different from atmospheric air. </a:t>
            </a:r>
          </a:p>
          <a:p>
            <a:r>
              <a:rPr lang="en-US" dirty="0"/>
              <a:t>Saturated with water vapour</a:t>
            </a:r>
          </a:p>
          <a:p>
            <a:r>
              <a:rPr lang="en-US" dirty="0"/>
              <a:t>Contains more CO</a:t>
            </a:r>
            <a:r>
              <a:rPr lang="en-US" sz="1800" dirty="0"/>
              <a:t>2</a:t>
            </a:r>
            <a:r>
              <a:rPr lang="en-US" dirty="0"/>
              <a:t> &amp; less O</a:t>
            </a:r>
            <a:r>
              <a:rPr lang="en-US" sz="2000" dirty="0"/>
              <a:t>2</a:t>
            </a:r>
            <a:r>
              <a:rPr lang="en-US" dirty="0"/>
              <a:t>.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725</a:t>
            </a:fld>
            <a:endParaRPr lang="en-US"/>
          </a:p>
        </p:txBody>
      </p:sp>
    </p:spTree>
  </p:cSld>
  <p:clrMapOvr>
    <a:masterClrMapping/>
  </p:clrMapOvr>
  <p:transition>
    <p:circle/>
  </p:transition>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Saturation with water vapour provides 6.3 kPa (47 mmHg) thus reducing the partial pressure of all the other gases present. </a:t>
            </a:r>
          </a:p>
          <a:p>
            <a:r>
              <a:rPr lang="en-US" dirty="0"/>
              <a:t>During each inspiration only some of the alveolar gases are exchanged.</a:t>
            </a:r>
          </a:p>
          <a:p>
            <a:r>
              <a:rPr lang="en-US" b="1" u="sng" dirty="0"/>
              <a:t>Expired air</a:t>
            </a:r>
          </a:p>
          <a:p>
            <a:r>
              <a:rPr lang="en-US" dirty="0"/>
              <a:t>A mixture of alveolar air &amp; atmospheric air in the dead space.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726</a:t>
            </a:fld>
            <a:endParaRPr lang="en-US"/>
          </a:p>
        </p:txBody>
      </p:sp>
    </p:spTree>
  </p:cSld>
  <p:clrMapOvr>
    <a:masterClrMapping/>
  </p:clrMapOvr>
  <p:transition>
    <p:circle/>
  </p:transition>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727</a:t>
            </a:fld>
            <a:endParaRPr lang="en-US"/>
          </a:p>
        </p:txBody>
      </p:sp>
    </p:spTree>
  </p:cSld>
  <p:clrMapOvr>
    <a:masterClrMapping/>
  </p:clrMapOvr>
  <p:transition>
    <p:circle/>
  </p:transition>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lgn="ctr">
              <a:buNone/>
            </a:pPr>
            <a:r>
              <a:rPr lang="en-US" b="1" u="sng" dirty="0"/>
              <a:t>Diffusion of gases</a:t>
            </a:r>
          </a:p>
          <a:p>
            <a:r>
              <a:rPr lang="en-US" dirty="0"/>
              <a:t>Exchange of gases occurs when a difference in partial pressure exists across semi-permeable membranes.</a:t>
            </a:r>
          </a:p>
          <a:p>
            <a:r>
              <a:rPr lang="en-US" dirty="0"/>
              <a:t>Gases move by diffusion from the higher concentration to the lower until equilibrium is established</a:t>
            </a:r>
          </a:p>
          <a:p>
            <a:r>
              <a:rPr lang="en-US" dirty="0"/>
              <a:t>Atmospheric nitrogen is not used by the body so its partial pressure remains unchanged and is the same in inspired and expired air, alveolar air and in the blood.</a:t>
            </a:r>
          </a:p>
          <a:p>
            <a:pPr>
              <a:buNone/>
            </a:pPr>
            <a:r>
              <a:rPr lang="en-US" b="1" u="sng" dirty="0"/>
              <a:t>External respiration</a:t>
            </a:r>
          </a:p>
          <a:p>
            <a:r>
              <a:rPr lang="en-US" b="1" dirty="0"/>
              <a:t>Def: </a:t>
            </a:r>
            <a:r>
              <a:rPr lang="en-US" dirty="0"/>
              <a:t>Exchange of gases by diffusion between the alveoli and the blood. </a:t>
            </a:r>
          </a:p>
          <a:p>
            <a:r>
              <a:rPr lang="en-US" dirty="0"/>
              <a:t>Total area for gas exchange in the lungs is 70 to 80 square </a:t>
            </a:r>
            <a:r>
              <a:rPr lang="en-US" dirty="0" err="1"/>
              <a:t>metres</a:t>
            </a:r>
            <a:r>
              <a:rPr lang="en-US" dirty="0"/>
              <a:t>.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728</a:t>
            </a:fld>
            <a:endParaRPr lang="en-US"/>
          </a:p>
        </p:txBody>
      </p:sp>
    </p:spTree>
  </p:cSld>
  <p:clrMapOvr>
    <a:masterClrMapping/>
  </p:clrMapOvr>
  <p:transition>
    <p:circle/>
  </p:transition>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72200"/>
            <a:ext cx="9144000" cy="685800"/>
          </a:xfrm>
        </p:spPr>
        <p:txBody>
          <a:bodyPr>
            <a:normAutofit/>
          </a:bodyPr>
          <a:lstStyle/>
          <a:p>
            <a:pPr algn="l"/>
            <a:r>
              <a:rPr lang="en-US" sz="2400" dirty="0"/>
              <a:t>External respiration: exchange of gases </a:t>
            </a:r>
            <a:r>
              <a:rPr lang="en-US" sz="2400" dirty="0" err="1"/>
              <a:t>btn</a:t>
            </a:r>
            <a:r>
              <a:rPr lang="en-US" sz="2400" dirty="0"/>
              <a:t> alveolar air &amp; capillary blood</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019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729</a:t>
            </a:fld>
            <a:endParaRPr lang="en-US"/>
          </a:p>
        </p:txBody>
      </p:sp>
    </p:spTree>
  </p:cSld>
  <p:clrMapOvr>
    <a:masterClrMapping/>
  </p:clrMapOvr>
  <p:transition>
    <p:circl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73</a:t>
            </a:fld>
            <a:endParaRPr lang="en-US"/>
          </a:p>
        </p:txBody>
      </p:sp>
      <p:pic>
        <p:nvPicPr>
          <p:cNvPr id="2050" name="Picture 2"/>
          <p:cNvPicPr>
            <a:picLocks noChangeAspect="1" noChangeArrowheads="1"/>
          </p:cNvPicPr>
          <p:nvPr/>
        </p:nvPicPr>
        <p:blipFill>
          <a:blip r:embed="rId2" cstate="print"/>
          <a:srcRect l="13281" t="36667" r="10938" b="20667"/>
          <a:stretch>
            <a:fillRect/>
          </a:stretch>
        </p:blipFill>
        <p:spPr bwMode="auto">
          <a:xfrm>
            <a:off x="0" y="0"/>
            <a:ext cx="9144000" cy="2971800"/>
          </a:xfrm>
          <a:prstGeom prst="rect">
            <a:avLst/>
          </a:prstGeom>
          <a:noFill/>
          <a:ln w="9525">
            <a:noFill/>
            <a:miter lim="800000"/>
            <a:headEnd/>
            <a:tailEnd/>
          </a:ln>
        </p:spPr>
      </p:pic>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a:t>CO</a:t>
            </a:r>
            <a:r>
              <a:rPr lang="en-US" sz="1900" dirty="0"/>
              <a:t>2</a:t>
            </a:r>
            <a:r>
              <a:rPr lang="en-US" dirty="0"/>
              <a:t> diffuses from venous blood down its concentration gradient into the alveoli until equilibrium with alveolar air is reached while, O</a:t>
            </a:r>
            <a:r>
              <a:rPr lang="en-US" sz="1900" dirty="0"/>
              <a:t>2</a:t>
            </a:r>
            <a:r>
              <a:rPr lang="en-US" dirty="0"/>
              <a:t> diffuses from the alveoli into the blood. </a:t>
            </a:r>
          </a:p>
          <a:p>
            <a:r>
              <a:rPr lang="en-US" dirty="0"/>
              <a:t>Slow flow of blood through the capillaries increases the time available for diffusion to occur. </a:t>
            </a:r>
          </a:p>
          <a:p>
            <a:r>
              <a:rPr lang="en-US" dirty="0"/>
              <a:t>When blood leaves the alveolar capillaries, the O</a:t>
            </a:r>
            <a:r>
              <a:rPr lang="en-US" sz="1900" dirty="0"/>
              <a:t>2</a:t>
            </a:r>
            <a:r>
              <a:rPr lang="en-US" dirty="0"/>
              <a:t> &amp; CO</a:t>
            </a:r>
            <a:r>
              <a:rPr lang="en-US" sz="1700" dirty="0"/>
              <a:t>2 </a:t>
            </a:r>
            <a:r>
              <a:rPr lang="en-US" dirty="0"/>
              <a:t> concentrations are in equilibrium with those of alveolar air.</a:t>
            </a:r>
          </a:p>
          <a:p>
            <a:pPr>
              <a:buNone/>
            </a:pPr>
            <a:r>
              <a:rPr lang="en-US" b="1" u="sng" dirty="0"/>
              <a:t>Internal respiration</a:t>
            </a:r>
          </a:p>
          <a:p>
            <a:r>
              <a:rPr lang="en-US" b="1" dirty="0"/>
              <a:t>Def: </a:t>
            </a:r>
            <a:r>
              <a:rPr lang="en-US" dirty="0"/>
              <a:t>Exchange of gases by diffusion between blood in the capillaries &amp; the body cells. </a:t>
            </a:r>
          </a:p>
          <a:p>
            <a:r>
              <a:rPr lang="en-US" dirty="0"/>
              <a:t>Gaseous exchange does not occur across the walls of the arteries carrying blood from the heart to the tissues, because their walls are too thick.</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730</a:t>
            </a:fld>
            <a:endParaRPr lang="en-US"/>
          </a:p>
        </p:txBody>
      </p:sp>
    </p:spTree>
  </p:cSld>
  <p:clrMapOvr>
    <a:masterClrMapping/>
  </p:clrMapOvr>
  <p:transition>
    <p:circle/>
  </p:transition>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PO</a:t>
            </a:r>
            <a:r>
              <a:rPr lang="en-US" sz="2000" dirty="0"/>
              <a:t>2</a:t>
            </a:r>
            <a:r>
              <a:rPr lang="en-US" dirty="0"/>
              <a:t> of blood arriving at the capillary bed is therefore the same as blood leaving the lungs.</a:t>
            </a:r>
          </a:p>
          <a:p>
            <a:r>
              <a:rPr lang="en-US" dirty="0"/>
              <a:t>Blood arriving at the tissues has a higher PO</a:t>
            </a:r>
            <a:r>
              <a:rPr lang="en-US" sz="1800" dirty="0"/>
              <a:t>2 </a:t>
            </a:r>
            <a:r>
              <a:rPr lang="en-US" dirty="0"/>
              <a:t>and a lower PCO</a:t>
            </a:r>
            <a:r>
              <a:rPr lang="en-US" sz="2000" dirty="0"/>
              <a:t>2</a:t>
            </a:r>
            <a:r>
              <a:rPr lang="en-US" dirty="0"/>
              <a:t>; creating concentration gradients between the blood and the tissues, and gaseous exchange therefore occurs. </a:t>
            </a:r>
          </a:p>
          <a:p>
            <a:r>
              <a:rPr lang="en-US" dirty="0"/>
              <a:t>O</a:t>
            </a:r>
            <a:r>
              <a:rPr lang="en-US" sz="1800" dirty="0"/>
              <a:t>2</a:t>
            </a:r>
            <a:r>
              <a:rPr lang="en-US" dirty="0"/>
              <a:t> diffuses from the bloodstream through the capillary wall into the tissues. </a:t>
            </a:r>
          </a:p>
          <a:p>
            <a:r>
              <a:rPr lang="en-US" dirty="0"/>
              <a:t>CO</a:t>
            </a:r>
            <a:r>
              <a:rPr lang="en-US" sz="1800" dirty="0"/>
              <a:t>2</a:t>
            </a:r>
            <a:r>
              <a:rPr lang="en-US" dirty="0"/>
              <a:t> diffuses from the cells into the ECF then into the bloodstream towards the venous end of the capillary.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731</a:t>
            </a:fld>
            <a:endParaRPr lang="en-US"/>
          </a:p>
        </p:txBody>
      </p:sp>
    </p:spTree>
  </p:cSld>
  <p:clrMapOvr>
    <a:masterClrMapping/>
  </p:clrMapOvr>
  <p:transition>
    <p:circle/>
  </p:transition>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897562"/>
            <a:ext cx="8763000" cy="960438"/>
          </a:xfrm>
        </p:spPr>
        <p:txBody>
          <a:bodyPr>
            <a:normAutofit/>
          </a:bodyPr>
          <a:lstStyle/>
          <a:p>
            <a:pPr algn="l"/>
            <a:r>
              <a:rPr lang="en-US" sz="2800" dirty="0"/>
              <a:t>Internal respiration: exchange of gases between capillary blood and tissue cells.</a:t>
            </a:r>
          </a:p>
        </p:txBody>
      </p:sp>
      <p:pic>
        <p:nvPicPr>
          <p:cNvPr id="17410" name="Picture 2"/>
          <p:cNvPicPr>
            <a:picLocks noGrp="1" noChangeAspect="1" noChangeArrowheads="1"/>
          </p:cNvPicPr>
          <p:nvPr>
            <p:ph idx="1"/>
          </p:nvPr>
        </p:nvPicPr>
        <p:blipFill>
          <a:blip r:embed="rId2" cstate="print"/>
          <a:srcRect/>
          <a:stretch>
            <a:fillRect/>
          </a:stretch>
        </p:blipFill>
        <p:spPr bwMode="auto">
          <a:xfrm>
            <a:off x="0" y="0"/>
            <a:ext cx="9144000" cy="5791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732</a:t>
            </a:fld>
            <a:endParaRPr lang="en-US"/>
          </a:p>
        </p:txBody>
      </p:sp>
    </p:spTree>
  </p:cSld>
  <p:clrMapOvr>
    <a:masterClrMapping/>
  </p:clrMapOvr>
  <p:transition>
    <p:circle/>
  </p:transition>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Transport of gases in the blood stream</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pPr>
              <a:buNone/>
            </a:pPr>
            <a:r>
              <a:rPr lang="en-US" b="1" dirty="0"/>
              <a:t>a) Oxygen</a:t>
            </a:r>
          </a:p>
          <a:p>
            <a:r>
              <a:rPr lang="en-US" dirty="0"/>
              <a:t>Carried in the blood in:</a:t>
            </a:r>
          </a:p>
          <a:p>
            <a:pPr lvl="1"/>
            <a:r>
              <a:rPr lang="en-US" dirty="0"/>
              <a:t>chemical combination with </a:t>
            </a:r>
            <a:r>
              <a:rPr lang="en-US" dirty="0" err="1"/>
              <a:t>haemoglobin</a:t>
            </a:r>
            <a:r>
              <a:rPr lang="en-US" dirty="0"/>
              <a:t> as oxyhaemoglobin (98.5% of blood O</a:t>
            </a:r>
            <a:r>
              <a:rPr lang="en-US" sz="1900" dirty="0"/>
              <a:t>2</a:t>
            </a:r>
            <a:r>
              <a:rPr lang="en-US" dirty="0"/>
              <a:t>)</a:t>
            </a:r>
          </a:p>
          <a:p>
            <a:pPr lvl="1"/>
            <a:r>
              <a:rPr lang="en-US" dirty="0"/>
              <a:t>solution in plasma water (1.5% of blood O</a:t>
            </a:r>
            <a:r>
              <a:rPr lang="en-US" sz="1900" dirty="0"/>
              <a:t>2</a:t>
            </a:r>
            <a:r>
              <a:rPr lang="en-US" dirty="0"/>
              <a:t>).</a:t>
            </a:r>
          </a:p>
          <a:p>
            <a:r>
              <a:rPr lang="en-US" dirty="0"/>
              <a:t>Oxyhaemoglobin is an unstable compound that under certain conditions readily dissociates releasing oxygen.</a:t>
            </a:r>
          </a:p>
          <a:p>
            <a:r>
              <a:rPr lang="en-US" dirty="0"/>
              <a:t>Factors that increase dissociation include: </a:t>
            </a:r>
          </a:p>
          <a:p>
            <a:pPr lvl="1"/>
            <a:r>
              <a:rPr lang="en-US" dirty="0"/>
              <a:t>raised CO</a:t>
            </a:r>
            <a:r>
              <a:rPr lang="en-US" sz="1900" dirty="0"/>
              <a:t>2</a:t>
            </a:r>
            <a:r>
              <a:rPr lang="en-US" dirty="0"/>
              <a:t> content of tissue fluid,</a:t>
            </a:r>
          </a:p>
          <a:p>
            <a:pPr lvl="1"/>
            <a:r>
              <a:rPr lang="en-US" dirty="0"/>
              <a:t>raised temperature </a:t>
            </a:r>
          </a:p>
          <a:p>
            <a:pPr lvl="1"/>
            <a:r>
              <a:rPr lang="en-US" dirty="0"/>
              <a:t>2,3-diphosphoglycerate (substance present in red blood cells). </a:t>
            </a:r>
          </a:p>
          <a:p>
            <a:r>
              <a:rPr lang="en-US" dirty="0"/>
              <a:t>When oxygen leaves the erythrocyte, the deoxygenated </a:t>
            </a:r>
            <a:r>
              <a:rPr lang="en-US" dirty="0" err="1"/>
              <a:t>haemoglobin</a:t>
            </a:r>
            <a:r>
              <a:rPr lang="en-US" dirty="0"/>
              <a:t> turns </a:t>
            </a:r>
            <a:r>
              <a:rPr lang="en-US" b="1" dirty="0"/>
              <a:t>purplish</a:t>
            </a:r>
            <a:r>
              <a:rPr lang="en-US" dirty="0"/>
              <a:t> in colour.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733</a:t>
            </a:fld>
            <a:endParaRPr lang="en-US"/>
          </a:p>
        </p:txBody>
      </p:sp>
    </p:spTree>
  </p:cSld>
  <p:clrMapOvr>
    <a:masterClrMapping/>
  </p:clrMapOvr>
  <p:transition>
    <p:circle/>
  </p:transition>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Carbon dioxide</a:t>
            </a:r>
          </a:p>
          <a:p>
            <a:r>
              <a:rPr lang="en-US" dirty="0"/>
              <a:t>Excreted by the lungs </a:t>
            </a:r>
          </a:p>
          <a:p>
            <a:r>
              <a:rPr lang="en-US" dirty="0"/>
              <a:t>Transported by 3 mechanisms:</a:t>
            </a:r>
          </a:p>
          <a:p>
            <a:pPr lvl="1"/>
            <a:r>
              <a:rPr lang="en-US" dirty="0"/>
              <a:t>most of it is in the form of bicarbonate ions (HCO</a:t>
            </a:r>
            <a:r>
              <a:rPr lang="en-US" sz="1800" dirty="0"/>
              <a:t>3</a:t>
            </a:r>
            <a:r>
              <a:rPr lang="en-US" dirty="0"/>
              <a:t>) in the plasma (70% of blood CO</a:t>
            </a:r>
            <a:r>
              <a:rPr lang="en-US" sz="1800" dirty="0"/>
              <a:t>2</a:t>
            </a:r>
            <a:r>
              <a:rPr lang="en-US" dirty="0"/>
              <a:t>)</a:t>
            </a:r>
          </a:p>
          <a:p>
            <a:pPr lvl="1"/>
            <a:r>
              <a:rPr lang="en-US" dirty="0"/>
              <a:t>some is dissolved in the plasma (7% of blood CO</a:t>
            </a:r>
            <a:r>
              <a:rPr lang="en-US" sz="1600" dirty="0"/>
              <a:t>2</a:t>
            </a:r>
            <a:r>
              <a:rPr lang="en-US" dirty="0"/>
              <a:t>)</a:t>
            </a:r>
          </a:p>
          <a:p>
            <a:pPr lvl="1"/>
            <a:r>
              <a:rPr lang="en-US" dirty="0"/>
              <a:t>some is carried in erythrocytes, loosely combined with </a:t>
            </a:r>
            <a:r>
              <a:rPr lang="en-US" dirty="0" err="1"/>
              <a:t>haemoglobin</a:t>
            </a:r>
            <a:r>
              <a:rPr lang="en-US" dirty="0"/>
              <a:t> as </a:t>
            </a:r>
            <a:r>
              <a:rPr lang="en-US" dirty="0" err="1"/>
              <a:t>carbaminohaemoglobin</a:t>
            </a:r>
            <a:r>
              <a:rPr lang="en-US" dirty="0"/>
              <a:t> (23% of blood CO</a:t>
            </a:r>
            <a:r>
              <a:rPr lang="en-US" sz="1600" dirty="0"/>
              <a:t>2</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734</a:t>
            </a:fld>
            <a:endParaRPr lang="en-US"/>
          </a:p>
        </p:txBody>
      </p:sp>
    </p:spTree>
  </p:cSld>
  <p:clrMapOvr>
    <a:masterClrMapping/>
  </p:clrMapOvr>
  <p:transition>
    <p:circle/>
  </p:transition>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CONTROL OF RESPIRATION</a:t>
            </a:r>
          </a:p>
        </p:txBody>
      </p:sp>
      <p:sp>
        <p:nvSpPr>
          <p:cNvPr id="3" name="Content Placeholder 2"/>
          <p:cNvSpPr>
            <a:spLocks noGrp="1"/>
          </p:cNvSpPr>
          <p:nvPr>
            <p:ph idx="1"/>
          </p:nvPr>
        </p:nvSpPr>
        <p:spPr>
          <a:xfrm>
            <a:off x="0" y="533400"/>
            <a:ext cx="9144000" cy="6324600"/>
          </a:xfrm>
        </p:spPr>
        <p:txBody>
          <a:bodyPr>
            <a:normAutofit fontScale="85000" lnSpcReduction="20000"/>
          </a:bodyPr>
          <a:lstStyle/>
          <a:p>
            <a:r>
              <a:rPr lang="en-US" dirty="0"/>
              <a:t>Normally involuntary. </a:t>
            </a:r>
          </a:p>
          <a:p>
            <a:r>
              <a:rPr lang="en-US" dirty="0"/>
              <a:t>Voluntary control is exerted during activities such as speaking and singing but is overridden if blood CO</a:t>
            </a:r>
            <a:r>
              <a:rPr lang="en-US" sz="2300" dirty="0"/>
              <a:t>2</a:t>
            </a:r>
            <a:r>
              <a:rPr lang="en-US" dirty="0"/>
              <a:t> rises (</a:t>
            </a:r>
            <a:r>
              <a:rPr lang="en-US" dirty="0" err="1"/>
              <a:t>hypercapnia</a:t>
            </a:r>
            <a:r>
              <a:rPr lang="en-US" dirty="0"/>
              <a:t>).</a:t>
            </a:r>
          </a:p>
          <a:p>
            <a:pPr>
              <a:buNone/>
            </a:pPr>
            <a:r>
              <a:rPr lang="en-US" b="1" u="sng" dirty="0"/>
              <a:t>a) The respiratory centre</a:t>
            </a:r>
          </a:p>
          <a:p>
            <a:r>
              <a:rPr lang="en-US" dirty="0"/>
              <a:t>Formed by groups of nerve cells that control the rate &amp; depth of respiration. They are situated in the brain stem, in the medulla oblongata &amp; the pons. </a:t>
            </a:r>
          </a:p>
          <a:p>
            <a:r>
              <a:rPr lang="en-US" dirty="0"/>
              <a:t>In the medulla there are </a:t>
            </a:r>
            <a:r>
              <a:rPr lang="en-US" b="1" dirty="0"/>
              <a:t>inspiratory neurones </a:t>
            </a:r>
            <a:r>
              <a:rPr lang="en-US" dirty="0"/>
              <a:t>&amp;</a:t>
            </a:r>
            <a:r>
              <a:rPr lang="en-US" b="1" dirty="0"/>
              <a:t> expiratory neurones. </a:t>
            </a:r>
          </a:p>
          <a:p>
            <a:r>
              <a:rPr lang="en-US" dirty="0"/>
              <a:t>Activity of the respiratory rhythmicity centre is adjusted by nerves in the pons i.e. the pneumotaxic centre and the apneustic centre in response to input from other parts of the brain.</a:t>
            </a:r>
          </a:p>
          <a:p>
            <a:r>
              <a:rPr lang="en-US" dirty="0"/>
              <a:t>Motor impulses leaving the respiratory centre pass in the phrenic and intercostal nerves to the diaphragm and intercostal muscles respectively.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735</a:t>
            </a:fld>
            <a:endParaRPr lang="en-US"/>
          </a:p>
        </p:txBody>
      </p:sp>
    </p:spTree>
  </p:cSld>
  <p:clrMapOvr>
    <a:masterClrMapping/>
  </p:clrMapOvr>
  <p:transition>
    <p:circle/>
  </p:transition>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u="sng" dirty="0"/>
              <a:t>b) </a:t>
            </a:r>
            <a:r>
              <a:rPr lang="en-US" b="1" u="sng" dirty="0" err="1"/>
              <a:t>Chemoreceptors</a:t>
            </a:r>
            <a:endParaRPr lang="en-US" b="1" u="sng" dirty="0"/>
          </a:p>
          <a:p>
            <a:r>
              <a:rPr lang="en-US" b="1" dirty="0"/>
              <a:t>Def: </a:t>
            </a:r>
            <a:r>
              <a:rPr lang="en-US" dirty="0"/>
              <a:t>receptors that respond to changes in the partial pressures of O</a:t>
            </a:r>
            <a:r>
              <a:rPr lang="en-US" sz="1900" dirty="0"/>
              <a:t>2</a:t>
            </a:r>
            <a:r>
              <a:rPr lang="en-US" dirty="0"/>
              <a:t> &amp; CO</a:t>
            </a:r>
            <a:r>
              <a:rPr lang="en-US" sz="2100" dirty="0"/>
              <a:t>2</a:t>
            </a:r>
            <a:r>
              <a:rPr lang="en-US" dirty="0"/>
              <a:t> in the blood &amp; CSF. </a:t>
            </a:r>
          </a:p>
          <a:p>
            <a:r>
              <a:rPr lang="en-US" dirty="0"/>
              <a:t>Located centrally &amp; peripherally.</a:t>
            </a:r>
          </a:p>
          <a:p>
            <a:r>
              <a:rPr lang="en-US" b="1" dirty="0"/>
              <a:t>Central </a:t>
            </a:r>
            <a:r>
              <a:rPr lang="en-US" b="1" dirty="0" err="1"/>
              <a:t>chemoreceptors</a:t>
            </a:r>
            <a:r>
              <a:rPr lang="en-US" dirty="0"/>
              <a:t>: </a:t>
            </a:r>
          </a:p>
          <a:p>
            <a:pPr lvl="1"/>
            <a:r>
              <a:rPr lang="en-US" dirty="0"/>
              <a:t>Are on the surface of the medulla oblongata &amp; are bathed in CSF. </a:t>
            </a:r>
          </a:p>
          <a:p>
            <a:pPr lvl="1"/>
            <a:r>
              <a:rPr lang="en-US" dirty="0"/>
              <a:t>When the arterial PCO</a:t>
            </a:r>
            <a:r>
              <a:rPr lang="en-US" sz="2000" dirty="0"/>
              <a:t>2</a:t>
            </a:r>
            <a:r>
              <a:rPr lang="en-US" dirty="0"/>
              <a:t> rises (</a:t>
            </a:r>
            <a:r>
              <a:rPr lang="en-US" dirty="0" err="1"/>
              <a:t>hypercapnia</a:t>
            </a:r>
            <a:r>
              <a:rPr lang="en-US" dirty="0"/>
              <a:t>), they respond by stimulating the respiratory centre, increasing ventilation of the lungs &amp; reducing arterial PCO</a:t>
            </a:r>
            <a:r>
              <a:rPr lang="en-US" sz="1700" dirty="0"/>
              <a:t>2</a:t>
            </a:r>
            <a:r>
              <a:rPr lang="en-US" dirty="0"/>
              <a:t>.</a:t>
            </a:r>
          </a:p>
          <a:p>
            <a:pPr lvl="1"/>
            <a:r>
              <a:rPr lang="en-US" dirty="0"/>
              <a:t>Their sensitivity to raised arterial PCO</a:t>
            </a:r>
            <a:r>
              <a:rPr lang="en-US" sz="1700" dirty="0"/>
              <a:t>2</a:t>
            </a:r>
            <a:r>
              <a:rPr lang="en-US" dirty="0"/>
              <a:t> is the most important factor in maintaining homeostasis of blood gases in health.</a:t>
            </a:r>
          </a:p>
          <a:p>
            <a:pPr lvl="1"/>
            <a:r>
              <a:rPr lang="en-US" dirty="0"/>
              <a:t>A small reduction in PO</a:t>
            </a:r>
            <a:r>
              <a:rPr lang="en-US" sz="1700" dirty="0"/>
              <a:t>2</a:t>
            </a:r>
            <a:r>
              <a:rPr lang="en-US" dirty="0"/>
              <a:t> (hypoxaemia) has the same, but less pronounced effect, but a substantial reduction has a depressing effect.</a:t>
            </a:r>
          </a:p>
          <a:p>
            <a:pPr>
              <a:buNone/>
            </a:pPr>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736</a:t>
            </a:fld>
            <a:endParaRPr lang="en-US"/>
          </a:p>
        </p:txBody>
      </p:sp>
    </p:spTree>
  </p:cSld>
  <p:clrMapOvr>
    <a:masterClrMapping/>
  </p:clrMapOvr>
  <p:transition>
    <p:circle/>
  </p:transition>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Peripheral </a:t>
            </a:r>
            <a:r>
              <a:rPr lang="en-US" b="1" dirty="0" err="1"/>
              <a:t>chemoreceptors</a:t>
            </a:r>
            <a:r>
              <a:rPr lang="en-US" dirty="0"/>
              <a:t>: </a:t>
            </a:r>
          </a:p>
          <a:p>
            <a:pPr lvl="1"/>
            <a:r>
              <a:rPr lang="en-US" dirty="0"/>
              <a:t>Situated in the arch of the aorta &amp; in the carotid bodies .</a:t>
            </a:r>
          </a:p>
          <a:p>
            <a:pPr lvl="1"/>
            <a:r>
              <a:rPr lang="en-US" dirty="0"/>
              <a:t>More sensitive to small rises in arterial PCO</a:t>
            </a:r>
            <a:r>
              <a:rPr lang="en-US" sz="1600" dirty="0"/>
              <a:t>2</a:t>
            </a:r>
            <a:r>
              <a:rPr lang="en-US" dirty="0"/>
              <a:t> than  to similarly low arterial PO</a:t>
            </a:r>
            <a:r>
              <a:rPr lang="en-US" sz="1600" dirty="0"/>
              <a:t>2</a:t>
            </a:r>
            <a:r>
              <a:rPr lang="en-US" dirty="0"/>
              <a:t> levels. </a:t>
            </a:r>
          </a:p>
          <a:p>
            <a:pPr lvl="1"/>
            <a:r>
              <a:rPr lang="en-US" dirty="0"/>
              <a:t>Nerve impulses, generated in the peripheral </a:t>
            </a:r>
            <a:r>
              <a:rPr lang="en-US" dirty="0" err="1"/>
              <a:t>chemoreceptors</a:t>
            </a:r>
            <a:r>
              <a:rPr lang="en-US" dirty="0"/>
              <a:t>, are conveyed by the </a:t>
            </a:r>
            <a:r>
              <a:rPr lang="en-US" b="1" dirty="0" err="1"/>
              <a:t>glossopharyngeal</a:t>
            </a:r>
            <a:r>
              <a:rPr lang="en-US" b="1" dirty="0"/>
              <a:t> </a:t>
            </a:r>
            <a:r>
              <a:rPr lang="en-US" dirty="0"/>
              <a:t>and</a:t>
            </a:r>
            <a:r>
              <a:rPr lang="en-US" b="1" dirty="0"/>
              <a:t> </a:t>
            </a:r>
            <a:r>
              <a:rPr lang="en-US" b="1" dirty="0" err="1"/>
              <a:t>vagus</a:t>
            </a:r>
            <a:r>
              <a:rPr lang="en-US" b="1" dirty="0"/>
              <a:t> </a:t>
            </a:r>
            <a:r>
              <a:rPr lang="en-US" dirty="0"/>
              <a:t>nerves to the medulla and stimulate the respiratory centre. The rate and depth of breathing are then increased. </a:t>
            </a:r>
          </a:p>
          <a:p>
            <a:pPr lvl="1"/>
            <a:r>
              <a:rPr lang="en-US" dirty="0"/>
              <a:t>An increase in blood acidity stimulates them, resulting in increased ventilation, increased CO</a:t>
            </a:r>
            <a:r>
              <a:rPr lang="en-US" sz="1400" dirty="0"/>
              <a:t>2</a:t>
            </a:r>
            <a:r>
              <a:rPr lang="en-US" dirty="0"/>
              <a:t> excretion and increased blood </a:t>
            </a:r>
            <a:r>
              <a:rPr lang="en-US" dirty="0" err="1"/>
              <a:t>pH.</a:t>
            </a: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737</a:t>
            </a:fld>
            <a:endParaRPr lang="en-US"/>
          </a:p>
        </p:txBody>
      </p:sp>
    </p:spTree>
  </p:cSld>
  <p:clrMapOvr>
    <a:masterClrMapping/>
  </p:clrMapOvr>
  <p:transition>
    <p:circle/>
  </p:transition>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u="sng" dirty="0"/>
              <a:t>c) Other factors that influence respiration</a:t>
            </a:r>
          </a:p>
          <a:p>
            <a:pPr>
              <a:buFont typeface="Wingdings" pitchFamily="2" charset="2"/>
              <a:buChar char="ü"/>
            </a:pPr>
            <a:r>
              <a:rPr lang="en-US" dirty="0"/>
              <a:t>Breathing may be modified by the higher centres in the brain by </a:t>
            </a:r>
          </a:p>
          <a:p>
            <a:pPr lvl="1"/>
            <a:r>
              <a:rPr lang="en-US" dirty="0"/>
              <a:t>speech, singing</a:t>
            </a:r>
          </a:p>
          <a:p>
            <a:pPr lvl="1"/>
            <a:r>
              <a:rPr lang="en-US" dirty="0"/>
              <a:t>emotional displays, e.g. crying, laughing, fear</a:t>
            </a:r>
          </a:p>
          <a:p>
            <a:pPr lvl="1"/>
            <a:r>
              <a:rPr lang="en-US" dirty="0"/>
              <a:t>drugs, e.g. sedatives, alcohol</a:t>
            </a:r>
          </a:p>
          <a:p>
            <a:pPr lvl="1"/>
            <a:r>
              <a:rPr lang="en-US" dirty="0"/>
              <a:t>sleep.</a:t>
            </a:r>
          </a:p>
          <a:p>
            <a:pPr>
              <a:buFont typeface="Wingdings" pitchFamily="2" charset="2"/>
              <a:buChar char="ü"/>
            </a:pPr>
            <a:r>
              <a:rPr lang="en-US" dirty="0"/>
              <a:t>Temperature influences breathing. In fever respiration is increased due to increased metabolic rate while in hypothermia it is depressed, as is metabolism. </a:t>
            </a:r>
          </a:p>
          <a:p>
            <a:pPr>
              <a:buFont typeface="Wingdings" pitchFamily="2" charset="2"/>
              <a:buChar char="ü"/>
            </a:pPr>
            <a:r>
              <a:rPr lang="en-US" dirty="0"/>
              <a:t>Temporary changes in respiration occur in swallowing, sneezing and coughing.</a:t>
            </a:r>
          </a:p>
          <a:p>
            <a:pPr>
              <a:buFont typeface="Wingdings" pitchFamily="2" charset="2"/>
              <a:buChar char="ü"/>
            </a:pPr>
            <a:r>
              <a:rPr lang="en-US" b="1" dirty="0" err="1"/>
              <a:t>Hering</a:t>
            </a:r>
            <a:r>
              <a:rPr lang="en-US" b="1" dirty="0"/>
              <a:t>-Breuer reflex; </a:t>
            </a:r>
            <a:r>
              <a:rPr lang="en-US" dirty="0"/>
              <a:t>prevents over-inflation of the lungs. Stretch receptors situated in the thoracic wall generate nerve inhibitory impulses when the lungs have inflated. They travel via the </a:t>
            </a:r>
            <a:r>
              <a:rPr lang="en-US" dirty="0" err="1"/>
              <a:t>vagus</a:t>
            </a:r>
            <a:r>
              <a:rPr lang="en-US" dirty="0"/>
              <a:t> nerves to the respiratory centre.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738</a:t>
            </a:fld>
            <a:endParaRPr lang="en-US"/>
          </a:p>
        </p:txBody>
      </p:sp>
    </p:spTree>
  </p:cSld>
  <p:clrMapOvr>
    <a:masterClrMapping/>
  </p:clrMapOvr>
  <p:transition>
    <p:circle/>
  </p:transition>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Font typeface="Wingdings" pitchFamily="2" charset="2"/>
              <a:buChar char="ü"/>
            </a:pPr>
            <a:r>
              <a:rPr lang="en-US" dirty="0"/>
              <a:t>S</a:t>
            </a:r>
            <a:r>
              <a:rPr lang="en-US" b="1" dirty="0"/>
              <a:t>trenuous exercise;</a:t>
            </a:r>
            <a:r>
              <a:rPr lang="en-US" dirty="0"/>
              <a:t> both the rate &amp; depth of breathing increase, increasing O</a:t>
            </a:r>
            <a:r>
              <a:rPr lang="en-US" sz="2000" dirty="0"/>
              <a:t>2</a:t>
            </a:r>
            <a:r>
              <a:rPr lang="en-US" dirty="0"/>
              <a:t> uptake &amp; CO</a:t>
            </a:r>
            <a:r>
              <a:rPr lang="en-US" sz="2000" dirty="0"/>
              <a:t>2</a:t>
            </a:r>
            <a:r>
              <a:rPr lang="en-US" dirty="0"/>
              <a:t> excretion in order to meet increased needs and so maintain homeostasis. </a:t>
            </a:r>
          </a:p>
          <a:p>
            <a:pPr>
              <a:buNone/>
            </a:pPr>
            <a:r>
              <a:rPr lang="en-US" b="1" dirty="0"/>
              <a:t>NOTE: </a:t>
            </a:r>
            <a:r>
              <a:rPr lang="en-US" dirty="0"/>
              <a:t>When intense respiratory effort is required, the accessory muscles of respiration are used. The most important is the </a:t>
            </a:r>
            <a:r>
              <a:rPr lang="en-US" b="1" dirty="0" err="1"/>
              <a:t>sternodeidomastoid</a:t>
            </a:r>
            <a:r>
              <a:rPr lang="en-US" b="1"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739</a:t>
            </a:fld>
            <a:endParaRPr lang="en-US"/>
          </a:p>
        </p:txBody>
      </p:sp>
    </p:spTree>
  </p:cSld>
  <p:clrMapOvr>
    <a:masterClrMapping/>
  </p:clrMapOvr>
  <p:transition>
    <p:circl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style>
          <a:lnRef idx="0">
            <a:schemeClr val="accent5"/>
          </a:lnRef>
          <a:fillRef idx="3">
            <a:schemeClr val="accent5"/>
          </a:fillRef>
          <a:effectRef idx="3">
            <a:schemeClr val="accent5"/>
          </a:effectRef>
          <a:fontRef idx="minor">
            <a:schemeClr val="lt1"/>
          </a:fontRef>
        </p:style>
        <p:txBody>
          <a:bodyPr>
            <a:noAutofit/>
          </a:bodyPr>
          <a:lstStyle/>
          <a:p>
            <a:r>
              <a:rPr lang="en-US" sz="5400" b="1" u="sng" dirty="0"/>
              <a:t>THE SKELETON</a:t>
            </a:r>
          </a:p>
        </p:txBody>
      </p:sp>
      <p:sp>
        <p:nvSpPr>
          <p:cNvPr id="3" name="Content Placeholder 2"/>
          <p:cNvSpPr>
            <a:spLocks noGrp="1"/>
          </p:cNvSpPr>
          <p:nvPr>
            <p:ph idx="1"/>
          </p:nvPr>
        </p:nvSpPr>
        <p:spPr>
          <a:xfrm>
            <a:off x="0" y="762000"/>
            <a:ext cx="9144000" cy="6096000"/>
          </a:xfrm>
        </p:spPr>
        <p:txBody>
          <a:bodyPr>
            <a:normAutofit fontScale="85000" lnSpcReduction="10000"/>
          </a:bodyPr>
          <a:lstStyle/>
          <a:p>
            <a:r>
              <a:rPr lang="en-US" dirty="0"/>
              <a:t>Bony framework of the body. </a:t>
            </a:r>
          </a:p>
          <a:p>
            <a:r>
              <a:rPr lang="en-US" dirty="0"/>
              <a:t>Forms the cavities and </a:t>
            </a:r>
            <a:r>
              <a:rPr lang="en-US" dirty="0" err="1"/>
              <a:t>fossae</a:t>
            </a:r>
            <a:r>
              <a:rPr lang="en-US" dirty="0"/>
              <a:t> that protect some structures, forms the joints and gives attachment to muscles. </a:t>
            </a:r>
          </a:p>
          <a:p>
            <a:r>
              <a:rPr lang="en-US" dirty="0"/>
              <a:t>Made up of 206 bones</a:t>
            </a:r>
          </a:p>
          <a:p>
            <a:r>
              <a:rPr lang="en-US" dirty="0"/>
              <a:t>Accounts for approx 14% of the body weight</a:t>
            </a:r>
          </a:p>
          <a:p>
            <a:pPr>
              <a:buNone/>
            </a:pPr>
            <a:r>
              <a:rPr lang="en-US" b="1" dirty="0"/>
              <a:t>Functions of the skeletal system:</a:t>
            </a:r>
          </a:p>
          <a:p>
            <a:r>
              <a:rPr lang="en-US" b="1" dirty="0"/>
              <a:t>Supports</a:t>
            </a:r>
            <a:r>
              <a:rPr lang="en-US" dirty="0"/>
              <a:t> tissues and provides a framework for our body.</a:t>
            </a:r>
          </a:p>
          <a:p>
            <a:r>
              <a:rPr lang="en-US" b="1" dirty="0"/>
              <a:t>Protects</a:t>
            </a:r>
            <a:r>
              <a:rPr lang="en-US" dirty="0"/>
              <a:t> organs e.g. rib cage, skull</a:t>
            </a:r>
          </a:p>
          <a:p>
            <a:r>
              <a:rPr lang="en-US" b="1" dirty="0"/>
              <a:t>Reservoir of minerals</a:t>
            </a:r>
            <a:r>
              <a:rPr lang="en-US" dirty="0"/>
              <a:t> such as phosphorus and calcium which may be used in time of need (repair and function).</a:t>
            </a:r>
          </a:p>
          <a:p>
            <a:r>
              <a:rPr lang="en-US" b="1" dirty="0"/>
              <a:t>Produces</a:t>
            </a:r>
            <a:r>
              <a:rPr lang="en-US" dirty="0"/>
              <a:t> Red &amp; white blood cells &amp; platelets.</a:t>
            </a:r>
          </a:p>
          <a:p>
            <a:r>
              <a:rPr lang="en-US" dirty="0"/>
              <a:t>Provides the levers on which muscles pull to produce </a:t>
            </a:r>
            <a:r>
              <a:rPr lang="en-US" b="1" dirty="0"/>
              <a:t>movement</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74</a:t>
            </a:fld>
            <a:endParaRPr lang="en-US"/>
          </a:p>
        </p:txBody>
      </p:sp>
    </p:spTree>
  </p:cSld>
  <p:clrMapOvr>
    <a:masterClrMapping/>
  </p:clrMapOvr>
  <p:transition>
    <p:strips dir="rd"/>
  </p:transition>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sz="6000" b="1" dirty="0"/>
              <a:t>THE DIGESTIVE SYSTEM</a:t>
            </a:r>
          </a:p>
        </p:txBody>
      </p:sp>
      <p:sp>
        <p:nvSpPr>
          <p:cNvPr id="5" name="Subtitle 4"/>
          <p:cNvSpPr>
            <a:spLocks noGrp="1"/>
          </p:cNvSpPr>
          <p:nvPr>
            <p:ph type="subTitle" idx="1"/>
          </p:nvPr>
        </p:nvSpPr>
        <p:spPr/>
        <p:txBody>
          <a:bodyPr/>
          <a:lstStyle/>
          <a:p>
            <a:endParaRPr lang="en-US"/>
          </a:p>
        </p:txBody>
      </p:sp>
    </p:spTree>
  </p:cSld>
  <p:clrMapOvr>
    <a:masterClrMapping/>
  </p:clrMapOvr>
  <p:transition>
    <p:circle/>
  </p:transition>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Digestive system</a:t>
            </a:r>
          </a:p>
        </p:txBody>
      </p:sp>
      <p:sp>
        <p:nvSpPr>
          <p:cNvPr id="3" name="Content Placeholder 2"/>
          <p:cNvSpPr>
            <a:spLocks noGrp="1"/>
          </p:cNvSpPr>
          <p:nvPr>
            <p:ph idx="1"/>
          </p:nvPr>
        </p:nvSpPr>
        <p:spPr>
          <a:xfrm>
            <a:off x="0" y="457200"/>
            <a:ext cx="9144000" cy="6400800"/>
          </a:xfrm>
        </p:spPr>
        <p:txBody>
          <a:bodyPr>
            <a:normAutofit/>
          </a:bodyPr>
          <a:lstStyle/>
          <a:p>
            <a:r>
              <a:rPr lang="en-US" dirty="0"/>
              <a:t>Has a general structure which is modified at different levels to provide for the processes occurring at each level. </a:t>
            </a:r>
          </a:p>
          <a:p>
            <a:r>
              <a:rPr lang="en-US" dirty="0"/>
              <a:t>Breaks down the foods eaten until they are in a form suitable for absorption: amino acids, mineral salts, fat and vitamins. </a:t>
            </a:r>
          </a:p>
          <a:p>
            <a:r>
              <a:rPr lang="en-US" dirty="0"/>
              <a:t>Chemical substances which effect these changes are secreted into the canal by </a:t>
            </a:r>
            <a:r>
              <a:rPr lang="en-US" dirty="0" err="1"/>
              <a:t>specialised</a:t>
            </a:r>
            <a:r>
              <a:rPr lang="en-US" dirty="0"/>
              <a:t> glands, some</a:t>
            </a:r>
          </a:p>
          <a:p>
            <a:pPr lvl="1"/>
            <a:r>
              <a:rPr lang="en-US" dirty="0"/>
              <a:t>in the walls of the canal </a:t>
            </a:r>
          </a:p>
          <a:p>
            <a:pPr lvl="1"/>
            <a:r>
              <a:rPr lang="en-US" dirty="0"/>
              <a:t>outside the canal with ducts leading into it.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741</a:t>
            </a:fld>
            <a:endParaRPr lang="en-US"/>
          </a:p>
        </p:txBody>
      </p:sp>
    </p:spTree>
  </p:cSld>
  <p:clrMapOvr>
    <a:masterClrMapping/>
  </p:clrMapOvr>
  <p:transition>
    <p:circle/>
  </p:transition>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a:t>Activities in the digestive system are:</a:t>
            </a:r>
          </a:p>
          <a:p>
            <a:pPr marL="514350" indent="-514350">
              <a:buFont typeface="+mj-lt"/>
              <a:buAutoNum type="arabicPeriod"/>
            </a:pPr>
            <a:r>
              <a:rPr lang="en-US" b="1" dirty="0"/>
              <a:t>Ingestion: </a:t>
            </a:r>
            <a:r>
              <a:rPr lang="en-US" dirty="0"/>
              <a:t>process of taking food into the alimentary tract.</a:t>
            </a:r>
          </a:p>
          <a:p>
            <a:pPr marL="514350" indent="-514350">
              <a:buFont typeface="+mj-lt"/>
              <a:buAutoNum type="arabicPeriod"/>
            </a:pPr>
            <a:r>
              <a:rPr lang="en-US" b="1" dirty="0"/>
              <a:t>Propulsion: </a:t>
            </a:r>
            <a:r>
              <a:rPr lang="en-US" dirty="0"/>
              <a:t>moves the contents along the alimentary tract.</a:t>
            </a:r>
          </a:p>
          <a:p>
            <a:pPr marL="514350" indent="-514350">
              <a:buFont typeface="+mj-lt"/>
              <a:buAutoNum type="arabicPeriod"/>
            </a:pPr>
            <a:r>
              <a:rPr lang="en-US" b="1" dirty="0"/>
              <a:t>Digestion</a:t>
            </a:r>
            <a:r>
              <a:rPr lang="en-US" dirty="0"/>
              <a:t>: Consists of:</a:t>
            </a:r>
          </a:p>
          <a:p>
            <a:pPr marL="914400" lvl="1" indent="-514350">
              <a:buFont typeface="Wingdings" pitchFamily="2" charset="2"/>
              <a:buChar char="ü"/>
            </a:pPr>
            <a:r>
              <a:rPr lang="en-US" dirty="0"/>
              <a:t>mechanical breakdown of food by, e.g. mastication (chewing)</a:t>
            </a:r>
          </a:p>
          <a:p>
            <a:pPr marL="914400" lvl="1" indent="-514350">
              <a:buFont typeface="Wingdings" pitchFamily="2" charset="2"/>
              <a:buChar char="ü"/>
            </a:pPr>
            <a:r>
              <a:rPr lang="en-US" dirty="0"/>
              <a:t>chemical digestion of food by enzymes present in secretions produced by glands &amp; accessory organs of the digestive system.</a:t>
            </a:r>
          </a:p>
          <a:p>
            <a:pPr marL="514350" indent="-514350">
              <a:buFont typeface="+mj-lt"/>
              <a:buAutoNum type="arabicPeriod"/>
            </a:pPr>
            <a:r>
              <a:rPr lang="en-US" b="1" dirty="0"/>
              <a:t>Absorption</a:t>
            </a:r>
            <a:r>
              <a:rPr lang="en-US" dirty="0"/>
              <a:t>: process by which digested food substances pass through the walls of some organs of the alimentary canal into the blood and lymph capillaries for circulation round the body.</a:t>
            </a:r>
          </a:p>
          <a:p>
            <a:pPr marL="514350" indent="-514350">
              <a:buFont typeface="+mj-lt"/>
              <a:buAutoNum type="arabicPeriod"/>
            </a:pPr>
            <a:r>
              <a:rPr lang="en-US" b="1" dirty="0"/>
              <a:t>Elimination: E</a:t>
            </a:r>
            <a:r>
              <a:rPr lang="en-US" dirty="0"/>
              <a:t>xcretion of food substances which have been eaten but cannot be digested and absorbed.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742</a:t>
            </a:fld>
            <a:endParaRPr lang="en-US"/>
          </a:p>
        </p:txBody>
      </p:sp>
    </p:spTree>
  </p:cSld>
  <p:clrMapOvr>
    <a:masterClrMapping/>
  </p:clrMapOvr>
  <p:transition>
    <p:cover dir="rd"/>
  </p:transition>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30962"/>
            <a:ext cx="8229600" cy="427038"/>
          </a:xfrm>
        </p:spPr>
        <p:txBody>
          <a:bodyPr>
            <a:normAutofit fontScale="90000"/>
          </a:bodyPr>
          <a:lstStyle/>
          <a:p>
            <a:r>
              <a:rPr lang="en-US" sz="2800" dirty="0"/>
              <a:t>Organs of the digestive system</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743</a:t>
            </a:fld>
            <a:endParaRPr lang="en-US"/>
          </a:p>
        </p:txBody>
      </p:sp>
    </p:spTree>
  </p:cSld>
  <p:clrMapOvr>
    <a:masterClrMapping/>
  </p:clrMapOvr>
  <p:transition>
    <p:cover dir="rd"/>
  </p:transition>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en-US" b="1" u="sng" dirty="0"/>
              <a:t>Functions of digestive system</a:t>
            </a:r>
          </a:p>
        </p:txBody>
      </p:sp>
      <p:sp>
        <p:nvSpPr>
          <p:cNvPr id="3" name="Content Placeholder 2"/>
          <p:cNvSpPr>
            <a:spLocks noGrp="1"/>
          </p:cNvSpPr>
          <p:nvPr>
            <p:ph idx="1"/>
          </p:nvPr>
        </p:nvSpPr>
        <p:spPr/>
        <p:txBody>
          <a:bodyPr/>
          <a:lstStyle/>
          <a:p>
            <a:pPr marL="514350" indent="-514350">
              <a:buFont typeface="+mj-lt"/>
              <a:buAutoNum type="arabicPeriod"/>
            </a:pPr>
            <a:r>
              <a:rPr lang="en-US" dirty="0"/>
              <a:t>Movement of food along the digestive tract</a:t>
            </a:r>
          </a:p>
          <a:p>
            <a:pPr marL="514350" indent="-514350">
              <a:buFont typeface="+mj-lt"/>
              <a:buAutoNum type="arabicPeriod"/>
            </a:pPr>
            <a:r>
              <a:rPr lang="en-US" dirty="0"/>
              <a:t>Mechanical and chemical digestion  of food</a:t>
            </a:r>
          </a:p>
          <a:p>
            <a:pPr marL="514350" indent="-514350">
              <a:buFont typeface="+mj-lt"/>
              <a:buAutoNum type="arabicPeriod"/>
            </a:pPr>
            <a:r>
              <a:rPr lang="en-US" dirty="0"/>
              <a:t>Absorption of digested food into circulatory and lymphatic system</a:t>
            </a:r>
          </a:p>
          <a:p>
            <a:pPr marL="514350" indent="-514350">
              <a:buFont typeface="+mj-lt"/>
              <a:buAutoNum type="arabicPeriod"/>
            </a:pPr>
            <a:r>
              <a:rPr lang="en-US" dirty="0"/>
              <a:t>Elimination of indigestible and waste products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744</a:t>
            </a:fld>
            <a:endParaRPr lang="en-US"/>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4"/>
          </a:lnRef>
          <a:fillRef idx="3">
            <a:schemeClr val="accent4"/>
          </a:fillRef>
          <a:effectRef idx="2">
            <a:schemeClr val="accent4"/>
          </a:effectRef>
          <a:fontRef idx="minor">
            <a:schemeClr val="lt1"/>
          </a:fontRef>
        </p:style>
        <p:txBody>
          <a:bodyPr>
            <a:normAutofit fontScale="90000"/>
          </a:bodyPr>
          <a:lstStyle/>
          <a:p>
            <a:r>
              <a:rPr lang="en-US" b="1" u="sng" dirty="0"/>
              <a:t>ORGANS OF THE DIGESTIVE SYSTEM</a:t>
            </a:r>
          </a:p>
        </p:txBody>
      </p:sp>
      <p:sp>
        <p:nvSpPr>
          <p:cNvPr id="3" name="Content Placeholder 2"/>
          <p:cNvSpPr>
            <a:spLocks noGrp="1"/>
          </p:cNvSpPr>
          <p:nvPr>
            <p:ph idx="1"/>
          </p:nvPr>
        </p:nvSpPr>
        <p:spPr>
          <a:xfrm>
            <a:off x="0" y="533400"/>
            <a:ext cx="9144000" cy="6324600"/>
          </a:xfrm>
        </p:spPr>
        <p:txBody>
          <a:bodyPr>
            <a:normAutofit fontScale="92500"/>
          </a:bodyPr>
          <a:lstStyle/>
          <a:p>
            <a:pPr>
              <a:buNone/>
            </a:pPr>
            <a:r>
              <a:rPr lang="en-US" b="1" dirty="0"/>
              <a:t>Alimentary tract</a:t>
            </a:r>
          </a:p>
          <a:p>
            <a:r>
              <a:rPr lang="en-US" b="1" dirty="0"/>
              <a:t>Def: </a:t>
            </a:r>
            <a:r>
              <a:rPr lang="en-US" dirty="0"/>
              <a:t>Long tube through which food passes. </a:t>
            </a:r>
          </a:p>
          <a:p>
            <a:r>
              <a:rPr lang="en-US" dirty="0"/>
              <a:t>Commences at the mouth and terminates at the anus.</a:t>
            </a:r>
          </a:p>
          <a:p>
            <a:r>
              <a:rPr lang="en-US" dirty="0"/>
              <a:t>The parts are:</a:t>
            </a:r>
          </a:p>
          <a:p>
            <a:pPr lvl="1"/>
            <a:r>
              <a:rPr lang="en-US" dirty="0"/>
              <a:t>mouth</a:t>
            </a:r>
          </a:p>
          <a:p>
            <a:pPr lvl="1"/>
            <a:r>
              <a:rPr lang="en-US" dirty="0"/>
              <a:t>pharynx</a:t>
            </a:r>
          </a:p>
          <a:p>
            <a:pPr lvl="1"/>
            <a:r>
              <a:rPr lang="en-US" dirty="0"/>
              <a:t>oesophagus</a:t>
            </a:r>
          </a:p>
          <a:p>
            <a:pPr lvl="1"/>
            <a:r>
              <a:rPr lang="en-US" dirty="0"/>
              <a:t>stomach</a:t>
            </a:r>
          </a:p>
          <a:p>
            <a:pPr lvl="1"/>
            <a:r>
              <a:rPr lang="en-US" dirty="0"/>
              <a:t>small intestine</a:t>
            </a:r>
          </a:p>
          <a:p>
            <a:pPr lvl="1"/>
            <a:r>
              <a:rPr lang="en-US" dirty="0"/>
              <a:t>large intestine</a:t>
            </a:r>
          </a:p>
          <a:p>
            <a:pPr lvl="1"/>
            <a:r>
              <a:rPr lang="en-US" dirty="0"/>
              <a:t>rectum </a:t>
            </a:r>
          </a:p>
          <a:p>
            <a:pPr lvl="1"/>
            <a:r>
              <a:rPr lang="en-US" dirty="0"/>
              <a:t>anal canal.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745</a:t>
            </a:fld>
            <a:endParaRPr lang="en-US"/>
          </a:p>
        </p:txBody>
      </p:sp>
    </p:spTree>
  </p:cSld>
  <p:clrMapOvr>
    <a:masterClrMapping/>
  </p:clrMapOvr>
  <p:transition>
    <p:cover dir="rd"/>
  </p:transition>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Accessory organs</a:t>
            </a:r>
          </a:p>
          <a:p>
            <a:r>
              <a:rPr lang="en-US" dirty="0"/>
              <a:t>Includes glands in the lining membrane of the organs &amp; glands situated outside the tract.</a:t>
            </a:r>
          </a:p>
          <a:p>
            <a:r>
              <a:rPr lang="en-US" dirty="0"/>
              <a:t>Consist of:</a:t>
            </a:r>
          </a:p>
          <a:p>
            <a:pPr lvl="1"/>
            <a:r>
              <a:rPr lang="en-US" dirty="0"/>
              <a:t>3 pairs of salivary glands</a:t>
            </a:r>
          </a:p>
          <a:p>
            <a:pPr lvl="1"/>
            <a:r>
              <a:rPr lang="en-US" dirty="0"/>
              <a:t>pancreas</a:t>
            </a:r>
          </a:p>
          <a:p>
            <a:pPr lvl="1"/>
            <a:r>
              <a:rPr lang="en-US" dirty="0"/>
              <a:t>liver &amp; the </a:t>
            </a:r>
            <a:r>
              <a:rPr lang="en-US" dirty="0" err="1"/>
              <a:t>biliary</a:t>
            </a:r>
            <a:r>
              <a:rPr lang="en-US" dirty="0"/>
              <a:t> tract.</a:t>
            </a:r>
          </a:p>
          <a:p>
            <a:r>
              <a:rPr lang="en-US" dirty="0"/>
              <a:t>The organs &amp; glands are linked physiologically as well as anatomically in that digestion and absorption occur in stages, each stage being dependent upon the previous stage or stages.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746</a:t>
            </a:fld>
            <a:endParaRPr lang="en-US"/>
          </a:p>
        </p:txBody>
      </p:sp>
    </p:spTree>
  </p:cSld>
  <p:clrMapOvr>
    <a:masterClrMapping/>
  </p:clrMapOvr>
  <p:transition>
    <p:cover dir="rd"/>
  </p:transition>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BASIC STRUCTURE OF THE ALIMENTARY </a:t>
            </a:r>
          </a:p>
        </p:txBody>
      </p:sp>
      <p:sp>
        <p:nvSpPr>
          <p:cNvPr id="3" name="Content Placeholder 2"/>
          <p:cNvSpPr>
            <a:spLocks noGrp="1"/>
          </p:cNvSpPr>
          <p:nvPr>
            <p:ph idx="1"/>
          </p:nvPr>
        </p:nvSpPr>
        <p:spPr>
          <a:xfrm>
            <a:off x="0" y="533400"/>
            <a:ext cx="9144000" cy="6324600"/>
          </a:xfrm>
        </p:spPr>
        <p:txBody>
          <a:bodyPr>
            <a:normAutofit/>
          </a:bodyPr>
          <a:lstStyle/>
          <a:p>
            <a:r>
              <a:rPr lang="en-US" dirty="0"/>
              <a:t>Layers of the walls of the alimentary canal follow a consistent pattern from the oesophagus onwards. </a:t>
            </a:r>
          </a:p>
          <a:p>
            <a:r>
              <a:rPr lang="en-US" dirty="0"/>
              <a:t>Walls are formed by 4 layers of tissue:</a:t>
            </a:r>
          </a:p>
          <a:p>
            <a:pPr lvl="1"/>
            <a:r>
              <a:rPr lang="en-US" dirty="0"/>
              <a:t>adventitia or outer covering</a:t>
            </a:r>
          </a:p>
          <a:p>
            <a:pPr lvl="1"/>
            <a:r>
              <a:rPr lang="en-US" dirty="0"/>
              <a:t>muscle layer</a:t>
            </a:r>
          </a:p>
          <a:p>
            <a:pPr lvl="1"/>
            <a:r>
              <a:rPr lang="en-US" dirty="0" err="1"/>
              <a:t>submucosal</a:t>
            </a:r>
            <a:r>
              <a:rPr lang="en-US" dirty="0"/>
              <a:t> layer</a:t>
            </a:r>
          </a:p>
          <a:p>
            <a:pPr lvl="1"/>
            <a:r>
              <a:rPr lang="en-US" dirty="0"/>
              <a:t>mucosa — lining.</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747</a:t>
            </a:fld>
            <a:endParaRPr lang="en-US"/>
          </a:p>
        </p:txBody>
      </p:sp>
    </p:spTree>
  </p:cSld>
  <p:clrMapOvr>
    <a:masterClrMapping/>
  </p:clrMapOvr>
  <p:transition>
    <p:cover dir="rd"/>
  </p:transition>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354762"/>
            <a:ext cx="8229600" cy="503238"/>
          </a:xfrm>
        </p:spPr>
        <p:txBody>
          <a:bodyPr>
            <a:normAutofit fontScale="90000"/>
          </a:bodyPr>
          <a:lstStyle/>
          <a:p>
            <a:r>
              <a:rPr lang="en-US" dirty="0"/>
              <a:t>General structure of alimentary canal</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748</a:t>
            </a:fld>
            <a:endParaRPr lang="en-US"/>
          </a:p>
        </p:txBody>
      </p:sp>
    </p:spTree>
  </p:cSld>
  <p:clrMapOvr>
    <a:masterClrMapping/>
  </p:clrMapOvr>
  <p:transition>
    <p:cover dir="rd"/>
  </p:transition>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dirty="0"/>
              <a:t>a) Adventitia (outer covering)</a:t>
            </a:r>
          </a:p>
          <a:p>
            <a:r>
              <a:rPr lang="en-US" dirty="0"/>
              <a:t>Thorax; it consists of </a:t>
            </a:r>
            <a:r>
              <a:rPr lang="en-US" b="1" dirty="0"/>
              <a:t>loose fibrous tissue </a:t>
            </a:r>
          </a:p>
          <a:p>
            <a:r>
              <a:rPr lang="en-US" dirty="0"/>
              <a:t>Abdomen; organs are covered by a serous membrane called </a:t>
            </a:r>
            <a:r>
              <a:rPr lang="en-US" b="1" dirty="0"/>
              <a:t>peritoneum</a:t>
            </a:r>
            <a:r>
              <a:rPr lang="en-US" dirty="0"/>
              <a:t>.</a:t>
            </a:r>
          </a:p>
          <a:p>
            <a:pPr>
              <a:buNone/>
            </a:pPr>
            <a:r>
              <a:rPr lang="en-US" b="1" u="sng" dirty="0"/>
              <a:t>Peritoneum</a:t>
            </a:r>
          </a:p>
          <a:p>
            <a:r>
              <a:rPr lang="en-US" dirty="0"/>
              <a:t>Largest serous membrane of the body. </a:t>
            </a:r>
          </a:p>
          <a:p>
            <a:r>
              <a:rPr lang="en-US" dirty="0"/>
              <a:t>Consists of a closed sac, containing a small amount of serous fluid, within the abdominal cavity; prevents friction.</a:t>
            </a:r>
          </a:p>
          <a:p>
            <a:r>
              <a:rPr lang="en-US" dirty="0"/>
              <a:t>Richly supplied with blood and lymph vessels, and contains a considerable number of lymph nodes. </a:t>
            </a:r>
          </a:p>
          <a:p>
            <a:r>
              <a:rPr lang="en-US" dirty="0"/>
              <a:t>Provides a physical barrier to local spread of infection, and can isolate an infective focus such as appendicitis, preventing involvement of other abdominal structures.</a:t>
            </a:r>
          </a:p>
          <a:p>
            <a:r>
              <a:rPr lang="en-US" dirty="0"/>
              <a:t>Has 2 layers:</a:t>
            </a:r>
          </a:p>
          <a:p>
            <a:pPr lvl="1"/>
            <a:r>
              <a:rPr lang="en-US" b="1" dirty="0"/>
              <a:t>parietal layer</a:t>
            </a:r>
            <a:r>
              <a:rPr lang="en-US" dirty="0"/>
              <a:t>; lines the abdominal wall</a:t>
            </a:r>
          </a:p>
          <a:p>
            <a:pPr lvl="1"/>
            <a:r>
              <a:rPr lang="en-US" b="1" dirty="0"/>
              <a:t>visceral layer; </a:t>
            </a:r>
            <a:r>
              <a:rPr lang="en-US" dirty="0"/>
              <a:t>covers the organs (viscera) within the abdominal and pelvic cavities.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749</a:t>
            </a:fld>
            <a:endParaRPr lang="en-US"/>
          </a:p>
        </p:txBody>
      </p:sp>
    </p:spTree>
  </p:cSld>
  <p:clrMapOvr>
    <a:masterClrMapping/>
  </p:clrMapOvr>
  <p:transition>
    <p:cover dir="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4724400" cy="6473952"/>
          </a:xfrm>
        </p:spPr>
        <p:txBody>
          <a:bodyPr>
            <a:normAutofit fontScale="85000" lnSpcReduction="20000"/>
          </a:bodyPr>
          <a:lstStyle/>
          <a:p>
            <a:r>
              <a:rPr lang="en-US" dirty="0"/>
              <a:t>Divided into 2 parts: </a:t>
            </a:r>
            <a:r>
              <a:rPr lang="en-US" b="1" dirty="0"/>
              <a:t>axial </a:t>
            </a:r>
            <a:r>
              <a:rPr lang="en-US" dirty="0"/>
              <a:t>and</a:t>
            </a:r>
            <a:r>
              <a:rPr lang="en-US" b="1" dirty="0"/>
              <a:t> </a:t>
            </a:r>
            <a:r>
              <a:rPr lang="en-US" b="1" dirty="0" err="1"/>
              <a:t>appendicular</a:t>
            </a:r>
            <a:endParaRPr lang="en-US" b="1" dirty="0"/>
          </a:p>
          <a:p>
            <a:r>
              <a:rPr lang="en-US" b="1" dirty="0">
                <a:solidFill>
                  <a:srgbClr val="00B050"/>
                </a:solidFill>
              </a:rPr>
              <a:t>Axial skeleton</a:t>
            </a:r>
            <a:r>
              <a:rPr lang="en-US" dirty="0"/>
              <a:t> (axis of the body) consists of:</a:t>
            </a:r>
          </a:p>
          <a:p>
            <a:pPr>
              <a:buNone/>
            </a:pPr>
            <a:r>
              <a:rPr lang="en-US" dirty="0"/>
              <a:t>	• skull</a:t>
            </a:r>
          </a:p>
          <a:p>
            <a:pPr>
              <a:buNone/>
            </a:pPr>
            <a:r>
              <a:rPr lang="en-US" dirty="0"/>
              <a:t>	• vertebral column</a:t>
            </a:r>
          </a:p>
          <a:p>
            <a:pPr>
              <a:buNone/>
            </a:pPr>
            <a:r>
              <a:rPr lang="en-US" dirty="0"/>
              <a:t>	• sternum or breast bone</a:t>
            </a:r>
          </a:p>
          <a:p>
            <a:pPr>
              <a:buNone/>
            </a:pPr>
            <a:r>
              <a:rPr lang="en-US" dirty="0"/>
              <a:t>	• ribs.</a:t>
            </a:r>
          </a:p>
          <a:p>
            <a:r>
              <a:rPr lang="en-US" b="1" dirty="0" err="1">
                <a:solidFill>
                  <a:srgbClr val="00B050"/>
                </a:solidFill>
              </a:rPr>
              <a:t>Appendicular</a:t>
            </a:r>
            <a:r>
              <a:rPr lang="en-US" b="1" dirty="0">
                <a:solidFill>
                  <a:srgbClr val="00B050"/>
                </a:solidFill>
              </a:rPr>
              <a:t> skeleton</a:t>
            </a:r>
            <a:r>
              <a:rPr lang="en-US" dirty="0"/>
              <a:t> (appendages attached to the axis of the body) consists of:</a:t>
            </a:r>
          </a:p>
          <a:p>
            <a:pPr>
              <a:buNone/>
            </a:pPr>
            <a:r>
              <a:rPr lang="en-US" dirty="0"/>
              <a:t>	• the bones of the upper limbs, the two clavicles and the two scapulae</a:t>
            </a:r>
          </a:p>
          <a:p>
            <a:pPr>
              <a:buNone/>
            </a:pPr>
            <a:r>
              <a:rPr lang="en-US" dirty="0"/>
              <a:t>	• the bones of the lower limbs and the two </a:t>
            </a:r>
            <a:r>
              <a:rPr lang="en-US" dirty="0" err="1"/>
              <a:t>innominate</a:t>
            </a:r>
            <a:r>
              <a:rPr lang="en-US" dirty="0"/>
              <a:t> bones of the pelvis.</a:t>
            </a:r>
          </a:p>
        </p:txBody>
      </p:sp>
      <p:sp>
        <p:nvSpPr>
          <p:cNvPr id="4" name="Slide Number Placeholder 3"/>
          <p:cNvSpPr>
            <a:spLocks noGrp="1"/>
          </p:cNvSpPr>
          <p:nvPr>
            <p:ph type="sldNum" sz="quarter" idx="12"/>
          </p:nvPr>
        </p:nvSpPr>
        <p:spPr/>
        <p:txBody>
          <a:bodyPr/>
          <a:lstStyle/>
          <a:p>
            <a:fld id="{5A635FD2-D9AA-4F2E-8FE6-17BF2643B117}" type="slidenum">
              <a:rPr lang="en-US" smtClean="0"/>
              <a:pPr/>
              <a:t>75</a:t>
            </a:fld>
            <a:endParaRPr lang="en-US"/>
          </a:p>
        </p:txBody>
      </p:sp>
      <p:pic>
        <p:nvPicPr>
          <p:cNvPr id="1026" name="Picture 2" descr="C:\Users\user\Desktop\ANIMATIONS\skeletonanimation-3.gif"/>
          <p:cNvPicPr>
            <a:picLocks noChangeAspect="1" noChangeArrowheads="1" noCrop="1"/>
          </p:cNvPicPr>
          <p:nvPr/>
        </p:nvPicPr>
        <p:blipFill>
          <a:blip r:embed="rId2" cstate="print"/>
          <a:srcRect/>
          <a:stretch>
            <a:fillRect/>
          </a:stretch>
        </p:blipFill>
        <p:spPr bwMode="auto">
          <a:xfrm>
            <a:off x="5715000" y="1295400"/>
            <a:ext cx="2438400" cy="3962400"/>
          </a:xfrm>
          <a:prstGeom prst="rect">
            <a:avLst/>
          </a:prstGeom>
          <a:noFill/>
        </p:spPr>
      </p:pic>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a:t>Arrangement of the peritoneum is such that the organs are </a:t>
            </a:r>
            <a:r>
              <a:rPr lang="en-US" dirty="0" err="1"/>
              <a:t>invaginated</a:t>
            </a:r>
            <a:r>
              <a:rPr lang="en-US" dirty="0"/>
              <a:t> into the closed sac from below, behind and above so that they are at least partly covered by the visceral layer. </a:t>
            </a:r>
          </a:p>
          <a:p>
            <a:r>
              <a:rPr lang="en-US" dirty="0"/>
              <a:t>This means that the:</a:t>
            </a:r>
          </a:p>
          <a:p>
            <a:pPr lvl="1"/>
            <a:r>
              <a:rPr lang="en-US" dirty="0"/>
              <a:t>pelvic organs are covered only on their superior surface</a:t>
            </a:r>
          </a:p>
          <a:p>
            <a:pPr lvl="1"/>
            <a:r>
              <a:rPr lang="en-US" dirty="0"/>
              <a:t>stomach &amp; intestines, deeply </a:t>
            </a:r>
            <a:r>
              <a:rPr lang="en-US" dirty="0" err="1"/>
              <a:t>invaginated</a:t>
            </a:r>
            <a:r>
              <a:rPr lang="en-US" dirty="0"/>
              <a:t> from behind, are almost completely surrounded by peritoneum and have a double fold </a:t>
            </a:r>
            <a:r>
              <a:rPr lang="en-US" b="1" dirty="0"/>
              <a:t>(the </a:t>
            </a:r>
            <a:r>
              <a:rPr lang="en-US" b="1" i="1" dirty="0"/>
              <a:t>mesentery) </a:t>
            </a:r>
            <a:r>
              <a:rPr lang="en-US" dirty="0"/>
              <a:t>that attaches them to the posterior abdominal wall. </a:t>
            </a:r>
          </a:p>
          <a:p>
            <a:pPr lvl="1"/>
            <a:r>
              <a:rPr lang="en-US" dirty="0"/>
              <a:t>fold of peritoneum enclosing the stomach extends beyond the greater curvature of the stomach, and hangs down in front of the abdominal organs like an apron (</a:t>
            </a:r>
            <a:r>
              <a:rPr lang="en-US" b="1" dirty="0"/>
              <a:t>greater </a:t>
            </a:r>
            <a:r>
              <a:rPr lang="en-US" b="1" dirty="0" err="1"/>
              <a:t>omentum</a:t>
            </a:r>
            <a:r>
              <a:rPr lang="en-US" b="1" dirty="0"/>
              <a:t>). </a:t>
            </a:r>
            <a:r>
              <a:rPr lang="en-US" dirty="0"/>
              <a:t>The greater </a:t>
            </a:r>
            <a:r>
              <a:rPr lang="en-US" dirty="0" err="1"/>
              <a:t>omentum</a:t>
            </a:r>
            <a:r>
              <a:rPr lang="en-US" dirty="0"/>
              <a:t> stores fat, which provides both insulation and a long-term energy store.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750</a:t>
            </a:fld>
            <a:endParaRPr lang="en-US"/>
          </a:p>
        </p:txBody>
      </p:sp>
    </p:spTree>
  </p:cSld>
  <p:clrMapOvr>
    <a:masterClrMapping/>
  </p:clrMapOvr>
  <p:transition>
    <p:cover dir="rd"/>
  </p:transition>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1"/>
            <a:r>
              <a:rPr lang="en-US" dirty="0"/>
              <a:t>pancreas, spleen, kidneys &amp; adrenal glands are </a:t>
            </a:r>
            <a:r>
              <a:rPr lang="en-US" dirty="0" err="1"/>
              <a:t>invaginated</a:t>
            </a:r>
            <a:r>
              <a:rPr lang="en-US" dirty="0"/>
              <a:t> from behind but only their anterior surfaces are covered and are therefore retroperitoneal.</a:t>
            </a:r>
          </a:p>
          <a:p>
            <a:pPr lvl="1"/>
            <a:r>
              <a:rPr lang="en-US" dirty="0"/>
              <a:t>liver is </a:t>
            </a:r>
            <a:r>
              <a:rPr lang="en-US" dirty="0" err="1"/>
              <a:t>invaginated</a:t>
            </a:r>
            <a:r>
              <a:rPr lang="en-US" dirty="0"/>
              <a:t> from above and is almost completely covered by peritoneum which attaches it to the inferior surface of the diaphragm</a:t>
            </a:r>
          </a:p>
          <a:p>
            <a:pPr lvl="1"/>
            <a:r>
              <a:rPr lang="en-US" dirty="0"/>
              <a:t>main blood vessels &amp; nerves pass close to the posterior abdominal wall &amp; send branches to the organs between folds of peritoneum.</a:t>
            </a:r>
          </a:p>
          <a:p>
            <a:r>
              <a:rPr lang="en-US" b="1" dirty="0"/>
              <a:t>Parietal peritoneum </a:t>
            </a:r>
            <a:r>
              <a:rPr lang="en-US" dirty="0"/>
              <a:t>lines the anterior abdominal wall.</a:t>
            </a:r>
          </a:p>
          <a:p>
            <a:r>
              <a:rPr lang="en-US" dirty="0"/>
              <a:t>In the male it is completely closed but in the female the uterine tubes open into it and the ovaries are the only structures inside</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751</a:t>
            </a:fld>
            <a:endParaRPr lang="en-US"/>
          </a:p>
        </p:txBody>
      </p:sp>
    </p:spTree>
  </p:cSld>
  <p:clrMapOvr>
    <a:masterClrMapping/>
  </p:clrMapOvr>
  <p:transition>
    <p:cover dir="rd"/>
  </p:transition>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3600"/>
            <a:ext cx="9144000" cy="914400"/>
          </a:xfrm>
        </p:spPr>
        <p:txBody>
          <a:bodyPr>
            <a:normAutofit/>
          </a:bodyPr>
          <a:lstStyle/>
          <a:p>
            <a:pPr algn="l"/>
            <a:r>
              <a:rPr lang="en-US" sz="2000" dirty="0"/>
              <a:t>Peritoneal cavity (gold), the abdominal organs of the digestive system &amp; pelvic organs. B. greater </a:t>
            </a:r>
            <a:r>
              <a:rPr lang="en-US" sz="2000" dirty="0" err="1"/>
              <a:t>omentum</a:t>
            </a:r>
            <a:endParaRPr lang="en-US" sz="2000" dirty="0"/>
          </a:p>
        </p:txBody>
      </p:sp>
      <p:pic>
        <p:nvPicPr>
          <p:cNvPr id="6" name="Picture 2"/>
          <p:cNvPicPr>
            <a:picLocks noGrp="1" noChangeAspect="1" noChangeArrowheads="1"/>
          </p:cNvPicPr>
          <p:nvPr>
            <p:ph idx="1"/>
          </p:nvPr>
        </p:nvPicPr>
        <p:blipFill>
          <a:blip cstate="print"/>
          <a:srcRect/>
          <a:stretch>
            <a:fillRect/>
          </a:stretch>
        </p:blipFill>
        <p:spPr bwMode="auto">
          <a:xfrm>
            <a:off x="0" y="0"/>
            <a:ext cx="9144000" cy="600881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752</a:t>
            </a:fld>
            <a:endParaRPr lang="en-US"/>
          </a:p>
        </p:txBody>
      </p:sp>
    </p:spTree>
  </p:cSld>
  <p:clrMapOvr>
    <a:masterClrMapping/>
  </p:clrMapOvr>
  <p:transition>
    <p:cover dir="rd"/>
  </p:transition>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b) Muscle layer</a:t>
            </a:r>
          </a:p>
          <a:p>
            <a:r>
              <a:rPr lang="en-US" dirty="0"/>
              <a:t>Consists of 2 layers of smooth muscle. </a:t>
            </a:r>
          </a:p>
          <a:p>
            <a:r>
              <a:rPr lang="en-US" dirty="0"/>
              <a:t>Muscle fibres of the outer layer are arranged longitudinally, and those of the inner layer encircle the wall of the tube. </a:t>
            </a:r>
          </a:p>
          <a:p>
            <a:r>
              <a:rPr lang="en-US" dirty="0"/>
              <a:t>Between these 2 muscle layers are blood vessels, lymph vessels and a plexus of sympathetic &amp; parasympathetic nerves, called the </a:t>
            </a:r>
            <a:r>
              <a:rPr lang="en-US" b="1" dirty="0" err="1"/>
              <a:t>myenteric</a:t>
            </a:r>
            <a:r>
              <a:rPr lang="en-US" b="1" dirty="0"/>
              <a:t> or </a:t>
            </a:r>
            <a:r>
              <a:rPr lang="en-US" b="1" dirty="0" err="1"/>
              <a:t>Auerbach's</a:t>
            </a:r>
            <a:r>
              <a:rPr lang="en-US" b="1" dirty="0"/>
              <a:t> plexus</a:t>
            </a:r>
            <a:r>
              <a:rPr lang="en-US" dirty="0"/>
              <a:t>; supply the adjacent smooth muscle &amp; blood vessels.</a:t>
            </a:r>
          </a:p>
          <a:p>
            <a:r>
              <a:rPr lang="en-US" dirty="0"/>
              <a:t>Contraction &amp; relaxation of the muscle layers occurs in waves which push the contents of the tract onwards </a:t>
            </a:r>
            <a:r>
              <a:rPr lang="en-US" b="1" dirty="0"/>
              <a:t>(peristalsis). </a:t>
            </a:r>
          </a:p>
          <a:p>
            <a:r>
              <a:rPr lang="en-US" dirty="0"/>
              <a:t>Muscle contraction also mixes food with the digestive juices.</a:t>
            </a:r>
          </a:p>
          <a:p>
            <a:r>
              <a:rPr lang="en-US" dirty="0"/>
              <a:t>Onward movement of the contents of the tract is controlled at various points by sphincters consisting of an increased number of circular muscle fibres. They also act as valves preventing backflow in the tract. The control allows time for digestion and absorption to take place.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753</a:t>
            </a:fld>
            <a:endParaRPr lang="en-US"/>
          </a:p>
        </p:txBody>
      </p:sp>
    </p:spTree>
  </p:cSld>
  <p:clrMapOvr>
    <a:masterClrMapping/>
  </p:clrMapOvr>
  <p:transition>
    <p:cover dir="rd"/>
  </p:transition>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dirty="0"/>
              <a:t>c) Submucosa</a:t>
            </a:r>
          </a:p>
          <a:p>
            <a:r>
              <a:rPr lang="en-US" dirty="0"/>
              <a:t>Consists of loose connective tissue with some elastic fibres. </a:t>
            </a:r>
          </a:p>
          <a:p>
            <a:r>
              <a:rPr lang="en-US" dirty="0"/>
              <a:t>Within this layer are plexuses of blood vessels and nerves, lymph vessels and varying amounts of lymphoid tissues. </a:t>
            </a:r>
          </a:p>
          <a:p>
            <a:r>
              <a:rPr lang="en-US" dirty="0"/>
              <a:t>Nerve plexus: </a:t>
            </a:r>
            <a:r>
              <a:rPr lang="en-US" b="1" dirty="0" err="1"/>
              <a:t>submucosal</a:t>
            </a:r>
            <a:r>
              <a:rPr lang="en-US" b="1" dirty="0"/>
              <a:t> or </a:t>
            </a:r>
            <a:r>
              <a:rPr lang="en-US" b="1" dirty="0" err="1"/>
              <a:t>Meissner's</a:t>
            </a:r>
            <a:r>
              <a:rPr lang="en-US" b="1" dirty="0"/>
              <a:t> plexus, </a:t>
            </a:r>
            <a:r>
              <a:rPr lang="en-US" dirty="0"/>
              <a:t>consisting of sympathetic &amp; parasympathetic nerves which supply the mucosal lining.</a:t>
            </a:r>
          </a:p>
          <a:p>
            <a:pPr>
              <a:buNone/>
            </a:pPr>
            <a:r>
              <a:rPr lang="en-US" b="1" dirty="0"/>
              <a:t>d) Mucosa: </a:t>
            </a:r>
            <a:r>
              <a:rPr lang="en-US" dirty="0"/>
              <a:t>Consists of 3 layers of tissue:</a:t>
            </a:r>
          </a:p>
          <a:p>
            <a:pPr lvl="1"/>
            <a:r>
              <a:rPr lang="en-US" b="1" dirty="0"/>
              <a:t>mucous membrane; </a:t>
            </a:r>
            <a:r>
              <a:rPr lang="en-US" dirty="0"/>
              <a:t>formed by columnar epithelium; is the innermost layer &amp; has 3 main functions: </a:t>
            </a:r>
            <a:r>
              <a:rPr lang="en-US" b="1" dirty="0"/>
              <a:t>protection, secretion &amp; absorption</a:t>
            </a:r>
          </a:p>
          <a:p>
            <a:pPr lvl="1"/>
            <a:r>
              <a:rPr lang="en-US" b="1" dirty="0"/>
              <a:t>lamina </a:t>
            </a:r>
            <a:r>
              <a:rPr lang="en-US" b="1" dirty="0" err="1"/>
              <a:t>propria</a:t>
            </a:r>
            <a:r>
              <a:rPr lang="en-US" b="1" dirty="0"/>
              <a:t>; </a:t>
            </a:r>
            <a:r>
              <a:rPr lang="en-US" dirty="0"/>
              <a:t>consisting of loose connective tissue, which supports the blood vessels that </a:t>
            </a:r>
            <a:r>
              <a:rPr lang="en-US" b="1" dirty="0"/>
              <a:t>nourish</a:t>
            </a:r>
            <a:r>
              <a:rPr lang="en-US" dirty="0"/>
              <a:t> the inner epithelial layer, and varying amounts of lymphoid tissue that has a </a:t>
            </a:r>
            <a:r>
              <a:rPr lang="en-US" b="1" dirty="0"/>
              <a:t>protective function</a:t>
            </a:r>
          </a:p>
          <a:p>
            <a:pPr lvl="1"/>
            <a:r>
              <a:rPr lang="en-US" b="1" dirty="0" err="1"/>
              <a:t>muscularis</a:t>
            </a:r>
            <a:r>
              <a:rPr lang="en-US" b="1" dirty="0"/>
              <a:t> mucosa</a:t>
            </a:r>
            <a:r>
              <a:rPr lang="en-US" dirty="0"/>
              <a:t>, a thin outer layer of smooth muscle that provides involutions of the mucosa layer, e.g. gastric glands, villi.</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754</a:t>
            </a:fld>
            <a:endParaRPr lang="en-US"/>
          </a:p>
        </p:txBody>
      </p:sp>
    </p:spTree>
  </p:cSld>
  <p:clrMapOvr>
    <a:masterClrMapping/>
  </p:clrMapOvr>
  <p:transition>
    <p:cover dir="rd"/>
  </p:transition>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Mucous membrane</a:t>
            </a:r>
          </a:p>
          <a:p>
            <a:r>
              <a:rPr lang="en-US" dirty="0"/>
              <a:t>In parts of the tract which are subject to great wear and tear or mechanical injury this layer consists of </a:t>
            </a:r>
            <a:r>
              <a:rPr lang="en-US" b="1" dirty="0"/>
              <a:t>stratified squamous epithelium </a:t>
            </a:r>
            <a:r>
              <a:rPr lang="en-US" dirty="0"/>
              <a:t>with mucus-secreting glands just below the surface. </a:t>
            </a:r>
          </a:p>
          <a:p>
            <a:r>
              <a:rPr lang="en-US" dirty="0"/>
              <a:t>In areas where the food is already soft and moist and where secretion of digestive juices and absorption occur, the mucous membrane consists of </a:t>
            </a:r>
            <a:r>
              <a:rPr lang="en-US" b="1" dirty="0"/>
              <a:t>columnar epithelial cells </a:t>
            </a:r>
            <a:r>
              <a:rPr lang="en-US" dirty="0"/>
              <a:t>interspersed with mucus-secreting goblet cells.</a:t>
            </a:r>
          </a:p>
          <a:p>
            <a:r>
              <a:rPr lang="en-US" dirty="0"/>
              <a:t>Mucus lubricates the walls of the tract and protects them from digestive enzymes. </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755</a:t>
            </a:fld>
            <a:endParaRPr lang="en-US"/>
          </a:p>
        </p:txBody>
      </p:sp>
    </p:spTree>
  </p:cSld>
  <p:clrMapOvr>
    <a:masterClrMapping/>
  </p:clrMapOvr>
  <p:transition>
    <p:cover dir="rd"/>
  </p:transition>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The secretions include:</a:t>
            </a:r>
          </a:p>
          <a:p>
            <a:pPr lvl="1"/>
            <a:r>
              <a:rPr lang="en-US" dirty="0"/>
              <a:t>saliva from the salivary glands</a:t>
            </a:r>
          </a:p>
          <a:p>
            <a:pPr lvl="1"/>
            <a:r>
              <a:rPr lang="en-US" dirty="0"/>
              <a:t>gastric juice from the gastric glands</a:t>
            </a:r>
          </a:p>
          <a:p>
            <a:pPr lvl="1"/>
            <a:r>
              <a:rPr lang="en-US" dirty="0"/>
              <a:t>intestinal juice from the intestinal glands</a:t>
            </a:r>
          </a:p>
          <a:p>
            <a:pPr lvl="1"/>
            <a:r>
              <a:rPr lang="en-US" dirty="0"/>
              <a:t>pancreatic juice from the pancreas</a:t>
            </a:r>
          </a:p>
          <a:p>
            <a:pPr lvl="1"/>
            <a:r>
              <a:rPr lang="en-US" dirty="0"/>
              <a:t>bile from the liver.</a:t>
            </a:r>
          </a:p>
          <a:p>
            <a:r>
              <a:rPr lang="en-US" b="1" dirty="0"/>
              <a:t>Nerve supply</a:t>
            </a:r>
          </a:p>
          <a:p>
            <a:r>
              <a:rPr lang="en-US" b="1" dirty="0"/>
              <a:t>Parasympathetic supply: </a:t>
            </a:r>
            <a:r>
              <a:rPr lang="en-US" dirty="0"/>
              <a:t>mostly</a:t>
            </a:r>
            <a:r>
              <a:rPr lang="en-US" b="1" dirty="0"/>
              <a:t> </a:t>
            </a:r>
            <a:r>
              <a:rPr lang="en-US" dirty="0"/>
              <a:t>provided by the </a:t>
            </a:r>
            <a:r>
              <a:rPr lang="en-US" b="1" dirty="0" err="1"/>
              <a:t>vagus</a:t>
            </a:r>
            <a:r>
              <a:rPr lang="en-US" b="1" dirty="0"/>
              <a:t> nerves</a:t>
            </a:r>
            <a:r>
              <a:rPr lang="en-US" dirty="0"/>
              <a:t>. Stimulation causes </a:t>
            </a:r>
            <a:r>
              <a:rPr lang="en-US" b="1" dirty="0"/>
              <a:t>smooth muscle contraction </a:t>
            </a:r>
            <a:r>
              <a:rPr lang="en-US" dirty="0"/>
              <a:t>and</a:t>
            </a:r>
            <a:r>
              <a:rPr lang="en-US" b="1" dirty="0"/>
              <a:t> the secretion of digestive juices</a:t>
            </a:r>
            <a:r>
              <a:rPr lang="en-US" dirty="0"/>
              <a:t>. The most distal part of the tract is supplied by </a:t>
            </a:r>
            <a:r>
              <a:rPr lang="en-US" b="1" dirty="0"/>
              <a:t>sacral nerves.</a:t>
            </a:r>
          </a:p>
          <a:p>
            <a:endParaRPr lang="en-US" dirty="0"/>
          </a:p>
          <a:p>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756</a:t>
            </a:fld>
            <a:endParaRPr lang="en-US"/>
          </a:p>
        </p:txBody>
      </p:sp>
    </p:spTree>
  </p:cSld>
  <p:clrMapOvr>
    <a:masterClrMapping/>
  </p:clrMapOvr>
  <p:transition>
    <p:cover dir="rd"/>
  </p:transition>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b="1" dirty="0"/>
              <a:t>Sympathetic supply</a:t>
            </a:r>
            <a:r>
              <a:rPr lang="en-US" dirty="0"/>
              <a:t>: Nerves which emerge from the spinal cord in the thoracic and lumbar regions. These form plexuses in the thorax, abdomen and pelvis, from which nerves pass to the organs of the alimentary tract. Action: </a:t>
            </a:r>
            <a:r>
              <a:rPr lang="en-US" b="1" dirty="0"/>
              <a:t>reduce smooth muscle contraction </a:t>
            </a:r>
            <a:r>
              <a:rPr lang="en-US" dirty="0"/>
              <a:t>and</a:t>
            </a:r>
            <a:r>
              <a:rPr lang="en-US" b="1" dirty="0"/>
              <a:t> glandular secretion.</a:t>
            </a:r>
          </a:p>
          <a:p>
            <a:r>
              <a:rPr lang="en-US" dirty="0"/>
              <a:t>Within the walls of the canal are 2 nerve plexuses from which both sympathetic and parasympathetic fibres are distributed .</a:t>
            </a:r>
          </a:p>
          <a:p>
            <a:pPr lvl="1"/>
            <a:r>
              <a:rPr lang="en-US" b="1" dirty="0" err="1"/>
              <a:t>Myenteric</a:t>
            </a:r>
            <a:r>
              <a:rPr lang="en-US" b="1" dirty="0"/>
              <a:t> or </a:t>
            </a:r>
            <a:r>
              <a:rPr lang="en-US" b="1" dirty="0" err="1"/>
              <a:t>Auerbach's</a:t>
            </a:r>
            <a:r>
              <a:rPr lang="en-US" b="1" dirty="0"/>
              <a:t> plexus: </a:t>
            </a:r>
            <a:r>
              <a:rPr lang="en-US" dirty="0"/>
              <a:t>lies between the 2 layers of smooth muscle that it supplies, and influences peristalsis.</a:t>
            </a:r>
          </a:p>
          <a:p>
            <a:pPr lvl="1"/>
            <a:r>
              <a:rPr lang="en-US" b="1" dirty="0" err="1"/>
              <a:t>Submucosal</a:t>
            </a:r>
            <a:r>
              <a:rPr lang="en-US" b="1" dirty="0"/>
              <a:t> or </a:t>
            </a:r>
            <a:r>
              <a:rPr lang="en-US" b="1" dirty="0" err="1"/>
              <a:t>Meissner's</a:t>
            </a:r>
            <a:r>
              <a:rPr lang="en-US" b="1" dirty="0"/>
              <a:t> plexus: </a:t>
            </a:r>
            <a:r>
              <a:rPr lang="en-US" dirty="0"/>
              <a:t>lies in the </a:t>
            </a:r>
            <a:r>
              <a:rPr lang="en-US" dirty="0" err="1"/>
              <a:t>submucosa</a:t>
            </a:r>
            <a:r>
              <a:rPr lang="en-US" dirty="0"/>
              <a:t> &amp; supplies the mucous membrane &amp; secretory glands.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757</a:t>
            </a:fld>
            <a:endParaRPr lang="en-US"/>
          </a:p>
        </p:txBody>
      </p:sp>
    </p:spTree>
  </p:cSld>
  <p:clrMapOvr>
    <a:masterClrMapping/>
  </p:clrMapOvr>
  <p:transition>
    <p:cover dir="rd"/>
  </p:transition>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78562"/>
            <a:ext cx="9144000" cy="579438"/>
          </a:xfrm>
        </p:spPr>
        <p:txBody>
          <a:bodyPr>
            <a:normAutofit fontScale="90000"/>
          </a:bodyPr>
          <a:lstStyle/>
          <a:p>
            <a:pPr algn="l"/>
            <a:r>
              <a:rPr lang="en-US" sz="2400" dirty="0"/>
              <a:t>ANS supply to the digestive system; parasympathetic-blue, sympathetic -red</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758</a:t>
            </a:fld>
            <a:endParaRPr lang="en-US"/>
          </a:p>
        </p:txBody>
      </p:sp>
    </p:spTree>
  </p:cSld>
  <p:clrMapOvr>
    <a:masterClrMapping/>
  </p:clrMapOvr>
  <p:transition>
    <p:cover dir="rd"/>
  </p:transition>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n-US" b="1" dirty="0"/>
              <a:t>Blood supply</a:t>
            </a:r>
          </a:p>
          <a:p>
            <a:pPr>
              <a:buNone/>
            </a:pPr>
            <a:r>
              <a:rPr lang="en-US" b="1" u="sng" dirty="0"/>
              <a:t>Arterial blood supply</a:t>
            </a:r>
          </a:p>
          <a:p>
            <a:r>
              <a:rPr lang="en-US" b="1" dirty="0"/>
              <a:t>In the thorax; </a:t>
            </a:r>
            <a:r>
              <a:rPr lang="en-US" dirty="0"/>
              <a:t>oesophagus is supplied by paired oesophageal arteries, branches from the thoracic aorta. </a:t>
            </a:r>
          </a:p>
          <a:p>
            <a:r>
              <a:rPr lang="en-US" b="1" dirty="0"/>
              <a:t>In the abdomen &amp; pelvis; </a:t>
            </a:r>
            <a:r>
              <a:rPr lang="en-US" dirty="0"/>
              <a:t>alimentary tract, pancreas, liver &amp; </a:t>
            </a:r>
            <a:r>
              <a:rPr lang="en-US" dirty="0" err="1"/>
              <a:t>biliary</a:t>
            </a:r>
            <a:r>
              <a:rPr lang="en-US" dirty="0"/>
              <a:t> tract are supplied by the unpaired branches from the aorta: </a:t>
            </a:r>
          </a:p>
          <a:p>
            <a:pPr lvl="1"/>
            <a:r>
              <a:rPr lang="en-US" dirty="0" err="1"/>
              <a:t>coeliac</a:t>
            </a:r>
            <a:r>
              <a:rPr lang="en-US" dirty="0"/>
              <a:t> artery </a:t>
            </a:r>
          </a:p>
          <a:p>
            <a:pPr lvl="1"/>
            <a:r>
              <a:rPr lang="en-US" dirty="0"/>
              <a:t>superior &amp; inferior mesenteric arteries.</a:t>
            </a:r>
          </a:p>
          <a:p>
            <a:r>
              <a:rPr lang="en-US" dirty="0" err="1"/>
              <a:t>Coeliac</a:t>
            </a:r>
            <a:r>
              <a:rPr lang="en-US" dirty="0"/>
              <a:t> artery divides into 3 branches which supply the stomach, duodenum, pancreas, spleen, liver, gall bladder &amp; bile ducts. They are:</a:t>
            </a:r>
          </a:p>
          <a:p>
            <a:pPr lvl="1"/>
            <a:r>
              <a:rPr lang="en-US" dirty="0"/>
              <a:t>left gastric artery</a:t>
            </a:r>
          </a:p>
          <a:p>
            <a:pPr lvl="1"/>
            <a:r>
              <a:rPr lang="en-US" dirty="0" err="1"/>
              <a:t>splenic</a:t>
            </a:r>
            <a:r>
              <a:rPr lang="en-US" dirty="0"/>
              <a:t> artery</a:t>
            </a:r>
          </a:p>
          <a:p>
            <a:pPr lvl="1"/>
            <a:r>
              <a:rPr lang="en-US" dirty="0"/>
              <a:t>hepatic artery.</a:t>
            </a:r>
          </a:p>
          <a:p>
            <a:r>
              <a:rPr lang="en-US" dirty="0"/>
              <a:t>Superior mesenteric artery supplies the whole of the small intestine, the </a:t>
            </a:r>
            <a:r>
              <a:rPr lang="en-US" dirty="0" err="1"/>
              <a:t>caecum</a:t>
            </a:r>
            <a:r>
              <a:rPr lang="en-US" dirty="0"/>
              <a:t>, ascending colon and most of the transverse colon.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759</a:t>
            </a:fld>
            <a:endParaRPr lang="en-US"/>
          </a:p>
        </p:txBody>
      </p:sp>
    </p:spTree>
  </p:cSld>
  <p:clrMapOvr>
    <a:masterClrMapping/>
  </p:clrMapOvr>
  <p:transition>
    <p:cover dir="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76</a:t>
            </a:fld>
            <a:endParaRPr lang="en-US"/>
          </a:p>
        </p:txBody>
      </p:sp>
    </p:spTree>
  </p:cSld>
  <p:clrMapOvr>
    <a:masterClrMapping/>
  </p:clrMapOvr>
  <p:transition>
    <p:strips dir="rd"/>
  </p:transition>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354762"/>
            <a:ext cx="8686800" cy="503238"/>
          </a:xfrm>
        </p:spPr>
        <p:txBody>
          <a:bodyPr>
            <a:normAutofit fontScale="90000"/>
          </a:bodyPr>
          <a:lstStyle/>
          <a:p>
            <a:r>
              <a:rPr lang="en-US" sz="2800" dirty="0"/>
              <a:t>Branches of the </a:t>
            </a:r>
            <a:r>
              <a:rPr lang="en-US" sz="2800" dirty="0" err="1"/>
              <a:t>coeliac</a:t>
            </a:r>
            <a:r>
              <a:rPr lang="en-US" sz="2800" dirty="0"/>
              <a:t> artery and the organs they supply</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760</a:t>
            </a:fld>
            <a:endParaRPr lang="en-US"/>
          </a:p>
        </p:txBody>
      </p:sp>
    </p:spTree>
  </p:cSld>
  <p:clrMapOvr>
    <a:masterClrMapping/>
  </p:clrMapOvr>
  <p:transition>
    <p:cover dir="rd"/>
  </p:transition>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Inferior mesenteric artery supplies</a:t>
            </a:r>
          </a:p>
          <a:p>
            <a:pPr lvl="1"/>
            <a:r>
              <a:rPr lang="en-US" dirty="0"/>
              <a:t> a small part of the transverse colon, </a:t>
            </a:r>
          </a:p>
          <a:p>
            <a:pPr lvl="1"/>
            <a:r>
              <a:rPr lang="en-US" dirty="0"/>
              <a:t>the descending colon, </a:t>
            </a:r>
          </a:p>
          <a:p>
            <a:pPr lvl="1"/>
            <a:r>
              <a:rPr lang="en-US" dirty="0"/>
              <a:t>sigmoid colon and most of the rectum.</a:t>
            </a:r>
          </a:p>
          <a:p>
            <a:r>
              <a:rPr lang="en-US" dirty="0"/>
              <a:t>Distal part of the rectum &amp; the anus are supplied by the middle &amp; inferior rectal arteries, branches of the internal iliac arteries.</a:t>
            </a:r>
          </a:p>
          <a:p>
            <a:r>
              <a:rPr lang="en-US" dirty="0"/>
              <a:t>Arteries supplying the stomach &amp; intestines pass between the layers of peritoneum from the posterior abdominal wall to the organs.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761</a:t>
            </a:fld>
            <a:endParaRPr lang="en-US"/>
          </a:p>
        </p:txBody>
      </p:sp>
    </p:spTree>
  </p:cSld>
  <p:clrMapOvr>
    <a:masterClrMapping/>
  </p:clrMapOvr>
  <p:transition>
    <p:cover dir="rd"/>
  </p:transition>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4762"/>
            <a:ext cx="9144000" cy="503238"/>
          </a:xfrm>
        </p:spPr>
        <p:txBody>
          <a:bodyPr>
            <a:normAutofit fontScale="90000"/>
          </a:bodyPr>
          <a:lstStyle/>
          <a:p>
            <a:r>
              <a:rPr lang="en-US" sz="2800" dirty="0"/>
              <a:t>Blood supply to small and large intestines</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762</a:t>
            </a:fld>
            <a:endParaRPr lang="en-US"/>
          </a:p>
        </p:txBody>
      </p:sp>
    </p:spTree>
  </p:cSld>
  <p:clrMapOvr>
    <a:masterClrMapping/>
  </p:clrMapOvr>
  <p:transition>
    <p:cover dir="rd"/>
  </p:transition>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u="sng" dirty="0"/>
              <a:t>Venous drainage</a:t>
            </a:r>
          </a:p>
          <a:p>
            <a:pPr marL="514350" indent="-514350">
              <a:buAutoNum type="alphaLcParenR"/>
            </a:pPr>
            <a:r>
              <a:rPr lang="en-US" b="1" dirty="0"/>
              <a:t>In the thorax: </a:t>
            </a:r>
            <a:r>
              <a:rPr lang="en-US" dirty="0"/>
              <a:t>Venous blood from the </a:t>
            </a:r>
            <a:r>
              <a:rPr lang="en-US" b="1" dirty="0"/>
              <a:t>oesophagus</a:t>
            </a:r>
            <a:r>
              <a:rPr lang="en-US" dirty="0"/>
              <a:t> passes in the oesophageal veins to the </a:t>
            </a:r>
            <a:r>
              <a:rPr lang="en-US" b="1" dirty="0" err="1"/>
              <a:t>azygos</a:t>
            </a:r>
            <a:r>
              <a:rPr lang="en-US" b="1" dirty="0"/>
              <a:t> &amp; </a:t>
            </a:r>
            <a:r>
              <a:rPr lang="en-US" b="1" dirty="0" err="1"/>
              <a:t>hemiazygos</a:t>
            </a:r>
            <a:r>
              <a:rPr lang="en-US" b="1" dirty="0"/>
              <a:t> </a:t>
            </a:r>
            <a:r>
              <a:rPr lang="en-US" dirty="0"/>
              <a:t>veins. </a:t>
            </a:r>
          </a:p>
          <a:p>
            <a:pPr marL="914400" lvl="1" indent="-514350"/>
            <a:r>
              <a:rPr lang="en-US" dirty="0" err="1"/>
              <a:t>Azygos</a:t>
            </a:r>
            <a:r>
              <a:rPr lang="en-US" dirty="0"/>
              <a:t> vein joins the superior vena cava near the heart, and the </a:t>
            </a:r>
            <a:r>
              <a:rPr lang="en-US" dirty="0" err="1"/>
              <a:t>hemiazygos</a:t>
            </a:r>
            <a:r>
              <a:rPr lang="en-US" dirty="0"/>
              <a:t> joins the left </a:t>
            </a:r>
            <a:r>
              <a:rPr lang="en-US" dirty="0" err="1"/>
              <a:t>brachiocephalic</a:t>
            </a:r>
            <a:r>
              <a:rPr lang="en-US" dirty="0"/>
              <a:t> vein.</a:t>
            </a:r>
          </a:p>
          <a:p>
            <a:r>
              <a:rPr lang="en-US" dirty="0"/>
              <a:t>Some blood from the lower part of the oesophagus drains into the left gastric vein. </a:t>
            </a:r>
          </a:p>
          <a:p>
            <a:pPr>
              <a:buNone/>
            </a:pPr>
            <a:r>
              <a:rPr lang="en-US" b="1" dirty="0"/>
              <a:t>b) In the abdomen and pelvis: </a:t>
            </a:r>
            <a:r>
              <a:rPr lang="en-US" dirty="0"/>
              <a:t>Veins that drain blood from the lower part of the oesophagus, the stomach, pancreas, small intestine, large intestine and most of the rectum join to form the </a:t>
            </a:r>
            <a:r>
              <a:rPr lang="en-US" b="1" dirty="0"/>
              <a:t>portal vein</a:t>
            </a:r>
            <a:r>
              <a:rPr lang="en-US" dirty="0"/>
              <a:t>. The blood, containing a high concentration of absorbed nutritional materials, is conveyed first to the liver then to the inferior vena cava. </a:t>
            </a:r>
          </a:p>
          <a:p>
            <a:r>
              <a:rPr lang="en-US" dirty="0"/>
              <a:t>Blood from the lower part of the rectum &amp; anal canal drains into the </a:t>
            </a:r>
            <a:r>
              <a:rPr lang="en-US" b="1" dirty="0"/>
              <a:t>internal iliac veins</a:t>
            </a:r>
            <a:r>
              <a:rPr lang="en-US" dirty="0"/>
              <a:t>. This blood is delivered directly into the inferior vena cava.</a:t>
            </a:r>
          </a:p>
          <a:p>
            <a:pPr>
              <a:buNone/>
            </a:pPr>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763</a:t>
            </a:fld>
            <a:endParaRPr lang="en-US"/>
          </a:p>
        </p:txBody>
      </p:sp>
    </p:spTree>
  </p:cSld>
  <p:clrMapOvr>
    <a:masterClrMapping/>
  </p:clrMapOvr>
  <p:transition>
    <p:cover dir="rd"/>
  </p:transition>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u="sng" dirty="0"/>
              <a:t>THE MOUTH/ORAL CAVITY</a:t>
            </a:r>
          </a:p>
        </p:txBody>
      </p:sp>
      <p:sp>
        <p:nvSpPr>
          <p:cNvPr id="3" name="Content Placeholder 2"/>
          <p:cNvSpPr>
            <a:spLocks noGrp="1"/>
          </p:cNvSpPr>
          <p:nvPr>
            <p:ph idx="1"/>
          </p:nvPr>
        </p:nvSpPr>
        <p:spPr>
          <a:xfrm>
            <a:off x="0" y="609600"/>
            <a:ext cx="9144000" cy="6248400"/>
          </a:xfrm>
        </p:spPr>
        <p:txBody>
          <a:bodyPr>
            <a:normAutofit fontScale="85000" lnSpcReduction="20000"/>
          </a:bodyPr>
          <a:lstStyle/>
          <a:p>
            <a:r>
              <a:rPr lang="en-US" dirty="0"/>
              <a:t>Bounded by muscles &amp; bones:</a:t>
            </a:r>
          </a:p>
          <a:p>
            <a:pPr lvl="1"/>
            <a:r>
              <a:rPr lang="en-US" dirty="0"/>
              <a:t>Anteriorly —lips</a:t>
            </a:r>
          </a:p>
          <a:p>
            <a:pPr lvl="1"/>
            <a:r>
              <a:rPr lang="en-US" dirty="0"/>
              <a:t>Posteriorly —continuous with the </a:t>
            </a:r>
            <a:r>
              <a:rPr lang="en-US" dirty="0" err="1"/>
              <a:t>oropharynx</a:t>
            </a:r>
            <a:endParaRPr lang="en-US" dirty="0"/>
          </a:p>
          <a:p>
            <a:pPr lvl="1"/>
            <a:r>
              <a:rPr lang="en-US" dirty="0"/>
              <a:t>Laterally —muscles of the cheeks</a:t>
            </a:r>
          </a:p>
          <a:p>
            <a:pPr lvl="1"/>
            <a:r>
              <a:rPr lang="en-US" dirty="0"/>
              <a:t>Superiorly —bony hard palate &amp; muscular soft palate</a:t>
            </a:r>
          </a:p>
          <a:p>
            <a:pPr lvl="1"/>
            <a:r>
              <a:rPr lang="en-US" dirty="0"/>
              <a:t>Inferiorly —muscular tongue &amp; the soft tissues of the floor of the mouth.</a:t>
            </a:r>
          </a:p>
          <a:p>
            <a:r>
              <a:rPr lang="en-US" dirty="0"/>
              <a:t>Lined throughout with mucous membrane, consisting of </a:t>
            </a:r>
            <a:r>
              <a:rPr lang="en-US" b="1" dirty="0"/>
              <a:t>stratified squamous epithelium </a:t>
            </a:r>
            <a:r>
              <a:rPr lang="en-US" dirty="0"/>
              <a:t>containing small mucus-secreting glands.</a:t>
            </a:r>
          </a:p>
          <a:p>
            <a:r>
              <a:rPr lang="en-US" dirty="0"/>
              <a:t>Part of the mouth between the </a:t>
            </a:r>
            <a:r>
              <a:rPr lang="en-US" b="1" dirty="0"/>
              <a:t>gums (alveolar ridges) </a:t>
            </a:r>
            <a:r>
              <a:rPr lang="en-US" dirty="0"/>
              <a:t>&amp; the cheeks is the </a:t>
            </a:r>
            <a:r>
              <a:rPr lang="en-US" b="1" dirty="0"/>
              <a:t>vestibule</a:t>
            </a:r>
            <a:r>
              <a:rPr lang="en-US" dirty="0"/>
              <a:t> and the remainder of the cavity is the </a:t>
            </a:r>
            <a:r>
              <a:rPr lang="en-US" b="1" dirty="0"/>
              <a:t>mouth proper</a:t>
            </a:r>
            <a:r>
              <a:rPr lang="en-US" dirty="0"/>
              <a:t>. </a:t>
            </a:r>
          </a:p>
          <a:p>
            <a:r>
              <a:rPr lang="en-US" dirty="0"/>
              <a:t>Mucous membrane lining of the cheeks and the lips is reflected on to the gums or alveolar ridges and is continuous with the skin of the face.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764</a:t>
            </a:fld>
            <a:endParaRPr lang="en-US"/>
          </a:p>
        </p:txBody>
      </p:sp>
    </p:spTree>
  </p:cSld>
  <p:clrMapOvr>
    <a:masterClrMapping/>
  </p:clrMapOvr>
  <p:transition>
    <p:cover dir="rd"/>
  </p:transition>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b="1" dirty="0"/>
              <a:t>Palate;</a:t>
            </a:r>
            <a:r>
              <a:rPr lang="en-US" dirty="0"/>
              <a:t> forms the roof of the mouth &amp; is divided into the anterior hard palate and the posterior soft palate</a:t>
            </a:r>
          </a:p>
          <a:p>
            <a:pPr lvl="1"/>
            <a:r>
              <a:rPr lang="en-US" dirty="0"/>
              <a:t>Bones forming the </a:t>
            </a:r>
            <a:r>
              <a:rPr lang="en-US" b="1" dirty="0"/>
              <a:t>hard palate;</a:t>
            </a:r>
            <a:r>
              <a:rPr lang="en-US" dirty="0"/>
              <a:t> </a:t>
            </a:r>
            <a:r>
              <a:rPr lang="en-US" b="1" dirty="0"/>
              <a:t>maxilla </a:t>
            </a:r>
            <a:r>
              <a:rPr lang="en-US" dirty="0"/>
              <a:t>&amp;</a:t>
            </a:r>
            <a:r>
              <a:rPr lang="en-US" b="1" dirty="0"/>
              <a:t> palatine bones. </a:t>
            </a:r>
          </a:p>
          <a:p>
            <a:pPr lvl="1"/>
            <a:r>
              <a:rPr lang="en-US" b="1" dirty="0"/>
              <a:t>Soft palate;</a:t>
            </a:r>
            <a:r>
              <a:rPr lang="en-US" dirty="0"/>
              <a:t> muscular, curves downwards from the posterior end of the hard palate &amp; blends with the walls of the pharynx at the sides.</a:t>
            </a:r>
          </a:p>
          <a:p>
            <a:r>
              <a:rPr lang="en-US" b="1" dirty="0"/>
              <a:t>Uvula;</a:t>
            </a:r>
            <a:r>
              <a:rPr lang="en-US" dirty="0"/>
              <a:t> curved fold of muscle covered with mucous membrane, hanging down from the middle of the free border of the soft palate. </a:t>
            </a:r>
          </a:p>
          <a:p>
            <a:pPr lvl="1"/>
            <a:r>
              <a:rPr lang="en-US" dirty="0"/>
              <a:t>Originating from the upper end of the uvula are 4 folds of mucous membrane, 2 passing downwards at each side to form membranous arches. </a:t>
            </a:r>
          </a:p>
          <a:p>
            <a:pPr lvl="1"/>
            <a:r>
              <a:rPr lang="en-US" dirty="0"/>
              <a:t>The posterior folds, 1 on each side, are the </a:t>
            </a:r>
            <a:r>
              <a:rPr lang="en-US" b="1" dirty="0" err="1"/>
              <a:t>palatopharyngeal</a:t>
            </a:r>
            <a:r>
              <a:rPr lang="en-US" b="1" dirty="0"/>
              <a:t> arches </a:t>
            </a:r>
            <a:r>
              <a:rPr lang="en-US" dirty="0"/>
              <a:t>and the 2 anterior folds are the </a:t>
            </a:r>
            <a:r>
              <a:rPr lang="en-US" b="1" dirty="0" err="1"/>
              <a:t>palatoglossal</a:t>
            </a:r>
            <a:r>
              <a:rPr lang="en-US" b="1" dirty="0"/>
              <a:t> arches</a:t>
            </a:r>
            <a:r>
              <a:rPr lang="en-US" dirty="0"/>
              <a:t>. On each side, between the arches, is </a:t>
            </a:r>
            <a:r>
              <a:rPr lang="en-US" b="1" dirty="0"/>
              <a:t>palatine tonsil</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765</a:t>
            </a:fld>
            <a:endParaRPr lang="en-US" dirty="0"/>
          </a:p>
        </p:txBody>
      </p:sp>
    </p:spTree>
  </p:cSld>
  <p:clrMapOvr>
    <a:masterClrMapping/>
  </p:clrMapOvr>
  <p:transition>
    <p:cover dir="rd"/>
  </p:transition>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278562"/>
            <a:ext cx="8229600" cy="579438"/>
          </a:xfrm>
        </p:spPr>
        <p:txBody>
          <a:bodyPr>
            <a:normAutofit/>
          </a:bodyPr>
          <a:lstStyle/>
          <a:p>
            <a:r>
              <a:rPr lang="en-US" sz="2400" dirty="0"/>
              <a:t>structures in the mouth; inferior surface of the tongue.</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228600"/>
            <a:ext cx="9144000" cy="5943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766</a:t>
            </a:fld>
            <a:endParaRPr lang="en-US"/>
          </a:p>
        </p:txBody>
      </p:sp>
    </p:spTree>
  </p:cSld>
  <p:clrMapOvr>
    <a:masterClrMapping/>
  </p:clrMapOvr>
  <p:transition>
    <p:cover dir="rd"/>
  </p:transition>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b="1" dirty="0"/>
              <a:t>Tongue</a:t>
            </a:r>
          </a:p>
          <a:p>
            <a:r>
              <a:rPr lang="en-US" dirty="0"/>
              <a:t>Voluntary muscular structure which occupies the floor of the mouth. </a:t>
            </a:r>
          </a:p>
          <a:p>
            <a:r>
              <a:rPr lang="en-US" dirty="0"/>
              <a:t>Attached by its base to the hyoid bone &amp; by a fold of its mucous membrane covering; the </a:t>
            </a:r>
            <a:r>
              <a:rPr lang="en-US" b="1" dirty="0" err="1"/>
              <a:t>frenulum</a:t>
            </a:r>
            <a:r>
              <a:rPr lang="en-US" dirty="0"/>
              <a:t>, to the floor of the mouth. </a:t>
            </a:r>
          </a:p>
          <a:p>
            <a:r>
              <a:rPr lang="en-US" dirty="0"/>
              <a:t>Superior surface consists of </a:t>
            </a:r>
            <a:r>
              <a:rPr lang="en-US" b="1" dirty="0"/>
              <a:t>stratified squamous epithelium</a:t>
            </a:r>
            <a:r>
              <a:rPr lang="en-US" dirty="0"/>
              <a:t>, with numerous</a:t>
            </a:r>
            <a:r>
              <a:rPr lang="en-US" b="1" dirty="0"/>
              <a:t> papillae </a:t>
            </a:r>
            <a:r>
              <a:rPr lang="en-US" dirty="0"/>
              <a:t>(little projections), containing nerve endings of the sense of taste (</a:t>
            </a:r>
            <a:r>
              <a:rPr lang="en-US" b="1" dirty="0"/>
              <a:t>taste buds). </a:t>
            </a:r>
          </a:p>
          <a:p>
            <a:r>
              <a:rPr lang="en-US" dirty="0"/>
              <a:t>3 varieties of papillae.</a:t>
            </a:r>
          </a:p>
          <a:p>
            <a:pPr lvl="1"/>
            <a:r>
              <a:rPr lang="en-US" b="1" dirty="0" err="1"/>
              <a:t>Vallate</a:t>
            </a:r>
            <a:r>
              <a:rPr lang="en-US" b="1" dirty="0"/>
              <a:t> papillae</a:t>
            </a:r>
            <a:r>
              <a:rPr lang="en-US" dirty="0"/>
              <a:t>, usually between 8 &amp; 12 altogether; are arranged in an inverted V shape towards the base of the tongue. Are the largest of the papillae &amp; are the most easily seen.</a:t>
            </a:r>
          </a:p>
          <a:p>
            <a:pPr lvl="1"/>
            <a:r>
              <a:rPr lang="en-US" b="1" dirty="0" err="1"/>
              <a:t>Fungiform</a:t>
            </a:r>
            <a:r>
              <a:rPr lang="en-US" b="1" dirty="0"/>
              <a:t> papillae; </a:t>
            </a:r>
            <a:r>
              <a:rPr lang="en-US" dirty="0"/>
              <a:t>situated mainly at the tip and the edges of the tongue &amp; are more numerous than the </a:t>
            </a:r>
            <a:r>
              <a:rPr lang="en-US" dirty="0" err="1"/>
              <a:t>vallate</a:t>
            </a:r>
            <a:r>
              <a:rPr lang="en-US" dirty="0"/>
              <a:t> papillae.</a:t>
            </a:r>
          </a:p>
          <a:p>
            <a:pPr lvl="1"/>
            <a:r>
              <a:rPr lang="en-US" b="1" dirty="0" err="1"/>
              <a:t>Filiform</a:t>
            </a:r>
            <a:r>
              <a:rPr lang="en-US" b="1" dirty="0"/>
              <a:t> papillae; </a:t>
            </a:r>
            <a:r>
              <a:rPr lang="en-US" dirty="0"/>
              <a:t>smallest of the 3 types. Are most numerous on the surface of the anterior two-thirds of the tongue.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767</a:t>
            </a:fld>
            <a:endParaRPr lang="en-US"/>
          </a:p>
        </p:txBody>
      </p:sp>
    </p:spTree>
  </p:cSld>
  <p:clrMapOvr>
    <a:masterClrMapping/>
  </p:clrMapOvr>
  <p:transition>
    <p:cover dir="rd"/>
  </p:transition>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78562"/>
            <a:ext cx="9144000" cy="579438"/>
          </a:xfrm>
        </p:spPr>
        <p:txBody>
          <a:bodyPr>
            <a:normAutofit/>
          </a:bodyPr>
          <a:lstStyle/>
          <a:p>
            <a:r>
              <a:rPr lang="en-US" sz="2800" dirty="0"/>
              <a:t>Locations of the papillae of the tongue and related structures.</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304800" y="0"/>
            <a:ext cx="8534399"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768</a:t>
            </a:fld>
            <a:endParaRPr lang="en-US"/>
          </a:p>
        </p:txBody>
      </p:sp>
    </p:spTree>
  </p:cSld>
  <p:clrMapOvr>
    <a:masterClrMapping/>
  </p:clrMapOvr>
  <p:transition>
    <p:cover dir="rd"/>
  </p:transition>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b="1" dirty="0"/>
              <a:t>Blood supply</a:t>
            </a:r>
          </a:p>
          <a:p>
            <a:r>
              <a:rPr lang="en-US" dirty="0"/>
              <a:t>Arterial blood supply: lingual branch of the external carotid artery.</a:t>
            </a:r>
          </a:p>
          <a:p>
            <a:r>
              <a:rPr lang="en-US" dirty="0"/>
              <a:t>Venous drainage: lingual vein which joins the internal jugular vein.</a:t>
            </a:r>
          </a:p>
          <a:p>
            <a:r>
              <a:rPr lang="en-US" b="1" dirty="0"/>
              <a:t>Nerve supply:</a:t>
            </a:r>
            <a:endParaRPr lang="en-US" dirty="0"/>
          </a:p>
          <a:p>
            <a:pPr lvl="1"/>
            <a:r>
              <a:rPr lang="en-US" b="1" dirty="0"/>
              <a:t>Hypoglossal nerves;</a:t>
            </a:r>
            <a:r>
              <a:rPr lang="en-US" dirty="0"/>
              <a:t> supply the voluntary muscle tissue</a:t>
            </a:r>
          </a:p>
          <a:p>
            <a:pPr lvl="1"/>
            <a:r>
              <a:rPr lang="en-US" b="1" dirty="0"/>
              <a:t>Lingual branch </a:t>
            </a:r>
            <a:r>
              <a:rPr lang="en-US" dirty="0"/>
              <a:t>of the </a:t>
            </a:r>
            <a:r>
              <a:rPr lang="en-US" b="1" dirty="0"/>
              <a:t>mandibular nerves; </a:t>
            </a:r>
            <a:r>
              <a:rPr lang="en-US" dirty="0"/>
              <a:t>nerves of somatic (ordinary) sensation, i.e. pain, temperature  &amp; touch</a:t>
            </a:r>
          </a:p>
          <a:p>
            <a:pPr lvl="1"/>
            <a:r>
              <a:rPr lang="en-US" b="1" dirty="0"/>
              <a:t>Facial </a:t>
            </a:r>
            <a:r>
              <a:rPr lang="en-US" dirty="0"/>
              <a:t>&amp;</a:t>
            </a:r>
            <a:r>
              <a:rPr lang="en-US" b="1" dirty="0"/>
              <a:t> glossophanryngeal nerves;</a:t>
            </a:r>
            <a:r>
              <a:rPr lang="en-US" dirty="0"/>
              <a:t> nerves of the special sensation of taste.</a:t>
            </a:r>
          </a:p>
          <a:p>
            <a:pPr>
              <a:buNone/>
            </a:pPr>
            <a:r>
              <a:rPr lang="en-US" b="1" u="sng" dirty="0"/>
              <a:t>Functions of the tongue</a:t>
            </a:r>
          </a:p>
          <a:p>
            <a:r>
              <a:rPr lang="en-US" dirty="0"/>
              <a:t>Plays an important part in:</a:t>
            </a:r>
          </a:p>
          <a:p>
            <a:pPr lvl="1"/>
            <a:r>
              <a:rPr lang="en-US" dirty="0"/>
              <a:t>mastication (chewing)</a:t>
            </a:r>
          </a:p>
          <a:p>
            <a:pPr lvl="1"/>
            <a:r>
              <a:rPr lang="en-US" dirty="0"/>
              <a:t>deglutition (swallowing)</a:t>
            </a:r>
          </a:p>
          <a:p>
            <a:pPr lvl="1"/>
            <a:r>
              <a:rPr lang="en-US" dirty="0"/>
              <a:t>speech</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769</a:t>
            </a:fld>
            <a:endParaRPr lang="en-US"/>
          </a:p>
        </p:txBody>
      </p:sp>
    </p:spTree>
  </p:cSld>
  <p:clrMapOvr>
    <a:masterClrMapping/>
  </p:clrMapOvr>
  <p:transition>
    <p:cover dir="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0">
            <a:schemeClr val="accent4"/>
          </a:lnRef>
          <a:fillRef idx="3">
            <a:schemeClr val="accent4"/>
          </a:fillRef>
          <a:effectRef idx="3">
            <a:schemeClr val="accent4"/>
          </a:effectRef>
          <a:fontRef idx="minor">
            <a:schemeClr val="lt1"/>
          </a:fontRef>
        </p:style>
        <p:txBody>
          <a:bodyPr/>
          <a:lstStyle/>
          <a:p>
            <a:r>
              <a:rPr lang="en-US" b="1" dirty="0"/>
              <a:t>AXIAL SKELETON</a:t>
            </a:r>
          </a:p>
        </p:txBody>
      </p:sp>
      <p:sp>
        <p:nvSpPr>
          <p:cNvPr id="3" name="Content Placeholder 2"/>
          <p:cNvSpPr>
            <a:spLocks noGrp="1"/>
          </p:cNvSpPr>
          <p:nvPr>
            <p:ph idx="1"/>
          </p:nvPr>
        </p:nvSpPr>
        <p:spPr>
          <a:xfrm>
            <a:off x="0" y="762000"/>
            <a:ext cx="9144000" cy="6096000"/>
          </a:xfrm>
        </p:spPr>
        <p:txBody>
          <a:bodyPr>
            <a:normAutofit/>
          </a:bodyPr>
          <a:lstStyle/>
          <a:p>
            <a:pPr>
              <a:buNone/>
            </a:pPr>
            <a:r>
              <a:rPr lang="en-US" b="1" u="sng" dirty="0"/>
              <a:t>1. Skull</a:t>
            </a:r>
          </a:p>
          <a:p>
            <a:r>
              <a:rPr lang="en-US" dirty="0"/>
              <a:t>2 parts,</a:t>
            </a:r>
          </a:p>
          <a:p>
            <a:pPr lvl="1"/>
            <a:r>
              <a:rPr lang="en-US" dirty="0"/>
              <a:t>the cranium, which contains the brain </a:t>
            </a:r>
          </a:p>
          <a:p>
            <a:pPr lvl="1"/>
            <a:r>
              <a:rPr lang="en-US" dirty="0"/>
              <a:t>the face. </a:t>
            </a:r>
          </a:p>
          <a:p>
            <a:r>
              <a:rPr lang="en-US" dirty="0"/>
              <a:t>Consists of a number of bones which develop separately but fuse together as they mature. </a:t>
            </a:r>
          </a:p>
          <a:p>
            <a:r>
              <a:rPr lang="en-US" dirty="0"/>
              <a:t>The only movable bone is the mandible or lower jaw.</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77</a:t>
            </a:fld>
            <a:endParaRPr lang="en-US"/>
          </a:p>
        </p:txBody>
      </p:sp>
    </p:spTree>
  </p:cSld>
  <p:clrMapOvr>
    <a:masterClrMapping/>
  </p:clrMapOvr>
  <p:transition>
    <p:strips dir="rd"/>
  </p:transition>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b="1" dirty="0"/>
              <a:t>Teeth</a:t>
            </a:r>
          </a:p>
          <a:p>
            <a:r>
              <a:rPr lang="en-US" dirty="0"/>
              <a:t>Embedded in the alveoli or sockets of the alveolar ridges of the mandible &amp; the maxilla. </a:t>
            </a:r>
          </a:p>
          <a:p>
            <a:r>
              <a:rPr lang="en-US" dirty="0"/>
              <a:t>Each individual has 2 sets, or dentitions, the temporary or deciduous teeth and the permanent teeth. </a:t>
            </a:r>
          </a:p>
          <a:p>
            <a:r>
              <a:rPr lang="en-US" dirty="0"/>
              <a:t>At birth the teeth of both dentitions are present in immature form in the mandible &amp; maxilla.</a:t>
            </a:r>
          </a:p>
          <a:p>
            <a:r>
              <a:rPr lang="en-US" dirty="0"/>
              <a:t>20 temporary teeth, 10 in each jaw. They begin to erupt when the child is about 6 months old, and should all be present after 24 months.</a:t>
            </a:r>
          </a:p>
          <a:p>
            <a:r>
              <a:rPr lang="en-US" dirty="0"/>
              <a:t>Permanent teeth begin to replace the deciduous teeth in the 6</a:t>
            </a:r>
            <a:r>
              <a:rPr lang="en-US" baseline="30000" dirty="0"/>
              <a:t>th</a:t>
            </a:r>
            <a:r>
              <a:rPr lang="en-US" dirty="0"/>
              <a:t> year of age &amp; this dentition, consisting of 32 teeth, is usually complete by the 24th year.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770</a:t>
            </a:fld>
            <a:endParaRPr lang="en-US"/>
          </a:p>
        </p:txBody>
      </p:sp>
    </p:spTree>
  </p:cSld>
  <p:clrMapOvr>
    <a:masterClrMapping/>
  </p:clrMapOvr>
  <p:transition>
    <p:cover dir="rd"/>
  </p:transition>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457200" y="0"/>
            <a:ext cx="83058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771</a:t>
            </a:fld>
            <a:endParaRPr lang="en-US"/>
          </a:p>
        </p:txBody>
      </p:sp>
    </p:spTree>
  </p:cSld>
  <p:clrMapOvr>
    <a:masterClrMapping/>
  </p:clrMapOvr>
  <p:transition>
    <p:wedge/>
  </p:transition>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Functions of the teeth</a:t>
            </a:r>
          </a:p>
          <a:p>
            <a:pPr marL="514350" indent="-514350">
              <a:buFont typeface="+mj-lt"/>
              <a:buAutoNum type="arabicPeriod"/>
            </a:pPr>
            <a:r>
              <a:rPr lang="en-US" dirty="0"/>
              <a:t>Incisor &amp; canine teeth; used for cutting &amp; for biting off pieces of food, </a:t>
            </a:r>
          </a:p>
          <a:p>
            <a:pPr marL="514350" indent="-514350">
              <a:buFont typeface="+mj-lt"/>
              <a:buAutoNum type="arabicPeriod"/>
            </a:pPr>
            <a:r>
              <a:rPr lang="en-US" dirty="0"/>
              <a:t>Premolar &amp; molar teeth, with broad, flat surfaces; for grinding or chewing food.</a:t>
            </a:r>
          </a:p>
          <a:p>
            <a:pPr>
              <a:buNone/>
            </a:pPr>
            <a:r>
              <a:rPr lang="en-US" b="1" u="sng" dirty="0"/>
              <a:t>Structure of a tooth.</a:t>
            </a:r>
          </a:p>
          <a:p>
            <a:r>
              <a:rPr lang="en-US" dirty="0"/>
              <a:t>Consists of:</a:t>
            </a:r>
          </a:p>
          <a:p>
            <a:pPr lvl="1"/>
            <a:r>
              <a:rPr lang="en-US" dirty="0"/>
              <a:t>the crown — part which protrudes from the gum</a:t>
            </a:r>
          </a:p>
          <a:p>
            <a:pPr lvl="1"/>
            <a:r>
              <a:rPr lang="en-US" dirty="0"/>
              <a:t>the root — part embedded in the bone</a:t>
            </a:r>
          </a:p>
          <a:p>
            <a:pPr lvl="1"/>
            <a:r>
              <a:rPr lang="en-US" dirty="0"/>
              <a:t>the neck — slightly narrowed region where the crown merges with the root.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772</a:t>
            </a:fld>
            <a:endParaRPr lang="en-US"/>
          </a:p>
        </p:txBody>
      </p:sp>
    </p:spTree>
  </p:cSld>
  <p:clrMapOvr>
    <a:masterClrMapping/>
  </p:clrMapOvr>
  <p:transition>
    <p:wedge/>
  </p:transition>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a:t>Centre of the tooth, is the </a:t>
            </a:r>
            <a:r>
              <a:rPr lang="en-US" b="1" dirty="0"/>
              <a:t>pulp cavity; </a:t>
            </a:r>
            <a:r>
              <a:rPr lang="en-US" dirty="0"/>
              <a:t>containing blood vessels, lymph vessels &amp; nerves. Surrounding this is a hard ivory-like substance called </a:t>
            </a:r>
            <a:r>
              <a:rPr lang="en-US" b="1" dirty="0"/>
              <a:t>dentine</a:t>
            </a:r>
            <a:r>
              <a:rPr lang="en-US" dirty="0"/>
              <a:t>.</a:t>
            </a:r>
          </a:p>
          <a:p>
            <a:r>
              <a:rPr lang="en-US" dirty="0"/>
              <a:t>Outside the dentine of the crown is a thin layer of very hard substance, the </a:t>
            </a:r>
            <a:r>
              <a:rPr lang="en-US" b="1" dirty="0"/>
              <a:t>enamel. </a:t>
            </a:r>
          </a:p>
          <a:p>
            <a:r>
              <a:rPr lang="en-US" b="1" dirty="0"/>
              <a:t>Root </a:t>
            </a:r>
            <a:r>
              <a:rPr lang="en-US" dirty="0"/>
              <a:t>of the tooth is covered with a substance resembling bone; </a:t>
            </a:r>
            <a:r>
              <a:rPr lang="en-US" b="1" dirty="0"/>
              <a:t>cement</a:t>
            </a:r>
            <a:r>
              <a:rPr lang="en-US" dirty="0"/>
              <a:t>, which fixes the tooth in its socket.</a:t>
            </a:r>
          </a:p>
          <a:p>
            <a:r>
              <a:rPr lang="en-US" dirty="0"/>
              <a:t>Blood vessels &amp; nerves pass to the tooth through a small foramen at the apex of each root.</a:t>
            </a:r>
          </a:p>
          <a:p>
            <a:pPr>
              <a:buNone/>
            </a:pPr>
            <a:r>
              <a:rPr lang="en-US" b="1" u="sng" dirty="0"/>
              <a:t>Nerve supply</a:t>
            </a:r>
          </a:p>
          <a:p>
            <a:r>
              <a:rPr lang="en-US" dirty="0"/>
              <a:t>Upper teeth; branches of the maxillary nerves </a:t>
            </a:r>
          </a:p>
          <a:p>
            <a:r>
              <a:rPr lang="en-US" dirty="0"/>
              <a:t>Lower teeth; branches of the mandibular nerves. </a:t>
            </a:r>
          </a:p>
          <a:p>
            <a:r>
              <a:rPr lang="en-US" dirty="0"/>
              <a:t>Both branches of the trigeminal nerves</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773</a:t>
            </a:fld>
            <a:endParaRPr lang="en-US"/>
          </a:p>
        </p:txBody>
      </p:sp>
    </p:spTree>
  </p:cSld>
  <p:clrMapOvr>
    <a:masterClrMapping/>
  </p:clrMapOvr>
  <p:transition>
    <p:wedge/>
  </p:transition>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26162"/>
            <a:ext cx="8229600" cy="731838"/>
          </a:xfrm>
        </p:spPr>
        <p:txBody>
          <a:bodyPr>
            <a:normAutofit fontScale="90000"/>
          </a:bodyPr>
          <a:lstStyle/>
          <a:p>
            <a:r>
              <a:rPr lang="en-US" dirty="0"/>
              <a:t>shapes of the permanent teeth</a:t>
            </a:r>
          </a:p>
        </p:txBody>
      </p:sp>
      <p:pic>
        <p:nvPicPr>
          <p:cNvPr id="7170" name="Picture 2"/>
          <p:cNvPicPr>
            <a:picLocks noGrp="1" noChangeAspect="1" noChangeArrowheads="1"/>
          </p:cNvPicPr>
          <p:nvPr>
            <p:ph idx="1"/>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774</a:t>
            </a:fld>
            <a:endParaRPr lang="en-US"/>
          </a:p>
        </p:txBody>
      </p:sp>
    </p:spTree>
  </p:cSld>
  <p:clrMapOvr>
    <a:masterClrMapping/>
  </p:clrMapOvr>
  <p:transition>
    <p:wedge/>
  </p:transition>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354762"/>
            <a:ext cx="8229600" cy="503238"/>
          </a:xfrm>
        </p:spPr>
        <p:txBody>
          <a:bodyPr>
            <a:normAutofit fontScale="90000"/>
          </a:bodyPr>
          <a:lstStyle/>
          <a:p>
            <a:r>
              <a:rPr lang="en-US" dirty="0"/>
              <a:t>Section of a tooth</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152400" y="0"/>
            <a:ext cx="86868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775</a:t>
            </a:fld>
            <a:endParaRPr lang="en-US"/>
          </a:p>
        </p:txBody>
      </p:sp>
    </p:spTree>
  </p:cSld>
  <p:clrMapOvr>
    <a:masterClrMapping/>
  </p:clrMapOvr>
  <p:transition>
    <p:wedge/>
  </p:transition>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SALIVARY GLANDS</a:t>
            </a:r>
          </a:p>
        </p:txBody>
      </p:sp>
      <p:sp>
        <p:nvSpPr>
          <p:cNvPr id="3" name="Content Placeholder 2"/>
          <p:cNvSpPr>
            <a:spLocks noGrp="1"/>
          </p:cNvSpPr>
          <p:nvPr>
            <p:ph idx="1"/>
          </p:nvPr>
        </p:nvSpPr>
        <p:spPr>
          <a:xfrm>
            <a:off x="0" y="609600"/>
            <a:ext cx="9144000" cy="6248400"/>
          </a:xfrm>
        </p:spPr>
        <p:txBody>
          <a:bodyPr>
            <a:normAutofit fontScale="85000" lnSpcReduction="10000"/>
          </a:bodyPr>
          <a:lstStyle/>
          <a:p>
            <a:r>
              <a:rPr lang="en-US" dirty="0"/>
              <a:t>Pour their secretions into the mouth. </a:t>
            </a:r>
          </a:p>
          <a:p>
            <a:r>
              <a:rPr lang="en-US" dirty="0"/>
              <a:t>3 pairs: parotid, </a:t>
            </a:r>
            <a:r>
              <a:rPr lang="en-US" dirty="0" err="1"/>
              <a:t>submandibular</a:t>
            </a:r>
            <a:r>
              <a:rPr lang="en-US" dirty="0"/>
              <a:t> glands &amp; sublingual glands.</a:t>
            </a:r>
          </a:p>
          <a:p>
            <a:pPr>
              <a:buNone/>
            </a:pPr>
            <a:r>
              <a:rPr lang="en-US" b="1" dirty="0"/>
              <a:t>a) Parotid glands</a:t>
            </a:r>
          </a:p>
          <a:p>
            <a:r>
              <a:rPr lang="en-US" dirty="0"/>
              <a:t>Situated one on each side of the face just below the external acoustic meatus. Each gland has a parotid duct opening into the mouth at the level of 2</a:t>
            </a:r>
            <a:r>
              <a:rPr lang="en-US" baseline="30000" dirty="0"/>
              <a:t>nd</a:t>
            </a:r>
            <a:r>
              <a:rPr lang="en-US" dirty="0"/>
              <a:t> upper molar tooth.</a:t>
            </a:r>
          </a:p>
          <a:p>
            <a:pPr>
              <a:buNone/>
            </a:pPr>
            <a:r>
              <a:rPr lang="en-US" b="1" dirty="0"/>
              <a:t>b) </a:t>
            </a:r>
            <a:r>
              <a:rPr lang="en-US" b="1" dirty="0" err="1"/>
              <a:t>Submandibular</a:t>
            </a:r>
            <a:r>
              <a:rPr lang="en-US" b="1" dirty="0"/>
              <a:t> glands</a:t>
            </a:r>
          </a:p>
          <a:p>
            <a:r>
              <a:rPr lang="en-US" dirty="0"/>
              <a:t>Lie one on each side of the face under the angle of the jaw. 2 </a:t>
            </a:r>
            <a:r>
              <a:rPr lang="en-US" dirty="0" err="1"/>
              <a:t>submandibular</a:t>
            </a:r>
            <a:r>
              <a:rPr lang="en-US" dirty="0"/>
              <a:t> ducts open on the floor of the mouth, one on each side of the </a:t>
            </a:r>
            <a:r>
              <a:rPr lang="en-US" dirty="0" err="1"/>
              <a:t>frenulum</a:t>
            </a:r>
            <a:r>
              <a:rPr lang="en-US" dirty="0"/>
              <a:t> of the tongue.</a:t>
            </a:r>
          </a:p>
          <a:p>
            <a:pPr>
              <a:buNone/>
            </a:pPr>
            <a:r>
              <a:rPr lang="en-US" b="1" dirty="0"/>
              <a:t>c) Sublingual glands</a:t>
            </a:r>
          </a:p>
          <a:p>
            <a:r>
              <a:rPr lang="en-US" dirty="0"/>
              <a:t>Lie under the mucous membrane of the floor of the mouth in front of the </a:t>
            </a:r>
            <a:r>
              <a:rPr lang="en-US" dirty="0" err="1"/>
              <a:t>submandibular</a:t>
            </a:r>
            <a:r>
              <a:rPr lang="en-US" dirty="0"/>
              <a:t> glands. Have numerous small ducts that open into the floor of the mouth.</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776</a:t>
            </a:fld>
            <a:endParaRPr lang="en-US"/>
          </a:p>
        </p:txBody>
      </p:sp>
    </p:spTree>
  </p:cSld>
  <p:clrMapOvr>
    <a:masterClrMapping/>
  </p:clrMapOvr>
  <p:transition>
    <p:wedge/>
  </p:transition>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07162"/>
            <a:ext cx="8229600" cy="350838"/>
          </a:xfrm>
        </p:spPr>
        <p:txBody>
          <a:bodyPr>
            <a:normAutofit fontScale="90000"/>
          </a:bodyPr>
          <a:lstStyle/>
          <a:p>
            <a:r>
              <a:rPr lang="en-US" dirty="0"/>
              <a:t>Position of salivary glands</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777</a:t>
            </a:fld>
            <a:endParaRPr lang="en-US"/>
          </a:p>
        </p:txBody>
      </p:sp>
    </p:spTree>
  </p:cSld>
  <p:clrMapOvr>
    <a:masterClrMapping/>
  </p:clrMapOvr>
  <p:transition>
    <p:wedge/>
  </p:transition>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Structure of the salivary glands</a:t>
            </a:r>
          </a:p>
          <a:p>
            <a:r>
              <a:rPr lang="en-US" dirty="0"/>
              <a:t>Surrounded by a fibrous capsule.</a:t>
            </a:r>
          </a:p>
          <a:p>
            <a:r>
              <a:rPr lang="en-US" dirty="0"/>
              <a:t>Consist of a number of lobules made up of small </a:t>
            </a:r>
            <a:r>
              <a:rPr lang="en-US" dirty="0" err="1"/>
              <a:t>acini</a:t>
            </a:r>
            <a:r>
              <a:rPr lang="en-US" dirty="0"/>
              <a:t> lined with secretory cells. </a:t>
            </a:r>
          </a:p>
          <a:p>
            <a:r>
              <a:rPr lang="en-US" dirty="0"/>
              <a:t>Secretions are poured into </a:t>
            </a:r>
            <a:r>
              <a:rPr lang="en-US" dirty="0" err="1"/>
              <a:t>ductules</a:t>
            </a:r>
            <a:r>
              <a:rPr lang="en-US" dirty="0"/>
              <a:t> which join up to form larger ducts leading into the mouth.</a:t>
            </a:r>
          </a:p>
          <a:p>
            <a:pPr>
              <a:buNone/>
            </a:pPr>
            <a:r>
              <a:rPr lang="en-US" b="1" dirty="0"/>
              <a:t>Nerve supply</a:t>
            </a:r>
          </a:p>
          <a:p>
            <a:pPr lvl="1"/>
            <a:r>
              <a:rPr lang="en-US" dirty="0"/>
              <a:t>Parasympathetic stimulation; increases secretion</a:t>
            </a:r>
          </a:p>
          <a:p>
            <a:pPr lvl="1"/>
            <a:r>
              <a:rPr lang="en-US" dirty="0"/>
              <a:t>sympathetic stimulation; decreases  secretion.</a:t>
            </a:r>
          </a:p>
          <a:p>
            <a:pPr>
              <a:buNone/>
            </a:pPr>
            <a:r>
              <a:rPr lang="en-US" b="1" dirty="0"/>
              <a:t>Blood supply</a:t>
            </a:r>
          </a:p>
          <a:p>
            <a:r>
              <a:rPr lang="en-US" dirty="0"/>
              <a:t>Arterial supply: branches from the external carotid arteries </a:t>
            </a:r>
          </a:p>
          <a:p>
            <a:r>
              <a:rPr lang="en-US" dirty="0"/>
              <a:t>Venous drainage; into the external jugular veins.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778</a:t>
            </a:fld>
            <a:endParaRPr lang="en-US"/>
          </a:p>
        </p:txBody>
      </p:sp>
    </p:spTree>
  </p:cSld>
  <p:clrMapOvr>
    <a:masterClrMapping/>
  </p:clrMapOvr>
  <p:transition>
    <p:wedge/>
  </p:transition>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Composition of saliva</a:t>
            </a:r>
          </a:p>
          <a:p>
            <a:r>
              <a:rPr lang="en-US" b="1" dirty="0"/>
              <a:t>Saliva</a:t>
            </a:r>
            <a:r>
              <a:rPr lang="en-US" dirty="0"/>
              <a:t>: combined secretions from the salivary glands &amp; the small mucus-secreting glands of the lining of the oral cavity. </a:t>
            </a:r>
          </a:p>
          <a:p>
            <a:r>
              <a:rPr lang="en-US" dirty="0"/>
              <a:t>About 1.5 litres of saliva is produced daily and it consists of: </a:t>
            </a:r>
          </a:p>
          <a:p>
            <a:pPr lvl="1"/>
            <a:r>
              <a:rPr lang="en-US" dirty="0"/>
              <a:t>water</a:t>
            </a:r>
          </a:p>
          <a:p>
            <a:pPr lvl="1"/>
            <a:r>
              <a:rPr lang="en-US" dirty="0"/>
              <a:t>mineral salts</a:t>
            </a:r>
          </a:p>
          <a:p>
            <a:pPr lvl="1"/>
            <a:r>
              <a:rPr lang="en-US" dirty="0"/>
              <a:t>enzyme: salivary amylase</a:t>
            </a:r>
          </a:p>
          <a:p>
            <a:pPr lvl="1"/>
            <a:r>
              <a:rPr lang="en-US" dirty="0"/>
              <a:t>mucus</a:t>
            </a:r>
          </a:p>
          <a:p>
            <a:pPr lvl="1"/>
            <a:r>
              <a:rPr lang="en-US" dirty="0"/>
              <a:t>lysozyme</a:t>
            </a:r>
          </a:p>
          <a:p>
            <a:pPr lvl="1"/>
            <a:r>
              <a:rPr lang="en-US" dirty="0"/>
              <a:t>immunoglobulins</a:t>
            </a:r>
          </a:p>
          <a:p>
            <a:pPr lvl="1"/>
            <a:r>
              <a:rPr lang="en-US" dirty="0"/>
              <a:t>blood-clotting factors.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779</a:t>
            </a:fld>
            <a:endParaRPr lang="en-US"/>
          </a:p>
        </p:txBody>
      </p:sp>
    </p:spTree>
  </p:cSld>
  <p:clrMapOvr>
    <a:masterClrMapping/>
  </p:clrMapOvr>
  <p:transition>
    <p:wedg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78</a:t>
            </a:fld>
            <a:endParaRPr lang="en-US"/>
          </a:p>
        </p:txBody>
      </p:sp>
      <p:pic>
        <p:nvPicPr>
          <p:cNvPr id="5" name="Picture 2"/>
          <p:cNvPicPr>
            <a:picLocks noGrp="1" noChangeAspect="1" noChangeArrowheads="1"/>
          </p:cNvPicPr>
          <p:nvPr>
            <p:ph idx="1"/>
          </p:nvPr>
        </p:nvPicPr>
        <p:blipFill>
          <a:blip r:embed="rId2" cstate="print"/>
          <a:srcRect/>
          <a:stretch>
            <a:fillRect/>
          </a:stretch>
        </p:blipFill>
        <p:spPr bwMode="auto">
          <a:xfrm>
            <a:off x="914400" y="152400"/>
            <a:ext cx="7477125" cy="4419600"/>
          </a:xfrm>
          <a:prstGeom prst="rect">
            <a:avLst/>
          </a:prstGeom>
          <a:noFill/>
          <a:ln w="9525">
            <a:noFill/>
            <a:miter lim="800000"/>
            <a:headEnd/>
            <a:tailEnd/>
          </a:ln>
        </p:spPr>
      </p:pic>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Secretion of saliva</a:t>
            </a:r>
          </a:p>
          <a:p>
            <a:r>
              <a:rPr lang="en-US" dirty="0"/>
              <a:t>Under autonomic nerve control.</a:t>
            </a:r>
          </a:p>
          <a:p>
            <a:r>
              <a:rPr lang="en-US" dirty="0"/>
              <a:t>Parasympathetic stimulation causes vasodilatation and profuse secretion of watery saliva with a relatively low content of enzymes &amp; other organic substances.</a:t>
            </a:r>
          </a:p>
          <a:p>
            <a:r>
              <a:rPr lang="en-US" dirty="0"/>
              <a:t>Sympathetic stimulation causes vasoconstriction and secretion of small amounts of saliva rich in organic material, especially from the </a:t>
            </a:r>
            <a:r>
              <a:rPr lang="en-US" dirty="0" err="1"/>
              <a:t>submandibular</a:t>
            </a:r>
            <a:r>
              <a:rPr lang="en-US" dirty="0"/>
              <a:t> glands. </a:t>
            </a:r>
          </a:p>
          <a:p>
            <a:r>
              <a:rPr lang="en-US" dirty="0"/>
              <a:t>Reflex secretion occurs when there is food in the mouth &amp; the reflex can easily become conditioned so that the sight, smell and even the thought of food stimulates the flow of saliva.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780</a:t>
            </a:fld>
            <a:endParaRPr lang="en-US"/>
          </a:p>
        </p:txBody>
      </p:sp>
    </p:spTree>
  </p:cSld>
  <p:clrMapOvr>
    <a:masterClrMapping/>
  </p:clrMapOvr>
  <p:transition>
    <p:wedge/>
  </p:transition>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Functions of saliva</a:t>
            </a:r>
          </a:p>
          <a:p>
            <a:pPr marL="514350" indent="-514350">
              <a:buFont typeface="+mj-lt"/>
              <a:buAutoNum type="arabicPeriod"/>
            </a:pPr>
            <a:r>
              <a:rPr lang="en-US" b="1" dirty="0"/>
              <a:t>Chemical digestion of polysaccharides: E</a:t>
            </a:r>
            <a:r>
              <a:rPr lang="en-US" dirty="0"/>
              <a:t>nzyme amylase begins the breakdown of complex sugars, reducing them to the disaccharide maltose.</a:t>
            </a:r>
          </a:p>
          <a:p>
            <a:pPr marL="914400" lvl="1" indent="-514350"/>
            <a:r>
              <a:rPr lang="en-US" dirty="0"/>
              <a:t>Optimum pH for the action of salivary amylase is 6.8.</a:t>
            </a:r>
          </a:p>
          <a:p>
            <a:pPr marL="914400" lvl="1" indent="-514350"/>
            <a:r>
              <a:rPr lang="en-US" dirty="0"/>
              <a:t>Salivary pH ranges from 5.8-7.4</a:t>
            </a:r>
            <a:r>
              <a:rPr lang="en-US" i="1" dirty="0"/>
              <a:t> </a:t>
            </a:r>
            <a:r>
              <a:rPr lang="en-US" dirty="0"/>
              <a:t>depending on the rate of flow; the higher the flow rate, the higher is the </a:t>
            </a:r>
            <a:r>
              <a:rPr lang="en-US" dirty="0" err="1"/>
              <a:t>pH.</a:t>
            </a:r>
            <a:r>
              <a:rPr lang="en-US" dirty="0"/>
              <a:t> </a:t>
            </a:r>
          </a:p>
          <a:p>
            <a:pPr marL="514350" indent="-514350"/>
            <a:r>
              <a:rPr lang="en-US" dirty="0"/>
              <a:t>Enzyme action continues during swallowing until terminated by the strongly acidic pH (1.5 to 1.8) of the gastric juices, which degrades the amylase.</a:t>
            </a:r>
          </a:p>
          <a:p>
            <a:pPr marL="514350" indent="-514350">
              <a:buNone/>
            </a:pPr>
            <a:r>
              <a:rPr lang="en-US" b="1" dirty="0"/>
              <a:t>2. Lubrication of food. </a:t>
            </a:r>
            <a:r>
              <a:rPr lang="en-US" dirty="0"/>
              <a:t>Dry food entering the mouth is moistened &amp; lubricated by saliva before it can be made into a bolus ready for swallowing.</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781</a:t>
            </a:fld>
            <a:endParaRPr lang="en-US"/>
          </a:p>
        </p:txBody>
      </p:sp>
    </p:spTree>
  </p:cSld>
  <p:clrMapOvr>
    <a:masterClrMapping/>
  </p:clrMapOvr>
  <p:transition>
    <p:wedge/>
  </p:transition>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514350" indent="-514350">
              <a:buNone/>
            </a:pPr>
            <a:r>
              <a:rPr lang="en-US" b="1" dirty="0"/>
              <a:t>3. Cleansing and lubricating. </a:t>
            </a:r>
            <a:r>
              <a:rPr lang="en-US" dirty="0"/>
              <a:t>An adequate flow of saliva is necessary to cleanse the mouth &amp; keep its tissues soft, moist &amp; pliable. Helps prevent damage to mucous membrane by rough/abrasive foodstuffs.</a:t>
            </a:r>
          </a:p>
          <a:p>
            <a:pPr marL="514350" indent="-514350">
              <a:buNone/>
            </a:pPr>
            <a:r>
              <a:rPr lang="en-US" b="1" dirty="0"/>
              <a:t>4. Non-specific defence. </a:t>
            </a:r>
            <a:r>
              <a:rPr lang="en-US" dirty="0"/>
              <a:t>Lysozyme, immunoglobulins &amp; clotting factors combat invading microbes.</a:t>
            </a:r>
          </a:p>
          <a:p>
            <a:pPr marL="514350" indent="-514350">
              <a:buNone/>
            </a:pPr>
            <a:r>
              <a:rPr lang="en-US" b="1" dirty="0"/>
              <a:t>5. Taste. </a:t>
            </a:r>
            <a:r>
              <a:rPr lang="en-US" dirty="0"/>
              <a:t>Taste buds are stimulated only by chemical substances in solution. Dry foods stimulate the sense of taste only after thorough mixing with saliva.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782</a:t>
            </a:fld>
            <a:endParaRPr lang="en-US"/>
          </a:p>
        </p:txBody>
      </p:sp>
    </p:spTree>
  </p:cSld>
  <p:clrMapOvr>
    <a:masterClrMapping/>
  </p:clrMapOvr>
  <p:transition>
    <p:wedge/>
  </p:transition>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PHARYNX</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dirty="0"/>
              <a:t>Has 3 parts. </a:t>
            </a:r>
          </a:p>
          <a:p>
            <a:r>
              <a:rPr lang="en-US" b="1" dirty="0" err="1"/>
              <a:t>Nasopharynx</a:t>
            </a:r>
            <a:r>
              <a:rPr lang="en-US" dirty="0"/>
              <a:t>; important in respiration.</a:t>
            </a:r>
          </a:p>
          <a:p>
            <a:r>
              <a:rPr lang="en-US" b="1" dirty="0" err="1"/>
              <a:t>Oropharynx</a:t>
            </a:r>
            <a:r>
              <a:rPr lang="en-US" dirty="0"/>
              <a:t> &amp; </a:t>
            </a:r>
            <a:r>
              <a:rPr lang="en-US" b="1" dirty="0" err="1"/>
              <a:t>laryngopharynx</a:t>
            </a:r>
            <a:r>
              <a:rPr lang="en-US" b="1" dirty="0"/>
              <a:t>;</a:t>
            </a:r>
            <a:r>
              <a:rPr lang="en-US" dirty="0"/>
              <a:t> passages common to both the respiratory &amp; digestive systems.</a:t>
            </a:r>
          </a:p>
          <a:p>
            <a:r>
              <a:rPr lang="en-US" dirty="0"/>
              <a:t>Walls are built of 3 layers of tissue.</a:t>
            </a:r>
          </a:p>
          <a:p>
            <a:pPr lvl="1"/>
            <a:r>
              <a:rPr lang="en-US" b="1" dirty="0"/>
              <a:t>Lining membrane (mucosa</a:t>
            </a:r>
            <a:r>
              <a:rPr lang="en-US" dirty="0"/>
              <a:t>); stratified squamous epithelium, continuous with the lining of the mouth at one end &amp; with the oesophagus at the other.</a:t>
            </a:r>
          </a:p>
          <a:p>
            <a:pPr lvl="1"/>
            <a:r>
              <a:rPr lang="en-US" b="1" dirty="0"/>
              <a:t>Middle layer; </a:t>
            </a:r>
            <a:r>
              <a:rPr lang="en-US" dirty="0"/>
              <a:t>consists of fibrous tissue which becomes thinner towards the lower end &amp; contains blood, lymph vessels &amp; nerves.</a:t>
            </a:r>
          </a:p>
          <a:p>
            <a:pPr lvl="1"/>
            <a:r>
              <a:rPr lang="en-US" b="1" dirty="0"/>
              <a:t>Outer layer; </a:t>
            </a:r>
            <a:r>
              <a:rPr lang="en-US" dirty="0"/>
              <a:t>consists of a number of involuntary constrictor muscles which are involved in swallowing. When food reaches the pharynx swallowing is no longer under voluntary control.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783</a:t>
            </a:fld>
            <a:endParaRPr lang="en-US"/>
          </a:p>
        </p:txBody>
      </p:sp>
    </p:spTree>
  </p:cSld>
  <p:clrMapOvr>
    <a:masterClrMapping/>
  </p:clrMapOvr>
  <p:transition>
    <p:wedge/>
  </p:transition>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Blood supply</a:t>
            </a:r>
          </a:p>
          <a:p>
            <a:r>
              <a:rPr lang="en-US" dirty="0"/>
              <a:t>Arterial: branches of the facial arteries. </a:t>
            </a:r>
          </a:p>
          <a:p>
            <a:r>
              <a:rPr lang="en-US" dirty="0"/>
              <a:t>Venous drainage: into the facial veins &amp; internal jugular veins.</a:t>
            </a:r>
          </a:p>
          <a:p>
            <a:pPr>
              <a:buNone/>
            </a:pPr>
            <a:r>
              <a:rPr lang="en-US" b="1" dirty="0"/>
              <a:t>Nerve supply</a:t>
            </a:r>
          </a:p>
          <a:p>
            <a:r>
              <a:rPr lang="en-US" dirty="0"/>
              <a:t>From the pharyngeal plexus </a:t>
            </a:r>
          </a:p>
          <a:p>
            <a:r>
              <a:rPr lang="en-US" dirty="0"/>
              <a:t>Parasympathetic &amp; sympathetic nerves.</a:t>
            </a:r>
          </a:p>
          <a:p>
            <a:pPr lvl="1"/>
            <a:r>
              <a:rPr lang="en-US" dirty="0"/>
              <a:t>Parasympathetic supply: mainly by the </a:t>
            </a:r>
            <a:r>
              <a:rPr lang="en-US" dirty="0" err="1"/>
              <a:t>glossopharyngeal</a:t>
            </a:r>
            <a:r>
              <a:rPr lang="en-US" dirty="0"/>
              <a:t> &amp; </a:t>
            </a:r>
            <a:r>
              <a:rPr lang="en-US" dirty="0" err="1"/>
              <a:t>vagus</a:t>
            </a:r>
            <a:r>
              <a:rPr lang="en-US" dirty="0"/>
              <a:t> nerves </a:t>
            </a:r>
          </a:p>
          <a:p>
            <a:pPr lvl="1"/>
            <a:r>
              <a:rPr lang="en-US" dirty="0"/>
              <a:t>sympathetic : from the cervical ganglia.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784</a:t>
            </a:fld>
            <a:endParaRPr lang="en-US"/>
          </a:p>
        </p:txBody>
      </p:sp>
    </p:spTree>
  </p:cSld>
  <p:clrMapOvr>
    <a:masterClrMapping/>
  </p:clrMapOvr>
  <p:transition>
    <p:wedge/>
  </p:transition>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OESOPHAGUS</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r>
              <a:rPr lang="en-US" dirty="0"/>
              <a:t>About 25 cm long &amp; about 2 cm in diameter</a:t>
            </a:r>
          </a:p>
          <a:p>
            <a:r>
              <a:rPr lang="en-US" dirty="0"/>
              <a:t>Lies in the median plane in the thorax in front of the vertebral column behind the trachea and the heart. </a:t>
            </a:r>
          </a:p>
          <a:p>
            <a:r>
              <a:rPr lang="en-US" dirty="0"/>
              <a:t>Continuous with the pharynx above &amp; just below the diaphragm it joins the stomach. </a:t>
            </a:r>
          </a:p>
          <a:p>
            <a:r>
              <a:rPr lang="en-US" dirty="0"/>
              <a:t>Passes between muscle fibres of the diaphragm behind the central tendon at the level of the 10</a:t>
            </a:r>
            <a:r>
              <a:rPr lang="en-US" baseline="30000" dirty="0"/>
              <a:t>th</a:t>
            </a:r>
            <a:r>
              <a:rPr lang="en-US" dirty="0"/>
              <a:t> thoracic vertebra.</a:t>
            </a:r>
          </a:p>
          <a:p>
            <a:r>
              <a:rPr lang="en-US" dirty="0"/>
              <a:t>Immediately the oesophagus has passed through the diaphragm it curves upwards before opening into the stomach. This sharp angle prevents the regurgitation of gastric contents into the oesophagus. </a:t>
            </a:r>
          </a:p>
          <a:p>
            <a:r>
              <a:rPr lang="en-US" dirty="0"/>
              <a:t>Upper &amp; lower ends of the oesophagus are closed by sphincter muscles.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785</a:t>
            </a:fld>
            <a:endParaRPr lang="en-US"/>
          </a:p>
        </p:txBody>
      </p:sp>
    </p:spTree>
  </p:cSld>
  <p:clrMapOvr>
    <a:masterClrMapping/>
  </p:clrMapOvr>
  <p:transition>
    <p:wedge/>
  </p:transition>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1"/>
            <a:r>
              <a:rPr lang="en-US" b="1" dirty="0"/>
              <a:t>Upper</a:t>
            </a:r>
            <a:r>
              <a:rPr lang="en-US" dirty="0"/>
              <a:t> </a:t>
            </a:r>
            <a:r>
              <a:rPr lang="en-US" b="1" dirty="0" err="1"/>
              <a:t>cricopharyngeal</a:t>
            </a:r>
            <a:r>
              <a:rPr lang="en-US" dirty="0"/>
              <a:t> sphincter; prevents air passing into the oesophagus during inspiration &amp; aspiration of oesophageal contents. </a:t>
            </a:r>
          </a:p>
          <a:p>
            <a:pPr lvl="1"/>
            <a:r>
              <a:rPr lang="en-US" b="1" dirty="0"/>
              <a:t>Cardiac or lower oesophageal sphincter;  </a:t>
            </a:r>
            <a:r>
              <a:rPr lang="en-US" dirty="0"/>
              <a:t>prevents reflux of acid gastric contents into the oesophagus. </a:t>
            </a:r>
          </a:p>
          <a:p>
            <a:pPr>
              <a:buNone/>
            </a:pPr>
            <a:r>
              <a:rPr lang="en-US" b="1" u="sng" dirty="0"/>
              <a:t>Structure</a:t>
            </a:r>
          </a:p>
          <a:p>
            <a:r>
              <a:rPr lang="en-US" dirty="0"/>
              <a:t>4  layers of tissue.</a:t>
            </a:r>
          </a:p>
          <a:p>
            <a:r>
              <a:rPr lang="en-US" b="1" dirty="0"/>
              <a:t>Outer covering</a:t>
            </a:r>
            <a:r>
              <a:rPr lang="en-US" dirty="0"/>
              <a:t>; the adventitia, consists of elastic fibrous tissue.</a:t>
            </a:r>
          </a:p>
          <a:p>
            <a:r>
              <a:rPr lang="en-US" dirty="0"/>
              <a:t>Proximal third; lined by stratified squamous epithelium </a:t>
            </a:r>
          </a:p>
          <a:p>
            <a:r>
              <a:rPr lang="en-US" dirty="0"/>
              <a:t>Distal third; by columnar epithelium.</a:t>
            </a:r>
          </a:p>
          <a:p>
            <a:r>
              <a:rPr lang="en-US" dirty="0"/>
              <a:t>Middle third; lined by a mixture of the two.</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786</a:t>
            </a:fld>
            <a:endParaRPr lang="en-US"/>
          </a:p>
        </p:txBody>
      </p:sp>
    </p:spTree>
  </p:cSld>
  <p:clrMapOvr>
    <a:masterClrMapping/>
  </p:clrMapOvr>
  <p:transition>
    <p:wedge/>
  </p:transition>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u="sng" dirty="0"/>
              <a:t>Blood supply</a:t>
            </a:r>
          </a:p>
          <a:p>
            <a:r>
              <a:rPr lang="en-US" b="1" dirty="0"/>
              <a:t>Arterial supply: </a:t>
            </a:r>
          </a:p>
          <a:p>
            <a:pPr lvl="1"/>
            <a:r>
              <a:rPr lang="en-US" dirty="0"/>
              <a:t>thoracic region- mainly by the oesophageal arteries, branches from the aorta. </a:t>
            </a:r>
          </a:p>
          <a:p>
            <a:pPr lvl="1"/>
            <a:r>
              <a:rPr lang="en-US" dirty="0"/>
              <a:t>abdominal region - by branches from the inferior phrenic arteries and the left gastric branch of the </a:t>
            </a:r>
            <a:r>
              <a:rPr lang="en-US" dirty="0" err="1"/>
              <a:t>coeliac</a:t>
            </a:r>
            <a:r>
              <a:rPr lang="en-US" dirty="0"/>
              <a:t> artery.</a:t>
            </a:r>
          </a:p>
          <a:p>
            <a:r>
              <a:rPr lang="en-US" b="1" dirty="0"/>
              <a:t>Venous drainage. </a:t>
            </a:r>
          </a:p>
          <a:p>
            <a:pPr lvl="1"/>
            <a:r>
              <a:rPr lang="en-US" dirty="0"/>
              <a:t>Thoracic region; into the </a:t>
            </a:r>
            <a:r>
              <a:rPr lang="en-US" dirty="0" err="1"/>
              <a:t>azygos</a:t>
            </a:r>
            <a:r>
              <a:rPr lang="en-US" dirty="0"/>
              <a:t> &amp; </a:t>
            </a:r>
            <a:r>
              <a:rPr lang="en-US" dirty="0" err="1"/>
              <a:t>hemiazygos</a:t>
            </a:r>
            <a:r>
              <a:rPr lang="en-US" dirty="0"/>
              <a:t> veins. </a:t>
            </a:r>
          </a:p>
          <a:p>
            <a:pPr lvl="1"/>
            <a:r>
              <a:rPr lang="en-US" dirty="0"/>
              <a:t>Abdominal part drains into the left gastric vein. Venous plexus at the distal end links the upward &amp; downward venous drainage, i.e. the general &amp; portal circulations.</a:t>
            </a:r>
          </a:p>
          <a:p>
            <a:pPr>
              <a:buNone/>
            </a:pPr>
            <a:r>
              <a:rPr lang="en-US" b="1" u="sng" dirty="0"/>
              <a:t>Nerve supply</a:t>
            </a:r>
          </a:p>
          <a:p>
            <a:r>
              <a:rPr lang="en-US" dirty="0"/>
              <a:t>Sympathetic &amp; parasympathetic nerves terminate in the </a:t>
            </a:r>
            <a:r>
              <a:rPr lang="en-US" dirty="0" err="1"/>
              <a:t>myenteric</a:t>
            </a:r>
            <a:r>
              <a:rPr lang="en-US" dirty="0"/>
              <a:t> &amp; </a:t>
            </a:r>
            <a:r>
              <a:rPr lang="en-US" dirty="0" err="1"/>
              <a:t>submucosal</a:t>
            </a:r>
            <a:r>
              <a:rPr lang="en-US" dirty="0"/>
              <a:t> plexuses.</a:t>
            </a:r>
          </a:p>
          <a:p>
            <a:r>
              <a:rPr lang="en-US" dirty="0"/>
              <a:t>Parasympathetic fibres are branches of the </a:t>
            </a:r>
            <a:r>
              <a:rPr lang="en-US" dirty="0" err="1"/>
              <a:t>vagus</a:t>
            </a:r>
            <a:r>
              <a:rPr lang="en-US" dirty="0"/>
              <a:t> nerves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787</a:t>
            </a:fld>
            <a:endParaRPr lang="en-US"/>
          </a:p>
        </p:txBody>
      </p:sp>
    </p:spTree>
  </p:cSld>
  <p:clrMapOvr>
    <a:masterClrMapping/>
  </p:clrMapOvr>
  <p:transition>
    <p:wedge/>
  </p:transition>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Functions of the mouth, pharynx &amp; oesophagus</a:t>
            </a:r>
          </a:p>
          <a:p>
            <a:pPr>
              <a:buNone/>
            </a:pPr>
            <a:r>
              <a:rPr lang="en-US" b="1" dirty="0"/>
              <a:t>a) Formation of a bolus. </a:t>
            </a:r>
            <a:r>
              <a:rPr lang="en-US" dirty="0"/>
              <a:t>When food is taken into the mouth it is masticated or chewed by the teeth &amp; moved round the mouth by the tongue &amp; muscles of the cheeks. </a:t>
            </a:r>
          </a:p>
          <a:p>
            <a:r>
              <a:rPr lang="en-US" dirty="0"/>
              <a:t>It is mixed with saliva &amp; formed into a soft mass or bolus ready for deglutition or swallowing.</a:t>
            </a:r>
          </a:p>
          <a:p>
            <a:r>
              <a:rPr lang="en-US" dirty="0"/>
              <a:t>Length of time that food remains in the mouth depends, to a large extent, on the consistency of the food.</a:t>
            </a:r>
          </a:p>
          <a:p>
            <a:pPr>
              <a:buNone/>
            </a:pPr>
            <a:r>
              <a:rPr lang="en-US" b="1" dirty="0"/>
              <a:t>b) Deglutition or swallowing. </a:t>
            </a:r>
            <a:r>
              <a:rPr lang="en-US" dirty="0"/>
              <a:t>Occurs in 3 stages after mastication is complete &amp; the bolus has been formed. Initiated voluntarily but completed by a reflex (involuntary) action.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788</a:t>
            </a:fld>
            <a:endParaRPr lang="en-US"/>
          </a:p>
        </p:txBody>
      </p:sp>
    </p:spTree>
  </p:cSld>
  <p:clrMapOvr>
    <a:masterClrMapping/>
  </p:clrMapOvr>
  <p:transition>
    <p:wedge/>
  </p:transition>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54762"/>
            <a:ext cx="8229600" cy="503238"/>
          </a:xfrm>
        </p:spPr>
        <p:txBody>
          <a:bodyPr>
            <a:normAutofit fontScale="90000"/>
          </a:bodyPr>
          <a:lstStyle/>
          <a:p>
            <a:r>
              <a:rPr lang="en-US" dirty="0"/>
              <a:t>Muscles involved in mastication</a:t>
            </a:r>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789</a:t>
            </a:fld>
            <a:endParaRPr lang="en-US"/>
          </a:p>
        </p:txBody>
      </p:sp>
    </p:spTree>
  </p:cSld>
  <p:clrMapOvr>
    <a:masterClrMapping/>
  </p:clrMapOvr>
  <p:transition>
    <p:wedg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09600"/>
          </a:xfrm>
          <a:solidFill>
            <a:schemeClr val="accent2">
              <a:lumMod val="75000"/>
            </a:schemeClr>
          </a:solidFill>
        </p:spPr>
        <p:style>
          <a:lnRef idx="0">
            <a:schemeClr val="accent4"/>
          </a:lnRef>
          <a:fillRef idx="3">
            <a:schemeClr val="accent4"/>
          </a:fillRef>
          <a:effectRef idx="3">
            <a:schemeClr val="accent4"/>
          </a:effectRef>
          <a:fontRef idx="minor">
            <a:schemeClr val="lt1"/>
          </a:fontRef>
        </p:style>
        <p:txBody>
          <a:bodyPr>
            <a:normAutofit/>
          </a:bodyPr>
          <a:lstStyle/>
          <a:p>
            <a:r>
              <a:rPr lang="en-US" sz="3200" b="1" dirty="0"/>
              <a:t>Functions of the skull</a:t>
            </a:r>
          </a:p>
        </p:txBody>
      </p:sp>
      <p:sp>
        <p:nvSpPr>
          <p:cNvPr id="3" name="Content Placeholder 2"/>
          <p:cNvSpPr>
            <a:spLocks noGrp="1"/>
          </p:cNvSpPr>
          <p:nvPr>
            <p:ph idx="1"/>
          </p:nvPr>
        </p:nvSpPr>
        <p:spPr>
          <a:xfrm>
            <a:off x="0" y="838200"/>
            <a:ext cx="9144000" cy="6019800"/>
          </a:xfrm>
        </p:spPr>
        <p:txBody>
          <a:bodyPr>
            <a:normAutofit/>
          </a:bodyPr>
          <a:lstStyle/>
          <a:p>
            <a:pPr marL="514350" indent="-514350">
              <a:buFont typeface="+mj-lt"/>
              <a:buAutoNum type="arabicParenR"/>
            </a:pPr>
            <a:r>
              <a:rPr lang="en-US" dirty="0"/>
              <a:t>Protection of the delicate structure of the brain, eyes and inner ears</a:t>
            </a:r>
          </a:p>
          <a:p>
            <a:pPr marL="514350" indent="-514350">
              <a:buFont typeface="+mj-lt"/>
              <a:buAutoNum type="arabicParenR"/>
            </a:pPr>
            <a:r>
              <a:rPr lang="en-US" dirty="0"/>
              <a:t>Maintaining patency of the nasal passages enabling breathing</a:t>
            </a:r>
          </a:p>
          <a:p>
            <a:pPr marL="514350" indent="-514350">
              <a:buFont typeface="+mj-lt"/>
              <a:buAutoNum type="arabicParenR"/>
            </a:pPr>
            <a:r>
              <a:rPr lang="en-US" dirty="0"/>
              <a:t>Eating – movement of the mandible allows chewing</a:t>
            </a:r>
          </a:p>
          <a:p>
            <a:pPr marL="514350" indent="-514350">
              <a:buFont typeface="+mj-lt"/>
              <a:buAutoNum type="arabicParenR"/>
            </a:pPr>
            <a:endParaRPr lang="en-US" dirty="0"/>
          </a:p>
          <a:p>
            <a:pPr marL="514350" indent="-514350">
              <a:buNone/>
            </a:pPr>
            <a:r>
              <a:rPr lang="en-US" dirty="0"/>
              <a:t>NB: various parts of the skull have specific functions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79</a:t>
            </a:fld>
            <a:endParaRPr lang="en-US"/>
          </a:p>
        </p:txBody>
      </p:sp>
    </p:spTree>
  </p:cSld>
  <p:clrMapOvr>
    <a:masterClrMapping/>
  </p:clrMapOvr>
  <p:transition>
    <p:strips dir="rd"/>
  </p:transition>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dirty="0"/>
              <a:t>Swallowing </a:t>
            </a:r>
          </a:p>
        </p:txBody>
      </p:sp>
      <p:sp>
        <p:nvSpPr>
          <p:cNvPr id="3" name="Content Placeholder 2"/>
          <p:cNvSpPr>
            <a:spLocks noGrp="1"/>
          </p:cNvSpPr>
          <p:nvPr>
            <p:ph idx="1"/>
          </p:nvPr>
        </p:nvSpPr>
        <p:spPr>
          <a:xfrm>
            <a:off x="0" y="457200"/>
            <a:ext cx="9144000" cy="6400800"/>
          </a:xfrm>
        </p:spPr>
        <p:txBody>
          <a:bodyPr>
            <a:normAutofit fontScale="92500" lnSpcReduction="10000"/>
          </a:bodyPr>
          <a:lstStyle/>
          <a:p>
            <a:pPr>
              <a:buNone/>
            </a:pPr>
            <a:r>
              <a:rPr lang="en-US" dirty="0"/>
              <a:t>1. Mouth is closed &amp; voluntary muscles of the tongue &amp; cheeks push the bolus backwards into the pharynx.</a:t>
            </a:r>
          </a:p>
          <a:p>
            <a:pPr>
              <a:buNone/>
            </a:pPr>
            <a:r>
              <a:rPr lang="en-US" dirty="0"/>
              <a:t>2. Muscles of the pharynx are stimulated by a reflex action initiated in the walls of the </a:t>
            </a:r>
            <a:r>
              <a:rPr lang="en-US" dirty="0" err="1"/>
              <a:t>oropharynx</a:t>
            </a:r>
            <a:r>
              <a:rPr lang="en-US" dirty="0"/>
              <a:t> &amp; coordinated in the medulla &amp; lower pons in the brain stem. Contraction of these muscles propels the bolus down into the oesophagus. Soft palate rises up &amp; closes off the </a:t>
            </a:r>
            <a:r>
              <a:rPr lang="en-US" dirty="0" err="1"/>
              <a:t>nasopharynx</a:t>
            </a:r>
            <a:r>
              <a:rPr lang="en-US" dirty="0"/>
              <a:t>; the tongue &amp; pharyngeal folds block the way back into the mouth; &amp; larynx is lifted up &amp; forward so that its opening is occluded by the overhanging epiglottis preventing entry into the airway.</a:t>
            </a:r>
          </a:p>
          <a:p>
            <a:pPr>
              <a:buNone/>
            </a:pPr>
            <a:r>
              <a:rPr lang="en-US" dirty="0"/>
              <a:t>3. Presence of the bolus in the pharynx stimulates a wave of peristalsis which propels the bolus through the oesophagus to the stomach.</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790</a:t>
            </a:fld>
            <a:endParaRPr lang="en-US"/>
          </a:p>
        </p:txBody>
      </p:sp>
    </p:spTree>
  </p:cSld>
  <p:clrMapOvr>
    <a:masterClrMapping/>
  </p:clrMapOvr>
  <p:transition>
    <p:wedge/>
  </p:transition>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a:t>Peristaltic waves pass along the oesophagus only after swallowing. </a:t>
            </a:r>
          </a:p>
          <a:p>
            <a:r>
              <a:rPr lang="en-US" dirty="0"/>
              <a:t>Ahead of a peristaltic wave, the cardiac sphincter guarding the entrance to the stomach relaxes to allow the descending bolus to pass into the stomach. Usually, </a:t>
            </a:r>
          </a:p>
          <a:p>
            <a:r>
              <a:rPr lang="en-US" dirty="0"/>
              <a:t>Factors preventing gastric reflux include:</a:t>
            </a:r>
          </a:p>
          <a:p>
            <a:pPr lvl="1"/>
            <a:r>
              <a:rPr lang="en-US" dirty="0"/>
              <a:t>constriction of the cardiac sphincter. </a:t>
            </a:r>
          </a:p>
          <a:p>
            <a:pPr lvl="1"/>
            <a:r>
              <a:rPr lang="en-US" dirty="0"/>
              <a:t>Attachment of the stomach to the diaphragm by the peritoneum</a:t>
            </a:r>
          </a:p>
          <a:p>
            <a:pPr lvl="1"/>
            <a:r>
              <a:rPr lang="en-US" dirty="0"/>
              <a:t>Maintenance of an acute angle between the oesophagus &amp; fundus of the stomach, i.e. an acute cardio-oesophageal angle</a:t>
            </a:r>
          </a:p>
          <a:p>
            <a:pPr lvl="1"/>
            <a:r>
              <a:rPr lang="en-US" dirty="0"/>
              <a:t>increased tone of the cardiac sphincter when </a:t>
            </a:r>
            <a:r>
              <a:rPr lang="en-US" dirty="0" err="1"/>
              <a:t>intraabdominal</a:t>
            </a:r>
            <a:r>
              <a:rPr lang="en-US" dirty="0"/>
              <a:t> pressure is increased &amp; the pinching effect of diaphragm muscle fibres.</a:t>
            </a:r>
          </a:p>
          <a:p>
            <a:r>
              <a:rPr lang="en-US" dirty="0"/>
              <a:t>Walls of the oesophagus are lubricated by mucus which assists the passage of the bolus during the peristaltic contraction of the muscular wall.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791</a:t>
            </a:fld>
            <a:endParaRPr lang="en-US"/>
          </a:p>
        </p:txBody>
      </p:sp>
    </p:spTree>
  </p:cSld>
  <p:clrMapOvr>
    <a:masterClrMapping/>
  </p:clrMapOvr>
  <p:transition>
    <p:wedge/>
  </p:transition>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278562"/>
            <a:ext cx="8229600" cy="579438"/>
          </a:xfrm>
        </p:spPr>
        <p:txBody>
          <a:bodyPr>
            <a:normAutofit/>
          </a:bodyPr>
          <a:lstStyle/>
          <a:p>
            <a:r>
              <a:rPr lang="en-US" sz="2800" dirty="0"/>
              <a:t>Positions of structures during swallowing.</a:t>
            </a:r>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0"/>
            <a:ext cx="89154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792</a:t>
            </a:fld>
            <a:endParaRPr lang="en-US"/>
          </a:p>
        </p:txBody>
      </p:sp>
    </p:spTree>
  </p:cSld>
  <p:clrMapOvr>
    <a:masterClrMapping/>
  </p:clrMapOvr>
  <p:transition>
    <p:wedge/>
  </p:transition>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u="sng" dirty="0"/>
              <a:t>STOMACH</a:t>
            </a:r>
          </a:p>
        </p:txBody>
      </p:sp>
      <p:sp>
        <p:nvSpPr>
          <p:cNvPr id="3" name="Content Placeholder 2"/>
          <p:cNvSpPr>
            <a:spLocks noGrp="1"/>
          </p:cNvSpPr>
          <p:nvPr>
            <p:ph idx="1"/>
          </p:nvPr>
        </p:nvSpPr>
        <p:spPr>
          <a:xfrm>
            <a:off x="0" y="533400"/>
            <a:ext cx="9144000" cy="6324600"/>
          </a:xfrm>
        </p:spPr>
        <p:txBody>
          <a:bodyPr>
            <a:normAutofit fontScale="92500"/>
          </a:bodyPr>
          <a:lstStyle/>
          <a:p>
            <a:r>
              <a:rPr lang="en-US" dirty="0"/>
              <a:t>J-shaped dilated portion of the alimentary tract situated in the epigastric, umbilical &amp; left hypochondriac regions of the abdominal cavity.</a:t>
            </a:r>
          </a:p>
          <a:p>
            <a:pPr>
              <a:buNone/>
            </a:pPr>
            <a:r>
              <a:rPr lang="en-US" b="1" u="sng" dirty="0"/>
              <a:t>Organs associated with the stomach </a:t>
            </a:r>
          </a:p>
          <a:p>
            <a:r>
              <a:rPr lang="en-US" dirty="0"/>
              <a:t>Anteriorly —left lobe of liver &amp; anterior abdominal wall</a:t>
            </a:r>
          </a:p>
          <a:p>
            <a:r>
              <a:rPr lang="en-US" dirty="0"/>
              <a:t>Posteriorly —abdominal aorta, pancreas, spleen, left kidney &amp; adrenal gland </a:t>
            </a:r>
          </a:p>
          <a:p>
            <a:r>
              <a:rPr lang="en-US" dirty="0"/>
              <a:t>Superiorly — diaphragm, oesophagus &amp; left lobe of liver</a:t>
            </a:r>
          </a:p>
          <a:p>
            <a:r>
              <a:rPr lang="en-US" dirty="0"/>
              <a:t>Inferiorly — transverse colon &amp; small intestine</a:t>
            </a:r>
          </a:p>
          <a:p>
            <a:pPr lvl="1"/>
            <a:r>
              <a:rPr lang="en-US" dirty="0"/>
              <a:t>To the left — diaphragm &amp; spleen</a:t>
            </a:r>
          </a:p>
          <a:p>
            <a:pPr lvl="1"/>
            <a:r>
              <a:rPr lang="en-US" dirty="0"/>
              <a:t>To the right—liver &amp; duodenum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793</a:t>
            </a:fld>
            <a:endParaRPr lang="en-US"/>
          </a:p>
        </p:txBody>
      </p:sp>
    </p:spTree>
  </p:cSld>
  <p:clrMapOvr>
    <a:masterClrMapping/>
  </p:clrMapOvr>
  <p:transition>
    <p:wedge/>
  </p:transition>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430962"/>
            <a:ext cx="8229600" cy="427038"/>
          </a:xfrm>
        </p:spPr>
        <p:txBody>
          <a:bodyPr>
            <a:normAutofit fontScale="90000"/>
          </a:bodyPr>
          <a:lstStyle/>
          <a:p>
            <a:r>
              <a:rPr lang="en-US" sz="2800" dirty="0"/>
              <a:t>Stomach &amp; associated structures</a:t>
            </a:r>
          </a:p>
        </p:txBody>
      </p:sp>
      <p:pic>
        <p:nvPicPr>
          <p:cNvPr id="12290"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794</a:t>
            </a:fld>
            <a:endParaRPr lang="en-US"/>
          </a:p>
        </p:txBody>
      </p:sp>
    </p:spTree>
  </p:cSld>
  <p:clrMapOvr>
    <a:masterClrMapping/>
  </p:clrMapOvr>
  <p:transition>
    <p:wedge/>
  </p:transition>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b="1" u="sng" dirty="0"/>
              <a:t>Structure of the stomach </a:t>
            </a:r>
          </a:p>
          <a:p>
            <a:r>
              <a:rPr lang="en-US" dirty="0"/>
              <a:t>Continuous with the oesophagus at the </a:t>
            </a:r>
            <a:r>
              <a:rPr lang="en-US" b="1" dirty="0"/>
              <a:t>cardiac sphincter &amp; </a:t>
            </a:r>
            <a:r>
              <a:rPr lang="en-US" dirty="0"/>
              <a:t>with the duodenum at the </a:t>
            </a:r>
            <a:r>
              <a:rPr lang="en-US" b="1" dirty="0"/>
              <a:t>pyloric sphincter</a:t>
            </a:r>
            <a:r>
              <a:rPr lang="en-US" dirty="0"/>
              <a:t>. </a:t>
            </a:r>
          </a:p>
          <a:p>
            <a:r>
              <a:rPr lang="en-US" dirty="0"/>
              <a:t>Has 2 curvatures. </a:t>
            </a:r>
          </a:p>
          <a:p>
            <a:pPr lvl="1"/>
            <a:r>
              <a:rPr lang="en-US" b="1" dirty="0"/>
              <a:t>Lesser curvature:</a:t>
            </a:r>
            <a:r>
              <a:rPr lang="en-US" dirty="0"/>
              <a:t> short, lies on the posterior surface of the stomach &amp; is the downwards continuation of the posterior wall of the esophagus. Just before the pyloric sphincter it curves upwards to complete the J shape. </a:t>
            </a:r>
          </a:p>
          <a:p>
            <a:pPr lvl="1"/>
            <a:r>
              <a:rPr lang="en-US" b="1" dirty="0"/>
              <a:t>Greater curvature: </a:t>
            </a:r>
            <a:r>
              <a:rPr lang="en-US" dirty="0"/>
              <a:t>formed where the oesophagus joins the stomach and the anterior region angles acutely upwards, curves downwards then slightly upwards towards the pyloric sphincter.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795</a:t>
            </a:fld>
            <a:endParaRPr lang="en-US"/>
          </a:p>
        </p:txBody>
      </p:sp>
    </p:spTree>
  </p:cSld>
  <p:clrMapOvr>
    <a:masterClrMapping/>
  </p:clrMapOvr>
  <p:transition>
    <p:wedge/>
  </p:transition>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a:t>stomach is divided into 3 regions: </a:t>
            </a:r>
          </a:p>
          <a:p>
            <a:pPr lvl="1"/>
            <a:r>
              <a:rPr lang="en-US" b="1" dirty="0"/>
              <a:t>the fundus, </a:t>
            </a:r>
          </a:p>
          <a:p>
            <a:pPr lvl="1"/>
            <a:r>
              <a:rPr lang="en-US" b="1" dirty="0"/>
              <a:t>the body </a:t>
            </a:r>
          </a:p>
          <a:p>
            <a:pPr lvl="1"/>
            <a:r>
              <a:rPr lang="en-US" dirty="0"/>
              <a:t>the </a:t>
            </a:r>
            <a:r>
              <a:rPr lang="en-US" b="1" dirty="0"/>
              <a:t>antrum</a:t>
            </a:r>
            <a:r>
              <a:rPr lang="en-US" dirty="0"/>
              <a:t>. </a:t>
            </a:r>
          </a:p>
          <a:p>
            <a:r>
              <a:rPr lang="en-US" dirty="0"/>
              <a:t>When the stomach is inactive the pyloric sphincter is relaxed and open and when the stomach contains food the sphincter is closed.</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796</a:t>
            </a:fld>
            <a:endParaRPr lang="en-US"/>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797</a:t>
            </a:fld>
            <a:endParaRPr lang="en-US"/>
          </a:p>
        </p:txBody>
      </p:sp>
    </p:spTree>
  </p:cSld>
  <p:clrMapOvr>
    <a:masterClrMapping/>
  </p:clrMapOvr>
  <p:transition>
    <p:wedge/>
  </p:transition>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Walls of the stomach</a:t>
            </a:r>
          </a:p>
          <a:p>
            <a:pPr>
              <a:buNone/>
            </a:pPr>
            <a:r>
              <a:rPr lang="en-US" dirty="0"/>
              <a:t>a) </a:t>
            </a:r>
            <a:r>
              <a:rPr lang="en-US" b="1" dirty="0"/>
              <a:t>Muscle layer: </a:t>
            </a:r>
            <a:r>
              <a:rPr lang="en-US" dirty="0"/>
              <a:t>Consists of 3 layers of smooth muscle fibres: </a:t>
            </a:r>
          </a:p>
          <a:p>
            <a:pPr lvl="1"/>
            <a:r>
              <a:rPr lang="en-US" dirty="0"/>
              <a:t>an outer layer of longitudinal fibres</a:t>
            </a:r>
          </a:p>
          <a:p>
            <a:pPr lvl="1"/>
            <a:r>
              <a:rPr lang="en-US" dirty="0"/>
              <a:t>a middle layer of circular fibres</a:t>
            </a:r>
          </a:p>
          <a:p>
            <a:pPr lvl="1"/>
            <a:r>
              <a:rPr lang="en-US" dirty="0"/>
              <a:t>an inner layer of oblique fibres.</a:t>
            </a:r>
          </a:p>
          <a:p>
            <a:r>
              <a:rPr lang="en-US" dirty="0"/>
              <a:t>Has 3 layers of muscle instead of 2.</a:t>
            </a:r>
          </a:p>
          <a:p>
            <a:pPr lvl="1"/>
            <a:r>
              <a:rPr lang="en-US" dirty="0"/>
              <a:t>Arrangement allows for the churning motion characteristic of gastric activity, as well as peristaltic movement. </a:t>
            </a:r>
          </a:p>
          <a:p>
            <a:r>
              <a:rPr lang="en-US" dirty="0"/>
              <a:t>Circular muscle is strongest in the pyloric antrum &amp; sphincter.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798</a:t>
            </a:fld>
            <a:endParaRPr lang="en-US"/>
          </a:p>
        </p:txBody>
      </p:sp>
    </p:spTree>
  </p:cSld>
  <p:clrMapOvr>
    <a:masterClrMapping/>
  </p:clrMapOvr>
  <p:transition>
    <p:wedge/>
  </p:transition>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Mucosa. </a:t>
            </a:r>
          </a:p>
          <a:p>
            <a:r>
              <a:rPr lang="en-US" dirty="0"/>
              <a:t>When the stomach is empty the mucous membrane lining is thrown into longitudinal folds or rugae, and when full the rugae are 'ironed out' and the surface has a smooth, velvety appearance. </a:t>
            </a:r>
          </a:p>
          <a:p>
            <a:r>
              <a:rPr lang="en-US" dirty="0"/>
              <a:t>Numerous gastric glands are situated below the surface in the mucous membrane; that secrete gastric juice into the stomach.</a:t>
            </a:r>
          </a:p>
        </p:txBody>
      </p:sp>
      <p:sp>
        <p:nvSpPr>
          <p:cNvPr id="5" name="Slide Number Placeholder 4"/>
          <p:cNvSpPr>
            <a:spLocks noGrp="1"/>
          </p:cNvSpPr>
          <p:nvPr>
            <p:ph type="sldNum" sz="quarter" idx="12"/>
          </p:nvPr>
        </p:nvSpPr>
        <p:spPr/>
        <p:txBody>
          <a:bodyPr/>
          <a:lstStyle/>
          <a:p>
            <a:fld id="{5A635FD2-D9AA-4F2E-8FE6-17BF2643B117}" type="slidenum">
              <a:rPr lang="en-US" smtClean="0"/>
              <a:pPr/>
              <a:t>799</a:t>
            </a:fld>
            <a:endParaRPr lang="en-US"/>
          </a:p>
        </p:txBody>
      </p:sp>
    </p:spTree>
  </p:cSld>
  <p:clrMapOvr>
    <a:masterClrMapping/>
  </p:clrMapOvr>
  <p:transition>
    <p:pull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u="sng" dirty="0"/>
              <a:t>B. STRATIFIED EPITHELIA</a:t>
            </a:r>
          </a:p>
        </p:txBody>
      </p:sp>
      <p:sp>
        <p:nvSpPr>
          <p:cNvPr id="3" name="Content Placeholder 2"/>
          <p:cNvSpPr>
            <a:spLocks noGrp="1"/>
          </p:cNvSpPr>
          <p:nvPr>
            <p:ph idx="1"/>
          </p:nvPr>
        </p:nvSpPr>
        <p:spPr>
          <a:xfrm>
            <a:off x="0" y="609600"/>
            <a:ext cx="9144000" cy="6248400"/>
          </a:xfrm>
        </p:spPr>
        <p:txBody>
          <a:bodyPr>
            <a:normAutofit fontScale="85000" lnSpcReduction="20000"/>
          </a:bodyPr>
          <a:lstStyle/>
          <a:p>
            <a:r>
              <a:rPr lang="en-US" dirty="0"/>
              <a:t>Consist of several layers of cells of various shapes. The superficial layers grow up from below.</a:t>
            </a:r>
          </a:p>
          <a:p>
            <a:r>
              <a:rPr lang="en-US" dirty="0"/>
              <a:t>Basement membranes are usually absent. </a:t>
            </a:r>
          </a:p>
          <a:p>
            <a:r>
              <a:rPr lang="en-US" b="1" dirty="0"/>
              <a:t>Main function</a:t>
            </a:r>
            <a:r>
              <a:rPr lang="en-US" dirty="0"/>
              <a:t>: To protect underlying structures from mechanical wear and tear. </a:t>
            </a:r>
          </a:p>
          <a:p>
            <a:r>
              <a:rPr lang="en-US" dirty="0"/>
              <a:t>2 main types: </a:t>
            </a:r>
            <a:r>
              <a:rPr lang="en-US" b="1" dirty="0"/>
              <a:t>stratified squamous and transitional</a:t>
            </a:r>
            <a:r>
              <a:rPr lang="en-US" dirty="0"/>
              <a:t>.</a:t>
            </a:r>
          </a:p>
          <a:p>
            <a:pPr>
              <a:buNone/>
            </a:pPr>
            <a:r>
              <a:rPr lang="en-US" b="1" dirty="0"/>
              <a:t>a) Stratified squamous epithelium</a:t>
            </a:r>
          </a:p>
          <a:p>
            <a:r>
              <a:rPr lang="en-US" dirty="0"/>
              <a:t>Composed of a no. of layers of cells of different shapes. In the deepest layers the cells are mainly columnar and, as they grow towards the surface, they become flattened and are then shed.</a:t>
            </a:r>
          </a:p>
          <a:p>
            <a:pPr>
              <a:buNone/>
            </a:pPr>
            <a:r>
              <a:rPr lang="en-US" b="1" dirty="0" err="1">
                <a:solidFill>
                  <a:srgbClr val="FF0000"/>
                </a:solidFill>
              </a:rPr>
              <a:t>Keratinised</a:t>
            </a:r>
            <a:r>
              <a:rPr lang="en-US" b="1" dirty="0">
                <a:solidFill>
                  <a:srgbClr val="FF0000"/>
                </a:solidFill>
              </a:rPr>
              <a:t> stratified epithelium</a:t>
            </a:r>
            <a:r>
              <a:rPr lang="en-US" b="1" dirty="0"/>
              <a:t>: </a:t>
            </a:r>
            <a:r>
              <a:rPr lang="en-US" dirty="0"/>
              <a:t>Found on dry</a:t>
            </a:r>
            <a:r>
              <a:rPr lang="en-US" b="1" dirty="0"/>
              <a:t> </a:t>
            </a:r>
            <a:r>
              <a:rPr lang="en-US" dirty="0"/>
              <a:t>surfaces that are subjected to wear and tear, i.e. skin, hair and nails. Surface layer consists of dead epithelial cells to which the protein keratin has been added forming a tough, relatively waterproof protective layer that prevents drying of the underlying live cells.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a:t>
            </a:fld>
            <a:endParaRPr lang="en-US"/>
          </a:p>
        </p:txBody>
      </p:sp>
    </p:spTree>
  </p:cSld>
  <p:clrMapOvr>
    <a:masterClrMapping/>
  </p:clrMapOvr>
  <p:transition>
    <p:cover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2. vertebral column</a:t>
            </a:r>
          </a:p>
          <a:p>
            <a:r>
              <a:rPr lang="en-US" dirty="0"/>
              <a:t>Consists of 24 movable bones (vertebrae) plus the sacrum and coccyx. The bodies of the bones are separated from each other by </a:t>
            </a:r>
            <a:r>
              <a:rPr lang="en-US" b="1" dirty="0"/>
              <a:t>intervertebral discs, consisting of cartilage.</a:t>
            </a:r>
          </a:p>
          <a:p>
            <a:r>
              <a:rPr lang="en-US" dirty="0"/>
              <a:t>Has 5 parts and the bones of each part are numbered from above downwards.</a:t>
            </a:r>
          </a:p>
          <a:p>
            <a:pPr>
              <a:buNone/>
            </a:pPr>
            <a:r>
              <a:rPr lang="en-US" dirty="0"/>
              <a:t>	• 7 cervical</a:t>
            </a:r>
          </a:p>
          <a:p>
            <a:pPr>
              <a:buNone/>
            </a:pPr>
            <a:r>
              <a:rPr lang="en-US" dirty="0"/>
              <a:t>	• 12 thoracic</a:t>
            </a:r>
          </a:p>
          <a:p>
            <a:pPr>
              <a:buNone/>
            </a:pPr>
            <a:r>
              <a:rPr lang="en-US" dirty="0"/>
              <a:t>	• 5 lumbar</a:t>
            </a:r>
          </a:p>
          <a:p>
            <a:pPr>
              <a:buNone/>
            </a:pPr>
            <a:r>
              <a:rPr lang="en-US" dirty="0"/>
              <a:t>	• 1 sacrum (5 fused bones)</a:t>
            </a:r>
          </a:p>
          <a:p>
            <a:pPr>
              <a:buNone/>
            </a:pPr>
            <a:r>
              <a:rPr lang="en-US" dirty="0"/>
              <a:t>	• 1 coccyx (4 fused bones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80</a:t>
            </a:fld>
            <a:endParaRPr lang="en-US"/>
          </a:p>
        </p:txBody>
      </p:sp>
    </p:spTree>
  </p:cSld>
  <p:clrMapOvr>
    <a:masterClrMapping/>
  </p:clrMapOvr>
  <p:transition>
    <p:strips dir="rd"/>
  </p:transition>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800</a:t>
            </a:fld>
            <a:endParaRPr lang="en-US"/>
          </a:p>
        </p:txBody>
      </p:sp>
    </p:spTree>
  </p:cSld>
  <p:clrMapOvr>
    <a:masterClrMapping/>
  </p:clrMapOvr>
  <p:transition>
    <p:pull dir="d"/>
  </p:transition>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Blood supply</a:t>
            </a:r>
          </a:p>
          <a:p>
            <a:r>
              <a:rPr lang="en-US" dirty="0"/>
              <a:t>Arterial blood: branches of the </a:t>
            </a:r>
            <a:r>
              <a:rPr lang="en-US" dirty="0" err="1"/>
              <a:t>coeliac</a:t>
            </a:r>
            <a:r>
              <a:rPr lang="en-US" dirty="0"/>
              <a:t> artery </a:t>
            </a:r>
          </a:p>
          <a:p>
            <a:r>
              <a:rPr lang="en-US" dirty="0"/>
              <a:t>Venous drainage: into the portal vein. </a:t>
            </a:r>
          </a:p>
          <a:p>
            <a:r>
              <a:rPr lang="en-US" b="1" dirty="0"/>
              <a:t>Nerve supply</a:t>
            </a:r>
          </a:p>
          <a:p>
            <a:pPr lvl="1"/>
            <a:r>
              <a:rPr lang="en-US" dirty="0"/>
              <a:t>Sympathetic supply: mainly from the </a:t>
            </a:r>
            <a:r>
              <a:rPr lang="en-US" dirty="0" err="1"/>
              <a:t>coeliac</a:t>
            </a:r>
            <a:r>
              <a:rPr lang="en-US" dirty="0"/>
              <a:t> plexus</a:t>
            </a:r>
          </a:p>
          <a:p>
            <a:pPr lvl="1"/>
            <a:r>
              <a:rPr lang="en-US" dirty="0"/>
              <a:t>Parasympathetic supply: from the </a:t>
            </a:r>
            <a:r>
              <a:rPr lang="en-US" dirty="0" err="1"/>
              <a:t>vagus</a:t>
            </a:r>
            <a:r>
              <a:rPr lang="en-US" dirty="0"/>
              <a:t> nerves.</a:t>
            </a:r>
          </a:p>
          <a:p>
            <a:r>
              <a:rPr lang="en-US" dirty="0"/>
              <a:t>Sympathetic stimulation reduces  </a:t>
            </a:r>
          </a:p>
          <a:p>
            <a:pPr lvl="1"/>
            <a:r>
              <a:rPr lang="en-US" dirty="0"/>
              <a:t>the motility of the stomach </a:t>
            </a:r>
          </a:p>
          <a:p>
            <a:pPr lvl="1"/>
            <a:r>
              <a:rPr lang="en-US" dirty="0"/>
              <a:t>The secretion of gastric juice</a:t>
            </a:r>
          </a:p>
          <a:p>
            <a:r>
              <a:rPr lang="en-US" dirty="0" err="1"/>
              <a:t>Vagal</a:t>
            </a:r>
            <a:r>
              <a:rPr lang="en-US" dirty="0"/>
              <a:t> stimulation has the opposite effect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801</a:t>
            </a:fld>
            <a:endParaRPr lang="en-US"/>
          </a:p>
        </p:txBody>
      </p:sp>
    </p:spTree>
  </p:cSld>
  <p:clrMapOvr>
    <a:masterClrMapping/>
  </p:clrMapOvr>
  <p:transition>
    <p:pull dir="d"/>
  </p:transition>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u="sng" dirty="0"/>
              <a:t>Gastric juice and functions of the stomach</a:t>
            </a:r>
          </a:p>
          <a:p>
            <a:r>
              <a:rPr lang="en-US" dirty="0"/>
              <a:t>Stomach size varies with the volume of food it contains, about 1.5 litres or more in an adult. </a:t>
            </a:r>
          </a:p>
          <a:p>
            <a:r>
              <a:rPr lang="en-US" dirty="0"/>
              <a:t>When a meal has been eaten the food accumulates in the stomach in layers, the last part of the meal remaining in the fundus for some time. </a:t>
            </a:r>
          </a:p>
          <a:p>
            <a:r>
              <a:rPr lang="en-US" dirty="0"/>
              <a:t>Mixing with the gastric juice takes place. </a:t>
            </a:r>
          </a:p>
          <a:p>
            <a:r>
              <a:rPr lang="en-US" dirty="0"/>
              <a:t>Gastric muscle contraction consists of a churning movement that breaks down the bolus and mixes it with gastric juice, and peristaltic waves that propel the stomach contents towards the pylorus. </a:t>
            </a:r>
          </a:p>
          <a:p>
            <a:r>
              <a:rPr lang="en-US" dirty="0"/>
              <a:t>When the stomach is active the pyloric sphincter closes. Strong peristaltic contraction of the pyloric antrum forces gastric contents, after they are sufficiently liquefied, through the pylorus into the duodenum in small spurts.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802</a:t>
            </a:fld>
            <a:endParaRPr lang="en-US"/>
          </a:p>
        </p:txBody>
      </p:sp>
    </p:spTree>
  </p:cSld>
  <p:clrMapOvr>
    <a:masterClrMapping/>
  </p:clrMapOvr>
  <p:transition>
    <p:pull dir="d"/>
  </p:transition>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u="sng" dirty="0"/>
              <a:t>Gastric juice</a:t>
            </a:r>
          </a:p>
          <a:p>
            <a:r>
              <a:rPr lang="en-US" dirty="0"/>
              <a:t>About 2 litres are secreted daily.</a:t>
            </a:r>
          </a:p>
          <a:p>
            <a:r>
              <a:rPr lang="en-US" dirty="0"/>
              <a:t>Consists of:</a:t>
            </a:r>
          </a:p>
          <a:p>
            <a:pPr lvl="1">
              <a:buFont typeface="Wingdings" pitchFamily="2" charset="2"/>
              <a:buChar char="ü"/>
            </a:pPr>
            <a:r>
              <a:rPr lang="en-US" dirty="0"/>
              <a:t>water…. secreted by gastric glands</a:t>
            </a:r>
          </a:p>
          <a:p>
            <a:pPr lvl="1">
              <a:buFont typeface="Wingdings" pitchFamily="2" charset="2"/>
              <a:buChar char="ü"/>
            </a:pPr>
            <a:r>
              <a:rPr lang="en-US" dirty="0"/>
              <a:t>mineral salts… secreted by gastric glands</a:t>
            </a:r>
          </a:p>
          <a:p>
            <a:pPr lvl="1">
              <a:buFont typeface="Wingdings" pitchFamily="2" charset="2"/>
              <a:buChar char="ü"/>
            </a:pPr>
            <a:r>
              <a:rPr lang="en-US" dirty="0"/>
              <a:t>Mucus……. secreted by goblet cells &amp; on the stomach surface</a:t>
            </a:r>
          </a:p>
          <a:p>
            <a:pPr lvl="1">
              <a:buFont typeface="Wingdings" pitchFamily="2" charset="2"/>
              <a:buChar char="ü"/>
            </a:pPr>
            <a:r>
              <a:rPr lang="en-US" dirty="0"/>
              <a:t>hydrochloric acid …secreted by parietal cells in the gastric glands</a:t>
            </a:r>
          </a:p>
          <a:p>
            <a:pPr lvl="1">
              <a:buFont typeface="Wingdings" pitchFamily="2" charset="2"/>
              <a:buChar char="ü"/>
            </a:pPr>
            <a:r>
              <a:rPr lang="en-US" dirty="0"/>
              <a:t>intrinsic factor 1.. secreted by parietal cells in the gastric glands</a:t>
            </a:r>
          </a:p>
          <a:p>
            <a:pPr lvl="1">
              <a:buFont typeface="Wingdings" pitchFamily="2" charset="2"/>
              <a:buChar char="ü"/>
            </a:pPr>
            <a:r>
              <a:rPr lang="en-US" dirty="0"/>
              <a:t>inactive enzyme precursors: </a:t>
            </a:r>
            <a:r>
              <a:rPr lang="en-US" dirty="0" err="1"/>
              <a:t>pepsinogens</a:t>
            </a:r>
            <a:r>
              <a:rPr lang="en-US" dirty="0"/>
              <a:t> secreted by chief cells in the glands.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803</a:t>
            </a:fld>
            <a:endParaRPr lang="en-US"/>
          </a:p>
        </p:txBody>
      </p:sp>
    </p:spTree>
  </p:cSld>
  <p:clrMapOvr>
    <a:masterClrMapping/>
  </p:clrMapOvr>
  <p:transition>
    <p:pull dir="d"/>
  </p:transition>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marL="514350" indent="-514350">
              <a:buNone/>
            </a:pPr>
            <a:r>
              <a:rPr lang="en-US" b="1" u="sng" dirty="0"/>
              <a:t>Functions of gastric juice</a:t>
            </a:r>
          </a:p>
          <a:p>
            <a:pPr marL="514350" indent="-514350">
              <a:buFont typeface="+mj-lt"/>
              <a:buAutoNum type="arabicParenR"/>
            </a:pPr>
            <a:r>
              <a:rPr lang="en-US" dirty="0"/>
              <a:t>Water further liquefies the food swallowed.</a:t>
            </a:r>
          </a:p>
          <a:p>
            <a:pPr marL="514350" indent="-514350">
              <a:buFont typeface="+mj-lt"/>
              <a:buAutoNum type="arabicParenR"/>
            </a:pPr>
            <a:r>
              <a:rPr lang="en-US" dirty="0"/>
              <a:t>Hydrochloric acid:</a:t>
            </a:r>
          </a:p>
          <a:p>
            <a:pPr marL="514350" indent="-514350">
              <a:buNone/>
            </a:pPr>
            <a:r>
              <a:rPr lang="en-US" dirty="0"/>
              <a:t>	— acidifies the food and stops the action of salivary amylase</a:t>
            </a:r>
          </a:p>
          <a:p>
            <a:pPr marL="514350" indent="-514350">
              <a:buNone/>
            </a:pPr>
            <a:r>
              <a:rPr lang="en-US" dirty="0"/>
              <a:t>	— kills ingested microbes</a:t>
            </a:r>
          </a:p>
          <a:p>
            <a:pPr marL="514350" indent="-514350">
              <a:buNone/>
            </a:pPr>
            <a:r>
              <a:rPr lang="en-US" dirty="0"/>
              <a:t>	— provides the acid environment needed for effective digestion by pepsins. </a:t>
            </a:r>
          </a:p>
          <a:p>
            <a:pPr marL="514350" indent="-514350">
              <a:buNone/>
            </a:pPr>
            <a:r>
              <a:rPr lang="en-US" dirty="0"/>
              <a:t>3)   </a:t>
            </a:r>
            <a:r>
              <a:rPr lang="en-US" dirty="0" err="1"/>
              <a:t>Pepsinogens</a:t>
            </a:r>
            <a:r>
              <a:rPr lang="en-US" dirty="0"/>
              <a:t> are activated to pepsins by hydrochloric acid and by pepsins already present in the stomach. They begin the digestion of proteins, breaking them into smaller molecules. Pepsins act most effectively at pH 1.5 to 3.5.</a:t>
            </a:r>
          </a:p>
          <a:p>
            <a:pPr marL="514350" indent="-514350">
              <a:buNone/>
            </a:pPr>
            <a:r>
              <a:rPr lang="en-US" dirty="0"/>
              <a:t>4)   Intrinsic factor (a protein) is necessary for the absorption of vitamin B12 from the ileum.</a:t>
            </a:r>
          </a:p>
          <a:p>
            <a:pPr marL="514350" indent="-514350">
              <a:buNone/>
            </a:pPr>
            <a:r>
              <a:rPr lang="en-US" dirty="0"/>
              <a:t>5)  Mucus prevents mechanical injury to the stomach wall by lubricating the contents. It prevents chemical injury by acting as a barrier between the stomach wall and the corrosive gastric juice. </a:t>
            </a:r>
          </a:p>
          <a:p>
            <a:pPr marL="514350" indent="-514350">
              <a:buFont typeface="+mj-lt"/>
              <a:buAutoNum type="arabicParenR"/>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804</a:t>
            </a:fld>
            <a:endParaRPr lang="en-US"/>
          </a:p>
        </p:txBody>
      </p:sp>
    </p:spTree>
  </p:cSld>
  <p:clrMapOvr>
    <a:masterClrMapping/>
  </p:clrMapOvr>
  <p:transition>
    <p:pull dir="d"/>
  </p:transition>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b="1" u="sng" dirty="0"/>
              <a:t>Secretion of gastric juice</a:t>
            </a:r>
          </a:p>
          <a:p>
            <a:r>
              <a:rPr lang="en-US" b="1" dirty="0"/>
              <a:t>Fasting juice</a:t>
            </a:r>
            <a:r>
              <a:rPr lang="en-US" dirty="0"/>
              <a:t>: small quantity of gastric juice always present in the stomach, even when it contains no food. </a:t>
            </a:r>
          </a:p>
          <a:p>
            <a:r>
              <a:rPr lang="en-US" dirty="0"/>
              <a:t>Secretion reaches its maximum level about 1 hour after a meal then declines to the fasting level after about 4 hours.</a:t>
            </a:r>
          </a:p>
          <a:p>
            <a:r>
              <a:rPr lang="en-US" dirty="0"/>
              <a:t>3 phases of secretion of gastric juice</a:t>
            </a:r>
          </a:p>
          <a:p>
            <a:pPr>
              <a:buNone/>
            </a:pPr>
            <a:r>
              <a:rPr lang="en-US" dirty="0"/>
              <a:t>1. </a:t>
            </a:r>
            <a:r>
              <a:rPr lang="en-US" b="1" dirty="0"/>
              <a:t>Cephalic phase</a:t>
            </a:r>
            <a:r>
              <a:rPr lang="en-US" dirty="0"/>
              <a:t>. Occurs before food reaches the stomach &amp; is due to reflex stimulation of the </a:t>
            </a:r>
            <a:r>
              <a:rPr lang="en-US" dirty="0" err="1"/>
              <a:t>vagus</a:t>
            </a:r>
            <a:r>
              <a:rPr lang="en-US" dirty="0"/>
              <a:t> nerves initiated by the sight, smell or taste of food. </a:t>
            </a:r>
          </a:p>
          <a:p>
            <a:pPr>
              <a:buNone/>
            </a:pPr>
            <a:r>
              <a:rPr lang="en-US" dirty="0"/>
              <a:t>2. </a:t>
            </a:r>
            <a:r>
              <a:rPr lang="en-US" b="1" dirty="0"/>
              <a:t>Gastric phase</a:t>
            </a:r>
            <a:r>
              <a:rPr lang="en-US" dirty="0"/>
              <a:t>. When stimulated by the presence of food, the </a:t>
            </a:r>
            <a:r>
              <a:rPr lang="en-US" dirty="0" err="1"/>
              <a:t>entero</a:t>
            </a:r>
            <a:r>
              <a:rPr lang="en-US" dirty="0"/>
              <a:t>-endocrine cells in the pyloric antrum &amp; duodenum secrete </a:t>
            </a:r>
            <a:r>
              <a:rPr lang="en-US" b="1" dirty="0" err="1"/>
              <a:t>gastrin</a:t>
            </a:r>
            <a:r>
              <a:rPr lang="en-US" dirty="0"/>
              <a:t>. </a:t>
            </a:r>
          </a:p>
          <a:p>
            <a:r>
              <a:rPr lang="en-US" dirty="0" err="1"/>
              <a:t>Gastrin</a:t>
            </a:r>
            <a:r>
              <a:rPr lang="en-US" dirty="0"/>
              <a:t>, circulating in the blood which supplies the stomach, stimulates the gastric glands to produce more gastric juice.</a:t>
            </a:r>
          </a:p>
          <a:p>
            <a:r>
              <a:rPr lang="en-US" dirty="0" err="1"/>
              <a:t>Gastrin</a:t>
            </a:r>
            <a:r>
              <a:rPr lang="en-US" dirty="0"/>
              <a:t> secretion is suppressed when the pH in the pyloric antrum falls to about 1.5.</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805</a:t>
            </a:fld>
            <a:endParaRPr lang="en-US"/>
          </a:p>
        </p:txBody>
      </p:sp>
    </p:spTree>
  </p:cSld>
  <p:clrMapOvr>
    <a:masterClrMapping/>
  </p:clrMapOvr>
  <p:transition>
    <p:pull dir="d"/>
  </p:transition>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dirty="0"/>
              <a:t>3. </a:t>
            </a:r>
            <a:r>
              <a:rPr lang="en-US" b="1" dirty="0"/>
              <a:t>Intestinal phase</a:t>
            </a:r>
            <a:r>
              <a:rPr lang="en-US" dirty="0"/>
              <a:t>. When the partially digested contents of the stomach reach the small intestine, a hormone complex </a:t>
            </a:r>
            <a:r>
              <a:rPr lang="en-US" b="1" dirty="0" err="1"/>
              <a:t>enterogastrone</a:t>
            </a:r>
            <a:r>
              <a:rPr lang="en-US" dirty="0"/>
              <a:t> is produced by endocrine cells in the intestinal mucosa, which slows down the </a:t>
            </a:r>
            <a:r>
              <a:rPr lang="en-US" b="1" dirty="0"/>
              <a:t>secretion of gastric juice </a:t>
            </a:r>
            <a:r>
              <a:rPr lang="en-US" dirty="0"/>
              <a:t>&amp;</a:t>
            </a:r>
            <a:r>
              <a:rPr lang="en-US" b="1" dirty="0"/>
              <a:t> reduces gastric motility.</a:t>
            </a:r>
          </a:p>
          <a:p>
            <a:r>
              <a:rPr lang="en-US" dirty="0"/>
              <a:t>2 of the hormones forming this complex are </a:t>
            </a:r>
            <a:r>
              <a:rPr lang="en-US" b="1" dirty="0"/>
              <a:t>secretin </a:t>
            </a:r>
            <a:r>
              <a:rPr lang="en-US" dirty="0"/>
              <a:t>&amp;</a:t>
            </a:r>
            <a:r>
              <a:rPr lang="en-US" b="1" dirty="0"/>
              <a:t> </a:t>
            </a:r>
            <a:r>
              <a:rPr lang="en-US" b="1" dirty="0" err="1"/>
              <a:t>cholecystokinin</a:t>
            </a:r>
            <a:r>
              <a:rPr lang="en-US" b="1" dirty="0"/>
              <a:t> (CCK).</a:t>
            </a:r>
          </a:p>
          <a:p>
            <a:r>
              <a:rPr lang="en-US" dirty="0"/>
              <a:t>By slowing the emptying rate of the stomach, the contents of the duodenum become more thoroughly mixed with bile &amp; pancreatic juice. This phase is most marked when the meal has had a high fat content.</a:t>
            </a:r>
          </a:p>
          <a:p>
            <a:r>
              <a:rPr lang="en-US" dirty="0"/>
              <a:t>Rate at which the stomach empties depends to a large extent on the type of food eaten. </a:t>
            </a:r>
          </a:p>
          <a:p>
            <a:pPr lvl="1"/>
            <a:r>
              <a:rPr lang="en-US" dirty="0"/>
              <a:t>Carbohydrate meal leaves the stomach in 2 to 3 hours, </a:t>
            </a:r>
          </a:p>
          <a:p>
            <a:pPr lvl="1"/>
            <a:r>
              <a:rPr lang="en-US" dirty="0"/>
              <a:t>Protein meal remains longer </a:t>
            </a:r>
          </a:p>
          <a:p>
            <a:pPr lvl="1"/>
            <a:r>
              <a:rPr lang="en-US" dirty="0"/>
              <a:t>Fatty meal remains in the stomach longest.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806</a:t>
            </a:fld>
            <a:endParaRPr lang="en-US"/>
          </a:p>
        </p:txBody>
      </p:sp>
    </p:spTree>
  </p:cSld>
  <p:clrMapOvr>
    <a:masterClrMapping/>
  </p:clrMapOvr>
  <p:transition>
    <p:pull dir="d"/>
  </p:transition>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07162"/>
            <a:ext cx="8229600" cy="350838"/>
          </a:xfrm>
        </p:spPr>
        <p:txBody>
          <a:bodyPr>
            <a:normAutofit fontScale="90000"/>
          </a:bodyPr>
          <a:lstStyle/>
          <a:p>
            <a:r>
              <a:rPr lang="en-US" dirty="0"/>
              <a:t>Phases of gastric juice secretion</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807</a:t>
            </a:fld>
            <a:endParaRPr lang="en-US"/>
          </a:p>
        </p:txBody>
      </p:sp>
    </p:spTree>
  </p:cSld>
  <p:clrMapOvr>
    <a:masterClrMapping/>
  </p:clrMapOvr>
  <p:transition>
    <p:pull dir="d"/>
  </p:transition>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style>
          <a:lnRef idx="1">
            <a:schemeClr val="accent3"/>
          </a:lnRef>
          <a:fillRef idx="2">
            <a:schemeClr val="accent3"/>
          </a:fillRef>
          <a:effectRef idx="1">
            <a:schemeClr val="accent3"/>
          </a:effectRef>
          <a:fontRef idx="minor">
            <a:schemeClr val="dk1"/>
          </a:fontRef>
        </p:style>
        <p:txBody>
          <a:bodyPr>
            <a:noAutofit/>
          </a:bodyPr>
          <a:lstStyle/>
          <a:p>
            <a:r>
              <a:rPr lang="en-US" sz="2800" b="1" u="sng" dirty="0"/>
              <a:t>Functions of the stomach</a:t>
            </a:r>
          </a:p>
        </p:txBody>
      </p:sp>
      <p:sp>
        <p:nvSpPr>
          <p:cNvPr id="3" name="Content Placeholder 2"/>
          <p:cNvSpPr>
            <a:spLocks noGrp="1"/>
          </p:cNvSpPr>
          <p:nvPr>
            <p:ph idx="1"/>
          </p:nvPr>
        </p:nvSpPr>
        <p:spPr>
          <a:xfrm>
            <a:off x="0" y="381000"/>
            <a:ext cx="9144000" cy="6477000"/>
          </a:xfrm>
        </p:spPr>
        <p:txBody>
          <a:bodyPr>
            <a:normAutofit fontScale="77500" lnSpcReduction="20000"/>
          </a:bodyPr>
          <a:lstStyle/>
          <a:p>
            <a:pPr marL="514350" indent="-514350">
              <a:buFont typeface="+mj-lt"/>
              <a:buAutoNum type="arabicPeriod"/>
            </a:pPr>
            <a:r>
              <a:rPr lang="en-US" dirty="0"/>
              <a:t>Temporary storage allowing time for the digestive enzymes, pepsins, to act.</a:t>
            </a:r>
          </a:p>
          <a:p>
            <a:pPr marL="514350" indent="-514350">
              <a:buFont typeface="+mj-lt"/>
              <a:buAutoNum type="arabicPeriod"/>
            </a:pPr>
            <a:r>
              <a:rPr lang="en-US" dirty="0"/>
              <a:t>chemical digestion — pepsins convert proteins to polypeptides</a:t>
            </a:r>
          </a:p>
          <a:p>
            <a:pPr marL="514350" indent="-514350">
              <a:buFont typeface="+mj-lt"/>
              <a:buAutoNum type="arabicPeriod"/>
            </a:pPr>
            <a:r>
              <a:rPr lang="en-US" dirty="0"/>
              <a:t>mechanical breakdown — 3 smooth muscle layers enable the stomach to act as a churn, gastric juice is added and the contents are liquefied to</a:t>
            </a:r>
            <a:r>
              <a:rPr lang="en-US" b="1" dirty="0"/>
              <a:t> </a:t>
            </a:r>
            <a:r>
              <a:rPr lang="en-US" b="1" dirty="0" err="1"/>
              <a:t>chyme</a:t>
            </a:r>
            <a:endParaRPr lang="en-US" b="1" dirty="0"/>
          </a:p>
          <a:p>
            <a:pPr marL="514350" indent="-514350">
              <a:buFont typeface="+mj-lt"/>
              <a:buAutoNum type="arabicPeriod"/>
            </a:pPr>
            <a:r>
              <a:rPr lang="en-US" dirty="0"/>
              <a:t>limited absorption of water, alcohol &amp; some lipid soluble drugs</a:t>
            </a:r>
          </a:p>
          <a:p>
            <a:pPr marL="514350" indent="-514350">
              <a:buFont typeface="+mj-lt"/>
              <a:buAutoNum type="arabicPeriod"/>
            </a:pPr>
            <a:r>
              <a:rPr lang="en-US" dirty="0"/>
              <a:t>non-specific defence against microbes — provided by hydrochloric acid in gastric juice. </a:t>
            </a:r>
          </a:p>
          <a:p>
            <a:pPr marL="514350" indent="-514350">
              <a:buFont typeface="+mj-lt"/>
              <a:buAutoNum type="arabicPeriod"/>
            </a:pPr>
            <a:r>
              <a:rPr lang="en-US" dirty="0"/>
              <a:t>preparation of iron for absorption further along the tract — the acid environment of the stomach </a:t>
            </a:r>
            <a:r>
              <a:rPr lang="en-US" dirty="0" err="1"/>
              <a:t>solubilises</a:t>
            </a:r>
            <a:r>
              <a:rPr lang="en-US" dirty="0"/>
              <a:t> iron salts, which is required before iron can be absorbed</a:t>
            </a:r>
          </a:p>
          <a:p>
            <a:pPr marL="514350" indent="-514350">
              <a:buFont typeface="+mj-lt"/>
              <a:buAutoNum type="arabicPeriod"/>
            </a:pPr>
            <a:r>
              <a:rPr lang="en-US" dirty="0"/>
              <a:t>production of intrinsic factor needed for absorption of vitamin B12 in the terminal ileum.</a:t>
            </a:r>
          </a:p>
          <a:p>
            <a:pPr marL="514350" indent="-514350">
              <a:buFont typeface="+mj-lt"/>
              <a:buAutoNum type="arabicPeriod"/>
            </a:pPr>
            <a:r>
              <a:rPr lang="en-US" dirty="0"/>
              <a:t>regulation of the passage of gastric contents into the duodenum.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808</a:t>
            </a:fld>
            <a:endParaRPr lang="en-US"/>
          </a:p>
        </p:txBody>
      </p:sp>
    </p:spTree>
  </p:cSld>
  <p:clrMapOvr>
    <a:masterClrMapping/>
  </p:clrMapOvr>
  <p:transition>
    <p:pull dir="d"/>
  </p:transition>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4"/>
          </a:lnRef>
          <a:fillRef idx="3">
            <a:schemeClr val="accent4"/>
          </a:fillRef>
          <a:effectRef idx="2">
            <a:schemeClr val="accent4"/>
          </a:effectRef>
          <a:fontRef idx="minor">
            <a:schemeClr val="lt1"/>
          </a:fontRef>
        </p:style>
        <p:txBody>
          <a:bodyPr>
            <a:normAutofit fontScale="90000"/>
          </a:bodyPr>
          <a:lstStyle/>
          <a:p>
            <a:r>
              <a:rPr lang="en-US" b="1" u="sng" dirty="0"/>
              <a:t>SMALL INTESTINE</a:t>
            </a:r>
          </a:p>
        </p:txBody>
      </p:sp>
      <p:sp>
        <p:nvSpPr>
          <p:cNvPr id="3" name="Content Placeholder 2"/>
          <p:cNvSpPr>
            <a:spLocks noGrp="1"/>
          </p:cNvSpPr>
          <p:nvPr>
            <p:ph idx="1"/>
          </p:nvPr>
        </p:nvSpPr>
        <p:spPr>
          <a:xfrm>
            <a:off x="0" y="533400"/>
            <a:ext cx="9144000" cy="6324600"/>
          </a:xfrm>
        </p:spPr>
        <p:txBody>
          <a:bodyPr>
            <a:normAutofit fontScale="85000" lnSpcReduction="10000"/>
          </a:bodyPr>
          <a:lstStyle/>
          <a:p>
            <a:r>
              <a:rPr lang="en-US" dirty="0"/>
              <a:t>Continuous with the stomach at the pyloric sphincter &amp; leads into the large intestine at the </a:t>
            </a:r>
            <a:r>
              <a:rPr lang="en-US" dirty="0" err="1"/>
              <a:t>ileocaecal</a:t>
            </a:r>
            <a:r>
              <a:rPr lang="en-US" dirty="0"/>
              <a:t> valve.</a:t>
            </a:r>
          </a:p>
          <a:p>
            <a:r>
              <a:rPr lang="en-US" dirty="0"/>
              <a:t>About 5 </a:t>
            </a:r>
            <a:r>
              <a:rPr lang="en-US" dirty="0" err="1"/>
              <a:t>metres</a:t>
            </a:r>
            <a:r>
              <a:rPr lang="en-US" dirty="0"/>
              <a:t> long &amp; lies in the abdominal cavity surrounded by the large intestine.</a:t>
            </a:r>
          </a:p>
          <a:p>
            <a:r>
              <a:rPr lang="en-US" dirty="0"/>
              <a:t>Chemical digestion of food is completed here &amp; most of the absorption of nutrients takes place.</a:t>
            </a:r>
          </a:p>
          <a:p>
            <a:r>
              <a:rPr lang="en-US" dirty="0"/>
              <a:t>Comprises 3 main sections continuous with each other.</a:t>
            </a:r>
          </a:p>
          <a:p>
            <a:pPr lvl="1"/>
            <a:r>
              <a:rPr lang="en-US" b="1" dirty="0"/>
              <a:t>Duodenum; </a:t>
            </a:r>
            <a:r>
              <a:rPr lang="en-US" dirty="0"/>
              <a:t>about 25 cm long &amp; curves around the head of the pancreas. Secretions from the gall bladder &amp; pancreas are released into the duodenum through a common structure, the </a:t>
            </a:r>
            <a:r>
              <a:rPr lang="en-US" b="1" dirty="0" err="1"/>
              <a:t>hepatopancreatic</a:t>
            </a:r>
            <a:r>
              <a:rPr lang="en-US" b="1" dirty="0"/>
              <a:t> </a:t>
            </a:r>
            <a:r>
              <a:rPr lang="en-US" b="1" dirty="0" err="1"/>
              <a:t>ampulla</a:t>
            </a:r>
            <a:r>
              <a:rPr lang="en-US" dirty="0"/>
              <a:t>, &amp; the opening into the duodenum is guarded by the </a:t>
            </a:r>
            <a:r>
              <a:rPr lang="en-US" b="1" dirty="0" err="1"/>
              <a:t>hepatopancreatic</a:t>
            </a:r>
            <a:r>
              <a:rPr lang="en-US" b="1" dirty="0"/>
              <a:t> sphincter (of </a:t>
            </a:r>
            <a:r>
              <a:rPr lang="en-US" b="1" dirty="0" err="1"/>
              <a:t>Oddi</a:t>
            </a:r>
            <a:r>
              <a:rPr lang="en-US" b="1" dirty="0"/>
              <a:t>)</a:t>
            </a:r>
            <a:r>
              <a:rPr lang="en-US" dirty="0"/>
              <a:t>.</a:t>
            </a:r>
          </a:p>
          <a:p>
            <a:pPr lvl="1"/>
            <a:r>
              <a:rPr lang="en-US" b="1" dirty="0"/>
              <a:t>Jejunum;</a:t>
            </a:r>
            <a:r>
              <a:rPr lang="en-US" dirty="0"/>
              <a:t> middle section, about 2 </a:t>
            </a:r>
            <a:r>
              <a:rPr lang="en-US" dirty="0" err="1"/>
              <a:t>metres</a:t>
            </a:r>
            <a:r>
              <a:rPr lang="en-US" dirty="0"/>
              <a:t> long.</a:t>
            </a:r>
          </a:p>
          <a:p>
            <a:pPr lvl="1"/>
            <a:r>
              <a:rPr lang="en-US" b="1" dirty="0"/>
              <a:t>Ileum</a:t>
            </a:r>
            <a:r>
              <a:rPr lang="en-US" dirty="0"/>
              <a:t>; about 3 </a:t>
            </a:r>
            <a:r>
              <a:rPr lang="en-US" dirty="0" err="1"/>
              <a:t>metres</a:t>
            </a:r>
            <a:r>
              <a:rPr lang="en-US" dirty="0"/>
              <a:t> long &amp; ends at the </a:t>
            </a:r>
            <a:r>
              <a:rPr lang="en-US" dirty="0" err="1"/>
              <a:t>ileocaecal</a:t>
            </a:r>
            <a:r>
              <a:rPr lang="en-US" dirty="0"/>
              <a:t> valve, which controls the flow of material from the ileum to the </a:t>
            </a:r>
            <a:r>
              <a:rPr lang="en-US" dirty="0" err="1"/>
              <a:t>caecum</a:t>
            </a:r>
            <a:r>
              <a:rPr lang="en-US" dirty="0"/>
              <a:t>, the first part of the large intestine, &amp; prevents regurgitation.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809</a:t>
            </a:fld>
            <a:endParaRPr lang="en-US"/>
          </a:p>
        </p:txBody>
      </p:sp>
    </p:spTree>
  </p:cSld>
  <p:clrMapOvr>
    <a:masterClrMapping/>
  </p:clrMapOvr>
  <p:transition>
    <p:pull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The first </a:t>
            </a:r>
            <a:r>
              <a:rPr lang="en-US" b="1" dirty="0"/>
              <a:t>cervical</a:t>
            </a:r>
            <a:r>
              <a:rPr lang="en-US" dirty="0"/>
              <a:t> vertebra, called the </a:t>
            </a:r>
            <a:r>
              <a:rPr lang="en-US" b="1" dirty="0"/>
              <a:t>atlas</a:t>
            </a:r>
            <a:r>
              <a:rPr lang="en-US" i="1" dirty="0"/>
              <a:t>, </a:t>
            </a:r>
            <a:r>
              <a:rPr lang="en-US" dirty="0"/>
              <a:t>articulates</a:t>
            </a:r>
            <a:r>
              <a:rPr lang="en-US" i="1" dirty="0"/>
              <a:t> </a:t>
            </a:r>
            <a:r>
              <a:rPr lang="en-US" dirty="0"/>
              <a:t>with the skull. Thereafter each vertebra forms a joint with the vertebrae immediately above and below. In the cervical and lumbar regions more movement is possible than in the thoracic region.</a:t>
            </a:r>
          </a:p>
          <a:p>
            <a:r>
              <a:rPr lang="en-US" dirty="0"/>
              <a:t>The</a:t>
            </a:r>
            <a:r>
              <a:rPr lang="en-US" b="1" dirty="0"/>
              <a:t> sacrum </a:t>
            </a:r>
            <a:r>
              <a:rPr lang="en-US" dirty="0"/>
              <a:t>consists of five vertebrae fused into one bone which articulates with the fifth lumbar vertebra above, the coccyx below and an innominate (pelvic or hip) bone at each side.</a:t>
            </a:r>
          </a:p>
          <a:p>
            <a:r>
              <a:rPr lang="en-US" dirty="0"/>
              <a:t>The</a:t>
            </a:r>
            <a:r>
              <a:rPr lang="en-US" b="1" dirty="0"/>
              <a:t> coccyx</a:t>
            </a:r>
            <a:r>
              <a:rPr lang="en-US" b="1" i="1" dirty="0"/>
              <a:t> </a:t>
            </a:r>
            <a:r>
              <a:rPr lang="en-US" dirty="0"/>
              <a:t>consists of the four terminal vertebrae fused into a small triangular bone which articulates with the sacrum above.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81</a:t>
            </a:fld>
            <a:endParaRPr lang="en-US"/>
          </a:p>
        </p:txBody>
      </p:sp>
    </p:spTree>
  </p:cSld>
  <p:clrMapOvr>
    <a:masterClrMapping/>
  </p:clrMapOvr>
  <p:transition>
    <p:strips dir="rd"/>
  </p:transition>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07162"/>
            <a:ext cx="8229600" cy="350838"/>
          </a:xfrm>
        </p:spPr>
        <p:txBody>
          <a:bodyPr>
            <a:normAutofit fontScale="90000"/>
          </a:bodyPr>
          <a:lstStyle/>
          <a:p>
            <a:r>
              <a:rPr lang="en-US" dirty="0"/>
              <a:t>Duodenum </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810</a:t>
            </a:fld>
            <a:endParaRPr lang="en-US"/>
          </a:p>
        </p:txBody>
      </p:sp>
    </p:spTree>
  </p:cSld>
  <p:clrMapOvr>
    <a:masterClrMapping/>
  </p:clrMapOvr>
  <p:transition>
    <p:pull dir="d"/>
  </p:transition>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Structure of the small intestine</a:t>
            </a:r>
          </a:p>
        </p:txBody>
      </p:sp>
      <p:sp>
        <p:nvSpPr>
          <p:cNvPr id="3" name="Content Placeholder 2"/>
          <p:cNvSpPr>
            <a:spLocks noGrp="1"/>
          </p:cNvSpPr>
          <p:nvPr>
            <p:ph idx="1"/>
          </p:nvPr>
        </p:nvSpPr>
        <p:spPr>
          <a:xfrm>
            <a:off x="0" y="533400"/>
            <a:ext cx="9144000" cy="6324600"/>
          </a:xfrm>
        </p:spPr>
        <p:txBody>
          <a:bodyPr>
            <a:normAutofit/>
          </a:bodyPr>
          <a:lstStyle/>
          <a:p>
            <a:pPr marL="514350" indent="-514350">
              <a:buAutoNum type="alphaLcParenR"/>
            </a:pPr>
            <a:r>
              <a:rPr lang="en-US" b="1" dirty="0"/>
              <a:t>Peritoneum. </a:t>
            </a:r>
            <a:r>
              <a:rPr lang="en-US" b="1" dirty="0">
                <a:solidFill>
                  <a:srgbClr val="FFFF00"/>
                </a:solidFill>
              </a:rPr>
              <a:t>mesentery</a:t>
            </a:r>
            <a:r>
              <a:rPr lang="en-US" dirty="0"/>
              <a:t> attaches the jejunum &amp; ileum to the posterior abdominal wall. </a:t>
            </a:r>
          </a:p>
          <a:p>
            <a:pPr marL="514350" indent="-514350"/>
            <a:r>
              <a:rPr lang="en-US" dirty="0"/>
              <a:t>Attachment is quite short in comparison with the length of the small intestine, therefore it is fan-shaped. </a:t>
            </a:r>
          </a:p>
          <a:p>
            <a:pPr>
              <a:buNone/>
            </a:pPr>
            <a:r>
              <a:rPr lang="en-US" b="1" dirty="0"/>
              <a:t>b) Mucosa. </a:t>
            </a:r>
            <a:r>
              <a:rPr lang="en-US" dirty="0"/>
              <a:t>Surface area is greatly increased by permanent circular folds, villi and microvilli.</a:t>
            </a:r>
          </a:p>
          <a:p>
            <a:r>
              <a:rPr lang="en-US" dirty="0"/>
              <a:t>The </a:t>
            </a:r>
            <a:r>
              <a:rPr lang="en-US" b="1" dirty="0"/>
              <a:t>permanent circular folds</a:t>
            </a:r>
            <a:r>
              <a:rPr lang="en-US" dirty="0"/>
              <a:t>, unlike the rugae of the stomach, are not smoothed out when the small intestine is distended. They promote mixing of </a:t>
            </a:r>
            <a:r>
              <a:rPr lang="en-US" dirty="0" err="1"/>
              <a:t>chyme</a:t>
            </a:r>
            <a:r>
              <a:rPr lang="en-US" dirty="0"/>
              <a:t> as it passes along.</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811</a:t>
            </a:fld>
            <a:endParaRPr lang="en-US"/>
          </a:p>
        </p:txBody>
      </p:sp>
    </p:spTree>
  </p:cSld>
  <p:clrMapOvr>
    <a:masterClrMapping/>
  </p:clrMapOvr>
  <p:transition>
    <p:pull dir="d"/>
  </p:transition>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430962"/>
            <a:ext cx="8229600" cy="427038"/>
          </a:xfrm>
        </p:spPr>
        <p:txBody>
          <a:bodyPr>
            <a:normAutofit fontScale="90000"/>
          </a:bodyPr>
          <a:lstStyle/>
          <a:p>
            <a:r>
              <a:rPr lang="en-US" dirty="0"/>
              <a:t>Villus in the small intestine</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812</a:t>
            </a:fld>
            <a:endParaRPr lang="en-US"/>
          </a:p>
        </p:txBody>
      </p:sp>
    </p:spTree>
  </p:cSld>
  <p:clrMapOvr>
    <a:masterClrMapping/>
  </p:clrMapOvr>
  <p:transition>
    <p:pull dir="d"/>
  </p:transition>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b="1" dirty="0"/>
              <a:t>Villi: </a:t>
            </a:r>
            <a:r>
              <a:rPr lang="en-US" dirty="0"/>
              <a:t>tiny finger-like projections of the mucosal layer into the intestinal lumen, about 0.5 to 1 mm long .</a:t>
            </a:r>
          </a:p>
          <a:p>
            <a:pPr lvl="1"/>
            <a:r>
              <a:rPr lang="en-US" dirty="0"/>
              <a:t>Walls consist of columnar epithelial cells, or </a:t>
            </a:r>
            <a:r>
              <a:rPr lang="en-US" dirty="0" err="1"/>
              <a:t>enterocytes</a:t>
            </a:r>
            <a:r>
              <a:rPr lang="en-US" dirty="0"/>
              <a:t>, with tiny microvilli (1 </a:t>
            </a:r>
            <a:r>
              <a:rPr lang="en-US" dirty="0" err="1"/>
              <a:t>μm</a:t>
            </a:r>
            <a:r>
              <a:rPr lang="en-US" dirty="0"/>
              <a:t> long) on their free border. Goblet cells interspersed between the </a:t>
            </a:r>
            <a:r>
              <a:rPr lang="en-US" dirty="0" err="1"/>
              <a:t>enterocytes</a:t>
            </a:r>
            <a:r>
              <a:rPr lang="en-US" dirty="0"/>
              <a:t>. </a:t>
            </a:r>
          </a:p>
          <a:p>
            <a:r>
              <a:rPr lang="en-US" b="1" dirty="0"/>
              <a:t>Lymph capillaries/lacteals;</a:t>
            </a:r>
            <a:r>
              <a:rPr lang="en-US" dirty="0"/>
              <a:t> absorbed fat gives the lymph a milky appearance. </a:t>
            </a:r>
          </a:p>
          <a:p>
            <a:pPr lvl="1"/>
            <a:r>
              <a:rPr lang="en-US" dirty="0"/>
              <a:t>Absorption &amp; some final stages of digestion of nutrients take place in the </a:t>
            </a:r>
            <a:r>
              <a:rPr lang="en-US" b="1" dirty="0" err="1"/>
              <a:t>enterocytes</a:t>
            </a:r>
            <a:r>
              <a:rPr lang="en-US" dirty="0"/>
              <a:t> before entering the blood and lymph capillaries.</a:t>
            </a:r>
          </a:p>
          <a:p>
            <a:r>
              <a:rPr lang="en-US" b="1" dirty="0"/>
              <a:t>Intestinal glands;</a:t>
            </a:r>
            <a:r>
              <a:rPr lang="en-US" dirty="0"/>
              <a:t> simple tubular glands situated below the surface between the villi. </a:t>
            </a:r>
          </a:p>
          <a:p>
            <a:pPr lvl="1"/>
            <a:r>
              <a:rPr lang="en-US" dirty="0"/>
              <a:t>Cells of the glands migrate upwards to form the walls of the villi replacing those at the tips as they are rubbed off by the intestinal contents. The entire epithelium is replaced every 3 to 5 days.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813</a:t>
            </a:fld>
            <a:endParaRPr lang="en-US"/>
          </a:p>
        </p:txBody>
      </p:sp>
    </p:spTree>
  </p:cSld>
  <p:clrMapOvr>
    <a:masterClrMapping/>
  </p:clrMapOvr>
  <p:transition>
    <p:pull dir="d"/>
  </p:transition>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1"/>
            <a:r>
              <a:rPr lang="en-US" dirty="0"/>
              <a:t>During migration, the cells form digestive enzymes that lodge in the microvilli and, together with intestinal juice, complete the chemical digestion of carbohydrates, protein and fats. </a:t>
            </a:r>
          </a:p>
          <a:p>
            <a:r>
              <a:rPr lang="en-US" dirty="0"/>
              <a:t>Numerous </a:t>
            </a:r>
            <a:r>
              <a:rPr lang="en-US" b="1" dirty="0"/>
              <a:t>lymph nodes </a:t>
            </a:r>
            <a:r>
              <a:rPr lang="en-US" dirty="0"/>
              <a:t>are found in the mucosa at irregular intervals throughout the length of the small intestine. </a:t>
            </a:r>
          </a:p>
          <a:p>
            <a:pPr lvl="1"/>
            <a:r>
              <a:rPr lang="en-US" dirty="0"/>
              <a:t>Smaller ones are called </a:t>
            </a:r>
            <a:r>
              <a:rPr lang="en-US" b="1" dirty="0"/>
              <a:t>solitary lymphatic follicles</a:t>
            </a:r>
          </a:p>
          <a:p>
            <a:pPr lvl="1"/>
            <a:r>
              <a:rPr lang="en-US" dirty="0"/>
              <a:t>About 20 or 30 larger nodes situated towards the distal end of the ileum are called </a:t>
            </a:r>
            <a:r>
              <a:rPr lang="en-US" b="1" dirty="0"/>
              <a:t>aggregated lymphatic follicles (</a:t>
            </a:r>
            <a:r>
              <a:rPr lang="en-US" b="1" dirty="0" err="1"/>
              <a:t>Peyer's</a:t>
            </a:r>
            <a:r>
              <a:rPr lang="en-US" b="1" dirty="0"/>
              <a:t> patches).</a:t>
            </a:r>
          </a:p>
          <a:p>
            <a:pPr lvl="1"/>
            <a:r>
              <a:rPr lang="en-US" b="1" dirty="0"/>
              <a:t>Function</a:t>
            </a:r>
            <a:r>
              <a:rPr lang="en-US" dirty="0"/>
              <a:t>: Strategically placed to </a:t>
            </a:r>
            <a:r>
              <a:rPr lang="en-US" dirty="0" err="1"/>
              <a:t>neutralise</a:t>
            </a:r>
            <a:r>
              <a:rPr lang="en-US" dirty="0"/>
              <a:t> ingested antigens.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814</a:t>
            </a:fld>
            <a:endParaRPr lang="en-US"/>
          </a:p>
        </p:txBody>
      </p:sp>
    </p:spTree>
  </p:cSld>
  <p:clrMapOvr>
    <a:masterClrMapping/>
  </p:clrMapOvr>
  <p:transition>
    <p:pull dir="d"/>
  </p:transition>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815</a:t>
            </a:fld>
            <a:endParaRPr lang="en-US"/>
          </a:p>
        </p:txBody>
      </p:sp>
    </p:spTree>
  </p:cSld>
  <p:clrMapOvr>
    <a:masterClrMapping/>
  </p:clrMapOvr>
  <p:transition>
    <p:pull dir="d"/>
  </p:transition>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b="1" dirty="0"/>
              <a:t>Blood supply </a:t>
            </a:r>
          </a:p>
          <a:p>
            <a:r>
              <a:rPr lang="en-US" dirty="0"/>
              <a:t>Arterial blood: superior mesenteric artery </a:t>
            </a:r>
          </a:p>
          <a:p>
            <a:r>
              <a:rPr lang="en-US" dirty="0"/>
              <a:t>Venous drainage: superior mesenteric vein which joins other veins to form the portal vein.</a:t>
            </a:r>
            <a:r>
              <a:rPr lang="en-US" b="1" dirty="0"/>
              <a:t> </a:t>
            </a:r>
          </a:p>
          <a:p>
            <a:r>
              <a:rPr lang="en-US" b="1" dirty="0"/>
              <a:t>Nerve supply</a:t>
            </a:r>
          </a:p>
          <a:p>
            <a:r>
              <a:rPr lang="en-US" dirty="0"/>
              <a:t>Both sympathetic &amp; parasympathetic . </a:t>
            </a:r>
          </a:p>
          <a:p>
            <a:pPr>
              <a:buNone/>
            </a:pPr>
            <a:r>
              <a:rPr lang="en-US" b="1" u="sng" dirty="0"/>
              <a:t>Intestinal juice</a:t>
            </a:r>
          </a:p>
          <a:p>
            <a:r>
              <a:rPr lang="en-US" dirty="0"/>
              <a:t>About 1500 ml secreted daily. </a:t>
            </a:r>
          </a:p>
          <a:p>
            <a:r>
              <a:rPr lang="en-US" dirty="0"/>
              <a:t>Consists of:</a:t>
            </a:r>
          </a:p>
          <a:p>
            <a:pPr lvl="1"/>
            <a:r>
              <a:rPr lang="en-US" dirty="0"/>
              <a:t>Water</a:t>
            </a:r>
          </a:p>
          <a:p>
            <a:pPr lvl="1"/>
            <a:r>
              <a:rPr lang="en-US" dirty="0"/>
              <a:t>mucus</a:t>
            </a:r>
          </a:p>
          <a:p>
            <a:pPr lvl="1"/>
            <a:r>
              <a:rPr lang="en-US" dirty="0"/>
              <a:t>mineral salts</a:t>
            </a:r>
          </a:p>
          <a:p>
            <a:pPr lvl="1"/>
            <a:r>
              <a:rPr lang="en-US" dirty="0"/>
              <a:t>enzyme: </a:t>
            </a:r>
            <a:r>
              <a:rPr lang="en-US" dirty="0" err="1"/>
              <a:t>enterokinase</a:t>
            </a:r>
            <a:r>
              <a:rPr lang="en-US" dirty="0"/>
              <a:t> (</a:t>
            </a:r>
            <a:r>
              <a:rPr lang="en-US" dirty="0" err="1"/>
              <a:t>enteropeptidases</a:t>
            </a:r>
            <a:r>
              <a:rPr lang="en-US" dirty="0"/>
              <a:t>).</a:t>
            </a:r>
          </a:p>
          <a:p>
            <a:r>
              <a:rPr lang="en-US" dirty="0"/>
              <a:t>pH of intestinal juice is usually between 7.8 &amp; 8.0.</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816</a:t>
            </a:fld>
            <a:endParaRPr lang="en-US"/>
          </a:p>
        </p:txBody>
      </p:sp>
    </p:spTree>
  </p:cSld>
  <p:clrMapOvr>
    <a:masterClrMapping/>
  </p:clrMapOvr>
  <p:transition>
    <p:pull dir="d"/>
  </p:transition>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u="sng" dirty="0"/>
              <a:t>Functions of the small intestine</a:t>
            </a:r>
          </a:p>
        </p:txBody>
      </p:sp>
      <p:sp>
        <p:nvSpPr>
          <p:cNvPr id="3" name="Content Placeholder 2"/>
          <p:cNvSpPr>
            <a:spLocks noGrp="1"/>
          </p:cNvSpPr>
          <p:nvPr>
            <p:ph idx="1"/>
          </p:nvPr>
        </p:nvSpPr>
        <p:spPr>
          <a:xfrm>
            <a:off x="0" y="533400"/>
            <a:ext cx="9144000" cy="6324600"/>
          </a:xfrm>
        </p:spPr>
        <p:txBody>
          <a:bodyPr>
            <a:noAutofit/>
          </a:bodyPr>
          <a:lstStyle/>
          <a:p>
            <a:pPr marL="404813" lvl="1" indent="-404813">
              <a:buFont typeface="+mj-lt"/>
              <a:buAutoNum type="arabicPeriod"/>
            </a:pPr>
            <a:r>
              <a:rPr lang="en-US" sz="3200" dirty="0"/>
              <a:t>Onward movement of its contents; produced by peristalsis</a:t>
            </a:r>
          </a:p>
          <a:p>
            <a:pPr marL="404813" lvl="1" indent="-404813">
              <a:buFont typeface="+mj-lt"/>
              <a:buAutoNum type="arabicPeriod"/>
            </a:pPr>
            <a:r>
              <a:rPr lang="en-US" sz="3200" dirty="0"/>
              <a:t>Secretion of intestinal juice</a:t>
            </a:r>
          </a:p>
          <a:p>
            <a:pPr marL="404813" lvl="1" indent="-404813">
              <a:buFont typeface="+mj-lt"/>
              <a:buAutoNum type="arabicPeriod"/>
            </a:pPr>
            <a:r>
              <a:rPr lang="en-US" sz="3200" dirty="0"/>
              <a:t>Completion of chemical digestion of carbohydrates, protein and fats in the </a:t>
            </a:r>
            <a:r>
              <a:rPr lang="en-US" sz="3200" dirty="0" err="1"/>
              <a:t>enterocytes</a:t>
            </a:r>
            <a:r>
              <a:rPr lang="en-US" sz="3200" dirty="0"/>
              <a:t> of the villi</a:t>
            </a:r>
          </a:p>
          <a:p>
            <a:pPr marL="404813" lvl="1" indent="-404813">
              <a:buFont typeface="+mj-lt"/>
              <a:buAutoNum type="arabicPeriod"/>
            </a:pPr>
            <a:r>
              <a:rPr lang="en-US" sz="3200" dirty="0"/>
              <a:t>Protection against infection by microbes that have survived the antimicrobial action of the HCL in the stomach, by the solitary lymph follicles &amp; aggregated lymph follicles</a:t>
            </a:r>
          </a:p>
          <a:p>
            <a:pPr marL="404813" lvl="1" indent="-404813">
              <a:buFont typeface="+mj-lt"/>
              <a:buAutoNum type="arabicPeriod"/>
            </a:pPr>
            <a:r>
              <a:rPr lang="en-US" sz="3200" dirty="0"/>
              <a:t>Secretion of the hormones </a:t>
            </a:r>
            <a:r>
              <a:rPr lang="en-US" sz="3200" dirty="0" err="1"/>
              <a:t>cholecystokinin</a:t>
            </a:r>
            <a:r>
              <a:rPr lang="en-US" sz="3200" dirty="0"/>
              <a:t> &amp; secretin</a:t>
            </a:r>
          </a:p>
          <a:p>
            <a:pPr marL="404813" lvl="1" indent="-404813">
              <a:buFont typeface="+mj-lt"/>
              <a:buAutoNum type="arabicPeriod"/>
            </a:pPr>
            <a:r>
              <a:rPr lang="en-US" sz="3200" dirty="0"/>
              <a:t>absorption of nutrients.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817</a:t>
            </a:fld>
            <a:endParaRPr lang="en-US"/>
          </a:p>
        </p:txBody>
      </p:sp>
    </p:spTree>
  </p:cSld>
  <p:clrMapOvr>
    <a:masterClrMapping/>
  </p:clrMapOvr>
  <p:transition>
    <p:pull dir="d"/>
  </p:transition>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5334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u="sng" dirty="0"/>
              <a:t>Chemical digestion in the small intestine</a:t>
            </a:r>
          </a:p>
        </p:txBody>
      </p:sp>
      <p:sp>
        <p:nvSpPr>
          <p:cNvPr id="3" name="Content Placeholder 2"/>
          <p:cNvSpPr>
            <a:spLocks noGrp="1"/>
          </p:cNvSpPr>
          <p:nvPr>
            <p:ph idx="1"/>
          </p:nvPr>
        </p:nvSpPr>
        <p:spPr>
          <a:xfrm>
            <a:off x="0" y="533400"/>
            <a:ext cx="9144000" cy="6324600"/>
          </a:xfrm>
        </p:spPr>
        <p:txBody>
          <a:bodyPr>
            <a:normAutofit/>
          </a:bodyPr>
          <a:lstStyle/>
          <a:p>
            <a:r>
              <a:rPr lang="en-US" dirty="0"/>
              <a:t>When acid </a:t>
            </a:r>
            <a:r>
              <a:rPr lang="en-US" dirty="0" err="1"/>
              <a:t>chyme</a:t>
            </a:r>
            <a:r>
              <a:rPr lang="en-US" dirty="0"/>
              <a:t> passes into the small intestine it is mixed with pancreatic juice, bile &amp; intestinal juice, &amp; is in contact with the </a:t>
            </a:r>
            <a:r>
              <a:rPr lang="en-US" dirty="0" err="1"/>
              <a:t>enterocytes</a:t>
            </a:r>
            <a:r>
              <a:rPr lang="en-US" dirty="0"/>
              <a:t> of the villi. </a:t>
            </a:r>
          </a:p>
          <a:p>
            <a:r>
              <a:rPr lang="en-US" dirty="0"/>
              <a:t>Digestion of all the nutrients is completed:</a:t>
            </a:r>
          </a:p>
          <a:p>
            <a:pPr lvl="1"/>
            <a:r>
              <a:rPr lang="en-US" dirty="0"/>
              <a:t>Carbohydrates; broken down to monosaccharides</a:t>
            </a:r>
          </a:p>
          <a:p>
            <a:pPr lvl="1"/>
            <a:r>
              <a:rPr lang="en-US" dirty="0"/>
              <a:t>Proteins;  broken down to amino acids</a:t>
            </a:r>
          </a:p>
          <a:p>
            <a:pPr lvl="1"/>
            <a:r>
              <a:rPr lang="en-US" dirty="0"/>
              <a:t>Fats; broken down to fatty acids &amp; glycerol.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818</a:t>
            </a:fld>
            <a:endParaRPr lang="en-US"/>
          </a:p>
        </p:txBody>
      </p:sp>
    </p:spTree>
  </p:cSld>
  <p:clrMapOvr>
    <a:masterClrMapping/>
  </p:clrMapOvr>
  <p:transition>
    <p:pull dir="d"/>
  </p:transition>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2"/>
          </a:lnRef>
          <a:fillRef idx="3">
            <a:schemeClr val="accent2"/>
          </a:fillRef>
          <a:effectRef idx="2">
            <a:schemeClr val="accent2"/>
          </a:effectRef>
          <a:fontRef idx="minor">
            <a:schemeClr val="lt1"/>
          </a:fontRef>
        </p:style>
        <p:txBody>
          <a:bodyPr>
            <a:normAutofit fontScale="90000"/>
          </a:bodyPr>
          <a:lstStyle/>
          <a:p>
            <a:r>
              <a:rPr lang="en-US" b="1" u="sng" dirty="0"/>
              <a:t>Pancreatic juice</a:t>
            </a:r>
          </a:p>
        </p:txBody>
      </p:sp>
      <p:sp>
        <p:nvSpPr>
          <p:cNvPr id="3" name="Content Placeholder 2"/>
          <p:cNvSpPr>
            <a:spLocks noGrp="1"/>
          </p:cNvSpPr>
          <p:nvPr>
            <p:ph idx="1"/>
          </p:nvPr>
        </p:nvSpPr>
        <p:spPr>
          <a:xfrm>
            <a:off x="0" y="533400"/>
            <a:ext cx="9144000" cy="6324600"/>
          </a:xfrm>
        </p:spPr>
        <p:txBody>
          <a:bodyPr>
            <a:normAutofit fontScale="92500"/>
          </a:bodyPr>
          <a:lstStyle/>
          <a:p>
            <a:r>
              <a:rPr lang="en-US" dirty="0"/>
              <a:t>Enters the duodenum at the </a:t>
            </a:r>
            <a:r>
              <a:rPr lang="en-US" dirty="0" err="1"/>
              <a:t>hepatopancreatic</a:t>
            </a:r>
            <a:r>
              <a:rPr lang="en-US" dirty="0"/>
              <a:t> </a:t>
            </a:r>
            <a:r>
              <a:rPr lang="en-US" dirty="0" err="1"/>
              <a:t>ampulla</a:t>
            </a:r>
            <a:r>
              <a:rPr lang="en-US" dirty="0"/>
              <a:t> </a:t>
            </a:r>
          </a:p>
          <a:p>
            <a:r>
              <a:rPr lang="en-US" dirty="0"/>
              <a:t>Consists of:</a:t>
            </a:r>
          </a:p>
          <a:p>
            <a:pPr>
              <a:buNone/>
            </a:pPr>
            <a:r>
              <a:rPr lang="en-US" dirty="0"/>
              <a:t>	• water</a:t>
            </a:r>
          </a:p>
          <a:p>
            <a:pPr>
              <a:buNone/>
            </a:pPr>
            <a:r>
              <a:rPr lang="en-US" dirty="0"/>
              <a:t>	• mineral salts</a:t>
            </a:r>
          </a:p>
          <a:p>
            <a:pPr>
              <a:buNone/>
            </a:pPr>
            <a:r>
              <a:rPr lang="en-US" dirty="0"/>
              <a:t>	• enzymes:</a:t>
            </a:r>
          </a:p>
          <a:p>
            <a:pPr>
              <a:buNone/>
            </a:pPr>
            <a:r>
              <a:rPr lang="en-US" dirty="0"/>
              <a:t>	— amylase</a:t>
            </a:r>
          </a:p>
          <a:p>
            <a:pPr>
              <a:buNone/>
            </a:pPr>
            <a:r>
              <a:rPr lang="en-US" dirty="0"/>
              <a:t>	— lipase</a:t>
            </a:r>
          </a:p>
          <a:p>
            <a:pPr>
              <a:buNone/>
            </a:pPr>
            <a:r>
              <a:rPr lang="en-US" dirty="0"/>
              <a:t>	• inactive enzyme precursors:</a:t>
            </a:r>
          </a:p>
          <a:p>
            <a:pPr>
              <a:buNone/>
            </a:pPr>
            <a:r>
              <a:rPr lang="en-US" dirty="0"/>
              <a:t>	— trypsinogen</a:t>
            </a:r>
          </a:p>
          <a:p>
            <a:pPr>
              <a:buNone/>
            </a:pPr>
            <a:r>
              <a:rPr lang="en-US" dirty="0"/>
              <a:t>	— </a:t>
            </a:r>
            <a:r>
              <a:rPr lang="en-US" dirty="0" err="1"/>
              <a:t>chymotrypsinogen</a:t>
            </a:r>
            <a:endParaRPr lang="en-US" dirty="0"/>
          </a:p>
          <a:p>
            <a:pPr>
              <a:buNone/>
            </a:pPr>
            <a:r>
              <a:rPr lang="en-US" dirty="0"/>
              <a:t>	— </a:t>
            </a:r>
            <a:r>
              <a:rPr lang="en-US" dirty="0" err="1"/>
              <a:t>procarboxypeptidase</a:t>
            </a:r>
            <a:r>
              <a:rPr lang="en-US" dirty="0"/>
              <a:t> (</a:t>
            </a:r>
            <a:r>
              <a:rPr lang="en-US" dirty="0" err="1"/>
              <a:t>pancraetic</a:t>
            </a:r>
            <a:r>
              <a:rPr lang="en-US" dirty="0"/>
              <a:t> </a:t>
            </a:r>
            <a:r>
              <a:rPr lang="en-US" dirty="0" err="1"/>
              <a:t>estrase</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819</a:t>
            </a:fld>
            <a:endParaRPr lang="en-US"/>
          </a:p>
        </p:txBody>
      </p:sp>
    </p:spTree>
  </p:cSld>
  <p:clrMapOvr>
    <a:masterClrMapping/>
  </p:clrMapOvr>
  <p:transition>
    <p:pull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1752600" y="0"/>
            <a:ext cx="62484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82</a:t>
            </a:fld>
            <a:endParaRPr lang="en-US"/>
          </a:p>
        </p:txBody>
      </p:sp>
    </p:spTree>
  </p:cSld>
  <p:clrMapOvr>
    <a:masterClrMapping/>
  </p:clrMapOvr>
  <p:transition>
    <p:strips dir="rd"/>
  </p:transition>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Alkaline (pH 8 to 8.3) because it contains significant quantities of bicarbonate ions, especially sodium &amp; potassium which are alkaline in solution.</a:t>
            </a:r>
          </a:p>
          <a:p>
            <a:r>
              <a:rPr lang="en-US" dirty="0"/>
              <a:t>Specific gravity is 1.010 to 1.030</a:t>
            </a:r>
          </a:p>
          <a:p>
            <a:r>
              <a:rPr lang="en-US" dirty="0"/>
              <a:t>Total quantity is about 500 ml per meal &amp; 1500 ml in 24 hrs.</a:t>
            </a:r>
          </a:p>
          <a:p>
            <a:r>
              <a:rPr lang="en-US" dirty="0"/>
              <a:t>When acid stomach contents enter the duodenum, they are mixed with pancreatic juice &amp; bile and the pH is raised to between 6 and 8; the pH at which the pancreatic enzymes, amylase and lipase, act most effectively.</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820</a:t>
            </a:fld>
            <a:endParaRPr lang="en-US"/>
          </a:p>
        </p:txBody>
      </p:sp>
    </p:spTree>
  </p:cSld>
  <p:clrMapOvr>
    <a:masterClrMapping/>
  </p:clrMapOvr>
  <p:transition>
    <p:pull dir="d"/>
  </p:transition>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u="sng" dirty="0"/>
              <a:t>Functions of pancreatic juice</a:t>
            </a:r>
          </a:p>
          <a:p>
            <a:pPr>
              <a:buNone/>
            </a:pPr>
            <a:r>
              <a:rPr lang="en-US" b="1" dirty="0"/>
              <a:t>a) Digestion of proteins. </a:t>
            </a:r>
            <a:r>
              <a:rPr lang="en-US" dirty="0"/>
              <a:t>Trypsinogen &amp; </a:t>
            </a:r>
            <a:r>
              <a:rPr lang="en-US" dirty="0" err="1"/>
              <a:t>chymotrypsinogen</a:t>
            </a:r>
            <a:r>
              <a:rPr lang="en-US" dirty="0"/>
              <a:t> are inactive enzyme precursors activated by </a:t>
            </a:r>
            <a:r>
              <a:rPr lang="en-US" dirty="0" err="1"/>
              <a:t>enterokinase</a:t>
            </a:r>
            <a:r>
              <a:rPr lang="en-US" dirty="0"/>
              <a:t> (</a:t>
            </a:r>
            <a:r>
              <a:rPr lang="en-US" dirty="0" err="1"/>
              <a:t>enteropeptidase</a:t>
            </a:r>
            <a:r>
              <a:rPr lang="en-US" dirty="0"/>
              <a:t>), an enzyme in the microvilli, which converts them into the active </a:t>
            </a:r>
            <a:r>
              <a:rPr lang="en-US" dirty="0" err="1"/>
              <a:t>proteolytic</a:t>
            </a:r>
            <a:r>
              <a:rPr lang="en-US" dirty="0"/>
              <a:t> enzymes </a:t>
            </a:r>
            <a:r>
              <a:rPr lang="en-US" dirty="0" err="1"/>
              <a:t>trypsin</a:t>
            </a:r>
            <a:r>
              <a:rPr lang="en-US" dirty="0"/>
              <a:t> and </a:t>
            </a:r>
            <a:r>
              <a:rPr lang="en-US" dirty="0" err="1"/>
              <a:t>chymotrypsin</a:t>
            </a:r>
            <a:r>
              <a:rPr lang="en-US" dirty="0"/>
              <a:t>.</a:t>
            </a:r>
          </a:p>
          <a:p>
            <a:pPr lvl="1"/>
            <a:r>
              <a:rPr lang="en-US" dirty="0"/>
              <a:t>These enzymes convert polypeptides to </a:t>
            </a:r>
            <a:r>
              <a:rPr lang="en-US" dirty="0" err="1"/>
              <a:t>tripeptides</a:t>
            </a:r>
            <a:r>
              <a:rPr lang="en-US" dirty="0"/>
              <a:t>, </a:t>
            </a:r>
            <a:r>
              <a:rPr lang="en-US" dirty="0" err="1"/>
              <a:t>dipeptides</a:t>
            </a:r>
            <a:r>
              <a:rPr lang="en-US" dirty="0"/>
              <a:t> &amp; amino acids. </a:t>
            </a:r>
          </a:p>
          <a:p>
            <a:pPr lvl="1"/>
            <a:r>
              <a:rPr lang="en-US" dirty="0"/>
              <a:t>They are produced as inactive precursors &amp; are activated only upon arrival in the duodenum, otherwise they would digest the pancreas.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821</a:t>
            </a:fld>
            <a:endParaRPr lang="en-US"/>
          </a:p>
        </p:txBody>
      </p:sp>
    </p:spTree>
  </p:cSld>
  <p:clrMapOvr>
    <a:masterClrMapping/>
  </p:clrMapOvr>
  <p:transition>
    <p:pull dir="d"/>
  </p:transition>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a:t>b) Digestion of carbohydrates. </a:t>
            </a:r>
            <a:r>
              <a:rPr lang="en-US" dirty="0"/>
              <a:t>Pancreatic amylase converts all digestible polysaccharides (starches) not acted upon by salivary amylase to disaccharides.</a:t>
            </a:r>
          </a:p>
          <a:p>
            <a:pPr>
              <a:buNone/>
            </a:pPr>
            <a:r>
              <a:rPr lang="en-US" b="1" dirty="0"/>
              <a:t>c) Digestion of fats</a:t>
            </a:r>
            <a:r>
              <a:rPr lang="en-US" dirty="0"/>
              <a:t>. Lipase converts fats to fatty acids and glycerol. To aid the action of lipase, bile salts emulsify fats, i.e. reduce the size of the globules, increasing their surface area.</a:t>
            </a:r>
          </a:p>
          <a:p>
            <a:pPr>
              <a:buNone/>
            </a:pPr>
            <a:r>
              <a:rPr lang="en-US" b="1" u="sng" dirty="0"/>
              <a:t>Control of secretion</a:t>
            </a:r>
          </a:p>
          <a:p>
            <a:r>
              <a:rPr lang="en-US" dirty="0"/>
              <a:t>Stimulated by </a:t>
            </a:r>
            <a:r>
              <a:rPr lang="en-US" b="1" dirty="0"/>
              <a:t>secretin </a:t>
            </a:r>
            <a:r>
              <a:rPr lang="en-US" dirty="0"/>
              <a:t>&amp; </a:t>
            </a:r>
            <a:r>
              <a:rPr lang="en-US" b="1" dirty="0"/>
              <a:t>CCK</a:t>
            </a:r>
            <a:r>
              <a:rPr lang="en-US" dirty="0"/>
              <a:t>, produced by endocrine cells in the walls of the duodenum. </a:t>
            </a:r>
          </a:p>
          <a:p>
            <a:r>
              <a:rPr lang="en-US" dirty="0"/>
              <a:t>Presence in the duodenum of acid material from the stomach stimulates the production of these hormones.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822</a:t>
            </a:fld>
            <a:endParaRPr lang="en-US"/>
          </a:p>
        </p:txBody>
      </p:sp>
    </p:spTree>
  </p:cSld>
  <p:clrMapOvr>
    <a:masterClrMapping/>
  </p:clrMapOvr>
  <p:transition>
    <p:pull dir="d"/>
  </p:transition>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0">
            <a:schemeClr val="accent6"/>
          </a:lnRef>
          <a:fillRef idx="3">
            <a:schemeClr val="accent6"/>
          </a:fillRef>
          <a:effectRef idx="3">
            <a:schemeClr val="accent6"/>
          </a:effectRef>
          <a:fontRef idx="minor">
            <a:schemeClr val="lt1"/>
          </a:fontRef>
        </p:style>
        <p:txBody>
          <a:bodyPr/>
          <a:lstStyle/>
          <a:p>
            <a:r>
              <a:rPr lang="en-US" b="1" dirty="0"/>
              <a:t>BILE</a:t>
            </a:r>
          </a:p>
        </p:txBody>
      </p:sp>
      <p:sp>
        <p:nvSpPr>
          <p:cNvPr id="3" name="Content Placeholder 2"/>
          <p:cNvSpPr>
            <a:spLocks noGrp="1"/>
          </p:cNvSpPr>
          <p:nvPr>
            <p:ph idx="1"/>
          </p:nvPr>
        </p:nvSpPr>
        <p:spPr>
          <a:xfrm>
            <a:off x="0" y="838200"/>
            <a:ext cx="9144000" cy="6019800"/>
          </a:xfrm>
        </p:spPr>
        <p:txBody>
          <a:bodyPr>
            <a:normAutofit lnSpcReduction="10000"/>
          </a:bodyPr>
          <a:lstStyle/>
          <a:p>
            <a:r>
              <a:rPr lang="en-US" dirty="0"/>
              <a:t>Secreted &amp; excreted by the liver</a:t>
            </a:r>
          </a:p>
          <a:p>
            <a:r>
              <a:rPr lang="en-US" dirty="0"/>
              <a:t>Minute droplets of bile collect inside tiny vacuoles of liver cells &amp; are discharged into bile capillaries.</a:t>
            </a:r>
          </a:p>
          <a:p>
            <a:r>
              <a:rPr lang="en-US" dirty="0"/>
              <a:t>Liver bile is </a:t>
            </a:r>
            <a:r>
              <a:rPr lang="en-US" b="1" dirty="0"/>
              <a:t>alkaline</a:t>
            </a:r>
            <a:r>
              <a:rPr lang="en-US" dirty="0"/>
              <a:t> &amp; contains bile salts &amp; bile pigments</a:t>
            </a:r>
          </a:p>
          <a:p>
            <a:r>
              <a:rPr lang="en-US" dirty="0"/>
              <a:t>In the gall bladder it’s concentrated 5 to 10 times &amp; its alkalinity is reduced.</a:t>
            </a:r>
          </a:p>
          <a:p>
            <a:r>
              <a:rPr lang="en-US" dirty="0"/>
              <a:t>Total quantity is 500- 1000 ml daily; specific gravity 1.010- 1.011.</a:t>
            </a:r>
          </a:p>
          <a:p>
            <a:r>
              <a:rPr lang="en-US" dirty="0"/>
              <a:t>Human bile is yellow green; taste is bitter &amp; consistency viscid.</a:t>
            </a:r>
          </a:p>
          <a:p>
            <a:r>
              <a:rPr lang="en-US" dirty="0"/>
              <a:t>Main bile pigments are </a:t>
            </a:r>
            <a:r>
              <a:rPr lang="en-US" b="1" dirty="0" err="1"/>
              <a:t>bilirubin</a:t>
            </a:r>
            <a:r>
              <a:rPr lang="en-US" dirty="0"/>
              <a:t> &amp; </a:t>
            </a:r>
            <a:r>
              <a:rPr lang="en-US" b="1" dirty="0" err="1"/>
              <a:t>biliverdin</a:t>
            </a:r>
            <a:endParaRPr lang="en-US" b="1"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823</a:t>
            </a:fld>
            <a:endParaRPr lang="en-US"/>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a:t>pH of 8; 500-1000 ml are secreted daily. </a:t>
            </a:r>
          </a:p>
          <a:p>
            <a:r>
              <a:rPr lang="en-US" dirty="0"/>
              <a:t>Consists of:</a:t>
            </a:r>
          </a:p>
          <a:p>
            <a:pPr lvl="1"/>
            <a:r>
              <a:rPr lang="en-US" dirty="0"/>
              <a:t>water</a:t>
            </a:r>
          </a:p>
          <a:p>
            <a:pPr lvl="1"/>
            <a:r>
              <a:rPr lang="en-US" dirty="0"/>
              <a:t>mineral salts</a:t>
            </a:r>
          </a:p>
          <a:p>
            <a:pPr lvl="1"/>
            <a:r>
              <a:rPr lang="en-US" dirty="0"/>
              <a:t>mucus</a:t>
            </a:r>
          </a:p>
          <a:p>
            <a:pPr lvl="1"/>
            <a:r>
              <a:rPr lang="en-US" dirty="0"/>
              <a:t>bile salts</a:t>
            </a:r>
          </a:p>
          <a:p>
            <a:pPr lvl="1"/>
            <a:r>
              <a:rPr lang="en-US" dirty="0"/>
              <a:t>bile pigments, mainly </a:t>
            </a:r>
            <a:r>
              <a:rPr lang="en-US" dirty="0" err="1"/>
              <a:t>bilirubin</a:t>
            </a:r>
            <a:endParaRPr lang="en-US" dirty="0"/>
          </a:p>
          <a:p>
            <a:pPr lvl="1"/>
            <a:r>
              <a:rPr lang="en-US" dirty="0"/>
              <a:t>cholesterol.</a:t>
            </a:r>
          </a:p>
          <a:p>
            <a:r>
              <a:rPr lang="en-US" b="1" dirty="0" err="1"/>
              <a:t>Bilirubin</a:t>
            </a:r>
            <a:r>
              <a:rPr lang="en-US" dirty="0"/>
              <a:t>; waste product of the breakdown of erythrocytes &amp; is excreted in the bile rather than in the urine because of its low solubility in water. </a:t>
            </a:r>
          </a:p>
          <a:p>
            <a:pPr lvl="1"/>
            <a:r>
              <a:rPr lang="en-US" dirty="0"/>
              <a:t>Altered by microbes in the large intestine forming </a:t>
            </a:r>
            <a:r>
              <a:rPr lang="en-US" b="1" dirty="0" err="1"/>
              <a:t>urobilinogen</a:t>
            </a:r>
            <a:r>
              <a:rPr lang="en-US" b="1" dirty="0"/>
              <a:t> (</a:t>
            </a:r>
            <a:r>
              <a:rPr lang="en-US" dirty="0"/>
              <a:t>highly water soluble) which is reabsorbed &amp; then excreted in the urine, but most is converted to </a:t>
            </a:r>
            <a:r>
              <a:rPr lang="en-US" b="1" dirty="0" err="1"/>
              <a:t>stercobilin</a:t>
            </a:r>
            <a:r>
              <a:rPr lang="en-US" dirty="0"/>
              <a:t> &amp; excreted in the </a:t>
            </a:r>
            <a:r>
              <a:rPr lang="en-US" dirty="0" err="1"/>
              <a:t>faeces</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824</a:t>
            </a:fld>
            <a:endParaRPr lang="en-US"/>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Functions of bile</a:t>
            </a:r>
          </a:p>
          <a:p>
            <a:pPr marL="514350" indent="-514350">
              <a:buFont typeface="+mj-lt"/>
              <a:buAutoNum type="arabicPeriod"/>
            </a:pPr>
            <a:r>
              <a:rPr lang="en-US" dirty="0"/>
              <a:t>Bile salts, </a:t>
            </a:r>
            <a:r>
              <a:rPr lang="en-US" b="1" dirty="0"/>
              <a:t>sodium </a:t>
            </a:r>
            <a:r>
              <a:rPr lang="en-US" b="1" dirty="0" err="1"/>
              <a:t>taurocholate</a:t>
            </a:r>
            <a:r>
              <a:rPr lang="en-US" b="1" dirty="0"/>
              <a:t> </a:t>
            </a:r>
            <a:r>
              <a:rPr lang="en-US" dirty="0"/>
              <a:t>&amp;</a:t>
            </a:r>
            <a:r>
              <a:rPr lang="en-US" b="1" dirty="0"/>
              <a:t> sodium </a:t>
            </a:r>
            <a:r>
              <a:rPr lang="en-US" b="1" dirty="0" err="1"/>
              <a:t>glycocholate</a:t>
            </a:r>
            <a:r>
              <a:rPr lang="en-US" dirty="0"/>
              <a:t>, emulsify fats in the small intestine.</a:t>
            </a:r>
          </a:p>
          <a:p>
            <a:pPr marL="514350" indent="-514350">
              <a:buFont typeface="+mj-lt"/>
              <a:buAutoNum type="arabicPeriod"/>
            </a:pPr>
            <a:r>
              <a:rPr lang="en-US" dirty="0"/>
              <a:t>Helps in absorption of fats, iron &amp; fat soluble vitamins(e.g. vitamin K) </a:t>
            </a:r>
          </a:p>
          <a:p>
            <a:pPr marL="514350" indent="-514350">
              <a:buFont typeface="+mj-lt"/>
              <a:buAutoNum type="arabicPeriod"/>
            </a:pPr>
            <a:r>
              <a:rPr lang="en-US" dirty="0"/>
              <a:t>Excretion of cholesterol &amp; lecithin</a:t>
            </a:r>
          </a:p>
          <a:p>
            <a:pPr marL="514350" indent="-514350">
              <a:buFont typeface="+mj-lt"/>
              <a:buAutoNum type="arabicPeriod"/>
            </a:pPr>
            <a:r>
              <a:rPr lang="en-US" dirty="0"/>
              <a:t>Stimulates peristalsis</a:t>
            </a:r>
          </a:p>
          <a:p>
            <a:pPr marL="514350" indent="-514350">
              <a:buFont typeface="+mj-lt"/>
              <a:buAutoNum type="arabicPeriod"/>
            </a:pPr>
            <a:r>
              <a:rPr lang="en-US" dirty="0"/>
              <a:t>Helps maintain suitable pH</a:t>
            </a:r>
          </a:p>
          <a:p>
            <a:pPr marL="514350" indent="-514350">
              <a:buFont typeface="+mj-lt"/>
              <a:buAutoNum type="arabicPeriod"/>
            </a:pPr>
            <a:r>
              <a:rPr lang="en-US" dirty="0" err="1"/>
              <a:t>Mucin</a:t>
            </a:r>
            <a:r>
              <a:rPr lang="en-US" dirty="0"/>
              <a:t> of bile salts acts as a buffer &amp; lubricant</a:t>
            </a:r>
          </a:p>
          <a:p>
            <a:pPr marL="514350" indent="-514350">
              <a:buFont typeface="+mj-lt"/>
              <a:buAutoNum type="arabicPeriod"/>
            </a:pPr>
            <a:r>
              <a:rPr lang="en-US" dirty="0" err="1"/>
              <a:t>Stercobilin</a:t>
            </a:r>
            <a:r>
              <a:rPr lang="en-US" dirty="0"/>
              <a:t> colours &amp; </a:t>
            </a:r>
            <a:r>
              <a:rPr lang="en-US" dirty="0" err="1"/>
              <a:t>deodorises</a:t>
            </a:r>
            <a:r>
              <a:rPr lang="en-US" dirty="0"/>
              <a:t> the </a:t>
            </a:r>
            <a:r>
              <a:rPr lang="en-US" dirty="0" err="1"/>
              <a:t>faeces</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825</a:t>
            </a:fld>
            <a:endParaRPr lang="en-US" dirty="0"/>
          </a:p>
        </p:txBody>
      </p:sp>
    </p:spTree>
  </p:cSld>
  <p:clrMapOvr>
    <a:masterClrMapping/>
  </p:clrMapOvr>
  <p:transition>
    <p:pull dir="d"/>
  </p:transition>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Release of bile from the gall bladder</a:t>
            </a:r>
          </a:p>
          <a:p>
            <a:r>
              <a:rPr lang="en-US" dirty="0"/>
              <a:t>When a meal has been eaten, the hormone CCK is secreted by the duodenum during the intestinal phase of secretion of gastric juice. </a:t>
            </a:r>
          </a:p>
          <a:p>
            <a:r>
              <a:rPr lang="en-US" dirty="0"/>
              <a:t>This stimulates contraction of the gall bladder &amp; relaxation of the </a:t>
            </a:r>
            <a:r>
              <a:rPr lang="en-US" dirty="0" err="1"/>
              <a:t>hepatopancreatic</a:t>
            </a:r>
            <a:r>
              <a:rPr lang="en-US" dirty="0"/>
              <a:t> sphincter, enabling the bile &amp; pancreatic juice to pass into the duodenum together. </a:t>
            </a:r>
          </a:p>
          <a:p>
            <a:pPr>
              <a:buNone/>
            </a:pPr>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826</a:t>
            </a:fld>
            <a:endParaRPr lang="en-US"/>
          </a:p>
        </p:txBody>
      </p:sp>
    </p:spTree>
  </p:cSld>
  <p:clrMapOvr>
    <a:masterClrMapping/>
  </p:clrMapOvr>
  <p:transition>
    <p:pull dir="d"/>
  </p:transition>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style>
          <a:lnRef idx="0">
            <a:schemeClr val="accent3"/>
          </a:lnRef>
          <a:fillRef idx="3">
            <a:schemeClr val="accent3"/>
          </a:fillRef>
          <a:effectRef idx="3">
            <a:schemeClr val="accent3"/>
          </a:effectRef>
          <a:fontRef idx="minor">
            <a:schemeClr val="lt1"/>
          </a:fontRef>
        </p:style>
        <p:txBody>
          <a:bodyPr/>
          <a:lstStyle/>
          <a:p>
            <a:r>
              <a:rPr lang="en-US" b="1" dirty="0"/>
              <a:t>INTESTINAL SECRETIONS</a:t>
            </a:r>
          </a:p>
        </p:txBody>
      </p:sp>
      <p:sp>
        <p:nvSpPr>
          <p:cNvPr id="3" name="Content Placeholder 2"/>
          <p:cNvSpPr>
            <a:spLocks noGrp="1"/>
          </p:cNvSpPr>
          <p:nvPr>
            <p:ph idx="1"/>
          </p:nvPr>
        </p:nvSpPr>
        <p:spPr>
          <a:xfrm>
            <a:off x="0" y="762000"/>
            <a:ext cx="9144000" cy="6096000"/>
          </a:xfrm>
        </p:spPr>
        <p:txBody>
          <a:bodyPr>
            <a:normAutofit fontScale="92500" lnSpcReduction="20000"/>
          </a:bodyPr>
          <a:lstStyle/>
          <a:p>
            <a:r>
              <a:rPr lang="en-US" dirty="0"/>
              <a:t>Principal constituents are:</a:t>
            </a:r>
          </a:p>
          <a:p>
            <a:pPr lvl="1"/>
            <a:r>
              <a:rPr lang="en-US" dirty="0"/>
              <a:t>water</a:t>
            </a:r>
          </a:p>
          <a:p>
            <a:pPr lvl="1"/>
            <a:r>
              <a:rPr lang="en-US" dirty="0"/>
              <a:t>mucus</a:t>
            </a:r>
          </a:p>
          <a:p>
            <a:pPr lvl="1"/>
            <a:r>
              <a:rPr lang="en-US" dirty="0"/>
              <a:t>mineral salts</a:t>
            </a:r>
          </a:p>
          <a:p>
            <a:pPr lvl="1"/>
            <a:r>
              <a:rPr lang="en-US" dirty="0"/>
              <a:t>enzyme: </a:t>
            </a:r>
            <a:r>
              <a:rPr lang="en-US" dirty="0" err="1"/>
              <a:t>enterokinase</a:t>
            </a:r>
            <a:r>
              <a:rPr lang="en-US" dirty="0"/>
              <a:t> (</a:t>
            </a:r>
            <a:r>
              <a:rPr lang="en-US" dirty="0" err="1"/>
              <a:t>enteropeptidase</a:t>
            </a:r>
            <a:r>
              <a:rPr lang="en-US" dirty="0"/>
              <a:t>). </a:t>
            </a:r>
          </a:p>
          <a:p>
            <a:r>
              <a:rPr lang="en-US" dirty="0"/>
              <a:t>Most of the digestive enzymes in the small intestine are contained in the </a:t>
            </a:r>
            <a:r>
              <a:rPr lang="en-US" dirty="0" err="1"/>
              <a:t>enterocytes</a:t>
            </a:r>
            <a:r>
              <a:rPr lang="en-US" dirty="0"/>
              <a:t> of the walls of the villi.</a:t>
            </a:r>
          </a:p>
          <a:p>
            <a:pPr lvl="1"/>
            <a:r>
              <a:rPr lang="en-US" dirty="0"/>
              <a:t>Digestion of carbohydrate, protein &amp; fat is completed by direct contact between these nutrients &amp; the microvilli &amp; within the </a:t>
            </a:r>
            <a:r>
              <a:rPr lang="en-US" dirty="0" err="1"/>
              <a:t>enterocytes</a:t>
            </a:r>
            <a:r>
              <a:rPr lang="en-US" dirty="0"/>
              <a:t>.</a:t>
            </a:r>
          </a:p>
          <a:p>
            <a:r>
              <a:rPr lang="en-US" dirty="0"/>
              <a:t>Enzymes involved in completing the chemical digestion of food in the </a:t>
            </a:r>
            <a:r>
              <a:rPr lang="en-US" dirty="0" err="1"/>
              <a:t>enterocytes</a:t>
            </a:r>
            <a:r>
              <a:rPr lang="en-US" dirty="0"/>
              <a:t> of the villi are:</a:t>
            </a:r>
          </a:p>
          <a:p>
            <a:pPr lvl="1"/>
            <a:r>
              <a:rPr lang="en-US" dirty="0"/>
              <a:t>peptidases</a:t>
            </a:r>
          </a:p>
          <a:p>
            <a:pPr lvl="1"/>
            <a:r>
              <a:rPr lang="en-US" dirty="0"/>
              <a:t>lipase</a:t>
            </a:r>
          </a:p>
          <a:p>
            <a:pPr lvl="1"/>
            <a:r>
              <a:rPr lang="en-US" dirty="0" err="1"/>
              <a:t>sucrase</a:t>
            </a:r>
            <a:r>
              <a:rPr lang="en-US" dirty="0"/>
              <a:t>, maltase and lactase.</a:t>
            </a:r>
          </a:p>
          <a:p>
            <a:pPr lvl="1"/>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827</a:t>
            </a:fld>
            <a:endParaRPr lang="en-US"/>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u="sng" dirty="0"/>
              <a:t>Chemical digestion associated with </a:t>
            </a:r>
            <a:r>
              <a:rPr lang="en-US" b="1" u="sng" dirty="0" err="1"/>
              <a:t>enterocytes</a:t>
            </a:r>
            <a:endParaRPr lang="en-US" b="1" u="sng" dirty="0"/>
          </a:p>
          <a:p>
            <a:r>
              <a:rPr lang="en-US" dirty="0"/>
              <a:t>Alkaline intestinal juice (pH 7.8 to 8.0) assists in raising the pH of the intestinal contents to between 6.5 &amp; 7.5.</a:t>
            </a:r>
          </a:p>
          <a:p>
            <a:r>
              <a:rPr lang="en-US" b="1" dirty="0" err="1"/>
              <a:t>Enterokinase</a:t>
            </a:r>
            <a:r>
              <a:rPr lang="en-US" dirty="0"/>
              <a:t> activates pancreatic peptidases e.g </a:t>
            </a:r>
            <a:r>
              <a:rPr lang="en-US" dirty="0" err="1"/>
              <a:t>trypsin</a:t>
            </a:r>
            <a:r>
              <a:rPr lang="en-US" dirty="0"/>
              <a:t> which convert some polypeptides to amino acids and some to smaller peptides. Final stage of breakdown to amino acids of all peptides occurs inside the </a:t>
            </a:r>
            <a:r>
              <a:rPr lang="en-US" dirty="0" err="1"/>
              <a:t>enterocytes</a:t>
            </a:r>
            <a:r>
              <a:rPr lang="en-US" dirty="0"/>
              <a:t>.</a:t>
            </a:r>
          </a:p>
          <a:p>
            <a:r>
              <a:rPr lang="en-US" b="1" dirty="0"/>
              <a:t>Lipase</a:t>
            </a:r>
            <a:r>
              <a:rPr lang="en-US" dirty="0"/>
              <a:t> completes the digestion of emulsified fats to fatty acids &amp; glycerol partly in the intestine &amp; partly in the </a:t>
            </a:r>
            <a:r>
              <a:rPr lang="en-US" dirty="0" err="1"/>
              <a:t>enterocytes</a:t>
            </a:r>
            <a:r>
              <a:rPr lang="en-US" dirty="0"/>
              <a:t>.</a:t>
            </a:r>
          </a:p>
          <a:p>
            <a:r>
              <a:rPr lang="en-US" b="1" dirty="0" err="1"/>
              <a:t>Sucrase</a:t>
            </a:r>
            <a:r>
              <a:rPr lang="en-US" b="1" dirty="0"/>
              <a:t>, maltase </a:t>
            </a:r>
            <a:r>
              <a:rPr lang="en-US" dirty="0"/>
              <a:t>&amp; </a:t>
            </a:r>
            <a:r>
              <a:rPr lang="en-US" b="1" dirty="0"/>
              <a:t>lactase</a:t>
            </a:r>
            <a:r>
              <a:rPr lang="en-US" dirty="0"/>
              <a:t> complete the digestion of carbohydrates by converting disaccharides e.g sucrose, maltose &amp; lactose to monosaccharides inside the </a:t>
            </a:r>
            <a:r>
              <a:rPr lang="en-US" dirty="0" err="1"/>
              <a:t>enterocytes</a:t>
            </a:r>
            <a:r>
              <a:rPr lang="en-US" dirty="0"/>
              <a:t>.</a:t>
            </a:r>
          </a:p>
          <a:p>
            <a:pPr>
              <a:buNone/>
            </a:pPr>
            <a:r>
              <a:rPr lang="en-US" b="1" u="sng" dirty="0"/>
              <a:t>Control of secretion</a:t>
            </a:r>
          </a:p>
          <a:p>
            <a:r>
              <a:rPr lang="en-US" dirty="0"/>
              <a:t>By the mechanical stimulation of the intestinal glands </a:t>
            </a:r>
          </a:p>
          <a:p>
            <a:r>
              <a:rPr lang="en-US" dirty="0"/>
              <a:t>Hormone secretin may also be involved.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828</a:t>
            </a:fld>
            <a:endParaRPr lang="en-US"/>
          </a:p>
        </p:txBody>
      </p:sp>
    </p:spTree>
  </p:cSld>
  <p:clrMapOvr>
    <a:masterClrMapping/>
  </p:clrMapOvr>
  <p:transition>
    <p:wipe dir="r"/>
  </p:transition>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b="1" dirty="0"/>
              <a:t>Absorption of nutrients</a:t>
            </a:r>
          </a:p>
          <a:p>
            <a:r>
              <a:rPr lang="en-US" dirty="0"/>
              <a:t>Occurs by 2 processes:</a:t>
            </a:r>
          </a:p>
          <a:p>
            <a:pPr>
              <a:buNone/>
            </a:pPr>
            <a:r>
              <a:rPr lang="en-US" b="1" dirty="0"/>
              <a:t>a) Diffusion</a:t>
            </a:r>
            <a:r>
              <a:rPr lang="en-US" dirty="0"/>
              <a:t>. Monosaccharides, amino acids, fatty acids &amp; glycerol diffuse slowly down their concentration gradients into the </a:t>
            </a:r>
            <a:r>
              <a:rPr lang="en-US" dirty="0" err="1"/>
              <a:t>enterocytes</a:t>
            </a:r>
            <a:r>
              <a:rPr lang="en-US" dirty="0"/>
              <a:t> from the intestinal lumen.</a:t>
            </a:r>
          </a:p>
          <a:p>
            <a:pPr>
              <a:buNone/>
            </a:pPr>
            <a:r>
              <a:rPr lang="en-US" b="1" dirty="0"/>
              <a:t>b) Active transport. </a:t>
            </a:r>
            <a:r>
              <a:rPr lang="en-US" dirty="0"/>
              <a:t>Monosaccharides, amino acids, fatty acids &amp; glycerol may be actively transported into the villi.</a:t>
            </a:r>
          </a:p>
          <a:p>
            <a:r>
              <a:rPr lang="en-US" dirty="0"/>
              <a:t>Disaccharides, </a:t>
            </a:r>
            <a:r>
              <a:rPr lang="en-US" dirty="0" err="1"/>
              <a:t>dipeptides</a:t>
            </a:r>
            <a:r>
              <a:rPr lang="en-US" dirty="0"/>
              <a:t> &amp; </a:t>
            </a:r>
            <a:r>
              <a:rPr lang="en-US" dirty="0" err="1"/>
              <a:t>tripeptides</a:t>
            </a:r>
            <a:r>
              <a:rPr lang="en-US" dirty="0"/>
              <a:t> are also actively transported into the </a:t>
            </a:r>
            <a:r>
              <a:rPr lang="en-US" dirty="0" err="1"/>
              <a:t>enterocytes</a:t>
            </a:r>
            <a:r>
              <a:rPr lang="en-US" dirty="0"/>
              <a:t> where their digestion is completed before transfer into the capillaries of the villi.</a:t>
            </a:r>
          </a:p>
          <a:p>
            <a:r>
              <a:rPr lang="en-US" dirty="0"/>
              <a:t>Monosaccharides &amp; amino acids pass into the capillaries in the villi; fatty acids &amp; glycerol into the lacteals.</a:t>
            </a:r>
          </a:p>
          <a:p>
            <a:r>
              <a:rPr lang="en-US" dirty="0"/>
              <a:t>Some proteins are absorbed unchanged, e.g. antibodies present in breast milk and oral vaccines, such as poliomyelitis vaccine.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829</a:t>
            </a:fld>
            <a:endParaRPr lang="en-US"/>
          </a:p>
        </p:txBody>
      </p:sp>
    </p:spTree>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sz="3200" b="1" u="sng" dirty="0"/>
              <a:t>Functions of vertebral column</a:t>
            </a:r>
          </a:p>
        </p:txBody>
      </p:sp>
      <p:sp>
        <p:nvSpPr>
          <p:cNvPr id="3" name="Content Placeholder 2"/>
          <p:cNvSpPr>
            <a:spLocks noGrp="1"/>
          </p:cNvSpPr>
          <p:nvPr>
            <p:ph idx="1"/>
          </p:nvPr>
        </p:nvSpPr>
        <p:spPr>
          <a:xfrm>
            <a:off x="0" y="457200"/>
            <a:ext cx="9144000" cy="6400800"/>
          </a:xfrm>
        </p:spPr>
        <p:txBody>
          <a:bodyPr>
            <a:normAutofit/>
          </a:bodyPr>
          <a:lstStyle/>
          <a:p>
            <a:pPr marL="514350" indent="-514350">
              <a:buFont typeface="+mj-lt"/>
              <a:buAutoNum type="arabicPeriod"/>
            </a:pPr>
            <a:r>
              <a:rPr lang="en-US" dirty="0"/>
              <a:t>Protects the spinal cord. In each bone there is a hole or foramen (</a:t>
            </a:r>
            <a:r>
              <a:rPr lang="en-US" b="1" dirty="0"/>
              <a:t>vertebral foramen</a:t>
            </a:r>
            <a:r>
              <a:rPr lang="en-US" dirty="0"/>
              <a:t>) and collectively form a canal where the spinal cord lies.</a:t>
            </a:r>
          </a:p>
          <a:p>
            <a:pPr marL="514350" indent="-514350">
              <a:buFont typeface="+mj-lt"/>
              <a:buAutoNum type="arabicPeriod"/>
            </a:pPr>
            <a:r>
              <a:rPr lang="en-US" dirty="0"/>
              <a:t>Adjacent vertebrae form openings (intervertebral foramina) through which spinal nerves pass from the spinal cord to all parts of the body. </a:t>
            </a:r>
          </a:p>
          <a:p>
            <a:pPr marL="514350" indent="-514350">
              <a:buFont typeface="+mj-lt"/>
              <a:buAutoNum type="arabicPeriod"/>
            </a:pPr>
            <a:r>
              <a:rPr lang="en-US" dirty="0"/>
              <a:t>Articulates with ribs in the thoracic region forming joints which move during respiration.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83</a:t>
            </a:fld>
            <a:endParaRPr lang="en-US"/>
          </a:p>
        </p:txBody>
      </p:sp>
    </p:spTree>
  </p:cSld>
  <p:clrMapOvr>
    <a:masterClrMapping/>
  </p:clrMapOvr>
  <p:transition>
    <p:strips dir="rd"/>
  </p:transition>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a:t>Vitamins, mineral salts &amp; water are also absorbed from the small intestine into the blood capillaries. </a:t>
            </a:r>
          </a:p>
          <a:p>
            <a:r>
              <a:rPr lang="en-US" dirty="0"/>
              <a:t>Fat-soluble vitamins are absorbed into the lacteals along with fatty acids &amp; glycerol. </a:t>
            </a:r>
          </a:p>
          <a:p>
            <a:r>
              <a:rPr lang="en-US" dirty="0"/>
              <a:t>Vitamin B12 combines with </a:t>
            </a:r>
            <a:r>
              <a:rPr lang="en-US" b="1" dirty="0"/>
              <a:t>intrinsic factor </a:t>
            </a:r>
            <a:r>
              <a:rPr lang="en-US" dirty="0"/>
              <a:t>in the stomach &amp; is actively absorbed in the terminal ileum.</a:t>
            </a:r>
          </a:p>
          <a:p>
            <a:r>
              <a:rPr lang="en-US" dirty="0"/>
              <a:t>Surface area through which absorption takes place in the small intestine is greatly increased by the </a:t>
            </a:r>
          </a:p>
          <a:p>
            <a:pPr lvl="1"/>
            <a:r>
              <a:rPr lang="en-US" dirty="0"/>
              <a:t>circular folds of mucous membrane </a:t>
            </a:r>
          </a:p>
          <a:p>
            <a:pPr lvl="1"/>
            <a:r>
              <a:rPr lang="en-US" dirty="0"/>
              <a:t>very large number of villi &amp; microvilli present.</a:t>
            </a:r>
          </a:p>
          <a:p>
            <a:r>
              <a:rPr lang="en-US" dirty="0"/>
              <a:t>Large amounts of fluid enter the alimentary tract each day. Of this, only about 500ml is not absorbed by the small intestine, &amp; passes into the large intestine.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830</a:t>
            </a:fld>
            <a:endParaRPr lang="en-US"/>
          </a:p>
        </p:txBody>
      </p:sp>
    </p:spTree>
  </p:cSld>
  <p:clrMapOvr>
    <a:masterClrMapping/>
  </p:clrMapOvr>
  <p:transition>
    <p:wipe dir="r"/>
  </p:transition>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30962"/>
            <a:ext cx="8229600" cy="427038"/>
          </a:xfrm>
        </p:spPr>
        <p:txBody>
          <a:bodyPr>
            <a:normAutofit fontScale="90000"/>
          </a:bodyPr>
          <a:lstStyle/>
          <a:p>
            <a:r>
              <a:rPr lang="en-US" dirty="0"/>
              <a:t>Absorption of nutrients </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3999"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831</a:t>
            </a:fld>
            <a:endParaRPr lang="en-US"/>
          </a:p>
        </p:txBody>
      </p:sp>
    </p:spTree>
  </p:cSld>
  <p:clrMapOvr>
    <a:masterClrMapping/>
  </p:clrMapOvr>
  <p:transition>
    <p:wipe dir="r"/>
  </p:transition>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style>
          <a:lnRef idx="1">
            <a:schemeClr val="accent6"/>
          </a:lnRef>
          <a:fillRef idx="2">
            <a:schemeClr val="accent6"/>
          </a:fillRef>
          <a:effectRef idx="1">
            <a:schemeClr val="accent6"/>
          </a:effectRef>
          <a:fontRef idx="minor">
            <a:schemeClr val="dk1"/>
          </a:fontRef>
        </p:style>
        <p:txBody>
          <a:bodyPr>
            <a:normAutofit/>
          </a:bodyPr>
          <a:lstStyle/>
          <a:p>
            <a:r>
              <a:rPr lang="en-US" sz="3200" b="1" u="sng" dirty="0"/>
              <a:t>LARGE INTESTINE (COLON), RECTUM &amp; ANAL CANAL</a:t>
            </a:r>
          </a:p>
        </p:txBody>
      </p:sp>
      <p:sp>
        <p:nvSpPr>
          <p:cNvPr id="3" name="Content Placeholder 2"/>
          <p:cNvSpPr>
            <a:spLocks noGrp="1"/>
          </p:cNvSpPr>
          <p:nvPr>
            <p:ph idx="1"/>
          </p:nvPr>
        </p:nvSpPr>
        <p:spPr>
          <a:xfrm>
            <a:off x="0" y="533400"/>
            <a:ext cx="9144000" cy="6324600"/>
          </a:xfrm>
        </p:spPr>
        <p:txBody>
          <a:bodyPr>
            <a:normAutofit fontScale="92500" lnSpcReduction="20000"/>
          </a:bodyPr>
          <a:lstStyle/>
          <a:p>
            <a:pPr>
              <a:buNone/>
            </a:pPr>
            <a:r>
              <a:rPr lang="en-US" b="1" u="sng" dirty="0"/>
              <a:t>a) The large intestine. </a:t>
            </a:r>
          </a:p>
          <a:p>
            <a:r>
              <a:rPr lang="en-US" dirty="0"/>
              <a:t>About 1.5 </a:t>
            </a:r>
            <a:r>
              <a:rPr lang="en-US" dirty="0" err="1"/>
              <a:t>metres</a:t>
            </a:r>
            <a:r>
              <a:rPr lang="en-US" dirty="0"/>
              <a:t> long, beginning at the </a:t>
            </a:r>
            <a:r>
              <a:rPr lang="en-US" dirty="0" err="1"/>
              <a:t>caecum</a:t>
            </a:r>
            <a:r>
              <a:rPr lang="en-US" dirty="0"/>
              <a:t> in the right iliac fossa &amp; terminating at the rectum &amp; anal canal deep in the pelvis. </a:t>
            </a:r>
          </a:p>
          <a:p>
            <a:r>
              <a:rPr lang="en-US" dirty="0"/>
              <a:t>Has a larger lumen than that of the small intestine.</a:t>
            </a:r>
          </a:p>
          <a:p>
            <a:r>
              <a:rPr lang="en-US" dirty="0"/>
              <a:t>Forms an arch round the coiled-up small intestine.</a:t>
            </a:r>
          </a:p>
          <a:p>
            <a:r>
              <a:rPr lang="en-US" dirty="0"/>
              <a:t>Divided into the </a:t>
            </a:r>
            <a:r>
              <a:rPr lang="en-US" dirty="0" err="1"/>
              <a:t>caecum</a:t>
            </a:r>
            <a:r>
              <a:rPr lang="en-US" dirty="0"/>
              <a:t>, ascending colon, transverse colon, descending colon, sigmoid colon, rectum and anal canal.</a:t>
            </a:r>
          </a:p>
          <a:p>
            <a:r>
              <a:rPr lang="en-US" b="1" dirty="0" err="1"/>
              <a:t>Caecum</a:t>
            </a:r>
            <a:r>
              <a:rPr lang="en-US" b="1" dirty="0"/>
              <a:t>. </a:t>
            </a:r>
            <a:r>
              <a:rPr lang="en-US" dirty="0"/>
              <a:t>First part of the colon. </a:t>
            </a:r>
          </a:p>
          <a:p>
            <a:pPr lvl="1"/>
            <a:r>
              <a:rPr lang="en-US" dirty="0"/>
              <a:t>Dilated region which has a blind end inferiorly </a:t>
            </a:r>
          </a:p>
          <a:p>
            <a:pPr lvl="1"/>
            <a:r>
              <a:rPr lang="en-US" dirty="0"/>
              <a:t>Continuous with the ascending colon superiorly. </a:t>
            </a:r>
          </a:p>
          <a:p>
            <a:pPr lvl="1"/>
            <a:r>
              <a:rPr lang="en-US" dirty="0"/>
              <a:t>Just below the junction of the 2 the </a:t>
            </a:r>
            <a:r>
              <a:rPr lang="en-US" dirty="0" err="1"/>
              <a:t>ileocaecal</a:t>
            </a:r>
            <a:r>
              <a:rPr lang="en-US" dirty="0"/>
              <a:t> valve opens from the ileum.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832</a:t>
            </a:fld>
            <a:endParaRPr lang="en-US"/>
          </a:p>
        </p:txBody>
      </p:sp>
    </p:spTree>
  </p:cSld>
  <p:clrMapOvr>
    <a:masterClrMapping/>
  </p:clrMapOvr>
  <p:transition>
    <p:wipe dir="r"/>
  </p:transition>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30962"/>
            <a:ext cx="8229600" cy="427038"/>
          </a:xfrm>
        </p:spPr>
        <p:txBody>
          <a:bodyPr>
            <a:normAutofit fontScale="90000"/>
          </a:bodyPr>
          <a:lstStyle/>
          <a:p>
            <a:r>
              <a:rPr lang="en-US" dirty="0"/>
              <a:t>Interior of the </a:t>
            </a:r>
            <a:r>
              <a:rPr lang="en-US" dirty="0" err="1"/>
              <a:t>caecum</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833</a:t>
            </a:fld>
            <a:endParaRPr lang="en-US"/>
          </a:p>
        </p:txBody>
      </p:sp>
    </p:spTree>
  </p:cSld>
  <p:clrMapOvr>
    <a:masterClrMapping/>
  </p:clrMapOvr>
  <p:transition>
    <p:wipe dir="r"/>
  </p:transition>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b="1" dirty="0"/>
              <a:t>Vermiform appendix;</a:t>
            </a:r>
            <a:r>
              <a:rPr lang="en-US" dirty="0"/>
              <a:t> a fine tube, closed at one end, which leads from the </a:t>
            </a:r>
            <a:r>
              <a:rPr lang="en-US" dirty="0" err="1"/>
              <a:t>caecum</a:t>
            </a:r>
            <a:r>
              <a:rPr lang="en-US" dirty="0"/>
              <a:t>. </a:t>
            </a:r>
          </a:p>
          <a:p>
            <a:pPr lvl="1"/>
            <a:r>
              <a:rPr lang="en-US" dirty="0"/>
              <a:t>About 13 cm long </a:t>
            </a:r>
          </a:p>
          <a:p>
            <a:pPr lvl="1"/>
            <a:r>
              <a:rPr lang="en-US" dirty="0"/>
              <a:t>Has the same structure as the walls of the colon but contains more lymphoid tissue.</a:t>
            </a:r>
          </a:p>
          <a:p>
            <a:r>
              <a:rPr lang="en-US" b="1" dirty="0"/>
              <a:t>Ascending colon</a:t>
            </a:r>
            <a:r>
              <a:rPr lang="en-US" dirty="0"/>
              <a:t>. Passes upwards from the </a:t>
            </a:r>
            <a:r>
              <a:rPr lang="en-US" dirty="0" err="1"/>
              <a:t>caecum</a:t>
            </a:r>
            <a:r>
              <a:rPr lang="en-US" dirty="0"/>
              <a:t> to the level of the liver where it curves acutely to the left at the hepatic flexure to become the transverse colon.</a:t>
            </a:r>
          </a:p>
          <a:p>
            <a:r>
              <a:rPr lang="en-US" b="1" dirty="0"/>
              <a:t>Transverse colon</a:t>
            </a:r>
            <a:r>
              <a:rPr lang="en-US" dirty="0"/>
              <a:t>. A loop of colon which extends across the abdominal cavity in front of the duodenum &amp; the stomach to the area of the spleen where it forms the </a:t>
            </a:r>
            <a:r>
              <a:rPr lang="en-US" dirty="0" err="1"/>
              <a:t>splenic</a:t>
            </a:r>
            <a:r>
              <a:rPr lang="en-US" dirty="0"/>
              <a:t> flexure &amp; curves acutely downwards to become the descending colon.</a:t>
            </a:r>
          </a:p>
          <a:p>
            <a:r>
              <a:rPr lang="en-US" b="1" dirty="0"/>
              <a:t>Descending colon</a:t>
            </a:r>
            <a:r>
              <a:rPr lang="en-US" dirty="0"/>
              <a:t>. Passes down the left side of the abdominal cavity then curves towards the midline.</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834</a:t>
            </a:fld>
            <a:endParaRPr lang="en-US"/>
          </a:p>
        </p:txBody>
      </p:sp>
    </p:spTree>
  </p:cSld>
  <p:clrMapOvr>
    <a:masterClrMapping/>
  </p:clrMapOvr>
  <p:transition>
    <p:wipe dir="r"/>
  </p:transition>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lvl="1"/>
            <a:r>
              <a:rPr lang="en-US" dirty="0"/>
              <a:t>After it enters the true pelvis it is known as the sigmoid colon.</a:t>
            </a:r>
          </a:p>
          <a:p>
            <a:r>
              <a:rPr lang="en-US" b="1" dirty="0"/>
              <a:t>Sigmoid colon</a:t>
            </a:r>
            <a:r>
              <a:rPr lang="en-US" dirty="0"/>
              <a:t>. An S-shaped curve in the pelvis then continues downwards to become the rectum.</a:t>
            </a:r>
          </a:p>
          <a:p>
            <a:pPr>
              <a:buNone/>
            </a:pPr>
            <a:r>
              <a:rPr lang="en-US" b="1" dirty="0"/>
              <a:t>b) The rectum. </a:t>
            </a:r>
            <a:r>
              <a:rPr lang="en-US" dirty="0"/>
              <a:t>Slightly dilated section of the colon about 13 cm long. </a:t>
            </a:r>
          </a:p>
          <a:p>
            <a:pPr lvl="1"/>
            <a:r>
              <a:rPr lang="en-US" dirty="0"/>
              <a:t>Leads from the sigmoid colon &amp; terminates in the anal canal.</a:t>
            </a:r>
          </a:p>
          <a:p>
            <a:pPr>
              <a:buNone/>
            </a:pPr>
            <a:r>
              <a:rPr lang="en-US" b="1" dirty="0"/>
              <a:t>c) The anal canal. </a:t>
            </a:r>
            <a:r>
              <a:rPr lang="en-US" dirty="0"/>
              <a:t>A short passage about 3.8 cm long in the adult &amp; leads from the rectum to the exterior.</a:t>
            </a:r>
          </a:p>
          <a:p>
            <a:r>
              <a:rPr lang="en-US" dirty="0"/>
              <a:t>2 sphincter muscles control the anus; </a:t>
            </a:r>
          </a:p>
          <a:p>
            <a:pPr lvl="1"/>
            <a:r>
              <a:rPr lang="en-US" b="1" dirty="0"/>
              <a:t>Internal sphincter</a:t>
            </a:r>
            <a:r>
              <a:rPr lang="en-US" dirty="0"/>
              <a:t>, consisting of smooth muscle fibres; is under the control of the ANS. </a:t>
            </a:r>
          </a:p>
          <a:p>
            <a:pPr lvl="1"/>
            <a:r>
              <a:rPr lang="en-US" b="1" dirty="0"/>
              <a:t>External sphincter</a:t>
            </a:r>
            <a:r>
              <a:rPr lang="en-US" dirty="0"/>
              <a:t>, formed by skeletal muscle, is under voluntary control.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835</a:t>
            </a:fld>
            <a:endParaRPr lang="en-US"/>
          </a:p>
        </p:txBody>
      </p:sp>
    </p:spTree>
  </p:cSld>
  <p:clrMapOvr>
    <a:masterClrMapping/>
  </p:clrMapOvr>
  <p:transition>
    <p:wipe dir="r"/>
  </p:transition>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836</a:t>
            </a:fld>
            <a:endParaRPr lang="en-US"/>
          </a:p>
        </p:txBody>
      </p:sp>
    </p:spTree>
  </p:cSld>
  <p:clrMapOvr>
    <a:masterClrMapping/>
  </p:clrMapOvr>
  <p:transition>
    <p:wipe dir="r"/>
  </p:transition>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Structure</a:t>
            </a:r>
          </a:p>
          <a:p>
            <a:r>
              <a:rPr lang="en-US" dirty="0"/>
              <a:t>4 layers of tissue of the basic structure of the GIT.</a:t>
            </a:r>
          </a:p>
          <a:p>
            <a:r>
              <a:rPr lang="en-US" dirty="0"/>
              <a:t>Arrangement of the longitudinal muscle fibres is modified in the colon. </a:t>
            </a:r>
          </a:p>
          <a:p>
            <a:pPr lvl="1"/>
            <a:r>
              <a:rPr lang="en-US" dirty="0"/>
              <a:t>They don’t form a smooth continuous layer of tissue but are collected into 3 bands, called </a:t>
            </a:r>
            <a:r>
              <a:rPr lang="en-US" b="1" dirty="0" err="1"/>
              <a:t>taeniae</a:t>
            </a:r>
            <a:r>
              <a:rPr lang="en-US" b="1" dirty="0"/>
              <a:t> coli, </a:t>
            </a:r>
            <a:r>
              <a:rPr lang="en-US" dirty="0"/>
              <a:t>situated at regular intervals round the colon. </a:t>
            </a:r>
          </a:p>
          <a:p>
            <a:pPr lvl="1"/>
            <a:r>
              <a:rPr lang="en-US" dirty="0"/>
              <a:t>They stop at the junction of the sigmoid colon &amp; the rectum. </a:t>
            </a:r>
          </a:p>
          <a:p>
            <a:r>
              <a:rPr lang="en-US" dirty="0"/>
              <a:t>As these bands of muscle tissue are slightly shorter than the total length of the colon they give a </a:t>
            </a:r>
            <a:r>
              <a:rPr lang="en-US" dirty="0" err="1"/>
              <a:t>sacculated</a:t>
            </a:r>
            <a:r>
              <a:rPr lang="en-US" dirty="0"/>
              <a:t> or puckered appearance to the organ.</a:t>
            </a:r>
          </a:p>
          <a:p>
            <a:r>
              <a:rPr lang="en-US" dirty="0"/>
              <a:t>The anal sphincters are formed by thickening of the circular muscle layer.</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837</a:t>
            </a:fld>
            <a:endParaRPr lang="en-US"/>
          </a:p>
        </p:txBody>
      </p:sp>
    </p:spTree>
  </p:cSld>
  <p:clrMapOvr>
    <a:masterClrMapping/>
  </p:clrMapOvr>
  <p:transition>
    <p:wipe dir="r"/>
  </p:transition>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b="1" dirty="0" err="1"/>
              <a:t>Submucosal</a:t>
            </a:r>
            <a:r>
              <a:rPr lang="en-US" b="1" dirty="0"/>
              <a:t> </a:t>
            </a:r>
            <a:r>
              <a:rPr lang="en-US" dirty="0"/>
              <a:t>layer; there is more lymphoid tissue than in any other part of the alimentary tract, providing non-specific defence against invasion by resident &amp; other microbes.</a:t>
            </a:r>
          </a:p>
          <a:p>
            <a:r>
              <a:rPr lang="en-US" b="1" dirty="0"/>
              <a:t>Mucosal lining </a:t>
            </a:r>
            <a:r>
              <a:rPr lang="en-US" dirty="0"/>
              <a:t>of the colon and the upper region of the rectum; large numbers of goblet cells which secrete mucus. They are not present beyond the junction between the rectum &amp; the anus.</a:t>
            </a:r>
          </a:p>
          <a:p>
            <a:r>
              <a:rPr lang="en-US" dirty="0"/>
              <a:t>Lining membrane of the anus consists of </a:t>
            </a:r>
            <a:r>
              <a:rPr lang="en-US" b="1" dirty="0"/>
              <a:t>stratified squamous epithelium;</a:t>
            </a:r>
            <a:r>
              <a:rPr lang="en-US" dirty="0"/>
              <a:t> continuous with the mucous membrane lining of the rectum above &amp; merges with the skin beyond the external anal sphincter. </a:t>
            </a:r>
          </a:p>
          <a:p>
            <a:pPr lvl="1"/>
            <a:r>
              <a:rPr lang="en-US" dirty="0"/>
              <a:t>In the upper section of the anal canal the mucous membrane is arranged in 6 to 10 vertical folds, </a:t>
            </a:r>
            <a:r>
              <a:rPr lang="en-US" b="1" dirty="0"/>
              <a:t>the anal columns</a:t>
            </a:r>
            <a:r>
              <a:rPr lang="en-US" dirty="0"/>
              <a:t>. </a:t>
            </a:r>
          </a:p>
          <a:p>
            <a:pPr lvl="1"/>
            <a:r>
              <a:rPr lang="en-US" dirty="0"/>
              <a:t>Each column contains a terminal branch of the </a:t>
            </a:r>
            <a:r>
              <a:rPr lang="en-US" b="1" dirty="0"/>
              <a:t>superior rectal artery </a:t>
            </a:r>
            <a:r>
              <a:rPr lang="en-US" dirty="0"/>
              <a:t>and</a:t>
            </a:r>
            <a:r>
              <a:rPr lang="en-US" b="1" dirty="0"/>
              <a:t> vein</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838</a:t>
            </a:fld>
            <a:endParaRPr lang="en-US" dirty="0"/>
          </a:p>
        </p:txBody>
      </p:sp>
    </p:spTree>
  </p:cSld>
  <p:clrMapOvr>
    <a:masterClrMapping/>
  </p:clrMapOvr>
  <p:transition>
    <p:wipe dir="r"/>
  </p:transition>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30962"/>
            <a:ext cx="9144000" cy="427038"/>
          </a:xfrm>
        </p:spPr>
        <p:txBody>
          <a:bodyPr>
            <a:normAutofit fontScale="90000"/>
          </a:bodyPr>
          <a:lstStyle/>
          <a:p>
            <a:r>
              <a:rPr lang="en-US" sz="2800" dirty="0"/>
              <a:t>Arrangement of muscle fibres in the colon, rectum &amp; anus</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839</a:t>
            </a:fld>
            <a:endParaRPr lang="en-US"/>
          </a:p>
        </p:txBody>
      </p:sp>
    </p:spTree>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A635FD2-D9AA-4F2E-8FE6-17BF2643B117}" type="slidenum">
              <a:rPr lang="en-US" smtClean="0"/>
              <a:pPr/>
              <a:t>84</a:t>
            </a:fld>
            <a:endParaRPr lang="en-US"/>
          </a:p>
        </p:txBody>
      </p:sp>
      <p:pic>
        <p:nvPicPr>
          <p:cNvPr id="5" name="Picture 2"/>
          <p:cNvPicPr>
            <a:picLocks noGrp="1" noChangeAspect="1" noChangeArrowheads="1"/>
          </p:cNvPicPr>
          <p:nvPr>
            <p:ph idx="1"/>
          </p:nvPr>
        </p:nvPicPr>
        <p:blipFill>
          <a:blip r:embed="rId2" cstate="print"/>
          <a:srcRect/>
          <a:stretch>
            <a:fillRect/>
          </a:stretch>
        </p:blipFill>
        <p:spPr bwMode="auto">
          <a:xfrm>
            <a:off x="1752600" y="1032677"/>
            <a:ext cx="6781799" cy="4321167"/>
          </a:xfrm>
          <a:prstGeom prst="rect">
            <a:avLst/>
          </a:prstGeom>
          <a:noFill/>
          <a:ln w="9525">
            <a:noFill/>
            <a:miter lim="800000"/>
            <a:headEnd/>
            <a:tailEnd/>
          </a:ln>
        </p:spPr>
      </p:pic>
      <p:cxnSp>
        <p:nvCxnSpPr>
          <p:cNvPr id="6" name="Straight Arrow Connector 5"/>
          <p:cNvCxnSpPr/>
          <p:nvPr/>
        </p:nvCxnSpPr>
        <p:spPr>
          <a:xfrm flipH="1" flipV="1">
            <a:off x="4876800" y="1905000"/>
            <a:ext cx="1905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4038600" y="4724400"/>
            <a:ext cx="1905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81800" y="1905000"/>
            <a:ext cx="2057400" cy="646331"/>
          </a:xfrm>
          <a:prstGeom prst="rect">
            <a:avLst/>
          </a:prstGeom>
          <a:noFill/>
        </p:spPr>
        <p:txBody>
          <a:bodyPr wrap="square" rtlCol="0">
            <a:spAutoFit/>
          </a:bodyPr>
          <a:lstStyle/>
          <a:p>
            <a:r>
              <a:rPr lang="en-US" dirty="0" err="1"/>
              <a:t>Intervetebral</a:t>
            </a:r>
            <a:r>
              <a:rPr lang="en-US" dirty="0"/>
              <a:t> foramina</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b="1" u="sng" dirty="0"/>
              <a:t>Blood supply</a:t>
            </a:r>
          </a:p>
          <a:p>
            <a:r>
              <a:rPr lang="en-US" b="1" dirty="0"/>
              <a:t>Arterial supply</a:t>
            </a:r>
            <a:r>
              <a:rPr lang="en-US" dirty="0"/>
              <a:t>: mainly by the superior &amp; inferior mesenteric arteries.</a:t>
            </a:r>
          </a:p>
          <a:p>
            <a:pPr lvl="1"/>
            <a:r>
              <a:rPr lang="en-US" dirty="0"/>
              <a:t>Superior mesenteric artery supplies the </a:t>
            </a:r>
            <a:r>
              <a:rPr lang="en-US" dirty="0" err="1"/>
              <a:t>caecum</a:t>
            </a:r>
            <a:r>
              <a:rPr lang="en-US" dirty="0"/>
              <a:t>, ascending &amp; most of the transverse colon.</a:t>
            </a:r>
          </a:p>
          <a:p>
            <a:pPr lvl="1"/>
            <a:r>
              <a:rPr lang="en-US" dirty="0"/>
              <a:t>Inferior mesenteric artery supplies the remainder of the colon &amp; the proximal part of the rectum.</a:t>
            </a:r>
          </a:p>
          <a:p>
            <a:r>
              <a:rPr lang="en-US" dirty="0"/>
              <a:t>Distal section of the rectum &amp; the anus are supplied by branches from the internal iliac arteries.</a:t>
            </a:r>
          </a:p>
          <a:p>
            <a:r>
              <a:rPr lang="en-US" b="1" dirty="0"/>
              <a:t>Venous drainage</a:t>
            </a:r>
            <a:r>
              <a:rPr lang="en-US" dirty="0"/>
              <a:t>: mainly by the superior &amp; inferior mesenteric veins. </a:t>
            </a:r>
          </a:p>
          <a:p>
            <a:pPr lvl="1"/>
            <a:r>
              <a:rPr lang="en-US" dirty="0"/>
              <a:t>They join the </a:t>
            </a:r>
            <a:r>
              <a:rPr lang="en-US" dirty="0" err="1"/>
              <a:t>splenic</a:t>
            </a:r>
            <a:r>
              <a:rPr lang="en-US" dirty="0"/>
              <a:t> &amp; gastric veins to form the portal vein. </a:t>
            </a:r>
          </a:p>
          <a:p>
            <a:pPr lvl="1"/>
            <a:r>
              <a:rPr lang="en-US" dirty="0"/>
              <a:t>Veins draining the distal part of the rectum &amp; the anus join the </a:t>
            </a:r>
            <a:r>
              <a:rPr lang="en-US" b="1" dirty="0"/>
              <a:t>internal iliac veins</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i="1" smtClean="0"/>
              <a:pPr/>
              <a:t>840</a:t>
            </a:fld>
            <a:endParaRPr lang="en-US" i="1"/>
          </a:p>
        </p:txBody>
      </p:sp>
    </p:spTree>
  </p:cSld>
  <p:clrMapOvr>
    <a:masterClrMapping/>
  </p:clrMapOvr>
  <p:transition>
    <p:wipe dir="r"/>
  </p:transition>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sz="2800" b="1" u="sng" dirty="0"/>
              <a:t>Functions of the large intestine, rectum &amp; anal canal</a:t>
            </a:r>
          </a:p>
        </p:txBody>
      </p:sp>
      <p:sp>
        <p:nvSpPr>
          <p:cNvPr id="3" name="Content Placeholder 2"/>
          <p:cNvSpPr>
            <a:spLocks noGrp="1"/>
          </p:cNvSpPr>
          <p:nvPr>
            <p:ph idx="1"/>
          </p:nvPr>
        </p:nvSpPr>
        <p:spPr>
          <a:xfrm>
            <a:off x="0" y="457200"/>
            <a:ext cx="9144000" cy="6400800"/>
          </a:xfrm>
        </p:spPr>
        <p:txBody>
          <a:bodyPr>
            <a:normAutofit fontScale="85000" lnSpcReduction="10000"/>
          </a:bodyPr>
          <a:lstStyle/>
          <a:p>
            <a:pPr marL="514350" indent="-514350">
              <a:buAutoNum type="arabicPeriod"/>
            </a:pPr>
            <a:r>
              <a:rPr lang="en-US" b="1" dirty="0"/>
              <a:t>Absorption </a:t>
            </a:r>
            <a:r>
              <a:rPr lang="en-US" dirty="0"/>
              <a:t>of water, mineral salts, vitamins &amp; some drugs are absorbed into the blood.</a:t>
            </a:r>
          </a:p>
          <a:p>
            <a:pPr>
              <a:buNone/>
            </a:pPr>
            <a:r>
              <a:rPr lang="en-US" b="1" dirty="0"/>
              <a:t>2. Microbial activity</a:t>
            </a:r>
          </a:p>
          <a:p>
            <a:r>
              <a:rPr lang="en-US" dirty="0"/>
              <a:t>Large intestine is heavily </a:t>
            </a:r>
            <a:r>
              <a:rPr lang="en-US" dirty="0" err="1"/>
              <a:t>colonised</a:t>
            </a:r>
            <a:r>
              <a:rPr lang="en-US" dirty="0"/>
              <a:t> by </a:t>
            </a:r>
            <a:r>
              <a:rPr lang="it-IT" b="1" i="1" dirty="0"/>
              <a:t>Escherichia coli, Enterobacter aerogenes, Streptococcus </a:t>
            </a:r>
            <a:r>
              <a:rPr lang="en-US" b="1" i="1" dirty="0" err="1"/>
              <a:t>faecalis</a:t>
            </a:r>
            <a:r>
              <a:rPr lang="en-US" b="1" i="1" dirty="0"/>
              <a:t> </a:t>
            </a:r>
            <a:r>
              <a:rPr lang="en-US" dirty="0"/>
              <a:t>and</a:t>
            </a:r>
            <a:r>
              <a:rPr lang="en-US" i="1" dirty="0"/>
              <a:t> </a:t>
            </a:r>
            <a:r>
              <a:rPr lang="en-US" b="1" i="1" dirty="0"/>
              <a:t>Clostridium </a:t>
            </a:r>
            <a:r>
              <a:rPr lang="en-US" b="1" i="1" dirty="0" err="1"/>
              <a:t>perfringens</a:t>
            </a:r>
            <a:r>
              <a:rPr lang="en-US" b="1" i="1" dirty="0"/>
              <a:t> (</a:t>
            </a:r>
            <a:r>
              <a:rPr lang="en-US" b="1" i="1" dirty="0" err="1"/>
              <a:t>welchii</a:t>
            </a:r>
            <a:r>
              <a:rPr lang="en-US" b="1" i="1" dirty="0"/>
              <a:t>)</a:t>
            </a:r>
            <a:r>
              <a:rPr lang="en-US" b="1" dirty="0"/>
              <a:t>, </a:t>
            </a:r>
            <a:r>
              <a:rPr lang="en-US" dirty="0"/>
              <a:t>which </a:t>
            </a:r>
            <a:r>
              <a:rPr lang="en-US" dirty="0" err="1"/>
              <a:t>synthesise</a:t>
            </a:r>
            <a:r>
              <a:rPr lang="en-US" dirty="0"/>
              <a:t> vitamin K &amp; folic acid. These microbes are </a:t>
            </a:r>
            <a:r>
              <a:rPr lang="en-US" dirty="0" err="1"/>
              <a:t>commensals</a:t>
            </a:r>
            <a:r>
              <a:rPr lang="en-US" dirty="0"/>
              <a:t> in humans. </a:t>
            </a:r>
          </a:p>
          <a:p>
            <a:pPr>
              <a:buNone/>
            </a:pPr>
            <a:r>
              <a:rPr lang="en-US" b="1" dirty="0"/>
              <a:t>3. Mass movement</a:t>
            </a:r>
          </a:p>
          <a:p>
            <a:r>
              <a:rPr lang="en-US" dirty="0"/>
              <a:t>Peristaltic movement occurs at fairly long intervals (about twice an hour) sweeping along the transverse colon forcing its contents into the descending &amp; sigmoid colons (mass movement).</a:t>
            </a:r>
          </a:p>
          <a:p>
            <a:r>
              <a:rPr lang="en-US" dirty="0"/>
              <a:t>Precipitated by the entry of food into the stomach.</a:t>
            </a:r>
          </a:p>
          <a:p>
            <a:r>
              <a:rPr lang="en-US" dirty="0"/>
              <a:t>This combination of stimulus &amp; response is called the </a:t>
            </a:r>
            <a:r>
              <a:rPr lang="en-US" b="1" dirty="0" err="1"/>
              <a:t>gastrocolic</a:t>
            </a:r>
            <a:r>
              <a:rPr lang="en-US" b="1" dirty="0"/>
              <a:t> reflex</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841</a:t>
            </a:fld>
            <a:endParaRPr lang="en-US"/>
          </a:p>
        </p:txBody>
      </p:sp>
    </p:spTree>
  </p:cSld>
  <p:clrMapOvr>
    <a:masterClrMapping/>
  </p:clrMapOvr>
  <p:transition>
    <p:wipe dir="r"/>
  </p:transition>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4. </a:t>
            </a:r>
            <a:r>
              <a:rPr lang="en-US" b="1" dirty="0" err="1"/>
              <a:t>Defaecation</a:t>
            </a:r>
            <a:endParaRPr lang="en-US" b="1" dirty="0"/>
          </a:p>
          <a:p>
            <a:r>
              <a:rPr lang="en-US" dirty="0"/>
              <a:t>In infants </a:t>
            </a:r>
            <a:r>
              <a:rPr lang="en-US" dirty="0" err="1"/>
              <a:t>defaecation</a:t>
            </a:r>
            <a:r>
              <a:rPr lang="en-US" dirty="0"/>
              <a:t> occurs by reflex (involuntary) action. </a:t>
            </a:r>
          </a:p>
          <a:p>
            <a:r>
              <a:rPr lang="en-US" dirty="0"/>
              <a:t>In the 2</a:t>
            </a:r>
            <a:r>
              <a:rPr lang="en-US" baseline="30000" dirty="0"/>
              <a:t>nd</a:t>
            </a:r>
            <a:r>
              <a:rPr lang="en-US" dirty="0"/>
              <a:t> or 3</a:t>
            </a:r>
            <a:r>
              <a:rPr lang="en-US" baseline="30000" dirty="0"/>
              <a:t>rd</a:t>
            </a:r>
            <a:r>
              <a:rPr lang="en-US" dirty="0"/>
              <a:t> year of life the ability to override the </a:t>
            </a:r>
            <a:r>
              <a:rPr lang="en-US" dirty="0" err="1"/>
              <a:t>defaecation</a:t>
            </a:r>
            <a:r>
              <a:rPr lang="en-US" dirty="0"/>
              <a:t> reflex is developed; acquired voluntary control means that the brain can inhibit the reflex until such time as it is convenient to </a:t>
            </a:r>
            <a:r>
              <a:rPr lang="en-US" dirty="0" err="1"/>
              <a:t>defaecate</a:t>
            </a:r>
            <a:r>
              <a:rPr lang="en-US" dirty="0"/>
              <a:t>. </a:t>
            </a:r>
          </a:p>
          <a:p>
            <a:r>
              <a:rPr lang="en-US" dirty="0"/>
              <a:t>External anal sphincter is under conscious control through the </a:t>
            </a:r>
            <a:r>
              <a:rPr lang="en-US" b="1" dirty="0"/>
              <a:t>pudendal nerve</a:t>
            </a:r>
            <a:r>
              <a:rPr lang="en-US" i="1" dirty="0"/>
              <a:t>.</a:t>
            </a:r>
          </a:p>
          <a:p>
            <a:r>
              <a:rPr lang="en-US" dirty="0" err="1"/>
              <a:t>Defaecation</a:t>
            </a:r>
            <a:r>
              <a:rPr lang="en-US" dirty="0"/>
              <a:t> involves involuntary contraction of the muscle of the rectum &amp; relaxation of the internal anal sphincter. </a:t>
            </a:r>
          </a:p>
          <a:p>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842</a:t>
            </a:fld>
            <a:endParaRPr lang="en-US"/>
          </a:p>
        </p:txBody>
      </p:sp>
    </p:spTree>
  </p:cSld>
  <p:clrMapOvr>
    <a:masterClrMapping/>
  </p:clrMapOvr>
  <p:transition>
    <p:wipe dir="r"/>
  </p:transition>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Contraction of the abdominal muscles &amp; lowering of the diaphragm increase the intra-abdominal pressure (</a:t>
            </a:r>
            <a:r>
              <a:rPr lang="en-US" b="1" dirty="0" err="1"/>
              <a:t>Valsalva's</a:t>
            </a:r>
            <a:r>
              <a:rPr lang="en-US" b="1" dirty="0"/>
              <a:t> manoeuvre</a:t>
            </a:r>
            <a:r>
              <a:rPr lang="en-US" dirty="0"/>
              <a:t>) &amp; so assist the process of </a:t>
            </a:r>
            <a:r>
              <a:rPr lang="en-US" dirty="0" err="1"/>
              <a:t>defaecation</a:t>
            </a:r>
            <a:r>
              <a:rPr lang="en-US" dirty="0"/>
              <a:t>. </a:t>
            </a:r>
          </a:p>
          <a:p>
            <a:r>
              <a:rPr lang="en-US" dirty="0"/>
              <a:t>When </a:t>
            </a:r>
            <a:r>
              <a:rPr lang="en-US" dirty="0" err="1"/>
              <a:t>defaecation</a:t>
            </a:r>
            <a:r>
              <a:rPr lang="en-US" dirty="0"/>
              <a:t> is voluntarily postponed the feeling of fullness &amp; need to </a:t>
            </a:r>
            <a:r>
              <a:rPr lang="en-US" dirty="0" err="1"/>
              <a:t>defaecate</a:t>
            </a:r>
            <a:r>
              <a:rPr lang="en-US" dirty="0"/>
              <a:t> tends to fade until the next mass movement occurs &amp; the reflex is initiated again. </a:t>
            </a:r>
          </a:p>
          <a:p>
            <a:r>
              <a:rPr lang="en-US" dirty="0"/>
              <a:t>Repeated suppression of the reflex may lead to constipation.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843</a:t>
            </a:fld>
            <a:endParaRPr lang="en-US"/>
          </a:p>
        </p:txBody>
      </p:sp>
    </p:spTree>
  </p:cSld>
  <p:clrMapOvr>
    <a:masterClrMapping/>
  </p:clrMapOvr>
  <p:transition>
    <p:wipe dir="r"/>
  </p:transition>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a:buNone/>
            </a:pPr>
            <a:r>
              <a:rPr lang="en-US" b="1" u="sng" dirty="0"/>
              <a:t>Constituents of </a:t>
            </a:r>
            <a:r>
              <a:rPr lang="en-US" b="1" u="sng" dirty="0" err="1"/>
              <a:t>faeces</a:t>
            </a:r>
            <a:r>
              <a:rPr lang="en-US" b="1" u="sng" dirty="0"/>
              <a:t>. </a:t>
            </a:r>
          </a:p>
          <a:p>
            <a:r>
              <a:rPr lang="en-US" dirty="0"/>
              <a:t>Semisolid brown mass. </a:t>
            </a:r>
          </a:p>
          <a:p>
            <a:r>
              <a:rPr lang="en-US" dirty="0"/>
              <a:t>Brown colour is due to the presence of </a:t>
            </a:r>
            <a:r>
              <a:rPr lang="en-US" dirty="0" err="1"/>
              <a:t>stercobilin</a:t>
            </a:r>
            <a:r>
              <a:rPr lang="en-US" dirty="0"/>
              <a:t>.</a:t>
            </a:r>
          </a:p>
          <a:p>
            <a:r>
              <a:rPr lang="en-US" dirty="0"/>
              <a:t>Even though absorption of water takes place in the large intestine, water still makes up about 60 to 70% of the weight of the </a:t>
            </a:r>
            <a:r>
              <a:rPr lang="en-US" dirty="0" err="1"/>
              <a:t>faeces</a:t>
            </a:r>
            <a:r>
              <a:rPr lang="en-US" dirty="0"/>
              <a:t>. </a:t>
            </a:r>
          </a:p>
          <a:p>
            <a:r>
              <a:rPr lang="en-US" dirty="0"/>
              <a:t>Remainder consists of: </a:t>
            </a:r>
          </a:p>
          <a:p>
            <a:pPr lvl="1"/>
            <a:r>
              <a:rPr lang="en-US" dirty="0"/>
              <a:t>fibre (indigestible cellular plant and animal material)</a:t>
            </a:r>
          </a:p>
          <a:p>
            <a:pPr lvl="1"/>
            <a:r>
              <a:rPr lang="en-US" dirty="0"/>
              <a:t>dead and live microbes</a:t>
            </a:r>
          </a:p>
          <a:p>
            <a:pPr lvl="1"/>
            <a:r>
              <a:rPr lang="en-US" dirty="0"/>
              <a:t>epithelial cells from the walls of the tract</a:t>
            </a:r>
          </a:p>
          <a:p>
            <a:pPr lvl="1"/>
            <a:r>
              <a:rPr lang="en-US" dirty="0"/>
              <a:t>fatty acids</a:t>
            </a:r>
          </a:p>
          <a:p>
            <a:pPr lvl="1"/>
            <a:r>
              <a:rPr lang="en-US" dirty="0"/>
              <a:t>mucus secreted by the epithelial lining of the large intestine.</a:t>
            </a:r>
          </a:p>
          <a:p>
            <a:r>
              <a:rPr lang="en-US" dirty="0"/>
              <a:t>Mucus helps to lubricate the </a:t>
            </a:r>
            <a:r>
              <a:rPr lang="en-US" dirty="0" err="1"/>
              <a:t>faeces</a:t>
            </a:r>
            <a:r>
              <a:rPr lang="en-US" dirty="0"/>
              <a:t> &amp; an adequate amount of roughage in the diet ensures that the contents of the colon are sufficiently bulky to stimulate </a:t>
            </a:r>
            <a:r>
              <a:rPr lang="en-US" dirty="0" err="1"/>
              <a:t>defaecation</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844</a:t>
            </a:fld>
            <a:endParaRPr lang="en-US"/>
          </a:p>
        </p:txBody>
      </p:sp>
    </p:spTree>
  </p:cSld>
  <p:clrMapOvr>
    <a:masterClrMapping/>
  </p:clrMapOvr>
  <p:transition>
    <p:wipe dir="r"/>
  </p:transition>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u="sng" dirty="0"/>
              <a:t>PANCREAS</a:t>
            </a:r>
          </a:p>
        </p:txBody>
      </p:sp>
      <p:sp>
        <p:nvSpPr>
          <p:cNvPr id="3" name="Content Placeholder 2"/>
          <p:cNvSpPr>
            <a:spLocks noGrp="1"/>
          </p:cNvSpPr>
          <p:nvPr>
            <p:ph idx="1"/>
          </p:nvPr>
        </p:nvSpPr>
        <p:spPr>
          <a:xfrm>
            <a:off x="0" y="609600"/>
            <a:ext cx="9144000" cy="6248400"/>
          </a:xfrm>
        </p:spPr>
        <p:txBody>
          <a:bodyPr>
            <a:normAutofit lnSpcReduction="10000"/>
          </a:bodyPr>
          <a:lstStyle/>
          <a:p>
            <a:r>
              <a:rPr lang="en-US" dirty="0"/>
              <a:t>Pale grey gland weighing about 60 grams. </a:t>
            </a:r>
          </a:p>
          <a:p>
            <a:r>
              <a:rPr lang="en-US" dirty="0"/>
              <a:t>About 12 to 15 cm long &amp; situated in the epigastric &amp; left hypochondriac regions of the abdominal cavity. </a:t>
            </a:r>
          </a:p>
          <a:p>
            <a:r>
              <a:rPr lang="en-US" dirty="0"/>
              <a:t>Consists of a broad head, a body &amp; a narrow tail.</a:t>
            </a:r>
          </a:p>
          <a:p>
            <a:pPr lvl="1"/>
            <a:r>
              <a:rPr lang="en-US" dirty="0"/>
              <a:t>Head lies in the curve of the duodenum, </a:t>
            </a:r>
          </a:p>
          <a:p>
            <a:pPr lvl="1"/>
            <a:r>
              <a:rPr lang="en-US" dirty="0"/>
              <a:t>Body lies behind the stomach </a:t>
            </a:r>
          </a:p>
          <a:p>
            <a:pPr lvl="1"/>
            <a:r>
              <a:rPr lang="en-US" dirty="0"/>
              <a:t>Tail lies in front of the left kidney &amp; just reaches the spleen.</a:t>
            </a:r>
          </a:p>
          <a:p>
            <a:r>
              <a:rPr lang="en-US" dirty="0"/>
              <a:t>Abdominal aorta &amp; the inferior vena cava lie behind the gland.</a:t>
            </a:r>
          </a:p>
          <a:p>
            <a:r>
              <a:rPr lang="en-US" dirty="0"/>
              <a:t>Both an exocrine &amp; endocrine gland.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845</a:t>
            </a:fld>
            <a:endParaRPr lang="en-US"/>
          </a:p>
        </p:txBody>
      </p:sp>
    </p:spTree>
  </p:cSld>
  <p:clrMapOvr>
    <a:masterClrMapping/>
  </p:clrMapOvr>
  <p:transition>
    <p:wipe dir="r"/>
  </p:transition>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846</a:t>
            </a:fld>
            <a:endParaRPr lang="en-US"/>
          </a:p>
        </p:txBody>
      </p:sp>
    </p:spTree>
  </p:cSld>
  <p:clrMapOvr>
    <a:masterClrMapping/>
  </p:clrMapOvr>
  <p:transition>
    <p:wipe dir="r"/>
  </p:transition>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u="sng" dirty="0"/>
              <a:t>The exocrine pancreas</a:t>
            </a:r>
          </a:p>
          <a:p>
            <a:r>
              <a:rPr lang="en-US" dirty="0"/>
              <a:t>Consists of a large number of lobules made up of small alveoli, the walls of which consist of secretory cells.</a:t>
            </a:r>
          </a:p>
          <a:p>
            <a:r>
              <a:rPr lang="en-US" dirty="0"/>
              <a:t>Each lobule is drained by a tiny duct &amp; these unite eventually to form the pancreatic duct, which extends the whole length of the gland &amp; opens into the duodenum.</a:t>
            </a:r>
          </a:p>
          <a:p>
            <a:r>
              <a:rPr lang="en-US" dirty="0"/>
              <a:t>Just before entering the duodenum the pancreatic duct joins the common bile duct to form the </a:t>
            </a:r>
            <a:r>
              <a:rPr lang="en-US" dirty="0" err="1"/>
              <a:t>hepatopancreatic</a:t>
            </a:r>
            <a:r>
              <a:rPr lang="en-US" dirty="0"/>
              <a:t> </a:t>
            </a:r>
            <a:r>
              <a:rPr lang="en-US" dirty="0" err="1"/>
              <a:t>ampulla</a:t>
            </a:r>
            <a:r>
              <a:rPr lang="en-US" dirty="0"/>
              <a:t>. </a:t>
            </a:r>
          </a:p>
          <a:p>
            <a:r>
              <a:rPr lang="en-US" dirty="0"/>
              <a:t>Duodenal opening of the </a:t>
            </a:r>
            <a:r>
              <a:rPr lang="en-US" dirty="0" err="1"/>
              <a:t>ampulla</a:t>
            </a:r>
            <a:r>
              <a:rPr lang="en-US" dirty="0"/>
              <a:t> is controlled by the </a:t>
            </a:r>
            <a:r>
              <a:rPr lang="en-US" dirty="0" err="1"/>
              <a:t>hepatopancreatic</a:t>
            </a:r>
            <a:r>
              <a:rPr lang="en-US" dirty="0"/>
              <a:t> sphincter (of </a:t>
            </a:r>
            <a:r>
              <a:rPr lang="en-US" dirty="0" err="1"/>
              <a:t>Oddi</a:t>
            </a:r>
            <a:r>
              <a:rPr lang="en-US" dirty="0"/>
              <a:t>).</a:t>
            </a:r>
          </a:p>
          <a:p>
            <a:r>
              <a:rPr lang="en-US" b="1" dirty="0"/>
              <a:t>Function</a:t>
            </a:r>
            <a:r>
              <a:rPr lang="en-US" dirty="0"/>
              <a:t>: to produce pancreatic juice containing enzymes that digest carbohydrates, proteins &amp; fats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847</a:t>
            </a:fld>
            <a:endParaRPr lang="en-US"/>
          </a:p>
        </p:txBody>
      </p:sp>
    </p:spTree>
  </p:cSld>
  <p:clrMapOvr>
    <a:masterClrMapping/>
  </p:clrMapOvr>
  <p:transition>
    <p:wipe dir="r"/>
  </p:transition>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The endocrine pancreas</a:t>
            </a:r>
          </a:p>
          <a:p>
            <a:r>
              <a:rPr lang="en-US" dirty="0"/>
              <a:t>Distributed throughout the gland are groups of </a:t>
            </a:r>
            <a:r>
              <a:rPr lang="en-US" dirty="0" err="1"/>
              <a:t>specialised</a:t>
            </a:r>
            <a:r>
              <a:rPr lang="en-US" dirty="0"/>
              <a:t> cells called the pancreatic islets (of Langerhans).</a:t>
            </a:r>
          </a:p>
          <a:p>
            <a:r>
              <a:rPr lang="en-US" dirty="0"/>
              <a:t>The islets have no ducts so the hormones diffuse directly into the blood.</a:t>
            </a:r>
          </a:p>
          <a:p>
            <a:r>
              <a:rPr lang="en-US" b="1" dirty="0"/>
              <a:t>Function</a:t>
            </a:r>
            <a:r>
              <a:rPr lang="en-US" dirty="0"/>
              <a:t>: to secrete the hormones insulin &amp; glucagon, which are principally concerned with control of blood glucose levels.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848</a:t>
            </a:fld>
            <a:endParaRPr lang="en-US"/>
          </a:p>
        </p:txBody>
      </p:sp>
    </p:spTree>
  </p:cSld>
  <p:clrMapOvr>
    <a:masterClrMapping/>
  </p:clrMapOvr>
  <p:transition>
    <p:wipe dir="r"/>
  </p:transition>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Blood supply</a:t>
            </a:r>
          </a:p>
          <a:p>
            <a:r>
              <a:rPr lang="en-US" dirty="0"/>
              <a:t>Arterial blood: </a:t>
            </a:r>
            <a:r>
              <a:rPr lang="en-US" dirty="0" err="1"/>
              <a:t>splenic</a:t>
            </a:r>
            <a:r>
              <a:rPr lang="en-US" dirty="0"/>
              <a:t> &amp; mesenteric arteries </a:t>
            </a:r>
          </a:p>
          <a:p>
            <a:r>
              <a:rPr lang="en-US" dirty="0"/>
              <a:t>Venous drainage: veins of the same names that join other veins to form the portal vein.</a:t>
            </a:r>
          </a:p>
          <a:p>
            <a:r>
              <a:rPr lang="en-US" b="1" dirty="0"/>
              <a:t>Nerve supply</a:t>
            </a:r>
          </a:p>
          <a:p>
            <a:r>
              <a:rPr lang="en-US" dirty="0"/>
              <a:t>Parasympathetic stimulation; increases the secretion of pancreatic juice </a:t>
            </a:r>
          </a:p>
          <a:p>
            <a:r>
              <a:rPr lang="en-US" dirty="0"/>
              <a:t>Sympathetic stimulation depresses secretion of pancreatic juice.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849</a:t>
            </a:fld>
            <a:endParaRPr lang="en-US"/>
          </a:p>
        </p:txBody>
      </p:sp>
    </p:spTree>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lstStyle/>
          <a:p>
            <a:pPr>
              <a:buNone/>
            </a:pPr>
            <a:r>
              <a:rPr lang="en-US" b="1" u="sng" dirty="0"/>
              <a:t>3. Thoracic cage</a:t>
            </a:r>
          </a:p>
          <a:p>
            <a:r>
              <a:rPr lang="en-US" dirty="0"/>
              <a:t>The thoracic cage is formed by:</a:t>
            </a:r>
          </a:p>
          <a:p>
            <a:pPr>
              <a:buNone/>
            </a:pPr>
            <a:r>
              <a:rPr lang="en-US" dirty="0"/>
              <a:t>	• 12 thoracic vertebrae</a:t>
            </a:r>
          </a:p>
          <a:p>
            <a:pPr>
              <a:buNone/>
            </a:pPr>
            <a:r>
              <a:rPr lang="en-US" dirty="0"/>
              <a:t>	• 12 pairs of ribs</a:t>
            </a:r>
          </a:p>
          <a:p>
            <a:pPr>
              <a:buNone/>
            </a:pPr>
            <a:r>
              <a:rPr lang="en-US" dirty="0"/>
              <a:t>	• 1 sternum or breast bone.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85</a:t>
            </a:fld>
            <a:endParaRPr lang="en-US"/>
          </a:p>
        </p:txBody>
      </p:sp>
    </p:spTree>
  </p:cSld>
  <p:clrMapOvr>
    <a:masterClrMapping/>
  </p:clrMapOvr>
  <p:transition>
    <p:strips dir="rd"/>
  </p:transition>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LIVER</a:t>
            </a:r>
          </a:p>
        </p:txBody>
      </p:sp>
      <p:sp>
        <p:nvSpPr>
          <p:cNvPr id="3" name="Content Placeholder 2"/>
          <p:cNvSpPr>
            <a:spLocks noGrp="1"/>
          </p:cNvSpPr>
          <p:nvPr>
            <p:ph idx="1"/>
          </p:nvPr>
        </p:nvSpPr>
        <p:spPr>
          <a:xfrm>
            <a:off x="0" y="609600"/>
            <a:ext cx="9144000" cy="6248400"/>
          </a:xfrm>
        </p:spPr>
        <p:txBody>
          <a:bodyPr>
            <a:normAutofit/>
          </a:bodyPr>
          <a:lstStyle/>
          <a:p>
            <a:r>
              <a:rPr lang="en-US" dirty="0"/>
              <a:t>Largest gland in the body, dark red in color, weighing 1 -2.3 kg; wedge shaped with its wider end to the right.</a:t>
            </a:r>
          </a:p>
          <a:p>
            <a:r>
              <a:rPr lang="en-US" dirty="0"/>
              <a:t>About 28 </a:t>
            </a:r>
            <a:r>
              <a:rPr lang="en-US" dirty="0" err="1"/>
              <a:t>cms</a:t>
            </a:r>
            <a:r>
              <a:rPr lang="en-US" dirty="0"/>
              <a:t> long &amp; 16 </a:t>
            </a:r>
            <a:r>
              <a:rPr lang="en-US" dirty="0" err="1"/>
              <a:t>cms</a:t>
            </a:r>
            <a:r>
              <a:rPr lang="en-US" dirty="0"/>
              <a:t> wide. It’s greatest thickness is 9 </a:t>
            </a:r>
            <a:r>
              <a:rPr lang="en-US" dirty="0" err="1"/>
              <a:t>cms</a:t>
            </a:r>
            <a:r>
              <a:rPr lang="en-US" dirty="0"/>
              <a:t>.</a:t>
            </a:r>
          </a:p>
          <a:p>
            <a:r>
              <a:rPr lang="en-US" dirty="0"/>
              <a:t>Situated in the upper part of the abdominal cavity occupying the greater part of the right hypochondriac region, part of the epigastric region &amp; extending into the left hypochondriac region. </a:t>
            </a:r>
          </a:p>
          <a:p>
            <a:r>
              <a:rPr lang="en-US" dirty="0"/>
              <a:t>Its upper &amp; anterior surfaces are smooth &amp; curved to fit the under surface of the diaphragm; its posterior surface is irregular in outline.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850</a:t>
            </a:fld>
            <a:endParaRPr lang="en-US" dirty="0"/>
          </a:p>
        </p:txBody>
      </p:sp>
    </p:spTree>
  </p:cSld>
  <p:clrMapOvr>
    <a:masterClrMapping/>
  </p:clrMapOvr>
  <p:transition>
    <p:wipe dir="r"/>
  </p:transition>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54762"/>
            <a:ext cx="8229600" cy="503238"/>
          </a:xfrm>
        </p:spPr>
        <p:txBody>
          <a:bodyPr>
            <a:noAutofit/>
          </a:bodyPr>
          <a:lstStyle/>
          <a:p>
            <a:r>
              <a:rPr lang="en-US" sz="2800" dirty="0"/>
              <a:t>Anterior view</a:t>
            </a:r>
          </a:p>
        </p:txBody>
      </p:sp>
      <p:pic>
        <p:nvPicPr>
          <p:cNvPr id="7170" name="Picture 2"/>
          <p:cNvPicPr>
            <a:picLocks noGrp="1" noChangeAspect="1" noChangeArrowheads="1"/>
          </p:cNvPicPr>
          <p:nvPr>
            <p:ph idx="1"/>
          </p:nvPr>
        </p:nvPicPr>
        <p:blipFill>
          <a:blip r:embed="rId2" cstate="print"/>
          <a:srcRect/>
          <a:stretch>
            <a:fillRect/>
          </a:stretch>
        </p:blipFill>
        <p:spPr bwMode="auto">
          <a:xfrm>
            <a:off x="304800" y="0"/>
            <a:ext cx="85344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851</a:t>
            </a:fld>
            <a:endParaRPr lang="en-US"/>
          </a:p>
        </p:txBody>
      </p:sp>
    </p:spTree>
  </p:cSld>
  <p:clrMapOvr>
    <a:masterClrMapping/>
  </p:clrMapOvr>
  <p:transition>
    <p:wipe dir="r"/>
  </p:transition>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Organs associated with the liver</a:t>
            </a:r>
          </a:p>
          <a:p>
            <a:r>
              <a:rPr lang="en-US" dirty="0"/>
              <a:t>Superiorly &amp; </a:t>
            </a:r>
            <a:r>
              <a:rPr lang="en-US" dirty="0" err="1"/>
              <a:t>anteriorly</a:t>
            </a:r>
            <a:r>
              <a:rPr lang="en-US" dirty="0"/>
              <a:t>— diaphragm &amp; anterior abdominal wall</a:t>
            </a:r>
          </a:p>
          <a:p>
            <a:r>
              <a:rPr lang="en-US" dirty="0"/>
              <a:t>Inferiorly —stomach, bile ducts, duodenum, hepatic flexure of the colon, right kidney &amp; adrenal gland</a:t>
            </a:r>
          </a:p>
          <a:p>
            <a:r>
              <a:rPr lang="en-US" dirty="0"/>
              <a:t>Posteriorly —oesophagus, inferior vena cava, aorta, gall bladder, vertebral column &amp; diaphragm</a:t>
            </a:r>
          </a:p>
          <a:p>
            <a:r>
              <a:rPr lang="en-US" dirty="0"/>
              <a:t>Laterally — lower ribs &amp; diaphragm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852</a:t>
            </a:fld>
            <a:endParaRPr lang="en-US"/>
          </a:p>
        </p:txBody>
      </p:sp>
    </p:spTree>
  </p:cSld>
  <p:clrMapOvr>
    <a:masterClrMapping/>
  </p:clrMapOvr>
  <p:transition>
    <p:wipe dir="r"/>
  </p:transition>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30962"/>
            <a:ext cx="8229600" cy="427038"/>
          </a:xfrm>
        </p:spPr>
        <p:txBody>
          <a:bodyPr>
            <a:normAutofit fontScale="90000"/>
          </a:bodyPr>
          <a:lstStyle/>
          <a:p>
            <a:r>
              <a:rPr lang="en-US" sz="2800" dirty="0"/>
              <a:t>Posterior surface</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853</a:t>
            </a:fld>
            <a:endParaRPr lang="en-US"/>
          </a:p>
        </p:txBody>
      </p:sp>
    </p:spTree>
  </p:cSld>
  <p:clrMapOvr>
    <a:masterClrMapping/>
  </p:clrMapOvr>
  <p:transition>
    <p:wipe dir="r"/>
  </p:transition>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Enclosed in a thin inelastic capsule &amp; incompletely covered by a layer of peritoneum.</a:t>
            </a:r>
          </a:p>
          <a:p>
            <a:r>
              <a:rPr lang="en-US" dirty="0"/>
              <a:t>Folds of peritoneum form supporting ligaments attaching the liver to the inferior surface of the diaphragm. </a:t>
            </a:r>
          </a:p>
          <a:p>
            <a:pPr lvl="1"/>
            <a:r>
              <a:rPr lang="en-US" dirty="0"/>
              <a:t>Held in position partly by these ligaments &amp; partly by the pressure of the organs in the abdominal cavity.</a:t>
            </a:r>
          </a:p>
          <a:p>
            <a:r>
              <a:rPr lang="en-US" dirty="0"/>
              <a:t>Liver has 4 lobes, </a:t>
            </a:r>
          </a:p>
          <a:p>
            <a:pPr lvl="1"/>
            <a:r>
              <a:rPr lang="en-US" dirty="0"/>
              <a:t>Large right lobe </a:t>
            </a:r>
          </a:p>
          <a:p>
            <a:pPr lvl="1"/>
            <a:r>
              <a:rPr lang="en-US" dirty="0"/>
              <a:t>Left lobe; smaller, wedge-shaped</a:t>
            </a:r>
          </a:p>
          <a:p>
            <a:pPr lvl="1"/>
            <a:r>
              <a:rPr lang="en-US" dirty="0"/>
              <a:t>Caudate &amp;quadrate lobes (are areas on the posterior surface)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854</a:t>
            </a:fld>
            <a:endParaRPr lang="en-US"/>
          </a:p>
        </p:txBody>
      </p:sp>
    </p:spTree>
  </p:cSld>
  <p:clrMapOvr>
    <a:masterClrMapping/>
  </p:clrMapOvr>
  <p:transition>
    <p:wipe dir="r"/>
  </p:transition>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buNone/>
            </a:pPr>
            <a:r>
              <a:rPr lang="en-US" b="1" u="sng" dirty="0"/>
              <a:t>The portal fissure</a:t>
            </a:r>
          </a:p>
          <a:p>
            <a:r>
              <a:rPr lang="en-US" b="1" dirty="0"/>
              <a:t>Def</a:t>
            </a:r>
            <a:r>
              <a:rPr lang="en-US" dirty="0"/>
              <a:t>: region on the posterior surface of the liver where various structures enter &amp; leave the gland.</a:t>
            </a:r>
          </a:p>
          <a:p>
            <a:r>
              <a:rPr lang="en-US" b="1" dirty="0"/>
              <a:t>Portal vein </a:t>
            </a:r>
            <a:r>
              <a:rPr lang="en-US" dirty="0"/>
              <a:t>enters, carrying blood from the stomach, spleen, pancreas and the small and large intestines.</a:t>
            </a:r>
          </a:p>
          <a:p>
            <a:r>
              <a:rPr lang="en-US" b="1" dirty="0"/>
              <a:t>Hepatic artery </a:t>
            </a:r>
            <a:r>
              <a:rPr lang="en-US" dirty="0"/>
              <a:t>enters, carrying arterial blood. </a:t>
            </a:r>
          </a:p>
          <a:p>
            <a:r>
              <a:rPr lang="en-US" b="1" dirty="0"/>
              <a:t>Nerve fibres</a:t>
            </a:r>
            <a:r>
              <a:rPr lang="en-US" dirty="0"/>
              <a:t>, sympathetic &amp; parasympathetic, enter here.</a:t>
            </a:r>
          </a:p>
          <a:p>
            <a:r>
              <a:rPr lang="en-US" b="1" dirty="0"/>
              <a:t>Right &amp; left hepatic ducts </a:t>
            </a:r>
            <a:r>
              <a:rPr lang="en-US" dirty="0"/>
              <a:t>leave, carrying bile from the liver to the gall bladder.</a:t>
            </a:r>
          </a:p>
          <a:p>
            <a:r>
              <a:rPr lang="en-US" b="1" dirty="0"/>
              <a:t>Lymph vessels </a:t>
            </a:r>
            <a:r>
              <a:rPr lang="en-US" dirty="0"/>
              <a:t>leave the liver, draining some lymph to abdominal &amp; some to thoracic nodes.</a:t>
            </a:r>
          </a:p>
          <a:p>
            <a:r>
              <a:rPr lang="en-US" b="1" dirty="0"/>
              <a:t>Blood supply</a:t>
            </a:r>
          </a:p>
          <a:p>
            <a:r>
              <a:rPr lang="en-US" dirty="0"/>
              <a:t>Arterial blood: hepatic artery &amp; the portal vein </a:t>
            </a:r>
          </a:p>
          <a:p>
            <a:r>
              <a:rPr lang="en-US" dirty="0"/>
              <a:t>Venous drainage: hepatic veins, varying in number, leave the posterior surface and immediately enter the inferior vena cava just below the diaphragm.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855</a:t>
            </a:fld>
            <a:endParaRPr lang="en-US"/>
          </a:p>
        </p:txBody>
      </p:sp>
    </p:spTree>
  </p:cSld>
  <p:clrMapOvr>
    <a:masterClrMapping/>
  </p:clrMapOvr>
  <p:transition>
    <p:wipe dir="r"/>
  </p:transition>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0962"/>
            <a:ext cx="8229600" cy="427038"/>
          </a:xfrm>
        </p:spPr>
        <p:txBody>
          <a:bodyPr>
            <a:normAutofit fontScale="90000"/>
          </a:bodyPr>
          <a:lstStyle/>
          <a:p>
            <a:r>
              <a:rPr lang="en-US" sz="2800" dirty="0"/>
              <a:t>Blood flow through the liver</a:t>
            </a:r>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856</a:t>
            </a:fld>
            <a:endParaRPr lang="en-US"/>
          </a:p>
        </p:txBody>
      </p:sp>
    </p:spTree>
  </p:cSld>
  <p:clrMapOvr>
    <a:masterClrMapping/>
  </p:clrMapOvr>
  <p:transition>
    <p:pull dir="d"/>
  </p:transition>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b="1" u="sng" dirty="0"/>
              <a:t>Structure of liver</a:t>
            </a:r>
          </a:p>
          <a:p>
            <a:r>
              <a:rPr lang="en-US" dirty="0"/>
              <a:t>Lobes of the liver are made up of tiny lobules</a:t>
            </a:r>
          </a:p>
          <a:p>
            <a:r>
              <a:rPr lang="en-US" dirty="0"/>
              <a:t>Lobules are hexagonal in outline &amp; are formed by cubical-shaped cells; </a:t>
            </a:r>
            <a:r>
              <a:rPr lang="en-US" b="1" dirty="0" err="1"/>
              <a:t>hepatocytes</a:t>
            </a:r>
            <a:r>
              <a:rPr lang="en-US" dirty="0"/>
              <a:t>, arranged in pairs of columns radiating from a central vein. </a:t>
            </a:r>
          </a:p>
          <a:p>
            <a:r>
              <a:rPr lang="en-US" dirty="0"/>
              <a:t>Between 2 pairs of columns of cells there are sinusoids containing a mixture of blood from the tiny branches of the portal vein &amp; hepatic artery. </a:t>
            </a:r>
          </a:p>
          <a:p>
            <a:pPr lvl="1"/>
            <a:r>
              <a:rPr lang="en-US" dirty="0"/>
              <a:t>This arrangement allows the arterial blood &amp; portal venous blood to mix &amp; come into close contact with the liver cells.</a:t>
            </a:r>
          </a:p>
          <a:p>
            <a:r>
              <a:rPr lang="en-US" dirty="0"/>
              <a:t>Amongst the cells lining the sinusoids are hepatic macrophages (</a:t>
            </a:r>
            <a:r>
              <a:rPr lang="en-US" dirty="0" err="1"/>
              <a:t>Kupffer</a:t>
            </a:r>
            <a:r>
              <a:rPr lang="en-US" dirty="0"/>
              <a:t> cells) whose function is to ingest and destroy any foreign particles present in the blood flowing through the liver.</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857</a:t>
            </a:fld>
            <a:endParaRPr lang="en-US"/>
          </a:p>
        </p:txBody>
      </p:sp>
    </p:spTree>
  </p:cSld>
  <p:clrMapOvr>
    <a:masterClrMapping/>
  </p:clrMapOvr>
  <p:transition>
    <p:pull dir="d"/>
  </p:transition>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Blood drains from the sinusoids into central or </a:t>
            </a:r>
            <a:r>
              <a:rPr lang="en-US" dirty="0" err="1"/>
              <a:t>centrilobular</a:t>
            </a:r>
            <a:r>
              <a:rPr lang="en-US" dirty="0"/>
              <a:t> veins. These then join with veins from other lobules, forming larger veins, until eventually they become the hepatic veins which leave the liver &amp; empty into the inferior vena cava just below the diaphragm.</a:t>
            </a:r>
          </a:p>
          <a:p>
            <a:r>
              <a:rPr lang="en-US" dirty="0"/>
              <a:t>Bile </a:t>
            </a:r>
            <a:r>
              <a:rPr lang="en-US" dirty="0" err="1"/>
              <a:t>canaliculi</a:t>
            </a:r>
            <a:r>
              <a:rPr lang="en-US" dirty="0"/>
              <a:t> run between the columns of liver cells.</a:t>
            </a:r>
          </a:p>
          <a:p>
            <a:pPr lvl="1"/>
            <a:r>
              <a:rPr lang="en-US" dirty="0"/>
              <a:t>Each column of </a:t>
            </a:r>
            <a:r>
              <a:rPr lang="en-US" dirty="0" err="1"/>
              <a:t>hepatocytes</a:t>
            </a:r>
            <a:r>
              <a:rPr lang="en-US" dirty="0"/>
              <a:t> has a blood sinusoid on one side &amp; a bile </a:t>
            </a:r>
            <a:r>
              <a:rPr lang="en-US" dirty="0" err="1"/>
              <a:t>canaliculus</a:t>
            </a:r>
            <a:r>
              <a:rPr lang="en-US" dirty="0"/>
              <a:t> on the other.</a:t>
            </a:r>
          </a:p>
          <a:p>
            <a:pPr lvl="1"/>
            <a:r>
              <a:rPr lang="en-US" dirty="0" err="1"/>
              <a:t>Canaliculi</a:t>
            </a:r>
            <a:r>
              <a:rPr lang="en-US" dirty="0"/>
              <a:t> join up to form larger bile canals until eventually they form the right &amp; left hepatic ducts which drain bile from the liver.</a:t>
            </a:r>
          </a:p>
          <a:p>
            <a:r>
              <a:rPr lang="en-US" dirty="0"/>
              <a:t>Lymphoid tissue &amp; a system of lymph vessels are present in each lobule.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858</a:t>
            </a:fld>
            <a:endParaRPr lang="en-US"/>
          </a:p>
        </p:txBody>
      </p:sp>
    </p:spTree>
  </p:cSld>
  <p:clrMapOvr>
    <a:masterClrMapping/>
  </p:clrMapOvr>
  <p:transition>
    <p:pull dir="d"/>
  </p:transition>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53200"/>
            <a:ext cx="8229600" cy="304800"/>
          </a:xfrm>
        </p:spPr>
        <p:txBody>
          <a:bodyPr>
            <a:noAutofit/>
          </a:bodyPr>
          <a:lstStyle/>
          <a:p>
            <a:r>
              <a:rPr lang="en-US" sz="2800" dirty="0"/>
              <a:t>Liver lobule</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609600" y="0"/>
            <a:ext cx="7696200" cy="6553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859</a:t>
            </a:fld>
            <a:endParaRPr lang="en-US"/>
          </a:p>
        </p:txBody>
      </p:sp>
    </p:spTree>
  </p:cSld>
  <p:clrMapOvr>
    <a:masterClrMapping/>
  </p:clrMapOvr>
  <p:transition>
    <p:pull di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86</a:t>
            </a:fld>
            <a:endParaRPr lang="en-US"/>
          </a:p>
        </p:txBody>
      </p:sp>
      <p:pic>
        <p:nvPicPr>
          <p:cNvPr id="3" name="Picture 2"/>
          <p:cNvPicPr>
            <a:picLocks noChangeAspect="1" noChangeArrowheads="1"/>
          </p:cNvPicPr>
          <p:nvPr/>
        </p:nvPicPr>
        <p:blipFill>
          <a:blip r:embed="rId2" cstate="print"/>
          <a:srcRect/>
          <a:stretch>
            <a:fillRect/>
          </a:stretch>
        </p:blipFill>
        <p:spPr bwMode="auto">
          <a:xfrm>
            <a:off x="838200" y="1371600"/>
            <a:ext cx="7620000" cy="4648199"/>
          </a:xfrm>
          <a:prstGeom prst="rect">
            <a:avLst/>
          </a:prstGeom>
          <a:noFill/>
          <a:ln w="9525">
            <a:noFill/>
            <a:miter lim="800000"/>
            <a:headEnd/>
            <a:tailEnd/>
          </a:ln>
        </p:spPr>
      </p:pic>
    </p:spTree>
    <p:extLst>
      <p:ext uri="{BB962C8B-B14F-4D97-AF65-F5344CB8AC3E}">
        <p14:creationId xmlns:p14="http://schemas.microsoft.com/office/powerpoint/2010/main" val="113042530"/>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dk1"/>
          </a:lnRef>
          <a:fillRef idx="2">
            <a:schemeClr val="dk1"/>
          </a:fillRef>
          <a:effectRef idx="1">
            <a:schemeClr val="dk1"/>
          </a:effectRef>
          <a:fontRef idx="minor">
            <a:schemeClr val="dk1"/>
          </a:fontRef>
        </p:style>
        <p:txBody>
          <a:bodyPr>
            <a:normAutofit fontScale="90000"/>
          </a:bodyPr>
          <a:lstStyle/>
          <a:p>
            <a:r>
              <a:rPr lang="en-US" b="1" u="sng" dirty="0"/>
              <a:t>Functions of the liver</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pPr marL="514350" indent="-514350">
              <a:buAutoNum type="arabicPeriod"/>
            </a:pPr>
            <a:r>
              <a:rPr lang="en-US" b="1" dirty="0"/>
              <a:t>Carbohydrate metabolism. </a:t>
            </a:r>
            <a:r>
              <a:rPr lang="en-US" dirty="0"/>
              <a:t>Conversion of glucose to glycogen in the presence of insulin, &amp; liver glycogen back to glucose in the presence of glucagon; to maintain the blood glucose level within relatively narrow limits.</a:t>
            </a:r>
          </a:p>
          <a:p>
            <a:pPr>
              <a:buNone/>
            </a:pPr>
            <a:r>
              <a:rPr lang="en-US" b="1" dirty="0"/>
              <a:t>2. Fat metabolism. </a:t>
            </a:r>
            <a:r>
              <a:rPr lang="en-US" dirty="0" err="1"/>
              <a:t>Desaturation</a:t>
            </a:r>
            <a:r>
              <a:rPr lang="en-US" dirty="0"/>
              <a:t> of fat, i.e. converts stored fat to a form in which it can be used by the tissues to provide energy. </a:t>
            </a:r>
          </a:p>
          <a:p>
            <a:pPr>
              <a:buNone/>
            </a:pPr>
            <a:r>
              <a:rPr lang="en-US" b="1" dirty="0"/>
              <a:t>3. Protein metabolism. </a:t>
            </a:r>
            <a:r>
              <a:rPr lang="en-US" dirty="0" err="1"/>
              <a:t>Deamination</a:t>
            </a:r>
            <a:r>
              <a:rPr lang="en-US" dirty="0"/>
              <a:t> of amino acids</a:t>
            </a:r>
          </a:p>
          <a:p>
            <a:pPr lvl="1"/>
            <a:r>
              <a:rPr lang="en-US" dirty="0"/>
              <a:t>removes the nitrogenous portion from the amino acids not required for the formation of new protein; urea is formed from this nitrogenous portion which is excreted in urine.</a:t>
            </a:r>
          </a:p>
          <a:p>
            <a:pPr lvl="1"/>
            <a:r>
              <a:rPr lang="en-US" dirty="0"/>
              <a:t>breaks down genetic material of worn-out cells of the body to form uric acid which is excreted in the urine.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860</a:t>
            </a:fld>
            <a:endParaRPr lang="en-US"/>
          </a:p>
        </p:txBody>
      </p:sp>
    </p:spTree>
  </p:cSld>
  <p:clrMapOvr>
    <a:masterClrMapping/>
  </p:clrMapOvr>
  <p:transition>
    <p:pull dir="d"/>
  </p:transition>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err="1"/>
              <a:t>Transamination</a:t>
            </a:r>
            <a:r>
              <a:rPr lang="en-US" dirty="0"/>
              <a:t>— removes the nitrogenous portion of amino acids &amp; attaches it to other carbohydrate molecules forming new non-essential amino acids.</a:t>
            </a:r>
          </a:p>
          <a:p>
            <a:r>
              <a:rPr lang="en-US" dirty="0"/>
              <a:t>Synthesis of plasma proteins &amp; most of the blood clotting factors from the available amino acids occurs in the liver.</a:t>
            </a:r>
          </a:p>
          <a:p>
            <a:pPr>
              <a:buNone/>
            </a:pPr>
            <a:r>
              <a:rPr lang="en-US" b="1" dirty="0"/>
              <a:t>4. Breakdown of erythrocytes in adult life &amp; defence against microbes. </a:t>
            </a:r>
            <a:r>
              <a:rPr lang="en-US" dirty="0"/>
              <a:t>Carried out by </a:t>
            </a:r>
            <a:r>
              <a:rPr lang="en-US" dirty="0" err="1"/>
              <a:t>phagocytic</a:t>
            </a:r>
            <a:r>
              <a:rPr lang="en-US" dirty="0"/>
              <a:t> </a:t>
            </a:r>
            <a:r>
              <a:rPr lang="en-US" dirty="0" err="1"/>
              <a:t>Kupffer</a:t>
            </a:r>
            <a:r>
              <a:rPr lang="en-US" dirty="0"/>
              <a:t> cells in the sinusoids.</a:t>
            </a:r>
          </a:p>
          <a:p>
            <a:pPr>
              <a:buNone/>
            </a:pPr>
            <a:r>
              <a:rPr lang="en-US" b="1" dirty="0"/>
              <a:t>5. Detoxification of drugs &amp; noxious substances </a:t>
            </a:r>
            <a:r>
              <a:rPr lang="en-US" dirty="0"/>
              <a:t>e.g., ethanol &amp; toxins produced by microbes.</a:t>
            </a:r>
          </a:p>
          <a:p>
            <a:pPr>
              <a:buNone/>
            </a:pPr>
            <a:r>
              <a:rPr lang="en-US" b="1" dirty="0"/>
              <a:t>6. Metabolism of ethanol; </a:t>
            </a:r>
            <a:r>
              <a:rPr lang="en-US" dirty="0"/>
              <a:t>follows consumption of alcoholic drinks.</a:t>
            </a:r>
          </a:p>
          <a:p>
            <a:pPr>
              <a:buNone/>
            </a:pPr>
            <a:r>
              <a:rPr lang="en-US" b="1" dirty="0"/>
              <a:t>7. Inactivation of hormones. </a:t>
            </a:r>
            <a:r>
              <a:rPr lang="en-US" dirty="0"/>
              <a:t>Include insulin, glucagon, cortisol, aldosterone, thyroid &amp; sex hormones.</a:t>
            </a:r>
          </a:p>
          <a:p>
            <a:pPr>
              <a:buNone/>
            </a:pPr>
            <a:r>
              <a:rPr lang="en-US" b="1" dirty="0"/>
              <a:t>8. Synthesis of vitamin A from carotene. </a:t>
            </a:r>
            <a:r>
              <a:rPr lang="en-US" dirty="0"/>
              <a:t>Carotene is the </a:t>
            </a:r>
            <a:r>
              <a:rPr lang="en-US" dirty="0" err="1"/>
              <a:t>provitamin</a:t>
            </a:r>
            <a:r>
              <a:rPr lang="en-US" dirty="0"/>
              <a:t> found in some plants, e.g. carrots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861</a:t>
            </a:fld>
            <a:endParaRPr lang="en-US"/>
          </a:p>
        </p:txBody>
      </p:sp>
    </p:spTree>
  </p:cSld>
  <p:clrMapOvr>
    <a:masterClrMapping/>
  </p:clrMapOvr>
  <p:transition>
    <p:pull dir="d"/>
  </p:transition>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9. Production of heat. </a:t>
            </a:r>
            <a:r>
              <a:rPr lang="en-US" dirty="0"/>
              <a:t>Has a high metabolic rate &amp; is the main heat-producing organ of the body.</a:t>
            </a:r>
          </a:p>
          <a:p>
            <a:pPr>
              <a:buNone/>
            </a:pPr>
            <a:r>
              <a:rPr lang="en-US" b="1" dirty="0"/>
              <a:t>10. Secretion of bile. </a:t>
            </a:r>
            <a:r>
              <a:rPr lang="en-US" dirty="0" err="1"/>
              <a:t>Hepatocytes</a:t>
            </a:r>
            <a:r>
              <a:rPr lang="en-US" dirty="0"/>
              <a:t> </a:t>
            </a:r>
            <a:r>
              <a:rPr lang="en-US" dirty="0" err="1"/>
              <a:t>synthesise</a:t>
            </a:r>
            <a:r>
              <a:rPr lang="en-US" dirty="0"/>
              <a:t> the constituents of bile from the mixed arterial &amp; venous blood in the sinusoids. These include bile salts, bile pigments and cholesterol.</a:t>
            </a:r>
          </a:p>
          <a:p>
            <a:pPr>
              <a:buNone/>
            </a:pPr>
            <a:r>
              <a:rPr lang="en-US" dirty="0"/>
              <a:t>11. Reduces the circulating adrenal-cortical &amp; sex hormones by degradation &amp; conjugation. </a:t>
            </a:r>
          </a:p>
          <a:p>
            <a:pPr>
              <a:buNone/>
            </a:pPr>
            <a:r>
              <a:rPr lang="en-US" b="1" dirty="0"/>
              <a:t>12. Storage. </a:t>
            </a:r>
            <a:r>
              <a:rPr lang="en-US" dirty="0"/>
              <a:t>Substances include:</a:t>
            </a:r>
          </a:p>
          <a:p>
            <a:pPr lvl="1"/>
            <a:r>
              <a:rPr lang="en-US" dirty="0"/>
              <a:t>fat-soluble vitamins: A, D, E, K</a:t>
            </a:r>
          </a:p>
          <a:p>
            <a:pPr lvl="1"/>
            <a:r>
              <a:rPr lang="en-US" dirty="0"/>
              <a:t>iron, copper</a:t>
            </a:r>
          </a:p>
          <a:p>
            <a:pPr lvl="1"/>
            <a:r>
              <a:rPr lang="en-US" dirty="0"/>
              <a:t>some water-soluble vitamins, e.g. </a:t>
            </a:r>
            <a:r>
              <a:rPr lang="en-US" dirty="0" err="1"/>
              <a:t>riboflavine</a:t>
            </a:r>
            <a:r>
              <a:rPr lang="en-US" dirty="0"/>
              <a:t>, niacin, pyridoxine, folic acid and vitamin B12.</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862</a:t>
            </a:fld>
            <a:endParaRPr lang="en-US"/>
          </a:p>
        </p:txBody>
      </p:sp>
    </p:spTree>
  </p:cSld>
  <p:clrMapOvr>
    <a:masterClrMapping/>
  </p:clrMapOvr>
  <p:transition>
    <p:pull dir="d"/>
  </p:transition>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dirty="0"/>
              <a:t>13. Acts as storehouse of blood &amp; regulates blood volume</a:t>
            </a:r>
          </a:p>
          <a:p>
            <a:pPr>
              <a:buNone/>
            </a:pPr>
            <a:r>
              <a:rPr lang="en-US" dirty="0"/>
              <a:t>14. Forms RBCs in fetal life</a:t>
            </a:r>
          </a:p>
          <a:p>
            <a:pPr>
              <a:buNone/>
            </a:pPr>
            <a:r>
              <a:rPr lang="en-US" dirty="0"/>
              <a:t>15. Manufactures prothrombin &amp; fibrinogen &amp; prevents intravascular clotting.</a:t>
            </a:r>
          </a:p>
          <a:p>
            <a:pPr>
              <a:buNone/>
            </a:pPr>
            <a:r>
              <a:rPr lang="en-US" dirty="0"/>
              <a:t>16. It is the seat of ketone body formation</a:t>
            </a:r>
          </a:p>
          <a:p>
            <a:pPr>
              <a:buNone/>
            </a:pPr>
            <a:r>
              <a:rPr lang="en-US" dirty="0"/>
              <a:t>17. Major producer of </a:t>
            </a:r>
            <a:r>
              <a:rPr lang="en-US" dirty="0" err="1"/>
              <a:t>thrombopoietin</a:t>
            </a:r>
            <a:r>
              <a:rPr lang="en-US" dirty="0"/>
              <a:t>, a glycoprotein hormone that regulates the production of platelets by the bone marrow</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863</a:t>
            </a:fld>
            <a:endParaRPr lang="en-US"/>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b="1" u="sng" dirty="0"/>
              <a:t>Composition of bile</a:t>
            </a:r>
          </a:p>
          <a:p>
            <a:r>
              <a:rPr lang="en-US" dirty="0"/>
              <a:t>About 500 ml of bile are secreted by the liver daily. </a:t>
            </a:r>
          </a:p>
          <a:p>
            <a:r>
              <a:rPr lang="en-US" dirty="0"/>
              <a:t>Bile consists of:</a:t>
            </a:r>
          </a:p>
          <a:p>
            <a:pPr lvl="1"/>
            <a:r>
              <a:rPr lang="en-US" dirty="0"/>
              <a:t>water</a:t>
            </a:r>
          </a:p>
          <a:p>
            <a:pPr lvl="1"/>
            <a:r>
              <a:rPr lang="en-US" dirty="0"/>
              <a:t>mineral salts</a:t>
            </a:r>
          </a:p>
          <a:p>
            <a:pPr lvl="1"/>
            <a:r>
              <a:rPr lang="en-US" dirty="0"/>
              <a:t>mucus</a:t>
            </a:r>
          </a:p>
          <a:p>
            <a:pPr lvl="1"/>
            <a:r>
              <a:rPr lang="en-US" dirty="0"/>
              <a:t>bile pigments, mainly </a:t>
            </a:r>
            <a:r>
              <a:rPr lang="en-US" dirty="0" err="1"/>
              <a:t>bilirubin</a:t>
            </a:r>
            <a:endParaRPr lang="en-US" dirty="0"/>
          </a:p>
          <a:p>
            <a:pPr lvl="1"/>
            <a:r>
              <a:rPr lang="en-US" dirty="0"/>
              <a:t>bile salts, which are derived from the primary bile acids, </a:t>
            </a:r>
            <a:r>
              <a:rPr lang="en-US" dirty="0" err="1"/>
              <a:t>cholic</a:t>
            </a:r>
            <a:r>
              <a:rPr lang="en-US" dirty="0"/>
              <a:t> acid and </a:t>
            </a:r>
            <a:r>
              <a:rPr lang="en-US" dirty="0" err="1"/>
              <a:t>chenodeoxycholic</a:t>
            </a:r>
            <a:r>
              <a:rPr lang="en-US" dirty="0"/>
              <a:t> acid</a:t>
            </a:r>
          </a:p>
          <a:p>
            <a:pPr lvl="1"/>
            <a:r>
              <a:rPr lang="en-US" dirty="0"/>
              <a:t>cholesterol.</a:t>
            </a:r>
          </a:p>
          <a:p>
            <a:r>
              <a:rPr lang="en-US" dirty="0"/>
              <a:t>Bile acids, </a:t>
            </a:r>
            <a:r>
              <a:rPr lang="en-US" b="1" dirty="0" err="1"/>
              <a:t>cholic</a:t>
            </a:r>
            <a:r>
              <a:rPr lang="en-US" b="1" dirty="0"/>
              <a:t> </a:t>
            </a:r>
            <a:r>
              <a:rPr lang="en-US" dirty="0"/>
              <a:t>&amp;</a:t>
            </a:r>
            <a:r>
              <a:rPr lang="en-US" b="1" dirty="0"/>
              <a:t> </a:t>
            </a:r>
            <a:r>
              <a:rPr lang="en-US" b="1" dirty="0" err="1"/>
              <a:t>chenodeoxycholic</a:t>
            </a:r>
            <a:r>
              <a:rPr lang="en-US" b="1" dirty="0"/>
              <a:t> </a:t>
            </a:r>
            <a:r>
              <a:rPr lang="en-US" dirty="0"/>
              <a:t>acid, are </a:t>
            </a:r>
            <a:r>
              <a:rPr lang="en-US" dirty="0" err="1"/>
              <a:t>synthesised</a:t>
            </a:r>
            <a:r>
              <a:rPr lang="en-US" dirty="0"/>
              <a:t> by </a:t>
            </a:r>
            <a:r>
              <a:rPr lang="en-US" dirty="0" err="1"/>
              <a:t>hepatocytes</a:t>
            </a:r>
            <a:r>
              <a:rPr lang="en-US" dirty="0"/>
              <a:t> from cholesterol, conjugated (combined) with either </a:t>
            </a:r>
            <a:r>
              <a:rPr lang="en-US" b="1" dirty="0" err="1"/>
              <a:t>glycine</a:t>
            </a:r>
            <a:r>
              <a:rPr lang="en-US" dirty="0"/>
              <a:t> or </a:t>
            </a:r>
            <a:r>
              <a:rPr lang="en-US" b="1" dirty="0" err="1"/>
              <a:t>taurine</a:t>
            </a:r>
            <a:r>
              <a:rPr lang="en-US" dirty="0"/>
              <a:t>, then secreted into bile as sodium or potassium salts.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864</a:t>
            </a:fld>
            <a:endParaRPr lang="en-US"/>
          </a:p>
        </p:txBody>
      </p:sp>
    </p:spTree>
  </p:cSld>
  <p:clrMapOvr>
    <a:masterClrMapping/>
  </p:clrMapOvr>
  <p:transition>
    <p:pull dir="d"/>
  </p:transition>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lvl="1"/>
            <a:r>
              <a:rPr lang="en-US" dirty="0"/>
              <a:t>In the terminal ileum most of the bile salts are reabsorbed &amp; return to the liver in the portal vein; </a:t>
            </a:r>
            <a:r>
              <a:rPr lang="en-US" b="1" dirty="0" err="1"/>
              <a:t>enterohepatic</a:t>
            </a:r>
            <a:r>
              <a:rPr lang="en-US" b="1" dirty="0"/>
              <a:t> circulation.</a:t>
            </a:r>
            <a:endParaRPr lang="en-US" dirty="0"/>
          </a:p>
          <a:p>
            <a:r>
              <a:rPr lang="en-US" dirty="0" err="1"/>
              <a:t>Bilirubin</a:t>
            </a:r>
            <a:r>
              <a:rPr lang="en-US" dirty="0"/>
              <a:t> is one of the products of </a:t>
            </a:r>
            <a:r>
              <a:rPr lang="en-US" dirty="0" err="1"/>
              <a:t>haemolysis</a:t>
            </a:r>
            <a:r>
              <a:rPr lang="en-US" dirty="0"/>
              <a:t> of erythrocytes by </a:t>
            </a:r>
            <a:r>
              <a:rPr lang="en-US" dirty="0" err="1"/>
              <a:t>Kupffer</a:t>
            </a:r>
            <a:r>
              <a:rPr lang="en-US" dirty="0"/>
              <a:t> cells in the liver &amp; by other macrophages in the spleen &amp; bone marrow. </a:t>
            </a:r>
          </a:p>
          <a:p>
            <a:pPr lvl="1"/>
            <a:r>
              <a:rPr lang="en-US" dirty="0"/>
              <a:t>It is insoluble in water &amp; is carried in the blood bound to </a:t>
            </a:r>
            <a:r>
              <a:rPr lang="en-US" b="1" dirty="0"/>
              <a:t>albumin</a:t>
            </a:r>
            <a:r>
              <a:rPr lang="en-US" dirty="0"/>
              <a:t>.</a:t>
            </a:r>
          </a:p>
          <a:p>
            <a:pPr lvl="1"/>
            <a:r>
              <a:rPr lang="en-US" dirty="0"/>
              <a:t>In </a:t>
            </a:r>
            <a:r>
              <a:rPr lang="en-US" dirty="0" err="1"/>
              <a:t>hepatocytes</a:t>
            </a:r>
            <a:r>
              <a:rPr lang="en-US" dirty="0"/>
              <a:t> it is conjugated with </a:t>
            </a:r>
            <a:r>
              <a:rPr lang="en-US" b="1" dirty="0" err="1"/>
              <a:t>glucuronic</a:t>
            </a:r>
            <a:r>
              <a:rPr lang="en-US" b="1" dirty="0"/>
              <a:t> acid </a:t>
            </a:r>
            <a:r>
              <a:rPr lang="en-US" dirty="0"/>
              <a:t>&amp; becomes water soluble before being excreted in bile.</a:t>
            </a:r>
          </a:p>
          <a:p>
            <a:r>
              <a:rPr lang="en-US" dirty="0"/>
              <a:t>Bacteria in the intestine change the form of </a:t>
            </a:r>
            <a:r>
              <a:rPr lang="en-US" dirty="0" err="1"/>
              <a:t>bilirubin</a:t>
            </a:r>
            <a:r>
              <a:rPr lang="en-US" dirty="0"/>
              <a:t> &amp; most is excreted as </a:t>
            </a:r>
            <a:r>
              <a:rPr lang="en-US" b="1" dirty="0" err="1"/>
              <a:t>stercobilinogen</a:t>
            </a:r>
            <a:r>
              <a:rPr lang="en-US" dirty="0"/>
              <a:t> in the </a:t>
            </a:r>
            <a:r>
              <a:rPr lang="en-US" dirty="0" err="1"/>
              <a:t>faeces</a:t>
            </a:r>
            <a:r>
              <a:rPr lang="en-US" dirty="0"/>
              <a:t>. </a:t>
            </a:r>
          </a:p>
          <a:p>
            <a:pPr lvl="1"/>
            <a:r>
              <a:rPr lang="en-US" dirty="0"/>
              <a:t>A small amount is reabsorbed &amp; excreted in urine as </a:t>
            </a:r>
            <a:r>
              <a:rPr lang="en-US" dirty="0" err="1"/>
              <a:t>urobilinogen</a:t>
            </a:r>
            <a:r>
              <a:rPr lang="en-US" dirty="0"/>
              <a:t>.</a:t>
            </a:r>
          </a:p>
          <a:p>
            <a:r>
              <a:rPr lang="en-US" dirty="0"/>
              <a:t>Excess blood </a:t>
            </a:r>
            <a:r>
              <a:rPr lang="en-US" dirty="0" err="1"/>
              <a:t>bilirubin</a:t>
            </a:r>
            <a:r>
              <a:rPr lang="en-US" dirty="0"/>
              <a:t> causes jaundice.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865</a:t>
            </a:fld>
            <a:endParaRPr lang="en-US"/>
          </a:p>
        </p:txBody>
      </p:sp>
    </p:spTree>
  </p:cSld>
  <p:clrMapOvr>
    <a:masterClrMapping/>
  </p:clrMapOvr>
  <p:transition>
    <p:pull dir="d"/>
  </p:transition>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866</a:t>
            </a:fld>
            <a:endParaRPr lang="en-US"/>
          </a:p>
        </p:txBody>
      </p:sp>
    </p:spTree>
  </p:cSld>
  <p:clrMapOvr>
    <a:masterClrMapping/>
  </p:clrMapOvr>
  <p:transition>
    <p:pull dir="d"/>
  </p:transition>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u="sng" dirty="0"/>
              <a:t>BILIARY TRACT</a:t>
            </a:r>
          </a:p>
        </p:txBody>
      </p:sp>
      <p:sp>
        <p:nvSpPr>
          <p:cNvPr id="3" name="Content Placeholder 2"/>
          <p:cNvSpPr>
            <a:spLocks noGrp="1"/>
          </p:cNvSpPr>
          <p:nvPr>
            <p:ph idx="1"/>
          </p:nvPr>
        </p:nvSpPr>
        <p:spPr>
          <a:xfrm>
            <a:off x="0" y="609600"/>
            <a:ext cx="9144000" cy="6248400"/>
          </a:xfrm>
        </p:spPr>
        <p:txBody>
          <a:bodyPr>
            <a:normAutofit fontScale="92500" lnSpcReduction="20000"/>
          </a:bodyPr>
          <a:lstStyle/>
          <a:p>
            <a:pPr>
              <a:buNone/>
            </a:pPr>
            <a:r>
              <a:rPr lang="en-US" b="1" u="sng" dirty="0"/>
              <a:t>Bile ducts </a:t>
            </a:r>
          </a:p>
          <a:p>
            <a:r>
              <a:rPr lang="en-US" dirty="0"/>
              <a:t>Right &amp; left hepatic ducts join to form the </a:t>
            </a:r>
            <a:r>
              <a:rPr lang="en-US" b="1" dirty="0"/>
              <a:t>common hepatic duct </a:t>
            </a:r>
            <a:r>
              <a:rPr lang="en-US" dirty="0"/>
              <a:t>just outside the portal fissure.</a:t>
            </a:r>
          </a:p>
          <a:p>
            <a:r>
              <a:rPr lang="en-US" b="1" dirty="0"/>
              <a:t>Hepatic duct </a:t>
            </a:r>
            <a:r>
              <a:rPr lang="en-US" dirty="0"/>
              <a:t>passes downwards for about 3 cm where it is joined at an acute angle by the </a:t>
            </a:r>
            <a:r>
              <a:rPr lang="en-US" b="1" dirty="0"/>
              <a:t>cystic duct </a:t>
            </a:r>
            <a:r>
              <a:rPr lang="en-US" dirty="0"/>
              <a:t>from the gall bladder. </a:t>
            </a:r>
          </a:p>
          <a:p>
            <a:r>
              <a:rPr lang="en-US" dirty="0"/>
              <a:t>Cystic &amp; hepatic ducts together form the </a:t>
            </a:r>
            <a:r>
              <a:rPr lang="en-US" b="1" dirty="0"/>
              <a:t>common bile duct </a:t>
            </a:r>
            <a:r>
              <a:rPr lang="en-US" dirty="0"/>
              <a:t>which passes downwards behind the head of the pancreas to be joined by the main pancreatic duct at the </a:t>
            </a:r>
            <a:r>
              <a:rPr lang="en-US" b="1" dirty="0" err="1"/>
              <a:t>hepatopancreatic</a:t>
            </a:r>
            <a:r>
              <a:rPr lang="en-US" b="1" dirty="0"/>
              <a:t> </a:t>
            </a:r>
            <a:r>
              <a:rPr lang="en-US" b="1" dirty="0" err="1"/>
              <a:t>ampulla</a:t>
            </a:r>
            <a:r>
              <a:rPr lang="en-US" dirty="0"/>
              <a:t>. </a:t>
            </a:r>
          </a:p>
          <a:p>
            <a:r>
              <a:rPr lang="en-US" dirty="0"/>
              <a:t>Opening of the combined ducts into the duodenum is controlled by sphincter of </a:t>
            </a:r>
            <a:r>
              <a:rPr lang="en-US" dirty="0" err="1"/>
              <a:t>Oddi</a:t>
            </a:r>
            <a:r>
              <a:rPr lang="en-US" dirty="0"/>
              <a:t>. </a:t>
            </a:r>
          </a:p>
          <a:p>
            <a:r>
              <a:rPr lang="en-US" dirty="0"/>
              <a:t>Common bile duct is about 7.5 cm long, diameter of about 6 mm.</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867</a:t>
            </a:fld>
            <a:endParaRPr lang="en-US"/>
          </a:p>
        </p:txBody>
      </p:sp>
    </p:spTree>
  </p:cSld>
  <p:clrMapOvr>
    <a:masterClrMapping/>
  </p:clrMapOvr>
  <p:transition>
    <p:pull dir="d"/>
  </p:transition>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30962"/>
            <a:ext cx="9144000" cy="427038"/>
          </a:xfrm>
        </p:spPr>
        <p:txBody>
          <a:bodyPr>
            <a:normAutofit fontScale="90000"/>
          </a:bodyPr>
          <a:lstStyle/>
          <a:p>
            <a:r>
              <a:rPr lang="en-US" sz="2800" dirty="0"/>
              <a:t>Flow of bile from  the liver to the duodenum</a:t>
            </a:r>
          </a:p>
        </p:txBody>
      </p:sp>
      <p:pic>
        <p:nvPicPr>
          <p:cNvPr id="12290"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868</a:t>
            </a:fld>
            <a:endParaRPr lang="en-US"/>
          </a:p>
        </p:txBody>
      </p:sp>
    </p:spTree>
  </p:cSld>
  <p:clrMapOvr>
    <a:masterClrMapping/>
  </p:clrMapOvr>
  <p:transition>
    <p:pull dir="d"/>
  </p:transition>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GALL BLADDER</a:t>
            </a:r>
          </a:p>
        </p:txBody>
      </p:sp>
      <p:sp>
        <p:nvSpPr>
          <p:cNvPr id="3" name="Content Placeholder 2"/>
          <p:cNvSpPr>
            <a:spLocks noGrp="1"/>
          </p:cNvSpPr>
          <p:nvPr>
            <p:ph idx="1"/>
          </p:nvPr>
        </p:nvSpPr>
        <p:spPr>
          <a:xfrm>
            <a:off x="0" y="609600"/>
            <a:ext cx="9144000" cy="6248400"/>
          </a:xfrm>
        </p:spPr>
        <p:txBody>
          <a:bodyPr>
            <a:normAutofit fontScale="85000" lnSpcReduction="10000"/>
          </a:bodyPr>
          <a:lstStyle/>
          <a:p>
            <a:r>
              <a:rPr lang="en-US" dirty="0"/>
              <a:t>Pear-shaped sac attached to the posterior surface of the liver by connective tissue. </a:t>
            </a:r>
          </a:p>
          <a:p>
            <a:r>
              <a:rPr lang="en-US" dirty="0"/>
              <a:t>Has a fundus, a body &amp; a neck which is continuous with the cystic duct.</a:t>
            </a:r>
          </a:p>
          <a:p>
            <a:pPr>
              <a:buNone/>
            </a:pPr>
            <a:r>
              <a:rPr lang="en-US" b="1" u="sng" dirty="0"/>
              <a:t>Structure</a:t>
            </a:r>
          </a:p>
          <a:p>
            <a:r>
              <a:rPr lang="en-US" dirty="0"/>
              <a:t>Same layers of tissue as alimentary canal, with some modifications.</a:t>
            </a:r>
          </a:p>
          <a:p>
            <a:r>
              <a:rPr lang="en-US" dirty="0"/>
              <a:t>Peritoneum covers only the inferior surface. </a:t>
            </a:r>
          </a:p>
          <a:p>
            <a:r>
              <a:rPr lang="en-US" dirty="0"/>
              <a:t>In contact with the posterior surface of the right lobe of the liver &amp; is held in place by the visceral peritoneum of the liver.</a:t>
            </a:r>
          </a:p>
          <a:p>
            <a:r>
              <a:rPr lang="en-US" dirty="0"/>
              <a:t>Muscle layer; Has an additional layer of </a:t>
            </a:r>
            <a:r>
              <a:rPr lang="en-US" b="1" dirty="0"/>
              <a:t>oblique muscle fibres.</a:t>
            </a:r>
          </a:p>
          <a:p>
            <a:r>
              <a:rPr lang="en-US" dirty="0"/>
              <a:t>Mucous membrane displays </a:t>
            </a:r>
            <a:r>
              <a:rPr lang="en-US" b="1" dirty="0"/>
              <a:t>small rugae </a:t>
            </a:r>
            <a:r>
              <a:rPr lang="en-US" dirty="0"/>
              <a:t>when the gall bladder is empty that disappear when it is distended with bile.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869</a:t>
            </a:fld>
            <a:endParaRPr lang="en-US"/>
          </a:p>
        </p:txBody>
      </p:sp>
    </p:spTree>
  </p:cSld>
  <p:clrMapOvr>
    <a:masterClrMapping/>
  </p:clrMapOvr>
  <p:transition>
    <p:pull dir="d"/>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sz="3200" b="1" u="sng" dirty="0"/>
              <a:t>Functions of the thoracic cage</a:t>
            </a:r>
          </a:p>
        </p:txBody>
      </p:sp>
      <p:sp>
        <p:nvSpPr>
          <p:cNvPr id="3" name="Content Placeholder 2"/>
          <p:cNvSpPr>
            <a:spLocks noGrp="1"/>
          </p:cNvSpPr>
          <p:nvPr>
            <p:ph idx="1"/>
          </p:nvPr>
        </p:nvSpPr>
        <p:spPr>
          <a:xfrm>
            <a:off x="0" y="533400"/>
            <a:ext cx="9144000" cy="6324600"/>
          </a:xfrm>
        </p:spPr>
        <p:txBody>
          <a:bodyPr>
            <a:normAutofit fontScale="85000" lnSpcReduction="20000"/>
          </a:bodyPr>
          <a:lstStyle/>
          <a:p>
            <a:pPr marL="514350" indent="-514350">
              <a:buFont typeface="+mj-lt"/>
              <a:buAutoNum type="arabicPeriod"/>
            </a:pPr>
            <a:r>
              <a:rPr lang="en-US" dirty="0"/>
              <a:t>Protects the thoracic organs e.g the heart, lungs, large blood vessels and other structures.</a:t>
            </a:r>
          </a:p>
          <a:p>
            <a:pPr marL="514350" indent="-514350">
              <a:buFont typeface="+mj-lt"/>
              <a:buAutoNum type="arabicPeriod"/>
            </a:pPr>
            <a:r>
              <a:rPr lang="en-US" dirty="0"/>
              <a:t>Forms joints between the upper limbs and the axial skeleton. The upper part of the sternum, the </a:t>
            </a:r>
            <a:r>
              <a:rPr lang="en-US" dirty="0" err="1"/>
              <a:t>manubrium</a:t>
            </a:r>
            <a:r>
              <a:rPr lang="en-US" dirty="0"/>
              <a:t>, articulates with the clavicles forming the only joints between the upper limbs and the axial skeleton.</a:t>
            </a:r>
          </a:p>
          <a:p>
            <a:pPr marL="514350" indent="-514350">
              <a:buFont typeface="+mj-lt"/>
              <a:buAutoNum type="arabicPeriod"/>
            </a:pPr>
            <a:r>
              <a:rPr lang="en-US" dirty="0"/>
              <a:t>Gives attachment to the muscles of respiration:</a:t>
            </a:r>
          </a:p>
          <a:p>
            <a:pPr marL="514350" indent="-514350">
              <a:buNone/>
            </a:pPr>
            <a:r>
              <a:rPr lang="en-US" dirty="0"/>
              <a:t>		— </a:t>
            </a:r>
            <a:r>
              <a:rPr lang="en-US" b="1" dirty="0"/>
              <a:t>intercostal muscles </a:t>
            </a:r>
            <a:r>
              <a:rPr lang="en-US" dirty="0"/>
              <a:t>occupy the spaces between the ribs and when they contract the ribs move upwards and outwards, increasing the capacity of the thoracic cage, and inspiration (breathing in) occurs.</a:t>
            </a:r>
          </a:p>
          <a:p>
            <a:pPr marL="514350" indent="-514350">
              <a:buNone/>
            </a:pPr>
            <a:r>
              <a:rPr lang="en-US" dirty="0"/>
              <a:t>		— </a:t>
            </a:r>
            <a:r>
              <a:rPr lang="en-US" b="1" dirty="0"/>
              <a:t>the diaphragm </a:t>
            </a:r>
            <a:r>
              <a:rPr lang="en-US" dirty="0"/>
              <a:t>is a dome-shaped muscle which separates the thoracic and abdominal cavities. It is attached to the bones of the thorax and when it contracts it assists with inspiration. </a:t>
            </a:r>
          </a:p>
          <a:p>
            <a:pPr marL="514350" indent="-514350">
              <a:buNone/>
            </a:pPr>
            <a:r>
              <a:rPr lang="en-US" dirty="0"/>
              <a:t>4. Enables breathing (ventilation) to take place.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87</a:t>
            </a:fld>
            <a:endParaRPr lang="en-US"/>
          </a:p>
        </p:txBody>
      </p:sp>
    </p:spTree>
  </p:cSld>
  <p:clrMapOvr>
    <a:masterClrMapping/>
  </p:clrMapOvr>
  <p:transition>
    <p:strips dir="rd"/>
  </p:transition>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t>Blood supply</a:t>
            </a:r>
          </a:p>
          <a:p>
            <a:r>
              <a:rPr lang="en-US" dirty="0"/>
              <a:t>Arterial blood: cystic artery; a branch of the hepatic artery.</a:t>
            </a:r>
          </a:p>
          <a:p>
            <a:r>
              <a:rPr lang="en-US" dirty="0"/>
              <a:t>Venous drainage: cystic vein which joins the portal vein.</a:t>
            </a:r>
          </a:p>
          <a:p>
            <a:r>
              <a:rPr lang="en-US" b="1" dirty="0"/>
              <a:t>Nerve supply</a:t>
            </a:r>
          </a:p>
          <a:p>
            <a:r>
              <a:rPr lang="en-US" dirty="0"/>
              <a:t>By sympathetic &amp; parasympathetic nerve fibres.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870</a:t>
            </a:fld>
            <a:endParaRPr lang="en-US"/>
          </a:p>
        </p:txBody>
      </p:sp>
    </p:spTree>
  </p:cSld>
  <p:clrMapOvr>
    <a:masterClrMapping/>
  </p:clrMapOvr>
  <p:transition>
    <p:pull dir="d"/>
  </p:transition>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Functions of the gall bladder</a:t>
            </a:r>
          </a:p>
          <a:p>
            <a:pPr marL="514350" indent="-514350">
              <a:buFont typeface="+mj-lt"/>
              <a:buAutoNum type="arabicPeriod"/>
            </a:pPr>
            <a:r>
              <a:rPr lang="en-US" dirty="0"/>
              <a:t>reservoir for bile</a:t>
            </a:r>
          </a:p>
          <a:p>
            <a:pPr marL="514350" indent="-514350">
              <a:buFont typeface="+mj-lt"/>
              <a:buAutoNum type="arabicPeriod"/>
            </a:pPr>
            <a:r>
              <a:rPr lang="en-US" dirty="0"/>
              <a:t>concentration of the bile by up to 10- or 15-fold, by absorption of water through the walls of the gall bladder</a:t>
            </a:r>
          </a:p>
          <a:p>
            <a:pPr marL="514350" indent="-514350">
              <a:buFont typeface="+mj-lt"/>
              <a:buAutoNum type="arabicPeriod"/>
            </a:pPr>
            <a:r>
              <a:rPr lang="en-US" dirty="0"/>
              <a:t>release of stored bile.</a:t>
            </a:r>
          </a:p>
          <a:p>
            <a:r>
              <a:rPr lang="en-US" dirty="0"/>
              <a:t>Contraction is stimulated by:</a:t>
            </a:r>
          </a:p>
          <a:p>
            <a:pPr marL="514350" indent="-514350">
              <a:buFont typeface="+mj-lt"/>
              <a:buAutoNum type="alphaLcParenR"/>
            </a:pPr>
            <a:r>
              <a:rPr lang="en-US" dirty="0"/>
              <a:t>Hormone</a:t>
            </a:r>
            <a:r>
              <a:rPr lang="en-US" i="1" dirty="0"/>
              <a:t> </a:t>
            </a:r>
            <a:r>
              <a:rPr lang="en-US" b="1" dirty="0"/>
              <a:t>CCK</a:t>
            </a:r>
          </a:p>
          <a:p>
            <a:pPr marL="514350" indent="-514350">
              <a:buFont typeface="+mj-lt"/>
              <a:buAutoNum type="alphaLcParenR"/>
            </a:pPr>
            <a:r>
              <a:rPr lang="en-US" dirty="0"/>
              <a:t>Presence of fat &amp; acid </a:t>
            </a:r>
            <a:r>
              <a:rPr lang="en-US" dirty="0" err="1"/>
              <a:t>chyme</a:t>
            </a:r>
            <a:r>
              <a:rPr lang="en-US" dirty="0"/>
              <a:t> in the duodenum.</a:t>
            </a:r>
          </a:p>
          <a:p>
            <a:r>
              <a:rPr lang="en-US" dirty="0"/>
              <a:t>Relaxation of the </a:t>
            </a:r>
            <a:r>
              <a:rPr lang="en-US" dirty="0" err="1"/>
              <a:t>hepatopancreatic</a:t>
            </a:r>
            <a:r>
              <a:rPr lang="en-US" dirty="0"/>
              <a:t> sphincter is caused by CCK</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871</a:t>
            </a:fld>
            <a:endParaRPr lang="en-US"/>
          </a:p>
        </p:txBody>
      </p:sp>
    </p:spTree>
  </p:cSld>
  <p:clrMapOvr>
    <a:masterClrMapping/>
  </p:clrMapOvr>
  <p:transition>
    <p:pull dir="d"/>
  </p:transition>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METABOLISM</a:t>
            </a: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dirty="0"/>
              <a:t>Constitutes all the chemical reactions that occur in the body, using absorbed nutrients to:</a:t>
            </a:r>
          </a:p>
          <a:p>
            <a:pPr lvl="1"/>
            <a:r>
              <a:rPr lang="en-US" dirty="0"/>
              <a:t>provide energy by chemical oxidation of nutrients</a:t>
            </a:r>
          </a:p>
          <a:p>
            <a:pPr lvl="1"/>
            <a:r>
              <a:rPr lang="en-US" dirty="0"/>
              <a:t>make new or replacement body substances.</a:t>
            </a:r>
          </a:p>
          <a:p>
            <a:r>
              <a:rPr lang="en-US" dirty="0"/>
              <a:t>2 types of processes are involved.</a:t>
            </a:r>
          </a:p>
          <a:p>
            <a:pPr>
              <a:buNone/>
            </a:pPr>
            <a:r>
              <a:rPr lang="en-US" b="1" dirty="0"/>
              <a:t>a) Catabolism. </a:t>
            </a:r>
          </a:p>
          <a:p>
            <a:r>
              <a:rPr lang="en-US" b="1" dirty="0"/>
              <a:t>Def: </a:t>
            </a:r>
            <a:r>
              <a:rPr lang="en-US" dirty="0"/>
              <a:t>Process of breaking down large molecules into smaller ones releasing chemical energy that is stored as ATP &amp; heat. </a:t>
            </a:r>
          </a:p>
          <a:p>
            <a:r>
              <a:rPr lang="en-US" dirty="0"/>
              <a:t>Heat is used to maintain core body temperature at the optimum level for chemical activity (36.8°C).</a:t>
            </a:r>
          </a:p>
          <a:p>
            <a:r>
              <a:rPr lang="en-US" dirty="0"/>
              <a:t>Excess heat is lost through the skin &amp; excreta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872</a:t>
            </a:fld>
            <a:endParaRPr lang="en-US"/>
          </a:p>
        </p:txBody>
      </p:sp>
    </p:spTree>
  </p:cSld>
  <p:clrMapOvr>
    <a:masterClrMapping/>
  </p:clrMapOvr>
  <p:transition>
    <p:pull dir="d"/>
  </p:transition>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b) Anabolism.</a:t>
            </a:r>
          </a:p>
          <a:p>
            <a:r>
              <a:rPr lang="en-US" b="1" dirty="0"/>
              <a:t>Def</a:t>
            </a:r>
            <a:r>
              <a:rPr lang="en-US" dirty="0"/>
              <a:t>: Process of building up, or synthesis, of large</a:t>
            </a:r>
            <a:r>
              <a:rPr lang="en-US" b="1" dirty="0"/>
              <a:t> </a:t>
            </a:r>
            <a:r>
              <a:rPr lang="en-US" dirty="0"/>
              <a:t>molecules from smaller ones &amp; requires a source of energy, usually ATP.</a:t>
            </a:r>
          </a:p>
          <a:p>
            <a:r>
              <a:rPr lang="en-US" dirty="0"/>
              <a:t>Both involve a series of chemical reactions;  </a:t>
            </a:r>
            <a:r>
              <a:rPr lang="en-US" b="1" dirty="0"/>
              <a:t>metabolic pathways </a:t>
            </a:r>
            <a:r>
              <a:rPr lang="en-US" dirty="0"/>
              <a:t>which permit controlled, efficient &amp; gradual transfer of energy from ATP.</a:t>
            </a:r>
          </a:p>
          <a:p>
            <a:r>
              <a:rPr lang="en-US" dirty="0"/>
              <a:t>Metabolic pathways are switched on &amp; off by hormones, providing control of metabolism &amp; meeting individual requirements.</a:t>
            </a:r>
          </a:p>
          <a:p>
            <a:r>
              <a:rPr lang="en-US" dirty="0"/>
              <a:t>Both processes occur continually in all cells maintaining an energy balance.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873</a:t>
            </a:fld>
            <a:endParaRPr lang="en-US"/>
          </a:p>
        </p:txBody>
      </p:sp>
    </p:spTree>
  </p:cSld>
  <p:clrMapOvr>
    <a:masterClrMapping/>
  </p:clrMapOvr>
  <p:transition>
    <p:pull dir="d"/>
  </p:transition>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Energy </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dirty="0"/>
              <a:t>Measured and expressed in </a:t>
            </a:r>
            <a:r>
              <a:rPr lang="en-US" b="1" dirty="0"/>
              <a:t>units of work (joules) </a:t>
            </a:r>
            <a:r>
              <a:rPr lang="en-US" dirty="0"/>
              <a:t>or </a:t>
            </a:r>
            <a:r>
              <a:rPr lang="en-US" b="1" dirty="0"/>
              <a:t>units of heat (kilocalories).</a:t>
            </a:r>
          </a:p>
          <a:p>
            <a:r>
              <a:rPr lang="en-US" b="1" dirty="0"/>
              <a:t>A kilocalorie (kcal):</a:t>
            </a:r>
            <a:r>
              <a:rPr lang="en-US" dirty="0"/>
              <a:t> amount of heat required to raise the temperature of 1 </a:t>
            </a:r>
            <a:r>
              <a:rPr lang="en-US" dirty="0" err="1"/>
              <a:t>litre</a:t>
            </a:r>
            <a:r>
              <a:rPr lang="en-US" dirty="0"/>
              <a:t> of water by 1°C. </a:t>
            </a:r>
          </a:p>
          <a:p>
            <a:r>
              <a:rPr lang="en-US" dirty="0"/>
              <a:t>On a daily basis, the body's collective metabolic processes generate a total of about 3 million kcal.</a:t>
            </a:r>
          </a:p>
          <a:p>
            <a:pPr>
              <a:buNone/>
            </a:pPr>
            <a:r>
              <a:rPr lang="en-US" dirty="0"/>
              <a:t>	</a:t>
            </a:r>
            <a:r>
              <a:rPr lang="en-US" b="1" dirty="0"/>
              <a:t>1 kcal = 4184 joules (J) = 4.184 kilojoules (kJ)</a:t>
            </a:r>
          </a:p>
          <a:p>
            <a:r>
              <a:rPr lang="en-US" dirty="0"/>
              <a:t>Nutritional value of carbohydrates, protein &amp; fats eaten in the diet may be expressed in </a:t>
            </a:r>
            <a:r>
              <a:rPr lang="en-US" b="1" dirty="0"/>
              <a:t>kilojoules per gram </a:t>
            </a:r>
            <a:r>
              <a:rPr lang="en-US" dirty="0"/>
              <a:t>or</a:t>
            </a:r>
            <a:r>
              <a:rPr lang="en-US" b="1" dirty="0"/>
              <a:t> kcal per gram.</a:t>
            </a:r>
          </a:p>
          <a:p>
            <a:pPr lvl="1"/>
            <a:r>
              <a:rPr lang="en-US" dirty="0"/>
              <a:t>1 gram of </a:t>
            </a:r>
            <a:r>
              <a:rPr lang="en-US" b="1" dirty="0"/>
              <a:t>carbohydrate</a:t>
            </a:r>
            <a:r>
              <a:rPr lang="en-US" dirty="0"/>
              <a:t> provides </a:t>
            </a:r>
            <a:r>
              <a:rPr lang="en-US" b="1" dirty="0"/>
              <a:t>17 kilojoules (4 kcal)</a:t>
            </a:r>
          </a:p>
          <a:p>
            <a:pPr lvl="1"/>
            <a:r>
              <a:rPr lang="en-US" dirty="0"/>
              <a:t>1 gram of </a:t>
            </a:r>
            <a:r>
              <a:rPr lang="en-US" b="1" dirty="0"/>
              <a:t>protein</a:t>
            </a:r>
            <a:r>
              <a:rPr lang="en-US" dirty="0"/>
              <a:t> provides </a:t>
            </a:r>
            <a:r>
              <a:rPr lang="en-US" b="1" dirty="0"/>
              <a:t>17 kilojoules (4 kcal)</a:t>
            </a:r>
          </a:p>
          <a:p>
            <a:pPr lvl="1"/>
            <a:r>
              <a:rPr lang="en-US" dirty="0"/>
              <a:t>1 gram of </a:t>
            </a:r>
            <a:r>
              <a:rPr lang="en-US" b="1" dirty="0"/>
              <a:t>fat </a:t>
            </a:r>
            <a:r>
              <a:rPr lang="en-US" dirty="0"/>
              <a:t>provides </a:t>
            </a:r>
            <a:r>
              <a:rPr lang="en-US" b="1" dirty="0"/>
              <a:t>38 kilojoules (9 kcal)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874</a:t>
            </a:fld>
            <a:endParaRPr lang="en-US"/>
          </a:p>
        </p:txBody>
      </p:sp>
    </p:spTree>
  </p:cSld>
  <p:clrMapOvr>
    <a:masterClrMapping/>
  </p:clrMapOvr>
  <p:transition>
    <p:pull dir="d"/>
  </p:transition>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Metabolic rate</a:t>
            </a:r>
          </a:p>
        </p:txBody>
      </p:sp>
      <p:sp>
        <p:nvSpPr>
          <p:cNvPr id="3" name="Content Placeholder 2"/>
          <p:cNvSpPr>
            <a:spLocks noGrp="1"/>
          </p:cNvSpPr>
          <p:nvPr>
            <p:ph idx="1"/>
          </p:nvPr>
        </p:nvSpPr>
        <p:spPr>
          <a:xfrm>
            <a:off x="0" y="533400"/>
            <a:ext cx="9144000" cy="6324600"/>
          </a:xfrm>
        </p:spPr>
        <p:txBody>
          <a:bodyPr>
            <a:normAutofit/>
          </a:bodyPr>
          <a:lstStyle/>
          <a:p>
            <a:r>
              <a:rPr lang="en-US" b="1" dirty="0"/>
              <a:t>Def: </a:t>
            </a:r>
            <a:r>
              <a:rPr lang="en-US" dirty="0"/>
              <a:t>Rate at which energy is released from the fuel molecules inside cells. </a:t>
            </a:r>
          </a:p>
          <a:p>
            <a:r>
              <a:rPr lang="en-US" dirty="0"/>
              <a:t>Can be estimated by measuring O</a:t>
            </a:r>
            <a:r>
              <a:rPr lang="en-US" sz="2000" dirty="0"/>
              <a:t>2</a:t>
            </a:r>
            <a:r>
              <a:rPr lang="en-US" dirty="0"/>
              <a:t> or CO</a:t>
            </a:r>
            <a:r>
              <a:rPr lang="en-US" sz="2000" dirty="0"/>
              <a:t>2</a:t>
            </a:r>
            <a:r>
              <a:rPr lang="en-US" dirty="0"/>
              <a:t> excretion.</a:t>
            </a:r>
          </a:p>
          <a:p>
            <a:r>
              <a:rPr lang="en-US" b="1" dirty="0"/>
              <a:t>Basal metabolic rate (BMR):</a:t>
            </a:r>
            <a:r>
              <a:rPr lang="en-US" dirty="0"/>
              <a:t> Rate of metabolism when the individual is at rest in a warm environment &amp; is in the post-absorptive state, i.e. has not had a meal for at least 12 hours. </a:t>
            </a:r>
          </a:p>
          <a:p>
            <a:pPr lvl="1"/>
            <a:r>
              <a:rPr lang="en-US" dirty="0"/>
              <a:t>release of energy is sufficient to meet only the essential needs of vital organs, e.g heart, lungs, nervous system &amp; kidneys.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875</a:t>
            </a:fld>
            <a:endParaRPr lang="en-US"/>
          </a:p>
        </p:txBody>
      </p:sp>
    </p:spTree>
  </p:cSld>
  <p:clrMapOvr>
    <a:masterClrMapping/>
  </p:clrMapOvr>
  <p:transition>
    <p:pull dir="d"/>
  </p:transition>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a:t>Post-absorptive state is important because the intake of food, especially protein, stimulates an increase in metabolic rate, due to increased energy </a:t>
            </a:r>
            <a:r>
              <a:rPr lang="en-US" dirty="0" err="1"/>
              <a:t>utilisation</a:t>
            </a:r>
            <a:r>
              <a:rPr lang="en-US" dirty="0"/>
              <a:t> by the liver; </a:t>
            </a:r>
            <a:r>
              <a:rPr lang="en-US" b="1" dirty="0"/>
              <a:t>specific dynamic action (SDA) </a:t>
            </a:r>
            <a:r>
              <a:rPr lang="en-US" dirty="0"/>
              <a:t>of food.</a:t>
            </a:r>
          </a:p>
          <a:p>
            <a:r>
              <a:rPr lang="en-US" dirty="0"/>
              <a:t>In measuring the BMR, surface area of the body is taken into account because energy in the form of heat is lost through the skin. </a:t>
            </a:r>
          </a:p>
          <a:p>
            <a:r>
              <a:rPr lang="en-US" dirty="0"/>
              <a:t>Surface area in square </a:t>
            </a:r>
            <a:r>
              <a:rPr lang="en-US" dirty="0" err="1"/>
              <a:t>metres</a:t>
            </a:r>
            <a:r>
              <a:rPr lang="en-US" dirty="0"/>
              <a:t> is calculated from the height and weight of the individual.</a:t>
            </a:r>
          </a:p>
          <a:p>
            <a:r>
              <a:rPr lang="en-US" dirty="0"/>
              <a:t>Carbohydrates, proteins &amp; fats are the sources of energy &amp; they are obtained from the variety of food, usually in the following proportions:</a:t>
            </a:r>
          </a:p>
          <a:p>
            <a:pPr lvl="1"/>
            <a:r>
              <a:rPr lang="en-US" dirty="0"/>
              <a:t>protein 10-15%</a:t>
            </a:r>
          </a:p>
          <a:p>
            <a:pPr lvl="1"/>
            <a:r>
              <a:rPr lang="en-US" dirty="0"/>
              <a:t>fat 15-30%</a:t>
            </a:r>
          </a:p>
          <a:p>
            <a:pPr lvl="1"/>
            <a:r>
              <a:rPr lang="en-US" dirty="0"/>
              <a:t>carbohydrate 55-75%</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876</a:t>
            </a:fld>
            <a:endParaRPr lang="en-US"/>
          </a:p>
        </p:txBody>
      </p:sp>
    </p:spTree>
  </p:cSld>
  <p:clrMapOvr>
    <a:masterClrMapping/>
  </p:clrMapOvr>
  <p:transition>
    <p:pull dir="d"/>
  </p:transition>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9705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877</a:t>
            </a:fld>
            <a:endParaRPr lang="en-US"/>
          </a:p>
        </p:txBody>
      </p:sp>
    </p:spTree>
  </p:cSld>
  <p:clrMapOvr>
    <a:masterClrMapping/>
  </p:clrMapOvr>
  <p:transition>
    <p:pull dir="d"/>
  </p:transition>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class presentation</a:t>
            </a:r>
          </a:p>
        </p:txBody>
      </p:sp>
      <p:sp>
        <p:nvSpPr>
          <p:cNvPr id="3" name="Content Placeholder 2"/>
          <p:cNvSpPr>
            <a:spLocks noGrp="1"/>
          </p:cNvSpPr>
          <p:nvPr>
            <p:ph idx="1"/>
          </p:nvPr>
        </p:nvSpPr>
        <p:spPr/>
        <p:txBody>
          <a:bodyPr>
            <a:normAutofit/>
          </a:bodyPr>
          <a:lstStyle/>
          <a:p>
            <a:r>
              <a:rPr lang="en-US" dirty="0"/>
              <a:t>Central metabolic pathways</a:t>
            </a:r>
          </a:p>
          <a:p>
            <a:pPr lvl="1"/>
            <a:r>
              <a:rPr lang="en-US" dirty="0" err="1"/>
              <a:t>Glycolysis</a:t>
            </a:r>
            <a:endParaRPr lang="en-US" dirty="0"/>
          </a:p>
          <a:p>
            <a:pPr lvl="1"/>
            <a:r>
              <a:rPr lang="en-US" dirty="0"/>
              <a:t>The citric acid or Krebs cycle</a:t>
            </a:r>
          </a:p>
          <a:p>
            <a:pPr lvl="1"/>
            <a:r>
              <a:rPr lang="en-US" dirty="0"/>
              <a:t>Oxidative </a:t>
            </a:r>
            <a:r>
              <a:rPr lang="en-US" dirty="0" err="1"/>
              <a:t>phosphorylation</a:t>
            </a:r>
            <a:endParaRPr lang="en-US" dirty="0"/>
          </a:p>
          <a:p>
            <a:r>
              <a:rPr lang="en-US" dirty="0"/>
              <a:t>Metabolism of</a:t>
            </a:r>
          </a:p>
          <a:p>
            <a:pPr lvl="1"/>
            <a:r>
              <a:rPr lang="en-US" dirty="0"/>
              <a:t>Carbohydrates</a:t>
            </a:r>
          </a:p>
          <a:p>
            <a:pPr lvl="1"/>
            <a:r>
              <a:rPr lang="en-US" dirty="0"/>
              <a:t>Proteins</a:t>
            </a:r>
          </a:p>
          <a:p>
            <a:pPr lvl="1"/>
            <a:r>
              <a:rPr lang="en-US" dirty="0"/>
              <a:t>Fats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878</a:t>
            </a:fld>
            <a:endParaRPr lang="en-US"/>
          </a:p>
        </p:txBody>
      </p:sp>
    </p:spTree>
  </p:cSld>
  <p:clrMapOvr>
    <a:masterClrMapping/>
  </p:clrMapOvr>
  <p:transition>
    <p:pull dir="d"/>
  </p:transition>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sz="6000" b="1" dirty="0"/>
              <a:t>THE URINARY SYSTEM</a:t>
            </a:r>
          </a:p>
        </p:txBody>
      </p:sp>
      <p:sp>
        <p:nvSpPr>
          <p:cNvPr id="5" name="Subtitle 4"/>
          <p:cNvSpPr>
            <a:spLocks noGrp="1"/>
          </p:cNvSpPr>
          <p:nvPr>
            <p:ph type="subTitle" idx="1"/>
          </p:nvPr>
        </p:nvSpPr>
        <p:spPr/>
        <p:txBody>
          <a:bodyPr/>
          <a:lstStyle/>
          <a:p>
            <a:endParaRPr lang="en-US"/>
          </a:p>
        </p:txBody>
      </p:sp>
    </p:spTree>
  </p:cSld>
  <p:clrMapOvr>
    <a:masterClrMapping/>
  </p:clrMapOvr>
  <p:transition>
    <p:pull di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lstStyle/>
          <a:p>
            <a:r>
              <a:rPr lang="en-US" b="1" u="sng" dirty="0"/>
              <a:t>APPENDICULAR SKELETON</a:t>
            </a:r>
          </a:p>
        </p:txBody>
      </p:sp>
      <p:sp>
        <p:nvSpPr>
          <p:cNvPr id="3" name="Content Placeholder 2"/>
          <p:cNvSpPr>
            <a:spLocks noGrp="1"/>
          </p:cNvSpPr>
          <p:nvPr>
            <p:ph idx="1"/>
          </p:nvPr>
        </p:nvSpPr>
        <p:spPr/>
        <p:txBody>
          <a:bodyPr/>
          <a:lstStyle/>
          <a:p>
            <a:r>
              <a:rPr lang="en-US" dirty="0"/>
              <a:t>The appendages are:</a:t>
            </a:r>
          </a:p>
          <a:p>
            <a:pPr>
              <a:buNone/>
            </a:pPr>
            <a:r>
              <a:rPr lang="en-US" dirty="0"/>
              <a:t>	• the upper limbs and the shoulder girdles</a:t>
            </a:r>
          </a:p>
          <a:p>
            <a:pPr>
              <a:buNone/>
            </a:pPr>
            <a:r>
              <a:rPr lang="en-US" dirty="0"/>
              <a:t>	• the lower limbs and the pelvic girdle</a:t>
            </a:r>
          </a:p>
          <a:p>
            <a:r>
              <a:rPr lang="en-US" dirty="0"/>
              <a:t>A shoulder girdle is composed of a clavicle and a scapula</a:t>
            </a:r>
          </a:p>
          <a:p>
            <a:r>
              <a:rPr lang="en-US" dirty="0"/>
              <a:t>The pelvic girdle is composed of the two </a:t>
            </a:r>
            <a:r>
              <a:rPr lang="en-US" dirty="0" err="1"/>
              <a:t>innominate</a:t>
            </a:r>
            <a:r>
              <a:rPr lang="en-US" dirty="0"/>
              <a:t> bones and the sacrum.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88</a:t>
            </a:fld>
            <a:endParaRPr lang="en-US"/>
          </a:p>
        </p:txBody>
      </p:sp>
    </p:spTree>
  </p:cSld>
  <p:clrMapOvr>
    <a:masterClrMapping/>
  </p:clrMapOvr>
  <p:transition>
    <p:strips dir="rd"/>
  </p:transition>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dirty="0"/>
              <a:t>Urinary system</a:t>
            </a:r>
          </a:p>
        </p:txBody>
      </p:sp>
      <p:sp>
        <p:nvSpPr>
          <p:cNvPr id="3" name="Content Placeholder 2"/>
          <p:cNvSpPr>
            <a:spLocks noGrp="1"/>
          </p:cNvSpPr>
          <p:nvPr>
            <p:ph idx="1"/>
          </p:nvPr>
        </p:nvSpPr>
        <p:spPr>
          <a:xfrm>
            <a:off x="0" y="533400"/>
            <a:ext cx="9144000" cy="6324600"/>
          </a:xfrm>
        </p:spPr>
        <p:txBody>
          <a:bodyPr>
            <a:normAutofit/>
          </a:bodyPr>
          <a:lstStyle/>
          <a:p>
            <a:r>
              <a:rPr lang="en-US" dirty="0"/>
              <a:t>One of the excretory systems of the body. </a:t>
            </a:r>
          </a:p>
          <a:p>
            <a:r>
              <a:rPr lang="en-US" dirty="0"/>
              <a:t>Consists of:</a:t>
            </a:r>
          </a:p>
          <a:p>
            <a:pPr marL="514350" indent="-514350">
              <a:buFont typeface="+mj-lt"/>
              <a:buAutoNum type="alphaLcPeriod"/>
            </a:pPr>
            <a:r>
              <a:rPr lang="en-US" dirty="0"/>
              <a:t>2 kidneys, which secrete urine</a:t>
            </a:r>
          </a:p>
          <a:p>
            <a:pPr marL="514350" indent="-514350">
              <a:buFont typeface="+mj-lt"/>
              <a:buAutoNum type="alphaLcPeriod"/>
            </a:pPr>
            <a:r>
              <a:rPr lang="en-US" dirty="0"/>
              <a:t>2 ureters, which convey the urine from the kidneys to the urinary bladder</a:t>
            </a:r>
          </a:p>
          <a:p>
            <a:pPr marL="514350" indent="-514350">
              <a:buFont typeface="+mj-lt"/>
              <a:buAutoNum type="alphaLcPeriod"/>
            </a:pPr>
            <a:r>
              <a:rPr lang="en-US" dirty="0"/>
              <a:t>1 urinary bladder where urine collects &amp; is temporarily stored</a:t>
            </a:r>
          </a:p>
          <a:p>
            <a:pPr marL="514350" indent="-514350">
              <a:buFont typeface="+mj-lt"/>
              <a:buAutoNum type="alphaLcPeriod"/>
            </a:pPr>
            <a:r>
              <a:rPr lang="en-US" dirty="0"/>
              <a:t>1 urethra through which the urine is discharged from the urinary bladder to the exterior.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880</a:t>
            </a:fld>
            <a:endParaRPr lang="en-US"/>
          </a:p>
        </p:txBody>
      </p:sp>
    </p:spTree>
  </p:cSld>
  <p:clrMapOvr>
    <a:masterClrMapping/>
  </p:clrMapOvr>
  <p:transition>
    <p:pull dir="d"/>
  </p:transition>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228600" y="0"/>
            <a:ext cx="85344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881</a:t>
            </a:fld>
            <a:endParaRPr lang="en-US"/>
          </a:p>
        </p:txBody>
      </p:sp>
    </p:spTree>
  </p:cSld>
  <p:clrMapOvr>
    <a:masterClrMapping/>
  </p:clrMapOvr>
  <p:transition>
    <p:pull dir="d"/>
  </p:transition>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Plays a vital part in maintaining homeostasis of water and electrolyte concentrations within the body. </a:t>
            </a:r>
          </a:p>
          <a:p>
            <a:r>
              <a:rPr lang="en-US" dirty="0"/>
              <a:t>Kidneys produce urine that contains metabolic waste products, including the nitrogenous compounds urea &amp; uric acid, excess ions &amp; some drugs.</a:t>
            </a:r>
          </a:p>
          <a:p>
            <a:r>
              <a:rPr lang="en-US" b="1" dirty="0"/>
              <a:t>Main functions of the kidneys:</a:t>
            </a:r>
          </a:p>
          <a:p>
            <a:pPr marL="514350" indent="-514350">
              <a:buFont typeface="+mj-lt"/>
              <a:buAutoNum type="arabicPeriod"/>
            </a:pPr>
            <a:r>
              <a:rPr lang="en-US" dirty="0"/>
              <a:t>formation &amp; secretion of urine</a:t>
            </a:r>
          </a:p>
          <a:p>
            <a:pPr marL="514350" indent="-514350">
              <a:buFont typeface="+mj-lt"/>
              <a:buAutoNum type="arabicPeriod"/>
            </a:pPr>
            <a:r>
              <a:rPr lang="en-US" dirty="0"/>
              <a:t>production &amp; secretion of erythropoietin</a:t>
            </a:r>
          </a:p>
          <a:p>
            <a:pPr marL="514350" indent="-514350">
              <a:buFont typeface="+mj-lt"/>
              <a:buAutoNum type="arabicPeriod"/>
            </a:pPr>
            <a:r>
              <a:rPr lang="en-US" dirty="0"/>
              <a:t>production &amp; secretion of renin, an important enzyme in the control of blood pressure.</a:t>
            </a:r>
          </a:p>
          <a:p>
            <a:r>
              <a:rPr lang="en-US" dirty="0"/>
              <a:t>Urine is stored in the bladder &amp; excreted by the process of </a:t>
            </a:r>
            <a:r>
              <a:rPr lang="en-US" b="1" dirty="0"/>
              <a:t>micturition</a:t>
            </a:r>
            <a:r>
              <a:rPr lang="en-US" i="1" dirty="0"/>
              <a:t>.</a:t>
            </a: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882</a:t>
            </a:fld>
            <a:endParaRPr lang="en-US"/>
          </a:p>
        </p:txBody>
      </p:sp>
    </p:spTree>
  </p:cSld>
  <p:clrMapOvr>
    <a:masterClrMapping/>
  </p:clrMapOvr>
  <p:transition>
    <p:pull dir="d"/>
  </p:transition>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KIDNEYS</a:t>
            </a:r>
          </a:p>
        </p:txBody>
      </p:sp>
      <p:sp>
        <p:nvSpPr>
          <p:cNvPr id="3" name="Content Placeholder 2"/>
          <p:cNvSpPr>
            <a:spLocks noGrp="1"/>
          </p:cNvSpPr>
          <p:nvPr>
            <p:ph idx="1"/>
          </p:nvPr>
        </p:nvSpPr>
        <p:spPr>
          <a:xfrm>
            <a:off x="0" y="533400"/>
            <a:ext cx="9144000" cy="6324600"/>
          </a:xfrm>
        </p:spPr>
        <p:txBody>
          <a:bodyPr>
            <a:normAutofit fontScale="92500" lnSpcReduction="10000"/>
          </a:bodyPr>
          <a:lstStyle/>
          <a:p>
            <a:r>
              <a:rPr lang="en-US" dirty="0"/>
              <a:t>Lie on the posterior abdominal wall, one on each side of the vertebral column, behind the peritoneum &amp; below the diaphragm. </a:t>
            </a:r>
          </a:p>
          <a:p>
            <a:r>
              <a:rPr lang="en-US" dirty="0"/>
              <a:t>Extend from the level of the 12</a:t>
            </a:r>
            <a:r>
              <a:rPr lang="en-US" baseline="30000" dirty="0"/>
              <a:t>th</a:t>
            </a:r>
            <a:r>
              <a:rPr lang="en-US" dirty="0"/>
              <a:t> thoracic vertebra to the 3</a:t>
            </a:r>
            <a:r>
              <a:rPr lang="en-US" baseline="30000" dirty="0"/>
              <a:t>rd</a:t>
            </a:r>
            <a:r>
              <a:rPr lang="en-US" dirty="0"/>
              <a:t> lumbar vertebra, receiving some protection from the lower rib cage. </a:t>
            </a:r>
          </a:p>
          <a:p>
            <a:r>
              <a:rPr lang="en-US" dirty="0"/>
              <a:t>Right kidney is usually slightly lower than the left, because of the considerable space occupied by the liver.</a:t>
            </a:r>
          </a:p>
          <a:p>
            <a:r>
              <a:rPr lang="en-US" dirty="0"/>
              <a:t>Bean-shaped organs, about 11 cm long, 6 cm wide, 3 cm thick &amp; weigh 150 g. </a:t>
            </a:r>
          </a:p>
          <a:p>
            <a:r>
              <a:rPr lang="en-US" dirty="0"/>
              <a:t>Embedded in, &amp; held in position by a mass of fat.</a:t>
            </a:r>
          </a:p>
          <a:p>
            <a:r>
              <a:rPr lang="en-US" dirty="0"/>
              <a:t>A sheath of fibroelastic renal fascia encloses the kidney and the renal fat.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883</a:t>
            </a:fld>
            <a:endParaRPr lang="en-US"/>
          </a:p>
        </p:txBody>
      </p:sp>
    </p:spTree>
  </p:cSld>
  <p:clrMapOvr>
    <a:masterClrMapping/>
  </p:clrMapOvr>
  <p:transition>
    <p:pull dir="d"/>
  </p:transition>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248400"/>
            <a:ext cx="8229600" cy="427038"/>
          </a:xfrm>
        </p:spPr>
        <p:txBody>
          <a:bodyPr>
            <a:normAutofit fontScale="90000"/>
          </a:bodyPr>
          <a:lstStyle/>
          <a:p>
            <a:r>
              <a:rPr lang="en-US" dirty="0"/>
              <a:t>Anterior view</a:t>
            </a:r>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7620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884</a:t>
            </a:fld>
            <a:endParaRPr lang="en-US"/>
          </a:p>
        </p:txBody>
      </p:sp>
    </p:spTree>
  </p:cSld>
  <p:clrMapOvr>
    <a:masterClrMapping/>
  </p:clrMapOvr>
  <p:transition>
    <p:wipe dir="r"/>
  </p:transition>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u="sng" dirty="0"/>
              <a:t>Organs associated with the kidneys</a:t>
            </a:r>
          </a:p>
          <a:p>
            <a:r>
              <a:rPr lang="en-US" b="1" dirty="0"/>
              <a:t>Right kidney</a:t>
            </a:r>
          </a:p>
          <a:p>
            <a:r>
              <a:rPr lang="en-US" dirty="0"/>
              <a:t>Superiorly — right adrenal gland</a:t>
            </a:r>
          </a:p>
          <a:p>
            <a:r>
              <a:rPr lang="en-US" dirty="0"/>
              <a:t>Anteriorly —right lobe of the liver, duodenum &amp; hepatic flexure of the colon</a:t>
            </a:r>
          </a:p>
          <a:p>
            <a:r>
              <a:rPr lang="en-US" dirty="0"/>
              <a:t>Posteriorly —diaphragm &amp; muscles of the posterior abdominal wall</a:t>
            </a:r>
          </a:p>
          <a:p>
            <a:r>
              <a:rPr lang="en-US" b="1" dirty="0"/>
              <a:t>Left kidney</a:t>
            </a:r>
          </a:p>
          <a:p>
            <a:r>
              <a:rPr lang="en-US" dirty="0"/>
              <a:t>Superiorly — left adrenal gland</a:t>
            </a:r>
          </a:p>
          <a:p>
            <a:r>
              <a:rPr lang="en-US" dirty="0"/>
              <a:t>Anteriorly —spleen, stomach, pancreas, jejunum &amp; </a:t>
            </a:r>
            <a:r>
              <a:rPr lang="en-US" dirty="0" err="1"/>
              <a:t>splenic</a:t>
            </a:r>
            <a:r>
              <a:rPr lang="en-US" dirty="0"/>
              <a:t> flexure of the colon</a:t>
            </a:r>
          </a:p>
          <a:p>
            <a:r>
              <a:rPr lang="en-US" dirty="0"/>
              <a:t>Posteriorly —diaphragm &amp; muscles of the posterior abdominal wall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885</a:t>
            </a:fld>
            <a:endParaRPr lang="en-US"/>
          </a:p>
        </p:txBody>
      </p:sp>
    </p:spTree>
  </p:cSld>
  <p:clrMapOvr>
    <a:masterClrMapping/>
  </p:clrMapOvr>
  <p:transition>
    <p:wipe dir="r"/>
  </p:transition>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354762"/>
            <a:ext cx="8229600" cy="503238"/>
          </a:xfrm>
        </p:spPr>
        <p:txBody>
          <a:bodyPr>
            <a:normAutofit fontScale="90000"/>
          </a:bodyPr>
          <a:lstStyle/>
          <a:p>
            <a:r>
              <a:rPr lang="en-US" dirty="0"/>
              <a:t>Posterior view</a:t>
            </a:r>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886</a:t>
            </a:fld>
            <a:endParaRPr lang="en-US"/>
          </a:p>
        </p:txBody>
      </p:sp>
    </p:spTree>
  </p:cSld>
  <p:clrMapOvr>
    <a:masterClrMapping/>
  </p:clrMapOvr>
  <p:transition>
    <p:wipe dir="r"/>
  </p:transition>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lgn="ctr">
              <a:buNone/>
            </a:pPr>
            <a:r>
              <a:rPr lang="en-US" b="1" u="sng" dirty="0"/>
              <a:t>Gross structure of the kidney</a:t>
            </a:r>
          </a:p>
          <a:p>
            <a:r>
              <a:rPr lang="en-US" dirty="0"/>
              <a:t>3 areas of tissue:</a:t>
            </a:r>
          </a:p>
          <a:p>
            <a:pPr lvl="1"/>
            <a:r>
              <a:rPr lang="en-US" dirty="0"/>
              <a:t>a </a:t>
            </a:r>
            <a:r>
              <a:rPr lang="en-US" b="1" dirty="0"/>
              <a:t>fibrous capsule</a:t>
            </a:r>
            <a:r>
              <a:rPr lang="en-US" dirty="0"/>
              <a:t>, surrounding the kidney</a:t>
            </a:r>
          </a:p>
          <a:p>
            <a:pPr lvl="1"/>
            <a:r>
              <a:rPr lang="en-US" b="1" dirty="0"/>
              <a:t>cortex</a:t>
            </a:r>
            <a:r>
              <a:rPr lang="en-US" dirty="0"/>
              <a:t>, a reddish-brown layer of tissue immediately below the capsule &amp; outside the Pyramids </a:t>
            </a:r>
          </a:p>
          <a:p>
            <a:pPr lvl="1"/>
            <a:r>
              <a:rPr lang="en-US" b="1" dirty="0"/>
              <a:t>medulla</a:t>
            </a:r>
            <a:r>
              <a:rPr lang="en-US" dirty="0"/>
              <a:t>, the innermost layer, consisting of pale conical-shaped striations; renal pyramids.</a:t>
            </a:r>
          </a:p>
          <a:p>
            <a:r>
              <a:rPr lang="en-US" b="1" dirty="0" err="1"/>
              <a:t>Hilum</a:t>
            </a:r>
            <a:r>
              <a:rPr lang="en-US" b="1" dirty="0"/>
              <a:t>;</a:t>
            </a:r>
            <a:r>
              <a:rPr lang="en-US" dirty="0"/>
              <a:t> concave medial border of the kidney where the renal blood &amp; lymph vessels, ureter &amp; nerves enter.</a:t>
            </a:r>
          </a:p>
          <a:p>
            <a:r>
              <a:rPr lang="en-US" b="1" dirty="0"/>
              <a:t>Renal pelvis;</a:t>
            </a:r>
            <a:r>
              <a:rPr lang="en-US" dirty="0"/>
              <a:t> funnel-shaped structure which acts as a receptacle for the urine formed by the kidney.</a:t>
            </a:r>
          </a:p>
          <a:p>
            <a:pPr lvl="1"/>
            <a:r>
              <a:rPr lang="en-US" dirty="0"/>
              <a:t>Has a number of distal branches called </a:t>
            </a:r>
            <a:r>
              <a:rPr lang="en-US" b="1" dirty="0"/>
              <a:t>calyces, </a:t>
            </a:r>
            <a:r>
              <a:rPr lang="en-US" dirty="0"/>
              <a:t>each of which surrounds the apex of a renal pyramid.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887</a:t>
            </a:fld>
            <a:endParaRPr lang="en-US" dirty="0"/>
          </a:p>
        </p:txBody>
      </p:sp>
    </p:spTree>
  </p:cSld>
  <p:clrMapOvr>
    <a:masterClrMapping/>
  </p:clrMapOvr>
  <p:transition>
    <p:wipe dir="r"/>
  </p:transition>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Urine formed in the kidney passes through </a:t>
            </a:r>
            <a:r>
              <a:rPr lang="en-US" b="1" dirty="0"/>
              <a:t>a papilla </a:t>
            </a:r>
            <a:r>
              <a:rPr lang="en-US" dirty="0"/>
              <a:t>at the apex of a pyramid into a </a:t>
            </a:r>
            <a:r>
              <a:rPr lang="en-US" b="1" dirty="0"/>
              <a:t>minor calyx, </a:t>
            </a:r>
            <a:r>
              <a:rPr lang="en-US" dirty="0"/>
              <a:t>then into a </a:t>
            </a:r>
            <a:r>
              <a:rPr lang="en-US" b="1" dirty="0"/>
              <a:t>major calyx </a:t>
            </a:r>
            <a:r>
              <a:rPr lang="en-US" dirty="0"/>
              <a:t>before passing through the </a:t>
            </a:r>
            <a:r>
              <a:rPr lang="en-US" b="1" dirty="0"/>
              <a:t>pelvis</a:t>
            </a:r>
            <a:r>
              <a:rPr lang="en-US" dirty="0"/>
              <a:t> into the </a:t>
            </a:r>
            <a:r>
              <a:rPr lang="en-US" b="1" dirty="0"/>
              <a:t>ureter. </a:t>
            </a:r>
          </a:p>
          <a:p>
            <a:r>
              <a:rPr lang="en-US" dirty="0"/>
              <a:t>Walls of the pelvis contain smooth muscle &amp; are lined with transitional epithelium. </a:t>
            </a:r>
          </a:p>
          <a:p>
            <a:r>
              <a:rPr lang="en-US" dirty="0"/>
              <a:t>Peristalsis of the smooth muscle originating in pacemaker cells in the walls of the calyces propels urine through the pelvis &amp; ureters to the bladder.</a:t>
            </a:r>
          </a:p>
          <a:p>
            <a:pPr lvl="1"/>
            <a:r>
              <a:rPr lang="en-US" dirty="0"/>
              <a:t>This is an intrinsic property of the smooth muscle, &amp; is not under nerve control.</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888</a:t>
            </a:fld>
            <a:endParaRPr lang="en-US"/>
          </a:p>
        </p:txBody>
      </p:sp>
    </p:spTree>
  </p:cSld>
  <p:clrMapOvr>
    <a:masterClrMapping/>
  </p:clrMapOvr>
  <p:transition>
    <p:wipe dir="r"/>
  </p:transition>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889</a:t>
            </a:fld>
            <a:endParaRPr lang="en-US"/>
          </a:p>
        </p:txBody>
      </p:sp>
    </p:spTree>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Functions of appendicular skeleton</a:t>
            </a:r>
          </a:p>
        </p:txBody>
      </p:sp>
      <p:sp>
        <p:nvSpPr>
          <p:cNvPr id="3" name="Content Placeholder 2"/>
          <p:cNvSpPr>
            <a:spLocks noGrp="1"/>
          </p:cNvSpPr>
          <p:nvPr>
            <p:ph idx="1"/>
          </p:nvPr>
        </p:nvSpPr>
        <p:spPr>
          <a:xfrm>
            <a:off x="0" y="1143000"/>
            <a:ext cx="9144000" cy="5715000"/>
          </a:xfrm>
        </p:spPr>
        <p:txBody>
          <a:bodyPr>
            <a:normAutofit/>
          </a:bodyPr>
          <a:lstStyle/>
          <a:p>
            <a:pPr marL="514350" indent="-514350">
              <a:buFont typeface="+mj-lt"/>
              <a:buAutoNum type="arabicPeriod"/>
            </a:pPr>
            <a:r>
              <a:rPr lang="en-US" sz="2800" b="1" i="1" dirty="0"/>
              <a:t>Voluntary movement</a:t>
            </a:r>
            <a:r>
              <a:rPr lang="en-US" sz="2800" dirty="0"/>
              <a:t>. The bones, muscles and joints of the limbs are involved in voluntary movement; ranging from very fine movements to coordinated movements.</a:t>
            </a:r>
          </a:p>
          <a:p>
            <a:pPr marL="514350" indent="-514350">
              <a:buFont typeface="+mj-lt"/>
              <a:buAutoNum type="arabicPeriod"/>
            </a:pPr>
            <a:r>
              <a:rPr lang="en-US" sz="2800" b="1" i="1" dirty="0"/>
              <a:t>Protection of delicate structures </a:t>
            </a:r>
            <a:r>
              <a:rPr lang="en-US" sz="2800" dirty="0"/>
              <a:t>such as blood vessels and nerves that lie along the length of bones of the limbs (by the muscles and skin).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89</a:t>
            </a:fld>
            <a:endParaRPr lang="en-US"/>
          </a:p>
        </p:txBody>
      </p:sp>
    </p:spTree>
  </p:cSld>
  <p:clrMapOvr>
    <a:masterClrMapping/>
  </p:clrMapOvr>
  <p:transition>
    <p:strips dir="rd"/>
  </p:transition>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b="1" u="sng" dirty="0"/>
              <a:t>Microscopic structure of the kidney</a:t>
            </a:r>
          </a:p>
          <a:p>
            <a:r>
              <a:rPr lang="en-US" dirty="0"/>
              <a:t>Composed of about 1 million functional units, the </a:t>
            </a:r>
            <a:r>
              <a:rPr lang="en-US" b="1" dirty="0" err="1"/>
              <a:t>nephrons</a:t>
            </a:r>
            <a:r>
              <a:rPr lang="en-US" dirty="0"/>
              <a:t>, &amp; a smaller number of collecting </a:t>
            </a:r>
            <a:r>
              <a:rPr lang="en-US" b="1" dirty="0"/>
              <a:t>tubules</a:t>
            </a:r>
            <a:r>
              <a:rPr lang="en-US" dirty="0"/>
              <a:t>. </a:t>
            </a:r>
          </a:p>
          <a:p>
            <a:r>
              <a:rPr lang="en-US" dirty="0"/>
              <a:t>Collecting tubules transport urine through the pyramids to the renal pelvis giving them their striped appearance. </a:t>
            </a:r>
          </a:p>
          <a:p>
            <a:r>
              <a:rPr lang="en-US" dirty="0"/>
              <a:t>Tubules are supported by a small amount of connective tissue, containing blood vessels, nerves &amp; lymph vessels.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890</a:t>
            </a:fld>
            <a:endParaRPr lang="en-US"/>
          </a:p>
        </p:txBody>
      </p:sp>
    </p:spTree>
  </p:cSld>
  <p:clrMapOvr>
    <a:masterClrMapping/>
  </p:clrMapOvr>
  <p:transition>
    <p:wipe dir="r"/>
  </p:transition>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6"/>
          </a:lnRef>
          <a:fillRef idx="3">
            <a:schemeClr val="accent6"/>
          </a:fillRef>
          <a:effectRef idx="2">
            <a:schemeClr val="accent6"/>
          </a:effectRef>
          <a:fontRef idx="minor">
            <a:schemeClr val="lt1"/>
          </a:fontRef>
        </p:style>
        <p:txBody>
          <a:bodyPr>
            <a:normAutofit fontScale="90000"/>
          </a:bodyPr>
          <a:lstStyle/>
          <a:p>
            <a:r>
              <a:rPr lang="en-US" b="1" dirty="0"/>
              <a:t>The Nephron</a:t>
            </a: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dirty="0"/>
              <a:t>Tubule closed at one end, the other end opening into a collecting tubule. </a:t>
            </a:r>
          </a:p>
          <a:p>
            <a:r>
              <a:rPr lang="en-US" dirty="0"/>
              <a:t>Closed/blind end is indented to form </a:t>
            </a:r>
            <a:r>
              <a:rPr lang="en-US" b="1" dirty="0"/>
              <a:t>Bowman's capsule</a:t>
            </a:r>
            <a:r>
              <a:rPr lang="en-US" dirty="0"/>
              <a:t> which almost completely encloses a network of arterial capillaries, the</a:t>
            </a:r>
            <a:r>
              <a:rPr lang="en-US" b="1" dirty="0"/>
              <a:t> glomerulus</a:t>
            </a:r>
            <a:r>
              <a:rPr lang="en-US" dirty="0"/>
              <a:t>.</a:t>
            </a:r>
          </a:p>
          <a:p>
            <a:r>
              <a:rPr lang="en-US" dirty="0"/>
              <a:t>Continuing from the glomerular capsule, remainder of the nephron is about 3 cm long &amp; has 3 parts:</a:t>
            </a:r>
          </a:p>
          <a:p>
            <a:pPr lvl="1"/>
            <a:r>
              <a:rPr lang="en-US" dirty="0"/>
              <a:t>proximal convoluted tubule</a:t>
            </a:r>
          </a:p>
          <a:p>
            <a:pPr lvl="1"/>
            <a:r>
              <a:rPr lang="en-US" dirty="0"/>
              <a:t>medullary loop (loop of </a:t>
            </a:r>
            <a:r>
              <a:rPr lang="en-US" dirty="0" err="1"/>
              <a:t>Henle</a:t>
            </a:r>
            <a:r>
              <a:rPr lang="en-US" dirty="0"/>
              <a:t>)</a:t>
            </a:r>
          </a:p>
          <a:p>
            <a:pPr lvl="1"/>
            <a:r>
              <a:rPr lang="en-US" dirty="0"/>
              <a:t>distal convoluted tubule, leading into a collecting duct.</a:t>
            </a:r>
          </a:p>
          <a:p>
            <a:r>
              <a:rPr lang="en-US" dirty="0"/>
              <a:t>Collecting ducts unite, forming larger ducts that empty into the minor calyces.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891</a:t>
            </a:fld>
            <a:endParaRPr lang="en-US" dirty="0"/>
          </a:p>
        </p:txBody>
      </p:sp>
    </p:spTree>
  </p:cSld>
  <p:clrMapOvr>
    <a:masterClrMapping/>
  </p:clrMapOvr>
  <p:transition>
    <p:wipe dir="r"/>
  </p:transition>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After entering the kidney at the </a:t>
            </a:r>
            <a:r>
              <a:rPr lang="en-US" dirty="0" err="1"/>
              <a:t>hilum</a:t>
            </a:r>
            <a:r>
              <a:rPr lang="en-US" dirty="0"/>
              <a:t>, </a:t>
            </a:r>
            <a:r>
              <a:rPr lang="en-US" b="1" dirty="0"/>
              <a:t>renal artery</a:t>
            </a:r>
            <a:r>
              <a:rPr lang="en-US" dirty="0"/>
              <a:t> divides into smaller arteries &amp; arterioles. </a:t>
            </a:r>
          </a:p>
          <a:p>
            <a:r>
              <a:rPr lang="en-US" dirty="0"/>
              <a:t>In the cortex an </a:t>
            </a:r>
            <a:r>
              <a:rPr lang="en-US" b="1" dirty="0"/>
              <a:t>afferent arteriole</a:t>
            </a:r>
            <a:r>
              <a:rPr lang="en-US" dirty="0"/>
              <a:t>, enters each glomerular capsule then subdivides into a cluster of capillaries, forming the glomerulus.</a:t>
            </a:r>
          </a:p>
          <a:p>
            <a:r>
              <a:rPr lang="en-US" dirty="0"/>
              <a:t>Between the capillary loops there are connective tissue </a:t>
            </a:r>
            <a:r>
              <a:rPr lang="en-US" dirty="0" err="1"/>
              <a:t>phagocytic</a:t>
            </a:r>
            <a:r>
              <a:rPr lang="en-US" dirty="0"/>
              <a:t> </a:t>
            </a:r>
            <a:r>
              <a:rPr lang="en-US" dirty="0" err="1"/>
              <a:t>mesangial</a:t>
            </a:r>
            <a:r>
              <a:rPr lang="en-US" dirty="0"/>
              <a:t> cells; part of the </a:t>
            </a:r>
            <a:r>
              <a:rPr lang="en-US" b="1" dirty="0" err="1"/>
              <a:t>reticuloendothelial</a:t>
            </a:r>
            <a:r>
              <a:rPr lang="en-US" b="1" dirty="0"/>
              <a:t> system.</a:t>
            </a:r>
          </a:p>
          <a:p>
            <a:r>
              <a:rPr lang="en-US" dirty="0"/>
              <a:t>Blood vessel leading away from the glomerulus; </a:t>
            </a:r>
            <a:r>
              <a:rPr lang="en-US" b="1" dirty="0"/>
              <a:t>efferent arteriole</a:t>
            </a:r>
            <a:r>
              <a:rPr lang="en-US" dirty="0"/>
              <a:t>, breaks up into a 2</a:t>
            </a:r>
            <a:r>
              <a:rPr lang="en-US" baseline="30000" dirty="0"/>
              <a:t>nd</a:t>
            </a:r>
            <a:r>
              <a:rPr lang="en-US" dirty="0"/>
              <a:t> capillary network to supply oxygen &amp; nutrients to the remainder of the nephron.</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892</a:t>
            </a:fld>
            <a:endParaRPr lang="en-US"/>
          </a:p>
        </p:txBody>
      </p:sp>
    </p:spTree>
  </p:cSld>
  <p:clrMapOvr>
    <a:masterClrMapping/>
  </p:clrMapOvr>
  <p:transition>
    <p:wipe dir="r"/>
  </p:transition>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Bp in the glomerulus is higher than in other capillaries because the diameter of the afferent arteriole is greater than that of the efferent arteriole.</a:t>
            </a:r>
          </a:p>
          <a:p>
            <a:r>
              <a:rPr lang="en-US" dirty="0"/>
              <a:t>Walls of the glomerulus &amp; glomerular capsule consist of a single layer of flattened epithelial cells. </a:t>
            </a:r>
          </a:p>
          <a:p>
            <a:r>
              <a:rPr lang="en-US" dirty="0"/>
              <a:t>Nerve supply to the blood vessels of the kidney consists of sympathetic &amp; parasympathetic nerves thus permits control of renal blood vessel diameter &amp; renal blood flow independently of </a:t>
            </a:r>
            <a:r>
              <a:rPr lang="en-US" dirty="0" err="1"/>
              <a:t>autoregulation</a:t>
            </a:r>
            <a:r>
              <a:rPr lang="en-US" dirty="0"/>
              <a: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893</a:t>
            </a:fld>
            <a:endParaRPr lang="en-US"/>
          </a:p>
        </p:txBody>
      </p:sp>
    </p:spTree>
  </p:cSld>
  <p:clrMapOvr>
    <a:masterClrMapping/>
  </p:clrMapOvr>
  <p:transition>
    <p:wipe dir="r"/>
  </p:transition>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0962"/>
            <a:ext cx="8229600" cy="427038"/>
          </a:xfrm>
        </p:spPr>
        <p:txBody>
          <a:bodyPr>
            <a:normAutofit fontScale="90000"/>
          </a:bodyPr>
          <a:lstStyle/>
          <a:p>
            <a:r>
              <a:rPr lang="en-US" sz="2800" dirty="0"/>
              <a:t>Nephron &amp; associated vessels</a:t>
            </a:r>
          </a:p>
        </p:txBody>
      </p:sp>
      <p:pic>
        <p:nvPicPr>
          <p:cNvPr id="17410"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894</a:t>
            </a:fld>
            <a:endParaRPr lang="en-US"/>
          </a:p>
        </p:txBody>
      </p:sp>
    </p:spTree>
  </p:cSld>
  <p:clrMapOvr>
    <a:masterClrMapping/>
  </p:clrMapOvr>
  <p:transition>
    <p:wipe dir="r"/>
  </p:transition>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30962"/>
            <a:ext cx="8229600" cy="427038"/>
          </a:xfrm>
        </p:spPr>
        <p:txBody>
          <a:bodyPr>
            <a:normAutofit fontScale="90000"/>
          </a:bodyPr>
          <a:lstStyle/>
          <a:p>
            <a:r>
              <a:rPr lang="en-US" sz="2800" dirty="0"/>
              <a:t>Blood vessels series</a:t>
            </a:r>
          </a:p>
        </p:txBody>
      </p:sp>
      <p:pic>
        <p:nvPicPr>
          <p:cNvPr id="18434"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895</a:t>
            </a:fld>
            <a:endParaRPr lang="en-US"/>
          </a:p>
        </p:txBody>
      </p:sp>
    </p:spTree>
  </p:cSld>
  <p:clrMapOvr>
    <a:masterClrMapping/>
  </p:clrMapOvr>
  <p:transition>
    <p:wipe dir="r"/>
  </p:transition>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896</a:t>
            </a:fld>
            <a:endParaRPr lang="en-US"/>
          </a:p>
        </p:txBody>
      </p:sp>
    </p:spTree>
  </p:cSld>
  <p:clrMapOvr>
    <a:masterClrMapping/>
  </p:clrMapOvr>
  <p:transition>
    <p:wipe dir="r"/>
  </p:transition>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Functions of the kidney</a:t>
            </a:r>
          </a:p>
        </p:txBody>
      </p:sp>
      <p:sp>
        <p:nvSpPr>
          <p:cNvPr id="3" name="Content Placeholder 2"/>
          <p:cNvSpPr>
            <a:spLocks noGrp="1"/>
          </p:cNvSpPr>
          <p:nvPr>
            <p:ph idx="1"/>
          </p:nvPr>
        </p:nvSpPr>
        <p:spPr>
          <a:xfrm>
            <a:off x="0" y="533400"/>
            <a:ext cx="9144000" cy="6324600"/>
          </a:xfrm>
        </p:spPr>
        <p:txBody>
          <a:bodyPr>
            <a:normAutofit lnSpcReduction="10000"/>
          </a:bodyPr>
          <a:lstStyle/>
          <a:p>
            <a:pPr marL="514350" indent="-514350">
              <a:buAutoNum type="alphaLcParenR"/>
            </a:pPr>
            <a:r>
              <a:rPr lang="en-US" b="1" dirty="0"/>
              <a:t>Formation of urine</a:t>
            </a:r>
          </a:p>
          <a:p>
            <a:pPr marL="514350" indent="-514350"/>
            <a:r>
              <a:rPr lang="en-US" dirty="0"/>
              <a:t>Waste products of protein metabolism are excreted, electrolyte balance is maintained and the pH is maintained by the excretion of hydrogen ions.</a:t>
            </a:r>
          </a:p>
          <a:p>
            <a:r>
              <a:rPr lang="en-US" dirty="0"/>
              <a:t>3 processes are involved:</a:t>
            </a:r>
          </a:p>
          <a:p>
            <a:pPr lvl="1"/>
            <a:r>
              <a:rPr lang="en-US" dirty="0"/>
              <a:t>simple filtration</a:t>
            </a:r>
          </a:p>
          <a:p>
            <a:pPr lvl="1"/>
            <a:r>
              <a:rPr lang="en-US" dirty="0"/>
              <a:t>selective re-absorption</a:t>
            </a:r>
          </a:p>
          <a:p>
            <a:pPr lvl="1"/>
            <a:r>
              <a:rPr lang="en-US" dirty="0"/>
              <a:t>secretion</a:t>
            </a:r>
          </a:p>
          <a:p>
            <a:pPr>
              <a:buNone/>
            </a:pPr>
            <a:r>
              <a:rPr lang="en-US" b="1" dirty="0" err="1"/>
              <a:t>i</a:t>
            </a:r>
            <a:r>
              <a:rPr lang="en-US" b="1" dirty="0"/>
              <a:t>) Simple filtration </a:t>
            </a:r>
          </a:p>
          <a:p>
            <a:r>
              <a:rPr lang="en-US" dirty="0"/>
              <a:t>Takes place through the semi-permeable walls of the glomerulus &amp; glomerular capsule. </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897</a:t>
            </a:fld>
            <a:endParaRPr lang="en-US"/>
          </a:p>
        </p:txBody>
      </p:sp>
    </p:spTree>
  </p:cSld>
  <p:clrMapOvr>
    <a:masterClrMapping/>
  </p:clrMapOvr>
  <p:transition>
    <p:wipe dir="r"/>
  </p:transition>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Water &amp; a large number of small molecules pass through. </a:t>
            </a:r>
          </a:p>
          <a:p>
            <a:pPr lvl="1"/>
            <a:r>
              <a:rPr lang="en-US" dirty="0"/>
              <a:t>Blood cells, plasma proteins &amp; other large molecules are unable to filter through &amp; remain in the capillaries.</a:t>
            </a:r>
          </a:p>
          <a:p>
            <a:r>
              <a:rPr lang="en-US" b="1" dirty="0"/>
              <a:t>Filtration</a:t>
            </a:r>
            <a:r>
              <a:rPr lang="en-US" dirty="0"/>
              <a:t> is assisted by the difference between the blood pressure in the glomerulus &amp; the pressure of the filtrate in the glomerular capsule. </a:t>
            </a:r>
          </a:p>
          <a:p>
            <a:pPr lvl="1"/>
            <a:r>
              <a:rPr lang="en-US" dirty="0"/>
              <a:t>Because the diameter of the efferent arteriole is less than that of the afferent arteriole, a capillary hydrostatic pressure of about 7.3 kPa (55 mmHg) builds up in the glomerulus. </a:t>
            </a:r>
          </a:p>
          <a:p>
            <a:pPr lvl="1"/>
            <a:r>
              <a:rPr lang="en-US" dirty="0"/>
              <a:t>This pressure is opposed by the osmotic pressure of the blood, about 4 kPa (30 mmHg), and by filtrate hydrostatic pressure of about 2 kPa (15 mmHg) in the glomerular capsule.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898</a:t>
            </a:fld>
            <a:endParaRPr lang="en-US"/>
          </a:p>
        </p:txBody>
      </p:sp>
    </p:spTree>
  </p:cSld>
  <p:clrMapOvr>
    <a:masterClrMapping/>
  </p:clrMapOvr>
  <p:transition>
    <p:wipe dir="r"/>
  </p:transition>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354762"/>
            <a:ext cx="8229600" cy="503238"/>
          </a:xfrm>
        </p:spPr>
        <p:txBody>
          <a:bodyPr>
            <a:normAutofit fontScale="90000"/>
          </a:bodyPr>
          <a:lstStyle/>
          <a:p>
            <a:r>
              <a:rPr lang="en-US" dirty="0"/>
              <a:t>Filtration in the nephron</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899</a:t>
            </a:fld>
            <a:endParaRPr lang="en-US"/>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solidFill>
                  <a:srgbClr val="FF0000"/>
                </a:solidFill>
              </a:rPr>
              <a:t>Non-</a:t>
            </a:r>
            <a:r>
              <a:rPr lang="en-US" b="1" dirty="0" err="1">
                <a:solidFill>
                  <a:srgbClr val="FF0000"/>
                </a:solidFill>
              </a:rPr>
              <a:t>keratinised</a:t>
            </a:r>
            <a:r>
              <a:rPr lang="en-US" b="1" dirty="0">
                <a:solidFill>
                  <a:srgbClr val="FF0000"/>
                </a:solidFill>
              </a:rPr>
              <a:t> stratified epithelium</a:t>
            </a:r>
            <a:r>
              <a:rPr lang="en-US" b="1" dirty="0"/>
              <a:t>: </a:t>
            </a:r>
            <a:r>
              <a:rPr lang="en-US" dirty="0"/>
              <a:t>Found on moist surfaces that may be subjected to wear and tear but are protected from drying, e.g. the conjunctiva of the eyes, the lining of the mouth, the pharynx, the </a:t>
            </a:r>
            <a:r>
              <a:rPr lang="en-US" dirty="0" err="1"/>
              <a:t>oesophagus</a:t>
            </a:r>
            <a:r>
              <a:rPr lang="en-US" dirty="0"/>
              <a:t> and the vagina.</a:t>
            </a:r>
          </a:p>
          <a:p>
            <a:pPr>
              <a:buNone/>
            </a:pPr>
            <a:endParaRPr lang="en-US" b="1" dirty="0"/>
          </a:p>
          <a:p>
            <a:pPr>
              <a:buNone/>
            </a:pPr>
            <a:r>
              <a:rPr lang="en-US" b="1" dirty="0"/>
              <a:t>b) Transitional epithelium: </a:t>
            </a:r>
            <a:r>
              <a:rPr lang="en-US" dirty="0"/>
              <a:t>Composed of several layers of </a:t>
            </a:r>
            <a:r>
              <a:rPr lang="en-US" b="1" dirty="0"/>
              <a:t>pear-shaped cells </a:t>
            </a:r>
            <a:r>
              <a:rPr lang="en-US" dirty="0"/>
              <a:t>and is found lining the urinary bladder. </a:t>
            </a:r>
          </a:p>
          <a:p>
            <a:r>
              <a:rPr lang="en-US" dirty="0"/>
              <a:t>Allows for stretching as the bladder fills.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a:t>
            </a:fld>
            <a:endParaRPr lang="en-US"/>
          </a:p>
        </p:txBody>
      </p:sp>
    </p:spTree>
  </p:cSld>
  <p:clrMapOvr>
    <a:masterClrMapping/>
  </p:clrMapOvr>
  <p:transition>
    <p:cover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lstStyle/>
          <a:p>
            <a:r>
              <a:rPr lang="en-US" b="1" u="sng" dirty="0"/>
              <a:t>CAVITIES OF THE BODY</a:t>
            </a:r>
          </a:p>
        </p:txBody>
      </p:sp>
      <p:sp>
        <p:nvSpPr>
          <p:cNvPr id="3" name="Content Placeholder 2"/>
          <p:cNvSpPr>
            <a:spLocks noGrp="1"/>
          </p:cNvSpPr>
          <p:nvPr>
            <p:ph idx="1"/>
          </p:nvPr>
        </p:nvSpPr>
        <p:spPr/>
        <p:txBody>
          <a:bodyPr/>
          <a:lstStyle/>
          <a:p>
            <a:r>
              <a:rPr lang="en-US" dirty="0"/>
              <a:t>4 cavities:</a:t>
            </a:r>
          </a:p>
          <a:p>
            <a:pPr lvl="1">
              <a:buFont typeface="Wingdings" pitchFamily="2" charset="2"/>
              <a:buChar char="Ø"/>
            </a:pPr>
            <a:r>
              <a:rPr lang="en-US" sz="3200" dirty="0"/>
              <a:t>cranial</a:t>
            </a:r>
          </a:p>
          <a:p>
            <a:pPr lvl="1">
              <a:buFont typeface="Wingdings" pitchFamily="2" charset="2"/>
              <a:buChar char="Ø"/>
            </a:pPr>
            <a:r>
              <a:rPr lang="en-US" sz="3200" dirty="0"/>
              <a:t>thoracic</a:t>
            </a:r>
          </a:p>
          <a:p>
            <a:pPr lvl="1">
              <a:buFont typeface="Wingdings" pitchFamily="2" charset="2"/>
              <a:buChar char="Ø"/>
            </a:pPr>
            <a:r>
              <a:rPr lang="en-US" sz="3200" dirty="0"/>
              <a:t>abdominal</a:t>
            </a:r>
          </a:p>
          <a:p>
            <a:pPr lvl="1">
              <a:buFont typeface="Wingdings" pitchFamily="2" charset="2"/>
              <a:buChar char="Ø"/>
            </a:pPr>
            <a:r>
              <a:rPr lang="en-US" sz="3200" dirty="0"/>
              <a:t>pelvic.</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90</a:t>
            </a:fld>
            <a:endParaRPr lang="en-US"/>
          </a:p>
        </p:txBody>
      </p:sp>
    </p:spTree>
  </p:cSld>
  <p:clrMapOvr>
    <a:masterClrMapping/>
  </p:clrMapOvr>
  <p:transition>
    <p:strips dir="rd"/>
  </p:transition>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Net filtration pressure is, therefore:</a:t>
            </a:r>
          </a:p>
          <a:p>
            <a:pPr>
              <a:buNone/>
            </a:pPr>
            <a:r>
              <a:rPr lang="en-US" dirty="0"/>
              <a:t>	7.3 - (4 + 2) = 1.3 kPa, or</a:t>
            </a:r>
          </a:p>
          <a:p>
            <a:pPr>
              <a:buNone/>
            </a:pPr>
            <a:r>
              <a:rPr lang="de-DE" dirty="0"/>
              <a:t>	55 - (30 + 15) = 10 mmHg.</a:t>
            </a:r>
          </a:p>
          <a:p>
            <a:r>
              <a:rPr lang="en-US" b="1" dirty="0"/>
              <a:t>Glomerular filtration rate (GFR): V</a:t>
            </a:r>
            <a:r>
              <a:rPr lang="en-US" dirty="0"/>
              <a:t>olume of filtrate formed by both kidneys each minute.</a:t>
            </a:r>
            <a:endParaRPr lang="en-US" b="1" dirty="0"/>
          </a:p>
          <a:p>
            <a:r>
              <a:rPr lang="en-US" dirty="0"/>
              <a:t>Healthy adult; GFR is about 125 ml/min; i.e. 180 litres of dilute filtrate are formed each day by the 2 kidneys.</a:t>
            </a:r>
          </a:p>
          <a:p>
            <a:r>
              <a:rPr lang="en-US" dirty="0"/>
              <a:t>Most of the filtrate is reabsorbed with less than 1%, i.e. 1 to 1.5 litres, excreted as urine.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900</a:t>
            </a:fld>
            <a:endParaRPr lang="en-US"/>
          </a:p>
        </p:txBody>
      </p:sp>
    </p:spTree>
  </p:cSld>
  <p:clrMapOvr>
    <a:masterClrMapping/>
  </p:clrMapOvr>
  <p:transition>
    <p:wipe dir="r"/>
  </p:transition>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u="sng" dirty="0" err="1"/>
              <a:t>Autoregulation</a:t>
            </a:r>
            <a:r>
              <a:rPr lang="en-US" b="1" u="sng" dirty="0"/>
              <a:t> of filtration</a:t>
            </a:r>
            <a:r>
              <a:rPr lang="en-US" b="1" dirty="0"/>
              <a:t>. </a:t>
            </a:r>
          </a:p>
          <a:p>
            <a:r>
              <a:rPr lang="en-US" b="1" dirty="0" err="1"/>
              <a:t>Autoregulation</a:t>
            </a:r>
            <a:r>
              <a:rPr lang="en-US" b="1" dirty="0"/>
              <a:t>:</a:t>
            </a:r>
            <a:r>
              <a:rPr lang="en-US" dirty="0"/>
              <a:t> Protective mechanism whereby renal blood flow is maintained at a constant pressure across a wide range of systolic blood pressures (from 80 to 200 mmHg).</a:t>
            </a:r>
          </a:p>
          <a:p>
            <a:endParaRPr lang="en-US" dirty="0"/>
          </a:p>
          <a:p>
            <a:endParaRPr lang="en-US" dirty="0"/>
          </a:p>
        </p:txBody>
      </p:sp>
      <p:sp>
        <p:nvSpPr>
          <p:cNvPr id="4" name="Slide Number Placeholder 3"/>
          <p:cNvSpPr>
            <a:spLocks noGrp="1"/>
          </p:cNvSpPr>
          <p:nvPr>
            <p:ph type="sldNum" sz="quarter" idx="12"/>
          </p:nvPr>
        </p:nvSpPr>
        <p:spPr/>
        <p:txBody>
          <a:bodyPr/>
          <a:lstStyle/>
          <a:p>
            <a:fld id="{5A635FD2-D9AA-4F2E-8FE6-17BF2643B117}" type="slidenum">
              <a:rPr lang="en-US" smtClean="0"/>
              <a:pPr/>
              <a:t>901</a:t>
            </a:fld>
            <a:endParaRPr lang="en-US"/>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Operates independently of nervous control. </a:t>
            </a:r>
          </a:p>
          <a:p>
            <a:pPr lvl="1"/>
            <a:r>
              <a:rPr lang="en-US" dirty="0"/>
              <a:t>An inherent property in renal blood vessels; it may be stimulated by changes in blood pressure in the renal arteries or by fluctuating levels of certain metabolites, e.g. prostaglandins.</a:t>
            </a:r>
          </a:p>
          <a:p>
            <a:pPr>
              <a:buNone/>
            </a:pPr>
            <a:r>
              <a:rPr lang="en-US" b="1" dirty="0"/>
              <a:t>ii) Selective re-absorption </a:t>
            </a:r>
          </a:p>
          <a:p>
            <a:r>
              <a:rPr lang="en-US" b="1" dirty="0"/>
              <a:t>Def: </a:t>
            </a:r>
            <a:r>
              <a:rPr lang="en-US" dirty="0"/>
              <a:t>Process by which the composition &amp; volume of the glomerular filtrate are altered during its passage through the convoluted tubules, the medullary loop and collecting tubule. </a:t>
            </a:r>
          </a:p>
          <a:p>
            <a:r>
              <a:rPr lang="en-US" b="1" dirty="0"/>
              <a:t>General purpose</a:t>
            </a:r>
            <a:r>
              <a:rPr lang="en-US" dirty="0"/>
              <a:t>: To reabsorb into the blood those filtrate constituents needed by the body to maintain fluid &amp; electrolyte balance &amp; the pH of the blood.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902</a:t>
            </a:fld>
            <a:endParaRPr lang="en-US"/>
          </a:p>
        </p:txBody>
      </p:sp>
    </p:spTree>
  </p:cSld>
  <p:clrMapOvr>
    <a:masterClrMapping/>
  </p:clrMapOvr>
  <p:transition>
    <p:wipe dir="r"/>
  </p:transition>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a:t>Active transport is carried out at carrier sites in the epithelial membrane.</a:t>
            </a:r>
          </a:p>
          <a:p>
            <a:r>
              <a:rPr lang="en-US" dirty="0"/>
              <a:t>Some constituents of glomerular filtrate (e.g. glucose, amino acids) do not normally appear in urine because they are completely reabsorbed unless they are present in blood in excessive quantities.</a:t>
            </a:r>
          </a:p>
          <a:p>
            <a:r>
              <a:rPr lang="en-US" dirty="0"/>
              <a:t>Kidneys' maximum capacity for re-absorption of a substance is the </a:t>
            </a:r>
            <a:r>
              <a:rPr lang="en-US" b="1" dirty="0"/>
              <a:t>transport maximum, </a:t>
            </a:r>
            <a:r>
              <a:rPr lang="en-US" dirty="0"/>
              <a:t>or renal threshold, e.g. normal blood glucose level is 2.5 to 5.3 mmol/l (45 to 95 mg/100 ml).</a:t>
            </a:r>
          </a:p>
          <a:p>
            <a:pPr lvl="1"/>
            <a:r>
              <a:rPr lang="en-US" dirty="0"/>
              <a:t>If the level rises above the transport maximum of about 9 mmol/1 (160 mg/100 ml) glucose appears in the urine because all the carrier sites are occupied &amp; the mechanism for active transfer out of the tubules is overloaded.</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903</a:t>
            </a:fld>
            <a:endParaRPr lang="en-US"/>
          </a:p>
        </p:txBody>
      </p:sp>
    </p:spTree>
  </p:cSld>
  <p:clrMapOvr>
    <a:masterClrMapping/>
  </p:clrMapOvr>
  <p:transition>
    <p:wipe dir="r"/>
  </p:transition>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Other substances reabsorbed by active transport include amino acids &amp; sodium, calcium, potassium, phosphate &amp; chloride.</a:t>
            </a:r>
          </a:p>
          <a:p>
            <a:r>
              <a:rPr lang="en-US" dirty="0"/>
              <a:t>In some cases re-absorption is regulated by hormones.</a:t>
            </a:r>
          </a:p>
          <a:p>
            <a:pPr lvl="1"/>
            <a:r>
              <a:rPr lang="en-US" b="1" dirty="0"/>
              <a:t>Parathyroid hormone </a:t>
            </a:r>
            <a:r>
              <a:rPr lang="en-US" dirty="0"/>
              <a:t>&amp; </a:t>
            </a:r>
            <a:r>
              <a:rPr lang="en-US" b="1" dirty="0"/>
              <a:t>calcitonin;</a:t>
            </a:r>
            <a:r>
              <a:rPr lang="en-US" dirty="0"/>
              <a:t> together regulate re-absorption of calcium &amp; phosphate.</a:t>
            </a:r>
          </a:p>
          <a:p>
            <a:pPr lvl="1"/>
            <a:r>
              <a:rPr lang="en-US" b="1" dirty="0"/>
              <a:t>ADH; </a:t>
            </a:r>
            <a:r>
              <a:rPr lang="en-US" dirty="0"/>
              <a:t>increases the permeability of the distal convoluted tubules &amp; collecting tubules, increasing water re-absorption. </a:t>
            </a:r>
          </a:p>
          <a:p>
            <a:pPr lvl="1"/>
            <a:r>
              <a:rPr lang="en-US" b="1" dirty="0"/>
              <a:t>Aldosterone</a:t>
            </a:r>
            <a:r>
              <a:rPr lang="en-US" dirty="0"/>
              <a:t>; increases the re-absorption of sodium &amp; excretion of potassium</a:t>
            </a:r>
          </a:p>
          <a:p>
            <a:r>
              <a:rPr lang="en-US" dirty="0"/>
              <a:t>Nitrogenous waste products,e.g urea &amp; uric acid, are reabsorbed only to a slight extent.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904</a:t>
            </a:fld>
            <a:endParaRPr lang="en-US"/>
          </a:p>
        </p:txBody>
      </p:sp>
    </p:spTree>
  </p:cSld>
  <p:clrMapOvr>
    <a:masterClrMapping/>
  </p:clrMapOvr>
  <p:transition>
    <p:wipe dir="r"/>
  </p:transition>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4762"/>
            <a:ext cx="9144000" cy="503238"/>
          </a:xfrm>
        </p:spPr>
        <p:txBody>
          <a:bodyPr>
            <a:normAutofit/>
          </a:bodyPr>
          <a:lstStyle/>
          <a:p>
            <a:r>
              <a:rPr lang="en-US" sz="2400" dirty="0"/>
              <a:t>Negative feedback regulation of secretion of ADH</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3999"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905</a:t>
            </a:fld>
            <a:endParaRPr lang="en-US"/>
          </a:p>
        </p:txBody>
      </p:sp>
    </p:spTree>
  </p:cSld>
  <p:clrMapOvr>
    <a:masterClrMapping/>
  </p:clrMapOvr>
  <p:transition>
    <p:wipe dir="r"/>
  </p:transition>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iii) Secretion </a:t>
            </a:r>
          </a:p>
          <a:p>
            <a:r>
              <a:rPr lang="en-US" dirty="0"/>
              <a:t>Involves removal of substances not required &amp; foreign materials not cleared from the blood by filtration because of the short time they remain in the glomerulus. </a:t>
            </a:r>
          </a:p>
          <a:p>
            <a:pPr lvl="1"/>
            <a:r>
              <a:rPr lang="en-US" dirty="0"/>
              <a:t>Such substances are excreted from the body in the urine. </a:t>
            </a:r>
          </a:p>
          <a:p>
            <a:r>
              <a:rPr lang="en-US" dirty="0"/>
              <a:t>Tubular secretion of hydrogen (H+) ions is important in maintaining homeostasis of blood pH.</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906</a:t>
            </a:fld>
            <a:endParaRPr lang="en-US"/>
          </a:p>
        </p:txBody>
      </p:sp>
    </p:spTree>
  </p:cSld>
  <p:clrMapOvr>
    <a:masterClrMapping/>
  </p:clrMapOvr>
  <p:transition>
    <p:wipe dir="r"/>
  </p:transition>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b="1" dirty="0"/>
              <a:t>Composition of urine</a:t>
            </a:r>
          </a:p>
          <a:p>
            <a:r>
              <a:rPr lang="en-US" dirty="0"/>
              <a:t>Water 96%</a:t>
            </a:r>
          </a:p>
          <a:p>
            <a:r>
              <a:rPr lang="en-US" dirty="0"/>
              <a:t>Urea 2%</a:t>
            </a:r>
          </a:p>
          <a:p>
            <a:r>
              <a:rPr lang="en-US" dirty="0"/>
              <a:t>Uric acid</a:t>
            </a:r>
          </a:p>
          <a:p>
            <a:r>
              <a:rPr lang="en-US" dirty="0"/>
              <a:t>Creatinine</a:t>
            </a:r>
          </a:p>
          <a:p>
            <a:r>
              <a:rPr lang="en-US" dirty="0"/>
              <a:t>Ammonia</a:t>
            </a:r>
          </a:p>
          <a:p>
            <a:r>
              <a:rPr lang="en-US" dirty="0"/>
              <a:t>Sodium</a:t>
            </a:r>
          </a:p>
          <a:p>
            <a:r>
              <a:rPr lang="en-US" dirty="0"/>
              <a:t>Potassium            2%</a:t>
            </a:r>
          </a:p>
          <a:p>
            <a:r>
              <a:rPr lang="en-US" dirty="0"/>
              <a:t>Chlorides</a:t>
            </a:r>
          </a:p>
          <a:p>
            <a:r>
              <a:rPr lang="en-US" dirty="0"/>
              <a:t>Phosphates</a:t>
            </a:r>
          </a:p>
          <a:p>
            <a:r>
              <a:rPr lang="en-US" dirty="0" err="1"/>
              <a:t>Sulphates</a:t>
            </a:r>
            <a:endParaRPr lang="en-US" dirty="0"/>
          </a:p>
          <a:p>
            <a:r>
              <a:rPr lang="en-US" dirty="0"/>
              <a:t>Oxalates</a:t>
            </a:r>
          </a:p>
        </p:txBody>
      </p:sp>
      <p:sp>
        <p:nvSpPr>
          <p:cNvPr id="6" name="Slide Number Placeholder 5"/>
          <p:cNvSpPr>
            <a:spLocks noGrp="1"/>
          </p:cNvSpPr>
          <p:nvPr>
            <p:ph type="sldNum" sz="quarter" idx="12"/>
          </p:nvPr>
        </p:nvSpPr>
        <p:spPr/>
        <p:txBody>
          <a:bodyPr/>
          <a:lstStyle/>
          <a:p>
            <a:fld id="{5A635FD2-D9AA-4F2E-8FE6-17BF2643B117}" type="slidenum">
              <a:rPr lang="en-US" smtClean="0"/>
              <a:pPr/>
              <a:t>907</a:t>
            </a:fld>
            <a:endParaRPr lang="en-US"/>
          </a:p>
        </p:txBody>
      </p:sp>
      <p:sp>
        <p:nvSpPr>
          <p:cNvPr id="4" name="Right Brace 3"/>
          <p:cNvSpPr/>
          <p:nvPr/>
        </p:nvSpPr>
        <p:spPr>
          <a:xfrm>
            <a:off x="2438400" y="1828800"/>
            <a:ext cx="381000" cy="4419600"/>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wipe dir="r"/>
  </p:transition>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Urine is clear &amp; amber in colour due to the presence of urobilin.</a:t>
            </a:r>
          </a:p>
          <a:p>
            <a:r>
              <a:rPr lang="en-US" dirty="0"/>
              <a:t>Specific gravity is between 1.020 &amp; 1.030 &amp; pH is around 6 (normal range of 4.5 to 8). </a:t>
            </a:r>
          </a:p>
          <a:p>
            <a:r>
              <a:rPr lang="en-US" dirty="0"/>
              <a:t>A healthy adult passes 1000 to 1500 ml per day. </a:t>
            </a:r>
          </a:p>
          <a:p>
            <a:r>
              <a:rPr lang="en-US" dirty="0"/>
              <a:t>Amount of urine produced &amp; the specific gravity vary according to the fluid intake &amp; the amount of solute excreted. </a:t>
            </a:r>
          </a:p>
          <a:p>
            <a:r>
              <a:rPr lang="en-US" dirty="0"/>
              <a:t>During sleep &amp; muscular exercise urine production is decreased.</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908</a:t>
            </a:fld>
            <a:endParaRPr lang="en-US"/>
          </a:p>
        </p:txBody>
      </p:sp>
    </p:spTree>
  </p:cSld>
  <p:clrMapOvr>
    <a:masterClrMapping/>
  </p:clrMapOvr>
  <p:transition>
    <p:wipe dir="r"/>
  </p:transition>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Water and urine output</a:t>
            </a:r>
          </a:p>
        </p:txBody>
      </p:sp>
      <p:sp>
        <p:nvSpPr>
          <p:cNvPr id="3" name="Content Placeholder 2"/>
          <p:cNvSpPr>
            <a:spLocks noGrp="1"/>
          </p:cNvSpPr>
          <p:nvPr>
            <p:ph idx="1"/>
          </p:nvPr>
        </p:nvSpPr>
        <p:spPr>
          <a:xfrm>
            <a:off x="0" y="609600"/>
            <a:ext cx="9144000" cy="6248400"/>
          </a:xfrm>
        </p:spPr>
        <p:txBody>
          <a:bodyPr>
            <a:normAutofit fontScale="92500" lnSpcReduction="20000"/>
          </a:bodyPr>
          <a:lstStyle/>
          <a:p>
            <a:r>
              <a:rPr lang="en-US" dirty="0"/>
              <a:t>Water is excreted </a:t>
            </a:r>
          </a:p>
          <a:p>
            <a:pPr lvl="1"/>
            <a:r>
              <a:rPr lang="en-US" dirty="0"/>
              <a:t>in saturated expired air, </a:t>
            </a:r>
          </a:p>
          <a:p>
            <a:pPr lvl="1"/>
            <a:r>
              <a:rPr lang="en-US" dirty="0"/>
              <a:t>as a constituent of the faeces, </a:t>
            </a:r>
          </a:p>
          <a:p>
            <a:pPr lvl="1"/>
            <a:r>
              <a:rPr lang="en-US" dirty="0"/>
              <a:t>through the skin as sweat </a:t>
            </a:r>
          </a:p>
          <a:p>
            <a:pPr lvl="1"/>
            <a:r>
              <a:rPr lang="en-US" dirty="0"/>
              <a:t>as the main constituent of urine. </a:t>
            </a:r>
          </a:p>
          <a:p>
            <a:r>
              <a:rPr lang="en-US" dirty="0"/>
              <a:t>Amount lost in expired air &amp; in the faeces is fairly constant.</a:t>
            </a:r>
          </a:p>
          <a:p>
            <a:r>
              <a:rPr lang="en-US" dirty="0"/>
              <a:t>Amount of sweat produced is associated with the maintenance of normal body temperature.</a:t>
            </a:r>
          </a:p>
          <a:p>
            <a:r>
              <a:rPr lang="en-US" dirty="0"/>
              <a:t>Balance between fluid intake &amp; output is thus controlled by the kidneys. </a:t>
            </a:r>
          </a:p>
          <a:p>
            <a:r>
              <a:rPr lang="en-US" dirty="0"/>
              <a:t>Minimum urinary output is about 500 ml per day. </a:t>
            </a:r>
          </a:p>
          <a:p>
            <a:pPr lvl="1"/>
            <a:r>
              <a:rPr lang="en-US" dirty="0"/>
              <a:t>Amount produced in excess of this is controlled mainly by ADH.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909</a:t>
            </a:fld>
            <a:endParaRPr lang="en-US"/>
          </a:p>
        </p:txBody>
      </p:sp>
    </p:spTree>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dirty="0"/>
              <a:t>a) Cranial cavity</a:t>
            </a:r>
          </a:p>
          <a:p>
            <a:r>
              <a:rPr lang="en-US" dirty="0"/>
              <a:t>Contains the brain</a:t>
            </a:r>
          </a:p>
          <a:p>
            <a:r>
              <a:rPr lang="en-US" dirty="0"/>
              <a:t>Boundaries formed by the bones of the skull:</a:t>
            </a:r>
          </a:p>
          <a:p>
            <a:pPr lvl="1">
              <a:buFont typeface="Wingdings" pitchFamily="2" charset="2"/>
              <a:buChar char="v"/>
            </a:pPr>
            <a:r>
              <a:rPr lang="en-US" sz="3200" dirty="0"/>
              <a:t>Anteriorly — 1 frontal bone</a:t>
            </a:r>
          </a:p>
          <a:p>
            <a:pPr lvl="1">
              <a:buFont typeface="Wingdings" pitchFamily="2" charset="2"/>
              <a:buChar char="v"/>
            </a:pPr>
            <a:r>
              <a:rPr lang="en-US" sz="3200" dirty="0"/>
              <a:t>Laterally — 2 temporal bones</a:t>
            </a:r>
          </a:p>
          <a:p>
            <a:pPr lvl="1">
              <a:buFont typeface="Wingdings" pitchFamily="2" charset="2"/>
              <a:buChar char="v"/>
            </a:pPr>
            <a:r>
              <a:rPr lang="en-US" sz="3200" dirty="0"/>
              <a:t>Posteriorly — I occipital bone</a:t>
            </a:r>
          </a:p>
          <a:p>
            <a:pPr lvl="1">
              <a:buFont typeface="Wingdings" pitchFamily="2" charset="2"/>
              <a:buChar char="v"/>
            </a:pPr>
            <a:r>
              <a:rPr lang="en-US" sz="3200" dirty="0"/>
              <a:t>Superiorly — 2 parietal bones</a:t>
            </a:r>
          </a:p>
          <a:p>
            <a:pPr lvl="1">
              <a:buFont typeface="Wingdings" pitchFamily="2" charset="2"/>
              <a:buChar char="v"/>
            </a:pPr>
            <a:r>
              <a:rPr lang="en-US" sz="3200" dirty="0"/>
              <a:t>Inferiorly — 1 sphenoid and 1 ethmoid bone and parts of the frontal, temporal and occipital bones.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91</a:t>
            </a:fld>
            <a:endParaRPr lang="en-US"/>
          </a:p>
        </p:txBody>
      </p:sp>
    </p:spTree>
  </p:cSld>
  <p:clrMapOvr>
    <a:masterClrMapping/>
  </p:clrMapOvr>
  <p:transition>
    <p:strips dir="rd"/>
  </p:transition>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u="sng" dirty="0"/>
              <a:t>Water and urine output ct</a:t>
            </a:r>
            <a:r>
              <a:rPr lang="en-US" dirty="0"/>
              <a:t>.</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dirty="0" err="1"/>
              <a:t>Osmoreceptors</a:t>
            </a:r>
            <a:r>
              <a:rPr lang="en-US" dirty="0"/>
              <a:t> detect changes in the osmotic pressure of the blood.</a:t>
            </a:r>
          </a:p>
          <a:p>
            <a:r>
              <a:rPr lang="en-US" dirty="0"/>
              <a:t>Nerve impulses from the </a:t>
            </a:r>
            <a:r>
              <a:rPr lang="en-US" dirty="0" err="1"/>
              <a:t>osmoreceptors</a:t>
            </a:r>
            <a:r>
              <a:rPr lang="en-US" dirty="0"/>
              <a:t> stimulate the posterior lobe of the pituitary gland to release ADH.</a:t>
            </a:r>
          </a:p>
          <a:p>
            <a:r>
              <a:rPr lang="en-US" dirty="0"/>
              <a:t>When the osmotic pressure is raised, ADH output is increased &amp; as a result, water re-absorption by the cells in distal convoluted tubules and collecting ducts is increased, reducing the blood osmotic pressure &amp; ADH output. </a:t>
            </a:r>
          </a:p>
          <a:p>
            <a:pPr lvl="1"/>
            <a:r>
              <a:rPr lang="en-US" dirty="0"/>
              <a:t>Feedback mechanism may be opposed when there is an excessive amount of a dissolved substance in the blood. E.g., DM, excess water is excreted with the excess glucose. Polyuria may lead to dehydration in spite of increased production of ADH but it is usually accompanied by acute thirst &amp; increased water intake.</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910</a:t>
            </a:fld>
            <a:endParaRPr lang="en-US"/>
          </a:p>
        </p:txBody>
      </p:sp>
    </p:spTree>
  </p:cSld>
  <p:clrMapOvr>
    <a:masterClrMapping/>
  </p:clrMapOvr>
  <p:transition>
    <p:wipe dir="r"/>
  </p:transition>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u="sng" dirty="0"/>
              <a:t>Electrolyte balance</a:t>
            </a:r>
          </a:p>
        </p:txBody>
      </p:sp>
      <p:sp>
        <p:nvSpPr>
          <p:cNvPr id="3" name="Content Placeholder 2"/>
          <p:cNvSpPr>
            <a:spLocks noGrp="1"/>
          </p:cNvSpPr>
          <p:nvPr>
            <p:ph idx="1"/>
          </p:nvPr>
        </p:nvSpPr>
        <p:spPr>
          <a:xfrm>
            <a:off x="0" y="685800"/>
            <a:ext cx="9144000" cy="6172200"/>
          </a:xfrm>
        </p:spPr>
        <p:txBody>
          <a:bodyPr>
            <a:normAutofit fontScale="85000" lnSpcReduction="20000"/>
          </a:bodyPr>
          <a:lstStyle/>
          <a:p>
            <a:r>
              <a:rPr lang="en-US" dirty="0"/>
              <a:t>Changes in the concentration of electrolytes in the body fluids may be due to changes in:</a:t>
            </a:r>
          </a:p>
          <a:p>
            <a:pPr lvl="1"/>
            <a:r>
              <a:rPr lang="en-US" dirty="0"/>
              <a:t>body water content, or</a:t>
            </a:r>
          </a:p>
          <a:p>
            <a:pPr lvl="1"/>
            <a:r>
              <a:rPr lang="en-US" dirty="0"/>
              <a:t>electrolyte levels.</a:t>
            </a:r>
          </a:p>
          <a:p>
            <a:pPr>
              <a:buNone/>
            </a:pPr>
            <a:r>
              <a:rPr lang="en-US" b="1" u="sng" dirty="0"/>
              <a:t>Sodium &amp; potassium concentration</a:t>
            </a:r>
          </a:p>
          <a:p>
            <a:r>
              <a:rPr lang="en-US" dirty="0"/>
              <a:t>Sodium is excreted mainly in urine &amp; sweat.</a:t>
            </a:r>
          </a:p>
          <a:p>
            <a:r>
              <a:rPr lang="en-US" dirty="0"/>
              <a:t>Sodium is a normal constituent of urine &amp; amount excreted is regulated by the hormone aldosterone.</a:t>
            </a:r>
          </a:p>
          <a:p>
            <a:r>
              <a:rPr lang="en-US" dirty="0"/>
              <a:t>Cells in the afferent arteriole of the nephron are stimulated to produce the enzyme renin by sympathetic stimulation, low blood volume or by low arterial blood pressure.</a:t>
            </a:r>
          </a:p>
          <a:p>
            <a:r>
              <a:rPr lang="en-US" dirty="0"/>
              <a:t>Renin converts the plasma protein angiotensinogen, produced by the liver, to angiotensin I. </a:t>
            </a:r>
          </a:p>
          <a:p>
            <a:r>
              <a:rPr lang="en-US" dirty="0"/>
              <a:t>ACE converts angiotensin I into angiotensin II; a very potent vasoconstrictor &amp; increases Bp. </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911</a:t>
            </a:fld>
            <a:endParaRPr lang="en-US"/>
          </a:p>
        </p:txBody>
      </p:sp>
    </p:spTree>
  </p:cSld>
  <p:clrMapOvr>
    <a:masterClrMapping/>
  </p:clrMapOvr>
  <p:transition>
    <p:cover dir="rd"/>
  </p:transition>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Water is reabsorbed with sodium &amp; together they increase blood volume, leading to reduced renin secretion.</a:t>
            </a:r>
          </a:p>
          <a:p>
            <a:r>
              <a:rPr lang="en-US" dirty="0"/>
              <a:t>When sodium re-absorption is increased, potassium excretion is increased, indirectly reducing intracellular potassium.</a:t>
            </a:r>
          </a:p>
          <a:p>
            <a:r>
              <a:rPr lang="en-US" dirty="0"/>
              <a:t>Amount of sodium excreted in sweat is insignificant except when sweating is excessive.</a:t>
            </a:r>
          </a:p>
          <a:p>
            <a:pPr lvl="1"/>
            <a:r>
              <a:rPr lang="en-US" dirty="0"/>
              <a:t>When excessive sweating is sustained, acclimatization occurs in about 7 to 10 days &amp; amount of electrolytes lost in sweat is reduced.</a:t>
            </a:r>
          </a:p>
          <a:p>
            <a:r>
              <a:rPr lang="en-US" dirty="0"/>
              <a:t>Sodium &amp; potassium occur in high concentrations in digestive juices — sodium in gastric juice &amp; potassium in pancreatic &amp; intestinal juice.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912</a:t>
            </a:fld>
            <a:endParaRPr lang="en-US"/>
          </a:p>
        </p:txBody>
      </p:sp>
    </p:spTree>
  </p:cSld>
  <p:clrMapOvr>
    <a:masterClrMapping/>
  </p:clrMapOvr>
  <p:transition>
    <p:cover dir="rd"/>
  </p:transition>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Normally these ions are reabsorbed by the colon but following acute &amp; prolonged diarrhoea they may be excreted in large quantities with resultant electrolyte imbalance.</a:t>
            </a:r>
          </a:p>
          <a:p>
            <a:r>
              <a:rPr lang="en-US" dirty="0"/>
              <a:t>To maintain the normal pH of the blood, the cells of the proximal convoluted tubules secrete H</a:t>
            </a:r>
            <a:r>
              <a:rPr lang="en-US" baseline="30000" dirty="0"/>
              <a:t>+</a:t>
            </a:r>
            <a:r>
              <a:rPr lang="en-US" dirty="0"/>
              <a:t> ions. </a:t>
            </a:r>
          </a:p>
          <a:p>
            <a:r>
              <a:rPr lang="en-US" dirty="0"/>
              <a:t>In the filtrate they combine with buffers:</a:t>
            </a:r>
          </a:p>
          <a:p>
            <a:pPr lvl="1"/>
            <a:r>
              <a:rPr lang="en-US" dirty="0"/>
              <a:t>bicarbonate, forming carbonic acid</a:t>
            </a:r>
          </a:p>
          <a:p>
            <a:pPr>
              <a:buNone/>
            </a:pPr>
            <a:r>
              <a:rPr lang="en-US" dirty="0"/>
              <a:t>	    (H</a:t>
            </a:r>
            <a:r>
              <a:rPr lang="en-US" baseline="30000" dirty="0"/>
              <a:t>+</a:t>
            </a:r>
            <a:r>
              <a:rPr lang="en-US" dirty="0"/>
              <a:t> + HCO- -&gt; H</a:t>
            </a:r>
            <a:r>
              <a:rPr lang="en-US" sz="2100" dirty="0"/>
              <a:t>2</a:t>
            </a:r>
            <a:r>
              <a:rPr lang="en-US" dirty="0"/>
              <a:t>C0</a:t>
            </a:r>
            <a:r>
              <a:rPr lang="en-US" sz="1900" dirty="0"/>
              <a:t>3</a:t>
            </a:r>
            <a:r>
              <a:rPr lang="en-US" dirty="0"/>
              <a:t>)</a:t>
            </a:r>
          </a:p>
          <a:p>
            <a:pPr lvl="1"/>
            <a:r>
              <a:rPr lang="en-US" dirty="0"/>
              <a:t>ammonia, forming ammonium ions</a:t>
            </a:r>
          </a:p>
          <a:p>
            <a:pPr>
              <a:buNone/>
            </a:pPr>
            <a:r>
              <a:rPr lang="en-US" dirty="0"/>
              <a:t>	    (H</a:t>
            </a:r>
            <a:r>
              <a:rPr lang="en-US" baseline="30000" dirty="0"/>
              <a:t>+</a:t>
            </a:r>
            <a:r>
              <a:rPr lang="en-US" dirty="0"/>
              <a:t> + NH</a:t>
            </a:r>
            <a:r>
              <a:rPr lang="en-US" sz="1900" dirty="0"/>
              <a:t>3</a:t>
            </a:r>
            <a:r>
              <a:rPr lang="en-US" dirty="0"/>
              <a:t> --» NH</a:t>
            </a:r>
            <a:r>
              <a:rPr lang="en-US" baseline="30000" dirty="0"/>
              <a:t>+</a:t>
            </a:r>
            <a:r>
              <a:rPr lang="en-US" sz="2100" dirty="0"/>
              <a:t>4</a:t>
            </a:r>
            <a:r>
              <a:rPr lang="en-US" dirty="0"/>
              <a:t>)</a:t>
            </a:r>
          </a:p>
          <a:p>
            <a:pPr lvl="1"/>
            <a:r>
              <a:rPr lang="en-US" dirty="0"/>
              <a:t>hydrogen phosphate, forming </a:t>
            </a:r>
            <a:r>
              <a:rPr lang="en-US" dirty="0" err="1"/>
              <a:t>dihydrogen</a:t>
            </a:r>
            <a:r>
              <a:rPr lang="en-US" dirty="0"/>
              <a:t> phosphate</a:t>
            </a:r>
          </a:p>
          <a:p>
            <a:pPr>
              <a:buNone/>
            </a:pPr>
            <a:r>
              <a:rPr lang="en-US" dirty="0"/>
              <a:t>	    (H</a:t>
            </a:r>
            <a:r>
              <a:rPr lang="en-US" baseline="30000" dirty="0"/>
              <a:t>+</a:t>
            </a:r>
            <a:r>
              <a:rPr lang="en-US" dirty="0"/>
              <a:t> + HPO</a:t>
            </a:r>
            <a:r>
              <a:rPr lang="en-US" baseline="30000" dirty="0"/>
              <a:t>2 </a:t>
            </a:r>
            <a:r>
              <a:rPr lang="en-US" baseline="-25000" dirty="0"/>
              <a:t>3</a:t>
            </a:r>
            <a:r>
              <a:rPr lang="en-US" dirty="0"/>
              <a:t>-&gt;&gt; H</a:t>
            </a:r>
            <a:r>
              <a:rPr lang="en-US" sz="2100" dirty="0"/>
              <a:t>2</a:t>
            </a:r>
            <a:r>
              <a:rPr lang="en-US" dirty="0"/>
              <a:t>PO</a:t>
            </a:r>
            <a:r>
              <a:rPr lang="en-US" sz="1900" dirty="0"/>
              <a:t>3</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913</a:t>
            </a:fld>
            <a:endParaRPr lang="en-US"/>
          </a:p>
        </p:txBody>
      </p:sp>
    </p:spTree>
  </p:cSld>
  <p:clrMapOvr>
    <a:masterClrMapping/>
  </p:clrMapOvr>
  <p:transition>
    <p:cover dir="rd"/>
  </p:transition>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Carbonic acid is converted to CO</a:t>
            </a:r>
            <a:r>
              <a:rPr lang="en-US" sz="1900" dirty="0"/>
              <a:t>2</a:t>
            </a:r>
            <a:r>
              <a:rPr lang="en-US" dirty="0"/>
              <a:t> &amp; H</a:t>
            </a:r>
            <a:r>
              <a:rPr lang="en-US" sz="2100" dirty="0"/>
              <a:t>2</a:t>
            </a:r>
            <a:r>
              <a:rPr lang="en-US" dirty="0"/>
              <a:t>O), &amp; the CO</a:t>
            </a:r>
            <a:r>
              <a:rPr lang="en-US" sz="2100" dirty="0"/>
              <a:t>2</a:t>
            </a:r>
            <a:r>
              <a:rPr lang="en-US" dirty="0"/>
              <a:t> is reabsorbed maintaining the buffering capacity of the blood. </a:t>
            </a:r>
          </a:p>
          <a:p>
            <a:r>
              <a:rPr lang="en-US" dirty="0"/>
              <a:t>H</a:t>
            </a:r>
            <a:r>
              <a:rPr lang="en-US" baseline="30000" dirty="0"/>
              <a:t>+</a:t>
            </a:r>
            <a:r>
              <a:rPr lang="en-US" dirty="0"/>
              <a:t> ions are excreted in the urine as ammonium salts &amp; hydrogen phosphate. </a:t>
            </a:r>
          </a:p>
          <a:p>
            <a:r>
              <a:rPr lang="en-US" dirty="0"/>
              <a:t>Normal pH of urine varies from 4.5 to 7.8 depending on </a:t>
            </a:r>
          </a:p>
          <a:p>
            <a:pPr lvl="1"/>
            <a:r>
              <a:rPr lang="en-US" dirty="0"/>
              <a:t>diet, large amount of animal proteins tend to produce more acidic urine than vegetarians. </a:t>
            </a:r>
          </a:p>
          <a:p>
            <a:pPr lvl="1"/>
            <a:r>
              <a:rPr lang="en-US" dirty="0"/>
              <a:t>time of day etc.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914</a:t>
            </a:fld>
            <a:endParaRPr lang="en-US"/>
          </a:p>
        </p:txBody>
      </p:sp>
    </p:spTree>
  </p:cSld>
  <p:clrMapOvr>
    <a:masterClrMapping/>
  </p:clrMapOvr>
  <p:transition>
    <p:cover dir="rd"/>
  </p:transition>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915</a:t>
            </a:fld>
            <a:endParaRPr lang="en-US"/>
          </a:p>
        </p:txBody>
      </p:sp>
      <p:sp>
        <p:nvSpPr>
          <p:cNvPr id="3" name="Rectangle 2"/>
          <p:cNvSpPr/>
          <p:nvPr/>
        </p:nvSpPr>
        <p:spPr>
          <a:xfrm>
            <a:off x="228600" y="381000"/>
            <a:ext cx="8458200" cy="7510759"/>
          </a:xfrm>
          <a:prstGeom prst="rect">
            <a:avLst/>
          </a:prstGeom>
        </p:spPr>
        <p:txBody>
          <a:bodyPr wrap="square">
            <a:spAutoFit/>
          </a:bodyPr>
          <a:lstStyle/>
          <a:p>
            <a:pPr fontAlgn="auto">
              <a:spcAft>
                <a:spcPts val="0"/>
              </a:spcAft>
              <a:buFont typeface="Arial" pitchFamily="34" charset="0"/>
              <a:buChar char="•"/>
              <a:defRPr/>
            </a:pPr>
            <a:r>
              <a:rPr lang="en-US" sz="2800" dirty="0"/>
              <a:t>Urinary system consists of two kidneys, two </a:t>
            </a:r>
            <a:r>
              <a:rPr lang="en-US" sz="2800" dirty="0" err="1"/>
              <a:t>ureters</a:t>
            </a:r>
            <a:r>
              <a:rPr lang="en-US" sz="2800" dirty="0"/>
              <a:t>, the urinary bladder, and the urethra. </a:t>
            </a:r>
          </a:p>
          <a:p>
            <a:pPr fontAlgn="auto">
              <a:spcAft>
                <a:spcPts val="0"/>
              </a:spcAft>
              <a:buFont typeface="Arial" pitchFamily="34" charset="0"/>
              <a:buChar char="•"/>
              <a:defRPr/>
            </a:pPr>
            <a:r>
              <a:rPr lang="en-US" sz="2800" dirty="0"/>
              <a:t>The kidneys form </a:t>
            </a:r>
            <a:r>
              <a:rPr lang="en-US" sz="2800" dirty="0" err="1"/>
              <a:t>urine,rest</a:t>
            </a:r>
            <a:r>
              <a:rPr lang="en-US" sz="2800" dirty="0"/>
              <a:t> of the system eliminates urine. </a:t>
            </a:r>
          </a:p>
          <a:p>
            <a:pPr fontAlgn="auto">
              <a:spcAft>
                <a:spcPts val="0"/>
              </a:spcAft>
              <a:buFont typeface="Arial" pitchFamily="34" charset="0"/>
              <a:buChar char="•"/>
              <a:defRPr/>
            </a:pPr>
            <a:r>
              <a:rPr lang="en-US" sz="2800" dirty="0"/>
              <a:t>The purpose of urine formation is the removal of potentially toxic waste products from the blood; </a:t>
            </a:r>
          </a:p>
          <a:p>
            <a:pPr fontAlgn="auto">
              <a:spcAft>
                <a:spcPts val="0"/>
              </a:spcAft>
              <a:buFont typeface="Arial" pitchFamily="34" charset="0"/>
              <a:buChar char="•"/>
              <a:defRPr/>
            </a:pPr>
            <a:r>
              <a:rPr lang="en-US" sz="2800" dirty="0"/>
              <a:t>Other kidney functions :</a:t>
            </a:r>
          </a:p>
          <a:p>
            <a:pPr lvl="1" fontAlgn="auto">
              <a:spcAft>
                <a:spcPts val="0"/>
              </a:spcAft>
              <a:buSzPct val="46000"/>
              <a:buFont typeface="Wingdings" pitchFamily="2" charset="2"/>
              <a:buChar char="Ø"/>
              <a:defRPr/>
            </a:pPr>
            <a:r>
              <a:rPr lang="en-US" sz="2800" dirty="0"/>
              <a:t>	Regulation of the blood volume, composition, and pressure 	by the excretion or conservation of water</a:t>
            </a:r>
          </a:p>
          <a:p>
            <a:pPr lvl="1" fontAlgn="auto">
              <a:spcAft>
                <a:spcPts val="0"/>
              </a:spcAft>
              <a:buSzPct val="46000"/>
              <a:buFont typeface="Wingdings" pitchFamily="2" charset="2"/>
              <a:buChar char="Ø"/>
              <a:defRPr/>
            </a:pPr>
            <a:r>
              <a:rPr lang="en-US" sz="2800" dirty="0"/>
              <a:t>	Regulation of the electrolyte balance of the blood by the 	excretion or conservation of minerals</a:t>
            </a:r>
          </a:p>
          <a:p>
            <a:pPr lvl="1" fontAlgn="auto">
              <a:spcAft>
                <a:spcPts val="0"/>
              </a:spcAft>
              <a:buSzPct val="46000"/>
              <a:buFont typeface="Wingdings" pitchFamily="2" charset="2"/>
              <a:buChar char="Ø"/>
              <a:defRPr/>
            </a:pPr>
            <a:r>
              <a:rPr lang="en-US" sz="2800" dirty="0"/>
              <a:t>	Regulation of the acid-base balance of the blood by the 	excretion or conservation of ions such as hydrogen or 	bicarbonate</a:t>
            </a:r>
          </a:p>
          <a:p>
            <a:pPr lvl="1" fontAlgn="auto">
              <a:spcAft>
                <a:spcPts val="0"/>
              </a:spcAft>
              <a:buSzPct val="46000"/>
              <a:buFont typeface="Wingdings" pitchFamily="2" charset="2"/>
              <a:buChar char="Ø"/>
              <a:defRPr/>
            </a:pPr>
            <a:r>
              <a:rPr lang="en-US" sz="2800" dirty="0"/>
              <a:t>	Production of erythropoietin, which then stimulates 	</a:t>
            </a:r>
            <a:r>
              <a:rPr lang="en-US" sz="2800" dirty="0" err="1"/>
              <a:t>eryth</a:t>
            </a:r>
            <a:r>
              <a:rPr lang="en-US" sz="2800" dirty="0"/>
              <a:t> </a:t>
            </a:r>
            <a:r>
              <a:rPr lang="en-US" sz="2800" dirty="0" err="1"/>
              <a:t>ocyte</a:t>
            </a:r>
            <a:r>
              <a:rPr lang="en-US" sz="2800" dirty="0"/>
              <a:t> production in the bone marrow.</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b="1" u="sng" dirty="0"/>
              <a:t>URETERS</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b="1" dirty="0"/>
              <a:t>Def: </a:t>
            </a:r>
            <a:r>
              <a:rPr lang="en-US" dirty="0"/>
              <a:t>Tubes that convey urine from the kidneys to the urinary bladder. </a:t>
            </a:r>
          </a:p>
          <a:p>
            <a:r>
              <a:rPr lang="en-US" dirty="0"/>
              <a:t>About 25 to 30 cm long with a diameter of about 3 mm.</a:t>
            </a:r>
          </a:p>
          <a:p>
            <a:r>
              <a:rPr lang="en-US" dirty="0"/>
              <a:t>Continuous with the funnel-shaped renal pelvis. </a:t>
            </a:r>
          </a:p>
          <a:p>
            <a:r>
              <a:rPr lang="en-US" dirty="0"/>
              <a:t>Passes downwards through the abdominal cavity, behind the peritoneum in front of the psoas muscle into the pelvic cavity &amp; passes obliquely through the posterior wall of the bladder. </a:t>
            </a:r>
          </a:p>
          <a:p>
            <a:r>
              <a:rPr lang="en-US" dirty="0"/>
              <a:t>When urine accumulates &amp; the pressure in the bladder rises, the ureters are compressed &amp; the openings occluded. </a:t>
            </a:r>
          </a:p>
          <a:p>
            <a:pPr lvl="1"/>
            <a:r>
              <a:rPr lang="en-US" dirty="0"/>
              <a:t>Prevents reflux of urine into the ureters as the bladder fills &amp; during micturition, when pressure increases as the muscular bladder wall contracts.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916</a:t>
            </a:fld>
            <a:endParaRPr lang="en-US"/>
          </a:p>
        </p:txBody>
      </p:sp>
    </p:spTree>
  </p:cSld>
  <p:clrMapOvr>
    <a:masterClrMapping/>
  </p:clrMapOvr>
  <p:transition>
    <p:cover dir="rd"/>
  </p:transition>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917</a:t>
            </a:fld>
            <a:endParaRPr lang="en-US"/>
          </a:p>
        </p:txBody>
      </p:sp>
    </p:spTree>
  </p:cSld>
  <p:clrMapOvr>
    <a:masterClrMapping/>
  </p:clrMapOvr>
  <p:transition>
    <p:cover dir="rd"/>
  </p:transition>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u="sng" dirty="0"/>
              <a:t>Structure</a:t>
            </a:r>
          </a:p>
          <a:p>
            <a:r>
              <a:rPr lang="en-US" dirty="0"/>
              <a:t>3 layers of tissue:</a:t>
            </a:r>
          </a:p>
          <a:p>
            <a:pPr lvl="1"/>
            <a:r>
              <a:rPr lang="en-US" dirty="0"/>
              <a:t>an outer </a:t>
            </a:r>
            <a:r>
              <a:rPr lang="en-US" b="1" dirty="0"/>
              <a:t>covering of fibrous tissue</a:t>
            </a:r>
            <a:r>
              <a:rPr lang="en-US" dirty="0"/>
              <a:t>, continuous with the fibrous capsule of the kidney</a:t>
            </a:r>
          </a:p>
          <a:p>
            <a:pPr lvl="1"/>
            <a:r>
              <a:rPr lang="en-US" dirty="0"/>
              <a:t>a </a:t>
            </a:r>
            <a:r>
              <a:rPr lang="en-US" b="1" dirty="0"/>
              <a:t>middle muscular layer </a:t>
            </a:r>
            <a:r>
              <a:rPr lang="en-US" dirty="0"/>
              <a:t>consisting of interlacing smooth muscle fibres that form a syncytium spiralling round the ureter, some in clockwise and some in anticlockwise directions and an additional outer longitudinal layer in the lower third</a:t>
            </a:r>
          </a:p>
          <a:p>
            <a:pPr lvl="1"/>
            <a:r>
              <a:rPr lang="en-US" dirty="0"/>
              <a:t>an </a:t>
            </a:r>
            <a:r>
              <a:rPr lang="en-US" b="1" dirty="0"/>
              <a:t>inner layer</a:t>
            </a:r>
            <a:r>
              <a:rPr lang="en-US" dirty="0"/>
              <a:t>, the mucosa, lined with transitional epithelium.</a:t>
            </a:r>
          </a:p>
          <a:p>
            <a:r>
              <a:rPr lang="en-US" b="1" dirty="0"/>
              <a:t>Function</a:t>
            </a:r>
          </a:p>
          <a:p>
            <a:r>
              <a:rPr lang="en-US" dirty="0"/>
              <a:t>Propel urine from the kidneys into the bladder by peristaltic contraction of the smooth muscle layer. </a:t>
            </a:r>
          </a:p>
          <a:p>
            <a:pPr lvl="1"/>
            <a:r>
              <a:rPr lang="en-US" dirty="0"/>
              <a:t>An intrinsic property of the smooth muscle. Waves of contraction originate in a pacemaker in the minor calyces.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918</a:t>
            </a:fld>
            <a:endParaRPr lang="en-US"/>
          </a:p>
        </p:txBody>
      </p:sp>
    </p:spTree>
  </p:cSld>
  <p:clrMapOvr>
    <a:masterClrMapping/>
  </p:clrMapOvr>
  <p:transition>
    <p:cover dir="rd"/>
  </p:transition>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URINARY BLADDER</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dirty="0"/>
              <a:t>A reservoir for urine. </a:t>
            </a:r>
          </a:p>
          <a:p>
            <a:r>
              <a:rPr lang="en-US" dirty="0"/>
              <a:t>Lies in the pelvic cavity &amp; its size &amp; position vary, depending on the amount of urine it contains. When distended, the bladder rises into the abdominal cavity.</a:t>
            </a:r>
          </a:p>
          <a:p>
            <a:r>
              <a:rPr lang="en-US" b="1" u="sng" dirty="0"/>
              <a:t>Structure </a:t>
            </a:r>
          </a:p>
          <a:p>
            <a:r>
              <a:rPr lang="en-US" dirty="0"/>
              <a:t>Roughly pear-shaped, but becomes more oval as it fills with urine. </a:t>
            </a:r>
          </a:p>
          <a:p>
            <a:r>
              <a:rPr lang="en-US" dirty="0"/>
              <a:t>Has anterior, superior &amp; posterior surfaces. </a:t>
            </a:r>
          </a:p>
          <a:p>
            <a:pPr lvl="1"/>
            <a:r>
              <a:rPr lang="en-US" dirty="0"/>
              <a:t>posterior surface is the base. </a:t>
            </a:r>
          </a:p>
          <a:p>
            <a:r>
              <a:rPr lang="en-US" dirty="0"/>
              <a:t>Opens into the urethra at its lowest point, the neck.</a:t>
            </a:r>
          </a:p>
          <a:p>
            <a:r>
              <a:rPr lang="en-US" dirty="0"/>
              <a:t>Peritoneum covers only the superior surface before it turns upwards as the </a:t>
            </a:r>
            <a:r>
              <a:rPr lang="en-US" b="1" dirty="0"/>
              <a:t>parietal peritoneum</a:t>
            </a:r>
            <a:r>
              <a:rPr lang="en-US" dirty="0"/>
              <a:t>, lining the anterior abdominal wall.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919</a:t>
            </a:fld>
            <a:endParaRPr lang="en-US"/>
          </a:p>
        </p:txBody>
      </p:sp>
    </p:spTree>
  </p:cSld>
  <p:clrMapOvr>
    <a:masterClrMapping/>
  </p:clrMapOvr>
  <p:transition>
    <p:cover dir="rd"/>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A635FD2-D9AA-4F2E-8FE6-17BF2643B117}" type="slidenum">
              <a:rPr lang="en-US" smtClean="0"/>
              <a:pPr/>
              <a:t>92</a:t>
            </a:fld>
            <a:endParaRPr lang="en-US"/>
          </a:p>
        </p:txBody>
      </p:sp>
      <p:pic>
        <p:nvPicPr>
          <p:cNvPr id="2050" name="Picture 2"/>
          <p:cNvPicPr>
            <a:picLocks noChangeAspect="1" noChangeArrowheads="1"/>
          </p:cNvPicPr>
          <p:nvPr/>
        </p:nvPicPr>
        <p:blipFill>
          <a:blip r:embed="rId2" cstate="print"/>
          <a:srcRect l="12500" t="31333" r="16406" b="8667"/>
          <a:stretch>
            <a:fillRect/>
          </a:stretch>
        </p:blipFill>
        <p:spPr bwMode="auto">
          <a:xfrm>
            <a:off x="0" y="381000"/>
            <a:ext cx="9144000" cy="6477000"/>
          </a:xfrm>
          <a:prstGeom prst="rect">
            <a:avLst/>
          </a:prstGeom>
          <a:noFill/>
          <a:ln w="9525">
            <a:noFill/>
            <a:miter lim="800000"/>
            <a:headEnd/>
            <a:tailEnd/>
          </a:ln>
        </p:spPr>
      </p:pic>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920</a:t>
            </a:fld>
            <a:endParaRPr lang="en-US"/>
          </a:p>
        </p:txBody>
      </p:sp>
    </p:spTree>
  </p:cSld>
  <p:clrMapOvr>
    <a:masterClrMapping/>
  </p:clrMapOvr>
  <p:transition>
    <p:cover dir="rd"/>
  </p:transition>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Bladder wall is composed of 3 layers: </a:t>
            </a:r>
          </a:p>
          <a:p>
            <a:pPr lvl="1"/>
            <a:r>
              <a:rPr lang="en-US" b="1" dirty="0"/>
              <a:t>Outer layer </a:t>
            </a:r>
            <a:r>
              <a:rPr lang="en-US" dirty="0"/>
              <a:t>of loose connective tissue, containing blood &amp; lymphatic vessels and nerves, covered on the upper surface by the peritoneum </a:t>
            </a:r>
          </a:p>
          <a:p>
            <a:pPr lvl="1"/>
            <a:r>
              <a:rPr lang="en-US" dirty="0"/>
              <a:t>Middle layer, consisting of a mass of interlacing smooth muscle fibres and elastic tissue loosely arranged in three layers.;  the detrusor muscle and it empties the bladder when it contracts.</a:t>
            </a:r>
          </a:p>
          <a:p>
            <a:pPr lvl="1"/>
            <a:r>
              <a:rPr lang="en-US" dirty="0"/>
              <a:t>Mucosa, lined with transitional epithelium.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921</a:t>
            </a:fld>
            <a:endParaRPr lang="en-US"/>
          </a:p>
        </p:txBody>
      </p:sp>
    </p:spTree>
  </p:cSld>
  <p:clrMapOvr>
    <a:masterClrMapping/>
  </p:clrMapOvr>
  <p:transition>
    <p:cover dir="rd"/>
  </p:transition>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922</a:t>
            </a:fld>
            <a:endParaRPr lang="en-US"/>
          </a:p>
        </p:txBody>
      </p:sp>
    </p:spTree>
  </p:cSld>
  <p:clrMapOvr>
    <a:masterClrMapping/>
  </p:clrMapOvr>
  <p:transition>
    <p:cover dir="rd"/>
  </p:transition>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a:t>When the bladder is empty the inner lining is arranged in folds/rugae, &amp; these gradually disappear as the bladder fills. </a:t>
            </a:r>
          </a:p>
          <a:p>
            <a:r>
              <a:rPr lang="en-US" dirty="0"/>
              <a:t>Bladder is distensible but when it contains 300 to 400 ml, the awareness of the desire to urinate is initiated.</a:t>
            </a:r>
          </a:p>
          <a:p>
            <a:pPr lvl="1"/>
            <a:r>
              <a:rPr lang="en-US" dirty="0"/>
              <a:t>Total capacity is about 600 ml.</a:t>
            </a:r>
          </a:p>
          <a:p>
            <a:r>
              <a:rPr lang="en-US" dirty="0"/>
              <a:t>3 orifices in the bladder wall form a triangle/</a:t>
            </a:r>
            <a:r>
              <a:rPr lang="en-US" b="1" dirty="0" err="1"/>
              <a:t>trigone</a:t>
            </a:r>
            <a:r>
              <a:rPr lang="en-US" dirty="0"/>
              <a:t> </a:t>
            </a:r>
          </a:p>
          <a:p>
            <a:pPr lvl="1"/>
            <a:r>
              <a:rPr lang="en-US" dirty="0"/>
              <a:t>Upper 2 orifices on the posterior wall are the openings of the ureters.</a:t>
            </a:r>
          </a:p>
          <a:p>
            <a:pPr lvl="1"/>
            <a:r>
              <a:rPr lang="en-US" dirty="0"/>
              <a:t>Lower orifice is the point of origin of the urethra. </a:t>
            </a:r>
          </a:p>
          <a:p>
            <a:r>
              <a:rPr lang="en-US" dirty="0"/>
              <a:t>Where the urethra commences is a thickening of the smooth muscle layer forming the internal urethral sphincter; not under voluntary control.</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923</a:t>
            </a:fld>
            <a:endParaRPr lang="en-US"/>
          </a:p>
        </p:txBody>
      </p:sp>
    </p:spTree>
  </p:cSld>
  <p:clrMapOvr>
    <a:masterClrMapping/>
  </p:clrMapOvr>
  <p:transition>
    <p:cover dir="rd"/>
  </p:transition>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430962"/>
            <a:ext cx="8229600" cy="427038"/>
          </a:xfrm>
        </p:spPr>
        <p:txBody>
          <a:bodyPr>
            <a:normAutofit fontScale="90000"/>
          </a:bodyPr>
          <a:lstStyle/>
          <a:p>
            <a:r>
              <a:rPr lang="en-US" dirty="0"/>
              <a:t>The </a:t>
            </a:r>
            <a:r>
              <a:rPr lang="en-US" dirty="0" err="1"/>
              <a:t>trigone</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924</a:t>
            </a:fld>
            <a:endParaRPr lang="en-US"/>
          </a:p>
        </p:txBody>
      </p:sp>
    </p:spTree>
  </p:cSld>
  <p:clrMapOvr>
    <a:masterClrMapping/>
  </p:clrMapOvr>
  <p:transition>
    <p:cover dir="rd"/>
  </p:transition>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a:t>URETHRA</a:t>
            </a:r>
          </a:p>
        </p:txBody>
      </p:sp>
      <p:sp>
        <p:nvSpPr>
          <p:cNvPr id="3" name="Content Placeholder 2"/>
          <p:cNvSpPr>
            <a:spLocks noGrp="1"/>
          </p:cNvSpPr>
          <p:nvPr>
            <p:ph idx="1"/>
          </p:nvPr>
        </p:nvSpPr>
        <p:spPr>
          <a:xfrm>
            <a:off x="0" y="533400"/>
            <a:ext cx="9144000" cy="6324600"/>
          </a:xfrm>
        </p:spPr>
        <p:txBody>
          <a:bodyPr>
            <a:normAutofit lnSpcReduction="10000"/>
          </a:bodyPr>
          <a:lstStyle/>
          <a:p>
            <a:r>
              <a:rPr lang="en-US" b="1" dirty="0"/>
              <a:t>Def: </a:t>
            </a:r>
            <a:r>
              <a:rPr lang="en-US" dirty="0"/>
              <a:t>canal extending from the neck of the bladder to the exterior, at the external urethral orifice.</a:t>
            </a:r>
          </a:p>
          <a:p>
            <a:r>
              <a:rPr lang="en-US" dirty="0"/>
              <a:t>Female urethra is approximately 4 cm long and 20 cm in males </a:t>
            </a:r>
          </a:p>
          <a:p>
            <a:pPr lvl="1"/>
            <a:r>
              <a:rPr lang="en-US" dirty="0"/>
              <a:t>It runs downwards &amp; forwards behind the </a:t>
            </a:r>
            <a:r>
              <a:rPr lang="en-US" dirty="0" err="1"/>
              <a:t>symphysis</a:t>
            </a:r>
            <a:r>
              <a:rPr lang="en-US" dirty="0"/>
              <a:t> pubis &amp; opens at the external urethral orifice just in front of the vagina.</a:t>
            </a:r>
          </a:p>
          <a:p>
            <a:r>
              <a:rPr lang="en-US" dirty="0"/>
              <a:t>External urethral orifice is guarded by the external urethral sphincter; under voluntary control.</a:t>
            </a:r>
          </a:p>
          <a:p>
            <a:r>
              <a:rPr lang="en-US" dirty="0"/>
              <a:t>Walls consist of 3 layers of tissue.</a:t>
            </a:r>
          </a:p>
          <a:p>
            <a:pPr lvl="1"/>
            <a:r>
              <a:rPr lang="en-US" b="1" dirty="0"/>
              <a:t>Muscle layer, </a:t>
            </a:r>
            <a:r>
              <a:rPr lang="en-US" dirty="0"/>
              <a:t>continuous with that of the bladder. At its origin there is the internal urethral sphincter, consisting mainly of elastic tissue &amp; smooth muscle fibres, under </a:t>
            </a:r>
            <a:r>
              <a:rPr lang="en-US" b="1" dirty="0"/>
              <a:t>autonomic nerve control</a:t>
            </a:r>
            <a:r>
              <a:rPr lang="en-US" dirty="0"/>
              <a:t>.</a:t>
            </a:r>
          </a:p>
          <a:p>
            <a:pPr lvl="1"/>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925</a:t>
            </a:fld>
            <a:endParaRPr lang="en-US"/>
          </a:p>
        </p:txBody>
      </p:sp>
    </p:spTree>
  </p:cSld>
  <p:clrMapOvr>
    <a:masterClrMapping/>
  </p:clrMapOvr>
  <p:transition>
    <p:cover dir="rd"/>
  </p:transition>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2"/>
            <a:r>
              <a:rPr lang="en-US" sz="2800" dirty="0"/>
              <a:t>Slow and continuous contraction of this sphincter keeps the urethra closed. In the </a:t>
            </a:r>
            <a:r>
              <a:rPr lang="en-US" sz="2800" b="1" dirty="0"/>
              <a:t>middle third </a:t>
            </a:r>
            <a:r>
              <a:rPr lang="en-US" sz="2800" dirty="0"/>
              <a:t>there is </a:t>
            </a:r>
            <a:r>
              <a:rPr lang="en-US" sz="2800" b="1" dirty="0"/>
              <a:t>skeletal muscle </a:t>
            </a:r>
            <a:r>
              <a:rPr lang="en-US" sz="2800" dirty="0"/>
              <a:t>surrounding the urethra, under </a:t>
            </a:r>
            <a:r>
              <a:rPr lang="en-US" sz="2800" b="1" dirty="0"/>
              <a:t>voluntary nerve control</a:t>
            </a:r>
            <a:r>
              <a:rPr lang="en-US" sz="2800" dirty="0"/>
              <a:t>, that forms the </a:t>
            </a:r>
            <a:r>
              <a:rPr lang="en-US" sz="2800" b="1" dirty="0"/>
              <a:t>external urethral sphincter.</a:t>
            </a:r>
          </a:p>
          <a:p>
            <a:pPr lvl="1"/>
            <a:r>
              <a:rPr lang="en-US" b="1" dirty="0"/>
              <a:t>Submucosa</a:t>
            </a:r>
            <a:r>
              <a:rPr lang="en-US" dirty="0"/>
              <a:t>, a spongy layer containing blood vessels &amp; nerves</a:t>
            </a:r>
          </a:p>
          <a:p>
            <a:pPr lvl="1"/>
            <a:r>
              <a:rPr lang="en-US" b="1" dirty="0"/>
              <a:t>Mucosa</a:t>
            </a:r>
            <a:r>
              <a:rPr lang="en-US" dirty="0"/>
              <a:t>, continuous with that of the bladder in the upper part. </a:t>
            </a:r>
          </a:p>
          <a:p>
            <a:pPr lvl="2"/>
            <a:r>
              <a:rPr lang="en-US" sz="2800" dirty="0"/>
              <a:t>In the lower part, it consists of </a:t>
            </a:r>
            <a:r>
              <a:rPr lang="en-US" sz="2800" b="1" dirty="0"/>
              <a:t>stratified squamous epithelium</a:t>
            </a:r>
            <a:r>
              <a:rPr lang="en-US" sz="2800" dirty="0"/>
              <a:t>, continuous externally with the skin of the vulva.</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926</a:t>
            </a:fld>
            <a:endParaRPr lang="en-US"/>
          </a:p>
        </p:txBody>
      </p:sp>
    </p:spTree>
  </p:cSld>
  <p:clrMapOvr>
    <a:masterClrMapping/>
  </p:clrMapOvr>
  <p:transition>
    <p:cover dir="rd"/>
  </p:transition>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u="sng" dirty="0"/>
              <a:t>MICTURITION</a:t>
            </a:r>
          </a:p>
        </p:txBody>
      </p:sp>
      <p:sp>
        <p:nvSpPr>
          <p:cNvPr id="3" name="Content Placeholder 2"/>
          <p:cNvSpPr>
            <a:spLocks noGrp="1"/>
          </p:cNvSpPr>
          <p:nvPr>
            <p:ph idx="1"/>
          </p:nvPr>
        </p:nvSpPr>
        <p:spPr>
          <a:xfrm>
            <a:off x="0" y="533400"/>
            <a:ext cx="9144000" cy="6324600"/>
          </a:xfrm>
        </p:spPr>
        <p:txBody>
          <a:bodyPr>
            <a:normAutofit fontScale="92500" lnSpcReduction="20000"/>
          </a:bodyPr>
          <a:lstStyle/>
          <a:p>
            <a:r>
              <a:rPr lang="en-US" dirty="0"/>
              <a:t>When 300 to 400 ml of urine have accumulated, afferent autonomic nerve fibres in the bladder wall sensitive to stretch are stimulated. </a:t>
            </a:r>
          </a:p>
          <a:p>
            <a:r>
              <a:rPr lang="en-US" dirty="0"/>
              <a:t>In the infant this initiates a spinal reflex action &amp; micturition occurs.</a:t>
            </a:r>
          </a:p>
          <a:p>
            <a:r>
              <a:rPr lang="en-US" dirty="0"/>
              <a:t>Micturition occurs when autonomic efferent fibres convey impulses to the bladder causing contraction of the detrusor muscle &amp; relaxation of the </a:t>
            </a:r>
            <a:r>
              <a:rPr lang="en-US" b="1" dirty="0"/>
              <a:t>internal urethral sphincter.</a:t>
            </a:r>
          </a:p>
          <a:p>
            <a:r>
              <a:rPr lang="en-US" dirty="0"/>
              <a:t>When the nervous system is fully developed the micturition reflex is stimulated but sensory impulses pass upwards to the brain &amp; there is an awareness of the desire to pass urine. </a:t>
            </a:r>
          </a:p>
          <a:p>
            <a:pPr lvl="1"/>
            <a:r>
              <a:rPr lang="en-US" dirty="0"/>
              <a:t>By conscious effort, reflex contraction of the bladder wall and relaxation of the internal sphincter can be inhibited for a limited period of time.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927</a:t>
            </a:fld>
            <a:endParaRPr lang="en-US"/>
          </a:p>
        </p:txBody>
      </p:sp>
    </p:spTree>
  </p:cSld>
  <p:clrMapOvr>
    <a:masterClrMapping/>
  </p:clrMapOvr>
  <p:transition>
    <p:cover dir="rd"/>
  </p:transition>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a:t>In adults, micturition occurs when the detrusor muscle contracts, &amp; there is </a:t>
            </a:r>
            <a:r>
              <a:rPr lang="en-US" b="1" dirty="0"/>
              <a:t>reflex relaxation of the internal sphincter</a:t>
            </a:r>
            <a:r>
              <a:rPr lang="en-US" dirty="0"/>
              <a:t> &amp; </a:t>
            </a:r>
            <a:r>
              <a:rPr lang="en-US" b="1" dirty="0"/>
              <a:t>voluntary relaxation of the external sphincter.</a:t>
            </a:r>
          </a:p>
          <a:p>
            <a:r>
              <a:rPr lang="en-US" dirty="0"/>
              <a:t>It can be assisted by increasing the pressure within the pelvic cavity,</a:t>
            </a:r>
            <a:r>
              <a:rPr lang="en-US" b="1" dirty="0"/>
              <a:t>Valsalva's manoeuvre.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928</a:t>
            </a:fld>
            <a:endParaRPr lang="en-US" dirty="0"/>
          </a:p>
        </p:txBody>
      </p:sp>
    </p:spTree>
  </p:cSld>
  <p:clrMapOvr>
    <a:masterClrMapping/>
  </p:clrMapOvr>
  <p:transition>
    <p:cover dir="rd"/>
  </p:transition>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0" y="0"/>
            <a:ext cx="9144000" cy="647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929</a:t>
            </a:fld>
            <a:endParaRPr lang="en-US"/>
          </a:p>
        </p:txBody>
      </p:sp>
      <p:sp>
        <p:nvSpPr>
          <p:cNvPr id="6" name="TextBox 5"/>
          <p:cNvSpPr txBox="1"/>
          <p:nvPr/>
        </p:nvSpPr>
        <p:spPr>
          <a:xfrm>
            <a:off x="0" y="6457890"/>
            <a:ext cx="9144000" cy="400110"/>
          </a:xfrm>
          <a:prstGeom prst="rect">
            <a:avLst/>
          </a:prstGeom>
          <a:noFill/>
        </p:spPr>
        <p:txBody>
          <a:bodyPr wrap="square" rtlCol="0">
            <a:spAutoFit/>
          </a:bodyPr>
          <a:lstStyle/>
          <a:p>
            <a:r>
              <a:rPr lang="en-US" sz="2000" dirty="0"/>
              <a:t>Simple reflex control of micturition where conscious effort can’t override reflex action </a:t>
            </a:r>
          </a:p>
        </p:txBody>
      </p:sp>
    </p:spTree>
  </p:cSld>
  <p:clrMapOvr>
    <a:masterClrMapping/>
  </p:clrMapOvr>
  <p:transition>
    <p:cover dir="rd"/>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b) Thoracic cavity</a:t>
            </a:r>
          </a:p>
          <a:p>
            <a:r>
              <a:rPr lang="en-US" dirty="0"/>
              <a:t>Situated in the upper part of the trunk. </a:t>
            </a:r>
          </a:p>
          <a:p>
            <a:r>
              <a:rPr lang="en-US" dirty="0"/>
              <a:t>Boundaries formed by a bony framework and supporting muscles :</a:t>
            </a:r>
          </a:p>
          <a:p>
            <a:pPr lvl="1">
              <a:buFont typeface="Wingdings" pitchFamily="2" charset="2"/>
              <a:buChar char="v"/>
            </a:pPr>
            <a:r>
              <a:rPr lang="en-US" sz="3200" dirty="0"/>
              <a:t>Anteriorly — the sternum and costal cartilages of the ribs</a:t>
            </a:r>
          </a:p>
          <a:p>
            <a:pPr lvl="1">
              <a:buFont typeface="Wingdings" pitchFamily="2" charset="2"/>
              <a:buChar char="v"/>
            </a:pPr>
            <a:r>
              <a:rPr lang="en-US" sz="3200" dirty="0"/>
              <a:t>Laterally — 12 pairs of ribs and the intercostal muscles</a:t>
            </a:r>
          </a:p>
          <a:p>
            <a:pPr lvl="1">
              <a:buFont typeface="Wingdings" pitchFamily="2" charset="2"/>
              <a:buChar char="v"/>
            </a:pPr>
            <a:r>
              <a:rPr lang="en-US" sz="3200" dirty="0"/>
              <a:t>Posteriorly — the thoracic vertebrae and the intervertebral discs between the bodies of the vertebrae</a:t>
            </a:r>
          </a:p>
          <a:p>
            <a:pPr lvl="1">
              <a:buFont typeface="Wingdings" pitchFamily="2" charset="2"/>
              <a:buChar char="v"/>
            </a:pPr>
            <a:r>
              <a:rPr lang="en-US" sz="3200" dirty="0"/>
              <a:t>Superiorly — the structures forming the root of the neck</a:t>
            </a:r>
          </a:p>
          <a:p>
            <a:pPr lvl="1">
              <a:buFont typeface="Wingdings" pitchFamily="2" charset="2"/>
              <a:buChar char="v"/>
            </a:pPr>
            <a:r>
              <a:rPr lang="en-US" sz="3200" dirty="0"/>
              <a:t>Inferiorly — the diaphragm, a dome-shaped muscle.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93</a:t>
            </a:fld>
            <a:endParaRPr lang="en-US"/>
          </a:p>
        </p:txBody>
      </p:sp>
    </p:spTree>
  </p:cSld>
  <p:clrMapOvr>
    <a:masterClrMapping/>
  </p:clrMapOvr>
  <p:transition>
    <p:strips dir="rd"/>
  </p:transition>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228600" y="0"/>
            <a:ext cx="8686800" cy="612616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A635FD2-D9AA-4F2E-8FE6-17BF2643B117}" type="slidenum">
              <a:rPr lang="en-US" smtClean="0"/>
              <a:pPr/>
              <a:t>930</a:t>
            </a:fld>
            <a:endParaRPr lang="en-US"/>
          </a:p>
        </p:txBody>
      </p:sp>
      <p:sp>
        <p:nvSpPr>
          <p:cNvPr id="5" name="TextBox 4"/>
          <p:cNvSpPr txBox="1"/>
          <p:nvPr/>
        </p:nvSpPr>
        <p:spPr>
          <a:xfrm>
            <a:off x="0" y="6180892"/>
            <a:ext cx="9144000" cy="738664"/>
          </a:xfrm>
          <a:prstGeom prst="rect">
            <a:avLst/>
          </a:prstGeom>
          <a:noFill/>
        </p:spPr>
        <p:txBody>
          <a:bodyPr wrap="square" rtlCol="0">
            <a:spAutoFit/>
          </a:bodyPr>
          <a:lstStyle/>
          <a:p>
            <a:r>
              <a:rPr lang="en-US" sz="2400" dirty="0"/>
              <a:t>Control of micturition where conscious effort overrides reflex action</a:t>
            </a:r>
            <a:r>
              <a:rPr lang="en-US" sz="2000" dirty="0"/>
              <a:t> </a:t>
            </a:r>
          </a:p>
          <a:p>
            <a:endParaRPr lang="en-US" dirty="0"/>
          </a:p>
        </p:txBody>
      </p:sp>
    </p:spTree>
  </p:cSld>
  <p:clrMapOvr>
    <a:masterClrMapping/>
  </p:clrMapOvr>
  <p:transition>
    <p:cover dir="rd"/>
  </p:transition>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sz="5400" b="1" dirty="0"/>
              <a:t>THE SKIN</a:t>
            </a:r>
          </a:p>
        </p:txBody>
      </p:sp>
      <p:sp>
        <p:nvSpPr>
          <p:cNvPr id="5" name="Subtitle 4"/>
          <p:cNvSpPr>
            <a:spLocks noGrp="1"/>
          </p:cNvSpPr>
          <p:nvPr>
            <p:ph type="subTitle" idx="1"/>
          </p:nvPr>
        </p:nvSpPr>
        <p:spPr/>
        <p:txBody>
          <a:bodyPr/>
          <a:lstStyle/>
          <a:p>
            <a:endParaRPr lang="en-US"/>
          </a:p>
        </p:txBody>
      </p:sp>
    </p:spTree>
  </p:cSld>
  <p:clrMapOvr>
    <a:masterClrMapping/>
  </p:clrMapOvr>
  <p:transition>
    <p:cover dir="rd"/>
  </p:transition>
</p:sld>
</file>

<file path=ppt/slides/slide9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1"/>
          </a:solidFill>
        </p:spPr>
        <p:style>
          <a:lnRef idx="1">
            <a:schemeClr val="accent4"/>
          </a:lnRef>
          <a:fillRef idx="2">
            <a:schemeClr val="accent4"/>
          </a:fillRef>
          <a:effectRef idx="1">
            <a:schemeClr val="accent4"/>
          </a:effectRef>
          <a:fontRef idx="minor">
            <a:schemeClr val="dk1"/>
          </a:fontRef>
        </p:style>
        <p:txBody>
          <a:bodyPr/>
          <a:lstStyle/>
          <a:p>
            <a:r>
              <a:rPr lang="en-US" b="1" dirty="0"/>
              <a:t>The skin</a:t>
            </a:r>
          </a:p>
        </p:txBody>
      </p:sp>
      <p:sp>
        <p:nvSpPr>
          <p:cNvPr id="3" name="Content Placeholder 2"/>
          <p:cNvSpPr>
            <a:spLocks noGrp="1"/>
          </p:cNvSpPr>
          <p:nvPr>
            <p:ph idx="1"/>
          </p:nvPr>
        </p:nvSpPr>
        <p:spPr>
          <a:xfrm>
            <a:off x="0" y="1143000"/>
            <a:ext cx="9144000" cy="5715000"/>
          </a:xfrm>
          <a:solidFill>
            <a:schemeClr val="bg1"/>
          </a:solidFill>
        </p:spPr>
        <p:txBody>
          <a:bodyPr>
            <a:normAutofit/>
          </a:bodyPr>
          <a:lstStyle/>
          <a:p>
            <a:r>
              <a:rPr lang="en-US" dirty="0"/>
              <a:t>Completely covers the body</a:t>
            </a:r>
          </a:p>
          <a:p>
            <a:r>
              <a:rPr lang="en-US" dirty="0"/>
              <a:t>Continuous with the membranes lining the body orifices. </a:t>
            </a:r>
          </a:p>
          <a:p>
            <a:r>
              <a:rPr lang="en-US" dirty="0"/>
              <a:t>It:</a:t>
            </a:r>
          </a:p>
          <a:p>
            <a:pPr lvl="1"/>
            <a:r>
              <a:rPr lang="en-US" dirty="0"/>
              <a:t>protects the underlying structures from injury &amp; from invasion by microbes</a:t>
            </a:r>
          </a:p>
          <a:p>
            <a:pPr lvl="1"/>
            <a:r>
              <a:rPr lang="en-US" dirty="0"/>
              <a:t>contains sensory (somatic) nerve endings of pain, temperature &amp; touch</a:t>
            </a:r>
          </a:p>
          <a:p>
            <a:pPr lvl="1"/>
            <a:r>
              <a:rPr lang="en-US" dirty="0"/>
              <a:t>is involved in the regulation of body temperature.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932</a:t>
            </a:fld>
            <a:endParaRPr lang="en-US"/>
          </a:p>
        </p:txBody>
      </p:sp>
    </p:spTree>
  </p:cSld>
  <p:clrMapOvr>
    <a:masterClrMapping/>
  </p:clrMapOvr>
  <p:transition>
    <p:cover dir="rd"/>
  </p:transition>
</p:sld>
</file>

<file path=ppt/slides/slide9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u="sng" dirty="0"/>
              <a:t>The skin</a:t>
            </a:r>
          </a:p>
        </p:txBody>
      </p:sp>
      <p:sp>
        <p:nvSpPr>
          <p:cNvPr id="3" name="Content Placeholder 2"/>
          <p:cNvSpPr>
            <a:spLocks noGrp="1"/>
          </p:cNvSpPr>
          <p:nvPr>
            <p:ph idx="1"/>
          </p:nvPr>
        </p:nvSpPr>
        <p:spPr>
          <a:xfrm>
            <a:off x="0" y="533400"/>
            <a:ext cx="9144000" cy="6324600"/>
          </a:xfrm>
          <a:solidFill>
            <a:schemeClr val="bg1"/>
          </a:solidFill>
        </p:spPr>
        <p:txBody>
          <a:bodyPr>
            <a:normAutofit fontScale="92500" lnSpcReduction="10000"/>
          </a:bodyPr>
          <a:lstStyle/>
          <a:p>
            <a:r>
              <a:rPr lang="en-US" dirty="0"/>
              <a:t>Surface area of about 1.5 to 2 m</a:t>
            </a:r>
            <a:r>
              <a:rPr lang="en-US" baseline="30000" dirty="0"/>
              <a:t>2</a:t>
            </a:r>
            <a:r>
              <a:rPr lang="en-US" dirty="0"/>
              <a:t> in adults </a:t>
            </a:r>
          </a:p>
          <a:p>
            <a:r>
              <a:rPr lang="en-US" dirty="0"/>
              <a:t>Contains glands, hair &amp; nails. </a:t>
            </a:r>
          </a:p>
          <a:p>
            <a:r>
              <a:rPr lang="en-US" dirty="0"/>
              <a:t>2 main layers:</a:t>
            </a:r>
          </a:p>
          <a:p>
            <a:pPr lvl="1"/>
            <a:r>
              <a:rPr lang="en-US" dirty="0"/>
              <a:t>epidermis</a:t>
            </a:r>
          </a:p>
          <a:p>
            <a:pPr lvl="1"/>
            <a:r>
              <a:rPr lang="en-US" dirty="0"/>
              <a:t>dermis.</a:t>
            </a:r>
          </a:p>
          <a:p>
            <a:r>
              <a:rPr lang="en-US" dirty="0"/>
              <a:t>Between the skin &amp; underlying structures; is a layer of subcutaneous fat.</a:t>
            </a:r>
          </a:p>
          <a:p>
            <a:pPr>
              <a:buNone/>
            </a:pPr>
            <a:r>
              <a:rPr lang="en-US" b="1" u="sng" dirty="0"/>
              <a:t>A) Epidermis</a:t>
            </a:r>
          </a:p>
          <a:p>
            <a:r>
              <a:rPr lang="en-US" dirty="0"/>
              <a:t>Most superficial layer of the skin </a:t>
            </a:r>
          </a:p>
          <a:p>
            <a:r>
              <a:rPr lang="en-US" dirty="0"/>
              <a:t>Composed of </a:t>
            </a:r>
            <a:r>
              <a:rPr lang="en-US" b="1" dirty="0"/>
              <a:t>stratified </a:t>
            </a:r>
            <a:r>
              <a:rPr lang="en-US" b="1" dirty="0" err="1"/>
              <a:t>keratinised</a:t>
            </a:r>
            <a:r>
              <a:rPr lang="en-US" b="1" dirty="0"/>
              <a:t> squamous epithelium </a:t>
            </a:r>
            <a:r>
              <a:rPr lang="en-US" dirty="0"/>
              <a:t>which varies in thickness in different parts of the body. </a:t>
            </a:r>
          </a:p>
          <a:p>
            <a:pPr lvl="1"/>
            <a:r>
              <a:rPr lang="en-US" dirty="0"/>
              <a:t>Thickest on the palms of the hands &amp; soles of the feet.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933</a:t>
            </a:fld>
            <a:endParaRPr lang="en-US"/>
          </a:p>
        </p:txBody>
      </p:sp>
    </p:spTree>
  </p:cSld>
  <p:clrMapOvr>
    <a:masterClrMapping/>
  </p:clrMapOvr>
  <p:transition>
    <p:cover dir="rd"/>
  </p:transition>
</p:sld>
</file>

<file path=ppt/slides/slide9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dirty="0"/>
              <a:t>No blood vessels or nerve endings in the epidermis, but its deeper layers are bathed in interstitial fluid from the dermis, which provides oxygen and nutrients, and is drained away as lymph.</a:t>
            </a:r>
          </a:p>
          <a:p>
            <a:r>
              <a:rPr lang="en-US" dirty="0"/>
              <a:t>Has several layers (strata) of cells which extend from the deepest germinative layer to the surface </a:t>
            </a:r>
            <a:r>
              <a:rPr lang="en-US" b="1" dirty="0"/>
              <a:t>stratum corneum</a:t>
            </a:r>
            <a:r>
              <a:rPr lang="en-US" dirty="0"/>
              <a:t> (a thick horny layer). </a:t>
            </a:r>
          </a:p>
          <a:p>
            <a:r>
              <a:rPr lang="en-US" dirty="0"/>
              <a:t>Cells on the surface are flat, thin, non-nucleated, dead cells, or </a:t>
            </a:r>
            <a:r>
              <a:rPr lang="en-US" b="1" dirty="0"/>
              <a:t>squames</a:t>
            </a:r>
            <a:r>
              <a:rPr lang="en-US" dirty="0"/>
              <a:t>, in which the cytoplasm has been replaced by the fibrous protein keratin. </a:t>
            </a:r>
          </a:p>
          <a:p>
            <a:pPr lvl="1"/>
            <a:r>
              <a:rPr lang="en-US" dirty="0"/>
              <a:t>Constantly being rubbed off &amp; replaced by cells which originated in the germinative layer &amp; have undergone gradual change as they progressed towards the surface.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934</a:t>
            </a:fld>
            <a:endParaRPr lang="en-US"/>
          </a:p>
        </p:txBody>
      </p:sp>
    </p:spTree>
  </p:cSld>
  <p:clrMapOvr>
    <a:masterClrMapping/>
  </p:clrMapOvr>
  <p:transition>
    <p:cover dir="rd"/>
  </p:transition>
</p:sld>
</file>

<file path=ppt/slides/slide9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dirty="0"/>
              <a:t>Complete replacement of the epidermis takes about 40 days.</a:t>
            </a:r>
          </a:p>
          <a:p>
            <a:r>
              <a:rPr lang="en-US" dirty="0"/>
              <a:t>Maintenance of healthy epidermis depends upon 3 processes being </a:t>
            </a:r>
            <a:r>
              <a:rPr lang="en-US" dirty="0" err="1"/>
              <a:t>synchronised</a:t>
            </a:r>
            <a:r>
              <a:rPr lang="en-US" dirty="0"/>
              <a:t>:</a:t>
            </a:r>
          </a:p>
          <a:p>
            <a:pPr lvl="1"/>
            <a:r>
              <a:rPr lang="en-US" dirty="0"/>
              <a:t>desquamation (shedding) of the </a:t>
            </a:r>
            <a:r>
              <a:rPr lang="en-US" dirty="0" err="1"/>
              <a:t>keratinised</a:t>
            </a:r>
            <a:r>
              <a:rPr lang="en-US" dirty="0"/>
              <a:t> cells from the surface</a:t>
            </a:r>
          </a:p>
          <a:p>
            <a:pPr lvl="1"/>
            <a:r>
              <a:rPr lang="en-US" dirty="0"/>
              <a:t>effective </a:t>
            </a:r>
            <a:r>
              <a:rPr lang="en-US" dirty="0" err="1"/>
              <a:t>keratinisation</a:t>
            </a:r>
            <a:r>
              <a:rPr lang="en-US" dirty="0"/>
              <a:t> of the cells approaching the surface</a:t>
            </a:r>
          </a:p>
          <a:p>
            <a:pPr lvl="1"/>
            <a:r>
              <a:rPr lang="en-US" dirty="0"/>
              <a:t>continual cell division in the deeper layers with newly formed cells being pushed to the surface.</a:t>
            </a:r>
          </a:p>
          <a:p>
            <a:r>
              <a:rPr lang="en-US" dirty="0"/>
              <a:t>Hairs, secretions from sebaceous glands &amp; ducts of sweat glands pass through the epidermis to reach the surface.</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935</a:t>
            </a:fld>
            <a:endParaRPr lang="en-US"/>
          </a:p>
        </p:txBody>
      </p:sp>
    </p:spTree>
  </p:cSld>
  <p:clrMapOvr>
    <a:masterClrMapping/>
  </p:clrMapOvr>
  <p:transition>
    <p:cover dir="rd"/>
  </p:transition>
</p:sld>
</file>

<file path=ppt/slides/slide9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dirty="0"/>
              <a:t>Surface of epidermis is ridged by projections of cells in the dermis; </a:t>
            </a:r>
            <a:r>
              <a:rPr lang="en-US" b="1" dirty="0"/>
              <a:t>papillae</a:t>
            </a:r>
            <a:r>
              <a:rPr lang="en-US" dirty="0"/>
              <a:t>.</a:t>
            </a:r>
          </a:p>
          <a:p>
            <a:r>
              <a:rPr lang="en-US" dirty="0"/>
              <a:t>Downward projections of the germinative layer between the papillae aid nutrition of epidermal cells &amp; </a:t>
            </a:r>
            <a:r>
              <a:rPr lang="en-US" dirty="0" err="1"/>
              <a:t>stabilise</a:t>
            </a:r>
            <a:r>
              <a:rPr lang="en-US" dirty="0"/>
              <a:t> the 2 layers, preventing damage due to shearing forces. </a:t>
            </a:r>
          </a:p>
          <a:p>
            <a:r>
              <a:rPr lang="en-US" dirty="0"/>
              <a:t>Blisters develop when acute trauma causes separation of the dermis &amp; epidermis &amp; serous fluid collects between the 2 layers.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936</a:t>
            </a:fld>
            <a:endParaRPr lang="en-US"/>
          </a:p>
        </p:txBody>
      </p:sp>
    </p:spTree>
  </p:cSld>
  <p:clrMapOvr>
    <a:masterClrMapping/>
  </p:clrMapOvr>
  <p:transition>
    <p:wedge/>
  </p:transition>
</p:sld>
</file>

<file path=ppt/slides/slide9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354762"/>
            <a:ext cx="8229600" cy="503238"/>
          </a:xfrm>
          <a:solidFill>
            <a:schemeClr val="bg1"/>
          </a:solidFill>
        </p:spPr>
        <p:txBody>
          <a:bodyPr>
            <a:normAutofit fontScale="90000"/>
          </a:bodyPr>
          <a:lstStyle/>
          <a:p>
            <a:r>
              <a:rPr lang="en-US" sz="3200" dirty="0"/>
              <a:t>Main layers of the epidermis</a:t>
            </a:r>
          </a:p>
        </p:txBody>
      </p:sp>
      <p:pic>
        <p:nvPicPr>
          <p:cNvPr id="9218" name="Picture 2"/>
          <p:cNvPicPr>
            <a:picLocks noGrp="1" noChangeAspect="1" noChangeArrowheads="1"/>
          </p:cNvPicPr>
          <p:nvPr>
            <p:ph idx="1"/>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937</a:t>
            </a:fld>
            <a:endParaRPr lang="en-US"/>
          </a:p>
        </p:txBody>
      </p:sp>
    </p:spTree>
  </p:cSld>
  <p:clrMapOvr>
    <a:masterClrMapping/>
  </p:clrMapOvr>
  <p:transition>
    <p:wedge/>
  </p:transition>
</p:sld>
</file>

<file path=ppt/slides/slide9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lnSpcReduction="10000"/>
          </a:bodyPr>
          <a:lstStyle/>
          <a:p>
            <a:r>
              <a:rPr lang="en-US" b="1" dirty="0"/>
              <a:t>Colour of the skin is affected by 3 main factors.</a:t>
            </a:r>
          </a:p>
          <a:p>
            <a:pPr marL="514350" indent="-514350">
              <a:buAutoNum type="alphaLcParenR"/>
            </a:pPr>
            <a:r>
              <a:rPr lang="en-US" b="1" dirty="0"/>
              <a:t>Melanin</a:t>
            </a:r>
            <a:r>
              <a:rPr lang="en-US" dirty="0"/>
              <a:t>, a dark pigment derived from the amino acid tyrosine &amp; secreted by </a:t>
            </a:r>
            <a:r>
              <a:rPr lang="en-US" dirty="0" err="1"/>
              <a:t>melanocytes</a:t>
            </a:r>
            <a:r>
              <a:rPr lang="en-US" dirty="0"/>
              <a:t> in the deep germinative layer, is absorbed by surrounding epithelial cells. </a:t>
            </a:r>
          </a:p>
          <a:p>
            <a:pPr marL="914400" lvl="1" indent="-514350"/>
            <a:r>
              <a:rPr lang="en-US" dirty="0"/>
              <a:t>No. of </a:t>
            </a:r>
            <a:r>
              <a:rPr lang="en-US" dirty="0" err="1"/>
              <a:t>melanocytes</a:t>
            </a:r>
            <a:r>
              <a:rPr lang="en-US" dirty="0"/>
              <a:t> is fairly constant; colour differences depend on the amount of melanin secreted. It protects the skin from the harmful effects of sunlight. </a:t>
            </a:r>
          </a:p>
          <a:p>
            <a:pPr marL="914400" lvl="1" indent="-514350"/>
            <a:r>
              <a:rPr lang="en-US" dirty="0"/>
              <a:t>Exposure to sunlight promotes synthesis of increased amounts of melanin.</a:t>
            </a:r>
          </a:p>
          <a:p>
            <a:pPr>
              <a:buNone/>
            </a:pPr>
            <a:r>
              <a:rPr lang="en-US" b="1" dirty="0"/>
              <a:t>b) Level of oxygenation </a:t>
            </a:r>
            <a:r>
              <a:rPr lang="en-US" dirty="0"/>
              <a:t>of </a:t>
            </a:r>
            <a:r>
              <a:rPr lang="en-US" dirty="0" err="1"/>
              <a:t>Hb</a:t>
            </a:r>
            <a:r>
              <a:rPr lang="en-US" dirty="0"/>
              <a:t> &amp; amount of blood circulating in the dermis give the skin its pink colour.</a:t>
            </a:r>
          </a:p>
          <a:p>
            <a:pPr>
              <a:buNone/>
            </a:pPr>
            <a:r>
              <a:rPr lang="en-US" b="1" dirty="0"/>
              <a:t>c) Bile pigments </a:t>
            </a:r>
            <a:r>
              <a:rPr lang="en-US" dirty="0"/>
              <a:t>in blood &amp; carotenes in subcutaneous fat give the skin a yellowish colour.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938</a:t>
            </a:fld>
            <a:endParaRPr lang="en-US"/>
          </a:p>
        </p:txBody>
      </p:sp>
    </p:spTree>
  </p:cSld>
  <p:clrMapOvr>
    <a:masterClrMapping/>
  </p:clrMapOvr>
  <p:transition>
    <p:wedge/>
  </p:transition>
</p:sld>
</file>

<file path=ppt/slides/slide9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lnSpcReduction="10000"/>
          </a:bodyPr>
          <a:lstStyle/>
          <a:p>
            <a:pPr>
              <a:buNone/>
            </a:pPr>
            <a:r>
              <a:rPr lang="en-US" b="1" u="sng" dirty="0"/>
              <a:t>B) Dermis</a:t>
            </a:r>
          </a:p>
          <a:p>
            <a:r>
              <a:rPr lang="en-US" dirty="0"/>
              <a:t>Tough &amp; elastic. </a:t>
            </a:r>
          </a:p>
          <a:p>
            <a:r>
              <a:rPr lang="en-US" dirty="0"/>
              <a:t>Formed from connective tissue</a:t>
            </a:r>
          </a:p>
          <a:p>
            <a:r>
              <a:rPr lang="en-US" dirty="0"/>
              <a:t>Matrix contains collagen fibres interlaced with elastic fibres. </a:t>
            </a:r>
          </a:p>
          <a:p>
            <a:r>
              <a:rPr lang="en-US" dirty="0"/>
              <a:t>Rupture of elastic fibres occurs when the skin is overstretched, resulting in permanent </a:t>
            </a:r>
            <a:r>
              <a:rPr lang="en-US" dirty="0" err="1"/>
              <a:t>striae</a:t>
            </a:r>
            <a:r>
              <a:rPr lang="en-US" dirty="0"/>
              <a:t>, or stretch marks, that may be found in pregnancy &amp; obesity. Collagen fibres bind water &amp; give the skin its tensile strength, but as this ability declines with age, wrinkles develop.</a:t>
            </a:r>
          </a:p>
          <a:p>
            <a:r>
              <a:rPr lang="en-US" dirty="0"/>
              <a:t>Main cells found in the dermis; Fibroblasts, macrophages &amp; mast cells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939</a:t>
            </a:fld>
            <a:endParaRPr lang="en-US"/>
          </a:p>
        </p:txBody>
      </p:sp>
    </p:spTree>
  </p:cSld>
  <p:clrMapOvr>
    <a:masterClrMapping/>
  </p:clrMapOvr>
  <p:transition>
    <p:wedg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Contents of thoracic cavity</a:t>
            </a:r>
          </a:p>
          <a:p>
            <a:pPr marL="514350" indent="-514350">
              <a:buFont typeface="+mj-lt"/>
              <a:buAutoNum type="arabicPeriod"/>
            </a:pPr>
            <a:r>
              <a:rPr lang="en-US" dirty="0"/>
              <a:t>the trachea, 2 bronchi, 2 lungs</a:t>
            </a:r>
          </a:p>
          <a:p>
            <a:pPr marL="514350" indent="-514350">
              <a:buFont typeface="+mj-lt"/>
              <a:buAutoNum type="arabicPeriod"/>
            </a:pPr>
            <a:r>
              <a:rPr lang="en-US" dirty="0"/>
              <a:t>the heart, aorta, superior and inferior vena cava, numerous other blood vessels</a:t>
            </a:r>
          </a:p>
          <a:p>
            <a:pPr marL="514350" indent="-514350">
              <a:buFont typeface="+mj-lt"/>
              <a:buAutoNum type="arabicPeriod"/>
            </a:pPr>
            <a:r>
              <a:rPr lang="en-US" dirty="0"/>
              <a:t>the oesophagus</a:t>
            </a:r>
          </a:p>
          <a:p>
            <a:pPr marL="514350" indent="-514350">
              <a:buFont typeface="+mj-lt"/>
              <a:buAutoNum type="arabicPeriod"/>
            </a:pPr>
            <a:r>
              <a:rPr lang="en-US" dirty="0"/>
              <a:t>lymph vessels and lymph nodes</a:t>
            </a:r>
          </a:p>
          <a:p>
            <a:pPr marL="514350" indent="-514350">
              <a:buFont typeface="+mj-lt"/>
              <a:buAutoNum type="arabicPeriod"/>
            </a:pPr>
            <a:r>
              <a:rPr lang="en-US" dirty="0"/>
              <a:t>nerves.</a:t>
            </a:r>
          </a:p>
          <a:p>
            <a:r>
              <a:rPr lang="en-US" dirty="0"/>
              <a:t>The </a:t>
            </a:r>
            <a:r>
              <a:rPr lang="en-US" b="1" dirty="0"/>
              <a:t>mediastinum</a:t>
            </a:r>
            <a:r>
              <a:rPr lang="en-US" dirty="0"/>
              <a:t>: refers to the space between the lungs including the structures found there, such as the heart, oesophagus and blood vessels.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94</a:t>
            </a:fld>
            <a:endParaRPr lang="en-US"/>
          </a:p>
        </p:txBody>
      </p:sp>
    </p:spTree>
  </p:cSld>
  <p:clrMapOvr>
    <a:masterClrMapping/>
  </p:clrMapOvr>
  <p:transition>
    <p:strips dir="rd"/>
  </p:transition>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940</a:t>
            </a:fld>
            <a:endParaRPr lang="en-US"/>
          </a:p>
        </p:txBody>
      </p:sp>
      <p:sp>
        <p:nvSpPr>
          <p:cNvPr id="3" name="Rectangle 2"/>
          <p:cNvSpPr/>
          <p:nvPr/>
        </p:nvSpPr>
        <p:spPr>
          <a:xfrm>
            <a:off x="457200" y="304800"/>
            <a:ext cx="8382000" cy="2160591"/>
          </a:xfrm>
          <a:prstGeom prst="rect">
            <a:avLst/>
          </a:prstGeom>
        </p:spPr>
        <p:txBody>
          <a:bodyPr wrap="square">
            <a:spAutoFit/>
          </a:bodyPr>
          <a:lstStyle/>
          <a:p>
            <a:pPr>
              <a:lnSpc>
                <a:spcPct val="80000"/>
              </a:lnSpc>
            </a:pPr>
            <a:r>
              <a:rPr lang="en-US" sz="2800" b="1" dirty="0"/>
              <a:t>Two layers  of dermis</a:t>
            </a:r>
          </a:p>
          <a:p>
            <a:pPr lvl="1">
              <a:lnSpc>
                <a:spcPct val="80000"/>
              </a:lnSpc>
              <a:buFont typeface="Wingdings" pitchFamily="2" charset="2"/>
              <a:buChar char="q"/>
            </a:pPr>
            <a:r>
              <a:rPr lang="en-US" sz="2800" dirty="0"/>
              <a:t>Papillary – </a:t>
            </a:r>
            <a:r>
              <a:rPr lang="en-US" sz="2800" dirty="0" err="1"/>
              <a:t>areolar</a:t>
            </a:r>
            <a:r>
              <a:rPr lang="en-US" sz="2800" dirty="0"/>
              <a:t> connective tissue; includes dermal papillae</a:t>
            </a:r>
          </a:p>
          <a:p>
            <a:pPr lvl="1">
              <a:lnSpc>
                <a:spcPct val="80000"/>
              </a:lnSpc>
            </a:pPr>
            <a:r>
              <a:rPr lang="en-US" sz="2800" dirty="0"/>
              <a:t> </a:t>
            </a:r>
          </a:p>
          <a:p>
            <a:pPr lvl="1">
              <a:lnSpc>
                <a:spcPct val="80000"/>
              </a:lnSpc>
              <a:buFont typeface="Wingdings" pitchFamily="2" charset="2"/>
              <a:buChar char="q"/>
            </a:pPr>
            <a:r>
              <a:rPr lang="en-US" sz="2800" dirty="0"/>
              <a:t>Reticular – “reticulum” (network) of collagen  and reticular fibers</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6858000"/>
          </a:xfrm>
          <a:solidFill>
            <a:schemeClr val="bg1"/>
          </a:solidFill>
        </p:spPr>
        <p:txBody>
          <a:bodyPr>
            <a:normAutofit/>
          </a:bodyPr>
          <a:lstStyle/>
          <a:p>
            <a:r>
              <a:rPr lang="en-US" dirty="0"/>
              <a:t>Underlying its deepest layer is areolar tissue &amp; varying amounts of adipose tissue (fat). </a:t>
            </a:r>
          </a:p>
          <a:p>
            <a:r>
              <a:rPr lang="en-US" dirty="0"/>
              <a:t>Structures in the dermis are:</a:t>
            </a:r>
          </a:p>
          <a:p>
            <a:pPr lvl="1"/>
            <a:r>
              <a:rPr lang="en-US" dirty="0"/>
              <a:t>blood vessels</a:t>
            </a:r>
          </a:p>
          <a:p>
            <a:pPr lvl="1"/>
            <a:r>
              <a:rPr lang="en-US" dirty="0"/>
              <a:t>lymph vessels</a:t>
            </a:r>
          </a:p>
          <a:p>
            <a:pPr lvl="1"/>
            <a:r>
              <a:rPr lang="en-US" dirty="0"/>
              <a:t>Sensory nerve endings</a:t>
            </a:r>
          </a:p>
          <a:p>
            <a:pPr lvl="1"/>
            <a:r>
              <a:rPr lang="en-US" dirty="0"/>
              <a:t>sweat glands and their ducts</a:t>
            </a:r>
          </a:p>
          <a:p>
            <a:pPr lvl="1"/>
            <a:r>
              <a:rPr lang="en-US" dirty="0"/>
              <a:t>hairs, </a:t>
            </a:r>
            <a:r>
              <a:rPr lang="en-US" dirty="0" err="1"/>
              <a:t>arrector</a:t>
            </a:r>
            <a:r>
              <a:rPr lang="en-US" dirty="0"/>
              <a:t> </a:t>
            </a:r>
            <a:r>
              <a:rPr lang="en-US" dirty="0" err="1"/>
              <a:t>pili</a:t>
            </a:r>
            <a:r>
              <a:rPr lang="en-US" dirty="0"/>
              <a:t> muscles </a:t>
            </a:r>
          </a:p>
          <a:p>
            <a:pPr lvl="1"/>
            <a:r>
              <a:rPr lang="en-US" dirty="0"/>
              <a:t>sebaceous glands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941</a:t>
            </a:fld>
            <a:endParaRPr lang="en-US"/>
          </a:p>
        </p:txBody>
      </p:sp>
    </p:spTree>
  </p:cSld>
  <p:clrMapOvr>
    <a:masterClrMapping/>
  </p:clrMapOvr>
  <p:transition>
    <p:wedge/>
  </p:transition>
</p:sld>
</file>

<file path=ppt/slides/slide9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354762"/>
            <a:ext cx="8229600" cy="503238"/>
          </a:xfrm>
        </p:spPr>
        <p:txBody>
          <a:bodyPr>
            <a:normAutofit fontScale="90000"/>
          </a:bodyPr>
          <a:lstStyle/>
          <a:p>
            <a:r>
              <a:rPr lang="en-US" sz="2800" dirty="0"/>
              <a:t>Main structures in the dermis</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942</a:t>
            </a:fld>
            <a:endParaRPr lang="en-US"/>
          </a:p>
        </p:txBody>
      </p:sp>
    </p:spTree>
  </p:cSld>
  <p:clrMapOvr>
    <a:masterClrMapping/>
  </p:clrMapOvr>
  <p:transition>
    <p:wedge/>
  </p:transition>
</p:sld>
</file>

<file path=ppt/slides/slide9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b="1" dirty="0"/>
              <a:t>Blood vessels. </a:t>
            </a:r>
            <a:r>
              <a:rPr lang="en-US" dirty="0"/>
              <a:t>Arterioles form a fine network with capillary branches supplying sweat glands, sebaceous glands, hair follicles &amp; the dermis. </a:t>
            </a:r>
          </a:p>
          <a:p>
            <a:pPr lvl="1"/>
            <a:r>
              <a:rPr lang="en-US" dirty="0"/>
              <a:t>Epidermis has no blood supply; obtains nutrients and oxygen from interstitial fluid derived from blood vessels in the papillae of the dermis.</a:t>
            </a:r>
          </a:p>
          <a:p>
            <a:r>
              <a:rPr lang="en-US" b="1" dirty="0"/>
              <a:t>Lymph vessels. </a:t>
            </a:r>
            <a:r>
              <a:rPr lang="en-US" dirty="0"/>
              <a:t>Form a network throughout the dermis.</a:t>
            </a:r>
          </a:p>
          <a:p>
            <a:r>
              <a:rPr lang="en-US" b="1" dirty="0"/>
              <a:t>Sensory nerve endings. R</a:t>
            </a:r>
            <a:r>
              <a:rPr lang="en-US" dirty="0"/>
              <a:t>eceptors sensitive to touch, change in temperature, pressure &amp; pain are widely distributed in the dermis.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943</a:t>
            </a:fld>
            <a:endParaRPr lang="en-US"/>
          </a:p>
        </p:txBody>
      </p:sp>
    </p:spTree>
  </p:cSld>
  <p:clrMapOvr>
    <a:masterClrMapping/>
  </p:clrMapOvr>
  <p:transition>
    <p:wedge/>
  </p:transition>
</p:sld>
</file>

<file path=ppt/slides/slide9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cstate="print"/>
          <a:srcRect/>
          <a:stretch>
            <a:fillRect/>
          </a:stretch>
        </p:blipFill>
        <p:spPr bwMode="auto">
          <a:xfrm>
            <a:off x="0" y="0"/>
            <a:ext cx="9144000" cy="68579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944</a:t>
            </a:fld>
            <a:endParaRPr lang="en-US"/>
          </a:p>
        </p:txBody>
      </p:sp>
    </p:spTree>
  </p:cSld>
  <p:clrMapOvr>
    <a:masterClrMapping/>
  </p:clrMapOvr>
  <p:transition>
    <p:wedge/>
  </p:transition>
</p:sld>
</file>

<file path=ppt/slides/slide9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92500" lnSpcReduction="10000"/>
          </a:bodyPr>
          <a:lstStyle/>
          <a:p>
            <a:r>
              <a:rPr lang="en-US" b="1" dirty="0"/>
              <a:t>Sweat glands</a:t>
            </a:r>
          </a:p>
          <a:p>
            <a:r>
              <a:rPr lang="en-US" dirty="0"/>
              <a:t>Found widely distributed throughout the skin &amp; are most numerous in the palms of the hands, soles of the feet, </a:t>
            </a:r>
            <a:r>
              <a:rPr lang="en-US" dirty="0" err="1"/>
              <a:t>axillae</a:t>
            </a:r>
            <a:r>
              <a:rPr lang="en-US" dirty="0"/>
              <a:t> &amp; groins. </a:t>
            </a:r>
          </a:p>
          <a:p>
            <a:r>
              <a:rPr lang="en-US" dirty="0"/>
              <a:t>Composed of epithelial cells. </a:t>
            </a:r>
          </a:p>
          <a:p>
            <a:r>
              <a:rPr lang="en-US" dirty="0"/>
              <a:t>Their bodies lie coiled in the subcutaneous tissue.</a:t>
            </a:r>
          </a:p>
          <a:p>
            <a:r>
              <a:rPr lang="en-US" dirty="0"/>
              <a:t>Some ducts open onto the skin surface at tiny depressions, or pores, &amp; others open into hair follicles.</a:t>
            </a:r>
          </a:p>
          <a:p>
            <a:pPr lvl="1"/>
            <a:r>
              <a:rPr lang="en-US" b="1" dirty="0"/>
              <a:t>Glands opening into hair follicles don’t become active until puberty</a:t>
            </a:r>
            <a:r>
              <a:rPr lang="en-US" dirty="0"/>
              <a:t>. </a:t>
            </a:r>
          </a:p>
          <a:p>
            <a:pPr lvl="1"/>
            <a:r>
              <a:rPr lang="en-US" dirty="0"/>
              <a:t>In the axilla, they secrete an odourless milky fluid which, if decomposed by surface microbes, causes an unpleasant odour. </a:t>
            </a:r>
          </a:p>
          <a:p>
            <a:r>
              <a:rPr lang="en-US" dirty="0"/>
              <a:t>Stimulated by sympathetic nerves in response to raised body temperature &amp; fear.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945</a:t>
            </a:fld>
            <a:endParaRPr lang="en-US"/>
          </a:p>
        </p:txBody>
      </p:sp>
    </p:spTree>
  </p:cSld>
  <p:clrMapOvr>
    <a:masterClrMapping/>
  </p:clrMapOvr>
  <p:transition>
    <p:wedge/>
  </p:transition>
</p:sld>
</file>

<file path=ppt/slides/slide9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b="1" dirty="0">
                <a:solidFill>
                  <a:srgbClr val="FFFF00"/>
                </a:solidFill>
              </a:rPr>
              <a:t>Function</a:t>
            </a:r>
            <a:r>
              <a:rPr lang="en-US" b="1" dirty="0"/>
              <a:t>:</a:t>
            </a:r>
            <a:r>
              <a:rPr lang="en-US" dirty="0"/>
              <a:t> Regulation of body temperature. </a:t>
            </a:r>
          </a:p>
          <a:p>
            <a:pPr lvl="1"/>
            <a:r>
              <a:rPr lang="en-US" dirty="0"/>
              <a:t>Evaporation of sweat from body surfaces takes heat from the body </a:t>
            </a:r>
          </a:p>
          <a:p>
            <a:pPr lvl="1"/>
            <a:r>
              <a:rPr lang="en-US" dirty="0"/>
              <a:t>Amount of sweat produced is governed by the temperature-regulating centre in the hypothalamus. </a:t>
            </a:r>
          </a:p>
          <a:p>
            <a:r>
              <a:rPr lang="en-US" b="1" dirty="0"/>
              <a:t>Hairs</a:t>
            </a:r>
          </a:p>
          <a:p>
            <a:r>
              <a:rPr lang="en-US" dirty="0"/>
              <a:t>Formed by a down-growth of epidermal cells into the dermis or subcutaneous tissue, called </a:t>
            </a:r>
            <a:r>
              <a:rPr lang="en-US" b="1" dirty="0">
                <a:solidFill>
                  <a:srgbClr val="FFFF00"/>
                </a:solidFill>
              </a:rPr>
              <a:t>hair follicles.</a:t>
            </a:r>
          </a:p>
          <a:p>
            <a:r>
              <a:rPr lang="en-US" dirty="0"/>
              <a:t>At the base of the follicle is a cluster of cells; </a:t>
            </a:r>
            <a:r>
              <a:rPr lang="en-US" b="1" dirty="0">
                <a:solidFill>
                  <a:srgbClr val="FFFF00"/>
                </a:solidFill>
              </a:rPr>
              <a:t>bulb</a:t>
            </a:r>
            <a:r>
              <a:rPr lang="en-US" i="1" dirty="0"/>
              <a:t>. </a:t>
            </a:r>
          </a:p>
          <a:p>
            <a:r>
              <a:rPr lang="en-US" dirty="0"/>
              <a:t>Formed by multiplication of cells of the bulb &amp; as they are pushed upwards, away from their source of nutrition, the cells die &amp; become </a:t>
            </a:r>
            <a:r>
              <a:rPr lang="en-US" dirty="0" err="1"/>
              <a:t>keratinised</a:t>
            </a:r>
            <a:r>
              <a:rPr lang="en-US" dirty="0"/>
              <a:t>.</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946</a:t>
            </a:fld>
            <a:endParaRPr lang="en-US"/>
          </a:p>
        </p:txBody>
      </p:sp>
    </p:spTree>
  </p:cSld>
  <p:clrMapOvr>
    <a:masterClrMapping/>
  </p:clrMapOvr>
  <p:transition>
    <p:wedge/>
  </p:transition>
</p:sld>
</file>

<file path=ppt/slides/slide9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92500" lnSpcReduction="20000"/>
          </a:bodyPr>
          <a:lstStyle/>
          <a:p>
            <a:r>
              <a:rPr lang="en-US" dirty="0"/>
              <a:t>Part of the hair above the skin is the </a:t>
            </a:r>
            <a:r>
              <a:rPr lang="en-US" b="1" dirty="0">
                <a:solidFill>
                  <a:srgbClr val="FFFF00"/>
                </a:solidFill>
              </a:rPr>
              <a:t>shaft</a:t>
            </a:r>
            <a:r>
              <a:rPr lang="en-US" b="1" dirty="0"/>
              <a:t> </a:t>
            </a:r>
            <a:r>
              <a:rPr lang="en-US" dirty="0"/>
              <a:t>&amp; the remainder,</a:t>
            </a:r>
            <a:r>
              <a:rPr lang="en-US" b="1" dirty="0"/>
              <a:t> </a:t>
            </a:r>
            <a:r>
              <a:rPr lang="en-US" b="1" dirty="0">
                <a:solidFill>
                  <a:srgbClr val="FFFF00"/>
                </a:solidFill>
              </a:rPr>
              <a:t>the root.</a:t>
            </a:r>
          </a:p>
          <a:p>
            <a:r>
              <a:rPr lang="en-US" dirty="0"/>
              <a:t>Hair colour is genetically determined &amp; depends on the amount of melanin present. </a:t>
            </a:r>
          </a:p>
          <a:p>
            <a:pPr lvl="1"/>
            <a:r>
              <a:rPr lang="en-US" dirty="0"/>
              <a:t>White hair is the result of the replacement of melanin by tiny air bubbles.</a:t>
            </a:r>
          </a:p>
          <a:p>
            <a:r>
              <a:rPr lang="en-US" b="1" dirty="0"/>
              <a:t>The </a:t>
            </a:r>
            <a:r>
              <a:rPr lang="en-US" b="1" dirty="0" err="1"/>
              <a:t>arrector</a:t>
            </a:r>
            <a:r>
              <a:rPr lang="en-US" b="1" dirty="0"/>
              <a:t> </a:t>
            </a:r>
            <a:r>
              <a:rPr lang="en-US" b="1" dirty="0" err="1"/>
              <a:t>pili</a:t>
            </a:r>
            <a:r>
              <a:rPr lang="en-US" b="1" dirty="0"/>
              <a:t>. </a:t>
            </a:r>
          </a:p>
          <a:p>
            <a:r>
              <a:rPr lang="en-US" dirty="0"/>
              <a:t>Little bundles of smooth muscle fibres attached to the hair follicles.</a:t>
            </a:r>
          </a:p>
          <a:p>
            <a:r>
              <a:rPr lang="en-US" dirty="0"/>
              <a:t>Contraction makes the hair stand erect &amp; raises the skin around the hair, causing </a:t>
            </a:r>
            <a:r>
              <a:rPr lang="en-US" dirty="0">
                <a:solidFill>
                  <a:srgbClr val="FFFF00"/>
                </a:solidFill>
              </a:rPr>
              <a:t>'goose flesh'. </a:t>
            </a:r>
          </a:p>
          <a:p>
            <a:pPr lvl="1"/>
            <a:r>
              <a:rPr lang="en-US" dirty="0"/>
              <a:t>The muscles are stimulated by sympathetic nerve fibres in response to fear &amp; cold. </a:t>
            </a:r>
          </a:p>
          <a:p>
            <a:r>
              <a:rPr lang="en-US" dirty="0"/>
              <a:t>Erect hairs trap air, which acts as an insulating layer; an efficient warming mechanism especially when accompanied by shivering.</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947</a:t>
            </a:fld>
            <a:endParaRPr lang="en-US"/>
          </a:p>
        </p:txBody>
      </p:sp>
    </p:spTree>
  </p:cSld>
  <p:clrMapOvr>
    <a:masterClrMapping/>
  </p:clrMapOvr>
  <p:transition>
    <p:wedge/>
  </p:transition>
</p:sld>
</file>

<file path=ppt/slides/slide9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lnSpcReduction="10000"/>
          </a:bodyPr>
          <a:lstStyle/>
          <a:p>
            <a:r>
              <a:rPr lang="en-US" b="1" dirty="0"/>
              <a:t>The sebaceous glands. </a:t>
            </a:r>
          </a:p>
          <a:p>
            <a:r>
              <a:rPr lang="en-US" dirty="0"/>
              <a:t>Consist of secretory epithelial cells derived from the same tissue as the hair follicles. </a:t>
            </a:r>
          </a:p>
          <a:p>
            <a:r>
              <a:rPr lang="en-US" dirty="0"/>
              <a:t>Secrete an oily substance,</a:t>
            </a:r>
            <a:r>
              <a:rPr lang="en-US" dirty="0">
                <a:solidFill>
                  <a:srgbClr val="FFFF00"/>
                </a:solidFill>
              </a:rPr>
              <a:t> </a:t>
            </a:r>
            <a:r>
              <a:rPr lang="en-US" b="1" dirty="0">
                <a:solidFill>
                  <a:srgbClr val="FFFF00"/>
                </a:solidFill>
              </a:rPr>
              <a:t>sebum</a:t>
            </a:r>
            <a:r>
              <a:rPr lang="en-US" dirty="0"/>
              <a:t>, into the hair follicles.</a:t>
            </a:r>
          </a:p>
          <a:p>
            <a:r>
              <a:rPr lang="en-US" dirty="0"/>
              <a:t>Present in the skin of all parts of the body except the palms of the hands &amp; the soles of the feet.</a:t>
            </a:r>
          </a:p>
          <a:p>
            <a:r>
              <a:rPr lang="en-US" dirty="0"/>
              <a:t>Most numerous in the skin of the scalp, face, </a:t>
            </a:r>
            <a:r>
              <a:rPr lang="en-US" dirty="0" err="1"/>
              <a:t>axillae</a:t>
            </a:r>
            <a:r>
              <a:rPr lang="en-US" dirty="0"/>
              <a:t> &amp; groins. </a:t>
            </a:r>
          </a:p>
          <a:p>
            <a:r>
              <a:rPr lang="en-US" dirty="0"/>
              <a:t>In regions of transition from one type of superficial epithelium to another, e.g, lips, eyelids, nipple, labia minora &amp; glans penis, they are independent of hair follicles, secreting sebum directly on to the surface.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948</a:t>
            </a:fld>
            <a:endParaRPr lang="en-US"/>
          </a:p>
        </p:txBody>
      </p:sp>
    </p:spTree>
  </p:cSld>
  <p:clrMapOvr>
    <a:masterClrMapping/>
  </p:clrMapOvr>
  <p:transition>
    <p:wedge/>
  </p:transition>
</p:sld>
</file>

<file path=ppt/slides/slide9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dirty="0"/>
              <a:t>Sebum </a:t>
            </a:r>
          </a:p>
          <a:p>
            <a:pPr lvl="1"/>
            <a:r>
              <a:rPr lang="en-US" dirty="0"/>
              <a:t>keeps the hair soft &amp; pliable </a:t>
            </a:r>
          </a:p>
          <a:p>
            <a:pPr lvl="1"/>
            <a:r>
              <a:rPr lang="en-US" dirty="0"/>
              <a:t>gives the hair a shiny appearance. </a:t>
            </a:r>
          </a:p>
          <a:p>
            <a:pPr lvl="1"/>
            <a:r>
              <a:rPr lang="en-US" dirty="0"/>
              <a:t>provides some waterproofing on the skin</a:t>
            </a:r>
          </a:p>
          <a:p>
            <a:pPr lvl="1"/>
            <a:r>
              <a:rPr lang="en-US" dirty="0"/>
              <a:t>acts as a bactericidal &amp; fungicidal agent on the skin, preventing the successful invasion of microbes. </a:t>
            </a:r>
          </a:p>
          <a:p>
            <a:pPr lvl="1"/>
            <a:r>
              <a:rPr lang="en-US" dirty="0"/>
              <a:t>prevents drying &amp; cracking of skin, especially on exposure to heat &amp; sunshine. </a:t>
            </a:r>
          </a:p>
          <a:p>
            <a:r>
              <a:rPr lang="en-US" dirty="0"/>
              <a:t>Activity of these glands increases at puberty &amp; is less at the extremes of age, rendering infants &amp; elderly prone to the effects of excessive moisture, e.g. nappy rash in infants.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949</a:t>
            </a:fld>
            <a:endParaRPr lang="en-US"/>
          </a:p>
        </p:txBody>
      </p:sp>
    </p:spTree>
  </p:cSld>
  <p:clrMapOvr>
    <a:masterClrMapping/>
  </p:clrMapOvr>
  <p:transition>
    <p:wedg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635FD2-D9AA-4F2E-8FE6-17BF2643B117}" type="slidenum">
              <a:rPr lang="en-US" smtClean="0"/>
              <a:pPr/>
              <a:t>95</a:t>
            </a:fld>
            <a:endParaRPr lang="en-US"/>
          </a:p>
        </p:txBody>
      </p:sp>
      <p:pic>
        <p:nvPicPr>
          <p:cNvPr id="3074" name="Picture 2"/>
          <p:cNvPicPr>
            <a:picLocks noChangeAspect="1" noChangeArrowheads="1"/>
          </p:cNvPicPr>
          <p:nvPr/>
        </p:nvPicPr>
        <p:blipFill>
          <a:blip r:embed="rId2" cstate="print"/>
          <a:srcRect l="7812" t="23333" r="48438" b="7333"/>
          <a:stretch>
            <a:fillRect/>
          </a:stretch>
        </p:blipFill>
        <p:spPr bwMode="auto">
          <a:xfrm>
            <a:off x="609600" y="0"/>
            <a:ext cx="7620000" cy="6477000"/>
          </a:xfrm>
          <a:prstGeom prst="rect">
            <a:avLst/>
          </a:prstGeom>
          <a:noFill/>
          <a:ln w="9525">
            <a:noFill/>
            <a:miter lim="800000"/>
            <a:headEnd/>
            <a:tailEnd/>
          </a:ln>
        </p:spPr>
      </p:pic>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lnSpcReduction="10000"/>
          </a:bodyPr>
          <a:lstStyle/>
          <a:p>
            <a:r>
              <a:rPr lang="en-US" b="1" dirty="0"/>
              <a:t>Nails</a:t>
            </a:r>
          </a:p>
          <a:p>
            <a:r>
              <a:rPr lang="en-US" dirty="0"/>
              <a:t>Derived from the same cells as epidermis &amp; hair.</a:t>
            </a:r>
          </a:p>
          <a:p>
            <a:r>
              <a:rPr lang="en-US" dirty="0"/>
              <a:t>Consist of a hard, horny keratin plate. </a:t>
            </a:r>
          </a:p>
          <a:p>
            <a:r>
              <a:rPr lang="en-US" dirty="0"/>
              <a:t>Protect the tips of the fingers &amp; toes.</a:t>
            </a:r>
          </a:p>
          <a:p>
            <a:r>
              <a:rPr lang="en-US" dirty="0"/>
              <a:t>It’s root is embedded in the skin, is covered by the cuticle &amp; forms the hemispherical pale area called the </a:t>
            </a:r>
            <a:r>
              <a:rPr lang="en-US" b="1" dirty="0" err="1">
                <a:solidFill>
                  <a:srgbClr val="FFFF00"/>
                </a:solidFill>
              </a:rPr>
              <a:t>lunula</a:t>
            </a:r>
            <a:r>
              <a:rPr lang="en-US" b="1" dirty="0">
                <a:solidFill>
                  <a:srgbClr val="FFFF00"/>
                </a:solidFill>
              </a:rPr>
              <a:t>.</a:t>
            </a:r>
          </a:p>
          <a:p>
            <a:r>
              <a:rPr lang="en-US" b="1" dirty="0">
                <a:solidFill>
                  <a:srgbClr val="FFFF00"/>
                </a:solidFill>
              </a:rPr>
              <a:t>Nail plate</a:t>
            </a:r>
            <a:r>
              <a:rPr lang="en-US" b="1" dirty="0"/>
              <a:t>:</a:t>
            </a:r>
            <a:r>
              <a:rPr lang="en-US" dirty="0"/>
              <a:t> exposed part that has grown out from the germinative zone of the epidermis called the </a:t>
            </a:r>
            <a:r>
              <a:rPr lang="en-US" b="1" dirty="0">
                <a:solidFill>
                  <a:srgbClr val="FFFF00"/>
                </a:solidFill>
              </a:rPr>
              <a:t>nail bed</a:t>
            </a:r>
            <a:r>
              <a:rPr lang="en-US" dirty="0"/>
              <a:t>.</a:t>
            </a:r>
          </a:p>
          <a:p>
            <a:r>
              <a:rPr lang="en-US" dirty="0"/>
              <a:t>Finger nails grow more quickly than toe nails &amp; growth is quicker when the environmental temperature is high.</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950</a:t>
            </a:fld>
            <a:endParaRPr lang="en-US"/>
          </a:p>
        </p:txBody>
      </p:sp>
    </p:spTree>
  </p:cSld>
  <p:clrMapOvr>
    <a:masterClrMapping/>
  </p:clrMapOvr>
  <p:transition>
    <p:wedge/>
  </p:transition>
</p:sld>
</file>

<file path=ppt/slides/slide9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0" y="0"/>
            <a:ext cx="9144000" cy="36575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951</a:t>
            </a:fld>
            <a:endParaRPr lang="en-US"/>
          </a:p>
        </p:txBody>
      </p:sp>
      <p:pic>
        <p:nvPicPr>
          <p:cNvPr id="1027" name="Picture 3"/>
          <p:cNvPicPr>
            <a:picLocks noChangeAspect="1" noChangeArrowheads="1"/>
          </p:cNvPicPr>
          <p:nvPr/>
        </p:nvPicPr>
        <p:blipFill>
          <a:blip r:embed="rId4" cstate="print"/>
          <a:srcRect/>
          <a:stretch>
            <a:fillRect/>
          </a:stretch>
        </p:blipFill>
        <p:spPr bwMode="auto">
          <a:xfrm>
            <a:off x="0" y="3657600"/>
            <a:ext cx="9144000" cy="3200400"/>
          </a:xfrm>
          <a:prstGeom prst="rect">
            <a:avLst/>
          </a:prstGeom>
          <a:noFill/>
          <a:ln w="9525">
            <a:noFill/>
            <a:miter lim="800000"/>
            <a:headEnd/>
            <a:tailEnd/>
          </a:ln>
        </p:spPr>
      </p:pic>
    </p:spTree>
  </p:cSld>
  <p:clrMapOvr>
    <a:masterClrMapping/>
  </p:clrMapOvr>
  <p:transition>
    <p:wedge/>
  </p:transition>
</p:sld>
</file>

<file path=ppt/slides/slide9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u="sng" dirty="0"/>
              <a:t>Functions of the skin</a:t>
            </a:r>
          </a:p>
        </p:txBody>
      </p:sp>
      <p:sp>
        <p:nvSpPr>
          <p:cNvPr id="3" name="Content Placeholder 2"/>
          <p:cNvSpPr>
            <a:spLocks noGrp="1"/>
          </p:cNvSpPr>
          <p:nvPr>
            <p:ph idx="1"/>
          </p:nvPr>
        </p:nvSpPr>
        <p:spPr>
          <a:xfrm>
            <a:off x="0" y="533400"/>
            <a:ext cx="9144000" cy="6324600"/>
          </a:xfrm>
          <a:solidFill>
            <a:schemeClr val="bg1"/>
          </a:solidFill>
        </p:spPr>
        <p:txBody>
          <a:bodyPr>
            <a:normAutofit/>
          </a:bodyPr>
          <a:lstStyle/>
          <a:p>
            <a:pPr>
              <a:buNone/>
            </a:pPr>
            <a:r>
              <a:rPr lang="en-US" dirty="0"/>
              <a:t>1.</a:t>
            </a:r>
            <a:r>
              <a:rPr lang="en-US" b="1" dirty="0"/>
              <a:t> Protection</a:t>
            </a:r>
          </a:p>
          <a:p>
            <a:r>
              <a:rPr lang="en-US" dirty="0"/>
              <a:t>Forms a relatively waterproof layer that protects the deeper &amp; more delicate structures. It acts as a barrier against:</a:t>
            </a:r>
          </a:p>
          <a:p>
            <a:pPr lvl="1"/>
            <a:r>
              <a:rPr lang="en-US" dirty="0"/>
              <a:t>invasion by microbes</a:t>
            </a:r>
          </a:p>
          <a:p>
            <a:pPr lvl="1"/>
            <a:r>
              <a:rPr lang="en-US" dirty="0"/>
              <a:t>chemicals</a:t>
            </a:r>
          </a:p>
          <a:p>
            <a:pPr lvl="1"/>
            <a:r>
              <a:rPr lang="en-US" dirty="0"/>
              <a:t>physical agents, e.g. mild trauma, ultraviolet light</a:t>
            </a:r>
          </a:p>
          <a:p>
            <a:pPr lvl="1"/>
            <a:r>
              <a:rPr lang="en-US" dirty="0"/>
              <a:t>dehydration.</a:t>
            </a:r>
          </a:p>
          <a:p>
            <a:r>
              <a:rPr lang="en-US" dirty="0"/>
              <a:t>Epidermis contains </a:t>
            </a:r>
            <a:r>
              <a:rPr lang="en-US" b="1" dirty="0">
                <a:solidFill>
                  <a:srgbClr val="FFFF00"/>
                </a:solidFill>
              </a:rPr>
              <a:t>Langerhans cells</a:t>
            </a:r>
            <a:r>
              <a:rPr lang="en-US" dirty="0"/>
              <a:t> which phagocytose intruding antigens &amp; travel to lymphoid tissue, where they present antigen to T-lymphocytes, thus stimulating an immune response.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952</a:t>
            </a:fld>
            <a:endParaRPr lang="en-US"/>
          </a:p>
        </p:txBody>
      </p:sp>
    </p:spTree>
  </p:cSld>
  <p:clrMapOvr>
    <a:masterClrMapping/>
  </p:clrMapOvr>
  <p:transition>
    <p:wedge/>
  </p:transition>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a:buNone/>
            </a:pPr>
            <a:r>
              <a:rPr lang="en-US" dirty="0"/>
              <a:t>	</a:t>
            </a:r>
          </a:p>
          <a:p>
            <a:pPr>
              <a:buNone/>
            </a:pPr>
            <a:r>
              <a:rPr lang="en-US" dirty="0"/>
              <a:t>	The pigment melanin affords some protection against harmful ultraviolet rays in sunlight</a:t>
            </a:r>
          </a:p>
          <a:p>
            <a:pPr>
              <a:buNone/>
            </a:pPr>
            <a:endParaRPr lang="en-US" dirty="0"/>
          </a:p>
          <a:p>
            <a:pPr>
              <a:buNone/>
            </a:pPr>
            <a:r>
              <a:rPr lang="en-US" dirty="0"/>
              <a:t>	Due to the presence of the sensory nerve endings in the skin the body reacts by reflex action to unpleasant or painful stimuli, protecting it from further injury.</a:t>
            </a:r>
          </a:p>
          <a:p>
            <a:pPr>
              <a:buNone/>
            </a:pPr>
            <a:endParaRPr lang="en-US" dirty="0"/>
          </a:p>
          <a:p>
            <a:pPr>
              <a:buNone/>
            </a:pPr>
            <a:r>
              <a:rPr lang="en-US" dirty="0"/>
              <a:t>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953</a:t>
            </a:fld>
            <a:endParaRPr lang="en-US"/>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pPr>
              <a:buNone/>
            </a:pPr>
            <a:r>
              <a:rPr lang="en-US" b="1" dirty="0"/>
              <a:t>2. Regulation of body temperature</a:t>
            </a:r>
          </a:p>
          <a:p>
            <a:r>
              <a:rPr lang="en-US" b="1" dirty="0"/>
              <a:t>Heat production</a:t>
            </a:r>
          </a:p>
          <a:p>
            <a:r>
              <a:rPr lang="en-US" dirty="0"/>
              <a:t>Principal organs involved are:.</a:t>
            </a:r>
          </a:p>
          <a:p>
            <a:r>
              <a:rPr lang="en-US" b="1" dirty="0"/>
              <a:t>Muscles</a:t>
            </a:r>
            <a:r>
              <a:rPr lang="en-US" dirty="0"/>
              <a:t>. Contraction of skeletal muscles produces a large amount of heat &amp; the more strenuous the muscular exercise the greater the heat produced. Shivering involves muscle contraction &amp; produces heat when there is the risk of the body temperature falling below normal.</a:t>
            </a:r>
          </a:p>
          <a:p>
            <a:r>
              <a:rPr lang="en-US" b="1" dirty="0"/>
              <a:t>Liver;</a:t>
            </a:r>
            <a:r>
              <a:rPr lang="en-US" dirty="0"/>
              <a:t> very chemically active &amp; heat is produced as a by-product. Metabolic rate and heat production are increased after eating.</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954</a:t>
            </a:fld>
            <a:endParaRPr lang="en-US"/>
          </a:p>
        </p:txBody>
      </p:sp>
    </p:spTree>
  </p:cSld>
  <p:clrMapOvr>
    <a:masterClrMapping/>
  </p:clrMapOvr>
  <p:transition>
    <p:wedge/>
  </p:transition>
</p:sld>
</file>

<file path=ppt/slides/slide9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b="1" dirty="0"/>
              <a:t>Digestive organs; </a:t>
            </a:r>
            <a:r>
              <a:rPr lang="en-US" dirty="0"/>
              <a:t>produce heat during peristalsis &amp; by the chemical reactions involved in digestion.</a:t>
            </a:r>
          </a:p>
          <a:p>
            <a:r>
              <a:rPr lang="en-US" b="1" dirty="0"/>
              <a:t>Heat loss </a:t>
            </a:r>
            <a:r>
              <a:rPr lang="en-US" dirty="0"/>
              <a:t>through the skin is affected by the</a:t>
            </a:r>
          </a:p>
          <a:p>
            <a:pPr lvl="1"/>
            <a:r>
              <a:rPr lang="en-US" dirty="0"/>
              <a:t>difference between body &amp; environmental temperatures, </a:t>
            </a:r>
          </a:p>
          <a:p>
            <a:pPr lvl="1"/>
            <a:r>
              <a:rPr lang="en-US" dirty="0"/>
              <a:t>amount of the body surface exposed to the air </a:t>
            </a:r>
          </a:p>
          <a:p>
            <a:pPr lvl="1"/>
            <a:r>
              <a:rPr lang="en-US" dirty="0"/>
              <a:t>type of clothes worn. </a:t>
            </a:r>
          </a:p>
          <a:p>
            <a:r>
              <a:rPr lang="en-US" dirty="0"/>
              <a:t>Air is a poor conductor of heat and when layers of air are trapped in clothing &amp; between the skin &amp; clothing they act as effective insulators against excessive heat loss. </a:t>
            </a:r>
          </a:p>
          <a:p>
            <a:r>
              <a:rPr lang="en-US" dirty="0"/>
              <a:t>Control is achieved mainly by </a:t>
            </a:r>
            <a:r>
              <a:rPr lang="en-US" dirty="0" err="1"/>
              <a:t>thermoreceptors</a:t>
            </a:r>
            <a:r>
              <a:rPr lang="en-US" dirty="0"/>
              <a:t> in the hypothalamus.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955</a:t>
            </a:fld>
            <a:endParaRPr lang="en-US"/>
          </a:p>
        </p:txBody>
      </p:sp>
    </p:spTree>
  </p:cSld>
  <p:clrMapOvr>
    <a:masterClrMapping/>
  </p:clrMapOvr>
  <p:transition>
    <p:wedge/>
  </p:transition>
</p:sld>
</file>

<file path=ppt/slides/slide9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b="1" dirty="0"/>
              <a:t>Mechanisms of heat loss. </a:t>
            </a:r>
          </a:p>
          <a:p>
            <a:r>
              <a:rPr lang="en-US" dirty="0"/>
              <a:t>In evaporation, the body is cooled when heat is used to convert the water in sweat to water vapour.</a:t>
            </a:r>
          </a:p>
          <a:p>
            <a:r>
              <a:rPr lang="en-US" dirty="0"/>
              <a:t>In radiation, exposed parts of the body radiate heat away from the body.</a:t>
            </a:r>
          </a:p>
          <a:p>
            <a:r>
              <a:rPr lang="en-US" dirty="0"/>
              <a:t>In conduction, clothes and other objects in contact with the skin take up heat.</a:t>
            </a:r>
          </a:p>
          <a:p>
            <a:r>
              <a:rPr lang="en-US" dirty="0"/>
              <a:t>In convection, air passing over the exposed parts of the body is heated and rises, cool air replaces it and convection currents are set up. Heat is also lost from the clothes by convection.</a:t>
            </a:r>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956</a:t>
            </a:fld>
            <a:endParaRPr lang="en-US"/>
          </a:p>
        </p:txBody>
      </p:sp>
    </p:spTree>
  </p:cSld>
  <p:clrMapOvr>
    <a:masterClrMapping/>
  </p:clrMapOvr>
  <p:transition>
    <p:wedge/>
  </p:transition>
</p:sld>
</file>

<file path=ppt/slides/slide9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lnSpcReduction="10000"/>
          </a:bodyPr>
          <a:lstStyle/>
          <a:p>
            <a:pPr>
              <a:buNone/>
            </a:pPr>
            <a:r>
              <a:rPr lang="en-US" b="1" u="sng" dirty="0"/>
              <a:t>Control of body temperature</a:t>
            </a:r>
          </a:p>
          <a:p>
            <a:pPr marL="514350" indent="-514350">
              <a:buAutoNum type="alphaLcParenR"/>
            </a:pPr>
            <a:r>
              <a:rPr lang="en-US" b="1" dirty="0"/>
              <a:t>Nervous control. </a:t>
            </a:r>
          </a:p>
          <a:p>
            <a:pPr marL="914400" lvl="1" indent="-514350">
              <a:buNone/>
            </a:pPr>
            <a:r>
              <a:rPr lang="en-US" b="1" dirty="0"/>
              <a:t>_By t</a:t>
            </a:r>
            <a:r>
              <a:rPr lang="en-US" dirty="0"/>
              <a:t>emperature regulating centre in the hypothalamus;</a:t>
            </a:r>
          </a:p>
          <a:p>
            <a:pPr marL="914400" lvl="1" indent="-514350">
              <a:buNone/>
            </a:pPr>
            <a:r>
              <a:rPr lang="en-US" dirty="0"/>
              <a:t>responsive to the temperature of circulating blood.</a:t>
            </a:r>
          </a:p>
          <a:p>
            <a:pPr lvl="1"/>
            <a:r>
              <a:rPr lang="en-US" b="1" dirty="0"/>
              <a:t>Vasomotor centre </a:t>
            </a:r>
            <a:r>
              <a:rPr lang="en-US" dirty="0"/>
              <a:t>in the medulla oblongata controls the diameter of the small arteries and arterioles; thus the amount of blood which circulates in the capillaries in the dermis. </a:t>
            </a:r>
          </a:p>
          <a:p>
            <a:pPr lvl="1"/>
            <a:r>
              <a:rPr lang="en-US" dirty="0"/>
              <a:t>Nerve impulses sent to skeletal muscles stimulate shivering</a:t>
            </a:r>
          </a:p>
          <a:p>
            <a:pPr marL="514350" indent="-514350">
              <a:buFont typeface="Arial" pitchFamily="34" charset="0"/>
              <a:buAutoNum type="alphaLcParenR"/>
            </a:pPr>
            <a:r>
              <a:rPr lang="en-US" b="1" dirty="0"/>
              <a:t>Activity of the sweat glands. </a:t>
            </a:r>
            <a:r>
              <a:rPr lang="en-US" dirty="0"/>
              <a:t>When the temperature of the body is increased by 0.25 to 0.5°C the sweat glands are stimulated to secrete sweat, which is conveyed to the surface of the body by ducts. </a:t>
            </a:r>
          </a:p>
          <a:p>
            <a:pPr marL="514350" indent="-514350">
              <a:buAutoNum type="alphaLcParenR"/>
            </a:pPr>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957</a:t>
            </a:fld>
            <a:endParaRPr lang="en-US"/>
          </a:p>
        </p:txBody>
      </p:sp>
    </p:spTree>
  </p:cSld>
  <p:clrMapOvr>
    <a:masterClrMapping/>
  </p:clrMapOvr>
  <p:transition>
    <p:wedge/>
  </p:transition>
</p:sld>
</file>

<file path=ppt/slides/slide9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pPr>
              <a:buNone/>
            </a:pPr>
            <a:r>
              <a:rPr lang="en-US" b="1" dirty="0"/>
              <a:t>c) Effects of vasodilatation. </a:t>
            </a:r>
            <a:r>
              <a:rPr lang="en-US" dirty="0"/>
              <a:t>As heat production increases, the arterioles become dilated &amp; more blood pours into the capillary network in the skin. </a:t>
            </a:r>
          </a:p>
          <a:p>
            <a:pPr lvl="1"/>
            <a:r>
              <a:rPr lang="en-US" dirty="0"/>
              <a:t>amount of sweat produced is increased</a:t>
            </a:r>
          </a:p>
          <a:p>
            <a:pPr lvl="1"/>
            <a:r>
              <a:rPr lang="en-US" dirty="0"/>
              <a:t>temperature of the skin is raised and there is an increase in the amount of heat lost by radiation, conduction and convection. </a:t>
            </a:r>
          </a:p>
          <a:p>
            <a:r>
              <a:rPr lang="en-US" dirty="0"/>
              <a:t>If the environmental temperature is low, vasoconstriction is stimulated by sympathetic nerves; decreasing blood flow near the body surface, conserving heat.</a:t>
            </a:r>
          </a:p>
          <a:p>
            <a:pPr>
              <a:buNone/>
            </a:pPr>
            <a:endParaRPr lang="en-US" dirty="0"/>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958</a:t>
            </a:fld>
            <a:endParaRPr lang="en-US"/>
          </a:p>
        </p:txBody>
      </p:sp>
    </p:spTree>
  </p:cSld>
  <p:clrMapOvr>
    <a:masterClrMapping/>
  </p:clrMapOvr>
  <p:transition>
    <p:wedge/>
  </p:transition>
</p:sld>
</file>

<file path=ppt/slides/slide9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pPr>
              <a:buNone/>
            </a:pPr>
            <a:r>
              <a:rPr lang="en-US" b="1" dirty="0"/>
              <a:t>d) Fever.</a:t>
            </a:r>
            <a:r>
              <a:rPr lang="en-US" dirty="0"/>
              <a:t> Caused by release of chemicals (</a:t>
            </a:r>
            <a:r>
              <a:rPr lang="en-US" dirty="0" err="1"/>
              <a:t>pyrogens</a:t>
            </a:r>
            <a:r>
              <a:rPr lang="en-US" dirty="0"/>
              <a:t>) from damaged tissue and the cells involved in inflammation. </a:t>
            </a:r>
          </a:p>
          <a:p>
            <a:r>
              <a:rPr lang="en-US" dirty="0" err="1"/>
              <a:t>Pyrogens</a:t>
            </a:r>
            <a:r>
              <a:rPr lang="en-US" dirty="0"/>
              <a:t> act on the hypothalamus, which releases prostaglandins that reset the hypothalamic thermostat to a higher temperature.</a:t>
            </a:r>
          </a:p>
          <a:p>
            <a:pPr lvl="1"/>
            <a:r>
              <a:rPr lang="en-US" dirty="0"/>
              <a:t>The body responds by activating heat-promoting mechanisms until the new higher temperature is reached. </a:t>
            </a:r>
          </a:p>
          <a:p>
            <a:pPr lvl="1"/>
            <a:r>
              <a:rPr lang="en-US" dirty="0"/>
              <a:t>When the thermostat is reset to the normal level, heat-loss mechanisms are activated. There is profuse sweating and vasodilatation accompanied by warm, pink (flushed) skin until body temperature falls to the normal range again.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959</a:t>
            </a:fld>
            <a:endParaRPr lang="en-US"/>
          </a:p>
        </p:txBody>
      </p:sp>
    </p:spTree>
  </p:cSld>
  <p:clrMapOvr>
    <a:masterClrMapping/>
  </p:clrMapOvr>
  <p:transition>
    <p:wedg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635FD2-D9AA-4F2E-8FE6-17BF2643B117}" type="slidenum">
              <a:rPr lang="en-US" smtClean="0"/>
              <a:pPr/>
              <a:t>96</a:t>
            </a:fld>
            <a:endParaRPr lang="en-US"/>
          </a:p>
        </p:txBody>
      </p:sp>
      <p:pic>
        <p:nvPicPr>
          <p:cNvPr id="3" name="Picture 2"/>
          <p:cNvPicPr>
            <a:picLocks noChangeAspect="1" noChangeArrowheads="1"/>
          </p:cNvPicPr>
          <p:nvPr/>
        </p:nvPicPr>
        <p:blipFill>
          <a:blip r:embed="rId2" cstate="print"/>
          <a:srcRect l="32813" t="16667" r="10937" b="6000"/>
          <a:stretch>
            <a:fillRect/>
          </a:stretch>
        </p:blipFill>
        <p:spPr bwMode="auto">
          <a:xfrm>
            <a:off x="0" y="0"/>
            <a:ext cx="9144000" cy="6858000"/>
          </a:xfrm>
          <a:prstGeom prst="rect">
            <a:avLst/>
          </a:prstGeom>
          <a:noFill/>
          <a:ln w="9525">
            <a:noFill/>
            <a:miter lim="800000"/>
            <a:headEnd/>
            <a:tailEnd/>
          </a:ln>
        </p:spPr>
      </p:pic>
      <p:cxnSp>
        <p:nvCxnSpPr>
          <p:cNvPr id="5" name="Straight Connector 4"/>
          <p:cNvCxnSpPr/>
          <p:nvPr/>
        </p:nvCxnSpPr>
        <p:spPr>
          <a:xfrm flipV="1">
            <a:off x="762000" y="990600"/>
            <a:ext cx="289560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1752600"/>
            <a:ext cx="2095445" cy="646331"/>
          </a:xfrm>
          <a:prstGeom prst="rect">
            <a:avLst/>
          </a:prstGeom>
          <a:noFill/>
        </p:spPr>
        <p:txBody>
          <a:bodyPr wrap="none" rtlCol="0">
            <a:spAutoFit/>
          </a:bodyPr>
          <a:lstStyle/>
          <a:p>
            <a:r>
              <a:rPr lang="en-US" dirty="0"/>
              <a:t>Superior thoracic </a:t>
            </a:r>
          </a:p>
          <a:p>
            <a:r>
              <a:rPr lang="en-US" dirty="0"/>
              <a:t>aperture</a:t>
            </a:r>
          </a:p>
        </p:txBody>
      </p:sp>
      <p:sp>
        <p:nvSpPr>
          <p:cNvPr id="7" name="TextBox 6"/>
          <p:cNvSpPr txBox="1"/>
          <p:nvPr/>
        </p:nvSpPr>
        <p:spPr>
          <a:xfrm>
            <a:off x="4800600" y="0"/>
            <a:ext cx="1659429" cy="369332"/>
          </a:xfrm>
          <a:prstGeom prst="rect">
            <a:avLst/>
          </a:prstGeom>
          <a:noFill/>
        </p:spPr>
        <p:txBody>
          <a:bodyPr wrap="none" rtlCol="0">
            <a:spAutoFit/>
          </a:bodyPr>
          <a:lstStyle/>
          <a:p>
            <a:r>
              <a:rPr lang="en-US" dirty="0" err="1"/>
              <a:t>Mediastinum</a:t>
            </a:r>
            <a:r>
              <a:rPr lang="en-US" dirty="0"/>
              <a:t>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pPr>
              <a:buNone/>
            </a:pPr>
            <a:r>
              <a:rPr lang="en-US" b="1" dirty="0"/>
              <a:t>e) Hypothermia. </a:t>
            </a:r>
            <a:r>
              <a:rPr lang="en-US" dirty="0"/>
              <a:t>Present when core temperature, e.g. the rectal temperature, is below 35°C (95°F). </a:t>
            </a:r>
          </a:p>
          <a:p>
            <a:r>
              <a:rPr lang="en-US" dirty="0"/>
              <a:t>At a rectal temperature below 32°C (89.6°F), compensatory mechanisms to restore body temperature usually fail, e.g. </a:t>
            </a:r>
          </a:p>
          <a:p>
            <a:pPr lvl="1"/>
            <a:r>
              <a:rPr lang="en-US" dirty="0"/>
              <a:t>shivering is replaced by muscle rigidity and cramps</a:t>
            </a:r>
          </a:p>
          <a:p>
            <a:pPr lvl="1"/>
            <a:r>
              <a:rPr lang="en-US" dirty="0"/>
              <a:t>vasoconstriction fails to occur </a:t>
            </a:r>
          </a:p>
          <a:p>
            <a:pPr lvl="1"/>
            <a:r>
              <a:rPr lang="en-US" dirty="0"/>
              <a:t>there is lowered blood pressure, pulse and respiration rates. </a:t>
            </a:r>
          </a:p>
          <a:p>
            <a:r>
              <a:rPr lang="en-US" dirty="0"/>
              <a:t>Mental confusion and disorientation occur. Death usually occurs when the temperature falls below 25°C (77°F).</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960</a:t>
            </a:fld>
            <a:endParaRPr lang="en-US"/>
          </a:p>
        </p:txBody>
      </p:sp>
    </p:spTree>
  </p:cSld>
  <p:clrMapOvr>
    <a:masterClrMapping/>
  </p:clrMapOvr>
  <p:transition>
    <p:wedge/>
  </p:transition>
</p:sld>
</file>

<file path=ppt/slides/slide9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lnSpcReduction="10000"/>
          </a:bodyPr>
          <a:lstStyle/>
          <a:p>
            <a:pPr>
              <a:buNone/>
            </a:pPr>
            <a:r>
              <a:rPr lang="en-US" b="1" dirty="0"/>
              <a:t>3. Formation of vitamin D</a:t>
            </a:r>
          </a:p>
          <a:p>
            <a:r>
              <a:rPr lang="en-US" dirty="0"/>
              <a:t>7-dehydrocholesterol is a lipid-based substance in the skin and ultraviolet light from the sun converts it to vitamin D. </a:t>
            </a:r>
          </a:p>
          <a:p>
            <a:r>
              <a:rPr lang="en-US" dirty="0"/>
              <a:t>This circulates in the blood &amp; is used, with calcium and phosphate, in the formation &amp; maintenance of bone. </a:t>
            </a:r>
          </a:p>
          <a:p>
            <a:r>
              <a:rPr lang="en-US" dirty="0"/>
              <a:t>Excess vitamin D is stored in the liver.</a:t>
            </a:r>
          </a:p>
          <a:p>
            <a:pPr>
              <a:buNone/>
            </a:pPr>
            <a:r>
              <a:rPr lang="en-US" b="1" dirty="0"/>
              <a:t>4. Cutaneous sensation</a:t>
            </a:r>
          </a:p>
          <a:p>
            <a:r>
              <a:rPr lang="en-US" dirty="0"/>
              <a:t>Sensory receptors in the dermis are sensitive to touch, pressure, temperature or pain.</a:t>
            </a:r>
          </a:p>
          <a:p>
            <a:r>
              <a:rPr lang="en-US" dirty="0"/>
              <a:t>Stimulation generates nerve impulses in sensory nerves that are transmitted to the cerebral cortex.</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961</a:t>
            </a:fld>
            <a:endParaRPr lang="en-US"/>
          </a:p>
        </p:txBody>
      </p:sp>
    </p:spTree>
  </p:cSld>
  <p:clrMapOvr>
    <a:masterClrMapping/>
  </p:clrMapOvr>
  <p:transition>
    <p:wedge/>
  </p:transition>
</p:sld>
</file>

<file path=ppt/slides/slide9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pPr>
              <a:buNone/>
            </a:pPr>
            <a:r>
              <a:rPr lang="en-US" b="1" dirty="0"/>
              <a:t>5. Absorption</a:t>
            </a:r>
          </a:p>
          <a:p>
            <a:r>
              <a:rPr lang="en-US" dirty="0"/>
              <a:t>Of:</a:t>
            </a:r>
          </a:p>
          <a:p>
            <a:pPr lvl="1"/>
            <a:r>
              <a:rPr lang="en-US" dirty="0"/>
              <a:t>some drugs, in transdermal patches, e.g. hormones used as replacement therapy in postmenopausal women, nicotine as an aid to stopping smoking</a:t>
            </a:r>
          </a:p>
          <a:p>
            <a:pPr lvl="1"/>
            <a:r>
              <a:rPr lang="en-US" dirty="0"/>
              <a:t>some toxic chemicals, e.g. mercury.</a:t>
            </a:r>
          </a:p>
          <a:p>
            <a:pPr>
              <a:buNone/>
            </a:pPr>
            <a:r>
              <a:rPr lang="en-US" b="1" dirty="0"/>
              <a:t>6. Excretion</a:t>
            </a:r>
          </a:p>
          <a:p>
            <a:r>
              <a:rPr lang="en-US" dirty="0"/>
              <a:t>Of:</a:t>
            </a:r>
          </a:p>
          <a:p>
            <a:pPr lvl="1"/>
            <a:r>
              <a:rPr lang="en-US" dirty="0"/>
              <a:t>sodium chloride in sweat and excess sweating may lead to abnormally low blood sodium levels</a:t>
            </a:r>
          </a:p>
          <a:p>
            <a:pPr lvl="1"/>
            <a:r>
              <a:rPr lang="en-US" dirty="0"/>
              <a:t>urea, especially when kidney function is impaired</a:t>
            </a:r>
          </a:p>
          <a:p>
            <a:pPr lvl="1"/>
            <a:r>
              <a:rPr lang="en-US" dirty="0"/>
              <a:t>aromatic substances, e.g. garlic and other spices.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962</a:t>
            </a:fld>
            <a:endParaRPr lang="en-US"/>
          </a:p>
        </p:txBody>
      </p:sp>
    </p:spTree>
  </p:cSld>
  <p:clrMapOvr>
    <a:masterClrMapping/>
  </p:clrMapOvr>
  <p:transition>
    <p:wedge/>
  </p:transition>
</p:sld>
</file>

<file path=ppt/slides/slide9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solidFill>
            <a:schemeClr val="tx1"/>
          </a:solidFill>
        </p:spPr>
        <p:style>
          <a:lnRef idx="0">
            <a:schemeClr val="accent2"/>
          </a:lnRef>
          <a:fillRef idx="3">
            <a:schemeClr val="accent2"/>
          </a:fillRef>
          <a:effectRef idx="3">
            <a:schemeClr val="accent2"/>
          </a:effectRef>
          <a:fontRef idx="minor">
            <a:schemeClr val="lt1"/>
          </a:fontRef>
        </p:style>
        <p:txBody>
          <a:bodyPr>
            <a:normAutofit/>
          </a:bodyPr>
          <a:lstStyle/>
          <a:p>
            <a:r>
              <a:rPr lang="en-US" sz="6000" b="1" dirty="0"/>
              <a:t>THE SKELETON</a:t>
            </a:r>
          </a:p>
        </p:txBody>
      </p:sp>
      <p:sp>
        <p:nvSpPr>
          <p:cNvPr id="5" name="Subtitle 4"/>
          <p:cNvSpPr>
            <a:spLocks noGrp="1"/>
          </p:cNvSpPr>
          <p:nvPr>
            <p:ph type="subTitle" idx="1"/>
          </p:nvPr>
        </p:nvSpPr>
        <p:spPr>
          <a:solidFill>
            <a:schemeClr val="bg1"/>
          </a:solidFill>
        </p:spPr>
        <p:txBody>
          <a:bodyPr/>
          <a:lstStyle/>
          <a:p>
            <a:endParaRPr lang="en-US" dirty="0"/>
          </a:p>
        </p:txBody>
      </p:sp>
    </p:spTree>
  </p:cSld>
  <p:clrMapOvr>
    <a:masterClrMapping/>
  </p:clrMapOvr>
  <p:transition>
    <p:wedge/>
  </p:transition>
</p:sld>
</file>

<file path=ppt/slides/slide9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u="sng" dirty="0"/>
              <a:t>BONE</a:t>
            </a:r>
          </a:p>
        </p:txBody>
      </p:sp>
      <p:sp>
        <p:nvSpPr>
          <p:cNvPr id="3" name="Content Placeholder 2"/>
          <p:cNvSpPr>
            <a:spLocks noGrp="1"/>
          </p:cNvSpPr>
          <p:nvPr>
            <p:ph idx="1"/>
          </p:nvPr>
        </p:nvSpPr>
        <p:spPr>
          <a:xfrm>
            <a:off x="0" y="685800"/>
            <a:ext cx="9144000" cy="6172200"/>
          </a:xfrm>
          <a:solidFill>
            <a:schemeClr val="bg1"/>
          </a:solidFill>
        </p:spPr>
        <p:txBody>
          <a:bodyPr>
            <a:normAutofit/>
          </a:bodyPr>
          <a:lstStyle/>
          <a:p>
            <a:r>
              <a:rPr lang="en-US" dirty="0"/>
              <a:t>A strong and durable type of connective tissue.</a:t>
            </a:r>
          </a:p>
          <a:p>
            <a:r>
              <a:rPr lang="en-US" dirty="0"/>
              <a:t>Consists of:</a:t>
            </a:r>
          </a:p>
          <a:p>
            <a:pPr lvl="1">
              <a:buFont typeface="Wingdings" pitchFamily="2" charset="2"/>
              <a:buChar char="Ø"/>
            </a:pPr>
            <a:r>
              <a:rPr lang="en-US" sz="3200" dirty="0"/>
              <a:t>water (25%)</a:t>
            </a:r>
          </a:p>
          <a:p>
            <a:pPr lvl="1">
              <a:buFont typeface="Wingdings" pitchFamily="2" charset="2"/>
              <a:buChar char="Ø"/>
            </a:pPr>
            <a:r>
              <a:rPr lang="en-US" sz="3200" dirty="0"/>
              <a:t>organic constituents including osteoid (the carbon containing part of the matrix) and bone cells (25%)</a:t>
            </a:r>
          </a:p>
          <a:p>
            <a:pPr lvl="1">
              <a:buFont typeface="Wingdings" pitchFamily="2" charset="2"/>
              <a:buChar char="Ø"/>
            </a:pPr>
            <a:r>
              <a:rPr lang="en-US" sz="3200" dirty="0"/>
              <a:t>inorganic constituents, mainly calcium phosphate (50%).</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964</a:t>
            </a:fld>
            <a:endParaRPr lang="en-US"/>
          </a:p>
        </p:txBody>
      </p:sp>
    </p:spTree>
  </p:cSld>
  <p:clrMapOvr>
    <a:masterClrMapping/>
  </p:clrMapOvr>
  <p:transition>
    <p:wedge/>
  </p:transition>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u="sng" dirty="0"/>
              <a:t>Functions of bones</a:t>
            </a:r>
          </a:p>
        </p:txBody>
      </p:sp>
      <p:sp>
        <p:nvSpPr>
          <p:cNvPr id="3" name="Content Placeholder 2"/>
          <p:cNvSpPr>
            <a:spLocks noGrp="1"/>
          </p:cNvSpPr>
          <p:nvPr>
            <p:ph idx="1"/>
          </p:nvPr>
        </p:nvSpPr>
        <p:spPr>
          <a:xfrm>
            <a:off x="0" y="533400"/>
            <a:ext cx="9144000" cy="6324600"/>
          </a:xfrm>
        </p:spPr>
        <p:txBody>
          <a:bodyPr>
            <a:normAutofit/>
          </a:bodyPr>
          <a:lstStyle/>
          <a:p>
            <a:pPr marL="514350" indent="-514350">
              <a:buFont typeface="+mj-lt"/>
              <a:buAutoNum type="arabicPeriod"/>
            </a:pPr>
            <a:r>
              <a:rPr lang="en-US" dirty="0"/>
              <a:t>provide the framework of the body</a:t>
            </a:r>
          </a:p>
          <a:p>
            <a:pPr marL="514350" indent="-514350">
              <a:buFont typeface="+mj-lt"/>
              <a:buAutoNum type="arabicPeriod"/>
            </a:pPr>
            <a:r>
              <a:rPr lang="en-US" dirty="0"/>
              <a:t>give attachment to muscles and tendons</a:t>
            </a:r>
          </a:p>
          <a:p>
            <a:pPr marL="514350" indent="-514350">
              <a:buFont typeface="+mj-lt"/>
              <a:buAutoNum type="arabicPeriod"/>
            </a:pPr>
            <a:r>
              <a:rPr lang="en-US" dirty="0"/>
              <a:t>permit movement of the body as a whole and of parts of the body, by forming joints that are moved by muscles</a:t>
            </a:r>
          </a:p>
          <a:p>
            <a:pPr marL="514350" indent="-514350">
              <a:buFont typeface="+mj-lt"/>
              <a:buAutoNum type="arabicPeriod"/>
            </a:pPr>
            <a:r>
              <a:rPr lang="en-US" dirty="0"/>
              <a:t>form the boundaries of the cranial, thoracic and pelvic cavities, protecting the organs they contain</a:t>
            </a:r>
          </a:p>
          <a:p>
            <a:pPr marL="514350" indent="-514350">
              <a:buFont typeface="+mj-lt"/>
              <a:buAutoNum type="arabicPeriod"/>
            </a:pPr>
            <a:r>
              <a:rPr lang="en-US" dirty="0"/>
              <a:t>contain red bone marrow in which blood cells develop; </a:t>
            </a:r>
            <a:r>
              <a:rPr lang="en-US" dirty="0" err="1"/>
              <a:t>haematopoiesis</a:t>
            </a:r>
            <a:endParaRPr lang="en-US" dirty="0"/>
          </a:p>
          <a:p>
            <a:pPr marL="514350" indent="-514350">
              <a:buFont typeface="+mj-lt"/>
              <a:buAutoNum type="arabicPeriod"/>
            </a:pPr>
            <a:r>
              <a:rPr lang="en-US" dirty="0"/>
              <a:t>provide a reservoir of minerals, especially calcium phosphate.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965</a:t>
            </a:fld>
            <a:endParaRPr lang="en-US"/>
          </a:p>
        </p:txBody>
      </p:sp>
    </p:spTree>
  </p:cSld>
  <p:clrMapOvr>
    <a:masterClrMapping/>
  </p:clrMapOvr>
  <p:transition>
    <p:wipe dir="r"/>
  </p:transition>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bones</a:t>
            </a:r>
          </a:p>
        </p:txBody>
      </p:sp>
      <p:sp>
        <p:nvSpPr>
          <p:cNvPr id="3" name="Content Placeholder 2"/>
          <p:cNvSpPr>
            <a:spLocks noGrp="1"/>
          </p:cNvSpPr>
          <p:nvPr>
            <p:ph idx="1"/>
          </p:nvPr>
        </p:nvSpPr>
        <p:spPr/>
        <p:txBody>
          <a:bodyPr>
            <a:normAutofit fontScale="92500" lnSpcReduction="20000"/>
          </a:bodyPr>
          <a:lstStyle/>
          <a:p>
            <a:r>
              <a:rPr lang="en-US" dirty="0"/>
              <a:t>Bones are classified as long,short,irregular,flat and sesamoid</a:t>
            </a:r>
          </a:p>
          <a:p>
            <a:r>
              <a:rPr lang="en-US" dirty="0"/>
              <a:t>Long bones consist of a shaft and two extremeties.Examples include the femur, tibia and fibula</a:t>
            </a:r>
          </a:p>
          <a:p>
            <a:r>
              <a:rPr lang="en-US" dirty="0"/>
              <a:t>Short,irregular,flat and sesamoid bones have no shafts or extremities and are diverse in shape and size e.g short bones-carpals(wrist),irregular bones-vertebrae and some skull bones, flat bones-sternum, ribs and most skull bones, sesamoid bones-patella(knee cap)</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966</a:t>
            </a:fld>
            <a:endParaRPr lang="en-US"/>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A635FD2-D9AA-4F2E-8FE6-17BF2643B117}" type="slidenum">
              <a:rPr lang="en-US" smtClean="0"/>
              <a:pPr/>
              <a:t>967</a:t>
            </a:fld>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194" y="1647093"/>
            <a:ext cx="8059611" cy="443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209816"/>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dirty="0"/>
              <a:t>TYPES OF BONES</a:t>
            </a:r>
          </a:p>
        </p:txBody>
      </p:sp>
      <p:sp>
        <p:nvSpPr>
          <p:cNvPr id="3" name="Content Placeholder 2"/>
          <p:cNvSpPr>
            <a:spLocks noGrp="1"/>
          </p:cNvSpPr>
          <p:nvPr>
            <p:ph idx="1"/>
          </p:nvPr>
        </p:nvSpPr>
        <p:spPr>
          <a:xfrm>
            <a:off x="0" y="533400"/>
            <a:ext cx="9144000" cy="6324600"/>
          </a:xfrm>
          <a:solidFill>
            <a:schemeClr val="bg1"/>
          </a:solidFill>
        </p:spPr>
        <p:txBody>
          <a:bodyPr>
            <a:normAutofit fontScale="92500" lnSpcReduction="10000"/>
          </a:bodyPr>
          <a:lstStyle/>
          <a:p>
            <a:pPr>
              <a:buNone/>
            </a:pPr>
            <a:r>
              <a:rPr lang="en-US" b="1" dirty="0"/>
              <a:t>1. Long Bones</a:t>
            </a:r>
          </a:p>
          <a:p>
            <a:r>
              <a:rPr lang="en-US" dirty="0"/>
              <a:t>Tubular shell with cavity in the middle.</a:t>
            </a:r>
          </a:p>
          <a:p>
            <a:r>
              <a:rPr lang="en-US" dirty="0"/>
              <a:t>Found in: Arms, legs, hands, etc. E.g. humerus &amp; femur</a:t>
            </a:r>
          </a:p>
          <a:p>
            <a:r>
              <a:rPr lang="en-US" dirty="0"/>
              <a:t>Has the following layers</a:t>
            </a:r>
          </a:p>
          <a:p>
            <a:pPr lvl="1"/>
            <a:r>
              <a:rPr lang="en-US" dirty="0"/>
              <a:t>Periosteal layer  for oppositional growth</a:t>
            </a:r>
          </a:p>
          <a:p>
            <a:pPr lvl="1"/>
            <a:r>
              <a:rPr lang="en-US" dirty="0"/>
              <a:t>Compact layer for rigidity</a:t>
            </a:r>
          </a:p>
          <a:p>
            <a:pPr lvl="1"/>
            <a:r>
              <a:rPr lang="en-US" dirty="0"/>
              <a:t>Cancellous/spongy layer for inner support</a:t>
            </a:r>
          </a:p>
          <a:p>
            <a:pPr lvl="1"/>
            <a:r>
              <a:rPr lang="en-US" dirty="0"/>
              <a:t>Marrow support for blood forming cells</a:t>
            </a:r>
          </a:p>
          <a:p>
            <a:r>
              <a:rPr lang="en-US" dirty="0"/>
              <a:t>Growth takes place at the epiphyseal disc</a:t>
            </a:r>
          </a:p>
          <a:p>
            <a:r>
              <a:rPr lang="en-US" dirty="0"/>
              <a:t>Blood supply is from </a:t>
            </a:r>
          </a:p>
          <a:p>
            <a:pPr lvl="1"/>
            <a:r>
              <a:rPr lang="en-US" dirty="0"/>
              <a:t>nutritional arteries, </a:t>
            </a:r>
          </a:p>
          <a:p>
            <a:pPr lvl="1"/>
            <a:r>
              <a:rPr lang="en-US" dirty="0"/>
              <a:t>periosteal arteries supplying periosteum, </a:t>
            </a:r>
          </a:p>
          <a:p>
            <a:pPr lvl="1"/>
            <a:r>
              <a:rPr lang="en-US" dirty="0"/>
              <a:t>epiphyseal arteries supplying epiphyses and around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968</a:t>
            </a:fld>
            <a:endParaRPr lang="en-US"/>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85000" lnSpcReduction="20000"/>
          </a:bodyPr>
          <a:lstStyle/>
          <a:p>
            <a:pPr>
              <a:buNone/>
            </a:pPr>
            <a:r>
              <a:rPr lang="en-US" b="1" dirty="0"/>
              <a:t>2. Short Bones</a:t>
            </a:r>
          </a:p>
          <a:p>
            <a:r>
              <a:rPr lang="en-US" dirty="0"/>
              <a:t>No marrow cavity; don’t contain epiphysis</a:t>
            </a:r>
          </a:p>
          <a:p>
            <a:r>
              <a:rPr lang="en-US" dirty="0"/>
              <a:t>Are cuboidal than tubular in shape</a:t>
            </a:r>
          </a:p>
          <a:p>
            <a:r>
              <a:rPr lang="en-US" dirty="0"/>
              <a:t>Found in: Wrist &amp; ankle E.g. carpals and </a:t>
            </a:r>
            <a:r>
              <a:rPr lang="en-US" dirty="0" err="1"/>
              <a:t>tarsals</a:t>
            </a:r>
            <a:endParaRPr lang="en-US" dirty="0"/>
          </a:p>
          <a:p>
            <a:pPr>
              <a:buNone/>
            </a:pPr>
            <a:r>
              <a:rPr lang="en-US" b="1" dirty="0"/>
              <a:t>3. Flat Bones</a:t>
            </a:r>
          </a:p>
          <a:p>
            <a:r>
              <a:rPr lang="en-US" dirty="0"/>
              <a:t>Flat and thin, (protection, broad surface for muscle attachment)</a:t>
            </a:r>
          </a:p>
          <a:p>
            <a:r>
              <a:rPr lang="en-US" dirty="0"/>
              <a:t>Found in: Cranium, pectoral &amp; pelvic girdles E.g. parietal, scapula, </a:t>
            </a:r>
            <a:r>
              <a:rPr lang="en-US" dirty="0" err="1"/>
              <a:t>ilium</a:t>
            </a:r>
            <a:r>
              <a:rPr lang="en-US" dirty="0"/>
              <a:t>, sternum</a:t>
            </a:r>
          </a:p>
          <a:p>
            <a:pPr>
              <a:buNone/>
            </a:pPr>
            <a:r>
              <a:rPr lang="en-US" b="1" dirty="0"/>
              <a:t>4. Irregular Bones</a:t>
            </a:r>
          </a:p>
          <a:p>
            <a:r>
              <a:rPr lang="en-US" dirty="0"/>
              <a:t>Specialized shape &amp; function (support weight, dissipate loads, protect spinal cord)</a:t>
            </a:r>
          </a:p>
          <a:p>
            <a:r>
              <a:rPr lang="en-US" dirty="0"/>
              <a:t>Found in: Spinal column E.g. vertebral bodies</a:t>
            </a:r>
          </a:p>
          <a:p>
            <a:pPr>
              <a:buNone/>
            </a:pPr>
            <a:r>
              <a:rPr lang="en-US" b="1" dirty="0"/>
              <a:t>5. Sesamoid Bones</a:t>
            </a:r>
          </a:p>
          <a:p>
            <a:r>
              <a:rPr lang="en-US" dirty="0"/>
              <a:t>Small bones embedded within a tendon or joint capsule (alters angle of insertion, reduces friction)</a:t>
            </a:r>
          </a:p>
          <a:p>
            <a:r>
              <a:rPr lang="en-US" dirty="0"/>
              <a:t>Found in: Knee, hand, thumb &amp; big toe E.g. patella &amp; </a:t>
            </a:r>
            <a:r>
              <a:rPr lang="en-US" dirty="0" err="1"/>
              <a:t>Pisiform</a:t>
            </a:r>
            <a:endParaRPr lang="en-US" dirty="0"/>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969</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b="1" dirty="0"/>
              <a:t>c) Abdominal cavity</a:t>
            </a:r>
          </a:p>
          <a:p>
            <a:r>
              <a:rPr lang="en-US" dirty="0"/>
              <a:t>Largest cavity in the body. It’s oval in shape</a:t>
            </a:r>
          </a:p>
          <a:p>
            <a:r>
              <a:rPr lang="en-US" dirty="0"/>
              <a:t>Situated in the main part of the trunk and its boundaries are:</a:t>
            </a:r>
          </a:p>
          <a:p>
            <a:pPr lvl="1">
              <a:buFont typeface="Wingdings" pitchFamily="2" charset="2"/>
              <a:buChar char="v"/>
            </a:pPr>
            <a:r>
              <a:rPr lang="en-US" dirty="0"/>
              <a:t>Superiorly — the diaphragm, which separates it from the thoracic cavity</a:t>
            </a:r>
          </a:p>
          <a:p>
            <a:pPr lvl="1">
              <a:buFont typeface="Wingdings" pitchFamily="2" charset="2"/>
              <a:buChar char="v"/>
            </a:pPr>
            <a:r>
              <a:rPr lang="en-US" dirty="0"/>
              <a:t>Anteriorly — the muscles forming the anterior abdominal wall</a:t>
            </a:r>
          </a:p>
          <a:p>
            <a:pPr lvl="1">
              <a:buFont typeface="Wingdings" pitchFamily="2" charset="2"/>
              <a:buChar char="v"/>
            </a:pPr>
            <a:r>
              <a:rPr lang="en-US" dirty="0"/>
              <a:t>Posteriorly —the lumbar vertebrae and muscles forming the posterior abdominal wall</a:t>
            </a:r>
          </a:p>
          <a:p>
            <a:pPr lvl="1">
              <a:buFont typeface="Wingdings" pitchFamily="2" charset="2"/>
              <a:buChar char="v"/>
            </a:pPr>
            <a:r>
              <a:rPr lang="en-US" dirty="0"/>
              <a:t>Laterally — the lower ribs and parts of the muscles of the abdominal wall</a:t>
            </a:r>
          </a:p>
          <a:p>
            <a:pPr lvl="1">
              <a:buFont typeface="Wingdings" pitchFamily="2" charset="2"/>
              <a:buChar char="v"/>
            </a:pPr>
            <a:r>
              <a:rPr lang="en-US" dirty="0"/>
              <a:t>Inferiorly — the pelvic cavity with which it is continuous.</a:t>
            </a:r>
          </a:p>
          <a:p>
            <a:r>
              <a:rPr lang="en-US" dirty="0"/>
              <a:t>To facilitate the description of the positions of the organs and structures it contains, the abdominal cavity is divided into the nine regions.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97</a:t>
            </a:fld>
            <a:endParaRPr lang="en-US"/>
          </a:p>
        </p:txBody>
      </p:sp>
    </p:spTree>
  </p:cSld>
  <p:clrMapOvr>
    <a:masterClrMapping/>
  </p:clrMapOvr>
  <p:transition>
    <p:strips dir="rd"/>
  </p:transition>
</p:sld>
</file>

<file path=ppt/slides/slide9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BONE STRUCTURE</a:t>
            </a:r>
          </a:p>
        </p:txBody>
      </p:sp>
      <p:sp>
        <p:nvSpPr>
          <p:cNvPr id="3" name="Content Placeholder 2"/>
          <p:cNvSpPr>
            <a:spLocks noGrp="1"/>
          </p:cNvSpPr>
          <p:nvPr>
            <p:ph idx="1"/>
          </p:nvPr>
        </p:nvSpPr>
        <p:spPr>
          <a:xfrm>
            <a:off x="0" y="533400"/>
            <a:ext cx="9144000" cy="6324600"/>
          </a:xfrm>
          <a:solidFill>
            <a:srgbClr val="FF0000"/>
          </a:solidFill>
        </p:spPr>
        <p:txBody>
          <a:bodyPr>
            <a:normAutofit lnSpcReduction="10000"/>
          </a:bodyPr>
          <a:lstStyle/>
          <a:p>
            <a:pPr>
              <a:buNone/>
            </a:pPr>
            <a:r>
              <a:rPr lang="en-US" b="1" u="sng" dirty="0">
                <a:solidFill>
                  <a:schemeClr val="bg1"/>
                </a:solidFill>
              </a:rPr>
              <a:t>General structure of a long bone</a:t>
            </a:r>
          </a:p>
          <a:p>
            <a:r>
              <a:rPr lang="en-US" dirty="0">
                <a:solidFill>
                  <a:schemeClr val="bg1"/>
                </a:solidFill>
              </a:rPr>
              <a:t>Have a diaphysis or shaft &amp; two epiphyses or extremities. </a:t>
            </a:r>
          </a:p>
          <a:p>
            <a:r>
              <a:rPr lang="en-US" b="1" dirty="0">
                <a:solidFill>
                  <a:schemeClr val="bg1"/>
                </a:solidFill>
              </a:rPr>
              <a:t>Diaphysis; </a:t>
            </a:r>
            <a:r>
              <a:rPr lang="en-US" dirty="0">
                <a:solidFill>
                  <a:schemeClr val="bg1"/>
                </a:solidFill>
              </a:rPr>
              <a:t>composed of compact bone with a central medullary canal, containing fatty yellow bone marrow. </a:t>
            </a:r>
          </a:p>
          <a:p>
            <a:r>
              <a:rPr lang="en-US" b="1" dirty="0">
                <a:solidFill>
                  <a:schemeClr val="bg1"/>
                </a:solidFill>
              </a:rPr>
              <a:t>Epiphyses; </a:t>
            </a:r>
            <a:r>
              <a:rPr lang="en-US" dirty="0">
                <a:solidFill>
                  <a:schemeClr val="bg1"/>
                </a:solidFill>
              </a:rPr>
              <a:t>Consist of an outer covering of compact bone with cancellous bone inside. </a:t>
            </a:r>
          </a:p>
          <a:p>
            <a:r>
              <a:rPr lang="en-US" dirty="0">
                <a:solidFill>
                  <a:schemeClr val="bg1"/>
                </a:solidFill>
              </a:rPr>
              <a:t>Diaphysis &amp; epiphyses are separated by </a:t>
            </a:r>
            <a:r>
              <a:rPr lang="en-US" b="1" dirty="0">
                <a:solidFill>
                  <a:schemeClr val="bg1"/>
                </a:solidFill>
              </a:rPr>
              <a:t>epiphyseal cartilages</a:t>
            </a:r>
            <a:r>
              <a:rPr lang="en-US" dirty="0">
                <a:solidFill>
                  <a:schemeClr val="bg1"/>
                </a:solidFill>
              </a:rPr>
              <a:t>, which ossify when growth is complete. </a:t>
            </a:r>
          </a:p>
          <a:p>
            <a:r>
              <a:rPr lang="en-US" dirty="0">
                <a:solidFill>
                  <a:schemeClr val="bg1"/>
                </a:solidFill>
              </a:rPr>
              <a:t>Thickening of a bone occurs by the deposition of new bone tissue under the periosteum.</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970</a:t>
            </a:fld>
            <a:endParaRPr lang="en-US"/>
          </a:p>
        </p:txBody>
      </p:sp>
    </p:spTree>
  </p:cSld>
  <p:clrMapOvr>
    <a:masterClrMapping/>
  </p:clrMapOvr>
  <p:transition>
    <p:wipe dir="r"/>
  </p:transition>
</p:sld>
</file>

<file path=ppt/slides/slide9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dirty="0"/>
              <a:t>Long bones are almost completely by, the periosteum. </a:t>
            </a:r>
          </a:p>
          <a:p>
            <a:r>
              <a:rPr lang="en-US" dirty="0"/>
              <a:t>Periosteum:</a:t>
            </a:r>
          </a:p>
          <a:p>
            <a:pPr lvl="1"/>
            <a:r>
              <a:rPr lang="en-US" sz="3200" dirty="0"/>
              <a:t>Has an outer layer, </a:t>
            </a:r>
            <a:r>
              <a:rPr lang="en-US" sz="3200" b="1" dirty="0"/>
              <a:t>fibrous </a:t>
            </a:r>
            <a:r>
              <a:rPr lang="en-US" sz="3200" dirty="0"/>
              <a:t>&amp; the inner layer, </a:t>
            </a:r>
            <a:r>
              <a:rPr lang="en-US" sz="3200" b="1" dirty="0"/>
              <a:t>osteogenic,</a:t>
            </a:r>
            <a:r>
              <a:rPr lang="en-US" sz="3200" dirty="0"/>
              <a:t> containing osteoblasts &amp; osteoclasts which are involved in maintenance &amp; </a:t>
            </a:r>
            <a:r>
              <a:rPr lang="en-US" sz="3200" dirty="0" err="1"/>
              <a:t>remodelling</a:t>
            </a:r>
            <a:r>
              <a:rPr lang="en-US" sz="3200" dirty="0"/>
              <a:t> of bones; </a:t>
            </a:r>
          </a:p>
          <a:p>
            <a:pPr lvl="1"/>
            <a:r>
              <a:rPr lang="en-US" sz="3200" dirty="0"/>
              <a:t>gives attachment to muscles &amp; tendons </a:t>
            </a:r>
          </a:p>
          <a:p>
            <a:pPr lvl="1"/>
            <a:r>
              <a:rPr lang="en-US" sz="3200" dirty="0"/>
              <a:t>protects bones from injury.</a:t>
            </a:r>
          </a:p>
          <a:p>
            <a:r>
              <a:rPr lang="en-US" b="1" dirty="0"/>
              <a:t>Hyaline cartilage </a:t>
            </a:r>
            <a:r>
              <a:rPr lang="en-US" dirty="0"/>
              <a:t>replaces periosteum on the articular surfaces of bones forming synovial joints.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971</a:t>
            </a:fld>
            <a:endParaRPr lang="en-US"/>
          </a:p>
        </p:txBody>
      </p:sp>
    </p:spTree>
  </p:cSld>
  <p:clrMapOvr>
    <a:masterClrMapping/>
  </p:clrMapOvr>
  <p:transition>
    <p:wipe dir="r"/>
  </p:transition>
</p:sld>
</file>

<file path=ppt/slides/slide9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6278562"/>
            <a:ext cx="8229600" cy="579438"/>
          </a:xfrm>
        </p:spPr>
        <p:txBody>
          <a:bodyPr>
            <a:normAutofit fontScale="90000"/>
          </a:bodyPr>
          <a:lstStyle/>
          <a:p>
            <a:r>
              <a:rPr lang="en-US" dirty="0"/>
              <a:t>Structure of a mature long bone</a:t>
            </a:r>
          </a:p>
        </p:txBody>
      </p:sp>
      <p:pic>
        <p:nvPicPr>
          <p:cNvPr id="2050" name="Picture 2"/>
          <p:cNvPicPr>
            <a:picLocks noGrp="1" noChangeAspect="1" noChangeArrowheads="1"/>
          </p:cNvPicPr>
          <p:nvPr>
            <p:ph idx="1"/>
          </p:nvPr>
        </p:nvPicPr>
        <p:blipFill>
          <a:blip r:embed="rId3" cstate="print"/>
          <a:srcRect/>
          <a:stretch>
            <a:fillRect/>
          </a:stretch>
        </p:blipFill>
        <p:spPr bwMode="auto">
          <a:xfrm>
            <a:off x="15240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972</a:t>
            </a:fld>
            <a:endParaRPr lang="en-US"/>
          </a:p>
        </p:txBody>
      </p:sp>
      <p:pic>
        <p:nvPicPr>
          <p:cNvPr id="7" name="Picture 10" descr=" 0502c.jpg                                                      00005C8AKARL's Pocketrans              B81D7FDE:"/>
          <p:cNvPicPr>
            <a:picLocks noChangeAspect="1" noChangeArrowheads="1"/>
          </p:cNvPicPr>
          <p:nvPr/>
        </p:nvPicPr>
        <p:blipFill>
          <a:blip r:embed="rId4">
            <a:extLst>
              <a:ext uri="{28A0092B-C50C-407E-A947-70E740481C1C}">
                <a14:useLocalDpi xmlns:a14="http://schemas.microsoft.com/office/drawing/2010/main" val="0"/>
              </a:ext>
            </a:extLst>
          </a:blip>
          <a:srcRect r="3116" b="12323"/>
          <a:stretch>
            <a:fillRect/>
          </a:stretch>
        </p:blipFill>
        <p:spPr bwMode="auto">
          <a:xfrm>
            <a:off x="381000" y="4419600"/>
            <a:ext cx="8763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pPr>
              <a:buNone/>
            </a:pPr>
            <a:r>
              <a:rPr lang="en-US" b="1" u="sng" dirty="0"/>
              <a:t>Structure of short, irregular, flat &amp; sesamoid bones</a:t>
            </a:r>
          </a:p>
          <a:p>
            <a:r>
              <a:rPr lang="en-US" dirty="0"/>
              <a:t>Relatively </a:t>
            </a:r>
            <a:r>
              <a:rPr lang="en-US" b="1" dirty="0"/>
              <a:t>thin </a:t>
            </a:r>
            <a:r>
              <a:rPr lang="en-US" b="1" dirty="0">
                <a:solidFill>
                  <a:srgbClr val="FFFF00"/>
                </a:solidFill>
              </a:rPr>
              <a:t>outer layer of compact </a:t>
            </a:r>
            <a:r>
              <a:rPr lang="en-US" dirty="0"/>
              <a:t>bone with</a:t>
            </a:r>
            <a:r>
              <a:rPr lang="en-US" b="1" dirty="0"/>
              <a:t> cancellous </a:t>
            </a:r>
            <a:r>
              <a:rPr lang="en-US" dirty="0"/>
              <a:t>bone inside containing red bone marrow.</a:t>
            </a:r>
          </a:p>
          <a:p>
            <a:r>
              <a:rPr lang="en-US" dirty="0"/>
              <a:t>Enclosed by periosteum except the inner layer of the cranial bones where it is replaced by dura mater.</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973</a:t>
            </a:fld>
            <a:endParaRPr lang="en-US"/>
          </a:p>
        </p:txBody>
      </p:sp>
    </p:spTree>
  </p:cSld>
  <p:clrMapOvr>
    <a:masterClrMapping/>
  </p:clrMapOvr>
  <p:transition>
    <p:wipe dir="r"/>
  </p:transition>
</p:sld>
</file>

<file path=ppt/slides/slide9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354762"/>
            <a:ext cx="8229600" cy="503238"/>
          </a:xfrm>
        </p:spPr>
        <p:txBody>
          <a:bodyPr>
            <a:normAutofit fontScale="90000"/>
          </a:bodyPr>
          <a:lstStyle/>
          <a:p>
            <a:r>
              <a:rPr lang="en-US" dirty="0"/>
              <a:t>Flat &amp; irregular bones</a:t>
            </a:r>
          </a:p>
        </p:txBody>
      </p:sp>
      <p:pic>
        <p:nvPicPr>
          <p:cNvPr id="3074" name="Picture 2"/>
          <p:cNvPicPr>
            <a:picLocks noGrp="1" noChangeAspect="1" noChangeArrowheads="1"/>
          </p:cNvPicPr>
          <p:nvPr>
            <p:ph idx="1"/>
          </p:nvPr>
        </p:nvPicPr>
        <p:blipFill>
          <a:blip r:embed="rId3"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974</a:t>
            </a:fld>
            <a:endParaRPr lang="en-US"/>
          </a:p>
        </p:txBody>
      </p:sp>
    </p:spTree>
  </p:cSld>
  <p:clrMapOvr>
    <a:masterClrMapping/>
  </p:clrMapOvr>
  <p:transition>
    <p:wipe dir="r"/>
  </p:transition>
</p:sld>
</file>

<file path=ppt/slides/slide9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u="sng" dirty="0"/>
              <a:t>Microscopic structure of bone</a:t>
            </a:r>
          </a:p>
        </p:txBody>
      </p:sp>
      <p:sp>
        <p:nvSpPr>
          <p:cNvPr id="3" name="Content Placeholder 2"/>
          <p:cNvSpPr>
            <a:spLocks noGrp="1"/>
          </p:cNvSpPr>
          <p:nvPr>
            <p:ph idx="1"/>
          </p:nvPr>
        </p:nvSpPr>
        <p:spPr>
          <a:xfrm>
            <a:off x="0" y="533400"/>
            <a:ext cx="9144000" cy="6324600"/>
          </a:xfrm>
          <a:solidFill>
            <a:schemeClr val="bg1"/>
          </a:solidFill>
        </p:spPr>
        <p:txBody>
          <a:bodyPr>
            <a:normAutofit fontScale="85000" lnSpcReduction="10000"/>
          </a:bodyPr>
          <a:lstStyle/>
          <a:p>
            <a:pPr marL="514350" indent="-514350">
              <a:buAutoNum type="alphaLcParenR"/>
            </a:pPr>
            <a:r>
              <a:rPr lang="en-US" b="1" dirty="0"/>
              <a:t>Compact (cortical) bone</a:t>
            </a:r>
          </a:p>
          <a:p>
            <a:pPr marL="514350" indent="-514350"/>
            <a:r>
              <a:rPr lang="en-US" dirty="0"/>
              <a:t>Large numbers of </a:t>
            </a:r>
            <a:r>
              <a:rPr lang="en-US" dirty="0" err="1"/>
              <a:t>Haversian</a:t>
            </a:r>
            <a:r>
              <a:rPr lang="en-US" dirty="0"/>
              <a:t> systems or </a:t>
            </a:r>
            <a:r>
              <a:rPr lang="en-US" dirty="0" err="1"/>
              <a:t>osteons</a:t>
            </a:r>
            <a:r>
              <a:rPr lang="en-US" dirty="0"/>
              <a:t>. </a:t>
            </a:r>
          </a:p>
          <a:p>
            <a:pPr marL="514350" indent="-514350"/>
            <a:r>
              <a:rPr lang="en-US" dirty="0"/>
              <a:t>Consist of a central </a:t>
            </a:r>
            <a:r>
              <a:rPr lang="en-US" dirty="0" err="1"/>
              <a:t>Haversian</a:t>
            </a:r>
            <a:r>
              <a:rPr lang="en-US" dirty="0"/>
              <a:t> canal, containing blood &amp; lymph vessels &amp; nerves, surrounded by concentric rings or plates of bone (lamellae). </a:t>
            </a:r>
          </a:p>
          <a:p>
            <a:pPr marL="914400" lvl="1" indent="-514350"/>
            <a:r>
              <a:rPr lang="en-US" dirty="0">
                <a:effectLst>
                  <a:outerShdw blurRad="38100" dist="38100" dir="2700000" algn="tl">
                    <a:srgbClr val="000000">
                      <a:alpha val="43137"/>
                    </a:srgbClr>
                  </a:outerShdw>
                </a:effectLst>
              </a:rPr>
              <a:t>Between</a:t>
            </a:r>
            <a:r>
              <a:rPr lang="en-US" dirty="0"/>
              <a:t> these are </a:t>
            </a:r>
            <a:r>
              <a:rPr lang="en-US" b="1" dirty="0">
                <a:solidFill>
                  <a:srgbClr val="FFFF00"/>
                </a:solidFill>
              </a:rPr>
              <a:t>lacunae</a:t>
            </a:r>
            <a:r>
              <a:rPr lang="en-US" dirty="0"/>
              <a:t>, tiny spaces, containing tissue fluid &amp; spider-shaped osteocytes. </a:t>
            </a:r>
          </a:p>
          <a:p>
            <a:pPr marL="514350" indent="-514350"/>
            <a:r>
              <a:rPr lang="en-US" b="1" dirty="0" err="1">
                <a:solidFill>
                  <a:srgbClr val="FFFF00"/>
                </a:solidFill>
              </a:rPr>
              <a:t>Canaliculi</a:t>
            </a:r>
            <a:r>
              <a:rPr lang="en-US" dirty="0"/>
              <a:t> link the lacunae with each other and with the central </a:t>
            </a:r>
            <a:r>
              <a:rPr lang="en-US" dirty="0" err="1"/>
              <a:t>Haversian</a:t>
            </a:r>
            <a:r>
              <a:rPr lang="en-US" dirty="0"/>
              <a:t> canal. </a:t>
            </a:r>
          </a:p>
          <a:p>
            <a:pPr marL="514350" indent="-514350"/>
            <a:r>
              <a:rPr lang="en-US" dirty="0"/>
              <a:t>Tissue fluid nourishes the bone cells. </a:t>
            </a:r>
          </a:p>
          <a:p>
            <a:pPr marL="514350" indent="-514350"/>
            <a:r>
              <a:rPr lang="en-US" dirty="0"/>
              <a:t>Areas between </a:t>
            </a:r>
            <a:r>
              <a:rPr lang="en-US" dirty="0" err="1"/>
              <a:t>Haversian</a:t>
            </a:r>
            <a:r>
              <a:rPr lang="en-US" dirty="0"/>
              <a:t> systems contain </a:t>
            </a:r>
            <a:r>
              <a:rPr lang="en-US" b="1" dirty="0">
                <a:solidFill>
                  <a:srgbClr val="FFFF00"/>
                </a:solidFill>
              </a:rPr>
              <a:t>interstitial lamellae</a:t>
            </a:r>
            <a:r>
              <a:rPr lang="en-US" dirty="0">
                <a:solidFill>
                  <a:srgbClr val="FFFF00"/>
                </a:solidFill>
              </a:rPr>
              <a:t>,</a:t>
            </a:r>
            <a:r>
              <a:rPr lang="en-US" dirty="0"/>
              <a:t> remains of older systems partially broken down during </a:t>
            </a:r>
            <a:r>
              <a:rPr lang="en-US" dirty="0" err="1"/>
              <a:t>remodelling</a:t>
            </a:r>
            <a:r>
              <a:rPr lang="en-US" dirty="0"/>
              <a:t> or growth of bone.</a:t>
            </a:r>
          </a:p>
          <a:p>
            <a:pPr marL="514350" indent="-514350"/>
            <a:r>
              <a:rPr lang="en-US" dirty="0"/>
              <a:t>The 'tubular' arrangement of lamellae gives bone greater strength than a solid structure of the same size.</a:t>
            </a:r>
          </a:p>
          <a:p>
            <a:pPr marL="514350" indent="-514350"/>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975</a:t>
            </a:fld>
            <a:endParaRPr lang="en-US"/>
          </a:p>
        </p:txBody>
      </p:sp>
    </p:spTree>
  </p:cSld>
  <p:clrMapOvr>
    <a:masterClrMapping/>
  </p:clrMapOvr>
  <p:transition>
    <p:wipe dir="r"/>
  </p:transition>
</p:sld>
</file>

<file path=ppt/slides/slide9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324600"/>
            <a:ext cx="8686800" cy="533400"/>
          </a:xfrm>
        </p:spPr>
        <p:txBody>
          <a:bodyPr>
            <a:normAutofit fontScale="90000"/>
          </a:bodyPr>
          <a:lstStyle/>
          <a:p>
            <a:r>
              <a:rPr lang="en-US" dirty="0"/>
              <a:t>Microscopic structure of compact bone</a:t>
            </a:r>
          </a:p>
        </p:txBody>
      </p:sp>
      <p:pic>
        <p:nvPicPr>
          <p:cNvPr id="4098" name="Picture 2"/>
          <p:cNvPicPr>
            <a:picLocks noGrp="1" noChangeAspect="1" noChangeArrowheads="1"/>
          </p:cNvPicPr>
          <p:nvPr>
            <p:ph idx="1"/>
          </p:nvPr>
        </p:nvPicPr>
        <p:blipFill>
          <a:blip r:embed="rId3" cstate="print"/>
          <a:srcRect/>
          <a:stretch>
            <a:fillRect/>
          </a:stretch>
        </p:blipFill>
        <p:spPr bwMode="auto">
          <a:xfrm>
            <a:off x="0" y="0"/>
            <a:ext cx="9144000" cy="63245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976</a:t>
            </a:fld>
            <a:endParaRPr lang="en-US"/>
          </a:p>
        </p:txBody>
      </p:sp>
    </p:spTree>
  </p:cSld>
  <p:clrMapOvr>
    <a:masterClrMapping/>
  </p:clrMapOvr>
  <p:transition>
    <p:wipe dir="r"/>
  </p:transition>
</p:sld>
</file>

<file path=ppt/slides/slide9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lnSpcReduction="10000"/>
          </a:bodyPr>
          <a:lstStyle/>
          <a:p>
            <a:pPr>
              <a:buNone/>
            </a:pPr>
            <a:r>
              <a:rPr lang="en-US" b="1" dirty="0"/>
              <a:t>b) Cancellous (trabecular, spongy) bone</a:t>
            </a:r>
          </a:p>
          <a:p>
            <a:r>
              <a:rPr lang="en-US" dirty="0"/>
              <a:t>Has a framework formed from </a:t>
            </a:r>
            <a:r>
              <a:rPr lang="en-US" dirty="0" err="1"/>
              <a:t>trabeculae</a:t>
            </a:r>
            <a:r>
              <a:rPr lang="en-US" dirty="0"/>
              <a:t> which consist of a few lamellae &amp; osteocytes interconnected by </a:t>
            </a:r>
            <a:r>
              <a:rPr lang="en-US" dirty="0" err="1"/>
              <a:t>canaliculi</a:t>
            </a:r>
            <a:r>
              <a:rPr lang="en-US" dirty="0"/>
              <a:t>.</a:t>
            </a:r>
          </a:p>
          <a:p>
            <a:r>
              <a:rPr lang="en-US" dirty="0"/>
              <a:t>Spaces between the </a:t>
            </a:r>
            <a:r>
              <a:rPr lang="en-US" dirty="0" err="1"/>
              <a:t>trabeculae</a:t>
            </a:r>
            <a:r>
              <a:rPr lang="en-US" dirty="0"/>
              <a:t> contain red bone marrow that nourishes the osteocytes.</a:t>
            </a:r>
          </a:p>
          <a:p>
            <a:pPr>
              <a:buNone/>
            </a:pPr>
            <a:r>
              <a:rPr lang="en-US" b="1" u="sng" dirty="0"/>
              <a:t>Bone cells</a:t>
            </a:r>
          </a:p>
          <a:p>
            <a:r>
              <a:rPr lang="en-US" b="1" dirty="0"/>
              <a:t>Osteoblasts</a:t>
            </a:r>
            <a:r>
              <a:rPr lang="en-US" dirty="0"/>
              <a:t>: cells responsible for bone formation (later mature into osteocytes).</a:t>
            </a:r>
          </a:p>
          <a:p>
            <a:r>
              <a:rPr lang="en-US" dirty="0"/>
              <a:t>Osteoblasts &amp; </a:t>
            </a:r>
            <a:r>
              <a:rPr lang="en-US" dirty="0" err="1"/>
              <a:t>chondrocytes</a:t>
            </a:r>
            <a:r>
              <a:rPr lang="en-US" dirty="0"/>
              <a:t> (cartilage-forming cells) develop from the same parent fibrous tissue cells.</a:t>
            </a:r>
          </a:p>
          <a:p>
            <a:r>
              <a:rPr lang="en-US" dirty="0"/>
              <a:t>Differentiation into osteogenic cells, rather than </a:t>
            </a:r>
            <a:r>
              <a:rPr lang="en-US" dirty="0" err="1"/>
              <a:t>chondroblasts</a:t>
            </a:r>
            <a:r>
              <a:rPr lang="en-US" dirty="0"/>
              <a:t>, depends upon an adequate oxygen supply.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977</a:t>
            </a:fld>
            <a:endParaRPr lang="en-US"/>
          </a:p>
        </p:txBody>
      </p:sp>
    </p:spTree>
  </p:cSld>
  <p:clrMapOvr>
    <a:masterClrMapping/>
  </p:clrMapOvr>
  <p:transition>
    <p:wipe dir="r"/>
  </p:transition>
</p:sld>
</file>

<file path=ppt/slides/slide9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278562"/>
            <a:ext cx="8686800" cy="579438"/>
          </a:xfrm>
        </p:spPr>
        <p:txBody>
          <a:bodyPr>
            <a:normAutofit/>
          </a:bodyPr>
          <a:lstStyle/>
          <a:p>
            <a:r>
              <a:rPr lang="en-US" sz="3200" dirty="0"/>
              <a:t>Microscopic structure of cancellous bone</a:t>
            </a:r>
          </a:p>
        </p:txBody>
      </p:sp>
      <p:pic>
        <p:nvPicPr>
          <p:cNvPr id="5122" name="Picture 2"/>
          <p:cNvPicPr>
            <a:picLocks noGrp="1" noChangeAspect="1" noChangeArrowheads="1"/>
          </p:cNvPicPr>
          <p:nvPr>
            <p:ph idx="1"/>
          </p:nvPr>
        </p:nvPicPr>
        <p:blipFill>
          <a:blip r:embed="rId3"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978</a:t>
            </a:fld>
            <a:endParaRPr lang="en-US"/>
          </a:p>
        </p:txBody>
      </p:sp>
    </p:spTree>
  </p:cSld>
  <p:clrMapOvr>
    <a:masterClrMapping/>
  </p:clrMapOvr>
  <p:transition>
    <p:wipe dir="r"/>
  </p:transition>
</p:sld>
</file>

<file path=ppt/slides/slide9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92500" lnSpcReduction="10000"/>
          </a:bodyPr>
          <a:lstStyle/>
          <a:p>
            <a:r>
              <a:rPr lang="en-US" b="1" dirty="0"/>
              <a:t>Osteoblasts</a:t>
            </a:r>
          </a:p>
          <a:p>
            <a:r>
              <a:rPr lang="en-US" dirty="0"/>
              <a:t>Bone-forming cells that secrete collagen &amp; other constituents of bone tissue. </a:t>
            </a:r>
          </a:p>
          <a:p>
            <a:r>
              <a:rPr lang="en-US" dirty="0"/>
              <a:t>Present:</a:t>
            </a:r>
          </a:p>
          <a:p>
            <a:pPr lvl="1"/>
            <a:r>
              <a:rPr lang="en-US" dirty="0"/>
              <a:t>in the deeper layers of periosteum</a:t>
            </a:r>
          </a:p>
          <a:p>
            <a:pPr lvl="1"/>
            <a:r>
              <a:rPr lang="en-US" dirty="0"/>
              <a:t>in the centres of </a:t>
            </a:r>
            <a:r>
              <a:rPr lang="en-US" dirty="0">
                <a:solidFill>
                  <a:schemeClr val="bg1"/>
                </a:solidFill>
              </a:rPr>
              <a:t>ossification</a:t>
            </a:r>
            <a:r>
              <a:rPr lang="en-US" dirty="0"/>
              <a:t> of immature bone</a:t>
            </a:r>
          </a:p>
          <a:p>
            <a:pPr lvl="1"/>
            <a:r>
              <a:rPr lang="en-US" dirty="0"/>
              <a:t>at the ends of the diaphysis adjacent to the epiphyseal cartilages of long bones</a:t>
            </a:r>
          </a:p>
          <a:p>
            <a:pPr lvl="1"/>
            <a:r>
              <a:rPr lang="en-US" dirty="0"/>
              <a:t>at the site of a fracture.</a:t>
            </a:r>
          </a:p>
          <a:p>
            <a:r>
              <a:rPr lang="en-US" b="1" dirty="0"/>
              <a:t>Osteocytes</a:t>
            </a:r>
          </a:p>
          <a:p>
            <a:r>
              <a:rPr lang="en-US" dirty="0"/>
              <a:t>As bone develops, osteoblasts become trapped and remain isolated in lacunae. They stop forming new bone at this stage and are called </a:t>
            </a:r>
            <a:r>
              <a:rPr lang="en-US" b="1" dirty="0"/>
              <a:t>osteocytes</a:t>
            </a:r>
            <a:r>
              <a:rPr lang="en-US" dirty="0"/>
              <a:t>.</a:t>
            </a:r>
          </a:p>
          <a:p>
            <a:r>
              <a:rPr lang="en-US" dirty="0"/>
              <a:t>Osteocytes are nourished by tissue fluid in the </a:t>
            </a:r>
            <a:r>
              <a:rPr lang="en-US" dirty="0" err="1"/>
              <a:t>canaliculi</a:t>
            </a:r>
            <a:r>
              <a:rPr lang="en-US" dirty="0"/>
              <a:t> that radiate from the </a:t>
            </a:r>
            <a:r>
              <a:rPr lang="en-US" dirty="0" err="1"/>
              <a:t>Haversian</a:t>
            </a:r>
            <a:r>
              <a:rPr lang="en-US" dirty="0"/>
              <a:t> canals.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979</a:t>
            </a:fld>
            <a:endParaRPr lang="en-US" dirty="0"/>
          </a:p>
        </p:txBody>
      </p:sp>
    </p:spTree>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24600"/>
            <a:ext cx="8229600" cy="334962"/>
          </a:xfrm>
        </p:spPr>
        <p:txBody>
          <a:bodyPr>
            <a:normAutofit fontScale="90000"/>
          </a:bodyPr>
          <a:lstStyle/>
          <a:p>
            <a:r>
              <a:rPr lang="en-US" sz="2400" dirty="0"/>
              <a:t>Regions of abdominal cavity</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98</a:t>
            </a:fld>
            <a:endParaRPr lang="en-US"/>
          </a:p>
        </p:txBody>
      </p:sp>
    </p:spTree>
  </p:cSld>
  <p:clrMapOvr>
    <a:masterClrMapping/>
  </p:clrMapOvr>
  <p:transition>
    <p:strips dir="rd"/>
  </p:transition>
</p:sld>
</file>

<file path=ppt/slides/slide9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b="1" dirty="0"/>
              <a:t>Osteoclasts</a:t>
            </a:r>
          </a:p>
          <a:p>
            <a:r>
              <a:rPr lang="en-US" b="1" dirty="0"/>
              <a:t>Function</a:t>
            </a:r>
            <a:r>
              <a:rPr lang="en-US" dirty="0"/>
              <a:t>: resorption of bone to maintain the optimum shape. </a:t>
            </a:r>
          </a:p>
          <a:p>
            <a:r>
              <a:rPr lang="en-US" dirty="0"/>
              <a:t>Takes place at bone surfaces:</a:t>
            </a:r>
          </a:p>
          <a:p>
            <a:pPr lvl="1"/>
            <a:r>
              <a:rPr lang="en-US" dirty="0"/>
              <a:t>under the periosteum, to maintain the shape of bones during growth and to remove excess callus formed during healing of fractures</a:t>
            </a:r>
          </a:p>
          <a:p>
            <a:pPr lvl="1"/>
            <a:r>
              <a:rPr lang="en-US" dirty="0"/>
              <a:t>round the walls of the medullary canal during growth and to </a:t>
            </a:r>
            <a:r>
              <a:rPr lang="en-US" dirty="0" err="1"/>
              <a:t>canalise</a:t>
            </a:r>
            <a:r>
              <a:rPr lang="en-US" dirty="0"/>
              <a:t> callus during healing.</a:t>
            </a:r>
          </a:p>
          <a:p>
            <a:r>
              <a:rPr lang="en-US" dirty="0"/>
              <a:t>A fine balance of </a:t>
            </a:r>
            <a:r>
              <a:rPr lang="en-US" dirty="0" err="1"/>
              <a:t>osteoblast</a:t>
            </a:r>
            <a:r>
              <a:rPr lang="en-US" dirty="0"/>
              <a:t> &amp; </a:t>
            </a:r>
            <a:r>
              <a:rPr lang="en-US" dirty="0" err="1"/>
              <a:t>osteoclast</a:t>
            </a:r>
            <a:r>
              <a:rPr lang="en-US" dirty="0"/>
              <a:t> activity maintains normal bone structure and functions.</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980</a:t>
            </a:fld>
            <a:endParaRPr lang="en-US"/>
          </a:p>
        </p:txBody>
      </p:sp>
    </p:spTree>
  </p:cSld>
  <p:clrMapOvr>
    <a:masterClrMapping/>
  </p:clrMapOvr>
  <p:transition>
    <p:wipe dir="r"/>
  </p:transition>
</p:sld>
</file>

<file path=ppt/slides/slide9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style>
          <a:lnRef idx="1">
            <a:schemeClr val="accent6"/>
          </a:lnRef>
          <a:fillRef idx="3">
            <a:schemeClr val="accent6"/>
          </a:fillRef>
          <a:effectRef idx="2">
            <a:schemeClr val="accent6"/>
          </a:effectRef>
          <a:fontRef idx="minor">
            <a:schemeClr val="lt1"/>
          </a:fontRef>
        </p:style>
        <p:txBody>
          <a:bodyPr>
            <a:normAutofit/>
          </a:bodyPr>
          <a:lstStyle/>
          <a:p>
            <a:r>
              <a:rPr lang="en-US" sz="2800" b="1" u="sng" dirty="0"/>
              <a:t>Development of bone tissue (osteogenesis or ossification)</a:t>
            </a:r>
          </a:p>
        </p:txBody>
      </p:sp>
      <p:sp>
        <p:nvSpPr>
          <p:cNvPr id="3" name="Content Placeholder 2"/>
          <p:cNvSpPr>
            <a:spLocks noGrp="1"/>
          </p:cNvSpPr>
          <p:nvPr>
            <p:ph idx="1"/>
          </p:nvPr>
        </p:nvSpPr>
        <p:spPr>
          <a:xfrm>
            <a:off x="0" y="457200"/>
            <a:ext cx="9144000" cy="6400800"/>
          </a:xfrm>
          <a:solidFill>
            <a:schemeClr val="bg1"/>
          </a:solidFill>
        </p:spPr>
        <p:txBody>
          <a:bodyPr>
            <a:normAutofit/>
          </a:bodyPr>
          <a:lstStyle/>
          <a:p>
            <a:r>
              <a:rPr lang="en-US" dirty="0"/>
              <a:t>Begins before birth &amp; is not complete until about the 21</a:t>
            </a:r>
            <a:r>
              <a:rPr lang="en-US" baseline="30000" dirty="0"/>
              <a:t>st</a:t>
            </a:r>
            <a:r>
              <a:rPr lang="en-US" dirty="0"/>
              <a:t> year of life. </a:t>
            </a:r>
          </a:p>
          <a:p>
            <a:r>
              <a:rPr lang="en-US" dirty="0"/>
              <a:t>Long, short &amp; irregular bones develop from rods of cartilage, </a:t>
            </a:r>
            <a:r>
              <a:rPr lang="en-US" b="1" dirty="0">
                <a:solidFill>
                  <a:srgbClr val="FF0000"/>
                </a:solidFill>
              </a:rPr>
              <a:t>cartilage models.</a:t>
            </a:r>
          </a:p>
          <a:p>
            <a:r>
              <a:rPr lang="en-US" b="1" dirty="0">
                <a:solidFill>
                  <a:srgbClr val="FF0000"/>
                </a:solidFill>
              </a:rPr>
              <a:t>Flat bones </a:t>
            </a:r>
            <a:r>
              <a:rPr lang="en-US" dirty="0"/>
              <a:t>develop from </a:t>
            </a:r>
            <a:r>
              <a:rPr lang="en-US" b="1" dirty="0">
                <a:solidFill>
                  <a:srgbClr val="FF0000"/>
                </a:solidFill>
              </a:rPr>
              <a:t>membrane models </a:t>
            </a:r>
            <a:r>
              <a:rPr lang="en-US" dirty="0"/>
              <a:t>and</a:t>
            </a:r>
            <a:r>
              <a:rPr lang="en-US" i="1" dirty="0"/>
              <a:t> </a:t>
            </a:r>
            <a:r>
              <a:rPr lang="en-US" b="1" dirty="0">
                <a:solidFill>
                  <a:srgbClr val="FF0000"/>
                </a:solidFill>
              </a:rPr>
              <a:t>sesamoid bones </a:t>
            </a:r>
            <a:r>
              <a:rPr lang="en-US" dirty="0"/>
              <a:t>from </a:t>
            </a:r>
            <a:r>
              <a:rPr lang="en-US" b="1" dirty="0">
                <a:solidFill>
                  <a:srgbClr val="FF0000"/>
                </a:solidFill>
              </a:rPr>
              <a:t>tendon models</a:t>
            </a:r>
            <a:r>
              <a:rPr lang="en-US" i="1" dirty="0"/>
              <a:t>. </a:t>
            </a:r>
          </a:p>
          <a:p>
            <a:r>
              <a:rPr lang="en-US" dirty="0"/>
              <a:t>Bone development consists of 2 processes:</a:t>
            </a:r>
          </a:p>
          <a:p>
            <a:pPr lvl="1"/>
            <a:r>
              <a:rPr lang="en-US" dirty="0"/>
              <a:t>secretion by osteoblasts of osteoid, i.e. collagen fibres in a </a:t>
            </a:r>
            <a:r>
              <a:rPr lang="en-US" dirty="0" err="1"/>
              <a:t>mucopolysaccharide</a:t>
            </a:r>
            <a:r>
              <a:rPr lang="en-US" dirty="0"/>
              <a:t> matrix which gradually replaces the original cartilage and membrane models</a:t>
            </a:r>
          </a:p>
          <a:p>
            <a:pPr lvl="1"/>
            <a:r>
              <a:rPr lang="en-US" dirty="0"/>
              <a:t>calcification of osteoid immediately after its deposition.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981</a:t>
            </a:fld>
            <a:endParaRPr lang="en-US"/>
          </a:p>
        </p:txBody>
      </p:sp>
    </p:spTree>
  </p:cSld>
  <p:clrMapOvr>
    <a:masterClrMapping/>
  </p:clrMapOvr>
  <p:transition>
    <p:wipe dir="r"/>
  </p:transition>
</p:sld>
</file>

<file path=ppt/slides/slide9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dirty="0"/>
              <a:t>2 types of arrangement of collagen in osteoid.</a:t>
            </a:r>
          </a:p>
          <a:p>
            <a:pPr marL="514350" indent="-514350">
              <a:buAutoNum type="arabicPeriod"/>
            </a:pPr>
            <a:r>
              <a:rPr lang="fr-FR" b="1" dirty="0"/>
              <a:t>Woven (non-</a:t>
            </a:r>
            <a:r>
              <a:rPr lang="fr-FR" b="1" dirty="0" err="1"/>
              <a:t>lamellar</a:t>
            </a:r>
            <a:r>
              <a:rPr lang="fr-FR" b="1" dirty="0"/>
              <a:t>) </a:t>
            </a:r>
            <a:r>
              <a:rPr lang="fr-FR" b="1" dirty="0" err="1"/>
              <a:t>bone</a:t>
            </a:r>
            <a:r>
              <a:rPr lang="fr-FR" b="1" dirty="0"/>
              <a:t>. </a:t>
            </a:r>
            <a:r>
              <a:rPr lang="fr-FR" dirty="0" err="1"/>
              <a:t>Collagen</a:t>
            </a:r>
            <a:r>
              <a:rPr lang="fr-FR" dirty="0"/>
              <a:t> fibres are </a:t>
            </a:r>
            <a:r>
              <a:rPr lang="fr-FR" dirty="0" err="1"/>
              <a:t>deposited</a:t>
            </a:r>
            <a:r>
              <a:rPr lang="fr-FR" dirty="0"/>
              <a:t> </a:t>
            </a:r>
            <a:r>
              <a:rPr lang="en-US" dirty="0"/>
              <a:t>in irregular bundles, then ossified. </a:t>
            </a:r>
          </a:p>
          <a:p>
            <a:pPr marL="914400" lvl="1" indent="-514350"/>
            <a:r>
              <a:rPr lang="en-US" dirty="0"/>
              <a:t>Occurs during ossification of bones that originate as membrane models, e.g. skull bones. </a:t>
            </a:r>
          </a:p>
          <a:p>
            <a:pPr marL="914400" lvl="1" indent="-514350"/>
            <a:r>
              <a:rPr lang="en-US" dirty="0"/>
              <a:t>In adults it is also present in bone tumours &amp; healing fractures.</a:t>
            </a:r>
          </a:p>
          <a:p>
            <a:pPr>
              <a:buNone/>
            </a:pPr>
            <a:r>
              <a:rPr lang="en-US" b="1" dirty="0"/>
              <a:t>2. Lamellar bone. </a:t>
            </a:r>
            <a:r>
              <a:rPr lang="en-US" dirty="0"/>
              <a:t>Collagen fibres are deposited as in woven bone, </a:t>
            </a:r>
            <a:r>
              <a:rPr lang="en-US" dirty="0" err="1"/>
              <a:t>organised</a:t>
            </a:r>
            <a:r>
              <a:rPr lang="en-US" dirty="0"/>
              <a:t> into characteristic lamellae found in compact and cancellous bone then ossified. </a:t>
            </a:r>
          </a:p>
          <a:p>
            <a:pPr lvl="1"/>
            <a:r>
              <a:rPr lang="en-US" dirty="0"/>
              <a:t>Occurs when cartilage models are replaced by bone and in healing of fractures.</a:t>
            </a:r>
            <a:endParaRPr lang="en-US" b="1"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982</a:t>
            </a:fld>
            <a:endParaRPr lang="en-US"/>
          </a:p>
        </p:txBody>
      </p:sp>
    </p:spTree>
  </p:cSld>
  <p:clrMapOvr>
    <a:masterClrMapping/>
  </p:clrMapOvr>
  <p:transition>
    <p:wipe dir="r"/>
  </p:transition>
</p:sld>
</file>

<file path=ppt/slides/slide9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b="1" u="sng" dirty="0"/>
              <a:t>Development of long bones </a:t>
            </a:r>
          </a:p>
        </p:txBody>
      </p:sp>
      <p:sp>
        <p:nvSpPr>
          <p:cNvPr id="3" name="Content Placeholder 2"/>
          <p:cNvSpPr>
            <a:spLocks noGrp="1"/>
          </p:cNvSpPr>
          <p:nvPr>
            <p:ph idx="1"/>
          </p:nvPr>
        </p:nvSpPr>
        <p:spPr>
          <a:xfrm>
            <a:off x="0" y="533400"/>
            <a:ext cx="9144000" cy="6324600"/>
          </a:xfrm>
          <a:solidFill>
            <a:schemeClr val="bg1"/>
          </a:solidFill>
        </p:spPr>
        <p:txBody>
          <a:bodyPr>
            <a:normAutofit fontScale="85000" lnSpcReduction="10000"/>
          </a:bodyPr>
          <a:lstStyle/>
          <a:p>
            <a:r>
              <a:rPr lang="en-US" dirty="0"/>
              <a:t>Ossification begins in small areas of osteogenic cells, or centres of ossification in the cartilage model. </a:t>
            </a:r>
          </a:p>
          <a:p>
            <a:pPr lvl="1"/>
            <a:r>
              <a:rPr lang="en-US" dirty="0"/>
              <a:t>This is accompanied by development of a bone collar at about 8 weeks of gestation. </a:t>
            </a:r>
          </a:p>
          <a:p>
            <a:r>
              <a:rPr lang="en-US" dirty="0"/>
              <a:t>Later  blood supply develops &amp; bone tissue replaces cartilage as osteoblasts secrete osteoid components in the shaft. </a:t>
            </a:r>
          </a:p>
          <a:p>
            <a:r>
              <a:rPr lang="en-US" dirty="0"/>
              <a:t>Bone lengthens as ossification continues &amp; spreads to the epiphyses. </a:t>
            </a:r>
          </a:p>
          <a:p>
            <a:r>
              <a:rPr lang="en-US" dirty="0"/>
              <a:t>Around birth, secondary centres of ossification develop in the epiphyses &amp; the medullary canal forms when osteoclasts break down the central bone tissue in the middle of the shaft. </a:t>
            </a:r>
          </a:p>
          <a:p>
            <a:r>
              <a:rPr lang="en-US" dirty="0"/>
              <a:t>After birth, the bone grows in length by ossification of the </a:t>
            </a:r>
            <a:r>
              <a:rPr lang="en-US" dirty="0" err="1"/>
              <a:t>diaphyseal</a:t>
            </a:r>
            <a:r>
              <a:rPr lang="en-US" dirty="0"/>
              <a:t> surface of the epiphyseal cartilages and growth is complete when the cartilages become completely ossified.</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983</a:t>
            </a:fld>
            <a:endParaRPr lang="en-US" dirty="0"/>
          </a:p>
        </p:txBody>
      </p:sp>
    </p:spTree>
  </p:cSld>
  <p:clrMapOvr>
    <a:masterClrMapping/>
  </p:clrMapOvr>
  <p:transition>
    <p:wipe dir="r"/>
  </p:transition>
</p:sld>
</file>

<file path=ppt/slides/slide9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430962"/>
            <a:ext cx="8229600" cy="427038"/>
          </a:xfrm>
        </p:spPr>
        <p:txBody>
          <a:bodyPr>
            <a:normAutofit fontScale="90000"/>
          </a:bodyPr>
          <a:lstStyle/>
          <a:p>
            <a:r>
              <a:rPr lang="en-US" dirty="0"/>
              <a:t>Stages in long bone development</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984</a:t>
            </a:fld>
            <a:endParaRPr lang="en-US"/>
          </a:p>
        </p:txBody>
      </p:sp>
    </p:spTree>
  </p:cSld>
  <p:clrMapOvr>
    <a:masterClrMapping/>
  </p:clrMapOvr>
  <p:transition>
    <p:wipe dir="r"/>
  </p:transition>
</p:sld>
</file>

<file path=ppt/slides/slide9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pPr>
              <a:buNone/>
            </a:pPr>
            <a:r>
              <a:rPr lang="en-US" b="1" u="sng" dirty="0"/>
              <a:t>Hormonal regulation of bone growth</a:t>
            </a:r>
          </a:p>
          <a:p>
            <a:pPr>
              <a:buNone/>
            </a:pPr>
            <a:r>
              <a:rPr lang="en-US" dirty="0"/>
              <a:t>1. Growth hormone &amp; thyroid hormones, are especially important during infancy &amp; childhood.</a:t>
            </a:r>
          </a:p>
          <a:p>
            <a:pPr>
              <a:buNone/>
            </a:pPr>
            <a:r>
              <a:rPr lang="en-US" dirty="0"/>
              <a:t>2. Testosterone &amp; oestrogens influence the physical changes that occur at puberty.</a:t>
            </a:r>
          </a:p>
          <a:p>
            <a:pPr>
              <a:buNone/>
            </a:pPr>
            <a:r>
              <a:rPr lang="en-US" dirty="0"/>
              <a:t>3. Cacitonin &amp; PTH; homeostasis of blood &amp; bone calcium levels required for bone development.</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985</a:t>
            </a:fld>
            <a:endParaRPr lang="en-US"/>
          </a:p>
        </p:txBody>
      </p:sp>
    </p:spTree>
  </p:cSld>
  <p:clrMapOvr>
    <a:masterClrMapping/>
  </p:clrMapOvr>
  <p:transition>
    <p:wipe dir="r"/>
  </p:transition>
</p:sld>
</file>

<file path=ppt/slides/slide9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b="1" u="sng" dirty="0"/>
              <a:t>AXIAL SKELETON</a:t>
            </a:r>
          </a:p>
        </p:txBody>
      </p:sp>
      <p:sp>
        <p:nvSpPr>
          <p:cNvPr id="3" name="Content Placeholder 2"/>
          <p:cNvSpPr>
            <a:spLocks noGrp="1"/>
          </p:cNvSpPr>
          <p:nvPr>
            <p:ph idx="1"/>
          </p:nvPr>
        </p:nvSpPr>
        <p:spPr>
          <a:xfrm>
            <a:off x="0" y="609600"/>
            <a:ext cx="9144000" cy="6248400"/>
          </a:xfrm>
          <a:solidFill>
            <a:schemeClr val="bg1"/>
          </a:solidFill>
        </p:spPr>
        <p:txBody>
          <a:bodyPr>
            <a:normAutofit fontScale="92500" lnSpcReduction="10000"/>
          </a:bodyPr>
          <a:lstStyle/>
          <a:p>
            <a:r>
              <a:rPr lang="en-US" dirty="0"/>
              <a:t>Skull, vertebral column, ribs &amp; sternum. </a:t>
            </a:r>
          </a:p>
          <a:p>
            <a:pPr>
              <a:buNone/>
            </a:pPr>
            <a:r>
              <a:rPr lang="en-US" b="1" dirty="0"/>
              <a:t>a) Skull</a:t>
            </a:r>
          </a:p>
          <a:p>
            <a:r>
              <a:rPr lang="en-US" dirty="0"/>
              <a:t>Rests on the upper end of the vertebral column </a:t>
            </a:r>
          </a:p>
          <a:p>
            <a:r>
              <a:rPr lang="en-US" dirty="0"/>
              <a:t>Its bony structure is divided into 2 parts: cranium &amp; face.</a:t>
            </a:r>
          </a:p>
          <a:p>
            <a:r>
              <a:rPr lang="en-US" b="1" dirty="0"/>
              <a:t>Cranium</a:t>
            </a:r>
          </a:p>
          <a:p>
            <a:r>
              <a:rPr lang="en-US" dirty="0"/>
              <a:t>Formed by a number of flat &amp; irregular bones that provide a bony protection for the brain. </a:t>
            </a:r>
          </a:p>
          <a:p>
            <a:r>
              <a:rPr lang="en-US" dirty="0"/>
              <a:t>Has a </a:t>
            </a:r>
            <a:r>
              <a:rPr lang="en-US" b="1" dirty="0">
                <a:solidFill>
                  <a:srgbClr val="FF0000"/>
                </a:solidFill>
              </a:rPr>
              <a:t>base</a:t>
            </a:r>
            <a:r>
              <a:rPr lang="en-US" dirty="0">
                <a:solidFill>
                  <a:srgbClr val="FF0000"/>
                </a:solidFill>
              </a:rPr>
              <a:t> </a:t>
            </a:r>
            <a:r>
              <a:rPr lang="en-US" dirty="0"/>
              <a:t>upon which the brain rests &amp; a </a:t>
            </a:r>
            <a:r>
              <a:rPr lang="en-US" b="1" dirty="0">
                <a:solidFill>
                  <a:srgbClr val="FF0000"/>
                </a:solidFill>
              </a:rPr>
              <a:t>vault</a:t>
            </a:r>
            <a:r>
              <a:rPr lang="en-US" dirty="0"/>
              <a:t> that surrounds &amp; covers it. </a:t>
            </a:r>
          </a:p>
          <a:p>
            <a:r>
              <a:rPr lang="en-US" dirty="0"/>
              <a:t>Periosteum inside the skull bones consists of the </a:t>
            </a:r>
            <a:r>
              <a:rPr lang="en-US" b="1" dirty="0"/>
              <a:t>outer layer of dura mater</a:t>
            </a:r>
            <a:r>
              <a:rPr lang="en-US" dirty="0"/>
              <a:t>. In the mature skull the joints (sutures) between the bones are immovable (</a:t>
            </a:r>
            <a:r>
              <a:rPr lang="en-US" b="1" dirty="0"/>
              <a:t>fibrous). </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986</a:t>
            </a:fld>
            <a:endParaRPr lang="en-US"/>
          </a:p>
        </p:txBody>
      </p:sp>
    </p:spTree>
  </p:cSld>
  <p:clrMapOvr>
    <a:masterClrMapping/>
  </p:clrMapOvr>
  <p:transition>
    <p:wipe dir="r"/>
  </p:transition>
</p:sld>
</file>

<file path=ppt/slides/slide9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dirty="0"/>
              <a:t>Bones have numerous perforations through which nerves, blood &amp; lymph vessels pass. </a:t>
            </a:r>
          </a:p>
          <a:p>
            <a:r>
              <a:rPr lang="en-US" dirty="0"/>
              <a:t>Bones of the cranium:</a:t>
            </a:r>
          </a:p>
          <a:p>
            <a:pPr lvl="1"/>
            <a:r>
              <a:rPr lang="en-US" dirty="0"/>
              <a:t>1 frontal bone</a:t>
            </a:r>
          </a:p>
          <a:p>
            <a:pPr lvl="1"/>
            <a:r>
              <a:rPr lang="en-US" dirty="0"/>
              <a:t>2 parietal bones</a:t>
            </a:r>
          </a:p>
          <a:p>
            <a:pPr lvl="1"/>
            <a:r>
              <a:rPr lang="en-US" dirty="0"/>
              <a:t>2 temporal bones</a:t>
            </a:r>
          </a:p>
          <a:p>
            <a:pPr lvl="1"/>
            <a:r>
              <a:rPr lang="en-US" dirty="0"/>
              <a:t>1 occipital bone</a:t>
            </a:r>
          </a:p>
          <a:p>
            <a:pPr lvl="1"/>
            <a:r>
              <a:rPr lang="en-US" dirty="0"/>
              <a:t>1 sphenoid bone</a:t>
            </a:r>
          </a:p>
          <a:p>
            <a:pPr lvl="1"/>
            <a:r>
              <a:rPr lang="en-US" dirty="0"/>
              <a:t>1 ethmoid bone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987</a:t>
            </a:fld>
            <a:endParaRPr lang="en-US"/>
          </a:p>
        </p:txBody>
      </p:sp>
    </p:spTree>
  </p:cSld>
  <p:clrMapOvr>
    <a:masterClrMapping/>
  </p:clrMapOvr>
  <p:transition>
    <p:wipe dir="r"/>
  </p:transition>
</p:sld>
</file>

<file path=ppt/slides/slide9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370638"/>
            <a:ext cx="8229600" cy="487362"/>
          </a:xfrm>
          <a:solidFill>
            <a:schemeClr val="bg1"/>
          </a:solidFill>
        </p:spPr>
        <p:txBody>
          <a:bodyPr>
            <a:normAutofit fontScale="90000"/>
          </a:bodyPr>
          <a:lstStyle/>
          <a:p>
            <a:r>
              <a:rPr lang="en-US" dirty="0"/>
              <a:t>Bones of the skull and sutures</a:t>
            </a:r>
          </a:p>
        </p:txBody>
      </p:sp>
      <p:pic>
        <p:nvPicPr>
          <p:cNvPr id="6146" name="Picture 2"/>
          <p:cNvPicPr>
            <a:picLocks noGrp="1" noChangeAspect="1" noChangeArrowheads="1"/>
          </p:cNvPicPr>
          <p:nvPr>
            <p:ph idx="1"/>
          </p:nvPr>
        </p:nvPicPr>
        <p:blipFill>
          <a:blip r:embed="rId3" cstate="print"/>
          <a:srcRect/>
          <a:stretch>
            <a:fillRect/>
          </a:stretch>
        </p:blipFill>
        <p:spPr bwMode="auto">
          <a:xfrm>
            <a:off x="0" y="0"/>
            <a:ext cx="9144000" cy="6324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988</a:t>
            </a:fld>
            <a:endParaRPr lang="en-US"/>
          </a:p>
        </p:txBody>
      </p:sp>
    </p:spTree>
  </p:cSld>
  <p:clrMapOvr>
    <a:masterClrMapping/>
  </p:clrMapOvr>
  <p:transition>
    <p:wipe dir="r"/>
  </p:transition>
</p:sld>
</file>

<file path=ppt/slides/slide98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92500" lnSpcReduction="10000"/>
          </a:bodyPr>
          <a:lstStyle/>
          <a:p>
            <a:pPr>
              <a:buNone/>
            </a:pPr>
            <a:r>
              <a:rPr lang="en-US" b="1" dirty="0" err="1"/>
              <a:t>i</a:t>
            </a:r>
            <a:r>
              <a:rPr lang="en-US" b="1" dirty="0"/>
              <a:t>) Frontal bone</a:t>
            </a:r>
          </a:p>
          <a:p>
            <a:r>
              <a:rPr lang="en-US" dirty="0"/>
              <a:t>Bone of the forehead. </a:t>
            </a:r>
          </a:p>
          <a:p>
            <a:r>
              <a:rPr lang="en-US" dirty="0"/>
              <a:t>Forms part of the orbital cavities &amp; </a:t>
            </a:r>
            <a:r>
              <a:rPr lang="en-US" dirty="0" err="1"/>
              <a:t>supraorbital</a:t>
            </a:r>
            <a:r>
              <a:rPr lang="en-US" dirty="0"/>
              <a:t> margins. </a:t>
            </a:r>
          </a:p>
          <a:p>
            <a:r>
              <a:rPr lang="en-US" dirty="0"/>
              <a:t>Originates in 2 parts joined in the midline by frontal suture</a:t>
            </a:r>
          </a:p>
          <a:p>
            <a:pPr>
              <a:buNone/>
            </a:pPr>
            <a:r>
              <a:rPr lang="en-US" b="1" dirty="0"/>
              <a:t>ii) Parietal bones</a:t>
            </a:r>
          </a:p>
          <a:p>
            <a:r>
              <a:rPr lang="en-US" dirty="0"/>
              <a:t>Form sides &amp; roof of skull. </a:t>
            </a:r>
          </a:p>
          <a:p>
            <a:r>
              <a:rPr lang="en-US" dirty="0"/>
              <a:t>Articulate with each other at the </a:t>
            </a:r>
            <a:r>
              <a:rPr lang="en-US" dirty="0" err="1"/>
              <a:t>sagittal</a:t>
            </a:r>
            <a:r>
              <a:rPr lang="en-US" dirty="0"/>
              <a:t> suture, with the frontal bone at the coronal suture, with the occipital bone at the </a:t>
            </a:r>
            <a:r>
              <a:rPr lang="en-US" dirty="0" err="1"/>
              <a:t>lambdoidal</a:t>
            </a:r>
            <a:r>
              <a:rPr lang="en-US" dirty="0"/>
              <a:t> suture and with the temporal bones at the squamous sutures. </a:t>
            </a:r>
          </a:p>
          <a:p>
            <a:r>
              <a:rPr lang="en-US" dirty="0"/>
              <a:t>Inner surface is concave &amp; is grooved by the brain &amp; blood vessels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989</a:t>
            </a:fld>
            <a:endParaRPr lang="en-US"/>
          </a:p>
        </p:txBody>
      </p:sp>
    </p:spTree>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b="1" u="sng" dirty="0"/>
              <a:t>Contents of abdominal cavity</a:t>
            </a:r>
          </a:p>
          <a:p>
            <a:r>
              <a:rPr lang="en-US" dirty="0"/>
              <a:t>Organs and glands involved in the digestion and absorption of food. These are:</a:t>
            </a:r>
          </a:p>
          <a:p>
            <a:pPr lvl="1"/>
            <a:r>
              <a:rPr lang="en-US" dirty="0"/>
              <a:t>the stomach, small intestine and most of the large intestine</a:t>
            </a:r>
          </a:p>
          <a:p>
            <a:pPr lvl="1"/>
            <a:r>
              <a:rPr lang="en-US" dirty="0"/>
              <a:t>the liver, gall bladder, bile ducts and pancreas. </a:t>
            </a:r>
          </a:p>
          <a:p>
            <a:r>
              <a:rPr lang="en-US" dirty="0"/>
              <a:t>Other structures include:</a:t>
            </a:r>
          </a:p>
          <a:p>
            <a:pPr>
              <a:buNone/>
            </a:pPr>
            <a:r>
              <a:rPr lang="en-US" dirty="0"/>
              <a:t>	• the spleen</a:t>
            </a:r>
          </a:p>
          <a:p>
            <a:pPr>
              <a:buNone/>
            </a:pPr>
            <a:r>
              <a:rPr lang="en-US" dirty="0"/>
              <a:t>	• 2 kidneys and the upper part of the ureters</a:t>
            </a:r>
          </a:p>
          <a:p>
            <a:pPr>
              <a:buNone/>
            </a:pPr>
            <a:r>
              <a:rPr lang="en-US" dirty="0"/>
              <a:t>	• 2 adrenal (suprarenal) glands</a:t>
            </a:r>
          </a:p>
          <a:p>
            <a:pPr>
              <a:buNone/>
            </a:pPr>
            <a:r>
              <a:rPr lang="en-US" dirty="0"/>
              <a:t>	• numerous blood vessels, lymph vessels, nerves</a:t>
            </a:r>
          </a:p>
          <a:p>
            <a:pPr>
              <a:buNone/>
            </a:pPr>
            <a:r>
              <a:rPr lang="en-US" dirty="0"/>
              <a:t>	• lymph nodes.</a:t>
            </a:r>
          </a:p>
          <a:p>
            <a:pPr>
              <a:buNone/>
            </a:pPr>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99</a:t>
            </a:fld>
            <a:endParaRPr lang="en-US"/>
          </a:p>
        </p:txBody>
      </p:sp>
    </p:spTree>
  </p:cSld>
  <p:clrMapOvr>
    <a:masterClrMapping/>
  </p:clrMapOvr>
  <p:transition>
    <p:strips dir="rd"/>
  </p:transition>
</p:sld>
</file>

<file path=ppt/slides/slide9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92500" lnSpcReduction="10000"/>
          </a:bodyPr>
          <a:lstStyle/>
          <a:p>
            <a:pPr>
              <a:buNone/>
            </a:pPr>
            <a:r>
              <a:rPr lang="en-US" b="1" dirty="0"/>
              <a:t>iii)Temporal bones </a:t>
            </a:r>
          </a:p>
          <a:p>
            <a:r>
              <a:rPr lang="en-US" dirty="0"/>
              <a:t>Lie one on each side of the head &amp; form immovable joints with the parietal, occipital, sphenoid &amp; </a:t>
            </a:r>
            <a:r>
              <a:rPr lang="en-US" dirty="0" err="1"/>
              <a:t>zygomatic</a:t>
            </a:r>
            <a:r>
              <a:rPr lang="en-US" dirty="0"/>
              <a:t> bones.</a:t>
            </a:r>
          </a:p>
          <a:p>
            <a:pPr>
              <a:buNone/>
            </a:pPr>
            <a:r>
              <a:rPr lang="en-US" b="1" dirty="0"/>
              <a:t>iv) Occipital bone</a:t>
            </a:r>
          </a:p>
          <a:p>
            <a:r>
              <a:rPr lang="en-US" dirty="0"/>
              <a:t>Forms the back of the head &amp; part of the base of the skull. </a:t>
            </a:r>
          </a:p>
          <a:p>
            <a:r>
              <a:rPr lang="en-US" dirty="0"/>
              <a:t>Has immovable joints with the parietal, temporal &amp; sphenoid bones. </a:t>
            </a:r>
          </a:p>
          <a:p>
            <a:r>
              <a:rPr lang="en-US" dirty="0" err="1"/>
              <a:t>Occiput</a:t>
            </a:r>
            <a:r>
              <a:rPr lang="en-US" dirty="0"/>
              <a:t> has 2 articular </a:t>
            </a:r>
            <a:r>
              <a:rPr lang="en-US" dirty="0" err="1"/>
              <a:t>condyles</a:t>
            </a:r>
            <a:r>
              <a:rPr lang="en-US" dirty="0"/>
              <a:t> that form hinge joints with the first bone of the vertebral column, </a:t>
            </a:r>
            <a:r>
              <a:rPr lang="en-US" b="1" dirty="0">
                <a:solidFill>
                  <a:srgbClr val="FF0000"/>
                </a:solidFill>
              </a:rPr>
              <a:t>the atlas</a:t>
            </a:r>
            <a:r>
              <a:rPr lang="en-US" dirty="0"/>
              <a:t>. </a:t>
            </a:r>
          </a:p>
          <a:p>
            <a:r>
              <a:rPr lang="en-US" dirty="0"/>
              <a:t>Between the </a:t>
            </a:r>
            <a:r>
              <a:rPr lang="en-US" dirty="0" err="1"/>
              <a:t>condyles</a:t>
            </a:r>
            <a:r>
              <a:rPr lang="en-US" dirty="0"/>
              <a:t> there is the </a:t>
            </a:r>
            <a:r>
              <a:rPr lang="en-US" b="1" dirty="0">
                <a:solidFill>
                  <a:srgbClr val="FF0000"/>
                </a:solidFill>
              </a:rPr>
              <a:t>foramen magnum </a:t>
            </a:r>
            <a:r>
              <a:rPr lang="en-US" dirty="0"/>
              <a:t>through which the spinal cord passes into the cranial cavity.</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990</a:t>
            </a:fld>
            <a:endParaRPr lang="en-US"/>
          </a:p>
        </p:txBody>
      </p:sp>
    </p:spTree>
  </p:cSld>
  <p:clrMapOvr>
    <a:masterClrMapping/>
  </p:clrMapOvr>
  <p:transition>
    <p:wipe dir="r"/>
  </p:transition>
</p:sld>
</file>

<file path=ppt/slides/slide9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92500" lnSpcReduction="20000"/>
          </a:bodyPr>
          <a:lstStyle/>
          <a:p>
            <a:pPr>
              <a:buNone/>
            </a:pPr>
            <a:r>
              <a:rPr lang="en-US" b="1" dirty="0"/>
              <a:t>v) Sphenoid bone </a:t>
            </a:r>
          </a:p>
          <a:p>
            <a:r>
              <a:rPr lang="en-US" dirty="0"/>
              <a:t>Occupies middle portion of the base of skull &amp; it articulates with the </a:t>
            </a:r>
            <a:r>
              <a:rPr lang="en-US" dirty="0">
                <a:solidFill>
                  <a:schemeClr val="bg1"/>
                </a:solidFill>
              </a:rPr>
              <a:t>occipital</a:t>
            </a:r>
            <a:r>
              <a:rPr lang="en-US" dirty="0"/>
              <a:t>, temporal, parietal &amp; frontal bones. </a:t>
            </a:r>
          </a:p>
          <a:p>
            <a:r>
              <a:rPr lang="en-US" dirty="0"/>
              <a:t>Superior surface in the middle of the bone is </a:t>
            </a:r>
            <a:r>
              <a:rPr lang="en-US" b="1" dirty="0">
                <a:solidFill>
                  <a:srgbClr val="FF0000"/>
                </a:solidFill>
              </a:rPr>
              <a:t>hypophyseal fossa (sella turcica); </a:t>
            </a:r>
            <a:r>
              <a:rPr lang="en-US" dirty="0"/>
              <a:t>pituitary gland rests.</a:t>
            </a:r>
          </a:p>
          <a:p>
            <a:pPr>
              <a:buNone/>
            </a:pPr>
            <a:r>
              <a:rPr lang="en-US" b="1" dirty="0"/>
              <a:t>vi) Ethmoid bone</a:t>
            </a:r>
          </a:p>
          <a:p>
            <a:r>
              <a:rPr lang="en-US" dirty="0"/>
              <a:t>Occupies the anterior part of the base of the skull &amp; helps to form the orbital cavity, the nasal septum &amp; the lateral walls of the nasal cavity. </a:t>
            </a:r>
          </a:p>
          <a:p>
            <a:r>
              <a:rPr lang="en-US" dirty="0"/>
              <a:t>On each side are 2 projections into the nasal cavity, the </a:t>
            </a:r>
            <a:r>
              <a:rPr lang="en-US" b="1" dirty="0"/>
              <a:t>upper &amp; middle </a:t>
            </a:r>
            <a:r>
              <a:rPr lang="en-US" b="1" dirty="0" err="1"/>
              <a:t>conchae</a:t>
            </a:r>
            <a:r>
              <a:rPr lang="en-US" b="1" dirty="0"/>
              <a:t> </a:t>
            </a:r>
            <a:r>
              <a:rPr lang="en-US" dirty="0"/>
              <a:t>or turbinated processes. </a:t>
            </a:r>
          </a:p>
          <a:p>
            <a:r>
              <a:rPr lang="en-US" dirty="0"/>
              <a:t>Horizontal flattened part, the </a:t>
            </a:r>
            <a:r>
              <a:rPr lang="en-US" b="1" dirty="0" err="1">
                <a:solidFill>
                  <a:srgbClr val="FF0000"/>
                </a:solidFill>
              </a:rPr>
              <a:t>cribriform</a:t>
            </a:r>
            <a:r>
              <a:rPr lang="en-US" b="1" dirty="0">
                <a:solidFill>
                  <a:srgbClr val="FF0000"/>
                </a:solidFill>
              </a:rPr>
              <a:t> plate</a:t>
            </a:r>
            <a:r>
              <a:rPr lang="en-US" b="1" dirty="0"/>
              <a:t>, </a:t>
            </a:r>
            <a:r>
              <a:rPr lang="en-US" dirty="0"/>
              <a:t>forms the roof of the nasal cavity &amp; has numerous small foramina through which nerve fibres of the olfactory nerve pass upwards from the nasal cavity to the brain. </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991</a:t>
            </a:fld>
            <a:endParaRPr lang="en-US"/>
          </a:p>
        </p:txBody>
      </p:sp>
    </p:spTree>
  </p:cSld>
  <p:clrMapOvr>
    <a:masterClrMapping/>
  </p:clrMapOvr>
  <p:transition>
    <p:wipe dir="r"/>
  </p:transition>
</p:sld>
</file>

<file path=ppt/slides/slide9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b="1" dirty="0"/>
              <a:t>Face</a:t>
            </a:r>
          </a:p>
          <a:p>
            <a:r>
              <a:rPr lang="en-US" dirty="0"/>
              <a:t>13 bones in addition to the frontal bone:</a:t>
            </a:r>
          </a:p>
          <a:p>
            <a:pPr lvl="1"/>
            <a:r>
              <a:rPr lang="en-US" dirty="0"/>
              <a:t>2 </a:t>
            </a:r>
            <a:r>
              <a:rPr lang="en-US" dirty="0" err="1"/>
              <a:t>zygomatic</a:t>
            </a:r>
            <a:r>
              <a:rPr lang="en-US" dirty="0"/>
              <a:t> or cheek bones</a:t>
            </a:r>
          </a:p>
          <a:p>
            <a:pPr lvl="1"/>
            <a:r>
              <a:rPr lang="en-US" dirty="0"/>
              <a:t>1 maxilla (originated as 2)</a:t>
            </a:r>
          </a:p>
          <a:p>
            <a:pPr lvl="1"/>
            <a:r>
              <a:rPr lang="en-US" dirty="0"/>
              <a:t>2 nasal bones</a:t>
            </a:r>
          </a:p>
          <a:p>
            <a:pPr lvl="1"/>
            <a:r>
              <a:rPr lang="en-US" dirty="0"/>
              <a:t>2 lacrimal bones</a:t>
            </a:r>
          </a:p>
          <a:p>
            <a:pPr lvl="1"/>
            <a:r>
              <a:rPr lang="en-US" dirty="0"/>
              <a:t>1 </a:t>
            </a:r>
            <a:r>
              <a:rPr lang="en-US" dirty="0" err="1"/>
              <a:t>vomer</a:t>
            </a:r>
            <a:endParaRPr lang="en-US" dirty="0"/>
          </a:p>
          <a:p>
            <a:pPr lvl="1"/>
            <a:r>
              <a:rPr lang="en-US" dirty="0"/>
              <a:t>2 palatine bones</a:t>
            </a:r>
          </a:p>
          <a:p>
            <a:pPr lvl="1"/>
            <a:r>
              <a:rPr lang="en-US" dirty="0"/>
              <a:t>2 inferior </a:t>
            </a:r>
            <a:r>
              <a:rPr lang="en-US" dirty="0" err="1"/>
              <a:t>conchae</a:t>
            </a:r>
            <a:endParaRPr lang="en-US" dirty="0"/>
          </a:p>
          <a:p>
            <a:pPr lvl="1"/>
            <a:r>
              <a:rPr lang="en-US" dirty="0"/>
              <a:t>1 mandible (originated as 2).</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992</a:t>
            </a:fld>
            <a:endParaRPr lang="en-US"/>
          </a:p>
        </p:txBody>
      </p:sp>
    </p:spTree>
  </p:cSld>
  <p:clrMapOvr>
    <a:masterClrMapping/>
  </p:clrMapOvr>
  <p:transition>
    <p:wipe dir="r"/>
  </p:transition>
</p:sld>
</file>

<file path=ppt/slides/slide9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430962"/>
            <a:ext cx="8229600" cy="427038"/>
          </a:xfrm>
        </p:spPr>
        <p:txBody>
          <a:bodyPr>
            <a:normAutofit fontScale="90000"/>
          </a:bodyPr>
          <a:lstStyle/>
          <a:p>
            <a:r>
              <a:rPr lang="en-US" dirty="0"/>
              <a:t>Bones of the face</a:t>
            </a:r>
          </a:p>
        </p:txBody>
      </p:sp>
      <p:pic>
        <p:nvPicPr>
          <p:cNvPr id="7170" name="Picture 2"/>
          <p:cNvPicPr>
            <a:picLocks noGrp="1" noChangeAspect="1" noChangeArrowheads="1"/>
          </p:cNvPicPr>
          <p:nvPr>
            <p:ph idx="1"/>
          </p:nvPr>
        </p:nvPicPr>
        <p:blipFill>
          <a:blip r:embed="rId3" cstate="print"/>
          <a:srcRect/>
          <a:stretch>
            <a:fillRect/>
          </a:stretch>
        </p:blipFill>
        <p:spPr bwMode="auto">
          <a:xfrm>
            <a:off x="0" y="0"/>
            <a:ext cx="9144000" cy="640079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993</a:t>
            </a:fld>
            <a:endParaRPr lang="en-US"/>
          </a:p>
        </p:txBody>
      </p:sp>
    </p:spTree>
  </p:cSld>
  <p:clrMapOvr>
    <a:masterClrMapping/>
  </p:clrMapOvr>
  <p:transition>
    <p:wipe dir="r"/>
  </p:transition>
</p:sld>
</file>

<file path=ppt/slides/slide9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92500" lnSpcReduction="20000"/>
          </a:bodyPr>
          <a:lstStyle/>
          <a:p>
            <a:pPr>
              <a:buNone/>
            </a:pPr>
            <a:r>
              <a:rPr lang="en-US" b="1" dirty="0" err="1"/>
              <a:t>i</a:t>
            </a:r>
            <a:r>
              <a:rPr lang="en-US" b="1" dirty="0"/>
              <a:t>) </a:t>
            </a:r>
            <a:r>
              <a:rPr lang="en-US" b="1" dirty="0" err="1"/>
              <a:t>Zygomatic</a:t>
            </a:r>
            <a:r>
              <a:rPr lang="en-US" b="1" dirty="0"/>
              <a:t>/cheek bones</a:t>
            </a:r>
          </a:p>
          <a:p>
            <a:r>
              <a:rPr lang="en-US" dirty="0"/>
              <a:t>Form the prominences of the cheeks &amp; part of the floor &amp; lateral walls of the orbital cavities.</a:t>
            </a:r>
          </a:p>
          <a:p>
            <a:pPr>
              <a:buNone/>
            </a:pPr>
            <a:r>
              <a:rPr lang="en-US" b="1" dirty="0"/>
              <a:t>ii) Maxilla/upper jaw bone</a:t>
            </a:r>
          </a:p>
          <a:p>
            <a:r>
              <a:rPr lang="en-US" dirty="0"/>
              <a:t>Originates as 2 bones; fusion takes place before birth. </a:t>
            </a:r>
          </a:p>
          <a:p>
            <a:r>
              <a:rPr lang="en-US" dirty="0"/>
              <a:t>Forms upper jaw, anterior part of the roof of the mouth, lateral walls of the nasal cavity &amp; part of the floor of the orbital cavities. </a:t>
            </a:r>
          </a:p>
          <a:p>
            <a:r>
              <a:rPr lang="en-US" dirty="0"/>
              <a:t>Alveolar ridge/process, projects downwards &amp; carries the upper teeth. On each side is the maxillary sinus, lined with ciliated mucous membrane &amp; with openings into the nasal cavity.</a:t>
            </a:r>
          </a:p>
          <a:p>
            <a:pPr>
              <a:buNone/>
            </a:pPr>
            <a:r>
              <a:rPr lang="en-US" b="1" dirty="0"/>
              <a:t>iii) Nasal bones</a:t>
            </a:r>
          </a:p>
          <a:p>
            <a:r>
              <a:rPr lang="en-US" dirty="0"/>
              <a:t>2 small flat bones which form the greater part of the lateral &amp; superior surfaces of the bridge of the nose.</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994</a:t>
            </a:fld>
            <a:endParaRPr lang="en-US"/>
          </a:p>
        </p:txBody>
      </p:sp>
    </p:spTree>
  </p:cSld>
  <p:clrMapOvr>
    <a:masterClrMapping/>
  </p:clrMapOvr>
  <p:transition>
    <p:cover dir="rd"/>
  </p:transition>
</p:sld>
</file>

<file path=ppt/slides/slide9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85000" lnSpcReduction="20000"/>
          </a:bodyPr>
          <a:lstStyle/>
          <a:p>
            <a:pPr>
              <a:buNone/>
            </a:pPr>
            <a:r>
              <a:rPr lang="en-US" b="1" dirty="0"/>
              <a:t>iv) Lacrimal bones</a:t>
            </a:r>
          </a:p>
          <a:p>
            <a:r>
              <a:rPr lang="en-US" dirty="0"/>
              <a:t>2 small bones; posterior &amp; lateral to the nasal bones &amp; form part of the medial walls of the orbital cavities. Each is pierced by a foramen for the passage of the nasolacrimal duct which carries the tears from the medial canthus of the eye to the nasal cavity.</a:t>
            </a:r>
          </a:p>
          <a:p>
            <a:pPr>
              <a:buNone/>
            </a:pPr>
            <a:r>
              <a:rPr lang="en-US" b="1" dirty="0"/>
              <a:t>v) </a:t>
            </a:r>
            <a:r>
              <a:rPr lang="en-US" b="1" dirty="0" err="1"/>
              <a:t>Vomer</a:t>
            </a:r>
            <a:endParaRPr lang="en-US" b="1" dirty="0"/>
          </a:p>
          <a:p>
            <a:r>
              <a:rPr lang="en-US" dirty="0"/>
              <a:t>Thin flat bone which extends upwards from the middle of the hard palate to form the main part of the nasal septum.</a:t>
            </a:r>
          </a:p>
          <a:p>
            <a:r>
              <a:rPr lang="en-US" dirty="0"/>
              <a:t>Superiorly; articulates with the perpendicular plate of the ethmoid bone.</a:t>
            </a:r>
          </a:p>
          <a:p>
            <a:pPr>
              <a:buNone/>
            </a:pPr>
            <a:r>
              <a:rPr lang="en-US" b="1" dirty="0"/>
              <a:t>vi) Palatine bones</a:t>
            </a:r>
          </a:p>
          <a:p>
            <a:r>
              <a:rPr lang="en-US" dirty="0"/>
              <a:t>2 L-shaped bones. </a:t>
            </a:r>
          </a:p>
          <a:p>
            <a:r>
              <a:rPr lang="en-US" dirty="0"/>
              <a:t>Horizontal parts unite to form the </a:t>
            </a:r>
            <a:r>
              <a:rPr lang="en-US" b="1" dirty="0"/>
              <a:t>posterior part of the hard palate</a:t>
            </a:r>
            <a:r>
              <a:rPr lang="en-US" dirty="0"/>
              <a:t> </a:t>
            </a:r>
          </a:p>
          <a:p>
            <a:r>
              <a:rPr lang="en-US" dirty="0"/>
              <a:t>Perpendicular parts project upwards to form </a:t>
            </a:r>
            <a:r>
              <a:rPr lang="en-US" b="1" dirty="0"/>
              <a:t>part of the lateral walls of the nasal cavity</a:t>
            </a:r>
            <a:r>
              <a:rPr lang="en-US" dirty="0"/>
              <a:t>. At their upper extremities they form part of the orbital cavities.</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995</a:t>
            </a:fld>
            <a:endParaRPr lang="en-US"/>
          </a:p>
        </p:txBody>
      </p:sp>
    </p:spTree>
  </p:cSld>
  <p:clrMapOvr>
    <a:masterClrMapping/>
  </p:clrMapOvr>
  <p:transition>
    <p:cover dir="rd"/>
  </p:transition>
</p:sld>
</file>

<file path=ppt/slides/slide9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fontScale="92500" lnSpcReduction="20000"/>
          </a:bodyPr>
          <a:lstStyle/>
          <a:p>
            <a:pPr>
              <a:buNone/>
            </a:pPr>
            <a:r>
              <a:rPr lang="en-US" b="1" dirty="0"/>
              <a:t>vii) Inferior </a:t>
            </a:r>
            <a:r>
              <a:rPr lang="en-US" b="1" dirty="0" err="1"/>
              <a:t>conchae</a:t>
            </a:r>
            <a:endParaRPr lang="en-US" b="1" dirty="0"/>
          </a:p>
          <a:p>
            <a:r>
              <a:rPr lang="en-US" dirty="0"/>
              <a:t>Each </a:t>
            </a:r>
            <a:r>
              <a:rPr lang="en-US" dirty="0" err="1"/>
              <a:t>concha</a:t>
            </a:r>
            <a:r>
              <a:rPr lang="en-US" dirty="0"/>
              <a:t> is a scroll-shaped bone which forms part of the lateral wall of the nasal cavity &amp; projects into it below the middle </a:t>
            </a:r>
            <a:r>
              <a:rPr lang="en-US" dirty="0" err="1"/>
              <a:t>concha</a:t>
            </a:r>
            <a:r>
              <a:rPr lang="en-US" dirty="0"/>
              <a:t>. Superior &amp; middle </a:t>
            </a:r>
            <a:r>
              <a:rPr lang="en-US" dirty="0" err="1"/>
              <a:t>conchae</a:t>
            </a:r>
            <a:r>
              <a:rPr lang="en-US" dirty="0"/>
              <a:t> are parts of the ethmoid bone.</a:t>
            </a:r>
          </a:p>
          <a:p>
            <a:pPr>
              <a:buNone/>
            </a:pPr>
            <a:r>
              <a:rPr lang="en-US" b="1" dirty="0"/>
              <a:t>viii) Mandible</a:t>
            </a:r>
          </a:p>
          <a:p>
            <a:r>
              <a:rPr lang="en-US" dirty="0"/>
              <a:t>Only movable bone of the skull. </a:t>
            </a:r>
          </a:p>
          <a:p>
            <a:r>
              <a:rPr lang="en-US" dirty="0"/>
              <a:t>Originates as 2 parts which unite at the midline. Each half consists of 2 main parts: </a:t>
            </a:r>
          </a:p>
          <a:p>
            <a:pPr lvl="1"/>
            <a:r>
              <a:rPr lang="en-US" dirty="0"/>
              <a:t>a curved body with the </a:t>
            </a:r>
            <a:r>
              <a:rPr lang="en-US" b="1" dirty="0"/>
              <a:t>alveolar ridge </a:t>
            </a:r>
            <a:r>
              <a:rPr lang="en-US" dirty="0"/>
              <a:t>containing the lower teeth </a:t>
            </a:r>
          </a:p>
          <a:p>
            <a:pPr lvl="1"/>
            <a:r>
              <a:rPr lang="en-US" b="1" dirty="0"/>
              <a:t>a </a:t>
            </a:r>
            <a:r>
              <a:rPr lang="en-US" b="1" dirty="0" err="1"/>
              <a:t>ramus</a:t>
            </a:r>
            <a:r>
              <a:rPr lang="en-US" b="1" dirty="0"/>
              <a:t> </a:t>
            </a:r>
            <a:r>
              <a:rPr lang="en-US" dirty="0"/>
              <a:t>which projects upwards almost at right angles to the posterior end of the body. At the upper end the </a:t>
            </a:r>
            <a:r>
              <a:rPr lang="en-US" dirty="0" err="1"/>
              <a:t>ramus</a:t>
            </a:r>
            <a:r>
              <a:rPr lang="en-US" dirty="0"/>
              <a:t> divides into the </a:t>
            </a:r>
            <a:r>
              <a:rPr lang="en-US" b="1" dirty="0" err="1"/>
              <a:t>condylar</a:t>
            </a:r>
            <a:r>
              <a:rPr lang="en-US" b="1" dirty="0"/>
              <a:t> process </a:t>
            </a:r>
            <a:r>
              <a:rPr lang="en-US" dirty="0"/>
              <a:t>which articulates with the temporal bone to form the </a:t>
            </a:r>
            <a:r>
              <a:rPr lang="en-US" dirty="0" err="1"/>
              <a:t>temporomandibular</a:t>
            </a:r>
            <a:r>
              <a:rPr lang="en-US" dirty="0"/>
              <a:t> joint and the </a:t>
            </a:r>
            <a:r>
              <a:rPr lang="en-US" b="1" dirty="0" err="1"/>
              <a:t>coronoid</a:t>
            </a:r>
            <a:r>
              <a:rPr lang="en-US" b="1" dirty="0"/>
              <a:t> process </a:t>
            </a:r>
            <a:r>
              <a:rPr lang="en-US" dirty="0"/>
              <a:t>that gives attachment to muscles and ligaments. The point where the </a:t>
            </a:r>
            <a:r>
              <a:rPr lang="en-US" dirty="0" err="1"/>
              <a:t>ramus</a:t>
            </a:r>
            <a:r>
              <a:rPr lang="en-US" dirty="0"/>
              <a:t> joins the body is the </a:t>
            </a:r>
            <a:r>
              <a:rPr lang="en-US" b="1" dirty="0"/>
              <a:t>angle of the jaw.</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996</a:t>
            </a:fld>
            <a:endParaRPr lang="en-US" dirty="0"/>
          </a:p>
        </p:txBody>
      </p:sp>
    </p:spTree>
  </p:cSld>
  <p:clrMapOvr>
    <a:masterClrMapping/>
  </p:clrMapOvr>
  <p:transition>
    <p:cover dir="rd"/>
  </p:transition>
</p:sld>
</file>

<file path=ppt/slides/slide9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A635FD2-D9AA-4F2E-8FE6-17BF2643B117}" type="slidenum">
              <a:rPr lang="en-US" smtClean="0"/>
              <a:pPr/>
              <a:t>997</a:t>
            </a:fld>
            <a:endParaRPr lang="en-US"/>
          </a:p>
        </p:txBody>
      </p:sp>
    </p:spTree>
  </p:cSld>
  <p:clrMapOvr>
    <a:masterClrMapping/>
  </p:clrMapOvr>
  <p:transition>
    <p:cover dir="rd"/>
  </p:transition>
</p:sld>
</file>

<file path=ppt/slides/slide9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b="1" dirty="0"/>
              <a:t>Sinuses</a:t>
            </a:r>
          </a:p>
          <a:p>
            <a:r>
              <a:rPr lang="en-US" dirty="0"/>
              <a:t>Containing air are present in sphenoid, ethmoid, maxillary &amp; frontal bones. </a:t>
            </a:r>
          </a:p>
          <a:p>
            <a:r>
              <a:rPr lang="en-US" dirty="0"/>
              <a:t>All communicate with the nasal cavity &amp; are lined with ciliated mucous membrane.</a:t>
            </a:r>
          </a:p>
          <a:p>
            <a:r>
              <a:rPr lang="en-US" b="1" dirty="0"/>
              <a:t>Functions :</a:t>
            </a:r>
          </a:p>
          <a:p>
            <a:pPr lvl="1"/>
            <a:r>
              <a:rPr lang="en-US" dirty="0"/>
              <a:t>to give resonance to the voice</a:t>
            </a:r>
          </a:p>
          <a:p>
            <a:pPr lvl="1"/>
            <a:r>
              <a:rPr lang="en-US" dirty="0"/>
              <a:t>to lighten the bones of the face &amp; cranium, making it easier for the head to balance on top of the vertebral column.</a:t>
            </a:r>
          </a:p>
        </p:txBody>
      </p:sp>
      <p:sp>
        <p:nvSpPr>
          <p:cNvPr id="5" name="Slide Number Placeholder 4"/>
          <p:cNvSpPr>
            <a:spLocks noGrp="1"/>
          </p:cNvSpPr>
          <p:nvPr>
            <p:ph type="sldNum" sz="quarter" idx="12"/>
          </p:nvPr>
        </p:nvSpPr>
        <p:spPr/>
        <p:txBody>
          <a:bodyPr/>
          <a:lstStyle/>
          <a:p>
            <a:fld id="{5A635FD2-D9AA-4F2E-8FE6-17BF2643B117}" type="slidenum">
              <a:rPr lang="en-US" smtClean="0"/>
              <a:pPr/>
              <a:t>998</a:t>
            </a:fld>
            <a:endParaRPr lang="en-US"/>
          </a:p>
        </p:txBody>
      </p:sp>
    </p:spTree>
  </p:cSld>
  <p:clrMapOvr>
    <a:masterClrMapping/>
  </p:clrMapOvr>
  <p:transition>
    <p:cover dir="rd"/>
  </p:transition>
</p:sld>
</file>

<file path=ppt/slides/slide99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solidFill>
        </p:spPr>
        <p:txBody>
          <a:bodyPr>
            <a:normAutofit/>
          </a:bodyPr>
          <a:lstStyle/>
          <a:p>
            <a:pPr>
              <a:buNone/>
            </a:pPr>
            <a:r>
              <a:rPr lang="en-US" b="1" u="sng" dirty="0"/>
              <a:t>Fontanelles of the skull </a:t>
            </a:r>
          </a:p>
          <a:p>
            <a:r>
              <a:rPr lang="en-US" dirty="0"/>
              <a:t>Where 3 or more bones meet; </a:t>
            </a:r>
            <a:r>
              <a:rPr lang="en-US" b="1" dirty="0" err="1"/>
              <a:t>fontanelles</a:t>
            </a:r>
            <a:r>
              <a:rPr lang="en-US" dirty="0"/>
              <a:t>. </a:t>
            </a:r>
          </a:p>
          <a:p>
            <a:r>
              <a:rPr lang="en-US" dirty="0"/>
              <a:t>2 largest </a:t>
            </a:r>
          </a:p>
          <a:p>
            <a:pPr lvl="1"/>
            <a:r>
              <a:rPr lang="en-US" dirty="0"/>
              <a:t>anterior fontanelle, not fully ossified until the child is 12 to 18 months old, </a:t>
            </a:r>
          </a:p>
          <a:p>
            <a:pPr lvl="1"/>
            <a:r>
              <a:rPr lang="en-US" dirty="0"/>
              <a:t>posterior fontanelle, usually ossified 2 to 3 months after birth. </a:t>
            </a:r>
          </a:p>
          <a:p>
            <a:r>
              <a:rPr lang="en-US" dirty="0"/>
              <a:t>Skull bones don’t fuse before birth to allow for </a:t>
            </a:r>
            <a:r>
              <a:rPr lang="en-US" dirty="0" err="1"/>
              <a:t>moulding</a:t>
            </a:r>
            <a:r>
              <a:rPr lang="en-US" dirty="0"/>
              <a:t> of the baby's head during its passage through the birth canal.</a:t>
            </a:r>
          </a:p>
          <a:p>
            <a:endParaRPr lang="en-US" dirty="0"/>
          </a:p>
        </p:txBody>
      </p:sp>
      <p:sp>
        <p:nvSpPr>
          <p:cNvPr id="5" name="Slide Number Placeholder 4"/>
          <p:cNvSpPr>
            <a:spLocks noGrp="1"/>
          </p:cNvSpPr>
          <p:nvPr>
            <p:ph type="sldNum" sz="quarter" idx="12"/>
          </p:nvPr>
        </p:nvSpPr>
        <p:spPr/>
        <p:txBody>
          <a:bodyPr/>
          <a:lstStyle/>
          <a:p>
            <a:fld id="{5A635FD2-D9AA-4F2E-8FE6-17BF2643B117}" type="slidenum">
              <a:rPr lang="en-US" smtClean="0"/>
              <a:pPr/>
              <a:t>999</a:t>
            </a:fld>
            <a:endParaRPr lang="en-US"/>
          </a:p>
        </p:txBody>
      </p:sp>
    </p:spTree>
  </p:cSld>
  <p:clrMapOvr>
    <a:masterClrMapping/>
  </p:clrMapOvr>
  <p:transition>
    <p:cover dir="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49459</TotalTime>
  <Words>83291</Words>
  <Application>Microsoft Office PowerPoint</Application>
  <PresentationFormat>On-screen Show (4:3)</PresentationFormat>
  <Paragraphs>8062</Paragraphs>
  <Slides>1221</Slides>
  <Notes>16</Notes>
  <HiddenSlides>0</HiddenSlides>
  <MMClips>0</MMClips>
  <ScaleCrop>false</ScaleCrop>
  <HeadingPairs>
    <vt:vector size="4" baseType="variant">
      <vt:variant>
        <vt:lpstr>Theme</vt:lpstr>
      </vt:variant>
      <vt:variant>
        <vt:i4>1</vt:i4>
      </vt:variant>
      <vt:variant>
        <vt:lpstr>Slide Titles</vt:lpstr>
      </vt:variant>
      <vt:variant>
        <vt:i4>1221</vt:i4>
      </vt:variant>
    </vt:vector>
  </HeadingPairs>
  <TitlesOfParts>
    <vt:vector size="1222" baseType="lpstr">
      <vt:lpstr>Office Theme</vt:lpstr>
      <vt:lpstr>TISSUES</vt:lpstr>
      <vt:lpstr>1. EPITHELIAL TISSUES</vt:lpstr>
      <vt:lpstr>A. Simple epithelium</vt:lpstr>
      <vt:lpstr>PowerPoint Presentation</vt:lpstr>
      <vt:lpstr>PowerPoint Presentation</vt:lpstr>
      <vt:lpstr>PowerPoint Presentation</vt:lpstr>
      <vt:lpstr>PowerPoint Presentation</vt:lpstr>
      <vt:lpstr>B. STRATIFIED EPITHELIA</vt:lpstr>
      <vt:lpstr>PowerPoint Presentation</vt:lpstr>
      <vt:lpstr>PowerPoint Presentation</vt:lpstr>
      <vt:lpstr>2. CONNECTIVE TISSUE</vt:lpstr>
      <vt:lpstr>PowerPoint Presentation</vt:lpstr>
      <vt:lpstr>CELLS OF CONNECTIVE TISSUE</vt:lpstr>
      <vt:lpstr>PowerPoint Presentation</vt:lpstr>
      <vt:lpstr>PowerPoint Presentation</vt:lpstr>
      <vt:lpstr>PowerPoint Presentation</vt:lpstr>
      <vt:lpstr>Ct….</vt:lpstr>
      <vt:lpstr>LOOSE (AREOLAR) CONNECTIVE TISSUE</vt:lpstr>
      <vt:lpstr>Loose (areolar) connective tissue.</vt:lpstr>
      <vt:lpstr>ADIPOSE TISSUE</vt:lpstr>
      <vt:lpstr>Adipose tissue</vt:lpstr>
      <vt:lpstr>DENSE CONNECTIVE TISSUE</vt:lpstr>
      <vt:lpstr>Fibrous tissue</vt:lpstr>
      <vt:lpstr>PowerPoint Presentation</vt:lpstr>
      <vt:lpstr>Elastic tissue</vt:lpstr>
      <vt:lpstr>LYMPHOID TISSUE</vt:lpstr>
      <vt:lpstr>CARTILAGE</vt:lpstr>
      <vt:lpstr>Hyaline cartilage</vt:lpstr>
      <vt:lpstr>PowerPoint Presentation</vt:lpstr>
      <vt:lpstr>Fibrocartilage </vt:lpstr>
      <vt:lpstr>PowerPoint Presentation</vt:lpstr>
      <vt:lpstr>Elastic fibrocartilage</vt:lpstr>
      <vt:lpstr>BONE</vt:lpstr>
      <vt:lpstr>3. MUSCLE TISSUE</vt:lpstr>
      <vt:lpstr>PowerPoint Presentation</vt:lpstr>
      <vt:lpstr>PowerPoint Presentation</vt:lpstr>
      <vt:lpstr>PowerPoint Presentation</vt:lpstr>
      <vt:lpstr>PowerPoint Presentation</vt:lpstr>
      <vt:lpstr>PowerPoint Presentation</vt:lpstr>
      <vt:lpstr>PowerPoint Presentation</vt:lpstr>
      <vt:lpstr>Cardiac muscle fibers</vt:lpstr>
      <vt:lpstr>NOTE:</vt:lpstr>
      <vt:lpstr>PowerPoint Presentation</vt:lpstr>
      <vt:lpstr>PowerPoint Presentation</vt:lpstr>
      <vt:lpstr>NERVOUS TISSUE</vt:lpstr>
      <vt:lpstr>A neuron</vt:lpstr>
      <vt:lpstr>TISSUE REGENERATION</vt:lpstr>
      <vt:lpstr>PowerPoint Presentation</vt:lpstr>
      <vt:lpstr>MEMBRANES </vt:lpstr>
      <vt:lpstr>PowerPoint Presentation</vt:lpstr>
      <vt:lpstr>PowerPoint Presentation</vt:lpstr>
      <vt:lpstr>PowerPoint Presentation</vt:lpstr>
      <vt:lpstr>GLANDS</vt:lpstr>
      <vt:lpstr>Exocrine glands: A. Simple glands. B. Compound (branching) glands.</vt:lpstr>
      <vt:lpstr>ORGANISATION OF THE BODY</vt:lpstr>
      <vt:lpstr>ANATOMICAL TERMS</vt:lpstr>
      <vt:lpstr>Anatomical position</vt:lpstr>
      <vt:lpstr>PowerPoint Presentation</vt:lpstr>
      <vt:lpstr>Anatomical planes</vt:lpstr>
      <vt:lpstr>PowerPoint Presentation</vt:lpstr>
      <vt:lpstr>PowerPoint Presentation</vt:lpstr>
      <vt:lpstr>PowerPoint Presentation</vt:lpstr>
      <vt:lpstr>Movement in Planes and Axis of Rotation</vt:lpstr>
      <vt:lpstr>Describing Position and Movement</vt:lpstr>
      <vt:lpstr>Anatomical Axis</vt:lpstr>
      <vt:lpstr>PowerPoint Presentation</vt:lpstr>
      <vt:lpstr>Terms of relative position and direction (6 pairs)</vt:lpstr>
      <vt:lpstr>Ct…</vt:lpstr>
      <vt:lpstr>Movt. in sagittal plane</vt:lpstr>
      <vt:lpstr>Movt. In frontal plane</vt:lpstr>
      <vt:lpstr>Movt. on transverse plane</vt:lpstr>
      <vt:lpstr>Helpful Hints….</vt:lpstr>
      <vt:lpstr>PowerPoint Presentation</vt:lpstr>
      <vt:lpstr>THE SKELETON</vt:lpstr>
      <vt:lpstr>PowerPoint Presentation</vt:lpstr>
      <vt:lpstr>PowerPoint Presentation</vt:lpstr>
      <vt:lpstr>AXIAL SKELETON</vt:lpstr>
      <vt:lpstr>PowerPoint Presentation</vt:lpstr>
      <vt:lpstr>Functions of the skull</vt:lpstr>
      <vt:lpstr>PowerPoint Presentation</vt:lpstr>
      <vt:lpstr>PowerPoint Presentation</vt:lpstr>
      <vt:lpstr>PowerPoint Presentation</vt:lpstr>
      <vt:lpstr>Functions of vertebral column</vt:lpstr>
      <vt:lpstr>PowerPoint Presentation</vt:lpstr>
      <vt:lpstr>PowerPoint Presentation</vt:lpstr>
      <vt:lpstr>PowerPoint Presentation</vt:lpstr>
      <vt:lpstr>Functions of the thoracic cage</vt:lpstr>
      <vt:lpstr>APPENDICULAR SKELETON</vt:lpstr>
      <vt:lpstr>Functions of appendicular skeleton</vt:lpstr>
      <vt:lpstr>CAVITIES OF THE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Regions of abdominal cavity</vt:lpstr>
      <vt:lpstr>PowerPoint Presentation</vt:lpstr>
      <vt:lpstr>Organs occupying anterior part of abdominal cavity</vt:lpstr>
      <vt:lpstr>abdominal organs occupying the posterior part of the abdominal cavity</vt:lpstr>
      <vt:lpstr>PowerPoint Presentation</vt:lpstr>
      <vt:lpstr>PowerPoint Presentation</vt:lpstr>
      <vt:lpstr>Female reproductive organs</vt:lpstr>
      <vt:lpstr>Male reproductive organs</vt:lpstr>
      <vt:lpstr>THE BLOOD</vt:lpstr>
      <vt:lpstr>PowerPoint Presentation</vt:lpstr>
      <vt:lpstr>PowerPoint Presentation</vt:lpstr>
      <vt:lpstr>COMPOSITION OF BLOOD</vt:lpstr>
      <vt:lpstr>PLASMA</vt:lpstr>
      <vt:lpstr>PowerPoint Presentation</vt:lpstr>
      <vt:lpstr>PowerPoint Presentation</vt:lpstr>
      <vt:lpstr>PowerPoint Presentation</vt:lpstr>
      <vt:lpstr>PowerPoint Presentation</vt:lpstr>
      <vt:lpstr>PowerPoint Presentation</vt:lpstr>
      <vt:lpstr>PowerPoint Presentation</vt:lpstr>
      <vt:lpstr>CELLULAR CONTENT OF BLOOD</vt:lpstr>
      <vt:lpstr>HAEMOPOIESIS</vt:lpstr>
      <vt:lpstr>ERYTHROCYTES (Red Blood Cells)</vt:lpstr>
      <vt:lpstr>r.b.c counts</vt:lpstr>
      <vt:lpstr>PowerPoint Presentation</vt:lpstr>
      <vt:lpstr>assignment</vt:lpstr>
      <vt:lpstr>Development and lifespan of erythrocytes</vt:lpstr>
      <vt:lpstr>PowerPoint Presentation</vt:lpstr>
      <vt:lpstr>Maturation of the erythrocyte</vt:lpstr>
      <vt:lpstr>PowerPoint Presentation</vt:lpstr>
      <vt:lpstr>PowerPoint Presentation</vt:lpstr>
      <vt:lpstr>Control of erythropoiesis</vt:lpstr>
      <vt:lpstr>Control of erythropoiesis</vt:lpstr>
      <vt:lpstr>PowerPoint Presentation</vt:lpstr>
      <vt:lpstr>PowerPoint Presentation</vt:lpstr>
      <vt:lpstr>PowerPoint Presentation</vt:lpstr>
      <vt:lpstr>BLOOD GROUPS</vt:lpstr>
      <vt:lpstr>PowerPoint Presentation</vt:lpstr>
      <vt:lpstr>THE ABO SYSTEM</vt:lpstr>
      <vt:lpstr>PowerPoint Presentation</vt:lpstr>
      <vt:lpstr>Abo system</vt:lpstr>
      <vt:lpstr>Universal donor vs recipient</vt:lpstr>
      <vt:lpstr>PowerPoint Presentation</vt:lpstr>
      <vt:lpstr>The ABO system of blood grouping: antigens, antibodies and compatibility.</vt:lpstr>
      <vt:lpstr>THE RHESUS SYSTEM</vt:lpstr>
      <vt:lpstr>summary</vt:lpstr>
      <vt:lpstr>LEUKOCYTES (White Blood Cells)</vt:lpstr>
      <vt:lpstr>Granulocycytes (polymorphonuclear leukocytes)</vt:lpstr>
      <vt:lpstr>The granulocytes (granular leukocytes)</vt:lpstr>
      <vt:lpstr>Assignment: </vt:lpstr>
      <vt:lpstr>granulocytes</vt:lpstr>
      <vt:lpstr>Amoeboid movement of leucocytes</vt:lpstr>
      <vt:lpstr>PowerPoint Presentation</vt:lpstr>
      <vt:lpstr>Phagocytic action of neutrophils</vt:lpstr>
      <vt:lpstr>PowerPoint Presentation</vt:lpstr>
      <vt:lpstr>PowerPoint Presentation</vt:lpstr>
      <vt:lpstr>assignment</vt:lpstr>
      <vt:lpstr>AGRANULOCYTES</vt:lpstr>
      <vt:lpstr>PowerPoint Presentation</vt:lpstr>
      <vt:lpstr>PowerPoint Presentation</vt:lpstr>
      <vt:lpstr>PowerPoint Presentation</vt:lpstr>
      <vt:lpstr>PowerPoint Presentation</vt:lpstr>
      <vt:lpstr>Agranulocytes </vt:lpstr>
      <vt:lpstr>THROMBOCYTES (platelets)</vt:lpstr>
      <vt:lpstr>PowerPoint Presentation</vt:lpstr>
      <vt:lpstr>PowerPoint Presentation</vt:lpstr>
      <vt:lpstr>Stages of blood clotting</vt:lpstr>
      <vt:lpstr>PowerPoint Presentation</vt:lpstr>
      <vt:lpstr>PowerPoint Presentation</vt:lpstr>
      <vt:lpstr>Assignment</vt:lpstr>
      <vt:lpstr> Control of coagulation</vt:lpstr>
      <vt:lpstr>CARDIOVASCULAR SYSTEM</vt:lpstr>
      <vt:lpstr>introduction</vt:lpstr>
      <vt:lpstr>Relationship between pulmonary and systemic circulations</vt:lpstr>
      <vt:lpstr>Assignment</vt:lpstr>
      <vt:lpstr>BLOOD VESSELS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of an artery and a vein</vt:lpstr>
      <vt:lpstr>PowerPoint Presentation</vt:lpstr>
      <vt:lpstr>The interior of a vein; valves and cusps</vt:lpstr>
      <vt:lpstr>Relationship between the vascular network</vt:lpstr>
      <vt:lpstr>Assignment</vt:lpstr>
      <vt:lpstr>Control of blood vessels diameter</vt:lpstr>
      <vt:lpstr>PowerPoint Presentation</vt:lpstr>
      <vt:lpstr>PowerPoint Presentation</vt:lpstr>
      <vt:lpstr>PowerPoint Presentation</vt:lpstr>
      <vt:lpstr>PowerPoint Presentation</vt:lpstr>
      <vt:lpstr>Capillary exchange</vt:lpstr>
      <vt:lpstr>PowerPoint Presentation</vt:lpstr>
      <vt:lpstr>Exchange of gases in internal respiration</vt:lpstr>
      <vt:lpstr>CELL NUTRITION</vt:lpstr>
      <vt:lpstr>PowerPoint Presentation</vt:lpstr>
      <vt:lpstr>Diffusion of nutrients and waste products btn capillaries and cells</vt:lpstr>
      <vt:lpstr>PowerPoint Presentation</vt:lpstr>
      <vt:lpstr>PowerPoint Presentation</vt:lpstr>
      <vt:lpstr>Effect of capillary pressures on water waterbmovement between capillaries and cells.</vt:lpstr>
      <vt:lpstr>THE HEART</vt:lpstr>
      <vt:lpstr>Student’s learning objectives</vt:lpstr>
      <vt:lpstr>PowerPoint Presentation</vt:lpstr>
      <vt:lpstr>PowerPoint Presentation</vt:lpstr>
      <vt:lpstr>Anatomical relations</vt:lpstr>
      <vt:lpstr>PowerPoint Presentation</vt:lpstr>
      <vt:lpstr>PowerPoint Presentation</vt:lpstr>
      <vt:lpstr>PowerPoint Presentation</vt:lpstr>
      <vt:lpstr>PowerPoint Presentation</vt:lpstr>
      <vt:lpstr>Layers of the heart wall</vt:lpstr>
      <vt:lpstr>PowerPoint Presentation</vt:lpstr>
      <vt:lpstr>PowerPoint Presentation</vt:lpstr>
      <vt:lpstr>INTERIOR OF THE HEART</vt:lpstr>
      <vt:lpstr>PowerPoint Presentation</vt:lpstr>
      <vt:lpstr>PowerPoint Presentation</vt:lpstr>
      <vt:lpstr>The left atrio-ventricular valve: A. Valve open. B. valve open                                                       Valve closed.</vt:lpstr>
      <vt:lpstr>Flow of blood through the heart</vt:lpstr>
      <vt:lpstr>PowerPoint Presentation</vt:lpstr>
      <vt:lpstr>Direction of blood flow through the heart</vt:lpstr>
      <vt:lpstr>PowerPoint Presentation</vt:lpstr>
      <vt:lpstr>Relationship between systemic and pulmonary circulation</vt:lpstr>
      <vt:lpstr>Blood supply to the heart</vt:lpstr>
      <vt:lpstr>Semilunar cusps of the aortic valve</vt:lpstr>
      <vt:lpstr>Coronary arteries</vt:lpstr>
      <vt:lpstr>PowerPoint Presentation</vt:lpstr>
      <vt:lpstr>Conducting system of the heart</vt:lpstr>
      <vt:lpstr>Conducting cells</vt:lpstr>
      <vt:lpstr>Ct….</vt:lpstr>
      <vt:lpstr>PowerPoint Presentation</vt:lpstr>
      <vt:lpstr>Nerve supply to the heart</vt:lpstr>
      <vt:lpstr>Cardiac cycle</vt:lpstr>
      <vt:lpstr>Stages of a cardiac cycle</vt:lpstr>
      <vt:lpstr>PowerPoint Presentation</vt:lpstr>
      <vt:lpstr>PowerPoint Presentation</vt:lpstr>
      <vt:lpstr>PowerPoint Presentation</vt:lpstr>
      <vt:lpstr>PowerPoint Presentation</vt:lpstr>
      <vt:lpstr>Heart sounds</vt:lpstr>
      <vt:lpstr>PowerPoint Presentation</vt:lpstr>
      <vt:lpstr>PowerPoint Presentation</vt:lpstr>
      <vt:lpstr>PowerPoint Presentation</vt:lpstr>
      <vt:lpstr>First heart sound (S1)</vt:lpstr>
      <vt:lpstr>Second heart sound (S2)</vt:lpstr>
      <vt:lpstr>3rd  heart sound</vt:lpstr>
      <vt:lpstr>Fourth heart sound (S4 </vt:lpstr>
      <vt:lpstr>PowerPoint Presentation</vt:lpstr>
      <vt:lpstr>PowerPoint Presentation</vt:lpstr>
      <vt:lpstr>Electrical changes in the heart</vt:lpstr>
      <vt:lpstr>PowerPoint Presentation</vt:lpstr>
      <vt:lpstr>PowerPoint Presentation</vt:lpstr>
      <vt:lpstr>Cardiac output</vt:lpstr>
      <vt:lpstr>PowerPoint Presentation</vt:lpstr>
      <vt:lpstr>PowerPoint Presentation</vt:lpstr>
      <vt:lpstr>PowerPoint Presentation</vt:lpstr>
      <vt:lpstr>PowerPoint Presentation</vt:lpstr>
      <vt:lpstr>Blood flow through a vein; skeletal muscle contraction</vt:lpstr>
      <vt:lpstr>PowerPoint Presentation</vt:lpstr>
      <vt:lpstr>Factors affecting heart rate</vt:lpstr>
      <vt:lpstr>PowerPoint Presentation</vt:lpstr>
      <vt:lpstr>PowerPoint Presentation</vt:lpstr>
      <vt:lpstr>BLOOD PRESSURE</vt:lpstr>
      <vt:lpstr>Sytolic vs diastolic pressure</vt:lpstr>
      <vt:lpstr>Factors determining blood pressure</vt:lpstr>
      <vt:lpstr>PowerPoint Presentation</vt:lpstr>
      <vt:lpstr>Control of blood pressure</vt:lpstr>
      <vt:lpstr>PowerPoint Presentation</vt:lpstr>
      <vt:lpstr>PowerPoint Presentation</vt:lpstr>
      <vt:lpstr>PowerPoint Presentation</vt:lpstr>
      <vt:lpstr>Baroreceptor reflex</vt:lpstr>
      <vt:lpstr>PowerPoint Presentation</vt:lpstr>
      <vt:lpstr>PowerPoint Presentation</vt:lpstr>
      <vt:lpstr>Mechanisms of blood pressure control</vt:lpstr>
      <vt:lpstr>Long term bp regulation</vt:lpstr>
      <vt:lpstr>PULSE </vt:lpstr>
      <vt:lpstr>Main pulse points</vt:lpstr>
      <vt:lpstr>PowerPoint Presentation</vt:lpstr>
      <vt:lpstr>CIRCULATION OF BLOOD</vt:lpstr>
      <vt:lpstr>PULMONARY CIRCULATION</vt:lpstr>
      <vt:lpstr>PowerPoint Presentation</vt:lpstr>
      <vt:lpstr>SYSTEMIC OR GENERAL CIRCULATION</vt:lpstr>
      <vt:lpstr>PowerPoint Presentation</vt:lpstr>
      <vt:lpstr>PowerPoint Presentation</vt:lpstr>
      <vt:lpstr>Aorta and its branches</vt:lpstr>
      <vt:lpstr>Thoracic aorta</vt:lpstr>
      <vt:lpstr>PowerPoint Presentation</vt:lpstr>
      <vt:lpstr>Aortic arch</vt:lpstr>
      <vt:lpstr>CIRCULATION OF BLOOD TO THE HEAD AND NECK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Arteries forming circle of circle of Willis</vt:lpstr>
      <vt:lpstr>PowerPoint Presentation</vt:lpstr>
      <vt:lpstr>PowerPoint Presentation</vt:lpstr>
      <vt:lpstr>PowerPoint Presentation</vt:lpstr>
      <vt:lpstr>Main venous sinuses</vt:lpstr>
      <vt:lpstr>Venous sinuses of the brain viewed from the right; The superior vena cava and the veins which form it.</vt:lpstr>
      <vt:lpstr>Venous sinuses of the brain viewed from above.</vt:lpstr>
      <vt:lpstr>PowerPoint Presentation</vt:lpstr>
      <vt:lpstr>Veins of the left side of the head and veins on the left side of the neck &amp; head</vt:lpstr>
      <vt:lpstr>CIRCULATION OF BLOOD  TO THE UPPER LIMB</vt:lpstr>
      <vt:lpstr>PowerPoint Presentation</vt:lpstr>
      <vt:lpstr>PowerPoint Presentation</vt:lpstr>
      <vt:lpstr>PowerPoint Presentation</vt:lpstr>
      <vt:lpstr>PowerPoint Presentation</vt:lpstr>
      <vt:lpstr>PowerPoint Presentation</vt:lpstr>
      <vt:lpstr>PowerPoint Presentation</vt:lpstr>
      <vt:lpstr>DESCENDING AORTA IN THE THORAX</vt:lpstr>
      <vt:lpstr>PowerPoint Presentation</vt:lpstr>
      <vt:lpstr>PowerPoint Presentation</vt:lpstr>
      <vt:lpstr>ABDOMINAL AORTA</vt:lpstr>
      <vt:lpstr>Abdominal aorta and its branches</vt:lpstr>
      <vt:lpstr>PowerPoint Presentation</vt:lpstr>
      <vt:lpstr>The coeliac artery and its branches.</vt:lpstr>
      <vt:lpstr>PowerPoint Presentation</vt:lpstr>
      <vt:lpstr>The superior and inferior mesenteric arteries and their branches.</vt:lpstr>
      <vt:lpstr>PowerPoint Presentation</vt:lpstr>
      <vt:lpstr>PORTAL CIRCULATION</vt:lpstr>
      <vt:lpstr>PowerPoint Presentation</vt:lpstr>
      <vt:lpstr>PowerPoint Presentation</vt:lpstr>
      <vt:lpstr>PowerPoint Presentation</vt:lpstr>
      <vt:lpstr>CIRCULATION OF BLOOD TO THE PELVIS &amp; LOWER LIMB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Superficial veins of the leg</vt:lpstr>
      <vt:lpstr>Fetal circulation</vt:lpstr>
      <vt:lpstr>PowerPoint Presentation</vt:lpstr>
      <vt:lpstr>PowerPoint Presentation</vt:lpstr>
      <vt:lpstr>THE LYMPHATIC SYSTEM</vt:lpstr>
      <vt:lpstr>PowerPoint Presentation</vt:lpstr>
      <vt:lpstr>Function of lymphatic system</vt:lpstr>
      <vt:lpstr>LYMPH</vt:lpstr>
      <vt:lpstr>LYMPH VESSELS</vt:lpstr>
      <vt:lpstr>PowerPoint Presentation</vt:lpstr>
      <vt:lpstr>PowerPoint Presentation</vt:lpstr>
      <vt:lpstr>PowerPoint Presentation</vt:lpstr>
      <vt:lpstr>LYMPHATIC ORGANS AND TISSUES</vt:lpstr>
      <vt:lpstr>Section of a lymph node.</vt:lpstr>
      <vt:lpstr>PowerPoint Presentation</vt:lpstr>
      <vt:lpstr>Lymph nodes: face and neck</vt:lpstr>
      <vt:lpstr>Functions Of Lymph Nodes</vt:lpstr>
      <vt:lpstr>b) SPLEEN</vt:lpstr>
      <vt:lpstr>PowerPoint Presentation</vt:lpstr>
      <vt:lpstr>The spleen</vt:lpstr>
      <vt:lpstr>PowerPoint Presentation</vt:lpstr>
      <vt:lpstr>PowerPoint Presentation</vt:lpstr>
      <vt:lpstr>A section of the spleen</vt:lpstr>
      <vt:lpstr>Functions Of The Spleen</vt:lpstr>
      <vt:lpstr>c) THYMUS GLAND</vt:lpstr>
      <vt:lpstr>PowerPoint Presentation</vt:lpstr>
      <vt:lpstr>d) Mucosa-associated lymphoid tissue (MALT)</vt:lpstr>
      <vt:lpstr>THE NERVOUS SYSTEM</vt:lpstr>
      <vt:lpstr>introduction</vt:lpstr>
      <vt:lpstr>Intro…..</vt:lpstr>
      <vt:lpstr>INTRO….</vt:lpstr>
      <vt:lpstr>Functional components of the nervous system.</vt:lpstr>
      <vt:lpstr>Cells and tissues of the nervous system NEURONES  </vt:lpstr>
      <vt:lpstr>Properties of neurones</vt:lpstr>
      <vt:lpstr>Structure of a neuron</vt:lpstr>
      <vt:lpstr>Structure of neurones</vt:lpstr>
      <vt:lpstr>Axons</vt:lpstr>
      <vt:lpstr>PowerPoint Presentation</vt:lpstr>
      <vt:lpstr>Nerve fibres; myelinated and non-myelinated</vt:lpstr>
      <vt:lpstr>Dendrites</vt:lpstr>
      <vt:lpstr>The nerve impulse (action potential)</vt:lpstr>
      <vt:lpstr>PowerPoint Presentation</vt:lpstr>
      <vt:lpstr>PowerPoint Presentation</vt:lpstr>
      <vt:lpstr>PowerPoint Presentation</vt:lpstr>
      <vt:lpstr>Saltatory conduction of an impulse in a myelinated nerve fibre.</vt:lpstr>
      <vt:lpstr>Simple propagation of an impulse in a non-myelinated nerve fibre.</vt:lpstr>
      <vt:lpstr>THE SYNAPSE AND NEUROTRANSMITTERS</vt:lpstr>
      <vt:lpstr>PowerPoint Presentation</vt:lpstr>
      <vt:lpstr>DIAGRAM OF A SYNAPSE</vt:lpstr>
      <vt:lpstr>PowerPoint Presentation</vt:lpstr>
      <vt:lpstr>Neurotransmitters at synapses in the PNS</vt:lpstr>
      <vt:lpstr>The neuromuscular junction</vt:lpstr>
      <vt:lpstr>PowerPoint Presentation</vt:lpstr>
      <vt:lpstr>Neuromuscular junction, (1) Acetylcholine is about to bond to the ACh receptor in the sarcolemma. (2) Channel opens to allow Na ions into the muscle cell. (3) Cholinesterase inactivates acetylcholine.</vt:lpstr>
      <vt:lpstr>NERVES</vt:lpstr>
      <vt:lpstr>PowerPoint Presentation</vt:lpstr>
      <vt:lpstr>PowerPoint Presentation</vt:lpstr>
      <vt:lpstr>Neuroglia </vt:lpstr>
      <vt:lpstr>Neuroglia </vt:lpstr>
      <vt:lpstr>Central nervous system</vt:lpstr>
      <vt:lpstr>THE MENINGES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Ventricles of the brain and the cerebrospinal fluid</vt:lpstr>
      <vt:lpstr>PowerPoint Presentation</vt:lpstr>
      <vt:lpstr>The positions of the ventricles of the brain (in yellow)</vt:lpstr>
      <vt:lpstr>CEREBROSPINAL FLUID</vt:lpstr>
      <vt:lpstr>PowerPoint Presentation</vt:lpstr>
      <vt:lpstr>PowerPoint Presentation</vt:lpstr>
      <vt:lpstr>PowerPoint Presentation</vt:lpstr>
      <vt:lpstr>Functions of CSF</vt:lpstr>
      <vt:lpstr>THE BRAIN</vt:lpstr>
      <vt:lpstr>CNS</vt:lpstr>
      <vt:lpstr>PowerPoint Presentation</vt:lpstr>
      <vt:lpstr>Blood supply to the brain</vt:lpstr>
      <vt:lpstr>PowerPoint Presentation</vt:lpstr>
      <vt:lpstr>CEREBRUM</vt:lpstr>
      <vt:lpstr>PowerPoint Presentation</vt:lpstr>
      <vt:lpstr>The lobes and sulci of the cerebrum.</vt:lpstr>
      <vt:lpstr>PowerPoint Presentation</vt:lpstr>
      <vt:lpstr>PowerPoint Presentation</vt:lpstr>
      <vt:lpstr>PowerPoint Presentation</vt:lpstr>
      <vt:lpstr>Functions of the cerebral cortex</vt:lpstr>
      <vt:lpstr>Functional areas of the cerebrum</vt:lpstr>
      <vt:lpstr>The motor nerve pathways: upper &amp; lower motor neurones.</vt:lpstr>
      <vt:lpstr>PowerPoint Presentation</vt:lpstr>
      <vt:lpstr>The motor homunculus showing body representation in the motor area of the cerebrum (A) &amp; sensory area (B) of the cerebrum</vt:lpstr>
      <vt:lpstr>Sensory area of the cerebrum</vt:lpstr>
      <vt:lpstr>PowerPoint Presentation</vt:lpstr>
      <vt:lpstr>PowerPoint Presentation</vt:lpstr>
      <vt:lpstr>PowerPoint Presentation</vt:lpstr>
      <vt:lpstr>Association areas</vt:lpstr>
      <vt:lpstr>PowerPoint Presentation</vt:lpstr>
      <vt:lpstr>PowerPoint Presentation</vt:lpstr>
      <vt:lpstr>diencephalon</vt:lpstr>
      <vt:lpstr>PowerPoint Presentation</vt:lpstr>
      <vt:lpstr>PowerPoint Presentation</vt:lpstr>
      <vt:lpstr>BRAIN STEM</vt:lpstr>
      <vt:lpstr>PowerPoint Presentation</vt:lpstr>
      <vt:lpstr>PowerPoint Presentation</vt:lpstr>
      <vt:lpstr>PowerPoint Presentation</vt:lpstr>
      <vt:lpstr>PowerPoint Presentation</vt:lpstr>
      <vt:lpstr>PowerPoint Presentation</vt:lpstr>
      <vt:lpstr>PowerPoint Presentation</vt:lpstr>
      <vt:lpstr>CEREBELLUM</vt:lpstr>
      <vt:lpstr>Cerebellum and associated structures</vt:lpstr>
      <vt:lpstr>SPINAL CORD</vt:lpstr>
      <vt:lpstr>PowerPoint Presentation</vt:lpstr>
      <vt:lpstr>spinal cord showing nerve roots on one side.</vt:lpstr>
      <vt:lpstr>Section of the vertebral canal</vt:lpstr>
      <vt:lpstr>Spinal cord and spinal nerves</vt:lpstr>
      <vt:lpstr>Grey matter of the sc</vt:lpstr>
      <vt:lpstr>PowerPoint Presentation</vt:lpstr>
      <vt:lpstr>White matter of the sc</vt:lpstr>
      <vt:lpstr>Sensory nerve tracts in the spinal cord</vt:lpstr>
      <vt:lpstr>Ct…..</vt:lpstr>
      <vt:lpstr>sensory nerve pathways from the skin to the cerebrum.</vt:lpstr>
      <vt:lpstr>Motor nerve tracts in the sc</vt:lpstr>
      <vt:lpstr>PowerPoint Presentation</vt:lpstr>
      <vt:lpstr>PowerPoint Presentation</vt:lpstr>
      <vt:lpstr>PowerPoint Presentation</vt:lpstr>
      <vt:lpstr>Involuntary muscle movement </vt:lpstr>
      <vt:lpstr>PowerPoint Presentation</vt:lpstr>
      <vt:lpstr>Reflex arc</vt:lpstr>
      <vt:lpstr>A simple reflex arc</vt:lpstr>
      <vt:lpstr>PowerPoint Presentation</vt:lpstr>
      <vt:lpstr>PowerPoint Presentation</vt:lpstr>
      <vt:lpstr>PERIPHERAL NERVOUS SYSTEM</vt:lpstr>
      <vt:lpstr>Intro….</vt:lpstr>
      <vt:lpstr>PowerPoint Presentation</vt:lpstr>
      <vt:lpstr>NERVE ROOTS</vt:lpstr>
      <vt:lpstr>PowerPoint Presentation</vt:lpstr>
      <vt:lpstr>PowerPoint Presentation</vt:lpstr>
      <vt:lpstr>plexuses</vt:lpstr>
      <vt:lpstr>Spinal cord, nerves and plexuses formed</vt:lpstr>
      <vt:lpstr>Cervical plexus</vt:lpstr>
      <vt:lpstr>PowerPoint Presentation</vt:lpstr>
      <vt:lpstr>Brachial plexus</vt:lpstr>
      <vt:lpstr>PowerPoint Presentation</vt:lpstr>
      <vt:lpstr>PowerPoint Presentation</vt:lpstr>
      <vt:lpstr>PowerPoint Presentation</vt:lpstr>
      <vt:lpstr>Main nerves of the arm, distribution &amp; origins of cutaneous nerves</vt:lpstr>
      <vt:lpstr>LUMBAR PLEXUS</vt:lpstr>
      <vt:lpstr>PowerPoint Presentation</vt:lpstr>
      <vt:lpstr>PowerPoint Presentation</vt:lpstr>
      <vt:lpstr>PowerPoint Presentation</vt:lpstr>
      <vt:lpstr>Sacral plexus</vt:lpstr>
      <vt:lpstr>PowerPoint Presentation</vt:lpstr>
      <vt:lpstr>PowerPoint Presentation</vt:lpstr>
      <vt:lpstr>Coccygeal plexus</vt:lpstr>
      <vt:lpstr>Sacral &amp; coccygeal plexuses</vt:lpstr>
      <vt:lpstr>PowerPoint Presentation</vt:lpstr>
      <vt:lpstr>PowerPoint Presentation</vt:lpstr>
      <vt:lpstr>Thoracic nerves</vt:lpstr>
      <vt:lpstr>Cranial nerves</vt:lpstr>
      <vt:lpstr>FUCTIONAL TYPES</vt:lpstr>
      <vt:lpstr>PowerPoint Presentation</vt:lpstr>
      <vt:lpstr>PowerPoint Presentation</vt:lpstr>
      <vt:lpstr>PowerPoint Presentation</vt:lpstr>
      <vt:lpstr>PowerPoint Presentation</vt:lpstr>
      <vt:lpstr>PowerPoint Presentation</vt:lpstr>
      <vt:lpstr>PowerPoint Presentation</vt:lpstr>
      <vt:lpstr>Cutaneous distribution of the main branches of the right trigeminal nerve.</vt:lpstr>
      <vt:lpstr>PowerPoint Presentation</vt:lpstr>
      <vt:lpstr>PowerPoint Presentation</vt:lpstr>
      <vt:lpstr>PowerPoint Presentation</vt:lpstr>
      <vt:lpstr>PowerPoint Presentation</vt:lpstr>
      <vt:lpstr>PowerPoint Presentation</vt:lpstr>
      <vt:lpstr>PowerPoint Presentation</vt:lpstr>
      <vt:lpstr>AUTONOMIC NERVOUS SYSTEM</vt:lpstr>
      <vt:lpstr>ANS</vt:lpstr>
      <vt:lpstr>PowerPoint Presentation</vt:lpstr>
      <vt:lpstr>PowerPoint Presentation</vt:lpstr>
      <vt:lpstr>SYMPHATHETIC NERVOUS SYSTEM</vt:lpstr>
      <vt:lpstr>PowerPoint Presentation</vt:lpstr>
      <vt:lpstr>PowerPoint Presentation</vt:lpstr>
      <vt:lpstr>Sympathetic outflow; Solid red lines - preganglionic fibres; broken lines - postganglionic fibres. </vt:lpstr>
      <vt:lpstr>PARASYMPHATHETIC NERVOUS SYSTEM</vt:lpstr>
      <vt:lpstr>Parasympathetic outflow; Solid blue lines-preganglionic fibres;broken lines-postganglionic fibres</vt:lpstr>
      <vt:lpstr>Functions of ans</vt:lpstr>
      <vt:lpstr>Effects of ANS</vt:lpstr>
      <vt:lpstr>PowerPoint Presentation</vt:lpstr>
      <vt:lpstr>PowerPoint Presentation</vt:lpstr>
      <vt:lpstr>PowerPoint Presentation</vt:lpstr>
      <vt:lpstr>PowerPoint Presentation</vt:lpstr>
      <vt:lpstr>PowerPoint Presentation</vt:lpstr>
      <vt:lpstr>AFFERENT IMPULSES FROM VISCERA</vt:lpstr>
      <vt:lpstr>PowerPoint Presentation</vt:lpstr>
      <vt:lpstr>PowerPoint Presentation</vt:lpstr>
      <vt:lpstr>THE SPECIAL SENSES</vt:lpstr>
      <vt:lpstr>intro</vt:lpstr>
      <vt:lpstr>Hearing and THE EAR</vt:lpstr>
      <vt:lpstr>Parts of the ear</vt:lpstr>
      <vt:lpstr>OUTER EAR</vt:lpstr>
      <vt:lpstr>PowerPoint Presentation</vt:lpstr>
      <vt:lpstr>PowerPoint Presentation</vt:lpstr>
      <vt:lpstr>Tympanic membrane</vt:lpstr>
      <vt:lpstr>MIDDLE EAR (tympanic cavity)</vt:lpstr>
      <vt:lpstr>PowerPoint Presentation</vt:lpstr>
      <vt:lpstr>Auditory ossicles</vt:lpstr>
      <vt:lpstr>Auditory ossiscles</vt:lpstr>
      <vt:lpstr>INNER (INTERNAL) EAR/ LABYRINTH</vt:lpstr>
      <vt:lpstr>PowerPoint Presentation</vt:lpstr>
      <vt:lpstr>PowerPoint Presentation</vt:lpstr>
      <vt:lpstr>Inner ear; membranous labyrinth within bony labyrinth</vt:lpstr>
      <vt:lpstr>PowerPoint Presentation</vt:lpstr>
      <vt:lpstr>Cochlea; showing spiral organ (of corti)</vt:lpstr>
      <vt:lpstr>Physiology of hearing</vt:lpstr>
      <vt:lpstr>PowerPoint Presentation</vt:lpstr>
      <vt:lpstr>Passage of sound waves</vt:lpstr>
      <vt:lpstr>Properties of sound waves</vt:lpstr>
      <vt:lpstr>Behaviour of sound waves; A. difference in frequency but same amplitude, B. differencein amplitude but same frequency</vt:lpstr>
      <vt:lpstr>Balance and the ear</vt:lpstr>
      <vt:lpstr>Physiology of balance</vt:lpstr>
      <vt:lpstr>THE EYE</vt:lpstr>
      <vt:lpstr>Structure of the eye</vt:lpstr>
      <vt:lpstr>The eye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Blood supply to the eye</vt:lpstr>
      <vt:lpstr>Interior of the eye</vt:lpstr>
      <vt:lpstr>PowerPoint Presentation</vt:lpstr>
      <vt:lpstr>PowerPoint Presentation</vt:lpstr>
      <vt:lpstr>PowerPoint Presentation</vt:lpstr>
      <vt:lpstr>PowerPoint Presentation</vt:lpstr>
      <vt:lpstr>Physiology of sight</vt:lpstr>
      <vt:lpstr>Refraction of light rays</vt:lpstr>
      <vt:lpstr>PowerPoint Presentation</vt:lpstr>
      <vt:lpstr>Pupil size</vt:lpstr>
      <vt:lpstr>accomodation</vt:lpstr>
      <vt:lpstr>PowerPoint Presentation</vt:lpstr>
      <vt:lpstr>PowerPoint Presentation</vt:lpstr>
      <vt:lpstr>Functions of the retina</vt:lpstr>
      <vt:lpstr>PowerPoint Presentation</vt:lpstr>
      <vt:lpstr>Dark adaptation</vt:lpstr>
      <vt:lpstr>Binocular vision</vt:lpstr>
      <vt:lpstr>Extraocular muscles</vt:lpstr>
      <vt:lpstr>PowerPoint Presentation</vt:lpstr>
      <vt:lpstr>PowerPoint Presentation</vt:lpstr>
      <vt:lpstr>Accessory organs of the eye</vt:lpstr>
      <vt:lpstr>PowerPoint Presentation</vt:lpstr>
      <vt:lpstr>PowerPoint Presentation</vt:lpstr>
      <vt:lpstr>PowerPoint Presentation</vt:lpstr>
      <vt:lpstr>Lacrimal apparatus</vt:lpstr>
      <vt:lpstr>PowerPoint Presentation</vt:lpstr>
      <vt:lpstr>PowerPoint Presentation</vt:lpstr>
      <vt:lpstr>Functions </vt:lpstr>
      <vt:lpstr>Sense of SMELL</vt:lpstr>
      <vt:lpstr>PowerPoint Presentation</vt:lpstr>
      <vt:lpstr>Physiology of smell</vt:lpstr>
      <vt:lpstr>PowerPoint Presentation</vt:lpstr>
      <vt:lpstr>Sense of TASTE</vt:lpstr>
      <vt:lpstr>PowerPoint Presentation</vt:lpstr>
      <vt:lpstr>PowerPoint Presentation</vt:lpstr>
      <vt:lpstr>Physiology of taste</vt:lpstr>
      <vt:lpstr>THE ENDOCRINE SYSTEM</vt:lpstr>
      <vt:lpstr>ENDOCRINE SYSTEM</vt:lpstr>
      <vt:lpstr>PowerPoint Presentation</vt:lpstr>
      <vt:lpstr>PowerPoint Presentation</vt:lpstr>
      <vt:lpstr>PowerPoint Presentation</vt:lpstr>
      <vt:lpstr>PowerPoint Presentation</vt:lpstr>
      <vt:lpstr>PITUITARY GLAND AND HYPOTHALAMUS</vt:lpstr>
      <vt:lpstr>PowerPoint Presentation</vt:lpstr>
      <vt:lpstr>PowerPoint Presentation</vt:lpstr>
      <vt:lpstr>Influence of hypothalamus on pituitary gland</vt:lpstr>
      <vt:lpstr>PowerPoint Presentation</vt:lpstr>
      <vt:lpstr>ANTERIOR PITUITARY</vt:lpstr>
      <vt:lpstr>Negative feedback mechanism</vt:lpstr>
      <vt:lpstr>PowerPoint Presentation</vt:lpstr>
      <vt:lpstr>The pituitary gland;  Synthesis and storage of antidiuretic hormone and oxytocin.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POSTERIOR PITUITARY</vt:lpstr>
      <vt:lpstr>PowerPoint Presentation</vt:lpstr>
      <vt:lpstr>Positive feedback mechanism; oxytocin</vt:lpstr>
      <vt:lpstr>PowerPoint Presentation</vt:lpstr>
      <vt:lpstr>THYROID GLAND</vt:lpstr>
      <vt:lpstr>PowerPoint Presentation</vt:lpstr>
      <vt:lpstr>Thyroid gland and associated structures</vt:lpstr>
      <vt:lpstr>Microscopic structure</vt:lpstr>
      <vt:lpstr>PowerPoint Presentation</vt:lpstr>
      <vt:lpstr>PowerPoint Presentation</vt:lpstr>
      <vt:lpstr>PowerPoint Presentation</vt:lpstr>
      <vt:lpstr>PowerPoint Presentation</vt:lpstr>
      <vt:lpstr>PARATHYROID GLANDS</vt:lpstr>
      <vt:lpstr>PowerPoint Presentation</vt:lpstr>
      <vt:lpstr>PowerPoint Presentation</vt:lpstr>
      <vt:lpstr>ADRENAL/SUPRARENAL GLANDS</vt:lpstr>
      <vt:lpstr>PowerPoint Presentation</vt:lpstr>
      <vt:lpstr>PowerPoint Presentation</vt:lpstr>
      <vt:lpstr>PowerPoint Presentation</vt:lpstr>
      <vt:lpstr>PowerPoint Presentation</vt:lpstr>
      <vt:lpstr>Regulation of aldosterone secretion</vt:lpstr>
      <vt:lpstr>PowerPoint Presentation</vt:lpstr>
      <vt:lpstr>PowerPoint Presentation</vt:lpstr>
      <vt:lpstr>RESPONSE TO STRESS</vt:lpstr>
      <vt:lpstr>PowerPoint Presentation</vt:lpstr>
      <vt:lpstr>PANCREATIC ISLETS</vt:lpstr>
      <vt:lpstr>PowerPoint Presentation</vt:lpstr>
      <vt:lpstr>PowerPoint Presentation</vt:lpstr>
      <vt:lpstr>PINEAL GLAND/BODY</vt:lpstr>
      <vt:lpstr>THYMUS GLAND</vt:lpstr>
      <vt:lpstr>PowerPoint Presentation</vt:lpstr>
      <vt:lpstr>LOCAL HORMONES</vt:lpstr>
      <vt:lpstr>PowerPoint Presentation</vt:lpstr>
      <vt:lpstr>PowerPoint Presentation</vt:lpstr>
      <vt:lpstr>RESPIRATORY SYSTEM</vt:lpstr>
      <vt:lpstr>Respiratory system </vt:lpstr>
      <vt:lpstr>PowerPoint Presentation</vt:lpstr>
      <vt:lpstr>PowerPoint Presentation</vt:lpstr>
      <vt:lpstr>PowerPoint Presentation</vt:lpstr>
      <vt:lpstr>NOSE AND NASAL CAVITY</vt:lpstr>
      <vt:lpstr>Structures forming the nasal septum</vt:lpstr>
      <vt:lpstr>PowerPoint Presentation</vt:lpstr>
      <vt:lpstr>PowerPoint Presentation</vt:lpstr>
      <vt:lpstr>Lateral wall of right nasal cavity.</vt:lpstr>
      <vt:lpstr>Respiratory function of the nose</vt:lpstr>
      <vt:lpstr>PowerPoint Presentation</vt:lpstr>
      <vt:lpstr>pathway of air from the nose to the larynx</vt:lpstr>
      <vt:lpstr>OLFACTORY FUNCTION OF THE NOSE</vt:lpstr>
      <vt:lpstr>PHARYNX</vt:lpstr>
      <vt:lpstr>PowerPoint Presentation</vt:lpstr>
      <vt:lpstr>PowerPoint Presentation</vt:lpstr>
      <vt:lpstr>PowerPoint Presentation</vt:lpstr>
      <vt:lpstr>PowerPoint Presentation</vt:lpstr>
      <vt:lpstr>LARYNX (voice box)</vt:lpstr>
      <vt:lpstr>PowerPoint Presentation</vt:lpstr>
      <vt:lpstr>PowerPoint Presentation</vt:lpstr>
      <vt:lpstr>PowerPoint Presentation</vt:lpstr>
      <vt:lpstr>Larynx; view from behind &amp; front</vt:lpstr>
      <vt:lpstr>PowerPoint Presentation</vt:lpstr>
      <vt:lpstr>PowerPoint Presentation</vt:lpstr>
      <vt:lpstr>PowerPoint Presentation</vt:lpstr>
      <vt:lpstr>TRACHEA( windpipe)</vt:lpstr>
      <vt:lpstr>PowerPoint Presentation</vt:lpstr>
      <vt:lpstr>PowerPoint Presentation</vt:lpstr>
      <vt:lpstr>PowerPoint Presentation</vt:lpstr>
      <vt:lpstr>PowerPoint Presentation</vt:lpstr>
      <vt:lpstr>PowerPoint Presentation</vt:lpstr>
      <vt:lpstr>PowerPoint Presentation</vt:lpstr>
      <vt:lpstr>BRONCHI AND SMALLER AIR PASSAGES </vt:lpstr>
      <vt:lpstr>BRONCHI AND BRONCHIOLES</vt:lpstr>
      <vt:lpstr>PowerPoint Presentation</vt:lpstr>
      <vt:lpstr>PowerPoint Presentation</vt:lpstr>
      <vt:lpstr>PowerPoint Presentation</vt:lpstr>
      <vt:lpstr>RESPIRATORY BRONCHIOLES &amp; ALVEOLI</vt:lpstr>
      <vt:lpstr>PowerPoint Presentation</vt:lpstr>
      <vt:lpstr>PowerPoint Presentation</vt:lpstr>
      <vt:lpstr>LUNGS</vt:lpstr>
      <vt:lpstr>PowerPoint Presentation</vt:lpstr>
      <vt:lpstr>Lungs and associated structures</vt:lpstr>
      <vt:lpstr>PowerPoint Presentation</vt:lpstr>
      <vt:lpstr>PowerPoint Presentation</vt:lpstr>
      <vt:lpstr>PowerPoint Presentation</vt:lpstr>
      <vt:lpstr>PowerPoint Presentation</vt:lpstr>
      <vt:lpstr>Relationship between pleura and lungs</vt:lpstr>
      <vt:lpstr>PowerPoint Presentation</vt:lpstr>
      <vt:lpstr>PowerPoint Presentation</vt:lpstr>
      <vt:lpstr>PowerPoint Presentation</vt:lpstr>
      <vt:lpstr>capillary network surrounding the alveoli.</vt:lpstr>
      <vt:lpstr>Respiration </vt:lpstr>
      <vt:lpstr>PowerPoint Presentation</vt:lpstr>
      <vt:lpstr>The intercostal muscles and the bones of the thorax.</vt:lpstr>
      <vt:lpstr>PowerPoint Presentation</vt:lpstr>
      <vt:lpstr>PowerPoint Presentation</vt:lpstr>
      <vt:lpstr>PowerPoint Presentation</vt:lpstr>
      <vt:lpstr>CYCLE OF RESPIRATION</vt:lpstr>
      <vt:lpstr>PowerPoint Presentation</vt:lpstr>
      <vt:lpstr>PowerPoint Presentation</vt:lpstr>
      <vt:lpstr>Physiological variables affecting respiration</vt:lpstr>
      <vt:lpstr>Lung volumes and capacities</vt:lpstr>
      <vt:lpstr>PowerPoint Presentation</vt:lpstr>
      <vt:lpstr>PowerPoint Presentation</vt:lpstr>
      <vt:lpstr>Lung volumes and capacities: IRV = inspiratory reserve volume; IC = inspiratory capacity; FRC = functional residual capacity; ERV = expiratory reserve volume;  RV = residual volume; VC = vital capacity.</vt:lpstr>
      <vt:lpstr>PowerPoint Presentation</vt:lpstr>
      <vt:lpstr>PowerPoint Presentation</vt:lpstr>
      <vt:lpstr>PowerPoint Presentation</vt:lpstr>
      <vt:lpstr>PowerPoint Presentation</vt:lpstr>
      <vt:lpstr>PowerPoint Presentation</vt:lpstr>
      <vt:lpstr>External respiration: exchange of gases btn alveolar air &amp; capillary blood</vt:lpstr>
      <vt:lpstr>PowerPoint Presentation</vt:lpstr>
      <vt:lpstr>PowerPoint Presentation</vt:lpstr>
      <vt:lpstr>Internal respiration: exchange of gases between capillary blood and tissue cells.</vt:lpstr>
      <vt:lpstr>Transport of gases in the blood stream</vt:lpstr>
      <vt:lpstr>PowerPoint Presentation</vt:lpstr>
      <vt:lpstr>CONTROL OF RESPIRATION</vt:lpstr>
      <vt:lpstr>PowerPoint Presentation</vt:lpstr>
      <vt:lpstr>PowerPoint Presentation</vt:lpstr>
      <vt:lpstr>PowerPoint Presentation</vt:lpstr>
      <vt:lpstr>PowerPoint Presentation</vt:lpstr>
      <vt:lpstr>THE DIGESTIVE SYSTEM</vt:lpstr>
      <vt:lpstr>Digestive system</vt:lpstr>
      <vt:lpstr>PowerPoint Presentation</vt:lpstr>
      <vt:lpstr>Organs of the digestive system</vt:lpstr>
      <vt:lpstr>Functions of digestive system</vt:lpstr>
      <vt:lpstr>ORGANS OF THE DIGESTIVE SYSTEM</vt:lpstr>
      <vt:lpstr>PowerPoint Presentation</vt:lpstr>
      <vt:lpstr>BASIC STRUCTURE OF THE ALIMENTARY </vt:lpstr>
      <vt:lpstr>General structure of alimentary canal</vt:lpstr>
      <vt:lpstr>PowerPoint Presentation</vt:lpstr>
      <vt:lpstr>PowerPoint Presentation</vt:lpstr>
      <vt:lpstr>PowerPoint Presentation</vt:lpstr>
      <vt:lpstr>Peritoneal cavity (gold), the abdominal organs of the digestive system &amp; pelvic organs. B. greater omentum</vt:lpstr>
      <vt:lpstr>PowerPoint Presentation</vt:lpstr>
      <vt:lpstr>PowerPoint Presentation</vt:lpstr>
      <vt:lpstr>PowerPoint Presentation</vt:lpstr>
      <vt:lpstr>PowerPoint Presentation</vt:lpstr>
      <vt:lpstr>PowerPoint Presentation</vt:lpstr>
      <vt:lpstr>ANS supply to the digestive system; parasympathetic-blue, sympathetic -red</vt:lpstr>
      <vt:lpstr>PowerPoint Presentation</vt:lpstr>
      <vt:lpstr>Branches of the coeliac artery and the organs they supply</vt:lpstr>
      <vt:lpstr>PowerPoint Presentation</vt:lpstr>
      <vt:lpstr>Blood supply to small and large intestines</vt:lpstr>
      <vt:lpstr>PowerPoint Presentation</vt:lpstr>
      <vt:lpstr>THE MOUTH/ORAL CAVITY</vt:lpstr>
      <vt:lpstr>PowerPoint Presentation</vt:lpstr>
      <vt:lpstr>structures in the mouth; inferior surface of the tongue.</vt:lpstr>
      <vt:lpstr>PowerPoint Presentation</vt:lpstr>
      <vt:lpstr>Locations of the papillae of the tongue and related structures.</vt:lpstr>
      <vt:lpstr>PowerPoint Presentation</vt:lpstr>
      <vt:lpstr>PowerPoint Presentation</vt:lpstr>
      <vt:lpstr>PowerPoint Presentation</vt:lpstr>
      <vt:lpstr>PowerPoint Presentation</vt:lpstr>
      <vt:lpstr>PowerPoint Presentation</vt:lpstr>
      <vt:lpstr>shapes of the permanent teeth</vt:lpstr>
      <vt:lpstr>Section of a tooth</vt:lpstr>
      <vt:lpstr>SALIVARY GLANDS</vt:lpstr>
      <vt:lpstr>Position of salivary glands</vt:lpstr>
      <vt:lpstr>PowerPoint Presentation</vt:lpstr>
      <vt:lpstr>PowerPoint Presentation</vt:lpstr>
      <vt:lpstr>PowerPoint Presentation</vt:lpstr>
      <vt:lpstr>PowerPoint Presentation</vt:lpstr>
      <vt:lpstr>PowerPoint Presentation</vt:lpstr>
      <vt:lpstr>PHARYNX</vt:lpstr>
      <vt:lpstr>PowerPoint Presentation</vt:lpstr>
      <vt:lpstr>OESOPHAGUS</vt:lpstr>
      <vt:lpstr>PowerPoint Presentation</vt:lpstr>
      <vt:lpstr>PowerPoint Presentation</vt:lpstr>
      <vt:lpstr>PowerPoint Presentation</vt:lpstr>
      <vt:lpstr>Muscles involved in mastication</vt:lpstr>
      <vt:lpstr>Swallowing </vt:lpstr>
      <vt:lpstr>PowerPoint Presentation</vt:lpstr>
      <vt:lpstr>Positions of structures during swallowing.</vt:lpstr>
      <vt:lpstr>STOMACH</vt:lpstr>
      <vt:lpstr>Stomach &amp; associated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Phases of gastric juice secretion</vt:lpstr>
      <vt:lpstr>Functions of the stomach</vt:lpstr>
      <vt:lpstr>SMALL INTESTINE</vt:lpstr>
      <vt:lpstr>Duodenum </vt:lpstr>
      <vt:lpstr>Structure of the small intestine</vt:lpstr>
      <vt:lpstr>Villus in the small intestine</vt:lpstr>
      <vt:lpstr>PowerPoint Presentation</vt:lpstr>
      <vt:lpstr>PowerPoint Presentation</vt:lpstr>
      <vt:lpstr>PowerPoint Presentation</vt:lpstr>
      <vt:lpstr>PowerPoint Presentation</vt:lpstr>
      <vt:lpstr>Functions of the small intestine</vt:lpstr>
      <vt:lpstr>Chemical digestion in the small intestine</vt:lpstr>
      <vt:lpstr>Pancreatic juice</vt:lpstr>
      <vt:lpstr>PowerPoint Presentation</vt:lpstr>
      <vt:lpstr>PowerPoint Presentation</vt:lpstr>
      <vt:lpstr>PowerPoint Presentation</vt:lpstr>
      <vt:lpstr>BILE</vt:lpstr>
      <vt:lpstr>PowerPoint Presentation</vt:lpstr>
      <vt:lpstr>PowerPoint Presentation</vt:lpstr>
      <vt:lpstr>PowerPoint Presentation</vt:lpstr>
      <vt:lpstr>INTESTINAL SECRETIONS</vt:lpstr>
      <vt:lpstr>PowerPoint Presentation</vt:lpstr>
      <vt:lpstr>PowerPoint Presentation</vt:lpstr>
      <vt:lpstr>PowerPoint Presentation</vt:lpstr>
      <vt:lpstr>Absorption of nutrients </vt:lpstr>
      <vt:lpstr>LARGE INTESTINE (COLON), RECTUM &amp; ANAL CANAL</vt:lpstr>
      <vt:lpstr>Interior of the caecum</vt:lpstr>
      <vt:lpstr>PowerPoint Presentation</vt:lpstr>
      <vt:lpstr>PowerPoint Presentation</vt:lpstr>
      <vt:lpstr>PowerPoint Presentation</vt:lpstr>
      <vt:lpstr>PowerPoint Presentation</vt:lpstr>
      <vt:lpstr>PowerPoint Presentation</vt:lpstr>
      <vt:lpstr>Arrangement of muscle fibres in the colon, rectum &amp; anus</vt:lpstr>
      <vt:lpstr>PowerPoint Presentation</vt:lpstr>
      <vt:lpstr>Functions of the large intestine, rectum &amp; anal canal</vt:lpstr>
      <vt:lpstr>PowerPoint Presentation</vt:lpstr>
      <vt:lpstr>PowerPoint Presentation</vt:lpstr>
      <vt:lpstr>PowerPoint Presentation</vt:lpstr>
      <vt:lpstr>PANCREAS</vt:lpstr>
      <vt:lpstr>PowerPoint Presentation</vt:lpstr>
      <vt:lpstr>PowerPoint Presentation</vt:lpstr>
      <vt:lpstr>PowerPoint Presentation</vt:lpstr>
      <vt:lpstr>PowerPoint Presentation</vt:lpstr>
      <vt:lpstr>LIVER</vt:lpstr>
      <vt:lpstr>Anterior view</vt:lpstr>
      <vt:lpstr>PowerPoint Presentation</vt:lpstr>
      <vt:lpstr>Posterior surface</vt:lpstr>
      <vt:lpstr>PowerPoint Presentation</vt:lpstr>
      <vt:lpstr>PowerPoint Presentation</vt:lpstr>
      <vt:lpstr>Blood flow through the liver</vt:lpstr>
      <vt:lpstr>PowerPoint Presentation</vt:lpstr>
      <vt:lpstr>PowerPoint Presentation</vt:lpstr>
      <vt:lpstr>Liver lobule</vt:lpstr>
      <vt:lpstr>Functions of the liver</vt:lpstr>
      <vt:lpstr>PowerPoint Presentation</vt:lpstr>
      <vt:lpstr>PowerPoint Presentation</vt:lpstr>
      <vt:lpstr>PowerPoint Presentation</vt:lpstr>
      <vt:lpstr>PowerPoint Presentation</vt:lpstr>
      <vt:lpstr>PowerPoint Presentation</vt:lpstr>
      <vt:lpstr>PowerPoint Presentation</vt:lpstr>
      <vt:lpstr>BILIARY TRACT</vt:lpstr>
      <vt:lpstr>Flow of bile from  the liver to the duodenum</vt:lpstr>
      <vt:lpstr>GALL BLADDER</vt:lpstr>
      <vt:lpstr>PowerPoint Presentation</vt:lpstr>
      <vt:lpstr>PowerPoint Presentation</vt:lpstr>
      <vt:lpstr>METABOLISM</vt:lpstr>
      <vt:lpstr>PowerPoint Presentation</vt:lpstr>
      <vt:lpstr>Energy </vt:lpstr>
      <vt:lpstr>Metabolic rate</vt:lpstr>
      <vt:lpstr>PowerPoint Presentation</vt:lpstr>
      <vt:lpstr>PowerPoint Presentation</vt:lpstr>
      <vt:lpstr>Assignment/ class presentation</vt:lpstr>
      <vt:lpstr>THE URINARY SYSTEM</vt:lpstr>
      <vt:lpstr>Urinary system</vt:lpstr>
      <vt:lpstr>PowerPoint Presentation</vt:lpstr>
      <vt:lpstr>PowerPoint Presentation</vt:lpstr>
      <vt:lpstr>KIDNEYS</vt:lpstr>
      <vt:lpstr>Anterior view</vt:lpstr>
      <vt:lpstr>PowerPoint Presentation</vt:lpstr>
      <vt:lpstr>Posterior view</vt:lpstr>
      <vt:lpstr>PowerPoint Presentation</vt:lpstr>
      <vt:lpstr>PowerPoint Presentation</vt:lpstr>
      <vt:lpstr>PowerPoint Presentation</vt:lpstr>
      <vt:lpstr>PowerPoint Presentation</vt:lpstr>
      <vt:lpstr>The Nephron</vt:lpstr>
      <vt:lpstr>PowerPoint Presentation</vt:lpstr>
      <vt:lpstr>PowerPoint Presentation</vt:lpstr>
      <vt:lpstr>Nephron &amp; associated vessels</vt:lpstr>
      <vt:lpstr>Blood vessels series</vt:lpstr>
      <vt:lpstr>PowerPoint Presentation</vt:lpstr>
      <vt:lpstr>Functions of the kidney</vt:lpstr>
      <vt:lpstr>PowerPoint Presentation</vt:lpstr>
      <vt:lpstr>Filtration in the nephron</vt:lpstr>
      <vt:lpstr>PowerPoint Presentation</vt:lpstr>
      <vt:lpstr>PowerPoint Presentation</vt:lpstr>
      <vt:lpstr>PowerPoint Presentation</vt:lpstr>
      <vt:lpstr>PowerPoint Presentation</vt:lpstr>
      <vt:lpstr>PowerPoint Presentation</vt:lpstr>
      <vt:lpstr>Negative feedback regulation of secretion of ADH</vt:lpstr>
      <vt:lpstr>PowerPoint Presentation</vt:lpstr>
      <vt:lpstr>PowerPoint Presentation</vt:lpstr>
      <vt:lpstr>PowerPoint Presentation</vt:lpstr>
      <vt:lpstr>Water and urine output</vt:lpstr>
      <vt:lpstr>Water and urine output ct.</vt:lpstr>
      <vt:lpstr>Electrolyte balance</vt:lpstr>
      <vt:lpstr>PowerPoint Presentation</vt:lpstr>
      <vt:lpstr>PowerPoint Presentation</vt:lpstr>
      <vt:lpstr>PowerPoint Presentation</vt:lpstr>
      <vt:lpstr>PowerPoint Presentation</vt:lpstr>
      <vt:lpstr>URETERS</vt:lpstr>
      <vt:lpstr>PowerPoint Presentation</vt:lpstr>
      <vt:lpstr>PowerPoint Presentation</vt:lpstr>
      <vt:lpstr>URINARY BLADDER</vt:lpstr>
      <vt:lpstr>PowerPoint Presentation</vt:lpstr>
      <vt:lpstr>PowerPoint Presentation</vt:lpstr>
      <vt:lpstr>PowerPoint Presentation</vt:lpstr>
      <vt:lpstr>PowerPoint Presentation</vt:lpstr>
      <vt:lpstr>The trigone</vt:lpstr>
      <vt:lpstr>URETHRA</vt:lpstr>
      <vt:lpstr>PowerPoint Presentation</vt:lpstr>
      <vt:lpstr>MICTURITION</vt:lpstr>
      <vt:lpstr>PowerPoint Presentation</vt:lpstr>
      <vt:lpstr>PowerPoint Presentation</vt:lpstr>
      <vt:lpstr>PowerPoint Presentation</vt:lpstr>
      <vt:lpstr>THE SKIN</vt:lpstr>
      <vt:lpstr>The skin</vt:lpstr>
      <vt:lpstr>The skin</vt:lpstr>
      <vt:lpstr>PowerPoint Presentation</vt:lpstr>
      <vt:lpstr>PowerPoint Presentation</vt:lpstr>
      <vt:lpstr>PowerPoint Presentation</vt:lpstr>
      <vt:lpstr>Main layers of the epidermis</vt:lpstr>
      <vt:lpstr>PowerPoint Presentation</vt:lpstr>
      <vt:lpstr>PowerPoint Presentation</vt:lpstr>
      <vt:lpstr>PowerPoint Presentation</vt:lpstr>
      <vt:lpstr>PowerPoint Presentation</vt:lpstr>
      <vt:lpstr>Main structures in the dermis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Functions of the skin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SKELETON</vt:lpstr>
      <vt:lpstr>BONE</vt:lpstr>
      <vt:lpstr>Functions of bones</vt:lpstr>
      <vt:lpstr>Types of bones</vt:lpstr>
      <vt:lpstr>PowerPoint Presentation</vt:lpstr>
      <vt:lpstr>TYPES OF BONES</vt:lpstr>
      <vt:lpstr>PowerPoint Presentation</vt:lpstr>
      <vt:lpstr>BONE STRUCTURE</vt:lpstr>
      <vt:lpstr>PowerPoint Presentation</vt:lpstr>
      <vt:lpstr>Structure of a mature long bone</vt:lpstr>
      <vt:lpstr>PowerPoint Presentation</vt:lpstr>
      <vt:lpstr>Flat &amp; irregular bones</vt:lpstr>
      <vt:lpstr>Microscopic structure of bone</vt:lpstr>
      <vt:lpstr>Microscopic structure of compact bone</vt:lpstr>
      <vt:lpstr>PowerPoint Presentation</vt:lpstr>
      <vt:lpstr>Microscopic structure of cancellous bone</vt:lpstr>
      <vt:lpstr>PowerPoint Presentation</vt:lpstr>
      <vt:lpstr>PowerPoint Presentation</vt:lpstr>
      <vt:lpstr>Development of bone tissue (osteogenesis or ossification)</vt:lpstr>
      <vt:lpstr>PowerPoint Presentation</vt:lpstr>
      <vt:lpstr>Development of long bones </vt:lpstr>
      <vt:lpstr>Stages in long bone development</vt:lpstr>
      <vt:lpstr>PowerPoint Presentation</vt:lpstr>
      <vt:lpstr>AXIAL SKELETON</vt:lpstr>
      <vt:lpstr>PowerPoint Presentation</vt:lpstr>
      <vt:lpstr>Bones of the skull and sutures</vt:lpstr>
      <vt:lpstr>PowerPoint Presentation</vt:lpstr>
      <vt:lpstr>PowerPoint Presentation</vt:lpstr>
      <vt:lpstr>PowerPoint Presentation</vt:lpstr>
      <vt:lpstr>PowerPoint Presentation</vt:lpstr>
      <vt:lpstr>Bones of the 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Vertebral column</vt:lpstr>
      <vt:lpstr>PowerPoint Presentation</vt:lpstr>
      <vt:lpstr>A typical vertebra</vt:lpstr>
      <vt:lpstr>PowerPoint Presentation</vt:lpstr>
      <vt:lpstr>PowerPoint Presentation</vt:lpstr>
      <vt:lpstr>Cervical vertebra</vt:lpstr>
      <vt:lpstr>PowerPoint Presentation</vt:lpstr>
      <vt:lpstr>PowerPoint Presentation</vt:lpstr>
      <vt:lpstr>Features of vertebral column</vt:lpstr>
      <vt:lpstr>PowerPoint Presentation</vt:lpstr>
      <vt:lpstr>PowerPoint Presentation</vt:lpstr>
      <vt:lpstr>PowerPoint Presentation</vt:lpstr>
      <vt:lpstr>Development of spinal curves</vt:lpstr>
      <vt:lpstr>Functions of the vertebral column</vt:lpstr>
      <vt:lpstr>THORACIC CAGE</vt:lpstr>
      <vt:lpstr>Thoracic cage</vt:lpstr>
      <vt:lpstr>The sternum</vt:lpstr>
      <vt:lpstr>PowerPoint Presentation</vt:lpstr>
      <vt:lpstr>PowerPoint Presentation</vt:lpstr>
      <vt:lpstr>A typical rib</vt:lpstr>
      <vt:lpstr>APPENDICULAR SKELETON</vt:lpstr>
      <vt:lpstr>PowerPoint Presentation</vt:lpstr>
      <vt:lpstr>PowerPoint Presentation</vt:lpstr>
      <vt:lpstr>Upper extremity</vt:lpstr>
      <vt:lpstr>PowerPoint Presentation</vt:lpstr>
      <vt:lpstr>Collar bone</vt:lpstr>
      <vt:lpstr>Right scapula</vt:lpstr>
      <vt:lpstr>PowerPoint Presentation</vt:lpstr>
      <vt:lpstr>Right humerus</vt:lpstr>
      <vt:lpstr>PowerPoint Presentation</vt:lpstr>
      <vt:lpstr>Radius and ulna</vt:lpstr>
      <vt:lpstr>PowerPoint Presentation</vt:lpstr>
      <vt:lpstr>PowerPoint Presentation</vt:lpstr>
      <vt:lpstr>Bones of the wrist, hand and fingers</vt:lpstr>
      <vt:lpstr>Pelvic girdle &amp; lower limb</vt:lpstr>
      <vt:lpstr>LOWER LIMB</vt:lpstr>
      <vt:lpstr>PowerPoint Presentation</vt:lpstr>
      <vt:lpstr>Right innominate bone</vt:lpstr>
      <vt:lpstr>PowerPoint Presentation</vt:lpstr>
      <vt:lpstr>Bones of the pelvis</vt:lpstr>
      <vt:lpstr>Male and female pelves</vt:lpstr>
      <vt:lpstr>PowerPoint Presentation</vt:lpstr>
      <vt:lpstr>Left femur</vt:lpstr>
      <vt:lpstr>PowerPoint Presentation</vt:lpstr>
      <vt:lpstr>Left tibia and fibula</vt:lpstr>
      <vt:lpstr>PowerPoint Presentation</vt:lpstr>
      <vt:lpstr>PowerPoint Presentation</vt:lpstr>
      <vt:lpstr>PowerPoint Presentation</vt:lpstr>
      <vt:lpstr>PowerPoint Presentation</vt:lpstr>
      <vt:lpstr>Bones of the foot</vt:lpstr>
      <vt:lpstr>Tendons and ligaments supporting arches of the left foot</vt:lpstr>
      <vt:lpstr>THE JOINTS</vt:lpstr>
      <vt:lpstr>Joints </vt:lpstr>
      <vt:lpstr>TYPES OF JOINTS</vt:lpstr>
      <vt:lpstr>Fibrous or fixed joint e.g., sutures of the skull</vt:lpstr>
      <vt:lpstr>Cartilaginous or slightly movable joint</vt:lpstr>
      <vt:lpstr>PowerPoint Presentation</vt:lpstr>
      <vt:lpstr>PowerPoint Presentation</vt:lpstr>
      <vt:lpstr>Synovial joint</vt:lpstr>
      <vt:lpstr>PowerPoint Presentation</vt:lpstr>
      <vt:lpstr>Characteristic of synovial joint</vt:lpstr>
      <vt:lpstr>PowerPoint Presentation</vt:lpstr>
      <vt:lpstr>PowerPoint Presentation</vt:lpstr>
      <vt:lpstr>PowerPoint Presentation</vt:lpstr>
      <vt:lpstr>MAIN SYNOVIAL JOINTS OF THE LIMBS</vt:lpstr>
      <vt:lpstr>PowerPoint Presentation</vt:lpstr>
      <vt:lpstr>Shoulder joint</vt:lpstr>
      <vt:lpstr>Muscles and movements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elbow and proximal radio-ulnar joint</vt:lpstr>
      <vt:lpstr>PowerPoint Presentation</vt:lpstr>
      <vt:lpstr>PowerPoint Presentation</vt:lpstr>
      <vt:lpstr>PowerPoint Presentation</vt:lpstr>
      <vt:lpstr>PowerPoint Presentation</vt:lpstr>
      <vt:lpstr>PowerPoint Presentation</vt:lpstr>
      <vt:lpstr>The wrist and distal radio-ulnar joint</vt:lpstr>
      <vt:lpstr>Muscles of the upper limb</vt:lpstr>
      <vt:lpstr>PowerPoint Presentation</vt:lpstr>
      <vt:lpstr>PowerPoint Presentation</vt:lpstr>
      <vt:lpstr>The carpal tunnel &amp; synovial sheaths</vt:lpstr>
      <vt:lpstr>PowerPoint Presentation</vt:lpstr>
      <vt:lpstr>PowerPoint Presentation</vt:lpstr>
      <vt:lpstr>PowerPoint Presentation</vt:lpstr>
      <vt:lpstr>PowerPoint Presentation</vt:lpstr>
      <vt:lpstr>PowerPoint Presentation</vt:lpstr>
      <vt:lpstr>PowerPoint Presentation</vt:lpstr>
      <vt:lpstr>Hip joint</vt:lpstr>
      <vt:lpstr>Muscles of posterior abdominal wall &amp; pelvis which flex the hip joint</vt:lpstr>
      <vt:lpstr>PowerPoint Presentation</vt:lpstr>
      <vt:lpstr>PowerPoint Presentation</vt:lpstr>
      <vt:lpstr>Knee joint</vt:lpstr>
      <vt:lpstr>PowerPoint Presentation</vt:lpstr>
      <vt:lpstr>PowerPoint Presentation</vt:lpstr>
      <vt:lpstr>PowerPoint Presentation</vt:lpstr>
      <vt:lpstr>Main muscles of the lower limb; anterior, posterior</vt:lpstr>
      <vt:lpstr>PowerPoint Presentation</vt:lpstr>
      <vt:lpstr>PowerPoint Presentation</vt:lpstr>
      <vt:lpstr>Left ankle joint</vt:lpstr>
      <vt:lpstr>PowerPoint Presentation</vt:lpstr>
      <vt:lpstr>PowerPoint Presentation</vt:lpstr>
      <vt:lpstr>THE MUSCULAR SYSTEM</vt:lpstr>
      <vt:lpstr>PowerPoint Presentation</vt:lpstr>
      <vt:lpstr>Naming Skeletal Muscles</vt:lpstr>
      <vt:lpstr>Muscles Named by Location </vt:lpstr>
      <vt:lpstr>Muscles Named by Shape</vt:lpstr>
      <vt:lpstr>Muscles Named by Size</vt:lpstr>
      <vt:lpstr>Muscles Named by Direction of Fibers</vt:lpstr>
      <vt:lpstr>Muscles Named for Number of Origins</vt:lpstr>
      <vt:lpstr>Muscles Named for  Origin and Insertion Points</vt:lpstr>
      <vt:lpstr>Muscles Named for Action</vt:lpstr>
      <vt:lpstr>FUNCTIONS OF SKELETAL MUSCLES</vt:lpstr>
      <vt:lpstr>PowerPoint Presentation</vt:lpstr>
      <vt:lpstr>MUSCLES OF THE FACE </vt:lpstr>
      <vt:lpstr>PowerPoint Presentation</vt:lpstr>
      <vt:lpstr>MUSCLES OF THE NECK</vt:lpstr>
      <vt:lpstr>PowerPoint Presentation</vt:lpstr>
      <vt:lpstr>Muscles of the face, head and neck</vt:lpstr>
      <vt:lpstr>MUSCLES OF THE BACK</vt:lpstr>
      <vt:lpstr>PowerPoint Presentation</vt:lpstr>
      <vt:lpstr>PowerPoint Presentation</vt:lpstr>
      <vt:lpstr>Transverse section of posterior abdominal wall</vt:lpstr>
      <vt:lpstr>MUSCLES OF THE ABDOMINAL WALL</vt:lpstr>
      <vt:lpstr>PowerPoint Presentation</vt:lpstr>
      <vt:lpstr>PowerPoint Presentation</vt:lpstr>
      <vt:lpstr>PowerPoint Presentation</vt:lpstr>
      <vt:lpstr>Anterior abdominal wall muscles</vt:lpstr>
      <vt:lpstr>Transverse section of muscles and fascia of anterior abdominal wall</vt:lpstr>
      <vt:lpstr>Inguinal canal</vt:lpstr>
      <vt:lpstr>MUSCLES OF THE PELVIC FLOOR</vt:lpstr>
      <vt:lpstr>PowerPoint Presentation</vt:lpstr>
      <vt:lpstr>Structure of a skeletal muscle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Physiology of muscle contraction</vt:lpstr>
      <vt:lpstr>PowerPoint Presentation</vt:lpstr>
      <vt:lpstr>PowerPoint Presentation</vt:lpstr>
      <vt:lpstr>PowerPoint Presentation</vt:lpstr>
      <vt:lpstr>THE REPRODUCTIVE SYSTEMS</vt:lpstr>
      <vt:lpstr>Reproductive system</vt:lpstr>
      <vt:lpstr>Functions of reproductive system</vt:lpstr>
      <vt:lpstr>FEMALE REPRODUCTIVE SYSTEM</vt:lpstr>
      <vt:lpstr>PowerPoint Presentation</vt:lpstr>
      <vt:lpstr>PowerPoint Presentation</vt:lpstr>
      <vt:lpstr>PowerPoint Presentation</vt:lpstr>
      <vt:lpstr>INTERNAL GENITALIA</vt:lpstr>
      <vt:lpstr>Female reproductive organs in the pelvis</vt:lpstr>
      <vt:lpstr>Female reproductive organs in the pelvis and associated structures</vt:lpstr>
      <vt:lpstr>PowerPoint Presentation</vt:lpstr>
      <vt:lpstr>PowerPoint Presentation</vt:lpstr>
      <vt:lpstr>PowerPoint Presentation</vt:lpstr>
      <vt:lpstr>PowerPoint Presentation</vt:lpstr>
      <vt:lpstr>PowerPoint Presentation</vt:lpstr>
      <vt:lpstr>PowerPoint Presentation</vt:lpstr>
      <vt:lpstr>Section of the uterus</vt:lpstr>
      <vt:lpstr>PowerPoint Presentation</vt:lpstr>
      <vt:lpstr>PowerPoint Presentation</vt:lpstr>
      <vt:lpstr>PowerPoint Presentation</vt:lpstr>
      <vt:lpstr>Main ligaments supporting the uterus</vt:lpstr>
      <vt:lpstr>PowerPoint Presentation</vt:lpstr>
      <vt:lpstr>PowerPoint Presentation</vt:lpstr>
      <vt:lpstr>PowerPoint Presentation</vt:lpstr>
      <vt:lpstr>PowerPoint Presentation</vt:lpstr>
      <vt:lpstr>PowerPoint Presentation</vt:lpstr>
      <vt:lpstr>Development of the ovarian follicle</vt:lpstr>
      <vt:lpstr>PowerPoint Presentation</vt:lpstr>
      <vt:lpstr>PowerPoint Presentation</vt:lpstr>
      <vt:lpstr>PowerPoint Presentation</vt:lpstr>
      <vt:lpstr>Puberty in the female</vt:lpstr>
      <vt:lpstr>The menstrual cycle</vt:lpstr>
      <vt:lpstr>PowerPoint Presentation</vt:lpstr>
      <vt:lpstr>PowerPoint Presentation</vt:lpstr>
      <vt:lpstr>PowerPoint Presentation</vt:lpstr>
      <vt:lpstr>PowerPoint Presentation</vt:lpstr>
      <vt:lpstr>PowerPoint Presentation</vt:lpstr>
      <vt:lpstr>PowerPoint Presentation</vt:lpstr>
      <vt:lpstr>MENOPAUSE (CLIMACTERIC)</vt:lpstr>
      <vt:lpstr>PowerPoint Presentation</vt:lpstr>
      <vt:lpstr>BREASTS (MAMMARY GLANDS)</vt:lpstr>
      <vt:lpstr>PowerPoint Presentation</vt:lpstr>
      <vt:lpstr>PowerPoint Presentation</vt:lpstr>
      <vt:lpstr>Structure of the breast</vt:lpstr>
      <vt:lpstr>PowerPoint Presentation</vt:lpstr>
      <vt:lpstr>PowerPoint Presentation</vt:lpstr>
      <vt:lpstr>MALE REPRODUCTIVE SYSTEM</vt:lpstr>
      <vt:lpstr>Male reproductive organs and associated structures</vt:lpstr>
      <vt:lpstr>PowerPoint Presentation</vt:lpstr>
      <vt:lpstr>PowerPoint Presentation</vt:lpstr>
      <vt:lpstr>PowerPoint Presentation</vt:lpstr>
      <vt:lpstr>PowerPoint Presentation</vt:lpstr>
      <vt:lpstr>Testis and its coverings</vt:lpstr>
      <vt:lpstr>PowerPoint Presentation</vt:lpstr>
      <vt:lpstr>PowerPoint Presentation</vt:lpstr>
      <vt:lpstr>A spermatozoon </vt:lpstr>
      <vt:lpstr>PowerPoint Presentation</vt:lpstr>
      <vt:lpstr>PowerPoint Presentation</vt:lpstr>
      <vt:lpstr>PowerPoint Presentation</vt:lpstr>
      <vt:lpstr>PowerPoint Presentation</vt:lpstr>
      <vt:lpstr>PowerPoint Presentation</vt:lpstr>
      <vt:lpstr>A section of the prostate and associated structures</vt:lpstr>
      <vt:lpstr>PowerPoint Presentation</vt:lpstr>
      <vt:lpstr>PowerPoint Presentation</vt:lpstr>
      <vt:lpstr>PowerPoint Presentation</vt:lpstr>
      <vt:lpstr>PowerPoint Presentation</vt:lpstr>
      <vt:lpstr>The penis</vt:lpstr>
      <vt:lpstr>Ejaculation </vt:lpstr>
      <vt:lpstr>Route taken by spermatozoa during ejaculation</vt:lpstr>
      <vt:lpstr>PowerPoint Presentation</vt:lpstr>
      <vt:lpstr>Puberty in the male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dc:title>
  <dc:creator>john</dc:creator>
  <cp:lastModifiedBy>Unknown User</cp:lastModifiedBy>
  <cp:revision>2270</cp:revision>
  <dcterms:created xsi:type="dcterms:W3CDTF">2013-01-31T19:52:53Z</dcterms:created>
  <dcterms:modified xsi:type="dcterms:W3CDTF">2020-04-11T20:54:47Z</dcterms:modified>
</cp:coreProperties>
</file>