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48EDD5-9E54-4095-8307-8377C2DCF05D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E869F5-92A3-4FF4-BC3F-58A7583E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72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AD9DB6-0949-438B-9FDB-3E4A455F734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762ACC-92DE-4A97-B651-A99EB755B34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ANGINA PECTORIS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Angina pectoris is a clinical syndrome usually characterized </a:t>
            </a:r>
            <a:r>
              <a:rPr lang="en-US" dirty="0" smtClean="0"/>
              <a:t>by episodes </a:t>
            </a:r>
            <a:r>
              <a:rPr lang="en-US" dirty="0"/>
              <a:t>or paroxysms of pain or pressure in the anterior chest. </a:t>
            </a:r>
            <a:endParaRPr lang="en-US" dirty="0" smtClean="0"/>
          </a:p>
          <a:p>
            <a:r>
              <a:rPr lang="en-US" dirty="0" smtClean="0"/>
              <a:t>The cause </a:t>
            </a:r>
            <a:r>
              <a:rPr lang="en-US" dirty="0"/>
              <a:t>is usually insufficient coronary blood flow. </a:t>
            </a:r>
            <a:endParaRPr lang="en-US" dirty="0" smtClean="0"/>
          </a:p>
          <a:p>
            <a:r>
              <a:rPr lang="en-US" dirty="0" smtClean="0"/>
              <a:t>The insufficient flow </a:t>
            </a:r>
            <a:r>
              <a:rPr lang="en-US" dirty="0"/>
              <a:t>results in a decreased oxygen supply to meet an </a:t>
            </a:r>
            <a:r>
              <a:rPr lang="en-US" dirty="0" smtClean="0"/>
              <a:t>increased myocardial </a:t>
            </a:r>
            <a:r>
              <a:rPr lang="en-US" dirty="0"/>
              <a:t>demand for oxygen in response to physical </a:t>
            </a:r>
            <a:r>
              <a:rPr lang="en-US" dirty="0" smtClean="0"/>
              <a:t>exertion or </a:t>
            </a:r>
            <a:r>
              <a:rPr lang="en-US" dirty="0"/>
              <a:t>emotional stress.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other words, the need for oxygen </a:t>
            </a:r>
            <a:r>
              <a:rPr lang="en-US" dirty="0" smtClean="0"/>
              <a:t>exceeds the </a:t>
            </a:r>
            <a:r>
              <a:rPr lang="en-US" dirty="0"/>
              <a:t>supply. The severity of angina is based on the </a:t>
            </a:r>
            <a:r>
              <a:rPr lang="en-US" dirty="0" smtClean="0"/>
              <a:t>precipitating activity </a:t>
            </a:r>
            <a:r>
              <a:rPr lang="en-US" dirty="0"/>
              <a:t>and its effect on the activities of daily </a:t>
            </a:r>
            <a:r>
              <a:rPr lang="en-US" dirty="0" smtClean="0"/>
              <a:t>living.</a:t>
            </a:r>
            <a:endParaRPr lang="en-US" dirty="0"/>
          </a:p>
        </p:txBody>
      </p:sp>
    </p:spTree>
  </p:cSld>
  <p:clrMapOvr>
    <a:masterClrMapping/>
  </p:clrMapOvr>
  <p:transition spd="med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Precipitating factors for </a:t>
            </a:r>
            <a:r>
              <a:rPr lang="en-US" b="1" dirty="0" err="1" smtClean="0"/>
              <a:t>Anginal</a:t>
            </a:r>
            <a:r>
              <a:rPr lang="en-US" b="1" dirty="0" smtClean="0"/>
              <a:t> pain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Physical </a:t>
            </a:r>
            <a:r>
              <a:rPr lang="en-US" dirty="0" smtClean="0"/>
              <a:t>exertion</a:t>
            </a:r>
            <a:r>
              <a:rPr lang="en-US" dirty="0"/>
              <a:t>-</a:t>
            </a:r>
            <a:r>
              <a:rPr lang="en-US" dirty="0" smtClean="0"/>
              <a:t> increases myocardial </a:t>
            </a:r>
            <a:r>
              <a:rPr lang="en-US" dirty="0"/>
              <a:t>oxygen demand</a:t>
            </a:r>
          </a:p>
          <a:p>
            <a:r>
              <a:rPr lang="en-US" dirty="0" smtClean="0"/>
              <a:t>Exposure </a:t>
            </a:r>
            <a:r>
              <a:rPr lang="en-US" dirty="0"/>
              <a:t>to </a:t>
            </a:r>
            <a:r>
              <a:rPr lang="en-US" dirty="0" smtClean="0"/>
              <a:t>cold- causes </a:t>
            </a:r>
            <a:r>
              <a:rPr lang="en-US" dirty="0"/>
              <a:t>vasoconstriction and </a:t>
            </a:r>
            <a:r>
              <a:rPr lang="en-US" dirty="0" smtClean="0"/>
              <a:t>an elevated </a:t>
            </a:r>
            <a:r>
              <a:rPr lang="en-US" dirty="0"/>
              <a:t>blood pressure, with increased oxygen demand</a:t>
            </a:r>
          </a:p>
          <a:p>
            <a:r>
              <a:rPr lang="en-US" dirty="0" smtClean="0"/>
              <a:t>Eating </a:t>
            </a:r>
            <a:r>
              <a:rPr lang="en-US" dirty="0"/>
              <a:t>a heavy meal, which increases the blood flow to </a:t>
            </a:r>
            <a:r>
              <a:rPr lang="en-US" dirty="0" smtClean="0"/>
              <a:t>the mesenteric </a:t>
            </a:r>
            <a:r>
              <a:rPr lang="en-US" dirty="0"/>
              <a:t>area for digestion, thereby reducing the </a:t>
            </a:r>
            <a:r>
              <a:rPr lang="en-US" dirty="0" smtClean="0"/>
              <a:t>blood supply </a:t>
            </a:r>
            <a:r>
              <a:rPr lang="en-US" dirty="0"/>
              <a:t>available to the heart </a:t>
            </a:r>
            <a:r>
              <a:rPr lang="en-US" dirty="0" smtClean="0"/>
              <a:t>muscle</a:t>
            </a:r>
            <a:endParaRPr lang="en-US" dirty="0"/>
          </a:p>
          <a:p>
            <a:r>
              <a:rPr lang="en-US" dirty="0" smtClean="0"/>
              <a:t>Stress </a:t>
            </a:r>
            <a:r>
              <a:rPr lang="en-US" dirty="0"/>
              <a:t>or any emotion-provoking </a:t>
            </a:r>
            <a:r>
              <a:rPr lang="en-US" dirty="0" smtClean="0"/>
              <a:t>situation- causes of release of adrenaline leading to ↑BP, ↑HR </a:t>
            </a:r>
            <a:r>
              <a:rPr lang="en-US" dirty="0"/>
              <a:t>and increase the myocardial workload</a:t>
            </a:r>
          </a:p>
        </p:txBody>
      </p:sp>
    </p:spTree>
  </p:cSld>
  <p:clrMapOvr>
    <a:masterClrMapping/>
  </p:clrMapOvr>
  <p:transition spd="med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Types of Angina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Stable </a:t>
            </a:r>
            <a:r>
              <a:rPr lang="en-US" b="1" dirty="0"/>
              <a:t>angina: </a:t>
            </a:r>
            <a:r>
              <a:rPr lang="en-US" dirty="0"/>
              <a:t>predictable and consistent pain that occurs </a:t>
            </a:r>
            <a:r>
              <a:rPr lang="en-US" dirty="0" smtClean="0"/>
              <a:t>on exertion </a:t>
            </a:r>
            <a:r>
              <a:rPr lang="en-US" dirty="0"/>
              <a:t>and is relieved by 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Unstable </a:t>
            </a:r>
            <a:r>
              <a:rPr lang="en-US" b="1" dirty="0"/>
              <a:t>angina (also called </a:t>
            </a:r>
            <a:r>
              <a:rPr lang="en-US" b="1" dirty="0" err="1"/>
              <a:t>preinfarction</a:t>
            </a:r>
            <a:r>
              <a:rPr lang="en-US" b="1" dirty="0"/>
              <a:t> angina or </a:t>
            </a:r>
            <a:r>
              <a:rPr lang="en-US" b="1" dirty="0" smtClean="0"/>
              <a:t>crescendo angina</a:t>
            </a:r>
            <a:r>
              <a:rPr lang="en-US" b="1" dirty="0"/>
              <a:t>): </a:t>
            </a:r>
            <a:r>
              <a:rPr lang="en-US" dirty="0"/>
              <a:t>symptoms occur more frequently and last longer </a:t>
            </a:r>
            <a:r>
              <a:rPr lang="en-US" dirty="0" smtClean="0"/>
              <a:t>than stable </a:t>
            </a:r>
            <a:r>
              <a:rPr lang="en-US" dirty="0"/>
              <a:t>angina. The threshold for pain is lower, and pain </a:t>
            </a:r>
            <a:r>
              <a:rPr lang="en-US" dirty="0" smtClean="0"/>
              <a:t>may occur </a:t>
            </a:r>
            <a:r>
              <a:rPr lang="en-US" dirty="0"/>
              <a:t>at 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Intractable </a:t>
            </a:r>
            <a:r>
              <a:rPr lang="en-US" b="1" dirty="0"/>
              <a:t>or refractory angina: </a:t>
            </a:r>
            <a:r>
              <a:rPr lang="en-US" dirty="0"/>
              <a:t>severe incapacitating </a:t>
            </a:r>
            <a:r>
              <a:rPr lang="en-US" dirty="0" smtClean="0"/>
              <a:t>chest pain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Variant </a:t>
            </a:r>
            <a:r>
              <a:rPr lang="en-US" b="1" dirty="0"/>
              <a:t>angina (also called </a:t>
            </a:r>
            <a:r>
              <a:rPr lang="en-US" b="1" dirty="0" err="1"/>
              <a:t>Prinzmetal’s</a:t>
            </a:r>
            <a:r>
              <a:rPr lang="en-US" b="1" dirty="0"/>
              <a:t> angina): </a:t>
            </a:r>
            <a:r>
              <a:rPr lang="en-US" dirty="0"/>
              <a:t>pain at </a:t>
            </a:r>
            <a:r>
              <a:rPr lang="en-US" dirty="0" smtClean="0"/>
              <a:t>rest with </a:t>
            </a:r>
            <a:r>
              <a:rPr lang="en-US" dirty="0"/>
              <a:t>reversible ST-segment elevation; thought to be caused </a:t>
            </a:r>
            <a:r>
              <a:rPr lang="en-US" dirty="0" smtClean="0"/>
              <a:t>by coronary </a:t>
            </a:r>
            <a:r>
              <a:rPr lang="en-US" dirty="0"/>
              <a:t>artery vasospasm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Silent </a:t>
            </a:r>
            <a:r>
              <a:rPr lang="en-US" b="1" dirty="0"/>
              <a:t>ischemia: </a:t>
            </a:r>
            <a:r>
              <a:rPr lang="en-US" dirty="0"/>
              <a:t>objective evidence of ischemia (such </a:t>
            </a:r>
            <a:r>
              <a:rPr lang="en-US" dirty="0" smtClean="0"/>
              <a:t>as ECG </a:t>
            </a:r>
            <a:r>
              <a:rPr lang="en-US" dirty="0"/>
              <a:t>changes with a stress test), but </a:t>
            </a:r>
            <a:r>
              <a:rPr lang="en-US" dirty="0" smtClean="0"/>
              <a:t>patient reports </a:t>
            </a:r>
            <a:r>
              <a:rPr lang="en-US" dirty="0"/>
              <a:t>no symptoms</a:t>
            </a:r>
          </a:p>
        </p:txBody>
      </p:sp>
    </p:spTree>
  </p:cSld>
  <p:clrMapOvr>
    <a:masterClrMapping/>
  </p:clrMapOvr>
  <p:transition spd="med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as in MI;</a:t>
            </a:r>
          </a:p>
          <a:p>
            <a:pPr lvl="1"/>
            <a:r>
              <a:rPr lang="en-US" dirty="0" smtClean="0"/>
              <a:t>Chest pain- </a:t>
            </a:r>
            <a:r>
              <a:rPr lang="en-US" dirty="0" err="1" smtClean="0"/>
              <a:t>retrosternal</a:t>
            </a:r>
            <a:r>
              <a:rPr lang="en-US" dirty="0" smtClean="0"/>
              <a:t>, may radiate to the jaw, neck, shoulder, inner aspect of left arm</a:t>
            </a:r>
          </a:p>
          <a:p>
            <a:pPr lvl="1"/>
            <a:r>
              <a:rPr lang="en-US" dirty="0" smtClean="0"/>
              <a:t>Weakness </a:t>
            </a:r>
            <a:r>
              <a:rPr lang="en-US" dirty="0"/>
              <a:t>or numbness in the arms, wrists, </a:t>
            </a:r>
            <a:r>
              <a:rPr lang="en-US" dirty="0" smtClean="0"/>
              <a:t>and hands</a:t>
            </a:r>
            <a:endParaRPr lang="en-US" dirty="0"/>
          </a:p>
          <a:p>
            <a:pPr lvl="1"/>
            <a:r>
              <a:rPr lang="en-US" dirty="0" smtClean="0"/>
              <a:t>Shortness </a:t>
            </a:r>
            <a:r>
              <a:rPr lang="en-US" dirty="0"/>
              <a:t>of </a:t>
            </a:r>
            <a:r>
              <a:rPr lang="en-US" dirty="0" smtClean="0"/>
              <a:t>breath</a:t>
            </a:r>
          </a:p>
          <a:p>
            <a:pPr lvl="1"/>
            <a:r>
              <a:rPr lang="en-US" dirty="0" smtClean="0"/>
              <a:t>Pallor</a:t>
            </a:r>
          </a:p>
          <a:p>
            <a:pPr lvl="1"/>
            <a:r>
              <a:rPr lang="en-US" dirty="0" smtClean="0"/>
              <a:t>Diaphoresis</a:t>
            </a:r>
          </a:p>
          <a:p>
            <a:pPr lvl="1"/>
            <a:r>
              <a:rPr lang="en-US" dirty="0" smtClean="0"/>
              <a:t>Dizziness </a:t>
            </a:r>
            <a:r>
              <a:rPr lang="en-US" dirty="0"/>
              <a:t>or </a:t>
            </a:r>
            <a:r>
              <a:rPr lang="en-US" dirty="0" smtClean="0"/>
              <a:t>lightheadedness</a:t>
            </a:r>
          </a:p>
          <a:p>
            <a:pPr lvl="1"/>
            <a:r>
              <a:rPr lang="en-US" dirty="0" smtClean="0"/>
              <a:t>Nausea and vomiting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important characteristic of angina is that it </a:t>
            </a:r>
            <a:r>
              <a:rPr lang="en-US" b="1" dirty="0"/>
              <a:t>abates </a:t>
            </a:r>
            <a:r>
              <a:rPr lang="en-US" b="1" dirty="0" smtClean="0"/>
              <a:t>or subsides </a:t>
            </a:r>
            <a:r>
              <a:rPr lang="en-US" b="1" dirty="0"/>
              <a:t>with rest or nitroglycerin</a:t>
            </a:r>
          </a:p>
        </p:txBody>
      </p:sp>
    </p:spTree>
  </p:cSld>
  <p:clrMapOvr>
    <a:masterClrMapping/>
  </p:clrMapOvr>
  <p:transition spd="med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MI</a:t>
            </a:r>
            <a:endParaRPr lang="en-US" dirty="0"/>
          </a:p>
        </p:txBody>
      </p:sp>
    </p:spTree>
  </p:cSld>
  <p:clrMapOvr>
    <a:masterClrMapping/>
  </p:clrMapOvr>
  <p:transition spd="med"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344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ANGINA PECTORIS</vt:lpstr>
      <vt:lpstr>PowerPoint Presentation</vt:lpstr>
      <vt:lpstr>Precipitating factors for Anginal pain</vt:lpstr>
      <vt:lpstr>Types of Angina</vt:lpstr>
      <vt:lpstr>Signs and symptoms</vt:lpstr>
      <vt:lpstr>PowerPoint Presentation</vt:lpstr>
      <vt:lpstr>Management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ANGINA PECTORIS</dc:title>
  <dc:creator>FRANCIS</dc:creator>
  <cp:lastModifiedBy>HP</cp:lastModifiedBy>
  <cp:revision>6</cp:revision>
  <cp:lastPrinted>2019-01-28T05:59:15Z</cp:lastPrinted>
  <dcterms:created xsi:type="dcterms:W3CDTF">2015-02-03T07:58:59Z</dcterms:created>
  <dcterms:modified xsi:type="dcterms:W3CDTF">2019-01-28T06:01:21Z</dcterms:modified>
</cp:coreProperties>
</file>