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69"/>
  </p:notesMasterIdLst>
  <p:sldIdLst>
    <p:sldId id="32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19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322" r:id="rId33"/>
    <p:sldId id="285" r:id="rId34"/>
    <p:sldId id="286" r:id="rId35"/>
    <p:sldId id="323" r:id="rId36"/>
    <p:sldId id="318" r:id="rId37"/>
    <p:sldId id="320" r:id="rId38"/>
    <p:sldId id="321" r:id="rId39"/>
    <p:sldId id="287" r:id="rId40"/>
    <p:sldId id="288" r:id="rId41"/>
    <p:sldId id="289" r:id="rId42"/>
    <p:sldId id="290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7" r:id="rId66"/>
    <p:sldId id="315" r:id="rId67"/>
    <p:sldId id="316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7" Type="http://schemas.openxmlformats.org/officeDocument/2006/relationships/slide" Target="slides/slide6.xml" /><Relationship Id="rId71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slide" Target="slides/slide65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61" Type="http://schemas.openxmlformats.org/officeDocument/2006/relationships/slide" Target="slides/slide60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slide" Target="slides/slide63.xml" /><Relationship Id="rId69" Type="http://schemas.openxmlformats.org/officeDocument/2006/relationships/notesMaster" Target="notesMasters/notesMaster1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theme" Target="theme/theme1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slide" Target="slides/slide66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Relationship Id="rId7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801F9-5591-4030-9F8F-50B015ABDD95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2E64A-FB0F-4BEC-8540-3F7A7D0D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9315-AA02-436A-91D4-D09BB49C923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CC89-FDEC-42D0-A231-C488FAFEC46C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8445-1B0F-4872-8BE5-827BE8C2916C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3557-FBCC-4B40-9B5E-54C7EEFFA5E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D77B-30E3-4E7C-9BA7-A2F87EEF52FE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BF78-4D99-490D-96F9-158E86CBB6C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E3E-AA6F-4DCA-8640-79D0F447981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A5D5B-FC14-4002-AAB4-F02F5644CD8B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01EFC-9183-447F-A339-852CCC5B7E2F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8D3-71C5-4151-868D-03CB7FE7A39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3C069D9-D02C-4C47-A6DE-B1811516008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23BEC9-EACB-4D2C-8188-DEC3A875118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B898E43-6E34-43EB-8826-A3167A945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 spd="slow">
    <p:cover dir="ru"/>
  </p:transition>
  <p:hf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  <a:ln w="76200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>
              <a:rot lat="0" lon="0" rev="4800000"/>
            </a:lightRig>
          </a:scene3d>
          <a:sp3d>
            <a:bevelT w="165100" prst="coolSlant"/>
          </a:sp3d>
        </p:spPr>
        <p:txBody>
          <a:bodyPr>
            <a:prstTxWarp prst="textChevronInverted">
              <a:avLst/>
            </a:prstTxWarp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br>
              <a:rPr lang="en-US" dirty="0"/>
            </a:br>
            <a:r>
              <a:rPr lang="en-US" cap="all" dirty="0">
                <a:ln>
                  <a:solidFill>
                    <a:srgbClr val="FFFF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ANTEPARTUM HAEMORRHAGE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50"/>
          </a:solidFill>
          <a:scene3d>
            <a:camera prst="isometricOffAxis1Right"/>
            <a:lightRig rig="threePt" dir="t"/>
          </a:scene3d>
        </p:spPr>
        <p:txBody>
          <a:bodyPr>
            <a:prstTxWarp prst="textTriangle">
              <a:avLst/>
            </a:prstTxWarp>
          </a:bodyPr>
          <a:lstStyle/>
          <a:p>
            <a:r>
              <a:rPr lang="en-US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Welcome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9315-AA02-436A-91D4-D09BB49C923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Bleeding is moderate , so early features of fetal hypoxia, maternal  shock results from prolonged bleeding.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/>
              <a:t>TYPE 3 (THREE)</a:t>
            </a:r>
          </a:p>
          <a:p>
            <a:r>
              <a:rPr lang="en-US" dirty="0"/>
              <a:t>Referred to as complete </a:t>
            </a:r>
            <a:r>
              <a:rPr lang="en-US" dirty="0" err="1"/>
              <a:t>pl.praevia</a:t>
            </a:r>
            <a:r>
              <a:rPr lang="en-US" dirty="0"/>
              <a:t>, because, placenta is located over the </a:t>
            </a:r>
            <a:r>
              <a:rPr lang="en-US" dirty="0" err="1"/>
              <a:t>undilated</a:t>
            </a:r>
            <a:r>
              <a:rPr lang="en-US" dirty="0"/>
              <a:t> cervical </a:t>
            </a:r>
            <a:r>
              <a:rPr lang="en-US" dirty="0" err="1"/>
              <a:t>os</a:t>
            </a:r>
            <a:r>
              <a:rPr lang="en-US" dirty="0"/>
              <a:t>, though not central.</a:t>
            </a:r>
          </a:p>
          <a:p>
            <a:r>
              <a:rPr lang="en-US" dirty="0"/>
              <a:t> Severe bleeding occur as the segment starts preparing for the </a:t>
            </a:r>
            <a:r>
              <a:rPr lang="en-US" dirty="0" err="1"/>
              <a:t>labour</a:t>
            </a:r>
            <a:r>
              <a:rPr lang="en-US" dirty="0"/>
              <a:t> process.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0C2F-AFB2-4393-93E5-4D5949532CD8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	</a:t>
            </a:r>
            <a:r>
              <a:rPr lang="en-US" b="1" dirty="0"/>
              <a:t>TYPE 4 (FOUR)</a:t>
            </a:r>
          </a:p>
          <a:p>
            <a:r>
              <a:rPr lang="en-US" dirty="0"/>
              <a:t>Referred to as central pl. praevia because placenta is centrally located over the internal cervical </a:t>
            </a:r>
            <a:r>
              <a:rPr lang="en-US" dirty="0" err="1"/>
              <a:t>os</a:t>
            </a:r>
            <a:r>
              <a:rPr lang="en-US" dirty="0"/>
              <a:t>. </a:t>
            </a:r>
          </a:p>
          <a:p>
            <a:r>
              <a:rPr lang="en-US" dirty="0"/>
              <a:t>Bleeding is usually torrential (profuse) hence automatically fatal to both.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b="1" dirty="0"/>
              <a:t>NB: </a:t>
            </a:r>
            <a:r>
              <a:rPr lang="en-US" dirty="0"/>
              <a:t>Acronym for the  classification is </a:t>
            </a:r>
            <a:r>
              <a:rPr lang="en-US" b="1" dirty="0" err="1"/>
              <a:t>Lamacoce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1465-3095-4B2F-9172-39474D7AB2B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Diagrams :Pl. </a:t>
            </a:r>
            <a:r>
              <a:rPr lang="en-US" dirty="0" err="1"/>
              <a:t>praevia</a:t>
            </a:r>
            <a:r>
              <a:rPr lang="en-US" dirty="0"/>
              <a:t> Classes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30000" contrast="20000"/>
          </a:blip>
          <a:srcRect/>
          <a:stretch>
            <a:fillRect/>
          </a:stretch>
        </p:blipFill>
        <p:spPr bwMode="auto">
          <a:xfrm>
            <a:off x="152400" y="1600200"/>
            <a:ext cx="8763000" cy="510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1F7F-C9FE-4FE3-BC05-7C776D6E8DF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SPECIFIC MANAGEMENT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/>
              <a:t>Depends on:  *Amount of blood loss</a:t>
            </a:r>
          </a:p>
          <a:p>
            <a:pPr>
              <a:buNone/>
            </a:pPr>
            <a:r>
              <a:rPr lang="en-US" sz="3000" dirty="0"/>
              <a:t>                      *Specific location of the placenta</a:t>
            </a:r>
          </a:p>
          <a:p>
            <a:pPr>
              <a:buNone/>
            </a:pPr>
            <a:r>
              <a:rPr lang="en-US" sz="3000" dirty="0"/>
              <a:t>                      *Fetal &amp; maternal conditions</a:t>
            </a:r>
          </a:p>
          <a:p>
            <a:pPr>
              <a:buNone/>
            </a:pPr>
            <a:r>
              <a:rPr lang="en-US" sz="3000" dirty="0"/>
              <a:t>                     *Fetal maturity if other factors </a:t>
            </a:r>
            <a:r>
              <a:rPr lang="en-US" sz="3000" dirty="0" err="1"/>
              <a:t>favourable</a:t>
            </a:r>
            <a:r>
              <a:rPr lang="en-US" sz="3000" dirty="0"/>
              <a:t> </a:t>
            </a:r>
          </a:p>
          <a:p>
            <a:r>
              <a:rPr lang="en-US" sz="3000" dirty="0"/>
              <a:t>Sometimes the small( spotting) painless bleeding initially may be ignored. </a:t>
            </a:r>
          </a:p>
          <a:p>
            <a:r>
              <a:rPr lang="en-US" sz="3000" dirty="0"/>
              <a:t>Then as the loss increases she becomes frightened and seek medical attention in the nearest health facility,  in most cases is accompanied.</a:t>
            </a:r>
          </a:p>
          <a:p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48406-B371-4B68-A6D7-80C902E51B85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the situation through: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History particularly of the chief complains, presenting complain and others, especially associated factors.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Physical examination to include vital signs,  amount blood loss, FHS, fetal kick &amp; clinical </a:t>
            </a:r>
            <a:r>
              <a:rPr lang="en-US" dirty="0" err="1"/>
              <a:t>anaemia</a:t>
            </a:r>
            <a:r>
              <a:rPr lang="en-US" dirty="0"/>
              <a:t> but no vaginal examination 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The aim is to make a diagnosis and evaluate for presence of shock.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6ED8-C644-4CEC-A509-AAFEFBEDD9E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If signs of shock are present then commence resuscitative measures which includes: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Lay her flat, in left lateral position in order to sustain circulation to vital organs.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Maintain relatively warm.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Prepare for possible transfusion.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Meanwhile, commence  plasma expander awaiting blood for transfusion.</a:t>
            </a:r>
          </a:p>
          <a:p>
            <a:pPr lvl="0"/>
            <a:r>
              <a:rPr lang="en-US" dirty="0"/>
              <a:t>Maintain a close record of observation to evaluate the progress.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A88DA-520A-4AE8-80AC-13789B3C9B2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Organize for a hospital setting transfer , in which the facility of choice should have ability for surgical intervention and equipped NBU.</a:t>
            </a:r>
          </a:p>
          <a:p>
            <a:pPr lvl="0"/>
            <a:r>
              <a:rPr lang="en-US" dirty="0"/>
              <a:t>Offer psychological support.</a:t>
            </a:r>
          </a:p>
          <a:p>
            <a:pPr lvl="0"/>
            <a:r>
              <a:rPr lang="en-US" dirty="0"/>
              <a:t>Encourage a relative to accompany the pt.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NB: </a:t>
            </a:r>
            <a:r>
              <a:rPr lang="en-US" dirty="0"/>
              <a:t>If bleeding is slight and shock absent, counsel on the importance of doctor’s review in a hospital setting, then refer and have a referral note written as well as the impression made.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5CF68-A07A-4BBA-933F-104390D93FB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IN HOSPITAL</a:t>
            </a:r>
          </a:p>
          <a:p>
            <a:r>
              <a:rPr lang="en-US" dirty="0"/>
              <a:t>Immediate admission and reassessment of the condition </a:t>
            </a:r>
          </a:p>
          <a:p>
            <a:r>
              <a:rPr lang="en-US" dirty="0"/>
              <a:t>Inform Dr. urgently (immediately)</a:t>
            </a:r>
          </a:p>
          <a:p>
            <a:r>
              <a:rPr lang="en-US" dirty="0"/>
              <a:t>Maintain a record of </a:t>
            </a:r>
            <a:r>
              <a:rPr lang="en-US" dirty="0" err="1"/>
              <a:t>observations.i.e</a:t>
            </a:r>
            <a:r>
              <a:rPr lang="en-US" dirty="0"/>
              <a:t>. vital signs, FHS every hourly, fetal kick chart.</a:t>
            </a:r>
          </a:p>
          <a:p>
            <a:r>
              <a:rPr lang="en-US" dirty="0"/>
              <a:t>CT plasma expander depending on the situation. e.g. </a:t>
            </a:r>
            <a:r>
              <a:rPr lang="en-US" dirty="0" err="1"/>
              <a:t>haemacel</a:t>
            </a:r>
            <a:r>
              <a:rPr lang="en-US" dirty="0"/>
              <a:t>.</a:t>
            </a:r>
          </a:p>
          <a:p>
            <a:r>
              <a:rPr lang="en-US" dirty="0"/>
              <a:t>Encourage bed rest in lateral position and have used pads saved for assessment.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4C20-7FBC-4830-8491-2FACF2DBDCB8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Prepare for transfusion </a:t>
            </a:r>
            <a:r>
              <a:rPr lang="en-US" dirty="0" err="1"/>
              <a:t>i.e</a:t>
            </a:r>
            <a:r>
              <a:rPr lang="en-US" dirty="0"/>
              <a:t> request for HB and cross- match  if not earlier done.</a:t>
            </a:r>
          </a:p>
          <a:p>
            <a:r>
              <a:rPr lang="en-US" dirty="0"/>
              <a:t>Maintain high standards of hygiene.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Actual (active) management depends on the amount of blood loss.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i="1" u="sng" dirty="0"/>
              <a:t>Slight bleeding and not at term</a:t>
            </a:r>
          </a:p>
          <a:p>
            <a:r>
              <a:rPr lang="en-US" dirty="0"/>
              <a:t>Care is basically conservative which includes:-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Complete </a:t>
            </a:r>
            <a:r>
              <a:rPr lang="en-US" dirty="0" err="1"/>
              <a:t>bedrest</a:t>
            </a:r>
            <a:r>
              <a:rPr lang="en-US" dirty="0"/>
              <a:t> to facilitate adequate blood flow to the  kidneys &amp; placenta.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7B04-C645-48B8-9C23-277C7626F78B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Observation in terms of :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 vital signs, FHS every 4 hourly.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 Instruct her to maintain fetal kick chart (N) 10-12 kicks in 24 hours.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Used towels are kept( saved)| for a specified duration to estimate amount of the loss.</a:t>
            </a:r>
          </a:p>
          <a:p>
            <a:pPr lvl="0"/>
            <a:r>
              <a:rPr lang="en-US" dirty="0"/>
              <a:t> Maintain record, interpret accurately, and consult PRN.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FFCA-03C0-4CF3-9435-F3BB410E4779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i="1" dirty="0"/>
              <a:t>Synonym</a:t>
            </a:r>
            <a:r>
              <a:rPr lang="en-US" dirty="0"/>
              <a:t>: </a:t>
            </a:r>
            <a:r>
              <a:rPr lang="en-US" dirty="0" err="1"/>
              <a:t>Prepartum</a:t>
            </a:r>
            <a:r>
              <a:rPr lang="en-US" dirty="0"/>
              <a:t> </a:t>
            </a:r>
            <a:r>
              <a:rPr lang="en-US" dirty="0" err="1"/>
              <a:t>Haemorrhage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             </a:t>
            </a:r>
            <a:r>
              <a:rPr lang="en-US" b="1" dirty="0">
                <a:solidFill>
                  <a:srgbClr val="C00000"/>
                </a:solidFill>
              </a:rPr>
              <a:t> DEFINITION</a:t>
            </a:r>
          </a:p>
          <a:p>
            <a:r>
              <a:rPr lang="en-US" dirty="0"/>
              <a:t>It’s bleeding from the genital tract after 24</a:t>
            </a:r>
            <a:r>
              <a:rPr lang="en-US" baseline="30000" dirty="0"/>
              <a:t>th</a:t>
            </a:r>
            <a:r>
              <a:rPr lang="en-US" dirty="0"/>
              <a:t> week of gestation, in late pregnancy and before the onset of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  </a:t>
            </a:r>
            <a:r>
              <a:rPr lang="en-US" b="1" dirty="0"/>
              <a:t>NB :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Its 3 times more common in </a:t>
            </a:r>
            <a:r>
              <a:rPr lang="en-US" dirty="0" err="1"/>
              <a:t>multiparous</a:t>
            </a:r>
            <a:r>
              <a:rPr lang="en-US" dirty="0"/>
              <a:t> compared to </a:t>
            </a:r>
            <a:r>
              <a:rPr lang="en-US" dirty="0" err="1"/>
              <a:t>primiparous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Its always an obstetrical emergency because of the risk of </a:t>
            </a:r>
            <a:r>
              <a:rPr lang="en-US" dirty="0" err="1"/>
              <a:t>hypovoluemia</a:t>
            </a:r>
            <a:r>
              <a:rPr lang="en-US" dirty="0"/>
              <a:t> especially that associated with placenta.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27FB-6154-49DA-BFBA-7F22612D220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</a:t>
            </a:r>
          </a:p>
        </p:txBody>
      </p:sp>
    </p:spTree>
  </p:cSld>
  <p:clrMapOvr>
    <a:masterClrMapping/>
  </p:clrMapOvr>
  <p:transition spd="slow">
    <p:cover dir="r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Investigate for the exact cause of bleeding through: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speculum examination to assess for possibility of extra-placental bleeding &amp; for cervical dilatation.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Ultrasound to come up with the exact type + fetal maturity, hence plan the care appropriately.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Hemoglobin and </a:t>
            </a:r>
            <a:r>
              <a:rPr lang="en-US" dirty="0" err="1"/>
              <a:t>haematocrite</a:t>
            </a:r>
            <a:r>
              <a:rPr lang="en-US" dirty="0"/>
              <a:t> (packed cell volume) weekly to assess the oxygen carrying capacity.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C3D82-1E64-45E2-A1B8-EC1ED6E4C438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Administer sedatives to allay anxiety, </a:t>
            </a:r>
            <a:r>
              <a:rPr lang="en-US" dirty="0" err="1"/>
              <a:t>haematinics</a:t>
            </a:r>
            <a:r>
              <a:rPr lang="en-US" dirty="0"/>
              <a:t> to control </a:t>
            </a:r>
            <a:r>
              <a:rPr lang="en-US" dirty="0" err="1"/>
              <a:t>anaemia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Emotionally support mother and close family members , likely to be anxious due to the hospital stay and prognosis.</a:t>
            </a:r>
          </a:p>
          <a:p>
            <a:pPr lvl="0"/>
            <a:r>
              <a:rPr lang="en-US" dirty="0"/>
              <a:t>Encourage a balanced diet and high standards of hygiene.</a:t>
            </a:r>
          </a:p>
          <a:p>
            <a:r>
              <a:rPr lang="en-US" dirty="0"/>
              <a:t>If bleeding stops, she is discharged to continue with antenatal services, until onset of true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AE26-E7CA-4560-8FDC-9D0ABE25DBD6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she is highly encouraged to seek medical attention in case of relapse or change in fetal kicks.</a:t>
            </a:r>
          </a:p>
          <a:p>
            <a:pPr lvl="0"/>
            <a:r>
              <a:rPr lang="en-US" dirty="0"/>
              <a:t>Also caution to abstain coitus and this is usually discussed with  her spouse as well, because it’s likely to bring about relapse of </a:t>
            </a:r>
            <a:r>
              <a:rPr lang="en-US" dirty="0" err="1"/>
              <a:t>haemorrhage</a:t>
            </a:r>
            <a:r>
              <a:rPr lang="en-US" dirty="0"/>
              <a:t>.</a:t>
            </a:r>
          </a:p>
          <a:p>
            <a:r>
              <a:rPr lang="en-US" dirty="0"/>
              <a:t>If bleeding worsens with time, emergency caesarean section is carrier out.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Be ready to transfuse incase of profuse bleeding.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Prepare for resuscitation of both mother &amp; baby.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98A7-BC66-4A77-86EE-11D5B855D6D6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2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Otherwise, if  </a:t>
            </a:r>
            <a:r>
              <a:rPr lang="en-US" dirty="0" err="1"/>
              <a:t>haemorrhage</a:t>
            </a:r>
            <a:r>
              <a:rPr lang="en-US" dirty="0"/>
              <a:t> stops spontaneous </a:t>
            </a:r>
            <a:r>
              <a:rPr lang="en-US" dirty="0" err="1"/>
              <a:t>labour</a:t>
            </a:r>
            <a:r>
              <a:rPr lang="en-US" dirty="0"/>
              <a:t> is expected to  occur by the 40</a:t>
            </a:r>
            <a:r>
              <a:rPr lang="en-US" baseline="30000" dirty="0"/>
              <a:t>th</a:t>
            </a:r>
            <a:r>
              <a:rPr lang="en-US" dirty="0"/>
              <a:t> week.</a:t>
            </a:r>
          </a:p>
          <a:p>
            <a:r>
              <a:rPr lang="en-US" dirty="0"/>
              <a:t> If not, then induction is indicated so long as all other factors are </a:t>
            </a:r>
            <a:r>
              <a:rPr lang="en-US" dirty="0" err="1"/>
              <a:t>favourable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Management of 1</a:t>
            </a:r>
            <a:r>
              <a:rPr lang="en-US" baseline="30000" dirty="0"/>
              <a:t>st</a:t>
            </a:r>
            <a:r>
              <a:rPr lang="en-US" dirty="0"/>
              <a:t> &amp; 2</a:t>
            </a:r>
            <a:r>
              <a:rPr lang="en-US" baseline="30000" dirty="0"/>
              <a:t>nd</a:t>
            </a:r>
            <a:r>
              <a:rPr lang="en-US" dirty="0"/>
              <a:t> stage are as usual to include active intervention for prolonged </a:t>
            </a:r>
            <a:r>
              <a:rPr lang="en-US" dirty="0" err="1"/>
              <a:t>labour</a:t>
            </a:r>
            <a:r>
              <a:rPr lang="en-US" dirty="0"/>
              <a:t> since the fetal condition is already compromised.</a:t>
            </a:r>
          </a:p>
          <a:p>
            <a:pPr lvl="0"/>
            <a:r>
              <a:rPr lang="en-US" dirty="0"/>
              <a:t>In 3</a:t>
            </a:r>
            <a:r>
              <a:rPr lang="en-US" baseline="30000" dirty="0"/>
              <a:t>rd</a:t>
            </a:r>
            <a:r>
              <a:rPr lang="en-US" dirty="0"/>
              <a:t> stage be prepared to handle postpartum </a:t>
            </a:r>
            <a:r>
              <a:rPr lang="en-US" dirty="0" err="1"/>
              <a:t>haemorrhage</a:t>
            </a:r>
            <a:r>
              <a:rPr lang="en-US" dirty="0"/>
              <a:t> because of the poor living ligature.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/>
              <a:t>Thereafter,lochia</a:t>
            </a:r>
            <a:r>
              <a:rPr lang="en-US" dirty="0"/>
              <a:t> is likely to be heavier.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AFBD-6AC0-4DF8-9DF9-C6CD0BC9100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/>
              <a:t>	</a:t>
            </a:r>
            <a:r>
              <a:rPr lang="en-US" sz="3500" b="1" i="1" u="sng" dirty="0"/>
              <a:t>MODERATE BLEEDING-TYPE 2</a:t>
            </a:r>
          </a:p>
          <a:p>
            <a:pPr lvl="0"/>
            <a:r>
              <a:rPr lang="en-US" sz="3500" dirty="0"/>
              <a:t>Assess fetal &amp; maternal conditions accurately.</a:t>
            </a:r>
          </a:p>
          <a:p>
            <a:r>
              <a:rPr lang="en-US" sz="3500" dirty="0"/>
              <a:t> Spontaneous delivery is possible for  </a:t>
            </a:r>
            <a:r>
              <a:rPr lang="en-US" sz="3500" dirty="0" err="1"/>
              <a:t>anteriorly</a:t>
            </a:r>
            <a:r>
              <a:rPr lang="en-US" sz="3500" dirty="0"/>
              <a:t> located </a:t>
            </a:r>
            <a:r>
              <a:rPr lang="en-US" sz="3500" dirty="0" err="1"/>
              <a:t>placenta,fetal</a:t>
            </a:r>
            <a:r>
              <a:rPr lang="en-US" sz="3500" dirty="0"/>
              <a:t>- maternal state not severely affected and </a:t>
            </a:r>
            <a:r>
              <a:rPr lang="en-US" sz="3500" dirty="0" err="1"/>
              <a:t>labour</a:t>
            </a:r>
            <a:r>
              <a:rPr lang="en-US" sz="3500" dirty="0"/>
              <a:t> progress is excellent.</a:t>
            </a:r>
          </a:p>
          <a:p>
            <a:r>
              <a:rPr lang="en-US" sz="3500" dirty="0"/>
              <a:t>Caesarean section is the management of choice in posteriorly located placenta because obstruction of </a:t>
            </a:r>
            <a:r>
              <a:rPr lang="en-US" sz="3500" dirty="0" err="1"/>
              <a:t>labour</a:t>
            </a:r>
            <a:r>
              <a:rPr lang="en-US" sz="3500" dirty="0"/>
              <a:t> occurs.</a:t>
            </a:r>
          </a:p>
          <a:p>
            <a:pPr>
              <a:buFont typeface="Wingdings" pitchFamily="2" charset="2"/>
              <a:buChar char="Ø"/>
            </a:pPr>
            <a:r>
              <a:rPr lang="en-US" sz="3500" dirty="0"/>
              <a:t> So have specialized personnel to handle resuscitation effectively.</a:t>
            </a:r>
          </a:p>
          <a:p>
            <a:pPr>
              <a:buFont typeface="Wingdings" pitchFamily="2" charset="2"/>
              <a:buChar char="Ø"/>
            </a:pPr>
            <a:r>
              <a:rPr lang="en-US" sz="3500" dirty="0" err="1"/>
              <a:t>Crossmatch</a:t>
            </a:r>
            <a:r>
              <a:rPr lang="en-US" sz="3500" dirty="0"/>
              <a:t> at least 3 units of blood.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32EC-7B92-4A06-B174-9777B596946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1391"/>
            <a:ext cx="8229600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/>
              <a:t>	</a:t>
            </a:r>
            <a:r>
              <a:rPr lang="en-US" sz="3500" b="1" i="1" u="sng" dirty="0"/>
              <a:t>SEVERE BLEEDING </a:t>
            </a:r>
            <a:endParaRPr lang="en-US" sz="3500" i="1" u="sng" dirty="0"/>
          </a:p>
          <a:p>
            <a:r>
              <a:rPr lang="en-US" sz="3500" dirty="0"/>
              <a:t>Caesarean section is the only mode of delivery irrespective of the fetal fate, due to torrential </a:t>
            </a:r>
            <a:r>
              <a:rPr lang="en-US" sz="3500" dirty="0" err="1"/>
              <a:t>haemorrhage</a:t>
            </a:r>
            <a:r>
              <a:rPr lang="en-US" sz="3500" dirty="0"/>
              <a:t>.</a:t>
            </a:r>
          </a:p>
          <a:p>
            <a:pPr lvl="0"/>
            <a:r>
              <a:rPr lang="en-US" sz="3500" dirty="0"/>
              <a:t>Therefore, the mother should be thoroughly informed in order to give consent in writing &amp; verbally.</a:t>
            </a:r>
          </a:p>
          <a:p>
            <a:pPr lvl="0"/>
            <a:r>
              <a:rPr lang="en-US" sz="3500" dirty="0"/>
              <a:t>Investigate thoroughly, in terms of  full </a:t>
            </a:r>
            <a:r>
              <a:rPr lang="en-US" sz="3500" dirty="0" err="1"/>
              <a:t>haemogram</a:t>
            </a:r>
            <a:r>
              <a:rPr lang="en-US" sz="3500" dirty="0"/>
              <a:t>, clotting profile, cross match at least 4 units, because of the high likelihood of severe P.P.H following placenta extraction.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3E3C-6447-48F7-8888-EBD4248D669F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458200" cy="51054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Be ready to resuscitate  fetus if still alive &amp; as well as the mother.</a:t>
            </a:r>
          </a:p>
          <a:p>
            <a:pPr lvl="0"/>
            <a:r>
              <a:rPr lang="en-US" dirty="0" err="1"/>
              <a:t>Post.OP</a:t>
            </a:r>
            <a:r>
              <a:rPr lang="en-US" dirty="0"/>
              <a:t> care CT.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COMPLICATIONS</a:t>
            </a:r>
          </a:p>
          <a:p>
            <a:pPr lvl="0"/>
            <a:r>
              <a:rPr lang="en-US" dirty="0"/>
              <a:t>Postpartum </a:t>
            </a:r>
            <a:r>
              <a:rPr lang="en-US" dirty="0" err="1"/>
              <a:t>haemorrhage</a:t>
            </a:r>
            <a:r>
              <a:rPr lang="en-US" dirty="0"/>
              <a:t>, because of poor living ligature action.</a:t>
            </a:r>
          </a:p>
          <a:p>
            <a:pPr lvl="0"/>
            <a:r>
              <a:rPr lang="en-US" dirty="0"/>
              <a:t>Puerperal sepsis, due to urgency involved in saving life and also the low placental site.</a:t>
            </a:r>
          </a:p>
          <a:p>
            <a:pPr lvl="0"/>
            <a:r>
              <a:rPr lang="en-US" dirty="0"/>
              <a:t>Embolism either of air or amniotic fluid  because the sinuses don’t close instantly 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272-D101-4CFE-88C0-C4B3A114672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Increased </a:t>
            </a:r>
            <a:r>
              <a:rPr lang="en-US" dirty="0" err="1"/>
              <a:t>perinatal</a:t>
            </a:r>
            <a:r>
              <a:rPr lang="en-US" dirty="0"/>
              <a:t> mortality rate because of the severe separation = severe fetal hypoxia= severe asphyxia or still birth .</a:t>
            </a:r>
          </a:p>
          <a:p>
            <a:pPr lvl="0"/>
            <a:r>
              <a:rPr lang="en-US" dirty="0"/>
              <a:t>Premature rupture of membranes, because of </a:t>
            </a:r>
            <a:r>
              <a:rPr lang="en-US" dirty="0" err="1"/>
              <a:t>malpresentation</a:t>
            </a:r>
            <a:r>
              <a:rPr lang="en-US" dirty="0"/>
              <a:t> hence </a:t>
            </a:r>
            <a:r>
              <a:rPr lang="en-US" dirty="0" err="1"/>
              <a:t>intranatal</a:t>
            </a:r>
            <a:r>
              <a:rPr lang="en-US" dirty="0"/>
              <a:t> infection.</a:t>
            </a:r>
          </a:p>
          <a:p>
            <a:pPr lvl="0"/>
            <a:r>
              <a:rPr lang="en-US" dirty="0"/>
              <a:t>High maternal mortality rate due to </a:t>
            </a:r>
            <a:r>
              <a:rPr lang="en-US" dirty="0" err="1"/>
              <a:t>anaesthetic</a:t>
            </a:r>
            <a:r>
              <a:rPr lang="en-US" dirty="0"/>
              <a:t> and surgical complications, severe </a:t>
            </a:r>
            <a:r>
              <a:rPr lang="en-US" dirty="0" err="1"/>
              <a:t>haemorrhage</a:t>
            </a:r>
            <a:r>
              <a:rPr lang="en-US" dirty="0"/>
              <a:t> &amp; sepsis.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40D3-80B2-4D9D-BF79-75C5E8BE0F88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sz="4800" dirty="0">
                <a:solidFill>
                  <a:srgbClr val="FFC000"/>
                </a:solidFill>
              </a:rPr>
              <a:t>2. PLACENTAL ABRUPTION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sz="4000" dirty="0"/>
              <a:t>Also referred to as accidental APH.</a:t>
            </a:r>
          </a:p>
          <a:p>
            <a:pPr>
              <a:buNone/>
            </a:pPr>
            <a:r>
              <a:rPr lang="en-US" sz="4000" i="1" dirty="0"/>
              <a:t>	</a:t>
            </a:r>
            <a:r>
              <a:rPr lang="en-US" sz="4000" b="1" dirty="0">
                <a:solidFill>
                  <a:srgbClr val="C00000"/>
                </a:solidFill>
              </a:rPr>
              <a:t>  DEFINITION</a:t>
            </a:r>
          </a:p>
          <a:p>
            <a:r>
              <a:rPr lang="en-US" sz="4000" dirty="0"/>
              <a:t>Refers to premature separation of a normally situated placenta , usually after a gestation period of 24 weeks and before the onset of true </a:t>
            </a:r>
            <a:r>
              <a:rPr lang="en-US" sz="4000" dirty="0" err="1"/>
              <a:t>labour</a:t>
            </a:r>
            <a:r>
              <a:rPr lang="en-US" sz="4000" dirty="0"/>
              <a:t>.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4ECC-3805-4061-9F38-8C363836F4DA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PREDISPOSING 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Severe pregnancy induced hypertensive </a:t>
            </a:r>
            <a:r>
              <a:rPr lang="en-US" dirty="0" err="1"/>
              <a:t>disoder</a:t>
            </a:r>
            <a:r>
              <a:rPr lang="en-US" dirty="0"/>
              <a:t>, in which  vasoconstriction leads to bursting of vessels that supply the placental bed.</a:t>
            </a:r>
          </a:p>
          <a:p>
            <a:pPr lvl="0"/>
            <a:r>
              <a:rPr lang="en-US" dirty="0"/>
              <a:t>Sudden reduction of uterine size e.g. when membranes prematurely in </a:t>
            </a:r>
            <a:r>
              <a:rPr lang="en-US" dirty="0" err="1"/>
              <a:t>polyhydamnious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Direct trauma to the abdomen  though rare, due to  assault mainly intentional, or  a fall which is merely accidental.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1D06-091C-4957-B8C9-98D01EC9512B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CLASSIFICATION/ MAJOR CAUSES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/>
              <a:t>Based on the specific site of </a:t>
            </a:r>
            <a:r>
              <a:rPr lang="en-US" sz="3600" dirty="0" err="1"/>
              <a:t>haemorrhage</a:t>
            </a:r>
            <a:r>
              <a:rPr lang="en-US" sz="3600" dirty="0"/>
              <a:t> and location of the placenta.</a:t>
            </a:r>
          </a:p>
          <a:p>
            <a:r>
              <a:rPr lang="en-US" sz="3600" dirty="0"/>
              <a:t>Placenta praevia</a:t>
            </a:r>
          </a:p>
          <a:p>
            <a:pPr lvl="0"/>
            <a:r>
              <a:rPr lang="en-US" sz="3600" dirty="0"/>
              <a:t>Placental abruption \ abruptio placentae</a:t>
            </a:r>
          </a:p>
          <a:p>
            <a:pPr lvl="0"/>
            <a:r>
              <a:rPr lang="en-US" sz="3600" dirty="0"/>
              <a:t>Incidental/ unclassified/extra placental bleeding.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C471-A117-4285-A62F-4022DCBAD07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Strenuous physical efforts , affecting the abdominal muscles hence transmitted to placental site.</a:t>
            </a:r>
          </a:p>
          <a:p>
            <a:pPr lvl="0"/>
            <a:r>
              <a:rPr lang="en-US" dirty="0"/>
              <a:t>Malpresentation management, is terms of external cephalic version, since it involves applying traction to the placenta unknowingly hence abruption.</a:t>
            </a:r>
          </a:p>
          <a:p>
            <a:pPr lvl="0"/>
            <a:r>
              <a:rPr lang="en-US" dirty="0"/>
              <a:t>Smoking leading vasoconstriction, due to effect of nicotine.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A4C7-0CC2-4258-8511-E4CCFA8BBE2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PATHOPHYSIOLOGY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029200"/>
          </a:xfrm>
        </p:spPr>
        <p:txBody>
          <a:bodyPr>
            <a:noAutofit/>
          </a:bodyPr>
          <a:lstStyle/>
          <a:p>
            <a:r>
              <a:rPr lang="en-US" sz="3600" dirty="0"/>
              <a:t>As placenta separates partially, bleeding from the torn maternal venous sinuses leads to collection of blood between the placental bed and the </a:t>
            </a:r>
            <a:r>
              <a:rPr lang="en-US" sz="3600" dirty="0" err="1"/>
              <a:t>decidua</a:t>
            </a:r>
            <a:r>
              <a:rPr lang="en-US" sz="3600" dirty="0"/>
              <a:t>.</a:t>
            </a:r>
          </a:p>
          <a:p>
            <a:r>
              <a:rPr lang="en-US" sz="3600" dirty="0"/>
              <a:t>Further bleeding leads to extension of separation in which the rate of separation is determined by the amount of blood.</a:t>
            </a:r>
          </a:p>
          <a:p>
            <a:r>
              <a:rPr lang="en-US" sz="3600" dirty="0"/>
              <a:t>Eventually the </a:t>
            </a:r>
            <a:r>
              <a:rPr lang="en-US" sz="3600" b="1" i="1" dirty="0"/>
              <a:t>possible outcomes </a:t>
            </a:r>
            <a:r>
              <a:rPr lang="en-US" sz="3600" dirty="0"/>
              <a:t>are:-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7AF9C-54F6-4757-AA12-C34A011EBE3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29199"/>
          </a:xfrm>
        </p:spPr>
        <p:txBody>
          <a:bodyPr>
            <a:normAutofit fontScale="925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Some blood escape from the placenta site, thus separate the membrane &amp; finally drain out per vagina.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In other situations, blood is retained behind the placenta.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Plasma is forced into the </a:t>
            </a:r>
            <a:r>
              <a:rPr lang="en-US" dirty="0" err="1"/>
              <a:t>myometrium</a:t>
            </a:r>
            <a:r>
              <a:rPr lang="en-US" dirty="0"/>
              <a:t> , hence infiltrates muscle </a:t>
            </a:r>
            <a:r>
              <a:rPr lang="en-US" dirty="0" err="1"/>
              <a:t>fibres</a:t>
            </a:r>
            <a:r>
              <a:rPr lang="en-US" dirty="0"/>
              <a:t> ,  while the cells agglutinate.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/>
              <a:t>This causes marked damage on the uterus, hence demonstrated  by  bruised and </a:t>
            </a:r>
            <a:r>
              <a:rPr lang="en-US" dirty="0" err="1"/>
              <a:t>oedematous</a:t>
            </a:r>
            <a:r>
              <a:rPr lang="en-US" dirty="0"/>
              <a:t>  appearance on  inspection during caesarean section.</a:t>
            </a:r>
          </a:p>
          <a:p>
            <a:pPr lvl="0"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3557-FBCC-4B40-9B5E-54C7EEFFA5E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3600" dirty="0"/>
              <a:t>This is collectively referred to as </a:t>
            </a:r>
            <a:r>
              <a:rPr lang="en-US" sz="3600" b="1" dirty="0" err="1"/>
              <a:t>couvelaire</a:t>
            </a:r>
            <a:r>
              <a:rPr lang="en-US" sz="3600" b="1" dirty="0"/>
              <a:t> uterus </a:t>
            </a:r>
            <a:r>
              <a:rPr lang="en-US" sz="3600" dirty="0"/>
              <a:t>or </a:t>
            </a:r>
            <a:r>
              <a:rPr lang="en-US" sz="3600" b="1" dirty="0"/>
              <a:t>uterus apoplexy</a:t>
            </a:r>
            <a:r>
              <a:rPr lang="en-US" sz="3600" dirty="0"/>
              <a:t>. </a:t>
            </a:r>
          </a:p>
          <a:p>
            <a:pPr lvl="0">
              <a:buFont typeface="Courier New" pitchFamily="49" charset="0"/>
              <a:buChar char="o"/>
            </a:pPr>
            <a:r>
              <a:rPr lang="en-US" sz="3600" dirty="0"/>
              <a:t>Vaginal bleeding is absent but features of </a:t>
            </a:r>
            <a:r>
              <a:rPr lang="en-US" sz="3600" dirty="0" err="1"/>
              <a:t>hypovoluemic</a:t>
            </a:r>
            <a:r>
              <a:rPr lang="en-US" sz="3600" dirty="0"/>
              <a:t> shock are present.</a:t>
            </a:r>
          </a:p>
          <a:p>
            <a:pPr lvl="0">
              <a:buFont typeface="Courier New" pitchFamily="49" charset="0"/>
              <a:buChar char="o"/>
            </a:pPr>
            <a:r>
              <a:rPr lang="en-US" sz="3600" dirty="0"/>
              <a:t>Uterus is enlarged and extremely painful.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A combination of the above 2. i.e. some blood drains and some is retained.</a:t>
            </a:r>
          </a:p>
          <a:p>
            <a:pPr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B2C6-2CD3-426C-9B04-F2BCBE66D66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		</a:t>
            </a:r>
            <a:r>
              <a:rPr lang="en-US" sz="4800" dirty="0">
                <a:solidFill>
                  <a:srgbClr val="FFFF00"/>
                </a:solidFill>
              </a:rPr>
              <a:t> TYPES</a:t>
            </a:r>
            <a:r>
              <a:rPr lang="en-US" sz="4800" i="1" dirty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500" dirty="0"/>
              <a:t>Based on presence or absence of Per vaginal loss ,status of fetus &amp; mother.</a:t>
            </a:r>
          </a:p>
          <a:p>
            <a:pPr lvl="0"/>
            <a:r>
              <a:rPr lang="en-US" sz="3500" dirty="0"/>
              <a:t>Revealed, PV loss observed  and it’s determined by the degree of separation.</a:t>
            </a:r>
          </a:p>
          <a:p>
            <a:pPr lvl="0"/>
            <a:r>
              <a:rPr lang="en-US" sz="3500" dirty="0"/>
              <a:t>Concealed, no per vaginal lost, mother has pain on uterine palpation and uterus is enlarged. Severe shock is common.</a:t>
            </a:r>
          </a:p>
          <a:p>
            <a:pPr lvl="0"/>
            <a:r>
              <a:rPr lang="en-US" sz="3500" dirty="0"/>
              <a:t>Mixed </a:t>
            </a:r>
            <a:r>
              <a:rPr lang="en-US" sz="3500" dirty="0" err="1"/>
              <a:t>haemorrhage</a:t>
            </a:r>
            <a:r>
              <a:rPr lang="en-US" sz="3500" dirty="0"/>
              <a:t> , some drain while rest is concealed.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C6FB-F787-4DE6-BB9E-AF27271DAC0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NB:</a:t>
            </a:r>
            <a:r>
              <a:rPr lang="en-US" dirty="0">
                <a:solidFill>
                  <a:schemeClr val="accent6"/>
                </a:solidFill>
              </a:rPr>
              <a:t>- </a:t>
            </a:r>
          </a:p>
          <a:p>
            <a:r>
              <a:rPr lang="en-US" dirty="0"/>
              <a:t>Classification is also based on the degree of separation as well as the status of both fetus &amp; mother.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(1) Mild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(2) moderate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(3) severe.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3557-FBCC-4B40-9B5E-54C7EEFFA5E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Diagrammatic representation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8153400" cy="5029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E2681-49B2-4D97-BA55-BB740DE7827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	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3557-FBCC-4B40-9B5E-54C7EEFFA5E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784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ver dir="r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	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3557-FBCC-4B40-9B5E-54C7EEFFA5E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924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ver dir="r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sz="4800" dirty="0">
                <a:solidFill>
                  <a:srgbClr val="FFFF00"/>
                </a:solidFill>
              </a:rPr>
              <a:t> CLINICAL FEATURES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500" dirty="0"/>
              <a:t>Lost blood is dark </a:t>
            </a:r>
            <a:r>
              <a:rPr lang="en-US" sz="3500" dirty="0" err="1"/>
              <a:t>coloured</a:t>
            </a:r>
            <a:r>
              <a:rPr lang="en-US" sz="3500" dirty="0"/>
              <a:t>, either slight or moderate and accompanied by some degree of pain.</a:t>
            </a:r>
          </a:p>
          <a:p>
            <a:pPr lvl="0"/>
            <a:r>
              <a:rPr lang="en-US" sz="3500" dirty="0"/>
              <a:t>Failure of the vaginal loss (blood) to clot because of </a:t>
            </a:r>
            <a:r>
              <a:rPr lang="en-US" sz="3500" dirty="0" err="1"/>
              <a:t>hypofibrinogennaemia</a:t>
            </a:r>
            <a:r>
              <a:rPr lang="en-US" sz="3500" dirty="0"/>
              <a:t>.</a:t>
            </a:r>
          </a:p>
          <a:p>
            <a:pPr lvl="0"/>
            <a:r>
              <a:rPr lang="en-US" sz="3500" dirty="0"/>
              <a:t>Severe state of shock and </a:t>
            </a:r>
            <a:r>
              <a:rPr lang="en-US" sz="3500" dirty="0" err="1"/>
              <a:t>anaemia</a:t>
            </a:r>
            <a:r>
              <a:rPr lang="en-US" sz="3500" dirty="0"/>
              <a:t> , accompanied by either none or very slight per vaginal bleeding.</a:t>
            </a:r>
          </a:p>
          <a:p>
            <a:r>
              <a:rPr lang="en-US" sz="3500" dirty="0"/>
              <a:t>Enlargement and extreme tension of the uterus (abdomen) on inspection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232A-30C4-46C5-926F-F8C16B68631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1.PLACENTA PRAEVIA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	</a:t>
            </a:r>
            <a:r>
              <a:rPr lang="en-US" dirty="0"/>
              <a:t>Also referred to as unavoidable APH. 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DESCRIPTION</a:t>
            </a:r>
          </a:p>
          <a:p>
            <a:r>
              <a:rPr lang="en-US" dirty="0"/>
              <a:t>It’s a situation where the placenta is either partially (partly) or wholly embedded in the lower uterine segment, either </a:t>
            </a:r>
            <a:r>
              <a:rPr lang="en-US" dirty="0" err="1"/>
              <a:t>anteriorly</a:t>
            </a:r>
            <a:r>
              <a:rPr lang="en-US" dirty="0"/>
              <a:t> or posteriorly. The former is less serious.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Normally ,as the segment prepares for the </a:t>
            </a:r>
            <a:r>
              <a:rPr lang="en-US" dirty="0" err="1"/>
              <a:t>labour</a:t>
            </a:r>
            <a:r>
              <a:rPr lang="en-US" dirty="0"/>
              <a:t> process ,partial separation occurs  leading to bleeding.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DB8A-BDB2-4CE2-964B-CBCF2311768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816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Excruciating abdominal pain due to inadequate supply of O2 and nutrients to the uterine muscle.</a:t>
            </a:r>
          </a:p>
          <a:p>
            <a:pPr lvl="0"/>
            <a:r>
              <a:rPr lang="en-US" dirty="0"/>
              <a:t>Difficult in locating fetal parts because of severe pain &amp; muscle guarding expressed by the mother.</a:t>
            </a:r>
          </a:p>
          <a:p>
            <a:pPr lvl="0"/>
            <a:r>
              <a:rPr lang="en-US" dirty="0"/>
              <a:t>Fetal heart sounds are not easily located and hypoxia is commonly noted.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 In severe cases, if they are not heard= I.U.F.D.</a:t>
            </a:r>
          </a:p>
          <a:p>
            <a:r>
              <a:rPr lang="en-US" dirty="0"/>
              <a:t>Uterus is</a:t>
            </a:r>
            <a:r>
              <a:rPr lang="en-US" b="1" dirty="0"/>
              <a:t> hard </a:t>
            </a:r>
            <a:r>
              <a:rPr lang="en-US" dirty="0"/>
              <a:t>and</a:t>
            </a:r>
            <a:r>
              <a:rPr lang="en-US" b="1" dirty="0"/>
              <a:t> woody</a:t>
            </a:r>
            <a:r>
              <a:rPr lang="en-US" dirty="0"/>
              <a:t> which is collectively referred to as </a:t>
            </a:r>
            <a:r>
              <a:rPr lang="en-US" b="1" dirty="0"/>
              <a:t>board- like consistency </a:t>
            </a:r>
            <a:r>
              <a:rPr lang="en-US" dirty="0"/>
              <a:t>because of its severe damage.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A686-E40D-4370-96EE-959BB7108E40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	 DIAGNOSTIC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History, that is suggestive  of  excessive strain of the uterus, trauma.</a:t>
            </a:r>
          </a:p>
          <a:p>
            <a:pPr lvl="0"/>
            <a:r>
              <a:rPr lang="en-US" dirty="0"/>
              <a:t>Physical examination, for signs of vasoconstriction and  trauma abdomen.</a:t>
            </a:r>
          </a:p>
          <a:p>
            <a:pPr lvl="0"/>
            <a:r>
              <a:rPr lang="en-US" dirty="0"/>
              <a:t>Radiological examination, to confirm the;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 Site, hence R/o Placenta </a:t>
            </a:r>
            <a:r>
              <a:rPr lang="en-US" dirty="0" err="1"/>
              <a:t>praevia</a:t>
            </a:r>
            <a:r>
              <a:rPr lang="en-US" dirty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Extent of separation.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Fate of the fetus.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F2A4-22B0-42AE-8783-4355295823A4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SPECIFIC MANAGEMENT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1"/>
            <a:ext cx="87630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	</a:t>
            </a:r>
            <a:r>
              <a:rPr lang="en-US" sz="3500" dirty="0"/>
              <a:t>Aims- To ensure life birth.</a:t>
            </a:r>
          </a:p>
          <a:p>
            <a:pPr>
              <a:buNone/>
            </a:pPr>
            <a:r>
              <a:rPr lang="en-US" sz="3500" dirty="0"/>
              <a:t>             -Prevent postpartum </a:t>
            </a:r>
            <a:r>
              <a:rPr lang="en-US" sz="3500" dirty="0" err="1"/>
              <a:t>haemorrhage</a:t>
            </a:r>
            <a:r>
              <a:rPr lang="en-US" sz="3500" dirty="0"/>
              <a:t> = fatal.</a:t>
            </a:r>
          </a:p>
          <a:p>
            <a:r>
              <a:rPr lang="en-US" sz="3500" dirty="0"/>
              <a:t>Per vaginal bleeding prenatally is frightening to the mother and spouse or relative hence will seek help from the nearest health facility.</a:t>
            </a:r>
          </a:p>
          <a:p>
            <a:r>
              <a:rPr lang="en-US" sz="3500" dirty="0"/>
              <a:t> So caring attitude and confident of the service provider helps to allay anxiety.</a:t>
            </a:r>
          </a:p>
          <a:p>
            <a:r>
              <a:rPr lang="en-US" sz="3500" dirty="0"/>
              <a:t>Assess the situation quickly and resuscitate appropriately. </a:t>
            </a:r>
          </a:p>
          <a:p>
            <a:r>
              <a:rPr lang="en-US" sz="3500" dirty="0"/>
              <a:t>Meanwhile organize for hospital referral.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432D-25E8-4FBE-83A3-485F23E371A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in shock, commence intravenous infusion to support Circulation of the vital organs to include the placenta.</a:t>
            </a:r>
          </a:p>
          <a:p>
            <a:r>
              <a:rPr lang="en-US" dirty="0"/>
              <a:t> Maintain relatively warm.</a:t>
            </a:r>
          </a:p>
          <a:p>
            <a:r>
              <a:rPr lang="en-US" dirty="0"/>
              <a:t> Regularly monitor the progression of shock through either ¼ </a:t>
            </a:r>
            <a:r>
              <a:rPr lang="en-US" dirty="0" err="1"/>
              <a:t>hrly</a:t>
            </a:r>
            <a:r>
              <a:rPr lang="en-US" dirty="0"/>
              <a:t> or ½ </a:t>
            </a:r>
            <a:r>
              <a:rPr lang="en-US" dirty="0" err="1"/>
              <a:t>hrly</a:t>
            </a:r>
            <a:r>
              <a:rPr lang="en-US" dirty="0"/>
              <a:t> vital signs.</a:t>
            </a:r>
          </a:p>
          <a:p>
            <a:r>
              <a:rPr lang="en-US" dirty="0"/>
              <a:t>Monitor fetal heart sounds through a </a:t>
            </a:r>
            <a:r>
              <a:rPr lang="en-US" dirty="0" err="1"/>
              <a:t>cardiotocograph</a:t>
            </a:r>
            <a:r>
              <a:rPr lang="en-US" dirty="0"/>
              <a:t> machine, if not available ½hrly  using </a:t>
            </a:r>
            <a:r>
              <a:rPr lang="en-US" dirty="0" err="1"/>
              <a:t>pinard</a:t>
            </a:r>
            <a:r>
              <a:rPr lang="en-US" dirty="0"/>
              <a:t> </a:t>
            </a:r>
            <a:r>
              <a:rPr lang="en-US" dirty="0" err="1"/>
              <a:t>fetalscope</a:t>
            </a:r>
            <a:r>
              <a:rPr lang="en-US" dirty="0"/>
              <a:t>.</a:t>
            </a:r>
          </a:p>
          <a:p>
            <a:r>
              <a:rPr lang="en-US" dirty="0"/>
              <a:t> Administer analgesics appropriately.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7BBC-DB29-4B47-BDFE-A7659682A90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in shock, prevent it and refer her to a hospital for further management.</a:t>
            </a:r>
          </a:p>
          <a:p>
            <a:r>
              <a:rPr lang="en-US" dirty="0"/>
              <a:t>In hospital, immediately admit and reassess the condition through vital signs, F.H.S rate.</a:t>
            </a:r>
          </a:p>
          <a:p>
            <a:r>
              <a:rPr lang="en-US" dirty="0"/>
              <a:t>Physical exam findings, particularly on abdominal examination &amp; the inspection of the loss.</a:t>
            </a:r>
          </a:p>
          <a:p>
            <a:r>
              <a:rPr lang="en-US" dirty="0"/>
              <a:t>Review the referral note as well, to avoid unnecessary interventions.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DBAE-11FA-4654-AF4B-F57B111CBA0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Inform doctor immediately and continue resuscitative measures if still in shock.</a:t>
            </a:r>
          </a:p>
          <a:p>
            <a:r>
              <a:rPr lang="en-US" sz="3500" dirty="0"/>
              <a:t>Administer analgesics such as </a:t>
            </a:r>
            <a:r>
              <a:rPr lang="en-US" sz="3500" dirty="0" err="1"/>
              <a:t>pethidine</a:t>
            </a:r>
            <a:r>
              <a:rPr lang="en-US" sz="3500" dirty="0"/>
              <a:t> 100mg 1.m stat or morphine 15mg stat, if fetal condition is satisfactory or  dead.</a:t>
            </a:r>
          </a:p>
          <a:p>
            <a:r>
              <a:rPr lang="en-US" sz="3500" dirty="0"/>
              <a:t>Investigate through= Grouping &amp; cross match if not done earlier.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endParaRPr lang="en-US" sz="3500" dirty="0"/>
          </a:p>
          <a:p>
            <a:pPr>
              <a:buFont typeface="Wingdings" pitchFamily="2" charset="2"/>
              <a:buChar char="Ø"/>
            </a:pPr>
            <a:r>
              <a:rPr lang="en-US" sz="3500" dirty="0"/>
              <a:t>Clotting profile.           </a:t>
            </a:r>
          </a:p>
          <a:p>
            <a:pPr>
              <a:buFont typeface="Wingdings" pitchFamily="2" charset="2"/>
              <a:buChar char="Ø"/>
            </a:pPr>
            <a:r>
              <a:rPr lang="en-US" sz="3500" dirty="0"/>
              <a:t>Full </a:t>
            </a:r>
            <a:r>
              <a:rPr lang="en-US" sz="3500" dirty="0" err="1"/>
              <a:t>haemogram</a:t>
            </a:r>
            <a:r>
              <a:rPr lang="en-US" sz="35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500" dirty="0"/>
              <a:t> Urea &amp; electrolyte balance to evaluate renal functions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896A-F648-4C97-AD09-86A8AD8CFD69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Administer plasma expanders e.g. </a:t>
            </a:r>
            <a:r>
              <a:rPr lang="en-US" sz="3500" dirty="0" err="1"/>
              <a:t>haemacel</a:t>
            </a:r>
            <a:r>
              <a:rPr lang="en-US" sz="3500" dirty="0"/>
              <a:t>, awaiting blood for transfusion to be available and safe. Transfuse as soon as it’s safe and available.</a:t>
            </a:r>
          </a:p>
          <a:p>
            <a:pPr>
              <a:buNone/>
            </a:pPr>
            <a:r>
              <a:rPr lang="en-US" sz="3500" b="1" dirty="0">
                <a:solidFill>
                  <a:schemeClr val="accent5"/>
                </a:solidFill>
              </a:rPr>
              <a:t>NB</a:t>
            </a:r>
            <a:r>
              <a:rPr lang="en-US" sz="3500" dirty="0"/>
              <a:t>. </a:t>
            </a:r>
            <a:r>
              <a:rPr lang="en-US" sz="3500" dirty="0" err="1"/>
              <a:t>Haemacel</a:t>
            </a:r>
            <a:r>
              <a:rPr lang="en-US" sz="3500" dirty="0"/>
              <a:t> is preferred because it doesn’t interfere with platelets function and  it also improves renal function.</a:t>
            </a:r>
          </a:p>
          <a:p>
            <a:r>
              <a:rPr lang="en-US" sz="3500" dirty="0"/>
              <a:t>Regularly maintain records of observation in order to evaluate the progress.</a:t>
            </a:r>
          </a:p>
          <a:p>
            <a:pPr>
              <a:buFont typeface="Wingdings" pitchFamily="2" charset="2"/>
              <a:buChar char="Ø"/>
            </a:pPr>
            <a:r>
              <a:rPr lang="en-US" sz="3500" dirty="0"/>
              <a:t>Records are of: vital sign, fetal condition, blood loss, state of shock, treatment given, urinalysis findings &amp; abdominal examination findings.</a:t>
            </a:r>
          </a:p>
          <a:p>
            <a:pPr>
              <a:buFont typeface="Wingdings" pitchFamily="2" charset="2"/>
              <a:buChar char="v"/>
            </a:pPr>
            <a:r>
              <a:rPr lang="en-US" sz="3500" dirty="0"/>
              <a:t>Generally consult as necessary.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7B4A3-1ABD-4CA2-9F36-0DAFA9E2261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all urine specimens for </a:t>
            </a:r>
            <a:r>
              <a:rPr lang="en-US" dirty="0" err="1"/>
              <a:t>protenuria</a:t>
            </a:r>
            <a:r>
              <a:rPr lang="en-US" dirty="0"/>
              <a:t> and its presence indicate tubular necrosis indicating renal failure. </a:t>
            </a:r>
          </a:p>
          <a:p>
            <a:r>
              <a:rPr lang="en-US" dirty="0"/>
              <a:t>Maintain high standards of hygiene hence prevent infection.</a:t>
            </a:r>
          </a:p>
          <a:p>
            <a:r>
              <a:rPr lang="en-US" dirty="0"/>
              <a:t>Encourage a well balanced diet, to meet her daily requirements and that of the fetus.</a:t>
            </a:r>
          </a:p>
          <a:p>
            <a:r>
              <a:rPr lang="en-US" dirty="0"/>
              <a:t>Offer psychological support to her and close relative in order to allay anxiety.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00C3-1E01-4525-BFA1-06ED88C353CB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the condition gets stabilized prepare her for ultrasound to confirm the diagnosis, state of the fetus and degree of separation.</a:t>
            </a:r>
          </a:p>
          <a:p>
            <a:r>
              <a:rPr lang="en-US" dirty="0"/>
              <a:t>The actual care depends on the extent of separation as follows:</a:t>
            </a:r>
          </a:p>
          <a:p>
            <a:pPr>
              <a:buNone/>
            </a:pPr>
            <a:r>
              <a:rPr lang="en-US" b="1" i="1" u="sng" dirty="0"/>
              <a:t>	1. Mild: Slight Separation Less Than A Quarter</a:t>
            </a:r>
            <a:r>
              <a:rPr lang="en-US" dirty="0"/>
              <a:t>.</a:t>
            </a:r>
          </a:p>
          <a:p>
            <a:r>
              <a:rPr lang="en-US" dirty="0"/>
              <a:t>Fetal, maternal conditions are good and uterus normal in consistency.</a:t>
            </a:r>
          </a:p>
          <a:p>
            <a:r>
              <a:rPr lang="en-US" dirty="0"/>
              <a:t> So care is basically conservative in nature.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3DA1-A4FA-4C03-A11C-038DB0662055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Therefore instruct the patient to:-</a:t>
            </a:r>
          </a:p>
          <a:p>
            <a:pPr lvl="0"/>
            <a:r>
              <a:rPr lang="en-US" dirty="0"/>
              <a:t>Maintain relative bed rest hence improve blood supply to the placental bed &amp; kidneys.</a:t>
            </a:r>
          </a:p>
          <a:p>
            <a:pPr lvl="0"/>
            <a:r>
              <a:rPr lang="en-US" dirty="0"/>
              <a:t>Maintain a fetal kick chart and report when they  are either less or excessive. </a:t>
            </a:r>
          </a:p>
          <a:p>
            <a:pPr lvl="0"/>
            <a:r>
              <a:rPr lang="en-US" dirty="0"/>
              <a:t>Well balanced diet, but for hypertensive  to have low salt.</a:t>
            </a:r>
          </a:p>
          <a:p>
            <a:pPr lvl="0"/>
            <a:r>
              <a:rPr lang="en-US" dirty="0"/>
              <a:t>Maintain high standards of hygiene and safe used towels.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B3A3-1931-4740-AED8-6DE147F7E20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CAUSES OF LOWER IMPLANTATION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Grandemultiparity</a:t>
            </a:r>
            <a:r>
              <a:rPr lang="en-US" sz="3400" dirty="0"/>
              <a:t> , since upper segment  is already scarred by earlier implantations.</a:t>
            </a:r>
          </a:p>
          <a:p>
            <a:pPr lvl="0"/>
            <a:r>
              <a:rPr lang="en-US" sz="3400" dirty="0"/>
              <a:t>Multiple pregnancy, due to either large placenta or many placentae.</a:t>
            </a:r>
          </a:p>
          <a:p>
            <a:pPr lvl="0"/>
            <a:r>
              <a:rPr lang="en-US" sz="3400" dirty="0"/>
              <a:t>Placental abnormality e.g. </a:t>
            </a:r>
            <a:r>
              <a:rPr lang="en-US" sz="3400" dirty="0" err="1"/>
              <a:t>succenturiate</a:t>
            </a:r>
            <a:r>
              <a:rPr lang="en-US" sz="3400" dirty="0"/>
              <a:t> lobe and bipartite. </a:t>
            </a:r>
          </a:p>
          <a:p>
            <a:pPr lvl="0"/>
            <a:r>
              <a:rPr lang="en-US" sz="3400" dirty="0"/>
              <a:t>Repeated dilatation and curettage leaving the upper segment severely scarred.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6D2A-3FD1-4487-903D-79AE4F2010D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Regularly interact to allay anxiety.</a:t>
            </a:r>
          </a:p>
          <a:p>
            <a:r>
              <a:rPr lang="en-US" dirty="0"/>
              <a:t>Perform daily evaluation of her condition through physical examination and interview to determine progression.</a:t>
            </a:r>
          </a:p>
          <a:p>
            <a:pPr>
              <a:buNone/>
            </a:pPr>
            <a:r>
              <a:rPr lang="en-US" b="1" dirty="0">
                <a:solidFill>
                  <a:schemeClr val="accent5"/>
                </a:solidFill>
              </a:rPr>
              <a:t>NB </a:t>
            </a:r>
            <a:r>
              <a:rPr lang="en-US" b="1" dirty="0"/>
              <a:t>:</a:t>
            </a:r>
            <a:r>
              <a:rPr lang="en-US" dirty="0"/>
              <a:t>These measures are meant to prolong pregnancy to term.</a:t>
            </a:r>
          </a:p>
          <a:p>
            <a:pPr lvl="0">
              <a:buNone/>
            </a:pPr>
            <a:r>
              <a:rPr lang="en-US" i="1" dirty="0"/>
              <a:t>	</a:t>
            </a:r>
            <a:r>
              <a:rPr lang="en-US" i="1" u="sng" dirty="0"/>
              <a:t>At term</a:t>
            </a:r>
          </a:p>
          <a:p>
            <a:r>
              <a:rPr lang="en-US" dirty="0"/>
              <a:t>Spontaneous </a:t>
            </a:r>
            <a:r>
              <a:rPr lang="en-US" dirty="0" err="1"/>
              <a:t>labour</a:t>
            </a:r>
            <a:r>
              <a:rPr lang="en-US" dirty="0"/>
              <a:t> is expected to occur by the 40</a:t>
            </a:r>
            <a:r>
              <a:rPr lang="en-US" baseline="30000" dirty="0"/>
              <a:t>th</a:t>
            </a:r>
            <a:r>
              <a:rPr lang="en-US" dirty="0"/>
              <a:t> week.</a:t>
            </a:r>
          </a:p>
          <a:p>
            <a:r>
              <a:rPr lang="en-US" dirty="0"/>
              <a:t>If not, then induction is indicated because post-</a:t>
            </a:r>
            <a:r>
              <a:rPr lang="en-US" dirty="0" err="1"/>
              <a:t>datism</a:t>
            </a:r>
            <a:r>
              <a:rPr lang="en-US" dirty="0"/>
              <a:t> endangers  fetal life.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E2D6-A138-4E6C-AD5C-95B6C4C9EAE4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First stage: Nothing unusual.</a:t>
            </a:r>
          </a:p>
          <a:p>
            <a:pPr lvl="0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stage:- Prepare to receive an asphyxiated baby.</a:t>
            </a:r>
          </a:p>
          <a:p>
            <a:pPr lvl="0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stage:- Be ready to handle PPH, because living ligature action is already interfered with.</a:t>
            </a:r>
          </a:p>
          <a:p>
            <a:r>
              <a:rPr lang="en-US" dirty="0"/>
              <a:t>Thereafter continue  </a:t>
            </a:r>
            <a:r>
              <a:rPr lang="en-US" dirty="0" err="1"/>
              <a:t>synitocinon</a:t>
            </a:r>
            <a:r>
              <a:rPr lang="en-US" dirty="0"/>
              <a:t> drip for at least 2 hours, to have uterus well contracted hence control bleeding.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C5B-E91F-4831-A18B-6B54E966A739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i="1" u="sng" dirty="0"/>
              <a:t>2.Moderate:separation Is ≈1/4≈ 1 L Of Blood Loss</a:t>
            </a:r>
          </a:p>
          <a:p>
            <a:r>
              <a:rPr lang="en-US" sz="3600" dirty="0"/>
              <a:t>Patient will present with signs of shock though not profound.</a:t>
            </a:r>
          </a:p>
          <a:p>
            <a:r>
              <a:rPr lang="en-US" sz="3600" dirty="0"/>
              <a:t>Tenderness &amp; muscle guarding on palpation, as well as fetal hypoxia.</a:t>
            </a:r>
          </a:p>
          <a:p>
            <a:r>
              <a:rPr lang="en-US" sz="3600" dirty="0"/>
              <a:t>So active care should be instituted immediately and it includes:-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8FB74-5225-4BAE-8F9C-DD7DC8EF767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 </a:t>
            </a:r>
            <a:r>
              <a:rPr lang="en-US" dirty="0" err="1"/>
              <a:t>lasma</a:t>
            </a:r>
            <a:r>
              <a:rPr lang="en-US" dirty="0"/>
              <a:t> expanders to reduce the degree of shock.</a:t>
            </a:r>
          </a:p>
          <a:p>
            <a:pPr lvl="0"/>
            <a:r>
              <a:rPr lang="en-US" dirty="0"/>
              <a:t>Transfuse blood PRN.</a:t>
            </a:r>
          </a:p>
          <a:p>
            <a:pPr lvl="0"/>
            <a:r>
              <a:rPr lang="en-US" dirty="0"/>
              <a:t>Closely monitor maternal and fetal  condition.</a:t>
            </a:r>
          </a:p>
          <a:p>
            <a:pPr lvl="0"/>
            <a:r>
              <a:rPr lang="en-US" dirty="0"/>
              <a:t>Prepare for emergency caesarean section and cross match at least 3 units.</a:t>
            </a:r>
          </a:p>
          <a:p>
            <a:pPr lvl="0"/>
            <a:r>
              <a:rPr lang="en-US" dirty="0"/>
              <a:t>Be ready to resuscitate the new born and thereafter transfer to NBU for continuity of care.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1AA9F-4A75-4529-8408-BB9C14888D9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For confirmed intrauterine fetus death  and  maternal condition is stable, thoroughly explain the situation.</a:t>
            </a:r>
          </a:p>
          <a:p>
            <a:r>
              <a:rPr lang="en-US" sz="3600" dirty="0" err="1"/>
              <a:t>Labour</a:t>
            </a:r>
            <a:r>
              <a:rPr lang="en-US" sz="3600" dirty="0"/>
              <a:t> is induced if all other factors are </a:t>
            </a:r>
            <a:r>
              <a:rPr lang="en-US" sz="3600" dirty="0" err="1"/>
              <a:t>favourable</a:t>
            </a:r>
            <a:r>
              <a:rPr lang="en-US" sz="3600" dirty="0"/>
              <a:t>.</a:t>
            </a:r>
          </a:p>
          <a:p>
            <a:r>
              <a:rPr lang="en-US" sz="3600" dirty="0"/>
              <a:t>Get ready to actively control </a:t>
            </a:r>
            <a:r>
              <a:rPr lang="en-US" sz="3600" dirty="0" err="1"/>
              <a:t>haemorrhage</a:t>
            </a:r>
            <a:r>
              <a:rPr lang="en-US" sz="3600" dirty="0"/>
              <a:t> during and after 3</a:t>
            </a:r>
            <a:r>
              <a:rPr lang="en-US" sz="3600" baseline="30000" dirty="0"/>
              <a:t>rd</a:t>
            </a:r>
            <a:r>
              <a:rPr lang="en-US" sz="3600" dirty="0"/>
              <a:t> stage.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686F-D9C4-438D-8B26-0A5208345E99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	</a:t>
            </a:r>
            <a:r>
              <a:rPr lang="en-US" b="1" i="1" u="sng" dirty="0"/>
              <a:t>3.Severe≈ 2/3 of separation have occurred, hence  about 2 </a:t>
            </a:r>
            <a:r>
              <a:rPr lang="en-US" b="1" i="1" u="sng" dirty="0" err="1"/>
              <a:t>litres</a:t>
            </a:r>
            <a:r>
              <a:rPr lang="en-US" b="1" i="1" u="sng" dirty="0"/>
              <a:t> or more of blood loss.</a:t>
            </a:r>
          </a:p>
          <a:p>
            <a:r>
              <a:rPr lang="en-US" dirty="0"/>
              <a:t>This is an acute obstetrical emergency; since mother’s life is in great danger.</a:t>
            </a:r>
          </a:p>
          <a:p>
            <a:r>
              <a:rPr lang="en-US" dirty="0"/>
              <a:t>Most or all the blood may be concealed hence she presents with:-</a:t>
            </a:r>
          </a:p>
          <a:p>
            <a:pPr lvl="0"/>
            <a:r>
              <a:rPr lang="en-US" dirty="0"/>
              <a:t>Severe state of shock, beyond the expectation per visible loss.</a:t>
            </a:r>
          </a:p>
          <a:p>
            <a:r>
              <a:rPr lang="en-US" dirty="0"/>
              <a:t>Severe abdominal pain, excruciating in nature and accompanied by tenderness.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5779-7C49-4400-B4B2-B732752428A3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Fetus is dead in most cases, if not , then is severely hypoxic.</a:t>
            </a:r>
          </a:p>
          <a:p>
            <a:pPr lvl="0"/>
            <a:r>
              <a:rPr lang="en-US" dirty="0"/>
              <a:t>Uterus has a woody or board- like consistency.</a:t>
            </a:r>
          </a:p>
          <a:p>
            <a:pPr lvl="0"/>
            <a:r>
              <a:rPr lang="en-US" dirty="0"/>
              <a:t>Coagulation defect and signs of  renal failure are present, indicating severe </a:t>
            </a:r>
            <a:r>
              <a:rPr lang="en-US" dirty="0" err="1"/>
              <a:t>haemorrhage</a:t>
            </a:r>
            <a:r>
              <a:rPr lang="en-US" dirty="0"/>
              <a:t>.</a:t>
            </a:r>
          </a:p>
          <a:p>
            <a:r>
              <a:rPr lang="en-US" dirty="0"/>
              <a:t>Cross match several units i.e. 5 &amp; above   in preparation for transfusion.</a:t>
            </a:r>
          </a:p>
          <a:p>
            <a:r>
              <a:rPr lang="en-US" dirty="0"/>
              <a:t>Caesarean section is the best mode of treatment 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BB50-2EE3-4B30-96DE-0E882169343B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Before then, transfuse with fresh whole blood to provide adequate clotting factors and reverse shock.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/>
              <a:t>Rate of transfusion ranges between 2-4 hours per unit (500ml) in  order to control shock as well  stabilize condition.</a:t>
            </a:r>
          </a:p>
          <a:p>
            <a:r>
              <a:rPr lang="en-US" sz="3300" dirty="0"/>
              <a:t>Inform specialized </a:t>
            </a:r>
            <a:r>
              <a:rPr lang="en-US" sz="3300" dirty="0" err="1"/>
              <a:t>personel</a:t>
            </a:r>
            <a:r>
              <a:rPr lang="en-US" sz="3300" dirty="0"/>
              <a:t> regarding the resuscitation of the mother.</a:t>
            </a:r>
          </a:p>
          <a:p>
            <a:endParaRPr lang="en-US" sz="3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AC04-CE90-4843-A903-531937AF6130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Mother alert, discuss on the need for surgical delivery hence she gives informed consent.</a:t>
            </a:r>
          </a:p>
          <a:p>
            <a:r>
              <a:rPr lang="en-US" dirty="0"/>
              <a:t> keep relatives informed of the situation and allay anxiety.</a:t>
            </a:r>
          </a:p>
          <a:p>
            <a:r>
              <a:rPr lang="en-US" dirty="0"/>
              <a:t>Strictly monitor the progress and report/ consult PRN.</a:t>
            </a:r>
          </a:p>
          <a:p>
            <a:r>
              <a:rPr lang="en-US" dirty="0"/>
              <a:t>As soon as surgery is safe, prepare the mother and wheel  to theatre, together with the clinical notes.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E662-CC64-4597-9C57-42EDDD5585D9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Following extraction of the fetus, </a:t>
            </a:r>
            <a:r>
              <a:rPr lang="en-US" sz="3300" dirty="0" err="1"/>
              <a:t>uterotonic</a:t>
            </a:r>
            <a:r>
              <a:rPr lang="en-US" sz="3300" dirty="0"/>
              <a:t> agent, mostly </a:t>
            </a:r>
            <a:r>
              <a:rPr lang="en-US" sz="3300" dirty="0" err="1"/>
              <a:t>synitocinon</a:t>
            </a:r>
            <a:r>
              <a:rPr lang="en-US" sz="3300" dirty="0"/>
              <a:t> drip, is administered to enhance contraction of the uterus.</a:t>
            </a:r>
          </a:p>
          <a:p>
            <a:r>
              <a:rPr lang="en-US" sz="3300" dirty="0"/>
              <a:t>For life birth, resuscitate and transfer to NBU for further management.</a:t>
            </a:r>
          </a:p>
          <a:p>
            <a:r>
              <a:rPr lang="en-US" sz="3300" dirty="0"/>
              <a:t>Post- operatively, CT with close observations to assess for the state of shock,  of uterus,  urinary out and op-site for </a:t>
            </a:r>
            <a:r>
              <a:rPr lang="en-US" sz="3300" dirty="0" err="1"/>
              <a:t>haemorrhage</a:t>
            </a:r>
            <a:r>
              <a:rPr lang="en-US" sz="33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D755-4B80-4A27-A866-DB55DAAF5014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Assisted conception = multiple pregnancy.</a:t>
            </a:r>
          </a:p>
          <a:p>
            <a:pPr lvl="0"/>
            <a:r>
              <a:rPr lang="en-US" dirty="0"/>
              <a:t>Uterine structural abnormality e.g. </a:t>
            </a:r>
            <a:r>
              <a:rPr lang="en-US" dirty="0" err="1"/>
              <a:t>bicornuated</a:t>
            </a:r>
            <a:r>
              <a:rPr lang="en-US" dirty="0"/>
              <a:t> uterus.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CLNICAL FEATURES</a:t>
            </a:r>
          </a:p>
          <a:p>
            <a:pPr lvl="0"/>
            <a:r>
              <a:rPr lang="en-US" dirty="0"/>
              <a:t>History of painless bleeding at rest i.e. not associated any activity.</a:t>
            </a:r>
          </a:p>
          <a:p>
            <a:pPr lvl="0"/>
            <a:r>
              <a:rPr lang="en-US" dirty="0"/>
              <a:t>Bright red </a:t>
            </a:r>
            <a:r>
              <a:rPr lang="en-US" dirty="0" err="1"/>
              <a:t>coloured</a:t>
            </a:r>
            <a:r>
              <a:rPr lang="en-US" dirty="0"/>
              <a:t> loss , signifying  fresh bleeding and it could be slight or intermittent.</a:t>
            </a:r>
          </a:p>
          <a:p>
            <a:r>
              <a:rPr lang="en-US" dirty="0"/>
              <a:t>Uterus consistency  is normal &amp; no pain on palpation.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463A-9AFA-4DE5-9359-1A23A53EA777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300" dirty="0"/>
              <a:t>Presence of </a:t>
            </a:r>
            <a:r>
              <a:rPr lang="en-US" sz="3300" dirty="0" err="1"/>
              <a:t>haemorrhage</a:t>
            </a:r>
            <a:r>
              <a:rPr lang="en-US" sz="3300" dirty="0"/>
              <a:t> may indicate poor clotting mechanism . </a:t>
            </a:r>
          </a:p>
          <a:p>
            <a:r>
              <a:rPr lang="en-US" sz="3300" dirty="0"/>
              <a:t> Rest of the care CT as for any other operation case in terms of:</a:t>
            </a:r>
          </a:p>
          <a:p>
            <a:pPr lvl="0">
              <a:buFont typeface="Wingdings" pitchFamily="2" charset="2"/>
              <a:buChar char="Ø"/>
            </a:pPr>
            <a:r>
              <a:rPr lang="en-US" sz="3300" dirty="0"/>
              <a:t>Close monitoring of vital signs for the 1</a:t>
            </a:r>
            <a:r>
              <a:rPr lang="en-US" sz="3300" baseline="30000" dirty="0"/>
              <a:t>st</a:t>
            </a:r>
            <a:r>
              <a:rPr lang="en-US" sz="3300" dirty="0"/>
              <a:t> 48hrs.</a:t>
            </a:r>
          </a:p>
          <a:p>
            <a:pPr lvl="0">
              <a:buFont typeface="Wingdings" pitchFamily="2" charset="2"/>
              <a:buChar char="Ø"/>
            </a:pPr>
            <a:r>
              <a:rPr lang="en-US" sz="3300" dirty="0"/>
              <a:t>CT intravenous fluids till bowel sounds are heard.</a:t>
            </a:r>
          </a:p>
          <a:p>
            <a:pPr lvl="0">
              <a:buFont typeface="Wingdings" pitchFamily="2" charset="2"/>
              <a:buChar char="Ø"/>
            </a:pPr>
            <a:r>
              <a:rPr lang="en-US" sz="3300" dirty="0"/>
              <a:t>Nutrition.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FC3-DE00-4B6E-813E-FB7F6608D951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Psychological support.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Hygiene.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Care of the infant.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Medication/ drugs.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Discharge plan 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COMPLICATIONS</a:t>
            </a:r>
          </a:p>
          <a:p>
            <a:r>
              <a:rPr lang="en-US" dirty="0"/>
              <a:t>Sheehan’s syndrome occurs due to necrosis of pituitary gland especially the anterior lobe as a result of </a:t>
            </a:r>
            <a:r>
              <a:rPr lang="en-US" dirty="0" err="1"/>
              <a:t>hypovoluemia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31FF-9127-4598-8E97-9DBDB5BA64A4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A mild case  presents with failed lactation and amenorrhea, and a severe case with premature menopausal features.</a:t>
            </a:r>
          </a:p>
          <a:p>
            <a:pPr lvl="0"/>
            <a:r>
              <a:rPr lang="en-US" dirty="0"/>
              <a:t>Post partum hemorrhage due to impaired living ligature action and disseminated intravascular coagulation.</a:t>
            </a:r>
          </a:p>
          <a:p>
            <a:r>
              <a:rPr lang="en-US" dirty="0"/>
              <a:t>Dissemination intravascular coagulation (DIC) characterized by massive hemorrhage from all body orifices.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5197-F946-405D-A53C-AB5FBEC239AA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10600" cy="4625609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sz="3400" dirty="0"/>
              <a:t>Common in moderate to severe placental abruption ,due to  tissue damage at the placental site hence high levels of </a:t>
            </a:r>
            <a:r>
              <a:rPr lang="en-US" sz="3400" dirty="0" err="1"/>
              <a:t>thromboplastin</a:t>
            </a:r>
            <a:r>
              <a:rPr lang="en-US" sz="3400" dirty="0"/>
              <a:t> in the circulation.</a:t>
            </a:r>
          </a:p>
          <a:p>
            <a:pPr lvl="0"/>
            <a:r>
              <a:rPr lang="en-US" sz="3400" dirty="0"/>
              <a:t>Renal failure due to poor perfusion of the kidneys since </a:t>
            </a:r>
            <a:r>
              <a:rPr lang="en-US" sz="3400" dirty="0" err="1"/>
              <a:t>hypovoluemia</a:t>
            </a:r>
            <a:r>
              <a:rPr lang="en-US" sz="3400" dirty="0"/>
              <a:t> is present.</a:t>
            </a:r>
          </a:p>
          <a:p>
            <a:pPr>
              <a:buNone/>
            </a:pPr>
            <a:r>
              <a:rPr lang="en-US" sz="3400" dirty="0">
                <a:solidFill>
                  <a:srgbClr val="7030A0"/>
                </a:solidFill>
              </a:rPr>
              <a:t>	Assignment:-</a:t>
            </a:r>
            <a:r>
              <a:rPr lang="en-US" sz="3400" dirty="0"/>
              <a:t> Read on assessment of mother’s &amp; fetal conditions.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263A-6BB1-4553-878B-59DA4AA77C45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3.INCIDENTAL (EXTRA-PLACENTAL) HAEMORRHAGE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Bleeding is not related to the placental site, but occurs along the genital tract so the loss is from a local lesion.</a:t>
            </a:r>
          </a:p>
          <a:p>
            <a:pPr>
              <a:buNone/>
            </a:pPr>
            <a:r>
              <a:rPr lang="en-US" i="1" dirty="0"/>
              <a:t>	  </a:t>
            </a:r>
            <a:r>
              <a:rPr lang="en-US" b="1" dirty="0">
                <a:solidFill>
                  <a:srgbClr val="C00000"/>
                </a:solidFill>
              </a:rPr>
              <a:t>CAUSES</a:t>
            </a:r>
          </a:p>
          <a:p>
            <a:pPr lvl="0"/>
            <a:r>
              <a:rPr lang="en-US" dirty="0"/>
              <a:t>Cervical lesion in terms of:- erosion, polyps or </a:t>
            </a:r>
            <a:r>
              <a:rPr lang="en-US" dirty="0" err="1"/>
              <a:t>tumour</a:t>
            </a:r>
            <a:r>
              <a:rPr lang="en-US" dirty="0"/>
              <a:t> , particularly carcinoma of cervix.</a:t>
            </a:r>
          </a:p>
          <a:p>
            <a:pPr lvl="0"/>
            <a:r>
              <a:rPr lang="en-US" dirty="0"/>
              <a:t>Vulvo-vaginitis, refers to inflammation of vulva and vagina.</a:t>
            </a:r>
          </a:p>
          <a:p>
            <a:endParaRPr lang="en-US" dirty="0"/>
          </a:p>
          <a:p>
            <a:pPr>
              <a:buNone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D11-8CD6-4F2A-8F7B-9F37148360B0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DIAGNOSTIC FACTORS</a:t>
            </a:r>
            <a:endParaRPr lang="en-US" i="1" dirty="0"/>
          </a:p>
          <a:p>
            <a:pPr lvl="0"/>
            <a:r>
              <a:rPr lang="en-US" dirty="0"/>
              <a:t>History of dyspareunia.</a:t>
            </a:r>
          </a:p>
          <a:p>
            <a:pPr lvl="0"/>
            <a:r>
              <a:rPr lang="en-US" dirty="0"/>
              <a:t>Identification of lesion through speculum examination.</a:t>
            </a:r>
          </a:p>
          <a:p>
            <a:pPr lvl="0"/>
            <a:r>
              <a:rPr lang="en-US" dirty="0" err="1"/>
              <a:t>Haemorrhage</a:t>
            </a:r>
            <a:r>
              <a:rPr lang="en-US" dirty="0"/>
              <a:t>  is usually minimal with no effect on fetus and mother.</a:t>
            </a:r>
          </a:p>
          <a:p>
            <a:pPr>
              <a:buNone/>
            </a:pPr>
            <a:r>
              <a:rPr lang="en-US" i="1" dirty="0"/>
              <a:t>        </a:t>
            </a:r>
            <a:r>
              <a:rPr lang="en-US" b="1" dirty="0">
                <a:solidFill>
                  <a:srgbClr val="C00000"/>
                </a:solidFill>
              </a:rPr>
              <a:t>SPECIFIC MANAGEMENT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Determine by the caused, so refer to the doctor.</a:t>
            </a:r>
          </a:p>
          <a:p>
            <a:pPr lvl="0"/>
            <a:r>
              <a:rPr lang="en-US" dirty="0"/>
              <a:t>Cervical erosion/ polyp ,cauterization / excision are respectively performed.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B938F-D8C7-4B28-B64B-ADADE59C691D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For cervical carcinoma, termination of pregnancy is highly recommended  because it worsens the condition.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The mother and her partner should be directly involved in the decision.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 Respective treatment depends on the spread of cancer cells.</a:t>
            </a:r>
          </a:p>
          <a:p>
            <a:r>
              <a:rPr lang="en-US" dirty="0"/>
              <a:t>For </a:t>
            </a:r>
            <a:r>
              <a:rPr lang="en-US" dirty="0" err="1"/>
              <a:t>vulvo-vaginitis</a:t>
            </a:r>
            <a:r>
              <a:rPr lang="en-US" dirty="0"/>
              <a:t> ,investigate the causative organisms and prescribe the appropriate antibiotic therapy.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E164-924C-4B61-9C41-5BCA1E3ADD75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 To prevent  re- infection  </a:t>
            </a:r>
            <a:r>
              <a:rPr lang="en-US" dirty="0" err="1"/>
              <a:t>emphasise</a:t>
            </a:r>
            <a:r>
              <a:rPr lang="en-US" dirty="0"/>
              <a:t> on 4C </a:t>
            </a:r>
            <a:r>
              <a:rPr lang="en-US" dirty="0" err="1"/>
              <a:t>i.e</a:t>
            </a:r>
            <a:r>
              <a:rPr lang="en-US" dirty="0"/>
              <a:t> counseling, contact tracing, compliance and condom use hence pregnancy continues.</a:t>
            </a:r>
          </a:p>
          <a:p>
            <a:pPr>
              <a:buNone/>
            </a:pPr>
            <a:r>
              <a:rPr lang="en-US" i="1" dirty="0"/>
              <a:t>	</a:t>
            </a:r>
            <a:r>
              <a:rPr lang="en-US" b="1" dirty="0">
                <a:solidFill>
                  <a:srgbClr val="C00000"/>
                </a:solidFill>
              </a:rPr>
              <a:t>COMPLICATION</a:t>
            </a:r>
          </a:p>
          <a:p>
            <a:r>
              <a:rPr lang="en-US" dirty="0" err="1"/>
              <a:t>Stenosis</a:t>
            </a:r>
            <a:r>
              <a:rPr lang="en-US" dirty="0"/>
              <a:t> of the affected area leading to obstructed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Horizontal Scroll 4"/>
          <p:cNvSpPr/>
          <p:nvPr/>
        </p:nvSpPr>
        <p:spPr>
          <a:xfrm>
            <a:off x="3276600" y="4724400"/>
            <a:ext cx="2819400" cy="1795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rgbClr val="7030A0"/>
                </a:solidFill>
              </a:rPr>
              <a:t>END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A08C-40FE-4502-80B0-B75B7A49ED84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Fetal parts palpation is normal, though </a:t>
            </a:r>
            <a:r>
              <a:rPr lang="en-US" dirty="0" err="1"/>
              <a:t>malpresentation</a:t>
            </a:r>
            <a:r>
              <a:rPr lang="en-US" dirty="0"/>
              <a:t> &amp; abnormal lie are common.</a:t>
            </a:r>
          </a:p>
          <a:p>
            <a:pPr lvl="0"/>
            <a:r>
              <a:rPr lang="en-US" dirty="0"/>
              <a:t>Fetal heart sound rate and rhythm are easily auscultated and the interpretation depends on the extent of separation.</a:t>
            </a:r>
          </a:p>
          <a:p>
            <a:pPr lvl="0"/>
            <a:r>
              <a:rPr lang="en-US" dirty="0"/>
              <a:t>Shock features correlates with amount of blood loss.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NB:</a:t>
            </a:r>
            <a:r>
              <a:rPr lang="en-US" dirty="0"/>
              <a:t> Vaginal examination is contraindicated because of probability of severe bleeding from further separation.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CC02-A5AD-43FE-A7DA-BA9F89B3C3EC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DIAGNOSTIC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History and physical examination finding= unstable lie, </a:t>
            </a:r>
            <a:r>
              <a:rPr lang="en-US" sz="3400" dirty="0" err="1"/>
              <a:t>malpresentaton</a:t>
            </a:r>
            <a:r>
              <a:rPr lang="en-US" sz="3400" dirty="0"/>
              <a:t> &amp; failure of presenting part to engage.</a:t>
            </a:r>
          </a:p>
          <a:p>
            <a:pPr lvl="0"/>
            <a:r>
              <a:rPr lang="en-US" sz="3400" dirty="0"/>
              <a:t>Radiological examination to confirm the diagnosis.</a:t>
            </a:r>
          </a:p>
          <a:p>
            <a:pPr>
              <a:buNone/>
            </a:pPr>
            <a:r>
              <a:rPr lang="en-US" sz="3400" i="1" dirty="0"/>
              <a:t>	</a:t>
            </a:r>
            <a:r>
              <a:rPr lang="en-US" sz="3400" b="1" dirty="0">
                <a:solidFill>
                  <a:srgbClr val="C00000"/>
                </a:solidFill>
              </a:rPr>
              <a:t>CLASIFICATON</a:t>
            </a:r>
          </a:p>
          <a:p>
            <a:pPr>
              <a:buFont typeface="Wingdings" pitchFamily="2" charset="2"/>
              <a:buChar char="v"/>
            </a:pPr>
            <a:r>
              <a:rPr lang="en-US" sz="3400" dirty="0"/>
              <a:t>Based on how far the margin of placenta is, from the internal cervical OS.</a:t>
            </a:r>
          </a:p>
          <a:p>
            <a:endParaRPr lang="en-US" sz="3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E4F8-3468-4733-945C-0C756B0ECB22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1"/>
            <a:ext cx="8991600" cy="5333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900" i="1" dirty="0"/>
              <a:t>	</a:t>
            </a:r>
            <a:r>
              <a:rPr lang="en-US" sz="2900" b="1" dirty="0"/>
              <a:t>TYPE 1 (ONE)</a:t>
            </a:r>
          </a:p>
          <a:p>
            <a:r>
              <a:rPr lang="en-US" sz="2900" dirty="0"/>
              <a:t>Also referred to as lateral placenta </a:t>
            </a:r>
            <a:r>
              <a:rPr lang="en-US" sz="2900" dirty="0" err="1"/>
              <a:t>praevia</a:t>
            </a:r>
            <a:r>
              <a:rPr lang="en-US" sz="2900" dirty="0"/>
              <a:t>, because most the placental tissues are on the upper uterine segment.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Only the lower edge is on the lower segment.</a:t>
            </a:r>
          </a:p>
          <a:p>
            <a:r>
              <a:rPr lang="en-US" sz="2900" dirty="0" err="1"/>
              <a:t>Haemorrhage</a:t>
            </a:r>
            <a:r>
              <a:rPr lang="en-US" sz="2900" dirty="0"/>
              <a:t> is minimal, hence fetal &amp; maternal condition is good.</a:t>
            </a:r>
          </a:p>
          <a:p>
            <a:pPr>
              <a:buNone/>
            </a:pPr>
            <a:r>
              <a:rPr lang="en-US" sz="2900" b="1" dirty="0"/>
              <a:t>	TYPE 2 (TWO)</a:t>
            </a:r>
          </a:p>
          <a:p>
            <a:r>
              <a:rPr lang="en-US" sz="2900" dirty="0"/>
              <a:t>Referred to as marginal placenta praevia.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A greater part of the placenta is located on the L.U.S, such that the lower margin extends  to the edge of the </a:t>
            </a:r>
            <a:r>
              <a:rPr lang="en-US" sz="2900" dirty="0" err="1"/>
              <a:t>undilated</a:t>
            </a:r>
            <a:r>
              <a:rPr lang="en-US" sz="2900" dirty="0"/>
              <a:t> internal cervical OS.</a:t>
            </a:r>
          </a:p>
          <a:p>
            <a:pPr>
              <a:buNone/>
            </a:pPr>
            <a:r>
              <a:rPr lang="en-US" sz="2900" dirty="0"/>
              <a:t> </a:t>
            </a:r>
          </a:p>
          <a:p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37A2-F1A5-42D3-B88B-307293A0FDF6}" type="datetime1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8E43-6E34-43EB-8826-A3167A9452E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cover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1504</TotalTime>
  <Words>2604</Words>
  <Application>Microsoft Office PowerPoint</Application>
  <PresentationFormat>On-screen Show (4:3)</PresentationFormat>
  <Paragraphs>500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Module</vt:lpstr>
      <vt:lpstr> ANTEPARTUM HAEMORRHAGE</vt:lpstr>
      <vt:lpstr>ct</vt:lpstr>
      <vt:lpstr>CLASSIFICATION/ MAJOR CAUSES</vt:lpstr>
      <vt:lpstr>1.PLACENTA PRAEVIA</vt:lpstr>
      <vt:lpstr>CAUSES OF LOWER IMPLANTATION</vt:lpstr>
      <vt:lpstr>  contd</vt:lpstr>
      <vt:lpstr>  contd</vt:lpstr>
      <vt:lpstr>DIAGNOSTIC FACTORS</vt:lpstr>
      <vt:lpstr>  ct</vt:lpstr>
      <vt:lpstr>  ct</vt:lpstr>
      <vt:lpstr>  ct</vt:lpstr>
      <vt:lpstr>Diagrams :Pl. praevia Classes</vt:lpstr>
      <vt:lpstr>SPECIFIC MANAGEMENT</vt:lpstr>
      <vt:lpstr>  ct</vt:lpstr>
      <vt:lpstr>  ct</vt:lpstr>
      <vt:lpstr>  ct</vt:lpstr>
      <vt:lpstr>  ct</vt:lpstr>
      <vt:lpstr>  contd</vt:lpstr>
      <vt:lpstr>  ct</vt:lpstr>
      <vt:lpstr>  ct</vt:lpstr>
      <vt:lpstr>  contd</vt:lpstr>
      <vt:lpstr>  ct</vt:lpstr>
      <vt:lpstr>  ct</vt:lpstr>
      <vt:lpstr>  ct</vt:lpstr>
      <vt:lpstr>  ct</vt:lpstr>
      <vt:lpstr>  contd</vt:lpstr>
      <vt:lpstr>  contd</vt:lpstr>
      <vt:lpstr>2. PLACENTAL ABRUPTION</vt:lpstr>
      <vt:lpstr>PREDISPOSING  FACTORS</vt:lpstr>
      <vt:lpstr>  contd</vt:lpstr>
      <vt:lpstr>PATHOPHYSIOLOGY</vt:lpstr>
      <vt:lpstr>  ct</vt:lpstr>
      <vt:lpstr>  ct</vt:lpstr>
      <vt:lpstr>   TYPES </vt:lpstr>
      <vt:lpstr>   ct</vt:lpstr>
      <vt:lpstr>Diagrammatic representation</vt:lpstr>
      <vt:lpstr>  ct</vt:lpstr>
      <vt:lpstr>  ct</vt:lpstr>
      <vt:lpstr>  CLINICAL FEATURES</vt:lpstr>
      <vt:lpstr>  contd</vt:lpstr>
      <vt:lpstr>  DIAGNOSTIC FACTORS</vt:lpstr>
      <vt:lpstr>SPECIFIC MANAGEMENT</vt:lpstr>
      <vt:lpstr>  ct</vt:lpstr>
      <vt:lpstr>  ct</vt:lpstr>
      <vt:lpstr>  ct</vt:lpstr>
      <vt:lpstr>  ct</vt:lpstr>
      <vt:lpstr>  ct</vt:lpstr>
      <vt:lpstr> 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ct</vt:lpstr>
      <vt:lpstr>  contd</vt:lpstr>
      <vt:lpstr>3.INCIDENTAL (EXTRA-PLACENTAL) HAEMORRHAGE</vt:lpstr>
      <vt:lpstr>  ct</vt:lpstr>
      <vt:lpstr>  ct</vt:lpstr>
      <vt:lpstr>  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ANTEPARTUM HAEMORRHAGE </dc:title>
  <dc:creator>mary</dc:creator>
  <cp:lastModifiedBy>kimaruloise@gmail.com</cp:lastModifiedBy>
  <cp:revision>90</cp:revision>
  <dcterms:created xsi:type="dcterms:W3CDTF">2013-07-25T22:40:55Z</dcterms:created>
  <dcterms:modified xsi:type="dcterms:W3CDTF">2022-05-31T13:25:53Z</dcterms:modified>
</cp:coreProperties>
</file>