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0" r:id="rId54"/>
    <p:sldId id="309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8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60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17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17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18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0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519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97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2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2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9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29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30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0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36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6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5C5B59-867A-442F-9601-102EE03EFC0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D7DEDF-F7CB-423D-B91E-B5A7375A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5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801291"/>
            <a:ext cx="5902962" cy="1177108"/>
          </a:xfrm>
        </p:spPr>
        <p:txBody>
          <a:bodyPr/>
          <a:lstStyle/>
          <a:p>
            <a:r>
              <a:rPr lang="en-US" b="1" dirty="0" smtClean="0"/>
              <a:t>MR MUSAU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3646" y="1975634"/>
            <a:ext cx="5956663" cy="1263955"/>
          </a:xfr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ANTEPARTUM HAEMORRHAGE (APH)</a:t>
            </a:r>
          </a:p>
        </p:txBody>
      </p:sp>
    </p:spTree>
    <p:extLst>
      <p:ext uri="{BB962C8B-B14F-4D97-AF65-F5344CB8AC3E}">
        <p14:creationId xmlns:p14="http://schemas.microsoft.com/office/powerpoint/2010/main" val="287105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2" y="796834"/>
            <a:ext cx="9326881" cy="49246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900" i="1" dirty="0">
                <a:latin typeface="Calibri" pitchFamily="34" charset="0"/>
              </a:rPr>
              <a:t>	</a:t>
            </a:r>
            <a:r>
              <a:rPr lang="en-US" b="1" dirty="0">
                <a:latin typeface="Calibri" pitchFamily="34" charset="0"/>
              </a:rPr>
              <a:t>TYPE 1 (ONE)</a:t>
            </a:r>
          </a:p>
          <a:p>
            <a:r>
              <a:rPr lang="en-US" dirty="0">
                <a:latin typeface="Calibri" pitchFamily="34" charset="0"/>
              </a:rPr>
              <a:t>Also referred to as lateral placenta praevia, because most the placental tissues are on the upper uterine segment.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Only the lower edge is on the lower segment.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Vaginal birth is possible.</a:t>
            </a:r>
          </a:p>
          <a:p>
            <a:r>
              <a:rPr lang="en-US" dirty="0">
                <a:latin typeface="Calibri" pitchFamily="34" charset="0"/>
              </a:rPr>
              <a:t>Haemorrhage is minimal, hence fetal &amp; maternal condition is good.</a:t>
            </a:r>
          </a:p>
          <a:p>
            <a:pPr>
              <a:buNone/>
            </a:pPr>
            <a:r>
              <a:rPr lang="en-US" b="1" dirty="0">
                <a:latin typeface="Calibri" pitchFamily="34" charset="0"/>
              </a:rPr>
              <a:t>	TYPE 2 (TWO)</a:t>
            </a:r>
          </a:p>
          <a:p>
            <a:r>
              <a:rPr lang="en-US" dirty="0">
                <a:latin typeface="Calibri" pitchFamily="34" charset="0"/>
              </a:rPr>
              <a:t>Referred to as marginal placenta praevia.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A greater part of the placenta is located on the L.U.S, such that the lower margin extends  to the edge of the undilated internal cervical OS.</a:t>
            </a:r>
          </a:p>
          <a:p>
            <a:pPr>
              <a:buNone/>
            </a:pPr>
            <a:r>
              <a:rPr lang="en-US" dirty="0">
                <a:latin typeface="Calibri" pitchFamily="34" charset="0"/>
              </a:rPr>
              <a:t> 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1" y="1267097"/>
            <a:ext cx="8975270" cy="446749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itchFamily="34" charset="0"/>
              </a:rPr>
              <a:t>Bleeding is moderate , so early features of fetal hypoxia, maternal  shock results from prolonged bleeding.</a:t>
            </a:r>
          </a:p>
          <a:p>
            <a:pPr>
              <a:buNone/>
            </a:pPr>
            <a:r>
              <a:rPr lang="en-US" sz="2800" i="1" dirty="0">
                <a:latin typeface="Calibri" pitchFamily="34" charset="0"/>
              </a:rPr>
              <a:t>	</a:t>
            </a:r>
            <a:r>
              <a:rPr lang="en-US" sz="2800" b="1" dirty="0">
                <a:latin typeface="Calibri" pitchFamily="34" charset="0"/>
              </a:rPr>
              <a:t>TYPE 3 (THREE)</a:t>
            </a:r>
          </a:p>
          <a:p>
            <a:r>
              <a:rPr lang="en-US" sz="2800" dirty="0">
                <a:latin typeface="Calibri" pitchFamily="34" charset="0"/>
              </a:rPr>
              <a:t>Referred to as complete pl.praevia, because, placenta is located over the undilated cervical os, though not centrally.</a:t>
            </a:r>
          </a:p>
          <a:p>
            <a:r>
              <a:rPr lang="en-US" sz="2800" dirty="0">
                <a:latin typeface="Calibri" pitchFamily="34" charset="0"/>
              </a:rPr>
              <a:t> Severe bleeding occur as the segment starts preparing for the labour process.</a:t>
            </a:r>
          </a:p>
          <a:p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1175656"/>
            <a:ext cx="9490167" cy="47026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i="1" dirty="0">
                <a:latin typeface="Calibri" pitchFamily="34" charset="0"/>
              </a:rPr>
              <a:t>	</a:t>
            </a:r>
            <a:r>
              <a:rPr lang="en-US" sz="3200" b="1" dirty="0">
                <a:latin typeface="Calibri" pitchFamily="34" charset="0"/>
              </a:rPr>
              <a:t>TYPE 4 (FOUR)</a:t>
            </a:r>
          </a:p>
          <a:p>
            <a:r>
              <a:rPr lang="en-US" sz="3200" dirty="0">
                <a:latin typeface="Calibri" pitchFamily="34" charset="0"/>
              </a:rPr>
              <a:t>Referred to as central pl. praevia because placenta is centrally located over the internal cervical os. </a:t>
            </a:r>
          </a:p>
          <a:p>
            <a:r>
              <a:rPr lang="en-US" sz="3200" dirty="0">
                <a:latin typeface="Calibri" pitchFamily="34" charset="0"/>
              </a:rPr>
              <a:t>Bleeding is usually torrential (profuse) hence automatically fatal to both.</a:t>
            </a:r>
          </a:p>
          <a:p>
            <a:pPr>
              <a:buNone/>
            </a:pPr>
            <a:r>
              <a:rPr lang="en-US" sz="3200" dirty="0">
                <a:latin typeface="Calibri" pitchFamily="34" charset="0"/>
              </a:rPr>
              <a:t>  </a:t>
            </a:r>
            <a:r>
              <a:rPr lang="en-US" sz="3200" b="1" dirty="0">
                <a:latin typeface="Calibri" pitchFamily="34" charset="0"/>
              </a:rPr>
              <a:t>NB: </a:t>
            </a:r>
            <a:r>
              <a:rPr lang="en-US" sz="3200" dirty="0">
                <a:latin typeface="Calibri" pitchFamily="34" charset="0"/>
              </a:rPr>
              <a:t>Acronym for the  classification is </a:t>
            </a:r>
            <a:r>
              <a:rPr lang="en-US" sz="3200" b="1" dirty="0">
                <a:latin typeface="Calibri" pitchFamily="34" charset="0"/>
              </a:rPr>
              <a:t>Lamacoce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1" y="640080"/>
            <a:ext cx="9334500" cy="103196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Diagrams :Pl. praevia Classes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571500" y="1672046"/>
            <a:ext cx="9904911" cy="433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4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5394"/>
            <a:ext cx="9601196" cy="9274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SPECIFIC MANAGEMENT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9" y="1463041"/>
            <a:ext cx="9836331" cy="4702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Depends on:  *Amount of blood loss</a:t>
            </a:r>
          </a:p>
          <a:p>
            <a:pPr>
              <a:buNone/>
            </a:pPr>
            <a:r>
              <a:rPr lang="en-US" sz="2800" dirty="0"/>
              <a:t>                      *Specific location of the placenta</a:t>
            </a:r>
          </a:p>
          <a:p>
            <a:pPr>
              <a:buNone/>
            </a:pPr>
            <a:r>
              <a:rPr lang="en-US" sz="2800" dirty="0"/>
              <a:t>                      *Fetal &amp; maternal conditions</a:t>
            </a:r>
          </a:p>
          <a:p>
            <a:pPr>
              <a:buNone/>
            </a:pPr>
            <a:r>
              <a:rPr lang="en-US" sz="2800" dirty="0"/>
              <a:t>                     *Fetal maturity if other factors favourable </a:t>
            </a:r>
          </a:p>
          <a:p>
            <a:r>
              <a:rPr lang="en-US" sz="2800" dirty="0"/>
              <a:t>Sometimes the small( spotting) painless bleeding initially may be ignored. </a:t>
            </a:r>
          </a:p>
          <a:p>
            <a:r>
              <a:rPr lang="en-US" sz="2800" dirty="0"/>
              <a:t>Then as the loss increases she becomes frightened and seek medical attention in the nearest health facility,  in most cases is accompanied.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087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1175656"/>
            <a:ext cx="9013371" cy="484632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/>
              <a:t>Assess the situation through: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200" dirty="0"/>
              <a:t>History particularly of the chief complains, presenting complain and others, especially associated factors.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200" dirty="0"/>
              <a:t>Physical examination to include vital signs,  amount blood loss, FHS, fetal kick &amp; clinical anaemia but </a:t>
            </a:r>
            <a:r>
              <a:rPr lang="en-US" sz="3200" b="1" dirty="0">
                <a:solidFill>
                  <a:srgbClr val="FF0000"/>
                </a:solidFill>
              </a:rPr>
              <a:t>no vaginal examination!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3200" dirty="0"/>
              <a:t>The aim is to make a diagnosis and evaluate for presence of shock.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34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1084216"/>
            <a:ext cx="9157063" cy="4663441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sz="3200" dirty="0">
                <a:latin typeface="Calibri" pitchFamily="34" charset="0"/>
              </a:rPr>
              <a:t>If signs of shock are present then commence resuscitative measures which includes: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Lay her flat, in left lateral position in order to sustain circulation to vital organs.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Maintain relatively warm.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Prepare for possible blood transfusion.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Meanwhile, commence  plasma expanders awaiting blood for transfusion.</a:t>
            </a:r>
          </a:p>
          <a:p>
            <a:pPr lvl="0" algn="just"/>
            <a:r>
              <a:rPr lang="en-US" sz="3200" dirty="0">
                <a:latin typeface="Calibri" pitchFamily="34" charset="0"/>
              </a:rPr>
              <a:t>Maintain a close record of observations to evaluate the progress.</a:t>
            </a:r>
          </a:p>
          <a:p>
            <a:pPr algn="just"/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875210"/>
            <a:ext cx="9490167" cy="5107579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Calibri" pitchFamily="34" charset="0"/>
              </a:rPr>
              <a:t>Organize for a hospital setting transfer , in which the facility of choice should have ability for surgical intervention and equipped NBU.</a:t>
            </a:r>
          </a:p>
          <a:p>
            <a:pPr lvl="0" algn="just"/>
            <a:r>
              <a:rPr lang="en-US" sz="3200" dirty="0">
                <a:latin typeface="Calibri" pitchFamily="34" charset="0"/>
              </a:rPr>
              <a:t>Offer psychological support.</a:t>
            </a:r>
          </a:p>
          <a:p>
            <a:pPr lvl="0" algn="just"/>
            <a:r>
              <a:rPr lang="en-US" sz="3200" dirty="0">
                <a:latin typeface="Calibri" pitchFamily="34" charset="0"/>
              </a:rPr>
              <a:t>Encourage a relative to accompany the pt.</a:t>
            </a:r>
          </a:p>
          <a:p>
            <a:pPr algn="just">
              <a:buNone/>
            </a:pPr>
            <a:r>
              <a:rPr lang="en-US" sz="3200" dirty="0">
                <a:latin typeface="Calibri" pitchFamily="34" charset="0"/>
              </a:rPr>
              <a:t>	</a:t>
            </a:r>
            <a:r>
              <a:rPr lang="en-US" sz="3200" b="1" dirty="0">
                <a:latin typeface="Calibri" pitchFamily="34" charset="0"/>
              </a:rPr>
              <a:t>NB: </a:t>
            </a:r>
            <a:r>
              <a:rPr lang="en-US" sz="3200" dirty="0">
                <a:latin typeface="Calibri" pitchFamily="34" charset="0"/>
              </a:rPr>
              <a:t>If bleeding is slight and shock absent, counsel on the importance of doctor’s review in a hospital setting, then refer and have a referral note written as well as the impression made.</a:t>
            </a:r>
          </a:p>
          <a:p>
            <a:pPr algn="just"/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2" y="966652"/>
            <a:ext cx="9274628" cy="519901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3200" b="1" dirty="0">
                <a:solidFill>
                  <a:schemeClr val="accent6"/>
                </a:solidFill>
              </a:rPr>
              <a:t>		IN HOSPITAL</a:t>
            </a:r>
          </a:p>
          <a:p>
            <a:pPr algn="just"/>
            <a:r>
              <a:rPr lang="en-US" sz="3200" dirty="0"/>
              <a:t>Immediate admission and reassessment of the condition </a:t>
            </a:r>
          </a:p>
          <a:p>
            <a:pPr algn="just"/>
            <a:r>
              <a:rPr lang="en-US" sz="3200" dirty="0"/>
              <a:t>Inform Dr. urgently (immediately)</a:t>
            </a:r>
          </a:p>
          <a:p>
            <a:pPr algn="just"/>
            <a:r>
              <a:rPr lang="en-US" sz="3200" dirty="0"/>
              <a:t>Maintain a record of observations.i.e. vital signs, FHS every hourly, fetal kick chart.</a:t>
            </a:r>
          </a:p>
          <a:p>
            <a:pPr algn="just"/>
            <a:r>
              <a:rPr lang="en-US" sz="3200" dirty="0"/>
              <a:t>CT plasma expander depending on the situation. e.g. haemacel.</a:t>
            </a:r>
          </a:p>
          <a:p>
            <a:pPr algn="just"/>
            <a:r>
              <a:rPr lang="en-US" sz="3200" dirty="0"/>
              <a:t>Encourage bed rest in lateral position and have used pads saved for assessment.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68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97" y="1267097"/>
            <a:ext cx="9287692" cy="47679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dirty="0"/>
              <a:t>Prepare for transfusion i.e request for HB and cross- match  if not earlier done.</a:t>
            </a:r>
          </a:p>
          <a:p>
            <a:pPr algn="just"/>
            <a:r>
              <a:rPr lang="en-US" sz="3200" dirty="0"/>
              <a:t>Maintain high standards of hygiene.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/>
              <a:t>Actual (active) management depends on the amount of blood loss.</a:t>
            </a:r>
          </a:p>
          <a:p>
            <a:pPr algn="just">
              <a:buNone/>
            </a:pPr>
            <a:r>
              <a:rPr lang="en-US" sz="3200" i="1" dirty="0"/>
              <a:t>	</a:t>
            </a:r>
            <a:r>
              <a:rPr lang="en-US" sz="3200" b="1" i="1" u="sng" dirty="0"/>
              <a:t>Slight bleeding and not at term</a:t>
            </a:r>
          </a:p>
          <a:p>
            <a:pPr algn="just"/>
            <a:r>
              <a:rPr lang="en-US" sz="3200" dirty="0"/>
              <a:t>Care is basically conservative which includes:-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200" dirty="0"/>
              <a:t>Complete bed rest to facilitate adequate blood flow to the  kidneys &amp; placenta.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223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1267096"/>
            <a:ext cx="9000309" cy="467650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sz="3200" i="1" dirty="0">
                <a:latin typeface="Calibri" pitchFamily="34" charset="0"/>
              </a:rPr>
              <a:t>Synonym</a:t>
            </a:r>
            <a:r>
              <a:rPr lang="en-US" sz="3200" dirty="0">
                <a:latin typeface="Calibri" pitchFamily="34" charset="0"/>
              </a:rPr>
              <a:t>: </a:t>
            </a:r>
            <a:r>
              <a:rPr lang="en-US" sz="3200" b="1" dirty="0">
                <a:latin typeface="Calibri" pitchFamily="34" charset="0"/>
              </a:rPr>
              <a:t>Prepartum Haemorrhage.</a:t>
            </a:r>
          </a:p>
          <a:p>
            <a:pPr algn="just">
              <a:buNone/>
            </a:pPr>
            <a:r>
              <a:rPr lang="en-US" sz="3200" i="1" dirty="0">
                <a:solidFill>
                  <a:srgbClr val="C00000"/>
                </a:solidFill>
                <a:latin typeface="Calibri" pitchFamily="34" charset="0"/>
              </a:rPr>
              <a:t>             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 DEFINITION</a:t>
            </a:r>
          </a:p>
          <a:p>
            <a:pPr algn="just"/>
            <a:r>
              <a:rPr lang="en-US" sz="3200" dirty="0">
                <a:latin typeface="Calibri" pitchFamily="34" charset="0"/>
              </a:rPr>
              <a:t>It’s bleeding from the genital tract after 24</a:t>
            </a:r>
            <a:r>
              <a:rPr lang="en-US" sz="3200" baseline="30000" dirty="0">
                <a:latin typeface="Calibri" pitchFamily="34" charset="0"/>
              </a:rPr>
              <a:t>th</a:t>
            </a:r>
            <a:r>
              <a:rPr lang="en-US" sz="3200" dirty="0">
                <a:latin typeface="Calibri" pitchFamily="34" charset="0"/>
              </a:rPr>
              <a:t> week of gestation, in late pregnancy and before the onset of labour.</a:t>
            </a:r>
          </a:p>
          <a:p>
            <a:pPr algn="just">
              <a:buNone/>
            </a:pPr>
            <a:r>
              <a:rPr lang="en-US" sz="3200" dirty="0">
                <a:latin typeface="Calibri" pitchFamily="34" charset="0"/>
              </a:rPr>
              <a:t>  </a:t>
            </a:r>
            <a:r>
              <a:rPr lang="en-US" sz="3200" b="1" dirty="0">
                <a:latin typeface="Calibri" pitchFamily="34" charset="0"/>
              </a:rPr>
              <a:t>NB :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Calibri" pitchFamily="34" charset="0"/>
              </a:rPr>
              <a:t> Its 3 times more common in multiparous compared to primiparous.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Calibri" pitchFamily="34" charset="0"/>
              </a:rPr>
              <a:t> Its always an obstetrical emergency because of the risk of hypovoluemia especially that associated with the placenta.</a:t>
            </a:r>
          </a:p>
          <a:p>
            <a:pPr algn="just"/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1" y="1136469"/>
            <a:ext cx="8831580" cy="468956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sz="3200" dirty="0"/>
              <a:t>Observation in terms of :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200" dirty="0"/>
              <a:t> vital signs, FHS every 4 hourly.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200" dirty="0"/>
              <a:t> Instruct her to maintain fetal kick chart (N) 10-12 kicks in 24 hours.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200" dirty="0"/>
              <a:t>Used towels are kept( saved) for a specified duration to estimate amount of the loss.</a:t>
            </a:r>
          </a:p>
          <a:p>
            <a:pPr lvl="0" algn="just"/>
            <a:r>
              <a:rPr lang="en-US" sz="3200" dirty="0"/>
              <a:t> Maintain record, interpret accurately, and consult PRN.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62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75657"/>
            <a:ext cx="9091749" cy="4506686"/>
          </a:xfrm>
        </p:spPr>
        <p:txBody>
          <a:bodyPr>
            <a:normAutofit/>
          </a:bodyPr>
          <a:lstStyle/>
          <a:p>
            <a:pPr lvl="0" algn="just"/>
            <a:r>
              <a:rPr lang="en-US" sz="3200" dirty="0"/>
              <a:t>Investigate for the exact cause of bleeding through: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/>
              <a:t>speculum examination to assess for possibility of extra-placental bleeding &amp; for cervical dilatation.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/>
              <a:t>Ultrasound to come up with the exact type + fetal maturity, hence plan the care appropriately.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/>
              <a:t>Hemoglobin and haematocrite (packed cell volume) weekly to assess the oxygen carrying capacity.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44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1240971"/>
            <a:ext cx="9117875" cy="476794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sz="3200" dirty="0"/>
              <a:t>Administer sedatives to allay anxiety, haematinics to control anaemia.</a:t>
            </a:r>
          </a:p>
          <a:p>
            <a:pPr lvl="0" algn="just"/>
            <a:r>
              <a:rPr lang="en-US" sz="3200" dirty="0"/>
              <a:t>Emotionally support mother and close family members , likely to be anxious due to the hospital stay and prognosis.</a:t>
            </a:r>
          </a:p>
          <a:p>
            <a:pPr lvl="0" algn="just"/>
            <a:r>
              <a:rPr lang="en-US" sz="3200" dirty="0"/>
              <a:t>Encourage a balanced diet and high standards of hygiene.</a:t>
            </a:r>
          </a:p>
          <a:p>
            <a:pPr algn="just"/>
            <a:r>
              <a:rPr lang="en-US" sz="3200" dirty="0"/>
              <a:t>If bleeding stops, she is discharged to continue with antenatal services, until onset of true labour.</a:t>
            </a:r>
          </a:p>
        </p:txBody>
      </p:sp>
    </p:spTree>
    <p:extLst>
      <p:ext uri="{BB962C8B-B14F-4D97-AF65-F5344CB8AC3E}">
        <p14:creationId xmlns:p14="http://schemas.microsoft.com/office/powerpoint/2010/main" val="175148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49" y="1058091"/>
            <a:ext cx="9248502" cy="47287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200" dirty="0">
                <a:latin typeface="Calibri" pitchFamily="34" charset="0"/>
              </a:rPr>
              <a:t>she is highly encouraged to seek medical attention in case of relapse or change in fetal kicks.</a:t>
            </a:r>
          </a:p>
          <a:p>
            <a:pPr lvl="0"/>
            <a:r>
              <a:rPr lang="en-US" sz="3200" dirty="0">
                <a:latin typeface="Calibri" pitchFamily="34" charset="0"/>
              </a:rPr>
              <a:t>Also caution to abstain coitus and this is usually discussed with  her spouse as well, because it’s likely to bring about relapse of haemorrhage.</a:t>
            </a:r>
          </a:p>
          <a:p>
            <a:r>
              <a:rPr lang="en-US" sz="3200" dirty="0">
                <a:latin typeface="Calibri" pitchFamily="34" charset="0"/>
              </a:rPr>
              <a:t>If bleeding worsens with time, emergency caesarean section is carried out.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Be ready to transfuse incase of profuse bleeding.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Prepare for resuscitation of both mother &amp; baby.</a:t>
            </a:r>
          </a:p>
          <a:p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3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1045029"/>
            <a:ext cx="8869680" cy="47940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>
                <a:latin typeface="Calibri" pitchFamily="34" charset="0"/>
              </a:rPr>
              <a:t>Otherwise, if  haemorrhage stops spontaneous labour is expected to  occur by the 40</a:t>
            </a:r>
            <a:r>
              <a:rPr lang="en-US" sz="2800" baseline="30000" dirty="0">
                <a:latin typeface="Calibri" pitchFamily="34" charset="0"/>
              </a:rPr>
              <a:t>th</a:t>
            </a:r>
            <a:r>
              <a:rPr lang="en-US" sz="2800" dirty="0">
                <a:latin typeface="Calibri" pitchFamily="34" charset="0"/>
              </a:rPr>
              <a:t> week.</a:t>
            </a:r>
          </a:p>
          <a:p>
            <a:pPr algn="just"/>
            <a:r>
              <a:rPr lang="en-US" sz="2800" dirty="0">
                <a:latin typeface="Calibri" pitchFamily="34" charset="0"/>
              </a:rPr>
              <a:t> If not, then induction is indicated so long as all other factors are favourable.</a:t>
            </a:r>
          </a:p>
          <a:p>
            <a:pPr lvl="0" algn="just"/>
            <a:r>
              <a:rPr lang="en-US" sz="2800" dirty="0">
                <a:latin typeface="Calibri" pitchFamily="34" charset="0"/>
              </a:rPr>
              <a:t>Management of 1</a:t>
            </a:r>
            <a:r>
              <a:rPr lang="en-US" sz="2800" baseline="30000" dirty="0">
                <a:latin typeface="Calibri" pitchFamily="34" charset="0"/>
              </a:rPr>
              <a:t>st</a:t>
            </a:r>
            <a:r>
              <a:rPr lang="en-US" sz="2800" dirty="0">
                <a:latin typeface="Calibri" pitchFamily="34" charset="0"/>
              </a:rPr>
              <a:t> &amp; 2</a:t>
            </a:r>
            <a:r>
              <a:rPr lang="en-US" sz="2800" baseline="30000" dirty="0">
                <a:latin typeface="Calibri" pitchFamily="34" charset="0"/>
              </a:rPr>
              <a:t>nd</a:t>
            </a:r>
            <a:r>
              <a:rPr lang="en-US" sz="2800" dirty="0">
                <a:latin typeface="Calibri" pitchFamily="34" charset="0"/>
              </a:rPr>
              <a:t> stage are as usual to include active intervention for prolonged labour since the fetal condition is already compromised.</a:t>
            </a:r>
          </a:p>
          <a:p>
            <a:pPr lvl="0" algn="just"/>
            <a:r>
              <a:rPr lang="en-US" sz="2800" dirty="0">
                <a:latin typeface="Calibri" pitchFamily="34" charset="0"/>
              </a:rPr>
              <a:t>In 3</a:t>
            </a:r>
            <a:r>
              <a:rPr lang="en-US" sz="2800" baseline="30000" dirty="0">
                <a:latin typeface="Calibri" pitchFamily="34" charset="0"/>
              </a:rPr>
              <a:t>rd</a:t>
            </a:r>
            <a:r>
              <a:rPr lang="en-US" sz="2800" dirty="0">
                <a:latin typeface="Calibri" pitchFamily="34" charset="0"/>
              </a:rPr>
              <a:t> stage, be prepared to handle postpartum haemorrhage because of the poor living ligature.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dirty="0">
                <a:latin typeface="Calibri" pitchFamily="34" charset="0"/>
              </a:rPr>
              <a:t>Thereafter,lochia is likely to be heavier.</a:t>
            </a:r>
          </a:p>
          <a:p>
            <a:pPr algn="just"/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274" y="809897"/>
            <a:ext cx="9091749" cy="5212080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/>
              <a:t>Be ready to resuscitate  fetus if still alive &amp; as well as the mother.</a:t>
            </a:r>
          </a:p>
          <a:p>
            <a:pPr lvl="0" algn="just"/>
            <a:r>
              <a:rPr lang="en-US" sz="2800" dirty="0"/>
              <a:t>Post.OP care CT.</a:t>
            </a:r>
          </a:p>
          <a:p>
            <a:pPr algn="just">
              <a:buNone/>
            </a:pPr>
            <a:r>
              <a:rPr lang="en-US" sz="2800" i="1" dirty="0"/>
              <a:t>	</a:t>
            </a:r>
            <a:r>
              <a:rPr lang="en-US" sz="2800" b="1" dirty="0">
                <a:solidFill>
                  <a:srgbClr val="C00000"/>
                </a:solidFill>
              </a:rPr>
              <a:t>COMPLICATIONS</a:t>
            </a:r>
          </a:p>
          <a:p>
            <a:pPr lvl="0" algn="just"/>
            <a:r>
              <a:rPr lang="en-US" sz="2800" dirty="0"/>
              <a:t>Postpartum haemorrhage, because of poor living ligature action.</a:t>
            </a:r>
          </a:p>
          <a:p>
            <a:pPr lvl="0" algn="just"/>
            <a:r>
              <a:rPr lang="en-US" sz="2800" dirty="0"/>
              <a:t>Puerperal sepsis, due to urgency involved in saving life and also the low placental site.</a:t>
            </a:r>
          </a:p>
          <a:p>
            <a:pPr lvl="0" algn="just"/>
            <a:r>
              <a:rPr lang="en-US" sz="2800" dirty="0"/>
              <a:t>Embolism either of air or amniotic fluid  because the sinuses don’t close instantly .</a:t>
            </a:r>
          </a:p>
          <a:p>
            <a:pPr lvl="0" algn="just"/>
            <a:endParaRPr lang="en-US" sz="32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76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1" y="1319349"/>
            <a:ext cx="8936082" cy="4506686"/>
          </a:xfrm>
        </p:spPr>
        <p:txBody>
          <a:bodyPr>
            <a:normAutofit/>
          </a:bodyPr>
          <a:lstStyle/>
          <a:p>
            <a:pPr lvl="0" algn="just"/>
            <a:r>
              <a:rPr lang="en-US" sz="3200" dirty="0"/>
              <a:t>Increased perinatal mortality rate because of the severe separation = severe fetal hypoxia= severe asphyxia or still birth .</a:t>
            </a:r>
          </a:p>
          <a:p>
            <a:pPr lvl="0" algn="just"/>
            <a:r>
              <a:rPr lang="en-US" sz="3200" dirty="0"/>
              <a:t>Premature rupture of membranes, because of malpresentation hence intranatal infection.</a:t>
            </a:r>
          </a:p>
          <a:p>
            <a:pPr lvl="0" algn="just"/>
            <a:r>
              <a:rPr lang="en-US" sz="3200" dirty="0"/>
              <a:t>High maternal mortality rate due to anaesthetic and surgical complications, severe haemorrhage &amp; sepsis.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60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51" y="718457"/>
            <a:ext cx="10228218" cy="109728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2. PLACENTAL ABRUPTION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1" y="1815736"/>
            <a:ext cx="9874975" cy="40756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000" dirty="0"/>
              <a:t>Also referred to as accidental APH.</a:t>
            </a:r>
          </a:p>
          <a:p>
            <a:pPr>
              <a:buNone/>
            </a:pPr>
            <a:r>
              <a:rPr lang="en-US" sz="4000" i="1" dirty="0"/>
              <a:t>	</a:t>
            </a:r>
            <a:r>
              <a:rPr lang="en-US" sz="4000" b="1" dirty="0">
                <a:solidFill>
                  <a:srgbClr val="C00000"/>
                </a:solidFill>
              </a:rPr>
              <a:t>  DEFINITION</a:t>
            </a:r>
          </a:p>
          <a:p>
            <a:r>
              <a:rPr lang="en-US" sz="4000" dirty="0"/>
              <a:t>Refers to premature separation of a </a:t>
            </a:r>
            <a:r>
              <a:rPr lang="en-US" sz="4000" b="1" dirty="0"/>
              <a:t>normally situated </a:t>
            </a:r>
            <a:r>
              <a:rPr lang="en-US" sz="4000" dirty="0"/>
              <a:t>placenta , usually after a gestation period of 24 weeks and before the onset of true labour.</a:t>
            </a: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1" y="613954"/>
            <a:ext cx="9334500" cy="1045028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PREDISPOSING  FACTORS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1554480"/>
            <a:ext cx="9379132" cy="4127863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sz="3200" dirty="0">
                <a:latin typeface="Calibri" pitchFamily="34" charset="0"/>
              </a:rPr>
              <a:t>Severe pregnancy induced hypertensive disoder, in which  vasoconstriction leads to bursting of vessels that supply the placental bed.</a:t>
            </a:r>
          </a:p>
          <a:p>
            <a:pPr lvl="0" algn="just"/>
            <a:r>
              <a:rPr lang="en-US" sz="3200" dirty="0">
                <a:latin typeface="Calibri" pitchFamily="34" charset="0"/>
              </a:rPr>
              <a:t>Sudden reduction of uterine size e.g. when membranes prematurely in polyhydamnious.</a:t>
            </a:r>
          </a:p>
          <a:p>
            <a:pPr lvl="0" algn="just"/>
            <a:r>
              <a:rPr lang="en-US" sz="3200" dirty="0">
                <a:latin typeface="Calibri" pitchFamily="34" charset="0"/>
              </a:rPr>
              <a:t>Direct trauma to the abdomen  though rare, due to  assault mainly intentional, or  a fall which is merely accidental.</a:t>
            </a:r>
          </a:p>
          <a:p>
            <a:pPr algn="just"/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1" y="1240970"/>
            <a:ext cx="8949145" cy="4467499"/>
          </a:xfrm>
        </p:spPr>
        <p:txBody>
          <a:bodyPr>
            <a:normAutofit/>
          </a:bodyPr>
          <a:lstStyle/>
          <a:p>
            <a:pPr lvl="0" algn="just"/>
            <a:r>
              <a:rPr lang="en-US" sz="3200" dirty="0"/>
              <a:t>Strenuous physical efforts , affecting the abdominal muscles hence transmitted to placental site.</a:t>
            </a:r>
          </a:p>
          <a:p>
            <a:pPr lvl="0" algn="just"/>
            <a:r>
              <a:rPr lang="en-US" sz="3200" dirty="0"/>
              <a:t>Malpresentation management, is terms of external cephalic version, since it involves applying traction to the placenta unknowingly hence abruption.</a:t>
            </a:r>
          </a:p>
          <a:p>
            <a:pPr lvl="0" algn="just"/>
            <a:r>
              <a:rPr lang="en-US" sz="3200" dirty="0"/>
              <a:t>Smoking leading vasoconstriction, due to effect of nicotine.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88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CLASSIFICATION/ MAJOR CAUSES OF </a:t>
            </a:r>
            <a:r>
              <a:rPr lang="en-US" sz="4800" b="1" dirty="0" err="1">
                <a:solidFill>
                  <a:srgbClr val="002060"/>
                </a:solidFill>
              </a:rPr>
              <a:t>APH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4" y="2468880"/>
            <a:ext cx="8948057" cy="3631474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600" dirty="0"/>
              <a:t>Based on the specific site of haemorrhage and location of the placenta;</a:t>
            </a:r>
          </a:p>
          <a:p>
            <a:r>
              <a:rPr lang="en-US" sz="3600" dirty="0"/>
              <a:t>Placenta praevia</a:t>
            </a:r>
          </a:p>
          <a:p>
            <a:pPr lvl="0"/>
            <a:r>
              <a:rPr lang="en-US" sz="3600" dirty="0"/>
              <a:t>Placental abruption \ abruptio placentae</a:t>
            </a:r>
          </a:p>
          <a:p>
            <a:pPr lvl="0"/>
            <a:r>
              <a:rPr lang="en-US" sz="3600" dirty="0"/>
              <a:t>Incidental/ unclassified/extra placental bleeding.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31520"/>
            <a:ext cx="9601196" cy="100584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PATHOPHYSIOLOGY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1867989"/>
            <a:ext cx="9405257" cy="3840480"/>
          </a:xfrm>
        </p:spPr>
        <p:txBody>
          <a:bodyPr>
            <a:noAutofit/>
          </a:bodyPr>
          <a:lstStyle/>
          <a:p>
            <a:r>
              <a:rPr lang="en-US" sz="3200" dirty="0"/>
              <a:t>As placenta separates partially, bleeding from the torn maternal venous sinuses leads to collection of blood between the placental bed and the decidua.</a:t>
            </a:r>
          </a:p>
          <a:p>
            <a:r>
              <a:rPr lang="en-US" sz="3200" dirty="0"/>
              <a:t>Further bleeding leads to extension of separation in which the rate of separation is determined by the amount of blood.</a:t>
            </a:r>
          </a:p>
          <a:p>
            <a:r>
              <a:rPr lang="en-US" sz="3200" dirty="0"/>
              <a:t>Eventually the </a:t>
            </a:r>
            <a:r>
              <a:rPr lang="en-US" sz="3200" b="1" i="1" dirty="0"/>
              <a:t>possible outcomes </a:t>
            </a:r>
            <a:r>
              <a:rPr lang="en-US" sz="3200" dirty="0"/>
              <a:t>are:-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28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97" y="1031966"/>
            <a:ext cx="9313817" cy="4859383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3200" dirty="0"/>
              <a:t>Some blood escapes from the placenta site, thus separate the membrane &amp; finally drain out per vagina.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/>
              <a:t>In other situations, blood is retained behind the placenta.</a:t>
            </a:r>
          </a:p>
          <a:p>
            <a:pPr lvl="0">
              <a:buFont typeface="Wingdings" pitchFamily="2" charset="2"/>
              <a:buChar char="ü"/>
            </a:pPr>
            <a:r>
              <a:rPr lang="en-US" sz="3200" dirty="0"/>
              <a:t>Plasma is forced into the myometrium , hence infiltrates muscle fibres ,  while the cells agglutinate. </a:t>
            </a:r>
          </a:p>
          <a:p>
            <a:pPr lvl="0">
              <a:buFont typeface="Wingdings" pitchFamily="2" charset="2"/>
              <a:buChar char="ü"/>
            </a:pPr>
            <a:r>
              <a:rPr lang="en-US" sz="3200" dirty="0"/>
              <a:t>This causes marked damage on the uterus, hence demonstrated  by  bruised and oedematous  appearance on  inspection during caesarean section.</a:t>
            </a:r>
          </a:p>
          <a:p>
            <a:pPr lvl="0">
              <a:buFont typeface="Wingdings" pitchFamily="2" charset="2"/>
              <a:buChar char="Ø"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580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1" y="1175657"/>
            <a:ext cx="9525000" cy="4767944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3600" dirty="0"/>
              <a:t>This is collectively referred to as </a:t>
            </a:r>
            <a:r>
              <a:rPr lang="en-US" sz="3600" b="1" dirty="0"/>
              <a:t>couvelaire uterus </a:t>
            </a:r>
            <a:r>
              <a:rPr lang="en-US" sz="3600" dirty="0"/>
              <a:t>or </a:t>
            </a:r>
            <a:r>
              <a:rPr lang="en-US" sz="3600" b="1" dirty="0"/>
              <a:t>uterus apoplexy</a:t>
            </a:r>
            <a:r>
              <a:rPr lang="en-US" sz="3600" dirty="0"/>
              <a:t>. </a:t>
            </a:r>
          </a:p>
          <a:p>
            <a:pPr lvl="0">
              <a:buFont typeface="Courier New" pitchFamily="49" charset="0"/>
              <a:buChar char="o"/>
            </a:pPr>
            <a:r>
              <a:rPr lang="en-US" sz="3600" dirty="0"/>
              <a:t>Vaginal bleeding is absent but features of hypovoluemic shock are present.</a:t>
            </a:r>
          </a:p>
          <a:p>
            <a:pPr lvl="0">
              <a:buFont typeface="Courier New" pitchFamily="49" charset="0"/>
              <a:buChar char="o"/>
            </a:pPr>
            <a:r>
              <a:rPr lang="en-US" sz="3600" dirty="0"/>
              <a:t>Uterus is enlarged and extremely painful.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A combination of the above 2. i.e. some blood drains and some is retained.</a:t>
            </a:r>
          </a:p>
          <a:p>
            <a:pPr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67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29202"/>
            <a:ext cx="8762998" cy="145679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sz="4800" dirty="0">
                <a:solidFill>
                  <a:srgbClr val="FF0000"/>
                </a:solidFill>
              </a:rPr>
              <a:t> TYPES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1894114"/>
            <a:ext cx="9183189" cy="398175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500" dirty="0"/>
              <a:t>Based on presence or absence of Per vaginal loss ,status of fetus &amp; mother.</a:t>
            </a:r>
          </a:p>
          <a:p>
            <a:pPr lvl="0"/>
            <a:r>
              <a:rPr lang="en-US" sz="3500" b="1" dirty="0"/>
              <a:t>Revealed</a:t>
            </a:r>
            <a:r>
              <a:rPr lang="en-US" sz="3500" dirty="0"/>
              <a:t>, PV loss observed  and it’s determined by the degree of separation.</a:t>
            </a:r>
          </a:p>
          <a:p>
            <a:pPr lvl="0"/>
            <a:r>
              <a:rPr lang="en-US" sz="3500" b="1" dirty="0"/>
              <a:t>Concealed</a:t>
            </a:r>
            <a:r>
              <a:rPr lang="en-US" sz="3500" dirty="0"/>
              <a:t>, no per vaginal lost, mother has pain on uterine palpation and uterus is enlarged. Severe shock is common.</a:t>
            </a:r>
          </a:p>
          <a:p>
            <a:pPr lvl="0"/>
            <a:r>
              <a:rPr lang="en-US" sz="3500" b="1" dirty="0"/>
              <a:t>Mixed haemorrhage </a:t>
            </a:r>
            <a:r>
              <a:rPr lang="en-US" sz="3500" dirty="0"/>
              <a:t>, some drain while rest is concealed.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186" y="1058090"/>
            <a:ext cx="9105900" cy="46503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>
                <a:solidFill>
                  <a:schemeClr val="accent6"/>
                </a:solidFill>
              </a:rPr>
              <a:t>	NB:</a:t>
            </a:r>
            <a:r>
              <a:rPr lang="en-US" sz="3600" dirty="0">
                <a:solidFill>
                  <a:schemeClr val="accent6"/>
                </a:solidFill>
              </a:rPr>
              <a:t>- </a:t>
            </a:r>
          </a:p>
          <a:p>
            <a:r>
              <a:rPr lang="en-US" sz="3600" dirty="0"/>
              <a:t>Classification is also based on the degree of separation as well as the status of both fetus &amp; mother.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 (1) Mild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 (2) moderate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 (3) severe.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9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1" y="705394"/>
            <a:ext cx="8870768" cy="95358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Diagrammatic representation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749" y="2037806"/>
            <a:ext cx="9296400" cy="39580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8610600" y="3690938"/>
            <a:ext cx="3200400" cy="457200"/>
          </a:xfrm>
        </p:spPr>
        <p:txBody>
          <a:bodyPr/>
          <a:lstStyle/>
          <a:p>
            <a:r>
              <a:rPr lang="en-US" smtClean="0"/>
              <a:t>@MUSOVYA2017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8610600" y="3690938"/>
            <a:ext cx="3200400" cy="457200"/>
          </a:xfrm>
        </p:spPr>
        <p:txBody>
          <a:bodyPr/>
          <a:lstStyle/>
          <a:p>
            <a:r>
              <a:rPr lang="en-US" smtClean="0"/>
              <a:t>@MUSOVYA2017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97" y="875211"/>
            <a:ext cx="8843554" cy="514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582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656" y="914400"/>
            <a:ext cx="8399417" cy="496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495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1" y="770709"/>
            <a:ext cx="9334500" cy="9535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	</a:t>
            </a:r>
            <a:r>
              <a:rPr lang="en-US" sz="4800" b="1" dirty="0">
                <a:solidFill>
                  <a:srgbClr val="00B0F0"/>
                </a:solidFill>
              </a:rPr>
              <a:t> CLINICAL FEATURES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7177"/>
            <a:ext cx="8739051" cy="4036423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sz="3500" dirty="0"/>
              <a:t>Lost blood is dark coloured, either slight or moderate and accompanied by some degree of pain.</a:t>
            </a:r>
          </a:p>
          <a:p>
            <a:pPr lvl="0" algn="just"/>
            <a:r>
              <a:rPr lang="en-US" sz="3500" dirty="0"/>
              <a:t>Failure of the vaginal loss (blood) to clot because of hypofibrinogennaemia.</a:t>
            </a:r>
          </a:p>
          <a:p>
            <a:pPr lvl="0" algn="just"/>
            <a:r>
              <a:rPr lang="en-US" sz="3500" dirty="0"/>
              <a:t>Severe state of shock and anaemia , accompanied by either none or very slight per vaginal bleeding.</a:t>
            </a:r>
          </a:p>
          <a:p>
            <a:pPr algn="just"/>
            <a:r>
              <a:rPr lang="en-US" sz="3500" dirty="0"/>
              <a:t>Enlargement and extreme tension of the uterus (abdomen) on inspection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274" y="1031966"/>
            <a:ext cx="9091749" cy="4950822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/>
              <a:t>Excruciating abdominal pain due to inadequate supply of O2 and nutrients to the uterine muscle.</a:t>
            </a:r>
          </a:p>
          <a:p>
            <a:pPr lvl="0" algn="just"/>
            <a:r>
              <a:rPr lang="en-US" sz="2800" dirty="0"/>
              <a:t>Difficult in locating fetal parts because of severe pain &amp; muscle guarding expressed by the mother.</a:t>
            </a:r>
          </a:p>
          <a:p>
            <a:pPr lvl="0" algn="just"/>
            <a:r>
              <a:rPr lang="en-US" sz="2800" dirty="0"/>
              <a:t>Fetal heart sounds are not easily located and hypoxia is commonly noted.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dirty="0"/>
              <a:t> In severe cases, if they are not heard= I.U.F.D.</a:t>
            </a:r>
          </a:p>
          <a:p>
            <a:pPr algn="just"/>
            <a:r>
              <a:rPr lang="en-US" sz="2800" dirty="0"/>
              <a:t>Uterus is</a:t>
            </a:r>
            <a:r>
              <a:rPr lang="en-US" sz="2800" b="1" dirty="0"/>
              <a:t> hard </a:t>
            </a:r>
            <a:r>
              <a:rPr lang="en-US" sz="2800" dirty="0"/>
              <a:t>and</a:t>
            </a:r>
            <a:r>
              <a:rPr lang="en-US" sz="2800" b="1" dirty="0"/>
              <a:t> woody</a:t>
            </a:r>
            <a:r>
              <a:rPr lang="en-US" sz="2800" dirty="0"/>
              <a:t> which is collectively referred to as </a:t>
            </a:r>
            <a:r>
              <a:rPr lang="en-US" sz="2800" b="1" dirty="0"/>
              <a:t>board- like consistency </a:t>
            </a:r>
            <a:r>
              <a:rPr lang="en-US" sz="2800" dirty="0"/>
              <a:t>because of its severe damage.</a:t>
            </a:r>
          </a:p>
        </p:txBody>
      </p:sp>
    </p:spTree>
    <p:extLst>
      <p:ext uri="{BB962C8B-B14F-4D97-AF65-F5344CB8AC3E}">
        <p14:creationId xmlns:p14="http://schemas.microsoft.com/office/powerpoint/2010/main" val="5924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62149"/>
            <a:ext cx="9334500" cy="75764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CAUSES OF BLEEDING IN LATE PREGNANCY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918837"/>
              </p:ext>
            </p:extLst>
          </p:nvPr>
        </p:nvGraphicFramePr>
        <p:xfrm>
          <a:off x="857251" y="1724295"/>
          <a:ext cx="10468246" cy="449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7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1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1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CAUSE</a:t>
                      </a:r>
                      <a:endParaRPr lang="en-US" sz="1600" dirty="0"/>
                    </a:p>
                  </a:txBody>
                  <a:tcPr marL="114300" marR="1143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INCIDENCE %</a:t>
                      </a:r>
                      <a:endParaRPr lang="en-US" sz="1600" dirty="0"/>
                    </a:p>
                  </a:txBody>
                  <a:tcPr marL="114300" marR="11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Placenta praevia</a:t>
                      </a:r>
                      <a:endParaRPr lang="en-US" sz="1400" dirty="0"/>
                    </a:p>
                  </a:txBody>
                  <a:tcPr marL="114300" marR="1143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31.1%</a:t>
                      </a:r>
                      <a:endParaRPr lang="en-US" sz="1400" dirty="0"/>
                    </a:p>
                  </a:txBody>
                  <a:tcPr marL="114300" marR="11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5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Plantal abruption</a:t>
                      </a:r>
                      <a:endParaRPr lang="en-US" sz="1400" dirty="0"/>
                    </a:p>
                  </a:txBody>
                  <a:tcPr marL="114300" marR="1143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22%</a:t>
                      </a:r>
                    </a:p>
                    <a:p>
                      <a:endParaRPr lang="en-US" sz="1400" dirty="0"/>
                    </a:p>
                  </a:txBody>
                  <a:tcPr marL="114300" marR="11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6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‘unclassified bleeding’</a:t>
                      </a:r>
                      <a:endParaRPr lang="en-US" sz="1400" dirty="0"/>
                    </a:p>
                  </a:txBody>
                  <a:tcPr marL="114300" marR="1143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47%</a:t>
                      </a:r>
                      <a:endParaRPr lang="en-US" sz="1400" dirty="0"/>
                    </a:p>
                  </a:txBody>
                  <a:tcPr marL="114300" marR="11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6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Marginal</a:t>
                      </a:r>
                      <a:endParaRPr lang="en-US" sz="1400" dirty="0"/>
                    </a:p>
                  </a:txBody>
                  <a:tcPr marL="114300" marR="1143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60%</a:t>
                      </a:r>
                      <a:endParaRPr lang="en-US" sz="1400" dirty="0"/>
                    </a:p>
                  </a:txBody>
                  <a:tcPr marL="114300" marR="11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6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Show</a:t>
                      </a:r>
                      <a:endParaRPr lang="en-US" sz="1400" dirty="0"/>
                    </a:p>
                  </a:txBody>
                  <a:tcPr marL="114300" marR="1143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20%</a:t>
                      </a:r>
                      <a:endParaRPr lang="en-US" sz="1400" dirty="0"/>
                    </a:p>
                  </a:txBody>
                  <a:tcPr marL="114300" marR="11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6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Cervicitis</a:t>
                      </a:r>
                      <a:endParaRPr lang="en-US" sz="1400" dirty="0"/>
                    </a:p>
                  </a:txBody>
                  <a:tcPr marL="114300" marR="1143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8%</a:t>
                      </a:r>
                      <a:endParaRPr lang="en-US" sz="1400" dirty="0"/>
                    </a:p>
                  </a:txBody>
                  <a:tcPr marL="114300" marR="11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6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Trauma</a:t>
                      </a:r>
                      <a:endParaRPr lang="en-US" sz="1400" dirty="0"/>
                    </a:p>
                  </a:txBody>
                  <a:tcPr marL="114300" marR="1143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5%</a:t>
                      </a:r>
                      <a:endParaRPr lang="en-US" sz="1400" dirty="0"/>
                    </a:p>
                  </a:txBody>
                  <a:tcPr marL="114300" marR="11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6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Genital tumours</a:t>
                      </a:r>
                      <a:endParaRPr lang="en-US" sz="1400" dirty="0"/>
                    </a:p>
                  </a:txBody>
                  <a:tcPr marL="114300" marR="1143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0.5%</a:t>
                      </a:r>
                      <a:endParaRPr lang="en-US" sz="1400" dirty="0"/>
                    </a:p>
                  </a:txBody>
                  <a:tcPr marL="114300" marR="114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6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Genital infections</a:t>
                      </a:r>
                      <a:endParaRPr lang="en-US" sz="1400" dirty="0"/>
                    </a:p>
                  </a:txBody>
                  <a:tcPr marL="114300" marR="1143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0.5%</a:t>
                      </a:r>
                      <a:endParaRPr lang="en-US" sz="1400" dirty="0"/>
                    </a:p>
                  </a:txBody>
                  <a:tcPr marL="114300" marR="114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6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Haematuria</a:t>
                      </a:r>
                      <a:endParaRPr lang="en-US" sz="1400" dirty="0"/>
                    </a:p>
                  </a:txBody>
                  <a:tcPr marL="114300" marR="1143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0.5%</a:t>
                      </a:r>
                      <a:endParaRPr lang="en-US" sz="1400" dirty="0"/>
                    </a:p>
                  </a:txBody>
                  <a:tcPr marL="114300" marR="1143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6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Vasapraevia</a:t>
                      </a:r>
                      <a:endParaRPr lang="en-US" sz="1400" dirty="0"/>
                    </a:p>
                  </a:txBody>
                  <a:tcPr marL="114300" marR="1143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0.5%</a:t>
                      </a:r>
                      <a:endParaRPr lang="en-US" sz="1400" dirty="0"/>
                    </a:p>
                  </a:txBody>
                  <a:tcPr marL="114300" marR="1143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6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Others</a:t>
                      </a:r>
                      <a:endParaRPr lang="en-US" sz="1400" dirty="0"/>
                    </a:p>
                  </a:txBody>
                  <a:tcPr marL="114300" marR="1143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0.5%</a:t>
                      </a:r>
                      <a:endParaRPr lang="en-US" sz="1400" dirty="0"/>
                    </a:p>
                  </a:txBody>
                  <a:tcPr marL="114300" marR="1143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3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8815249" cy="794417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	 DIAGNOSTIC FACTORS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33303"/>
            <a:ext cx="9091749" cy="4127863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sz="3200" dirty="0"/>
              <a:t>History, that is suggestive  of  excessive strain of the uterus, trauma.</a:t>
            </a:r>
          </a:p>
          <a:p>
            <a:pPr lvl="0" algn="just"/>
            <a:r>
              <a:rPr lang="en-US" sz="3200" dirty="0"/>
              <a:t>Physical examination, for signs of vasoconstriction and  trauma abdomen.</a:t>
            </a:r>
          </a:p>
          <a:p>
            <a:pPr lvl="0" algn="just"/>
            <a:r>
              <a:rPr lang="en-US" sz="3200" dirty="0"/>
              <a:t>Radiological examination, to confirm the;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200" dirty="0"/>
              <a:t> Site, hence R/o Placenta praevia.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200" dirty="0"/>
              <a:t>Extent of separation.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/>
              <a:t>Fate of the fetus.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66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744583"/>
            <a:ext cx="8840833" cy="10450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SPECIFIC MANAGEMENT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589" y="1933303"/>
            <a:ext cx="8934994" cy="419317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z="3200" b="1" dirty="0"/>
              <a:t>	</a:t>
            </a:r>
            <a:r>
              <a:rPr lang="en-US" sz="3200" dirty="0"/>
              <a:t>Aims- To ensure life birth.</a:t>
            </a:r>
          </a:p>
          <a:p>
            <a:pPr algn="just">
              <a:buNone/>
            </a:pPr>
            <a:r>
              <a:rPr lang="en-US" sz="3200" dirty="0"/>
              <a:t>             -Prevent postpartum haemorrhage = fatal.</a:t>
            </a:r>
          </a:p>
          <a:p>
            <a:pPr algn="just"/>
            <a:r>
              <a:rPr lang="en-US" sz="3200" dirty="0"/>
              <a:t>Per vaginal bleeding prenatally is frightening to the mother and spouse or relative hence will seek help from the nearest health facility.</a:t>
            </a:r>
          </a:p>
          <a:p>
            <a:pPr algn="just"/>
            <a:r>
              <a:rPr lang="en-US" sz="3200" dirty="0"/>
              <a:t> So caring attitude and confident of the service provider helps to allay anxiety.</a:t>
            </a:r>
          </a:p>
          <a:p>
            <a:pPr algn="just"/>
            <a:r>
              <a:rPr lang="en-US" sz="3200" dirty="0"/>
              <a:t>Assess the situation quickly and resuscitate appropriately. </a:t>
            </a:r>
          </a:p>
          <a:p>
            <a:pPr algn="just"/>
            <a:r>
              <a:rPr lang="en-US" sz="3200" dirty="0"/>
              <a:t>Meanwhile organize for hospital referral. </a:t>
            </a:r>
          </a:p>
        </p:txBody>
      </p:sp>
    </p:spTree>
    <p:extLst>
      <p:ext uri="{BB962C8B-B14F-4D97-AF65-F5344CB8AC3E}">
        <p14:creationId xmlns:p14="http://schemas.microsoft.com/office/powerpoint/2010/main" val="146572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186" y="1267096"/>
            <a:ext cx="9354094" cy="462425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/>
              <a:t>If in shock, commence intravenous infusion to support Circulation of the vital organs to include the placenta.</a:t>
            </a:r>
          </a:p>
          <a:p>
            <a:pPr algn="just"/>
            <a:r>
              <a:rPr lang="en-US" sz="3200" dirty="0"/>
              <a:t> Maintain relatively warm.</a:t>
            </a:r>
          </a:p>
          <a:p>
            <a:pPr algn="just"/>
            <a:r>
              <a:rPr lang="en-US" sz="3200" dirty="0"/>
              <a:t> Regularly monitor the progression of shock through either ¼ hrly or ½ hrly vital signs.</a:t>
            </a:r>
          </a:p>
          <a:p>
            <a:pPr algn="just"/>
            <a:r>
              <a:rPr lang="en-US" sz="3200" dirty="0"/>
              <a:t>Monitor fetal heart sounds through a cardiotocograph machine, if not available ½hrly  using pinard fetalscope.</a:t>
            </a:r>
          </a:p>
          <a:p>
            <a:pPr algn="just"/>
            <a:r>
              <a:rPr lang="en-US" sz="3200" dirty="0"/>
              <a:t> Administer analgesics appropriately. 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17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97" y="1254034"/>
            <a:ext cx="9477104" cy="4663440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Not in shock, prevent it and refer her to a hospital for further management.</a:t>
            </a:r>
          </a:p>
          <a:p>
            <a:pPr algn="just"/>
            <a:r>
              <a:rPr lang="en-US" sz="3200" dirty="0"/>
              <a:t>In hospital, immediately admit and reassess the condition through vital signs, F.H.S rate.</a:t>
            </a:r>
          </a:p>
          <a:p>
            <a:pPr algn="just"/>
            <a:r>
              <a:rPr lang="en-US" sz="3200" dirty="0"/>
              <a:t>Physical exam findings, particularly on abdominal examination &amp; the inspection of the loss.</a:t>
            </a:r>
          </a:p>
          <a:p>
            <a:pPr algn="just"/>
            <a:r>
              <a:rPr lang="en-US" sz="3200" dirty="0"/>
              <a:t>Review the referral note as well, to avoid unnecessary interventions.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73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19793"/>
            <a:ext cx="9274629" cy="4532813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/>
              <a:t>Inform doctor immediately and continue resuscitative measures if still in shock.</a:t>
            </a:r>
          </a:p>
          <a:p>
            <a:r>
              <a:rPr lang="en-US" sz="3500" dirty="0"/>
              <a:t>Administer analgesics such as pethidine 100mg 1.m stat or morphine 15mg stat, if fetal condition is satisfactory or  dead.</a:t>
            </a:r>
          </a:p>
          <a:p>
            <a:r>
              <a:rPr lang="en-US" sz="3500" dirty="0"/>
              <a:t>Investigate through= Grouping &amp; cross match if not done earlier.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endParaRPr lang="en-US" sz="3500" dirty="0"/>
          </a:p>
          <a:p>
            <a:pPr>
              <a:buFont typeface="Wingdings" pitchFamily="2" charset="2"/>
              <a:buChar char="Ø"/>
            </a:pPr>
            <a:r>
              <a:rPr lang="en-US" sz="3500" dirty="0"/>
              <a:t>Clotting profile.           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/>
              <a:t>Full haemogram.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/>
              <a:t> Urea &amp; electrolyte balance to evaluate renal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822960"/>
            <a:ext cx="9066711" cy="48985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200" dirty="0"/>
              <a:t>Administer plasma expanders e.g. haemacel, awaiting blood for transfusion to be available and safe. Transfuse as soon as it’s safe and available.</a:t>
            </a:r>
          </a:p>
          <a:p>
            <a:pPr algn="just">
              <a:buNone/>
            </a:pPr>
            <a:r>
              <a:rPr lang="en-US" sz="3200" b="1" dirty="0">
                <a:solidFill>
                  <a:schemeClr val="accent5"/>
                </a:solidFill>
              </a:rPr>
              <a:t>NB</a:t>
            </a:r>
            <a:r>
              <a:rPr lang="en-US" sz="3200" dirty="0"/>
              <a:t>. Haemacel is preferred because it doesn’t interfere with platelets function and  it also improves renal function.</a:t>
            </a:r>
          </a:p>
          <a:p>
            <a:pPr algn="just"/>
            <a:r>
              <a:rPr lang="en-US" sz="3200" dirty="0"/>
              <a:t>Regularly maintain records of observation in order to evaluate the progress.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/>
              <a:t>Records are of: vital sign, fetal condition, blood loss, state of shock, treatment given, urinalysis findings &amp; abdominal examination findings.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/>
              <a:t>Generally consult as necessary.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96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319348"/>
            <a:ext cx="9057459" cy="4637315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200" dirty="0"/>
              <a:t>Test all urine specimens for protenuria and its presence indicate tubular necrosis indicating renal failure. </a:t>
            </a:r>
          </a:p>
          <a:p>
            <a:pPr algn="just"/>
            <a:r>
              <a:rPr lang="en-US" sz="3200" dirty="0"/>
              <a:t>Maintain high standards of hygiene hence prevent infection.</a:t>
            </a:r>
          </a:p>
          <a:p>
            <a:pPr algn="just"/>
            <a:r>
              <a:rPr lang="en-US" sz="3200" dirty="0"/>
              <a:t>Encourage a well balanced diet, to meet her daily requirements and that of the fetus.</a:t>
            </a:r>
          </a:p>
          <a:p>
            <a:pPr algn="just"/>
            <a:r>
              <a:rPr lang="en-US" sz="3200" dirty="0"/>
              <a:t>Offer psychological support to her and close relative in order to allay anxiety.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28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650" y="927463"/>
            <a:ext cx="9144001" cy="514676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/>
              <a:t>As the condition gets stabilized prepare her for ultrasound to confirm the diagnosis, state of the fetus and degree of separation.</a:t>
            </a:r>
          </a:p>
          <a:p>
            <a:pPr algn="just"/>
            <a:r>
              <a:rPr lang="en-US" sz="3200" dirty="0"/>
              <a:t>The actual care depends on the extent of separation as follows:</a:t>
            </a:r>
          </a:p>
          <a:p>
            <a:pPr algn="just">
              <a:buNone/>
            </a:pPr>
            <a:r>
              <a:rPr lang="en-US" sz="3200" b="1" i="1" u="sng" dirty="0"/>
              <a:t>	1. Mild: Slight Separation Less Than A Quarter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/>
              <a:t>Fetal, maternal conditions are good and uterus normal in consistency.</a:t>
            </a:r>
          </a:p>
          <a:p>
            <a:pPr algn="just"/>
            <a:r>
              <a:rPr lang="en-US" sz="3200" dirty="0"/>
              <a:t> So care is basically conservative in nature.</a:t>
            </a:r>
          </a:p>
          <a:p>
            <a:pPr algn="just"/>
            <a:endParaRPr lang="en-US" sz="32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98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27" y="1188720"/>
            <a:ext cx="8869680" cy="482019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3200" dirty="0"/>
              <a:t>	Therefore instruct the patient to:-</a:t>
            </a:r>
          </a:p>
          <a:p>
            <a:pPr lvl="0" algn="just"/>
            <a:r>
              <a:rPr lang="en-US" sz="3200" dirty="0"/>
              <a:t>Maintain relative bed rest hence improve blood supply to the placental bed &amp; kidneys.</a:t>
            </a:r>
          </a:p>
          <a:p>
            <a:pPr lvl="0" algn="just"/>
            <a:r>
              <a:rPr lang="en-US" sz="3200" dirty="0"/>
              <a:t>Maintain a fetal kick chart and report when they  are either less or excessive. </a:t>
            </a:r>
          </a:p>
          <a:p>
            <a:pPr lvl="0" algn="just"/>
            <a:r>
              <a:rPr lang="en-US" sz="3200" dirty="0"/>
              <a:t>Well balanced diet, but for hypertensive  to have low salt.</a:t>
            </a:r>
          </a:p>
          <a:p>
            <a:pPr lvl="0" algn="just"/>
            <a:r>
              <a:rPr lang="en-US" sz="3200" dirty="0"/>
              <a:t>Maintain high standards of hygiene and safe used towels.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60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967" y="927463"/>
            <a:ext cx="9078684" cy="49116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200" dirty="0"/>
              <a:t>Regularly interact to allay anxiety.</a:t>
            </a:r>
          </a:p>
          <a:p>
            <a:pPr algn="just"/>
            <a:r>
              <a:rPr lang="en-US" sz="3200" dirty="0"/>
              <a:t>Perform daily evaluation of her condition through physical examination and interview to determine progression.</a:t>
            </a:r>
          </a:p>
          <a:p>
            <a:pPr algn="just">
              <a:buNone/>
            </a:pPr>
            <a:r>
              <a:rPr lang="en-US" sz="3200" b="1" dirty="0">
                <a:solidFill>
                  <a:schemeClr val="accent5"/>
                </a:solidFill>
              </a:rPr>
              <a:t>NB </a:t>
            </a:r>
            <a:r>
              <a:rPr lang="en-US" sz="3200" b="1" dirty="0"/>
              <a:t>:</a:t>
            </a:r>
            <a:r>
              <a:rPr lang="en-US" sz="3200" dirty="0"/>
              <a:t>These measures are meant to prolong pregnancy to term.</a:t>
            </a:r>
          </a:p>
          <a:p>
            <a:pPr lvl="0" algn="just">
              <a:buNone/>
            </a:pPr>
            <a:r>
              <a:rPr lang="en-US" sz="3200" i="1" dirty="0"/>
              <a:t>	</a:t>
            </a:r>
            <a:r>
              <a:rPr lang="en-US" sz="3200" i="1" u="sng" dirty="0"/>
              <a:t>At term</a:t>
            </a:r>
          </a:p>
          <a:p>
            <a:pPr algn="just"/>
            <a:r>
              <a:rPr lang="en-US" sz="3200" dirty="0"/>
              <a:t>Spontaneous labour is expected to occur by the 40</a:t>
            </a:r>
            <a:r>
              <a:rPr lang="en-US" sz="3200" baseline="30000" dirty="0"/>
              <a:t>th</a:t>
            </a:r>
            <a:r>
              <a:rPr lang="en-US" sz="3200" dirty="0"/>
              <a:t> week.</a:t>
            </a:r>
          </a:p>
          <a:p>
            <a:pPr algn="just"/>
            <a:r>
              <a:rPr lang="en-US" sz="3200" dirty="0"/>
              <a:t>If not, then induction is indicated because post-datism endangers  fetal life.</a:t>
            </a:r>
          </a:p>
          <a:p>
            <a:pPr algn="just"/>
            <a:endParaRPr lang="en-US" sz="32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444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62150"/>
            <a:ext cx="9601196" cy="1175656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1.PLACENTA PRAEVIA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6" y="1867989"/>
            <a:ext cx="8412480" cy="407561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3200" i="1" dirty="0">
                <a:latin typeface="Calibri" pitchFamily="34" charset="0"/>
              </a:rPr>
              <a:t>	</a:t>
            </a:r>
            <a:r>
              <a:rPr lang="en-US" sz="3200" dirty="0">
                <a:latin typeface="Calibri" pitchFamily="34" charset="0"/>
              </a:rPr>
              <a:t>Also referred to as unavoidable APH. </a:t>
            </a:r>
          </a:p>
          <a:p>
            <a:pPr algn="just">
              <a:buNone/>
            </a:pPr>
            <a:r>
              <a:rPr lang="en-US" sz="3200" i="1" dirty="0">
                <a:latin typeface="Calibri" pitchFamily="34" charset="0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DESCRIPTION</a:t>
            </a:r>
          </a:p>
          <a:p>
            <a:pPr algn="just"/>
            <a:r>
              <a:rPr lang="en-US" sz="3200" dirty="0">
                <a:latin typeface="Calibri" pitchFamily="34" charset="0"/>
              </a:rPr>
              <a:t>It’s a situation where the placenta is either </a:t>
            </a:r>
            <a:r>
              <a:rPr lang="en-US" sz="3200" b="1" dirty="0">
                <a:latin typeface="Calibri" pitchFamily="34" charset="0"/>
              </a:rPr>
              <a:t>partially</a:t>
            </a:r>
            <a:r>
              <a:rPr lang="en-US" sz="3200" dirty="0">
                <a:latin typeface="Calibri" pitchFamily="34" charset="0"/>
              </a:rPr>
              <a:t> (partly) or </a:t>
            </a:r>
            <a:r>
              <a:rPr lang="en-US" sz="3200" b="1" dirty="0">
                <a:latin typeface="Calibri" pitchFamily="34" charset="0"/>
              </a:rPr>
              <a:t>wholly</a:t>
            </a:r>
            <a:r>
              <a:rPr lang="en-US" sz="3200" dirty="0">
                <a:latin typeface="Calibri" pitchFamily="34" charset="0"/>
              </a:rPr>
              <a:t> embedded in the lower uterine segment, either anteriorly or posteriorly. The former is less serious.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Normally ,as the segment prepares for the labour process, partial separation occurs  leading to bleeding.</a:t>
            </a:r>
          </a:p>
          <a:p>
            <a:pPr algn="just"/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97280"/>
            <a:ext cx="9091750" cy="4794069"/>
          </a:xfrm>
        </p:spPr>
        <p:txBody>
          <a:bodyPr>
            <a:normAutofit/>
          </a:bodyPr>
          <a:lstStyle/>
          <a:p>
            <a:pPr lvl="0" algn="just"/>
            <a:r>
              <a:rPr lang="en-US" sz="3200" dirty="0"/>
              <a:t>First stage: Nothing unusual.</a:t>
            </a:r>
          </a:p>
          <a:p>
            <a:pPr lvl="0" algn="just"/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stage:- Prepare to receive an asphyxiated baby.</a:t>
            </a:r>
          </a:p>
          <a:p>
            <a:pPr lvl="0" algn="just"/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stage:- Be ready to handle PPH, because living ligature action is already interfered with.</a:t>
            </a:r>
          </a:p>
          <a:p>
            <a:pPr algn="just"/>
            <a:r>
              <a:rPr lang="en-US" sz="3200" dirty="0"/>
              <a:t>Thereafter continue  synitocinon drip for at least 2 hours, to have uterus well contracted hence control bleeding.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43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3" y="1005840"/>
            <a:ext cx="9248503" cy="48985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i="1" u="sng" dirty="0"/>
              <a:t>2.Moderate:separation Is ≈1/4≈ 1 L Of Blood Loss</a:t>
            </a:r>
          </a:p>
          <a:p>
            <a:r>
              <a:rPr lang="en-US" sz="3600" dirty="0"/>
              <a:t>Patient will present with signs of shock though not profound.</a:t>
            </a:r>
          </a:p>
          <a:p>
            <a:r>
              <a:rPr lang="en-US" sz="3600" dirty="0"/>
              <a:t>Tenderness &amp; muscle guarding on palpation, as well as fetal hypoxia.</a:t>
            </a:r>
          </a:p>
          <a:p>
            <a:r>
              <a:rPr lang="en-US" sz="3600" dirty="0"/>
              <a:t>So active care should be instituted immediately and it includes:-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21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0" y="979714"/>
            <a:ext cx="9411789" cy="475488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P lasma expanders to reduce the degree of shock.</a:t>
            </a:r>
          </a:p>
          <a:p>
            <a:pPr lvl="0"/>
            <a:r>
              <a:rPr lang="en-US" sz="3200" dirty="0"/>
              <a:t>Transfuse blood PRN.</a:t>
            </a:r>
          </a:p>
          <a:p>
            <a:pPr lvl="0"/>
            <a:r>
              <a:rPr lang="en-US" sz="3200" dirty="0"/>
              <a:t>Closely monitor maternal and fetal  condition.</a:t>
            </a:r>
          </a:p>
          <a:p>
            <a:pPr lvl="0"/>
            <a:r>
              <a:rPr lang="en-US" sz="3200" dirty="0"/>
              <a:t>Prepare for emergency caesarean section and cross match at least 3 units.</a:t>
            </a:r>
          </a:p>
          <a:p>
            <a:pPr lvl="0"/>
            <a:r>
              <a:rPr lang="en-US" sz="3200" dirty="0"/>
              <a:t>Be ready to resuscitate the new born and thereafter transfer to NBU for continuity of care.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80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1254034"/>
            <a:ext cx="9222378" cy="428461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dirty="0"/>
              <a:t> For confirmed intrauterine fetus death  and  maternal condition is stable, thoroughly explain the situation.</a:t>
            </a:r>
          </a:p>
          <a:p>
            <a:pPr algn="just"/>
            <a:r>
              <a:rPr lang="en-US" sz="3600" dirty="0"/>
              <a:t>Labour is induced if all other factors are favourable.</a:t>
            </a:r>
          </a:p>
          <a:p>
            <a:pPr algn="just"/>
            <a:r>
              <a:rPr lang="en-US" sz="3600" dirty="0"/>
              <a:t>Get ready to actively control haemorrhage during and after 3</a:t>
            </a:r>
            <a:r>
              <a:rPr lang="en-US" sz="3600" baseline="30000" dirty="0"/>
              <a:t>rd</a:t>
            </a:r>
            <a:r>
              <a:rPr lang="en-US" sz="3600" dirty="0"/>
              <a:t> stage.</a:t>
            </a:r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77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48" y="1097280"/>
            <a:ext cx="9379131" cy="47940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i="1" dirty="0"/>
              <a:t>	</a:t>
            </a:r>
            <a:r>
              <a:rPr lang="en-US" sz="3200" b="1" i="1" u="sng" dirty="0"/>
              <a:t>3.Severe≈ 2/3 of separation have occurred, hence  about 2 litres or more of blood loss.</a:t>
            </a:r>
          </a:p>
          <a:p>
            <a:r>
              <a:rPr lang="en-US" sz="3200" dirty="0"/>
              <a:t>This is an acute obstetrical emergency; since mother’s life is in great danger.</a:t>
            </a:r>
          </a:p>
          <a:p>
            <a:r>
              <a:rPr lang="en-US" sz="3200" dirty="0"/>
              <a:t>Most or all the blood may be concealed hence she presents with:-</a:t>
            </a:r>
          </a:p>
          <a:p>
            <a:pPr lvl="0"/>
            <a:r>
              <a:rPr lang="en-US" sz="3200" dirty="0"/>
              <a:t>Severe state of shock, beyond the expectation per visible loss.</a:t>
            </a:r>
          </a:p>
          <a:p>
            <a:r>
              <a:rPr lang="en-US" sz="3200" dirty="0"/>
              <a:t>Severe abdominal pain, excruciating in nature and accompanied by tenderness.</a:t>
            </a:r>
          </a:p>
          <a:p>
            <a:pPr lvl="0"/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845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26" y="1319349"/>
            <a:ext cx="9065623" cy="446749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sz="3200" dirty="0"/>
              <a:t>Fetus is dead in most cases, if not , then is severely hypoxic.</a:t>
            </a:r>
          </a:p>
          <a:p>
            <a:pPr lvl="0" algn="just"/>
            <a:r>
              <a:rPr lang="en-US" sz="3200" dirty="0"/>
              <a:t>Uterus has a woody or board- like consistency.</a:t>
            </a:r>
          </a:p>
          <a:p>
            <a:pPr lvl="0" algn="just"/>
            <a:r>
              <a:rPr lang="en-US" sz="3200" dirty="0"/>
              <a:t>Coagulation defect and signs of  renal failure are present, indicating severe haemorrhage.</a:t>
            </a:r>
          </a:p>
          <a:p>
            <a:pPr algn="just"/>
            <a:r>
              <a:rPr lang="en-US" sz="3200" dirty="0"/>
              <a:t>Cross match several units i.e. 5 &amp; above   in preparation for transfusion.</a:t>
            </a:r>
          </a:p>
          <a:p>
            <a:pPr algn="just"/>
            <a:r>
              <a:rPr lang="en-US" sz="3200" dirty="0"/>
              <a:t>Caesarean section is the best mode of treatment .</a:t>
            </a:r>
          </a:p>
          <a:p>
            <a:pPr lvl="0" algn="just"/>
            <a:endParaRPr lang="en-US" sz="32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0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1" y="1293222"/>
            <a:ext cx="8831579" cy="4532811"/>
          </a:xfrm>
        </p:spPr>
        <p:txBody>
          <a:bodyPr>
            <a:noAutofit/>
          </a:bodyPr>
          <a:lstStyle/>
          <a:p>
            <a:pPr algn="just"/>
            <a:r>
              <a:rPr lang="en-US" sz="3300" dirty="0"/>
              <a:t>Before then, transfuse with fresh whole blood to provide adequate clotting factors and reverse shock.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300" dirty="0"/>
              <a:t>Rate of transfusion ranges between 2-4 hours per unit (500ml) in  order to control shock as well  stabilize condition.</a:t>
            </a:r>
          </a:p>
          <a:p>
            <a:pPr algn="just"/>
            <a:r>
              <a:rPr lang="en-US" sz="3300" dirty="0"/>
              <a:t>Inform specialized personel regarding the resuscitation of the mother.</a:t>
            </a:r>
          </a:p>
          <a:p>
            <a:pPr algn="just"/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2231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1097279"/>
            <a:ext cx="8856618" cy="4663441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Mother alert, discuss on the need for surgical delivery hence she gives informed consent.</a:t>
            </a:r>
          </a:p>
          <a:p>
            <a:pPr algn="just"/>
            <a:r>
              <a:rPr lang="en-US" sz="3200" dirty="0"/>
              <a:t> keep relatives informed of the situation and allay anxiety.</a:t>
            </a:r>
          </a:p>
          <a:p>
            <a:pPr algn="just"/>
            <a:r>
              <a:rPr lang="en-US" sz="3200" dirty="0"/>
              <a:t>Strictly monitor the progress and report/ consult PRN.</a:t>
            </a:r>
          </a:p>
          <a:p>
            <a:pPr algn="just"/>
            <a:r>
              <a:rPr lang="en-US" sz="3200" dirty="0"/>
              <a:t>As soon as surgery is safe, prepare the mother and wheel  to theatre, together with the clinical notes.</a:t>
            </a:r>
          </a:p>
        </p:txBody>
      </p:sp>
    </p:spTree>
    <p:extLst>
      <p:ext uri="{BB962C8B-B14F-4D97-AF65-F5344CB8AC3E}">
        <p14:creationId xmlns:p14="http://schemas.microsoft.com/office/powerpoint/2010/main" val="18309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1" y="940526"/>
            <a:ext cx="8844642" cy="4846320"/>
          </a:xfrm>
        </p:spPr>
        <p:txBody>
          <a:bodyPr>
            <a:noAutofit/>
          </a:bodyPr>
          <a:lstStyle/>
          <a:p>
            <a:pPr algn="just"/>
            <a:r>
              <a:rPr lang="en-US" sz="3300" dirty="0"/>
              <a:t>Following extraction of the fetus, uterotonic agent, mostly synitocinon drip, is administered to enhance contraction of the uterus.</a:t>
            </a:r>
          </a:p>
          <a:p>
            <a:pPr algn="just"/>
            <a:r>
              <a:rPr lang="en-US" sz="3300" dirty="0"/>
              <a:t>For life birth, resuscitate and transfer to NBU for further management.</a:t>
            </a:r>
          </a:p>
          <a:p>
            <a:pPr algn="just"/>
            <a:r>
              <a:rPr lang="en-US" sz="3300" dirty="0"/>
              <a:t>Post- operatively, CT with close observations to assess for the state of shock,  of uterus,  urinary out and op-site for haemorrhage.</a:t>
            </a:r>
          </a:p>
        </p:txBody>
      </p:sp>
    </p:spTree>
    <p:extLst>
      <p:ext uri="{BB962C8B-B14F-4D97-AF65-F5344CB8AC3E}">
        <p14:creationId xmlns:p14="http://schemas.microsoft.com/office/powerpoint/2010/main" val="41097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49" y="1345473"/>
            <a:ext cx="9235440" cy="46373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300" dirty="0"/>
              <a:t>Presence of haemorrhage may indicate poor clotting mechanism . </a:t>
            </a:r>
          </a:p>
          <a:p>
            <a:r>
              <a:rPr lang="en-US" sz="3300" dirty="0"/>
              <a:t> Rest of the care CT as for any other operation case in terms of:</a:t>
            </a:r>
          </a:p>
          <a:p>
            <a:pPr lvl="0">
              <a:buFont typeface="Wingdings" pitchFamily="2" charset="2"/>
              <a:buChar char="Ø"/>
            </a:pPr>
            <a:r>
              <a:rPr lang="en-US" sz="3300" dirty="0"/>
              <a:t>Close monitoring of vital signs for the 1</a:t>
            </a:r>
            <a:r>
              <a:rPr lang="en-US" sz="3300" baseline="30000" dirty="0"/>
              <a:t>st</a:t>
            </a:r>
            <a:r>
              <a:rPr lang="en-US" sz="3300" dirty="0"/>
              <a:t> 48hrs.</a:t>
            </a:r>
          </a:p>
          <a:p>
            <a:pPr lvl="0">
              <a:buFont typeface="Wingdings" pitchFamily="2" charset="2"/>
              <a:buChar char="Ø"/>
            </a:pPr>
            <a:r>
              <a:rPr lang="en-US" sz="3300" dirty="0"/>
              <a:t>CT intravenous fluids till bowel sounds are heard.</a:t>
            </a:r>
          </a:p>
          <a:p>
            <a:pPr lvl="0">
              <a:buFont typeface="Wingdings" pitchFamily="2" charset="2"/>
              <a:buChar char="Ø"/>
            </a:pPr>
            <a:r>
              <a:rPr lang="en-US" sz="3300" dirty="0"/>
              <a:t>Nutrition.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CAUSES OF LOWER IMPLANTATION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8162108" cy="33189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400" dirty="0"/>
              <a:t>Grandemultiparity , since upper segment  is already scarred by earlier implantations.</a:t>
            </a:r>
          </a:p>
          <a:p>
            <a:pPr lvl="0" algn="just"/>
            <a:r>
              <a:rPr lang="en-US" sz="3400" dirty="0"/>
              <a:t>Multiple pregnancy, due to either large placenta or many placentae.</a:t>
            </a:r>
          </a:p>
          <a:p>
            <a:pPr lvl="0" algn="just"/>
            <a:r>
              <a:rPr lang="en-US" sz="3400" dirty="0"/>
              <a:t>Placental abnormality e.g. succenturiate lobe and bipartite. </a:t>
            </a:r>
          </a:p>
          <a:p>
            <a:pPr lvl="0" algn="just"/>
            <a:r>
              <a:rPr lang="en-US" sz="3400" dirty="0"/>
              <a:t>Repeated dilatation and curettage leaving the upper segment severely scarred.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651" y="979714"/>
            <a:ext cx="9013372" cy="5107577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3200" dirty="0"/>
              <a:t>Psychological support.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/>
              <a:t>Hygiene.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/>
              <a:t>Care of the infant.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/>
              <a:t>Medication/ drugs.</a:t>
            </a:r>
          </a:p>
          <a:p>
            <a:pPr lvl="0">
              <a:buFont typeface="Wingdings" pitchFamily="2" charset="2"/>
              <a:buChar char="Ø"/>
            </a:pPr>
            <a:r>
              <a:rPr lang="en-US" sz="3200" dirty="0"/>
              <a:t>Discharge plan .</a:t>
            </a:r>
          </a:p>
          <a:p>
            <a:pPr>
              <a:buNone/>
            </a:pPr>
            <a:r>
              <a:rPr lang="en-US" sz="3200" i="1" dirty="0"/>
              <a:t>	</a:t>
            </a:r>
            <a:r>
              <a:rPr lang="en-US" sz="3200" b="1" dirty="0">
                <a:solidFill>
                  <a:srgbClr val="C00000"/>
                </a:solidFill>
              </a:rPr>
              <a:t>COMPLICATIONS</a:t>
            </a:r>
          </a:p>
          <a:p>
            <a:r>
              <a:rPr lang="en-US" sz="3200" dirty="0"/>
              <a:t>Sheehan’s syndrome occurs due to necrosis of pituitary gland especially the anterior lobe as a result of hypovoluemia.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20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62" y="1031966"/>
            <a:ext cx="8869681" cy="4859383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3200" dirty="0"/>
              <a:t>A mild case  presents with failed lactation and amenorrhea, and a severe case with premature menopausal features.</a:t>
            </a:r>
          </a:p>
          <a:p>
            <a:pPr lvl="0" algn="just"/>
            <a:r>
              <a:rPr lang="en-US" sz="3200" dirty="0"/>
              <a:t>Post partum hemorrhage due to impaired living ligature action and disseminated intravascular coagulation.</a:t>
            </a:r>
          </a:p>
          <a:p>
            <a:pPr algn="just"/>
            <a:r>
              <a:rPr lang="en-US" sz="3200" dirty="0"/>
              <a:t>Dissemination intravascular coagulation (DIC) characterized by massive hemorrhage from all body orifices.</a:t>
            </a:r>
          </a:p>
        </p:txBody>
      </p:sp>
    </p:spTree>
    <p:extLst>
      <p:ext uri="{BB962C8B-B14F-4D97-AF65-F5344CB8AC3E}">
        <p14:creationId xmlns:p14="http://schemas.microsoft.com/office/powerpoint/2010/main" val="31177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1345473"/>
            <a:ext cx="9392195" cy="4676503"/>
          </a:xfr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en-US" sz="3400" dirty="0"/>
              <a:t>Common in moderate to severe placental abruption ,due to  tissue damage at the placental site hence high levels of thromboplastin in the circulation.</a:t>
            </a:r>
          </a:p>
          <a:p>
            <a:pPr lvl="0" algn="just"/>
            <a:r>
              <a:rPr lang="en-US" sz="3400" dirty="0"/>
              <a:t>Renal failure due to poor perfusion of the kidneys since hypovoluemia is present.</a:t>
            </a:r>
          </a:p>
          <a:p>
            <a:pPr algn="just">
              <a:buNone/>
            </a:pPr>
            <a:r>
              <a:rPr lang="en-US" sz="3400" dirty="0">
                <a:solidFill>
                  <a:srgbClr val="7030A0"/>
                </a:solidFill>
              </a:rPr>
              <a:t>	Assignment:-</a:t>
            </a:r>
            <a:r>
              <a:rPr lang="en-US" sz="3400" dirty="0"/>
              <a:t> Read on assessment of mother’s &amp; fetal conditions.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2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31520"/>
            <a:ext cx="8972004" cy="155447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3.INCIDENTAL (EXTRA-PLACENTAL) HAEMORRHAGE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2390503"/>
            <a:ext cx="9130937" cy="361841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/>
              <a:t>Bleeding is not related to the placental site, but occurs along the genital tract so the loss is from a local lesion.</a:t>
            </a:r>
          </a:p>
          <a:p>
            <a:pPr algn="just">
              <a:buNone/>
            </a:pPr>
            <a:r>
              <a:rPr lang="en-US" sz="3200" i="1" dirty="0"/>
              <a:t>	  </a:t>
            </a:r>
            <a:r>
              <a:rPr lang="en-US" sz="3200" b="1" dirty="0">
                <a:solidFill>
                  <a:srgbClr val="C00000"/>
                </a:solidFill>
              </a:rPr>
              <a:t>CAUSES</a:t>
            </a:r>
          </a:p>
          <a:p>
            <a:pPr lvl="0" algn="just"/>
            <a:r>
              <a:rPr lang="en-US" sz="3200" dirty="0"/>
              <a:t>Cervical lesion in terms of:- erosion, polyps or tumour , particularly carcinoma of cervix.</a:t>
            </a:r>
          </a:p>
          <a:p>
            <a:pPr lvl="0" algn="just"/>
            <a:r>
              <a:rPr lang="en-US" sz="3200" dirty="0"/>
              <a:t>Vulvo-vaginitis, refers to inflammation of vulva and vagina.</a:t>
            </a:r>
          </a:p>
          <a:p>
            <a:pPr algn="just"/>
            <a:endParaRPr lang="en-US" sz="3200" dirty="0"/>
          </a:p>
          <a:p>
            <a:pPr algn="just">
              <a:buNone/>
            </a:pP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822960"/>
            <a:ext cx="10142220" cy="522514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3200" i="1" dirty="0"/>
              <a:t>	</a:t>
            </a:r>
            <a:r>
              <a:rPr lang="en-US" sz="3200" b="1" dirty="0">
                <a:solidFill>
                  <a:srgbClr val="C00000"/>
                </a:solidFill>
              </a:rPr>
              <a:t>DIAGNOSTIC FACTORS</a:t>
            </a:r>
            <a:endParaRPr lang="en-US" sz="3200" i="1" dirty="0"/>
          </a:p>
          <a:p>
            <a:pPr lvl="0" algn="just"/>
            <a:r>
              <a:rPr lang="en-US" sz="3200" dirty="0"/>
              <a:t>History of dyspareunia.</a:t>
            </a:r>
          </a:p>
          <a:p>
            <a:pPr lvl="0" algn="just"/>
            <a:r>
              <a:rPr lang="en-US" sz="3200" dirty="0"/>
              <a:t>Identification of lesion through speculum examination.</a:t>
            </a:r>
          </a:p>
          <a:p>
            <a:pPr lvl="0" algn="just"/>
            <a:r>
              <a:rPr lang="en-US" sz="3200" dirty="0"/>
              <a:t>Haemorrhage  is usually minimal with no effect on fetus and mother.</a:t>
            </a:r>
          </a:p>
          <a:p>
            <a:pPr algn="just">
              <a:buNone/>
            </a:pPr>
            <a:r>
              <a:rPr lang="en-US" sz="3200" i="1" dirty="0"/>
              <a:t>        </a:t>
            </a:r>
            <a:r>
              <a:rPr lang="en-US" sz="3200" b="1" dirty="0">
                <a:solidFill>
                  <a:srgbClr val="C00000"/>
                </a:solidFill>
              </a:rPr>
              <a:t>SPECIFIC MANAGEMENT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/>
              <a:t>Determine by the cause, so refer to the doctor.</a:t>
            </a:r>
          </a:p>
          <a:p>
            <a:pPr lvl="0" algn="just"/>
            <a:r>
              <a:rPr lang="en-US" sz="3200" dirty="0"/>
              <a:t>Cervical erosion/ polyp ,cauterization / excision are respectively performed.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83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2" y="1227909"/>
            <a:ext cx="8727076" cy="4349932"/>
          </a:xfrm>
        </p:spPr>
        <p:txBody>
          <a:bodyPr>
            <a:normAutofit fontScale="92500"/>
          </a:bodyPr>
          <a:lstStyle/>
          <a:p>
            <a:pPr lvl="0" algn="just"/>
            <a:r>
              <a:rPr lang="en-US" sz="3200" dirty="0"/>
              <a:t>For cervical carcinoma, termination of pregnancy is highly recommended  because it worsens the condition.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200" dirty="0"/>
              <a:t>The mother and her partner should be directly involved in the decision.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200" dirty="0"/>
              <a:t> Respective treatment depends on the spread of cancer cells.</a:t>
            </a:r>
          </a:p>
          <a:p>
            <a:pPr algn="just"/>
            <a:r>
              <a:rPr lang="en-US" sz="3200" dirty="0"/>
              <a:t>For vulvo-vaginitis ,investigate the causative organisms and prescribe the appropriate antibiotic therapy.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9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1" y="862149"/>
            <a:ext cx="9406346" cy="4898572"/>
          </a:xfrm>
        </p:spPr>
        <p:txBody>
          <a:bodyPr>
            <a:normAutofit/>
          </a:bodyPr>
          <a:lstStyle/>
          <a:p>
            <a:pPr lvl="0" algn="just"/>
            <a:r>
              <a:rPr lang="en-US" sz="3200" dirty="0"/>
              <a:t> To prevent  re- infection  emphasise on 4C i.e counseling, contact tracing, compliance and condom use hence pregnancy continues.</a:t>
            </a:r>
          </a:p>
          <a:p>
            <a:pPr algn="just">
              <a:buNone/>
            </a:pPr>
            <a:r>
              <a:rPr lang="en-US" sz="3200" i="1" dirty="0"/>
              <a:t>	</a:t>
            </a:r>
            <a:r>
              <a:rPr lang="en-US" sz="3200" b="1" dirty="0">
                <a:solidFill>
                  <a:srgbClr val="C00000"/>
                </a:solidFill>
              </a:rPr>
              <a:t>COMPLICATION</a:t>
            </a:r>
          </a:p>
          <a:p>
            <a:pPr algn="just"/>
            <a:r>
              <a:rPr lang="en-US" sz="3200" dirty="0"/>
              <a:t>Stenosis of the affected area leading to obstructed labour.</a:t>
            </a:r>
          </a:p>
          <a:p>
            <a:pPr algn="just"/>
            <a:endParaRPr lang="en-US" sz="3200" dirty="0"/>
          </a:p>
          <a:p>
            <a:pPr algn="just">
              <a:buNone/>
            </a:pPr>
            <a:r>
              <a:rPr lang="en-US" sz="3200" dirty="0"/>
              <a:t>			</a:t>
            </a:r>
          </a:p>
          <a:p>
            <a:pPr algn="just">
              <a:buNone/>
            </a:pPr>
            <a:endParaRPr lang="en-US" sz="3200" dirty="0"/>
          </a:p>
        </p:txBody>
      </p:sp>
      <p:sp>
        <p:nvSpPr>
          <p:cNvPr id="5" name="Horizontal Scroll 4"/>
          <p:cNvSpPr/>
          <p:nvPr/>
        </p:nvSpPr>
        <p:spPr>
          <a:xfrm>
            <a:off x="4476750" y="4148138"/>
            <a:ext cx="3524250" cy="13774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7030A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7853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1175657"/>
            <a:ext cx="8856617" cy="4885509"/>
          </a:xfrm>
        </p:spPr>
        <p:txBody>
          <a:bodyPr>
            <a:normAutofit fontScale="92500"/>
          </a:bodyPr>
          <a:lstStyle/>
          <a:p>
            <a:pPr lvl="0" algn="just"/>
            <a:r>
              <a:rPr lang="en-US" sz="3200" dirty="0"/>
              <a:t>Assisted conception = multiple pregnancy.</a:t>
            </a:r>
          </a:p>
          <a:p>
            <a:pPr lvl="0" algn="just"/>
            <a:r>
              <a:rPr lang="en-US" sz="3200" dirty="0"/>
              <a:t>Uterine structural abnormality e.g. bicornuated uterus.</a:t>
            </a:r>
          </a:p>
          <a:p>
            <a:pPr algn="just">
              <a:buNone/>
            </a:pPr>
            <a:r>
              <a:rPr lang="en-US" sz="3200" i="1" dirty="0"/>
              <a:t>	</a:t>
            </a:r>
            <a:r>
              <a:rPr lang="en-US" sz="3200" b="1" dirty="0">
                <a:solidFill>
                  <a:srgbClr val="C00000"/>
                </a:solidFill>
              </a:rPr>
              <a:t>CLNICAL FEATURES</a:t>
            </a:r>
          </a:p>
          <a:p>
            <a:pPr lvl="0" algn="just"/>
            <a:r>
              <a:rPr lang="en-US" sz="3200" dirty="0"/>
              <a:t>History of </a:t>
            </a:r>
            <a:r>
              <a:rPr lang="en-US" sz="3200" b="1" dirty="0"/>
              <a:t>painless</a:t>
            </a:r>
            <a:r>
              <a:rPr lang="en-US" sz="3200" dirty="0"/>
              <a:t> vaginal bleeding at rest i.e. not associated any activity.</a:t>
            </a:r>
          </a:p>
          <a:p>
            <a:pPr lvl="0" algn="just"/>
            <a:r>
              <a:rPr lang="en-US" sz="3200" b="1" dirty="0"/>
              <a:t>Bright red </a:t>
            </a:r>
            <a:r>
              <a:rPr lang="en-US" sz="3200" dirty="0"/>
              <a:t>coloured loss , signifying  fresh bleeding and it could be slight or intermittent.</a:t>
            </a:r>
          </a:p>
          <a:p>
            <a:pPr algn="just"/>
            <a:r>
              <a:rPr lang="en-US" sz="3200" dirty="0"/>
              <a:t>Uterus consistency  is normal &amp; no pain on palpation.</a:t>
            </a:r>
          </a:p>
          <a:p>
            <a:pPr lvl="0" algn="just"/>
            <a:endParaRPr lang="en-US" sz="3200" dirty="0"/>
          </a:p>
          <a:p>
            <a:pPr lvl="0" algn="just"/>
            <a:endParaRPr lang="en-US" sz="32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649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1" y="1371600"/>
            <a:ext cx="8661762" cy="4650377"/>
          </a:xfrm>
        </p:spPr>
        <p:txBody>
          <a:bodyPr>
            <a:normAutofit fontScale="92500"/>
          </a:bodyPr>
          <a:lstStyle/>
          <a:p>
            <a:pPr lvl="0" algn="just"/>
            <a:r>
              <a:rPr lang="en-US" sz="3200" dirty="0"/>
              <a:t>Fetal parts palpation is normal, though malpresentation &amp; abnormal lie are common.</a:t>
            </a:r>
          </a:p>
          <a:p>
            <a:pPr lvl="0" algn="just"/>
            <a:r>
              <a:rPr lang="en-US" sz="3200" dirty="0"/>
              <a:t>Fetal heart sound rate and rhythm are easily auscultated and the interpretation depends on the extent of separation.</a:t>
            </a:r>
          </a:p>
          <a:p>
            <a:pPr lvl="0" algn="just"/>
            <a:r>
              <a:rPr lang="en-US" sz="3200" dirty="0"/>
              <a:t>Shock features correlates with amount of blood loss.</a:t>
            </a:r>
          </a:p>
          <a:p>
            <a:pPr algn="just">
              <a:buNone/>
            </a:pPr>
            <a:r>
              <a:rPr lang="en-US" sz="3200" dirty="0"/>
              <a:t>	</a:t>
            </a:r>
            <a:r>
              <a:rPr lang="en-US" sz="3200" b="1" dirty="0"/>
              <a:t>NB:</a:t>
            </a:r>
            <a:r>
              <a:rPr lang="en-US" sz="3200" dirty="0"/>
              <a:t> Vaginal examination is contraindicated because of probability of severe bleeding from further separation.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42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1" y="600890"/>
            <a:ext cx="9334500" cy="76423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DIAGNOSTIC FACTORS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97" y="1365123"/>
            <a:ext cx="8830492" cy="4421724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400" dirty="0"/>
              <a:t>History and physical examination finding= unstable lie, malpresentaton &amp; failure of presenting part to engage.</a:t>
            </a:r>
          </a:p>
          <a:p>
            <a:pPr lvl="0" algn="just"/>
            <a:r>
              <a:rPr lang="en-US" sz="3400" dirty="0"/>
              <a:t>Radiological examination to confirm the diagnosis.</a:t>
            </a:r>
          </a:p>
          <a:p>
            <a:pPr algn="just">
              <a:buNone/>
            </a:pPr>
            <a:r>
              <a:rPr lang="en-US" sz="3400" i="1" dirty="0"/>
              <a:t>	</a:t>
            </a:r>
            <a:r>
              <a:rPr lang="en-US" sz="3400" b="1" dirty="0">
                <a:solidFill>
                  <a:srgbClr val="C00000"/>
                </a:solidFill>
              </a:rPr>
              <a:t>CLASIFICATON</a:t>
            </a:r>
          </a:p>
          <a:p>
            <a:pPr algn="just">
              <a:buFont typeface="Wingdings" pitchFamily="2" charset="2"/>
              <a:buChar char="v"/>
            </a:pPr>
            <a:r>
              <a:rPr lang="en-US" sz="3400" dirty="0"/>
              <a:t>Based on how far the margin of placenta is, from the internal cervical OS.</a:t>
            </a:r>
          </a:p>
          <a:p>
            <a:pPr algn="just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9618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Words>3550</Words>
  <Application>Microsoft Office PowerPoint</Application>
  <PresentationFormat>Widescreen</PresentationFormat>
  <Paragraphs>335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Aharoni</vt:lpstr>
      <vt:lpstr>Algerian</vt:lpstr>
      <vt:lpstr>Arial</vt:lpstr>
      <vt:lpstr>Calibri</vt:lpstr>
      <vt:lpstr>Courier New</vt:lpstr>
      <vt:lpstr>Garamond</vt:lpstr>
      <vt:lpstr>Wingdings</vt:lpstr>
      <vt:lpstr>Organic</vt:lpstr>
      <vt:lpstr>ANTEPARTUM HAEMORRHAGE (APH)</vt:lpstr>
      <vt:lpstr>PowerPoint Presentation</vt:lpstr>
      <vt:lpstr>CLASSIFICATION/ MAJOR CAUSES OF APH</vt:lpstr>
      <vt:lpstr>CAUSES OF BLEEDING IN LATE PREGNANCY</vt:lpstr>
      <vt:lpstr>1.PLACENTA PRAEVIA</vt:lpstr>
      <vt:lpstr>CAUSES OF LOWER IMPLANTATION</vt:lpstr>
      <vt:lpstr>PowerPoint Presentation</vt:lpstr>
      <vt:lpstr>PowerPoint Presentation</vt:lpstr>
      <vt:lpstr>DIAGNOSTIC FACTORS</vt:lpstr>
      <vt:lpstr>PowerPoint Presentation</vt:lpstr>
      <vt:lpstr>PowerPoint Presentation</vt:lpstr>
      <vt:lpstr>PowerPoint Presentation</vt:lpstr>
      <vt:lpstr>Diagrams :Pl. praevia Classes</vt:lpstr>
      <vt:lpstr>SPECIFIC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PLACENTAL ABRUPTION</vt:lpstr>
      <vt:lpstr>PREDISPOSING  FACTORS</vt:lpstr>
      <vt:lpstr>PowerPoint Presentation</vt:lpstr>
      <vt:lpstr>PATHOPHYSIOLOGY</vt:lpstr>
      <vt:lpstr>PowerPoint Presentation</vt:lpstr>
      <vt:lpstr>PowerPoint Presentation</vt:lpstr>
      <vt:lpstr>   TYPES </vt:lpstr>
      <vt:lpstr>PowerPoint Presentation</vt:lpstr>
      <vt:lpstr>Diagrammatic representation</vt:lpstr>
      <vt:lpstr>PowerPoint Presentation</vt:lpstr>
      <vt:lpstr>PowerPoint Presentation</vt:lpstr>
      <vt:lpstr>  CLINICAL FEATURES</vt:lpstr>
      <vt:lpstr>PowerPoint Presentation</vt:lpstr>
      <vt:lpstr>  DIAGNOSTIC FACTORS</vt:lpstr>
      <vt:lpstr>SPECIFIC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3.INCIDENTAL (EXTRA-PLACENTAL) HAEMORRHAGE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ANTEPARTUM HAEMORRHAGE (APH)</dc:title>
  <dc:creator>ADMIN</dc:creator>
  <cp:lastModifiedBy>ADMIN</cp:lastModifiedBy>
  <cp:revision>15</cp:revision>
  <dcterms:created xsi:type="dcterms:W3CDTF">2020-09-20T02:50:42Z</dcterms:created>
  <dcterms:modified xsi:type="dcterms:W3CDTF">2020-09-22T17:12:09Z</dcterms:modified>
</cp:coreProperties>
</file>