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2" r:id="rId29"/>
    <p:sldId id="284" r:id="rId30"/>
    <p:sldId id="285" r:id="rId31"/>
    <p:sldId id="286" r:id="rId32"/>
    <p:sldId id="287" r:id="rId33"/>
    <p:sldId id="288" r:id="rId34"/>
    <p:sldId id="289" r:id="rId35"/>
    <p:sldId id="290" r:id="rId36"/>
    <p:sldId id="291" r:id="rId37"/>
    <p:sldId id="292" r:id="rId38"/>
    <p:sldId id="293" r:id="rId39"/>
    <p:sldId id="294"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42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30416B-6932-46A7-B63D-4F3333646197}" type="datetimeFigureOut">
              <a:rPr lang="en-US" smtClean="0"/>
              <a:t>6/14/2021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C16B35-247A-4209-B901-D62349432754}" type="slidenum">
              <a:rPr lang="en-US" smtClean="0"/>
              <a:t>‹#›</a:t>
            </a:fld>
            <a:endParaRPr lang="en-US"/>
          </a:p>
        </p:txBody>
      </p:sp>
    </p:spTree>
    <p:extLst>
      <p:ext uri="{BB962C8B-B14F-4D97-AF65-F5344CB8AC3E}">
        <p14:creationId xmlns:p14="http://schemas.microsoft.com/office/powerpoint/2010/main" val="1273081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30416B-6932-46A7-B63D-4F3333646197}" type="datetimeFigureOut">
              <a:rPr lang="en-US" smtClean="0"/>
              <a:t>6/14/2021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C16B35-247A-4209-B901-D62349432754}" type="slidenum">
              <a:rPr lang="en-US" smtClean="0"/>
              <a:t>‹#›</a:t>
            </a:fld>
            <a:endParaRPr lang="en-US"/>
          </a:p>
        </p:txBody>
      </p:sp>
    </p:spTree>
    <p:extLst>
      <p:ext uri="{BB962C8B-B14F-4D97-AF65-F5344CB8AC3E}">
        <p14:creationId xmlns:p14="http://schemas.microsoft.com/office/powerpoint/2010/main" val="178613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30416B-6932-46A7-B63D-4F3333646197}" type="datetimeFigureOut">
              <a:rPr lang="en-US" smtClean="0"/>
              <a:t>6/14/2021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C16B35-247A-4209-B901-D62349432754}" type="slidenum">
              <a:rPr lang="en-US" smtClean="0"/>
              <a:t>‹#›</a:t>
            </a:fld>
            <a:endParaRPr lang="en-US"/>
          </a:p>
        </p:txBody>
      </p:sp>
    </p:spTree>
    <p:extLst>
      <p:ext uri="{BB962C8B-B14F-4D97-AF65-F5344CB8AC3E}">
        <p14:creationId xmlns:p14="http://schemas.microsoft.com/office/powerpoint/2010/main" val="2445043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30416B-6932-46A7-B63D-4F3333646197}" type="datetimeFigureOut">
              <a:rPr lang="en-US" smtClean="0"/>
              <a:t>6/14/2021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C16B35-247A-4209-B901-D62349432754}" type="slidenum">
              <a:rPr lang="en-US" smtClean="0"/>
              <a:t>‹#›</a:t>
            </a:fld>
            <a:endParaRPr lang="en-US"/>
          </a:p>
        </p:txBody>
      </p:sp>
    </p:spTree>
    <p:extLst>
      <p:ext uri="{BB962C8B-B14F-4D97-AF65-F5344CB8AC3E}">
        <p14:creationId xmlns:p14="http://schemas.microsoft.com/office/powerpoint/2010/main" val="3714562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830416B-6932-46A7-B63D-4F3333646197}" type="datetimeFigureOut">
              <a:rPr lang="en-US" smtClean="0"/>
              <a:t>6/14/2021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C16B35-247A-4209-B901-D62349432754}" type="slidenum">
              <a:rPr lang="en-US" smtClean="0"/>
              <a:t>‹#›</a:t>
            </a:fld>
            <a:endParaRPr lang="en-US"/>
          </a:p>
        </p:txBody>
      </p:sp>
    </p:spTree>
    <p:extLst>
      <p:ext uri="{BB962C8B-B14F-4D97-AF65-F5344CB8AC3E}">
        <p14:creationId xmlns:p14="http://schemas.microsoft.com/office/powerpoint/2010/main" val="1786537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30416B-6932-46A7-B63D-4F3333646197}" type="datetimeFigureOut">
              <a:rPr lang="en-US" smtClean="0"/>
              <a:t>6/14/2021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C16B35-247A-4209-B901-D62349432754}" type="slidenum">
              <a:rPr lang="en-US" smtClean="0"/>
              <a:t>‹#›</a:t>
            </a:fld>
            <a:endParaRPr lang="en-US"/>
          </a:p>
        </p:txBody>
      </p:sp>
    </p:spTree>
    <p:extLst>
      <p:ext uri="{BB962C8B-B14F-4D97-AF65-F5344CB8AC3E}">
        <p14:creationId xmlns:p14="http://schemas.microsoft.com/office/powerpoint/2010/main" val="3672415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30416B-6932-46A7-B63D-4F3333646197}" type="datetimeFigureOut">
              <a:rPr lang="en-US" smtClean="0"/>
              <a:t>6/14/2021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C16B35-247A-4209-B901-D62349432754}" type="slidenum">
              <a:rPr lang="en-US" smtClean="0"/>
              <a:t>‹#›</a:t>
            </a:fld>
            <a:endParaRPr lang="en-US"/>
          </a:p>
        </p:txBody>
      </p:sp>
    </p:spTree>
    <p:extLst>
      <p:ext uri="{BB962C8B-B14F-4D97-AF65-F5344CB8AC3E}">
        <p14:creationId xmlns:p14="http://schemas.microsoft.com/office/powerpoint/2010/main" val="350981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30416B-6932-46A7-B63D-4F3333646197}" type="datetimeFigureOut">
              <a:rPr lang="en-US" smtClean="0"/>
              <a:t>6/14/2021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C16B35-247A-4209-B901-D62349432754}" type="slidenum">
              <a:rPr lang="en-US" smtClean="0"/>
              <a:t>‹#›</a:t>
            </a:fld>
            <a:endParaRPr lang="en-US"/>
          </a:p>
        </p:txBody>
      </p:sp>
    </p:spTree>
    <p:extLst>
      <p:ext uri="{BB962C8B-B14F-4D97-AF65-F5344CB8AC3E}">
        <p14:creationId xmlns:p14="http://schemas.microsoft.com/office/powerpoint/2010/main" val="3893013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30416B-6932-46A7-B63D-4F3333646197}" type="datetimeFigureOut">
              <a:rPr lang="en-US" smtClean="0"/>
              <a:t>6/14/2021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C16B35-247A-4209-B901-D62349432754}" type="slidenum">
              <a:rPr lang="en-US" smtClean="0"/>
              <a:t>‹#›</a:t>
            </a:fld>
            <a:endParaRPr lang="en-US"/>
          </a:p>
        </p:txBody>
      </p:sp>
    </p:spTree>
    <p:extLst>
      <p:ext uri="{BB962C8B-B14F-4D97-AF65-F5344CB8AC3E}">
        <p14:creationId xmlns:p14="http://schemas.microsoft.com/office/powerpoint/2010/main" val="589310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830416B-6932-46A7-B63D-4F3333646197}" type="datetimeFigureOut">
              <a:rPr lang="en-US" smtClean="0"/>
              <a:t>6/14/2021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C16B35-247A-4209-B901-D62349432754}" type="slidenum">
              <a:rPr lang="en-US" smtClean="0"/>
              <a:t>‹#›</a:t>
            </a:fld>
            <a:endParaRPr lang="en-US"/>
          </a:p>
        </p:txBody>
      </p:sp>
    </p:spTree>
    <p:extLst>
      <p:ext uri="{BB962C8B-B14F-4D97-AF65-F5344CB8AC3E}">
        <p14:creationId xmlns:p14="http://schemas.microsoft.com/office/powerpoint/2010/main" val="1508314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830416B-6932-46A7-B63D-4F3333646197}" type="datetimeFigureOut">
              <a:rPr lang="en-US" smtClean="0"/>
              <a:t>6/14/2021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C16B35-247A-4209-B901-D62349432754}" type="slidenum">
              <a:rPr lang="en-US" smtClean="0"/>
              <a:t>‹#›</a:t>
            </a:fld>
            <a:endParaRPr lang="en-US"/>
          </a:p>
        </p:txBody>
      </p:sp>
    </p:spTree>
    <p:extLst>
      <p:ext uri="{BB962C8B-B14F-4D97-AF65-F5344CB8AC3E}">
        <p14:creationId xmlns:p14="http://schemas.microsoft.com/office/powerpoint/2010/main" val="2062685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30416B-6932-46A7-B63D-4F3333646197}" type="datetimeFigureOut">
              <a:rPr lang="en-US" smtClean="0"/>
              <a:t>6/14/2021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C16B35-247A-4209-B901-D62349432754}" type="slidenum">
              <a:rPr lang="en-US" smtClean="0"/>
              <a:t>‹#›</a:t>
            </a:fld>
            <a:endParaRPr lang="en-US"/>
          </a:p>
        </p:txBody>
      </p:sp>
    </p:spTree>
    <p:extLst>
      <p:ext uri="{BB962C8B-B14F-4D97-AF65-F5344CB8AC3E}">
        <p14:creationId xmlns:p14="http://schemas.microsoft.com/office/powerpoint/2010/main" val="4028769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amboss.com/us/knowledge/Principles_of_dermatology#Z02cbf02e95d7b84aac89b0eb532c01cd" TargetMode="External"/><Relationship Id="rId2" Type="http://schemas.openxmlformats.org/officeDocument/2006/relationships/hyperlink" Target="https://www.amboss.com/us/knowledge/Ultrasound#Z4254d71ea91bb85a18eeeaaf5e7adbef" TargetMode="External"/><Relationship Id="rId1" Type="http://schemas.openxmlformats.org/officeDocument/2006/relationships/slideLayout" Target="../slideLayouts/slideLayout2.xml"/><Relationship Id="rId4" Type="http://schemas.openxmlformats.org/officeDocument/2006/relationships/hyperlink" Target="https://www.amboss.com/us/knowledge/Hemostasis_and_bleeding_disorders#Zd22a919cb2b5c00f82958ca43c767f5b"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msdmanuals.com/professional/gynecology-and-obstetrics/abnormalities-of-pregnancy/polyhydramnios" TargetMode="External"/><Relationship Id="rId2" Type="http://schemas.openxmlformats.org/officeDocument/2006/relationships/hyperlink" Target="https://www.msdmanuals.com/professional/gynecology-and-obstetrics/abnormalities-and-complications-of-labor-and-delivery/multifetal-pregnancy"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ANTEPARTUM HAEMORRHAGE</a:t>
            </a:r>
            <a:endParaRPr lang="en-US" dirty="0"/>
          </a:p>
        </p:txBody>
      </p:sp>
      <p:sp>
        <p:nvSpPr>
          <p:cNvPr id="3" name="Subtitle 2"/>
          <p:cNvSpPr>
            <a:spLocks noGrp="1"/>
          </p:cNvSpPr>
          <p:nvPr>
            <p:ph type="subTitle" idx="1"/>
          </p:nvPr>
        </p:nvSpPr>
        <p:spPr/>
        <p:txBody>
          <a:bodyPr/>
          <a:lstStyle/>
          <a:p>
            <a:r>
              <a:rPr lang="en-US" dirty="0" smtClean="0"/>
              <a:t>Dr. Berry M.R. </a:t>
            </a:r>
            <a:r>
              <a:rPr lang="en-US" dirty="0" err="1"/>
              <a:t>A</a:t>
            </a:r>
            <a:r>
              <a:rPr lang="en-US" dirty="0" err="1" smtClean="0"/>
              <a:t>mbani</a:t>
            </a:r>
            <a:r>
              <a:rPr lang="en-US" dirty="0" smtClean="0"/>
              <a:t> </a:t>
            </a:r>
          </a:p>
          <a:p>
            <a:r>
              <a:rPr lang="en-US" dirty="0" err="1" smtClean="0"/>
              <a:t>MBChB</a:t>
            </a:r>
            <a:endParaRPr lang="en-US" dirty="0"/>
          </a:p>
        </p:txBody>
      </p:sp>
    </p:spTree>
    <p:extLst>
      <p:ext uri="{BB962C8B-B14F-4D97-AF65-F5344CB8AC3E}">
        <p14:creationId xmlns:p14="http://schemas.microsoft.com/office/powerpoint/2010/main" val="759098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presentation</a:t>
            </a:r>
            <a:endParaRPr lang="en-US" dirty="0"/>
          </a:p>
        </p:txBody>
      </p:sp>
      <p:sp>
        <p:nvSpPr>
          <p:cNvPr id="3" name="Content Placeholder 2"/>
          <p:cNvSpPr>
            <a:spLocks noGrp="1"/>
          </p:cNvSpPr>
          <p:nvPr>
            <p:ph idx="1"/>
          </p:nvPr>
        </p:nvSpPr>
        <p:spPr/>
        <p:txBody>
          <a:bodyPr/>
          <a:lstStyle/>
          <a:p>
            <a:r>
              <a:rPr lang="en-US" dirty="0"/>
              <a:t>The classic presentation of placenta </a:t>
            </a:r>
            <a:r>
              <a:rPr lang="en-US" dirty="0" err="1"/>
              <a:t>previa</a:t>
            </a:r>
            <a:r>
              <a:rPr lang="en-US" dirty="0"/>
              <a:t> is </a:t>
            </a:r>
            <a:r>
              <a:rPr lang="en-US" i="1" u="sng" dirty="0"/>
              <a:t>painless, bright red vaginal bleeding </a:t>
            </a:r>
            <a:r>
              <a:rPr lang="en-US" dirty="0"/>
              <a:t>that often stops spontaneously and then recurs with labor</a:t>
            </a:r>
            <a:r>
              <a:rPr lang="en-US" dirty="0" smtClean="0"/>
              <a:t>.</a:t>
            </a:r>
          </a:p>
          <a:p>
            <a:r>
              <a:rPr lang="en-US" dirty="0" smtClean="0"/>
              <a:t>vaginal </a:t>
            </a:r>
            <a:r>
              <a:rPr lang="en-US" dirty="0"/>
              <a:t>bleeding is most likely to occur in the third </a:t>
            </a:r>
            <a:r>
              <a:rPr lang="en-US" dirty="0" smtClean="0"/>
              <a:t>trimester</a:t>
            </a:r>
          </a:p>
          <a:p>
            <a:r>
              <a:rPr lang="en-US" dirty="0" smtClean="0"/>
              <a:t>Soft non tender uterus</a:t>
            </a:r>
          </a:p>
          <a:p>
            <a:r>
              <a:rPr lang="en-US" dirty="0" smtClean="0"/>
              <a:t>Usually no fetal distress</a:t>
            </a:r>
          </a:p>
          <a:p>
            <a:r>
              <a:rPr lang="en-US" dirty="0" smtClean="0"/>
              <a:t>Signs of shock in cases of profuse </a:t>
            </a:r>
            <a:r>
              <a:rPr lang="en-US" dirty="0" err="1" smtClean="0"/>
              <a:t>haemorrhage</a:t>
            </a:r>
            <a:endParaRPr lang="en-US" dirty="0"/>
          </a:p>
        </p:txBody>
      </p:sp>
    </p:spTree>
    <p:extLst>
      <p:ext uri="{BB962C8B-B14F-4D97-AF65-F5344CB8AC3E}">
        <p14:creationId xmlns:p14="http://schemas.microsoft.com/office/powerpoint/2010/main" val="1630077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a:t>
            </a:r>
            <a:endParaRPr lang="en-US" dirty="0"/>
          </a:p>
        </p:txBody>
      </p:sp>
      <p:sp>
        <p:nvSpPr>
          <p:cNvPr id="3" name="Content Placeholder 2"/>
          <p:cNvSpPr>
            <a:spLocks noGrp="1"/>
          </p:cNvSpPr>
          <p:nvPr>
            <p:ph idx="1"/>
          </p:nvPr>
        </p:nvSpPr>
        <p:spPr/>
        <p:txBody>
          <a:bodyPr/>
          <a:lstStyle/>
          <a:p>
            <a:r>
              <a:rPr lang="en-US" dirty="0" smtClean="0"/>
              <a:t>History and examination</a:t>
            </a:r>
          </a:p>
          <a:p>
            <a:r>
              <a:rPr lang="en-US" dirty="0" smtClean="0"/>
              <a:t>Speculum examination</a:t>
            </a:r>
          </a:p>
          <a:p>
            <a:r>
              <a:rPr lang="en-US" b="1" dirty="0"/>
              <a:t>Digital vaginal examinations are contraindicated in cases of hemorrhage of unknown cause</a:t>
            </a:r>
            <a:r>
              <a:rPr lang="en-US" dirty="0" smtClean="0"/>
              <a:t>!</a:t>
            </a:r>
          </a:p>
          <a:p>
            <a:r>
              <a:rPr lang="en-US" dirty="0" smtClean="0"/>
              <a:t>Transvaginal ultrasound – gold standard</a:t>
            </a:r>
          </a:p>
          <a:p>
            <a:r>
              <a:rPr lang="en-US" dirty="0" smtClean="0"/>
              <a:t>Lab works – CBC, coagulation profile, Rh compatibility test</a:t>
            </a:r>
          </a:p>
          <a:p>
            <a:r>
              <a:rPr lang="en-US" dirty="0" smtClean="0"/>
              <a:t>MRI – helps identify placenta </a:t>
            </a:r>
            <a:r>
              <a:rPr lang="en-US" dirty="0" err="1" smtClean="0"/>
              <a:t>accreta</a:t>
            </a:r>
            <a:endParaRPr lang="en-US" dirty="0"/>
          </a:p>
          <a:p>
            <a:endParaRPr lang="en-US" dirty="0"/>
          </a:p>
        </p:txBody>
      </p:sp>
    </p:spTree>
    <p:extLst>
      <p:ext uri="{BB962C8B-B14F-4D97-AF65-F5344CB8AC3E}">
        <p14:creationId xmlns:p14="http://schemas.microsoft.com/office/powerpoint/2010/main" val="3250653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approach</a:t>
            </a:r>
            <a:endParaRPr lang="en-US" dirty="0"/>
          </a:p>
        </p:txBody>
      </p:sp>
      <p:sp>
        <p:nvSpPr>
          <p:cNvPr id="3" name="Content Placeholder 2"/>
          <p:cNvSpPr>
            <a:spLocks noGrp="1"/>
          </p:cNvSpPr>
          <p:nvPr>
            <p:ph idx="1"/>
          </p:nvPr>
        </p:nvSpPr>
        <p:spPr/>
        <p:txBody>
          <a:bodyPr/>
          <a:lstStyle/>
          <a:p>
            <a:r>
              <a:rPr lang="en-US" dirty="0" smtClean="0"/>
              <a:t>Resuscitation </a:t>
            </a:r>
          </a:p>
          <a:p>
            <a:pPr lvl="1">
              <a:buFont typeface="Wingdings" panose="05000000000000000000" pitchFamily="2" charset="2"/>
              <a:buChar char="Ø"/>
            </a:pPr>
            <a:r>
              <a:rPr lang="en-US" dirty="0" smtClean="0"/>
              <a:t>ABC</a:t>
            </a:r>
          </a:p>
          <a:p>
            <a:pPr lvl="1">
              <a:buFont typeface="Wingdings" panose="05000000000000000000" pitchFamily="2" charset="2"/>
              <a:buChar char="Ø"/>
            </a:pPr>
            <a:r>
              <a:rPr lang="en-US" dirty="0" smtClean="0"/>
              <a:t>Wide bore cannulation</a:t>
            </a:r>
          </a:p>
          <a:p>
            <a:pPr lvl="1">
              <a:buFont typeface="Wingdings" panose="05000000000000000000" pitchFamily="2" charset="2"/>
              <a:buChar char="Ø"/>
            </a:pPr>
            <a:r>
              <a:rPr lang="en-US" dirty="0" smtClean="0"/>
              <a:t>Blood </a:t>
            </a:r>
            <a:r>
              <a:rPr lang="en-US" dirty="0"/>
              <a:t>for grouping and </a:t>
            </a:r>
            <a:r>
              <a:rPr lang="en-US" dirty="0" smtClean="0"/>
              <a:t>cross matching</a:t>
            </a:r>
            <a:endParaRPr lang="en-US" dirty="0"/>
          </a:p>
          <a:p>
            <a:pPr lvl="1">
              <a:buFont typeface="Wingdings" panose="05000000000000000000" pitchFamily="2" charset="2"/>
              <a:buChar char="Ø"/>
            </a:pPr>
            <a:r>
              <a:rPr lang="en-US" dirty="0"/>
              <a:t>IV fluids </a:t>
            </a:r>
            <a:endParaRPr lang="en-US" dirty="0" smtClean="0"/>
          </a:p>
          <a:p>
            <a:pPr lvl="1">
              <a:buFont typeface="Wingdings" panose="05000000000000000000" pitchFamily="2" charset="2"/>
              <a:buChar char="Ø"/>
            </a:pPr>
            <a:endParaRPr lang="en-US" dirty="0" smtClean="0"/>
          </a:p>
          <a:p>
            <a:pPr lvl="1">
              <a:buFont typeface="Wingdings" panose="05000000000000000000" pitchFamily="2" charset="2"/>
              <a:buChar char="Ø"/>
            </a:pPr>
            <a:endParaRPr lang="en-US" dirty="0"/>
          </a:p>
        </p:txBody>
      </p:sp>
    </p:spTree>
    <p:extLst>
      <p:ext uri="{BB962C8B-B14F-4D97-AF65-F5344CB8AC3E}">
        <p14:creationId xmlns:p14="http://schemas.microsoft.com/office/powerpoint/2010/main" val="1678547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approach</a:t>
            </a:r>
            <a:endParaRPr lang="en-US" dirty="0"/>
          </a:p>
        </p:txBody>
      </p:sp>
      <p:sp>
        <p:nvSpPr>
          <p:cNvPr id="3" name="Content Placeholder 2"/>
          <p:cNvSpPr>
            <a:spLocks noGrp="1"/>
          </p:cNvSpPr>
          <p:nvPr>
            <p:ph idx="1"/>
          </p:nvPr>
        </p:nvSpPr>
        <p:spPr/>
        <p:txBody>
          <a:bodyPr>
            <a:normAutofit/>
          </a:bodyPr>
          <a:lstStyle/>
          <a:p>
            <a:r>
              <a:rPr lang="en-US" dirty="0"/>
              <a:t>Gestational </a:t>
            </a:r>
            <a:r>
              <a:rPr lang="en-US" dirty="0" smtClean="0"/>
              <a:t>age </a:t>
            </a:r>
            <a:r>
              <a:rPr lang="en-US" dirty="0"/>
              <a:t>&lt; 37 weeks</a:t>
            </a:r>
          </a:p>
          <a:p>
            <a:pPr lvl="1">
              <a:buFont typeface="Wingdings" panose="05000000000000000000" pitchFamily="2" charset="2"/>
              <a:buChar char="Ø"/>
            </a:pPr>
            <a:r>
              <a:rPr lang="en-US" dirty="0"/>
              <a:t>No active bleeding AND no evidence of fetal distress: expectant </a:t>
            </a:r>
            <a:r>
              <a:rPr lang="en-US" dirty="0" smtClean="0"/>
              <a:t>management</a:t>
            </a:r>
          </a:p>
          <a:p>
            <a:pPr lvl="1">
              <a:buFont typeface="Wingdings" panose="05000000000000000000" pitchFamily="2" charset="2"/>
              <a:buChar char="Ø"/>
            </a:pPr>
            <a:r>
              <a:rPr lang="en-US" dirty="0" smtClean="0"/>
              <a:t>Severe</a:t>
            </a:r>
            <a:r>
              <a:rPr lang="en-US" dirty="0"/>
              <a:t>, active bleeding OR evidence of fetal </a:t>
            </a:r>
            <a:r>
              <a:rPr lang="en-US" dirty="0" smtClean="0"/>
              <a:t>distress: </a:t>
            </a:r>
            <a:r>
              <a:rPr lang="en-US" dirty="0"/>
              <a:t>stabilization and emergency </a:t>
            </a:r>
            <a:r>
              <a:rPr lang="en-US" dirty="0" err="1"/>
              <a:t>cesarian</a:t>
            </a:r>
            <a:r>
              <a:rPr lang="en-US" dirty="0"/>
              <a:t> delivery</a:t>
            </a:r>
          </a:p>
          <a:p>
            <a:r>
              <a:rPr lang="en-US" dirty="0"/>
              <a:t>Gestational age &gt; 37 weeks: immediate delivery</a:t>
            </a:r>
          </a:p>
        </p:txBody>
      </p:sp>
    </p:spTree>
    <p:extLst>
      <p:ext uri="{BB962C8B-B14F-4D97-AF65-F5344CB8AC3E}">
        <p14:creationId xmlns:p14="http://schemas.microsoft.com/office/powerpoint/2010/main" val="1666026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Expectant management</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Hospitalization </a:t>
            </a:r>
            <a:r>
              <a:rPr lang="en-US" dirty="0"/>
              <a:t>and observation for 48 hours</a:t>
            </a:r>
          </a:p>
          <a:p>
            <a:r>
              <a:rPr lang="en-US" dirty="0"/>
              <a:t>If gestational age is &lt; 34 weeks: fetal lung maturity induction with corticosteroids (e.g., betamethasone)</a:t>
            </a:r>
          </a:p>
          <a:p>
            <a:r>
              <a:rPr lang="en-US" dirty="0"/>
              <a:t>If gestational age is between 34 and 37 weeks and delivery is likely within 7 days: fetal lung maturity induction with corticosteroids</a:t>
            </a:r>
          </a:p>
          <a:p>
            <a:r>
              <a:rPr lang="en-US" dirty="0"/>
              <a:t>If mild uterine contractions are present: </a:t>
            </a:r>
            <a:r>
              <a:rPr lang="en-US" dirty="0" err="1"/>
              <a:t>tocolysis</a:t>
            </a:r>
            <a:r>
              <a:rPr lang="en-US" dirty="0"/>
              <a:t> with magnesium sulfate may be performed (especially if the fetus is extremely premature) </a:t>
            </a:r>
          </a:p>
          <a:p>
            <a:endParaRPr lang="en-US" dirty="0"/>
          </a:p>
        </p:txBody>
      </p:sp>
    </p:spTree>
    <p:extLst>
      <p:ext uri="{BB962C8B-B14F-4D97-AF65-F5344CB8AC3E}">
        <p14:creationId xmlns:p14="http://schemas.microsoft.com/office/powerpoint/2010/main" val="996197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Route of delivery</a:t>
            </a:r>
            <a:br>
              <a:rPr lang="en-US" dirty="0"/>
            </a:br>
            <a:endParaRPr lang="en-US" dirty="0"/>
          </a:p>
        </p:txBody>
      </p:sp>
      <p:sp>
        <p:nvSpPr>
          <p:cNvPr id="3" name="Content Placeholder 2"/>
          <p:cNvSpPr>
            <a:spLocks noGrp="1"/>
          </p:cNvSpPr>
          <p:nvPr>
            <p:ph idx="1"/>
          </p:nvPr>
        </p:nvSpPr>
        <p:spPr/>
        <p:txBody>
          <a:bodyPr/>
          <a:lstStyle/>
          <a:p>
            <a:r>
              <a:rPr lang="en-US" dirty="0" smtClean="0"/>
              <a:t>Lower </a:t>
            </a:r>
            <a:r>
              <a:rPr lang="en-US" dirty="0"/>
              <a:t>segment cesarean delivery; is almost always preferred; ideally scheduled at 36–37 weeks gestation </a:t>
            </a:r>
          </a:p>
          <a:p>
            <a:r>
              <a:rPr lang="en-US" dirty="0"/>
              <a:t>Induction of labor and/or vaginal delivery may be performed in the operating room if the mother is hemodynamically stable, fetal cardiac status is reassuring, and the placenta lies &gt; 2 cm away from the internal </a:t>
            </a:r>
            <a:r>
              <a:rPr lang="en-US" dirty="0" err="1"/>
              <a:t>os</a:t>
            </a:r>
            <a:r>
              <a:rPr lang="en-US" dirty="0"/>
              <a:t> on ultrasonography</a:t>
            </a:r>
          </a:p>
        </p:txBody>
      </p:sp>
    </p:spTree>
    <p:extLst>
      <p:ext uri="{BB962C8B-B14F-4D97-AF65-F5344CB8AC3E}">
        <p14:creationId xmlns:p14="http://schemas.microsoft.com/office/powerpoint/2010/main" val="32791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Maternal complications</a:t>
            </a:r>
            <a:endParaRPr lang="en-US" dirty="0"/>
          </a:p>
        </p:txBody>
      </p:sp>
      <p:sp>
        <p:nvSpPr>
          <p:cNvPr id="3" name="Content Placeholder 2"/>
          <p:cNvSpPr>
            <a:spLocks noGrp="1"/>
          </p:cNvSpPr>
          <p:nvPr>
            <p:ph idx="1"/>
          </p:nvPr>
        </p:nvSpPr>
        <p:spPr/>
        <p:txBody>
          <a:bodyPr>
            <a:normAutofit/>
          </a:bodyPr>
          <a:lstStyle/>
          <a:p>
            <a:r>
              <a:rPr lang="en-US" dirty="0"/>
              <a:t>Hemorrhage</a:t>
            </a:r>
            <a:r>
              <a:rPr lang="en-US" dirty="0" smtClean="0"/>
              <a:t>, </a:t>
            </a:r>
            <a:r>
              <a:rPr lang="en-US" dirty="0"/>
              <a:t>including </a:t>
            </a:r>
            <a:r>
              <a:rPr lang="en-US" dirty="0" err="1" smtClean="0"/>
              <a:t>rebleeding</a:t>
            </a:r>
            <a:endParaRPr lang="en-US" dirty="0"/>
          </a:p>
          <a:p>
            <a:r>
              <a:rPr lang="en-US" dirty="0"/>
              <a:t>Higher rates of blood </a:t>
            </a:r>
            <a:r>
              <a:rPr lang="en-US" dirty="0" smtClean="0"/>
              <a:t>transfusion</a:t>
            </a:r>
            <a:endParaRPr lang="en-US" dirty="0"/>
          </a:p>
          <a:p>
            <a:r>
              <a:rPr lang="en-US" dirty="0"/>
              <a:t>Placental </a:t>
            </a:r>
            <a:r>
              <a:rPr lang="en-US" dirty="0" smtClean="0"/>
              <a:t>abruption</a:t>
            </a:r>
            <a:endParaRPr lang="en-US" dirty="0"/>
          </a:p>
          <a:p>
            <a:r>
              <a:rPr lang="en-US" dirty="0"/>
              <a:t>Preterm </a:t>
            </a:r>
            <a:r>
              <a:rPr lang="en-US" dirty="0" smtClean="0"/>
              <a:t>delivery</a:t>
            </a:r>
            <a:endParaRPr lang="en-US" dirty="0"/>
          </a:p>
          <a:p>
            <a:r>
              <a:rPr lang="en-US" dirty="0"/>
              <a:t>Increased incidence of postpartum </a:t>
            </a:r>
            <a:r>
              <a:rPr lang="en-US" dirty="0" err="1" smtClean="0"/>
              <a:t>endometritis</a:t>
            </a:r>
            <a:endParaRPr lang="en-US" dirty="0"/>
          </a:p>
          <a:p>
            <a:r>
              <a:rPr lang="en-US" dirty="0"/>
              <a:t>Mortality rate (2-3%); </a:t>
            </a:r>
            <a:r>
              <a:rPr lang="en-US" dirty="0" smtClean="0"/>
              <a:t>the </a:t>
            </a:r>
            <a:r>
              <a:rPr lang="en-US" dirty="0"/>
              <a:t>great majority of which is related to uterine bleeding and the complication of disseminated intravascular coagulopathy</a:t>
            </a:r>
          </a:p>
        </p:txBody>
      </p:sp>
    </p:spTree>
    <p:extLst>
      <p:ext uri="{BB962C8B-B14F-4D97-AF65-F5344CB8AC3E}">
        <p14:creationId xmlns:p14="http://schemas.microsoft.com/office/powerpoint/2010/main" val="410202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Fetal complications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a:t>Congenital </a:t>
            </a:r>
            <a:r>
              <a:rPr lang="en-US" dirty="0" smtClean="0"/>
              <a:t>malformations</a:t>
            </a:r>
            <a:endParaRPr lang="en-US" dirty="0"/>
          </a:p>
          <a:p>
            <a:r>
              <a:rPr lang="en-US" dirty="0"/>
              <a:t>Fetal intrauterine growth retardation (IUGR</a:t>
            </a:r>
            <a:r>
              <a:rPr lang="en-US" dirty="0" smtClean="0"/>
              <a:t>)</a:t>
            </a:r>
            <a:endParaRPr lang="en-US" dirty="0"/>
          </a:p>
          <a:p>
            <a:r>
              <a:rPr lang="en-US" dirty="0"/>
              <a:t>Fetal anemia and Rh </a:t>
            </a:r>
            <a:r>
              <a:rPr lang="en-US" dirty="0" err="1" smtClean="0"/>
              <a:t>isoimmunization</a:t>
            </a:r>
            <a:endParaRPr lang="en-US" dirty="0"/>
          </a:p>
          <a:p>
            <a:r>
              <a:rPr lang="en-US" dirty="0"/>
              <a:t>Abnormal fetal </a:t>
            </a:r>
            <a:r>
              <a:rPr lang="en-US" dirty="0" smtClean="0"/>
              <a:t>presentation</a:t>
            </a:r>
            <a:endParaRPr lang="en-US" dirty="0"/>
          </a:p>
          <a:p>
            <a:r>
              <a:rPr lang="en-US" dirty="0"/>
              <a:t>Low birth weight (&lt; 2500 g) </a:t>
            </a:r>
          </a:p>
          <a:p>
            <a:r>
              <a:rPr lang="en-US" dirty="0"/>
              <a:t>Neonatal respiratory distress </a:t>
            </a:r>
            <a:r>
              <a:rPr lang="en-US" dirty="0" smtClean="0"/>
              <a:t>syndrome</a:t>
            </a:r>
            <a:endParaRPr lang="en-US" dirty="0"/>
          </a:p>
          <a:p>
            <a:r>
              <a:rPr lang="en-US" dirty="0" smtClean="0"/>
              <a:t>Jaundice</a:t>
            </a:r>
            <a:endParaRPr lang="en-US" dirty="0"/>
          </a:p>
          <a:p>
            <a:r>
              <a:rPr lang="en-US" dirty="0"/>
              <a:t>Admission to the neonatal intensive care unit (NICU) </a:t>
            </a:r>
          </a:p>
          <a:p>
            <a:r>
              <a:rPr lang="en-US" dirty="0"/>
              <a:t>Longer hospital stay </a:t>
            </a:r>
          </a:p>
          <a:p>
            <a:r>
              <a:rPr lang="en-US" dirty="0"/>
              <a:t>Increased risk for infant neurodevelopmental delay and sudden infant death syndrome (SIDS) </a:t>
            </a:r>
          </a:p>
          <a:p>
            <a:r>
              <a:rPr lang="en-US" dirty="0"/>
              <a:t>Neonatal mortality rate: As high as 1.2% in the United States</a:t>
            </a:r>
          </a:p>
        </p:txBody>
      </p:sp>
    </p:spTree>
    <p:extLst>
      <p:ext uri="{BB962C8B-B14F-4D97-AF65-F5344CB8AC3E}">
        <p14:creationId xmlns:p14="http://schemas.microsoft.com/office/powerpoint/2010/main" val="1716417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err="1" smtClean="0"/>
              <a:t>Abruptio</a:t>
            </a:r>
            <a:r>
              <a:rPr lang="en-US" dirty="0" smtClean="0"/>
              <a:t> placentae</a:t>
            </a: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37753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r>
              <a:rPr lang="en-US" dirty="0" err="1"/>
              <a:t>Abruptio</a:t>
            </a:r>
            <a:r>
              <a:rPr lang="en-US" dirty="0"/>
              <a:t> placentae is defined as the premature separation of </a:t>
            </a:r>
            <a:r>
              <a:rPr lang="en-US" dirty="0" smtClean="0"/>
              <a:t>a normally implanted placenta </a:t>
            </a:r>
            <a:r>
              <a:rPr lang="en-US" dirty="0"/>
              <a:t>from the uterus</a:t>
            </a:r>
            <a:r>
              <a:rPr lang="en-US" dirty="0" smtClean="0"/>
              <a:t>.</a:t>
            </a:r>
          </a:p>
          <a:p>
            <a:r>
              <a:rPr lang="en-US" dirty="0"/>
              <a:t>Incidence: ∼ 0.2–1% of </a:t>
            </a:r>
            <a:r>
              <a:rPr lang="en-US" dirty="0" smtClean="0"/>
              <a:t>pregnancies</a:t>
            </a:r>
            <a:endParaRPr lang="en-US" dirty="0"/>
          </a:p>
          <a:p>
            <a:r>
              <a:rPr lang="en-US" dirty="0"/>
              <a:t>Occurs most often in the third trimester</a:t>
            </a:r>
          </a:p>
          <a:p>
            <a:r>
              <a:rPr lang="en-US" dirty="0"/>
              <a:t>The recurrence rate in subsequent pregnancies is 3–15%</a:t>
            </a:r>
          </a:p>
        </p:txBody>
      </p:sp>
    </p:spTree>
    <p:extLst>
      <p:ext uri="{BB962C8B-B14F-4D97-AF65-F5344CB8AC3E}">
        <p14:creationId xmlns:p14="http://schemas.microsoft.com/office/powerpoint/2010/main" val="3411102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t>
            </a:r>
            <a:endParaRPr lang="en-US" dirty="0"/>
          </a:p>
        </p:txBody>
      </p:sp>
      <p:sp>
        <p:nvSpPr>
          <p:cNvPr id="3" name="Content Placeholder 2"/>
          <p:cNvSpPr>
            <a:spLocks noGrp="1"/>
          </p:cNvSpPr>
          <p:nvPr>
            <p:ph idx="1"/>
          </p:nvPr>
        </p:nvSpPr>
        <p:spPr/>
        <p:txBody>
          <a:bodyPr/>
          <a:lstStyle/>
          <a:p>
            <a:r>
              <a:rPr lang="en-US" dirty="0" smtClean="0"/>
              <a:t>To properly define antepartum </a:t>
            </a:r>
            <a:r>
              <a:rPr lang="en-US" dirty="0" err="1" smtClean="0"/>
              <a:t>haemorrhage</a:t>
            </a:r>
            <a:endParaRPr lang="en-US" dirty="0" smtClean="0"/>
          </a:p>
          <a:p>
            <a:r>
              <a:rPr lang="en-US" dirty="0" smtClean="0"/>
              <a:t>To understand the classification of antepartum </a:t>
            </a:r>
            <a:r>
              <a:rPr lang="en-US" dirty="0" err="1" smtClean="0"/>
              <a:t>haemorrhage</a:t>
            </a:r>
            <a:endParaRPr lang="en-US" dirty="0" smtClean="0"/>
          </a:p>
          <a:p>
            <a:r>
              <a:rPr lang="en-US" dirty="0" smtClean="0"/>
              <a:t>To enumerate the risk factors for APH</a:t>
            </a:r>
          </a:p>
          <a:p>
            <a:r>
              <a:rPr lang="en-US" dirty="0" smtClean="0"/>
              <a:t>To efficiently diagnose APH</a:t>
            </a:r>
          </a:p>
          <a:p>
            <a:r>
              <a:rPr lang="en-US" dirty="0" smtClean="0"/>
              <a:t>To adequately manage APH</a:t>
            </a:r>
          </a:p>
          <a:p>
            <a:endParaRPr lang="en-US" dirty="0"/>
          </a:p>
        </p:txBody>
      </p:sp>
    </p:spTree>
    <p:extLst>
      <p:ext uri="{BB962C8B-B14F-4D97-AF65-F5344CB8AC3E}">
        <p14:creationId xmlns:p14="http://schemas.microsoft.com/office/powerpoint/2010/main" val="2250021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 / risk factors</a:t>
            </a:r>
            <a:endParaRPr lang="en-US" dirty="0"/>
          </a:p>
        </p:txBody>
      </p:sp>
      <p:sp>
        <p:nvSpPr>
          <p:cNvPr id="3" name="Content Placeholder 2"/>
          <p:cNvSpPr>
            <a:spLocks noGrp="1"/>
          </p:cNvSpPr>
          <p:nvPr>
            <p:ph idx="1"/>
          </p:nvPr>
        </p:nvSpPr>
        <p:spPr/>
        <p:txBody>
          <a:bodyPr>
            <a:normAutofit fontScale="92500" lnSpcReduction="20000"/>
          </a:bodyPr>
          <a:lstStyle/>
          <a:p>
            <a:r>
              <a:rPr lang="en-US" dirty="0"/>
              <a:t>Vascular changes</a:t>
            </a:r>
          </a:p>
          <a:p>
            <a:pPr lvl="1">
              <a:buFont typeface="Wingdings" panose="05000000000000000000" pitchFamily="2" charset="2"/>
              <a:buChar char="Ø"/>
            </a:pPr>
            <a:r>
              <a:rPr lang="en-US" dirty="0"/>
              <a:t>Hypertension (most common cause)</a:t>
            </a:r>
          </a:p>
          <a:p>
            <a:pPr lvl="1">
              <a:buFont typeface="Wingdings" panose="05000000000000000000" pitchFamily="2" charset="2"/>
              <a:buChar char="Ø"/>
            </a:pPr>
            <a:r>
              <a:rPr lang="en-US" dirty="0"/>
              <a:t>Preeclampsia/eclampsia</a:t>
            </a:r>
          </a:p>
          <a:p>
            <a:r>
              <a:rPr lang="en-US" dirty="0"/>
              <a:t>(Abdominal) trauma; (up to 10% of cases): car accidents, falls, iatrogenic (e.g., </a:t>
            </a:r>
            <a:r>
              <a:rPr lang="en-US" dirty="0" err="1"/>
              <a:t>postamniocentesis</a:t>
            </a:r>
            <a:r>
              <a:rPr lang="en-US" dirty="0"/>
              <a:t>)</a:t>
            </a:r>
          </a:p>
          <a:p>
            <a:r>
              <a:rPr lang="en-US" dirty="0"/>
              <a:t>Sudden decrease in intrauterine pressure </a:t>
            </a:r>
            <a:endParaRPr lang="en-US" dirty="0" smtClean="0"/>
          </a:p>
          <a:p>
            <a:r>
              <a:rPr lang="en-US" dirty="0"/>
              <a:t>Short umbilical cord</a:t>
            </a:r>
          </a:p>
          <a:p>
            <a:r>
              <a:rPr lang="en-US" dirty="0" err="1" smtClean="0"/>
              <a:t>Chorioamnionitis</a:t>
            </a:r>
            <a:endParaRPr lang="en-US" dirty="0" smtClean="0"/>
          </a:p>
          <a:p>
            <a:r>
              <a:rPr lang="en-US" dirty="0" smtClean="0"/>
              <a:t>Previous </a:t>
            </a:r>
            <a:r>
              <a:rPr lang="en-US" dirty="0"/>
              <a:t>abruption, </a:t>
            </a:r>
            <a:r>
              <a:rPr lang="en-US" dirty="0" err="1"/>
              <a:t>chorioamnionitis</a:t>
            </a:r>
            <a:r>
              <a:rPr lang="en-US" dirty="0"/>
              <a:t>, prolonged rupture of membranes, short umbilical cord</a:t>
            </a:r>
          </a:p>
          <a:p>
            <a:r>
              <a:rPr lang="en-US" dirty="0"/>
              <a:t>Maternal age: &lt; 20 years and &gt; 35 years</a:t>
            </a:r>
          </a:p>
          <a:p>
            <a:r>
              <a:rPr lang="en-US" dirty="0"/>
              <a:t>Alcohol and cigarette consumption, cocaine use</a:t>
            </a:r>
          </a:p>
        </p:txBody>
      </p:sp>
    </p:spTree>
    <p:extLst>
      <p:ext uri="{BB962C8B-B14F-4D97-AF65-F5344CB8AC3E}">
        <p14:creationId xmlns:p14="http://schemas.microsoft.com/office/powerpoint/2010/main" val="1829372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There are two main types of placental abruption</a:t>
            </a:r>
            <a:r>
              <a:rPr lang="en-US" dirty="0" smtClean="0"/>
              <a:t>:</a:t>
            </a:r>
          </a:p>
          <a:p>
            <a:pPr marL="0" indent="0">
              <a:buNone/>
            </a:pPr>
            <a:endParaRPr lang="en-US" dirty="0"/>
          </a:p>
          <a:p>
            <a:r>
              <a:rPr lang="en-US" b="1" dirty="0"/>
              <a:t>Revealed</a:t>
            </a:r>
            <a:r>
              <a:rPr lang="en-US" dirty="0"/>
              <a:t> – bleeding tracks down from the site of placental separation and drains through the cervix. This results in vaginal bleeding.</a:t>
            </a:r>
          </a:p>
          <a:p>
            <a:r>
              <a:rPr lang="en-US" b="1" dirty="0"/>
              <a:t>Concealed</a:t>
            </a:r>
            <a:r>
              <a:rPr lang="en-US" dirty="0"/>
              <a:t> – the bleeding remains within the uterus, and typically forms a clot </a:t>
            </a:r>
            <a:r>
              <a:rPr lang="en-US" dirty="0" err="1"/>
              <a:t>retroplacentally</a:t>
            </a:r>
            <a:endParaRPr lang="en-US" dirty="0"/>
          </a:p>
        </p:txBody>
      </p:sp>
    </p:spTree>
    <p:extLst>
      <p:ext uri="{BB962C8B-B14F-4D97-AF65-F5344CB8AC3E}">
        <p14:creationId xmlns:p14="http://schemas.microsoft.com/office/powerpoint/2010/main" val="4057069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 / Classification of </a:t>
            </a:r>
            <a:r>
              <a:rPr lang="en-US" dirty="0" err="1" smtClean="0"/>
              <a:t>Abruptio</a:t>
            </a:r>
            <a:r>
              <a:rPr lang="en-US" dirty="0" smtClean="0"/>
              <a:t> placentae</a:t>
            </a:r>
            <a:endParaRPr lang="en-US" dirty="0"/>
          </a:p>
        </p:txBody>
      </p:sp>
      <p:sp>
        <p:nvSpPr>
          <p:cNvPr id="3" name="Content Placeholder 2"/>
          <p:cNvSpPr>
            <a:spLocks noGrp="1"/>
          </p:cNvSpPr>
          <p:nvPr>
            <p:ph idx="1"/>
          </p:nvPr>
        </p:nvSpPr>
        <p:spPr/>
        <p:txBody>
          <a:bodyPr>
            <a:normAutofit fontScale="92500" lnSpcReduction="10000"/>
          </a:bodyPr>
          <a:lstStyle/>
          <a:p>
            <a:r>
              <a:rPr lang="en-US" dirty="0"/>
              <a:t>Class 0 </a:t>
            </a:r>
            <a:r>
              <a:rPr lang="en-US" dirty="0" smtClean="0"/>
              <a:t>– Asymptomatic</a:t>
            </a:r>
          </a:p>
          <a:p>
            <a:pPr lvl="2">
              <a:buFont typeface="Wingdings" panose="05000000000000000000" pitchFamily="2" charset="2"/>
              <a:buChar char="Ø"/>
            </a:pPr>
            <a:r>
              <a:rPr lang="en-US" dirty="0" smtClean="0"/>
              <a:t>A </a:t>
            </a:r>
            <a:r>
              <a:rPr lang="en-US" dirty="0"/>
              <a:t>diagnosis of class 0 is made retrospectively by finding an organized blood clot or a depressed area on a delivered placenta</a:t>
            </a:r>
            <a:r>
              <a:rPr lang="en-US" dirty="0" smtClean="0"/>
              <a:t>.</a:t>
            </a:r>
            <a:endParaRPr lang="en-US" dirty="0"/>
          </a:p>
          <a:p>
            <a:r>
              <a:rPr lang="en-US" dirty="0"/>
              <a:t>Class 1 - Mild (represents approximately 48% of all cases</a:t>
            </a:r>
            <a:r>
              <a:rPr lang="en-US" dirty="0" smtClean="0"/>
              <a:t>)</a:t>
            </a:r>
          </a:p>
          <a:p>
            <a:pPr lvl="2">
              <a:buFont typeface="Wingdings" panose="05000000000000000000" pitchFamily="2" charset="2"/>
              <a:buChar char="Ø"/>
            </a:pPr>
            <a:r>
              <a:rPr lang="en-US" dirty="0"/>
              <a:t>No vaginal bleeding to mild vaginal </a:t>
            </a:r>
            <a:r>
              <a:rPr lang="en-US" dirty="0" smtClean="0"/>
              <a:t>bleeding; Slightly </a:t>
            </a:r>
            <a:r>
              <a:rPr lang="en-US" dirty="0"/>
              <a:t>tender </a:t>
            </a:r>
            <a:r>
              <a:rPr lang="en-US" dirty="0" smtClean="0"/>
              <a:t>uterus; Normal </a:t>
            </a:r>
            <a:r>
              <a:rPr lang="en-US" dirty="0"/>
              <a:t>maternal BP and heart </a:t>
            </a:r>
            <a:r>
              <a:rPr lang="en-US" dirty="0" smtClean="0"/>
              <a:t>rate; No coagulopathy; No </a:t>
            </a:r>
            <a:r>
              <a:rPr lang="en-US" dirty="0"/>
              <a:t>fetal </a:t>
            </a:r>
            <a:r>
              <a:rPr lang="en-US" dirty="0" smtClean="0"/>
              <a:t>distress</a:t>
            </a:r>
            <a:endParaRPr lang="en-US" dirty="0"/>
          </a:p>
          <a:p>
            <a:r>
              <a:rPr lang="en-US" dirty="0" smtClean="0"/>
              <a:t>Class </a:t>
            </a:r>
            <a:r>
              <a:rPr lang="en-US" dirty="0"/>
              <a:t>2 - Moderate (represents approximately 27% of all cases</a:t>
            </a:r>
            <a:r>
              <a:rPr lang="en-US" dirty="0" smtClean="0"/>
              <a:t>)</a:t>
            </a:r>
          </a:p>
          <a:p>
            <a:pPr lvl="2">
              <a:buFont typeface="Wingdings" panose="05000000000000000000" pitchFamily="2" charset="2"/>
              <a:buChar char="Ø"/>
            </a:pPr>
            <a:r>
              <a:rPr lang="en-US" dirty="0"/>
              <a:t>No vaginal bleeding to moderate vaginal </a:t>
            </a:r>
            <a:r>
              <a:rPr lang="en-US" dirty="0" smtClean="0"/>
              <a:t>bleeding; Moderate </a:t>
            </a:r>
            <a:r>
              <a:rPr lang="en-US" dirty="0"/>
              <a:t>to severe uterine tenderness with possible tetanic </a:t>
            </a:r>
            <a:r>
              <a:rPr lang="en-US" dirty="0" smtClean="0"/>
              <a:t>contractions; Maternal </a:t>
            </a:r>
            <a:r>
              <a:rPr lang="en-US" dirty="0"/>
              <a:t>tachycardia with orthostatic changes in BP and heart </a:t>
            </a:r>
            <a:r>
              <a:rPr lang="en-US" dirty="0" smtClean="0"/>
              <a:t>rate; Fetal distress</a:t>
            </a:r>
            <a:endParaRPr lang="en-US" dirty="0"/>
          </a:p>
          <a:p>
            <a:r>
              <a:rPr lang="en-US" dirty="0"/>
              <a:t>Class 3 - Severe (represents approximately 24% of all cases</a:t>
            </a:r>
            <a:r>
              <a:rPr lang="en-US" dirty="0" smtClean="0"/>
              <a:t>)</a:t>
            </a:r>
          </a:p>
          <a:p>
            <a:pPr lvl="2">
              <a:buFont typeface="Wingdings" panose="05000000000000000000" pitchFamily="2" charset="2"/>
              <a:buChar char="Ø"/>
            </a:pPr>
            <a:r>
              <a:rPr lang="en-US" dirty="0"/>
              <a:t>No vaginal bleeding to heavy vaginal </a:t>
            </a:r>
            <a:r>
              <a:rPr lang="en-US" dirty="0" smtClean="0"/>
              <a:t>bleeding; Very </a:t>
            </a:r>
            <a:r>
              <a:rPr lang="en-US" dirty="0"/>
              <a:t>painful tetanic </a:t>
            </a:r>
            <a:r>
              <a:rPr lang="en-US" dirty="0" smtClean="0"/>
              <a:t>uterus; Maternal shock; </a:t>
            </a:r>
            <a:r>
              <a:rPr lang="en-US" dirty="0" err="1" smtClean="0"/>
              <a:t>Hypofibrinogenemia</a:t>
            </a:r>
            <a:r>
              <a:rPr lang="en-US" dirty="0" smtClean="0"/>
              <a:t> </a:t>
            </a:r>
            <a:r>
              <a:rPr lang="en-US" dirty="0"/>
              <a:t>(</a:t>
            </a:r>
            <a:r>
              <a:rPr lang="en-US" dirty="0" err="1"/>
              <a:t>ie</a:t>
            </a:r>
            <a:r>
              <a:rPr lang="en-US" dirty="0"/>
              <a:t>, &lt; 150 mg/</a:t>
            </a:r>
            <a:r>
              <a:rPr lang="en-US" dirty="0" err="1"/>
              <a:t>dL</a:t>
            </a:r>
            <a:r>
              <a:rPr lang="en-US" dirty="0" smtClean="0"/>
              <a:t>); Coagulopathy; Fetal </a:t>
            </a:r>
            <a:r>
              <a:rPr lang="en-US" dirty="0"/>
              <a:t>death</a:t>
            </a:r>
          </a:p>
          <a:p>
            <a:endParaRPr lang="en-US" dirty="0"/>
          </a:p>
        </p:txBody>
      </p:sp>
    </p:spTree>
    <p:extLst>
      <p:ext uri="{BB962C8B-B14F-4D97-AF65-F5344CB8AC3E}">
        <p14:creationId xmlns:p14="http://schemas.microsoft.com/office/powerpoint/2010/main" val="3275842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lnSpcReduction="10000"/>
          </a:bodyPr>
          <a:lstStyle/>
          <a:p>
            <a:r>
              <a:rPr lang="en-US" dirty="0"/>
              <a:t>Continuous vaginal bleeding (revealed </a:t>
            </a:r>
            <a:r>
              <a:rPr lang="en-US" dirty="0" err="1"/>
              <a:t>abruptio</a:t>
            </a:r>
            <a:r>
              <a:rPr lang="en-US" dirty="0"/>
              <a:t> placentae)</a:t>
            </a:r>
          </a:p>
          <a:p>
            <a:r>
              <a:rPr lang="en-US" dirty="0"/>
              <a:t>In ∼ 20% of cases, the hemorrhage is mainly </a:t>
            </a:r>
            <a:r>
              <a:rPr lang="en-US" dirty="0" err="1"/>
              <a:t>retroplacental</a:t>
            </a:r>
            <a:r>
              <a:rPr lang="en-US" dirty="0"/>
              <a:t>; vaginal bleeding does not occur (concealed </a:t>
            </a:r>
            <a:r>
              <a:rPr lang="en-US" dirty="0" err="1"/>
              <a:t>abruptio</a:t>
            </a:r>
            <a:r>
              <a:rPr lang="en-US" dirty="0"/>
              <a:t> placentae)</a:t>
            </a:r>
          </a:p>
          <a:p>
            <a:r>
              <a:rPr lang="en-US" dirty="0"/>
              <a:t>Sudden-onset abdominal pain or back pain , uterine tenderness </a:t>
            </a:r>
          </a:p>
          <a:p>
            <a:r>
              <a:rPr lang="en-US" dirty="0"/>
              <a:t>Hypertonic contractions (rigid uterus), premature labor</a:t>
            </a:r>
          </a:p>
          <a:p>
            <a:r>
              <a:rPr lang="en-US" dirty="0"/>
              <a:t>Fetal distress (60% of cases)</a:t>
            </a:r>
          </a:p>
          <a:p>
            <a:r>
              <a:rPr lang="en-US" dirty="0"/>
              <a:t>Possible diminished or absent fetal movement</a:t>
            </a:r>
          </a:p>
          <a:p>
            <a:r>
              <a:rPr lang="en-US" dirty="0"/>
              <a:t>Decelerations seen on fetal heart </a:t>
            </a:r>
            <a:r>
              <a:rPr lang="en-US" dirty="0" smtClean="0"/>
              <a:t>monitor</a:t>
            </a:r>
          </a:p>
          <a:p>
            <a:r>
              <a:rPr lang="en-US" dirty="0" smtClean="0"/>
              <a:t>Shock </a:t>
            </a:r>
            <a:endParaRPr lang="en-US" dirty="0"/>
          </a:p>
        </p:txBody>
      </p:sp>
    </p:spTree>
    <p:extLst>
      <p:ext uri="{BB962C8B-B14F-4D97-AF65-F5344CB8AC3E}">
        <p14:creationId xmlns:p14="http://schemas.microsoft.com/office/powerpoint/2010/main" val="1577895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a:t>
            </a:r>
            <a:endParaRPr lang="en-US" dirty="0"/>
          </a:p>
        </p:txBody>
      </p:sp>
      <p:sp>
        <p:nvSpPr>
          <p:cNvPr id="3" name="Content Placeholder 2"/>
          <p:cNvSpPr>
            <a:spLocks noGrp="1"/>
          </p:cNvSpPr>
          <p:nvPr>
            <p:ph idx="1"/>
          </p:nvPr>
        </p:nvSpPr>
        <p:spPr/>
        <p:txBody>
          <a:bodyPr>
            <a:normAutofit/>
          </a:bodyPr>
          <a:lstStyle/>
          <a:p>
            <a:r>
              <a:rPr lang="en-US" dirty="0" smtClean="0"/>
              <a:t>Placenta abruption is a clinical diagnosis</a:t>
            </a:r>
          </a:p>
          <a:p>
            <a:r>
              <a:rPr lang="en-US" b="1" dirty="0">
                <a:hlinkClick r:id="rId2"/>
              </a:rPr>
              <a:t>Ultrasound</a:t>
            </a:r>
            <a:endParaRPr lang="en-US" dirty="0">
              <a:hlinkClick r:id="rId2"/>
            </a:endParaRPr>
          </a:p>
          <a:p>
            <a:r>
              <a:rPr lang="en-US" dirty="0"/>
              <a:t> (transabdominal, transvaginal): only 25% sensitivity!</a:t>
            </a:r>
          </a:p>
          <a:p>
            <a:pPr lvl="1"/>
            <a:r>
              <a:rPr lang="en-US" dirty="0"/>
              <a:t>Presentation of the </a:t>
            </a:r>
            <a:r>
              <a:rPr lang="en-US" dirty="0" smtClean="0"/>
              <a:t>placental position </a:t>
            </a:r>
            <a:r>
              <a:rPr lang="en-US" dirty="0"/>
              <a:t>and a possible </a:t>
            </a:r>
            <a:r>
              <a:rPr lang="en-US" b="1" dirty="0" err="1" smtClean="0"/>
              <a:t>retroplacental</a:t>
            </a:r>
            <a:r>
              <a:rPr lang="en-US" b="1" dirty="0"/>
              <a:t> </a:t>
            </a:r>
            <a:r>
              <a:rPr lang="en-US" b="1" dirty="0" smtClean="0"/>
              <a:t>hematoma</a:t>
            </a:r>
            <a:endParaRPr lang="en-US" b="1" dirty="0">
              <a:hlinkClick r:id="rId3"/>
            </a:endParaRPr>
          </a:p>
          <a:p>
            <a:pPr lvl="1"/>
            <a:r>
              <a:rPr lang="en-US" dirty="0"/>
              <a:t>Monitoring vital </a:t>
            </a:r>
            <a:r>
              <a:rPr lang="en-US" dirty="0" smtClean="0"/>
              <a:t>signs</a:t>
            </a:r>
            <a:r>
              <a:rPr lang="en-US" dirty="0"/>
              <a:t> of the fetus (heartbeat, fetal movement)</a:t>
            </a:r>
          </a:p>
          <a:p>
            <a:pPr lvl="1"/>
            <a:r>
              <a:rPr lang="en-US" dirty="0"/>
              <a:t>To rule out </a:t>
            </a:r>
            <a:r>
              <a:rPr lang="en-US" dirty="0" smtClean="0"/>
              <a:t>placenta </a:t>
            </a:r>
            <a:r>
              <a:rPr lang="en-US" dirty="0" err="1" smtClean="0"/>
              <a:t>previa</a:t>
            </a:r>
            <a:r>
              <a:rPr lang="en-US" dirty="0"/>
              <a:t> </a:t>
            </a:r>
            <a:r>
              <a:rPr lang="en-US" dirty="0" smtClean="0"/>
              <a:t>in </a:t>
            </a:r>
            <a:r>
              <a:rPr lang="en-US" dirty="0"/>
              <a:t>unclear cases</a:t>
            </a:r>
          </a:p>
          <a:p>
            <a:r>
              <a:rPr lang="en-US" b="1" dirty="0"/>
              <a:t>Fetal heart </a:t>
            </a:r>
            <a:r>
              <a:rPr lang="en-US" b="1" dirty="0" smtClean="0"/>
              <a:t>rate monitoring using CTG</a:t>
            </a:r>
            <a:endParaRPr lang="en-US" dirty="0"/>
          </a:p>
          <a:p>
            <a:r>
              <a:rPr lang="en-US" b="1" dirty="0"/>
              <a:t>Laboratory tests</a:t>
            </a:r>
            <a:r>
              <a:rPr lang="en-US" dirty="0"/>
              <a:t>: </a:t>
            </a:r>
            <a:r>
              <a:rPr lang="en-US" dirty="0" smtClean="0"/>
              <a:t>CBC; coagulation profile</a:t>
            </a:r>
            <a:endParaRPr lang="en-US" dirty="0">
              <a:hlinkClick r:id="rId4"/>
            </a:endParaRPr>
          </a:p>
          <a:p>
            <a:endParaRPr lang="en-US" dirty="0"/>
          </a:p>
        </p:txBody>
      </p:sp>
    </p:spTree>
    <p:extLst>
      <p:ext uri="{BB962C8B-B14F-4D97-AF65-F5344CB8AC3E}">
        <p14:creationId xmlns:p14="http://schemas.microsoft.com/office/powerpoint/2010/main" val="555936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lstStyle/>
          <a:p>
            <a:pPr marL="0" indent="0">
              <a:buNone/>
            </a:pPr>
            <a:r>
              <a:rPr lang="en-US" dirty="0"/>
              <a:t>General approach</a:t>
            </a:r>
          </a:p>
          <a:p>
            <a:r>
              <a:rPr lang="en-US" dirty="0"/>
              <a:t>Hemodynamic control: monitor vital signs, maintain airways, volume resuscitation, type and </a:t>
            </a:r>
            <a:r>
              <a:rPr lang="en-US" dirty="0" err="1"/>
              <a:t>crossmatch</a:t>
            </a:r>
            <a:r>
              <a:rPr lang="en-US" dirty="0"/>
              <a:t> blood</a:t>
            </a:r>
          </a:p>
          <a:p>
            <a:r>
              <a:rPr lang="en-US" dirty="0"/>
              <a:t>Correct coagulopathy if necessary</a:t>
            </a:r>
          </a:p>
          <a:p>
            <a:r>
              <a:rPr lang="en-US" dirty="0" err="1"/>
              <a:t>RhD</a:t>
            </a:r>
            <a:r>
              <a:rPr lang="en-US" dirty="0"/>
              <a:t> prophylaxis in </a:t>
            </a:r>
            <a:r>
              <a:rPr lang="en-US" dirty="0" err="1"/>
              <a:t>RhD</a:t>
            </a:r>
            <a:r>
              <a:rPr lang="en-US" dirty="0"/>
              <a:t> negative mothers</a:t>
            </a:r>
          </a:p>
        </p:txBody>
      </p:sp>
    </p:spTree>
    <p:extLst>
      <p:ext uri="{BB962C8B-B14F-4D97-AF65-F5344CB8AC3E}">
        <p14:creationId xmlns:p14="http://schemas.microsoft.com/office/powerpoint/2010/main" val="9277709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dirty="0"/>
              <a:t>Specific approach according to severity</a:t>
            </a:r>
          </a:p>
          <a:p>
            <a:pPr>
              <a:buFont typeface="Wingdings" panose="05000000000000000000" pitchFamily="2" charset="2"/>
              <a:buChar char="q"/>
            </a:pPr>
            <a:r>
              <a:rPr lang="en-US" dirty="0"/>
              <a:t>Normal fetal findings and a hemodynamically stable mother</a:t>
            </a:r>
          </a:p>
          <a:p>
            <a:r>
              <a:rPr lang="en-US" dirty="0"/>
              <a:t>Observation, bed rest, regular control</a:t>
            </a:r>
          </a:p>
          <a:p>
            <a:r>
              <a:rPr lang="en-US" dirty="0"/>
              <a:t>Up to the 34th week of pregnancy</a:t>
            </a:r>
          </a:p>
          <a:p>
            <a:pPr lvl="1">
              <a:buFont typeface="Wingdings" panose="05000000000000000000" pitchFamily="2" charset="2"/>
              <a:buChar char="Ø"/>
            </a:pPr>
            <a:r>
              <a:rPr lang="en-US" dirty="0"/>
              <a:t>Fetal lung maturity induction with corticosteroids (e.g., betamethasone)</a:t>
            </a:r>
          </a:p>
          <a:p>
            <a:pPr lvl="1">
              <a:buFont typeface="Wingdings" panose="05000000000000000000" pitchFamily="2" charset="2"/>
              <a:buChar char="Ø"/>
            </a:pPr>
            <a:r>
              <a:rPr lang="en-US" dirty="0"/>
              <a:t>If necessary, </a:t>
            </a:r>
            <a:r>
              <a:rPr lang="en-US" dirty="0" err="1"/>
              <a:t>tocolysis</a:t>
            </a:r>
            <a:r>
              <a:rPr lang="en-US" dirty="0"/>
              <a:t> (e.g., </a:t>
            </a:r>
            <a:r>
              <a:rPr lang="en-US" dirty="0" err="1"/>
              <a:t>nifedipine</a:t>
            </a:r>
            <a:r>
              <a:rPr lang="en-US" dirty="0"/>
              <a:t>, β2-adrenergic agonist)</a:t>
            </a:r>
          </a:p>
          <a:p>
            <a:pPr lvl="1">
              <a:buFont typeface="Wingdings" panose="05000000000000000000" pitchFamily="2" charset="2"/>
              <a:buChar char="Ø"/>
            </a:pPr>
            <a:r>
              <a:rPr lang="en-US" dirty="0"/>
              <a:t>Aim for a normal delivery</a:t>
            </a:r>
          </a:p>
          <a:p>
            <a:r>
              <a:rPr lang="en-US" dirty="0"/>
              <a:t>34th to 36th week</a:t>
            </a:r>
          </a:p>
          <a:p>
            <a:pPr lvl="1">
              <a:buFont typeface="Wingdings" panose="05000000000000000000" pitchFamily="2" charset="2"/>
              <a:buChar char="Ø"/>
            </a:pPr>
            <a:r>
              <a:rPr lang="en-US" dirty="0"/>
              <a:t>Active uterine contractions present: vaginal delivery </a:t>
            </a:r>
          </a:p>
          <a:p>
            <a:pPr lvl="1">
              <a:buFont typeface="Wingdings" panose="05000000000000000000" pitchFamily="2" charset="2"/>
              <a:buChar char="Ø"/>
            </a:pPr>
            <a:r>
              <a:rPr lang="en-US" dirty="0"/>
              <a:t>No contractions + no signs of fetal distress + bleeding has stopped: expectant </a:t>
            </a:r>
            <a:r>
              <a:rPr lang="en-US" dirty="0" smtClean="0"/>
              <a:t>management </a:t>
            </a:r>
            <a:r>
              <a:rPr lang="en-US" dirty="0"/>
              <a:t>and observation</a:t>
            </a:r>
          </a:p>
          <a:p>
            <a:r>
              <a:rPr lang="en-US" b="1" dirty="0"/>
              <a:t>All pregnancies are delivered if acute abruption occurs after </a:t>
            </a:r>
            <a:r>
              <a:rPr lang="en-US" b="1" dirty="0" smtClean="0"/>
              <a:t>36 </a:t>
            </a:r>
            <a:r>
              <a:rPr lang="en-US" b="1" dirty="0"/>
              <a:t>weeks</a:t>
            </a:r>
          </a:p>
        </p:txBody>
      </p:sp>
    </p:spTree>
    <p:extLst>
      <p:ext uri="{BB962C8B-B14F-4D97-AF65-F5344CB8AC3E}">
        <p14:creationId xmlns:p14="http://schemas.microsoft.com/office/powerpoint/2010/main" val="41229544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a:t>Intrauterine fetal </a:t>
            </a:r>
            <a:r>
              <a:rPr lang="en-US" dirty="0" smtClean="0"/>
              <a:t>death </a:t>
            </a:r>
            <a:endParaRPr lang="en-US" dirty="0"/>
          </a:p>
          <a:p>
            <a:pPr marL="514350" indent="-514350">
              <a:buFont typeface="+mj-lt"/>
              <a:buAutoNum type="arabicPeriod"/>
            </a:pPr>
            <a:r>
              <a:rPr lang="en-US" dirty="0"/>
              <a:t>Maternal DIC and hypovolemic shock: occurs as a result of blood loss and massive coagulation; the placenta is rich in tissue thromboplastin, which is released as a result of the placental abruption.</a:t>
            </a:r>
          </a:p>
          <a:p>
            <a:pPr marL="514350" indent="-514350">
              <a:buFont typeface="+mj-lt"/>
              <a:buAutoNum type="arabicPeriod"/>
            </a:pPr>
            <a:r>
              <a:rPr lang="en-US" dirty="0" err="1"/>
              <a:t>Couvelaire</a:t>
            </a:r>
            <a:r>
              <a:rPr lang="en-US" dirty="0"/>
              <a:t> uterus</a:t>
            </a:r>
          </a:p>
          <a:p>
            <a:pPr lvl="1">
              <a:buFont typeface="Wingdings" panose="05000000000000000000" pitchFamily="2" charset="2"/>
              <a:buChar char="Ø"/>
            </a:pPr>
            <a:r>
              <a:rPr lang="en-US" dirty="0" err="1"/>
              <a:t>Retroplacental</a:t>
            </a:r>
            <a:r>
              <a:rPr lang="en-US" dirty="0"/>
              <a:t> hemorrhage may extend through the uterus into the peritoneum.</a:t>
            </a:r>
          </a:p>
          <a:p>
            <a:pPr lvl="1">
              <a:buFont typeface="Wingdings" panose="05000000000000000000" pitchFamily="2" charset="2"/>
              <a:buChar char="Ø"/>
            </a:pPr>
            <a:r>
              <a:rPr lang="en-US" dirty="0"/>
              <a:t>The myometrium is weakened, with possible subsequent uterine rupture during contraction</a:t>
            </a:r>
          </a:p>
        </p:txBody>
      </p:sp>
    </p:spTree>
    <p:extLst>
      <p:ext uri="{BB962C8B-B14F-4D97-AF65-F5344CB8AC3E}">
        <p14:creationId xmlns:p14="http://schemas.microsoft.com/office/powerpoint/2010/main" val="25986648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a:t>In acute symptoms and a live fetus</a:t>
            </a:r>
          </a:p>
          <a:p>
            <a:r>
              <a:rPr lang="en-US" dirty="0"/>
              <a:t>Emergency cesarean delivery independent of gestational age unless vaginal delivery is impending</a:t>
            </a:r>
          </a:p>
          <a:p>
            <a:pPr>
              <a:buFont typeface="Wingdings" panose="05000000000000000000" pitchFamily="2" charset="2"/>
              <a:buChar char="q"/>
            </a:pPr>
            <a:r>
              <a:rPr lang="en-US" dirty="0"/>
              <a:t>In acute symptoms and intrauterine fetal death</a:t>
            </a:r>
          </a:p>
          <a:p>
            <a:r>
              <a:rPr lang="en-US" dirty="0"/>
              <a:t>Induction of vaginal delivery through pharmacologic uterine contraction inducers and opening of the amniotic sac</a:t>
            </a:r>
          </a:p>
          <a:p>
            <a:r>
              <a:rPr lang="en-US" dirty="0"/>
              <a:t>An emergency cesarean delivery must be performed if there is a maternal risk; due to severe bleeding or slow progression of the birthing process, even in cases of intrauterine fetal death.</a:t>
            </a:r>
          </a:p>
        </p:txBody>
      </p:sp>
    </p:spTree>
    <p:extLst>
      <p:ext uri="{BB962C8B-B14F-4D97-AF65-F5344CB8AC3E}">
        <p14:creationId xmlns:p14="http://schemas.microsoft.com/office/powerpoint/2010/main" val="18747061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Vasa </a:t>
            </a:r>
            <a:r>
              <a:rPr lang="en-US" dirty="0" err="1" smtClean="0"/>
              <a:t>previa</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561926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dirty="0"/>
              <a:t>Antepartum </a:t>
            </a:r>
            <a:r>
              <a:rPr lang="en-US" dirty="0" err="1"/>
              <a:t>haemorrhage</a:t>
            </a:r>
            <a:r>
              <a:rPr lang="en-US" dirty="0"/>
              <a:t> (APH) defined as bleeding from the genital tract in the second half of pregnancy, remains a major cause of perinatal mortality and maternal morbidity in the developed </a:t>
            </a:r>
            <a:r>
              <a:rPr lang="en-US" dirty="0" smtClean="0"/>
              <a:t>world.</a:t>
            </a:r>
            <a:endParaRPr lang="en-US" dirty="0"/>
          </a:p>
        </p:txBody>
      </p:sp>
    </p:spTree>
    <p:extLst>
      <p:ext uri="{BB962C8B-B14F-4D97-AF65-F5344CB8AC3E}">
        <p14:creationId xmlns:p14="http://schemas.microsoft.com/office/powerpoint/2010/main" val="2972330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r>
              <a:rPr lang="en-US" dirty="0"/>
              <a:t>Condition in which the fetal vessels are located in the membranes near the internal </a:t>
            </a:r>
            <a:r>
              <a:rPr lang="en-US" dirty="0" err="1"/>
              <a:t>os</a:t>
            </a:r>
            <a:r>
              <a:rPr lang="en-US" dirty="0"/>
              <a:t> of the </a:t>
            </a:r>
            <a:r>
              <a:rPr lang="en-US" dirty="0" smtClean="0"/>
              <a:t>cervix putting </a:t>
            </a:r>
            <a:r>
              <a:rPr lang="en-US" dirty="0"/>
              <a:t>them at risk of injury if the membranes </a:t>
            </a:r>
            <a:r>
              <a:rPr lang="en-US" dirty="0" smtClean="0"/>
              <a:t>rupture</a:t>
            </a:r>
          </a:p>
          <a:p>
            <a:r>
              <a:rPr lang="en-US" dirty="0"/>
              <a:t>1/2500 births</a:t>
            </a:r>
          </a:p>
          <a:p>
            <a:endParaRPr lang="en-US" dirty="0"/>
          </a:p>
          <a:p>
            <a:endParaRPr lang="en-US" dirty="0"/>
          </a:p>
        </p:txBody>
      </p:sp>
    </p:spTree>
    <p:extLst>
      <p:ext uri="{BB962C8B-B14F-4D97-AF65-F5344CB8AC3E}">
        <p14:creationId xmlns:p14="http://schemas.microsoft.com/office/powerpoint/2010/main" val="39106103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a:t>
            </a:r>
            <a:endParaRPr lang="en-US" dirty="0"/>
          </a:p>
        </p:txBody>
      </p:sp>
      <p:sp>
        <p:nvSpPr>
          <p:cNvPr id="3" name="Content Placeholder 2"/>
          <p:cNvSpPr>
            <a:spLocks noGrp="1"/>
          </p:cNvSpPr>
          <p:nvPr>
            <p:ph idx="1"/>
          </p:nvPr>
        </p:nvSpPr>
        <p:spPr/>
        <p:txBody>
          <a:bodyPr>
            <a:normAutofit/>
          </a:bodyPr>
          <a:lstStyle/>
          <a:p>
            <a:r>
              <a:rPr lang="en-US" dirty="0"/>
              <a:t>Placental anomalies, such as:</a:t>
            </a:r>
          </a:p>
          <a:p>
            <a:pPr lvl="1">
              <a:buFont typeface="Wingdings" panose="05000000000000000000" pitchFamily="2" charset="2"/>
              <a:buChar char="Ø"/>
            </a:pPr>
            <a:r>
              <a:rPr lang="en-US" dirty="0" err="1"/>
              <a:t>Velamentous</a:t>
            </a:r>
            <a:r>
              <a:rPr lang="en-US" dirty="0"/>
              <a:t> umbilical cord </a:t>
            </a:r>
            <a:r>
              <a:rPr lang="en-US" dirty="0" smtClean="0"/>
              <a:t>insertion</a:t>
            </a:r>
          </a:p>
          <a:p>
            <a:pPr lvl="1">
              <a:buFont typeface="Wingdings" panose="05000000000000000000" pitchFamily="2" charset="2"/>
              <a:buChar char="Ø"/>
            </a:pPr>
            <a:r>
              <a:rPr lang="en-US" dirty="0" err="1" smtClean="0"/>
              <a:t>Bilobate</a:t>
            </a:r>
            <a:r>
              <a:rPr lang="en-US" dirty="0" smtClean="0"/>
              <a:t> </a:t>
            </a:r>
            <a:r>
              <a:rPr lang="en-US" dirty="0"/>
              <a:t>or </a:t>
            </a:r>
            <a:r>
              <a:rPr lang="en-US" dirty="0" err="1"/>
              <a:t>succenturiate</a:t>
            </a:r>
            <a:r>
              <a:rPr lang="en-US" dirty="0"/>
              <a:t> placenta</a:t>
            </a:r>
          </a:p>
          <a:p>
            <a:r>
              <a:rPr lang="en-US" dirty="0" smtClean="0"/>
              <a:t>Placenta </a:t>
            </a:r>
            <a:r>
              <a:rPr lang="en-US" dirty="0" err="1"/>
              <a:t>previa</a:t>
            </a:r>
            <a:endParaRPr lang="en-US" dirty="0"/>
          </a:p>
          <a:p>
            <a:r>
              <a:rPr lang="en-US" dirty="0"/>
              <a:t>Low-lying placenta</a:t>
            </a:r>
          </a:p>
          <a:p>
            <a:r>
              <a:rPr lang="en-US" dirty="0" err="1"/>
              <a:t>Multiparity</a:t>
            </a:r>
            <a:endParaRPr lang="en-US" dirty="0"/>
          </a:p>
          <a:p>
            <a:r>
              <a:rPr lang="en-US" dirty="0"/>
              <a:t>In vitro fertilization</a:t>
            </a:r>
          </a:p>
        </p:txBody>
      </p:sp>
    </p:spTree>
    <p:extLst>
      <p:ext uri="{BB962C8B-B14F-4D97-AF65-F5344CB8AC3E}">
        <p14:creationId xmlns:p14="http://schemas.microsoft.com/office/powerpoint/2010/main" val="535645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a:t>
            </a:r>
            <a:endParaRPr lang="en-US" dirty="0"/>
          </a:p>
        </p:txBody>
      </p:sp>
      <p:sp>
        <p:nvSpPr>
          <p:cNvPr id="3" name="Content Placeholder 2"/>
          <p:cNvSpPr>
            <a:spLocks noGrp="1"/>
          </p:cNvSpPr>
          <p:nvPr>
            <p:ph idx="1"/>
          </p:nvPr>
        </p:nvSpPr>
        <p:spPr/>
        <p:txBody>
          <a:bodyPr/>
          <a:lstStyle/>
          <a:p>
            <a:r>
              <a:rPr lang="en-US" dirty="0" smtClean="0"/>
              <a:t>The </a:t>
            </a:r>
            <a:r>
              <a:rPr lang="en-US" dirty="0"/>
              <a:t>classic presentation of vasa </a:t>
            </a:r>
            <a:r>
              <a:rPr lang="en-US" dirty="0" err="1"/>
              <a:t>previa</a:t>
            </a:r>
            <a:r>
              <a:rPr lang="en-US" dirty="0"/>
              <a:t> is </a:t>
            </a:r>
            <a:r>
              <a:rPr lang="en-US" b="1" dirty="0"/>
              <a:t>painless vaginal bleeding, rupture of membranes, and fetal bradycardia</a:t>
            </a:r>
            <a:r>
              <a:rPr lang="en-US" b="1" dirty="0" smtClean="0"/>
              <a:t>.</a:t>
            </a:r>
          </a:p>
          <a:p>
            <a:pPr marL="0" indent="0">
              <a:buNone/>
            </a:pPr>
            <a:endParaRPr lang="en-US" b="1" dirty="0"/>
          </a:p>
          <a:p>
            <a:r>
              <a:rPr lang="en-US" dirty="0"/>
              <a:t>Transabdominal or transvaginal </a:t>
            </a:r>
            <a:r>
              <a:rPr lang="en-US" dirty="0" smtClean="0"/>
              <a:t>ultrasound with </a:t>
            </a:r>
            <a:r>
              <a:rPr lang="en-US" dirty="0"/>
              <a:t>color Doppler shows fetal vessels overlying the internal </a:t>
            </a:r>
            <a:r>
              <a:rPr lang="en-US" dirty="0" err="1"/>
              <a:t>os</a:t>
            </a:r>
            <a:r>
              <a:rPr lang="en-US" dirty="0"/>
              <a:t> and decreased blood flow within fetal vessels</a:t>
            </a:r>
            <a:endParaRPr lang="en-US" b="1" dirty="0"/>
          </a:p>
        </p:txBody>
      </p:sp>
    </p:spTree>
    <p:extLst>
      <p:ext uri="{BB962C8B-B14F-4D97-AF65-F5344CB8AC3E}">
        <p14:creationId xmlns:p14="http://schemas.microsoft.com/office/powerpoint/2010/main" val="14794530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rmAutofit/>
          </a:bodyPr>
          <a:lstStyle/>
          <a:p>
            <a:r>
              <a:rPr lang="en-US" dirty="0"/>
              <a:t>Corticosteroids are used to accelerate fetal lung maturity.</a:t>
            </a:r>
          </a:p>
          <a:p>
            <a:endParaRPr lang="en-US" dirty="0"/>
          </a:p>
          <a:p>
            <a:r>
              <a:rPr lang="en-US" dirty="0"/>
              <a:t>Emergency cesarean delivery is usually indicated if any of the following occurs:</a:t>
            </a:r>
          </a:p>
          <a:p>
            <a:pPr lvl="1">
              <a:buFont typeface="Wingdings" panose="05000000000000000000" pitchFamily="2" charset="2"/>
              <a:buChar char="Ø"/>
            </a:pPr>
            <a:r>
              <a:rPr lang="en-US" dirty="0" smtClean="0"/>
              <a:t>Premature </a:t>
            </a:r>
            <a:r>
              <a:rPr lang="en-US" dirty="0"/>
              <a:t>rupture of the membranes </a:t>
            </a:r>
            <a:r>
              <a:rPr lang="en-US" dirty="0" smtClean="0"/>
              <a:t>occurs.</a:t>
            </a:r>
          </a:p>
          <a:p>
            <a:pPr lvl="1">
              <a:buFont typeface="Wingdings" panose="05000000000000000000" pitchFamily="2" charset="2"/>
              <a:buChar char="Ø"/>
            </a:pPr>
            <a:r>
              <a:rPr lang="en-US" dirty="0" smtClean="0"/>
              <a:t>Vaginal </a:t>
            </a:r>
            <a:r>
              <a:rPr lang="en-US" dirty="0"/>
              <a:t>bleeding </a:t>
            </a:r>
            <a:r>
              <a:rPr lang="en-US" dirty="0" smtClean="0"/>
              <a:t>continues.</a:t>
            </a:r>
          </a:p>
          <a:p>
            <a:pPr lvl="1">
              <a:buFont typeface="Wingdings" panose="05000000000000000000" pitchFamily="2" charset="2"/>
              <a:buChar char="Ø"/>
            </a:pPr>
            <a:r>
              <a:rPr lang="en-US" dirty="0" smtClean="0"/>
              <a:t>Fetal </a:t>
            </a:r>
            <a:r>
              <a:rPr lang="en-US" dirty="0"/>
              <a:t>status is </a:t>
            </a:r>
            <a:r>
              <a:rPr lang="en-US" dirty="0" err="1"/>
              <a:t>nonreassuring</a:t>
            </a:r>
            <a:endParaRPr lang="en-US" dirty="0"/>
          </a:p>
          <a:p>
            <a:r>
              <a:rPr lang="en-US" dirty="0"/>
              <a:t>If none of these problems are present and labor has not occurred, clinicians can offer to schedule cesarean delivery.</a:t>
            </a:r>
          </a:p>
        </p:txBody>
      </p:sp>
    </p:spTree>
    <p:extLst>
      <p:ext uri="{BB962C8B-B14F-4D97-AF65-F5344CB8AC3E}">
        <p14:creationId xmlns:p14="http://schemas.microsoft.com/office/powerpoint/2010/main" val="23133980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Uterine rupture</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085627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r>
              <a:rPr lang="en-US" dirty="0"/>
              <a:t>Uterine rupture is spontaneous tearing of the uterus that may result in the fetus being expelled into the peritoneal </a:t>
            </a:r>
            <a:r>
              <a:rPr lang="en-US" dirty="0" smtClean="0"/>
              <a:t>cavity.</a:t>
            </a:r>
          </a:p>
          <a:p>
            <a:r>
              <a:rPr lang="en-US" dirty="0"/>
              <a:t>Uterine rupture is rare. It can occur during late pregnancy or active labor.</a:t>
            </a:r>
          </a:p>
          <a:p>
            <a:r>
              <a:rPr lang="en-US" dirty="0"/>
              <a:t>Uterine rupture occurs most often along healed scar lines in women who have had prior </a:t>
            </a:r>
            <a:r>
              <a:rPr lang="en-US" b="1" dirty="0" err="1" smtClean="0"/>
              <a:t>cs</a:t>
            </a:r>
            <a:endParaRPr lang="en-US" dirty="0"/>
          </a:p>
          <a:p>
            <a:endParaRPr lang="en-US" dirty="0"/>
          </a:p>
        </p:txBody>
      </p:sp>
    </p:spTree>
    <p:extLst>
      <p:ext uri="{BB962C8B-B14F-4D97-AF65-F5344CB8AC3E}">
        <p14:creationId xmlns:p14="http://schemas.microsoft.com/office/powerpoint/2010/main" val="33895285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Aetiolgy</a:t>
            </a:r>
            <a:r>
              <a:rPr lang="en-US" dirty="0" smtClean="0"/>
              <a:t> / Risk factors</a:t>
            </a:r>
            <a:endParaRPr lang="en-US" dirty="0"/>
          </a:p>
        </p:txBody>
      </p:sp>
      <p:sp>
        <p:nvSpPr>
          <p:cNvPr id="3" name="Content Placeholder 2"/>
          <p:cNvSpPr>
            <a:spLocks noGrp="1"/>
          </p:cNvSpPr>
          <p:nvPr>
            <p:ph idx="1"/>
          </p:nvPr>
        </p:nvSpPr>
        <p:spPr/>
        <p:txBody>
          <a:bodyPr/>
          <a:lstStyle/>
          <a:p>
            <a:r>
              <a:rPr lang="en-US" dirty="0"/>
              <a:t>Uterine </a:t>
            </a:r>
            <a:r>
              <a:rPr lang="en-US" dirty="0" err="1"/>
              <a:t>overdistention</a:t>
            </a:r>
            <a:r>
              <a:rPr lang="en-US" dirty="0"/>
              <a:t> (due to </a:t>
            </a:r>
            <a:r>
              <a:rPr lang="en-US" dirty="0">
                <a:hlinkClick r:id="rId2"/>
              </a:rPr>
              <a:t>multifetal pregnancy</a:t>
            </a:r>
            <a:r>
              <a:rPr lang="en-US" dirty="0"/>
              <a:t>, </a:t>
            </a:r>
            <a:r>
              <a:rPr lang="en-US" dirty="0">
                <a:hlinkClick r:id="rId3"/>
              </a:rPr>
              <a:t>polyhydramnios</a:t>
            </a:r>
            <a:r>
              <a:rPr lang="en-US" dirty="0"/>
              <a:t>, or fetal anomalies)</a:t>
            </a:r>
          </a:p>
          <a:p>
            <a:r>
              <a:rPr lang="en-US" dirty="0"/>
              <a:t>External or internal fetal version</a:t>
            </a:r>
          </a:p>
          <a:p>
            <a:r>
              <a:rPr lang="en-US" dirty="0"/>
              <a:t>Iatrogenic perforation</a:t>
            </a:r>
          </a:p>
          <a:p>
            <a:r>
              <a:rPr lang="en-US" dirty="0"/>
              <a:t>Excessive use of </a:t>
            </a:r>
            <a:r>
              <a:rPr lang="en-US" dirty="0" err="1"/>
              <a:t>uterotonics</a:t>
            </a:r>
            <a:endParaRPr lang="en-US" dirty="0"/>
          </a:p>
          <a:p>
            <a:r>
              <a:rPr lang="en-US" dirty="0"/>
              <a:t>Failure to recognize labor dystocia with excessive uterine contractions against a lower uterine restriction ring</a:t>
            </a:r>
          </a:p>
          <a:p>
            <a:endParaRPr lang="en-US" dirty="0"/>
          </a:p>
        </p:txBody>
      </p:sp>
    </p:spTree>
    <p:extLst>
      <p:ext uri="{BB962C8B-B14F-4D97-AF65-F5344CB8AC3E}">
        <p14:creationId xmlns:p14="http://schemas.microsoft.com/office/powerpoint/2010/main" val="13944623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presentation</a:t>
            </a:r>
            <a:endParaRPr lang="en-US" dirty="0"/>
          </a:p>
        </p:txBody>
      </p:sp>
      <p:sp>
        <p:nvSpPr>
          <p:cNvPr id="3" name="Content Placeholder 2"/>
          <p:cNvSpPr>
            <a:spLocks noGrp="1"/>
          </p:cNvSpPr>
          <p:nvPr>
            <p:ph idx="1"/>
          </p:nvPr>
        </p:nvSpPr>
        <p:spPr/>
        <p:txBody>
          <a:bodyPr/>
          <a:lstStyle/>
          <a:p>
            <a:r>
              <a:rPr lang="en-US" dirty="0" smtClean="0"/>
              <a:t>fetal </a:t>
            </a:r>
            <a:r>
              <a:rPr lang="en-US" dirty="0"/>
              <a:t>bradycardia, variable decelerations, </a:t>
            </a:r>
            <a:endParaRPr lang="en-US" dirty="0" smtClean="0"/>
          </a:p>
          <a:p>
            <a:r>
              <a:rPr lang="en-US" dirty="0" smtClean="0"/>
              <a:t>evidence </a:t>
            </a:r>
            <a:r>
              <a:rPr lang="en-US" dirty="0"/>
              <a:t>of hypovolemia, </a:t>
            </a:r>
            <a:endParaRPr lang="en-US" dirty="0" smtClean="0"/>
          </a:p>
          <a:p>
            <a:r>
              <a:rPr lang="en-US" dirty="0" smtClean="0"/>
              <a:t>loss </a:t>
            </a:r>
            <a:r>
              <a:rPr lang="en-US" dirty="0"/>
              <a:t>of fetal station (detected during cervical examination</a:t>
            </a:r>
            <a:r>
              <a:rPr lang="en-US" dirty="0" smtClean="0"/>
              <a:t>),</a:t>
            </a:r>
          </a:p>
          <a:p>
            <a:r>
              <a:rPr lang="en-US" dirty="0" smtClean="0"/>
              <a:t>severe </a:t>
            </a:r>
            <a:r>
              <a:rPr lang="en-US" dirty="0"/>
              <a:t>or constant abdominal pain. </a:t>
            </a:r>
            <a:endParaRPr lang="en-US" dirty="0" smtClean="0"/>
          </a:p>
          <a:p>
            <a:pPr marL="0" indent="0">
              <a:buNone/>
            </a:pPr>
            <a:r>
              <a:rPr lang="en-US" dirty="0" smtClean="0"/>
              <a:t>If </a:t>
            </a:r>
            <a:r>
              <a:rPr lang="en-US" dirty="0"/>
              <a:t>the fetus has been expelled from the uterus and is located within the peritoneal cavity, morbidity and mortality increase significantly.</a:t>
            </a:r>
          </a:p>
        </p:txBody>
      </p:sp>
    </p:spTree>
    <p:extLst>
      <p:ext uri="{BB962C8B-B14F-4D97-AF65-F5344CB8AC3E}">
        <p14:creationId xmlns:p14="http://schemas.microsoft.com/office/powerpoint/2010/main" val="22278082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a:t>Diagnosis</a:t>
            </a:r>
            <a:r>
              <a:rPr lang="en-US" dirty="0"/>
              <a:t> of uterine rupture is confirmed by laparotomy.</a:t>
            </a:r>
          </a:p>
          <a:p>
            <a:r>
              <a:rPr lang="en-US" b="1" dirty="0"/>
              <a:t>Treatment</a:t>
            </a:r>
            <a:r>
              <a:rPr lang="en-US" dirty="0"/>
              <a:t> of uterine rupture is immediate laparotomy with cesarean delivery and, if necessary, hysterectomy.</a:t>
            </a:r>
          </a:p>
          <a:p>
            <a:endParaRPr lang="en-US" dirty="0"/>
          </a:p>
        </p:txBody>
      </p:sp>
    </p:spTree>
    <p:extLst>
      <p:ext uri="{BB962C8B-B14F-4D97-AF65-F5344CB8AC3E}">
        <p14:creationId xmlns:p14="http://schemas.microsoft.com/office/powerpoint/2010/main" val="947439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p:txBody>
          <a:bodyPr/>
          <a:lstStyle/>
          <a:p>
            <a:r>
              <a:rPr lang="en-US" dirty="0" smtClean="0"/>
              <a:t>emedicine.medscape.com</a:t>
            </a:r>
          </a:p>
          <a:p>
            <a:r>
              <a:rPr lang="en-US" dirty="0" smtClean="0"/>
              <a:t>Obstetrics by ten teachers</a:t>
            </a:r>
          </a:p>
          <a:p>
            <a:r>
              <a:rPr lang="en-US" dirty="0" smtClean="0"/>
              <a:t>Uptodate.com</a:t>
            </a:r>
          </a:p>
          <a:p>
            <a:endParaRPr lang="en-US" dirty="0"/>
          </a:p>
        </p:txBody>
      </p:sp>
    </p:spTree>
    <p:extLst>
      <p:ext uri="{BB962C8B-B14F-4D97-AF65-F5344CB8AC3E}">
        <p14:creationId xmlns:p14="http://schemas.microsoft.com/office/powerpoint/2010/main" val="1012524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a:t>
            </a:r>
            <a:endParaRPr lang="en-US" dirty="0"/>
          </a:p>
        </p:txBody>
      </p:sp>
      <p:sp>
        <p:nvSpPr>
          <p:cNvPr id="3" name="Content Placeholder 2"/>
          <p:cNvSpPr>
            <a:spLocks noGrp="1"/>
          </p:cNvSpPr>
          <p:nvPr>
            <p:ph idx="1"/>
          </p:nvPr>
        </p:nvSpPr>
        <p:spPr/>
        <p:txBody>
          <a:bodyPr/>
          <a:lstStyle/>
          <a:p>
            <a:r>
              <a:rPr lang="en-US" dirty="0" smtClean="0"/>
              <a:t>Show</a:t>
            </a:r>
          </a:p>
          <a:p>
            <a:r>
              <a:rPr lang="en-US" dirty="0" smtClean="0"/>
              <a:t>Placenta </a:t>
            </a:r>
            <a:r>
              <a:rPr lang="en-US" dirty="0" err="1" smtClean="0"/>
              <a:t>praevia</a:t>
            </a:r>
            <a:endParaRPr lang="en-US" dirty="0" smtClean="0"/>
          </a:p>
          <a:p>
            <a:r>
              <a:rPr lang="en-US" dirty="0" err="1" smtClean="0"/>
              <a:t>Abruptio</a:t>
            </a:r>
            <a:r>
              <a:rPr lang="en-US" dirty="0" smtClean="0"/>
              <a:t> placenta</a:t>
            </a:r>
          </a:p>
          <a:p>
            <a:r>
              <a:rPr lang="en-US" dirty="0" smtClean="0"/>
              <a:t>Vasa </a:t>
            </a:r>
            <a:r>
              <a:rPr lang="en-US" dirty="0" err="1" smtClean="0"/>
              <a:t>praevia</a:t>
            </a:r>
            <a:r>
              <a:rPr lang="en-US" dirty="0" smtClean="0"/>
              <a:t> - rare</a:t>
            </a:r>
          </a:p>
          <a:p>
            <a:r>
              <a:rPr lang="en-US" dirty="0" smtClean="0"/>
              <a:t>Uterine rupture - rare</a:t>
            </a:r>
            <a:endParaRPr lang="en-US" dirty="0"/>
          </a:p>
        </p:txBody>
      </p:sp>
    </p:spTree>
    <p:extLst>
      <p:ext uri="{BB962C8B-B14F-4D97-AF65-F5344CB8AC3E}">
        <p14:creationId xmlns:p14="http://schemas.microsoft.com/office/powerpoint/2010/main" val="3876985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Placenta </a:t>
            </a:r>
            <a:r>
              <a:rPr lang="en-US" b="1" dirty="0" err="1" smtClean="0"/>
              <a:t>previa</a:t>
            </a:r>
            <a:endParaRPr lang="en-US" b="1"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70411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t>
            </a:r>
            <a:endParaRPr lang="en-US" dirty="0"/>
          </a:p>
        </p:txBody>
      </p:sp>
      <p:sp>
        <p:nvSpPr>
          <p:cNvPr id="3" name="Content Placeholder 2"/>
          <p:cNvSpPr>
            <a:spLocks noGrp="1"/>
          </p:cNvSpPr>
          <p:nvPr>
            <p:ph idx="1"/>
          </p:nvPr>
        </p:nvSpPr>
        <p:spPr/>
        <p:txBody>
          <a:bodyPr>
            <a:normAutofit fontScale="92500"/>
          </a:bodyPr>
          <a:lstStyle/>
          <a:p>
            <a:r>
              <a:rPr lang="en-US" dirty="0"/>
              <a:t>Placenta </a:t>
            </a:r>
            <a:r>
              <a:rPr lang="en-US" dirty="0" err="1"/>
              <a:t>previa</a:t>
            </a:r>
            <a:r>
              <a:rPr lang="en-US" dirty="0"/>
              <a:t> is an obstetric complication that classically presents as painless vaginal bleeding in the third trimester secondary to an abnormal placentation near or covering the internal cervical </a:t>
            </a:r>
            <a:r>
              <a:rPr lang="en-US" dirty="0" err="1"/>
              <a:t>os</a:t>
            </a:r>
            <a:r>
              <a:rPr lang="en-US" dirty="0" smtClean="0"/>
              <a:t>.</a:t>
            </a:r>
          </a:p>
          <a:p>
            <a:endParaRPr lang="en-US" dirty="0"/>
          </a:p>
          <a:p>
            <a:r>
              <a:rPr lang="en-US" dirty="0"/>
              <a:t>A leading cause of third-trimester hemorrhage, placenta </a:t>
            </a:r>
            <a:r>
              <a:rPr lang="en-US" dirty="0" err="1"/>
              <a:t>previa</a:t>
            </a:r>
            <a:r>
              <a:rPr lang="en-US" dirty="0"/>
              <a:t> presents classically as painless bleeding. Bleeding is thought to occur in association with the development of the lower uterine segment in the third trimester. Placental attachment is disrupted as this area gradually thins in preparation for the onset of labor; this leads to bleeding at the implantation site, because the uterus is unable to contract adequately and stop the flow of blood from the open vessels.</a:t>
            </a:r>
            <a:endParaRPr lang="en-US" dirty="0"/>
          </a:p>
        </p:txBody>
      </p:sp>
    </p:spTree>
    <p:extLst>
      <p:ext uri="{BB962C8B-B14F-4D97-AF65-F5344CB8AC3E}">
        <p14:creationId xmlns:p14="http://schemas.microsoft.com/office/powerpoint/2010/main" val="2039926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 / </a:t>
            </a:r>
            <a:r>
              <a:rPr lang="en-US" dirty="0"/>
              <a:t>R</a:t>
            </a:r>
            <a:r>
              <a:rPr lang="en-US" dirty="0" smtClean="0"/>
              <a:t>isk factors</a:t>
            </a:r>
            <a:endParaRPr lang="en-US" dirty="0"/>
          </a:p>
        </p:txBody>
      </p:sp>
      <p:sp>
        <p:nvSpPr>
          <p:cNvPr id="3" name="Content Placeholder 2"/>
          <p:cNvSpPr>
            <a:spLocks noGrp="1"/>
          </p:cNvSpPr>
          <p:nvPr>
            <p:ph idx="1"/>
          </p:nvPr>
        </p:nvSpPr>
        <p:spPr/>
        <p:txBody>
          <a:bodyPr>
            <a:normAutofit/>
          </a:bodyPr>
          <a:lstStyle/>
          <a:p>
            <a:r>
              <a:rPr lang="en-US" dirty="0"/>
              <a:t>Maternal age &gt; 35 </a:t>
            </a:r>
            <a:r>
              <a:rPr lang="en-US" dirty="0" smtClean="0"/>
              <a:t>years</a:t>
            </a:r>
          </a:p>
          <a:p>
            <a:r>
              <a:rPr lang="en-US" dirty="0" err="1" smtClean="0"/>
              <a:t>Multiparity</a:t>
            </a:r>
            <a:endParaRPr lang="en-US" dirty="0" smtClean="0"/>
          </a:p>
          <a:p>
            <a:r>
              <a:rPr lang="en-US" dirty="0" smtClean="0"/>
              <a:t>short </a:t>
            </a:r>
            <a:r>
              <a:rPr lang="en-US" dirty="0"/>
              <a:t>intervals between </a:t>
            </a:r>
            <a:r>
              <a:rPr lang="en-US" dirty="0" smtClean="0"/>
              <a:t>pregnancies</a:t>
            </a:r>
            <a:endParaRPr lang="en-US" dirty="0"/>
          </a:p>
          <a:p>
            <a:r>
              <a:rPr lang="en-US" dirty="0"/>
              <a:t>Previous </a:t>
            </a:r>
            <a:r>
              <a:rPr lang="en-US" dirty="0" smtClean="0"/>
              <a:t>curettage </a:t>
            </a:r>
            <a:r>
              <a:rPr lang="en-US" dirty="0"/>
              <a:t>or cesarean </a:t>
            </a:r>
            <a:r>
              <a:rPr lang="en-US" dirty="0" smtClean="0"/>
              <a:t>delivery</a:t>
            </a:r>
            <a:endParaRPr lang="en-US" dirty="0"/>
          </a:p>
          <a:p>
            <a:r>
              <a:rPr lang="en-US" dirty="0"/>
              <a:t>Previous placenta </a:t>
            </a:r>
            <a:r>
              <a:rPr lang="en-US" dirty="0" err="1" smtClean="0"/>
              <a:t>previa</a:t>
            </a:r>
            <a:endParaRPr lang="en-US" dirty="0"/>
          </a:p>
          <a:p>
            <a:r>
              <a:rPr lang="en-US" dirty="0" smtClean="0"/>
              <a:t>previous/recurrent abortion</a:t>
            </a:r>
          </a:p>
          <a:p>
            <a:r>
              <a:rPr lang="en-US" dirty="0" smtClean="0"/>
              <a:t>Infertility treatment</a:t>
            </a:r>
          </a:p>
          <a:p>
            <a:r>
              <a:rPr lang="en-US" dirty="0" smtClean="0"/>
              <a:t>Smoking or cocaine use</a:t>
            </a:r>
          </a:p>
        </p:txBody>
      </p:sp>
    </p:spTree>
    <p:extLst>
      <p:ext uri="{BB962C8B-B14F-4D97-AF65-F5344CB8AC3E}">
        <p14:creationId xmlns:p14="http://schemas.microsoft.com/office/powerpoint/2010/main" val="1366114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a:t>
            </a:r>
            <a:endParaRPr lang="en-US" dirty="0"/>
          </a:p>
        </p:txBody>
      </p:sp>
      <p:sp>
        <p:nvSpPr>
          <p:cNvPr id="3" name="Content Placeholder 2"/>
          <p:cNvSpPr>
            <a:spLocks noGrp="1"/>
          </p:cNvSpPr>
          <p:nvPr>
            <p:ph idx="1"/>
          </p:nvPr>
        </p:nvSpPr>
        <p:spPr/>
        <p:txBody>
          <a:bodyPr/>
          <a:lstStyle/>
          <a:p>
            <a:r>
              <a:rPr lang="en-US" dirty="0"/>
              <a:t>A </a:t>
            </a:r>
            <a:r>
              <a:rPr lang="en-US" b="1" i="1" u="sng" dirty="0"/>
              <a:t>complete </a:t>
            </a:r>
            <a:r>
              <a:rPr lang="en-US" b="1" i="1" u="sng" dirty="0" err="1"/>
              <a:t>previa</a:t>
            </a:r>
            <a:r>
              <a:rPr lang="en-US" dirty="0"/>
              <a:t> is defined as complete coverage of the cervical </a:t>
            </a:r>
            <a:r>
              <a:rPr lang="en-US" dirty="0" err="1"/>
              <a:t>os</a:t>
            </a:r>
            <a:r>
              <a:rPr lang="en-US" dirty="0"/>
              <a:t> by the placenta. If the leading edge of the placenta is less than 2 cm from the internal </a:t>
            </a:r>
            <a:r>
              <a:rPr lang="en-US" dirty="0" err="1"/>
              <a:t>os</a:t>
            </a:r>
            <a:r>
              <a:rPr lang="en-US" dirty="0"/>
              <a:t>, but not fully covering, it is considered a </a:t>
            </a:r>
            <a:r>
              <a:rPr lang="en-US" b="1" i="1" u="sng" dirty="0"/>
              <a:t>marginal </a:t>
            </a:r>
            <a:r>
              <a:rPr lang="en-US" b="1" i="1" u="sng" dirty="0" err="1" smtClean="0"/>
              <a:t>previa</a:t>
            </a:r>
            <a:endParaRPr lang="en-US" b="1" i="1" u="sng" dirty="0" smtClean="0"/>
          </a:p>
          <a:p>
            <a:endParaRPr lang="en-US" dirty="0"/>
          </a:p>
        </p:txBody>
      </p:sp>
    </p:spTree>
    <p:extLst>
      <p:ext uri="{BB962C8B-B14F-4D97-AF65-F5344CB8AC3E}">
        <p14:creationId xmlns:p14="http://schemas.microsoft.com/office/powerpoint/2010/main" val="3177322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Subtypes </a:t>
            </a:r>
            <a:endParaRPr lang="en-US" dirty="0"/>
          </a:p>
        </p:txBody>
      </p:sp>
      <p:pic>
        <p:nvPicPr>
          <p:cNvPr id="4" name="Content Placeholder 3"/>
          <p:cNvPicPr>
            <a:picLocks noGrp="1" noChangeAspect="1"/>
          </p:cNvPicPr>
          <p:nvPr>
            <p:ph idx="1"/>
          </p:nvPr>
        </p:nvPicPr>
        <p:blipFill>
          <a:blip r:embed="rId2"/>
          <a:stretch>
            <a:fillRect/>
          </a:stretch>
        </p:blipFill>
        <p:spPr>
          <a:xfrm>
            <a:off x="2072640" y="1853184"/>
            <a:ext cx="8530057" cy="4181856"/>
          </a:xfrm>
          <a:prstGeom prst="rect">
            <a:avLst/>
          </a:prstGeom>
        </p:spPr>
      </p:pic>
    </p:spTree>
    <p:extLst>
      <p:ext uri="{BB962C8B-B14F-4D97-AF65-F5344CB8AC3E}">
        <p14:creationId xmlns:p14="http://schemas.microsoft.com/office/powerpoint/2010/main" val="18376138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1495</Words>
  <Application>Microsoft Office PowerPoint</Application>
  <PresentationFormat>Widescreen</PresentationFormat>
  <Paragraphs>207</Paragraphs>
  <Slides>39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Calibri Light</vt:lpstr>
      <vt:lpstr>Wingdings</vt:lpstr>
      <vt:lpstr>Office Theme</vt:lpstr>
      <vt:lpstr>ANTEPARTUM HAEMORRHAGE</vt:lpstr>
      <vt:lpstr>Objectives </vt:lpstr>
      <vt:lpstr>Definition</vt:lpstr>
      <vt:lpstr>Causes </vt:lpstr>
      <vt:lpstr>Placenta previa</vt:lpstr>
      <vt:lpstr>Definition </vt:lpstr>
      <vt:lpstr>Etiology / Risk factors</vt:lpstr>
      <vt:lpstr>Classification </vt:lpstr>
      <vt:lpstr>Subtypes </vt:lpstr>
      <vt:lpstr>Clinical presentation</vt:lpstr>
      <vt:lpstr>Diagnosis </vt:lpstr>
      <vt:lpstr>Management approach</vt:lpstr>
      <vt:lpstr>Management approach</vt:lpstr>
      <vt:lpstr>Expectant management </vt:lpstr>
      <vt:lpstr>Route of delivery </vt:lpstr>
      <vt:lpstr>Maternal complications</vt:lpstr>
      <vt:lpstr>Fetal complications</vt:lpstr>
      <vt:lpstr>Abruptio placentae</vt:lpstr>
      <vt:lpstr>Introduction </vt:lpstr>
      <vt:lpstr>Etiology / risk factors</vt:lpstr>
      <vt:lpstr>PowerPoint Presentation</vt:lpstr>
      <vt:lpstr>Grading / Classification of Abruptio placentae</vt:lpstr>
      <vt:lpstr>Clinical features</vt:lpstr>
      <vt:lpstr>Diagnosis </vt:lpstr>
      <vt:lpstr>Management </vt:lpstr>
      <vt:lpstr>PowerPoint Presentation</vt:lpstr>
      <vt:lpstr>Complications </vt:lpstr>
      <vt:lpstr>PowerPoint Presentation</vt:lpstr>
      <vt:lpstr>Vasa previa</vt:lpstr>
      <vt:lpstr>Introduction </vt:lpstr>
      <vt:lpstr>Risk factors</vt:lpstr>
      <vt:lpstr>Diagnosis </vt:lpstr>
      <vt:lpstr>Management </vt:lpstr>
      <vt:lpstr>Uterine rupture</vt:lpstr>
      <vt:lpstr>Introduction </vt:lpstr>
      <vt:lpstr>Aetiolgy / Risk factors</vt:lpstr>
      <vt:lpstr>Clinical presentation</vt:lpstr>
      <vt:lpstr>PowerPoint Presentation</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ANTEPARTUM HAEMORRHAGE</dc:title>
  <dc:creator>admin</dc:creator>
  <cp:lastModifiedBy>admin</cp:lastModifiedBy>
  <cp:revision>24</cp:revision>
  <dcterms:created xsi:type="dcterms:W3CDTF">2021-06-14T08:14:18Z</dcterms:created>
  <dcterms:modified xsi:type="dcterms:W3CDTF">2021-06-15T09:55:40Z</dcterms:modified>
</cp:coreProperties>
</file>