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8"/>
  </p:notesMasterIdLst>
  <p:handoutMasterIdLst>
    <p:handoutMasterId r:id="rId6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96" r:id="rId13"/>
    <p:sldId id="268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322" r:id="rId36"/>
    <p:sldId id="290" r:id="rId37"/>
    <p:sldId id="291" r:id="rId38"/>
    <p:sldId id="292" r:id="rId39"/>
    <p:sldId id="293" r:id="rId40"/>
    <p:sldId id="294" r:id="rId41"/>
    <p:sldId id="309" r:id="rId42"/>
    <p:sldId id="317" r:id="rId43"/>
    <p:sldId id="318" r:id="rId44"/>
    <p:sldId id="319" r:id="rId45"/>
    <p:sldId id="320" r:id="rId46"/>
    <p:sldId id="321" r:id="rId47"/>
    <p:sldId id="295" r:id="rId48"/>
    <p:sldId id="297" r:id="rId49"/>
    <p:sldId id="298" r:id="rId50"/>
    <p:sldId id="299" r:id="rId51"/>
    <p:sldId id="300" r:id="rId52"/>
    <p:sldId id="301" r:id="rId53"/>
    <p:sldId id="305" r:id="rId54"/>
    <p:sldId id="302" r:id="rId55"/>
    <p:sldId id="306" r:id="rId56"/>
    <p:sldId id="303" r:id="rId57"/>
    <p:sldId id="304" r:id="rId58"/>
    <p:sldId id="307" r:id="rId59"/>
    <p:sldId id="308" r:id="rId60"/>
    <p:sldId id="310" r:id="rId61"/>
    <p:sldId id="311" r:id="rId62"/>
    <p:sldId id="313" r:id="rId63"/>
    <p:sldId id="312" r:id="rId64"/>
    <p:sldId id="314" r:id="rId65"/>
    <p:sldId id="315" r:id="rId66"/>
    <p:sldId id="316" r:id="rId6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 err="1" smtClean="0"/>
              <a:t>Anthelmintics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Mr. 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09A842-9DB3-438B-9D88-D10CF9B43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83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B2DC98-F3F9-412C-AA20-2C8AC366D885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0D408B-5749-4A7D-ABA7-76CACBC86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39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F2BC00D-FF19-47A9-95B3-6C86EEBDE985}" type="datetime1">
              <a:rPr lang="en-US" smtClean="0"/>
              <a:t>8/26/2019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75B7-8775-4720-AFC1-0E99AE61538C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725C7E0-ADE4-4FE5-B634-F9A152D65892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8D4-3972-4C99-83B1-A79BF2748843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07CE-1BF8-4A6C-965E-04AE9EC402AE}" type="datetime1">
              <a:rPr lang="en-US" smtClean="0"/>
              <a:t>8/26/2019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E8C31CF-38C9-4DAD-9613-44859C44C72A}" type="datetime1">
              <a:rPr lang="en-US" smtClean="0"/>
              <a:t>8/26/2019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1C3BB56-5607-4FD2-A6C0-2A45AFBC5600}" type="datetime1">
              <a:rPr lang="en-US" smtClean="0"/>
              <a:t>8/26/2019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24D1-C5CF-4E25-AD5E-9904D948E92F}" type="datetime1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92C9-7D06-4B4E-B3CB-A015098D44A4}" type="datetime1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8207-EB68-4E09-9157-8B98A516AA19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BEBEA26-FBE0-4716-ACBC-6F374B214F42}" type="datetime1">
              <a:rPr lang="en-US" smtClean="0"/>
              <a:t>8/26/2019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C15544-7669-4F8B-99C4-6353D178C6C0}" type="datetime1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CHEMOTHERAPY OF HELMINTHIC INFECTIONS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P.J. OKOTH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000" b="1" dirty="0" err="1" smtClean="0"/>
              <a:t>Benzimidazoles</a:t>
            </a:r>
            <a:r>
              <a:rPr lang="en-US" sz="3000" b="1" dirty="0" smtClean="0"/>
              <a:t>:</a:t>
            </a:r>
            <a:endParaRPr lang="en-US" sz="3000" dirty="0" smtClean="0"/>
          </a:p>
          <a:p>
            <a:pPr lvl="1"/>
            <a:r>
              <a:rPr lang="en-US" sz="3000" b="1" dirty="0" smtClean="0"/>
              <a:t>Albendazole</a:t>
            </a:r>
            <a:r>
              <a:rPr lang="en-US" sz="3000" dirty="0" smtClean="0"/>
              <a:t> – effective against threadworms, roundworms, whipworms, tapeworms, hookworms</a:t>
            </a:r>
          </a:p>
          <a:p>
            <a:pPr lvl="1"/>
            <a:r>
              <a:rPr lang="en-US" sz="3000" b="1" dirty="0" smtClean="0"/>
              <a:t>Mebendazole</a:t>
            </a:r>
            <a:r>
              <a:rPr lang="en-US" sz="3000" dirty="0" smtClean="0"/>
              <a:t> – effective against pinworms, roundworms and hookworms</a:t>
            </a:r>
          </a:p>
          <a:p>
            <a:pPr lvl="1"/>
            <a:r>
              <a:rPr lang="en-US" sz="3000" b="1" dirty="0" err="1" smtClean="0"/>
              <a:t>Thiabendazole</a:t>
            </a:r>
            <a:r>
              <a:rPr lang="en-US" sz="3000" dirty="0" smtClean="0"/>
              <a:t> – effective against roundworms, hookworms</a:t>
            </a:r>
          </a:p>
          <a:p>
            <a:pPr lvl="1"/>
            <a:r>
              <a:rPr lang="en-US" sz="3000" b="1" dirty="0" err="1" smtClean="0"/>
              <a:t>Fenbendazole</a:t>
            </a:r>
            <a:r>
              <a:rPr lang="en-US" sz="3000" dirty="0" smtClean="0"/>
              <a:t> – effective against gastrointestinal parasites</a:t>
            </a:r>
          </a:p>
          <a:p>
            <a:pPr lvl="1"/>
            <a:r>
              <a:rPr lang="en-US" sz="3000" b="1" dirty="0" err="1" smtClean="0"/>
              <a:t>Triclabendazole</a:t>
            </a:r>
            <a:r>
              <a:rPr lang="en-US" sz="3000" dirty="0" smtClean="0"/>
              <a:t> – effective against liver flukes</a:t>
            </a:r>
          </a:p>
          <a:p>
            <a:pPr lvl="1"/>
            <a:r>
              <a:rPr lang="en-US" sz="3000" b="1" dirty="0" err="1" smtClean="0"/>
              <a:t>Flubendazole</a:t>
            </a:r>
            <a:r>
              <a:rPr lang="en-US" sz="3000" dirty="0" smtClean="0"/>
              <a:t> – effective against most intestinal parasites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 classes…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sz="3100" b="1" dirty="0" err="1" smtClean="0"/>
              <a:t>Niclosamide</a:t>
            </a:r>
            <a:r>
              <a:rPr lang="en-US" sz="3100" dirty="0" smtClean="0"/>
              <a:t> – effective against tapeworms</a:t>
            </a:r>
          </a:p>
          <a:p>
            <a:pPr lvl="0"/>
            <a:r>
              <a:rPr lang="en-US" sz="3100" b="1" dirty="0" err="1" smtClean="0"/>
              <a:t>Pyrantel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pamoate</a:t>
            </a:r>
            <a:r>
              <a:rPr lang="en-US" sz="3100" b="1" dirty="0" smtClean="0"/>
              <a:t> </a:t>
            </a:r>
            <a:r>
              <a:rPr lang="en-US" sz="3100" dirty="0" smtClean="0"/>
              <a:t>– effective against most nematode infections</a:t>
            </a:r>
          </a:p>
          <a:p>
            <a:pPr lvl="0"/>
            <a:r>
              <a:rPr lang="en-US" sz="3100" b="1" dirty="0" smtClean="0"/>
              <a:t>Levamisole </a:t>
            </a:r>
            <a:r>
              <a:rPr lang="en-US" sz="3100" dirty="0" smtClean="0"/>
              <a:t>–</a:t>
            </a:r>
            <a:r>
              <a:rPr lang="en-US" sz="3100" b="1" dirty="0" smtClean="0"/>
              <a:t> </a:t>
            </a:r>
            <a:r>
              <a:rPr lang="en-US" sz="3100" dirty="0" smtClean="0"/>
              <a:t>effective against nematodes</a:t>
            </a:r>
          </a:p>
          <a:p>
            <a:pPr lvl="0"/>
            <a:r>
              <a:rPr lang="en-US" sz="3100" b="1" dirty="0" err="1" smtClean="0"/>
              <a:t>Diethylcarbamazine</a:t>
            </a:r>
            <a:r>
              <a:rPr lang="en-US" sz="3100" dirty="0" smtClean="0"/>
              <a:t> – effective against </a:t>
            </a:r>
            <a:r>
              <a:rPr lang="en-US" sz="3100" i="1" dirty="0" err="1" smtClean="0"/>
              <a:t>Wuchereria</a:t>
            </a:r>
            <a:r>
              <a:rPr lang="en-US" sz="3100" i="1" dirty="0" smtClean="0"/>
              <a:t> </a:t>
            </a:r>
            <a:r>
              <a:rPr lang="en-US" sz="3100" i="1" dirty="0" err="1" smtClean="0"/>
              <a:t>bancrofti</a:t>
            </a:r>
            <a:r>
              <a:rPr lang="en-US" sz="3100" dirty="0" smtClean="0"/>
              <a:t>, </a:t>
            </a:r>
            <a:r>
              <a:rPr lang="en-US" sz="3100" i="1" dirty="0" err="1" smtClean="0"/>
              <a:t>Brugia</a:t>
            </a:r>
            <a:r>
              <a:rPr lang="en-US" sz="3100" i="1" dirty="0" smtClean="0"/>
              <a:t> </a:t>
            </a:r>
            <a:r>
              <a:rPr lang="en-US" sz="3100" i="1" dirty="0" err="1" smtClean="0"/>
              <a:t>malayi</a:t>
            </a:r>
            <a:r>
              <a:rPr lang="en-US" sz="3100" dirty="0" smtClean="0"/>
              <a:t>, </a:t>
            </a:r>
            <a:r>
              <a:rPr lang="en-US" sz="3100" i="1" dirty="0" err="1" smtClean="0"/>
              <a:t>Brugia</a:t>
            </a:r>
            <a:r>
              <a:rPr lang="en-US" sz="3100" i="1" dirty="0" smtClean="0"/>
              <a:t> </a:t>
            </a:r>
            <a:r>
              <a:rPr lang="en-US" sz="3100" i="1" dirty="0" err="1" smtClean="0"/>
              <a:t>timori</a:t>
            </a:r>
            <a:r>
              <a:rPr lang="en-US" sz="3100" dirty="0" smtClean="0"/>
              <a:t>, tropical pulmonary </a:t>
            </a:r>
            <a:r>
              <a:rPr lang="en-US" sz="3100" dirty="0" err="1" smtClean="0"/>
              <a:t>eosinophilia</a:t>
            </a:r>
            <a:r>
              <a:rPr lang="en-US" sz="3100" dirty="0" smtClean="0"/>
              <a:t>, </a:t>
            </a:r>
            <a:r>
              <a:rPr lang="en-US" sz="3100" dirty="0" err="1" smtClean="0"/>
              <a:t>loiasis</a:t>
            </a:r>
            <a:endParaRPr lang="en-US" sz="3100" dirty="0" smtClean="0"/>
          </a:p>
          <a:p>
            <a:r>
              <a:rPr lang="en-US" sz="3100" b="1" dirty="0" smtClean="0"/>
              <a:t>Ivermectin</a:t>
            </a:r>
            <a:r>
              <a:rPr lang="en-US" sz="3100" dirty="0" smtClean="0"/>
              <a:t> – effective against most common intestinal worms (except tapeworms)</a:t>
            </a:r>
          </a:p>
          <a:p>
            <a:pPr lvl="0"/>
            <a:endParaRPr lang="en-US" sz="3100" dirty="0" smtClean="0"/>
          </a:p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 classes…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 smtClean="0"/>
              <a:t>Praziquantel</a:t>
            </a:r>
            <a:r>
              <a:rPr lang="en-US" sz="3200" dirty="0" smtClean="0"/>
              <a:t> – effective against </a:t>
            </a:r>
            <a:r>
              <a:rPr lang="en-US" sz="3200" dirty="0" err="1" smtClean="0"/>
              <a:t>cestodes</a:t>
            </a:r>
            <a:r>
              <a:rPr lang="en-US" sz="3200" dirty="0" smtClean="0"/>
              <a:t>, some </a:t>
            </a:r>
            <a:r>
              <a:rPr lang="en-US" sz="3200" dirty="0" err="1" smtClean="0"/>
              <a:t>trematodes</a:t>
            </a:r>
            <a:endParaRPr lang="en-US" sz="3200" dirty="0" smtClean="0"/>
          </a:p>
          <a:p>
            <a:pPr lvl="0"/>
            <a:r>
              <a:rPr lang="en-US" sz="3200" b="1" dirty="0" err="1" smtClean="0"/>
              <a:t>Piperazine</a:t>
            </a:r>
            <a:r>
              <a:rPr lang="en-US" sz="3200" dirty="0" smtClean="0"/>
              <a:t> salts</a:t>
            </a:r>
          </a:p>
          <a:p>
            <a:pPr lvl="0"/>
            <a:r>
              <a:rPr lang="en-US" sz="3200" b="1" dirty="0" smtClean="0"/>
              <a:t>Oxamniquine</a:t>
            </a:r>
          </a:p>
          <a:p>
            <a:pPr lvl="0"/>
            <a:r>
              <a:rPr lang="en-US" sz="3200" b="1" dirty="0" err="1" smtClean="0"/>
              <a:t>Metrifonate</a:t>
            </a:r>
            <a:endParaRPr lang="en-US" sz="3200" b="1" dirty="0" smtClean="0"/>
          </a:p>
          <a:p>
            <a:pPr lvl="0"/>
            <a:r>
              <a:rPr lang="en-US" sz="3200" b="1" dirty="0" err="1" smtClean="0"/>
              <a:t>Suramin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Yomesan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Niclosamide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a </a:t>
            </a:r>
            <a:r>
              <a:rPr lang="en-US" dirty="0" err="1" smtClean="0"/>
              <a:t>vermicidal</a:t>
            </a:r>
            <a:r>
              <a:rPr lang="en-US" dirty="0" smtClean="0"/>
              <a:t> drug</a:t>
            </a:r>
          </a:p>
          <a:p>
            <a:r>
              <a:rPr lang="en-US" dirty="0" smtClean="0"/>
              <a:t>It blocks glucose uptake by intestinal tapeworms</a:t>
            </a:r>
          </a:p>
          <a:p>
            <a:r>
              <a:rPr lang="en-US" dirty="0" smtClean="0"/>
              <a:t>It inhibits oxidative </a:t>
            </a:r>
            <a:r>
              <a:rPr lang="en-US" dirty="0" err="1" smtClean="0"/>
              <a:t>phosphorylation</a:t>
            </a:r>
            <a:r>
              <a:rPr lang="en-US" dirty="0" smtClean="0"/>
              <a:t> in tapeworm mitochondria and interferes with anaerobic generation of ATP by the tapeworm.</a:t>
            </a:r>
          </a:p>
          <a:p>
            <a:r>
              <a:rPr lang="en-US" dirty="0" smtClean="0"/>
              <a:t>The segments of the worm which are voided after use of </a:t>
            </a:r>
            <a:r>
              <a:rPr lang="en-US" dirty="0" err="1" smtClean="0"/>
              <a:t>niclosamide</a:t>
            </a:r>
            <a:r>
              <a:rPr lang="en-US" dirty="0" smtClean="0"/>
              <a:t> are partially digested by the action of </a:t>
            </a:r>
            <a:r>
              <a:rPr lang="en-US" dirty="0" err="1" smtClean="0"/>
              <a:t>proteolytic</a:t>
            </a:r>
            <a:r>
              <a:rPr lang="en-US" dirty="0" smtClean="0"/>
              <a:t> enzymes of the small intestine.</a:t>
            </a:r>
          </a:p>
          <a:p>
            <a:r>
              <a:rPr lang="en-US" dirty="0" smtClean="0"/>
              <a:t>Identification of the </a:t>
            </a:r>
            <a:r>
              <a:rPr lang="en-US" dirty="0" err="1" smtClean="0"/>
              <a:t>scolex</a:t>
            </a:r>
            <a:r>
              <a:rPr lang="en-US" dirty="0" smtClean="0"/>
              <a:t> is thus difficult.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err="1" smtClean="0"/>
              <a:t>Niclosamide</a:t>
            </a:r>
            <a:r>
              <a:rPr lang="en-US" sz="3600" dirty="0" smtClean="0"/>
              <a:t> is effective against:</a:t>
            </a:r>
          </a:p>
          <a:p>
            <a:pPr lvl="1"/>
            <a:r>
              <a:rPr lang="en-US" sz="3200" dirty="0" err="1" smtClean="0"/>
              <a:t>Taenia</a:t>
            </a:r>
            <a:r>
              <a:rPr lang="en-US" sz="3200" dirty="0" smtClean="0"/>
              <a:t> </a:t>
            </a:r>
            <a:r>
              <a:rPr lang="en-US" sz="3200" dirty="0" err="1" smtClean="0"/>
              <a:t>saginata</a:t>
            </a:r>
            <a:endParaRPr lang="en-US" sz="3200" dirty="0" smtClean="0"/>
          </a:p>
          <a:p>
            <a:pPr lvl="1"/>
            <a:r>
              <a:rPr lang="en-US" sz="3200" dirty="0" err="1" smtClean="0"/>
              <a:t>Taenia</a:t>
            </a:r>
            <a:r>
              <a:rPr lang="en-US" sz="3200" dirty="0" smtClean="0"/>
              <a:t> solium</a:t>
            </a:r>
          </a:p>
          <a:p>
            <a:pPr lvl="1"/>
            <a:r>
              <a:rPr lang="en-US" sz="3200" dirty="0" err="1" smtClean="0"/>
              <a:t>Diphylobothrium</a:t>
            </a:r>
            <a:r>
              <a:rPr lang="en-US" sz="3200" dirty="0" smtClean="0"/>
              <a:t> </a:t>
            </a:r>
            <a:r>
              <a:rPr lang="en-US" sz="3200" dirty="0" err="1" smtClean="0"/>
              <a:t>latum</a:t>
            </a:r>
            <a:endParaRPr lang="en-US" sz="3200" dirty="0" smtClean="0"/>
          </a:p>
          <a:p>
            <a:pPr lvl="1"/>
            <a:r>
              <a:rPr lang="en-US" sz="3200" dirty="0" err="1" smtClean="0"/>
              <a:t>Hymenolepis</a:t>
            </a:r>
            <a:r>
              <a:rPr lang="en-US" sz="3200" dirty="0" smtClean="0"/>
              <a:t> nana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 and 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Available as 500mg tablets</a:t>
            </a:r>
          </a:p>
          <a:p>
            <a:r>
              <a:rPr lang="en-US" b="1" dirty="0" smtClean="0"/>
              <a:t>Dose:</a:t>
            </a:r>
          </a:p>
          <a:p>
            <a:pPr lvl="1"/>
            <a:r>
              <a:rPr lang="en-US" dirty="0" smtClean="0"/>
              <a:t>Over 12 yrs: 4 stat. [2gm stat) or 2 stat. then 2 after 1 hour.</a:t>
            </a:r>
          </a:p>
          <a:p>
            <a:pPr lvl="1"/>
            <a:r>
              <a:rPr lang="en-US" dirty="0" smtClean="0"/>
              <a:t>6-12 yrs: 1-2 initially followed by 1-2 after 1 hour.</a:t>
            </a:r>
          </a:p>
          <a:p>
            <a:pPr lvl="1"/>
            <a:r>
              <a:rPr lang="en-US" dirty="0" smtClean="0"/>
              <a:t>2-6 yrs: 1 stat. then 1 after 1hr</a:t>
            </a:r>
          </a:p>
          <a:p>
            <a:pPr lvl="1"/>
            <a:r>
              <a:rPr lang="en-US" dirty="0" smtClean="0"/>
              <a:t>Given on an empty stomach in the morning.</a:t>
            </a:r>
          </a:p>
          <a:p>
            <a:pPr lvl="1"/>
            <a:r>
              <a:rPr lang="en-US" dirty="0" smtClean="0"/>
              <a:t>Give a saline purge 2 hrs later to wash off the worms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 and dosage…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b="1" i="1" dirty="0" smtClean="0"/>
              <a:t>H. nana</a:t>
            </a:r>
            <a:r>
              <a:rPr lang="en-US" dirty="0" smtClean="0"/>
              <a:t> the 2gm dose is repeated daily for 5 days.</a:t>
            </a:r>
          </a:p>
          <a:p>
            <a:r>
              <a:rPr lang="en-US" dirty="0" smtClean="0"/>
              <a:t>This is needed because the </a:t>
            </a:r>
            <a:r>
              <a:rPr lang="en-US" dirty="0" err="1" smtClean="0"/>
              <a:t>cysticerci</a:t>
            </a:r>
            <a:r>
              <a:rPr lang="en-US" dirty="0" smtClean="0"/>
              <a:t> of </a:t>
            </a:r>
            <a:r>
              <a:rPr lang="en-US" i="1" dirty="0" smtClean="0"/>
              <a:t>H. nana </a:t>
            </a:r>
            <a:r>
              <a:rPr lang="en-US" dirty="0" smtClean="0"/>
              <a:t>(which are not affected by </a:t>
            </a:r>
            <a:r>
              <a:rPr lang="en-US" dirty="0" err="1" smtClean="0"/>
              <a:t>niclosamide</a:t>
            </a:r>
            <a:r>
              <a:rPr lang="en-US" dirty="0" smtClean="0"/>
              <a:t>) develop in the </a:t>
            </a:r>
            <a:r>
              <a:rPr lang="en-US" dirty="0" err="1" smtClean="0"/>
              <a:t>jejunal</a:t>
            </a:r>
            <a:r>
              <a:rPr lang="en-US" dirty="0" smtClean="0"/>
              <a:t> villi of the same host and worms appear in the intestinal lumen after 4 days.</a:t>
            </a:r>
          </a:p>
          <a:p>
            <a:r>
              <a:rPr lang="en-US" b="1" dirty="0" smtClean="0"/>
              <a:t>Praziquantel</a:t>
            </a:r>
            <a:r>
              <a:rPr lang="en-US" dirty="0" smtClean="0"/>
              <a:t> is the preferred single dose treatment.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 and dosage…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 thorough purge is essential in the case of T. solium so that the segments are passed out and cysticercosis does not occur.</a:t>
            </a:r>
          </a:p>
          <a:p>
            <a:r>
              <a:rPr lang="en-US" dirty="0" smtClean="0"/>
              <a:t>Digestion of the dead segments can be hazardous because the ova released from them may develop into larvae in the intestine, penetrate its wall and cause </a:t>
            </a:r>
            <a:r>
              <a:rPr lang="en-US" b="1" dirty="0" smtClean="0"/>
              <a:t>visceral cysticercosis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Because </a:t>
            </a:r>
            <a:r>
              <a:rPr lang="en-US" b="1" dirty="0" smtClean="0"/>
              <a:t>praziquantel</a:t>
            </a:r>
            <a:r>
              <a:rPr lang="en-US" dirty="0" smtClean="0"/>
              <a:t> does not lead to digestion of the worm and kills encysted larvae as well, it is the drug of choice for T. solium.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Nausea and vomiting</a:t>
            </a:r>
          </a:p>
          <a:p>
            <a:r>
              <a:rPr lang="en-US" dirty="0" smtClean="0"/>
              <a:t>Abdominal discomfort</a:t>
            </a:r>
          </a:p>
          <a:p>
            <a:r>
              <a:rPr lang="en-US" dirty="0" smtClean="0"/>
              <a:t>Diarrhoea</a:t>
            </a:r>
          </a:p>
          <a:p>
            <a:r>
              <a:rPr lang="en-US" dirty="0" smtClean="0"/>
              <a:t>Dizziness</a:t>
            </a:r>
          </a:p>
          <a:p>
            <a:r>
              <a:rPr lang="en-US" dirty="0" smtClean="0"/>
              <a:t>Headache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Avoid alcohol during treatment</a:t>
            </a:r>
          </a:p>
          <a:p>
            <a:r>
              <a:rPr lang="en-US" dirty="0" smtClean="0"/>
              <a:t>Safe during pregnancy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HELMINTHS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Classified into two major phyla: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Phylum </a:t>
            </a:r>
            <a:r>
              <a:rPr lang="en-US" sz="3200" dirty="0" err="1" smtClean="0"/>
              <a:t>Platyhelminthes</a:t>
            </a:r>
            <a:endParaRPr lang="en-US" sz="3200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Phylum Nemathelminthes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Ketrax</a:t>
            </a:r>
            <a:endParaRPr lang="en-US" dirty="0" smtClean="0"/>
          </a:p>
          <a:p>
            <a:r>
              <a:rPr lang="en-US" dirty="0" err="1" smtClean="0"/>
              <a:t>Tetramisole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Levamisole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Levamisole </a:t>
            </a:r>
            <a:r>
              <a:rPr lang="en-US" sz="3600" b="1" dirty="0" smtClean="0"/>
              <a:t>paralyzes the musculature</a:t>
            </a:r>
            <a:r>
              <a:rPr lang="en-US" sz="3600" dirty="0" smtClean="0"/>
              <a:t> of sensitive nematodes which, unable to maintain their anchorage, are expelled by normal peristalsis.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Levamisole is partly absorbed when given orally and excreted in urine within 6-10 hours.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It is effective against:</a:t>
            </a:r>
          </a:p>
          <a:p>
            <a:pPr lvl="1"/>
            <a:r>
              <a:rPr lang="en-US" sz="3200" dirty="0" smtClean="0"/>
              <a:t>Ascaris </a:t>
            </a:r>
            <a:r>
              <a:rPr lang="en-US" sz="3200" dirty="0" err="1" smtClean="0"/>
              <a:t>lumbricoides</a:t>
            </a:r>
            <a:endParaRPr lang="en-US" sz="3200" dirty="0" smtClean="0"/>
          </a:p>
          <a:p>
            <a:pPr lvl="1"/>
            <a:r>
              <a:rPr lang="en-US" sz="3200" dirty="0" smtClean="0"/>
              <a:t>Hookworms</a:t>
            </a:r>
          </a:p>
          <a:p>
            <a:pPr lvl="1"/>
            <a:r>
              <a:rPr lang="en-US" sz="3200" dirty="0" err="1" smtClean="0"/>
              <a:t>Enterobius</a:t>
            </a:r>
            <a:r>
              <a:rPr lang="en-US" sz="3200" dirty="0" smtClean="0"/>
              <a:t> </a:t>
            </a:r>
            <a:r>
              <a:rPr lang="en-US" sz="3200" dirty="0" err="1" smtClean="0"/>
              <a:t>vermicularis</a:t>
            </a:r>
            <a:endParaRPr lang="en-US" sz="3200" dirty="0" smtClean="0"/>
          </a:p>
          <a:p>
            <a:pPr lvl="1"/>
            <a:r>
              <a:rPr lang="en-US" sz="3200" dirty="0" err="1" smtClean="0"/>
              <a:t>Strongyloides</a:t>
            </a:r>
            <a:r>
              <a:rPr lang="en-US" sz="3200" dirty="0" smtClean="0"/>
              <a:t> </a:t>
            </a:r>
            <a:r>
              <a:rPr lang="en-US" sz="3200" dirty="0" err="1" smtClean="0"/>
              <a:t>stercoralis</a:t>
            </a:r>
            <a:endParaRPr lang="en-US" sz="3200" dirty="0" smtClean="0"/>
          </a:p>
          <a:p>
            <a:pPr lvl="1"/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 and 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Available as 40mg tablets and 40mg/5ml syrup</a:t>
            </a:r>
          </a:p>
          <a:p>
            <a:r>
              <a:rPr lang="en-US" sz="3200" dirty="0" smtClean="0"/>
              <a:t>Dose:</a:t>
            </a:r>
          </a:p>
          <a:p>
            <a:pPr lvl="1"/>
            <a:r>
              <a:rPr lang="en-US" sz="2800" dirty="0" smtClean="0"/>
              <a:t>Adults – 120mg stat. [3 tablets / 15mls syrup]</a:t>
            </a:r>
          </a:p>
          <a:p>
            <a:pPr lvl="1"/>
            <a:r>
              <a:rPr lang="en-US" sz="2800" dirty="0" smtClean="0"/>
              <a:t>Children 1-4 yrs - 40mg stat. [1 tab or 5ml syrup]</a:t>
            </a:r>
          </a:p>
          <a:p>
            <a:pPr lvl="1"/>
            <a:r>
              <a:rPr lang="en-US" sz="2800" dirty="0" smtClean="0"/>
              <a:t>Children 5-15 yrs – 80mg stat. [2 tabs or 10ml syrup]</a:t>
            </a:r>
          </a:p>
          <a:p>
            <a:r>
              <a:rPr lang="en-US" sz="3200" dirty="0" smtClean="0"/>
              <a:t>Given as a single dose after a meal</a:t>
            </a:r>
          </a:p>
          <a:p>
            <a:r>
              <a:rPr lang="en-US" sz="3200" dirty="0" smtClean="0"/>
              <a:t>No purgative is necessary.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Nausea</a:t>
            </a:r>
          </a:p>
          <a:p>
            <a:r>
              <a:rPr lang="en-US" dirty="0" smtClean="0"/>
              <a:t>Vomiting</a:t>
            </a:r>
          </a:p>
          <a:p>
            <a:r>
              <a:rPr lang="en-US" dirty="0" smtClean="0"/>
              <a:t>Abdominal pain</a:t>
            </a:r>
          </a:p>
          <a:p>
            <a:r>
              <a:rPr lang="en-US" dirty="0" smtClean="0"/>
              <a:t>Diarrhoea </a:t>
            </a:r>
          </a:p>
          <a:p>
            <a:r>
              <a:rPr lang="en-US" dirty="0" smtClean="0"/>
              <a:t>Headache</a:t>
            </a:r>
          </a:p>
          <a:p>
            <a:r>
              <a:rPr lang="en-US" dirty="0" smtClean="0"/>
              <a:t>Dizziness</a:t>
            </a:r>
          </a:p>
          <a:p>
            <a:r>
              <a:rPr lang="en-US" dirty="0" smtClean="0"/>
              <a:t>Drowsiness</a:t>
            </a:r>
          </a:p>
          <a:p>
            <a:r>
              <a:rPr lang="en-US" dirty="0" smtClean="0"/>
              <a:t>Insomnia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err="1" smtClean="0"/>
              <a:t>Vermox</a:t>
            </a:r>
            <a:r>
              <a:rPr lang="en-US" sz="3200" dirty="0" smtClean="0"/>
              <a:t>; </a:t>
            </a:r>
            <a:r>
              <a:rPr lang="en-US" sz="3200" dirty="0" err="1" smtClean="0"/>
              <a:t>Mebex</a:t>
            </a:r>
            <a:endParaRPr lang="en-US" sz="3200" dirty="0" smtClean="0"/>
          </a:p>
          <a:p>
            <a:r>
              <a:rPr lang="en-US" sz="3200" dirty="0" smtClean="0"/>
              <a:t>Is a broad spectrum anthelmintic</a:t>
            </a:r>
          </a:p>
          <a:p>
            <a:r>
              <a:rPr lang="en-US" sz="3200" dirty="0" smtClean="0"/>
              <a:t>It is a </a:t>
            </a:r>
            <a:r>
              <a:rPr lang="en-US" sz="3200" dirty="0" err="1" smtClean="0"/>
              <a:t>benzimidazole</a:t>
            </a:r>
            <a:r>
              <a:rPr lang="en-US" sz="3200" dirty="0" smtClean="0"/>
              <a:t> derivative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Mebendazole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Mebendazole blocks glucose uptake by the nematodes and also depletes their glycogen stores.</a:t>
            </a:r>
          </a:p>
          <a:p>
            <a:r>
              <a:rPr lang="en-US" sz="3200" dirty="0" smtClean="0"/>
              <a:t>It kills the worm and also ova of Ascaris.</a:t>
            </a:r>
          </a:p>
          <a:p>
            <a:r>
              <a:rPr lang="en-US" sz="3200" dirty="0" smtClean="0"/>
              <a:t>Hatching of nematode eggs and their larvae are also inhibited.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Taken orally it is not much absorbed</a:t>
            </a:r>
          </a:p>
          <a:p>
            <a:r>
              <a:rPr lang="en-US" sz="3200" dirty="0" smtClean="0"/>
              <a:t>75-90% of oral dose is passed in the faeces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It is effective against:</a:t>
            </a:r>
          </a:p>
          <a:p>
            <a:pPr lvl="1"/>
            <a:r>
              <a:rPr lang="en-US" sz="3200" dirty="0" err="1" smtClean="0"/>
              <a:t>Ascariasis</a:t>
            </a:r>
            <a:endParaRPr lang="en-US" sz="3200" dirty="0" smtClean="0"/>
          </a:p>
          <a:p>
            <a:pPr lvl="1"/>
            <a:r>
              <a:rPr lang="en-US" sz="3200" dirty="0" smtClean="0"/>
              <a:t>Hookworms</a:t>
            </a:r>
          </a:p>
          <a:p>
            <a:pPr lvl="1"/>
            <a:r>
              <a:rPr lang="en-US" sz="3200" dirty="0" smtClean="0"/>
              <a:t>Enterobiasis [threadworm/ pinworm]</a:t>
            </a:r>
          </a:p>
          <a:p>
            <a:pPr lvl="1"/>
            <a:r>
              <a:rPr lang="en-US" sz="3200" dirty="0" err="1" smtClean="0"/>
              <a:t>Trichuriasis</a:t>
            </a:r>
            <a:r>
              <a:rPr lang="en-US" sz="3200" dirty="0" smtClean="0"/>
              <a:t> [whipworm]</a:t>
            </a:r>
          </a:p>
          <a:p>
            <a:pPr lvl="1"/>
            <a:r>
              <a:rPr lang="en-US" sz="3200" dirty="0" smtClean="0"/>
              <a:t>Tapeworm</a:t>
            </a:r>
          </a:p>
          <a:p>
            <a:pPr lvl="1"/>
            <a:r>
              <a:rPr lang="en-US" sz="3200" dirty="0" smtClean="0"/>
              <a:t>Strongyloidosis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Platyhelminthes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Derived from Greek: </a:t>
            </a:r>
          </a:p>
          <a:p>
            <a:pPr lvl="1"/>
            <a:r>
              <a:rPr lang="en-US" sz="3600" dirty="0" smtClean="0"/>
              <a:t>Platys = broad; </a:t>
            </a:r>
            <a:r>
              <a:rPr lang="en-US" sz="3600" dirty="0" err="1" smtClean="0"/>
              <a:t>helmins</a:t>
            </a:r>
            <a:r>
              <a:rPr lang="en-US" sz="3600" dirty="0" smtClean="0"/>
              <a:t> = worm</a:t>
            </a:r>
          </a:p>
          <a:p>
            <a:pPr lvl="2"/>
            <a:r>
              <a:rPr lang="en-US" sz="3200" dirty="0" smtClean="0"/>
              <a:t>Flat worms</a:t>
            </a:r>
          </a:p>
          <a:p>
            <a:r>
              <a:rPr lang="en-US" sz="4000" dirty="0" smtClean="0"/>
              <a:t>They are classified into:</a:t>
            </a:r>
          </a:p>
          <a:p>
            <a:pPr lvl="1"/>
            <a:r>
              <a:rPr lang="en-US" sz="3600" dirty="0" err="1" smtClean="0"/>
              <a:t>Cestodes</a:t>
            </a:r>
            <a:endParaRPr lang="en-US" sz="3600" dirty="0" smtClean="0"/>
          </a:p>
          <a:p>
            <a:pPr lvl="1"/>
            <a:r>
              <a:rPr lang="en-US" sz="3600" dirty="0" err="1" smtClean="0"/>
              <a:t>Trematodes</a:t>
            </a:r>
            <a:endParaRPr lang="en-US" sz="3600" dirty="0" smtClean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 and 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Available as tablets 100mg; 500mg and as suspension 100mg/5ml [30mls]</a:t>
            </a:r>
          </a:p>
          <a:p>
            <a:r>
              <a:rPr lang="en-US" sz="3200" b="1" dirty="0" smtClean="0"/>
              <a:t>Dose</a:t>
            </a:r>
            <a:r>
              <a:rPr lang="en-US" sz="3200" dirty="0" smtClean="0"/>
              <a:t>: </a:t>
            </a:r>
          </a:p>
          <a:p>
            <a:pPr lvl="1"/>
            <a:r>
              <a:rPr lang="en-US" sz="2800" dirty="0" smtClean="0"/>
              <a:t>usually 100mg twice daily for 3 days or 500mg stat.</a:t>
            </a:r>
          </a:p>
          <a:p>
            <a:pPr lvl="1"/>
            <a:r>
              <a:rPr lang="en-US" sz="2800" dirty="0" smtClean="0"/>
              <a:t>Same dose for adults and children above 2 years.</a:t>
            </a:r>
          </a:p>
          <a:p>
            <a:pPr lvl="1"/>
            <a:r>
              <a:rPr lang="en-US" sz="2800" dirty="0" smtClean="0"/>
              <a:t>For enterobiasis, 100mg stat. repet after 10-14 days.</a:t>
            </a:r>
          </a:p>
          <a:p>
            <a:pPr lvl="1"/>
            <a:r>
              <a:rPr lang="en-US" sz="2800" dirty="0" smtClean="0"/>
              <a:t>Tapeworm and strongyloidosis 200mg BD x 3 days.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Abdominal pain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Nausea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Diarrhoea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Headache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Dizziness</a:t>
            </a:r>
          </a:p>
          <a:p>
            <a:r>
              <a:rPr lang="en-US" b="1" dirty="0" smtClean="0"/>
              <a:t>Precautions:</a:t>
            </a:r>
          </a:p>
          <a:p>
            <a:pPr lvl="1"/>
            <a:r>
              <a:rPr lang="en-US" dirty="0" smtClean="0"/>
              <a:t>Pregnancy</a:t>
            </a:r>
          </a:p>
          <a:p>
            <a:pPr lvl="1"/>
            <a:r>
              <a:rPr lang="en-US" dirty="0" smtClean="0"/>
              <a:t>Children under 2 years [half the dose usually given]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err="1" smtClean="0"/>
              <a:t>Zentel</a:t>
            </a:r>
            <a:r>
              <a:rPr lang="en-US" sz="3600" dirty="0" smtClean="0"/>
              <a:t>; </a:t>
            </a:r>
            <a:r>
              <a:rPr lang="en-US" sz="3600" dirty="0" err="1" smtClean="0"/>
              <a:t>Alben</a:t>
            </a:r>
            <a:endParaRPr lang="en-US" sz="3600" dirty="0" smtClean="0"/>
          </a:p>
          <a:p>
            <a:r>
              <a:rPr lang="en-US" sz="3600" dirty="0" smtClean="0"/>
              <a:t>A broad spectrum anthelmintic, similar to </a:t>
            </a:r>
            <a:r>
              <a:rPr lang="en-US" sz="3600" dirty="0" err="1" smtClean="0"/>
              <a:t>mebendazole</a:t>
            </a:r>
            <a:endParaRPr lang="en-US" sz="3600" dirty="0" smtClean="0"/>
          </a:p>
          <a:p>
            <a:r>
              <a:rPr lang="en-US" sz="3600" dirty="0" smtClean="0"/>
              <a:t>A </a:t>
            </a:r>
            <a:r>
              <a:rPr lang="en-US" sz="3600" dirty="0" err="1" smtClean="0"/>
              <a:t>benzimidazole</a:t>
            </a:r>
            <a:r>
              <a:rPr lang="en-US" sz="3600" dirty="0" smtClean="0"/>
              <a:t> derivative.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Albendazole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Blocks glucose uptake by nematodes leading to their death.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Moderate but inconsistent </a:t>
            </a:r>
            <a:r>
              <a:rPr lang="en-US" sz="3200" b="1" dirty="0" smtClean="0"/>
              <a:t>absorption</a:t>
            </a:r>
          </a:p>
          <a:p>
            <a:r>
              <a:rPr lang="en-US" sz="3200" dirty="0" smtClean="0"/>
              <a:t>Fraction absorbed is converted by first pass metabolism to its </a:t>
            </a:r>
            <a:r>
              <a:rPr lang="en-US" sz="3200" dirty="0" err="1" smtClean="0"/>
              <a:t>sulfoxide</a:t>
            </a:r>
            <a:r>
              <a:rPr lang="en-US" sz="3200" dirty="0" smtClean="0"/>
              <a:t> metabolite which is </a:t>
            </a:r>
            <a:r>
              <a:rPr lang="en-US" sz="3200" b="1" dirty="0" smtClean="0"/>
              <a:t>active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Widely distributed in the body</a:t>
            </a:r>
          </a:p>
          <a:p>
            <a:r>
              <a:rPr lang="en-US" sz="3200" dirty="0" smtClean="0"/>
              <a:t>Albendazole is thus able to exert anthelmintic activity in </a:t>
            </a:r>
            <a:r>
              <a:rPr lang="en-US" sz="3200" b="1" dirty="0" smtClean="0"/>
              <a:t>tissue</a:t>
            </a:r>
            <a:r>
              <a:rPr lang="en-US" sz="3200" dirty="0" smtClean="0"/>
              <a:t> as well.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DD8047"/>
              </a:buClr>
            </a:pPr>
            <a:r>
              <a:rPr lang="en-US" sz="2800" dirty="0">
                <a:solidFill>
                  <a:prstClr val="black"/>
                </a:solidFill>
              </a:rPr>
              <a:t>Effective against:</a:t>
            </a:r>
          </a:p>
          <a:p>
            <a:pPr lvl="1"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Enterobiasis</a:t>
            </a:r>
          </a:p>
          <a:p>
            <a:pPr lvl="1">
              <a:buClr>
                <a:srgbClr val="94B6D2"/>
              </a:buClr>
            </a:pPr>
            <a:r>
              <a:rPr lang="en-US" sz="2800" dirty="0" err="1">
                <a:solidFill>
                  <a:prstClr val="black"/>
                </a:solidFill>
              </a:rPr>
              <a:t>Trichuriasis</a:t>
            </a:r>
            <a:endParaRPr lang="en-US" sz="2800" dirty="0">
              <a:solidFill>
                <a:prstClr val="black"/>
              </a:solidFill>
            </a:endParaRPr>
          </a:p>
          <a:p>
            <a:pPr lvl="1"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Ascaris </a:t>
            </a:r>
            <a:r>
              <a:rPr lang="en-US" sz="2800" dirty="0" err="1">
                <a:solidFill>
                  <a:prstClr val="black"/>
                </a:solidFill>
              </a:rPr>
              <a:t>lumbricoides</a:t>
            </a:r>
            <a:endParaRPr lang="en-US" sz="2800" dirty="0">
              <a:solidFill>
                <a:prstClr val="black"/>
              </a:solidFill>
            </a:endParaRPr>
          </a:p>
          <a:p>
            <a:pPr lvl="1"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Hookworm</a:t>
            </a:r>
          </a:p>
          <a:p>
            <a:pPr lvl="1"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Tapeworm</a:t>
            </a:r>
          </a:p>
          <a:p>
            <a:pPr marL="365760" lvl="1" indent="0">
              <a:buClr>
                <a:srgbClr val="94B6D2"/>
              </a:buClr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0">
              <a:buClr>
                <a:srgbClr val="DD8047"/>
              </a:buClr>
            </a:pPr>
            <a:r>
              <a:rPr lang="en-US" sz="2800" dirty="0">
                <a:solidFill>
                  <a:prstClr val="black"/>
                </a:solidFill>
              </a:rPr>
              <a:t>Effective against:</a:t>
            </a:r>
          </a:p>
          <a:p>
            <a:pPr lvl="1">
              <a:buClr>
                <a:srgbClr val="94B6D2"/>
              </a:buClr>
            </a:pPr>
            <a:r>
              <a:rPr lang="en-US" sz="2800" dirty="0" err="1" smtClean="0">
                <a:solidFill>
                  <a:prstClr val="black"/>
                </a:solidFill>
              </a:rPr>
              <a:t>Strongyloidiasis</a:t>
            </a:r>
            <a:endParaRPr lang="en-US" sz="2800" dirty="0">
              <a:solidFill>
                <a:prstClr val="black"/>
              </a:solidFill>
            </a:endParaRPr>
          </a:p>
          <a:p>
            <a:pPr lvl="1"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Cysticercosis</a:t>
            </a:r>
          </a:p>
          <a:p>
            <a:pPr lvl="1">
              <a:buClr>
                <a:srgbClr val="94B6D2"/>
              </a:buClr>
            </a:pPr>
            <a:r>
              <a:rPr lang="en-US" sz="2800" dirty="0" err="1">
                <a:solidFill>
                  <a:prstClr val="black"/>
                </a:solidFill>
              </a:rPr>
              <a:t>Hydatid</a:t>
            </a:r>
            <a:r>
              <a:rPr lang="en-US" sz="2800" dirty="0">
                <a:solidFill>
                  <a:prstClr val="black"/>
                </a:solidFill>
              </a:rPr>
              <a:t> disease</a:t>
            </a:r>
          </a:p>
          <a:p>
            <a:pPr lvl="1"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Cutaneous larva </a:t>
            </a:r>
            <a:r>
              <a:rPr lang="en-US" sz="2800" dirty="0" err="1">
                <a:solidFill>
                  <a:prstClr val="black"/>
                </a:solidFill>
              </a:rPr>
              <a:t>migrans</a:t>
            </a:r>
            <a:endParaRPr lang="en-US" sz="2800" dirty="0">
              <a:solidFill>
                <a:prstClr val="black"/>
              </a:solidFill>
            </a:endParaRPr>
          </a:p>
          <a:p>
            <a:pPr lvl="1"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Visceral larva </a:t>
            </a:r>
            <a:r>
              <a:rPr lang="en-US" sz="2800" dirty="0" err="1">
                <a:solidFill>
                  <a:prstClr val="black"/>
                </a:solidFill>
              </a:rPr>
              <a:t>migrans</a:t>
            </a:r>
            <a:endParaRPr lang="en-US" sz="2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21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 and 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Available as </a:t>
            </a:r>
          </a:p>
          <a:p>
            <a:pPr lvl="1"/>
            <a:r>
              <a:rPr lang="en-US" dirty="0" smtClean="0"/>
              <a:t>Tablets 200mg [usually in pairs]</a:t>
            </a:r>
          </a:p>
          <a:p>
            <a:pPr lvl="1"/>
            <a:r>
              <a:rPr lang="en-US" dirty="0" smtClean="0"/>
              <a:t>Tablets 400mg</a:t>
            </a:r>
          </a:p>
          <a:p>
            <a:pPr lvl="1"/>
            <a:r>
              <a:rPr lang="en-US" dirty="0" smtClean="0"/>
              <a:t>Suspension 200mg/5ml [10ml] or 100mg/5ml [20ml]</a:t>
            </a:r>
          </a:p>
          <a:p>
            <a:r>
              <a:rPr lang="en-US" dirty="0" smtClean="0"/>
              <a:t>Dose:</a:t>
            </a:r>
          </a:p>
          <a:p>
            <a:pPr lvl="1"/>
            <a:r>
              <a:rPr lang="en-US" b="1" dirty="0" smtClean="0"/>
              <a:t>400mg stat.</a:t>
            </a:r>
          </a:p>
          <a:p>
            <a:pPr lvl="1"/>
            <a:r>
              <a:rPr lang="en-US" dirty="0" smtClean="0"/>
              <a:t>Indicated for adults and children over 2 yrs.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strongyloidiasis</a:t>
            </a:r>
            <a:r>
              <a:rPr lang="en-US" dirty="0" smtClean="0"/>
              <a:t> and </a:t>
            </a:r>
            <a:r>
              <a:rPr lang="en-US" dirty="0" err="1" smtClean="0"/>
              <a:t>taeniasis</a:t>
            </a:r>
            <a:r>
              <a:rPr lang="en-US" dirty="0" smtClean="0"/>
              <a:t>, </a:t>
            </a:r>
            <a:r>
              <a:rPr lang="en-US" b="1" dirty="0" smtClean="0"/>
              <a:t>400mg OD x 3 days.</a:t>
            </a:r>
          </a:p>
          <a:p>
            <a:pPr lvl="1"/>
            <a:r>
              <a:rPr lang="en-US" dirty="0" smtClean="0"/>
              <a:t>For</a:t>
            </a:r>
            <a:r>
              <a:rPr lang="en-US" b="1" dirty="0" smtClean="0"/>
              <a:t> </a:t>
            </a:r>
            <a:r>
              <a:rPr lang="en-US" b="1" dirty="0" err="1" smtClean="0"/>
              <a:t>hydatid</a:t>
            </a:r>
            <a:r>
              <a:rPr lang="en-US" b="1" dirty="0" smtClean="0"/>
              <a:t> disease: </a:t>
            </a:r>
            <a:r>
              <a:rPr lang="en-US" dirty="0" smtClean="0"/>
              <a:t>400mg BD x 4 wks, repet after 2 wks for up to 3 courses.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Gastrointestinal discomfort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Nausea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Dry mouth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Headache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Diziness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Pruritus</a:t>
            </a:r>
            <a:endParaRPr lang="en-US" dirty="0" smtClean="0"/>
          </a:p>
          <a:p>
            <a:r>
              <a:rPr lang="en-US" dirty="0" err="1" smtClean="0"/>
              <a:t>Contarindicated</a:t>
            </a:r>
            <a:r>
              <a:rPr lang="en-US" dirty="0" smtClean="0"/>
              <a:t> in pregnancy: should not be used in pregnancy unless there is no alternative treatment.</a:t>
            </a:r>
          </a:p>
          <a:p>
            <a:r>
              <a:rPr lang="en-US" dirty="0" smtClean="0"/>
              <a:t>Not recommended for children below 2 yrs [ can give half the dose for children 1-2 yrs]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Antepar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Piperazine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Produces flaccid paralysis of the muscles of the worms</a:t>
            </a:r>
          </a:p>
          <a:p>
            <a:r>
              <a:rPr lang="en-US" dirty="0" smtClean="0"/>
              <a:t>The parasites are expelled paralyzed but not dead.</a:t>
            </a:r>
          </a:p>
          <a:p>
            <a:r>
              <a:rPr lang="en-US" dirty="0" smtClean="0"/>
              <a:t>This eliminates the danger of worm migration and absorption of the autolysis products of parasites.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Platyhelminthes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err="1" smtClean="0"/>
              <a:t>Cestodes</a:t>
            </a:r>
            <a:r>
              <a:rPr lang="en-US" sz="3200" b="1" dirty="0" smtClean="0"/>
              <a:t>: tapeworms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Taenia</a:t>
            </a:r>
            <a:r>
              <a:rPr lang="en-US" sz="3200" dirty="0" smtClean="0"/>
              <a:t> </a:t>
            </a:r>
            <a:r>
              <a:rPr lang="en-US" sz="3200" dirty="0" err="1" smtClean="0"/>
              <a:t>saginata</a:t>
            </a:r>
            <a:r>
              <a:rPr lang="en-US" sz="3200" dirty="0" smtClean="0"/>
              <a:t> (beef tapeworm)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Taenia</a:t>
            </a:r>
            <a:r>
              <a:rPr lang="en-US" sz="3200" dirty="0" smtClean="0"/>
              <a:t> solium (pork tapeworm)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Diphyllobothrium</a:t>
            </a:r>
            <a:r>
              <a:rPr lang="en-US" sz="3200" dirty="0" smtClean="0"/>
              <a:t> </a:t>
            </a:r>
            <a:r>
              <a:rPr lang="en-US" sz="3200" dirty="0" err="1" smtClean="0"/>
              <a:t>latum</a:t>
            </a:r>
            <a:r>
              <a:rPr lang="en-US" sz="3200" dirty="0" smtClean="0"/>
              <a:t> (fish tapeworm)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Ecchinococcus</a:t>
            </a:r>
            <a:r>
              <a:rPr lang="en-US" sz="3200" dirty="0" smtClean="0"/>
              <a:t> </a:t>
            </a:r>
            <a:r>
              <a:rPr lang="en-US" sz="3200" dirty="0" err="1" smtClean="0"/>
              <a:t>granulosus</a:t>
            </a:r>
            <a:r>
              <a:rPr lang="en-US" sz="3200" dirty="0" smtClean="0"/>
              <a:t> (</a:t>
            </a:r>
            <a:r>
              <a:rPr lang="en-US" sz="3200" dirty="0" err="1" smtClean="0"/>
              <a:t>hydatid</a:t>
            </a:r>
            <a:r>
              <a:rPr lang="en-US" sz="3200" dirty="0" smtClean="0"/>
              <a:t> disease)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Hymenolepis</a:t>
            </a:r>
            <a:r>
              <a:rPr lang="en-US" sz="3200" dirty="0" smtClean="0"/>
              <a:t> nana (dwarf tapeworm)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 and 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Available as tablets of 500mg and as suspension of 1gm/5ml or 500mg/5ml.</a:t>
            </a:r>
          </a:p>
          <a:p>
            <a:pPr marL="0" indent="0">
              <a:buNone/>
            </a:pPr>
            <a:r>
              <a:rPr lang="en-US" b="1" dirty="0" smtClean="0"/>
              <a:t>Dose:</a:t>
            </a:r>
          </a:p>
          <a:p>
            <a:r>
              <a:rPr lang="en-US" dirty="0" smtClean="0"/>
              <a:t>For round worms</a:t>
            </a:r>
          </a:p>
          <a:p>
            <a:pPr lvl="1"/>
            <a:r>
              <a:rPr lang="en-US" dirty="0" smtClean="0"/>
              <a:t>Adults: 4gm stat. as single dose [8 tablets]</a:t>
            </a:r>
          </a:p>
          <a:p>
            <a:pPr lvl="1"/>
            <a:r>
              <a:rPr lang="en-US" dirty="0" smtClean="0"/>
              <a:t>Children: 120mg/kg [max. 4gm] stat. as a single dose</a:t>
            </a:r>
          </a:p>
          <a:p>
            <a:r>
              <a:rPr lang="en-US" dirty="0" smtClean="0"/>
              <a:t>For thread worms [Enterobiasis]:</a:t>
            </a:r>
          </a:p>
          <a:p>
            <a:pPr lvl="1"/>
            <a:r>
              <a:rPr lang="en-US" dirty="0" smtClean="0"/>
              <a:t>1-2gm daily in divided doses</a:t>
            </a:r>
          </a:p>
          <a:p>
            <a:pPr lvl="1"/>
            <a:r>
              <a:rPr lang="en-US" dirty="0" smtClean="0"/>
              <a:t>Children – 40mg/kg in divided doses.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P.J. Okoth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Ivermectin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Ivermectin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Is an extremely potent </a:t>
            </a:r>
            <a:r>
              <a:rPr lang="en-US" dirty="0" err="1" smtClean="0"/>
              <a:t>semisynthetic</a:t>
            </a:r>
            <a:r>
              <a:rPr lang="en-US" dirty="0" smtClean="0"/>
              <a:t> derivative of the </a:t>
            </a:r>
            <a:r>
              <a:rPr lang="en-US" dirty="0" err="1" smtClean="0"/>
              <a:t>antinematodal</a:t>
            </a:r>
            <a:r>
              <a:rPr lang="en-US" dirty="0" smtClean="0"/>
              <a:t> principle obtained from </a:t>
            </a:r>
            <a:r>
              <a:rPr lang="en-US" dirty="0" err="1" smtClean="0"/>
              <a:t>Streptomyces</a:t>
            </a:r>
            <a:r>
              <a:rPr lang="en-US" dirty="0" smtClean="0"/>
              <a:t> </a:t>
            </a:r>
            <a:r>
              <a:rPr lang="en-US" dirty="0" err="1" smtClean="0"/>
              <a:t>avermitilis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Ivermectin is the drug of choice for single dose treatment of </a:t>
            </a:r>
            <a:r>
              <a:rPr lang="en-US" dirty="0" err="1" smtClean="0"/>
              <a:t>onchocerciasis</a:t>
            </a:r>
            <a:r>
              <a:rPr lang="en-US" dirty="0" smtClean="0"/>
              <a:t> and </a:t>
            </a:r>
            <a:r>
              <a:rPr lang="en-US" dirty="0" err="1" smtClean="0"/>
              <a:t>strongyloidiasis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comparable to </a:t>
            </a:r>
            <a:r>
              <a:rPr lang="en-US" dirty="0" err="1" smtClean="0"/>
              <a:t>diethylcarbazine</a:t>
            </a:r>
            <a:r>
              <a:rPr lang="en-US" dirty="0" smtClean="0"/>
              <a:t> for </a:t>
            </a:r>
            <a:r>
              <a:rPr lang="en-US" dirty="0" err="1" smtClean="0"/>
              <a:t>bancroftian</a:t>
            </a:r>
            <a:r>
              <a:rPr lang="en-US" dirty="0" smtClean="0"/>
              <a:t> and </a:t>
            </a:r>
            <a:r>
              <a:rPr lang="en-US" dirty="0" err="1" smtClean="0"/>
              <a:t>brugian</a:t>
            </a:r>
            <a:r>
              <a:rPr lang="en-US" dirty="0" smtClean="0"/>
              <a:t> </a:t>
            </a:r>
            <a:r>
              <a:rPr lang="en-US" dirty="0" err="1" smtClean="0"/>
              <a:t>filaria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also highly effective against </a:t>
            </a:r>
            <a:r>
              <a:rPr lang="en-US" dirty="0" err="1" smtClean="0"/>
              <a:t>cutaneous</a:t>
            </a:r>
            <a:r>
              <a:rPr lang="en-US" dirty="0" smtClean="0"/>
              <a:t> larva </a:t>
            </a:r>
            <a:r>
              <a:rPr lang="en-US" dirty="0" err="1" smtClean="0"/>
              <a:t>migrans</a:t>
            </a:r>
            <a:r>
              <a:rPr lang="en-US" dirty="0" smtClean="0"/>
              <a:t> and </a:t>
            </a:r>
            <a:r>
              <a:rPr lang="en-US" dirty="0" err="1" smtClean="0"/>
              <a:t>ascariasis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has moderate efficacy against </a:t>
            </a:r>
            <a:r>
              <a:rPr lang="en-US" dirty="0" err="1" smtClean="0"/>
              <a:t>Enterobius</a:t>
            </a:r>
            <a:r>
              <a:rPr lang="en-US" dirty="0" smtClean="0"/>
              <a:t> and </a:t>
            </a:r>
            <a:r>
              <a:rPr lang="en-US" dirty="0" err="1" smtClean="0"/>
              <a:t>Trichuris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kills insects like scabies and head lice.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Nematodes develop </a:t>
            </a:r>
            <a:r>
              <a:rPr lang="en-US" sz="3200" b="1" dirty="0" smtClean="0"/>
              <a:t>tonic paralysis</a:t>
            </a:r>
            <a:r>
              <a:rPr lang="en-US" sz="3200" dirty="0" smtClean="0"/>
              <a:t> when exposed to </a:t>
            </a:r>
            <a:r>
              <a:rPr lang="en-US" sz="3200" dirty="0" err="1" smtClean="0"/>
              <a:t>ivermectin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It acts through a special type of glutamate gated chloride channel found only in invertebrates.</a:t>
            </a:r>
          </a:p>
          <a:p>
            <a:r>
              <a:rPr lang="en-US" sz="3200" dirty="0" smtClean="0"/>
              <a:t>Such channels are not involved in the motor control of </a:t>
            </a:r>
            <a:r>
              <a:rPr lang="en-US" sz="3200" b="1" dirty="0" smtClean="0"/>
              <a:t>tapeworms and flukes</a:t>
            </a:r>
            <a:r>
              <a:rPr lang="en-US" sz="3200" dirty="0" smtClean="0"/>
              <a:t> which are </a:t>
            </a:r>
            <a:r>
              <a:rPr lang="en-US" sz="3200" b="1" dirty="0" smtClean="0"/>
              <a:t>unaffected</a:t>
            </a:r>
            <a:r>
              <a:rPr lang="en-US" sz="3200" dirty="0" smtClean="0"/>
              <a:t> by </a:t>
            </a:r>
            <a:r>
              <a:rPr lang="en-US" sz="3200" dirty="0" err="1" smtClean="0"/>
              <a:t>ivermectin</a:t>
            </a:r>
            <a:r>
              <a:rPr lang="en-US" sz="3200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Ivermectin is well absorbed orally</a:t>
            </a:r>
          </a:p>
          <a:p>
            <a:r>
              <a:rPr lang="en-US" sz="3200" dirty="0" smtClean="0"/>
              <a:t>It is widely distributed in the body, sequestrated in the liver and fat and has a long elimination plasma half-life of 48-60 hours.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Pruritus</a:t>
            </a:r>
            <a:endParaRPr lang="en-US" dirty="0" smtClean="0"/>
          </a:p>
          <a:p>
            <a:r>
              <a:rPr lang="en-US" dirty="0" smtClean="0"/>
              <a:t>Giddiness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smtClean="0"/>
              <a:t>Abdominal pain</a:t>
            </a:r>
          </a:p>
          <a:p>
            <a:r>
              <a:rPr lang="en-US" dirty="0" smtClean="0"/>
              <a:t>Constipation</a:t>
            </a:r>
          </a:p>
          <a:p>
            <a:r>
              <a:rPr lang="en-US" dirty="0" smtClean="0"/>
              <a:t>Lethargy</a:t>
            </a:r>
          </a:p>
          <a:p>
            <a:r>
              <a:rPr lang="en-US" dirty="0" smtClean="0"/>
              <a:t>Reactions due to degeneration products of the </a:t>
            </a:r>
            <a:r>
              <a:rPr lang="en-US" dirty="0" err="1" smtClean="0"/>
              <a:t>microfilariae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 and dosage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single 10-15mg [0.2mg/kg] oral dose of </a:t>
            </a:r>
            <a:r>
              <a:rPr lang="en-US" dirty="0" err="1" smtClean="0"/>
              <a:t>ivermectin</a:t>
            </a:r>
            <a:r>
              <a:rPr lang="en-US" dirty="0" smtClean="0"/>
              <a:t>, preferably with 400mg of </a:t>
            </a:r>
            <a:r>
              <a:rPr lang="en-US" dirty="0" err="1" smtClean="0"/>
              <a:t>albendazole</a:t>
            </a:r>
            <a:r>
              <a:rPr lang="en-US" dirty="0" smtClean="0"/>
              <a:t>, given annually for 5-6 years has been used for filariasis.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strongyloidiasis</a:t>
            </a:r>
            <a:r>
              <a:rPr lang="en-US" dirty="0" smtClean="0"/>
              <a:t>: single 0.15-0.2mg/kg dose.</a:t>
            </a:r>
          </a:p>
          <a:p>
            <a:r>
              <a:rPr lang="en-US" dirty="0" smtClean="0"/>
              <a:t>Scabies and </a:t>
            </a:r>
            <a:r>
              <a:rPr lang="en-US" dirty="0" err="1" smtClean="0"/>
              <a:t>pediculosis</a:t>
            </a:r>
            <a:r>
              <a:rPr lang="en-US" dirty="0" smtClean="0"/>
              <a:t>: </a:t>
            </a:r>
            <a:r>
              <a:rPr lang="en-US" dirty="0" err="1" smtClean="0"/>
              <a:t>ivermectin</a:t>
            </a:r>
            <a:r>
              <a:rPr lang="en-US" dirty="0" smtClean="0"/>
              <a:t> is the only drug effective orally. Single 0.2mg/kg dose cures most patients.</a:t>
            </a:r>
          </a:p>
          <a:p>
            <a:r>
              <a:rPr lang="en-US" dirty="0" smtClean="0"/>
              <a:t>Available as tablets 3mg; 6mg.</a:t>
            </a:r>
          </a:p>
          <a:p>
            <a:r>
              <a:rPr lang="en-US" dirty="0" smtClean="0"/>
              <a:t>To be taken on an empty stomach.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Schistosomiasis is caused by: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dirty="0" err="1" smtClean="0"/>
              <a:t>Schistosoma</a:t>
            </a:r>
            <a:r>
              <a:rPr lang="en-US" dirty="0" smtClean="0"/>
              <a:t> </a:t>
            </a:r>
            <a:r>
              <a:rPr lang="en-US" dirty="0" err="1" smtClean="0"/>
              <a:t>haematobium</a:t>
            </a:r>
            <a:r>
              <a:rPr lang="en-US" dirty="0" smtClean="0"/>
              <a:t> [causes urinary </a:t>
            </a:r>
            <a:r>
              <a:rPr lang="en-US" dirty="0" err="1" smtClean="0"/>
              <a:t>schistosomiasis</a:t>
            </a:r>
            <a:r>
              <a:rPr lang="en-US" dirty="0" smtClean="0"/>
              <a:t>]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dirty="0" err="1" smtClean="0"/>
              <a:t>Schistosoma</a:t>
            </a:r>
            <a:r>
              <a:rPr lang="en-US" dirty="0" smtClean="0"/>
              <a:t> </a:t>
            </a:r>
            <a:r>
              <a:rPr lang="en-US" dirty="0" err="1" smtClean="0"/>
              <a:t>mansoni</a:t>
            </a:r>
            <a:r>
              <a:rPr lang="en-US" dirty="0" smtClean="0"/>
              <a:t> and japonicum [cause intestinal </a:t>
            </a:r>
            <a:r>
              <a:rPr lang="en-US" dirty="0" err="1" smtClean="0"/>
              <a:t>schistosomiasis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treatment of Schistosomiasis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Praziquantel </a:t>
            </a:r>
            <a:r>
              <a:rPr lang="en-US" dirty="0" smtClean="0"/>
              <a:t>[</a:t>
            </a:r>
            <a:r>
              <a:rPr lang="en-US" dirty="0" err="1" smtClean="0"/>
              <a:t>Biltricide</a:t>
            </a:r>
            <a:r>
              <a:rPr lang="en-US" dirty="0" smtClean="0"/>
              <a:t>]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 a </a:t>
            </a:r>
            <a:r>
              <a:rPr lang="en-US" b="1" dirty="0" smtClean="0"/>
              <a:t>broad spectrum</a:t>
            </a:r>
            <a:r>
              <a:rPr lang="en-US" dirty="0" smtClean="0"/>
              <a:t> </a:t>
            </a:r>
            <a:r>
              <a:rPr lang="en-US" dirty="0" err="1" smtClean="0"/>
              <a:t>Schistosomicide</a:t>
            </a:r>
            <a:r>
              <a:rPr lang="en-US" dirty="0" smtClean="0"/>
              <a:t> active against all the three species of </a:t>
            </a:r>
            <a:r>
              <a:rPr lang="en-US" dirty="0" err="1" smtClean="0"/>
              <a:t>Schistosoma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active against tapeworms, flukes (except </a:t>
            </a:r>
            <a:r>
              <a:rPr lang="en-US" dirty="0" err="1" smtClean="0"/>
              <a:t>Fasciola</a:t>
            </a:r>
            <a:r>
              <a:rPr lang="en-US" dirty="0" smtClean="0"/>
              <a:t> hepatica)</a:t>
            </a:r>
          </a:p>
          <a:p>
            <a:r>
              <a:rPr lang="en-US" b="1" dirty="0" smtClean="0"/>
              <a:t>Mechanism of action:</a:t>
            </a:r>
          </a:p>
          <a:p>
            <a:pPr lvl="1"/>
            <a:r>
              <a:rPr lang="en-US" sz="2800" dirty="0" smtClean="0"/>
              <a:t>Praziquantel paralyzes both adult worms and larvae.</a:t>
            </a:r>
          </a:p>
          <a:p>
            <a:pPr lvl="1"/>
            <a:r>
              <a:rPr lang="en-US" sz="2800" dirty="0" smtClean="0"/>
              <a:t>Tapeworms lose grip of the intestinal mucosa and are expelled.</a:t>
            </a:r>
          </a:p>
          <a:p>
            <a:pPr lvl="1"/>
            <a:r>
              <a:rPr lang="en-US" sz="2800" dirty="0" smtClean="0"/>
              <a:t>Flukes and </a:t>
            </a:r>
            <a:r>
              <a:rPr lang="en-US" sz="2800" dirty="0" err="1" smtClean="0"/>
              <a:t>Schistosomes</a:t>
            </a:r>
            <a:r>
              <a:rPr lang="en-US" sz="2800" dirty="0" smtClean="0"/>
              <a:t> are also dislodged in tissues and veins.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Praziquantel…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Pharmacokinetics:</a:t>
            </a:r>
          </a:p>
          <a:p>
            <a:pPr lvl="1"/>
            <a:r>
              <a:rPr lang="en-US" sz="3200" dirty="0" smtClean="0"/>
              <a:t>It is extensively metabolized following rapid absorption from the intestines. </a:t>
            </a:r>
          </a:p>
          <a:p>
            <a:pPr lvl="1"/>
            <a:r>
              <a:rPr lang="en-US" sz="3200" dirty="0" smtClean="0"/>
              <a:t>It crosses the blood-brain barrier and attains therapeutic concentrations in the brain and CSF.</a:t>
            </a:r>
          </a:p>
          <a:p>
            <a:pPr lvl="1"/>
            <a:r>
              <a:rPr lang="en-US" sz="3200" dirty="0" smtClean="0"/>
              <a:t>Plasma half-life is 1.5 hours</a:t>
            </a:r>
          </a:p>
          <a:p>
            <a:pPr lvl="1"/>
            <a:r>
              <a:rPr lang="en-US" sz="3200" dirty="0" smtClean="0"/>
              <a:t>Metabolites are excreted in urine.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Platyhelminthes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0772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err="1" smtClean="0"/>
              <a:t>Trematodes</a:t>
            </a:r>
            <a:r>
              <a:rPr lang="en-US" sz="3200" b="1" dirty="0" smtClean="0"/>
              <a:t>:</a:t>
            </a:r>
          </a:p>
          <a:p>
            <a:r>
              <a:rPr lang="en-US" sz="3200" b="1" dirty="0" err="1" smtClean="0"/>
              <a:t>Schistosomes</a:t>
            </a:r>
            <a:r>
              <a:rPr lang="en-US" sz="3200" b="1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err="1" smtClean="0"/>
              <a:t>Schistosoma</a:t>
            </a:r>
            <a:r>
              <a:rPr lang="en-US" sz="2800" dirty="0" smtClean="0"/>
              <a:t> </a:t>
            </a:r>
            <a:r>
              <a:rPr lang="en-US" sz="2800" dirty="0" err="1" smtClean="0"/>
              <a:t>haematobium</a:t>
            </a:r>
            <a:r>
              <a:rPr lang="en-US" sz="2800" dirty="0" smtClean="0"/>
              <a:t> [urinary </a:t>
            </a:r>
            <a:r>
              <a:rPr lang="en-US" sz="2800" dirty="0" err="1" smtClean="0"/>
              <a:t>schistosomiasis</a:t>
            </a:r>
            <a:r>
              <a:rPr lang="en-US" sz="2800" dirty="0" smtClean="0"/>
              <a:t>]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err="1" smtClean="0"/>
              <a:t>Schistosoma</a:t>
            </a:r>
            <a:r>
              <a:rPr lang="en-US" sz="2800" dirty="0" smtClean="0"/>
              <a:t> </a:t>
            </a:r>
            <a:r>
              <a:rPr lang="en-US" sz="2800" dirty="0" err="1" smtClean="0"/>
              <a:t>mansoni</a:t>
            </a:r>
            <a:r>
              <a:rPr lang="en-US" sz="2800" dirty="0" smtClean="0"/>
              <a:t> [intestinal </a:t>
            </a:r>
            <a:r>
              <a:rPr lang="en-US" sz="2800" dirty="0" err="1" smtClean="0"/>
              <a:t>schistosomiasis</a:t>
            </a:r>
            <a:r>
              <a:rPr lang="en-US" sz="2800" dirty="0" smtClean="0"/>
              <a:t>]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err="1" smtClean="0"/>
              <a:t>Schistosoma</a:t>
            </a:r>
            <a:r>
              <a:rPr lang="en-US" sz="2800" dirty="0" smtClean="0"/>
              <a:t> japonicum [intestinal </a:t>
            </a:r>
            <a:r>
              <a:rPr lang="en-US" sz="2800" dirty="0" err="1" smtClean="0"/>
              <a:t>schistosomiasis</a:t>
            </a:r>
            <a:r>
              <a:rPr lang="en-US" sz="2800" dirty="0" smtClean="0"/>
              <a:t>]</a:t>
            </a:r>
          </a:p>
          <a:p>
            <a:r>
              <a:rPr lang="en-US" sz="3200" b="1" dirty="0" smtClean="0"/>
              <a:t>Flukes: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err="1" smtClean="0"/>
              <a:t>Fasciola</a:t>
            </a:r>
            <a:r>
              <a:rPr lang="en-US" sz="2800" dirty="0" smtClean="0"/>
              <a:t> hepatica – liver flukes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smtClean="0"/>
              <a:t>Intestinal flukes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smtClean="0"/>
              <a:t>Lung flukes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Praziquantel 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Adverse effects:</a:t>
            </a:r>
          </a:p>
          <a:p>
            <a:r>
              <a:rPr lang="en-US" dirty="0" smtClean="0"/>
              <a:t>Nausea </a:t>
            </a:r>
          </a:p>
          <a:p>
            <a:r>
              <a:rPr lang="en-US" dirty="0" smtClean="0"/>
              <a:t>Headache</a:t>
            </a:r>
          </a:p>
          <a:p>
            <a:r>
              <a:rPr lang="en-US" dirty="0" smtClean="0"/>
              <a:t>Dizziness</a:t>
            </a:r>
          </a:p>
          <a:p>
            <a:r>
              <a:rPr lang="en-US" dirty="0" smtClean="0"/>
              <a:t>Drowsiness</a:t>
            </a:r>
          </a:p>
          <a:p>
            <a:r>
              <a:rPr lang="en-US" dirty="0" smtClean="0"/>
              <a:t>Abdominal pain</a:t>
            </a:r>
          </a:p>
          <a:p>
            <a:r>
              <a:rPr lang="en-US" dirty="0" smtClean="0"/>
              <a:t>Reaction to destroyed parasites [</a:t>
            </a:r>
            <a:r>
              <a:rPr lang="en-US" dirty="0" err="1" smtClean="0"/>
              <a:t>schistosomes</a:t>
            </a:r>
            <a:r>
              <a:rPr lang="en-US" dirty="0" smtClean="0"/>
              <a:t> and flukes]: - itching, fever, </a:t>
            </a:r>
            <a:r>
              <a:rPr lang="en-US" dirty="0" err="1" smtClean="0"/>
              <a:t>urticaria</a:t>
            </a:r>
            <a:r>
              <a:rPr lang="en-US" dirty="0" smtClean="0"/>
              <a:t>, rashes, body aches.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Praziquantel 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/>
              <a:t>Preparations and dosage:</a:t>
            </a:r>
          </a:p>
          <a:p>
            <a:r>
              <a:rPr lang="en-US" sz="3200" dirty="0" smtClean="0"/>
              <a:t>Available as 600mg tablets</a:t>
            </a:r>
          </a:p>
          <a:p>
            <a:r>
              <a:rPr lang="en-US" sz="3200" b="1" dirty="0" smtClean="0"/>
              <a:t>Dose:</a:t>
            </a:r>
          </a:p>
          <a:p>
            <a:pPr lvl="1"/>
            <a:r>
              <a:rPr lang="en-US" sz="3200" dirty="0" smtClean="0"/>
              <a:t>40mg/kg stat. or 20mg/kg BD on a single day.</a:t>
            </a:r>
          </a:p>
          <a:p>
            <a:pPr lvl="1"/>
            <a:r>
              <a:rPr lang="en-US" sz="3200" dirty="0" smtClean="0"/>
              <a:t>For S. japonicum 60mg/kg in 3 divided doses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Metrifonate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Is an </a:t>
            </a:r>
            <a:r>
              <a:rPr lang="en-US" sz="3200" dirty="0" err="1" smtClean="0"/>
              <a:t>organophosphorous</a:t>
            </a:r>
            <a:r>
              <a:rPr lang="en-US" sz="3200" dirty="0" smtClean="0"/>
              <a:t> compound effective against </a:t>
            </a:r>
            <a:r>
              <a:rPr lang="en-US" sz="3200" dirty="0" err="1" smtClean="0"/>
              <a:t>Schistosoma</a:t>
            </a:r>
            <a:r>
              <a:rPr lang="en-US" sz="3200" dirty="0" smtClean="0"/>
              <a:t> </a:t>
            </a:r>
            <a:r>
              <a:rPr lang="en-US" sz="3200" dirty="0" err="1" smtClean="0"/>
              <a:t>haematobium</a:t>
            </a:r>
            <a:r>
              <a:rPr lang="en-US" sz="3200" dirty="0" smtClean="0"/>
              <a:t>.</a:t>
            </a:r>
          </a:p>
          <a:p>
            <a:r>
              <a:rPr lang="en-US" sz="3200" b="1" dirty="0" smtClean="0"/>
              <a:t>Dose:</a:t>
            </a:r>
          </a:p>
          <a:p>
            <a:pPr lvl="1"/>
            <a:r>
              <a:rPr lang="en-US" sz="3200" dirty="0" smtClean="0"/>
              <a:t>7.5mg/kg at intervals of 2 weeks for 3 doses.</a:t>
            </a:r>
          </a:p>
          <a:p>
            <a:r>
              <a:rPr lang="en-US" sz="3200" dirty="0" smtClean="0"/>
              <a:t>Available as 100mg tablets.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Oxamniquine 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Oxamniquine</a:t>
            </a:r>
            <a:r>
              <a:rPr lang="en-US" sz="3200" dirty="0" smtClean="0"/>
              <a:t> is an </a:t>
            </a:r>
            <a:r>
              <a:rPr lang="en-US" sz="3200" dirty="0" err="1" smtClean="0"/>
              <a:t>anthelmintic</a:t>
            </a:r>
            <a:r>
              <a:rPr lang="en-US" sz="3200" dirty="0" smtClean="0"/>
              <a:t> with </a:t>
            </a:r>
            <a:r>
              <a:rPr lang="en-US" sz="3200" dirty="0" err="1" smtClean="0"/>
              <a:t>schistosomicidal</a:t>
            </a:r>
            <a:r>
              <a:rPr lang="en-US" sz="3200" dirty="0" smtClean="0"/>
              <a:t> activity against </a:t>
            </a:r>
            <a:r>
              <a:rPr lang="en-US" sz="3200" i="1" dirty="0" err="1" smtClean="0"/>
              <a:t>Schistosoma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mansoni</a:t>
            </a:r>
            <a:r>
              <a:rPr lang="en-US" sz="3200" dirty="0" smtClean="0"/>
              <a:t>, but not against other </a:t>
            </a:r>
            <a:r>
              <a:rPr lang="en-US" sz="3200" i="1" dirty="0" err="1" smtClean="0"/>
              <a:t>Schistosoma</a:t>
            </a:r>
            <a:r>
              <a:rPr lang="en-US" sz="3200" dirty="0" smtClean="0"/>
              <a:t> species.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Oxamniquine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302752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3500" b="1" dirty="0" smtClean="0"/>
              <a:t>Mode of action</a:t>
            </a:r>
            <a:endParaRPr lang="en-US" sz="3500" dirty="0" smtClean="0"/>
          </a:p>
          <a:p>
            <a:pPr lvl="1"/>
            <a:r>
              <a:rPr lang="en-US" sz="3000" dirty="0" smtClean="0"/>
              <a:t>Oxamniquine is a semi-synthetic tetrahydroquinoline. </a:t>
            </a:r>
          </a:p>
          <a:p>
            <a:pPr lvl="1"/>
            <a:r>
              <a:rPr lang="en-US" sz="3000" dirty="0" smtClean="0"/>
              <a:t>It causes paralysis of the worms and eventual detachment from terminal venules in the mesentery, and death. </a:t>
            </a:r>
          </a:p>
          <a:p>
            <a:pPr lvl="1"/>
            <a:r>
              <a:rPr lang="en-US" sz="3000" dirty="0" smtClean="0"/>
              <a:t>Oxamniquine acts mainly on male worms. </a:t>
            </a:r>
          </a:p>
          <a:p>
            <a:pPr lvl="1"/>
            <a:r>
              <a:rPr lang="en-US" sz="3000" dirty="0" smtClean="0"/>
              <a:t>The drug causes the male worms to shift from the mesenteric circulation to the liver, where the cellular host response causes its final elimination. </a:t>
            </a:r>
          </a:p>
          <a:p>
            <a:pPr lvl="1"/>
            <a:r>
              <a:rPr lang="en-US" sz="3000" dirty="0" smtClean="0"/>
              <a:t>The female worms return to the mesentery, but can no longer release eggs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Oxamniquine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smtClean="0"/>
              <a:t>Pharmacokinetics</a:t>
            </a:r>
            <a:endParaRPr lang="en-US" sz="3600" dirty="0" smtClean="0"/>
          </a:p>
          <a:p>
            <a:pPr lvl="1"/>
            <a:r>
              <a:rPr lang="en-US" sz="3200" dirty="0" smtClean="0"/>
              <a:t>Peak plasma concentrations are achieved one to three hours after a dose, and the plasma half-life is 1.0 to 2.5 hours.</a:t>
            </a:r>
          </a:p>
          <a:p>
            <a:pPr lvl="1"/>
            <a:r>
              <a:rPr lang="en-US" sz="3200" dirty="0" smtClean="0"/>
              <a:t>It is extensively metabolized to inactive metabolites, principally the 6-carboxy derivative, which are excreted in the urine. </a:t>
            </a:r>
          </a:p>
          <a:p>
            <a:pPr lvl="1"/>
            <a:r>
              <a:rPr lang="en-US" sz="3200" dirty="0" smtClean="0"/>
              <a:t>About 70% of a dose of oxamniquine is excreted as the 6-carboxy metabolite within 12 hours of a dose.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Oxamniquine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Uses</a:t>
            </a:r>
            <a:endParaRPr lang="en-US" sz="3600" dirty="0" smtClean="0"/>
          </a:p>
          <a:p>
            <a:pPr lvl="1"/>
            <a:r>
              <a:rPr lang="en-US" sz="3200" dirty="0" smtClean="0"/>
              <a:t>Oxamniquine is used for treatment of intestinal </a:t>
            </a:r>
            <a:r>
              <a:rPr lang="en-US" sz="3200" dirty="0" err="1" smtClean="0"/>
              <a:t>schistosomiasis</a:t>
            </a:r>
            <a:r>
              <a:rPr lang="en-US" sz="3200" dirty="0" smtClean="0"/>
              <a:t>. </a:t>
            </a:r>
          </a:p>
          <a:p>
            <a:pPr lvl="1"/>
            <a:r>
              <a:rPr lang="en-US" sz="3200" dirty="0" smtClean="0"/>
              <a:t>It is highly effective for treating </a:t>
            </a:r>
            <a:r>
              <a:rPr lang="en-US" sz="3200" b="1" i="1" dirty="0" err="1" smtClean="0"/>
              <a:t>Schistosoma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mansoni</a:t>
            </a:r>
            <a:r>
              <a:rPr lang="en-US" sz="3200" dirty="0" smtClean="0"/>
              <a:t> infections.</a:t>
            </a:r>
            <a:endParaRPr lang="en-US" sz="32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Oxamniquine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00600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Side effects</a:t>
            </a:r>
            <a:endParaRPr lang="en-US" sz="4000" dirty="0" smtClean="0"/>
          </a:p>
          <a:p>
            <a:pPr lvl="1"/>
            <a:r>
              <a:rPr lang="en-US" dirty="0" smtClean="0"/>
              <a:t>It is generally well tolerated. </a:t>
            </a:r>
          </a:p>
          <a:p>
            <a:pPr lvl="1"/>
            <a:r>
              <a:rPr lang="en-US" dirty="0" smtClean="0"/>
              <a:t>Dizziness with or without drowsiness is common. </a:t>
            </a:r>
          </a:p>
          <a:p>
            <a:pPr lvl="1"/>
            <a:r>
              <a:rPr lang="en-US" dirty="0" smtClean="0"/>
              <a:t>Headache and gastrointestinal effects, such as nausea, vomiting, and </a:t>
            </a:r>
            <a:r>
              <a:rPr lang="en-US" dirty="0" err="1" smtClean="0"/>
              <a:t>diarrhoea</a:t>
            </a:r>
            <a:r>
              <a:rPr lang="en-US" dirty="0" smtClean="0"/>
              <a:t>, are also common.</a:t>
            </a:r>
          </a:p>
          <a:p>
            <a:pPr lvl="1"/>
            <a:r>
              <a:rPr lang="en-US" dirty="0" smtClean="0"/>
              <a:t>Allergic-type reactions, including </a:t>
            </a:r>
            <a:r>
              <a:rPr lang="en-US" dirty="0" err="1" smtClean="0"/>
              <a:t>urticaria</a:t>
            </a:r>
            <a:r>
              <a:rPr lang="en-US" dirty="0" smtClean="0"/>
              <a:t>, </a:t>
            </a:r>
            <a:r>
              <a:rPr lang="en-US" dirty="0" err="1" smtClean="0"/>
              <a:t>pruritic</a:t>
            </a:r>
            <a:r>
              <a:rPr lang="en-US" dirty="0" smtClean="0"/>
              <a:t> skin rashes, and fever, may occur. </a:t>
            </a:r>
          </a:p>
          <a:p>
            <a:pPr lvl="1"/>
            <a:r>
              <a:rPr lang="en-US" dirty="0" err="1" smtClean="0"/>
              <a:t>Epileptiform</a:t>
            </a:r>
            <a:r>
              <a:rPr lang="en-US" dirty="0" smtClean="0"/>
              <a:t> convulsions, especially in patients with a history of convulsive disorders. </a:t>
            </a:r>
          </a:p>
          <a:p>
            <a:pPr lvl="1"/>
            <a:r>
              <a:rPr lang="en-US" dirty="0" smtClean="0"/>
              <a:t>A reddish discoloration of urine, probably due to a metabolite of oxamniquine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Oxamniquine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Preparations and Dosage:</a:t>
            </a:r>
          </a:p>
          <a:p>
            <a:r>
              <a:rPr lang="en-US" sz="3600" b="1" dirty="0" smtClean="0"/>
              <a:t>Dosage:</a:t>
            </a:r>
            <a:endParaRPr lang="en-US" sz="3600" dirty="0" smtClean="0"/>
          </a:p>
          <a:p>
            <a:pPr lvl="1"/>
            <a:r>
              <a:rPr lang="en-US" sz="3200" dirty="0" smtClean="0"/>
              <a:t>Oral, 15 mg per kg body weight two times a day for one day.</a:t>
            </a:r>
          </a:p>
          <a:p>
            <a:r>
              <a:rPr lang="en-US" sz="3600" b="1" dirty="0" smtClean="0"/>
              <a:t>Brand names</a:t>
            </a:r>
            <a:endParaRPr lang="en-US" sz="3600" dirty="0" smtClean="0"/>
          </a:p>
          <a:p>
            <a:pPr lvl="1"/>
            <a:r>
              <a:rPr lang="en-US" sz="3200" dirty="0" err="1" smtClean="0"/>
              <a:t>Vansil</a:t>
            </a:r>
            <a:r>
              <a:rPr lang="en-US" sz="3200" dirty="0" smtClean="0"/>
              <a:t> (Pfizer): 250 mg capsules, syrup 250 mg/5 </a:t>
            </a:r>
            <a:r>
              <a:rPr lang="en-US" sz="3200" dirty="0" err="1" smtClean="0"/>
              <a:t>mL</a:t>
            </a:r>
            <a:endParaRPr lang="en-US" sz="3200" dirty="0" smtClean="0"/>
          </a:p>
          <a:p>
            <a:pPr lvl="1"/>
            <a:r>
              <a:rPr lang="en-US" sz="3200" dirty="0" err="1" smtClean="0"/>
              <a:t>Mansil</a:t>
            </a:r>
            <a:r>
              <a:rPr lang="en-US" sz="3200" dirty="0" smtClean="0"/>
              <a:t>: 250 mg Tablets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Niridazole</a:t>
            </a:r>
            <a:r>
              <a:rPr lang="en-US" b="1" dirty="0" smtClean="0"/>
              <a:t> </a:t>
            </a:r>
            <a:r>
              <a:rPr lang="en-US" dirty="0" smtClean="0"/>
              <a:t>[</a:t>
            </a:r>
            <a:r>
              <a:rPr lang="en-US" dirty="0" err="1" smtClean="0"/>
              <a:t>Ambilhar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Effective against:</a:t>
            </a:r>
          </a:p>
          <a:p>
            <a:pPr lvl="1"/>
            <a:r>
              <a:rPr lang="en-US" sz="3200" dirty="0" err="1" smtClean="0"/>
              <a:t>Schistosoma</a:t>
            </a:r>
            <a:r>
              <a:rPr lang="en-US" sz="3200" dirty="0" smtClean="0"/>
              <a:t> </a:t>
            </a:r>
            <a:r>
              <a:rPr lang="en-US" sz="3200" dirty="0" err="1" smtClean="0"/>
              <a:t>mansoni</a:t>
            </a:r>
            <a:endParaRPr lang="en-US" sz="3200" dirty="0" smtClean="0"/>
          </a:p>
          <a:p>
            <a:pPr lvl="1"/>
            <a:r>
              <a:rPr lang="en-US" sz="3200" dirty="0" err="1" smtClean="0"/>
              <a:t>Schistosoma</a:t>
            </a:r>
            <a:r>
              <a:rPr lang="en-US" sz="3200" dirty="0" smtClean="0"/>
              <a:t> </a:t>
            </a:r>
            <a:r>
              <a:rPr lang="en-US" sz="3200" dirty="0" err="1" smtClean="0"/>
              <a:t>haematobium</a:t>
            </a:r>
            <a:endParaRPr lang="en-US" sz="3200" dirty="0" smtClean="0"/>
          </a:p>
          <a:p>
            <a:pPr>
              <a:buNone/>
            </a:pPr>
            <a:r>
              <a:rPr lang="en-US" b="1" dirty="0" smtClean="0"/>
              <a:t>Dose:</a:t>
            </a:r>
          </a:p>
          <a:p>
            <a:r>
              <a:rPr lang="en-US" dirty="0" smtClean="0"/>
              <a:t>25mg/kg per day, orally for 7 days.</a:t>
            </a:r>
          </a:p>
          <a:p>
            <a:r>
              <a:rPr lang="en-US" dirty="0" smtClean="0"/>
              <a:t>Maximum dose is 1.5gm</a:t>
            </a:r>
          </a:p>
          <a:p>
            <a:r>
              <a:rPr lang="en-US" dirty="0" smtClean="0"/>
              <a:t>Available as 500mg tablets.</a:t>
            </a:r>
          </a:p>
          <a:p>
            <a:pPr>
              <a:buNone/>
            </a:pPr>
            <a:r>
              <a:rPr lang="en-US" b="1" dirty="0" smtClean="0"/>
              <a:t>MOA</a:t>
            </a:r>
            <a:r>
              <a:rPr lang="en-US" dirty="0" smtClean="0"/>
              <a:t>: </a:t>
            </a:r>
          </a:p>
          <a:p>
            <a:r>
              <a:rPr lang="en-US" dirty="0" smtClean="0"/>
              <a:t>Interferes with gonadal function of worms.</a:t>
            </a:r>
          </a:p>
          <a:p>
            <a:r>
              <a:rPr lang="en-US" dirty="0" err="1" smtClean="0"/>
              <a:t>Niridazole</a:t>
            </a:r>
            <a:r>
              <a:rPr lang="en-US" dirty="0" smtClean="0"/>
              <a:t> is rapidly concentrated in the parasite and inhibits </a:t>
            </a:r>
            <a:r>
              <a:rPr lang="en-US" dirty="0" err="1" smtClean="0"/>
              <a:t>oogenesis</a:t>
            </a:r>
            <a:r>
              <a:rPr lang="en-US" dirty="0" smtClean="0"/>
              <a:t> and spermatogenesis.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Nemathelminthes [Nematodes]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51054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Intestinal nematodes:</a:t>
            </a:r>
          </a:p>
          <a:p>
            <a:pPr lvl="1"/>
            <a:r>
              <a:rPr lang="en-US" sz="3200" dirty="0" smtClean="0"/>
              <a:t>Ascaris </a:t>
            </a:r>
            <a:r>
              <a:rPr lang="en-US" sz="3200" dirty="0" err="1" smtClean="0"/>
              <a:t>lumbricoides</a:t>
            </a:r>
            <a:r>
              <a:rPr lang="en-US" sz="3200" dirty="0" smtClean="0"/>
              <a:t> (roundworm)</a:t>
            </a:r>
          </a:p>
          <a:p>
            <a:pPr lvl="1"/>
            <a:r>
              <a:rPr lang="en-US" sz="3200" dirty="0" err="1" smtClean="0"/>
              <a:t>Ancylostoma</a:t>
            </a:r>
            <a:r>
              <a:rPr lang="en-US" sz="3200" dirty="0" smtClean="0"/>
              <a:t> </a:t>
            </a:r>
            <a:r>
              <a:rPr lang="en-US" sz="3200" dirty="0" err="1" smtClean="0"/>
              <a:t>duodenale</a:t>
            </a:r>
            <a:r>
              <a:rPr lang="en-US" sz="3200" dirty="0" smtClean="0"/>
              <a:t> (hookworm)</a:t>
            </a:r>
          </a:p>
          <a:p>
            <a:pPr lvl="1"/>
            <a:r>
              <a:rPr lang="en-US" sz="3200" dirty="0" err="1" smtClean="0"/>
              <a:t>Necator</a:t>
            </a:r>
            <a:r>
              <a:rPr lang="en-US" sz="3200" dirty="0" smtClean="0"/>
              <a:t> </a:t>
            </a:r>
            <a:r>
              <a:rPr lang="en-US" sz="3200" dirty="0" err="1" smtClean="0"/>
              <a:t>americanus</a:t>
            </a:r>
            <a:r>
              <a:rPr lang="en-US" sz="3200" dirty="0" smtClean="0"/>
              <a:t> (hookworm)</a:t>
            </a:r>
          </a:p>
          <a:p>
            <a:pPr lvl="1"/>
            <a:r>
              <a:rPr lang="en-US" sz="3200" dirty="0" err="1" smtClean="0"/>
              <a:t>Enterobius</a:t>
            </a:r>
            <a:r>
              <a:rPr lang="en-US" sz="3200" dirty="0" smtClean="0"/>
              <a:t> </a:t>
            </a:r>
            <a:r>
              <a:rPr lang="en-US" sz="3200" dirty="0" err="1" smtClean="0"/>
              <a:t>vermicularis</a:t>
            </a:r>
            <a:r>
              <a:rPr lang="en-US" sz="3200" dirty="0" smtClean="0"/>
              <a:t> (thread worm/ pin worm)</a:t>
            </a:r>
          </a:p>
          <a:p>
            <a:pPr lvl="1"/>
            <a:r>
              <a:rPr lang="en-US" sz="3200" dirty="0" err="1" smtClean="0"/>
              <a:t>Trichuris</a:t>
            </a:r>
            <a:r>
              <a:rPr lang="en-US" sz="3200" dirty="0" smtClean="0"/>
              <a:t> </a:t>
            </a:r>
            <a:r>
              <a:rPr lang="en-US" sz="3200" dirty="0" err="1" smtClean="0"/>
              <a:t>trichiura</a:t>
            </a:r>
            <a:r>
              <a:rPr lang="en-US" sz="3200" dirty="0" smtClean="0"/>
              <a:t> (whip worm)</a:t>
            </a:r>
          </a:p>
          <a:p>
            <a:pPr lvl="1"/>
            <a:r>
              <a:rPr lang="en-US" sz="3200" dirty="0" err="1" smtClean="0"/>
              <a:t>Stronyloides</a:t>
            </a:r>
            <a:r>
              <a:rPr lang="en-US" sz="3200" dirty="0" smtClean="0"/>
              <a:t> </a:t>
            </a:r>
            <a:r>
              <a:rPr lang="en-US" sz="3200" dirty="0" err="1" smtClean="0"/>
              <a:t>stercoralis</a:t>
            </a:r>
            <a:endParaRPr lang="en-US" sz="3200" dirty="0" smtClean="0"/>
          </a:p>
          <a:p>
            <a:pPr lvl="1"/>
            <a:r>
              <a:rPr lang="en-US" sz="3200" dirty="0" err="1" smtClean="0"/>
              <a:t>Trichinella</a:t>
            </a:r>
            <a:r>
              <a:rPr lang="en-US" sz="3200" dirty="0" smtClean="0"/>
              <a:t> </a:t>
            </a:r>
            <a:r>
              <a:rPr lang="en-US" sz="3200" dirty="0" err="1" smtClean="0"/>
              <a:t>spiralis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P. J. Okoth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therapy of filariasis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Diethylcarbamazine</a:t>
            </a:r>
            <a:r>
              <a:rPr lang="en-US" b="1" dirty="0" smtClean="0"/>
              <a:t> [</a:t>
            </a:r>
            <a:r>
              <a:rPr lang="en-US" b="1" dirty="0" err="1" smtClean="0"/>
              <a:t>Hetrazan</a:t>
            </a:r>
            <a:r>
              <a:rPr lang="en-US" b="1" dirty="0" smtClean="0"/>
              <a:t>]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Is a </a:t>
            </a:r>
            <a:r>
              <a:rPr lang="en-US" sz="3200" dirty="0" err="1" smtClean="0"/>
              <a:t>piperazine</a:t>
            </a:r>
            <a:r>
              <a:rPr lang="en-US" sz="3200" dirty="0" smtClean="0"/>
              <a:t> derivative very useful for prevention and cure of filariasis.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Diethylcarbamazine</a:t>
            </a:r>
            <a:r>
              <a:rPr lang="en-US" sz="3200" dirty="0" smtClean="0"/>
              <a:t> kills both </a:t>
            </a:r>
            <a:r>
              <a:rPr lang="en-US" sz="3200" dirty="0" err="1" smtClean="0"/>
              <a:t>microfilariae</a:t>
            </a:r>
            <a:r>
              <a:rPr lang="en-US" sz="3200" dirty="0" smtClean="0"/>
              <a:t> and adult worms (Loa </a:t>
            </a:r>
            <a:r>
              <a:rPr lang="en-US" sz="3200" dirty="0" err="1" smtClean="0"/>
              <a:t>loa</a:t>
            </a:r>
            <a:r>
              <a:rPr lang="en-US" sz="3200" dirty="0" smtClean="0"/>
              <a:t>, W. </a:t>
            </a:r>
            <a:r>
              <a:rPr lang="en-US" sz="3200" dirty="0" err="1" smtClean="0"/>
              <a:t>bancrofti</a:t>
            </a:r>
            <a:r>
              <a:rPr lang="en-US" sz="3200" dirty="0" smtClean="0"/>
              <a:t>, </a:t>
            </a:r>
            <a:r>
              <a:rPr lang="en-US" sz="3200" dirty="0" err="1" smtClean="0"/>
              <a:t>Brugia</a:t>
            </a:r>
            <a:r>
              <a:rPr lang="en-US" sz="3200" dirty="0" smtClean="0"/>
              <a:t> </a:t>
            </a:r>
            <a:r>
              <a:rPr lang="en-US" sz="3200" dirty="0" err="1" smtClean="0"/>
              <a:t>malayi</a:t>
            </a:r>
            <a:r>
              <a:rPr lang="en-US" sz="32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It is also effective against </a:t>
            </a:r>
            <a:r>
              <a:rPr lang="en-US" sz="3200" dirty="0" err="1" smtClean="0"/>
              <a:t>onchocerciasis</a:t>
            </a:r>
            <a:r>
              <a:rPr lang="en-US" sz="3200" dirty="0" smtClean="0"/>
              <a:t> and visceral larva </a:t>
            </a:r>
            <a:r>
              <a:rPr lang="en-US" sz="3200" dirty="0" err="1" smtClean="0"/>
              <a:t>migrans</a:t>
            </a:r>
            <a:r>
              <a:rPr lang="en-US" sz="32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Diethylcarbamazine</a:t>
            </a:r>
            <a:r>
              <a:rPr lang="en-US" dirty="0" smtClean="0"/>
              <a:t> [</a:t>
            </a:r>
            <a:r>
              <a:rPr lang="en-US" dirty="0" err="1" smtClean="0"/>
              <a:t>Hetrazan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Diethylcarbamazine</a:t>
            </a:r>
            <a:r>
              <a:rPr lang="en-US" dirty="0" smtClean="0"/>
              <a:t> has a </a:t>
            </a:r>
            <a:r>
              <a:rPr lang="en-US" b="1" dirty="0" smtClean="0"/>
              <a:t>highly selective effect</a:t>
            </a:r>
            <a:r>
              <a:rPr lang="en-US" dirty="0" smtClean="0"/>
              <a:t> on </a:t>
            </a:r>
            <a:r>
              <a:rPr lang="en-US" dirty="0" err="1" smtClean="0"/>
              <a:t>microfilariae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most important action of the drug appears to be alteration of microfilaria membranes so that they are readily </a:t>
            </a:r>
            <a:r>
              <a:rPr lang="en-US" dirty="0" err="1" smtClean="0"/>
              <a:t>phagocytosed</a:t>
            </a:r>
            <a:r>
              <a:rPr lang="en-US" dirty="0" smtClean="0"/>
              <a:t> by tissue fixed </a:t>
            </a:r>
            <a:r>
              <a:rPr lang="en-US" dirty="0" err="1" smtClean="0"/>
              <a:t>monocytes</a:t>
            </a:r>
            <a:r>
              <a:rPr lang="en-US" dirty="0" smtClean="0"/>
              <a:t>, but not by circulating phagocytes.</a:t>
            </a:r>
          </a:p>
          <a:p>
            <a:r>
              <a:rPr lang="en-US" dirty="0" smtClean="0"/>
              <a:t>It also has an effect on the muscular activity of the </a:t>
            </a:r>
            <a:r>
              <a:rPr lang="en-US" dirty="0" err="1" smtClean="0"/>
              <a:t>microfilariae</a:t>
            </a:r>
            <a:r>
              <a:rPr lang="en-US" dirty="0" smtClean="0"/>
              <a:t> and adult worms due to the </a:t>
            </a:r>
            <a:r>
              <a:rPr lang="en-US" dirty="0" err="1" smtClean="0"/>
              <a:t>piperazine</a:t>
            </a:r>
            <a:r>
              <a:rPr lang="en-US" dirty="0" smtClean="0"/>
              <a:t> moiety, so that they are dislodged.</a:t>
            </a:r>
          </a:p>
          <a:p>
            <a:r>
              <a:rPr lang="en-US" dirty="0" err="1" smtClean="0"/>
              <a:t>Microfilariae</a:t>
            </a:r>
            <a:r>
              <a:rPr lang="en-US" dirty="0" smtClean="0"/>
              <a:t> present in nodules and </a:t>
            </a:r>
            <a:r>
              <a:rPr lang="en-US" dirty="0" err="1" smtClean="0"/>
              <a:t>transudates</a:t>
            </a:r>
            <a:r>
              <a:rPr lang="en-US" dirty="0" smtClean="0"/>
              <a:t> are not killed [e.g. in </a:t>
            </a:r>
            <a:r>
              <a:rPr lang="en-US" dirty="0" err="1" smtClean="0"/>
              <a:t>hydrocele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Diethylcarbamazine</a:t>
            </a:r>
            <a:r>
              <a:rPr lang="en-US" dirty="0" smtClean="0"/>
              <a:t> [</a:t>
            </a:r>
            <a:r>
              <a:rPr lang="en-US" dirty="0" err="1" smtClean="0"/>
              <a:t>Hetrazan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Pharmacokinetics:</a:t>
            </a:r>
          </a:p>
          <a:p>
            <a:r>
              <a:rPr lang="en-US" dirty="0" smtClean="0"/>
              <a:t>Rapidly absorbed from the GIT</a:t>
            </a:r>
          </a:p>
          <a:p>
            <a:r>
              <a:rPr lang="en-US" dirty="0" smtClean="0"/>
              <a:t>Peak plasma levels are achieved within 3 hrs</a:t>
            </a:r>
          </a:p>
          <a:p>
            <a:r>
              <a:rPr lang="en-US" dirty="0" smtClean="0"/>
              <a:t>The drug is uniformly distributed in the body with the exception of fat.</a:t>
            </a:r>
          </a:p>
          <a:p>
            <a:r>
              <a:rPr lang="en-US" dirty="0" smtClean="0"/>
              <a:t>Most of the drug is metabolized in the liver and the products are eliminated in urine.</a:t>
            </a:r>
          </a:p>
          <a:p>
            <a:r>
              <a:rPr lang="en-US" dirty="0" smtClean="0"/>
              <a:t>Excretion is faster in acidic urine.</a:t>
            </a:r>
          </a:p>
          <a:p>
            <a:r>
              <a:rPr lang="en-US" dirty="0" smtClean="0"/>
              <a:t>Plasma half-life is 4-12 hours.</a:t>
            </a: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Diethylcarbamazine</a:t>
            </a:r>
            <a:r>
              <a:rPr lang="en-US" dirty="0" smtClean="0"/>
              <a:t> [</a:t>
            </a:r>
            <a:r>
              <a:rPr lang="en-US" dirty="0" err="1" smtClean="0"/>
              <a:t>Hetrazan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Adverse effects:</a:t>
            </a:r>
          </a:p>
          <a:p>
            <a:r>
              <a:rPr lang="en-US" dirty="0" smtClean="0"/>
              <a:t>Anorexia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smtClean="0"/>
              <a:t>Vomiting</a:t>
            </a:r>
          </a:p>
          <a:p>
            <a:r>
              <a:rPr lang="en-US" dirty="0" smtClean="0"/>
              <a:t>Headache</a:t>
            </a:r>
          </a:p>
          <a:p>
            <a:r>
              <a:rPr lang="en-US" dirty="0" smtClean="0"/>
              <a:t>Dizziness</a:t>
            </a:r>
          </a:p>
          <a:p>
            <a:r>
              <a:rPr lang="en-US" dirty="0" smtClean="0"/>
              <a:t>Drowsiness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Allergic reactions due to products of destruction of the parasite include:</a:t>
            </a:r>
          </a:p>
          <a:p>
            <a:pPr lvl="1"/>
            <a:r>
              <a:rPr lang="en-US" dirty="0" smtClean="0"/>
              <a:t>Fever</a:t>
            </a:r>
          </a:p>
          <a:p>
            <a:pPr lvl="1"/>
            <a:r>
              <a:rPr lang="en-US" dirty="0" smtClean="0"/>
              <a:t>Tachycardia</a:t>
            </a:r>
          </a:p>
          <a:p>
            <a:pPr lvl="1"/>
            <a:r>
              <a:rPr lang="en-US" dirty="0" err="1" smtClean="0"/>
              <a:t>Lymphadenopathy</a:t>
            </a:r>
            <a:endParaRPr lang="en-US" dirty="0" smtClean="0"/>
          </a:p>
          <a:p>
            <a:pPr lvl="1"/>
            <a:r>
              <a:rPr lang="en-US" dirty="0" smtClean="0"/>
              <a:t>Muscular pains</a:t>
            </a:r>
          </a:p>
          <a:p>
            <a:pPr lvl="1"/>
            <a:r>
              <a:rPr lang="en-US" dirty="0" smtClean="0"/>
              <a:t>Skin rashes</a:t>
            </a:r>
          </a:p>
          <a:p>
            <a:pPr lvl="1"/>
            <a:r>
              <a:rPr lang="en-US" dirty="0" smtClean="0"/>
              <a:t>Asthmatic attacks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Diethylcarbamazine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Preparations and dosage:</a:t>
            </a:r>
          </a:p>
          <a:p>
            <a:r>
              <a:rPr lang="en-US" dirty="0" smtClean="0"/>
              <a:t>Available as </a:t>
            </a:r>
            <a:r>
              <a:rPr lang="en-US" dirty="0" err="1" smtClean="0"/>
              <a:t>diethylcarbamazine</a:t>
            </a:r>
            <a:r>
              <a:rPr lang="en-US" dirty="0" smtClean="0"/>
              <a:t> citrate tablets 50mg and 100mg.</a:t>
            </a:r>
          </a:p>
          <a:p>
            <a:r>
              <a:rPr lang="en-US" dirty="0" smtClean="0"/>
              <a:t>Also syrup for children 50mg/5ml</a:t>
            </a:r>
          </a:p>
          <a:p>
            <a:r>
              <a:rPr lang="en-US" b="1" dirty="0" smtClean="0"/>
              <a:t>Dose: adults and children</a:t>
            </a:r>
          </a:p>
          <a:p>
            <a:pPr lvl="1"/>
            <a:r>
              <a:rPr lang="en-US" dirty="0" smtClean="0"/>
              <a:t>1mg/kg daily in three divided doses for the first day;</a:t>
            </a:r>
          </a:p>
          <a:p>
            <a:pPr lvl="1"/>
            <a:r>
              <a:rPr lang="en-US" dirty="0" smtClean="0"/>
              <a:t>Increase gradually over 2-3 days to 6mg/kg in 3 divided doses [2mg/kg TDS]</a:t>
            </a:r>
          </a:p>
          <a:p>
            <a:pPr lvl="1"/>
            <a:r>
              <a:rPr lang="en-US" dirty="0" smtClean="0"/>
              <a:t>Maintain full dosage for 21 days.	</a:t>
            </a:r>
          </a:p>
          <a:p>
            <a:r>
              <a:rPr lang="en-US" dirty="0" smtClean="0"/>
              <a:t>This gradual stepping up of dosage reduces allergic reactions.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Nemathelminthes…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Tissue nematodes:</a:t>
            </a:r>
          </a:p>
          <a:p>
            <a:r>
              <a:rPr lang="en-US" sz="3600" dirty="0" err="1" smtClean="0"/>
              <a:t>Cutaneous</a:t>
            </a:r>
            <a:r>
              <a:rPr lang="en-US" sz="3600" dirty="0" smtClean="0"/>
              <a:t> larva </a:t>
            </a:r>
            <a:r>
              <a:rPr lang="en-US" sz="3600" dirty="0" err="1" smtClean="0"/>
              <a:t>migrans</a:t>
            </a:r>
            <a:endParaRPr lang="en-US" sz="3600" dirty="0" smtClean="0"/>
          </a:p>
          <a:p>
            <a:pPr lvl="1"/>
            <a:r>
              <a:rPr lang="en-US" sz="3200" dirty="0" smtClean="0"/>
              <a:t>Caused by </a:t>
            </a:r>
            <a:r>
              <a:rPr lang="en-US" sz="3200" dirty="0" err="1" smtClean="0"/>
              <a:t>ancylostoma</a:t>
            </a:r>
            <a:r>
              <a:rPr lang="en-US" sz="3200" dirty="0" smtClean="0"/>
              <a:t> </a:t>
            </a:r>
            <a:r>
              <a:rPr lang="en-US" sz="3200" dirty="0" err="1" smtClean="0"/>
              <a:t>braziliense</a:t>
            </a:r>
            <a:r>
              <a:rPr lang="en-US" sz="3200" dirty="0" smtClean="0"/>
              <a:t> and </a:t>
            </a:r>
            <a:r>
              <a:rPr lang="en-US" sz="3200" dirty="0" err="1" smtClean="0"/>
              <a:t>Ancylostoma</a:t>
            </a:r>
            <a:r>
              <a:rPr lang="en-US" sz="3200" dirty="0" smtClean="0"/>
              <a:t> </a:t>
            </a:r>
            <a:r>
              <a:rPr lang="en-US" sz="3200" dirty="0" err="1" smtClean="0"/>
              <a:t>caninum</a:t>
            </a:r>
            <a:r>
              <a:rPr lang="en-US" sz="3200" dirty="0" smtClean="0"/>
              <a:t>.</a:t>
            </a:r>
          </a:p>
          <a:p>
            <a:r>
              <a:rPr lang="en-US" sz="3600" dirty="0" err="1" smtClean="0"/>
              <a:t>Dracuculus</a:t>
            </a:r>
            <a:r>
              <a:rPr lang="en-US" sz="3600" dirty="0" smtClean="0"/>
              <a:t> </a:t>
            </a:r>
            <a:r>
              <a:rPr lang="en-US" sz="3600" dirty="0" err="1" smtClean="0"/>
              <a:t>medinensis</a:t>
            </a:r>
            <a:r>
              <a:rPr lang="en-US" sz="3600" dirty="0" smtClean="0"/>
              <a:t> (Guinea worm)</a:t>
            </a:r>
          </a:p>
          <a:p>
            <a:r>
              <a:rPr lang="en-US" sz="3600" dirty="0" err="1" smtClean="0"/>
              <a:t>Trichinella</a:t>
            </a:r>
            <a:r>
              <a:rPr lang="en-US" sz="3600" dirty="0" smtClean="0"/>
              <a:t> </a:t>
            </a:r>
            <a:r>
              <a:rPr lang="en-US" sz="3600" dirty="0" err="1" smtClean="0"/>
              <a:t>spiralis</a:t>
            </a:r>
            <a:r>
              <a:rPr lang="en-US" sz="3600" dirty="0" smtClean="0"/>
              <a:t> (</a:t>
            </a:r>
            <a:r>
              <a:rPr lang="en-US" sz="3600" dirty="0" err="1" smtClean="0"/>
              <a:t>trichinellosis</a:t>
            </a:r>
            <a:r>
              <a:rPr lang="en-US" sz="3600" dirty="0" smtClean="0"/>
              <a:t>)</a:t>
            </a:r>
          </a:p>
          <a:p>
            <a:r>
              <a:rPr lang="en-US" sz="3600" dirty="0" err="1" smtClean="0"/>
              <a:t>Toxocara</a:t>
            </a:r>
            <a:r>
              <a:rPr lang="en-US" sz="3600" dirty="0" smtClean="0"/>
              <a:t> </a:t>
            </a:r>
            <a:r>
              <a:rPr lang="en-US" sz="3600" dirty="0" err="1" smtClean="0"/>
              <a:t>canis</a:t>
            </a:r>
            <a:r>
              <a:rPr lang="en-US" sz="3600" dirty="0" smtClean="0"/>
              <a:t> and </a:t>
            </a:r>
            <a:r>
              <a:rPr lang="en-US" sz="3600" dirty="0" err="1" smtClean="0"/>
              <a:t>Toxocara</a:t>
            </a:r>
            <a:r>
              <a:rPr lang="en-US" sz="3600" dirty="0" smtClean="0"/>
              <a:t> </a:t>
            </a:r>
            <a:r>
              <a:rPr lang="en-US" sz="3600" dirty="0" err="1" smtClean="0"/>
              <a:t>cati</a:t>
            </a:r>
            <a:r>
              <a:rPr lang="en-US" sz="3600" dirty="0" smtClean="0"/>
              <a:t> – cause visceral larva </a:t>
            </a:r>
            <a:r>
              <a:rPr lang="en-US" sz="3600" dirty="0" err="1" smtClean="0"/>
              <a:t>migrans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Nemathelminthes…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Tissue nematodes:…</a:t>
            </a:r>
          </a:p>
          <a:p>
            <a:r>
              <a:rPr lang="en-US" sz="3600" dirty="0" smtClean="0"/>
              <a:t>Filariasis</a:t>
            </a:r>
          </a:p>
          <a:p>
            <a:pPr lvl="1"/>
            <a:r>
              <a:rPr lang="en-US" sz="3200" dirty="0" err="1" smtClean="0"/>
              <a:t>Wuchereria</a:t>
            </a:r>
            <a:r>
              <a:rPr lang="en-US" sz="3200" dirty="0" smtClean="0"/>
              <a:t> </a:t>
            </a:r>
            <a:r>
              <a:rPr lang="en-US" sz="3200" dirty="0" err="1" smtClean="0"/>
              <a:t>bancrofti</a:t>
            </a:r>
            <a:endParaRPr lang="en-US" sz="3200" dirty="0" smtClean="0"/>
          </a:p>
          <a:p>
            <a:pPr lvl="1"/>
            <a:r>
              <a:rPr lang="en-US" sz="3200" dirty="0" err="1" smtClean="0"/>
              <a:t>Brugia</a:t>
            </a:r>
            <a:r>
              <a:rPr lang="en-US" sz="3200" dirty="0" smtClean="0"/>
              <a:t> </a:t>
            </a:r>
            <a:r>
              <a:rPr lang="en-US" sz="3200" dirty="0" err="1" smtClean="0"/>
              <a:t>malayi</a:t>
            </a:r>
            <a:endParaRPr lang="en-US" sz="3200" dirty="0" smtClean="0"/>
          </a:p>
          <a:p>
            <a:pPr lvl="1"/>
            <a:r>
              <a:rPr lang="en-US" sz="3200" dirty="0" err="1" smtClean="0"/>
              <a:t>Brugia</a:t>
            </a:r>
            <a:r>
              <a:rPr lang="en-US" sz="3200" dirty="0" smtClean="0"/>
              <a:t> </a:t>
            </a:r>
            <a:r>
              <a:rPr lang="en-US" sz="3200" dirty="0" err="1" smtClean="0"/>
              <a:t>timori</a:t>
            </a:r>
            <a:endParaRPr lang="en-US" sz="3200" dirty="0" smtClean="0"/>
          </a:p>
          <a:p>
            <a:pPr lvl="1"/>
            <a:r>
              <a:rPr lang="en-US" sz="3200" dirty="0" smtClean="0"/>
              <a:t>Loa </a:t>
            </a:r>
            <a:r>
              <a:rPr lang="en-US" sz="3200" dirty="0" err="1" smtClean="0"/>
              <a:t>loa</a:t>
            </a:r>
            <a:endParaRPr lang="en-US" sz="3200" dirty="0" smtClean="0"/>
          </a:p>
          <a:p>
            <a:r>
              <a:rPr lang="en-US" sz="3600" dirty="0" err="1" smtClean="0"/>
              <a:t>Onchocerca</a:t>
            </a:r>
            <a:r>
              <a:rPr lang="en-US" sz="3600" dirty="0" smtClean="0"/>
              <a:t> </a:t>
            </a:r>
            <a:r>
              <a:rPr lang="en-US" sz="3600" dirty="0" err="1" smtClean="0"/>
              <a:t>volvulus</a:t>
            </a:r>
            <a:r>
              <a:rPr lang="en-US" sz="3600" dirty="0" smtClean="0"/>
              <a:t> – causes </a:t>
            </a:r>
            <a:r>
              <a:rPr lang="en-US" sz="3600" dirty="0" err="1" smtClean="0"/>
              <a:t>onchocerciasis</a:t>
            </a:r>
            <a:r>
              <a:rPr lang="en-US" sz="3600" dirty="0" smtClean="0"/>
              <a:t> (or river blindness).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P. J. Okoth.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Drugs used in the treatment of </a:t>
            </a:r>
            <a:r>
              <a:rPr lang="en-US" dirty="0" err="1" smtClean="0"/>
              <a:t>helminthiasis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1422</TotalTime>
  <Words>2633</Words>
  <Application>Microsoft Office PowerPoint</Application>
  <PresentationFormat>On-screen Show (4:3)</PresentationFormat>
  <Paragraphs>525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Arial</vt:lpstr>
      <vt:lpstr>Calibri</vt:lpstr>
      <vt:lpstr>Tw Cen MT</vt:lpstr>
      <vt:lpstr>Wingdings</vt:lpstr>
      <vt:lpstr>Wingdings 2</vt:lpstr>
      <vt:lpstr>Median</vt:lpstr>
      <vt:lpstr>CHEMOTHERAPY OF HELMINTHIC INFECTIONS</vt:lpstr>
      <vt:lpstr>CLASSIFICATION OF HELMINTHS</vt:lpstr>
      <vt:lpstr>Platyhelminthes </vt:lpstr>
      <vt:lpstr>Platyhelminthes…</vt:lpstr>
      <vt:lpstr>Platyhelminthes…</vt:lpstr>
      <vt:lpstr>Nemathelminthes [Nematodes]</vt:lpstr>
      <vt:lpstr>Nemathelminthes…</vt:lpstr>
      <vt:lpstr>Nemathelminthes…</vt:lpstr>
      <vt:lpstr>Drugs used in the treatment of helminthiasis</vt:lpstr>
      <vt:lpstr>Pharmaceutical classes</vt:lpstr>
      <vt:lpstr>Pharmaceutical classes…</vt:lpstr>
      <vt:lpstr>Pharmaceutical classes…</vt:lpstr>
      <vt:lpstr>Niclosamide </vt:lpstr>
      <vt:lpstr>Mechanism of action</vt:lpstr>
      <vt:lpstr>Therapeutic use</vt:lpstr>
      <vt:lpstr>Preparations and dosage</vt:lpstr>
      <vt:lpstr>Preparations and dosage…</vt:lpstr>
      <vt:lpstr>Preparations and dosage…</vt:lpstr>
      <vt:lpstr>Adverse effects</vt:lpstr>
      <vt:lpstr>Levamisole </vt:lpstr>
      <vt:lpstr>Mechanism of action</vt:lpstr>
      <vt:lpstr>Pharmacokinetics </vt:lpstr>
      <vt:lpstr>Indications </vt:lpstr>
      <vt:lpstr>Preparations and dosage</vt:lpstr>
      <vt:lpstr>Adverse effects</vt:lpstr>
      <vt:lpstr>Mebendazole </vt:lpstr>
      <vt:lpstr>Mechanism of action</vt:lpstr>
      <vt:lpstr>Pharmacokinetics </vt:lpstr>
      <vt:lpstr>Indications </vt:lpstr>
      <vt:lpstr>Preparations and dosage</vt:lpstr>
      <vt:lpstr>Adverse effects</vt:lpstr>
      <vt:lpstr>Albendazole </vt:lpstr>
      <vt:lpstr>Mechanism of action</vt:lpstr>
      <vt:lpstr>Pharmacokinetics </vt:lpstr>
      <vt:lpstr>Indications </vt:lpstr>
      <vt:lpstr>Preparations and dosage</vt:lpstr>
      <vt:lpstr>Adverse effects</vt:lpstr>
      <vt:lpstr>Piperazine </vt:lpstr>
      <vt:lpstr>MOA</vt:lpstr>
      <vt:lpstr>Preparations and dosage</vt:lpstr>
      <vt:lpstr>Ivermectin </vt:lpstr>
      <vt:lpstr>Ivermectin </vt:lpstr>
      <vt:lpstr>Mechanism of action </vt:lpstr>
      <vt:lpstr>Pharmacokinetics </vt:lpstr>
      <vt:lpstr>Adverse effects </vt:lpstr>
      <vt:lpstr>Preparations and dosage</vt:lpstr>
      <vt:lpstr>Drug treatment of Schistosomiasis</vt:lpstr>
      <vt:lpstr>Praziquantel [Biltricide]</vt:lpstr>
      <vt:lpstr>Praziquantel…</vt:lpstr>
      <vt:lpstr>Praziquantel …</vt:lpstr>
      <vt:lpstr>Praziquantel …</vt:lpstr>
      <vt:lpstr>Metrifonate </vt:lpstr>
      <vt:lpstr>Oxamniquine </vt:lpstr>
      <vt:lpstr>Oxamniquine </vt:lpstr>
      <vt:lpstr>Oxamniquine </vt:lpstr>
      <vt:lpstr>Oxamniquine </vt:lpstr>
      <vt:lpstr>Oxamniquine </vt:lpstr>
      <vt:lpstr>Oxamniquine </vt:lpstr>
      <vt:lpstr>Niridazole [Ambilhar]</vt:lpstr>
      <vt:lpstr>Drug therapy of filariasis</vt:lpstr>
      <vt:lpstr>Diethylcarbamazine [Hetrazan]</vt:lpstr>
      <vt:lpstr>Diethylcarbamazine [Hetrazan]</vt:lpstr>
      <vt:lpstr>Diethylcarbamazine [Hetrazan]</vt:lpstr>
      <vt:lpstr>Diethylcarbamazine [Hetrazan]</vt:lpstr>
      <vt:lpstr>Diethylcarbamazine…</vt:lpstr>
      <vt:lpstr>The end.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CHEMOTHERAPY OF HELMINTHIC INFECTIONS</dc:title>
  <dc:creator>peter juma</dc:creator>
  <cp:lastModifiedBy>HP</cp:lastModifiedBy>
  <cp:revision>54</cp:revision>
  <cp:lastPrinted>2019-08-26T13:23:56Z</cp:lastPrinted>
  <dcterms:created xsi:type="dcterms:W3CDTF">2006-08-16T00:00:00Z</dcterms:created>
  <dcterms:modified xsi:type="dcterms:W3CDTF">2019-08-26T13:26:25Z</dcterms:modified>
</cp:coreProperties>
</file>