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1" r:id="rId6"/>
    <p:sldId id="260" r:id="rId7"/>
    <p:sldId id="262" r:id="rId8"/>
    <p:sldId id="286" r:id="rId9"/>
    <p:sldId id="281" r:id="rId10"/>
    <p:sldId id="282" r:id="rId11"/>
    <p:sldId id="283" r:id="rId12"/>
    <p:sldId id="284" r:id="rId13"/>
    <p:sldId id="285" r:id="rId14"/>
    <p:sldId id="263" r:id="rId15"/>
    <p:sldId id="264" r:id="rId16"/>
    <p:sldId id="265" r:id="rId17"/>
    <p:sldId id="266" r:id="rId18"/>
    <p:sldId id="267" r:id="rId19"/>
    <p:sldId id="275" r:id="rId20"/>
    <p:sldId id="268" r:id="rId21"/>
    <p:sldId id="273" r:id="rId22"/>
    <p:sldId id="274" r:id="rId23"/>
    <p:sldId id="269" r:id="rId24"/>
    <p:sldId id="278" r:id="rId25"/>
    <p:sldId id="279" r:id="rId26"/>
    <p:sldId id="280" r:id="rId27"/>
    <p:sldId id="270" r:id="rId28"/>
    <p:sldId id="271" r:id="rId29"/>
    <p:sldId id="277" r:id="rId30"/>
    <p:sldId id="272" r:id="rId31"/>
    <p:sldId id="27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2799E1-4697-4EEF-A96A-E347F93C0C2C}" type="datetimeFigureOut">
              <a:rPr lang="en-US" smtClean="0"/>
              <a:t>6/2/2021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20CFB-281E-4977-8B1E-763B1F9E8253}" type="slidenum">
              <a:rPr lang="en-US" smtClean="0"/>
              <a:t>‹#›</a:t>
            </a:fld>
            <a:endParaRPr lang="en-US"/>
          </a:p>
        </p:txBody>
      </p:sp>
    </p:spTree>
    <p:extLst>
      <p:ext uri="{BB962C8B-B14F-4D97-AF65-F5344CB8AC3E}">
        <p14:creationId xmlns:p14="http://schemas.microsoft.com/office/powerpoint/2010/main" val="2633788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20CFB-281E-4977-8B1E-763B1F9E8253}" type="slidenum">
              <a:rPr lang="en-US" smtClean="0"/>
              <a:t>4</a:t>
            </a:fld>
            <a:endParaRPr lang="en-US"/>
          </a:p>
        </p:txBody>
      </p:sp>
    </p:spTree>
    <p:extLst>
      <p:ext uri="{BB962C8B-B14F-4D97-AF65-F5344CB8AC3E}">
        <p14:creationId xmlns:p14="http://schemas.microsoft.com/office/powerpoint/2010/main" val="991331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20CFB-281E-4977-8B1E-763B1F9E8253}" type="slidenum">
              <a:rPr lang="en-US" smtClean="0"/>
              <a:t>7</a:t>
            </a:fld>
            <a:endParaRPr lang="en-US"/>
          </a:p>
        </p:txBody>
      </p:sp>
    </p:spTree>
    <p:extLst>
      <p:ext uri="{BB962C8B-B14F-4D97-AF65-F5344CB8AC3E}">
        <p14:creationId xmlns:p14="http://schemas.microsoft.com/office/powerpoint/2010/main" val="2380157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20CFB-281E-4977-8B1E-763B1F9E8253}" type="slidenum">
              <a:rPr lang="en-US" smtClean="0"/>
              <a:t>20</a:t>
            </a:fld>
            <a:endParaRPr lang="en-US"/>
          </a:p>
        </p:txBody>
      </p:sp>
    </p:spTree>
    <p:extLst>
      <p:ext uri="{BB962C8B-B14F-4D97-AF65-F5344CB8AC3E}">
        <p14:creationId xmlns:p14="http://schemas.microsoft.com/office/powerpoint/2010/main" val="1547178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20CFB-281E-4977-8B1E-763B1F9E8253}" type="slidenum">
              <a:rPr lang="en-US" smtClean="0"/>
              <a:t>23</a:t>
            </a:fld>
            <a:endParaRPr lang="en-US"/>
          </a:p>
        </p:txBody>
      </p:sp>
    </p:spTree>
    <p:extLst>
      <p:ext uri="{BB962C8B-B14F-4D97-AF65-F5344CB8AC3E}">
        <p14:creationId xmlns:p14="http://schemas.microsoft.com/office/powerpoint/2010/main" val="2532141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20CFB-281E-4977-8B1E-763B1F9E8253}" type="slidenum">
              <a:rPr lang="en-US" smtClean="0"/>
              <a:t>27</a:t>
            </a:fld>
            <a:endParaRPr lang="en-US"/>
          </a:p>
        </p:txBody>
      </p:sp>
    </p:spTree>
    <p:extLst>
      <p:ext uri="{BB962C8B-B14F-4D97-AF65-F5344CB8AC3E}">
        <p14:creationId xmlns:p14="http://schemas.microsoft.com/office/powerpoint/2010/main" val="171253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F86B0-52E9-426A-860F-B37B90BC043A}"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287114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F86B0-52E9-426A-860F-B37B90BC043A}"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3112533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F86B0-52E9-426A-860F-B37B90BC043A}"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545454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F86B0-52E9-426A-860F-B37B90BC043A}"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243699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5F86B0-52E9-426A-860F-B37B90BC043A}"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166668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F86B0-52E9-426A-860F-B37B90BC043A}" type="datetimeFigureOut">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2923660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F86B0-52E9-426A-860F-B37B90BC043A}" type="datetimeFigureOut">
              <a:rPr lang="en-US" smtClean="0"/>
              <a:t>6/2/2021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260021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F86B0-52E9-426A-860F-B37B90BC043A}" type="datetimeFigureOut">
              <a:rPr lang="en-US" smtClean="0"/>
              <a:t>6/2/2021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2469134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F86B0-52E9-426A-860F-B37B90BC043A}" type="datetimeFigureOut">
              <a:rPr lang="en-US" smtClean="0"/>
              <a:t>6/2/2021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2908583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5F86B0-52E9-426A-860F-B37B90BC043A}" type="datetimeFigureOut">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415624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5F86B0-52E9-426A-860F-B37B90BC043A}" type="datetimeFigureOut">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35F1B-4FE6-4C87-9CF6-E4850E699744}" type="slidenum">
              <a:rPr lang="en-US" smtClean="0"/>
              <a:t>‹#›</a:t>
            </a:fld>
            <a:endParaRPr lang="en-US"/>
          </a:p>
        </p:txBody>
      </p:sp>
    </p:spTree>
    <p:extLst>
      <p:ext uri="{BB962C8B-B14F-4D97-AF65-F5344CB8AC3E}">
        <p14:creationId xmlns:p14="http://schemas.microsoft.com/office/powerpoint/2010/main" val="686986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F86B0-52E9-426A-860F-B37B90BC043A}" type="datetimeFigureOut">
              <a:rPr lang="en-US" smtClean="0"/>
              <a:t>6/2/2021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35F1B-4FE6-4C87-9CF6-E4850E699744}" type="slidenum">
              <a:rPr lang="en-US" smtClean="0"/>
              <a:t>‹#›</a:t>
            </a:fld>
            <a:endParaRPr lang="en-US"/>
          </a:p>
        </p:txBody>
      </p:sp>
    </p:spTree>
    <p:extLst>
      <p:ext uri="{BB962C8B-B14F-4D97-AF65-F5344CB8AC3E}">
        <p14:creationId xmlns:p14="http://schemas.microsoft.com/office/powerpoint/2010/main" val="1908456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ANTI-PROTOZOANS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83698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2.4-aminoquinoline e.g. </a:t>
            </a:r>
            <a:r>
              <a:rPr lang="en-US" b="1" dirty="0" err="1"/>
              <a:t>chloroquine</a:t>
            </a:r>
            <a:r>
              <a:rPr lang="en-US" b="1" dirty="0"/>
              <a:t> and </a:t>
            </a:r>
            <a:r>
              <a:rPr lang="en-US" b="1" dirty="0" err="1"/>
              <a:t>amodiaquine</a:t>
            </a:r>
            <a:r>
              <a:rPr lang="en-US" b="1" dirty="0"/>
              <a:t> .</a:t>
            </a:r>
            <a:r>
              <a:rPr lang="en-US" dirty="0"/>
              <a:t>They are rapidly acting blood </a:t>
            </a:r>
            <a:r>
              <a:rPr lang="en-US" dirty="0" err="1"/>
              <a:t>schizonticides</a:t>
            </a:r>
            <a:r>
              <a:rPr lang="en-US" dirty="0"/>
              <a:t> with some </a:t>
            </a:r>
            <a:r>
              <a:rPr lang="en-US" dirty="0" err="1"/>
              <a:t>gamatocidal</a:t>
            </a:r>
            <a:r>
              <a:rPr lang="en-US" dirty="0"/>
              <a:t> </a:t>
            </a:r>
            <a:r>
              <a:rPr lang="en-US" dirty="0" err="1"/>
              <a:t>activity.Chloquine</a:t>
            </a:r>
            <a:r>
              <a:rPr lang="en-US" dirty="0"/>
              <a:t> is no longer used because of resistance.</a:t>
            </a:r>
          </a:p>
          <a:p>
            <a:pPr marL="0" indent="0">
              <a:buNone/>
            </a:pPr>
            <a:r>
              <a:rPr lang="en-US" dirty="0"/>
              <a:t>3.</a:t>
            </a:r>
            <a:r>
              <a:rPr lang="en-US" b="1" dirty="0"/>
              <a:t>8-aminoquinoline </a:t>
            </a:r>
            <a:r>
              <a:rPr lang="en-US" b="1" dirty="0" smtClean="0"/>
              <a:t>( </a:t>
            </a:r>
            <a:r>
              <a:rPr lang="en-US" b="1" dirty="0" err="1" smtClean="0"/>
              <a:t>eg</a:t>
            </a:r>
            <a:r>
              <a:rPr lang="en-US" b="1" dirty="0" smtClean="0"/>
              <a:t>  </a:t>
            </a:r>
            <a:r>
              <a:rPr lang="en-US" b="1" dirty="0" err="1"/>
              <a:t>primaquine</a:t>
            </a:r>
            <a:r>
              <a:rPr lang="en-US" dirty="0"/>
              <a:t>). It is a tissue </a:t>
            </a:r>
            <a:r>
              <a:rPr lang="en-US" dirty="0" err="1"/>
              <a:t>schizonticide</a:t>
            </a:r>
            <a:r>
              <a:rPr lang="en-US" dirty="0"/>
              <a:t> with some </a:t>
            </a:r>
            <a:r>
              <a:rPr lang="en-US" dirty="0" err="1"/>
              <a:t>gamatocidal</a:t>
            </a:r>
            <a:r>
              <a:rPr lang="en-US" dirty="0"/>
              <a:t> </a:t>
            </a:r>
            <a:r>
              <a:rPr lang="en-US" dirty="0" err="1"/>
              <a:t>activity.It</a:t>
            </a:r>
            <a:r>
              <a:rPr lang="en-US" dirty="0"/>
              <a:t> also affect other stages life cycle of plasmodium. It is principally used to prevent relapse of </a:t>
            </a:r>
            <a:r>
              <a:rPr lang="en-US" dirty="0" err="1"/>
              <a:t>P.Ovale</a:t>
            </a:r>
            <a:r>
              <a:rPr lang="en-US" dirty="0"/>
              <a:t> and </a:t>
            </a:r>
            <a:r>
              <a:rPr lang="en-US" dirty="0" err="1"/>
              <a:t>P.Vivax</a:t>
            </a:r>
            <a:r>
              <a:rPr lang="en-US" dirty="0"/>
              <a:t> infections.</a:t>
            </a:r>
          </a:p>
          <a:p>
            <a:endParaRPr lang="en-US" dirty="0"/>
          </a:p>
        </p:txBody>
      </p:sp>
    </p:spTree>
    <p:extLst>
      <p:ext uri="{BB962C8B-B14F-4D97-AF65-F5344CB8AC3E}">
        <p14:creationId xmlns:p14="http://schemas.microsoft.com/office/powerpoint/2010/main" val="4117478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4.</a:t>
            </a:r>
            <a:r>
              <a:rPr lang="en-US" b="1" dirty="0"/>
              <a:t> </a:t>
            </a:r>
            <a:r>
              <a:rPr lang="en-US" b="1" dirty="0" err="1"/>
              <a:t>Biguanides</a:t>
            </a:r>
            <a:r>
              <a:rPr lang="en-US" b="1" dirty="0"/>
              <a:t>( </a:t>
            </a:r>
            <a:r>
              <a:rPr lang="en-US" b="1" dirty="0" err="1"/>
              <a:t>proguanil</a:t>
            </a:r>
            <a:r>
              <a:rPr lang="en-US" b="1" dirty="0"/>
              <a:t> and </a:t>
            </a:r>
            <a:r>
              <a:rPr lang="en-US" b="1" dirty="0" err="1"/>
              <a:t>chlorproguanil</a:t>
            </a:r>
            <a:r>
              <a:rPr lang="en-US" b="1" dirty="0"/>
              <a:t>).</a:t>
            </a:r>
            <a:r>
              <a:rPr lang="en-US" dirty="0"/>
              <a:t> They are tissue </a:t>
            </a:r>
            <a:r>
              <a:rPr lang="en-US" dirty="0" err="1"/>
              <a:t>schizonticides</a:t>
            </a:r>
            <a:r>
              <a:rPr lang="en-US" dirty="0"/>
              <a:t> and slow acting blood </a:t>
            </a:r>
            <a:r>
              <a:rPr lang="en-US" dirty="0" err="1"/>
              <a:t>schizonticides.They</a:t>
            </a:r>
            <a:r>
              <a:rPr lang="en-US" dirty="0"/>
              <a:t> have weak activity against </a:t>
            </a:r>
            <a:r>
              <a:rPr lang="en-US" dirty="0" err="1"/>
              <a:t>sporozoites</a:t>
            </a:r>
            <a:endParaRPr lang="en-US" dirty="0"/>
          </a:p>
          <a:p>
            <a:r>
              <a:rPr lang="en-US" dirty="0"/>
              <a:t>5</a:t>
            </a:r>
            <a:r>
              <a:rPr lang="en-US" b="1" dirty="0"/>
              <a:t>. </a:t>
            </a:r>
            <a:r>
              <a:rPr lang="en-US" b="1" dirty="0" err="1"/>
              <a:t>Diaminopyrimidines</a:t>
            </a:r>
            <a:r>
              <a:rPr lang="en-US" b="1" dirty="0"/>
              <a:t> </a:t>
            </a:r>
            <a:r>
              <a:rPr lang="en-US" b="1" dirty="0" err="1"/>
              <a:t>eg</a:t>
            </a:r>
            <a:r>
              <a:rPr lang="en-US" b="1" dirty="0"/>
              <a:t> </a:t>
            </a:r>
            <a:r>
              <a:rPr lang="en-US" b="1" dirty="0" err="1"/>
              <a:t>pyrimethamine</a:t>
            </a:r>
            <a:r>
              <a:rPr lang="en-US" b="1" dirty="0"/>
              <a:t>.</a:t>
            </a:r>
            <a:r>
              <a:rPr lang="en-US" dirty="0"/>
              <a:t> It is a tissue </a:t>
            </a:r>
            <a:r>
              <a:rPr lang="en-US" dirty="0" err="1"/>
              <a:t>schizotocide</a:t>
            </a:r>
            <a:r>
              <a:rPr lang="en-US" dirty="0"/>
              <a:t> and  a low acting blood </a:t>
            </a:r>
            <a:r>
              <a:rPr lang="en-US" dirty="0" err="1"/>
              <a:t>schizontocide</a:t>
            </a:r>
            <a:r>
              <a:rPr lang="en-US" dirty="0"/>
              <a:t> .It is a weakly active against </a:t>
            </a:r>
            <a:r>
              <a:rPr lang="en-US" dirty="0" err="1" smtClean="0"/>
              <a:t>sporozoites</a:t>
            </a:r>
            <a:endParaRPr lang="en-US" dirty="0"/>
          </a:p>
        </p:txBody>
      </p:sp>
    </p:spTree>
    <p:extLst>
      <p:ext uri="{BB962C8B-B14F-4D97-AF65-F5344CB8AC3E}">
        <p14:creationId xmlns:p14="http://schemas.microsoft.com/office/powerpoint/2010/main" val="1510561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6</a:t>
            </a:r>
            <a:r>
              <a:rPr lang="en-US" sz="3600" b="1" dirty="0"/>
              <a:t>. </a:t>
            </a:r>
            <a:r>
              <a:rPr lang="en-US" sz="3600" b="1" dirty="0" err="1"/>
              <a:t>phenanthrenemethanols</a:t>
            </a:r>
            <a:r>
              <a:rPr lang="en-US" sz="3600" b="1" dirty="0"/>
              <a:t>   </a:t>
            </a:r>
            <a:r>
              <a:rPr lang="en-US" sz="3600" b="1" dirty="0" err="1"/>
              <a:t>eg</a:t>
            </a:r>
            <a:r>
              <a:rPr lang="en-US" sz="3600" b="1" dirty="0"/>
              <a:t>  </a:t>
            </a:r>
            <a:r>
              <a:rPr lang="en-US" sz="3600" b="1" dirty="0" err="1"/>
              <a:t>halopfantrine</a:t>
            </a:r>
            <a:r>
              <a:rPr lang="en-US" sz="3600" b="1" dirty="0"/>
              <a:t> , </a:t>
            </a:r>
            <a:r>
              <a:rPr lang="en-US" sz="3600" b="1" dirty="0" err="1"/>
              <a:t>Lumefantrine</a:t>
            </a:r>
            <a:r>
              <a:rPr lang="en-US" sz="3600" b="1" dirty="0"/>
              <a:t>. </a:t>
            </a:r>
            <a:r>
              <a:rPr lang="en-US" sz="3600" dirty="0"/>
              <a:t>Blood </a:t>
            </a:r>
            <a:r>
              <a:rPr lang="en-US" sz="3600" dirty="0" err="1"/>
              <a:t>schizontocides</a:t>
            </a:r>
            <a:r>
              <a:rPr lang="en-US" sz="3600" dirty="0"/>
              <a:t> </a:t>
            </a:r>
            <a:r>
              <a:rPr lang="en-US" sz="3600" dirty="0" err="1"/>
              <a:t>Lumefantrine</a:t>
            </a:r>
            <a:r>
              <a:rPr lang="en-US" sz="3600" dirty="0"/>
              <a:t> not available as a single agent</a:t>
            </a:r>
          </a:p>
          <a:p>
            <a:pPr marL="0" indent="0">
              <a:buNone/>
            </a:pPr>
            <a:r>
              <a:rPr lang="en-US" sz="3600" b="1" dirty="0"/>
              <a:t>7. </a:t>
            </a:r>
            <a:r>
              <a:rPr lang="en-US" sz="3600" b="1" dirty="0" err="1"/>
              <a:t>Artemesin</a:t>
            </a:r>
            <a:r>
              <a:rPr lang="en-US" sz="3600" b="1" dirty="0"/>
              <a:t> and its derivatives </a:t>
            </a:r>
            <a:r>
              <a:rPr lang="en-US" sz="3600" b="1" dirty="0" err="1"/>
              <a:t>eg</a:t>
            </a:r>
            <a:r>
              <a:rPr lang="en-US" sz="3600" b="1" dirty="0"/>
              <a:t> </a:t>
            </a:r>
            <a:r>
              <a:rPr lang="en-US" sz="3600" dirty="0" err="1"/>
              <a:t>artemether</a:t>
            </a:r>
            <a:r>
              <a:rPr lang="en-US" sz="3600" dirty="0"/>
              <a:t> , </a:t>
            </a:r>
            <a:r>
              <a:rPr lang="en-US" sz="3600" dirty="0" err="1"/>
              <a:t>artesunate</a:t>
            </a:r>
            <a:r>
              <a:rPr lang="en-US" sz="3600" dirty="0"/>
              <a:t> ,they are rapidly acting blood </a:t>
            </a:r>
            <a:r>
              <a:rPr lang="en-US" sz="3600" dirty="0" err="1"/>
              <a:t>schizontocides</a:t>
            </a:r>
            <a:r>
              <a:rPr lang="en-US" sz="3600" dirty="0"/>
              <a:t> with marked </a:t>
            </a:r>
            <a:r>
              <a:rPr lang="en-US" sz="3600" dirty="0" err="1"/>
              <a:t>gamatocidal</a:t>
            </a:r>
            <a:r>
              <a:rPr lang="en-US" sz="3600" dirty="0"/>
              <a:t> activity</a:t>
            </a:r>
          </a:p>
        </p:txBody>
      </p:sp>
    </p:spTree>
    <p:extLst>
      <p:ext uri="{BB962C8B-B14F-4D97-AF65-F5344CB8AC3E}">
        <p14:creationId xmlns:p14="http://schemas.microsoft.com/office/powerpoint/2010/main" val="41305144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8. </a:t>
            </a:r>
            <a:r>
              <a:rPr lang="en-US" dirty="0" err="1" smtClean="0"/>
              <a:t>Sulphonamides</a:t>
            </a:r>
            <a:r>
              <a:rPr lang="en-US" dirty="0" smtClean="0"/>
              <a:t> </a:t>
            </a:r>
            <a:r>
              <a:rPr lang="en-US" dirty="0" err="1" smtClean="0"/>
              <a:t>eg</a:t>
            </a:r>
            <a:r>
              <a:rPr lang="en-US" dirty="0" smtClean="0"/>
              <a:t> </a:t>
            </a:r>
            <a:r>
              <a:rPr lang="en-US" dirty="0"/>
              <a:t>SULFADOXINE PYRIMETHAMINE</a:t>
            </a:r>
            <a:r>
              <a:rPr lang="en-US" dirty="0" smtClean="0"/>
              <a:t> </a:t>
            </a:r>
            <a:endParaRPr lang="en-US" dirty="0"/>
          </a:p>
          <a:p>
            <a:r>
              <a:rPr lang="en-US" dirty="0"/>
              <a:t>9. </a:t>
            </a:r>
            <a:r>
              <a:rPr lang="en-US" dirty="0" err="1"/>
              <a:t>Tetracyclines</a:t>
            </a:r>
            <a:r>
              <a:rPr lang="en-US" dirty="0"/>
              <a:t> </a:t>
            </a:r>
            <a:r>
              <a:rPr lang="en-US" dirty="0" smtClean="0"/>
              <a:t> </a:t>
            </a:r>
            <a:r>
              <a:rPr lang="en-US" dirty="0" err="1" smtClean="0"/>
              <a:t>eg</a:t>
            </a:r>
            <a:r>
              <a:rPr lang="en-US" dirty="0" smtClean="0"/>
              <a:t>  </a:t>
            </a:r>
            <a:r>
              <a:rPr lang="en-US" dirty="0" err="1" smtClean="0"/>
              <a:t>doxycline</a:t>
            </a:r>
            <a:r>
              <a:rPr lang="en-US" dirty="0" smtClean="0"/>
              <a:t> </a:t>
            </a:r>
            <a:endParaRPr lang="en-US" dirty="0"/>
          </a:p>
        </p:txBody>
      </p:sp>
    </p:spTree>
    <p:extLst>
      <p:ext uri="{BB962C8B-B14F-4D97-AF65-F5344CB8AC3E}">
        <p14:creationId xmlns:p14="http://schemas.microsoft.com/office/powerpoint/2010/main" val="1369838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b="1" dirty="0" smtClean="0"/>
              <a:t>QUININE</a:t>
            </a:r>
          </a:p>
          <a:p>
            <a:r>
              <a:rPr lang="en-US" b="1" dirty="0" smtClean="0"/>
              <a:t>They </a:t>
            </a:r>
            <a:r>
              <a:rPr lang="en-US" b="1" dirty="0"/>
              <a:t>are</a:t>
            </a:r>
            <a:r>
              <a:rPr lang="en-US" dirty="0"/>
              <a:t> derived from the bark of cinchona tree. They are rapidly acting blood </a:t>
            </a:r>
            <a:r>
              <a:rPr lang="en-US" dirty="0" err="1"/>
              <a:t>schizonticides</a:t>
            </a:r>
            <a:r>
              <a:rPr lang="en-US" dirty="0" smtClean="0"/>
              <a:t>.</a:t>
            </a:r>
            <a:endParaRPr lang="en-US" dirty="0"/>
          </a:p>
          <a:p>
            <a:r>
              <a:rPr lang="en-US" b="1" dirty="0"/>
              <a:t>Indications; </a:t>
            </a:r>
            <a:r>
              <a:rPr lang="en-US" dirty="0"/>
              <a:t>for severe falciparum </a:t>
            </a:r>
            <a:r>
              <a:rPr lang="en-US" dirty="0" smtClean="0"/>
              <a:t>malaria</a:t>
            </a:r>
          </a:p>
          <a:p>
            <a:r>
              <a:rPr lang="en-US" dirty="0" smtClean="0"/>
              <a:t>It </a:t>
            </a:r>
            <a:r>
              <a:rPr lang="en-US" dirty="0"/>
              <a:t>is given orally, IV, </a:t>
            </a:r>
            <a:r>
              <a:rPr lang="en-US" dirty="0" smtClean="0"/>
              <a:t>IM</a:t>
            </a:r>
          </a:p>
          <a:p>
            <a:r>
              <a:rPr lang="en-US" b="1" dirty="0"/>
              <a:t>Dosing; Orally 600mg TDS for 7 days and children 10mg/kg dose for 7days</a:t>
            </a:r>
            <a:endParaRPr lang="en-US" dirty="0"/>
          </a:p>
          <a:p>
            <a:r>
              <a:rPr lang="en-US" b="1" dirty="0"/>
              <a:t>IV adults 600mg in infusion of 5 or10 % dextrose running slowly for about 4-6hours every 8hours</a:t>
            </a:r>
            <a:endParaRPr lang="en-US" dirty="0"/>
          </a:p>
          <a:p>
            <a:endParaRPr lang="en-US" dirty="0" smtClean="0"/>
          </a:p>
          <a:p>
            <a:endParaRPr lang="en-US" dirty="0"/>
          </a:p>
          <a:p>
            <a:pPr marL="0" indent="0">
              <a:buNone/>
            </a:pPr>
            <a:endParaRPr lang="en-US" b="1" dirty="0" smtClean="0"/>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2874592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Toxicities/side </a:t>
            </a:r>
            <a:r>
              <a:rPr lang="en-US" b="1" dirty="0" smtClean="0"/>
              <a:t>effects of quinine</a:t>
            </a:r>
            <a:endParaRPr lang="en-US" dirty="0"/>
          </a:p>
          <a:p>
            <a:r>
              <a:rPr lang="en-US" b="1" dirty="0"/>
              <a:t>-</a:t>
            </a:r>
            <a:r>
              <a:rPr lang="en-US" dirty="0"/>
              <a:t>hypotension, hypoglycemia, deafness (tinnitus), renal failure due to hemolytic anemia, leukopenia, nausea, diarrhea, Arrhythmias like </a:t>
            </a:r>
            <a:r>
              <a:rPr lang="en-US" dirty="0" err="1"/>
              <a:t>bradycardia</a:t>
            </a:r>
            <a:r>
              <a:rPr lang="en-US" dirty="0"/>
              <a:t> because of severe myocardial depression, hypersensitivity reaction, convulsions when given rapidly</a:t>
            </a:r>
          </a:p>
        </p:txBody>
      </p:sp>
    </p:spTree>
    <p:extLst>
      <p:ext uri="{BB962C8B-B14F-4D97-AF65-F5344CB8AC3E}">
        <p14:creationId xmlns:p14="http://schemas.microsoft.com/office/powerpoint/2010/main" val="4045048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b="1" dirty="0" err="1" smtClean="0"/>
              <a:t>halofantrine</a:t>
            </a:r>
            <a:r>
              <a:rPr lang="en-US" b="1" dirty="0" smtClean="0"/>
              <a:t> </a:t>
            </a:r>
            <a:r>
              <a:rPr lang="en-US" b="1" dirty="0"/>
              <a:t>, </a:t>
            </a:r>
            <a:r>
              <a:rPr lang="en-US" b="1" dirty="0" err="1" smtClean="0"/>
              <a:t>Lumefantrine</a:t>
            </a:r>
            <a:r>
              <a:rPr lang="en-US" b="1" dirty="0"/>
              <a:t> </a:t>
            </a:r>
            <a:endParaRPr lang="en-US" b="1" dirty="0" smtClean="0"/>
          </a:p>
          <a:p>
            <a:r>
              <a:rPr lang="en-US" b="1" dirty="0" smtClean="0"/>
              <a:t>Are </a:t>
            </a:r>
            <a:r>
              <a:rPr lang="en-US" dirty="0"/>
              <a:t>Blood </a:t>
            </a:r>
            <a:r>
              <a:rPr lang="en-US" dirty="0" err="1"/>
              <a:t>schizontocides</a:t>
            </a:r>
            <a:r>
              <a:rPr lang="en-US" dirty="0"/>
              <a:t> </a:t>
            </a:r>
            <a:r>
              <a:rPr lang="en-US" dirty="0" err="1"/>
              <a:t>Lumefantrine</a:t>
            </a:r>
            <a:r>
              <a:rPr lang="en-US" dirty="0"/>
              <a:t> not available as a single </a:t>
            </a:r>
            <a:r>
              <a:rPr lang="en-US" dirty="0" smtClean="0"/>
              <a:t>agent</a:t>
            </a:r>
            <a:r>
              <a:rPr lang="en-US" dirty="0"/>
              <a:t> </a:t>
            </a:r>
          </a:p>
          <a:p>
            <a:r>
              <a:rPr lang="en-US" b="1" dirty="0" err="1"/>
              <a:t>Halofantrine</a:t>
            </a:r>
            <a:r>
              <a:rPr lang="en-US" b="1" dirty="0"/>
              <a:t> : </a:t>
            </a:r>
            <a:r>
              <a:rPr lang="en-US" dirty="0"/>
              <a:t>Half-life of 4days and well absorbed when given per oral. Used in treatment of moderate malaria. 500mg six hourly for 3days.Side effects include Nausea and vomiting, diarrhea, arrhythmias</a:t>
            </a:r>
          </a:p>
          <a:p>
            <a:endParaRPr lang="en-US" dirty="0"/>
          </a:p>
        </p:txBody>
      </p:sp>
    </p:spTree>
    <p:extLst>
      <p:ext uri="{BB962C8B-B14F-4D97-AF65-F5344CB8AC3E}">
        <p14:creationId xmlns:p14="http://schemas.microsoft.com/office/powerpoint/2010/main" val="2734034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b="1" dirty="0" err="1"/>
              <a:t>Artemesin</a:t>
            </a:r>
            <a:r>
              <a:rPr lang="en-US" b="1" dirty="0"/>
              <a:t> and its derivatives </a:t>
            </a:r>
            <a:r>
              <a:rPr lang="en-US" b="1" dirty="0" err="1"/>
              <a:t>eg</a:t>
            </a:r>
            <a:r>
              <a:rPr lang="en-US" b="1" dirty="0"/>
              <a:t> </a:t>
            </a:r>
            <a:r>
              <a:rPr lang="en-US" dirty="0" err="1"/>
              <a:t>artemether</a:t>
            </a:r>
            <a:r>
              <a:rPr lang="en-US" dirty="0"/>
              <a:t> , </a:t>
            </a:r>
            <a:r>
              <a:rPr lang="en-US" dirty="0" err="1"/>
              <a:t>artesunate</a:t>
            </a:r>
            <a:r>
              <a:rPr lang="en-US" dirty="0"/>
              <a:t> ,they are rapidly acting blood </a:t>
            </a:r>
            <a:r>
              <a:rPr lang="en-US" dirty="0" err="1"/>
              <a:t>schizontocides</a:t>
            </a:r>
            <a:r>
              <a:rPr lang="en-US" dirty="0"/>
              <a:t> with marked </a:t>
            </a:r>
            <a:r>
              <a:rPr lang="en-US" dirty="0" err="1"/>
              <a:t>gamatocidal</a:t>
            </a:r>
            <a:r>
              <a:rPr lang="en-US" dirty="0"/>
              <a:t> activity.</a:t>
            </a:r>
          </a:p>
          <a:p>
            <a:r>
              <a:rPr lang="en-US" b="1" dirty="0" err="1"/>
              <a:t>Artemether</a:t>
            </a:r>
            <a:r>
              <a:rPr lang="en-US" b="1" dirty="0"/>
              <a:t> – indicated for</a:t>
            </a:r>
            <a:r>
              <a:rPr lang="en-US" dirty="0"/>
              <a:t> Falciparum malaria </a:t>
            </a:r>
            <a:r>
              <a:rPr lang="en-US" dirty="0" err="1"/>
              <a:t>malaria</a:t>
            </a:r>
            <a:r>
              <a:rPr lang="en-US" dirty="0"/>
              <a:t> resistant to other anti </a:t>
            </a:r>
            <a:r>
              <a:rPr lang="en-US" dirty="0" err="1"/>
              <a:t>malarials</a:t>
            </a:r>
            <a:r>
              <a:rPr lang="en-US" dirty="0"/>
              <a:t> adult dose: 300mg as loading dose in a day then 100mg then 100 OD×4/7  </a:t>
            </a:r>
            <a:r>
              <a:rPr lang="en-US" dirty="0" err="1"/>
              <a:t>im</a:t>
            </a:r>
            <a:r>
              <a:rPr lang="en-US" dirty="0"/>
              <a:t> or </a:t>
            </a:r>
            <a:r>
              <a:rPr lang="en-US" dirty="0" smtClean="0"/>
              <a:t>PO</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572318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err="1" smtClean="0"/>
              <a:t>Artemether</a:t>
            </a:r>
            <a:r>
              <a:rPr lang="en-US" b="1" dirty="0" smtClean="0"/>
              <a:t>/ </a:t>
            </a:r>
            <a:r>
              <a:rPr lang="en-US" b="1" dirty="0" err="1" smtClean="0"/>
              <a:t>lumenfantrine</a:t>
            </a:r>
            <a:r>
              <a:rPr lang="en-US" b="1" dirty="0" smtClean="0"/>
              <a:t> </a:t>
            </a:r>
            <a:r>
              <a:rPr lang="en-US" dirty="0" smtClean="0"/>
              <a:t>is indicated for treatment of adults, children and infants with acute and uncomplicated malaria due to </a:t>
            </a:r>
            <a:r>
              <a:rPr lang="en-US" dirty="0" err="1" smtClean="0"/>
              <a:t>p.falciparum</a:t>
            </a:r>
            <a:r>
              <a:rPr lang="en-US" dirty="0" smtClean="0"/>
              <a:t> or mixed infection. It is a blood </a:t>
            </a:r>
            <a:r>
              <a:rPr lang="en-US" dirty="0" err="1" smtClean="0"/>
              <a:t>schizontocide</a:t>
            </a:r>
            <a:r>
              <a:rPr lang="en-US" b="1" dirty="0">
                <a:solidFill>
                  <a:srgbClr val="0000FF"/>
                </a:solidFill>
                <a:latin typeface="Footlight MT Light" pitchFamily="18" charset="0"/>
              </a:rPr>
              <a:t> </a:t>
            </a:r>
            <a:r>
              <a:rPr lang="en-US" b="1" dirty="0" smtClean="0">
                <a:solidFill>
                  <a:srgbClr val="0000FF"/>
                </a:solidFill>
                <a:latin typeface="Footlight MT Light" pitchFamily="18" charset="0"/>
              </a:rPr>
              <a:t>.</a:t>
            </a:r>
          </a:p>
          <a:p>
            <a:pPr marL="342900" lvl="2" indent="-342900"/>
            <a:r>
              <a:rPr lang="en-US" b="1" dirty="0" smtClean="0">
                <a:solidFill>
                  <a:srgbClr val="0000FF"/>
                </a:solidFill>
                <a:latin typeface="Footlight MT Light" pitchFamily="18" charset="0"/>
              </a:rPr>
              <a:t>S/E</a:t>
            </a:r>
            <a:r>
              <a:rPr lang="en-US" b="1" dirty="0">
                <a:solidFill>
                  <a:srgbClr val="0000FF"/>
                </a:solidFill>
                <a:latin typeface="Footlight MT Light" pitchFamily="18" charset="0"/>
              </a:rPr>
              <a:t>: dizziness and fatigue, lack of </a:t>
            </a:r>
            <a:r>
              <a:rPr lang="en-US" b="1" dirty="0" smtClean="0">
                <a:solidFill>
                  <a:srgbClr val="0000FF"/>
                </a:solidFill>
                <a:latin typeface="Footlight MT Light" pitchFamily="18" charset="0"/>
              </a:rPr>
              <a:t>appetite, vomiting, </a:t>
            </a:r>
            <a:r>
              <a:rPr lang="en-US" b="1" dirty="0">
                <a:solidFill>
                  <a:srgbClr val="0000FF"/>
                </a:solidFill>
                <a:latin typeface="Footlight MT Light" pitchFamily="18" charset="0"/>
              </a:rPr>
              <a:t>abdominal pain, headache </a:t>
            </a:r>
            <a:r>
              <a:rPr lang="en-US" b="1" dirty="0" smtClean="0">
                <a:solidFill>
                  <a:srgbClr val="0000FF"/>
                </a:solidFill>
                <a:latin typeface="Footlight MT Light" pitchFamily="18" charset="0"/>
              </a:rPr>
              <a:t>rash,</a:t>
            </a:r>
            <a:r>
              <a:rPr lang="en-US" b="1" dirty="0">
                <a:solidFill>
                  <a:srgbClr val="0000FF"/>
                </a:solidFill>
                <a:latin typeface="Footlight MT Light" pitchFamily="18" charset="0"/>
              </a:rPr>
              <a:t> </a:t>
            </a:r>
            <a:r>
              <a:rPr lang="en-US" b="1" dirty="0" smtClean="0">
                <a:solidFill>
                  <a:srgbClr val="0000FF"/>
                </a:solidFill>
                <a:latin typeface="Footlight MT Light" pitchFamily="18" charset="0"/>
              </a:rPr>
              <a:t>Hypersensitivity</a:t>
            </a:r>
          </a:p>
          <a:p>
            <a:pPr marL="342900" lvl="2" indent="-342900"/>
            <a:r>
              <a:rPr lang="en-US" b="1" dirty="0" smtClean="0">
                <a:solidFill>
                  <a:srgbClr val="0000FF"/>
                </a:solidFill>
                <a:latin typeface="Footlight MT Light" pitchFamily="18" charset="0"/>
              </a:rPr>
              <a:t>C/I</a:t>
            </a:r>
            <a:r>
              <a:rPr lang="en-US" b="1" dirty="0">
                <a:solidFill>
                  <a:srgbClr val="0000FF"/>
                </a:solidFill>
                <a:latin typeface="Footlight MT Light" pitchFamily="18" charset="0"/>
              </a:rPr>
              <a:t>:- </a:t>
            </a:r>
            <a:r>
              <a:rPr lang="en-US" b="1" dirty="0" err="1">
                <a:solidFill>
                  <a:srgbClr val="0000FF"/>
                </a:solidFill>
                <a:latin typeface="Footlight MT Light" pitchFamily="18" charset="0"/>
              </a:rPr>
              <a:t>Pg</a:t>
            </a:r>
            <a:r>
              <a:rPr lang="en-US" b="1" dirty="0">
                <a:solidFill>
                  <a:srgbClr val="0000FF"/>
                </a:solidFill>
                <a:latin typeface="Footlight MT Light" pitchFamily="18" charset="0"/>
              </a:rPr>
              <a:t> (1</a:t>
            </a:r>
            <a:r>
              <a:rPr lang="en-US" b="1" baseline="30000" dirty="0">
                <a:solidFill>
                  <a:srgbClr val="0000FF"/>
                </a:solidFill>
                <a:latin typeface="Footlight MT Light" pitchFamily="18" charset="0"/>
              </a:rPr>
              <a:t>st</a:t>
            </a:r>
            <a:r>
              <a:rPr lang="en-US" b="1" dirty="0">
                <a:solidFill>
                  <a:srgbClr val="0000FF"/>
                </a:solidFill>
                <a:latin typeface="Footlight MT Light" pitchFamily="18" charset="0"/>
              </a:rPr>
              <a:t> trimester &amp; Lactation</a:t>
            </a:r>
            <a:r>
              <a:rPr lang="en-US" b="1" dirty="0" smtClean="0">
                <a:solidFill>
                  <a:srgbClr val="0000FF"/>
                </a:solidFill>
                <a:latin typeface="Footlight MT Light" pitchFamily="18" charset="0"/>
              </a:rPr>
              <a:t>).</a:t>
            </a:r>
            <a:endParaRPr lang="en-US" b="1" dirty="0">
              <a:solidFill>
                <a:srgbClr val="0000FF"/>
              </a:solidFill>
              <a:latin typeface="Footlight MT Light" pitchFamily="18" charset="0"/>
            </a:endParaRPr>
          </a:p>
          <a:p>
            <a:r>
              <a:rPr lang="en-US" dirty="0" err="1" smtClean="0"/>
              <a:t>Artesunate</a:t>
            </a:r>
            <a:r>
              <a:rPr lang="en-US" dirty="0" smtClean="0"/>
              <a:t> used to treat moderate to severe malaria available as IV and PO. IV adult dose 2.4mg/kg twice daily on day one then 2.4mg/kg OD until oral treatment is began.</a:t>
            </a:r>
          </a:p>
          <a:p>
            <a:endParaRPr lang="en-US" dirty="0"/>
          </a:p>
        </p:txBody>
      </p:sp>
    </p:spTree>
    <p:extLst>
      <p:ext uri="{BB962C8B-B14F-4D97-AF65-F5344CB8AC3E}">
        <p14:creationId xmlns:p14="http://schemas.microsoft.com/office/powerpoint/2010/main" val="21482188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SULFADOXINE PYRIMETHAMINE (SP)</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They </a:t>
            </a:r>
            <a:r>
              <a:rPr lang="en-US" dirty="0"/>
              <a:t>form a supra additive synergistic combination with </a:t>
            </a:r>
            <a:r>
              <a:rPr lang="en-US" dirty="0" err="1"/>
              <a:t>pyrimethamine</a:t>
            </a:r>
            <a:r>
              <a:rPr lang="en-US" dirty="0"/>
              <a:t> due to sequential block as in the case of </a:t>
            </a:r>
            <a:r>
              <a:rPr lang="en-US" dirty="0" err="1" smtClean="0"/>
              <a:t>cotrimoxazole</a:t>
            </a:r>
            <a:r>
              <a:rPr lang="en-US" dirty="0" smtClean="0"/>
              <a:t>.</a:t>
            </a:r>
            <a:endParaRPr lang="en-US" dirty="0"/>
          </a:p>
          <a:p>
            <a:r>
              <a:rPr lang="en-US" dirty="0"/>
              <a:t>Due to emergence of resistance it is now limited to malaria prophylaxis in pregnant women.</a:t>
            </a:r>
          </a:p>
          <a:p>
            <a:endParaRPr lang="en-US" dirty="0"/>
          </a:p>
        </p:txBody>
      </p:sp>
    </p:spTree>
    <p:extLst>
      <p:ext uri="{BB962C8B-B14F-4D97-AF65-F5344CB8AC3E}">
        <p14:creationId xmlns:p14="http://schemas.microsoft.com/office/powerpoint/2010/main" val="2060411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US" dirty="0"/>
          </a:p>
        </p:txBody>
      </p:sp>
      <p:sp>
        <p:nvSpPr>
          <p:cNvPr id="3" name="Content Placeholder 2"/>
          <p:cNvSpPr>
            <a:spLocks noGrp="1"/>
          </p:cNvSpPr>
          <p:nvPr>
            <p:ph idx="1"/>
          </p:nvPr>
        </p:nvSpPr>
        <p:spPr/>
        <p:txBody>
          <a:bodyPr/>
          <a:lstStyle/>
          <a:p>
            <a:r>
              <a:rPr lang="en-US" dirty="0" smtClean="0"/>
              <a:t>Protozoans are group of single celled organisms</a:t>
            </a:r>
          </a:p>
          <a:p>
            <a:r>
              <a:rPr lang="en-US" dirty="0" smtClean="0"/>
              <a:t>They </a:t>
            </a:r>
            <a:r>
              <a:rPr lang="en-US" dirty="0" err="1" smtClean="0"/>
              <a:t>include,Entamoeba</a:t>
            </a:r>
            <a:r>
              <a:rPr lang="en-US" dirty="0" smtClean="0"/>
              <a:t> </a:t>
            </a:r>
            <a:r>
              <a:rPr lang="en-US" dirty="0" err="1"/>
              <a:t>histolytica</a:t>
            </a:r>
            <a:r>
              <a:rPr lang="en-US" dirty="0"/>
              <a:t>; Plasmodium </a:t>
            </a:r>
            <a:r>
              <a:rPr lang="en-US" dirty="0" err="1"/>
              <a:t>spp</a:t>
            </a:r>
            <a:r>
              <a:rPr lang="en-US" dirty="0"/>
              <a:t>; </a:t>
            </a:r>
            <a:r>
              <a:rPr lang="en-US" dirty="0" err="1"/>
              <a:t>Leishmania</a:t>
            </a:r>
            <a:r>
              <a:rPr lang="en-US" dirty="0"/>
              <a:t> </a:t>
            </a:r>
            <a:r>
              <a:rPr lang="en-US" dirty="0" err="1"/>
              <a:t>spp</a:t>
            </a:r>
            <a:r>
              <a:rPr lang="en-US" dirty="0"/>
              <a:t> Trypanosome </a:t>
            </a:r>
            <a:r>
              <a:rPr lang="en-US" dirty="0" err="1"/>
              <a:t>spp</a:t>
            </a:r>
            <a:r>
              <a:rPr lang="en-US" dirty="0"/>
              <a:t> e.g. T. </a:t>
            </a:r>
            <a:r>
              <a:rPr lang="en-US" dirty="0" err="1"/>
              <a:t>cruzi</a:t>
            </a:r>
            <a:r>
              <a:rPr lang="en-US" dirty="0"/>
              <a:t> –and T. </a:t>
            </a:r>
            <a:r>
              <a:rPr lang="en-US" dirty="0" err="1"/>
              <a:t>brucei</a:t>
            </a:r>
            <a:r>
              <a:rPr lang="en-US" dirty="0"/>
              <a:t>, Toxoplasma </a:t>
            </a:r>
            <a:r>
              <a:rPr lang="en-US" dirty="0" err="1" smtClean="0"/>
              <a:t>gondii</a:t>
            </a:r>
            <a:r>
              <a:rPr lang="en-US" dirty="0"/>
              <a:t>,</a:t>
            </a:r>
            <a:r>
              <a:rPr lang="en-US" dirty="0" smtClean="0"/>
              <a:t> </a:t>
            </a:r>
            <a:r>
              <a:rPr lang="en-US" dirty="0"/>
              <a:t>Pneumocystis </a:t>
            </a:r>
            <a:r>
              <a:rPr lang="en-US" dirty="0" err="1"/>
              <a:t>carinii</a:t>
            </a:r>
            <a:r>
              <a:rPr lang="en-US" dirty="0"/>
              <a:t> –Giardia </a:t>
            </a:r>
            <a:r>
              <a:rPr lang="en-US" dirty="0" err="1" smtClean="0"/>
              <a:t>lamblia</a:t>
            </a:r>
            <a:r>
              <a:rPr lang="en-US" dirty="0" smtClean="0"/>
              <a:t>, </a:t>
            </a:r>
            <a:r>
              <a:rPr lang="en-US" dirty="0" err="1"/>
              <a:t>Trichomonas</a:t>
            </a:r>
            <a:r>
              <a:rPr lang="en-US" dirty="0"/>
              <a:t> </a:t>
            </a:r>
            <a:r>
              <a:rPr lang="en-US" dirty="0" err="1"/>
              <a:t>vaginalis</a:t>
            </a:r>
            <a:r>
              <a:rPr lang="en-US" dirty="0"/>
              <a:t> </a:t>
            </a:r>
          </a:p>
        </p:txBody>
      </p:sp>
    </p:spTree>
    <p:extLst>
      <p:ext uri="{BB962C8B-B14F-4D97-AF65-F5344CB8AC3E}">
        <p14:creationId xmlns:p14="http://schemas.microsoft.com/office/powerpoint/2010/main" val="26403909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buBlip>
                <a:blip r:embed="rId3"/>
              </a:buBlip>
            </a:pPr>
            <a:r>
              <a:rPr lang="en-US" dirty="0" smtClean="0">
                <a:solidFill>
                  <a:srgbClr val="FF0000"/>
                </a:solidFill>
              </a:rPr>
              <a:t>Antibiotics</a:t>
            </a:r>
          </a:p>
          <a:p>
            <a:pPr>
              <a:buBlip>
                <a:blip r:embed="rId3"/>
              </a:buBlip>
            </a:pPr>
            <a:r>
              <a:rPr lang="en-US" dirty="0" smtClean="0">
                <a:cs typeface="Times New Roman" pitchFamily="18" charset="0"/>
              </a:rPr>
              <a:t>Doxycycline : active against </a:t>
            </a:r>
            <a:r>
              <a:rPr lang="en-US" dirty="0" err="1" smtClean="0">
                <a:cs typeface="Times New Roman" pitchFamily="18" charset="0"/>
              </a:rPr>
              <a:t>ertythrocytic</a:t>
            </a:r>
            <a:r>
              <a:rPr lang="en-US" dirty="0" smtClean="0">
                <a:cs typeface="Times New Roman" pitchFamily="18" charset="0"/>
              </a:rPr>
              <a:t> </a:t>
            </a:r>
            <a:r>
              <a:rPr lang="en-US" dirty="0" err="1" smtClean="0">
                <a:cs typeface="Times New Roman" pitchFamily="18" charset="0"/>
              </a:rPr>
              <a:t>schizonts</a:t>
            </a:r>
            <a:r>
              <a:rPr lang="en-US" dirty="0" smtClean="0">
                <a:cs typeface="Times New Roman" pitchFamily="18" charset="0"/>
              </a:rPr>
              <a:t> of all species</a:t>
            </a:r>
          </a:p>
          <a:p>
            <a:r>
              <a:rPr lang="en-US" dirty="0" smtClean="0">
                <a:cs typeface="Times New Roman" pitchFamily="18" charset="0"/>
              </a:rPr>
              <a:t>is used as a suppressive prophylactic in areas where </a:t>
            </a:r>
            <a:r>
              <a:rPr lang="en-US" dirty="0" err="1" smtClean="0">
                <a:cs typeface="Times New Roman" pitchFamily="18" charset="0"/>
              </a:rPr>
              <a:t>mefloquine</a:t>
            </a:r>
            <a:r>
              <a:rPr lang="en-US" dirty="0" smtClean="0">
                <a:cs typeface="Times New Roman" pitchFamily="18" charset="0"/>
              </a:rPr>
              <a:t> resistance is common.</a:t>
            </a:r>
          </a:p>
          <a:p>
            <a:pPr>
              <a:buBlip>
                <a:blip r:embed="rId3"/>
              </a:buBlip>
            </a:pPr>
            <a:r>
              <a:rPr lang="en-US" dirty="0" smtClean="0">
                <a:cs typeface="Times New Roman" pitchFamily="18" charset="0"/>
              </a:rPr>
              <a:t>Clindamycin has proved effective in the treatment of uncomplicated </a:t>
            </a:r>
            <a:r>
              <a:rPr lang="en-US" i="1" dirty="0" err="1" smtClean="0">
                <a:cs typeface="Times New Roman" pitchFamily="18" charset="0"/>
              </a:rPr>
              <a:t>falicparum</a:t>
            </a:r>
            <a:r>
              <a:rPr lang="en-US" i="1" dirty="0" smtClean="0">
                <a:cs typeface="Times New Roman" pitchFamily="18" charset="0"/>
              </a:rPr>
              <a:t> </a:t>
            </a:r>
            <a:r>
              <a:rPr lang="en-US" dirty="0" smtClean="0">
                <a:cs typeface="Times New Roman" pitchFamily="18" charset="0"/>
              </a:rPr>
              <a:t>malaria, may be used in combination with quinine.</a:t>
            </a:r>
          </a:p>
          <a:p>
            <a:endParaRPr lang="en-US" dirty="0" smtClean="0">
              <a:solidFill>
                <a:srgbClr val="FF0000"/>
              </a:solidFill>
            </a:endParaRPr>
          </a:p>
          <a:p>
            <a:endParaRPr lang="en-US" dirty="0" smtClean="0">
              <a:solidFill>
                <a:srgbClr val="FF0000"/>
              </a:solidFill>
            </a:endParaRPr>
          </a:p>
          <a:p>
            <a:pPr marL="0" indent="0">
              <a:buNone/>
            </a:pPr>
            <a:endParaRPr lang="en-US" dirty="0">
              <a:solidFill>
                <a:srgbClr val="FF0000"/>
              </a:solidFill>
            </a:endParaRPr>
          </a:p>
        </p:txBody>
      </p:sp>
    </p:spTree>
    <p:extLst>
      <p:ext uri="{BB962C8B-B14F-4D97-AF65-F5344CB8AC3E}">
        <p14:creationId xmlns:p14="http://schemas.microsoft.com/office/powerpoint/2010/main" val="25482320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anti malarial in general</a:t>
            </a:r>
            <a:endParaRPr lang="en-US" dirty="0"/>
          </a:p>
        </p:txBody>
      </p:sp>
      <p:sp>
        <p:nvSpPr>
          <p:cNvPr id="3" name="Content Placeholder 2"/>
          <p:cNvSpPr>
            <a:spLocks noGrp="1"/>
          </p:cNvSpPr>
          <p:nvPr>
            <p:ph idx="1"/>
          </p:nvPr>
        </p:nvSpPr>
        <p:spPr/>
        <p:txBody>
          <a:bodyPr>
            <a:normAutofit/>
          </a:bodyPr>
          <a:lstStyle/>
          <a:p>
            <a:pPr marL="609600" indent="-609600">
              <a:lnSpc>
                <a:spcPct val="80000"/>
              </a:lnSpc>
              <a:buBlip>
                <a:blip r:embed="rId2"/>
              </a:buBlip>
            </a:pPr>
            <a:r>
              <a:rPr lang="en-US" b="1" u="sng" dirty="0" smtClean="0">
                <a:solidFill>
                  <a:srgbClr val="FF3300"/>
                </a:solidFill>
                <a:cs typeface="Times New Roman" pitchFamily="18" charset="0"/>
              </a:rPr>
              <a:t>1- Prophylactic:-</a:t>
            </a:r>
            <a:r>
              <a:rPr lang="en-US" dirty="0" smtClean="0">
                <a:cs typeface="Times New Roman" pitchFamily="18" charset="0"/>
              </a:rPr>
              <a:t>to prevent clinical attack</a:t>
            </a:r>
          </a:p>
          <a:p>
            <a:pPr marL="0" indent="0">
              <a:lnSpc>
                <a:spcPct val="80000"/>
              </a:lnSpc>
              <a:buNone/>
            </a:pPr>
            <a:r>
              <a:rPr lang="en-US" dirty="0" smtClean="0">
                <a:solidFill>
                  <a:schemeClr val="accent2"/>
                </a:solidFill>
                <a:cs typeface="Times New Roman" pitchFamily="18" charset="0"/>
              </a:rPr>
              <a:t>  Suppressive prophylaxis:-</a:t>
            </a:r>
            <a:r>
              <a:rPr lang="en-US" dirty="0" smtClean="0">
                <a:cs typeface="Times New Roman" pitchFamily="18" charset="0"/>
              </a:rPr>
              <a:t>use of blood </a:t>
            </a:r>
            <a:r>
              <a:rPr lang="en-US" dirty="0" err="1" smtClean="0">
                <a:cs typeface="Times New Roman" pitchFamily="18" charset="0"/>
              </a:rPr>
              <a:t>schizontocides</a:t>
            </a:r>
            <a:r>
              <a:rPr lang="en-US" dirty="0" smtClean="0">
                <a:cs typeface="Times New Roman" pitchFamily="18" charset="0"/>
              </a:rPr>
              <a:t> to prevent acute attack</a:t>
            </a:r>
          </a:p>
          <a:p>
            <a:pPr>
              <a:buBlip>
                <a:blip r:embed="rId2"/>
              </a:buBlip>
            </a:pPr>
            <a:r>
              <a:rPr lang="en-US" dirty="0" smtClean="0">
                <a:solidFill>
                  <a:schemeClr val="accent2"/>
                </a:solidFill>
                <a:cs typeface="Times New Roman" pitchFamily="18" charset="0"/>
              </a:rPr>
              <a:t>Causal prophylaxis:-</a:t>
            </a:r>
            <a:r>
              <a:rPr lang="en-US" dirty="0" smtClean="0">
                <a:cs typeface="Times New Roman" pitchFamily="18" charset="0"/>
              </a:rPr>
              <a:t>use of tissue </a:t>
            </a:r>
            <a:r>
              <a:rPr lang="en-US" dirty="0" err="1" smtClean="0">
                <a:cs typeface="Times New Roman" pitchFamily="18" charset="0"/>
              </a:rPr>
              <a:t>schizontocides</a:t>
            </a:r>
            <a:r>
              <a:rPr lang="en-US" dirty="0" smtClean="0">
                <a:cs typeface="Times New Roman" pitchFamily="18" charset="0"/>
              </a:rPr>
              <a:t> to prevent the parasite from establishing in the liver</a:t>
            </a:r>
            <a:endParaRPr lang="en-US" sz="3600" dirty="0" smtClean="0">
              <a:cs typeface="Times New Roman" pitchFamily="18" charset="0"/>
            </a:endParaRPr>
          </a:p>
          <a:p>
            <a:pPr>
              <a:buBlip>
                <a:blip r:embed="rId2"/>
              </a:buBlip>
            </a:pPr>
            <a:endParaRPr lang="en-US" sz="3600" dirty="0" smtClean="0">
              <a:cs typeface="Times New Roman" pitchFamily="18" charset="0"/>
            </a:endParaRPr>
          </a:p>
          <a:p>
            <a:endParaRPr lang="en-US" dirty="0" smtClean="0">
              <a:cs typeface="Times New Roman" pitchFamily="18" charset="0"/>
            </a:endParaRPr>
          </a:p>
          <a:p>
            <a:pPr marL="609600" indent="-609600">
              <a:lnSpc>
                <a:spcPct val="80000"/>
              </a:lnSpc>
              <a:buFontTx/>
              <a:buAutoNum type="arabicPeriod"/>
            </a:pPr>
            <a:endParaRPr lang="en-US" dirty="0" smtClean="0">
              <a:cs typeface="Times New Roman" pitchFamily="18" charset="0"/>
            </a:endParaRPr>
          </a:p>
          <a:p>
            <a:pPr marL="609600" indent="-609600">
              <a:lnSpc>
                <a:spcPct val="80000"/>
              </a:lnSpc>
              <a:buFontTx/>
              <a:buAutoNum type="arabicPeriod"/>
            </a:pPr>
            <a:endParaRPr lang="en-US" dirty="0" smtClean="0">
              <a:cs typeface="Times New Roman" pitchFamily="18" charset="0"/>
            </a:endParaRPr>
          </a:p>
          <a:p>
            <a:pPr marL="609600" indent="-609600">
              <a:lnSpc>
                <a:spcPct val="80000"/>
              </a:lnSpc>
              <a:buFontTx/>
              <a:buAutoNum type="arabicPeriod"/>
            </a:pPr>
            <a:endParaRPr lang="en-US" dirty="0" smtClean="0">
              <a:cs typeface="Times New Roman" pitchFamily="18" charset="0"/>
            </a:endParaRPr>
          </a:p>
          <a:p>
            <a:pPr marL="609600" indent="-609600">
              <a:lnSpc>
                <a:spcPct val="80000"/>
              </a:lnSpc>
              <a:buNone/>
            </a:pPr>
            <a:endParaRPr lang="en-US" dirty="0" smtClean="0">
              <a:cs typeface="Times New Roman" pitchFamily="18" charset="0"/>
            </a:endParaRPr>
          </a:p>
          <a:p>
            <a:endParaRPr lang="en-US" dirty="0"/>
          </a:p>
        </p:txBody>
      </p:sp>
    </p:spTree>
    <p:extLst>
      <p:ext uri="{BB962C8B-B14F-4D97-AF65-F5344CB8AC3E}">
        <p14:creationId xmlns:p14="http://schemas.microsoft.com/office/powerpoint/2010/main" val="2920675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buBlip>
                <a:blip r:embed="rId2"/>
              </a:buBlip>
            </a:pPr>
            <a:r>
              <a:rPr lang="en-US" sz="3600" b="1" u="sng" dirty="0" smtClean="0">
                <a:solidFill>
                  <a:srgbClr val="FF3300"/>
                </a:solidFill>
                <a:cs typeface="Times New Roman" pitchFamily="18" charset="0"/>
              </a:rPr>
              <a:t>2-Curative:-</a:t>
            </a:r>
            <a:r>
              <a:rPr lang="en-US" sz="3600" dirty="0" smtClean="0">
                <a:cs typeface="Times New Roman" pitchFamily="18" charset="0"/>
              </a:rPr>
              <a:t>suppressive treatment of the acute attack usually with blood </a:t>
            </a:r>
            <a:r>
              <a:rPr lang="en-US" sz="3600" dirty="0" err="1" smtClean="0">
                <a:cs typeface="Times New Roman" pitchFamily="18" charset="0"/>
              </a:rPr>
              <a:t>schizontocides</a:t>
            </a:r>
            <a:r>
              <a:rPr lang="en-US" sz="3600" dirty="0" smtClean="0">
                <a:cs typeface="Times New Roman" pitchFamily="18" charset="0"/>
              </a:rPr>
              <a:t>.</a:t>
            </a:r>
          </a:p>
          <a:p>
            <a:pPr>
              <a:buBlip>
                <a:blip r:embed="rId2"/>
              </a:buBlip>
            </a:pPr>
            <a:r>
              <a:rPr lang="en-US" sz="3600" b="1" u="sng" dirty="0" smtClean="0">
                <a:solidFill>
                  <a:srgbClr val="FF3300"/>
                </a:solidFill>
                <a:cs typeface="Times New Roman" pitchFamily="18" charset="0"/>
              </a:rPr>
              <a:t>3-Prevention of transmission:- </a:t>
            </a:r>
            <a:r>
              <a:rPr lang="en-US" sz="3600" dirty="0" smtClean="0">
                <a:cs typeface="Times New Roman" pitchFamily="18" charset="0"/>
              </a:rPr>
              <a:t>eradication of infection in mosquitos using </a:t>
            </a:r>
            <a:r>
              <a:rPr lang="en-US" sz="3600" dirty="0" err="1" smtClean="0">
                <a:cs typeface="Times New Roman" pitchFamily="18" charset="0"/>
              </a:rPr>
              <a:t>gametocytocides</a:t>
            </a:r>
            <a:r>
              <a:rPr lang="en-US" sz="3600" dirty="0" smtClean="0">
                <a:cs typeface="Times New Roman" pitchFamily="18" charset="0"/>
              </a:rPr>
              <a:t> or </a:t>
            </a:r>
            <a:r>
              <a:rPr lang="en-US" sz="3600" dirty="0" err="1" smtClean="0">
                <a:cs typeface="Times New Roman" pitchFamily="18" charset="0"/>
              </a:rPr>
              <a:t>sporontocides</a:t>
            </a:r>
            <a:r>
              <a:rPr lang="en-US" sz="3600" dirty="0" smtClean="0">
                <a:cs typeface="Times New Roman" pitchFamily="18" charset="0"/>
              </a:rPr>
              <a:t>.</a:t>
            </a:r>
          </a:p>
          <a:p>
            <a:pPr>
              <a:buBlip>
                <a:blip r:embed="rId2"/>
              </a:buBlip>
            </a:pPr>
            <a:r>
              <a:rPr lang="en-US" sz="3600" b="1" u="sng" dirty="0" smtClean="0">
                <a:solidFill>
                  <a:srgbClr val="FF3300"/>
                </a:solidFill>
                <a:cs typeface="Times New Roman" pitchFamily="18" charset="0"/>
              </a:rPr>
              <a:t>4-Prevention of relapse:-</a:t>
            </a:r>
          </a:p>
          <a:p>
            <a:pPr lvl="1">
              <a:buBlip>
                <a:blip r:embed="rId2"/>
              </a:buBlip>
            </a:pPr>
            <a:r>
              <a:rPr lang="en-US" dirty="0" smtClean="0">
                <a:cs typeface="Times New Roman" pitchFamily="18" charset="0"/>
              </a:rPr>
              <a:t> </a:t>
            </a:r>
            <a:r>
              <a:rPr lang="en-US" dirty="0" err="1" smtClean="0">
                <a:cs typeface="Times New Roman" pitchFamily="18" charset="0"/>
              </a:rPr>
              <a:t>Primaquine</a:t>
            </a:r>
            <a:endParaRPr lang="en-US" dirty="0" smtClean="0">
              <a:cs typeface="Times New Roman" pitchFamily="18" charset="0"/>
            </a:endParaRPr>
          </a:p>
          <a:p>
            <a:endParaRPr lang="en-US" dirty="0"/>
          </a:p>
        </p:txBody>
      </p:sp>
    </p:spTree>
    <p:extLst>
      <p:ext uri="{BB962C8B-B14F-4D97-AF65-F5344CB8AC3E}">
        <p14:creationId xmlns:p14="http://schemas.microsoft.com/office/powerpoint/2010/main" val="3956643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Amoebicidal</a:t>
            </a:r>
            <a:r>
              <a:rPr lang="en-US" b="1" dirty="0"/>
              <a:t> drugs</a:t>
            </a:r>
            <a:r>
              <a:rPr lang="en-US" dirty="0"/>
              <a:t/>
            </a:r>
            <a:br>
              <a:rPr lang="en-US" dirty="0"/>
            </a:br>
            <a:endParaRPr lang="en-US" dirty="0"/>
          </a:p>
        </p:txBody>
      </p:sp>
      <p:sp>
        <p:nvSpPr>
          <p:cNvPr id="3" name="Content Placeholder 2"/>
          <p:cNvSpPr>
            <a:spLocks noGrp="1"/>
          </p:cNvSpPr>
          <p:nvPr>
            <p:ph idx="1"/>
          </p:nvPr>
        </p:nvSpPr>
        <p:spPr>
          <a:xfrm>
            <a:off x="457200" y="1265237"/>
            <a:ext cx="8229600" cy="4525963"/>
          </a:xfrm>
        </p:spPr>
        <p:txBody>
          <a:bodyPr>
            <a:normAutofit fontScale="92500" lnSpcReduction="10000"/>
          </a:bodyPr>
          <a:lstStyle/>
          <a:p>
            <a:r>
              <a:rPr lang="en-US" dirty="0"/>
              <a:t>Drugs available to act treat </a:t>
            </a:r>
            <a:r>
              <a:rPr lang="en-US" dirty="0" err="1"/>
              <a:t>amebiasis</a:t>
            </a:r>
            <a:r>
              <a:rPr lang="en-US" dirty="0"/>
              <a:t> either acts on the cysts, </a:t>
            </a:r>
            <a:r>
              <a:rPr lang="en-US" dirty="0" err="1"/>
              <a:t>trophozoites</a:t>
            </a:r>
            <a:r>
              <a:rPr lang="en-US" dirty="0"/>
              <a:t> or both. The commonly used tissue </a:t>
            </a:r>
            <a:r>
              <a:rPr lang="en-US" dirty="0" err="1"/>
              <a:t>amebicides</a:t>
            </a:r>
            <a:r>
              <a:rPr lang="en-US" dirty="0"/>
              <a:t> </a:t>
            </a:r>
            <a:r>
              <a:rPr lang="en-US" dirty="0" smtClean="0"/>
              <a:t>include: emetine </a:t>
            </a:r>
            <a:r>
              <a:rPr lang="en-US" dirty="0"/>
              <a:t>and metronidazole. These are active against organisms in the intestinal wall, the liver &amp; others intestinal tissues. They are not active against organisms in </a:t>
            </a:r>
            <a:r>
              <a:rPr lang="en-US" dirty="0" smtClean="0"/>
              <a:t>the</a:t>
            </a:r>
            <a:r>
              <a:rPr lang="en-US" dirty="0"/>
              <a:t> </a:t>
            </a:r>
            <a:r>
              <a:rPr lang="en-US" dirty="0" smtClean="0"/>
              <a:t>intestinal </a:t>
            </a:r>
            <a:r>
              <a:rPr lang="en-US" dirty="0"/>
              <a:t>lumen. Therefore, luminal </a:t>
            </a:r>
            <a:r>
              <a:rPr lang="en-US" dirty="0" err="1"/>
              <a:t>amebicides</a:t>
            </a:r>
            <a:r>
              <a:rPr lang="en-US" dirty="0"/>
              <a:t> include </a:t>
            </a:r>
            <a:r>
              <a:rPr lang="en-US" dirty="0" err="1"/>
              <a:t>diloxanide</a:t>
            </a:r>
            <a:r>
              <a:rPr lang="en-US" dirty="0"/>
              <a:t>, </a:t>
            </a:r>
            <a:r>
              <a:rPr lang="en-US" dirty="0" err="1"/>
              <a:t>iodoquinol</a:t>
            </a:r>
            <a:r>
              <a:rPr lang="en-US" dirty="0"/>
              <a:t> and </a:t>
            </a:r>
            <a:r>
              <a:rPr lang="en-US" dirty="0" err="1" smtClean="0"/>
              <a:t>tinidazole</a:t>
            </a:r>
            <a:r>
              <a:rPr lang="en-US" dirty="0" smtClean="0"/>
              <a:t>  . </a:t>
            </a:r>
            <a:r>
              <a:rPr lang="en-US" dirty="0"/>
              <a:t>They act primarily in the intestinal lumen.</a:t>
            </a:r>
          </a:p>
          <a:p>
            <a:endParaRPr lang="en-US" dirty="0"/>
          </a:p>
        </p:txBody>
      </p:sp>
    </p:spTree>
    <p:extLst>
      <p:ext uri="{BB962C8B-B14F-4D97-AF65-F5344CB8AC3E}">
        <p14:creationId xmlns:p14="http://schemas.microsoft.com/office/powerpoint/2010/main" val="3688282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Metronidazole</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dirty="0" smtClean="0"/>
              <a:t>One of the imidazole's ,only member of the group that is  antibiotic , the rest are antifungals</a:t>
            </a:r>
          </a:p>
          <a:p>
            <a:r>
              <a:rPr lang="en-US" b="1" dirty="0" smtClean="0"/>
              <a:t>Mode of action </a:t>
            </a:r>
          </a:p>
          <a:p>
            <a:pPr marL="0" indent="0">
              <a:buNone/>
            </a:pPr>
            <a:r>
              <a:rPr lang="en-US" dirty="0" smtClean="0"/>
              <a:t>Interfere with DNA synthesis  within the bacteria and  amoeba</a:t>
            </a:r>
          </a:p>
          <a:p>
            <a:pPr marL="0" indent="0">
              <a:buNone/>
            </a:pPr>
            <a:r>
              <a:rPr lang="en-US" b="1" dirty="0" smtClean="0"/>
              <a:t>     spectrum</a:t>
            </a:r>
          </a:p>
          <a:p>
            <a:r>
              <a:rPr lang="en-US" dirty="0" smtClean="0"/>
              <a:t>1.Effective against anaerobic bacteria like </a:t>
            </a:r>
            <a:r>
              <a:rPr lang="en-US" dirty="0" err="1" smtClean="0"/>
              <a:t>clostridium,fusobacteria,bacteriods,Gardnerella</a:t>
            </a:r>
            <a:endParaRPr lang="en-US" dirty="0" smtClean="0"/>
          </a:p>
        </p:txBody>
      </p:sp>
    </p:spTree>
    <p:extLst>
      <p:ext uri="{BB962C8B-B14F-4D97-AF65-F5344CB8AC3E}">
        <p14:creationId xmlns:p14="http://schemas.microsoft.com/office/powerpoint/2010/main" val="3869309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2.Effective against Protozoans  like Giardia </a:t>
            </a:r>
            <a:r>
              <a:rPr lang="en-US" dirty="0" err="1" smtClean="0"/>
              <a:t>lamblia</a:t>
            </a:r>
            <a:r>
              <a:rPr lang="en-US" dirty="0" smtClean="0"/>
              <a:t>, </a:t>
            </a:r>
            <a:r>
              <a:rPr lang="en-US" dirty="0" err="1" smtClean="0"/>
              <a:t>Entamoeba</a:t>
            </a:r>
            <a:r>
              <a:rPr lang="en-US" dirty="0" smtClean="0"/>
              <a:t>  </a:t>
            </a:r>
            <a:r>
              <a:rPr lang="en-US" dirty="0" err="1" smtClean="0"/>
              <a:t>histolytica</a:t>
            </a:r>
            <a:r>
              <a:rPr lang="en-US" dirty="0" smtClean="0"/>
              <a:t> </a:t>
            </a:r>
          </a:p>
          <a:p>
            <a:pPr marL="0" indent="0">
              <a:buNone/>
            </a:pPr>
            <a:r>
              <a:rPr lang="en-US" b="1" dirty="0" smtClean="0"/>
              <a:t>Adverse effects </a:t>
            </a:r>
          </a:p>
          <a:p>
            <a:r>
              <a:rPr lang="en-US" b="1" dirty="0" smtClean="0"/>
              <a:t>  </a:t>
            </a:r>
            <a:r>
              <a:rPr lang="en-US" dirty="0" smtClean="0"/>
              <a:t>Nausea, vomiting , ,metallic test ,white patches on the tongue</a:t>
            </a:r>
          </a:p>
          <a:p>
            <a:r>
              <a:rPr lang="en-US" b="1" dirty="0" smtClean="0"/>
              <a:t>CNS :</a:t>
            </a:r>
            <a:r>
              <a:rPr lang="en-US" dirty="0" smtClean="0"/>
              <a:t>Dizziness, headache, ataxia, confusion, tremors ,rarely convulsion and peripheral neuropathy</a:t>
            </a:r>
          </a:p>
          <a:p>
            <a:r>
              <a:rPr lang="en-US" dirty="0" smtClean="0"/>
              <a:t>Skin :Rushes, </a:t>
            </a:r>
            <a:r>
              <a:rPr lang="en-US" dirty="0" err="1" smtClean="0"/>
              <a:t>urticaria</a:t>
            </a:r>
            <a:r>
              <a:rPr lang="en-US" dirty="0" smtClean="0"/>
              <a:t>, angioedema</a:t>
            </a:r>
          </a:p>
          <a:p>
            <a:pPr marL="0" indent="0">
              <a:buNone/>
            </a:pPr>
            <a:endParaRPr lang="en-US" dirty="0" smtClean="0"/>
          </a:p>
          <a:p>
            <a:endParaRPr lang="en-US" dirty="0" smtClean="0"/>
          </a:p>
        </p:txBody>
      </p:sp>
    </p:spTree>
    <p:extLst>
      <p:ext uri="{BB962C8B-B14F-4D97-AF65-F5344CB8AC3E}">
        <p14:creationId xmlns:p14="http://schemas.microsoft.com/office/powerpoint/2010/main" val="14255848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When taken with  alcohol it can cause </a:t>
            </a:r>
            <a:r>
              <a:rPr lang="en-US" dirty="0" err="1" smtClean="0"/>
              <a:t>disulfiram</a:t>
            </a:r>
            <a:r>
              <a:rPr lang="en-US" dirty="0" smtClean="0"/>
              <a:t> like effects  </a:t>
            </a:r>
            <a:r>
              <a:rPr lang="en-US" dirty="0" err="1" smtClean="0"/>
              <a:t>e.g</a:t>
            </a:r>
            <a:r>
              <a:rPr lang="en-US" dirty="0" smtClean="0"/>
              <a:t>  stomach upset ,stomach  cramps, vomiting, tachycardia, headache ,flushing, sweating and vomiting </a:t>
            </a:r>
          </a:p>
          <a:p>
            <a:r>
              <a:rPr lang="en-US" dirty="0" smtClean="0"/>
              <a:t>NB: advice to avoid alcohol when they are taking metronidazole</a:t>
            </a:r>
            <a:endParaRPr lang="en-US" dirty="0"/>
          </a:p>
        </p:txBody>
      </p:sp>
    </p:spTree>
    <p:extLst>
      <p:ext uri="{BB962C8B-B14F-4D97-AF65-F5344CB8AC3E}">
        <p14:creationId xmlns:p14="http://schemas.microsoft.com/office/powerpoint/2010/main" val="29082888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ANTI </a:t>
            </a:r>
            <a:r>
              <a:rPr lang="en-US" b="1" dirty="0" smtClean="0"/>
              <a:t>HELMINTHICS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These are drugs that are used to treat worm infestations </a:t>
            </a:r>
          </a:p>
          <a:p>
            <a:pPr lvl="0"/>
            <a:r>
              <a:rPr lang="en-US" dirty="0"/>
              <a:t>There are many examples of </a:t>
            </a:r>
            <a:r>
              <a:rPr lang="en-US" dirty="0" smtClean="0"/>
              <a:t>helminthes</a:t>
            </a:r>
          </a:p>
          <a:p>
            <a:pPr lvl="0"/>
            <a:r>
              <a:rPr lang="en-US" dirty="0" smtClean="0"/>
              <a:t>Nematodes </a:t>
            </a:r>
            <a:r>
              <a:rPr lang="en-US" dirty="0"/>
              <a:t>(Round worms) e.g. </a:t>
            </a:r>
            <a:r>
              <a:rPr lang="en-US" dirty="0" err="1"/>
              <a:t>Trichuris</a:t>
            </a:r>
            <a:r>
              <a:rPr lang="en-US" dirty="0"/>
              <a:t> </a:t>
            </a:r>
            <a:r>
              <a:rPr lang="en-US" dirty="0" err="1"/>
              <a:t>trichiura</a:t>
            </a:r>
            <a:r>
              <a:rPr lang="en-US" dirty="0"/>
              <a:t>, </a:t>
            </a:r>
            <a:r>
              <a:rPr lang="en-US" dirty="0" err="1"/>
              <a:t>Wuchereria</a:t>
            </a:r>
            <a:r>
              <a:rPr lang="en-US" dirty="0"/>
              <a:t> </a:t>
            </a:r>
            <a:r>
              <a:rPr lang="en-US" dirty="0" err="1"/>
              <a:t>bancrofti</a:t>
            </a:r>
            <a:r>
              <a:rPr lang="en-US" dirty="0" smtClean="0"/>
              <a:t>, round worms and hook worms</a:t>
            </a:r>
          </a:p>
          <a:p>
            <a:pPr lvl="0"/>
            <a:r>
              <a:rPr lang="en-US" dirty="0" err="1" smtClean="0"/>
              <a:t>Trematodes</a:t>
            </a:r>
            <a:r>
              <a:rPr lang="en-US" dirty="0" smtClean="0"/>
              <a:t> </a:t>
            </a:r>
            <a:r>
              <a:rPr lang="en-US" dirty="0"/>
              <a:t>include such organisms as </a:t>
            </a:r>
            <a:r>
              <a:rPr lang="en-US" dirty="0" err="1"/>
              <a:t>Fasciola</a:t>
            </a:r>
            <a:r>
              <a:rPr lang="en-US" dirty="0"/>
              <a:t> hepatica, </a:t>
            </a:r>
            <a:r>
              <a:rPr lang="en-US" dirty="0" err="1"/>
              <a:t>Schistosoma</a:t>
            </a:r>
            <a:r>
              <a:rPr lang="en-US" dirty="0"/>
              <a:t> </a:t>
            </a:r>
            <a:r>
              <a:rPr lang="en-US" dirty="0" err="1"/>
              <a:t>haematobium</a:t>
            </a:r>
            <a:r>
              <a:rPr lang="en-US" dirty="0"/>
              <a:t>, </a:t>
            </a:r>
            <a:r>
              <a:rPr lang="en-US" dirty="0" smtClean="0"/>
              <a:t> </a:t>
            </a:r>
            <a:r>
              <a:rPr lang="en-US" dirty="0"/>
              <a:t>and </a:t>
            </a:r>
            <a:r>
              <a:rPr lang="en-US" dirty="0" err="1"/>
              <a:t>Schistosoma</a:t>
            </a:r>
            <a:r>
              <a:rPr lang="en-US" dirty="0"/>
              <a:t> </a:t>
            </a:r>
            <a:r>
              <a:rPr lang="en-US" dirty="0" err="1" smtClean="0"/>
              <a:t>mansoni,liverflukes</a:t>
            </a:r>
            <a:r>
              <a:rPr lang="en-US" dirty="0" smtClean="0"/>
              <a:t> </a:t>
            </a:r>
          </a:p>
          <a:p>
            <a:pPr lvl="0"/>
            <a:endParaRPr lang="en-US" dirty="0" smtClean="0"/>
          </a:p>
          <a:p>
            <a:pPr lvl="0"/>
            <a:endParaRPr lang="en-US" dirty="0"/>
          </a:p>
          <a:p>
            <a:endParaRPr lang="en-US" dirty="0"/>
          </a:p>
          <a:p>
            <a:endParaRPr lang="en-US" dirty="0"/>
          </a:p>
        </p:txBody>
      </p:sp>
    </p:spTree>
    <p:extLst>
      <p:ext uri="{BB962C8B-B14F-4D97-AF65-F5344CB8AC3E}">
        <p14:creationId xmlns:p14="http://schemas.microsoft.com/office/powerpoint/2010/main" val="4465137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err="1"/>
              <a:t>Cestodes</a:t>
            </a:r>
            <a:r>
              <a:rPr lang="en-US" dirty="0"/>
              <a:t> (Tapeworms) include </a:t>
            </a:r>
            <a:r>
              <a:rPr lang="en-US" dirty="0" err="1"/>
              <a:t>Taenia</a:t>
            </a:r>
            <a:r>
              <a:rPr lang="en-US" dirty="0"/>
              <a:t> </a:t>
            </a:r>
            <a:r>
              <a:rPr lang="en-US" dirty="0" err="1"/>
              <a:t>saginata</a:t>
            </a:r>
            <a:r>
              <a:rPr lang="en-US" dirty="0"/>
              <a:t> – Beef tapeworm, </a:t>
            </a:r>
            <a:r>
              <a:rPr lang="en-US" dirty="0" err="1"/>
              <a:t>Taenia</a:t>
            </a:r>
            <a:r>
              <a:rPr lang="en-US" dirty="0"/>
              <a:t> </a:t>
            </a:r>
            <a:r>
              <a:rPr lang="en-US" dirty="0" err="1"/>
              <a:t>solium</a:t>
            </a:r>
            <a:r>
              <a:rPr lang="en-US" dirty="0"/>
              <a:t> – pork </a:t>
            </a:r>
            <a:r>
              <a:rPr lang="en-US" dirty="0" smtClean="0"/>
              <a:t>tapeworm</a:t>
            </a:r>
          </a:p>
          <a:p>
            <a:r>
              <a:rPr lang="en-US" dirty="0"/>
              <a:t>There are several drugs used for treating different helminthic infestations. The choice of drug depends on the specific helminthes involved. Example of drugs used include: </a:t>
            </a:r>
            <a:r>
              <a:rPr lang="en-US" dirty="0" err="1" smtClean="0"/>
              <a:t>thiabendazole</a:t>
            </a:r>
            <a:r>
              <a:rPr lang="en-US" dirty="0"/>
              <a:t>, </a:t>
            </a:r>
            <a:r>
              <a:rPr lang="en-US" dirty="0" err="1"/>
              <a:t>albendazole</a:t>
            </a:r>
            <a:r>
              <a:rPr lang="en-US" dirty="0"/>
              <a:t> </a:t>
            </a:r>
            <a:r>
              <a:rPr lang="en-US" dirty="0" err="1"/>
              <a:t>mebenazole</a:t>
            </a:r>
            <a:r>
              <a:rPr lang="en-US" dirty="0"/>
              <a:t>,, </a:t>
            </a:r>
            <a:r>
              <a:rPr lang="en-US" dirty="0" err="1"/>
              <a:t>ivermentin</a:t>
            </a:r>
            <a:r>
              <a:rPr lang="en-US" dirty="0"/>
              <a:t> and </a:t>
            </a:r>
            <a:r>
              <a:rPr lang="en-US" dirty="0" err="1"/>
              <a:t>praziquantel</a:t>
            </a:r>
            <a:endParaRPr lang="en-US" dirty="0"/>
          </a:p>
        </p:txBody>
      </p:sp>
    </p:spTree>
    <p:extLst>
      <p:ext uri="{BB962C8B-B14F-4D97-AF65-F5344CB8AC3E}">
        <p14:creationId xmlns:p14="http://schemas.microsoft.com/office/powerpoint/2010/main" val="39530585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US" dirty="0"/>
          </a:p>
        </p:txBody>
      </p:sp>
      <p:sp>
        <p:nvSpPr>
          <p:cNvPr id="3" name="Content Placeholder 2"/>
          <p:cNvSpPr>
            <a:spLocks noGrp="1"/>
          </p:cNvSpPr>
          <p:nvPr>
            <p:ph idx="1"/>
          </p:nvPr>
        </p:nvSpPr>
        <p:spPr/>
        <p:txBody>
          <a:bodyPr>
            <a:normAutofit lnSpcReduction="10000"/>
          </a:bodyPr>
          <a:lstStyle/>
          <a:p>
            <a:pPr>
              <a:lnSpc>
                <a:spcPct val="85000"/>
              </a:lnSpc>
              <a:spcAft>
                <a:spcPct val="20000"/>
              </a:spcAft>
              <a:buFont typeface="Wingdings" pitchFamily="2" charset="2"/>
              <a:buChar char="n"/>
              <a:defRPr/>
            </a:pPr>
            <a:r>
              <a:rPr lang="en-US" dirty="0" err="1"/>
              <a:t>diethylcarbamazine</a:t>
            </a:r>
            <a:r>
              <a:rPr lang="en-US" dirty="0"/>
              <a:t> (</a:t>
            </a:r>
            <a:r>
              <a:rPr lang="en-US" dirty="0" err="1"/>
              <a:t>Hetrazan</a:t>
            </a:r>
            <a:r>
              <a:rPr lang="en-US" dirty="0"/>
              <a:t>)</a:t>
            </a:r>
          </a:p>
          <a:p>
            <a:pPr>
              <a:lnSpc>
                <a:spcPct val="85000"/>
              </a:lnSpc>
              <a:spcAft>
                <a:spcPct val="20000"/>
              </a:spcAft>
              <a:buFont typeface="Wingdings" pitchFamily="2" charset="2"/>
              <a:buChar char="n"/>
              <a:defRPr/>
            </a:pPr>
            <a:r>
              <a:rPr lang="en-US" dirty="0" err="1"/>
              <a:t>mebendazole</a:t>
            </a:r>
            <a:r>
              <a:rPr lang="en-US" dirty="0"/>
              <a:t> (</a:t>
            </a:r>
            <a:r>
              <a:rPr lang="en-US" dirty="0" err="1"/>
              <a:t>Vermox</a:t>
            </a:r>
            <a:r>
              <a:rPr lang="en-US" dirty="0"/>
              <a:t>)</a:t>
            </a:r>
          </a:p>
          <a:p>
            <a:pPr>
              <a:lnSpc>
                <a:spcPct val="85000"/>
              </a:lnSpc>
              <a:spcAft>
                <a:spcPct val="20000"/>
              </a:spcAft>
              <a:buFont typeface="Wingdings" pitchFamily="2" charset="2"/>
              <a:buChar char="n"/>
              <a:defRPr/>
            </a:pPr>
            <a:r>
              <a:rPr lang="en-US" dirty="0" err="1"/>
              <a:t>niclosamide</a:t>
            </a:r>
            <a:r>
              <a:rPr lang="en-US" dirty="0"/>
              <a:t> (</a:t>
            </a:r>
            <a:r>
              <a:rPr lang="en-US" dirty="0" err="1"/>
              <a:t>Niclocide</a:t>
            </a:r>
            <a:r>
              <a:rPr lang="en-US" dirty="0"/>
              <a:t>)</a:t>
            </a:r>
          </a:p>
          <a:p>
            <a:pPr>
              <a:lnSpc>
                <a:spcPct val="85000"/>
              </a:lnSpc>
              <a:spcAft>
                <a:spcPct val="20000"/>
              </a:spcAft>
              <a:buFont typeface="Wingdings" pitchFamily="2" charset="2"/>
              <a:buChar char="n"/>
              <a:defRPr/>
            </a:pPr>
            <a:r>
              <a:rPr lang="en-US" dirty="0" err="1"/>
              <a:t>oxamniquine</a:t>
            </a:r>
            <a:r>
              <a:rPr lang="en-US" dirty="0"/>
              <a:t> (</a:t>
            </a:r>
            <a:r>
              <a:rPr lang="en-US" dirty="0" err="1"/>
              <a:t>Vansil</a:t>
            </a:r>
            <a:r>
              <a:rPr lang="en-US" dirty="0"/>
              <a:t>)</a:t>
            </a:r>
          </a:p>
          <a:p>
            <a:pPr>
              <a:lnSpc>
                <a:spcPct val="85000"/>
              </a:lnSpc>
              <a:spcAft>
                <a:spcPct val="20000"/>
              </a:spcAft>
              <a:buFont typeface="Wingdings" pitchFamily="2" charset="2"/>
              <a:buChar char="n"/>
              <a:defRPr/>
            </a:pPr>
            <a:r>
              <a:rPr lang="en-US" dirty="0" err="1"/>
              <a:t>piperazine</a:t>
            </a:r>
            <a:r>
              <a:rPr lang="en-US" dirty="0"/>
              <a:t> (</a:t>
            </a:r>
            <a:r>
              <a:rPr lang="en-US" dirty="0" err="1"/>
              <a:t>Vermizine</a:t>
            </a:r>
            <a:r>
              <a:rPr lang="en-US" dirty="0"/>
              <a:t>)</a:t>
            </a:r>
          </a:p>
          <a:p>
            <a:pPr>
              <a:lnSpc>
                <a:spcPct val="85000"/>
              </a:lnSpc>
              <a:spcAft>
                <a:spcPct val="20000"/>
              </a:spcAft>
              <a:buFont typeface="Wingdings" pitchFamily="2" charset="2"/>
              <a:buChar char="n"/>
              <a:defRPr/>
            </a:pPr>
            <a:r>
              <a:rPr lang="en-US" dirty="0" err="1"/>
              <a:t>praziquantel</a:t>
            </a:r>
            <a:r>
              <a:rPr lang="en-US" dirty="0"/>
              <a:t> (</a:t>
            </a:r>
            <a:r>
              <a:rPr lang="en-US" dirty="0" err="1"/>
              <a:t>Biltricide</a:t>
            </a:r>
            <a:r>
              <a:rPr lang="en-US" dirty="0"/>
              <a:t>)</a:t>
            </a:r>
          </a:p>
          <a:p>
            <a:pPr>
              <a:lnSpc>
                <a:spcPct val="85000"/>
              </a:lnSpc>
              <a:spcAft>
                <a:spcPct val="20000"/>
              </a:spcAft>
              <a:buFont typeface="Wingdings" pitchFamily="2" charset="2"/>
              <a:buChar char="n"/>
              <a:defRPr/>
            </a:pPr>
            <a:r>
              <a:rPr lang="en-US" dirty="0" err="1"/>
              <a:t>pyrantel</a:t>
            </a:r>
            <a:r>
              <a:rPr lang="en-US" dirty="0"/>
              <a:t> (</a:t>
            </a:r>
            <a:r>
              <a:rPr lang="en-US" dirty="0" err="1"/>
              <a:t>Antiminth</a:t>
            </a:r>
            <a:r>
              <a:rPr lang="en-US" dirty="0"/>
              <a:t>)</a:t>
            </a:r>
          </a:p>
          <a:p>
            <a:pPr>
              <a:lnSpc>
                <a:spcPct val="85000"/>
              </a:lnSpc>
              <a:spcAft>
                <a:spcPct val="20000"/>
              </a:spcAft>
              <a:buFont typeface="Wingdings" pitchFamily="2" charset="2"/>
              <a:buChar char="n"/>
              <a:defRPr/>
            </a:pPr>
            <a:r>
              <a:rPr lang="en-US" dirty="0" err="1"/>
              <a:t>thiabendazole</a:t>
            </a:r>
            <a:r>
              <a:rPr lang="en-US" dirty="0"/>
              <a:t> (</a:t>
            </a:r>
            <a:r>
              <a:rPr lang="en-US" dirty="0" err="1"/>
              <a:t>Mintezol</a:t>
            </a:r>
            <a:endParaRPr lang="en-US" dirty="0"/>
          </a:p>
        </p:txBody>
      </p:sp>
    </p:spTree>
    <p:extLst>
      <p:ext uri="{BB962C8B-B14F-4D97-AF65-F5344CB8AC3E}">
        <p14:creationId xmlns:p14="http://schemas.microsoft.com/office/powerpoint/2010/main" val="1915571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ANTIMALARIALS</a:t>
            </a:r>
            <a:endParaRPr lang="en-US" dirty="0"/>
          </a:p>
        </p:txBody>
      </p:sp>
      <p:sp>
        <p:nvSpPr>
          <p:cNvPr id="3" name="Content Placeholder 2"/>
          <p:cNvSpPr>
            <a:spLocks noGrp="1"/>
          </p:cNvSpPr>
          <p:nvPr>
            <p:ph idx="1"/>
          </p:nvPr>
        </p:nvSpPr>
        <p:spPr/>
        <p:txBody>
          <a:bodyPr/>
          <a:lstStyle/>
          <a:p>
            <a:r>
              <a:rPr lang="en-US" dirty="0"/>
              <a:t>Caused by 4 species of plasmodium</a:t>
            </a:r>
          </a:p>
          <a:p>
            <a:pPr lvl="0"/>
            <a:r>
              <a:rPr lang="en-US" dirty="0"/>
              <a:t>Plasmodium </a:t>
            </a:r>
            <a:r>
              <a:rPr lang="en-US" dirty="0" err="1"/>
              <a:t>vivax</a:t>
            </a:r>
            <a:endParaRPr lang="en-US" dirty="0"/>
          </a:p>
          <a:p>
            <a:pPr lvl="0"/>
            <a:r>
              <a:rPr lang="en-US" dirty="0"/>
              <a:t>Plasmodium </a:t>
            </a:r>
            <a:r>
              <a:rPr lang="en-US" dirty="0" err="1"/>
              <a:t>malariae</a:t>
            </a:r>
            <a:endParaRPr lang="en-US" dirty="0"/>
          </a:p>
          <a:p>
            <a:pPr lvl="0"/>
            <a:r>
              <a:rPr lang="en-US" dirty="0"/>
              <a:t>Plasmodium falciparum</a:t>
            </a:r>
          </a:p>
          <a:p>
            <a:pPr lvl="0"/>
            <a:r>
              <a:rPr lang="en-US" dirty="0"/>
              <a:t>Plasmodium </a:t>
            </a:r>
            <a:r>
              <a:rPr lang="en-US" dirty="0" err="1"/>
              <a:t>ovale</a:t>
            </a:r>
            <a:endParaRPr lang="en-US" dirty="0"/>
          </a:p>
          <a:p>
            <a:pPr marL="0" indent="0">
              <a:buNone/>
            </a:pPr>
            <a:endParaRPr lang="en-US" dirty="0"/>
          </a:p>
        </p:txBody>
      </p:sp>
    </p:spTree>
    <p:extLst>
      <p:ext uri="{BB962C8B-B14F-4D97-AF65-F5344CB8AC3E}">
        <p14:creationId xmlns:p14="http://schemas.microsoft.com/office/powerpoint/2010/main" val="11801050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 Nematodes (round worms and hook worms) infections use </a:t>
            </a:r>
            <a:r>
              <a:rPr lang="en-US" dirty="0" err="1"/>
              <a:t>mebendazole</a:t>
            </a:r>
            <a:r>
              <a:rPr lang="en-US" dirty="0"/>
              <a:t> or </a:t>
            </a:r>
            <a:r>
              <a:rPr lang="en-US" dirty="0" err="1"/>
              <a:t>Albendazole</a:t>
            </a:r>
            <a:r>
              <a:rPr lang="en-US" dirty="0"/>
              <a:t> .  They irreversibly inhibit glucose uptake by nematodes. This results to glycogen depletion and decreased ATP production which immobilizes the intestinal nematodes later cleared by the GIT in feces. Poorly absorbed but fatty meals enhance absorption.</a:t>
            </a:r>
          </a:p>
          <a:p>
            <a:r>
              <a:rPr lang="en-US" dirty="0"/>
              <a:t>For tapeworms the most effective drug are </a:t>
            </a:r>
            <a:r>
              <a:rPr lang="en-US" dirty="0" err="1"/>
              <a:t>niclosamide,metoclopramide</a:t>
            </a:r>
            <a:r>
              <a:rPr lang="en-US" dirty="0"/>
              <a:t>, </a:t>
            </a:r>
            <a:r>
              <a:rPr lang="en-US" dirty="0" err="1"/>
              <a:t>praziquantel</a:t>
            </a:r>
            <a:r>
              <a:rPr lang="en-US" dirty="0"/>
              <a:t>.</a:t>
            </a:r>
          </a:p>
          <a:p>
            <a:r>
              <a:rPr lang="en-US" b="1" dirty="0" err="1"/>
              <a:t>NB.Mebendazole</a:t>
            </a:r>
            <a:r>
              <a:rPr lang="en-US" b="1" dirty="0"/>
              <a:t> should not be given to children under 2 years or during </a:t>
            </a:r>
            <a:r>
              <a:rPr lang="en-US" b="1" dirty="0" smtClean="0"/>
              <a:t>pregnancy</a:t>
            </a:r>
            <a:r>
              <a:rPr lang="en-US" dirty="0"/>
              <a:t> </a:t>
            </a:r>
          </a:p>
          <a:p>
            <a:endParaRPr lang="en-US" dirty="0"/>
          </a:p>
        </p:txBody>
      </p:sp>
    </p:spTree>
    <p:extLst>
      <p:ext uri="{BB962C8B-B14F-4D97-AF65-F5344CB8AC3E}">
        <p14:creationId xmlns:p14="http://schemas.microsoft.com/office/powerpoint/2010/main" val="15715916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dirty="0" smtClean="0"/>
              <a:t> </a:t>
            </a:r>
            <a:r>
              <a:rPr lang="en-US" b="1" dirty="0" smtClean="0"/>
              <a:t>Adverse effect o</a:t>
            </a:r>
            <a:r>
              <a:rPr lang="en-US" dirty="0" smtClean="0"/>
              <a:t>f </a:t>
            </a:r>
            <a:r>
              <a:rPr lang="en-US" dirty="0" err="1" smtClean="0"/>
              <a:t>albendazole</a:t>
            </a:r>
            <a:r>
              <a:rPr lang="en-US" dirty="0" smtClean="0"/>
              <a:t> and </a:t>
            </a:r>
            <a:r>
              <a:rPr lang="en-US" dirty="0" err="1" smtClean="0"/>
              <a:t>mebendazole</a:t>
            </a:r>
            <a:r>
              <a:rPr lang="en-US" dirty="0" smtClean="0"/>
              <a:t>: diarrhea</a:t>
            </a:r>
            <a:r>
              <a:rPr lang="en-US" dirty="0"/>
              <a:t>, abdominal pain, tissue necrosis</a:t>
            </a:r>
          </a:p>
          <a:p>
            <a:pPr marL="0" indent="0">
              <a:buNone/>
            </a:pPr>
            <a:r>
              <a:rPr lang="en-US" b="1" dirty="0" err="1" smtClean="0"/>
              <a:t>oxamniquine</a:t>
            </a:r>
            <a:r>
              <a:rPr lang="en-US" b="1" dirty="0" smtClean="0"/>
              <a:t>  </a:t>
            </a:r>
            <a:r>
              <a:rPr lang="en-US" b="1" dirty="0"/>
              <a:t>and </a:t>
            </a:r>
            <a:r>
              <a:rPr lang="en-US" b="1" dirty="0" err="1"/>
              <a:t>praziquantel</a:t>
            </a:r>
            <a:r>
              <a:rPr lang="en-US" b="1" dirty="0"/>
              <a:t> </a:t>
            </a:r>
            <a:endParaRPr lang="en-US" b="1" dirty="0" smtClean="0"/>
          </a:p>
          <a:p>
            <a:pPr>
              <a:lnSpc>
                <a:spcPct val="85000"/>
              </a:lnSpc>
              <a:spcBef>
                <a:spcPct val="25000"/>
              </a:spcBef>
              <a:spcAft>
                <a:spcPct val="25000"/>
              </a:spcAft>
              <a:defRPr/>
            </a:pPr>
            <a:r>
              <a:rPr lang="en-US" sz="2800" dirty="0" smtClean="0"/>
              <a:t> </a:t>
            </a:r>
            <a:r>
              <a:rPr lang="en-US" sz="2800" b="1" dirty="0" smtClean="0"/>
              <a:t>Mode of action</a:t>
            </a:r>
            <a:r>
              <a:rPr lang="en-US" sz="2800" dirty="0" smtClean="0"/>
              <a:t>: Cause </a:t>
            </a:r>
            <a:r>
              <a:rPr lang="en-US" sz="2800" dirty="0"/>
              <a:t>paralysis of worms’ musculature and immobilization of their suckers</a:t>
            </a:r>
          </a:p>
          <a:p>
            <a:pPr>
              <a:lnSpc>
                <a:spcPct val="85000"/>
              </a:lnSpc>
              <a:spcBef>
                <a:spcPct val="25000"/>
              </a:spcBef>
              <a:spcAft>
                <a:spcPct val="25000"/>
              </a:spcAft>
              <a:defRPr/>
            </a:pPr>
            <a:r>
              <a:rPr lang="en-US" sz="2800" dirty="0"/>
              <a:t>Cause worms to dislodge from mesenteric veins </a:t>
            </a:r>
            <a:br>
              <a:rPr lang="en-US" sz="2800" dirty="0"/>
            </a:br>
            <a:r>
              <a:rPr lang="en-US" sz="2800" dirty="0"/>
              <a:t>to the liver, then killed by host tissue </a:t>
            </a:r>
            <a:r>
              <a:rPr lang="en-US" sz="2800" dirty="0" smtClean="0"/>
              <a:t>reactions</a:t>
            </a:r>
            <a:endParaRPr lang="en-US" dirty="0" smtClean="0"/>
          </a:p>
          <a:p>
            <a:pPr marL="0" indent="0">
              <a:lnSpc>
                <a:spcPct val="85000"/>
              </a:lnSpc>
              <a:spcBef>
                <a:spcPct val="25000"/>
              </a:spcBef>
              <a:spcAft>
                <a:spcPct val="25000"/>
              </a:spcAft>
              <a:buNone/>
              <a:defRPr/>
            </a:pPr>
            <a:r>
              <a:rPr lang="en-US" dirty="0" smtClean="0"/>
              <a:t>         Used </a:t>
            </a:r>
            <a:r>
              <a:rPr lang="en-US" dirty="0"/>
              <a:t>to treat </a:t>
            </a:r>
            <a:r>
              <a:rPr lang="en-US" dirty="0" smtClean="0"/>
              <a:t> </a:t>
            </a:r>
            <a:r>
              <a:rPr lang="en-US" dirty="0" err="1" smtClean="0"/>
              <a:t>trematodes</a:t>
            </a:r>
            <a:r>
              <a:rPr lang="en-US" dirty="0"/>
              <a:t>, </a:t>
            </a:r>
            <a:r>
              <a:rPr lang="en-US" dirty="0" err="1" smtClean="0"/>
              <a:t>cestodes</a:t>
            </a:r>
            <a:r>
              <a:rPr lang="en-US" dirty="0" smtClean="0"/>
              <a:t> </a:t>
            </a:r>
            <a:r>
              <a:rPr lang="en-US" dirty="0"/>
              <a:t/>
            </a:r>
            <a:br>
              <a:rPr lang="en-US" dirty="0"/>
            </a:br>
            <a:r>
              <a:rPr lang="en-US" dirty="0"/>
              <a:t>(</a:t>
            </a:r>
            <a:r>
              <a:rPr lang="en-US" dirty="0" err="1"/>
              <a:t>praziquantel</a:t>
            </a:r>
            <a:r>
              <a:rPr lang="en-US" dirty="0"/>
              <a:t> only)</a:t>
            </a:r>
          </a:p>
          <a:p>
            <a:endParaRPr lang="en-US" b="1" dirty="0"/>
          </a:p>
          <a:p>
            <a:endParaRPr lang="en-US" dirty="0"/>
          </a:p>
        </p:txBody>
      </p:sp>
    </p:spTree>
    <p:extLst>
      <p:ext uri="{BB962C8B-B14F-4D97-AF65-F5344CB8AC3E}">
        <p14:creationId xmlns:p14="http://schemas.microsoft.com/office/powerpoint/2010/main" val="2895239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anti </a:t>
            </a:r>
            <a:r>
              <a:rPr lang="en-US" dirty="0" err="1" smtClean="0"/>
              <a:t>malarials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 anti – </a:t>
            </a:r>
            <a:r>
              <a:rPr lang="en-US" dirty="0" err="1" smtClean="0"/>
              <a:t>malarials</a:t>
            </a:r>
            <a:r>
              <a:rPr lang="en-US" dirty="0" smtClean="0"/>
              <a:t> are classified  Based </a:t>
            </a:r>
            <a:r>
              <a:rPr lang="en-US" dirty="0"/>
              <a:t>on the </a:t>
            </a:r>
            <a:r>
              <a:rPr lang="en-US" dirty="0" smtClean="0"/>
              <a:t>stages </a:t>
            </a:r>
            <a:r>
              <a:rPr lang="en-US" dirty="0"/>
              <a:t>of the life cycle of the parasite.</a:t>
            </a:r>
          </a:p>
          <a:p>
            <a:pPr marL="0" lvl="0" indent="0">
              <a:buNone/>
            </a:pPr>
            <a:r>
              <a:rPr lang="en-US" b="1" dirty="0" smtClean="0"/>
              <a:t>1.Blood </a:t>
            </a:r>
            <a:r>
              <a:rPr lang="en-US" b="1" dirty="0" err="1"/>
              <a:t>schizontocides</a:t>
            </a:r>
            <a:r>
              <a:rPr lang="en-US" b="1" dirty="0"/>
              <a:t>- </a:t>
            </a:r>
            <a:r>
              <a:rPr lang="en-US" dirty="0"/>
              <a:t>kill parasites in blood</a:t>
            </a:r>
            <a:r>
              <a:rPr lang="en-US" dirty="0" smtClean="0"/>
              <a:t>.</a:t>
            </a:r>
          </a:p>
          <a:p>
            <a:r>
              <a:rPr lang="en-US" sz="4000" dirty="0" smtClean="0">
                <a:cs typeface="Times New Roman" pitchFamily="18" charset="0"/>
              </a:rPr>
              <a:t>2 types </a:t>
            </a:r>
          </a:p>
          <a:p>
            <a:r>
              <a:rPr lang="en-US" dirty="0" err="1" smtClean="0">
                <a:cs typeface="Times New Roman" pitchFamily="18" charset="0"/>
              </a:rPr>
              <a:t>Chloroquine</a:t>
            </a:r>
            <a:r>
              <a:rPr lang="en-US" dirty="0" smtClean="0">
                <a:cs typeface="Times New Roman" pitchFamily="18" charset="0"/>
              </a:rPr>
              <a:t>, </a:t>
            </a:r>
            <a:r>
              <a:rPr lang="en-US" dirty="0" err="1" smtClean="0">
                <a:cs typeface="Times New Roman" pitchFamily="18" charset="0"/>
              </a:rPr>
              <a:t>Mefloquine</a:t>
            </a:r>
            <a:r>
              <a:rPr lang="en-US" dirty="0" smtClean="0">
                <a:cs typeface="Times New Roman" pitchFamily="18" charset="0"/>
              </a:rPr>
              <a:t>, </a:t>
            </a:r>
            <a:r>
              <a:rPr lang="en-US" dirty="0" err="1" smtClean="0">
                <a:cs typeface="Times New Roman" pitchFamily="18" charset="0"/>
              </a:rPr>
              <a:t>Halofantrine</a:t>
            </a:r>
            <a:r>
              <a:rPr lang="en-US" dirty="0" smtClean="0">
                <a:cs typeface="Times New Roman" pitchFamily="18" charset="0"/>
              </a:rPr>
              <a:t>, &amp; Quinine.</a:t>
            </a:r>
          </a:p>
          <a:p>
            <a:r>
              <a:rPr lang="en-US" dirty="0" err="1" smtClean="0">
                <a:cs typeface="Times New Roman" pitchFamily="18" charset="0"/>
              </a:rPr>
              <a:t>Proguanil</a:t>
            </a:r>
            <a:r>
              <a:rPr lang="en-US" dirty="0" smtClean="0">
                <a:cs typeface="Times New Roman" pitchFamily="18" charset="0"/>
              </a:rPr>
              <a:t>, </a:t>
            </a:r>
            <a:r>
              <a:rPr lang="en-US" dirty="0" err="1" smtClean="0">
                <a:cs typeface="Times New Roman" pitchFamily="18" charset="0"/>
              </a:rPr>
              <a:t>Pyrimethamine</a:t>
            </a:r>
            <a:r>
              <a:rPr lang="en-US" dirty="0" smtClean="0">
                <a:cs typeface="Times New Roman" pitchFamily="18" charset="0"/>
              </a:rPr>
              <a:t>, &amp; </a:t>
            </a:r>
            <a:r>
              <a:rPr lang="en-US" dirty="0" err="1" smtClean="0">
                <a:cs typeface="Times New Roman" pitchFamily="18" charset="0"/>
              </a:rPr>
              <a:t>sulfadoxine,artesunate</a:t>
            </a:r>
            <a:endParaRPr lang="en-US" dirty="0"/>
          </a:p>
          <a:p>
            <a:pPr>
              <a:buBlip>
                <a:blip r:embed="rId3"/>
              </a:buBlip>
            </a:pPr>
            <a:r>
              <a:rPr lang="en-US" b="1" dirty="0" smtClean="0"/>
              <a:t>2.Gametocytocide</a:t>
            </a:r>
            <a:r>
              <a:rPr lang="en-US" dirty="0" smtClean="0"/>
              <a:t>s- kill sexual forms of the parasite.</a:t>
            </a:r>
            <a:r>
              <a:rPr lang="en-US" sz="4400" u="sng" dirty="0" smtClean="0">
                <a:solidFill>
                  <a:srgbClr val="009900"/>
                </a:solidFill>
                <a:cs typeface="Times New Roman" pitchFamily="18" charset="0"/>
                <a:sym typeface="Symbol" pitchFamily="18" charset="2"/>
              </a:rPr>
              <a:t> </a:t>
            </a:r>
            <a:endParaRPr lang="en-US" dirty="0" smtClean="0">
              <a:cs typeface="Times New Roman" pitchFamily="18" charset="0"/>
              <a:sym typeface="Symbol" pitchFamily="18" charset="2"/>
            </a:endParaRPr>
          </a:p>
          <a:p>
            <a:pPr>
              <a:buBlip>
                <a:blip r:embed="rId3"/>
              </a:buBlip>
            </a:pPr>
            <a:r>
              <a:rPr lang="en-US" dirty="0" err="1" smtClean="0">
                <a:cs typeface="Times New Roman" pitchFamily="18" charset="0"/>
                <a:sym typeface="Symbol" pitchFamily="18" charset="2"/>
              </a:rPr>
              <a:t>Primaquine</a:t>
            </a:r>
            <a:r>
              <a:rPr lang="en-US" dirty="0" smtClean="0">
                <a:cs typeface="Times New Roman" pitchFamily="18" charset="0"/>
                <a:sym typeface="Symbol" pitchFamily="18" charset="2"/>
              </a:rPr>
              <a:t>, </a:t>
            </a:r>
            <a:r>
              <a:rPr lang="en-US" dirty="0" err="1" smtClean="0">
                <a:cs typeface="Times New Roman" pitchFamily="18" charset="0"/>
                <a:sym typeface="Symbol" pitchFamily="18" charset="2"/>
              </a:rPr>
              <a:t>Chloroquine</a:t>
            </a:r>
            <a:r>
              <a:rPr lang="en-US" dirty="0" smtClean="0">
                <a:cs typeface="Times New Roman" pitchFamily="18" charset="0"/>
                <a:sym typeface="Symbol" pitchFamily="18" charset="2"/>
              </a:rPr>
              <a:t>, &amp; Quinine.</a:t>
            </a:r>
          </a:p>
          <a:p>
            <a:pPr>
              <a:buBlip>
                <a:blip r:embed="rId3"/>
              </a:buBlip>
            </a:pPr>
            <a:r>
              <a:rPr lang="en-US" dirty="0" err="1" smtClean="0">
                <a:cs typeface="Times New Roman" pitchFamily="18" charset="0"/>
                <a:sym typeface="Symbol" pitchFamily="18" charset="2"/>
              </a:rPr>
              <a:t>Primaquine</a:t>
            </a:r>
            <a:r>
              <a:rPr lang="en-US" dirty="0" smtClean="0">
                <a:cs typeface="Times New Roman" pitchFamily="18" charset="0"/>
                <a:sym typeface="Symbol" pitchFamily="18" charset="2"/>
              </a:rPr>
              <a:t> the only drug that kills P. falciparum gametocytes</a:t>
            </a:r>
          </a:p>
          <a:p>
            <a:pPr marL="0" lvl="0" indent="0">
              <a:buNone/>
            </a:pPr>
            <a:endParaRPr lang="en-US" dirty="0" smtClean="0"/>
          </a:p>
          <a:p>
            <a:pPr marL="0" lvl="0" indent="0">
              <a:buNone/>
            </a:pPr>
            <a:endParaRPr lang="en-US" dirty="0" smtClean="0"/>
          </a:p>
          <a:p>
            <a:endParaRPr lang="en-US" dirty="0" smtClean="0">
              <a:effectLst/>
            </a:endParaRPr>
          </a:p>
          <a:p>
            <a:endParaRPr lang="en-US" dirty="0"/>
          </a:p>
        </p:txBody>
      </p:sp>
    </p:spTree>
    <p:extLst>
      <p:ext uri="{BB962C8B-B14F-4D97-AF65-F5344CB8AC3E}">
        <p14:creationId xmlns:p14="http://schemas.microsoft.com/office/powerpoint/2010/main" val="1561459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lvl="0" indent="0">
              <a:buNone/>
            </a:pPr>
            <a:r>
              <a:rPr lang="en-US" dirty="0" smtClean="0"/>
              <a:t>3.Tissue </a:t>
            </a:r>
            <a:r>
              <a:rPr lang="en-US" dirty="0" err="1" smtClean="0"/>
              <a:t>schizontocides</a:t>
            </a:r>
            <a:r>
              <a:rPr lang="en-US" dirty="0" smtClean="0"/>
              <a:t>- used for prophylaxis.</a:t>
            </a:r>
          </a:p>
          <a:p>
            <a:r>
              <a:rPr lang="en-US" dirty="0" smtClean="0"/>
              <a:t>They kills the parasites in the tissues </a:t>
            </a:r>
            <a:r>
              <a:rPr lang="en-US" dirty="0" err="1" smtClean="0"/>
              <a:t>eg</a:t>
            </a:r>
            <a:r>
              <a:rPr lang="en-US" dirty="0" smtClean="0"/>
              <a:t> in the liver</a:t>
            </a:r>
          </a:p>
          <a:p>
            <a:pPr marL="0" indent="0">
              <a:buNone/>
            </a:pPr>
            <a:r>
              <a:rPr lang="en-US" dirty="0" smtClean="0"/>
              <a:t>Examples</a:t>
            </a:r>
          </a:p>
          <a:p>
            <a:pPr marL="0" indent="0">
              <a:buNone/>
            </a:pPr>
            <a:r>
              <a:rPr lang="en-US" dirty="0" err="1" smtClean="0">
                <a:cs typeface="Times New Roman" pitchFamily="18" charset="0"/>
              </a:rPr>
              <a:t>Proguanil</a:t>
            </a:r>
            <a:r>
              <a:rPr lang="en-US" dirty="0" smtClean="0">
                <a:cs typeface="Times New Roman" pitchFamily="18" charset="0"/>
              </a:rPr>
              <a:t> (</a:t>
            </a:r>
            <a:r>
              <a:rPr lang="en-US" dirty="0" err="1" smtClean="0">
                <a:cs typeface="Times New Roman" pitchFamily="18" charset="0"/>
              </a:rPr>
              <a:t>chlorguanide</a:t>
            </a:r>
            <a:r>
              <a:rPr lang="en-US" dirty="0" smtClean="0">
                <a:cs typeface="Times New Roman" pitchFamily="18" charset="0"/>
              </a:rPr>
              <a:t>)</a:t>
            </a:r>
          </a:p>
          <a:p>
            <a:pPr>
              <a:buFontTx/>
              <a:buAutoNum type="arabicPeriod"/>
            </a:pPr>
            <a:r>
              <a:rPr lang="en-US" dirty="0" err="1" smtClean="0">
                <a:cs typeface="Times New Roman" pitchFamily="18" charset="0"/>
              </a:rPr>
              <a:t>Pyrimethamine</a:t>
            </a:r>
            <a:endParaRPr lang="en-US" dirty="0" smtClean="0">
              <a:cs typeface="Times New Roman" pitchFamily="18" charset="0"/>
            </a:endParaRPr>
          </a:p>
          <a:p>
            <a:endParaRPr lang="en-US" dirty="0"/>
          </a:p>
        </p:txBody>
      </p:sp>
    </p:spTree>
    <p:extLst>
      <p:ext uri="{BB962C8B-B14F-4D97-AF65-F5344CB8AC3E}">
        <p14:creationId xmlns:p14="http://schemas.microsoft.com/office/powerpoint/2010/main" val="314616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p:txBody>
          <a:bodyPr/>
          <a:lstStyle/>
          <a:p>
            <a:pPr marL="0" lvl="0" indent="0">
              <a:buNone/>
            </a:pPr>
            <a:r>
              <a:rPr lang="en-US" dirty="0" smtClean="0"/>
              <a:t>4..Sporontocides- </a:t>
            </a:r>
          </a:p>
          <a:p>
            <a:pPr>
              <a:lnSpc>
                <a:spcPct val="90000"/>
              </a:lnSpc>
              <a:buBlip>
                <a:blip r:embed="rId2"/>
              </a:buBlip>
            </a:pPr>
            <a:r>
              <a:rPr lang="en-US" dirty="0" smtClean="0">
                <a:cs typeface="Times New Roman" pitchFamily="18" charset="0"/>
                <a:sym typeface="Symbol" pitchFamily="18" charset="2"/>
              </a:rPr>
              <a:t>interrupt development of </a:t>
            </a:r>
            <a:r>
              <a:rPr lang="en-US" dirty="0" err="1" smtClean="0">
                <a:cs typeface="Times New Roman" pitchFamily="18" charset="0"/>
                <a:sym typeface="Symbol" pitchFamily="18" charset="2"/>
              </a:rPr>
              <a:t>sporogonic</a:t>
            </a:r>
            <a:r>
              <a:rPr lang="en-US" dirty="0" smtClean="0">
                <a:cs typeface="Times New Roman" pitchFamily="18" charset="0"/>
                <a:sym typeface="Symbol" pitchFamily="18" charset="2"/>
              </a:rPr>
              <a:t>  phase in mosquitos .</a:t>
            </a:r>
          </a:p>
          <a:p>
            <a:pPr>
              <a:lnSpc>
                <a:spcPct val="90000"/>
              </a:lnSpc>
              <a:buBlip>
                <a:blip r:embed="rId2"/>
              </a:buBlip>
            </a:pPr>
            <a:r>
              <a:rPr lang="en-US" dirty="0" smtClean="0">
                <a:cs typeface="Times New Roman" pitchFamily="18" charset="0"/>
                <a:sym typeface="Symbol" pitchFamily="18" charset="2"/>
              </a:rPr>
              <a:t>Examples</a:t>
            </a:r>
          </a:p>
          <a:p>
            <a:pPr>
              <a:lnSpc>
                <a:spcPct val="90000"/>
              </a:lnSpc>
              <a:buBlip>
                <a:blip r:embed="rId2"/>
              </a:buBlip>
            </a:pPr>
            <a:r>
              <a:rPr lang="en-US" dirty="0" err="1" smtClean="0">
                <a:cs typeface="Times New Roman" pitchFamily="18" charset="0"/>
                <a:sym typeface="Symbol" pitchFamily="18" charset="2"/>
              </a:rPr>
              <a:t>Proguanil</a:t>
            </a:r>
            <a:r>
              <a:rPr lang="en-US" dirty="0" smtClean="0">
                <a:cs typeface="Times New Roman" pitchFamily="18" charset="0"/>
                <a:sym typeface="Symbol" pitchFamily="18" charset="2"/>
              </a:rPr>
              <a:t>, </a:t>
            </a:r>
            <a:r>
              <a:rPr lang="en-US" dirty="0" err="1" smtClean="0">
                <a:cs typeface="Times New Roman" pitchFamily="18" charset="0"/>
                <a:sym typeface="Symbol" pitchFamily="18" charset="2"/>
              </a:rPr>
              <a:t>pyremethamine</a:t>
            </a:r>
            <a:r>
              <a:rPr lang="en-US" dirty="0" smtClean="0">
                <a:cs typeface="Times New Roman" pitchFamily="18" charset="0"/>
                <a:sym typeface="Symbol" pitchFamily="18" charset="2"/>
              </a:rPr>
              <a:t> </a:t>
            </a:r>
            <a:r>
              <a:rPr lang="en-US" dirty="0" err="1" smtClean="0">
                <a:cs typeface="Times New Roman" pitchFamily="18" charset="0"/>
                <a:sym typeface="Symbol" pitchFamily="18" charset="2"/>
              </a:rPr>
              <a:t>primaquine</a:t>
            </a:r>
            <a:endParaRPr lang="en-US" dirty="0" smtClean="0">
              <a:cs typeface="Times New Roman" pitchFamily="18" charset="0"/>
              <a:sym typeface="Symbol" pitchFamily="18" charset="2"/>
            </a:endParaRPr>
          </a:p>
          <a:p>
            <a:pPr marL="0" indent="0">
              <a:lnSpc>
                <a:spcPct val="90000"/>
              </a:lnSpc>
              <a:buNone/>
            </a:pPr>
            <a:r>
              <a:rPr lang="en-US" b="1" dirty="0" smtClean="0">
                <a:cs typeface="Times New Roman" pitchFamily="18" charset="0"/>
                <a:sym typeface="Symbol" pitchFamily="18" charset="2"/>
              </a:rPr>
              <a:t>ANTI-MALARIALS CAN ALSO BE CLASSIFIED AS FAST ACTING AND SLOW ACTIND</a:t>
            </a:r>
          </a:p>
          <a:p>
            <a:endParaRPr lang="en-US" b="1" dirty="0"/>
          </a:p>
        </p:txBody>
      </p:sp>
    </p:spTree>
    <p:extLst>
      <p:ext uri="{BB962C8B-B14F-4D97-AF65-F5344CB8AC3E}">
        <p14:creationId xmlns:p14="http://schemas.microsoft.com/office/powerpoint/2010/main" val="1131031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FAST ACTING HIGH-EFFICACY DRUGS</a:t>
            </a:r>
            <a:endParaRPr lang="en-US" dirty="0"/>
          </a:p>
          <a:p>
            <a:pPr lvl="0"/>
            <a:r>
              <a:rPr lang="en-US" dirty="0" err="1"/>
              <a:t>Chloroquine</a:t>
            </a:r>
            <a:endParaRPr lang="en-US" dirty="0"/>
          </a:p>
          <a:p>
            <a:pPr lvl="0"/>
            <a:r>
              <a:rPr lang="en-US" dirty="0" err="1"/>
              <a:t>Amodiaquine</a:t>
            </a:r>
            <a:endParaRPr lang="en-US" dirty="0"/>
          </a:p>
          <a:p>
            <a:pPr lvl="0"/>
            <a:r>
              <a:rPr lang="en-US" dirty="0"/>
              <a:t>Quinine</a:t>
            </a:r>
          </a:p>
          <a:p>
            <a:pPr lvl="0"/>
            <a:r>
              <a:rPr lang="en-US" dirty="0" err="1"/>
              <a:t>Mefloquine</a:t>
            </a:r>
            <a:endParaRPr lang="en-US" dirty="0"/>
          </a:p>
          <a:p>
            <a:pPr lvl="0"/>
            <a:r>
              <a:rPr lang="en-US" dirty="0" err="1"/>
              <a:t>Halofantrine</a:t>
            </a:r>
            <a:endParaRPr lang="en-US" dirty="0"/>
          </a:p>
          <a:p>
            <a:pPr lvl="0"/>
            <a:r>
              <a:rPr lang="en-US" dirty="0" err="1"/>
              <a:t>Artemisinin</a:t>
            </a:r>
            <a:endParaRPr lang="en-US" dirty="0"/>
          </a:p>
          <a:p>
            <a:pPr lvl="0"/>
            <a:r>
              <a:rPr lang="en-US" dirty="0" err="1"/>
              <a:t>Lumefantrine</a:t>
            </a:r>
            <a:endParaRPr lang="en-US" dirty="0"/>
          </a:p>
          <a:p>
            <a:pPr lvl="0"/>
            <a:r>
              <a:rPr lang="en-US" dirty="0" err="1"/>
              <a:t>Atovaquine</a:t>
            </a:r>
            <a:endParaRPr lang="en-US" dirty="0"/>
          </a:p>
          <a:p>
            <a:r>
              <a:rPr lang="en-US" b="1" dirty="0"/>
              <a:t>SLOW-ACTING LOW EFFICACY DRUGS</a:t>
            </a:r>
            <a:endParaRPr lang="en-US" dirty="0"/>
          </a:p>
          <a:p>
            <a:pPr lvl="0"/>
            <a:r>
              <a:rPr lang="en-US" dirty="0" err="1"/>
              <a:t>Proguanil</a:t>
            </a:r>
            <a:endParaRPr lang="en-US" dirty="0"/>
          </a:p>
          <a:p>
            <a:pPr lvl="0"/>
            <a:r>
              <a:rPr lang="en-US" dirty="0" err="1"/>
              <a:t>Pyrimethamine</a:t>
            </a:r>
            <a:endParaRPr lang="en-US" dirty="0"/>
          </a:p>
          <a:p>
            <a:pPr lvl="0"/>
            <a:r>
              <a:rPr lang="en-US" dirty="0"/>
              <a:t>Sulfonamides</a:t>
            </a:r>
          </a:p>
          <a:p>
            <a:pPr lvl="0"/>
            <a:r>
              <a:rPr lang="en-US" dirty="0" err="1"/>
              <a:t>Tetracyclines</a:t>
            </a:r>
            <a:endParaRPr lang="en-US" dirty="0"/>
          </a:p>
        </p:txBody>
      </p:sp>
    </p:spTree>
    <p:extLst>
      <p:ext uri="{BB962C8B-B14F-4D97-AF65-F5344CB8AC3E}">
        <p14:creationId xmlns:p14="http://schemas.microsoft.com/office/powerpoint/2010/main" val="2548155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44759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CHEMICAL CLASSIFICATION OF ANTI-MALARIALS</a:t>
            </a:r>
            <a:endParaRPr lang="en-US" dirty="0"/>
          </a:p>
        </p:txBody>
      </p:sp>
      <p:sp>
        <p:nvSpPr>
          <p:cNvPr id="3" name="Content Placeholder 2"/>
          <p:cNvSpPr>
            <a:spLocks noGrp="1"/>
          </p:cNvSpPr>
          <p:nvPr>
            <p:ph idx="1"/>
          </p:nvPr>
        </p:nvSpPr>
        <p:spPr/>
        <p:txBody>
          <a:bodyPr/>
          <a:lstStyle/>
          <a:p>
            <a:r>
              <a:rPr lang="en-US" b="1" dirty="0" smtClean="0">
                <a:solidFill>
                  <a:srgbClr val="C00000"/>
                </a:solidFill>
              </a:rPr>
              <a:t>Anti-</a:t>
            </a:r>
            <a:r>
              <a:rPr lang="en-US" b="1" dirty="0" err="1" smtClean="0">
                <a:solidFill>
                  <a:srgbClr val="C00000"/>
                </a:solidFill>
              </a:rPr>
              <a:t>malarials</a:t>
            </a:r>
            <a:r>
              <a:rPr lang="en-US" b="1" dirty="0" smtClean="0">
                <a:solidFill>
                  <a:srgbClr val="C00000"/>
                </a:solidFill>
              </a:rPr>
              <a:t> can also be classified based </a:t>
            </a:r>
            <a:r>
              <a:rPr lang="en-US" b="1" dirty="0" err="1" smtClean="0">
                <a:solidFill>
                  <a:srgbClr val="C00000"/>
                </a:solidFill>
              </a:rPr>
              <a:t>based</a:t>
            </a:r>
            <a:r>
              <a:rPr lang="en-US" b="1" dirty="0" smtClean="0">
                <a:solidFill>
                  <a:srgbClr val="C00000"/>
                </a:solidFill>
              </a:rPr>
              <a:t> on chemical properties of the drug</a:t>
            </a:r>
          </a:p>
          <a:p>
            <a:r>
              <a:rPr lang="en-US" b="1" dirty="0" smtClean="0"/>
              <a:t> </a:t>
            </a:r>
            <a:r>
              <a:rPr lang="en-US" b="1" dirty="0" err="1"/>
              <a:t>Methaloquinolines</a:t>
            </a:r>
            <a:r>
              <a:rPr lang="en-US" b="1" dirty="0"/>
              <a:t> </a:t>
            </a:r>
            <a:r>
              <a:rPr lang="en-US" b="1" dirty="0" smtClean="0"/>
              <a:t>( </a:t>
            </a:r>
            <a:r>
              <a:rPr lang="en-US" b="1" dirty="0" err="1" smtClean="0"/>
              <a:t>e.g</a:t>
            </a:r>
            <a:r>
              <a:rPr lang="en-US" b="1" dirty="0" smtClean="0"/>
              <a:t> quinine</a:t>
            </a:r>
            <a:r>
              <a:rPr lang="en-US" b="1" dirty="0"/>
              <a:t>, quinidine) </a:t>
            </a:r>
            <a:r>
              <a:rPr lang="en-US" b="1" dirty="0" smtClean="0"/>
              <a:t>They </a:t>
            </a:r>
            <a:r>
              <a:rPr lang="en-US" b="1" dirty="0"/>
              <a:t>is</a:t>
            </a:r>
            <a:r>
              <a:rPr lang="en-US" dirty="0"/>
              <a:t> derived from the bark of cinchona tree. They are rapidly acting blood </a:t>
            </a:r>
            <a:r>
              <a:rPr lang="en-US" dirty="0" err="1"/>
              <a:t>schizonticides</a:t>
            </a:r>
            <a:r>
              <a:rPr lang="en-US" dirty="0"/>
              <a:t>.</a:t>
            </a:r>
            <a:endParaRPr lang="en-US" b="1" dirty="0"/>
          </a:p>
          <a:p>
            <a:endParaRPr lang="en-US" b="1" dirty="0"/>
          </a:p>
        </p:txBody>
      </p:sp>
    </p:spTree>
    <p:extLst>
      <p:ext uri="{BB962C8B-B14F-4D97-AF65-F5344CB8AC3E}">
        <p14:creationId xmlns:p14="http://schemas.microsoft.com/office/powerpoint/2010/main" val="2467288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12183</TotalTime>
  <Words>1314</Words>
  <Application>Microsoft Office PowerPoint</Application>
  <PresentationFormat>On-screen Show (4:3)</PresentationFormat>
  <Paragraphs>164</Paragraphs>
  <Slides>31</Slides>
  <Notes>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ANTI-PROTOZOANS</vt:lpstr>
      <vt:lpstr>Definitions </vt:lpstr>
      <vt:lpstr>ANTIMALARIALS</vt:lpstr>
      <vt:lpstr>Classification of anti malarials</vt:lpstr>
      <vt:lpstr>Cont.</vt:lpstr>
      <vt:lpstr>Cont</vt:lpstr>
      <vt:lpstr>CONT.</vt:lpstr>
      <vt:lpstr>PowerPoint Presentation</vt:lpstr>
      <vt:lpstr>CHEMICAL CLASSIFICATION OF ANTI-MALARIALS</vt:lpstr>
      <vt:lpstr>Cont.</vt:lpstr>
      <vt:lpstr>Cont.</vt:lpstr>
      <vt:lpstr>Cont.</vt:lpstr>
      <vt:lpstr>Cont.</vt:lpstr>
      <vt:lpstr>CONT.</vt:lpstr>
      <vt:lpstr>CONT.</vt:lpstr>
      <vt:lpstr>Cont.</vt:lpstr>
      <vt:lpstr>Cont.</vt:lpstr>
      <vt:lpstr>Cont.</vt:lpstr>
      <vt:lpstr>SULFADOXINE PYRIMETHAMINE (SP) </vt:lpstr>
      <vt:lpstr>Cont.</vt:lpstr>
      <vt:lpstr>Uses of anti malarial in general</vt:lpstr>
      <vt:lpstr>Cont.</vt:lpstr>
      <vt:lpstr>Amoebicidal drugs </vt:lpstr>
      <vt:lpstr>Metronidazole </vt:lpstr>
      <vt:lpstr>Cont.</vt:lpstr>
      <vt:lpstr>Cont.</vt:lpstr>
      <vt:lpstr>ANTI HELMINTHICS  </vt:lpstr>
      <vt:lpstr>Cont.</vt:lpstr>
      <vt:lpstr>others</vt:lpstr>
      <vt:lpstr>Cont.</vt:lpstr>
      <vt:lpstr>Cont.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ANTI-PROTOZOANS</dc:title>
  <dc:creator>erick</dc:creator>
  <cp:lastModifiedBy>PROCUREMENT DEPT-PC</cp:lastModifiedBy>
  <cp:revision>21</cp:revision>
  <dcterms:created xsi:type="dcterms:W3CDTF">2017-01-30T17:53:50Z</dcterms:created>
  <dcterms:modified xsi:type="dcterms:W3CDTF">2021-06-02T09:15:01Z</dcterms:modified>
</cp:coreProperties>
</file>