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6"/>
  </p:handoutMasterIdLst>
  <p:sldIdLst>
    <p:sldId id="256" r:id="rId2"/>
    <p:sldId id="257" r:id="rId3"/>
    <p:sldId id="258" r:id="rId4"/>
    <p:sldId id="265" r:id="rId5"/>
    <p:sldId id="266" r:id="rId6"/>
    <p:sldId id="260" r:id="rId7"/>
    <p:sldId id="267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95" r:id="rId19"/>
    <p:sldId id="279" r:id="rId20"/>
    <p:sldId id="280" r:id="rId21"/>
    <p:sldId id="281" r:id="rId22"/>
    <p:sldId id="282" r:id="rId23"/>
    <p:sldId id="284" r:id="rId24"/>
    <p:sldId id="285" r:id="rId25"/>
    <p:sldId id="287" r:id="rId26"/>
    <p:sldId id="288" r:id="rId27"/>
    <p:sldId id="290" r:id="rId28"/>
    <p:sldId id="292" r:id="rId29"/>
    <p:sldId id="294" r:id="rId30"/>
    <p:sldId id="261" r:id="rId31"/>
    <p:sldId id="262" r:id="rId32"/>
    <p:sldId id="263" r:id="rId33"/>
    <p:sldId id="264" r:id="rId34"/>
    <p:sldId id="29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32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20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 smtClean="0"/>
              <a:t>Anti-amoebic 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CA" dirty="0" smtClean="0"/>
              <a:t>P.J.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EF9C-8B97-46B1-9198-4D62C5677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46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ANTI-AMOEBIC 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P. J. Okoth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Mechanism of action:</a:t>
            </a:r>
          </a:p>
          <a:p>
            <a:r>
              <a:rPr lang="en-US" sz="3200" dirty="0" smtClean="0"/>
              <a:t>Metronidazole is selectively toxic to anaerobic microorganisms.</a:t>
            </a:r>
          </a:p>
          <a:p>
            <a:r>
              <a:rPr lang="en-US" sz="3200" dirty="0" smtClean="0"/>
              <a:t>After entering the cell by diffusion, its nitro group is reduced by certain </a:t>
            </a:r>
            <a:r>
              <a:rPr lang="en-US" sz="3200" dirty="0" err="1" smtClean="0"/>
              <a:t>redox</a:t>
            </a:r>
            <a:r>
              <a:rPr lang="en-US" sz="3200" dirty="0" smtClean="0"/>
              <a:t> proteins operative only in anaerobic microbes, to highly reactive nitro radical, which exerts </a:t>
            </a:r>
            <a:r>
              <a:rPr lang="en-US" sz="3200" dirty="0" err="1" smtClean="0"/>
              <a:t>cytotoxicity</a:t>
            </a:r>
            <a:r>
              <a:rPr lang="en-US" sz="3200" dirty="0" smtClean="0"/>
              <a:t> by damaging DNA and other critical </a:t>
            </a:r>
            <a:r>
              <a:rPr lang="en-US" sz="3200" dirty="0" err="1" smtClean="0"/>
              <a:t>biomolecules</a:t>
            </a:r>
            <a:r>
              <a:rPr lang="en-US" sz="32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dirty="0" smtClean="0"/>
              <a:t>Pharmacokinetics:</a:t>
            </a:r>
          </a:p>
          <a:p>
            <a:r>
              <a:rPr lang="en-US" sz="3000" dirty="0" smtClean="0"/>
              <a:t>Metronidazole is well absorbed from the small intestines</a:t>
            </a:r>
          </a:p>
          <a:p>
            <a:r>
              <a:rPr lang="en-US" sz="3000" dirty="0" smtClean="0"/>
              <a:t>It is widely distributed in the body, attaining therapeutic concentration in the liver, gut wall, pelvic tissues, vaginal secretion, semen, saliva and CSF.</a:t>
            </a:r>
          </a:p>
          <a:p>
            <a:r>
              <a:rPr lang="en-US" sz="3000" dirty="0" smtClean="0"/>
              <a:t>It is metabolized in the liver primarily by oxidation and </a:t>
            </a:r>
            <a:r>
              <a:rPr lang="en-US" sz="3000" dirty="0" err="1" smtClean="0"/>
              <a:t>glucuronide</a:t>
            </a:r>
            <a:r>
              <a:rPr lang="en-US" sz="3000" dirty="0" smtClean="0"/>
              <a:t> conjugation.</a:t>
            </a:r>
          </a:p>
          <a:p>
            <a:r>
              <a:rPr lang="en-US" sz="3000" dirty="0" smtClean="0"/>
              <a:t>It is excreted in urine partly unchanged and partly as metabolites.</a:t>
            </a:r>
          </a:p>
          <a:p>
            <a:r>
              <a:rPr lang="en-US" sz="3000" dirty="0" smtClean="0"/>
              <a:t>The plasma half-life is 8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Adverse effects:</a:t>
            </a:r>
          </a:p>
          <a:p>
            <a:r>
              <a:rPr lang="en-US" dirty="0" smtClean="0"/>
              <a:t>Are relatively frequent but mostly non-serious.</a:t>
            </a:r>
          </a:p>
          <a:p>
            <a:r>
              <a:rPr lang="en-US" dirty="0" smtClean="0"/>
              <a:t>They include:</a:t>
            </a:r>
          </a:p>
          <a:p>
            <a:pPr lvl="1"/>
            <a:r>
              <a:rPr lang="en-US" dirty="0" smtClean="0"/>
              <a:t>Nausea</a:t>
            </a:r>
          </a:p>
          <a:p>
            <a:pPr lvl="1"/>
            <a:r>
              <a:rPr lang="en-US" dirty="0" smtClean="0"/>
              <a:t>Vomiting</a:t>
            </a:r>
          </a:p>
          <a:p>
            <a:pPr lvl="1"/>
            <a:r>
              <a:rPr lang="en-US" dirty="0" smtClean="0"/>
              <a:t>Anorexia</a:t>
            </a:r>
          </a:p>
          <a:p>
            <a:pPr lvl="1"/>
            <a:r>
              <a:rPr lang="en-US" dirty="0" smtClean="0"/>
              <a:t>An unpleasant metallic taste in the mouth</a:t>
            </a:r>
          </a:p>
          <a:p>
            <a:pPr lvl="1"/>
            <a:r>
              <a:rPr lang="en-US" dirty="0" smtClean="0"/>
              <a:t>Abdominal cramps</a:t>
            </a:r>
          </a:p>
          <a:p>
            <a:pPr lvl="1"/>
            <a:r>
              <a:rPr lang="en-US" dirty="0" smtClean="0"/>
              <a:t>Loose stool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64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</a:t>
            </a:r>
            <a:r>
              <a:rPr lang="en-US" b="1" dirty="0" smtClean="0"/>
              <a:t>adverse effects</a:t>
            </a:r>
            <a:r>
              <a:rPr lang="en-US" dirty="0" smtClean="0"/>
              <a:t> include: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err="1" smtClean="0"/>
              <a:t>Glossitis</a:t>
            </a:r>
            <a:endParaRPr lang="en-US" dirty="0" smtClean="0"/>
          </a:p>
          <a:p>
            <a:pPr lvl="1"/>
            <a:r>
              <a:rPr lang="en-US" dirty="0" smtClean="0"/>
              <a:t>Dryness of the mouth</a:t>
            </a:r>
          </a:p>
          <a:p>
            <a:pPr lvl="1"/>
            <a:r>
              <a:rPr lang="en-US" dirty="0" smtClean="0"/>
              <a:t>Dizziness</a:t>
            </a:r>
          </a:p>
          <a:p>
            <a:pPr lvl="1"/>
            <a:r>
              <a:rPr lang="en-US" dirty="0" smtClean="0"/>
              <a:t>Rashes, </a:t>
            </a:r>
            <a:r>
              <a:rPr lang="en-US" dirty="0" err="1" smtClean="0"/>
              <a:t>urticaria</a:t>
            </a:r>
            <a:r>
              <a:rPr lang="en-US" dirty="0" smtClean="0"/>
              <a:t> and </a:t>
            </a:r>
            <a:r>
              <a:rPr lang="en-US" dirty="0" err="1" smtClean="0"/>
              <a:t>angioedema</a:t>
            </a:r>
            <a:endParaRPr lang="en-US" dirty="0" smtClean="0"/>
          </a:p>
          <a:p>
            <a:pPr lvl="1"/>
            <a:r>
              <a:rPr lang="en-US" dirty="0" smtClean="0"/>
              <a:t>Peripheral neuropathy if treatment is prolonged</a:t>
            </a:r>
          </a:p>
          <a:p>
            <a:pPr lvl="1"/>
            <a:r>
              <a:rPr lang="en-US" dirty="0" err="1" smtClean="0"/>
              <a:t>Epileptiform</a:t>
            </a:r>
            <a:r>
              <a:rPr lang="en-US" dirty="0" smtClean="0"/>
              <a:t> seizures in very high doses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Contraindications:</a:t>
            </a:r>
          </a:p>
          <a:p>
            <a:r>
              <a:rPr lang="en-US" dirty="0" smtClean="0"/>
              <a:t>In neurological disease</a:t>
            </a:r>
          </a:p>
          <a:p>
            <a:r>
              <a:rPr lang="en-US" dirty="0" smtClean="0"/>
              <a:t>Blood </a:t>
            </a:r>
            <a:r>
              <a:rPr lang="en-US" dirty="0" err="1" smtClean="0"/>
              <a:t>dyscrasias</a:t>
            </a:r>
            <a:endParaRPr lang="en-US" dirty="0" smtClean="0"/>
          </a:p>
          <a:p>
            <a:r>
              <a:rPr lang="en-US" dirty="0" smtClean="0"/>
              <a:t>First trimester pregnancy</a:t>
            </a:r>
          </a:p>
          <a:p>
            <a:r>
              <a:rPr lang="en-US" dirty="0" smtClean="0"/>
              <a:t>Chronic alcoholism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6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Interactions: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disulfirum</a:t>
            </a:r>
            <a:r>
              <a:rPr lang="en-US" dirty="0" smtClean="0"/>
              <a:t>-like intolerance to alcohol occurs because metronidazole inhibits alcohol and </a:t>
            </a:r>
            <a:r>
              <a:rPr lang="en-US" dirty="0" err="1" smtClean="0"/>
              <a:t>aldehyde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Patients should be told to avoid alcohol</a:t>
            </a:r>
          </a:p>
          <a:p>
            <a:r>
              <a:rPr lang="en-US" dirty="0" smtClean="0"/>
              <a:t>Enzyme inducers (</a:t>
            </a:r>
            <a:r>
              <a:rPr lang="en-US" dirty="0" err="1" smtClean="0"/>
              <a:t>phenobarbitone</a:t>
            </a:r>
            <a:r>
              <a:rPr lang="en-US" dirty="0" smtClean="0"/>
              <a:t>, </a:t>
            </a:r>
            <a:r>
              <a:rPr lang="en-US" dirty="0" err="1" smtClean="0"/>
              <a:t>rifampicin</a:t>
            </a:r>
            <a:r>
              <a:rPr lang="en-US" dirty="0" smtClean="0"/>
              <a:t>) may reduce its therapeutic effect.</a:t>
            </a:r>
          </a:p>
          <a:p>
            <a:r>
              <a:rPr lang="en-US" dirty="0" err="1" smtClean="0"/>
              <a:t>Cimetidine</a:t>
            </a:r>
            <a:r>
              <a:rPr lang="en-US" dirty="0" smtClean="0"/>
              <a:t> can reduce metronidazole metabolism. Its dose may need to be decreased.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Preparations:</a:t>
            </a:r>
          </a:p>
          <a:p>
            <a:r>
              <a:rPr lang="en-US" sz="3600" dirty="0" smtClean="0"/>
              <a:t>Available as:</a:t>
            </a:r>
          </a:p>
          <a:p>
            <a:pPr lvl="1"/>
            <a:r>
              <a:rPr lang="en-US" sz="3200" dirty="0" smtClean="0"/>
              <a:t>Tablets 200mg, 400mg</a:t>
            </a:r>
          </a:p>
          <a:p>
            <a:pPr lvl="1"/>
            <a:r>
              <a:rPr lang="en-US" sz="3200" dirty="0" smtClean="0"/>
              <a:t>Suspension 200mg/5ml</a:t>
            </a:r>
          </a:p>
          <a:p>
            <a:pPr lvl="1"/>
            <a:r>
              <a:rPr lang="en-US" sz="3200" dirty="0" smtClean="0"/>
              <a:t>Intravenous infusion 500mg/100ml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1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85048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Uses and dosage:</a:t>
            </a:r>
          </a:p>
          <a:p>
            <a:r>
              <a:rPr lang="en-US" dirty="0" smtClean="0"/>
              <a:t>Metronidazole is active against a wide range of anaerobic bacteria and also protozoa.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Metronidazole: </a:t>
            </a:r>
            <a:r>
              <a:rPr lang="en-US" sz="3200" dirty="0" smtClean="0"/>
              <a:t>uses and dosage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5181600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DD8047"/>
              </a:buClr>
              <a:buFont typeface="+mj-lt"/>
              <a:buAutoNum type="arabicPeriod"/>
            </a:pPr>
            <a:r>
              <a:rPr lang="en-US" sz="2800" b="1" dirty="0" err="1">
                <a:solidFill>
                  <a:prstClr val="black"/>
                </a:solidFill>
              </a:rPr>
              <a:t>Amoebiasis</a:t>
            </a:r>
            <a:r>
              <a:rPr lang="en-US" sz="2800" b="1" dirty="0">
                <a:solidFill>
                  <a:prstClr val="black"/>
                </a:solidFill>
              </a:rPr>
              <a:t> (</a:t>
            </a:r>
            <a:r>
              <a:rPr lang="en-US" sz="2800" b="1" dirty="0" err="1">
                <a:solidFill>
                  <a:prstClr val="black"/>
                </a:solidFill>
              </a:rPr>
              <a:t>Entamoeba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b="1" dirty="0" err="1">
                <a:solidFill>
                  <a:prstClr val="black"/>
                </a:solidFill>
              </a:rPr>
              <a:t>histolytica</a:t>
            </a:r>
            <a:r>
              <a:rPr lang="en-US" sz="2800" b="1" dirty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DD8047"/>
              </a:buClr>
            </a:pPr>
            <a:r>
              <a:rPr lang="en-US" sz="2800" dirty="0">
                <a:solidFill>
                  <a:prstClr val="black"/>
                </a:solidFill>
              </a:rPr>
              <a:t>Metronidazole is a first-line drug for all forms of amoebic infection- both intestinal and extra-intestinal infection.</a:t>
            </a:r>
          </a:p>
          <a:p>
            <a:pPr lvl="0">
              <a:buClr>
                <a:srgbClr val="DD8047"/>
              </a:buClr>
            </a:pPr>
            <a:r>
              <a:rPr lang="en-US" sz="2800" dirty="0">
                <a:solidFill>
                  <a:prstClr val="black"/>
                </a:solidFill>
              </a:rPr>
              <a:t>For invasive dysentery and liver abscess:</a:t>
            </a:r>
          </a:p>
          <a:p>
            <a:pPr lvl="1">
              <a:buClr>
                <a:srgbClr val="94B6D2"/>
              </a:buClr>
            </a:pPr>
            <a:r>
              <a:rPr lang="en-US" sz="2400" dirty="0">
                <a:solidFill>
                  <a:prstClr val="black"/>
                </a:solidFill>
              </a:rPr>
              <a:t>800mg TDS for 5-10 days [children 30-50mg/kg/day]</a:t>
            </a:r>
          </a:p>
          <a:p>
            <a:pPr lvl="0">
              <a:buClr>
                <a:srgbClr val="DD8047"/>
              </a:buClr>
            </a:pPr>
            <a:r>
              <a:rPr lang="en-US" sz="2800" dirty="0">
                <a:solidFill>
                  <a:prstClr val="black"/>
                </a:solidFill>
              </a:rPr>
              <a:t>In serious cases of liver abscess:</a:t>
            </a:r>
          </a:p>
          <a:p>
            <a:pPr lvl="1">
              <a:buClr>
                <a:srgbClr val="94B6D2"/>
              </a:buClr>
            </a:pPr>
            <a:r>
              <a:rPr lang="en-US" sz="2400" dirty="0">
                <a:solidFill>
                  <a:prstClr val="black"/>
                </a:solidFill>
              </a:rPr>
              <a:t>1g may be infused I.V. slowly, followed by 0.5g every 12 hours till oral therapy is instituted.</a:t>
            </a:r>
          </a:p>
          <a:p>
            <a:pPr lvl="0">
              <a:buClr>
                <a:srgbClr val="DD8047"/>
              </a:buClr>
            </a:pPr>
            <a:r>
              <a:rPr lang="en-US" sz="2800" dirty="0">
                <a:solidFill>
                  <a:prstClr val="black"/>
                </a:solidFill>
              </a:rPr>
              <a:t>For mild intestinal disease:</a:t>
            </a:r>
          </a:p>
          <a:p>
            <a:pPr lvl="1">
              <a:buClr>
                <a:srgbClr val="94B6D2"/>
              </a:buClr>
            </a:pPr>
            <a:r>
              <a:rPr lang="en-US" sz="2400" dirty="0">
                <a:solidFill>
                  <a:prstClr val="black"/>
                </a:solidFill>
              </a:rPr>
              <a:t>400mg TDS for 5-7 days.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74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Uses and dosage …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err="1" smtClean="0"/>
              <a:t>Giardiasis</a:t>
            </a:r>
            <a:r>
              <a:rPr lang="en-US" dirty="0" smtClean="0"/>
              <a:t> (</a:t>
            </a:r>
            <a:r>
              <a:rPr lang="en-US" dirty="0" err="1" smtClean="0"/>
              <a:t>Giardia</a:t>
            </a:r>
            <a:r>
              <a:rPr lang="en-US" dirty="0" smtClean="0"/>
              <a:t> </a:t>
            </a:r>
            <a:r>
              <a:rPr lang="en-US" dirty="0" err="1" smtClean="0"/>
              <a:t>lamblia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200mg TDS x 7 days or 2g daily for 3 days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err="1" smtClean="0"/>
              <a:t>Trichomoniasis</a:t>
            </a:r>
            <a:r>
              <a:rPr lang="en-US" dirty="0" smtClean="0"/>
              <a:t> (</a:t>
            </a:r>
            <a:r>
              <a:rPr lang="en-US" dirty="0" err="1" smtClean="0"/>
              <a:t>Trichomonas</a:t>
            </a:r>
            <a:r>
              <a:rPr lang="en-US" dirty="0" smtClean="0"/>
              <a:t> </a:t>
            </a:r>
            <a:r>
              <a:rPr lang="en-US" dirty="0" err="1" smtClean="0"/>
              <a:t>vaginalis</a:t>
            </a:r>
            <a:r>
              <a:rPr lang="en-US" dirty="0" smtClean="0"/>
              <a:t>) of </a:t>
            </a:r>
            <a:r>
              <a:rPr lang="en-US" dirty="0" err="1" smtClean="0"/>
              <a:t>urogenital</a:t>
            </a:r>
            <a:r>
              <a:rPr lang="en-US" dirty="0" smtClean="0"/>
              <a:t> tract in both sexes: e.g. </a:t>
            </a:r>
            <a:r>
              <a:rPr lang="en-US" dirty="0" err="1" smtClean="0"/>
              <a:t>trichomonas</a:t>
            </a:r>
            <a:r>
              <a:rPr lang="en-US" dirty="0" smtClean="0"/>
              <a:t> </a:t>
            </a:r>
            <a:r>
              <a:rPr lang="en-US" dirty="0" err="1" smtClean="0"/>
              <a:t>vaginitis</a:t>
            </a:r>
            <a:endParaRPr lang="en-US" dirty="0" smtClean="0"/>
          </a:p>
          <a:p>
            <a:pPr lvl="1"/>
            <a:r>
              <a:rPr lang="en-US" dirty="0" smtClean="0"/>
              <a:t>400mg TDS X 7days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Anaerobic </a:t>
            </a:r>
            <a:r>
              <a:rPr lang="en-US" b="1" dirty="0" err="1" smtClean="0"/>
              <a:t>vaginosis</a:t>
            </a:r>
            <a:r>
              <a:rPr lang="en-US" dirty="0" smtClean="0"/>
              <a:t> (</a:t>
            </a:r>
            <a:r>
              <a:rPr lang="en-US" dirty="0" err="1" smtClean="0"/>
              <a:t>Gardnerella</a:t>
            </a:r>
            <a:r>
              <a:rPr lang="en-US" dirty="0" smtClean="0"/>
              <a:t> </a:t>
            </a:r>
            <a:r>
              <a:rPr lang="en-US" dirty="0" err="1" smtClean="0"/>
              <a:t>vaginalis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400mg TDS x 7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4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Antiamoebic</a:t>
            </a:r>
            <a:r>
              <a:rPr lang="en-US" sz="3200" dirty="0" smtClean="0"/>
              <a:t> agents are drugs useful in treating infections caused by the protozoa </a:t>
            </a:r>
            <a:r>
              <a:rPr lang="en-US" sz="3200" dirty="0" err="1" smtClean="0"/>
              <a:t>Entamoeba</a:t>
            </a:r>
            <a:r>
              <a:rPr lang="en-US" sz="3200" dirty="0" smtClean="0"/>
              <a:t> </a:t>
            </a:r>
            <a:r>
              <a:rPr lang="en-US" sz="3200" dirty="0" err="1" smtClean="0"/>
              <a:t>hitolytica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Amoebiasis</a:t>
            </a:r>
            <a:r>
              <a:rPr lang="en-US" sz="3200" dirty="0" smtClean="0"/>
              <a:t> occurs by fecal contamination of food and water.</a:t>
            </a:r>
          </a:p>
          <a:p>
            <a:r>
              <a:rPr lang="en-US" sz="3200" dirty="0" smtClean="0"/>
              <a:t>Amoebic cysts reaching the intestine transform into </a:t>
            </a:r>
            <a:r>
              <a:rPr lang="en-US" sz="3200" b="1" dirty="0" err="1" smtClean="0"/>
              <a:t>trophozoites</a:t>
            </a:r>
            <a:r>
              <a:rPr lang="en-US" sz="3200" dirty="0" smtClean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80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Uses and dosage…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Anaerobic bacterial infections:</a:t>
            </a:r>
          </a:p>
          <a:p>
            <a:r>
              <a:rPr lang="en-US" dirty="0" smtClean="0"/>
              <a:t>Metronidazole is an effective drug for treatment of sepsis due to anaerobic organisms e.g. </a:t>
            </a:r>
            <a:r>
              <a:rPr lang="en-US" dirty="0" err="1" smtClean="0"/>
              <a:t>Bacteroides</a:t>
            </a:r>
            <a:r>
              <a:rPr lang="en-US" dirty="0" smtClean="0"/>
              <a:t> </a:t>
            </a:r>
            <a:r>
              <a:rPr lang="en-US" dirty="0" err="1" smtClean="0"/>
              <a:t>fragilis</a:t>
            </a:r>
            <a:r>
              <a:rPr lang="en-US" dirty="0" smtClean="0"/>
              <a:t>, and anaerobic </a:t>
            </a:r>
            <a:r>
              <a:rPr lang="en-US" dirty="0" err="1" smtClean="0"/>
              <a:t>cocci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Such infections occur mostly after colorectal or pelvic surgery, </a:t>
            </a:r>
            <a:r>
              <a:rPr lang="en-US" dirty="0" err="1" smtClean="0"/>
              <a:t>appendicectomy</a:t>
            </a:r>
            <a:r>
              <a:rPr lang="en-US" dirty="0" smtClean="0"/>
              <a:t>, etc. leading to:</a:t>
            </a:r>
          </a:p>
          <a:p>
            <a:pPr lvl="1"/>
            <a:r>
              <a:rPr lang="en-US" dirty="0" err="1" smtClean="0"/>
              <a:t>Intraabdominal</a:t>
            </a:r>
            <a:r>
              <a:rPr lang="en-US" dirty="0" smtClean="0"/>
              <a:t> infection</a:t>
            </a:r>
          </a:p>
          <a:p>
            <a:pPr lvl="1"/>
            <a:r>
              <a:rPr lang="en-US" dirty="0" err="1" smtClean="0"/>
              <a:t>Septicaemia</a:t>
            </a:r>
            <a:endParaRPr lang="en-US" dirty="0" smtClean="0"/>
          </a:p>
          <a:p>
            <a:pPr lvl="1"/>
            <a:r>
              <a:rPr lang="en-US" dirty="0" smtClean="0"/>
              <a:t>Pelvic infection</a:t>
            </a:r>
          </a:p>
          <a:p>
            <a:pPr lvl="1"/>
            <a:r>
              <a:rPr lang="en-US" dirty="0" smtClean="0"/>
              <a:t>Wound infection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3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Uses and dosage…</a:t>
            </a:r>
          </a:p>
          <a:p>
            <a:r>
              <a:rPr lang="en-US" dirty="0" smtClean="0"/>
              <a:t>Metronidazole is generally used in combination with gentamicin and </a:t>
            </a:r>
            <a:r>
              <a:rPr lang="en-US" dirty="0" err="1" smtClean="0"/>
              <a:t>cephalosporins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Dose</a:t>
            </a:r>
            <a:r>
              <a:rPr lang="en-US" dirty="0" smtClean="0"/>
              <a:t>: for serious infections intravenous administration is recommended:</a:t>
            </a:r>
          </a:p>
          <a:p>
            <a:pPr lvl="1"/>
            <a:r>
              <a:rPr lang="en-US" dirty="0" smtClean="0"/>
              <a:t>15mg/kg infused over 1 hour followed by 7.5mg/kg every 6 hours till oral therapy can be instituted with 400-800mg TDS.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Uses and dosage…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b="1" dirty="0" err="1" smtClean="0"/>
              <a:t>Pseudomembranous</a:t>
            </a:r>
            <a:r>
              <a:rPr lang="en-US" b="1" dirty="0" smtClean="0"/>
              <a:t> </a:t>
            </a:r>
            <a:r>
              <a:rPr lang="en-US" b="1" dirty="0" err="1" smtClean="0"/>
              <a:t>enterocolitis</a:t>
            </a:r>
            <a:r>
              <a:rPr lang="en-US" b="1" dirty="0" smtClean="0"/>
              <a:t> </a:t>
            </a:r>
            <a:r>
              <a:rPr lang="en-US" dirty="0" smtClean="0"/>
              <a:t>( due to clostridium </a:t>
            </a:r>
            <a:r>
              <a:rPr lang="en-US" dirty="0" err="1" smtClean="0"/>
              <a:t>difficile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Usually associated with use of antibiotics</a:t>
            </a:r>
          </a:p>
          <a:p>
            <a:r>
              <a:rPr lang="en-US" dirty="0" smtClean="0"/>
              <a:t>Oral metronidazole is used at a dose of:</a:t>
            </a:r>
          </a:p>
          <a:p>
            <a:pPr lvl="1">
              <a:buNone/>
            </a:pPr>
            <a:r>
              <a:rPr lang="en-US" dirty="0" smtClean="0"/>
              <a:t>800mg TDS X 5-7/7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Acute ulcerative gingivitis and dental infections </a:t>
            </a:r>
            <a:r>
              <a:rPr lang="en-US" dirty="0" smtClean="0"/>
              <a:t>(</a:t>
            </a:r>
            <a:r>
              <a:rPr lang="en-US" dirty="0" err="1" smtClean="0"/>
              <a:t>Fusobacterium</a:t>
            </a:r>
            <a:r>
              <a:rPr lang="en-US" dirty="0" smtClean="0"/>
              <a:t> species)</a:t>
            </a:r>
          </a:p>
          <a:p>
            <a:pPr lvl="1">
              <a:buNone/>
            </a:pPr>
            <a:r>
              <a:rPr lang="en-US" dirty="0" smtClean="0"/>
              <a:t>200-400mg TDS X 5-7/7</a:t>
            </a:r>
          </a:p>
          <a:p>
            <a:pPr lvl="1"/>
            <a:r>
              <a:rPr lang="en-US" dirty="0" smtClean="0"/>
              <a:t>Combine with a penicillin or tetracycline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b="1" dirty="0" smtClean="0"/>
              <a:t>Helicobacter pylori gastritis/peptic ulcer</a:t>
            </a:r>
          </a:p>
          <a:p>
            <a:r>
              <a:rPr lang="en-US" dirty="0" smtClean="0"/>
              <a:t>400mg TDS x 1-2 weeks in combination with </a:t>
            </a:r>
            <a:r>
              <a:rPr lang="en-US" dirty="0" err="1" smtClean="0"/>
              <a:t>Amoxycillin</a:t>
            </a:r>
            <a:r>
              <a:rPr lang="en-US" dirty="0" smtClean="0"/>
              <a:t>/</a:t>
            </a:r>
            <a:r>
              <a:rPr lang="en-US" dirty="0" err="1" smtClean="0"/>
              <a:t>clarithromycin</a:t>
            </a:r>
            <a:r>
              <a:rPr lang="en-US" dirty="0" smtClean="0"/>
              <a:t> and a proton pump inhibitor.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5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Tinidazole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similar to metronidazole but has a longer plasma half-life of 12 hours</a:t>
            </a:r>
          </a:p>
          <a:p>
            <a:r>
              <a:rPr lang="en-US" dirty="0" smtClean="0"/>
              <a:t>Has slower metabolism, duration of action is longer and thus more suited for single dose or once daily therapy.</a:t>
            </a:r>
          </a:p>
          <a:p>
            <a:r>
              <a:rPr lang="en-US" dirty="0" smtClean="0"/>
              <a:t>It is better tolerated than metronidazole; the incidence of side effects is lower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Tinidazole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Uses and dosage</a:t>
            </a:r>
          </a:p>
          <a:p>
            <a:r>
              <a:rPr lang="en-US" sz="3200" dirty="0" smtClean="0"/>
              <a:t>Recommended schedules are:</a:t>
            </a:r>
          </a:p>
          <a:p>
            <a:pPr lvl="1"/>
            <a:r>
              <a:rPr lang="en-US" sz="2800" b="1" dirty="0" err="1" smtClean="0"/>
              <a:t>Amoebiasis</a:t>
            </a:r>
            <a:r>
              <a:rPr lang="en-US" sz="2800" dirty="0" smtClean="0"/>
              <a:t>: 2g OD X 3/7 </a:t>
            </a:r>
            <a:r>
              <a:rPr lang="en-US" sz="2400" dirty="0" smtClean="0"/>
              <a:t>[children 30-50mg/kg/day]</a:t>
            </a:r>
            <a:endParaRPr lang="en-US" sz="2800" dirty="0" smtClean="0"/>
          </a:p>
          <a:p>
            <a:pPr lvl="1"/>
            <a:r>
              <a:rPr lang="en-US" sz="2800" b="1" dirty="0" err="1" smtClean="0"/>
              <a:t>Trichomoniasis</a:t>
            </a:r>
            <a:r>
              <a:rPr lang="en-US" sz="2800" dirty="0" smtClean="0"/>
              <a:t> and </a:t>
            </a:r>
            <a:r>
              <a:rPr lang="en-US" sz="2800" b="1" dirty="0" err="1" smtClean="0"/>
              <a:t>Giardiasis</a:t>
            </a:r>
            <a:r>
              <a:rPr lang="en-US" sz="2800" dirty="0" smtClean="0"/>
              <a:t>: 2g single dose</a:t>
            </a:r>
          </a:p>
          <a:p>
            <a:r>
              <a:rPr lang="en-US" sz="3200" dirty="0" smtClean="0"/>
              <a:t>Avoid alcohol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8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Secnidazole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the same spectrum of activity and potency as metronidazole</a:t>
            </a:r>
          </a:p>
          <a:p>
            <a:r>
              <a:rPr lang="en-US" dirty="0" smtClean="0"/>
              <a:t>Absorption after oral administration is rapid and complete</a:t>
            </a:r>
          </a:p>
          <a:p>
            <a:r>
              <a:rPr lang="en-US" dirty="0" smtClean="0"/>
              <a:t>Metabolism is slower resulting in a plasma half-life of 17-29 hours</a:t>
            </a:r>
          </a:p>
          <a:p>
            <a:r>
              <a:rPr lang="en-US" dirty="0" smtClean="0"/>
              <a:t>A single dose yields cure rates equal to multiple doses of metronidazole and </a:t>
            </a:r>
            <a:r>
              <a:rPr lang="en-US" dirty="0" err="1" smtClean="0"/>
              <a:t>tinidazole</a:t>
            </a:r>
            <a:endParaRPr lang="en-US" dirty="0" smtClean="0"/>
          </a:p>
          <a:p>
            <a:r>
              <a:rPr lang="en-US" dirty="0" smtClean="0"/>
              <a:t>Side effects profile is similar to metronidazole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8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Secnidazole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Dosage</a:t>
            </a:r>
            <a:r>
              <a:rPr lang="en-US" dirty="0" smtClean="0"/>
              <a:t>:</a:t>
            </a:r>
          </a:p>
          <a:p>
            <a:r>
              <a:rPr lang="en-US" b="1" dirty="0" smtClean="0"/>
              <a:t>2g single dose</a:t>
            </a:r>
            <a:r>
              <a:rPr lang="en-US" dirty="0" smtClean="0"/>
              <a:t> (children 30mg/kg) for intestinal </a:t>
            </a:r>
            <a:r>
              <a:rPr lang="en-US" dirty="0" err="1" smtClean="0"/>
              <a:t>amoebiasis</a:t>
            </a:r>
            <a:r>
              <a:rPr lang="en-US" dirty="0" smtClean="0"/>
              <a:t>, </a:t>
            </a:r>
            <a:r>
              <a:rPr lang="en-US" dirty="0" err="1" smtClean="0"/>
              <a:t>giardiasis</a:t>
            </a:r>
            <a:r>
              <a:rPr lang="en-US" dirty="0" smtClean="0"/>
              <a:t>, </a:t>
            </a:r>
            <a:r>
              <a:rPr lang="en-US" dirty="0" err="1" smtClean="0"/>
              <a:t>trichomoniasis</a:t>
            </a:r>
            <a:r>
              <a:rPr lang="en-US" dirty="0" smtClean="0"/>
              <a:t> and non-specific bacterial </a:t>
            </a:r>
            <a:r>
              <a:rPr lang="en-US" dirty="0" err="1" smtClean="0"/>
              <a:t>vaginosis</a:t>
            </a:r>
            <a:endParaRPr lang="en-US" dirty="0" smtClean="0"/>
          </a:p>
          <a:p>
            <a:r>
              <a:rPr lang="en-US" b="1" dirty="0" smtClean="0"/>
              <a:t>1.5g/day</a:t>
            </a:r>
            <a:r>
              <a:rPr lang="en-US" dirty="0" smtClean="0"/>
              <a:t> for 5 days in hepatic </a:t>
            </a:r>
            <a:r>
              <a:rPr lang="en-US" dirty="0" err="1" smtClean="0"/>
              <a:t>amoebiasis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Available as 500mg and 1g tablets.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7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Ornidazole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Activity similar to metronidazole, but it is slowly metabolized.</a:t>
            </a:r>
          </a:p>
          <a:p>
            <a:r>
              <a:rPr lang="en-US" dirty="0" smtClean="0"/>
              <a:t>Has longer half-life of 12-14 hours</a:t>
            </a:r>
          </a:p>
          <a:p>
            <a:r>
              <a:rPr lang="en-US" dirty="0" smtClean="0"/>
              <a:t>Dose and duration of regimens for </a:t>
            </a:r>
            <a:r>
              <a:rPr lang="en-US" dirty="0" err="1" smtClean="0"/>
              <a:t>amoebiasis</a:t>
            </a:r>
            <a:r>
              <a:rPr lang="en-US" dirty="0" smtClean="0"/>
              <a:t>, </a:t>
            </a:r>
            <a:r>
              <a:rPr lang="en-US" dirty="0" err="1" smtClean="0"/>
              <a:t>giardiasis</a:t>
            </a:r>
            <a:r>
              <a:rPr lang="en-US" dirty="0" smtClean="0"/>
              <a:t>, </a:t>
            </a:r>
            <a:r>
              <a:rPr lang="en-US" dirty="0" err="1" smtClean="0"/>
              <a:t>trichomoniasis</a:t>
            </a:r>
            <a:r>
              <a:rPr lang="en-US" dirty="0" smtClean="0"/>
              <a:t>, anaerobic infections and bacterial </a:t>
            </a:r>
            <a:r>
              <a:rPr lang="en-US" dirty="0" err="1" smtClean="0"/>
              <a:t>vaginosis</a:t>
            </a:r>
            <a:r>
              <a:rPr lang="en-US" dirty="0" smtClean="0"/>
              <a:t> resemble those for </a:t>
            </a:r>
            <a:r>
              <a:rPr lang="en-US" dirty="0" err="1" smtClean="0"/>
              <a:t>tinidazole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Side effect profile is also similar</a:t>
            </a:r>
          </a:p>
          <a:p>
            <a:r>
              <a:rPr lang="en-US" dirty="0" smtClean="0"/>
              <a:t>Available as 500mg tablets and 500mg/100ml vial for I.V. infusion.</a:t>
            </a:r>
          </a:p>
          <a:p>
            <a:r>
              <a:rPr lang="en-US" b="1" dirty="0" err="1" smtClean="0"/>
              <a:t>Amoebiasis</a:t>
            </a:r>
            <a:r>
              <a:rPr lang="en-US" dirty="0" smtClean="0"/>
              <a:t>: 2g OD x 3/7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5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Satranidazole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Has longer plasma half-life than metronidazole [14 hrs]</a:t>
            </a:r>
          </a:p>
          <a:p>
            <a:r>
              <a:rPr lang="en-US" dirty="0" smtClean="0"/>
              <a:t>Advantages claimed are:</a:t>
            </a:r>
          </a:p>
          <a:p>
            <a:pPr lvl="1"/>
            <a:r>
              <a:rPr lang="en-US" dirty="0" smtClean="0"/>
              <a:t>Better tolerability</a:t>
            </a:r>
          </a:p>
          <a:p>
            <a:pPr lvl="2"/>
            <a:r>
              <a:rPr lang="en-US" dirty="0" smtClean="0"/>
              <a:t>No nausea, vomiting or metallic taste</a:t>
            </a:r>
          </a:p>
          <a:p>
            <a:pPr lvl="2"/>
            <a:r>
              <a:rPr lang="en-US" dirty="0" smtClean="0"/>
              <a:t>Absence of neurological and </a:t>
            </a:r>
            <a:r>
              <a:rPr lang="en-US" dirty="0" err="1" smtClean="0"/>
              <a:t>disulfirum</a:t>
            </a:r>
            <a:r>
              <a:rPr lang="en-US" dirty="0" smtClean="0"/>
              <a:t> like reactions</a:t>
            </a:r>
          </a:p>
          <a:p>
            <a:pPr lvl="1"/>
            <a:r>
              <a:rPr lang="en-US" dirty="0" smtClean="0"/>
              <a:t>It does not produce the </a:t>
            </a:r>
            <a:r>
              <a:rPr lang="en-US" dirty="0" err="1" smtClean="0"/>
              <a:t>acetamide</a:t>
            </a:r>
            <a:r>
              <a:rPr lang="en-US" dirty="0" smtClean="0"/>
              <a:t> metabolite which is a weak carcinogen</a:t>
            </a:r>
          </a:p>
          <a:p>
            <a:r>
              <a:rPr lang="en-US" b="1" dirty="0" smtClean="0"/>
              <a:t>Dose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Amoebiasis</a:t>
            </a:r>
            <a:r>
              <a:rPr lang="en-US" dirty="0" smtClean="0"/>
              <a:t> 300mg BD for 3-5 days</a:t>
            </a:r>
          </a:p>
          <a:p>
            <a:pPr lvl="1"/>
            <a:r>
              <a:rPr lang="en-US" dirty="0" err="1" smtClean="0"/>
              <a:t>Giardiasis</a:t>
            </a:r>
            <a:r>
              <a:rPr lang="en-US" dirty="0" smtClean="0"/>
              <a:t> and </a:t>
            </a:r>
            <a:r>
              <a:rPr lang="en-US" dirty="0" err="1" smtClean="0"/>
              <a:t>trichomoniasis</a:t>
            </a:r>
            <a:r>
              <a:rPr lang="en-US" dirty="0" smtClean="0"/>
              <a:t> 600mg single dose</a:t>
            </a:r>
          </a:p>
          <a:p>
            <a:r>
              <a:rPr lang="en-US" dirty="0" smtClean="0"/>
              <a:t>Available as 300mg tablet [</a:t>
            </a:r>
            <a:r>
              <a:rPr lang="en-US" dirty="0" err="1" smtClean="0"/>
              <a:t>satrogyl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Diloxanide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Luminal </a:t>
            </a:r>
            <a:r>
              <a:rPr lang="en-US" dirty="0" err="1" smtClean="0"/>
              <a:t>amoebicides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05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600" dirty="0" err="1">
                <a:solidFill>
                  <a:prstClr val="black"/>
                </a:solidFill>
              </a:rPr>
              <a:t>Trophozoites</a:t>
            </a:r>
            <a:r>
              <a:rPr lang="en-US" sz="3600" dirty="0">
                <a:solidFill>
                  <a:prstClr val="black"/>
                </a:solidFill>
              </a:rPr>
              <a:t> either:-</a:t>
            </a:r>
          </a:p>
          <a:p>
            <a:pPr lvl="1"/>
            <a:r>
              <a:rPr lang="en-US" sz="3200" dirty="0" smtClean="0">
                <a:solidFill>
                  <a:prstClr val="black"/>
                </a:solidFill>
              </a:rPr>
              <a:t>Live on </a:t>
            </a:r>
            <a:r>
              <a:rPr lang="en-US" sz="3200" dirty="0">
                <a:solidFill>
                  <a:prstClr val="black"/>
                </a:solidFill>
              </a:rPr>
              <a:t>the surface of colonic mucosa as commensals - form </a:t>
            </a:r>
            <a:r>
              <a:rPr lang="en-US" sz="3200" b="1" dirty="0">
                <a:solidFill>
                  <a:prstClr val="black"/>
                </a:solidFill>
              </a:rPr>
              <a:t>cysts</a:t>
            </a:r>
            <a:r>
              <a:rPr lang="en-US" sz="3200" dirty="0">
                <a:solidFill>
                  <a:prstClr val="black"/>
                </a:solidFill>
              </a:rPr>
              <a:t> that pass into the stools (luminal cycle) and serve to propagate the disease, or</a:t>
            </a:r>
          </a:p>
          <a:p>
            <a:pPr lvl="1"/>
            <a:r>
              <a:rPr lang="en-US" sz="3200" dirty="0">
                <a:solidFill>
                  <a:prstClr val="black"/>
                </a:solidFill>
              </a:rPr>
              <a:t>Invade the mucosa – form </a:t>
            </a:r>
            <a:r>
              <a:rPr lang="en-US" sz="3200" b="1" dirty="0">
                <a:solidFill>
                  <a:prstClr val="black"/>
                </a:solidFill>
              </a:rPr>
              <a:t>amoebic ulcers</a:t>
            </a:r>
            <a:r>
              <a:rPr lang="en-US" sz="3200" dirty="0">
                <a:solidFill>
                  <a:prstClr val="black"/>
                </a:solidFill>
              </a:rPr>
              <a:t> and cause acute dysentery (with blood and mucus in stools) or </a:t>
            </a:r>
            <a:r>
              <a:rPr lang="en-US" sz="3200" b="1" dirty="0">
                <a:solidFill>
                  <a:prstClr val="black"/>
                </a:solidFill>
              </a:rPr>
              <a:t>chronic intestinal </a:t>
            </a:r>
            <a:r>
              <a:rPr lang="en-US" sz="3200" b="1" dirty="0" err="1">
                <a:solidFill>
                  <a:prstClr val="black"/>
                </a:solidFill>
              </a:rPr>
              <a:t>amoebiasis</a:t>
            </a:r>
            <a:r>
              <a:rPr lang="en-US" sz="3200" dirty="0">
                <a:solidFill>
                  <a:prstClr val="black"/>
                </a:solidFill>
              </a:rPr>
              <a:t> (with vague abdominal symptoms, </a:t>
            </a:r>
            <a:r>
              <a:rPr lang="en-US" sz="3200" dirty="0" err="1">
                <a:solidFill>
                  <a:prstClr val="black"/>
                </a:solidFill>
              </a:rPr>
              <a:t>amoeboma</a:t>
            </a:r>
            <a:r>
              <a:rPr lang="en-US" sz="3200" dirty="0">
                <a:solidFill>
                  <a:prstClr val="black"/>
                </a:solidFill>
              </a:rPr>
              <a:t>).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8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Diloxanide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Is a highly effective </a:t>
            </a:r>
            <a:r>
              <a:rPr lang="en-US" sz="3200" b="1" dirty="0" smtClean="0"/>
              <a:t>luminal</a:t>
            </a:r>
            <a:r>
              <a:rPr lang="en-US" sz="3200" dirty="0" smtClean="0"/>
              <a:t> </a:t>
            </a:r>
            <a:r>
              <a:rPr lang="en-US" sz="3200" dirty="0" err="1" smtClean="0"/>
              <a:t>amoebicide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It </a:t>
            </a:r>
            <a:r>
              <a:rPr lang="en-US" sz="3200" b="1" dirty="0" smtClean="0"/>
              <a:t>directly kills </a:t>
            </a:r>
            <a:r>
              <a:rPr lang="en-US" sz="3200" b="1" dirty="0" err="1" smtClean="0"/>
              <a:t>trophozoites</a:t>
            </a:r>
            <a:r>
              <a:rPr lang="en-US" sz="3200" dirty="0" smtClean="0"/>
              <a:t> responsible for production of cysts.</a:t>
            </a:r>
          </a:p>
          <a:p>
            <a:r>
              <a:rPr lang="en-US" sz="3200" dirty="0" smtClean="0"/>
              <a:t>The </a:t>
            </a:r>
            <a:r>
              <a:rPr lang="en-US" sz="3200" dirty="0" err="1" smtClean="0"/>
              <a:t>furoate</a:t>
            </a:r>
            <a:r>
              <a:rPr lang="en-US" sz="3200" dirty="0" smtClean="0"/>
              <a:t> ester is </a:t>
            </a:r>
            <a:r>
              <a:rPr lang="en-US" sz="3200" dirty="0" err="1" smtClean="0"/>
              <a:t>hydrolysed</a:t>
            </a:r>
            <a:r>
              <a:rPr lang="en-US" sz="3200" dirty="0" smtClean="0"/>
              <a:t> in the intestine and the released </a:t>
            </a:r>
            <a:r>
              <a:rPr lang="en-US" sz="3200" dirty="0" err="1" smtClean="0"/>
              <a:t>diloxanide</a:t>
            </a:r>
            <a:r>
              <a:rPr lang="en-US" sz="3200" dirty="0" smtClean="0"/>
              <a:t> is largely absorbed, but produces no systemic </a:t>
            </a:r>
            <a:r>
              <a:rPr lang="en-US" sz="3200" dirty="0" err="1" smtClean="0"/>
              <a:t>antiamoebic</a:t>
            </a:r>
            <a:r>
              <a:rPr lang="en-US" sz="3200" dirty="0" smtClean="0"/>
              <a:t> activity. It is metabolized by </a:t>
            </a:r>
            <a:r>
              <a:rPr lang="en-US" sz="3200" dirty="0" err="1" smtClean="0"/>
              <a:t>glucuronidation</a:t>
            </a:r>
            <a:r>
              <a:rPr lang="en-US" sz="3200" dirty="0" smtClean="0"/>
              <a:t> and excreted in urine.</a:t>
            </a:r>
          </a:p>
          <a:p>
            <a:r>
              <a:rPr lang="en-US" sz="3200" dirty="0" err="1" smtClean="0"/>
              <a:t>Diloxanide</a:t>
            </a:r>
            <a:r>
              <a:rPr lang="en-US" sz="3200" dirty="0" smtClean="0"/>
              <a:t> is a weaker </a:t>
            </a:r>
            <a:r>
              <a:rPr lang="en-US" sz="3200" dirty="0" err="1" smtClean="0"/>
              <a:t>amoebicide</a:t>
            </a:r>
            <a:r>
              <a:rPr lang="en-US" sz="3200" dirty="0" smtClean="0"/>
              <a:t> than its </a:t>
            </a:r>
            <a:r>
              <a:rPr lang="en-US" sz="3200" dirty="0" err="1" smtClean="0"/>
              <a:t>furoate</a:t>
            </a:r>
            <a:r>
              <a:rPr lang="en-US" sz="3200" dirty="0" smtClean="0"/>
              <a:t> ester.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Diloxanide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err="1" smtClean="0"/>
              <a:t>Diloxanide</a:t>
            </a:r>
            <a:r>
              <a:rPr lang="en-US" sz="3200" dirty="0" smtClean="0"/>
              <a:t> </a:t>
            </a:r>
            <a:r>
              <a:rPr lang="en-US" sz="3200" dirty="0" err="1" smtClean="0"/>
              <a:t>furoate</a:t>
            </a:r>
            <a:r>
              <a:rPr lang="en-US" sz="3200" dirty="0" smtClean="0"/>
              <a:t> is less effective in invasive amoebic dysentery, because of poor tissue </a:t>
            </a:r>
            <a:r>
              <a:rPr lang="en-US" sz="3200" dirty="0" err="1" smtClean="0"/>
              <a:t>amoebicidal</a:t>
            </a:r>
            <a:r>
              <a:rPr lang="en-US" sz="3200" dirty="0" smtClean="0"/>
              <a:t> action.</a:t>
            </a:r>
          </a:p>
          <a:p>
            <a:r>
              <a:rPr lang="en-US" sz="3200" dirty="0" smtClean="0"/>
              <a:t>However, it produces </a:t>
            </a:r>
            <a:r>
              <a:rPr lang="en-US" sz="3200" b="1" dirty="0" smtClean="0"/>
              <a:t>high cure rates</a:t>
            </a:r>
            <a:r>
              <a:rPr lang="en-US" sz="3200" dirty="0" smtClean="0"/>
              <a:t> in </a:t>
            </a:r>
            <a:r>
              <a:rPr lang="en-US" sz="3200" b="1" dirty="0" smtClean="0"/>
              <a:t>mild</a:t>
            </a:r>
            <a:r>
              <a:rPr lang="en-US" sz="3200" dirty="0" smtClean="0"/>
              <a:t> intestinal </a:t>
            </a:r>
            <a:r>
              <a:rPr lang="en-US" sz="3200" dirty="0" err="1" smtClean="0"/>
              <a:t>amoebiasis</a:t>
            </a:r>
            <a:r>
              <a:rPr lang="en-US" sz="3200" dirty="0" smtClean="0"/>
              <a:t> and in asymptomatic </a:t>
            </a:r>
            <a:r>
              <a:rPr lang="en-US" sz="3200" b="1" dirty="0" smtClean="0"/>
              <a:t>cyst passers</a:t>
            </a:r>
            <a:r>
              <a:rPr lang="en-US" sz="32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5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Diloxanide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Dose:</a:t>
            </a:r>
          </a:p>
          <a:p>
            <a:r>
              <a:rPr lang="en-US" b="1" dirty="0" smtClean="0"/>
              <a:t>500mg </a:t>
            </a:r>
            <a:r>
              <a:rPr lang="en-US" dirty="0" smtClean="0"/>
              <a:t>TDS X 5-10 days</a:t>
            </a:r>
          </a:p>
          <a:p>
            <a:r>
              <a:rPr lang="en-US" dirty="0" smtClean="0"/>
              <a:t>Children 20mg/kg/day</a:t>
            </a:r>
          </a:p>
          <a:p>
            <a:r>
              <a:rPr lang="en-US" dirty="0" smtClean="0"/>
              <a:t>Available as 500mg tablets</a:t>
            </a:r>
          </a:p>
          <a:p>
            <a:r>
              <a:rPr lang="en-US" sz="3200" dirty="0" smtClean="0"/>
              <a:t>Combination tablets are available:</a:t>
            </a:r>
          </a:p>
          <a:p>
            <a:pPr lvl="1"/>
            <a:r>
              <a:rPr lang="en-US" sz="2800" dirty="0" err="1" smtClean="0"/>
              <a:t>Diloxanide</a:t>
            </a:r>
            <a:r>
              <a:rPr lang="en-US" sz="2800" dirty="0" smtClean="0"/>
              <a:t> </a:t>
            </a:r>
            <a:r>
              <a:rPr lang="en-US" sz="2800" dirty="0" err="1" smtClean="0"/>
              <a:t>furoate</a:t>
            </a:r>
            <a:r>
              <a:rPr lang="en-US" sz="2800" dirty="0" smtClean="0"/>
              <a:t> 250mg + metronidazole 200mg (e.g. </a:t>
            </a:r>
            <a:r>
              <a:rPr lang="en-US" sz="2800" dirty="0" err="1" smtClean="0"/>
              <a:t>Dirade</a:t>
            </a:r>
            <a:r>
              <a:rPr lang="en-US" sz="2800" dirty="0" smtClean="0"/>
              <a:t>-M or </a:t>
            </a:r>
            <a:r>
              <a:rPr lang="en-US" sz="2800" dirty="0" err="1" smtClean="0"/>
              <a:t>Entamizole</a:t>
            </a:r>
            <a:r>
              <a:rPr lang="en-US" sz="2800" dirty="0" smtClean="0"/>
              <a:t> 2 </a:t>
            </a:r>
            <a:r>
              <a:rPr lang="en-US" sz="2800" dirty="0" err="1" smtClean="0"/>
              <a:t>tds</a:t>
            </a:r>
            <a:r>
              <a:rPr lang="en-US" sz="2800" dirty="0" smtClean="0"/>
              <a:t> x 5-10 days)</a:t>
            </a:r>
          </a:p>
          <a:p>
            <a:pPr lvl="1"/>
            <a:r>
              <a:rPr lang="en-US" sz="2800" dirty="0" err="1">
                <a:solidFill>
                  <a:prstClr val="black"/>
                </a:solidFill>
              </a:rPr>
              <a:t>Diloxanide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furoate</a:t>
            </a:r>
            <a:r>
              <a:rPr lang="en-US" sz="2800" dirty="0">
                <a:solidFill>
                  <a:prstClr val="black"/>
                </a:solidFill>
              </a:rPr>
              <a:t> 250mg + </a:t>
            </a:r>
            <a:r>
              <a:rPr lang="en-US" sz="2800" dirty="0" err="1" smtClean="0">
                <a:solidFill>
                  <a:prstClr val="black"/>
                </a:solidFill>
              </a:rPr>
              <a:t>tinidazole</a:t>
            </a:r>
            <a:r>
              <a:rPr lang="en-US" sz="2800" dirty="0" smtClean="0">
                <a:solidFill>
                  <a:prstClr val="black"/>
                </a:solidFill>
              </a:rPr>
              <a:t> 150mg (e.g. TINIBA-DF 2 TDS X 5 days)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043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</a:rPr>
              <a:t>Diloxanide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furoate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Diloxanide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ea typeface="+mj-ea"/>
                <a:cs typeface="+mj-cs"/>
              </a:rPr>
              <a:t>furoate</a:t>
            </a:r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 is very well tolerated; the only side effects are flatulence, occasional nausea, itching and rarely </a:t>
            </a:r>
            <a:r>
              <a:rPr lang="en-US" sz="3200" dirty="0" err="1" smtClean="0">
                <a:solidFill>
                  <a:prstClr val="black"/>
                </a:solidFill>
                <a:ea typeface="+mj-ea"/>
                <a:cs typeface="+mj-cs"/>
              </a:rPr>
              <a:t>urticaria</a:t>
            </a:r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.</a:t>
            </a:r>
          </a:p>
          <a:p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It is the drug of choice for mild intestinal and asymptomatic </a:t>
            </a:r>
            <a:r>
              <a:rPr lang="en-US" sz="3200" dirty="0" err="1" smtClean="0">
                <a:solidFill>
                  <a:prstClr val="black"/>
                </a:solidFill>
                <a:ea typeface="+mj-ea"/>
                <a:cs typeface="+mj-cs"/>
              </a:rPr>
              <a:t>amoebiasis</a:t>
            </a:r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.</a:t>
            </a:r>
          </a:p>
          <a:p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It is given after tissue </a:t>
            </a:r>
            <a:r>
              <a:rPr lang="en-US" sz="3200" dirty="0" err="1" smtClean="0">
                <a:solidFill>
                  <a:prstClr val="black"/>
                </a:solidFill>
                <a:ea typeface="+mj-ea"/>
                <a:cs typeface="+mj-cs"/>
              </a:rPr>
              <a:t>amoebicide</a:t>
            </a:r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 to eradicate cysts.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D8047"/>
              </a:buClr>
            </a:pPr>
            <a:r>
              <a:rPr lang="en-US" sz="3200" dirty="0">
                <a:solidFill>
                  <a:prstClr val="black"/>
                </a:solidFill>
              </a:rPr>
              <a:t>Occasionally the </a:t>
            </a:r>
            <a:r>
              <a:rPr lang="en-US" sz="3200" dirty="0" err="1">
                <a:solidFill>
                  <a:prstClr val="black"/>
                </a:solidFill>
              </a:rPr>
              <a:t>trophozoites</a:t>
            </a:r>
            <a:r>
              <a:rPr lang="en-US" sz="3200" dirty="0">
                <a:solidFill>
                  <a:prstClr val="black"/>
                </a:solidFill>
              </a:rPr>
              <a:t> pass into the bloodstream, reach the liver via portal vein and cause amoebic liver abscess. </a:t>
            </a:r>
          </a:p>
          <a:p>
            <a:pPr lvl="0">
              <a:buClr>
                <a:srgbClr val="DD8047"/>
              </a:buClr>
            </a:pPr>
            <a:r>
              <a:rPr lang="en-US" sz="3200" dirty="0">
                <a:solidFill>
                  <a:prstClr val="black"/>
                </a:solidFill>
              </a:rPr>
              <a:t>Such infection is termed </a:t>
            </a:r>
            <a:r>
              <a:rPr lang="en-US" sz="3200" dirty="0" err="1">
                <a:solidFill>
                  <a:prstClr val="black"/>
                </a:solidFill>
              </a:rPr>
              <a:t>extraintestinal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amoebiasis</a:t>
            </a:r>
            <a:r>
              <a:rPr lang="en-US" sz="3200" dirty="0">
                <a:solidFill>
                  <a:prstClr val="black"/>
                </a:solidFill>
              </a:rPr>
              <a:t>, and only </a:t>
            </a:r>
            <a:r>
              <a:rPr lang="en-US" sz="3200" dirty="0" err="1">
                <a:solidFill>
                  <a:prstClr val="black"/>
                </a:solidFill>
              </a:rPr>
              <a:t>trophozoites</a:t>
            </a:r>
            <a:r>
              <a:rPr lang="en-US" sz="3200" dirty="0">
                <a:solidFill>
                  <a:prstClr val="black"/>
                </a:solidFill>
              </a:rPr>
              <a:t> are present; cyst formation does not occur. </a:t>
            </a:r>
          </a:p>
          <a:p>
            <a:pPr lvl="0">
              <a:buClr>
                <a:srgbClr val="DD8047"/>
              </a:buClr>
            </a:pPr>
            <a:r>
              <a:rPr lang="en-US" sz="3200" dirty="0">
                <a:solidFill>
                  <a:prstClr val="black"/>
                </a:solidFill>
              </a:rPr>
              <a:t>Other organs may rarely be involved: lungs, spleen, brain, and kidneys.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anti-amoebic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039833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Clr>
                <a:srgbClr val="DD8047"/>
              </a:buClr>
              <a:buFont typeface="+mj-lt"/>
              <a:buAutoNum type="arabicPeriod"/>
            </a:pPr>
            <a:r>
              <a:rPr lang="en-US" sz="3900" b="1" dirty="0">
                <a:solidFill>
                  <a:prstClr val="black"/>
                </a:solidFill>
              </a:rPr>
              <a:t>Tissue </a:t>
            </a:r>
            <a:r>
              <a:rPr lang="en-US" sz="3900" b="1" dirty="0" err="1">
                <a:solidFill>
                  <a:prstClr val="black"/>
                </a:solidFill>
              </a:rPr>
              <a:t>amoebicides</a:t>
            </a:r>
            <a:endParaRPr lang="en-US" sz="3900" b="1" dirty="0">
              <a:solidFill>
                <a:prstClr val="black"/>
              </a:solidFill>
            </a:endParaRPr>
          </a:p>
          <a:p>
            <a:pPr marL="514350" lvl="0" indent="-514350">
              <a:buClr>
                <a:srgbClr val="DD8047"/>
              </a:buClr>
              <a:buFont typeface="+mj-lt"/>
              <a:buAutoNum type="alphaLcParenR"/>
            </a:pPr>
            <a:r>
              <a:rPr lang="en-US" sz="3500" dirty="0">
                <a:solidFill>
                  <a:prstClr val="black"/>
                </a:solidFill>
              </a:rPr>
              <a:t>For both intestinal and </a:t>
            </a:r>
            <a:r>
              <a:rPr lang="en-US" sz="3500" dirty="0" err="1">
                <a:solidFill>
                  <a:prstClr val="black"/>
                </a:solidFill>
              </a:rPr>
              <a:t>extraintestinal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amoebiasis</a:t>
            </a:r>
            <a:r>
              <a:rPr lang="en-US" sz="3500" dirty="0">
                <a:solidFill>
                  <a:prstClr val="black"/>
                </a:solidFill>
              </a:rPr>
              <a:t>:</a:t>
            </a:r>
          </a:p>
          <a:p>
            <a:pPr lvl="0">
              <a:buClr>
                <a:srgbClr val="DD8047"/>
              </a:buClr>
            </a:pPr>
            <a:r>
              <a:rPr lang="en-US" sz="3000" b="1" dirty="0" err="1">
                <a:solidFill>
                  <a:prstClr val="black"/>
                </a:solidFill>
              </a:rPr>
              <a:t>Nitroimidazoles</a:t>
            </a:r>
            <a:endParaRPr lang="en-US" sz="3000" b="1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3000" dirty="0">
                <a:solidFill>
                  <a:prstClr val="black"/>
                </a:solidFill>
              </a:rPr>
              <a:t>Metronidazole</a:t>
            </a:r>
          </a:p>
          <a:p>
            <a:pPr lvl="1">
              <a:buClr>
                <a:srgbClr val="94B6D2"/>
              </a:buClr>
            </a:pPr>
            <a:r>
              <a:rPr lang="en-US" sz="3000" dirty="0" err="1">
                <a:solidFill>
                  <a:prstClr val="black"/>
                </a:solidFill>
              </a:rPr>
              <a:t>Tinidazole</a:t>
            </a:r>
            <a:endParaRPr lang="en-US" sz="3000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3000" dirty="0" err="1">
                <a:solidFill>
                  <a:prstClr val="black"/>
                </a:solidFill>
              </a:rPr>
              <a:t>Secnidazole</a:t>
            </a:r>
            <a:endParaRPr lang="en-US" sz="3000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3000" dirty="0" err="1">
                <a:solidFill>
                  <a:prstClr val="black"/>
                </a:solidFill>
              </a:rPr>
              <a:t>Ornidazole</a:t>
            </a:r>
            <a:endParaRPr lang="en-US" sz="3000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3000" dirty="0" err="1">
                <a:solidFill>
                  <a:prstClr val="black"/>
                </a:solidFill>
              </a:rPr>
              <a:t>Satranidazole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DD8047"/>
              </a:buClr>
            </a:pPr>
            <a:r>
              <a:rPr lang="en-US" sz="3500" b="1" dirty="0">
                <a:solidFill>
                  <a:prstClr val="black"/>
                </a:solidFill>
              </a:rPr>
              <a:t>Alkaloids</a:t>
            </a:r>
          </a:p>
          <a:p>
            <a:pPr lvl="1">
              <a:buClr>
                <a:srgbClr val="94B6D2"/>
              </a:buClr>
            </a:pPr>
            <a:r>
              <a:rPr lang="en-US" sz="3500" dirty="0">
                <a:solidFill>
                  <a:prstClr val="black"/>
                </a:solidFill>
              </a:rPr>
              <a:t>Emetine</a:t>
            </a:r>
          </a:p>
          <a:p>
            <a:pPr lvl="1">
              <a:buClr>
                <a:srgbClr val="94B6D2"/>
              </a:buClr>
            </a:pPr>
            <a:r>
              <a:rPr lang="en-US" sz="3500" dirty="0" err="1">
                <a:solidFill>
                  <a:prstClr val="black"/>
                </a:solidFill>
              </a:rPr>
              <a:t>Dehydroemetine</a:t>
            </a:r>
            <a:endParaRPr lang="en-US" sz="3500" dirty="0">
              <a:solidFill>
                <a:prstClr val="black"/>
              </a:solidFill>
            </a:endParaRPr>
          </a:p>
          <a:p>
            <a:pPr marL="514350" lvl="0" indent="-514350">
              <a:buClr>
                <a:srgbClr val="DD8047"/>
              </a:buClr>
              <a:buFont typeface="+mj-lt"/>
              <a:buAutoNum type="alphaLcParenR" startAt="2"/>
            </a:pPr>
            <a:r>
              <a:rPr lang="en-US" sz="3500" dirty="0">
                <a:solidFill>
                  <a:prstClr val="black"/>
                </a:solidFill>
              </a:rPr>
              <a:t>For </a:t>
            </a:r>
            <a:r>
              <a:rPr lang="en-US" sz="3500" dirty="0" err="1">
                <a:solidFill>
                  <a:prstClr val="black"/>
                </a:solidFill>
              </a:rPr>
              <a:t>extraintestinal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amoebiasis</a:t>
            </a:r>
            <a:r>
              <a:rPr lang="en-US" sz="3500" dirty="0">
                <a:solidFill>
                  <a:prstClr val="black"/>
                </a:solidFill>
              </a:rPr>
              <a:t> only</a:t>
            </a:r>
          </a:p>
          <a:p>
            <a:pPr>
              <a:buClr>
                <a:srgbClr val="94B6D2"/>
              </a:buClr>
            </a:pPr>
            <a:r>
              <a:rPr lang="en-US" sz="3800" dirty="0" err="1">
                <a:solidFill>
                  <a:prstClr val="black"/>
                </a:solidFill>
              </a:rPr>
              <a:t>chloroquine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Classification of anti-amoebic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 smtClean="0"/>
              <a:t>Luminal </a:t>
            </a:r>
            <a:r>
              <a:rPr lang="en-US" sz="3600" b="1" dirty="0" err="1" smtClean="0"/>
              <a:t>amoebicides</a:t>
            </a:r>
            <a:endParaRPr lang="en-US" sz="3600" b="1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600" dirty="0" smtClean="0"/>
              <a:t>Amide</a:t>
            </a:r>
          </a:p>
          <a:p>
            <a:pPr lvl="1"/>
            <a:r>
              <a:rPr lang="en-US" sz="3200" dirty="0" err="1" smtClean="0"/>
              <a:t>Diloxanide</a:t>
            </a:r>
            <a:r>
              <a:rPr lang="en-US" sz="3200" dirty="0" smtClean="0"/>
              <a:t> </a:t>
            </a:r>
            <a:r>
              <a:rPr lang="en-US" sz="3200" dirty="0" err="1" smtClean="0"/>
              <a:t>furoate</a:t>
            </a:r>
            <a:endParaRPr lang="en-US" sz="3200" dirty="0" smtClean="0"/>
          </a:p>
          <a:p>
            <a:pPr marL="365760" lvl="1" indent="0">
              <a:buNone/>
            </a:pPr>
            <a:endParaRPr lang="en-US" sz="3200" dirty="0" smtClean="0"/>
          </a:p>
          <a:p>
            <a:pPr marL="514350" indent="-514350">
              <a:buFont typeface="+mj-lt"/>
              <a:buAutoNum type="alphaLcParenR" startAt="2"/>
            </a:pPr>
            <a:r>
              <a:rPr lang="en-US" sz="3600" dirty="0" smtClean="0"/>
              <a:t>8-Hydroxyquinolines</a:t>
            </a:r>
          </a:p>
          <a:p>
            <a:pPr lvl="1"/>
            <a:r>
              <a:rPr lang="en-US" sz="3200" dirty="0" err="1" smtClean="0"/>
              <a:t>Quiniodochlor</a:t>
            </a:r>
            <a:r>
              <a:rPr lang="en-US" sz="3200" dirty="0" smtClean="0"/>
              <a:t> (</a:t>
            </a:r>
            <a:r>
              <a:rPr lang="en-US" sz="3200" dirty="0" err="1" smtClean="0"/>
              <a:t>clioquinol</a:t>
            </a:r>
            <a:r>
              <a:rPr lang="en-US" sz="3200" dirty="0" smtClean="0"/>
              <a:t>)</a:t>
            </a:r>
          </a:p>
          <a:p>
            <a:pPr lvl="1"/>
            <a:r>
              <a:rPr lang="en-US" sz="3200" dirty="0" err="1" smtClean="0"/>
              <a:t>Diiodohydroxyquin</a:t>
            </a:r>
            <a:r>
              <a:rPr lang="en-US" sz="3200" dirty="0" smtClean="0"/>
              <a:t> (</a:t>
            </a:r>
            <a:r>
              <a:rPr lang="en-US" sz="3200" dirty="0" err="1" smtClean="0"/>
              <a:t>iodoquinol</a:t>
            </a:r>
            <a:r>
              <a:rPr lang="en-US" sz="3200" dirty="0" smtClean="0"/>
              <a:t>)</a:t>
            </a:r>
          </a:p>
          <a:p>
            <a:pPr marL="514350" indent="-514350">
              <a:buFont typeface="+mj-lt"/>
              <a:buAutoNum type="alphaLcParenR" startAt="3"/>
            </a:pPr>
            <a:r>
              <a:rPr lang="en-US" sz="3600" dirty="0" smtClean="0"/>
              <a:t>Antibiotics</a:t>
            </a:r>
          </a:p>
          <a:p>
            <a:pPr lvl="1"/>
            <a:r>
              <a:rPr lang="en-US" sz="3200" dirty="0" err="1" smtClean="0"/>
              <a:t>Tetracyclines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Antibacterial and anti-</a:t>
            </a:r>
            <a:r>
              <a:rPr lang="en-US" dirty="0" err="1" smtClean="0"/>
              <a:t>protozoal</a:t>
            </a:r>
            <a:r>
              <a:rPr lang="en-US" dirty="0" smtClean="0"/>
              <a:t> drugs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NITROIMIDAZOLES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the prototype </a:t>
            </a:r>
            <a:r>
              <a:rPr lang="en-US" dirty="0" err="1" smtClean="0"/>
              <a:t>nitroimidazole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Metronidazole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Clr>
                <a:srgbClr val="DD8047"/>
              </a:buClr>
              <a:buNone/>
            </a:pPr>
            <a:r>
              <a:rPr lang="en-US" sz="2800" dirty="0">
                <a:solidFill>
                  <a:srgbClr val="775F55"/>
                </a:solidFill>
              </a:rPr>
              <a:t>Is the prototype </a:t>
            </a:r>
            <a:r>
              <a:rPr lang="en-US" sz="2800" dirty="0" err="1">
                <a:solidFill>
                  <a:srgbClr val="775F55"/>
                </a:solidFill>
              </a:rPr>
              <a:t>nitroimidazole</a:t>
            </a:r>
            <a:endParaRPr lang="en-US" sz="2800" dirty="0">
              <a:solidFill>
                <a:srgbClr val="775F55"/>
              </a:solidFill>
            </a:endParaRPr>
          </a:p>
          <a:p>
            <a:pPr>
              <a:buNone/>
            </a:pPr>
            <a:r>
              <a:rPr lang="en-US" sz="3600" b="1" dirty="0" smtClean="0"/>
              <a:t>Spectrum of activity:</a:t>
            </a:r>
          </a:p>
          <a:p>
            <a:r>
              <a:rPr lang="en-US" sz="3600" dirty="0" smtClean="0"/>
              <a:t>It has a broad spectrum </a:t>
            </a:r>
            <a:r>
              <a:rPr lang="en-US" sz="3600" dirty="0" err="1" smtClean="0"/>
              <a:t>cidal</a:t>
            </a:r>
            <a:r>
              <a:rPr lang="en-US" sz="3600" dirty="0" smtClean="0"/>
              <a:t> activity against protozoa:</a:t>
            </a:r>
          </a:p>
          <a:p>
            <a:pPr lvl="1"/>
            <a:r>
              <a:rPr lang="en-US" sz="3200" dirty="0" err="1" smtClean="0"/>
              <a:t>Entamoeba</a:t>
            </a:r>
            <a:r>
              <a:rPr lang="en-US" sz="3200" dirty="0" smtClean="0"/>
              <a:t> </a:t>
            </a:r>
            <a:r>
              <a:rPr lang="en-US" sz="3200" dirty="0" err="1" smtClean="0"/>
              <a:t>histolytica</a:t>
            </a:r>
            <a:endParaRPr lang="en-US" sz="3200" dirty="0" smtClean="0"/>
          </a:p>
          <a:p>
            <a:pPr lvl="1"/>
            <a:r>
              <a:rPr lang="en-US" sz="3200" dirty="0" err="1" smtClean="0"/>
              <a:t>Trichomonas</a:t>
            </a:r>
            <a:r>
              <a:rPr lang="en-US" sz="3200" dirty="0" smtClean="0"/>
              <a:t> </a:t>
            </a:r>
            <a:r>
              <a:rPr lang="en-US" sz="3200" dirty="0" err="1" smtClean="0"/>
              <a:t>vaginalis</a:t>
            </a:r>
            <a:endParaRPr lang="en-US" sz="3200" dirty="0" smtClean="0"/>
          </a:p>
          <a:p>
            <a:pPr lvl="1"/>
            <a:r>
              <a:rPr lang="en-US" sz="3200" dirty="0" err="1" smtClean="0"/>
              <a:t>Giardia</a:t>
            </a:r>
            <a:r>
              <a:rPr lang="en-US" sz="3200" dirty="0" smtClean="0"/>
              <a:t> </a:t>
            </a:r>
            <a:r>
              <a:rPr lang="en-US" sz="3200" dirty="0" err="1" smtClean="0"/>
              <a:t>lamblia</a:t>
            </a:r>
            <a:endParaRPr lang="en-US" dirty="0" smtClean="0"/>
          </a:p>
          <a:p>
            <a:r>
              <a:rPr lang="en-US" dirty="0"/>
              <a:t>Many anaerobic bacteria are sensitive to </a:t>
            </a:r>
            <a:r>
              <a:rPr lang="en-US" dirty="0" smtClean="0"/>
              <a:t>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9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213</TotalTime>
  <Words>1340</Words>
  <Application>Microsoft Office PowerPoint</Application>
  <PresentationFormat>On-screen Show (4:3)</PresentationFormat>
  <Paragraphs>206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Calibri</vt:lpstr>
      <vt:lpstr>Tw Cen MT</vt:lpstr>
      <vt:lpstr>Wingdings</vt:lpstr>
      <vt:lpstr>Wingdings 2</vt:lpstr>
      <vt:lpstr>Median</vt:lpstr>
      <vt:lpstr>ANTI-AMOEBIC AGENTS</vt:lpstr>
      <vt:lpstr>Introduction </vt:lpstr>
      <vt:lpstr>Introduction </vt:lpstr>
      <vt:lpstr>Introduction </vt:lpstr>
      <vt:lpstr>Classification of anti-amoebic drugs</vt:lpstr>
      <vt:lpstr>Classification of anti-amoebic drugs</vt:lpstr>
      <vt:lpstr>NITROIMIDAZOLES</vt:lpstr>
      <vt:lpstr>Metronidazole </vt:lpstr>
      <vt:lpstr>Metronidazole </vt:lpstr>
      <vt:lpstr>Metronidazole </vt:lpstr>
      <vt:lpstr>Metronidazole </vt:lpstr>
      <vt:lpstr>Metronidazole </vt:lpstr>
      <vt:lpstr>Metronidazole </vt:lpstr>
      <vt:lpstr>Metronidazole </vt:lpstr>
      <vt:lpstr>Metronidazole </vt:lpstr>
      <vt:lpstr>Metronidazole </vt:lpstr>
      <vt:lpstr>Metronidazole </vt:lpstr>
      <vt:lpstr>Metronidazole: uses and dosage </vt:lpstr>
      <vt:lpstr>Metronidazole </vt:lpstr>
      <vt:lpstr>Metronidazole </vt:lpstr>
      <vt:lpstr>Metronidazole </vt:lpstr>
      <vt:lpstr>Metronidazole </vt:lpstr>
      <vt:lpstr>Tinidazole </vt:lpstr>
      <vt:lpstr>Tinidazole </vt:lpstr>
      <vt:lpstr>Secnidazole </vt:lpstr>
      <vt:lpstr>Secnidazole </vt:lpstr>
      <vt:lpstr>Ornidazole </vt:lpstr>
      <vt:lpstr>Satranidazole </vt:lpstr>
      <vt:lpstr>Luminal amoebicides</vt:lpstr>
      <vt:lpstr>Diloxanide furoate </vt:lpstr>
      <vt:lpstr>Diloxanide furoate </vt:lpstr>
      <vt:lpstr>Diloxanide furoate</vt:lpstr>
      <vt:lpstr>Diloxanide furoate</vt:lpstr>
      <vt:lpstr>The end.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ANTIAMOEBIC AGENTS</dc:title>
  <dc:creator>Peter Juma</dc:creator>
  <cp:lastModifiedBy>HP</cp:lastModifiedBy>
  <cp:revision>18</cp:revision>
  <dcterms:created xsi:type="dcterms:W3CDTF">2006-08-16T00:00:00Z</dcterms:created>
  <dcterms:modified xsi:type="dcterms:W3CDTF">2021-02-26T04:41:42Z</dcterms:modified>
</cp:coreProperties>
</file>