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3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70" r:id="rId10"/>
    <p:sldId id="269" r:id="rId11"/>
    <p:sldId id="265" r:id="rId12"/>
    <p:sldId id="266" r:id="rId13"/>
    <p:sldId id="267" r:id="rId14"/>
    <p:sldId id="268" r:id="rId15"/>
    <p:sldId id="272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2" r:id="rId26"/>
    <p:sldId id="283" r:id="rId27"/>
    <p:sldId id="284" r:id="rId28"/>
    <p:sldId id="285" r:id="rId29"/>
    <p:sldId id="286" r:id="rId30"/>
    <p:sldId id="287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301" r:id="rId40"/>
    <p:sldId id="298" r:id="rId41"/>
    <p:sldId id="299" r:id="rId4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1667" autoAdjust="0"/>
  </p:normalViewPr>
  <p:slideViewPr>
    <p:cSldViewPr>
      <p:cViewPr varScale="1">
        <p:scale>
          <a:sx n="67" d="100"/>
          <a:sy n="67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72A27C-274D-47AF-9DF2-85CC2375387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CFAA9D64-0ED6-4651-BC2F-9023BBAB1020}">
      <dgm:prSet phldrT="[نص]"/>
      <dgm:spPr/>
      <dgm:t>
        <a:bodyPr/>
        <a:lstStyle/>
        <a:p>
          <a:pPr rtl="1"/>
          <a:r>
            <a:rPr lang="en-US" dirty="0" err="1" smtClean="0"/>
            <a:t>Antiamebic</a:t>
          </a:r>
          <a:r>
            <a:rPr lang="en-US" dirty="0" smtClean="0"/>
            <a:t> drugs</a:t>
          </a:r>
          <a:endParaRPr lang="ar-SA" dirty="0"/>
        </a:p>
      </dgm:t>
    </dgm:pt>
    <dgm:pt modelId="{370F431B-D5E5-4587-A3AF-8E8B3B0089B5}" type="parTrans" cxnId="{2EC68D68-3B37-418C-9CD4-5719A20F603B}">
      <dgm:prSet/>
      <dgm:spPr/>
      <dgm:t>
        <a:bodyPr/>
        <a:lstStyle/>
        <a:p>
          <a:pPr rtl="1"/>
          <a:endParaRPr lang="ar-SA"/>
        </a:p>
      </dgm:t>
    </dgm:pt>
    <dgm:pt modelId="{6E1B996D-F947-4425-818E-E72BE0CEED7B}" type="sibTrans" cxnId="{2EC68D68-3B37-418C-9CD4-5719A20F603B}">
      <dgm:prSet/>
      <dgm:spPr/>
      <dgm:t>
        <a:bodyPr/>
        <a:lstStyle/>
        <a:p>
          <a:pPr rtl="1"/>
          <a:endParaRPr lang="ar-SA"/>
        </a:p>
      </dgm:t>
    </dgm:pt>
    <dgm:pt modelId="{17FD2365-4B9C-43E9-81F1-8634F32B747E}">
      <dgm:prSet phldrT="[نص]"/>
      <dgm:spPr/>
      <dgm:t>
        <a:bodyPr/>
        <a:lstStyle/>
        <a:p>
          <a:pPr rtl="1"/>
          <a:r>
            <a:rPr lang="en-US" dirty="0" err="1" smtClean="0"/>
            <a:t>Diloxanide</a:t>
          </a:r>
          <a:r>
            <a:rPr lang="en-US" dirty="0" smtClean="0"/>
            <a:t> </a:t>
          </a:r>
          <a:r>
            <a:rPr lang="en-US" dirty="0" err="1" smtClean="0"/>
            <a:t>furoate</a:t>
          </a:r>
          <a:endParaRPr lang="ar-SA" dirty="0"/>
        </a:p>
      </dgm:t>
    </dgm:pt>
    <dgm:pt modelId="{76734545-8D54-4497-A8FD-2015E328B074}" type="parTrans" cxnId="{680AC000-9F14-4367-973D-8BA01D97A4F7}">
      <dgm:prSet/>
      <dgm:spPr/>
      <dgm:t>
        <a:bodyPr/>
        <a:lstStyle/>
        <a:p>
          <a:pPr rtl="1"/>
          <a:endParaRPr lang="ar-SA"/>
        </a:p>
      </dgm:t>
    </dgm:pt>
    <dgm:pt modelId="{4DEDD49B-F33D-4BD0-A76C-59F0C527C2BB}" type="sibTrans" cxnId="{680AC000-9F14-4367-973D-8BA01D97A4F7}">
      <dgm:prSet/>
      <dgm:spPr/>
      <dgm:t>
        <a:bodyPr/>
        <a:lstStyle/>
        <a:p>
          <a:pPr rtl="1"/>
          <a:endParaRPr lang="ar-SA"/>
        </a:p>
      </dgm:t>
    </dgm:pt>
    <dgm:pt modelId="{2926CB87-85B6-4F82-A37F-FBEC6F5B59C4}">
      <dgm:prSet phldrT="[نص]"/>
      <dgm:spPr/>
      <dgm:t>
        <a:bodyPr/>
        <a:lstStyle/>
        <a:p>
          <a:pPr rtl="1"/>
          <a:r>
            <a:rPr lang="en-US" dirty="0" err="1" smtClean="0"/>
            <a:t>Chloroquine</a:t>
          </a:r>
          <a:endParaRPr lang="ar-SA" dirty="0"/>
        </a:p>
      </dgm:t>
    </dgm:pt>
    <dgm:pt modelId="{21A6001D-398D-497B-A67D-1AD0D54F7E3E}" type="parTrans" cxnId="{39177E05-C27B-49A7-B49E-5583CBA8AA7E}">
      <dgm:prSet/>
      <dgm:spPr/>
      <dgm:t>
        <a:bodyPr/>
        <a:lstStyle/>
        <a:p>
          <a:pPr rtl="1"/>
          <a:endParaRPr lang="ar-SA"/>
        </a:p>
      </dgm:t>
    </dgm:pt>
    <dgm:pt modelId="{5158B058-4C94-420F-8911-B59083B617E0}" type="sibTrans" cxnId="{39177E05-C27B-49A7-B49E-5583CBA8AA7E}">
      <dgm:prSet/>
      <dgm:spPr/>
      <dgm:t>
        <a:bodyPr/>
        <a:lstStyle/>
        <a:p>
          <a:pPr rtl="1"/>
          <a:endParaRPr lang="ar-SA"/>
        </a:p>
      </dgm:t>
    </dgm:pt>
    <dgm:pt modelId="{61C73F2A-D064-4C1D-A938-4D35DAAB6FCA}">
      <dgm:prSet/>
      <dgm:spPr/>
      <dgm:t>
        <a:bodyPr/>
        <a:lstStyle/>
        <a:p>
          <a:pPr rtl="1"/>
          <a:r>
            <a:rPr lang="en-US" dirty="0" err="1" smtClean="0"/>
            <a:t>Iodoquinol</a:t>
          </a:r>
          <a:endParaRPr lang="ar-SA" dirty="0"/>
        </a:p>
      </dgm:t>
    </dgm:pt>
    <dgm:pt modelId="{A23FBD37-1440-4A28-9068-E47F5D911EFD}" type="parTrans" cxnId="{3A17D6D2-B1F5-49BF-9F3A-33ACAC059FD1}">
      <dgm:prSet/>
      <dgm:spPr/>
      <dgm:t>
        <a:bodyPr/>
        <a:lstStyle/>
        <a:p>
          <a:pPr rtl="1"/>
          <a:endParaRPr lang="ar-SA"/>
        </a:p>
      </dgm:t>
    </dgm:pt>
    <dgm:pt modelId="{FADB79FA-422C-4C6C-95BA-FD5EAA60A968}" type="sibTrans" cxnId="{3A17D6D2-B1F5-49BF-9F3A-33ACAC059FD1}">
      <dgm:prSet/>
      <dgm:spPr/>
      <dgm:t>
        <a:bodyPr/>
        <a:lstStyle/>
        <a:p>
          <a:pPr rtl="1"/>
          <a:endParaRPr lang="ar-SA"/>
        </a:p>
      </dgm:t>
    </dgm:pt>
    <dgm:pt modelId="{D4ACC941-58D9-485C-B34A-233F886837E8}">
      <dgm:prSet/>
      <dgm:spPr/>
      <dgm:t>
        <a:bodyPr/>
        <a:lstStyle/>
        <a:p>
          <a:pPr rtl="1"/>
          <a:r>
            <a:rPr lang="en-US" dirty="0" smtClean="0"/>
            <a:t>Emetine and </a:t>
          </a:r>
          <a:r>
            <a:rPr lang="en-US" dirty="0" err="1" smtClean="0"/>
            <a:t>dehydroemetine</a:t>
          </a:r>
          <a:endParaRPr lang="ar-SA" dirty="0"/>
        </a:p>
      </dgm:t>
    </dgm:pt>
    <dgm:pt modelId="{AEB2C82E-359B-4F61-8264-E311E5673A39}" type="parTrans" cxnId="{5E1D9A47-B71A-48C4-82C9-2C2CEE9A648B}">
      <dgm:prSet/>
      <dgm:spPr/>
      <dgm:t>
        <a:bodyPr/>
        <a:lstStyle/>
        <a:p>
          <a:pPr rtl="1"/>
          <a:endParaRPr lang="ar-SA"/>
        </a:p>
      </dgm:t>
    </dgm:pt>
    <dgm:pt modelId="{10E915AE-F6DF-4714-966F-3860DD6677F3}" type="sibTrans" cxnId="{5E1D9A47-B71A-48C4-82C9-2C2CEE9A648B}">
      <dgm:prSet/>
      <dgm:spPr/>
      <dgm:t>
        <a:bodyPr/>
        <a:lstStyle/>
        <a:p>
          <a:pPr rtl="1"/>
          <a:endParaRPr lang="ar-SA"/>
        </a:p>
      </dgm:t>
    </dgm:pt>
    <dgm:pt modelId="{1AEE5256-9237-47C0-B882-18AA125E1CCF}">
      <dgm:prSet/>
      <dgm:spPr/>
      <dgm:t>
        <a:bodyPr/>
        <a:lstStyle/>
        <a:p>
          <a:pPr rtl="1"/>
          <a:r>
            <a:rPr lang="en-US" dirty="0" err="1" smtClean="0"/>
            <a:t>Tinidazole</a:t>
          </a:r>
          <a:endParaRPr lang="ar-SA" dirty="0"/>
        </a:p>
      </dgm:t>
    </dgm:pt>
    <dgm:pt modelId="{5B73E2EB-1780-4B2B-BE55-766F908FA5A8}" type="parTrans" cxnId="{539FC837-FEF2-45A1-9EAA-63567E58ED0D}">
      <dgm:prSet/>
      <dgm:spPr/>
      <dgm:t>
        <a:bodyPr/>
        <a:lstStyle/>
        <a:p>
          <a:pPr rtl="1"/>
          <a:endParaRPr lang="ar-SA"/>
        </a:p>
      </dgm:t>
    </dgm:pt>
    <dgm:pt modelId="{E9E4DB03-0684-4F5E-9570-95192ECB3470}" type="sibTrans" cxnId="{539FC837-FEF2-45A1-9EAA-63567E58ED0D}">
      <dgm:prSet/>
      <dgm:spPr/>
      <dgm:t>
        <a:bodyPr/>
        <a:lstStyle/>
        <a:p>
          <a:pPr rtl="1"/>
          <a:endParaRPr lang="ar-SA"/>
        </a:p>
      </dgm:t>
    </dgm:pt>
    <dgm:pt modelId="{4470605E-A315-414A-912D-F20BD9221E45}">
      <dgm:prSet/>
      <dgm:spPr/>
      <dgm:t>
        <a:bodyPr/>
        <a:lstStyle/>
        <a:p>
          <a:pPr rtl="1"/>
          <a:r>
            <a:rPr lang="en-US" dirty="0" err="1" smtClean="0"/>
            <a:t>Metronidazole</a:t>
          </a:r>
          <a:r>
            <a:rPr lang="en-US" dirty="0" smtClean="0"/>
            <a:t> </a:t>
          </a:r>
          <a:endParaRPr lang="ar-SA" dirty="0"/>
        </a:p>
      </dgm:t>
    </dgm:pt>
    <dgm:pt modelId="{4C6E32A8-5DC1-4C85-ACE2-C580BF3215F0}" type="parTrans" cxnId="{97F3D371-361A-4264-9D02-84D999E5C2A0}">
      <dgm:prSet/>
      <dgm:spPr/>
      <dgm:t>
        <a:bodyPr/>
        <a:lstStyle/>
        <a:p>
          <a:pPr rtl="1"/>
          <a:endParaRPr lang="ar-SA"/>
        </a:p>
      </dgm:t>
    </dgm:pt>
    <dgm:pt modelId="{706980D6-6778-4909-89D7-107DB19654FB}" type="sibTrans" cxnId="{97F3D371-361A-4264-9D02-84D999E5C2A0}">
      <dgm:prSet/>
      <dgm:spPr/>
      <dgm:t>
        <a:bodyPr/>
        <a:lstStyle/>
        <a:p>
          <a:pPr rtl="1"/>
          <a:endParaRPr lang="ar-SA"/>
        </a:p>
      </dgm:t>
    </dgm:pt>
    <dgm:pt modelId="{4EB4B886-1FC5-4C44-A343-22671E20D36B}">
      <dgm:prSet/>
      <dgm:spPr/>
      <dgm:t>
        <a:bodyPr/>
        <a:lstStyle/>
        <a:p>
          <a:pPr rtl="1"/>
          <a:r>
            <a:rPr lang="en-US" dirty="0" err="1" smtClean="0"/>
            <a:t>Paromomycin</a:t>
          </a:r>
          <a:endParaRPr lang="ar-SA" dirty="0"/>
        </a:p>
      </dgm:t>
    </dgm:pt>
    <dgm:pt modelId="{7A3DFCDD-F561-4660-86DC-FDD749574D43}" type="parTrans" cxnId="{EA932D3E-D5FF-4AC0-AABB-333179378853}">
      <dgm:prSet/>
      <dgm:spPr/>
      <dgm:t>
        <a:bodyPr/>
        <a:lstStyle/>
        <a:p>
          <a:pPr rtl="1"/>
          <a:endParaRPr lang="ar-SA"/>
        </a:p>
      </dgm:t>
    </dgm:pt>
    <dgm:pt modelId="{A54E5068-21B9-493E-999D-5C10620941FF}" type="sibTrans" cxnId="{EA932D3E-D5FF-4AC0-AABB-333179378853}">
      <dgm:prSet/>
      <dgm:spPr/>
      <dgm:t>
        <a:bodyPr/>
        <a:lstStyle/>
        <a:p>
          <a:pPr rtl="1"/>
          <a:endParaRPr lang="ar-SA"/>
        </a:p>
      </dgm:t>
    </dgm:pt>
    <dgm:pt modelId="{7A31412A-D905-4767-AB3D-44B0867FFFB9}" type="pres">
      <dgm:prSet presAssocID="{4572A27C-274D-47AF-9DF2-85CC2375387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6BD2A20-DC62-4549-BDA3-DE86AFA32CBE}" type="pres">
      <dgm:prSet presAssocID="{CFAA9D64-0ED6-4651-BC2F-9023BBAB1020}" presName="hierRoot1" presStyleCnt="0"/>
      <dgm:spPr/>
    </dgm:pt>
    <dgm:pt modelId="{FC2FB4DA-80D5-4093-95EF-8C3C11158CC1}" type="pres">
      <dgm:prSet presAssocID="{CFAA9D64-0ED6-4651-BC2F-9023BBAB1020}" presName="composite" presStyleCnt="0"/>
      <dgm:spPr/>
    </dgm:pt>
    <dgm:pt modelId="{6550C18C-3332-4594-B0FD-F0D7E88B0EA4}" type="pres">
      <dgm:prSet presAssocID="{CFAA9D64-0ED6-4651-BC2F-9023BBAB1020}" presName="background" presStyleLbl="node0" presStyleIdx="0" presStyleCnt="1"/>
      <dgm:spPr/>
    </dgm:pt>
    <dgm:pt modelId="{D811817D-5053-464E-88C5-45098D777C94}" type="pres">
      <dgm:prSet presAssocID="{CFAA9D64-0ED6-4651-BC2F-9023BBAB1020}" presName="text" presStyleLbl="fgAcc0" presStyleIdx="0" presStyleCnt="1" custScaleX="179788" custLinFactNeighborX="-2187" custLinFactNeighborY="10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5C3608E-0271-426B-AC78-5B447BAE480C}" type="pres">
      <dgm:prSet presAssocID="{CFAA9D64-0ED6-4651-BC2F-9023BBAB1020}" presName="hierChild2" presStyleCnt="0"/>
      <dgm:spPr/>
    </dgm:pt>
    <dgm:pt modelId="{BF441778-1DCB-4609-A73B-49FDF4A53F0B}" type="pres">
      <dgm:prSet presAssocID="{4C6E32A8-5DC1-4C85-ACE2-C580BF3215F0}" presName="Name10" presStyleLbl="parChTrans1D2" presStyleIdx="0" presStyleCnt="7"/>
      <dgm:spPr/>
      <dgm:t>
        <a:bodyPr/>
        <a:lstStyle/>
        <a:p>
          <a:endParaRPr lang="en-US"/>
        </a:p>
      </dgm:t>
    </dgm:pt>
    <dgm:pt modelId="{E256DAFA-B276-4A8B-9EC1-A6749EF9A772}" type="pres">
      <dgm:prSet presAssocID="{4470605E-A315-414A-912D-F20BD9221E45}" presName="hierRoot2" presStyleCnt="0"/>
      <dgm:spPr/>
    </dgm:pt>
    <dgm:pt modelId="{4738A25E-E32E-46F4-ACD9-12E58251008E}" type="pres">
      <dgm:prSet presAssocID="{4470605E-A315-414A-912D-F20BD9221E45}" presName="composite2" presStyleCnt="0"/>
      <dgm:spPr/>
    </dgm:pt>
    <dgm:pt modelId="{816D7AD5-C40E-4902-B96F-67D0228BC021}" type="pres">
      <dgm:prSet presAssocID="{4470605E-A315-414A-912D-F20BD9221E45}" presName="background2" presStyleLbl="node2" presStyleIdx="0" presStyleCnt="7"/>
      <dgm:spPr/>
    </dgm:pt>
    <dgm:pt modelId="{20DE22BC-269E-40EE-8205-2E376926DEB1}" type="pres">
      <dgm:prSet presAssocID="{4470605E-A315-414A-912D-F20BD9221E45}" presName="text2" presStyleLbl="fgAcc2" presStyleIdx="0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F540FB-E5EA-49DD-906D-6966A103AFF8}" type="pres">
      <dgm:prSet presAssocID="{4470605E-A315-414A-912D-F20BD9221E45}" presName="hierChild3" presStyleCnt="0"/>
      <dgm:spPr/>
    </dgm:pt>
    <dgm:pt modelId="{C951217B-C925-437A-9BA7-D522FF391BD1}" type="pres">
      <dgm:prSet presAssocID="{5B73E2EB-1780-4B2B-BE55-766F908FA5A8}" presName="Name10" presStyleLbl="parChTrans1D2" presStyleIdx="1" presStyleCnt="7"/>
      <dgm:spPr/>
      <dgm:t>
        <a:bodyPr/>
        <a:lstStyle/>
        <a:p>
          <a:endParaRPr lang="en-US"/>
        </a:p>
      </dgm:t>
    </dgm:pt>
    <dgm:pt modelId="{DAFF1986-F965-473C-BCA1-E07E8B77C5B2}" type="pres">
      <dgm:prSet presAssocID="{1AEE5256-9237-47C0-B882-18AA125E1CCF}" presName="hierRoot2" presStyleCnt="0"/>
      <dgm:spPr/>
    </dgm:pt>
    <dgm:pt modelId="{7CDB94A8-F4CE-42AE-BA76-0350A26F5E4E}" type="pres">
      <dgm:prSet presAssocID="{1AEE5256-9237-47C0-B882-18AA125E1CCF}" presName="composite2" presStyleCnt="0"/>
      <dgm:spPr/>
    </dgm:pt>
    <dgm:pt modelId="{7AF9CB0D-378A-477A-BBF3-319F0E86E540}" type="pres">
      <dgm:prSet presAssocID="{1AEE5256-9237-47C0-B882-18AA125E1CCF}" presName="background2" presStyleLbl="node2" presStyleIdx="1" presStyleCnt="7"/>
      <dgm:spPr/>
    </dgm:pt>
    <dgm:pt modelId="{6BE12BC1-C345-4CDB-8F57-B3915DEA123D}" type="pres">
      <dgm:prSet presAssocID="{1AEE5256-9237-47C0-B882-18AA125E1CCF}" presName="text2" presStyleLbl="fgAcc2" presStyleIdx="1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6790E7-57E4-47DD-87B6-B437E7313ECB}" type="pres">
      <dgm:prSet presAssocID="{1AEE5256-9237-47C0-B882-18AA125E1CCF}" presName="hierChild3" presStyleCnt="0"/>
      <dgm:spPr/>
    </dgm:pt>
    <dgm:pt modelId="{73F64A85-4DD6-469C-BFAD-C6FDFF76AE37}" type="pres">
      <dgm:prSet presAssocID="{76734545-8D54-4497-A8FD-2015E328B074}" presName="Name10" presStyleLbl="parChTrans1D2" presStyleIdx="2" presStyleCnt="7"/>
      <dgm:spPr/>
      <dgm:t>
        <a:bodyPr/>
        <a:lstStyle/>
        <a:p>
          <a:endParaRPr lang="en-US"/>
        </a:p>
      </dgm:t>
    </dgm:pt>
    <dgm:pt modelId="{BDC22437-DA82-4F6A-AAAF-25D01A061C56}" type="pres">
      <dgm:prSet presAssocID="{17FD2365-4B9C-43E9-81F1-8634F32B747E}" presName="hierRoot2" presStyleCnt="0"/>
      <dgm:spPr/>
    </dgm:pt>
    <dgm:pt modelId="{41691F05-B0D4-4011-9C6A-B13F20BB6528}" type="pres">
      <dgm:prSet presAssocID="{17FD2365-4B9C-43E9-81F1-8634F32B747E}" presName="composite2" presStyleCnt="0"/>
      <dgm:spPr/>
    </dgm:pt>
    <dgm:pt modelId="{5B37D5B3-0301-4C97-B20A-E00A185DB35D}" type="pres">
      <dgm:prSet presAssocID="{17FD2365-4B9C-43E9-81F1-8634F32B747E}" presName="background2" presStyleLbl="node2" presStyleIdx="2" presStyleCnt="7"/>
      <dgm:spPr/>
    </dgm:pt>
    <dgm:pt modelId="{FF9F2294-40CD-44B1-B56A-76F230317ED3}" type="pres">
      <dgm:prSet presAssocID="{17FD2365-4B9C-43E9-81F1-8634F32B747E}" presName="text2" presStyleLbl="fgAcc2" presStyleIdx="2" presStyleCnt="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5CF1B85-5F16-4D41-BA59-959096C0E3C0}" type="pres">
      <dgm:prSet presAssocID="{17FD2365-4B9C-43E9-81F1-8634F32B747E}" presName="hierChild3" presStyleCnt="0"/>
      <dgm:spPr/>
    </dgm:pt>
    <dgm:pt modelId="{1C107D05-90F2-46CD-86F4-3955036B9A07}" type="pres">
      <dgm:prSet presAssocID="{A23FBD37-1440-4A28-9068-E47F5D911EFD}" presName="Name10" presStyleLbl="parChTrans1D2" presStyleIdx="3" presStyleCnt="7"/>
      <dgm:spPr/>
      <dgm:t>
        <a:bodyPr/>
        <a:lstStyle/>
        <a:p>
          <a:endParaRPr lang="en-US"/>
        </a:p>
      </dgm:t>
    </dgm:pt>
    <dgm:pt modelId="{14D7C772-6532-49E3-A504-162118ED3F1A}" type="pres">
      <dgm:prSet presAssocID="{61C73F2A-D064-4C1D-A938-4D35DAAB6FCA}" presName="hierRoot2" presStyleCnt="0"/>
      <dgm:spPr/>
    </dgm:pt>
    <dgm:pt modelId="{AFD7D433-F11C-4CDA-8B40-C05012681492}" type="pres">
      <dgm:prSet presAssocID="{61C73F2A-D064-4C1D-A938-4D35DAAB6FCA}" presName="composite2" presStyleCnt="0"/>
      <dgm:spPr/>
    </dgm:pt>
    <dgm:pt modelId="{D51C48EA-C474-4B52-B2D4-5F2A46FF40B7}" type="pres">
      <dgm:prSet presAssocID="{61C73F2A-D064-4C1D-A938-4D35DAAB6FCA}" presName="background2" presStyleLbl="node2" presStyleIdx="3" presStyleCnt="7"/>
      <dgm:spPr/>
    </dgm:pt>
    <dgm:pt modelId="{4865AB70-F05D-469C-BE68-B88A73E2A77D}" type="pres">
      <dgm:prSet presAssocID="{61C73F2A-D064-4C1D-A938-4D35DAAB6FCA}" presName="text2" presStyleLbl="fgAcc2" presStyleIdx="3" presStyleCnt="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D4113A3-17BA-4506-B149-2F20421CF81F}" type="pres">
      <dgm:prSet presAssocID="{61C73F2A-D064-4C1D-A938-4D35DAAB6FCA}" presName="hierChild3" presStyleCnt="0"/>
      <dgm:spPr/>
    </dgm:pt>
    <dgm:pt modelId="{0D30F7C1-24B3-460F-820A-2BD4E26BE722}" type="pres">
      <dgm:prSet presAssocID="{AEB2C82E-359B-4F61-8264-E311E5673A39}" presName="Name10" presStyleLbl="parChTrans1D2" presStyleIdx="4" presStyleCnt="7"/>
      <dgm:spPr/>
      <dgm:t>
        <a:bodyPr/>
        <a:lstStyle/>
        <a:p>
          <a:endParaRPr lang="en-US"/>
        </a:p>
      </dgm:t>
    </dgm:pt>
    <dgm:pt modelId="{EA56D434-7591-4D7D-A6F7-27E0DAB7D940}" type="pres">
      <dgm:prSet presAssocID="{D4ACC941-58D9-485C-B34A-233F886837E8}" presName="hierRoot2" presStyleCnt="0"/>
      <dgm:spPr/>
    </dgm:pt>
    <dgm:pt modelId="{64967CA4-4AF0-4385-A431-D94BD006F0C4}" type="pres">
      <dgm:prSet presAssocID="{D4ACC941-58D9-485C-B34A-233F886837E8}" presName="composite2" presStyleCnt="0"/>
      <dgm:spPr/>
    </dgm:pt>
    <dgm:pt modelId="{7329F8A2-621C-444F-A348-FA19499D8BE8}" type="pres">
      <dgm:prSet presAssocID="{D4ACC941-58D9-485C-B34A-233F886837E8}" presName="background2" presStyleLbl="node2" presStyleIdx="4" presStyleCnt="7"/>
      <dgm:spPr/>
    </dgm:pt>
    <dgm:pt modelId="{2EEBBB22-BA4D-4B32-9E21-75CFFE60F6F2}" type="pres">
      <dgm:prSet presAssocID="{D4ACC941-58D9-485C-B34A-233F886837E8}" presName="text2" presStyleLbl="fgAcc2" presStyleIdx="4" presStyleCnt="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699A7BC-0180-461B-B190-73B41EE0418A}" type="pres">
      <dgm:prSet presAssocID="{D4ACC941-58D9-485C-B34A-233F886837E8}" presName="hierChild3" presStyleCnt="0"/>
      <dgm:spPr/>
    </dgm:pt>
    <dgm:pt modelId="{C6ED7E16-2D84-463D-B51E-BB1C6274983C}" type="pres">
      <dgm:prSet presAssocID="{7A3DFCDD-F561-4660-86DC-FDD749574D43}" presName="Name10" presStyleLbl="parChTrans1D2" presStyleIdx="5" presStyleCnt="7"/>
      <dgm:spPr/>
      <dgm:t>
        <a:bodyPr/>
        <a:lstStyle/>
        <a:p>
          <a:endParaRPr lang="en-US"/>
        </a:p>
      </dgm:t>
    </dgm:pt>
    <dgm:pt modelId="{1403A408-30BC-465B-A187-D626ED9FF927}" type="pres">
      <dgm:prSet presAssocID="{4EB4B886-1FC5-4C44-A343-22671E20D36B}" presName="hierRoot2" presStyleCnt="0"/>
      <dgm:spPr/>
    </dgm:pt>
    <dgm:pt modelId="{8029F38D-8639-41C9-8E98-D9B402D4DE8C}" type="pres">
      <dgm:prSet presAssocID="{4EB4B886-1FC5-4C44-A343-22671E20D36B}" presName="composite2" presStyleCnt="0"/>
      <dgm:spPr/>
    </dgm:pt>
    <dgm:pt modelId="{39E72CB4-9956-491B-8A59-4B787DC95D58}" type="pres">
      <dgm:prSet presAssocID="{4EB4B886-1FC5-4C44-A343-22671E20D36B}" presName="background2" presStyleLbl="node2" presStyleIdx="5" presStyleCnt="7"/>
      <dgm:spPr/>
    </dgm:pt>
    <dgm:pt modelId="{0DA81080-BD44-4870-87D0-AD04C2F762B8}" type="pres">
      <dgm:prSet presAssocID="{4EB4B886-1FC5-4C44-A343-22671E20D36B}" presName="text2" presStyleLbl="fgAcc2" presStyleIdx="5" presStyleCnt="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76BDACD-C84A-45FC-9B89-750AB7CD187A}" type="pres">
      <dgm:prSet presAssocID="{4EB4B886-1FC5-4C44-A343-22671E20D36B}" presName="hierChild3" presStyleCnt="0"/>
      <dgm:spPr/>
    </dgm:pt>
    <dgm:pt modelId="{ADBE2D86-398A-4681-8EAC-4498FFFDC0E1}" type="pres">
      <dgm:prSet presAssocID="{21A6001D-398D-497B-A67D-1AD0D54F7E3E}" presName="Name10" presStyleLbl="parChTrans1D2" presStyleIdx="6" presStyleCnt="7"/>
      <dgm:spPr/>
      <dgm:t>
        <a:bodyPr/>
        <a:lstStyle/>
        <a:p>
          <a:endParaRPr lang="en-US"/>
        </a:p>
      </dgm:t>
    </dgm:pt>
    <dgm:pt modelId="{5CB4CB81-D155-4297-B627-10D7CA62D644}" type="pres">
      <dgm:prSet presAssocID="{2926CB87-85B6-4F82-A37F-FBEC6F5B59C4}" presName="hierRoot2" presStyleCnt="0"/>
      <dgm:spPr/>
    </dgm:pt>
    <dgm:pt modelId="{4289AFBE-4986-41DE-B30E-FB40113CA945}" type="pres">
      <dgm:prSet presAssocID="{2926CB87-85B6-4F82-A37F-FBEC6F5B59C4}" presName="composite2" presStyleCnt="0"/>
      <dgm:spPr/>
    </dgm:pt>
    <dgm:pt modelId="{19A88023-9665-4E78-9C3E-F6BB91E63085}" type="pres">
      <dgm:prSet presAssocID="{2926CB87-85B6-4F82-A37F-FBEC6F5B59C4}" presName="background2" presStyleLbl="node2" presStyleIdx="6" presStyleCnt="7"/>
      <dgm:spPr/>
    </dgm:pt>
    <dgm:pt modelId="{2FFDD904-14D1-4924-8D5B-980CBC2A7A5A}" type="pres">
      <dgm:prSet presAssocID="{2926CB87-85B6-4F82-A37F-FBEC6F5B59C4}" presName="text2" presStyleLbl="fgAcc2" presStyleIdx="6" presStyleCnt="7" custLinFactNeighborX="205" custLinFactNeighborY="-8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1F24970-521D-44D5-8557-7A11E5E0DCC8}" type="pres">
      <dgm:prSet presAssocID="{2926CB87-85B6-4F82-A37F-FBEC6F5B59C4}" presName="hierChild3" presStyleCnt="0"/>
      <dgm:spPr/>
    </dgm:pt>
  </dgm:ptLst>
  <dgm:cxnLst>
    <dgm:cxn modelId="{5A95B307-C5CC-4B05-A7FC-E3D6A1066792}" type="presOf" srcId="{2926CB87-85B6-4F82-A37F-FBEC6F5B59C4}" destId="{2FFDD904-14D1-4924-8D5B-980CBC2A7A5A}" srcOrd="0" destOrd="0" presId="urn:microsoft.com/office/officeart/2005/8/layout/hierarchy1"/>
    <dgm:cxn modelId="{B7F1CBBE-71BF-4C4F-A739-FD2DEBD9B3F4}" type="presOf" srcId="{A23FBD37-1440-4A28-9068-E47F5D911EFD}" destId="{1C107D05-90F2-46CD-86F4-3955036B9A07}" srcOrd="0" destOrd="0" presId="urn:microsoft.com/office/officeart/2005/8/layout/hierarchy1"/>
    <dgm:cxn modelId="{7832C575-A8DA-4342-A3F3-B48267BE3525}" type="presOf" srcId="{1AEE5256-9237-47C0-B882-18AA125E1CCF}" destId="{6BE12BC1-C345-4CDB-8F57-B3915DEA123D}" srcOrd="0" destOrd="0" presId="urn:microsoft.com/office/officeart/2005/8/layout/hierarchy1"/>
    <dgm:cxn modelId="{69C5FD37-D7D7-493A-B8BE-0FCE645FAA3C}" type="presOf" srcId="{4EB4B886-1FC5-4C44-A343-22671E20D36B}" destId="{0DA81080-BD44-4870-87D0-AD04C2F762B8}" srcOrd="0" destOrd="0" presId="urn:microsoft.com/office/officeart/2005/8/layout/hierarchy1"/>
    <dgm:cxn modelId="{FF71E1E3-E526-458F-A921-B846B1CAD2C2}" type="presOf" srcId="{61C73F2A-D064-4C1D-A938-4D35DAAB6FCA}" destId="{4865AB70-F05D-469C-BE68-B88A73E2A77D}" srcOrd="0" destOrd="0" presId="urn:microsoft.com/office/officeart/2005/8/layout/hierarchy1"/>
    <dgm:cxn modelId="{3D4329EE-B6BC-4D49-9659-9D92002D5A49}" type="presOf" srcId="{CFAA9D64-0ED6-4651-BC2F-9023BBAB1020}" destId="{D811817D-5053-464E-88C5-45098D777C94}" srcOrd="0" destOrd="0" presId="urn:microsoft.com/office/officeart/2005/8/layout/hierarchy1"/>
    <dgm:cxn modelId="{5DDA6AA6-E78F-4EA6-B8A0-9137980F41E8}" type="presOf" srcId="{D4ACC941-58D9-485C-B34A-233F886837E8}" destId="{2EEBBB22-BA4D-4B32-9E21-75CFFE60F6F2}" srcOrd="0" destOrd="0" presId="urn:microsoft.com/office/officeart/2005/8/layout/hierarchy1"/>
    <dgm:cxn modelId="{5A631D97-8B00-4D02-947D-0CC8CD0EE72F}" type="presOf" srcId="{17FD2365-4B9C-43E9-81F1-8634F32B747E}" destId="{FF9F2294-40CD-44B1-B56A-76F230317ED3}" srcOrd="0" destOrd="0" presId="urn:microsoft.com/office/officeart/2005/8/layout/hierarchy1"/>
    <dgm:cxn modelId="{39177E05-C27B-49A7-B49E-5583CBA8AA7E}" srcId="{CFAA9D64-0ED6-4651-BC2F-9023BBAB1020}" destId="{2926CB87-85B6-4F82-A37F-FBEC6F5B59C4}" srcOrd="6" destOrd="0" parTransId="{21A6001D-398D-497B-A67D-1AD0D54F7E3E}" sibTransId="{5158B058-4C94-420F-8911-B59083B617E0}"/>
    <dgm:cxn modelId="{680AC000-9F14-4367-973D-8BA01D97A4F7}" srcId="{CFAA9D64-0ED6-4651-BC2F-9023BBAB1020}" destId="{17FD2365-4B9C-43E9-81F1-8634F32B747E}" srcOrd="2" destOrd="0" parTransId="{76734545-8D54-4497-A8FD-2015E328B074}" sibTransId="{4DEDD49B-F33D-4BD0-A76C-59F0C527C2BB}"/>
    <dgm:cxn modelId="{18CA6BEA-523A-48F2-BB7C-546547B3327B}" type="presOf" srcId="{AEB2C82E-359B-4F61-8264-E311E5673A39}" destId="{0D30F7C1-24B3-460F-820A-2BD4E26BE722}" srcOrd="0" destOrd="0" presId="urn:microsoft.com/office/officeart/2005/8/layout/hierarchy1"/>
    <dgm:cxn modelId="{901EE94B-905A-47F9-AF24-EDEADFFCC476}" type="presOf" srcId="{21A6001D-398D-497B-A67D-1AD0D54F7E3E}" destId="{ADBE2D86-398A-4681-8EAC-4498FFFDC0E1}" srcOrd="0" destOrd="0" presId="urn:microsoft.com/office/officeart/2005/8/layout/hierarchy1"/>
    <dgm:cxn modelId="{CB58E793-5757-4461-B568-3E2C4E8BCDC8}" type="presOf" srcId="{5B73E2EB-1780-4B2B-BE55-766F908FA5A8}" destId="{C951217B-C925-437A-9BA7-D522FF391BD1}" srcOrd="0" destOrd="0" presId="urn:microsoft.com/office/officeart/2005/8/layout/hierarchy1"/>
    <dgm:cxn modelId="{539FC837-FEF2-45A1-9EAA-63567E58ED0D}" srcId="{CFAA9D64-0ED6-4651-BC2F-9023BBAB1020}" destId="{1AEE5256-9237-47C0-B882-18AA125E1CCF}" srcOrd="1" destOrd="0" parTransId="{5B73E2EB-1780-4B2B-BE55-766F908FA5A8}" sibTransId="{E9E4DB03-0684-4F5E-9570-95192ECB3470}"/>
    <dgm:cxn modelId="{194373B5-27A7-4B05-9B26-C20564D0EAC8}" type="presOf" srcId="{7A3DFCDD-F561-4660-86DC-FDD749574D43}" destId="{C6ED7E16-2D84-463D-B51E-BB1C6274983C}" srcOrd="0" destOrd="0" presId="urn:microsoft.com/office/officeart/2005/8/layout/hierarchy1"/>
    <dgm:cxn modelId="{5E1D9A47-B71A-48C4-82C9-2C2CEE9A648B}" srcId="{CFAA9D64-0ED6-4651-BC2F-9023BBAB1020}" destId="{D4ACC941-58D9-485C-B34A-233F886837E8}" srcOrd="4" destOrd="0" parTransId="{AEB2C82E-359B-4F61-8264-E311E5673A39}" sibTransId="{10E915AE-F6DF-4714-966F-3860DD6677F3}"/>
    <dgm:cxn modelId="{BAB698CA-96F5-44BD-92E7-40B1D519EC60}" type="presOf" srcId="{4470605E-A315-414A-912D-F20BD9221E45}" destId="{20DE22BC-269E-40EE-8205-2E376926DEB1}" srcOrd="0" destOrd="0" presId="urn:microsoft.com/office/officeart/2005/8/layout/hierarchy1"/>
    <dgm:cxn modelId="{549036D6-AB6D-4DAE-B023-0AB70EC01E1C}" type="presOf" srcId="{4572A27C-274D-47AF-9DF2-85CC23753877}" destId="{7A31412A-D905-4767-AB3D-44B0867FFFB9}" srcOrd="0" destOrd="0" presId="urn:microsoft.com/office/officeart/2005/8/layout/hierarchy1"/>
    <dgm:cxn modelId="{97F3D371-361A-4264-9D02-84D999E5C2A0}" srcId="{CFAA9D64-0ED6-4651-BC2F-9023BBAB1020}" destId="{4470605E-A315-414A-912D-F20BD9221E45}" srcOrd="0" destOrd="0" parTransId="{4C6E32A8-5DC1-4C85-ACE2-C580BF3215F0}" sibTransId="{706980D6-6778-4909-89D7-107DB19654FB}"/>
    <dgm:cxn modelId="{2EC68D68-3B37-418C-9CD4-5719A20F603B}" srcId="{4572A27C-274D-47AF-9DF2-85CC23753877}" destId="{CFAA9D64-0ED6-4651-BC2F-9023BBAB1020}" srcOrd="0" destOrd="0" parTransId="{370F431B-D5E5-4587-A3AF-8E8B3B0089B5}" sibTransId="{6E1B996D-F947-4425-818E-E72BE0CEED7B}"/>
    <dgm:cxn modelId="{EA932D3E-D5FF-4AC0-AABB-333179378853}" srcId="{CFAA9D64-0ED6-4651-BC2F-9023BBAB1020}" destId="{4EB4B886-1FC5-4C44-A343-22671E20D36B}" srcOrd="5" destOrd="0" parTransId="{7A3DFCDD-F561-4660-86DC-FDD749574D43}" sibTransId="{A54E5068-21B9-493E-999D-5C10620941FF}"/>
    <dgm:cxn modelId="{3A17D6D2-B1F5-49BF-9F3A-33ACAC059FD1}" srcId="{CFAA9D64-0ED6-4651-BC2F-9023BBAB1020}" destId="{61C73F2A-D064-4C1D-A938-4D35DAAB6FCA}" srcOrd="3" destOrd="0" parTransId="{A23FBD37-1440-4A28-9068-E47F5D911EFD}" sibTransId="{FADB79FA-422C-4C6C-95BA-FD5EAA60A968}"/>
    <dgm:cxn modelId="{34640F80-72E8-4285-99F4-4C0177D718B3}" type="presOf" srcId="{4C6E32A8-5DC1-4C85-ACE2-C580BF3215F0}" destId="{BF441778-1DCB-4609-A73B-49FDF4A53F0B}" srcOrd="0" destOrd="0" presId="urn:microsoft.com/office/officeart/2005/8/layout/hierarchy1"/>
    <dgm:cxn modelId="{525E5BF3-5934-49A1-A944-00BC5114EC97}" type="presOf" srcId="{76734545-8D54-4497-A8FD-2015E328B074}" destId="{73F64A85-4DD6-469C-BFAD-C6FDFF76AE37}" srcOrd="0" destOrd="0" presId="urn:microsoft.com/office/officeart/2005/8/layout/hierarchy1"/>
    <dgm:cxn modelId="{1F6A7094-D7EE-44DE-838B-7019A0FCB66E}" type="presParOf" srcId="{7A31412A-D905-4767-AB3D-44B0867FFFB9}" destId="{06BD2A20-DC62-4549-BDA3-DE86AFA32CBE}" srcOrd="0" destOrd="0" presId="urn:microsoft.com/office/officeart/2005/8/layout/hierarchy1"/>
    <dgm:cxn modelId="{DFC82D3E-F369-429B-BBAC-B7EB4B03D931}" type="presParOf" srcId="{06BD2A20-DC62-4549-BDA3-DE86AFA32CBE}" destId="{FC2FB4DA-80D5-4093-95EF-8C3C11158CC1}" srcOrd="0" destOrd="0" presId="urn:microsoft.com/office/officeart/2005/8/layout/hierarchy1"/>
    <dgm:cxn modelId="{A294FF28-6D1A-4245-9FFA-16D7CB97182E}" type="presParOf" srcId="{FC2FB4DA-80D5-4093-95EF-8C3C11158CC1}" destId="{6550C18C-3332-4594-B0FD-F0D7E88B0EA4}" srcOrd="0" destOrd="0" presId="urn:microsoft.com/office/officeart/2005/8/layout/hierarchy1"/>
    <dgm:cxn modelId="{6AD863A2-D365-4B51-AF5A-1E4239F28594}" type="presParOf" srcId="{FC2FB4DA-80D5-4093-95EF-8C3C11158CC1}" destId="{D811817D-5053-464E-88C5-45098D777C94}" srcOrd="1" destOrd="0" presId="urn:microsoft.com/office/officeart/2005/8/layout/hierarchy1"/>
    <dgm:cxn modelId="{E029ABB2-8FE5-49F9-B053-BE583CB3E12B}" type="presParOf" srcId="{06BD2A20-DC62-4549-BDA3-DE86AFA32CBE}" destId="{05C3608E-0271-426B-AC78-5B447BAE480C}" srcOrd="1" destOrd="0" presId="urn:microsoft.com/office/officeart/2005/8/layout/hierarchy1"/>
    <dgm:cxn modelId="{8982FCF7-F271-488E-B57A-B71F2026DD08}" type="presParOf" srcId="{05C3608E-0271-426B-AC78-5B447BAE480C}" destId="{BF441778-1DCB-4609-A73B-49FDF4A53F0B}" srcOrd="0" destOrd="0" presId="urn:microsoft.com/office/officeart/2005/8/layout/hierarchy1"/>
    <dgm:cxn modelId="{DEB6BE10-AE87-43C8-A56E-AE9FDE121852}" type="presParOf" srcId="{05C3608E-0271-426B-AC78-5B447BAE480C}" destId="{E256DAFA-B276-4A8B-9EC1-A6749EF9A772}" srcOrd="1" destOrd="0" presId="urn:microsoft.com/office/officeart/2005/8/layout/hierarchy1"/>
    <dgm:cxn modelId="{D3211540-3CA0-4EFF-9C45-EF5C6E7385A2}" type="presParOf" srcId="{E256DAFA-B276-4A8B-9EC1-A6749EF9A772}" destId="{4738A25E-E32E-46F4-ACD9-12E58251008E}" srcOrd="0" destOrd="0" presId="urn:microsoft.com/office/officeart/2005/8/layout/hierarchy1"/>
    <dgm:cxn modelId="{6F9E02FD-4978-434F-83E0-EEACE3ACF900}" type="presParOf" srcId="{4738A25E-E32E-46F4-ACD9-12E58251008E}" destId="{816D7AD5-C40E-4902-B96F-67D0228BC021}" srcOrd="0" destOrd="0" presId="urn:microsoft.com/office/officeart/2005/8/layout/hierarchy1"/>
    <dgm:cxn modelId="{49D904FD-EF14-4B23-BA20-A5310A222673}" type="presParOf" srcId="{4738A25E-E32E-46F4-ACD9-12E58251008E}" destId="{20DE22BC-269E-40EE-8205-2E376926DEB1}" srcOrd="1" destOrd="0" presId="urn:microsoft.com/office/officeart/2005/8/layout/hierarchy1"/>
    <dgm:cxn modelId="{2317DDE6-4BD5-483A-810F-3D14A3AC8302}" type="presParOf" srcId="{E256DAFA-B276-4A8B-9EC1-A6749EF9A772}" destId="{8BF540FB-E5EA-49DD-906D-6966A103AFF8}" srcOrd="1" destOrd="0" presId="urn:microsoft.com/office/officeart/2005/8/layout/hierarchy1"/>
    <dgm:cxn modelId="{1ED5D552-DCC4-4F97-97CA-C479B5CA6BA0}" type="presParOf" srcId="{05C3608E-0271-426B-AC78-5B447BAE480C}" destId="{C951217B-C925-437A-9BA7-D522FF391BD1}" srcOrd="2" destOrd="0" presId="urn:microsoft.com/office/officeart/2005/8/layout/hierarchy1"/>
    <dgm:cxn modelId="{317DDB3F-85FC-400B-9647-752C59540E28}" type="presParOf" srcId="{05C3608E-0271-426B-AC78-5B447BAE480C}" destId="{DAFF1986-F965-473C-BCA1-E07E8B77C5B2}" srcOrd="3" destOrd="0" presId="urn:microsoft.com/office/officeart/2005/8/layout/hierarchy1"/>
    <dgm:cxn modelId="{1574FF22-0875-4826-AAA8-011C73D8ECEE}" type="presParOf" srcId="{DAFF1986-F965-473C-BCA1-E07E8B77C5B2}" destId="{7CDB94A8-F4CE-42AE-BA76-0350A26F5E4E}" srcOrd="0" destOrd="0" presId="urn:microsoft.com/office/officeart/2005/8/layout/hierarchy1"/>
    <dgm:cxn modelId="{D61B411D-4316-4E9E-B159-BC424D7B4066}" type="presParOf" srcId="{7CDB94A8-F4CE-42AE-BA76-0350A26F5E4E}" destId="{7AF9CB0D-378A-477A-BBF3-319F0E86E540}" srcOrd="0" destOrd="0" presId="urn:microsoft.com/office/officeart/2005/8/layout/hierarchy1"/>
    <dgm:cxn modelId="{C7DD5C1C-F149-4A94-B9EB-0F689BB17219}" type="presParOf" srcId="{7CDB94A8-F4CE-42AE-BA76-0350A26F5E4E}" destId="{6BE12BC1-C345-4CDB-8F57-B3915DEA123D}" srcOrd="1" destOrd="0" presId="urn:microsoft.com/office/officeart/2005/8/layout/hierarchy1"/>
    <dgm:cxn modelId="{544A09B5-832A-4F3E-905C-3655E0D36C36}" type="presParOf" srcId="{DAFF1986-F965-473C-BCA1-E07E8B77C5B2}" destId="{E56790E7-57E4-47DD-87B6-B437E7313ECB}" srcOrd="1" destOrd="0" presId="urn:microsoft.com/office/officeart/2005/8/layout/hierarchy1"/>
    <dgm:cxn modelId="{1627A870-6FEA-4CD3-926A-186AC91B1B58}" type="presParOf" srcId="{05C3608E-0271-426B-AC78-5B447BAE480C}" destId="{73F64A85-4DD6-469C-BFAD-C6FDFF76AE37}" srcOrd="4" destOrd="0" presId="urn:microsoft.com/office/officeart/2005/8/layout/hierarchy1"/>
    <dgm:cxn modelId="{A53C2051-0DD7-450C-89C8-4E2F65C5175D}" type="presParOf" srcId="{05C3608E-0271-426B-AC78-5B447BAE480C}" destId="{BDC22437-DA82-4F6A-AAAF-25D01A061C56}" srcOrd="5" destOrd="0" presId="urn:microsoft.com/office/officeart/2005/8/layout/hierarchy1"/>
    <dgm:cxn modelId="{482B5248-5D8C-40A4-959B-A1CCE682BE89}" type="presParOf" srcId="{BDC22437-DA82-4F6A-AAAF-25D01A061C56}" destId="{41691F05-B0D4-4011-9C6A-B13F20BB6528}" srcOrd="0" destOrd="0" presId="urn:microsoft.com/office/officeart/2005/8/layout/hierarchy1"/>
    <dgm:cxn modelId="{FE83355F-FE4C-4423-908B-8FE7798730FF}" type="presParOf" srcId="{41691F05-B0D4-4011-9C6A-B13F20BB6528}" destId="{5B37D5B3-0301-4C97-B20A-E00A185DB35D}" srcOrd="0" destOrd="0" presId="urn:microsoft.com/office/officeart/2005/8/layout/hierarchy1"/>
    <dgm:cxn modelId="{16297E50-FDFB-49D0-915A-EEFCFE67FB1C}" type="presParOf" srcId="{41691F05-B0D4-4011-9C6A-B13F20BB6528}" destId="{FF9F2294-40CD-44B1-B56A-76F230317ED3}" srcOrd="1" destOrd="0" presId="urn:microsoft.com/office/officeart/2005/8/layout/hierarchy1"/>
    <dgm:cxn modelId="{967E5289-6E17-4FD4-8837-2DFFF3A931D5}" type="presParOf" srcId="{BDC22437-DA82-4F6A-AAAF-25D01A061C56}" destId="{A5CF1B85-5F16-4D41-BA59-959096C0E3C0}" srcOrd="1" destOrd="0" presId="urn:microsoft.com/office/officeart/2005/8/layout/hierarchy1"/>
    <dgm:cxn modelId="{91FF4A65-8020-4188-ADC1-0B5590E8D35E}" type="presParOf" srcId="{05C3608E-0271-426B-AC78-5B447BAE480C}" destId="{1C107D05-90F2-46CD-86F4-3955036B9A07}" srcOrd="6" destOrd="0" presId="urn:microsoft.com/office/officeart/2005/8/layout/hierarchy1"/>
    <dgm:cxn modelId="{0B6D95E8-9A01-4E96-BC47-C1B6CA47DD07}" type="presParOf" srcId="{05C3608E-0271-426B-AC78-5B447BAE480C}" destId="{14D7C772-6532-49E3-A504-162118ED3F1A}" srcOrd="7" destOrd="0" presId="urn:microsoft.com/office/officeart/2005/8/layout/hierarchy1"/>
    <dgm:cxn modelId="{E717038C-D50A-4F3D-BF38-13279BC39D47}" type="presParOf" srcId="{14D7C772-6532-49E3-A504-162118ED3F1A}" destId="{AFD7D433-F11C-4CDA-8B40-C05012681492}" srcOrd="0" destOrd="0" presId="urn:microsoft.com/office/officeart/2005/8/layout/hierarchy1"/>
    <dgm:cxn modelId="{56838E66-9D26-4AD4-B41C-22088B07408C}" type="presParOf" srcId="{AFD7D433-F11C-4CDA-8B40-C05012681492}" destId="{D51C48EA-C474-4B52-B2D4-5F2A46FF40B7}" srcOrd="0" destOrd="0" presId="urn:microsoft.com/office/officeart/2005/8/layout/hierarchy1"/>
    <dgm:cxn modelId="{37F80043-2B54-450A-9259-787D5C5A1F73}" type="presParOf" srcId="{AFD7D433-F11C-4CDA-8B40-C05012681492}" destId="{4865AB70-F05D-469C-BE68-B88A73E2A77D}" srcOrd="1" destOrd="0" presId="urn:microsoft.com/office/officeart/2005/8/layout/hierarchy1"/>
    <dgm:cxn modelId="{6B4C2424-FAA0-4D04-8697-379F5DC17ACC}" type="presParOf" srcId="{14D7C772-6532-49E3-A504-162118ED3F1A}" destId="{3D4113A3-17BA-4506-B149-2F20421CF81F}" srcOrd="1" destOrd="0" presId="urn:microsoft.com/office/officeart/2005/8/layout/hierarchy1"/>
    <dgm:cxn modelId="{828497B9-54D3-4202-BADB-BD6FDF6B9D1B}" type="presParOf" srcId="{05C3608E-0271-426B-AC78-5B447BAE480C}" destId="{0D30F7C1-24B3-460F-820A-2BD4E26BE722}" srcOrd="8" destOrd="0" presId="urn:microsoft.com/office/officeart/2005/8/layout/hierarchy1"/>
    <dgm:cxn modelId="{2C8B80D7-7902-404A-939E-825E38CA23DF}" type="presParOf" srcId="{05C3608E-0271-426B-AC78-5B447BAE480C}" destId="{EA56D434-7591-4D7D-A6F7-27E0DAB7D940}" srcOrd="9" destOrd="0" presId="urn:microsoft.com/office/officeart/2005/8/layout/hierarchy1"/>
    <dgm:cxn modelId="{61063D99-ECD3-49D9-B08A-09C6B6489E17}" type="presParOf" srcId="{EA56D434-7591-4D7D-A6F7-27E0DAB7D940}" destId="{64967CA4-4AF0-4385-A431-D94BD006F0C4}" srcOrd="0" destOrd="0" presId="urn:microsoft.com/office/officeart/2005/8/layout/hierarchy1"/>
    <dgm:cxn modelId="{71CD922B-4224-4E06-9146-603D14FC0F39}" type="presParOf" srcId="{64967CA4-4AF0-4385-A431-D94BD006F0C4}" destId="{7329F8A2-621C-444F-A348-FA19499D8BE8}" srcOrd="0" destOrd="0" presId="urn:microsoft.com/office/officeart/2005/8/layout/hierarchy1"/>
    <dgm:cxn modelId="{B77A5846-27E6-4371-B453-12BFDDE60E3B}" type="presParOf" srcId="{64967CA4-4AF0-4385-A431-D94BD006F0C4}" destId="{2EEBBB22-BA4D-4B32-9E21-75CFFE60F6F2}" srcOrd="1" destOrd="0" presId="urn:microsoft.com/office/officeart/2005/8/layout/hierarchy1"/>
    <dgm:cxn modelId="{83C28C63-3F0C-4CA5-A6D5-FDE1D84EC82E}" type="presParOf" srcId="{EA56D434-7591-4D7D-A6F7-27E0DAB7D940}" destId="{6699A7BC-0180-461B-B190-73B41EE0418A}" srcOrd="1" destOrd="0" presId="urn:microsoft.com/office/officeart/2005/8/layout/hierarchy1"/>
    <dgm:cxn modelId="{2A821DEB-6577-4F12-A5CF-6CF4491857E3}" type="presParOf" srcId="{05C3608E-0271-426B-AC78-5B447BAE480C}" destId="{C6ED7E16-2D84-463D-B51E-BB1C6274983C}" srcOrd="10" destOrd="0" presId="urn:microsoft.com/office/officeart/2005/8/layout/hierarchy1"/>
    <dgm:cxn modelId="{35A209B6-B5A9-4A7F-B289-20DBAF410BB6}" type="presParOf" srcId="{05C3608E-0271-426B-AC78-5B447BAE480C}" destId="{1403A408-30BC-465B-A187-D626ED9FF927}" srcOrd="11" destOrd="0" presId="urn:microsoft.com/office/officeart/2005/8/layout/hierarchy1"/>
    <dgm:cxn modelId="{D3A2781D-AD07-4E43-A6A6-C180BB5EC2D1}" type="presParOf" srcId="{1403A408-30BC-465B-A187-D626ED9FF927}" destId="{8029F38D-8639-41C9-8E98-D9B402D4DE8C}" srcOrd="0" destOrd="0" presId="urn:microsoft.com/office/officeart/2005/8/layout/hierarchy1"/>
    <dgm:cxn modelId="{A79398ED-29F0-459D-A588-45663D5D5FEE}" type="presParOf" srcId="{8029F38D-8639-41C9-8E98-D9B402D4DE8C}" destId="{39E72CB4-9956-491B-8A59-4B787DC95D58}" srcOrd="0" destOrd="0" presId="urn:microsoft.com/office/officeart/2005/8/layout/hierarchy1"/>
    <dgm:cxn modelId="{6592D86A-F679-45FB-90EE-EBBFB34BC76C}" type="presParOf" srcId="{8029F38D-8639-41C9-8E98-D9B402D4DE8C}" destId="{0DA81080-BD44-4870-87D0-AD04C2F762B8}" srcOrd="1" destOrd="0" presId="urn:microsoft.com/office/officeart/2005/8/layout/hierarchy1"/>
    <dgm:cxn modelId="{25160610-C9CE-492F-A71D-38AB89C4D25D}" type="presParOf" srcId="{1403A408-30BC-465B-A187-D626ED9FF927}" destId="{476BDACD-C84A-45FC-9B89-750AB7CD187A}" srcOrd="1" destOrd="0" presId="urn:microsoft.com/office/officeart/2005/8/layout/hierarchy1"/>
    <dgm:cxn modelId="{69DF87CB-B1C2-47A6-BAFC-08751DBAF981}" type="presParOf" srcId="{05C3608E-0271-426B-AC78-5B447BAE480C}" destId="{ADBE2D86-398A-4681-8EAC-4498FFFDC0E1}" srcOrd="12" destOrd="0" presId="urn:microsoft.com/office/officeart/2005/8/layout/hierarchy1"/>
    <dgm:cxn modelId="{8AE0CBD5-3438-4252-80FE-B84D814C8985}" type="presParOf" srcId="{05C3608E-0271-426B-AC78-5B447BAE480C}" destId="{5CB4CB81-D155-4297-B627-10D7CA62D644}" srcOrd="13" destOrd="0" presId="urn:microsoft.com/office/officeart/2005/8/layout/hierarchy1"/>
    <dgm:cxn modelId="{A687A80F-A416-4453-92FE-B8CDCCD5FAD6}" type="presParOf" srcId="{5CB4CB81-D155-4297-B627-10D7CA62D644}" destId="{4289AFBE-4986-41DE-B30E-FB40113CA945}" srcOrd="0" destOrd="0" presId="urn:microsoft.com/office/officeart/2005/8/layout/hierarchy1"/>
    <dgm:cxn modelId="{EF69D4BF-4117-4C4E-B2F2-A495F0043F61}" type="presParOf" srcId="{4289AFBE-4986-41DE-B30E-FB40113CA945}" destId="{19A88023-9665-4E78-9C3E-F6BB91E63085}" srcOrd="0" destOrd="0" presId="urn:microsoft.com/office/officeart/2005/8/layout/hierarchy1"/>
    <dgm:cxn modelId="{6200CD20-333C-46FD-9128-BE1CA06E1E8A}" type="presParOf" srcId="{4289AFBE-4986-41DE-B30E-FB40113CA945}" destId="{2FFDD904-14D1-4924-8D5B-980CBC2A7A5A}" srcOrd="1" destOrd="0" presId="urn:microsoft.com/office/officeart/2005/8/layout/hierarchy1"/>
    <dgm:cxn modelId="{B2840488-044A-4BDA-A4D6-ACA55CB4F265}" type="presParOf" srcId="{5CB4CB81-D155-4297-B627-10D7CA62D644}" destId="{31F24970-521D-44D5-8557-7A11E5E0DCC8}" srcOrd="1" destOrd="0" presId="urn:microsoft.com/office/officeart/2005/8/layout/hierarchy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7FE972-FE12-4AC3-96EB-42E83F4730B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2C47FE63-253B-4D11-B82B-74A8E8245773}">
      <dgm:prSet phldrT="[نص]"/>
      <dgm:spPr/>
      <dgm:t>
        <a:bodyPr/>
        <a:lstStyle/>
        <a:p>
          <a:pPr rtl="0"/>
          <a:r>
            <a:rPr lang="en-US" b="1" dirty="0" smtClean="0"/>
            <a:t>systemic</a:t>
          </a:r>
          <a:endParaRPr lang="ar-SA" dirty="0"/>
        </a:p>
      </dgm:t>
    </dgm:pt>
    <dgm:pt modelId="{587970D4-D35D-4236-8377-C57A344ACE4F}" type="parTrans" cxnId="{35BE64AF-191D-4C36-9B78-EFFE67E83A45}">
      <dgm:prSet/>
      <dgm:spPr/>
      <dgm:t>
        <a:bodyPr/>
        <a:lstStyle/>
        <a:p>
          <a:pPr rtl="1"/>
          <a:endParaRPr lang="ar-SA"/>
        </a:p>
      </dgm:t>
    </dgm:pt>
    <dgm:pt modelId="{F94B9215-2F05-49DB-A3E9-AF8CEC042EBE}" type="sibTrans" cxnId="{35BE64AF-191D-4C36-9B78-EFFE67E83A45}">
      <dgm:prSet/>
      <dgm:spPr/>
      <dgm:t>
        <a:bodyPr/>
        <a:lstStyle/>
        <a:p>
          <a:pPr rtl="1"/>
          <a:endParaRPr lang="ar-SA"/>
        </a:p>
      </dgm:t>
    </dgm:pt>
    <dgm:pt modelId="{B1A6BE3F-0793-4C17-894F-6EAB02598773}">
      <dgm:prSet phldrT="[نص]"/>
      <dgm:spPr/>
      <dgm:t>
        <a:bodyPr/>
        <a:lstStyle/>
        <a:p>
          <a:pPr algn="l" rtl="0"/>
          <a:r>
            <a:rPr lang="en-US" dirty="0" err="1" smtClean="0"/>
            <a:t>Tinidazole</a:t>
          </a:r>
          <a:endParaRPr lang="ar-SA" dirty="0"/>
        </a:p>
      </dgm:t>
    </dgm:pt>
    <dgm:pt modelId="{53ECFF53-7350-4098-BDFD-0A26740F759E}" type="parTrans" cxnId="{382CE221-88DC-47B2-B7F8-50665F996B26}">
      <dgm:prSet/>
      <dgm:spPr/>
      <dgm:t>
        <a:bodyPr/>
        <a:lstStyle/>
        <a:p>
          <a:pPr rtl="1"/>
          <a:endParaRPr lang="ar-SA"/>
        </a:p>
      </dgm:t>
    </dgm:pt>
    <dgm:pt modelId="{2E12E4C0-92B6-4D11-A8FA-6E14F0CB4105}" type="sibTrans" cxnId="{382CE221-88DC-47B2-B7F8-50665F996B26}">
      <dgm:prSet/>
      <dgm:spPr/>
      <dgm:t>
        <a:bodyPr/>
        <a:lstStyle/>
        <a:p>
          <a:pPr rtl="1"/>
          <a:endParaRPr lang="ar-SA"/>
        </a:p>
      </dgm:t>
    </dgm:pt>
    <dgm:pt modelId="{8D830DA6-1267-4343-AD64-25F3E437F9F6}">
      <dgm:prSet phldrT="[نص]"/>
      <dgm:spPr/>
      <dgm:t>
        <a:bodyPr/>
        <a:lstStyle/>
        <a:p>
          <a:pPr algn="l" rtl="0"/>
          <a:r>
            <a:rPr lang="en-US" dirty="0" err="1" smtClean="0"/>
            <a:t>Chloroquine</a:t>
          </a:r>
          <a:endParaRPr lang="ar-SA" dirty="0"/>
        </a:p>
      </dgm:t>
    </dgm:pt>
    <dgm:pt modelId="{85328DFA-566F-4BCD-8B8D-342F565CA936}" type="parTrans" cxnId="{76891834-45E3-49C4-9B0F-71B97D1AD6F9}">
      <dgm:prSet/>
      <dgm:spPr/>
      <dgm:t>
        <a:bodyPr/>
        <a:lstStyle/>
        <a:p>
          <a:pPr rtl="1"/>
          <a:endParaRPr lang="ar-SA"/>
        </a:p>
      </dgm:t>
    </dgm:pt>
    <dgm:pt modelId="{1A129E57-18C6-456C-BE83-C8CCA9505380}" type="sibTrans" cxnId="{76891834-45E3-49C4-9B0F-71B97D1AD6F9}">
      <dgm:prSet/>
      <dgm:spPr/>
      <dgm:t>
        <a:bodyPr/>
        <a:lstStyle/>
        <a:p>
          <a:pPr rtl="1"/>
          <a:endParaRPr lang="ar-SA"/>
        </a:p>
      </dgm:t>
    </dgm:pt>
    <dgm:pt modelId="{71589F6A-9A6C-4392-8DF0-0A87CFEC29E4}">
      <dgm:prSet phldrT="[نص]"/>
      <dgm:spPr/>
      <dgm:t>
        <a:bodyPr/>
        <a:lstStyle/>
        <a:p>
          <a:pPr rtl="0"/>
          <a:r>
            <a:rPr lang="en-US" b="1" dirty="0" smtClean="0"/>
            <a:t>Luminal</a:t>
          </a:r>
          <a:endParaRPr lang="ar-SA" dirty="0"/>
        </a:p>
      </dgm:t>
    </dgm:pt>
    <dgm:pt modelId="{BDD8AE14-F3F5-44A3-92B3-D4720E3A3980}" type="parTrans" cxnId="{B8FAC147-6931-4C13-A273-632AF4E5FEED}">
      <dgm:prSet/>
      <dgm:spPr/>
      <dgm:t>
        <a:bodyPr/>
        <a:lstStyle/>
        <a:p>
          <a:pPr rtl="1"/>
          <a:endParaRPr lang="ar-SA"/>
        </a:p>
      </dgm:t>
    </dgm:pt>
    <dgm:pt modelId="{F7DEBDE3-8E8B-4828-852A-6B790BFAE521}" type="sibTrans" cxnId="{B8FAC147-6931-4C13-A273-632AF4E5FEED}">
      <dgm:prSet/>
      <dgm:spPr/>
      <dgm:t>
        <a:bodyPr/>
        <a:lstStyle/>
        <a:p>
          <a:pPr rtl="1"/>
          <a:endParaRPr lang="ar-SA"/>
        </a:p>
      </dgm:t>
    </dgm:pt>
    <dgm:pt modelId="{0F6A2B2C-6A6B-40A4-B400-A5EECA687C4F}">
      <dgm:prSet phldrT="[نص]"/>
      <dgm:spPr/>
      <dgm:t>
        <a:bodyPr/>
        <a:lstStyle/>
        <a:p>
          <a:pPr algn="l" rtl="0"/>
          <a:r>
            <a:rPr lang="en-US" dirty="0" err="1" smtClean="0"/>
            <a:t>Diloxanide</a:t>
          </a:r>
          <a:r>
            <a:rPr lang="en-US" dirty="0" smtClean="0"/>
            <a:t> </a:t>
          </a:r>
          <a:r>
            <a:rPr lang="en-US" dirty="0" err="1" smtClean="0"/>
            <a:t>furoate</a:t>
          </a:r>
          <a:endParaRPr lang="ar-SA" dirty="0"/>
        </a:p>
      </dgm:t>
    </dgm:pt>
    <dgm:pt modelId="{1AEDBAC7-74EE-4BFC-8979-A1974EF6A8E1}" type="parTrans" cxnId="{BEC104FB-95B1-4977-AA84-9A59BC74F474}">
      <dgm:prSet/>
      <dgm:spPr/>
      <dgm:t>
        <a:bodyPr/>
        <a:lstStyle/>
        <a:p>
          <a:pPr rtl="1"/>
          <a:endParaRPr lang="ar-SA"/>
        </a:p>
      </dgm:t>
    </dgm:pt>
    <dgm:pt modelId="{7783B588-A518-4DFA-A95A-B1AEDF0EC298}" type="sibTrans" cxnId="{BEC104FB-95B1-4977-AA84-9A59BC74F474}">
      <dgm:prSet/>
      <dgm:spPr/>
      <dgm:t>
        <a:bodyPr/>
        <a:lstStyle/>
        <a:p>
          <a:pPr rtl="1"/>
          <a:endParaRPr lang="ar-SA"/>
        </a:p>
      </dgm:t>
    </dgm:pt>
    <dgm:pt modelId="{6C321ED8-26FB-434B-AEEE-0769C1747793}">
      <dgm:prSet phldrT="[نص]"/>
      <dgm:spPr/>
      <dgm:t>
        <a:bodyPr/>
        <a:lstStyle/>
        <a:p>
          <a:pPr algn="l" rtl="0"/>
          <a:r>
            <a:rPr lang="en-US" dirty="0" err="1" smtClean="0"/>
            <a:t>Iodoquinol</a:t>
          </a:r>
          <a:endParaRPr lang="ar-SA" dirty="0"/>
        </a:p>
      </dgm:t>
    </dgm:pt>
    <dgm:pt modelId="{F65C2D9E-A125-4890-BF58-2C2A61723F9F}" type="parTrans" cxnId="{1689EA46-D810-46F1-A44F-610ADC823198}">
      <dgm:prSet/>
      <dgm:spPr/>
      <dgm:t>
        <a:bodyPr/>
        <a:lstStyle/>
        <a:p>
          <a:pPr rtl="1"/>
          <a:endParaRPr lang="ar-SA"/>
        </a:p>
      </dgm:t>
    </dgm:pt>
    <dgm:pt modelId="{1C8E7B44-8482-46D6-916D-50BC9C59599B}" type="sibTrans" cxnId="{1689EA46-D810-46F1-A44F-610ADC823198}">
      <dgm:prSet/>
      <dgm:spPr/>
      <dgm:t>
        <a:bodyPr/>
        <a:lstStyle/>
        <a:p>
          <a:pPr rtl="1"/>
          <a:endParaRPr lang="ar-SA"/>
        </a:p>
      </dgm:t>
    </dgm:pt>
    <dgm:pt modelId="{F732531D-38BB-49AA-8812-7720846215F9}">
      <dgm:prSet phldrT="[نص]"/>
      <dgm:spPr/>
      <dgm:t>
        <a:bodyPr/>
        <a:lstStyle/>
        <a:p>
          <a:pPr rtl="0"/>
          <a:r>
            <a:rPr lang="en-US" b="1" dirty="0" smtClean="0"/>
            <a:t>Mixed</a:t>
          </a:r>
          <a:endParaRPr lang="ar-SA" dirty="0"/>
        </a:p>
      </dgm:t>
    </dgm:pt>
    <dgm:pt modelId="{9912C8CF-CB8F-4DCB-906F-6C9BEBF02AD4}" type="parTrans" cxnId="{B22BB0E4-334E-4DE8-8AEB-69081560C837}">
      <dgm:prSet/>
      <dgm:spPr/>
      <dgm:t>
        <a:bodyPr/>
        <a:lstStyle/>
        <a:p>
          <a:pPr rtl="1"/>
          <a:endParaRPr lang="ar-SA"/>
        </a:p>
      </dgm:t>
    </dgm:pt>
    <dgm:pt modelId="{68F166B6-421B-458D-927E-3ED152F3F2B4}" type="sibTrans" cxnId="{B22BB0E4-334E-4DE8-8AEB-69081560C837}">
      <dgm:prSet/>
      <dgm:spPr/>
      <dgm:t>
        <a:bodyPr/>
        <a:lstStyle/>
        <a:p>
          <a:pPr rtl="1"/>
          <a:endParaRPr lang="ar-SA"/>
        </a:p>
      </dgm:t>
    </dgm:pt>
    <dgm:pt modelId="{5F10C2EC-60B6-4508-882A-DB580EDD30D5}">
      <dgm:prSet phldrT="[نص]"/>
      <dgm:spPr/>
      <dgm:t>
        <a:bodyPr/>
        <a:lstStyle/>
        <a:p>
          <a:pPr algn="l" rtl="0"/>
          <a:r>
            <a:rPr lang="en-US" dirty="0" smtClean="0"/>
            <a:t>luminal and systemic  </a:t>
          </a:r>
          <a:endParaRPr lang="ar-SA" dirty="0"/>
        </a:p>
      </dgm:t>
    </dgm:pt>
    <dgm:pt modelId="{DB9A1AE6-B841-4DE3-9F7B-75F06505AFA7}" type="parTrans" cxnId="{39B37F2C-3DCA-4F8A-A221-7E449FDDE190}">
      <dgm:prSet/>
      <dgm:spPr/>
      <dgm:t>
        <a:bodyPr/>
        <a:lstStyle/>
        <a:p>
          <a:pPr rtl="1"/>
          <a:endParaRPr lang="ar-SA"/>
        </a:p>
      </dgm:t>
    </dgm:pt>
    <dgm:pt modelId="{4CF768A2-E316-4AB1-87E0-7CC8855AD0E4}" type="sibTrans" cxnId="{39B37F2C-3DCA-4F8A-A221-7E449FDDE190}">
      <dgm:prSet/>
      <dgm:spPr/>
      <dgm:t>
        <a:bodyPr/>
        <a:lstStyle/>
        <a:p>
          <a:pPr rtl="1"/>
          <a:endParaRPr lang="ar-SA"/>
        </a:p>
      </dgm:t>
    </dgm:pt>
    <dgm:pt modelId="{1618BB67-7155-4684-82AF-07EDF97EB03E}">
      <dgm:prSet phldrT="[نص]"/>
      <dgm:spPr/>
      <dgm:t>
        <a:bodyPr/>
        <a:lstStyle/>
        <a:p>
          <a:pPr algn="l" rtl="0"/>
          <a:r>
            <a:rPr lang="en-US" dirty="0" err="1" smtClean="0"/>
            <a:t>Dehydroemetine</a:t>
          </a:r>
          <a:endParaRPr lang="ar-SA" dirty="0"/>
        </a:p>
      </dgm:t>
    </dgm:pt>
    <dgm:pt modelId="{9E334C27-169B-441C-9697-9830F2CCA793}" type="parTrans" cxnId="{D9B3448A-01E6-4054-AA5B-3EA7DE013D94}">
      <dgm:prSet/>
      <dgm:spPr/>
      <dgm:t>
        <a:bodyPr/>
        <a:lstStyle/>
        <a:p>
          <a:pPr rtl="1"/>
          <a:endParaRPr lang="ar-SA"/>
        </a:p>
      </dgm:t>
    </dgm:pt>
    <dgm:pt modelId="{077CD2DB-8777-4095-A3AB-F5395E5E050C}" type="sibTrans" cxnId="{D9B3448A-01E6-4054-AA5B-3EA7DE013D94}">
      <dgm:prSet/>
      <dgm:spPr/>
      <dgm:t>
        <a:bodyPr/>
        <a:lstStyle/>
        <a:p>
          <a:pPr rtl="1"/>
          <a:endParaRPr lang="ar-SA"/>
        </a:p>
      </dgm:t>
    </dgm:pt>
    <dgm:pt modelId="{122E78BA-194D-4C70-ABCA-8BF5DF0E3F1D}">
      <dgm:prSet phldrT="[نص]"/>
      <dgm:spPr/>
      <dgm:t>
        <a:bodyPr/>
        <a:lstStyle/>
        <a:p>
          <a:pPr algn="l" rtl="0"/>
          <a:r>
            <a:rPr lang="en-US" dirty="0" smtClean="0"/>
            <a:t>They are effective against amebas in the intestinal wall and liver.</a:t>
          </a:r>
          <a:endParaRPr lang="ar-SA" dirty="0"/>
        </a:p>
      </dgm:t>
    </dgm:pt>
    <dgm:pt modelId="{66C6AB64-A7B7-4E6A-AE05-2BD99A1EBBF6}" type="parTrans" cxnId="{D25EFE60-3E9A-4588-BCE4-7459BC4CEE5F}">
      <dgm:prSet/>
      <dgm:spPr/>
      <dgm:t>
        <a:bodyPr/>
        <a:lstStyle/>
        <a:p>
          <a:pPr rtl="1"/>
          <a:endParaRPr lang="ar-SA"/>
        </a:p>
      </dgm:t>
    </dgm:pt>
    <dgm:pt modelId="{ADBBBE51-A94C-4DEF-B92F-C467734EE503}" type="sibTrans" cxnId="{D25EFE60-3E9A-4588-BCE4-7459BC4CEE5F}">
      <dgm:prSet/>
      <dgm:spPr/>
      <dgm:t>
        <a:bodyPr/>
        <a:lstStyle/>
        <a:p>
          <a:pPr rtl="1"/>
          <a:endParaRPr lang="ar-SA"/>
        </a:p>
      </dgm:t>
    </dgm:pt>
    <dgm:pt modelId="{5B703F7F-56D7-4788-8B02-B9A1AAECB265}">
      <dgm:prSet phldrT="[نص]"/>
      <dgm:spPr/>
      <dgm:t>
        <a:bodyPr/>
        <a:lstStyle/>
        <a:p>
          <a:pPr algn="l" rtl="0"/>
          <a:r>
            <a:rPr lang="en-US" dirty="0" err="1" smtClean="0"/>
            <a:t>Paromomycin</a:t>
          </a:r>
          <a:endParaRPr lang="ar-SA" dirty="0"/>
        </a:p>
      </dgm:t>
    </dgm:pt>
    <dgm:pt modelId="{98879EAD-08D4-4DF3-AA2A-99683974CFDE}" type="parTrans" cxnId="{6E95B36B-3F2D-4CC7-A804-53D90727DF3D}">
      <dgm:prSet/>
      <dgm:spPr/>
      <dgm:t>
        <a:bodyPr/>
        <a:lstStyle/>
        <a:p>
          <a:pPr rtl="1"/>
          <a:endParaRPr lang="ar-SA"/>
        </a:p>
      </dgm:t>
    </dgm:pt>
    <dgm:pt modelId="{A6971AF6-5C79-4D66-9020-E761F0764960}" type="sibTrans" cxnId="{6E95B36B-3F2D-4CC7-A804-53D90727DF3D}">
      <dgm:prSet/>
      <dgm:spPr/>
      <dgm:t>
        <a:bodyPr/>
        <a:lstStyle/>
        <a:p>
          <a:pPr rtl="1"/>
          <a:endParaRPr lang="ar-SA"/>
        </a:p>
      </dgm:t>
    </dgm:pt>
    <dgm:pt modelId="{DFA76322-7EAB-4F48-856E-45E90B032722}">
      <dgm:prSet phldrT="[نص]"/>
      <dgm:spPr/>
      <dgm:t>
        <a:bodyPr/>
        <a:lstStyle/>
        <a:p>
          <a:pPr algn="l" rtl="0"/>
          <a:r>
            <a:rPr lang="en-US" dirty="0" smtClean="0"/>
            <a:t>They act on the parasites in the lumen of the bowel only</a:t>
          </a:r>
          <a:endParaRPr lang="ar-SA" dirty="0"/>
        </a:p>
      </dgm:t>
    </dgm:pt>
    <dgm:pt modelId="{000BA9C1-D8FE-414D-842B-D48904899263}" type="parTrans" cxnId="{8C76CE80-8D4E-4E5F-9A31-A32A9A031DD3}">
      <dgm:prSet/>
      <dgm:spPr/>
      <dgm:t>
        <a:bodyPr/>
        <a:lstStyle/>
        <a:p>
          <a:pPr rtl="1"/>
          <a:endParaRPr lang="ar-SA"/>
        </a:p>
      </dgm:t>
    </dgm:pt>
    <dgm:pt modelId="{1C256EE4-F875-480C-8567-8BC356608918}" type="sibTrans" cxnId="{8C76CE80-8D4E-4E5F-9A31-A32A9A031DD3}">
      <dgm:prSet/>
      <dgm:spPr/>
      <dgm:t>
        <a:bodyPr/>
        <a:lstStyle/>
        <a:p>
          <a:pPr rtl="1"/>
          <a:endParaRPr lang="ar-SA"/>
        </a:p>
      </dgm:t>
    </dgm:pt>
    <dgm:pt modelId="{E6312646-4A8B-4A35-9267-1BF5687AC075}">
      <dgm:prSet phldrT="[نص]"/>
      <dgm:spPr/>
      <dgm:t>
        <a:bodyPr/>
        <a:lstStyle/>
        <a:p>
          <a:pPr algn="l" rtl="0"/>
          <a:r>
            <a:rPr lang="en-US" dirty="0" smtClean="0"/>
            <a:t>Emetine</a:t>
          </a:r>
          <a:endParaRPr lang="ar-SA" dirty="0"/>
        </a:p>
      </dgm:t>
    </dgm:pt>
    <dgm:pt modelId="{C98B5156-1442-4BE5-B7A2-00682B58D24F}" type="parTrans" cxnId="{BE550C00-3EA3-4F1E-93B3-0BE57DEC73F5}">
      <dgm:prSet/>
      <dgm:spPr/>
      <dgm:t>
        <a:bodyPr/>
        <a:lstStyle/>
        <a:p>
          <a:pPr rtl="1"/>
          <a:endParaRPr lang="ar-SA"/>
        </a:p>
      </dgm:t>
    </dgm:pt>
    <dgm:pt modelId="{C4740B85-B0C7-429F-A838-D167FF933ED0}" type="sibTrans" cxnId="{BE550C00-3EA3-4F1E-93B3-0BE57DEC73F5}">
      <dgm:prSet/>
      <dgm:spPr/>
      <dgm:t>
        <a:bodyPr/>
        <a:lstStyle/>
        <a:p>
          <a:pPr rtl="1"/>
          <a:endParaRPr lang="ar-SA"/>
        </a:p>
      </dgm:t>
    </dgm:pt>
    <dgm:pt modelId="{82101ECE-AC5E-4C66-9C21-170E82ADFB9C}">
      <dgm:prSet phldrT="[نص]"/>
      <dgm:spPr/>
      <dgm:t>
        <a:bodyPr/>
        <a:lstStyle/>
        <a:p>
          <a:pPr algn="l" rtl="0"/>
          <a:r>
            <a:rPr lang="en-US" dirty="0" err="1" smtClean="0"/>
            <a:t>metronidazole</a:t>
          </a:r>
          <a:endParaRPr lang="ar-SA" dirty="0"/>
        </a:p>
      </dgm:t>
    </dgm:pt>
    <dgm:pt modelId="{93EF76CD-99A5-41FF-BF56-8655537B8397}" type="parTrans" cxnId="{9529C48C-5EC9-4B36-A68F-E2CC890A8832}">
      <dgm:prSet/>
      <dgm:spPr/>
      <dgm:t>
        <a:bodyPr/>
        <a:lstStyle/>
        <a:p>
          <a:pPr rtl="1"/>
          <a:endParaRPr lang="ar-SA"/>
        </a:p>
      </dgm:t>
    </dgm:pt>
    <dgm:pt modelId="{99A579FE-53B7-4E15-A51B-EEC9E3110029}" type="sibTrans" cxnId="{9529C48C-5EC9-4B36-A68F-E2CC890A8832}">
      <dgm:prSet/>
      <dgm:spPr/>
      <dgm:t>
        <a:bodyPr/>
        <a:lstStyle/>
        <a:p>
          <a:pPr rtl="1"/>
          <a:endParaRPr lang="ar-SA"/>
        </a:p>
      </dgm:t>
    </dgm:pt>
    <dgm:pt modelId="{5A34CB13-0F7A-4F2F-8080-E798170441FC}" type="pres">
      <dgm:prSet presAssocID="{3B7FE972-FE12-4AC3-96EB-42E83F4730B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D51F6B-94F0-4347-9E8A-C1A03D50800F}" type="pres">
      <dgm:prSet presAssocID="{2C47FE63-253B-4D11-B82B-74A8E8245773}" presName="composite" presStyleCnt="0"/>
      <dgm:spPr/>
    </dgm:pt>
    <dgm:pt modelId="{2CF12F6F-19B7-4E3F-B356-19680F08B620}" type="pres">
      <dgm:prSet presAssocID="{2C47FE63-253B-4D11-B82B-74A8E824577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0D0F78B-2DCB-486C-930B-E12BB6819BD7}" type="pres">
      <dgm:prSet presAssocID="{2C47FE63-253B-4D11-B82B-74A8E8245773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271633A-53C6-467B-A6D9-9786EDA5CE18}" type="pres">
      <dgm:prSet presAssocID="{F94B9215-2F05-49DB-A3E9-AF8CEC042EBE}" presName="space" presStyleCnt="0"/>
      <dgm:spPr/>
    </dgm:pt>
    <dgm:pt modelId="{BDB9D5C0-F788-4F95-BDFE-CCAD97C1DC7B}" type="pres">
      <dgm:prSet presAssocID="{71589F6A-9A6C-4392-8DF0-0A87CFEC29E4}" presName="composite" presStyleCnt="0"/>
      <dgm:spPr/>
    </dgm:pt>
    <dgm:pt modelId="{BFA6E479-CF10-4988-B736-26FC152B965C}" type="pres">
      <dgm:prSet presAssocID="{71589F6A-9A6C-4392-8DF0-0A87CFEC29E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811F270-C945-4052-98C6-2EE7F411B5A7}" type="pres">
      <dgm:prSet presAssocID="{71589F6A-9A6C-4392-8DF0-0A87CFEC29E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47D02C7-371A-4A6C-AF2B-45F7C9990EDF}" type="pres">
      <dgm:prSet presAssocID="{F7DEBDE3-8E8B-4828-852A-6B790BFAE521}" presName="space" presStyleCnt="0"/>
      <dgm:spPr/>
    </dgm:pt>
    <dgm:pt modelId="{E623383B-36D7-4342-B8C8-E906E84B6437}" type="pres">
      <dgm:prSet presAssocID="{F732531D-38BB-49AA-8812-7720846215F9}" presName="composite" presStyleCnt="0"/>
      <dgm:spPr/>
    </dgm:pt>
    <dgm:pt modelId="{0377563A-3EE4-48B2-BECA-3E5713A7878C}" type="pres">
      <dgm:prSet presAssocID="{F732531D-38BB-49AA-8812-7720846215F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8823A9D-7BF3-4D9E-BF6B-AF5E35F307DC}" type="pres">
      <dgm:prSet presAssocID="{F732531D-38BB-49AA-8812-7720846215F9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8B43F705-0995-4761-A775-48E37DDA0761}" type="presOf" srcId="{F732531D-38BB-49AA-8812-7720846215F9}" destId="{0377563A-3EE4-48B2-BECA-3E5713A7878C}" srcOrd="0" destOrd="0" presId="urn:microsoft.com/office/officeart/2005/8/layout/hList1"/>
    <dgm:cxn modelId="{5053C068-A77E-44F2-9CD1-FC0AA591E35A}" type="presOf" srcId="{82101ECE-AC5E-4C66-9C21-170E82ADFB9C}" destId="{60D0F78B-2DCB-486C-930B-E12BB6819BD7}" srcOrd="0" destOrd="1" presId="urn:microsoft.com/office/officeart/2005/8/layout/hList1"/>
    <dgm:cxn modelId="{382CE221-88DC-47B2-B7F8-50665F996B26}" srcId="{2C47FE63-253B-4D11-B82B-74A8E8245773}" destId="{B1A6BE3F-0793-4C17-894F-6EAB02598773}" srcOrd="0" destOrd="0" parTransId="{53ECFF53-7350-4098-BDFD-0A26740F759E}" sibTransId="{2E12E4C0-92B6-4D11-A8FA-6E14F0CB4105}"/>
    <dgm:cxn modelId="{207FA28C-5203-4306-B639-0EFCE5E632FE}" type="presOf" srcId="{71589F6A-9A6C-4392-8DF0-0A87CFEC29E4}" destId="{BFA6E479-CF10-4988-B736-26FC152B965C}" srcOrd="0" destOrd="0" presId="urn:microsoft.com/office/officeart/2005/8/layout/hList1"/>
    <dgm:cxn modelId="{D9B3448A-01E6-4054-AA5B-3EA7DE013D94}" srcId="{2C47FE63-253B-4D11-B82B-74A8E8245773}" destId="{1618BB67-7155-4684-82AF-07EDF97EB03E}" srcOrd="4" destOrd="0" parTransId="{9E334C27-169B-441C-9697-9830F2CCA793}" sibTransId="{077CD2DB-8777-4095-A3AB-F5395E5E050C}"/>
    <dgm:cxn modelId="{78EAE2E4-8505-4130-8C2A-A3D23FECF160}" type="presOf" srcId="{122E78BA-194D-4C70-ABCA-8BF5DF0E3F1D}" destId="{60D0F78B-2DCB-486C-930B-E12BB6819BD7}" srcOrd="0" destOrd="5" presId="urn:microsoft.com/office/officeart/2005/8/layout/hList1"/>
    <dgm:cxn modelId="{76891834-45E3-49C4-9B0F-71B97D1AD6F9}" srcId="{2C47FE63-253B-4D11-B82B-74A8E8245773}" destId="{8D830DA6-1267-4343-AD64-25F3E437F9F6}" srcOrd="2" destOrd="0" parTransId="{85328DFA-566F-4BCD-8B8D-342F565CA936}" sibTransId="{1A129E57-18C6-456C-BE83-C8CCA9505380}"/>
    <dgm:cxn modelId="{5BFA24B1-BE20-49E3-A3E2-960595FF9EDC}" type="presOf" srcId="{8D830DA6-1267-4343-AD64-25F3E437F9F6}" destId="{60D0F78B-2DCB-486C-930B-E12BB6819BD7}" srcOrd="0" destOrd="2" presId="urn:microsoft.com/office/officeart/2005/8/layout/hList1"/>
    <dgm:cxn modelId="{9529C48C-5EC9-4B36-A68F-E2CC890A8832}" srcId="{2C47FE63-253B-4D11-B82B-74A8E8245773}" destId="{82101ECE-AC5E-4C66-9C21-170E82ADFB9C}" srcOrd="1" destOrd="0" parTransId="{93EF76CD-99A5-41FF-BF56-8655537B8397}" sibTransId="{99A579FE-53B7-4E15-A51B-EEC9E3110029}"/>
    <dgm:cxn modelId="{B8FAC147-6931-4C13-A273-632AF4E5FEED}" srcId="{3B7FE972-FE12-4AC3-96EB-42E83F4730B7}" destId="{71589F6A-9A6C-4392-8DF0-0A87CFEC29E4}" srcOrd="1" destOrd="0" parTransId="{BDD8AE14-F3F5-44A3-92B3-D4720E3A3980}" sibTransId="{F7DEBDE3-8E8B-4828-852A-6B790BFAE521}"/>
    <dgm:cxn modelId="{BE550C00-3EA3-4F1E-93B3-0BE57DEC73F5}" srcId="{2C47FE63-253B-4D11-B82B-74A8E8245773}" destId="{E6312646-4A8B-4A35-9267-1BF5687AC075}" srcOrd="3" destOrd="0" parTransId="{C98B5156-1442-4BE5-B7A2-00682B58D24F}" sibTransId="{C4740B85-B0C7-429F-A838-D167FF933ED0}"/>
    <dgm:cxn modelId="{DE1266F8-E522-4348-9147-C45B4C85AEA5}" type="presOf" srcId="{2C47FE63-253B-4D11-B82B-74A8E8245773}" destId="{2CF12F6F-19B7-4E3F-B356-19680F08B620}" srcOrd="0" destOrd="0" presId="urn:microsoft.com/office/officeart/2005/8/layout/hList1"/>
    <dgm:cxn modelId="{1689EA46-D810-46F1-A44F-610ADC823198}" srcId="{71589F6A-9A6C-4392-8DF0-0A87CFEC29E4}" destId="{6C321ED8-26FB-434B-AEEE-0769C1747793}" srcOrd="1" destOrd="0" parTransId="{F65C2D9E-A125-4890-BF58-2C2A61723F9F}" sibTransId="{1C8E7B44-8482-46D6-916D-50BC9C59599B}"/>
    <dgm:cxn modelId="{D25EFE60-3E9A-4588-BCE4-7459BC4CEE5F}" srcId="{2C47FE63-253B-4D11-B82B-74A8E8245773}" destId="{122E78BA-194D-4C70-ABCA-8BF5DF0E3F1D}" srcOrd="5" destOrd="0" parTransId="{66C6AB64-A7B7-4E6A-AE05-2BD99A1EBBF6}" sibTransId="{ADBBBE51-A94C-4DEF-B92F-C467734EE503}"/>
    <dgm:cxn modelId="{CD46EFE1-83AE-4790-8799-F4D54F1EDF21}" type="presOf" srcId="{3B7FE972-FE12-4AC3-96EB-42E83F4730B7}" destId="{5A34CB13-0F7A-4F2F-8080-E798170441FC}" srcOrd="0" destOrd="0" presId="urn:microsoft.com/office/officeart/2005/8/layout/hList1"/>
    <dgm:cxn modelId="{E7018DBB-5D7C-46A7-8000-59036678F8DD}" type="presOf" srcId="{E6312646-4A8B-4A35-9267-1BF5687AC075}" destId="{60D0F78B-2DCB-486C-930B-E12BB6819BD7}" srcOrd="0" destOrd="3" presId="urn:microsoft.com/office/officeart/2005/8/layout/hList1"/>
    <dgm:cxn modelId="{AA70B8FC-ABB1-438C-B8CE-76D9E7F09C46}" type="presOf" srcId="{6C321ED8-26FB-434B-AEEE-0769C1747793}" destId="{7811F270-C945-4052-98C6-2EE7F411B5A7}" srcOrd="0" destOrd="1" presId="urn:microsoft.com/office/officeart/2005/8/layout/hList1"/>
    <dgm:cxn modelId="{6E95B36B-3F2D-4CC7-A804-53D90727DF3D}" srcId="{71589F6A-9A6C-4392-8DF0-0A87CFEC29E4}" destId="{5B703F7F-56D7-4788-8B02-B9A1AAECB265}" srcOrd="2" destOrd="0" parTransId="{98879EAD-08D4-4DF3-AA2A-99683974CFDE}" sibTransId="{A6971AF6-5C79-4D66-9020-E761F0764960}"/>
    <dgm:cxn modelId="{9C2C3353-5A8B-4BCA-A749-FE0862B086BD}" type="presOf" srcId="{B1A6BE3F-0793-4C17-894F-6EAB02598773}" destId="{60D0F78B-2DCB-486C-930B-E12BB6819BD7}" srcOrd="0" destOrd="0" presId="urn:microsoft.com/office/officeart/2005/8/layout/hList1"/>
    <dgm:cxn modelId="{35BE64AF-191D-4C36-9B78-EFFE67E83A45}" srcId="{3B7FE972-FE12-4AC3-96EB-42E83F4730B7}" destId="{2C47FE63-253B-4D11-B82B-74A8E8245773}" srcOrd="0" destOrd="0" parTransId="{587970D4-D35D-4236-8377-C57A344ACE4F}" sibTransId="{F94B9215-2F05-49DB-A3E9-AF8CEC042EBE}"/>
    <dgm:cxn modelId="{7162673F-812B-4BC7-BB1B-A53620E2499E}" type="presOf" srcId="{0F6A2B2C-6A6B-40A4-B400-A5EECA687C4F}" destId="{7811F270-C945-4052-98C6-2EE7F411B5A7}" srcOrd="0" destOrd="0" presId="urn:microsoft.com/office/officeart/2005/8/layout/hList1"/>
    <dgm:cxn modelId="{8C76CE80-8D4E-4E5F-9A31-A32A9A031DD3}" srcId="{71589F6A-9A6C-4392-8DF0-0A87CFEC29E4}" destId="{DFA76322-7EAB-4F48-856E-45E90B032722}" srcOrd="3" destOrd="0" parTransId="{000BA9C1-D8FE-414D-842B-D48904899263}" sibTransId="{1C256EE4-F875-480C-8567-8BC356608918}"/>
    <dgm:cxn modelId="{B22BB0E4-334E-4DE8-8AEB-69081560C837}" srcId="{3B7FE972-FE12-4AC3-96EB-42E83F4730B7}" destId="{F732531D-38BB-49AA-8812-7720846215F9}" srcOrd="2" destOrd="0" parTransId="{9912C8CF-CB8F-4DCB-906F-6C9BEBF02AD4}" sibTransId="{68F166B6-421B-458D-927E-3ED152F3F2B4}"/>
    <dgm:cxn modelId="{6D9CD1EF-5F7C-46B6-B156-E8875A6DEAD2}" type="presOf" srcId="{1618BB67-7155-4684-82AF-07EDF97EB03E}" destId="{60D0F78B-2DCB-486C-930B-E12BB6819BD7}" srcOrd="0" destOrd="4" presId="urn:microsoft.com/office/officeart/2005/8/layout/hList1"/>
    <dgm:cxn modelId="{68AB3E2D-2848-4252-B528-49D0916A2400}" type="presOf" srcId="{DFA76322-7EAB-4F48-856E-45E90B032722}" destId="{7811F270-C945-4052-98C6-2EE7F411B5A7}" srcOrd="0" destOrd="3" presId="urn:microsoft.com/office/officeart/2005/8/layout/hList1"/>
    <dgm:cxn modelId="{39B37F2C-3DCA-4F8A-A221-7E449FDDE190}" srcId="{F732531D-38BB-49AA-8812-7720846215F9}" destId="{5F10C2EC-60B6-4508-882A-DB580EDD30D5}" srcOrd="0" destOrd="0" parTransId="{DB9A1AE6-B841-4DE3-9F7B-75F06505AFA7}" sibTransId="{4CF768A2-E316-4AB1-87E0-7CC8855AD0E4}"/>
    <dgm:cxn modelId="{902AC48D-C32D-44FF-B988-A89DF9B59AEE}" type="presOf" srcId="{5B703F7F-56D7-4788-8B02-B9A1AAECB265}" destId="{7811F270-C945-4052-98C6-2EE7F411B5A7}" srcOrd="0" destOrd="2" presId="urn:microsoft.com/office/officeart/2005/8/layout/hList1"/>
    <dgm:cxn modelId="{B3E3A907-3CE9-4DDE-991B-CE96B8232BDB}" type="presOf" srcId="{5F10C2EC-60B6-4508-882A-DB580EDD30D5}" destId="{D8823A9D-7BF3-4D9E-BF6B-AF5E35F307DC}" srcOrd="0" destOrd="0" presId="urn:microsoft.com/office/officeart/2005/8/layout/hList1"/>
    <dgm:cxn modelId="{BEC104FB-95B1-4977-AA84-9A59BC74F474}" srcId="{71589F6A-9A6C-4392-8DF0-0A87CFEC29E4}" destId="{0F6A2B2C-6A6B-40A4-B400-A5EECA687C4F}" srcOrd="0" destOrd="0" parTransId="{1AEDBAC7-74EE-4BFC-8979-A1974EF6A8E1}" sibTransId="{7783B588-A518-4DFA-A95A-B1AEDF0EC298}"/>
    <dgm:cxn modelId="{FC8E23C6-7654-45F8-B179-85E0043CE865}" type="presParOf" srcId="{5A34CB13-0F7A-4F2F-8080-E798170441FC}" destId="{35D51F6B-94F0-4347-9E8A-C1A03D50800F}" srcOrd="0" destOrd="0" presId="urn:microsoft.com/office/officeart/2005/8/layout/hList1"/>
    <dgm:cxn modelId="{84EB18F7-2755-4ADA-93C5-19A1E0A61F0E}" type="presParOf" srcId="{35D51F6B-94F0-4347-9E8A-C1A03D50800F}" destId="{2CF12F6F-19B7-4E3F-B356-19680F08B620}" srcOrd="0" destOrd="0" presId="urn:microsoft.com/office/officeart/2005/8/layout/hList1"/>
    <dgm:cxn modelId="{F38D64A8-B857-4075-B4F3-687F4A7EE233}" type="presParOf" srcId="{35D51F6B-94F0-4347-9E8A-C1A03D50800F}" destId="{60D0F78B-2DCB-486C-930B-E12BB6819BD7}" srcOrd="1" destOrd="0" presId="urn:microsoft.com/office/officeart/2005/8/layout/hList1"/>
    <dgm:cxn modelId="{2DEAF621-0D6C-4D80-A1C9-88B0AA8E3A77}" type="presParOf" srcId="{5A34CB13-0F7A-4F2F-8080-E798170441FC}" destId="{1271633A-53C6-467B-A6D9-9786EDA5CE18}" srcOrd="1" destOrd="0" presId="urn:microsoft.com/office/officeart/2005/8/layout/hList1"/>
    <dgm:cxn modelId="{F9BFA249-80D9-4FB1-98D2-245D59438CAB}" type="presParOf" srcId="{5A34CB13-0F7A-4F2F-8080-E798170441FC}" destId="{BDB9D5C0-F788-4F95-BDFE-CCAD97C1DC7B}" srcOrd="2" destOrd="0" presId="urn:microsoft.com/office/officeart/2005/8/layout/hList1"/>
    <dgm:cxn modelId="{B3CE67CE-2398-4AED-9009-A9CA15CE6A20}" type="presParOf" srcId="{BDB9D5C0-F788-4F95-BDFE-CCAD97C1DC7B}" destId="{BFA6E479-CF10-4988-B736-26FC152B965C}" srcOrd="0" destOrd="0" presId="urn:microsoft.com/office/officeart/2005/8/layout/hList1"/>
    <dgm:cxn modelId="{389CADCF-D7A0-4400-B6DD-400E6B7D1642}" type="presParOf" srcId="{BDB9D5C0-F788-4F95-BDFE-CCAD97C1DC7B}" destId="{7811F270-C945-4052-98C6-2EE7F411B5A7}" srcOrd="1" destOrd="0" presId="urn:microsoft.com/office/officeart/2005/8/layout/hList1"/>
    <dgm:cxn modelId="{9225F009-FE2C-4B6A-A543-B5FA1E32CCFE}" type="presParOf" srcId="{5A34CB13-0F7A-4F2F-8080-E798170441FC}" destId="{B47D02C7-371A-4A6C-AF2B-45F7C9990EDF}" srcOrd="3" destOrd="0" presId="urn:microsoft.com/office/officeart/2005/8/layout/hList1"/>
    <dgm:cxn modelId="{504753AF-8382-4994-AD1B-E946810CBA81}" type="presParOf" srcId="{5A34CB13-0F7A-4F2F-8080-E798170441FC}" destId="{E623383B-36D7-4342-B8C8-E906E84B6437}" srcOrd="4" destOrd="0" presId="urn:microsoft.com/office/officeart/2005/8/layout/hList1"/>
    <dgm:cxn modelId="{A3C0A09C-33E2-4ABC-A164-8F3B171D77F9}" type="presParOf" srcId="{E623383B-36D7-4342-B8C8-E906E84B6437}" destId="{0377563A-3EE4-48B2-BECA-3E5713A7878C}" srcOrd="0" destOrd="0" presId="urn:microsoft.com/office/officeart/2005/8/layout/hList1"/>
    <dgm:cxn modelId="{7F290582-71D4-4960-B310-FA4A1B00B7E4}" type="presParOf" srcId="{E623383B-36D7-4342-B8C8-E906E84B6437}" destId="{D8823A9D-7BF3-4D9E-BF6B-AF5E35F307DC}" srcOrd="1" destOrd="0" presId="urn:microsoft.com/office/officeart/2005/8/layout/hList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DBE2D86-398A-4681-8EAC-4498FFFDC0E1}">
      <dsp:nvSpPr>
        <dsp:cNvPr id="0" name=""/>
        <dsp:cNvSpPr/>
      </dsp:nvSpPr>
      <dsp:spPr>
        <a:xfrm>
          <a:off x="4488307" y="3222156"/>
          <a:ext cx="3989297" cy="3063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232"/>
              </a:lnTo>
              <a:lnTo>
                <a:pt x="3989297" y="206232"/>
              </a:lnTo>
              <a:lnTo>
                <a:pt x="3989297" y="30636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ED7E16-2D84-463D-B51E-BB1C6274983C}">
      <dsp:nvSpPr>
        <dsp:cNvPr id="0" name=""/>
        <dsp:cNvSpPr/>
      </dsp:nvSpPr>
      <dsp:spPr>
        <a:xfrm>
          <a:off x="4488307" y="3222156"/>
          <a:ext cx="2665934" cy="3069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843"/>
              </a:lnTo>
              <a:lnTo>
                <a:pt x="2665934" y="206843"/>
              </a:lnTo>
              <a:lnTo>
                <a:pt x="2665934" y="3069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30F7C1-24B3-460F-820A-2BD4E26BE722}">
      <dsp:nvSpPr>
        <dsp:cNvPr id="0" name=""/>
        <dsp:cNvSpPr/>
      </dsp:nvSpPr>
      <dsp:spPr>
        <a:xfrm>
          <a:off x="4488307" y="3222156"/>
          <a:ext cx="1344787" cy="3069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843"/>
              </a:lnTo>
              <a:lnTo>
                <a:pt x="1344787" y="206843"/>
              </a:lnTo>
              <a:lnTo>
                <a:pt x="1344787" y="3069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107D05-90F2-46CD-86F4-3955036B9A07}">
      <dsp:nvSpPr>
        <dsp:cNvPr id="0" name=""/>
        <dsp:cNvSpPr/>
      </dsp:nvSpPr>
      <dsp:spPr>
        <a:xfrm>
          <a:off x="4442587" y="3222156"/>
          <a:ext cx="91440" cy="3069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6843"/>
              </a:lnTo>
              <a:lnTo>
                <a:pt x="69360" y="206843"/>
              </a:lnTo>
              <a:lnTo>
                <a:pt x="69360" y="3069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F64A85-4DD6-469C-BFAD-C6FDFF76AE37}">
      <dsp:nvSpPr>
        <dsp:cNvPr id="0" name=""/>
        <dsp:cNvSpPr/>
      </dsp:nvSpPr>
      <dsp:spPr>
        <a:xfrm>
          <a:off x="3190800" y="3222156"/>
          <a:ext cx="1297507" cy="306980"/>
        </a:xfrm>
        <a:custGeom>
          <a:avLst/>
          <a:gdLst/>
          <a:ahLst/>
          <a:cxnLst/>
          <a:rect l="0" t="0" r="0" b="0"/>
          <a:pathLst>
            <a:path>
              <a:moveTo>
                <a:pt x="1297507" y="0"/>
              </a:moveTo>
              <a:lnTo>
                <a:pt x="1297507" y="206843"/>
              </a:lnTo>
              <a:lnTo>
                <a:pt x="0" y="206843"/>
              </a:lnTo>
              <a:lnTo>
                <a:pt x="0" y="3069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51217B-C925-437A-9BA7-D522FF391BD1}">
      <dsp:nvSpPr>
        <dsp:cNvPr id="0" name=""/>
        <dsp:cNvSpPr/>
      </dsp:nvSpPr>
      <dsp:spPr>
        <a:xfrm>
          <a:off x="1869653" y="3222156"/>
          <a:ext cx="2618654" cy="306980"/>
        </a:xfrm>
        <a:custGeom>
          <a:avLst/>
          <a:gdLst/>
          <a:ahLst/>
          <a:cxnLst/>
          <a:rect l="0" t="0" r="0" b="0"/>
          <a:pathLst>
            <a:path>
              <a:moveTo>
                <a:pt x="2618654" y="0"/>
              </a:moveTo>
              <a:lnTo>
                <a:pt x="2618654" y="206843"/>
              </a:lnTo>
              <a:lnTo>
                <a:pt x="0" y="206843"/>
              </a:lnTo>
              <a:lnTo>
                <a:pt x="0" y="3069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441778-1DCB-4609-A73B-49FDF4A53F0B}">
      <dsp:nvSpPr>
        <dsp:cNvPr id="0" name=""/>
        <dsp:cNvSpPr/>
      </dsp:nvSpPr>
      <dsp:spPr>
        <a:xfrm>
          <a:off x="548506" y="3222156"/>
          <a:ext cx="3939801" cy="306980"/>
        </a:xfrm>
        <a:custGeom>
          <a:avLst/>
          <a:gdLst/>
          <a:ahLst/>
          <a:cxnLst/>
          <a:rect l="0" t="0" r="0" b="0"/>
          <a:pathLst>
            <a:path>
              <a:moveTo>
                <a:pt x="3939801" y="0"/>
              </a:moveTo>
              <a:lnTo>
                <a:pt x="3939801" y="206843"/>
              </a:lnTo>
              <a:lnTo>
                <a:pt x="0" y="206843"/>
              </a:lnTo>
              <a:lnTo>
                <a:pt x="0" y="3069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50C18C-3332-4594-B0FD-F0D7E88B0EA4}">
      <dsp:nvSpPr>
        <dsp:cNvPr id="0" name=""/>
        <dsp:cNvSpPr/>
      </dsp:nvSpPr>
      <dsp:spPr>
        <a:xfrm>
          <a:off x="3516608" y="2535760"/>
          <a:ext cx="1943398" cy="6863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11817D-5053-464E-88C5-45098D777C94}">
      <dsp:nvSpPr>
        <dsp:cNvPr id="0" name=""/>
        <dsp:cNvSpPr/>
      </dsp:nvSpPr>
      <dsp:spPr>
        <a:xfrm>
          <a:off x="3636713" y="2649859"/>
          <a:ext cx="1943398" cy="6863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/>
            <a:t>Antiamebic</a:t>
          </a:r>
          <a:r>
            <a:rPr lang="en-US" sz="1100" kern="1200" dirty="0" smtClean="0"/>
            <a:t> drugs</a:t>
          </a:r>
          <a:endParaRPr lang="ar-SA" sz="1100" kern="1200" dirty="0"/>
        </a:p>
      </dsp:txBody>
      <dsp:txXfrm>
        <a:off x="3636713" y="2649859"/>
        <a:ext cx="1943398" cy="686396"/>
      </dsp:txXfrm>
    </dsp:sp>
    <dsp:sp modelId="{816D7AD5-C40E-4902-B96F-67D0228BC021}">
      <dsp:nvSpPr>
        <dsp:cNvPr id="0" name=""/>
        <dsp:cNvSpPr/>
      </dsp:nvSpPr>
      <dsp:spPr>
        <a:xfrm>
          <a:off x="8036" y="3529136"/>
          <a:ext cx="1080938" cy="6863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DE22BC-269E-40EE-8205-2E376926DEB1}">
      <dsp:nvSpPr>
        <dsp:cNvPr id="0" name=""/>
        <dsp:cNvSpPr/>
      </dsp:nvSpPr>
      <dsp:spPr>
        <a:xfrm>
          <a:off x="128141" y="3643236"/>
          <a:ext cx="1080938" cy="6863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/>
            <a:t>Metronidazole</a:t>
          </a:r>
          <a:r>
            <a:rPr lang="en-US" sz="1100" kern="1200" dirty="0" smtClean="0"/>
            <a:t> </a:t>
          </a:r>
          <a:endParaRPr lang="ar-SA" sz="1100" kern="1200" dirty="0"/>
        </a:p>
      </dsp:txBody>
      <dsp:txXfrm>
        <a:off x="128141" y="3643236"/>
        <a:ext cx="1080938" cy="686396"/>
      </dsp:txXfrm>
    </dsp:sp>
    <dsp:sp modelId="{7AF9CB0D-378A-477A-BBF3-319F0E86E540}">
      <dsp:nvSpPr>
        <dsp:cNvPr id="0" name=""/>
        <dsp:cNvSpPr/>
      </dsp:nvSpPr>
      <dsp:spPr>
        <a:xfrm>
          <a:off x="1329183" y="3529136"/>
          <a:ext cx="1080938" cy="6863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E12BC1-C345-4CDB-8F57-B3915DEA123D}">
      <dsp:nvSpPr>
        <dsp:cNvPr id="0" name=""/>
        <dsp:cNvSpPr/>
      </dsp:nvSpPr>
      <dsp:spPr>
        <a:xfrm>
          <a:off x="1449288" y="3643236"/>
          <a:ext cx="1080938" cy="6863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/>
            <a:t>Tinidazole</a:t>
          </a:r>
          <a:endParaRPr lang="ar-SA" sz="1100" kern="1200" dirty="0"/>
        </a:p>
      </dsp:txBody>
      <dsp:txXfrm>
        <a:off x="1449288" y="3643236"/>
        <a:ext cx="1080938" cy="686396"/>
      </dsp:txXfrm>
    </dsp:sp>
    <dsp:sp modelId="{5B37D5B3-0301-4C97-B20A-E00A185DB35D}">
      <dsp:nvSpPr>
        <dsp:cNvPr id="0" name=""/>
        <dsp:cNvSpPr/>
      </dsp:nvSpPr>
      <dsp:spPr>
        <a:xfrm>
          <a:off x="2650331" y="3529136"/>
          <a:ext cx="1080938" cy="6863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9F2294-40CD-44B1-B56A-76F230317ED3}">
      <dsp:nvSpPr>
        <dsp:cNvPr id="0" name=""/>
        <dsp:cNvSpPr/>
      </dsp:nvSpPr>
      <dsp:spPr>
        <a:xfrm>
          <a:off x="2770435" y="3643236"/>
          <a:ext cx="1080938" cy="6863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/>
            <a:t>Diloxanide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furoate</a:t>
          </a:r>
          <a:endParaRPr lang="ar-SA" sz="1100" kern="1200" dirty="0"/>
        </a:p>
      </dsp:txBody>
      <dsp:txXfrm>
        <a:off x="2770435" y="3643236"/>
        <a:ext cx="1080938" cy="686396"/>
      </dsp:txXfrm>
    </dsp:sp>
    <dsp:sp modelId="{D51C48EA-C474-4B52-B2D4-5F2A46FF40B7}">
      <dsp:nvSpPr>
        <dsp:cNvPr id="0" name=""/>
        <dsp:cNvSpPr/>
      </dsp:nvSpPr>
      <dsp:spPr>
        <a:xfrm>
          <a:off x="3971478" y="3529136"/>
          <a:ext cx="1080938" cy="6863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65AB70-F05D-469C-BE68-B88A73E2A77D}">
      <dsp:nvSpPr>
        <dsp:cNvPr id="0" name=""/>
        <dsp:cNvSpPr/>
      </dsp:nvSpPr>
      <dsp:spPr>
        <a:xfrm>
          <a:off x="4091582" y="3643236"/>
          <a:ext cx="1080938" cy="6863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/>
            <a:t>Iodoquinol</a:t>
          </a:r>
          <a:endParaRPr lang="ar-SA" sz="1100" kern="1200" dirty="0"/>
        </a:p>
      </dsp:txBody>
      <dsp:txXfrm>
        <a:off x="4091582" y="3643236"/>
        <a:ext cx="1080938" cy="686396"/>
      </dsp:txXfrm>
    </dsp:sp>
    <dsp:sp modelId="{7329F8A2-621C-444F-A348-FA19499D8BE8}">
      <dsp:nvSpPr>
        <dsp:cNvPr id="0" name=""/>
        <dsp:cNvSpPr/>
      </dsp:nvSpPr>
      <dsp:spPr>
        <a:xfrm>
          <a:off x="5292625" y="3529136"/>
          <a:ext cx="1080938" cy="6863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EBBB22-BA4D-4B32-9E21-75CFFE60F6F2}">
      <dsp:nvSpPr>
        <dsp:cNvPr id="0" name=""/>
        <dsp:cNvSpPr/>
      </dsp:nvSpPr>
      <dsp:spPr>
        <a:xfrm>
          <a:off x="5412730" y="3643236"/>
          <a:ext cx="1080938" cy="6863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Emetine and </a:t>
          </a:r>
          <a:r>
            <a:rPr lang="en-US" sz="1100" kern="1200" dirty="0" err="1" smtClean="0"/>
            <a:t>dehydroemetine</a:t>
          </a:r>
          <a:endParaRPr lang="ar-SA" sz="1100" kern="1200" dirty="0"/>
        </a:p>
      </dsp:txBody>
      <dsp:txXfrm>
        <a:off x="5412730" y="3643236"/>
        <a:ext cx="1080938" cy="686396"/>
      </dsp:txXfrm>
    </dsp:sp>
    <dsp:sp modelId="{39E72CB4-9956-491B-8A59-4B787DC95D58}">
      <dsp:nvSpPr>
        <dsp:cNvPr id="0" name=""/>
        <dsp:cNvSpPr/>
      </dsp:nvSpPr>
      <dsp:spPr>
        <a:xfrm>
          <a:off x="6613773" y="3529136"/>
          <a:ext cx="1080938" cy="6863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A81080-BD44-4870-87D0-AD04C2F762B8}">
      <dsp:nvSpPr>
        <dsp:cNvPr id="0" name=""/>
        <dsp:cNvSpPr/>
      </dsp:nvSpPr>
      <dsp:spPr>
        <a:xfrm>
          <a:off x="6733877" y="3643236"/>
          <a:ext cx="1080938" cy="6863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/>
            <a:t>Paromomycin</a:t>
          </a:r>
          <a:endParaRPr lang="ar-SA" sz="1100" kern="1200" dirty="0"/>
        </a:p>
      </dsp:txBody>
      <dsp:txXfrm>
        <a:off x="6733877" y="3643236"/>
        <a:ext cx="1080938" cy="686396"/>
      </dsp:txXfrm>
    </dsp:sp>
    <dsp:sp modelId="{19A88023-9665-4E78-9C3E-F6BB91E63085}">
      <dsp:nvSpPr>
        <dsp:cNvPr id="0" name=""/>
        <dsp:cNvSpPr/>
      </dsp:nvSpPr>
      <dsp:spPr>
        <a:xfrm>
          <a:off x="7937136" y="3528526"/>
          <a:ext cx="1080938" cy="6863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FDD904-14D1-4924-8D5B-980CBC2A7A5A}">
      <dsp:nvSpPr>
        <dsp:cNvPr id="0" name=""/>
        <dsp:cNvSpPr/>
      </dsp:nvSpPr>
      <dsp:spPr>
        <a:xfrm>
          <a:off x="8057240" y="3642625"/>
          <a:ext cx="1080938" cy="6863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/>
            <a:t>Chloroquine</a:t>
          </a:r>
          <a:endParaRPr lang="ar-SA" sz="1100" kern="1200" dirty="0"/>
        </a:p>
      </dsp:txBody>
      <dsp:txXfrm>
        <a:off x="8057240" y="3642625"/>
        <a:ext cx="1080938" cy="68639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F12F6F-19B7-4E3F-B356-19680F08B620}">
      <dsp:nvSpPr>
        <dsp:cNvPr id="0" name=""/>
        <dsp:cNvSpPr/>
      </dsp:nvSpPr>
      <dsp:spPr>
        <a:xfrm>
          <a:off x="2343" y="825000"/>
          <a:ext cx="2284958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systemic</a:t>
          </a:r>
          <a:endParaRPr lang="ar-SA" sz="2000" kern="1200" dirty="0"/>
        </a:p>
      </dsp:txBody>
      <dsp:txXfrm>
        <a:off x="2343" y="825000"/>
        <a:ext cx="2284958" cy="576000"/>
      </dsp:txXfrm>
    </dsp:sp>
    <dsp:sp modelId="{60D0F78B-2DCB-486C-930B-E12BB6819BD7}">
      <dsp:nvSpPr>
        <dsp:cNvPr id="0" name=""/>
        <dsp:cNvSpPr/>
      </dsp:nvSpPr>
      <dsp:spPr>
        <a:xfrm>
          <a:off x="2343" y="1401000"/>
          <a:ext cx="2284958" cy="31841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/>
            <a:t>Tinidazole</a:t>
          </a:r>
          <a:endParaRPr lang="ar-SA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/>
            <a:t>metronidazole</a:t>
          </a:r>
          <a:endParaRPr lang="ar-SA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/>
            <a:t>Chloroquine</a:t>
          </a:r>
          <a:endParaRPr lang="ar-SA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Emetine</a:t>
          </a:r>
          <a:endParaRPr lang="ar-SA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/>
            <a:t>Dehydroemetine</a:t>
          </a:r>
          <a:endParaRPr lang="ar-SA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They are effective against amebas in the intestinal wall and liver.</a:t>
          </a:r>
          <a:endParaRPr lang="ar-SA" sz="2000" kern="1200" dirty="0"/>
        </a:p>
      </dsp:txBody>
      <dsp:txXfrm>
        <a:off x="2343" y="1401000"/>
        <a:ext cx="2284958" cy="3184199"/>
      </dsp:txXfrm>
    </dsp:sp>
    <dsp:sp modelId="{BFA6E479-CF10-4988-B736-26FC152B965C}">
      <dsp:nvSpPr>
        <dsp:cNvPr id="0" name=""/>
        <dsp:cNvSpPr/>
      </dsp:nvSpPr>
      <dsp:spPr>
        <a:xfrm>
          <a:off x="2607195" y="825000"/>
          <a:ext cx="2284958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Luminal</a:t>
          </a:r>
          <a:endParaRPr lang="ar-SA" sz="2000" kern="1200" dirty="0"/>
        </a:p>
      </dsp:txBody>
      <dsp:txXfrm>
        <a:off x="2607195" y="825000"/>
        <a:ext cx="2284958" cy="576000"/>
      </dsp:txXfrm>
    </dsp:sp>
    <dsp:sp modelId="{7811F270-C945-4052-98C6-2EE7F411B5A7}">
      <dsp:nvSpPr>
        <dsp:cNvPr id="0" name=""/>
        <dsp:cNvSpPr/>
      </dsp:nvSpPr>
      <dsp:spPr>
        <a:xfrm>
          <a:off x="2607195" y="1401000"/>
          <a:ext cx="2284958" cy="31841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/>
            <a:t>Diloxanide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furoate</a:t>
          </a:r>
          <a:endParaRPr lang="ar-SA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/>
            <a:t>Iodoquinol</a:t>
          </a:r>
          <a:endParaRPr lang="ar-SA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/>
            <a:t>Paromomycin</a:t>
          </a:r>
          <a:endParaRPr lang="ar-SA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They act on the parasites in the lumen of the bowel only</a:t>
          </a:r>
          <a:endParaRPr lang="ar-SA" sz="2000" kern="1200" dirty="0"/>
        </a:p>
      </dsp:txBody>
      <dsp:txXfrm>
        <a:off x="2607195" y="1401000"/>
        <a:ext cx="2284958" cy="3184199"/>
      </dsp:txXfrm>
    </dsp:sp>
    <dsp:sp modelId="{0377563A-3EE4-48B2-BECA-3E5713A7878C}">
      <dsp:nvSpPr>
        <dsp:cNvPr id="0" name=""/>
        <dsp:cNvSpPr/>
      </dsp:nvSpPr>
      <dsp:spPr>
        <a:xfrm>
          <a:off x="5212048" y="825000"/>
          <a:ext cx="2284958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Mixed</a:t>
          </a:r>
          <a:endParaRPr lang="ar-SA" sz="2000" kern="1200" dirty="0"/>
        </a:p>
      </dsp:txBody>
      <dsp:txXfrm>
        <a:off x="5212048" y="825000"/>
        <a:ext cx="2284958" cy="576000"/>
      </dsp:txXfrm>
    </dsp:sp>
    <dsp:sp modelId="{D8823A9D-7BF3-4D9E-BF6B-AF5E35F307DC}">
      <dsp:nvSpPr>
        <dsp:cNvPr id="0" name=""/>
        <dsp:cNvSpPr/>
      </dsp:nvSpPr>
      <dsp:spPr>
        <a:xfrm>
          <a:off x="5212048" y="1401000"/>
          <a:ext cx="2284958" cy="31841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luminal and systemic  </a:t>
          </a:r>
          <a:endParaRPr lang="ar-SA" sz="2000" kern="1200" dirty="0"/>
        </a:p>
      </dsp:txBody>
      <dsp:txXfrm>
        <a:off x="5212048" y="1401000"/>
        <a:ext cx="2284958" cy="31841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25EFC61-5DC4-44A5-8CCE-59EE40573423}" type="datetimeFigureOut">
              <a:rPr lang="ar-SA" smtClean="0"/>
              <a:pPr/>
              <a:t>09/10/1440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9426271-7E35-43C8-ADC5-CF6224CCC5CA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26271-7E35-43C8-ADC5-CF6224CCC5CA}" type="slidenum">
              <a:rPr lang="ar-SA" smtClean="0"/>
              <a:pPr/>
              <a:t>11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26271-7E35-43C8-ADC5-CF6224CCC5CA}" type="slidenum">
              <a:rPr lang="ar-SA" smtClean="0"/>
              <a:pPr/>
              <a:t>18</a:t>
            </a:fld>
            <a:endParaRPr lang="ar-S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26271-7E35-43C8-ADC5-CF6224CCC5CA}" type="slidenum">
              <a:rPr lang="ar-SA" smtClean="0"/>
              <a:pPr/>
              <a:t>31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ctr" rtl="0">
              <a:defRPr/>
            </a:lvl1pPr>
            <a:extLst/>
          </a:lstStyle>
          <a:p>
            <a:r>
              <a:rPr kumimoji="0" lang="ar-SA" dirty="0" smtClean="0"/>
              <a:t>انقر لتحرير نمط العنوان الرئيسي</a:t>
            </a:r>
            <a:endParaRPr kumimoji="0" lang="en-US" dirty="0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 rtl="0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dirty="0" smtClean="0"/>
              <a:t>انقر لتحرير نمط العنوان الثانوي الرئيسي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59E06-2C16-4C1B-BAAA-49A757A435A3}" type="datetimeFigureOut">
              <a:rPr lang="ar-SA" smtClean="0"/>
              <a:pPr/>
              <a:t>09/10/1440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78789-5F5E-4B7B-ADDD-EFF7C80FD7DF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59E06-2C16-4C1B-BAAA-49A757A435A3}" type="datetimeFigureOut">
              <a:rPr lang="ar-SA" smtClean="0"/>
              <a:pPr/>
              <a:t>09/10/1440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78789-5F5E-4B7B-ADDD-EFF7C80FD7D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59E06-2C16-4C1B-BAAA-49A757A435A3}" type="datetimeFigureOut">
              <a:rPr lang="ar-SA" smtClean="0"/>
              <a:pPr/>
              <a:t>09/10/1440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78789-5F5E-4B7B-ADDD-EFF7C80FD7D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 rtl="0">
              <a:defRPr/>
            </a:lvl1pPr>
            <a:extLst/>
          </a:lstStyle>
          <a:p>
            <a:r>
              <a:rPr kumimoji="0" lang="ar-SA" dirty="0" smtClean="0"/>
              <a:t>انقر لتحرير نمط العنوان الرئيسي</a:t>
            </a:r>
            <a:endParaRPr kumimoji="0"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 rtl="0">
              <a:defRPr/>
            </a:lvl1pPr>
            <a:lvl2pPr algn="l" rtl="0">
              <a:defRPr/>
            </a:lvl2pPr>
            <a:lvl3pPr algn="l" rtl="0">
              <a:defRPr/>
            </a:lvl3pPr>
            <a:lvl4pPr algn="l" rtl="0">
              <a:defRPr/>
            </a:lvl4pPr>
            <a:lvl5pPr algn="l" rtl="0">
              <a:defRPr/>
            </a:lvl5pPr>
            <a:extLst/>
          </a:lstStyle>
          <a:p>
            <a:pPr lvl="0" eaLnBrk="1" latinLnBrk="0" hangingPunct="1"/>
            <a:r>
              <a:rPr lang="ar-SA" dirty="0" smtClean="0"/>
              <a:t>انقر لتحرير أنماط النص الرئيسي</a:t>
            </a:r>
          </a:p>
          <a:p>
            <a:pPr lvl="1" eaLnBrk="1" latinLnBrk="0" hangingPunct="1"/>
            <a:r>
              <a:rPr lang="ar-SA" dirty="0" smtClean="0"/>
              <a:t>المستوى الثاني</a:t>
            </a:r>
          </a:p>
          <a:p>
            <a:pPr lvl="2" eaLnBrk="1" latinLnBrk="0" hangingPunct="1"/>
            <a:r>
              <a:rPr lang="ar-SA" dirty="0" smtClean="0"/>
              <a:t>المستوى الثالث</a:t>
            </a:r>
          </a:p>
          <a:p>
            <a:pPr lvl="3" eaLnBrk="1" latinLnBrk="0" hangingPunct="1"/>
            <a:r>
              <a:rPr lang="ar-SA" dirty="0" smtClean="0"/>
              <a:t>المستوى الرابع</a:t>
            </a:r>
          </a:p>
          <a:p>
            <a:pPr lvl="4" eaLnBrk="1" latinLnBrk="0" hangingPunct="1"/>
            <a:r>
              <a:rPr lang="ar-SA" dirty="0" smtClean="0"/>
              <a:t>المستوى الخامس</a:t>
            </a:r>
            <a:endParaRPr kumimoji="0" lang="en-US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59E06-2C16-4C1B-BAAA-49A757A435A3}" type="datetimeFigureOut">
              <a:rPr lang="ar-SA" smtClean="0"/>
              <a:pPr/>
              <a:t>09/10/1440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78789-5F5E-4B7B-ADDD-EFF7C80FD7D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59E06-2C16-4C1B-BAAA-49A757A435A3}" type="datetimeFigureOut">
              <a:rPr lang="ar-SA" smtClean="0"/>
              <a:pPr/>
              <a:t>09/10/1440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78789-5F5E-4B7B-ADDD-EFF7C80FD7DF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59E06-2C16-4C1B-BAAA-49A757A435A3}" type="datetimeFigureOut">
              <a:rPr lang="ar-SA" smtClean="0"/>
              <a:pPr/>
              <a:t>09/10/1440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78789-5F5E-4B7B-ADDD-EFF7C80FD7D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59E06-2C16-4C1B-BAAA-49A757A435A3}" type="datetimeFigureOut">
              <a:rPr lang="ar-SA" smtClean="0"/>
              <a:pPr/>
              <a:t>09/10/1440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78789-5F5E-4B7B-ADDD-EFF7C80FD7D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59E06-2C16-4C1B-BAAA-49A757A435A3}" type="datetimeFigureOut">
              <a:rPr lang="ar-SA" smtClean="0"/>
              <a:pPr/>
              <a:t>09/10/1440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78789-5F5E-4B7B-ADDD-EFF7C80FD7D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59E06-2C16-4C1B-BAAA-49A757A435A3}" type="datetimeFigureOut">
              <a:rPr lang="ar-SA" smtClean="0"/>
              <a:pPr/>
              <a:t>09/10/1440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78789-5F5E-4B7B-ADDD-EFF7C80FD7DF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59E06-2C16-4C1B-BAAA-49A757A435A3}" type="datetimeFigureOut">
              <a:rPr lang="ar-SA" smtClean="0"/>
              <a:pPr/>
              <a:t>09/10/1440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78789-5F5E-4B7B-ADDD-EFF7C80FD7D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59E06-2C16-4C1B-BAAA-49A757A435A3}" type="datetimeFigureOut">
              <a:rPr lang="ar-SA" smtClean="0"/>
              <a:pPr/>
              <a:t>09/10/1440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78789-5F5E-4B7B-ADDD-EFF7C80FD7DF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B059E06-2C16-4C1B-BAAA-49A757A435A3}" type="datetimeFigureOut">
              <a:rPr lang="ar-SA" smtClean="0"/>
              <a:pPr/>
              <a:t>09/10/1440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1878789-5F5E-4B7B-ADDD-EFF7C80FD7DF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14348" y="2714620"/>
            <a:ext cx="7406640" cy="1472184"/>
          </a:xfrm>
        </p:spPr>
        <p:txBody>
          <a:bodyPr/>
          <a:lstStyle/>
          <a:p>
            <a:r>
              <a:rPr lang="en-US" dirty="0" err="1" smtClean="0"/>
              <a:t>Antiamebic</a:t>
            </a:r>
            <a:r>
              <a:rPr lang="en-US" dirty="0" smtClean="0"/>
              <a:t> Drugs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Antiamoebic</a:t>
            </a:r>
            <a:r>
              <a:rPr lang="en-US" dirty="0" smtClean="0"/>
              <a:t> Drugs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مربع نص 4"/>
          <p:cNvSpPr txBox="1"/>
          <p:nvPr/>
        </p:nvSpPr>
        <p:spPr>
          <a:xfrm>
            <a:off x="1187624" y="5715016"/>
            <a:ext cx="752778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Most </a:t>
            </a:r>
            <a:r>
              <a:rPr lang="en-US" sz="2400" dirty="0" err="1" smtClean="0"/>
              <a:t>antiprotozoal</a:t>
            </a:r>
            <a:r>
              <a:rPr lang="en-US" sz="2400" dirty="0" smtClean="0"/>
              <a:t> agents have not proved to be safe for pregnant women.</a:t>
            </a:r>
          </a:p>
          <a:p>
            <a:pPr algn="l" rtl="0"/>
            <a:endParaRPr lang="ar-S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 Classification of </a:t>
            </a:r>
            <a:r>
              <a:rPr lang="en-US" b="1" dirty="0" err="1" smtClean="0"/>
              <a:t>Antiamebic</a:t>
            </a:r>
            <a:r>
              <a:rPr lang="en-US" b="1" dirty="0" smtClean="0"/>
              <a:t> Drugs: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435100" y="733444"/>
          <a:ext cx="749935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مربع نص 4"/>
          <p:cNvSpPr txBox="1"/>
          <p:nvPr/>
        </p:nvSpPr>
        <p:spPr>
          <a:xfrm>
            <a:off x="1142976" y="5657671"/>
            <a:ext cx="6741962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Systemic </a:t>
            </a:r>
            <a:r>
              <a:rPr lang="en-US" sz="2400" dirty="0" err="1" smtClean="0"/>
              <a:t>antiamebic</a:t>
            </a:r>
            <a:r>
              <a:rPr lang="en-US" sz="2400" dirty="0" smtClean="0"/>
              <a:t> against </a:t>
            </a:r>
            <a:r>
              <a:rPr lang="en-US" sz="2400" dirty="0" err="1" smtClean="0">
                <a:latin typeface="+mj-lt"/>
              </a:rPr>
              <a:t>trophozoites</a:t>
            </a:r>
            <a:endParaRPr lang="en-US" sz="2400" dirty="0" smtClean="0">
              <a:latin typeface="+mj-lt"/>
            </a:endParaRPr>
          </a:p>
          <a:p>
            <a:pPr algn="l" rtl="0"/>
            <a:r>
              <a:rPr lang="en-US" sz="2400" dirty="0" smtClean="0"/>
              <a:t>Luminal </a:t>
            </a:r>
            <a:r>
              <a:rPr lang="en-US" sz="2400" dirty="0" err="1" smtClean="0"/>
              <a:t>antiamebic</a:t>
            </a:r>
            <a:r>
              <a:rPr lang="en-US" sz="2400" dirty="0" smtClean="0"/>
              <a:t> against cyst</a:t>
            </a:r>
          </a:p>
          <a:p>
            <a:pPr algn="l" rtl="0"/>
            <a:endParaRPr lang="ar-S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DA7C36FF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مستطيل مستدير الزوايا 2"/>
          <p:cNvSpPr/>
          <p:nvPr/>
        </p:nvSpPr>
        <p:spPr>
          <a:xfrm>
            <a:off x="7286644" y="4000504"/>
            <a:ext cx="1285884" cy="35719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Metronidazole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nitroimidazole</a:t>
            </a:r>
            <a:r>
              <a:rPr lang="en-US" dirty="0" smtClean="0"/>
              <a:t>, is the drug of choice in the treatment of extra luminal </a:t>
            </a:r>
            <a:r>
              <a:rPr lang="en-US" dirty="0" err="1" smtClean="0"/>
              <a:t>amebiasis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</a:t>
            </a:r>
            <a:r>
              <a:rPr lang="en-US" u="sng" dirty="0" smtClean="0"/>
              <a:t>kills </a:t>
            </a:r>
            <a:r>
              <a:rPr lang="en-US" u="sng" dirty="0" err="1" smtClean="0"/>
              <a:t>trophozoites</a:t>
            </a:r>
            <a:r>
              <a:rPr lang="en-US" u="sng" dirty="0" smtClean="0"/>
              <a:t> but not cysts </a:t>
            </a:r>
            <a:r>
              <a:rPr lang="en-US" dirty="0" smtClean="0"/>
              <a:t>of </a:t>
            </a:r>
            <a:r>
              <a:rPr lang="en-US" dirty="0" err="1" smtClean="0"/>
              <a:t>E.histolytica</a:t>
            </a:r>
            <a:r>
              <a:rPr lang="en-US" dirty="0" smtClean="0"/>
              <a:t> and effectively eradicates </a:t>
            </a:r>
            <a:r>
              <a:rPr lang="en-US" u="sng" dirty="0" smtClean="0"/>
              <a:t>intestinal and extra intestinal </a:t>
            </a:r>
            <a:r>
              <a:rPr lang="en-US" dirty="0" smtClean="0"/>
              <a:t>tissue infections.   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PK of </a:t>
            </a:r>
            <a:r>
              <a:rPr lang="en-US" sz="4400" dirty="0" err="1" smtClean="0"/>
              <a:t>metronidazole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259632" y="1447800"/>
            <a:ext cx="7708392" cy="4800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Garamond" pitchFamily="18" charset="0"/>
              </a:rPr>
              <a:t>Route of administration: oral and I.V.</a:t>
            </a:r>
          </a:p>
          <a:p>
            <a:r>
              <a:rPr lang="en-US" sz="2800" dirty="0" smtClean="0">
                <a:latin typeface="Garamond" pitchFamily="18" charset="0"/>
              </a:rPr>
              <a:t>Oral </a:t>
            </a:r>
            <a:r>
              <a:rPr lang="en-US" sz="2800" dirty="0" err="1" smtClean="0">
                <a:latin typeface="Garamond" pitchFamily="18" charset="0"/>
              </a:rPr>
              <a:t>metronidazole</a:t>
            </a:r>
            <a:r>
              <a:rPr lang="en-US" sz="2800" dirty="0" smtClean="0">
                <a:latin typeface="Garamond" pitchFamily="18" charset="0"/>
              </a:rPr>
              <a:t> is readily absorbed and permeates all tissues by simple diffusion.</a:t>
            </a:r>
          </a:p>
          <a:p>
            <a:r>
              <a:rPr lang="en-US" sz="2800" dirty="0" smtClean="0">
                <a:latin typeface="Garamond" pitchFamily="18" charset="0"/>
              </a:rPr>
              <a:t>Intracellular concentration rapidly approaches extracellular levels.</a:t>
            </a:r>
          </a:p>
          <a:p>
            <a:r>
              <a:rPr lang="en-US" sz="2800" dirty="0" smtClean="0">
                <a:latin typeface="Garamond" pitchFamily="18" charset="0"/>
              </a:rPr>
              <a:t>Peak plasma concentration is reached in 1- 3 hours.   </a:t>
            </a:r>
          </a:p>
          <a:p>
            <a:pPr marL="596646" indent="-514350"/>
            <a:r>
              <a:rPr lang="en-US" sz="2800" dirty="0" smtClean="0">
                <a:latin typeface="Garamond" pitchFamily="18" charset="0"/>
              </a:rPr>
              <a:t>Therapeutic levels can be found in vaginal and seminal fluids, saliva, breast milk, and cerebrospinal fluid (CSF). </a:t>
            </a:r>
            <a:endParaRPr lang="ar-SA" sz="28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Garamond" pitchFamily="18" charset="0"/>
              </a:rPr>
              <a:t>Protein  binding  is low (10-20%)</a:t>
            </a:r>
          </a:p>
          <a:p>
            <a:r>
              <a:rPr lang="en-US" sz="2800" dirty="0" smtClean="0">
                <a:latin typeface="Garamond" pitchFamily="18" charset="0"/>
              </a:rPr>
              <a:t>Metabolism of the drug depends on hepatic oxidation followed by </a:t>
            </a:r>
            <a:r>
              <a:rPr lang="en-US" sz="2800" dirty="0" err="1" smtClean="0">
                <a:latin typeface="Garamond" pitchFamily="18" charset="0"/>
              </a:rPr>
              <a:t>glucuronylation</a:t>
            </a:r>
            <a:endParaRPr lang="en-US" sz="2800" dirty="0" smtClean="0">
              <a:latin typeface="Garamond" pitchFamily="18" charset="0"/>
            </a:endParaRPr>
          </a:p>
          <a:p>
            <a:r>
              <a:rPr lang="en-US" sz="2800" dirty="0" smtClean="0">
                <a:latin typeface="Garamond" pitchFamily="18" charset="0"/>
              </a:rPr>
              <a:t>The half life of the drug is 7.5 hours for </a:t>
            </a:r>
            <a:r>
              <a:rPr lang="en-US" sz="2800" dirty="0" err="1" smtClean="0">
                <a:latin typeface="Garamond" pitchFamily="18" charset="0"/>
              </a:rPr>
              <a:t>metronidazole</a:t>
            </a:r>
            <a:endParaRPr lang="en-US" sz="2800" dirty="0" smtClean="0">
              <a:latin typeface="Garamond" pitchFamily="18" charset="0"/>
            </a:endParaRPr>
          </a:p>
          <a:p>
            <a:r>
              <a:rPr lang="en-US" sz="2800" dirty="0" err="1" smtClean="0">
                <a:latin typeface="Garamond" pitchFamily="18" charset="0"/>
              </a:rPr>
              <a:t>Metronidazole</a:t>
            </a:r>
            <a:r>
              <a:rPr lang="en-US" sz="2800" dirty="0" smtClean="0">
                <a:latin typeface="Garamond" pitchFamily="18" charset="0"/>
              </a:rPr>
              <a:t> and its metabolites are excreted mainly in the urine.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DA7C36FF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87824" y="1714014"/>
            <a:ext cx="4536504" cy="452329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MOA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28662" y="1285860"/>
            <a:ext cx="7498080" cy="4800600"/>
          </a:xfrm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en-US" dirty="0" smtClean="0">
                <a:latin typeface="Garamond" pitchFamily="18" charset="0"/>
              </a:rPr>
              <a:t>Some parasites (including amebas) possess (</a:t>
            </a:r>
            <a:r>
              <a:rPr lang="en-US" dirty="0" err="1" smtClean="0">
                <a:latin typeface="Garamond" pitchFamily="18" charset="0"/>
              </a:rPr>
              <a:t>ferrodoxin</a:t>
            </a:r>
            <a:r>
              <a:rPr lang="en-US" dirty="0" smtClean="0">
                <a:latin typeface="Garamond" pitchFamily="18" charset="0"/>
              </a:rPr>
              <a:t>-like, low-</a:t>
            </a:r>
            <a:r>
              <a:rPr lang="en-US" dirty="0" err="1" smtClean="0">
                <a:latin typeface="Garamond" pitchFamily="18" charset="0"/>
              </a:rPr>
              <a:t>redox</a:t>
            </a:r>
            <a:r>
              <a:rPr lang="en-US" dirty="0" smtClean="0">
                <a:latin typeface="Garamond" pitchFamily="18" charset="0"/>
              </a:rPr>
              <a:t>-potential, electron-transport proteins)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>
                <a:latin typeface="Garamond" pitchFamily="18" charset="0"/>
              </a:rPr>
              <a:t> these proteins remove electrons. 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>
                <a:latin typeface="Garamond" pitchFamily="18" charset="0"/>
              </a:rPr>
              <a:t>The nitro group of </a:t>
            </a:r>
            <a:r>
              <a:rPr lang="en-US" dirty="0" err="1" smtClean="0">
                <a:latin typeface="Garamond" pitchFamily="18" charset="0"/>
              </a:rPr>
              <a:t>metronidazole</a:t>
            </a:r>
            <a:r>
              <a:rPr lang="en-US" dirty="0" smtClean="0">
                <a:latin typeface="Garamond" pitchFamily="18" charset="0"/>
              </a:rPr>
              <a:t> accepts the electron from reduced </a:t>
            </a:r>
            <a:r>
              <a:rPr lang="en-US" dirty="0" err="1" smtClean="0">
                <a:latin typeface="Garamond" pitchFamily="18" charset="0"/>
              </a:rPr>
              <a:t>ferrodoxin</a:t>
            </a:r>
            <a:endParaRPr lang="en-US" dirty="0" smtClean="0">
              <a:latin typeface="Garamond" pitchFamily="18" charset="0"/>
            </a:endParaRPr>
          </a:p>
          <a:p>
            <a:pPr marL="596646" indent="-514350">
              <a:buFont typeface="+mj-lt"/>
              <a:buAutoNum type="arabicPeriod"/>
            </a:pPr>
            <a:r>
              <a:rPr lang="en-US" dirty="0" smtClean="0">
                <a:latin typeface="Garamond" pitchFamily="18" charset="0"/>
              </a:rPr>
              <a:t>Then </a:t>
            </a:r>
            <a:r>
              <a:rPr lang="en-US" dirty="0" err="1" smtClean="0">
                <a:latin typeface="Garamond" pitchFamily="18" charset="0"/>
              </a:rPr>
              <a:t>metronidazole</a:t>
            </a:r>
            <a:r>
              <a:rPr lang="en-US" dirty="0" smtClean="0">
                <a:latin typeface="Garamond" pitchFamily="18" charset="0"/>
              </a:rPr>
              <a:t>  become reduced </a:t>
            </a:r>
            <a:r>
              <a:rPr lang="en-US" dirty="0" err="1" smtClean="0">
                <a:latin typeface="Garamond" pitchFamily="18" charset="0"/>
              </a:rPr>
              <a:t>cytotoxic</a:t>
            </a:r>
            <a:r>
              <a:rPr lang="en-US" dirty="0" smtClean="0">
                <a:latin typeface="Garamond" pitchFamily="18" charset="0"/>
              </a:rPr>
              <a:t> compounds that bind to proteins and DNA, resulting in cell death.</a:t>
            </a:r>
            <a:endParaRPr lang="ar-SA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err="1" smtClean="0"/>
              <a:t>Amebiasis</a:t>
            </a:r>
            <a:r>
              <a:rPr lang="en-US" dirty="0" smtClean="0"/>
              <a:t>: </a:t>
            </a:r>
            <a:r>
              <a:rPr lang="en-US" dirty="0" err="1" smtClean="0"/>
              <a:t>Metronidazole</a:t>
            </a:r>
            <a:r>
              <a:rPr lang="en-US" dirty="0" smtClean="0"/>
              <a:t> is the drug of choice in the treatment of all tissue infections with E. </a:t>
            </a:r>
            <a:r>
              <a:rPr lang="en-US" dirty="0" err="1" smtClean="0"/>
              <a:t>histolytica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It is not reliably effective against luminal parasites and </a:t>
            </a:r>
            <a:r>
              <a:rPr lang="en-US" u="sng" dirty="0" smtClean="0"/>
              <a:t>must</a:t>
            </a:r>
            <a:r>
              <a:rPr lang="en-US" dirty="0" smtClean="0"/>
              <a:t> be used with a luminal </a:t>
            </a:r>
            <a:r>
              <a:rPr lang="en-US" dirty="0" err="1" smtClean="0"/>
              <a:t>amebicide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err="1" smtClean="0"/>
              <a:t>Giardiasis</a:t>
            </a:r>
            <a:r>
              <a:rPr lang="en-US" b="1" dirty="0" smtClean="0"/>
              <a:t>: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Treatment of choice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dosage for </a:t>
            </a:r>
            <a:r>
              <a:rPr lang="en-US" dirty="0" err="1" smtClean="0"/>
              <a:t>giardiasis</a:t>
            </a:r>
            <a:r>
              <a:rPr lang="en-US" dirty="0" smtClean="0"/>
              <a:t> is much lower and the drug is thus better tolerated than that for </a:t>
            </a:r>
            <a:r>
              <a:rPr lang="en-US" dirty="0" err="1" smtClean="0"/>
              <a:t>amebiasis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Trichomoniasis</a:t>
            </a:r>
            <a:r>
              <a:rPr lang="en-US" b="1" dirty="0" smtClean="0"/>
              <a:t>: </a:t>
            </a:r>
            <a:r>
              <a:rPr lang="en-US" dirty="0" smtClean="0"/>
              <a:t>treatment of choice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21560"/>
          </a:xfrm>
        </p:spPr>
        <p:txBody>
          <a:bodyPr>
            <a:normAutofit fontScale="32500" lnSpcReduction="20000"/>
          </a:bodyPr>
          <a:lstStyle/>
          <a:p>
            <a:r>
              <a:rPr lang="en-US" sz="8600" dirty="0" err="1" smtClean="0">
                <a:latin typeface="Garamond" pitchFamily="18" charset="0"/>
              </a:rPr>
              <a:t>Protozoal</a:t>
            </a:r>
            <a:r>
              <a:rPr lang="en-US" sz="8600" dirty="0" smtClean="0">
                <a:latin typeface="Garamond" pitchFamily="18" charset="0"/>
              </a:rPr>
              <a:t> infections are common among people in underdeveloped tropical and subtropical countries, where sanitary conditions, hygienic practices, and control of the vectors of transmission are inadequate. However, with increased world travel, </a:t>
            </a:r>
            <a:r>
              <a:rPr lang="en-US" sz="8600" dirty="0" err="1" smtClean="0">
                <a:latin typeface="Garamond" pitchFamily="18" charset="0"/>
              </a:rPr>
              <a:t>protozoal</a:t>
            </a:r>
            <a:r>
              <a:rPr lang="en-US" sz="8600" dirty="0" smtClean="0">
                <a:latin typeface="Garamond" pitchFamily="18" charset="0"/>
              </a:rPr>
              <a:t> diseases, such as </a:t>
            </a:r>
            <a:r>
              <a:rPr lang="en-US" sz="8600" dirty="0" err="1" smtClean="0">
                <a:latin typeface="Garamond" pitchFamily="18" charset="0"/>
              </a:rPr>
              <a:t>amebiasis</a:t>
            </a:r>
            <a:r>
              <a:rPr lang="en-US" sz="8600" dirty="0" smtClean="0">
                <a:latin typeface="Garamond" pitchFamily="18" charset="0"/>
              </a:rPr>
              <a:t>, </a:t>
            </a:r>
            <a:r>
              <a:rPr lang="en-US" sz="8600" dirty="0" err="1" smtClean="0">
                <a:latin typeface="Garamond" pitchFamily="18" charset="0"/>
              </a:rPr>
              <a:t>giardiasis</a:t>
            </a:r>
            <a:r>
              <a:rPr lang="en-US" sz="8600" dirty="0" smtClean="0">
                <a:latin typeface="Garamond" pitchFamily="18" charset="0"/>
              </a:rPr>
              <a:t>, </a:t>
            </a:r>
            <a:r>
              <a:rPr lang="en-US" sz="8600" dirty="0" err="1" smtClean="0">
                <a:latin typeface="Garamond" pitchFamily="18" charset="0"/>
              </a:rPr>
              <a:t>trichomoniasis</a:t>
            </a:r>
            <a:r>
              <a:rPr lang="en-US" sz="8600" dirty="0" smtClean="0">
                <a:latin typeface="Garamond" pitchFamily="18" charset="0"/>
              </a:rPr>
              <a:t> malaria, </a:t>
            </a:r>
            <a:r>
              <a:rPr lang="en-US" sz="8600" dirty="0" err="1" smtClean="0">
                <a:latin typeface="Garamond" pitchFamily="18" charset="0"/>
              </a:rPr>
              <a:t>leishmaniasis</a:t>
            </a:r>
            <a:r>
              <a:rPr lang="en-US" sz="8600" dirty="0" smtClean="0">
                <a:latin typeface="Garamond" pitchFamily="18" charset="0"/>
              </a:rPr>
              <a:t>, </a:t>
            </a:r>
            <a:r>
              <a:rPr lang="en-US" sz="8600" dirty="0" err="1" smtClean="0">
                <a:latin typeface="Garamond" pitchFamily="18" charset="0"/>
              </a:rPr>
              <a:t>trypanosomiasis</a:t>
            </a:r>
            <a:r>
              <a:rPr lang="en-US" sz="8600" dirty="0" smtClean="0">
                <a:latin typeface="Garamond" pitchFamily="18" charset="0"/>
              </a:rPr>
              <a:t>, are no longer confined to specific geographic locales.</a:t>
            </a:r>
          </a:p>
          <a:p>
            <a:r>
              <a:rPr lang="en-US" sz="8600" dirty="0" smtClean="0">
                <a:latin typeface="Garamond" pitchFamily="18" charset="0"/>
              </a:rPr>
              <a:t>Protozoa are eukaryotes, the unicellular </a:t>
            </a:r>
            <a:r>
              <a:rPr lang="en-US" sz="8600" dirty="0" err="1" smtClean="0">
                <a:latin typeface="Garamond" pitchFamily="18" charset="0"/>
              </a:rPr>
              <a:t>protozoal</a:t>
            </a:r>
            <a:r>
              <a:rPr lang="en-US" sz="8600" dirty="0" smtClean="0">
                <a:latin typeface="Garamond" pitchFamily="18" charset="0"/>
              </a:rPr>
              <a:t> cells have metabolic processes closer to those of the human host than to prokaryotic bacterial pathogens.</a:t>
            </a:r>
          </a:p>
          <a:p>
            <a:pPr>
              <a:buNone/>
            </a:pPr>
            <a:r>
              <a:rPr lang="en-US" sz="8600" dirty="0" smtClean="0">
                <a:latin typeface="Garamond" pitchFamily="18" charset="0"/>
              </a:rPr>
              <a:t>           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Anaerobic Bacterial infections: </a:t>
            </a:r>
          </a:p>
          <a:p>
            <a:r>
              <a:rPr lang="en-US" dirty="0" smtClean="0"/>
              <a:t>for example, </a:t>
            </a:r>
            <a:r>
              <a:rPr lang="en-US" dirty="0" err="1" smtClean="0"/>
              <a:t>Bacteroids</a:t>
            </a:r>
            <a:r>
              <a:rPr lang="en-US" dirty="0" smtClean="0"/>
              <a:t> </a:t>
            </a:r>
            <a:r>
              <a:rPr lang="en-US" dirty="0" err="1" smtClean="0"/>
              <a:t>fragilis</a:t>
            </a:r>
            <a:r>
              <a:rPr lang="en-US" dirty="0" smtClean="0"/>
              <a:t>, </a:t>
            </a:r>
            <a:r>
              <a:rPr lang="en-US" dirty="0" err="1" smtClean="0"/>
              <a:t>Fusobacterium</a:t>
            </a:r>
            <a:r>
              <a:rPr lang="en-US" dirty="0" smtClean="0"/>
              <a:t>, and Clostridium </a:t>
            </a:r>
            <a:r>
              <a:rPr lang="en-US" dirty="0" err="1" smtClean="0"/>
              <a:t>perfringens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Dracunculosis</a:t>
            </a:r>
            <a:r>
              <a:rPr lang="en-US" b="1" dirty="0" smtClean="0"/>
              <a:t>: </a:t>
            </a:r>
            <a:r>
              <a:rPr lang="en-US" dirty="0" smtClean="0"/>
              <a:t>infection caused by    guinea worm.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Adverse effects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dirty="0" smtClean="0">
                <a:latin typeface="Garamond" pitchFamily="18" charset="0"/>
              </a:rPr>
              <a:t>Dry mouth</a:t>
            </a:r>
          </a:p>
          <a:p>
            <a:r>
              <a:rPr lang="en-US" sz="3000" dirty="0" smtClean="0">
                <a:latin typeface="Garamond" pitchFamily="18" charset="0"/>
              </a:rPr>
              <a:t>Metallic taste in the mouth and,</a:t>
            </a:r>
          </a:p>
          <a:p>
            <a:r>
              <a:rPr lang="en-US" sz="3000" dirty="0" smtClean="0">
                <a:latin typeface="Garamond" pitchFamily="18" charset="0"/>
              </a:rPr>
              <a:t>Nausea</a:t>
            </a:r>
          </a:p>
          <a:p>
            <a:r>
              <a:rPr lang="en-US" sz="3000" dirty="0" smtClean="0">
                <a:latin typeface="Garamond" pitchFamily="18" charset="0"/>
              </a:rPr>
              <a:t>Headache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3000" dirty="0" smtClean="0">
                <a:latin typeface="Garamond" pitchFamily="18" charset="0"/>
              </a:rPr>
              <a:t>Vomiting, Diarrhea, insomnia, weakness, dizziness, thrush, </a:t>
            </a:r>
            <a:r>
              <a:rPr lang="en-US" sz="3000" dirty="0" err="1" smtClean="0">
                <a:latin typeface="Garamond" pitchFamily="18" charset="0"/>
              </a:rPr>
              <a:t>dysuria</a:t>
            </a:r>
            <a:r>
              <a:rPr lang="en-US" sz="3000" dirty="0" smtClean="0">
                <a:latin typeface="Garamond" pitchFamily="18" charset="0"/>
              </a:rPr>
              <a:t>, dark urine, </a:t>
            </a:r>
            <a:r>
              <a:rPr lang="en-US" sz="3000" dirty="0" err="1" smtClean="0">
                <a:latin typeface="Garamond" pitchFamily="18" charset="0"/>
              </a:rPr>
              <a:t>paraesthesias</a:t>
            </a:r>
            <a:r>
              <a:rPr lang="en-US" sz="3000" dirty="0" smtClean="0">
                <a:latin typeface="Garamond" pitchFamily="18" charset="0"/>
              </a:rPr>
              <a:t>, and </a:t>
            </a:r>
            <a:r>
              <a:rPr lang="en-US" sz="3000" dirty="0" err="1" smtClean="0">
                <a:latin typeface="Garamond" pitchFamily="18" charset="0"/>
              </a:rPr>
              <a:t>neutropenia</a:t>
            </a:r>
            <a:r>
              <a:rPr lang="en-US" sz="3000" dirty="0" smtClean="0">
                <a:latin typeface="Garamond" pitchFamily="18" charset="0"/>
              </a:rPr>
              <a:t> are </a:t>
            </a:r>
            <a:r>
              <a:rPr lang="en-US" sz="3000" u="sng" dirty="0" smtClean="0">
                <a:latin typeface="Garamond" pitchFamily="18" charset="0"/>
              </a:rPr>
              <a:t>in</a:t>
            </a:r>
            <a:r>
              <a:rPr lang="en-US" sz="3000" dirty="0" smtClean="0">
                <a:latin typeface="Garamond" pitchFamily="18" charset="0"/>
              </a:rPr>
              <a:t>frequently encountered. </a:t>
            </a:r>
          </a:p>
          <a:p>
            <a:r>
              <a:rPr lang="en-US" sz="3000" dirty="0" smtClean="0">
                <a:latin typeface="Garamond" pitchFamily="18" charset="0"/>
              </a:rPr>
              <a:t>Pancreatitis along with CNS symptoms </a:t>
            </a:r>
            <a:r>
              <a:rPr lang="en-US" sz="3000" dirty="0" err="1" smtClean="0">
                <a:latin typeface="Garamond" pitchFamily="18" charset="0"/>
              </a:rPr>
              <a:t>eg</a:t>
            </a:r>
            <a:r>
              <a:rPr lang="en-US" sz="3000" dirty="0" smtClean="0">
                <a:latin typeface="Garamond" pitchFamily="18" charset="0"/>
              </a:rPr>
              <a:t>, ataxia, encephalopathy, and seizures are </a:t>
            </a:r>
            <a:r>
              <a:rPr lang="en-US" sz="3000" u="sng" dirty="0" smtClean="0">
                <a:latin typeface="Garamond" pitchFamily="18" charset="0"/>
              </a:rPr>
              <a:t>rarely</a:t>
            </a:r>
            <a:r>
              <a:rPr lang="en-US" sz="3000" dirty="0" smtClean="0">
                <a:latin typeface="Garamond" pitchFamily="18" charset="0"/>
              </a:rPr>
              <a:t> seen.</a:t>
            </a:r>
            <a:endParaRPr lang="ar-SA" sz="3000" dirty="0">
              <a:latin typeface="Garamond" pitchFamily="18" charset="0"/>
            </a:endParaRPr>
          </a:p>
        </p:txBody>
      </p:sp>
      <p:sp>
        <p:nvSpPr>
          <p:cNvPr id="4" name="قوس كبير أيمن 3"/>
          <p:cNvSpPr/>
          <p:nvPr/>
        </p:nvSpPr>
        <p:spPr>
          <a:xfrm>
            <a:off x="7092280" y="1628800"/>
            <a:ext cx="504056" cy="223224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ربع نص 4"/>
          <p:cNvSpPr txBox="1"/>
          <p:nvPr/>
        </p:nvSpPr>
        <p:spPr>
          <a:xfrm>
            <a:off x="7596336" y="2420888"/>
            <a:ext cx="144016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Garamond" pitchFamily="18" charset="0"/>
              </a:rPr>
              <a:t>Commonly occurs</a:t>
            </a:r>
            <a:endParaRPr lang="ar-SA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Garamond" pitchFamily="18" charset="0"/>
              </a:rPr>
              <a:t>I.V. infusion rarely causes seizures or peripheral neuropathy.</a:t>
            </a:r>
          </a:p>
          <a:p>
            <a:pPr>
              <a:buNone/>
            </a:pPr>
            <a:endParaRPr lang="en-US" sz="2800" dirty="0" smtClean="0">
              <a:latin typeface="Garamond" pitchFamily="18" charset="0"/>
            </a:endParaRPr>
          </a:p>
          <a:p>
            <a:r>
              <a:rPr lang="en-US" sz="2800" b="1" dirty="0" smtClean="0">
                <a:latin typeface="Garamond" pitchFamily="18" charset="0"/>
              </a:rPr>
              <a:t>Precautions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2800" dirty="0" smtClean="0">
                <a:latin typeface="Garamond" pitchFamily="18" charset="0"/>
              </a:rPr>
              <a:t>The drug should be used with caution in patients with CNS diseases. 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2800" dirty="0" smtClean="0">
                <a:latin typeface="Garamond" pitchFamily="18" charset="0"/>
              </a:rPr>
              <a:t>Avoided in pregnancy due to the possible risk of </a:t>
            </a:r>
            <a:r>
              <a:rPr lang="en-US" sz="2800" dirty="0" err="1" smtClean="0">
                <a:latin typeface="Garamond" pitchFamily="18" charset="0"/>
              </a:rPr>
              <a:t>teratogenicity</a:t>
            </a:r>
            <a:r>
              <a:rPr lang="en-US" sz="2800" dirty="0" smtClean="0">
                <a:latin typeface="Garamond" pitchFamily="18" charset="0"/>
              </a:rPr>
              <a:t> just like any other </a:t>
            </a:r>
            <a:r>
              <a:rPr lang="en-US" sz="2800" dirty="0" err="1" smtClean="0">
                <a:latin typeface="Garamond" pitchFamily="18" charset="0"/>
              </a:rPr>
              <a:t>azole</a:t>
            </a:r>
            <a:r>
              <a:rPr lang="en-US" sz="2800" dirty="0" smtClean="0">
                <a:latin typeface="Garamond" pitchFamily="18" charset="0"/>
              </a:rPr>
              <a:t>.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2800" dirty="0" smtClean="0">
                <a:latin typeface="Garamond" pitchFamily="18" charset="0"/>
              </a:rPr>
              <a:t>Dose adjustment in renal or </a:t>
            </a:r>
            <a:r>
              <a:rPr lang="en-US" sz="2800" dirty="0" smtClean="0">
                <a:latin typeface="Garamond" pitchFamily="18" charset="0"/>
              </a:rPr>
              <a:t>liver impairment</a:t>
            </a:r>
            <a:endParaRPr lang="ar-SA" sz="28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DRUG INTERACTION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214414" y="1447800"/>
            <a:ext cx="7719274" cy="5410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err="1" smtClean="0"/>
              <a:t>Metronidazole</a:t>
            </a:r>
            <a:r>
              <a:rPr lang="en-US" dirty="0" smtClean="0"/>
              <a:t> has a </a:t>
            </a:r>
            <a:r>
              <a:rPr lang="en-US" dirty="0" err="1" smtClean="0"/>
              <a:t>disulfiram</a:t>
            </a:r>
            <a:r>
              <a:rPr lang="en-US" dirty="0" smtClean="0"/>
              <a:t> like effect when taken with alcohol.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It potentiates the anticoagulant effect of </a:t>
            </a:r>
            <a:r>
              <a:rPr lang="en-US" dirty="0" err="1" smtClean="0"/>
              <a:t>coumarin</a:t>
            </a:r>
            <a:r>
              <a:rPr lang="en-US" dirty="0" smtClean="0"/>
              <a:t> (</a:t>
            </a:r>
            <a:r>
              <a:rPr lang="en-US" dirty="0" err="1" smtClean="0"/>
              <a:t>warfarin</a:t>
            </a:r>
            <a:r>
              <a:rPr lang="en-US" dirty="0" smtClean="0"/>
              <a:t>) type of anticoagulants.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Phenytoin</a:t>
            </a:r>
            <a:r>
              <a:rPr lang="en-US" dirty="0" smtClean="0"/>
              <a:t> &amp; </a:t>
            </a:r>
            <a:r>
              <a:rPr lang="en-US" dirty="0" err="1" smtClean="0"/>
              <a:t>phenobarbitone</a:t>
            </a:r>
            <a:r>
              <a:rPr lang="en-US" dirty="0" smtClean="0"/>
              <a:t> may increase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   the elimination of the drug, while </a:t>
            </a:r>
            <a:r>
              <a:rPr lang="en-US" dirty="0" err="1" smtClean="0"/>
              <a:t>cimetidine</a:t>
            </a:r>
            <a:r>
              <a:rPr lang="en-US" dirty="0" smtClean="0"/>
              <a:t> decreases plasma clearance by manipulating with the hepatic </a:t>
            </a:r>
            <a:r>
              <a:rPr lang="en-US" dirty="0" err="1" smtClean="0"/>
              <a:t>cytochrome</a:t>
            </a:r>
            <a:r>
              <a:rPr lang="en-US" dirty="0" smtClean="0"/>
              <a:t> enzymes.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Lithium + </a:t>
            </a:r>
            <a:r>
              <a:rPr lang="en-US" dirty="0" err="1" smtClean="0"/>
              <a:t>metronidazole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lithium toxicity</a:t>
            </a:r>
            <a:endParaRPr lang="en-US" dirty="0" smtClean="0"/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Tinidazole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05536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err="1" smtClean="0">
                <a:latin typeface="Garamond" pitchFamily="18" charset="0"/>
              </a:rPr>
              <a:t>Tinidazole</a:t>
            </a:r>
            <a:r>
              <a:rPr lang="en-US" sz="3000" dirty="0" smtClean="0">
                <a:latin typeface="Garamond" pitchFamily="18" charset="0"/>
              </a:rPr>
              <a:t>, a </a:t>
            </a:r>
            <a:r>
              <a:rPr lang="en-US" sz="3000" dirty="0" err="1" smtClean="0">
                <a:latin typeface="Garamond" pitchFamily="18" charset="0"/>
              </a:rPr>
              <a:t>nitroimidazole</a:t>
            </a:r>
            <a:r>
              <a:rPr lang="en-US" sz="3000" dirty="0" smtClean="0">
                <a:latin typeface="Garamond" pitchFamily="18" charset="0"/>
              </a:rPr>
              <a:t>, is similar to </a:t>
            </a:r>
            <a:r>
              <a:rPr lang="en-US" sz="3000" dirty="0" err="1" smtClean="0">
                <a:latin typeface="Garamond" pitchFamily="18" charset="0"/>
              </a:rPr>
              <a:t>metronidazole</a:t>
            </a:r>
            <a:r>
              <a:rPr lang="en-US" sz="3000" dirty="0" smtClean="0">
                <a:latin typeface="Garamond" pitchFamily="18" charset="0"/>
              </a:rPr>
              <a:t> </a:t>
            </a:r>
          </a:p>
          <a:p>
            <a:r>
              <a:rPr lang="en-US" sz="3000" dirty="0" smtClean="0">
                <a:latin typeface="Garamond" pitchFamily="18" charset="0"/>
              </a:rPr>
              <a:t>has a better toxicity profile. </a:t>
            </a:r>
          </a:p>
          <a:p>
            <a:r>
              <a:rPr lang="en-US" sz="3000" dirty="0" smtClean="0">
                <a:latin typeface="Garamond" pitchFamily="18" charset="0"/>
              </a:rPr>
              <a:t>It offers simpler dosing regimens. </a:t>
            </a:r>
          </a:p>
          <a:p>
            <a:r>
              <a:rPr lang="en-US" sz="3000" dirty="0" err="1" smtClean="0">
                <a:latin typeface="Garamond" pitchFamily="18" charset="0"/>
              </a:rPr>
              <a:t>Tinidazole</a:t>
            </a:r>
            <a:r>
              <a:rPr lang="en-US" sz="3000" dirty="0" smtClean="0">
                <a:latin typeface="Garamond" pitchFamily="18" charset="0"/>
              </a:rPr>
              <a:t> is as effective as </a:t>
            </a:r>
            <a:r>
              <a:rPr lang="en-US" sz="3000" dirty="0" err="1" smtClean="0">
                <a:latin typeface="Garamond" pitchFamily="18" charset="0"/>
              </a:rPr>
              <a:t>metronidazole</a:t>
            </a:r>
            <a:r>
              <a:rPr lang="en-US" sz="3000" dirty="0" smtClean="0">
                <a:latin typeface="Garamond" pitchFamily="18" charset="0"/>
              </a:rPr>
              <a:t>, with a shorter course of treatment, yet it is more expensive.</a:t>
            </a:r>
          </a:p>
          <a:p>
            <a:pPr>
              <a:buNone/>
            </a:pPr>
            <a:endParaRPr lang="en-US" sz="2800" b="1" dirty="0" smtClean="0">
              <a:latin typeface="Garamond" pitchFamily="18" charset="0"/>
            </a:endParaRPr>
          </a:p>
          <a:p>
            <a:pPr>
              <a:buNone/>
            </a:pPr>
            <a:r>
              <a:rPr lang="en-US" sz="2800" b="1" dirty="0" smtClean="0">
                <a:latin typeface="Garamond" pitchFamily="18" charset="0"/>
              </a:rPr>
              <a:t>   Pharmacokinetics:</a:t>
            </a:r>
          </a:p>
          <a:p>
            <a:r>
              <a:rPr lang="en-US" sz="2800" dirty="0" smtClean="0">
                <a:latin typeface="Garamond" pitchFamily="18" charset="0"/>
              </a:rPr>
              <a:t>The half life of </a:t>
            </a:r>
            <a:r>
              <a:rPr lang="en-US" sz="2800" dirty="0" err="1" smtClean="0">
                <a:latin typeface="Garamond" pitchFamily="18" charset="0"/>
              </a:rPr>
              <a:t>Tinidazole</a:t>
            </a:r>
            <a:r>
              <a:rPr lang="en-US" sz="2800" dirty="0" smtClean="0">
                <a:latin typeface="Garamond" pitchFamily="18" charset="0"/>
              </a:rPr>
              <a:t> is 12-14 hours</a:t>
            </a:r>
          </a:p>
          <a:p>
            <a:r>
              <a:rPr lang="en-US" sz="2800" dirty="0" err="1" smtClean="0">
                <a:latin typeface="Garamond" pitchFamily="18" charset="0"/>
              </a:rPr>
              <a:t>Metabolised</a:t>
            </a:r>
            <a:r>
              <a:rPr lang="en-US" sz="2800" dirty="0" smtClean="0">
                <a:latin typeface="Garamond" pitchFamily="18" charset="0"/>
              </a:rPr>
              <a:t> in the liver</a:t>
            </a:r>
          </a:p>
          <a:p>
            <a:r>
              <a:rPr lang="en-US" sz="2800" dirty="0" smtClean="0">
                <a:latin typeface="Garamond" pitchFamily="18" charset="0"/>
              </a:rPr>
              <a:t>Excreted in urine</a:t>
            </a:r>
            <a:endParaRPr lang="en-US" sz="3000" dirty="0" smtClean="0">
              <a:latin typeface="Garamond" pitchFamily="18" charset="0"/>
            </a:endParaRP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uses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err="1" smtClean="0">
                <a:latin typeface="Garamond" pitchFamily="18" charset="0"/>
              </a:rPr>
              <a:t>Trichomoniasis</a:t>
            </a:r>
            <a:r>
              <a:rPr lang="en-US" sz="2800" b="1" dirty="0" smtClean="0">
                <a:latin typeface="Garamond" pitchFamily="18" charset="0"/>
              </a:rPr>
              <a:t>: </a:t>
            </a:r>
            <a:r>
              <a:rPr lang="en-US" sz="2800" dirty="0" smtClean="0">
                <a:latin typeface="Garamond" pitchFamily="18" charset="0"/>
              </a:rPr>
              <a:t>It may be effective against some of these resistant organisms</a:t>
            </a:r>
          </a:p>
          <a:p>
            <a:r>
              <a:rPr lang="en-US" sz="2800" b="1" dirty="0" smtClean="0">
                <a:latin typeface="Garamond" pitchFamily="18" charset="0"/>
              </a:rPr>
              <a:t>Intestinal </a:t>
            </a:r>
            <a:r>
              <a:rPr lang="en-US" sz="2800" b="1" dirty="0" err="1" smtClean="0">
                <a:latin typeface="Garamond" pitchFamily="18" charset="0"/>
              </a:rPr>
              <a:t>amoebiasis</a:t>
            </a:r>
            <a:endParaRPr lang="en-US" sz="2800" b="1" dirty="0" smtClean="0">
              <a:latin typeface="Garamond" pitchFamily="18" charset="0"/>
            </a:endParaRPr>
          </a:p>
          <a:p>
            <a:r>
              <a:rPr lang="en-US" sz="2800" b="1" dirty="0" err="1" smtClean="0">
                <a:latin typeface="Garamond" pitchFamily="18" charset="0"/>
              </a:rPr>
              <a:t>Girdiasis</a:t>
            </a:r>
            <a:endParaRPr lang="en-US" sz="2800" b="1" dirty="0" smtClean="0">
              <a:latin typeface="Garamond" pitchFamily="18" charset="0"/>
            </a:endParaRPr>
          </a:p>
          <a:p>
            <a:r>
              <a:rPr lang="en-US" sz="2800" b="1" dirty="0" smtClean="0">
                <a:latin typeface="Garamond" pitchFamily="18" charset="0"/>
              </a:rPr>
              <a:t>Bacterial </a:t>
            </a:r>
            <a:r>
              <a:rPr lang="en-US" sz="2800" b="1" dirty="0" err="1" smtClean="0">
                <a:latin typeface="Garamond" pitchFamily="18" charset="0"/>
              </a:rPr>
              <a:t>vaginosis</a:t>
            </a:r>
            <a:endParaRPr lang="en-US" sz="2800" b="1" dirty="0" smtClean="0">
              <a:latin typeface="Garamond" pitchFamily="18" charset="0"/>
            </a:endParaRPr>
          </a:p>
          <a:p>
            <a:r>
              <a:rPr lang="en-US" sz="2800" b="1" dirty="0" smtClean="0">
                <a:latin typeface="Garamond" pitchFamily="18" charset="0"/>
              </a:rPr>
              <a:t>Amoebic liver abscess</a:t>
            </a:r>
          </a:p>
          <a:p>
            <a:pPr>
              <a:buNone/>
            </a:pPr>
            <a:endParaRPr lang="en-US" sz="2800" dirty="0" smtClean="0">
              <a:latin typeface="Garamond" pitchFamily="18" charset="0"/>
            </a:endParaRPr>
          </a:p>
          <a:p>
            <a:r>
              <a:rPr lang="en-US" sz="2800" b="1" dirty="0" smtClean="0">
                <a:latin typeface="Garamond" pitchFamily="18" charset="0"/>
              </a:rPr>
              <a:t>Adverse effects: </a:t>
            </a:r>
            <a:r>
              <a:rPr lang="en-US" sz="2800" dirty="0" smtClean="0">
                <a:latin typeface="Garamond" pitchFamily="18" charset="0"/>
              </a:rPr>
              <a:t>toxicity profile is similar to </a:t>
            </a:r>
            <a:r>
              <a:rPr lang="en-US" sz="2800" dirty="0" err="1" smtClean="0">
                <a:latin typeface="Garamond" pitchFamily="18" charset="0"/>
              </a:rPr>
              <a:t>metronidazole</a:t>
            </a:r>
            <a:r>
              <a:rPr lang="en-US" sz="2800" dirty="0" smtClean="0">
                <a:latin typeface="Garamond" pitchFamily="18" charset="0"/>
              </a:rPr>
              <a:t>, but it is better tolerated.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Diloxanide</a:t>
            </a:r>
            <a:r>
              <a:rPr lang="en-US" dirty="0" smtClean="0"/>
              <a:t> </a:t>
            </a:r>
            <a:r>
              <a:rPr lang="en-US" dirty="0" err="1" smtClean="0"/>
              <a:t>furoate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2447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dirty="0" err="1" smtClean="0">
                <a:latin typeface="Garamond" pitchFamily="18" charset="0"/>
              </a:rPr>
              <a:t>Diloxanide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furoate</a:t>
            </a:r>
            <a:r>
              <a:rPr lang="en-US" sz="2800" dirty="0" smtClean="0">
                <a:latin typeface="Garamond" pitchFamily="18" charset="0"/>
              </a:rPr>
              <a:t> is a </a:t>
            </a:r>
            <a:r>
              <a:rPr lang="en-US" sz="2800" dirty="0" err="1" smtClean="0">
                <a:latin typeface="Garamond" pitchFamily="18" charset="0"/>
              </a:rPr>
              <a:t>dichloroacetamide</a:t>
            </a:r>
            <a:r>
              <a:rPr lang="en-US" sz="2800" dirty="0" smtClean="0">
                <a:latin typeface="Garamond" pitchFamily="18" charset="0"/>
              </a:rPr>
              <a:t> derivative.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Garamond" pitchFamily="18" charset="0"/>
              </a:rPr>
              <a:t>It is an effective luminal </a:t>
            </a:r>
            <a:r>
              <a:rPr lang="en-US" sz="2800" dirty="0" err="1" smtClean="0">
                <a:latin typeface="Garamond" pitchFamily="18" charset="0"/>
              </a:rPr>
              <a:t>amebicide</a:t>
            </a:r>
            <a:r>
              <a:rPr lang="en-US" sz="2800" dirty="0" smtClean="0">
                <a:latin typeface="Garamond" pitchFamily="18" charset="0"/>
              </a:rPr>
              <a:t> but is not active against tissue </a:t>
            </a:r>
            <a:r>
              <a:rPr lang="en-US" sz="2800" dirty="0" err="1" smtClean="0">
                <a:latin typeface="Garamond" pitchFamily="18" charset="0"/>
              </a:rPr>
              <a:t>trophozoites</a:t>
            </a:r>
            <a:r>
              <a:rPr lang="en-US" sz="2800" dirty="0" smtClean="0">
                <a:latin typeface="Garamond" pitchFamily="18" charset="0"/>
              </a:rPr>
              <a:t>.</a:t>
            </a:r>
          </a:p>
          <a:p>
            <a:r>
              <a:rPr lang="en-US" sz="2800" dirty="0" smtClean="0"/>
              <a:t>Dose: 500mg three times/day for 10 days</a:t>
            </a:r>
            <a:endParaRPr lang="en-US" sz="2800" dirty="0" smtClean="0">
              <a:latin typeface="Garamond" pitchFamily="18" charset="0"/>
            </a:endParaRPr>
          </a:p>
          <a:p>
            <a:pPr algn="ctr">
              <a:buNone/>
            </a:pPr>
            <a:r>
              <a:rPr lang="en-US" sz="2800" b="1" dirty="0" smtClean="0">
                <a:latin typeface="Garamond" pitchFamily="18" charset="0"/>
              </a:rPr>
              <a:t>PK:</a:t>
            </a:r>
          </a:p>
          <a:p>
            <a:r>
              <a:rPr lang="en-US" sz="2800" dirty="0" smtClean="0">
                <a:latin typeface="Garamond" pitchFamily="18" charset="0"/>
              </a:rPr>
              <a:t>After oral administration </a:t>
            </a:r>
            <a:r>
              <a:rPr lang="en-US" sz="2800" u="sng" dirty="0" err="1" smtClean="0">
                <a:latin typeface="Garamond" pitchFamily="18" charset="0"/>
              </a:rPr>
              <a:t>diloxanide</a:t>
            </a:r>
            <a:r>
              <a:rPr lang="en-US" sz="2800" u="sng" dirty="0" smtClean="0">
                <a:latin typeface="Garamond" pitchFamily="18" charset="0"/>
              </a:rPr>
              <a:t> </a:t>
            </a:r>
            <a:r>
              <a:rPr lang="en-US" sz="2800" u="sng" dirty="0" err="1" smtClean="0">
                <a:latin typeface="Garamond" pitchFamily="18" charset="0"/>
              </a:rPr>
              <a:t>furoate</a:t>
            </a:r>
            <a:r>
              <a:rPr lang="en-US" sz="2800" dirty="0" smtClean="0">
                <a:latin typeface="Garamond" pitchFamily="18" charset="0"/>
              </a:rPr>
              <a:t> is split in the gut into </a:t>
            </a:r>
            <a:r>
              <a:rPr lang="en-US" sz="2800" dirty="0" err="1" smtClean="0">
                <a:latin typeface="Garamond" pitchFamily="18" charset="0"/>
              </a:rPr>
              <a:t>diloxanide</a:t>
            </a:r>
            <a:r>
              <a:rPr lang="en-US" sz="2800" dirty="0" smtClean="0">
                <a:latin typeface="Garamond" pitchFamily="18" charset="0"/>
              </a:rPr>
              <a:t> and </a:t>
            </a:r>
            <a:r>
              <a:rPr lang="en-US" sz="2800" dirty="0" err="1" smtClean="0">
                <a:latin typeface="Garamond" pitchFamily="18" charset="0"/>
              </a:rPr>
              <a:t>furoic</a:t>
            </a:r>
            <a:r>
              <a:rPr lang="en-US" sz="2800" dirty="0" smtClean="0">
                <a:latin typeface="Garamond" pitchFamily="18" charset="0"/>
              </a:rPr>
              <a:t> acid </a:t>
            </a:r>
          </a:p>
          <a:p>
            <a:r>
              <a:rPr lang="en-US" sz="2800" dirty="0" smtClean="0">
                <a:latin typeface="Garamond" pitchFamily="18" charset="0"/>
              </a:rPr>
              <a:t>90% of the drug is rapidly absorbed then conjugated via </a:t>
            </a:r>
            <a:r>
              <a:rPr lang="en-US" sz="2800" dirty="0" err="1" smtClean="0">
                <a:latin typeface="Garamond" pitchFamily="18" charset="0"/>
              </a:rPr>
              <a:t>glucuronodation</a:t>
            </a:r>
            <a:r>
              <a:rPr lang="en-US" sz="2800" dirty="0" smtClean="0">
                <a:latin typeface="Garamond" pitchFamily="18" charset="0"/>
              </a:rPr>
              <a:t> to be promptly excreted in the urine.</a:t>
            </a:r>
            <a:endParaRPr lang="ar-SA" sz="28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259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Cont’d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1538" y="857232"/>
            <a:ext cx="7862150" cy="5391168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Garamond" pitchFamily="18" charset="0"/>
              </a:rPr>
              <a:t>The unabsorbed portion (10%) is the active </a:t>
            </a:r>
            <a:r>
              <a:rPr lang="en-US" sz="2400" dirty="0" err="1" smtClean="0">
                <a:latin typeface="Garamond" pitchFamily="18" charset="0"/>
              </a:rPr>
              <a:t>antiamebic</a:t>
            </a:r>
            <a:r>
              <a:rPr lang="en-US" sz="2400" dirty="0" smtClean="0">
                <a:latin typeface="Garamond" pitchFamily="18" charset="0"/>
              </a:rPr>
              <a:t> substance.</a:t>
            </a:r>
          </a:p>
          <a:p>
            <a:r>
              <a:rPr lang="en-US" sz="2400" b="1" dirty="0" smtClean="0">
                <a:latin typeface="Garamond" pitchFamily="18" charset="0"/>
              </a:rPr>
              <a:t>MOA: </a:t>
            </a:r>
            <a:r>
              <a:rPr lang="en-US" sz="2400" dirty="0" smtClean="0">
                <a:latin typeface="Garamond" pitchFamily="18" charset="0"/>
              </a:rPr>
              <a:t>Unknown</a:t>
            </a:r>
          </a:p>
          <a:p>
            <a:endParaRPr lang="en-US" sz="2400" dirty="0" smtClean="0">
              <a:latin typeface="Garamond" pitchFamily="18" charset="0"/>
            </a:endParaRPr>
          </a:p>
          <a:p>
            <a:pPr algn="ctr">
              <a:buNone/>
            </a:pPr>
            <a:r>
              <a:rPr lang="en-US" sz="2400" b="1" dirty="0" smtClean="0">
                <a:latin typeface="Garamond" pitchFamily="18" charset="0"/>
              </a:rPr>
              <a:t> Clinical uses:</a:t>
            </a:r>
          </a:p>
          <a:p>
            <a:r>
              <a:rPr lang="en-US" sz="2400" dirty="0" smtClean="0">
                <a:latin typeface="Garamond" pitchFamily="18" charset="0"/>
              </a:rPr>
              <a:t>It is considered the drug of choice for asymptomatic luminal infections</a:t>
            </a:r>
          </a:p>
          <a:p>
            <a:r>
              <a:rPr lang="en-US" sz="2400" dirty="0" smtClean="0">
                <a:latin typeface="Garamond" pitchFamily="18" charset="0"/>
              </a:rPr>
              <a:t>It is used with a tissue </a:t>
            </a:r>
            <a:r>
              <a:rPr lang="en-US" sz="2400" dirty="0" err="1" smtClean="0">
                <a:latin typeface="Garamond" pitchFamily="18" charset="0"/>
              </a:rPr>
              <a:t>amebicide</a:t>
            </a:r>
            <a:r>
              <a:rPr lang="en-US" sz="2400" dirty="0" smtClean="0">
                <a:latin typeface="Garamond" pitchFamily="18" charset="0"/>
              </a:rPr>
              <a:t>, usually </a:t>
            </a:r>
            <a:r>
              <a:rPr lang="en-US" sz="2400" dirty="0" err="1" smtClean="0">
                <a:latin typeface="Garamond" pitchFamily="18" charset="0"/>
              </a:rPr>
              <a:t>metronidazole</a:t>
            </a:r>
            <a:r>
              <a:rPr lang="en-US" sz="2400" dirty="0" smtClean="0">
                <a:latin typeface="Garamond" pitchFamily="18" charset="0"/>
              </a:rPr>
              <a:t> to treat serious intestinal and extra intestinal infections.</a:t>
            </a:r>
          </a:p>
          <a:p>
            <a:r>
              <a:rPr lang="en-US" sz="2400" b="1" dirty="0" smtClean="0">
                <a:latin typeface="Garamond" pitchFamily="18" charset="0"/>
              </a:rPr>
              <a:t>Adverse effects: </a:t>
            </a:r>
            <a:r>
              <a:rPr lang="en-US" sz="2400" dirty="0" smtClean="0">
                <a:latin typeface="Garamond" pitchFamily="18" charset="0"/>
              </a:rPr>
              <a:t>flatulence is common, nausea, vomiting, </a:t>
            </a:r>
            <a:r>
              <a:rPr lang="en-US" sz="2400" dirty="0" err="1" smtClean="0">
                <a:latin typeface="Garamond" pitchFamily="18" charset="0"/>
              </a:rPr>
              <a:t>diarrhoea</a:t>
            </a:r>
            <a:r>
              <a:rPr lang="en-US" sz="2400" dirty="0" smtClean="0">
                <a:latin typeface="Garamond" pitchFamily="18" charset="0"/>
              </a:rPr>
              <a:t>, abdominal cramps, abdominal distention and rashes might also occur</a:t>
            </a:r>
          </a:p>
          <a:p>
            <a:r>
              <a:rPr lang="en-US" sz="2400" dirty="0" smtClean="0">
                <a:latin typeface="Garamond" pitchFamily="18" charset="0"/>
              </a:rPr>
              <a:t>Not recommended in pregnancy</a:t>
            </a:r>
          </a:p>
          <a:p>
            <a:endParaRPr lang="ar-S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Iodoquinol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err="1" smtClean="0">
                <a:latin typeface="Garamond" pitchFamily="18" charset="0"/>
              </a:rPr>
              <a:t>Iodoquinol</a:t>
            </a:r>
            <a:r>
              <a:rPr lang="en-US" sz="2800" dirty="0" smtClean="0">
                <a:latin typeface="Garamond" pitchFamily="18" charset="0"/>
              </a:rPr>
              <a:t> (</a:t>
            </a:r>
            <a:r>
              <a:rPr lang="en-US" sz="2800" dirty="0" err="1" smtClean="0">
                <a:latin typeface="Garamond" pitchFamily="18" charset="0"/>
              </a:rPr>
              <a:t>diiodohydroxyquin</a:t>
            </a:r>
            <a:r>
              <a:rPr lang="en-US" sz="2800" dirty="0" smtClean="0">
                <a:latin typeface="Garamond" pitchFamily="18" charset="0"/>
              </a:rPr>
              <a:t>) is a halogenated     8- </a:t>
            </a:r>
            <a:r>
              <a:rPr lang="en-US" sz="2800" dirty="0" err="1" smtClean="0">
                <a:latin typeface="Garamond" pitchFamily="18" charset="0"/>
              </a:rPr>
              <a:t>hydroxyquinoline</a:t>
            </a:r>
            <a:r>
              <a:rPr lang="en-US" sz="2800" dirty="0" smtClean="0">
                <a:latin typeface="Garamond" pitchFamily="18" charset="0"/>
              </a:rPr>
              <a:t>.</a:t>
            </a:r>
          </a:p>
          <a:p>
            <a:endParaRPr lang="en-US" sz="2800" dirty="0" smtClean="0">
              <a:latin typeface="Garamond" pitchFamily="18" charset="0"/>
            </a:endParaRPr>
          </a:p>
          <a:p>
            <a:pPr algn="ctr">
              <a:buNone/>
            </a:pPr>
            <a:r>
              <a:rPr lang="en-US" sz="2800" b="1" dirty="0" smtClean="0">
                <a:latin typeface="Garamond" pitchFamily="18" charset="0"/>
              </a:rPr>
              <a:t>PK: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Garamond" pitchFamily="18" charset="0"/>
              </a:rPr>
              <a:t>90% of the drug is  retained in the intestine and excreted in feces. 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Garamond" pitchFamily="18" charset="0"/>
              </a:rPr>
              <a:t>The remainder enters the circulation, and is excreted in the urine as </a:t>
            </a:r>
            <a:r>
              <a:rPr lang="en-US" sz="2800" dirty="0" err="1" smtClean="0">
                <a:latin typeface="Garamond" pitchFamily="18" charset="0"/>
              </a:rPr>
              <a:t>glucuronidated</a:t>
            </a:r>
            <a:r>
              <a:rPr lang="en-US" sz="2800" dirty="0" smtClean="0">
                <a:latin typeface="Garamond" pitchFamily="18" charset="0"/>
              </a:rPr>
              <a:t> and </a:t>
            </a:r>
            <a:r>
              <a:rPr lang="en-US" sz="2800" dirty="0" err="1" smtClean="0">
                <a:latin typeface="Garamond" pitchFamily="18" charset="0"/>
              </a:rPr>
              <a:t>sulphate</a:t>
            </a:r>
            <a:r>
              <a:rPr lang="en-US" sz="2800" dirty="0" smtClean="0">
                <a:latin typeface="Garamond" pitchFamily="18" charset="0"/>
              </a:rPr>
              <a:t> metabolites. 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Garamond" pitchFamily="18" charset="0"/>
              </a:rPr>
              <a:t>Half life= 11-12 hours  </a:t>
            </a:r>
          </a:p>
          <a:p>
            <a:r>
              <a:rPr lang="en-US" sz="2800" b="1" dirty="0" smtClean="0">
                <a:latin typeface="Garamond" pitchFamily="18" charset="0"/>
              </a:rPr>
              <a:t>MOA: </a:t>
            </a:r>
            <a:r>
              <a:rPr lang="en-US" sz="2800" dirty="0" smtClean="0">
                <a:latin typeface="Garamond" pitchFamily="18" charset="0"/>
              </a:rPr>
              <a:t>Unknown: thought to </a:t>
            </a:r>
            <a:r>
              <a:rPr lang="en-US" sz="2800" dirty="0" err="1" smtClean="0">
                <a:latin typeface="Garamond" pitchFamily="18" charset="0"/>
              </a:rPr>
              <a:t>inacativate</a:t>
            </a:r>
            <a:r>
              <a:rPr lang="en-US" sz="2800" dirty="0" smtClean="0">
                <a:latin typeface="Garamond" pitchFamily="18" charset="0"/>
              </a:rPr>
              <a:t> parasite enzymes</a:t>
            </a:r>
            <a:endParaRPr lang="ar-SA" sz="28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latin typeface="Garamond" pitchFamily="18" charset="0"/>
              </a:rPr>
              <a:t>It is effective against organisms in the bowel lumen but not against </a:t>
            </a:r>
            <a:r>
              <a:rPr lang="en-US" sz="2800" dirty="0" err="1" smtClean="0">
                <a:latin typeface="Garamond" pitchFamily="18" charset="0"/>
              </a:rPr>
              <a:t>trophozoites</a:t>
            </a:r>
            <a:r>
              <a:rPr lang="en-US" sz="2800" dirty="0" smtClean="0">
                <a:latin typeface="Garamond" pitchFamily="18" charset="0"/>
              </a:rPr>
              <a:t> in the intestinal wall or extra intestinal tissues.</a:t>
            </a:r>
          </a:p>
          <a:p>
            <a:r>
              <a:rPr lang="en-US" sz="2800" dirty="0" smtClean="0">
                <a:latin typeface="Garamond" pitchFamily="18" charset="0"/>
              </a:rPr>
              <a:t>Drug of choice for asymptomatic </a:t>
            </a:r>
            <a:r>
              <a:rPr lang="en-US" sz="2800" dirty="0" err="1" smtClean="0">
                <a:latin typeface="Garamond" pitchFamily="18" charset="0"/>
              </a:rPr>
              <a:t>amoebiasis</a:t>
            </a:r>
            <a:endParaRPr lang="en-US" sz="2800" dirty="0" smtClean="0">
              <a:latin typeface="Garamond" pitchFamily="18" charset="0"/>
            </a:endParaRPr>
          </a:p>
          <a:p>
            <a:pPr>
              <a:buNone/>
            </a:pPr>
            <a:r>
              <a:rPr lang="en-US" sz="2800" b="1" dirty="0" smtClean="0">
                <a:latin typeface="Garamond" pitchFamily="18" charset="0"/>
              </a:rPr>
              <a:t> </a:t>
            </a:r>
            <a:r>
              <a:rPr lang="en-US" sz="2800" dirty="0" smtClean="0"/>
              <a:t>Dose: 650mg TDS for 21days</a:t>
            </a:r>
          </a:p>
          <a:p>
            <a:pPr>
              <a:buNone/>
            </a:pPr>
            <a:endParaRPr lang="en-US" sz="2800" b="1" dirty="0" smtClean="0">
              <a:latin typeface="Garamond" pitchFamily="18" charset="0"/>
            </a:endParaRPr>
          </a:p>
          <a:p>
            <a:r>
              <a:rPr lang="en-US" sz="2800" b="1" dirty="0" smtClean="0">
                <a:latin typeface="Garamond" pitchFamily="18" charset="0"/>
              </a:rPr>
              <a:t>Adverse effects:  </a:t>
            </a:r>
            <a:r>
              <a:rPr lang="en-US" sz="2800" dirty="0" smtClean="0">
                <a:latin typeface="Garamond" pitchFamily="18" charset="0"/>
              </a:rPr>
              <a:t>Diarrhea, anorexia, nausea, vomiting, abdominal pain, headache, rash, </a:t>
            </a:r>
            <a:r>
              <a:rPr lang="en-US" sz="2800" dirty="0" err="1" smtClean="0">
                <a:latin typeface="Garamond" pitchFamily="18" charset="0"/>
              </a:rPr>
              <a:t>pruritus</a:t>
            </a:r>
            <a:r>
              <a:rPr lang="en-US" sz="2800" dirty="0" smtClean="0">
                <a:latin typeface="Garamond" pitchFamily="18" charset="0"/>
              </a:rPr>
              <a:t>, enlargement of thyroid gland</a:t>
            </a:r>
          </a:p>
          <a:p>
            <a:pPr>
              <a:lnSpc>
                <a:spcPct val="90000"/>
              </a:lnSpc>
              <a:buNone/>
            </a:pPr>
            <a:r>
              <a:rPr lang="en-US" sz="2800" dirty="0" smtClean="0">
                <a:latin typeface="Garamond" pitchFamily="18" charset="0"/>
              </a:rPr>
              <a:t>Optic Neurotoxicity with prolonged use and high dosage.</a:t>
            </a:r>
          </a:p>
          <a:p>
            <a:endParaRPr lang="ar-SA" sz="28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>
            <a:normAutofit/>
          </a:bodyPr>
          <a:lstStyle/>
          <a:p>
            <a:r>
              <a:rPr lang="en-US" sz="3000" dirty="0" err="1" smtClean="0">
                <a:latin typeface="Garamond" pitchFamily="18" charset="0"/>
              </a:rPr>
              <a:t>Protozoal</a:t>
            </a:r>
            <a:r>
              <a:rPr lang="en-US" sz="3000" dirty="0" smtClean="0">
                <a:latin typeface="Garamond" pitchFamily="18" charset="0"/>
              </a:rPr>
              <a:t> diseases are thus less easily treated than bacterial infections, and many of the </a:t>
            </a:r>
            <a:r>
              <a:rPr lang="en-US" sz="3000" dirty="0" err="1" smtClean="0">
                <a:latin typeface="Garamond" pitchFamily="18" charset="0"/>
              </a:rPr>
              <a:t>antiprotozoal</a:t>
            </a:r>
            <a:r>
              <a:rPr lang="en-US" sz="3000" dirty="0" smtClean="0">
                <a:latin typeface="Garamond" pitchFamily="18" charset="0"/>
              </a:rPr>
              <a:t> drugs cause serious toxic effects in the host, particularly on cells showing high metabolic activity, such as neuronal, renal tubular, intestinal, and bone marrow stem cells. </a:t>
            </a:r>
          </a:p>
          <a:p>
            <a:endParaRPr lang="ar-SA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1538" y="1447800"/>
            <a:ext cx="7862150" cy="54102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12800" dirty="0" smtClean="0">
                <a:latin typeface="Garamond" pitchFamily="18" charset="0"/>
              </a:rPr>
              <a:t>Precautions:</a:t>
            </a:r>
            <a:endParaRPr lang="en-US" sz="9600" dirty="0" smtClean="0">
              <a:latin typeface="Garamond" pitchFamily="18" charset="0"/>
            </a:endParaRPr>
          </a:p>
          <a:p>
            <a:pPr marL="596646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9600" dirty="0" err="1" smtClean="0">
                <a:latin typeface="Garamond" pitchFamily="18" charset="0"/>
              </a:rPr>
              <a:t>Iodoquinol</a:t>
            </a:r>
            <a:r>
              <a:rPr lang="en-US" sz="9600" dirty="0" smtClean="0">
                <a:latin typeface="Garamond" pitchFamily="18" charset="0"/>
              </a:rPr>
              <a:t> should be taken with meals to limit GI toxicity</a:t>
            </a:r>
          </a:p>
          <a:p>
            <a:pPr marL="596646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9600" dirty="0" smtClean="0">
                <a:latin typeface="Garamond" pitchFamily="18" charset="0"/>
              </a:rPr>
              <a:t>It should be used with caution in patients with optic neuropathy, renal or thyroid disease, or non amebic hepatic disease.</a:t>
            </a:r>
          </a:p>
          <a:p>
            <a:pPr marL="596646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9600" dirty="0" smtClean="0">
                <a:latin typeface="Garamond" pitchFamily="18" charset="0"/>
              </a:rPr>
              <a:t>The drug may increase protein-bound serum iodine, leading to a decrease in measured </a:t>
            </a:r>
            <a:r>
              <a:rPr lang="en-US" sz="9600" baseline="30000" dirty="0" smtClean="0">
                <a:latin typeface="Garamond" pitchFamily="18" charset="0"/>
              </a:rPr>
              <a:t>131</a:t>
            </a:r>
            <a:r>
              <a:rPr lang="en-US" sz="9600" dirty="0" smtClean="0">
                <a:latin typeface="Garamond" pitchFamily="18" charset="0"/>
              </a:rPr>
              <a:t>I  uptake that persist for months.</a:t>
            </a:r>
          </a:p>
          <a:p>
            <a:pPr marL="596646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9600" dirty="0" smtClean="0">
                <a:latin typeface="Garamond" pitchFamily="18" charset="0"/>
              </a:rPr>
              <a:t>It should be discontinued if it produces persistent diarrhea or signs of iodine toxicity </a:t>
            </a:r>
            <a:r>
              <a:rPr lang="en-US" sz="9600" dirty="0" err="1" smtClean="0">
                <a:latin typeface="Garamond" pitchFamily="18" charset="0"/>
              </a:rPr>
              <a:t>eg</a:t>
            </a:r>
            <a:r>
              <a:rPr lang="en-US" sz="9600" dirty="0" smtClean="0">
                <a:latin typeface="Garamond" pitchFamily="18" charset="0"/>
              </a:rPr>
              <a:t>, dermatitis, </a:t>
            </a:r>
            <a:r>
              <a:rPr lang="en-US" sz="9600" dirty="0" err="1" smtClean="0">
                <a:latin typeface="Garamond" pitchFamily="18" charset="0"/>
              </a:rPr>
              <a:t>urticaria</a:t>
            </a:r>
            <a:r>
              <a:rPr lang="en-US" sz="9600" dirty="0" smtClean="0">
                <a:latin typeface="Garamond" pitchFamily="18" charset="0"/>
              </a:rPr>
              <a:t> </a:t>
            </a:r>
            <a:r>
              <a:rPr lang="en-US" sz="9600" dirty="0" err="1" smtClean="0">
                <a:latin typeface="Garamond" pitchFamily="18" charset="0"/>
              </a:rPr>
              <a:t>pruritus</a:t>
            </a:r>
            <a:r>
              <a:rPr lang="en-US" sz="9600" dirty="0" smtClean="0">
                <a:latin typeface="Garamond" pitchFamily="18" charset="0"/>
              </a:rPr>
              <a:t>, or fever.</a:t>
            </a:r>
          </a:p>
          <a:p>
            <a:pPr marL="596646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9600" dirty="0" smtClean="0">
                <a:latin typeface="Garamond" pitchFamily="18" charset="0"/>
              </a:rPr>
              <a:t>It is contraindicated in patients with intolerance to iodine</a:t>
            </a:r>
            <a:r>
              <a:rPr lang="en-US" sz="2400" dirty="0" smtClean="0"/>
              <a:t>. </a:t>
            </a:r>
            <a:endParaRPr lang="en-US" dirty="0" smtClean="0"/>
          </a:p>
          <a:p>
            <a:pPr>
              <a:lnSpc>
                <a:spcPct val="120000"/>
              </a:lnSpc>
              <a:buNone/>
            </a:pPr>
            <a:endParaRPr lang="en-US" sz="3000" dirty="0" smtClean="0">
              <a:latin typeface="Garamond" pitchFamily="18" charset="0"/>
            </a:endParaRPr>
          </a:p>
          <a:p>
            <a:pPr marL="596646" indent="-514350">
              <a:lnSpc>
                <a:spcPct val="120000"/>
              </a:lnSpc>
              <a:buNone/>
            </a:pPr>
            <a:r>
              <a:rPr lang="en-US" sz="3000" dirty="0" smtClean="0">
                <a:latin typeface="Garamond" pitchFamily="18" charset="0"/>
              </a:rPr>
              <a:t>    </a:t>
            </a:r>
            <a:endParaRPr lang="en-US" sz="2800" dirty="0" smtClean="0">
              <a:latin typeface="Garamond" pitchFamily="18" charset="0"/>
            </a:endParaRPr>
          </a:p>
          <a:p>
            <a:pPr marL="596646" indent="-514350">
              <a:lnSpc>
                <a:spcPct val="120000"/>
              </a:lnSpc>
              <a:buFont typeface="+mj-lt"/>
              <a:buAutoNum type="arabicPeriod"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Emetine and </a:t>
            </a:r>
            <a:r>
              <a:rPr lang="en-US" dirty="0" err="1" smtClean="0"/>
              <a:t>Dehydroemetine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u="sng" dirty="0" smtClean="0">
                <a:latin typeface="Garamond" pitchFamily="18" charset="0"/>
              </a:rPr>
              <a:t>Emetine</a:t>
            </a:r>
            <a:r>
              <a:rPr lang="en-US" sz="2800" dirty="0" smtClean="0">
                <a:latin typeface="Garamond" pitchFamily="18" charset="0"/>
              </a:rPr>
              <a:t>, an alkaloid derived from ipecac and </a:t>
            </a:r>
            <a:r>
              <a:rPr lang="en-US" sz="2800" u="sng" dirty="0" err="1" smtClean="0">
                <a:latin typeface="Garamond" pitchFamily="18" charset="0"/>
              </a:rPr>
              <a:t>dehydroemetine</a:t>
            </a:r>
            <a:r>
              <a:rPr lang="en-US" sz="2800" u="sng" dirty="0" smtClean="0">
                <a:latin typeface="Garamond" pitchFamily="18" charset="0"/>
              </a:rPr>
              <a:t>, </a:t>
            </a:r>
            <a:r>
              <a:rPr lang="en-US" sz="2800" dirty="0" smtClean="0">
                <a:latin typeface="Garamond" pitchFamily="18" charset="0"/>
              </a:rPr>
              <a:t>a synthetic analog, are effective against tissue </a:t>
            </a:r>
            <a:r>
              <a:rPr lang="en-US" sz="2800" dirty="0" err="1" smtClean="0">
                <a:latin typeface="Garamond" pitchFamily="18" charset="0"/>
              </a:rPr>
              <a:t>trophozoites</a:t>
            </a:r>
            <a:r>
              <a:rPr lang="en-US" sz="2800" dirty="0" smtClean="0">
                <a:latin typeface="Garamond" pitchFamily="18" charset="0"/>
              </a:rPr>
              <a:t> of E. </a:t>
            </a:r>
            <a:r>
              <a:rPr lang="en-US" sz="2800" dirty="0" err="1" smtClean="0">
                <a:latin typeface="Garamond" pitchFamily="18" charset="0"/>
              </a:rPr>
              <a:t>histolytica</a:t>
            </a:r>
            <a:r>
              <a:rPr lang="en-US" sz="2800" dirty="0" smtClean="0">
                <a:latin typeface="Garamond" pitchFamily="18" charset="0"/>
              </a:rPr>
              <a:t>, but because of major toxicity concerns they have been almost completely replaced by </a:t>
            </a:r>
            <a:r>
              <a:rPr lang="en-US" sz="2800" dirty="0" err="1" smtClean="0">
                <a:latin typeface="Garamond" pitchFamily="18" charset="0"/>
              </a:rPr>
              <a:t>metronidazole</a:t>
            </a:r>
            <a:r>
              <a:rPr lang="en-US" sz="2800" dirty="0" smtClean="0">
                <a:latin typeface="Garamond" pitchFamily="18" charset="0"/>
              </a:rPr>
              <a:t>.</a:t>
            </a:r>
          </a:p>
          <a:p>
            <a:pPr>
              <a:buNone/>
            </a:pPr>
            <a:endParaRPr lang="en-US" sz="2800" b="1" dirty="0" smtClean="0">
              <a:latin typeface="Garamond" pitchFamily="18" charset="0"/>
            </a:endParaRPr>
          </a:p>
          <a:p>
            <a:pPr>
              <a:buNone/>
            </a:pPr>
            <a:r>
              <a:rPr lang="en-US" sz="2800" b="1" dirty="0" smtClean="0">
                <a:latin typeface="Garamond" pitchFamily="18" charset="0"/>
              </a:rPr>
              <a:t>Route of administration:</a:t>
            </a:r>
          </a:p>
          <a:p>
            <a:r>
              <a:rPr lang="en-US" sz="2800" dirty="0" smtClean="0">
                <a:latin typeface="Garamond" pitchFamily="18" charset="0"/>
              </a:rPr>
              <a:t>Subcutaneous (preferred) or I.M.      Never</a:t>
            </a:r>
            <a:r>
              <a:rPr lang="en-US" sz="2800" dirty="0" smtClean="0">
                <a:latin typeface="Garamond" pitchFamily="18" charset="0"/>
                <a:sym typeface="Wingdings" pitchFamily="2" charset="2"/>
              </a:rPr>
              <a:t></a:t>
            </a:r>
            <a:r>
              <a:rPr lang="en-US" sz="2800" dirty="0" smtClean="0">
                <a:latin typeface="Garamond" pitchFamily="18" charset="0"/>
              </a:rPr>
              <a:t> IV    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CLINICAL USES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35608" y="1214422"/>
            <a:ext cx="7498080" cy="5454938"/>
          </a:xfrm>
        </p:spPr>
        <p:txBody>
          <a:bodyPr>
            <a:normAutofit fontScale="85000" lnSpcReduction="20000"/>
          </a:bodyPr>
          <a:lstStyle/>
          <a:p>
            <a:pPr marL="596646" indent="-514350">
              <a:lnSpc>
                <a:spcPct val="120000"/>
              </a:lnSpc>
              <a:buNone/>
            </a:pPr>
            <a:r>
              <a:rPr lang="en-US" dirty="0" smtClean="0"/>
              <a:t> </a:t>
            </a:r>
            <a:r>
              <a:rPr lang="en-US" sz="3000" dirty="0" smtClean="0">
                <a:latin typeface="Garamond" pitchFamily="18" charset="0"/>
              </a:rPr>
              <a:t>Their use is limited to unusual circumstances:       </a:t>
            </a:r>
          </a:p>
          <a:p>
            <a:pPr marL="596646" indent="-514350">
              <a:lnSpc>
                <a:spcPct val="120000"/>
              </a:lnSpc>
              <a:buNone/>
            </a:pPr>
            <a:r>
              <a:rPr lang="en-US" sz="3000" dirty="0" smtClean="0">
                <a:latin typeface="Garamond" pitchFamily="18" charset="0"/>
              </a:rPr>
              <a:t>1- severe </a:t>
            </a:r>
            <a:r>
              <a:rPr lang="en-US" sz="3000" dirty="0" err="1" smtClean="0">
                <a:latin typeface="Garamond" pitchFamily="18" charset="0"/>
              </a:rPr>
              <a:t>amebiasis</a:t>
            </a:r>
            <a:r>
              <a:rPr lang="en-US" sz="3000" dirty="0" smtClean="0">
                <a:latin typeface="Garamond" pitchFamily="18" charset="0"/>
              </a:rPr>
              <a:t> warrants effective therapy </a:t>
            </a:r>
          </a:p>
          <a:p>
            <a:pPr marL="596646" indent="-514350">
              <a:lnSpc>
                <a:spcPct val="120000"/>
              </a:lnSpc>
              <a:buNone/>
            </a:pPr>
            <a:r>
              <a:rPr lang="en-US" sz="3000" dirty="0" smtClean="0">
                <a:latin typeface="Garamond" pitchFamily="18" charset="0"/>
              </a:rPr>
              <a:t>2- </a:t>
            </a:r>
            <a:r>
              <a:rPr lang="en-US" sz="3000" dirty="0" err="1" smtClean="0">
                <a:latin typeface="Garamond" pitchFamily="18" charset="0"/>
              </a:rPr>
              <a:t>metronidazole</a:t>
            </a:r>
            <a:r>
              <a:rPr lang="en-US" sz="3000" dirty="0" smtClean="0">
                <a:latin typeface="Garamond" pitchFamily="18" charset="0"/>
              </a:rPr>
              <a:t> can not be used. </a:t>
            </a:r>
          </a:p>
          <a:p>
            <a:pPr>
              <a:lnSpc>
                <a:spcPct val="120000"/>
              </a:lnSpc>
              <a:buNone/>
            </a:pPr>
            <a:r>
              <a:rPr lang="en-US" sz="3000" dirty="0" smtClean="0">
                <a:latin typeface="Garamond" pitchFamily="18" charset="0"/>
              </a:rPr>
              <a:t>   </a:t>
            </a:r>
            <a:r>
              <a:rPr lang="en-US" sz="3000" dirty="0" err="1" smtClean="0">
                <a:latin typeface="Garamond" pitchFamily="18" charset="0"/>
              </a:rPr>
              <a:t>Dehydroemetine</a:t>
            </a:r>
            <a:r>
              <a:rPr lang="en-US" sz="3000" dirty="0" smtClean="0">
                <a:latin typeface="Garamond" pitchFamily="18" charset="0"/>
              </a:rPr>
              <a:t> is preferred because it has a better toxicity profile. It should be only used for the minimum period  of 3- 5 days.</a:t>
            </a:r>
          </a:p>
          <a:p>
            <a:pPr>
              <a:buNone/>
            </a:pPr>
            <a:endParaRPr lang="en-US" sz="3500" b="1" dirty="0" smtClean="0">
              <a:latin typeface="Garamond" pitchFamily="18" charset="0"/>
            </a:endParaRPr>
          </a:p>
          <a:p>
            <a:pPr>
              <a:buNone/>
            </a:pPr>
            <a:r>
              <a:rPr lang="en-US" sz="3500" b="1" dirty="0" smtClean="0">
                <a:latin typeface="Garamond" pitchFamily="18" charset="0"/>
              </a:rPr>
              <a:t>Adverse effects: </a:t>
            </a:r>
          </a:p>
          <a:p>
            <a:r>
              <a:rPr lang="en-US" sz="3500" dirty="0" smtClean="0">
                <a:latin typeface="Garamond" pitchFamily="18" charset="0"/>
              </a:rPr>
              <a:t>Diarrhea is common</a:t>
            </a:r>
          </a:p>
          <a:p>
            <a:r>
              <a:rPr lang="en-US" sz="3500" dirty="0" smtClean="0">
                <a:latin typeface="Garamond" pitchFamily="18" charset="0"/>
              </a:rPr>
              <a:t>Nausea, vomiting, muscle weakness </a:t>
            </a:r>
          </a:p>
          <a:p>
            <a:r>
              <a:rPr lang="en-US" sz="3500" dirty="0" smtClean="0">
                <a:latin typeface="Garamond" pitchFamily="18" charset="0"/>
              </a:rPr>
              <a:t>Cardiac arrhythmias, heart failure, hypotension (serious toxicity)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latin typeface="Garamond" pitchFamily="18" charset="0"/>
              </a:rPr>
              <a:t>Precautions: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2800" dirty="0" smtClean="0">
                <a:latin typeface="Garamond" pitchFamily="18" charset="0"/>
              </a:rPr>
              <a:t>The drug should not be used in patients with cardiac or renal disease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2800" dirty="0" smtClean="0">
                <a:latin typeface="Garamond" pitchFamily="18" charset="0"/>
              </a:rPr>
              <a:t>Young children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2800" dirty="0" smtClean="0">
                <a:latin typeface="Garamond" pitchFamily="18" charset="0"/>
              </a:rPr>
              <a:t>In pregnancy.</a:t>
            </a:r>
            <a:endParaRPr lang="ar-SA" sz="2800" dirty="0" smtClean="0">
              <a:latin typeface="Garamond" pitchFamily="18" charset="0"/>
            </a:endParaRPr>
          </a:p>
          <a:p>
            <a:pPr marL="596646" indent="-514350">
              <a:buFont typeface="+mj-lt"/>
              <a:buAutoNum type="arabicPeriod"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Paromomycin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Garamond" pitchFamily="18" charset="0"/>
              </a:rPr>
              <a:t>Paromomycin</a:t>
            </a:r>
            <a:r>
              <a:rPr lang="en-US" sz="2800" dirty="0" smtClean="0">
                <a:latin typeface="Garamond" pitchFamily="18" charset="0"/>
              </a:rPr>
              <a:t> is an </a:t>
            </a:r>
            <a:r>
              <a:rPr lang="en-US" sz="2800" dirty="0" err="1" smtClean="0">
                <a:latin typeface="Garamond" pitchFamily="18" charset="0"/>
              </a:rPr>
              <a:t>aminoglycoside</a:t>
            </a:r>
            <a:r>
              <a:rPr lang="en-US" sz="2800" dirty="0" smtClean="0">
                <a:latin typeface="Garamond" pitchFamily="18" charset="0"/>
              </a:rPr>
              <a:t> antibiotic.</a:t>
            </a:r>
          </a:p>
          <a:p>
            <a:r>
              <a:rPr lang="en-US" sz="2800" dirty="0" smtClean="0">
                <a:latin typeface="Garamond" pitchFamily="18" charset="0"/>
              </a:rPr>
              <a:t>It is not significantly absorbed from the GIT.</a:t>
            </a:r>
          </a:p>
          <a:p>
            <a:r>
              <a:rPr lang="en-US" sz="2800" dirty="0" smtClean="0">
                <a:latin typeface="Garamond" pitchFamily="18" charset="0"/>
              </a:rPr>
              <a:t>The small amount absorbed. And it is slowly excreted unchanged, mainly by </a:t>
            </a:r>
            <a:r>
              <a:rPr lang="en-US" sz="2800" dirty="0" err="1" smtClean="0">
                <a:latin typeface="Garamond" pitchFamily="18" charset="0"/>
              </a:rPr>
              <a:t>glomerular</a:t>
            </a:r>
            <a:r>
              <a:rPr lang="en-US" sz="2800" dirty="0" smtClean="0">
                <a:latin typeface="Garamond" pitchFamily="18" charset="0"/>
              </a:rPr>
              <a:t> filtration.</a:t>
            </a:r>
          </a:p>
          <a:p>
            <a:pPr>
              <a:buNone/>
            </a:pPr>
            <a:endParaRPr lang="en-US" sz="2800" dirty="0" smtClean="0">
              <a:latin typeface="Garamond" pitchFamily="18" charset="0"/>
            </a:endParaRPr>
          </a:p>
          <a:p>
            <a:pPr>
              <a:buNone/>
            </a:pPr>
            <a:r>
              <a:rPr lang="en-US" sz="2800" b="1" dirty="0" smtClean="0">
                <a:latin typeface="Garamond" pitchFamily="18" charset="0"/>
              </a:rPr>
              <a:t> Clinical uses: </a:t>
            </a:r>
            <a:endParaRPr lang="en-US" sz="2800" dirty="0" smtClean="0">
              <a:latin typeface="Garamond" pitchFamily="18" charset="0"/>
            </a:endParaRPr>
          </a:p>
          <a:p>
            <a:r>
              <a:rPr lang="en-US" sz="2800" dirty="0" smtClean="0">
                <a:latin typeface="Garamond" pitchFamily="18" charset="0"/>
              </a:rPr>
              <a:t>It is used only as a luminal </a:t>
            </a:r>
            <a:r>
              <a:rPr lang="en-US" sz="2800" dirty="0" err="1" smtClean="0">
                <a:latin typeface="Garamond" pitchFamily="18" charset="0"/>
              </a:rPr>
              <a:t>amebicide</a:t>
            </a:r>
            <a:r>
              <a:rPr lang="en-US" sz="2800" dirty="0" smtClean="0">
                <a:latin typeface="Garamond" pitchFamily="18" charset="0"/>
              </a:rPr>
              <a:t>.</a:t>
            </a:r>
          </a:p>
          <a:p>
            <a:r>
              <a:rPr lang="en-US" sz="2800" dirty="0" err="1" smtClean="0">
                <a:latin typeface="Garamond" pitchFamily="18" charset="0"/>
              </a:rPr>
              <a:t>Paromomycin</a:t>
            </a:r>
            <a:r>
              <a:rPr lang="en-US" sz="2800" dirty="0" smtClean="0">
                <a:latin typeface="Garamond" pitchFamily="18" charset="0"/>
              </a:rPr>
              <a:t> has have similar efficacy and less toxicity than other agents.</a:t>
            </a:r>
            <a:endParaRPr lang="ar-SA" sz="28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21560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  <a:buNone/>
            </a:pPr>
            <a:r>
              <a:rPr lang="en-US" sz="3500" dirty="0" smtClean="0">
                <a:latin typeface="Garamond" pitchFamily="18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3500" dirty="0" err="1" smtClean="0">
                <a:latin typeface="Garamond" pitchFamily="18" charset="0"/>
              </a:rPr>
              <a:t>Parenteral</a:t>
            </a:r>
            <a:r>
              <a:rPr lang="en-US" sz="3500" dirty="0" smtClean="0">
                <a:latin typeface="Garamond" pitchFamily="18" charset="0"/>
              </a:rPr>
              <a:t> (IV) </a:t>
            </a:r>
            <a:r>
              <a:rPr lang="en-US" sz="3500" dirty="0" err="1" smtClean="0">
                <a:latin typeface="Garamond" pitchFamily="18" charset="0"/>
              </a:rPr>
              <a:t>paromomycin</a:t>
            </a:r>
            <a:r>
              <a:rPr lang="en-US" sz="3500" dirty="0" smtClean="0">
                <a:latin typeface="Garamond" pitchFamily="18" charset="0"/>
              </a:rPr>
              <a:t> is now used for the treatment of visceral </a:t>
            </a:r>
            <a:r>
              <a:rPr lang="en-US" sz="3500" dirty="0" err="1" smtClean="0">
                <a:latin typeface="Garamond" pitchFamily="18" charset="0"/>
              </a:rPr>
              <a:t>leishmaniasis</a:t>
            </a:r>
            <a:r>
              <a:rPr lang="en-US" sz="3500" dirty="0" smtClean="0">
                <a:latin typeface="Garamond" pitchFamily="18" charset="0"/>
              </a:rPr>
              <a:t>.</a:t>
            </a:r>
          </a:p>
          <a:p>
            <a:pPr>
              <a:lnSpc>
                <a:spcPct val="80000"/>
              </a:lnSpc>
              <a:buNone/>
            </a:pPr>
            <a:r>
              <a:rPr lang="en-US" sz="3500" b="1" dirty="0" smtClean="0">
                <a:latin typeface="Garamond" pitchFamily="18" charset="0"/>
              </a:rPr>
              <a:t>   </a:t>
            </a:r>
          </a:p>
          <a:p>
            <a:pPr>
              <a:lnSpc>
                <a:spcPct val="80000"/>
              </a:lnSpc>
            </a:pPr>
            <a:r>
              <a:rPr lang="en-US" sz="3500" b="1" dirty="0" smtClean="0">
                <a:latin typeface="Garamond" pitchFamily="18" charset="0"/>
              </a:rPr>
              <a:t>Adverse effects: </a:t>
            </a:r>
          </a:p>
          <a:p>
            <a:pPr marL="870966" lvl="1" indent="-514350">
              <a:lnSpc>
                <a:spcPct val="80000"/>
              </a:lnSpc>
              <a:buFont typeface="+mj-lt"/>
              <a:buAutoNum type="arabicPeriod"/>
            </a:pPr>
            <a:r>
              <a:rPr lang="en-US" sz="3000" dirty="0" smtClean="0">
                <a:latin typeface="Garamond" pitchFamily="18" charset="0"/>
              </a:rPr>
              <a:t>Abdominal distress,  diarrhea.</a:t>
            </a:r>
          </a:p>
          <a:p>
            <a:pPr>
              <a:lnSpc>
                <a:spcPct val="80000"/>
              </a:lnSpc>
            </a:pPr>
            <a:endParaRPr lang="en-US" sz="3500" b="1" dirty="0" smtClean="0">
              <a:latin typeface="Garamond" pitchFamily="18" charset="0"/>
            </a:endParaRPr>
          </a:p>
          <a:p>
            <a:pPr>
              <a:lnSpc>
                <a:spcPct val="80000"/>
              </a:lnSpc>
            </a:pPr>
            <a:r>
              <a:rPr lang="en-US" sz="3500" b="1" dirty="0" smtClean="0">
                <a:latin typeface="Garamond" pitchFamily="18" charset="0"/>
              </a:rPr>
              <a:t>Precautions:   </a:t>
            </a:r>
            <a:endParaRPr lang="en-US" sz="3500" dirty="0" smtClean="0">
              <a:latin typeface="Garamond" pitchFamily="18" charset="0"/>
            </a:endParaRPr>
          </a:p>
          <a:p>
            <a:pPr marL="870966" lvl="1" indent="-514350">
              <a:lnSpc>
                <a:spcPct val="80000"/>
              </a:lnSpc>
              <a:buNone/>
            </a:pPr>
            <a:r>
              <a:rPr lang="en-US" sz="3000" dirty="0" smtClean="0">
                <a:latin typeface="Garamond" pitchFamily="18" charset="0"/>
              </a:rPr>
              <a:t>      It should be avoided in patients with significant renal disease and cautiously used with GI ulceration</a:t>
            </a:r>
          </a:p>
          <a:p>
            <a:pPr>
              <a:lnSpc>
                <a:spcPct val="80000"/>
              </a:lnSpc>
              <a:buNone/>
            </a:pPr>
            <a:r>
              <a:rPr lang="en-US" sz="3500" dirty="0" smtClean="0">
                <a:latin typeface="Garamond" pitchFamily="18" charset="0"/>
              </a:rPr>
              <a:t>  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err="1" smtClean="0"/>
              <a:t>Tetracyclines</a:t>
            </a:r>
            <a:r>
              <a:rPr lang="en-US" sz="4400" b="1" dirty="0" smtClean="0"/>
              <a:t>:</a:t>
            </a:r>
            <a:br>
              <a:rPr lang="en-US" sz="4400" b="1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Garamond" pitchFamily="18" charset="0"/>
              </a:rPr>
              <a:t>They are active against many gram-positive and gram-negative bacteria and against some protozoa, for example, amebas.</a:t>
            </a:r>
            <a:endParaRPr lang="ar-SA" sz="28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MOA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ar-SA" b="1" dirty="0" smtClean="0"/>
              <a:t> </a:t>
            </a:r>
          </a:p>
          <a:p>
            <a:pPr algn="just">
              <a:lnSpc>
                <a:spcPct val="80000"/>
              </a:lnSpc>
            </a:pPr>
            <a:r>
              <a:rPr lang="en-US" dirty="0" smtClean="0"/>
              <a:t>  </a:t>
            </a:r>
            <a:r>
              <a:rPr lang="en-US" sz="2800" dirty="0" err="1" smtClean="0">
                <a:latin typeface="Garamond" pitchFamily="18" charset="0"/>
              </a:rPr>
              <a:t>Tetracyclines</a:t>
            </a:r>
            <a:r>
              <a:rPr lang="en-US" sz="2800" dirty="0" smtClean="0">
                <a:latin typeface="Garamond" pitchFamily="18" charset="0"/>
              </a:rPr>
              <a:t> enter microorganisms by </a:t>
            </a:r>
          </a:p>
          <a:p>
            <a:pPr algn="just">
              <a:lnSpc>
                <a:spcPct val="80000"/>
              </a:lnSpc>
              <a:buNone/>
            </a:pPr>
            <a:r>
              <a:rPr lang="en-US" sz="2800" dirty="0" smtClean="0">
                <a:latin typeface="Garamond" pitchFamily="18" charset="0"/>
              </a:rPr>
              <a:t>1- passive diffusion </a:t>
            </a:r>
          </a:p>
          <a:p>
            <a:pPr algn="just">
              <a:lnSpc>
                <a:spcPct val="80000"/>
              </a:lnSpc>
              <a:buNone/>
            </a:pPr>
            <a:r>
              <a:rPr lang="en-US" sz="2800" dirty="0" smtClean="0">
                <a:latin typeface="Garamond" pitchFamily="18" charset="0"/>
              </a:rPr>
              <a:t>2- active transport. </a:t>
            </a:r>
          </a:p>
          <a:p>
            <a:pPr algn="just">
              <a:lnSpc>
                <a:spcPct val="80000"/>
              </a:lnSpc>
            </a:pPr>
            <a:r>
              <a:rPr lang="en-US" sz="2800" dirty="0" err="1" smtClean="0">
                <a:latin typeface="Garamond" pitchFamily="18" charset="0"/>
              </a:rPr>
              <a:t>tetracyclines</a:t>
            </a:r>
            <a:r>
              <a:rPr lang="en-US" sz="2800" dirty="0" smtClean="0">
                <a:latin typeface="Garamond" pitchFamily="18" charset="0"/>
              </a:rPr>
              <a:t> bind reversibly to the 30S subunit of the bacterial </a:t>
            </a:r>
            <a:r>
              <a:rPr lang="en-US" sz="2800" dirty="0" err="1" smtClean="0">
                <a:latin typeface="Garamond" pitchFamily="18" charset="0"/>
              </a:rPr>
              <a:t>ribosomes</a:t>
            </a:r>
            <a:r>
              <a:rPr lang="en-US" sz="2800" dirty="0" smtClean="0">
                <a:latin typeface="Garamond" pitchFamily="18" charset="0"/>
              </a:rPr>
              <a:t>, blocking the binding of  </a:t>
            </a:r>
            <a:r>
              <a:rPr lang="en-US" sz="2800" dirty="0" err="1" smtClean="0">
                <a:latin typeface="Garamond" pitchFamily="18" charset="0"/>
              </a:rPr>
              <a:t>aminoacyl-tRNA</a:t>
            </a:r>
            <a:r>
              <a:rPr lang="en-US" sz="2800" dirty="0" smtClean="0">
                <a:latin typeface="Garamond" pitchFamily="18" charset="0"/>
              </a:rPr>
              <a:t> to the acceptor site on the mRNA- ribosome complex. </a:t>
            </a:r>
          </a:p>
          <a:p>
            <a:pPr algn="just">
              <a:lnSpc>
                <a:spcPct val="80000"/>
              </a:lnSpc>
            </a:pPr>
            <a:r>
              <a:rPr lang="en-US" sz="2800" dirty="0" smtClean="0">
                <a:latin typeface="Garamond" pitchFamily="18" charset="0"/>
              </a:rPr>
              <a:t>This prevents the addition of amino acids to the growing peptide .</a:t>
            </a:r>
          </a:p>
          <a:p>
            <a:pPr algn="just">
              <a:lnSpc>
                <a:spcPct val="80000"/>
              </a:lnSpc>
              <a:buNone/>
            </a:pPr>
            <a:r>
              <a:rPr lang="en-US" sz="2800" dirty="0" smtClean="0">
                <a:latin typeface="Garamond" pitchFamily="18" charset="0"/>
              </a:rPr>
              <a:t> </a:t>
            </a:r>
            <a:endParaRPr lang="ar-SA" sz="28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Adverse effects:</a:t>
            </a:r>
            <a:br>
              <a:rPr lang="en-US" b="1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6242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Gi</a:t>
            </a:r>
            <a:r>
              <a:rPr lang="en-US" dirty="0" smtClean="0"/>
              <a:t> disturbances: anorexia, vomiting diarrhea, </a:t>
            </a:r>
            <a:r>
              <a:rPr lang="en-US" dirty="0" err="1" smtClean="0"/>
              <a:t>epigastric</a:t>
            </a:r>
            <a:r>
              <a:rPr lang="en-US" dirty="0" smtClean="0"/>
              <a:t> pain, </a:t>
            </a:r>
            <a:r>
              <a:rPr lang="en-US" dirty="0" err="1" smtClean="0"/>
              <a:t>glossitis</a:t>
            </a:r>
            <a:r>
              <a:rPr lang="en-US" dirty="0" smtClean="0"/>
              <a:t>, </a:t>
            </a:r>
            <a:r>
              <a:rPr lang="en-US" dirty="0" err="1" smtClean="0"/>
              <a:t>essophangitis</a:t>
            </a:r>
            <a:r>
              <a:rPr lang="en-US" dirty="0" smtClean="0"/>
              <a:t>, </a:t>
            </a:r>
            <a:r>
              <a:rPr lang="en-US" dirty="0" err="1" smtClean="0"/>
              <a:t>dyphagia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Teeth discoloration, enamel </a:t>
            </a:r>
            <a:r>
              <a:rPr lang="en-US" dirty="0" err="1" smtClean="0"/>
              <a:t>hypoplasia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Rashes, </a:t>
            </a:r>
            <a:r>
              <a:rPr lang="en-US" dirty="0" err="1" smtClean="0"/>
              <a:t>hepatotixicity</a:t>
            </a:r>
            <a:r>
              <a:rPr lang="en-US" dirty="0" smtClean="0"/>
              <a:t> , </a:t>
            </a:r>
            <a:r>
              <a:rPr lang="en-US" dirty="0" err="1" smtClean="0"/>
              <a:t>nephrotoxicity</a:t>
            </a:r>
            <a:r>
              <a:rPr lang="en-US" dirty="0" smtClean="0"/>
              <a:t>, bone marrow suppression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Erythromycin</a:t>
            </a:r>
            <a:endParaRPr kumimoji="0" lang="ar-SA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عنصر نائب للمحتوى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Erythromycin inhibits protein synthesis occurs via binding to the 50S ribosomal RNA, which blocks the aminoacyl translocation reaction and formation of initiation complexes.  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latin typeface="Garamond" pitchFamily="18" charset="0"/>
              </a:rPr>
              <a:t>Amebiasis</a:t>
            </a:r>
            <a:r>
              <a:rPr lang="en-US" dirty="0" smtClean="0">
                <a:latin typeface="Garamond" pitchFamily="18" charset="0"/>
              </a:rPr>
              <a:t>: (It is also called amoebic dysentery) is an infection of the intestinal tract caused by </a:t>
            </a:r>
            <a:r>
              <a:rPr lang="en-US" dirty="0" err="1" smtClean="0">
                <a:latin typeface="Garamond" pitchFamily="18" charset="0"/>
              </a:rPr>
              <a:t>Entameba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err="1" smtClean="0">
                <a:latin typeface="Garamond" pitchFamily="18" charset="0"/>
              </a:rPr>
              <a:t>histolytica</a:t>
            </a:r>
            <a:r>
              <a:rPr lang="en-US" dirty="0" smtClean="0">
                <a:latin typeface="Garamond" pitchFamily="18" charset="0"/>
              </a:rPr>
              <a:t>.</a:t>
            </a:r>
          </a:p>
          <a:p>
            <a:r>
              <a:rPr lang="en-US" dirty="0" smtClean="0">
                <a:latin typeface="Garamond" pitchFamily="18" charset="0"/>
              </a:rPr>
              <a:t>The disease can be acute or chronic, with patients showing varying degrees of illness, from no symptoms to mild </a:t>
            </a:r>
            <a:r>
              <a:rPr lang="en-US" dirty="0" err="1" smtClean="0">
                <a:latin typeface="Garamond" pitchFamily="18" charset="0"/>
              </a:rPr>
              <a:t>diarrhoea</a:t>
            </a:r>
            <a:r>
              <a:rPr lang="en-US" dirty="0" smtClean="0">
                <a:latin typeface="Garamond" pitchFamily="18" charset="0"/>
              </a:rPr>
              <a:t> to fulminating dysentery.  </a:t>
            </a:r>
            <a:endParaRPr lang="ar-SA" dirty="0" smtClean="0">
              <a:latin typeface="Garamond" pitchFamily="18" charset="0"/>
            </a:endParaRPr>
          </a:p>
          <a:p>
            <a:r>
              <a:rPr lang="en-US" sz="2800" dirty="0" smtClean="0">
                <a:latin typeface="Garamond" pitchFamily="18" charset="0"/>
              </a:rPr>
              <a:t>The diagnosis is established by isolating E. </a:t>
            </a:r>
            <a:r>
              <a:rPr lang="en-US" sz="2800" dirty="0" err="1" smtClean="0">
                <a:latin typeface="Garamond" pitchFamily="18" charset="0"/>
              </a:rPr>
              <a:t>histolytica</a:t>
            </a:r>
            <a:r>
              <a:rPr lang="en-US" sz="2800" dirty="0" smtClean="0">
                <a:latin typeface="Garamond" pitchFamily="18" charset="0"/>
              </a:rPr>
              <a:t> from fresh feces.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err="1" smtClean="0"/>
              <a:t>Chloroquine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2156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Garamond" pitchFamily="18" charset="0"/>
              </a:rPr>
              <a:t>It is used in combination with </a:t>
            </a:r>
            <a:r>
              <a:rPr lang="en-US" dirty="0" err="1" smtClean="0">
                <a:latin typeface="Garamond" pitchFamily="18" charset="0"/>
              </a:rPr>
              <a:t>metronidazole</a:t>
            </a:r>
            <a:r>
              <a:rPr lang="en-US" dirty="0" smtClean="0">
                <a:latin typeface="Garamond" pitchFamily="18" charset="0"/>
              </a:rPr>
              <a:t> and </a:t>
            </a:r>
            <a:r>
              <a:rPr lang="en-US" dirty="0" err="1" smtClean="0">
                <a:latin typeface="Garamond" pitchFamily="18" charset="0"/>
              </a:rPr>
              <a:t>diloxanide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err="1" smtClean="0">
                <a:latin typeface="Garamond" pitchFamily="18" charset="0"/>
              </a:rPr>
              <a:t>furoate</a:t>
            </a:r>
            <a:r>
              <a:rPr lang="en-US" dirty="0" smtClean="0">
                <a:latin typeface="Garamond" pitchFamily="18" charset="0"/>
              </a:rPr>
              <a:t> to treat and prevent amoebic liver abscesses.</a:t>
            </a:r>
          </a:p>
          <a:p>
            <a:r>
              <a:rPr lang="en-US" dirty="0" smtClean="0">
                <a:latin typeface="Garamond" pitchFamily="18" charset="0"/>
              </a:rPr>
              <a:t>It eliminates </a:t>
            </a:r>
            <a:r>
              <a:rPr lang="en-US" dirty="0" err="1" smtClean="0">
                <a:latin typeface="Garamond" pitchFamily="18" charset="0"/>
              </a:rPr>
              <a:t>trophozoites</a:t>
            </a:r>
            <a:r>
              <a:rPr lang="en-US" dirty="0" smtClean="0">
                <a:latin typeface="Garamond" pitchFamily="18" charset="0"/>
              </a:rPr>
              <a:t> in liver abscesses, but it is not useful in treating luminal </a:t>
            </a:r>
            <a:r>
              <a:rPr lang="en-US" dirty="0" err="1" smtClean="0">
                <a:latin typeface="Garamond" pitchFamily="18" charset="0"/>
              </a:rPr>
              <a:t>amebiasis</a:t>
            </a:r>
            <a:r>
              <a:rPr lang="en-US" dirty="0" smtClean="0">
                <a:latin typeface="Garamond" pitchFamily="18" charset="0"/>
              </a:rPr>
              <a:t> </a:t>
            </a:r>
          </a:p>
          <a:p>
            <a:endParaRPr lang="en-US" dirty="0" smtClean="0">
              <a:latin typeface="Garamond" pitchFamily="18" charset="0"/>
            </a:endParaRPr>
          </a:p>
          <a:p>
            <a:r>
              <a:rPr lang="en-US" dirty="0" smtClean="0"/>
              <a:t>MOA:</a:t>
            </a:r>
          </a:p>
          <a:p>
            <a:pPr>
              <a:buNone/>
            </a:pPr>
            <a:r>
              <a:rPr lang="en-US" dirty="0" smtClean="0">
                <a:latin typeface="Garamond" pitchFamily="18" charset="0"/>
              </a:rPr>
              <a:t>   </a:t>
            </a:r>
            <a:r>
              <a:rPr lang="en-US" dirty="0" err="1" smtClean="0">
                <a:latin typeface="Garamond" pitchFamily="18" charset="0"/>
              </a:rPr>
              <a:t>Chloroquine</a:t>
            </a:r>
            <a:r>
              <a:rPr lang="en-US" dirty="0" smtClean="0">
                <a:latin typeface="Garamond" pitchFamily="18" charset="0"/>
              </a:rPr>
              <a:t> probably acts by concentrating in parasitic food vacuoles, preventing the polymerization of the hemoglobin breakdown product, </a:t>
            </a:r>
            <a:r>
              <a:rPr lang="en-US" dirty="0" err="1" smtClean="0">
                <a:latin typeface="Garamond" pitchFamily="18" charset="0"/>
              </a:rPr>
              <a:t>heme</a:t>
            </a:r>
            <a:r>
              <a:rPr lang="en-US" dirty="0" smtClean="0">
                <a:latin typeface="Garamond" pitchFamily="18" charset="0"/>
              </a:rPr>
              <a:t> into </a:t>
            </a:r>
            <a:r>
              <a:rPr lang="en-US" dirty="0" err="1" smtClean="0">
                <a:latin typeface="Garamond" pitchFamily="18" charset="0"/>
              </a:rPr>
              <a:t>hemozoin</a:t>
            </a:r>
            <a:r>
              <a:rPr lang="en-US" dirty="0" smtClean="0">
                <a:latin typeface="Garamond" pitchFamily="18" charset="0"/>
              </a:rPr>
              <a:t>, and thus eliciting parasite toxicity due to the building up of free </a:t>
            </a:r>
            <a:r>
              <a:rPr lang="en-US" dirty="0" err="1" smtClean="0">
                <a:latin typeface="Garamond" pitchFamily="18" charset="0"/>
              </a:rPr>
              <a:t>heme</a:t>
            </a:r>
            <a:r>
              <a:rPr lang="en-US" dirty="0" smtClean="0">
                <a:latin typeface="Garamond" pitchFamily="18" charset="0"/>
              </a:rPr>
              <a:t>.  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Adverse effects: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b="1" dirty="0" smtClean="0"/>
          </a:p>
          <a:p>
            <a:pPr marL="596646" indent="-514350">
              <a:buFont typeface="+mj-lt"/>
              <a:buAutoNum type="arabicPeriod"/>
            </a:pPr>
            <a:r>
              <a:rPr lang="en-US" sz="2800" dirty="0" err="1" smtClean="0">
                <a:latin typeface="Garamond" pitchFamily="18" charset="0"/>
              </a:rPr>
              <a:t>Pruritus</a:t>
            </a:r>
            <a:r>
              <a:rPr lang="en-US" sz="2800" dirty="0" smtClean="0">
                <a:latin typeface="Garamond" pitchFamily="18" charset="0"/>
              </a:rPr>
              <a:t> is common,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2800" dirty="0" smtClean="0">
                <a:latin typeface="Garamond" pitchFamily="18" charset="0"/>
              </a:rPr>
              <a:t>Nausea, vomiting, abdominal pain, anorexia.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2800" dirty="0" smtClean="0">
                <a:latin typeface="Garamond" pitchFamily="18" charset="0"/>
              </a:rPr>
              <a:t>Headache, blurring of vision uncommon.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2800" dirty="0" err="1" smtClean="0">
                <a:latin typeface="Garamond" pitchFamily="18" charset="0"/>
              </a:rPr>
              <a:t>Hemolysis</a:t>
            </a:r>
            <a:r>
              <a:rPr lang="en-US" sz="2800" dirty="0" smtClean="0">
                <a:latin typeface="Garamond" pitchFamily="18" charset="0"/>
              </a:rPr>
              <a:t>  in G6PD deficient patients, impaired hearing, </a:t>
            </a:r>
            <a:r>
              <a:rPr lang="en-US" sz="2800" dirty="0" err="1" smtClean="0">
                <a:latin typeface="Garamond" pitchFamily="18" charset="0"/>
              </a:rPr>
              <a:t>agranulocytosis</a:t>
            </a:r>
            <a:r>
              <a:rPr lang="en-US" sz="2800" dirty="0" smtClean="0">
                <a:latin typeface="Garamond" pitchFamily="18" charset="0"/>
              </a:rPr>
              <a:t>, alopecia, hypotension.  </a:t>
            </a:r>
            <a:endParaRPr lang="ar-SA" sz="2800" dirty="0" smtClean="0">
              <a:latin typeface="Garamond" pitchFamily="18" charset="0"/>
            </a:endParaRP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Life cycle of E. </a:t>
            </a:r>
            <a:r>
              <a:rPr lang="en-US" b="1" dirty="0" err="1" smtClean="0"/>
              <a:t>histolytica</a:t>
            </a:r>
            <a:endParaRPr lang="ar-SA" dirty="0"/>
          </a:p>
        </p:txBody>
      </p:sp>
      <p:pic>
        <p:nvPicPr>
          <p:cNvPr id="4" name="عنصر نائب للمحتوى 3" descr="Amebiasis_LifeCycle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447800"/>
            <a:ext cx="7200800" cy="480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Entameba</a:t>
            </a:r>
            <a:r>
              <a:rPr lang="en-US" dirty="0" smtClean="0"/>
              <a:t> </a:t>
            </a:r>
            <a:r>
              <a:rPr lang="en-US" dirty="0" err="1" smtClean="0"/>
              <a:t>histolytica</a:t>
            </a:r>
            <a:r>
              <a:rPr lang="en-US" dirty="0" smtClean="0"/>
              <a:t> exists in two forms: cysts that can survive outside the body, and labile but invasive </a:t>
            </a:r>
            <a:r>
              <a:rPr lang="en-US" dirty="0" err="1" smtClean="0"/>
              <a:t>trophozoites</a:t>
            </a:r>
            <a:r>
              <a:rPr lang="en-US" dirty="0" smtClean="0"/>
              <a:t> that do not persist outside the body. </a:t>
            </a:r>
          </a:p>
          <a:p>
            <a:r>
              <a:rPr lang="en-US" dirty="0" smtClean="0"/>
              <a:t>Cysts, ingested through feces contaminated food or water, pass into the lumen of the intestine, where the </a:t>
            </a:r>
            <a:r>
              <a:rPr lang="en-US" dirty="0" err="1" smtClean="0"/>
              <a:t>trophozoites</a:t>
            </a:r>
            <a:r>
              <a:rPr lang="en-US" dirty="0" smtClean="0"/>
              <a:t> are liberated. The </a:t>
            </a:r>
            <a:r>
              <a:rPr lang="en-US" dirty="0" err="1" smtClean="0"/>
              <a:t>trophozoites</a:t>
            </a:r>
            <a:r>
              <a:rPr lang="en-US" dirty="0" smtClean="0"/>
              <a:t> multiply, and they either invade and ulcerate the mucosa of the large intestine or simply feed on intestinal bacteria.  </a:t>
            </a:r>
          </a:p>
          <a:p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One strategy for treating luminal </a:t>
            </a:r>
            <a:r>
              <a:rPr lang="en-US" dirty="0" err="1" smtClean="0"/>
              <a:t>amebiasis</a:t>
            </a:r>
            <a:r>
              <a:rPr lang="en-US" dirty="0" smtClean="0"/>
              <a:t> is to add antibiotics, such as </a:t>
            </a:r>
            <a:r>
              <a:rPr lang="en-US" dirty="0" err="1" smtClean="0"/>
              <a:t>tetracyclines</a:t>
            </a:r>
            <a:r>
              <a:rPr lang="en-US" dirty="0" smtClean="0"/>
              <a:t> to the treatment regimen, resulting in a reduction in intestinal flora – the ameba’s major food source.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dirty="0" err="1" smtClean="0"/>
              <a:t>trophozoites</a:t>
            </a:r>
            <a:r>
              <a:rPr lang="en-US" dirty="0" smtClean="0"/>
              <a:t> within the intestine are slowly carried toward the rectum, where they return to the cyst form and are excreted in feces. 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Garamond" pitchFamily="18" charset="0"/>
              </a:rPr>
              <a:t>Large numbers of </a:t>
            </a:r>
            <a:r>
              <a:rPr lang="en-US" sz="2800" dirty="0" err="1" smtClean="0">
                <a:latin typeface="Garamond" pitchFamily="18" charset="0"/>
              </a:rPr>
              <a:t>trophozoites</a:t>
            </a:r>
            <a:r>
              <a:rPr lang="en-US" sz="2800" dirty="0" smtClean="0">
                <a:latin typeface="Garamond" pitchFamily="18" charset="0"/>
              </a:rPr>
              <a:t> within the colon wall can also lead to systemic invasion.</a:t>
            </a:r>
          </a:p>
          <a:p>
            <a:pPr>
              <a:lnSpc>
                <a:spcPct val="90000"/>
              </a:lnSpc>
            </a:pPr>
            <a:r>
              <a:rPr lang="en-US" sz="2800" dirty="0" err="1" smtClean="0">
                <a:latin typeface="Garamond" pitchFamily="18" charset="0"/>
              </a:rPr>
              <a:t>Amebiasis</a:t>
            </a:r>
            <a:r>
              <a:rPr lang="en-US" sz="2800" dirty="0" smtClean="0">
                <a:latin typeface="Garamond" pitchFamily="18" charset="0"/>
              </a:rPr>
              <a:t> is infection with </a:t>
            </a:r>
            <a:r>
              <a:rPr lang="en-US" sz="2800" dirty="0" err="1" smtClean="0">
                <a:latin typeface="Garamond" pitchFamily="18" charset="0"/>
              </a:rPr>
              <a:t>Entameba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u="sng" dirty="0" err="1" smtClean="0">
                <a:latin typeface="Garamond" pitchFamily="18" charset="0"/>
              </a:rPr>
              <a:t>histolytica</a:t>
            </a:r>
            <a:r>
              <a:rPr lang="en-US" sz="2800" dirty="0" smtClean="0">
                <a:latin typeface="Garamond" pitchFamily="18" charset="0"/>
              </a:rPr>
              <a:t>. This organism can cause;</a:t>
            </a:r>
          </a:p>
          <a:p>
            <a:pPr marL="596646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dirty="0" smtClean="0">
                <a:latin typeface="Garamond" pitchFamily="18" charset="0"/>
              </a:rPr>
              <a:t>Asymptomatic intestinal infection</a:t>
            </a:r>
          </a:p>
          <a:p>
            <a:pPr marL="596646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dirty="0" smtClean="0">
                <a:latin typeface="Garamond" pitchFamily="18" charset="0"/>
              </a:rPr>
              <a:t>Mild to moderate colitis</a:t>
            </a:r>
          </a:p>
          <a:p>
            <a:pPr marL="596646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dirty="0" smtClean="0">
                <a:latin typeface="Garamond" pitchFamily="18" charset="0"/>
              </a:rPr>
              <a:t>Severe intestinal infection (dysentery)</a:t>
            </a:r>
          </a:p>
          <a:p>
            <a:pPr marL="596646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dirty="0" err="1" smtClean="0">
                <a:latin typeface="Garamond" pitchFamily="18" charset="0"/>
              </a:rPr>
              <a:t>Amoeboma</a:t>
            </a:r>
            <a:endParaRPr lang="en-US" sz="2800" dirty="0" smtClean="0">
              <a:latin typeface="Garamond" pitchFamily="18" charset="0"/>
            </a:endParaRPr>
          </a:p>
          <a:p>
            <a:pPr marL="596646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dirty="0" smtClean="0">
                <a:latin typeface="Garamond" pitchFamily="18" charset="0"/>
              </a:rPr>
              <a:t>Liver abscess</a:t>
            </a:r>
          </a:p>
          <a:p>
            <a:pPr marL="596646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dirty="0" smtClean="0">
                <a:latin typeface="Garamond" pitchFamily="18" charset="0"/>
              </a:rPr>
              <a:t>Other intestinal infections</a:t>
            </a:r>
          </a:p>
          <a:p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DA7C36FF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67744" y="404664"/>
            <a:ext cx="5112568" cy="596205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492</TotalTime>
  <Words>1883</Words>
  <Application>Microsoft Office PowerPoint</Application>
  <PresentationFormat>On-screen Show (4:3)</PresentationFormat>
  <Paragraphs>232</Paragraphs>
  <Slides>41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انقلاب</vt:lpstr>
      <vt:lpstr>Antiamebic Drugs</vt:lpstr>
      <vt:lpstr>Introduction</vt:lpstr>
      <vt:lpstr>Cont’d</vt:lpstr>
      <vt:lpstr>Slide 4</vt:lpstr>
      <vt:lpstr> Life cycle of E. histolytica</vt:lpstr>
      <vt:lpstr>Cont’d</vt:lpstr>
      <vt:lpstr>Cont’d</vt:lpstr>
      <vt:lpstr>Cont’d </vt:lpstr>
      <vt:lpstr>Slide 9</vt:lpstr>
      <vt:lpstr>Antiamoebic Drugs</vt:lpstr>
      <vt:lpstr> Classification of Antiamebic Drugs:</vt:lpstr>
      <vt:lpstr>Slide 12</vt:lpstr>
      <vt:lpstr>Metronidazole</vt:lpstr>
      <vt:lpstr>PK of metronidazole</vt:lpstr>
      <vt:lpstr>Cont’d</vt:lpstr>
      <vt:lpstr>Slide 16</vt:lpstr>
      <vt:lpstr>MOA</vt:lpstr>
      <vt:lpstr>Uses</vt:lpstr>
      <vt:lpstr>Cont’d</vt:lpstr>
      <vt:lpstr>Slide 20</vt:lpstr>
      <vt:lpstr> Adverse effects</vt:lpstr>
      <vt:lpstr>Slide 22</vt:lpstr>
      <vt:lpstr>DRUG INTERACTION</vt:lpstr>
      <vt:lpstr>Tinidazole</vt:lpstr>
      <vt:lpstr>Clinical uses</vt:lpstr>
      <vt:lpstr>Diloxanide furoate</vt:lpstr>
      <vt:lpstr>Cont’d</vt:lpstr>
      <vt:lpstr>Iodoquinol</vt:lpstr>
      <vt:lpstr>Cont’d</vt:lpstr>
      <vt:lpstr>Slide 30</vt:lpstr>
      <vt:lpstr>Emetine and Dehydroemetine</vt:lpstr>
      <vt:lpstr> CLINICAL USES</vt:lpstr>
      <vt:lpstr>Cont’d</vt:lpstr>
      <vt:lpstr>Paromomycin</vt:lpstr>
      <vt:lpstr>Cont’d</vt:lpstr>
      <vt:lpstr>Tetracyclines: </vt:lpstr>
      <vt:lpstr>MOA</vt:lpstr>
      <vt:lpstr>Adverse effects: </vt:lpstr>
      <vt:lpstr>Erythromycin</vt:lpstr>
      <vt:lpstr>Chloroquine</vt:lpstr>
      <vt:lpstr> Adverse effects: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Antiamoebic Drugs</dc:title>
  <dc:creator>Toshiba</dc:creator>
  <cp:lastModifiedBy>HP</cp:lastModifiedBy>
  <cp:revision>51</cp:revision>
  <dcterms:created xsi:type="dcterms:W3CDTF">2010-12-21T17:48:16Z</dcterms:created>
  <dcterms:modified xsi:type="dcterms:W3CDTF">2019-06-12T08:20:04Z</dcterms:modified>
</cp:coreProperties>
</file>