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0" r:id="rId1"/>
  </p:sldMasterIdLst>
  <p:sldIdLst>
    <p:sldId id="257" r:id="rId2"/>
    <p:sldId id="258" r:id="rId3"/>
    <p:sldId id="259" r:id="rId4"/>
    <p:sldId id="260" r:id="rId5"/>
    <p:sldId id="261" r:id="rId6"/>
    <p:sldId id="262" r:id="rId7"/>
    <p:sldId id="351" r:id="rId8"/>
    <p:sldId id="352" r:id="rId9"/>
    <p:sldId id="353" r:id="rId10"/>
    <p:sldId id="263" r:id="rId11"/>
    <p:sldId id="354" r:id="rId12"/>
    <p:sldId id="264" r:id="rId13"/>
    <p:sldId id="266" r:id="rId14"/>
    <p:sldId id="267" r:id="rId15"/>
    <p:sldId id="268" r:id="rId16"/>
    <p:sldId id="269" r:id="rId17"/>
    <p:sldId id="355" r:id="rId18"/>
    <p:sldId id="271" r:id="rId19"/>
    <p:sldId id="272" r:id="rId20"/>
    <p:sldId id="273" r:id="rId21"/>
    <p:sldId id="356" r:id="rId22"/>
    <p:sldId id="277" r:id="rId23"/>
    <p:sldId id="274" r:id="rId24"/>
    <p:sldId id="275" r:id="rId25"/>
    <p:sldId id="276" r:id="rId26"/>
    <p:sldId id="278" r:id="rId27"/>
    <p:sldId id="279" r:id="rId28"/>
    <p:sldId id="280" r:id="rId29"/>
    <p:sldId id="281" r:id="rId30"/>
    <p:sldId id="282" r:id="rId31"/>
    <p:sldId id="283" r:id="rId32"/>
    <p:sldId id="357" r:id="rId33"/>
    <p:sldId id="284" r:id="rId34"/>
    <p:sldId id="285" r:id="rId35"/>
    <p:sldId id="286" r:id="rId36"/>
    <p:sldId id="287" r:id="rId37"/>
    <p:sldId id="288" r:id="rId38"/>
    <p:sldId id="289" r:id="rId39"/>
    <p:sldId id="290" r:id="rId40"/>
    <p:sldId id="291" r:id="rId41"/>
    <p:sldId id="370" r:id="rId42"/>
    <p:sldId id="309" r:id="rId43"/>
    <p:sldId id="310" r:id="rId44"/>
    <p:sldId id="311" r:id="rId45"/>
    <p:sldId id="312" r:id="rId46"/>
    <p:sldId id="313" r:id="rId47"/>
    <p:sldId id="314" r:id="rId48"/>
    <p:sldId id="315" r:id="rId49"/>
    <p:sldId id="316" r:id="rId50"/>
    <p:sldId id="317" r:id="rId51"/>
    <p:sldId id="318" r:id="rId52"/>
    <p:sldId id="593" r:id="rId53"/>
    <p:sldId id="594" r:id="rId54"/>
    <p:sldId id="595" r:id="rId55"/>
    <p:sldId id="319" r:id="rId56"/>
    <p:sldId id="320" r:id="rId57"/>
    <p:sldId id="321" r:id="rId58"/>
    <p:sldId id="322" r:id="rId59"/>
    <p:sldId id="323" r:id="rId60"/>
    <p:sldId id="324" r:id="rId61"/>
    <p:sldId id="325" r:id="rId62"/>
    <p:sldId id="326" r:id="rId63"/>
    <p:sldId id="327" r:id="rId64"/>
    <p:sldId id="328" r:id="rId65"/>
    <p:sldId id="596" r:id="rId66"/>
    <p:sldId id="597" r:id="rId67"/>
    <p:sldId id="598" r:id="rId68"/>
    <p:sldId id="329" r:id="rId69"/>
    <p:sldId id="330" r:id="rId70"/>
    <p:sldId id="331" r:id="rId71"/>
    <p:sldId id="337" r:id="rId72"/>
    <p:sldId id="332" r:id="rId73"/>
    <p:sldId id="333" r:id="rId74"/>
    <p:sldId id="334" r:id="rId75"/>
    <p:sldId id="335" r:id="rId76"/>
    <p:sldId id="338" r:id="rId77"/>
    <p:sldId id="339" r:id="rId78"/>
    <p:sldId id="340" r:id="rId79"/>
    <p:sldId id="377" r:id="rId80"/>
    <p:sldId id="378" r:id="rId81"/>
    <p:sldId id="379" r:id="rId82"/>
    <p:sldId id="380" r:id="rId83"/>
    <p:sldId id="581" r:id="rId84"/>
    <p:sldId id="580" r:id="rId85"/>
    <p:sldId id="383" r:id="rId86"/>
    <p:sldId id="384" r:id="rId87"/>
    <p:sldId id="432" r:id="rId88"/>
    <p:sldId id="385" r:id="rId89"/>
    <p:sldId id="386" r:id="rId90"/>
    <p:sldId id="388" r:id="rId91"/>
    <p:sldId id="292" r:id="rId92"/>
    <p:sldId id="293" r:id="rId93"/>
    <p:sldId id="294" r:id="rId94"/>
    <p:sldId id="297" r:id="rId95"/>
    <p:sldId id="298" r:id="rId96"/>
    <p:sldId id="306" r:id="rId97"/>
    <p:sldId id="307" r:id="rId98"/>
    <p:sldId id="599" r:id="rId99"/>
    <p:sldId id="600" r:id="rId100"/>
    <p:sldId id="601" r:id="rId101"/>
    <p:sldId id="602" r:id="rId102"/>
    <p:sldId id="296" r:id="rId103"/>
    <p:sldId id="299" r:id="rId104"/>
    <p:sldId id="300" r:id="rId105"/>
    <p:sldId id="301" r:id="rId106"/>
    <p:sldId id="302" r:id="rId107"/>
    <p:sldId id="303" r:id="rId108"/>
    <p:sldId id="304" r:id="rId109"/>
    <p:sldId id="308" r:id="rId110"/>
    <p:sldId id="585" r:id="rId111"/>
    <p:sldId id="586" r:id="rId112"/>
    <p:sldId id="587" r:id="rId113"/>
    <p:sldId id="588" r:id="rId114"/>
    <p:sldId id="589" r:id="rId115"/>
    <p:sldId id="590" r:id="rId116"/>
    <p:sldId id="591" r:id="rId117"/>
    <p:sldId id="592" r:id="rId118"/>
    <p:sldId id="389" r:id="rId119"/>
    <p:sldId id="390" r:id="rId120"/>
    <p:sldId id="391" r:id="rId121"/>
    <p:sldId id="396" r:id="rId122"/>
    <p:sldId id="393" r:id="rId123"/>
    <p:sldId id="394" r:id="rId124"/>
    <p:sldId id="395" r:id="rId125"/>
    <p:sldId id="387" r:id="rId126"/>
    <p:sldId id="582" r:id="rId127"/>
    <p:sldId id="448" r:id="rId128"/>
    <p:sldId id="449" r:id="rId129"/>
    <p:sldId id="450" r:id="rId130"/>
    <p:sldId id="451" r:id="rId131"/>
    <p:sldId id="583" r:id="rId132"/>
    <p:sldId id="584" r:id="rId133"/>
    <p:sldId id="397" r:id="rId134"/>
    <p:sldId id="398" r:id="rId135"/>
    <p:sldId id="399" r:id="rId136"/>
    <p:sldId id="400" r:id="rId137"/>
    <p:sldId id="603" r:id="rId138"/>
    <p:sldId id="604" r:id="rId139"/>
    <p:sldId id="605" r:id="rId140"/>
    <p:sldId id="606" r:id="rId141"/>
    <p:sldId id="607" r:id="rId142"/>
    <p:sldId id="369" r:id="rId1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3919"/>
  </p:normalViewPr>
  <p:slideViewPr>
    <p:cSldViewPr snapToGrid="0" snapToObjects="1">
      <p:cViewPr varScale="1">
        <p:scale>
          <a:sx n="44" d="100"/>
          <a:sy n="44" d="100"/>
        </p:scale>
        <p:origin x="224" y="7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GB"/>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98474E5B-6F0C-3A43-8044-48EFD66D4B69}" type="datetimeFigureOut">
              <a:rPr lang="en-KE" smtClean="0"/>
              <a:t>29/04/2021</a:t>
            </a:fld>
            <a:endParaRPr lang="en-KE"/>
          </a:p>
        </p:txBody>
      </p:sp>
      <p:sp>
        <p:nvSpPr>
          <p:cNvPr id="5" name="Footer Placeholder 4"/>
          <p:cNvSpPr>
            <a:spLocks noGrp="1"/>
          </p:cNvSpPr>
          <p:nvPr>
            <p:ph type="ftr" sz="quarter" idx="11"/>
          </p:nvPr>
        </p:nvSpPr>
        <p:spPr>
          <a:xfrm>
            <a:off x="2416500" y="329307"/>
            <a:ext cx="4973915" cy="309201"/>
          </a:xfrm>
        </p:spPr>
        <p:txBody>
          <a:bodyPr/>
          <a:lstStyle/>
          <a:p>
            <a:endParaRPr lang="en-KE"/>
          </a:p>
        </p:txBody>
      </p:sp>
      <p:sp>
        <p:nvSpPr>
          <p:cNvPr id="6" name="Slide Number Placeholder 5"/>
          <p:cNvSpPr>
            <a:spLocks noGrp="1"/>
          </p:cNvSpPr>
          <p:nvPr>
            <p:ph type="sldNum" sz="quarter" idx="12"/>
          </p:nvPr>
        </p:nvSpPr>
        <p:spPr>
          <a:xfrm>
            <a:off x="1437664" y="798973"/>
            <a:ext cx="811019" cy="503578"/>
          </a:xfrm>
        </p:spPr>
        <p:txBody>
          <a:bodyPr/>
          <a:lstStyle/>
          <a:p>
            <a:fld id="{92FD2FB2-4FA7-4F4D-BE60-AEC1B3BE989F}" type="slidenum">
              <a:rPr lang="en-KE" smtClean="0"/>
              <a:t>‹#›</a:t>
            </a:fld>
            <a:endParaRPr lang="en-KE"/>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70764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8474E5B-6F0C-3A43-8044-48EFD66D4B69}" type="datetimeFigureOut">
              <a:rPr lang="en-KE" smtClean="0"/>
              <a:t>29/04/2021</a:t>
            </a:fld>
            <a:endParaRPr lang="en-KE"/>
          </a:p>
        </p:txBody>
      </p:sp>
      <p:sp>
        <p:nvSpPr>
          <p:cNvPr id="5" name="Footer Placeholder 4"/>
          <p:cNvSpPr>
            <a:spLocks noGrp="1"/>
          </p:cNvSpPr>
          <p:nvPr>
            <p:ph type="ftr" sz="quarter" idx="11"/>
          </p:nvPr>
        </p:nvSpPr>
        <p:spPr/>
        <p:txBody>
          <a:bodyPr/>
          <a:lstStyle/>
          <a:p>
            <a:endParaRPr lang="en-KE"/>
          </a:p>
        </p:txBody>
      </p:sp>
      <p:sp>
        <p:nvSpPr>
          <p:cNvPr id="6" name="Slide Number Placeholder 5"/>
          <p:cNvSpPr>
            <a:spLocks noGrp="1"/>
          </p:cNvSpPr>
          <p:nvPr>
            <p:ph type="sldNum" sz="quarter" idx="12"/>
          </p:nvPr>
        </p:nvSpPr>
        <p:spPr/>
        <p:txBody>
          <a:bodyPr/>
          <a:lstStyle/>
          <a:p>
            <a:fld id="{92FD2FB2-4FA7-4F4D-BE60-AEC1B3BE989F}" type="slidenum">
              <a:rPr lang="en-KE" smtClean="0"/>
              <a:t>‹#›</a:t>
            </a:fld>
            <a:endParaRPr lang="en-KE"/>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72345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8474E5B-6F0C-3A43-8044-48EFD66D4B69}" type="datetimeFigureOut">
              <a:rPr lang="en-KE" smtClean="0"/>
              <a:t>29/04/2021</a:t>
            </a:fld>
            <a:endParaRPr lang="en-KE"/>
          </a:p>
        </p:txBody>
      </p:sp>
      <p:sp>
        <p:nvSpPr>
          <p:cNvPr id="5" name="Footer Placeholder 4"/>
          <p:cNvSpPr>
            <a:spLocks noGrp="1"/>
          </p:cNvSpPr>
          <p:nvPr>
            <p:ph type="ftr" sz="quarter" idx="11"/>
          </p:nvPr>
        </p:nvSpPr>
        <p:spPr/>
        <p:txBody>
          <a:bodyPr/>
          <a:lstStyle/>
          <a:p>
            <a:endParaRPr lang="en-KE"/>
          </a:p>
        </p:txBody>
      </p:sp>
      <p:sp>
        <p:nvSpPr>
          <p:cNvPr id="6" name="Slide Number Placeholder 5"/>
          <p:cNvSpPr>
            <a:spLocks noGrp="1"/>
          </p:cNvSpPr>
          <p:nvPr>
            <p:ph type="sldNum" sz="quarter" idx="12"/>
          </p:nvPr>
        </p:nvSpPr>
        <p:spPr/>
        <p:txBody>
          <a:bodyPr/>
          <a:lstStyle/>
          <a:p>
            <a:fld id="{92FD2FB2-4FA7-4F4D-BE60-AEC1B3BE989F}" type="slidenum">
              <a:rPr lang="en-KE" smtClean="0"/>
              <a:t>‹#›</a:t>
            </a:fld>
            <a:endParaRPr lang="en-KE"/>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59317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a:lstStyle/>
          <a:p>
            <a:endParaRPr lang="en-US"/>
          </a:p>
        </p:txBody>
      </p:sp>
      <p:sp>
        <p:nvSpPr>
          <p:cNvPr id="4" name="Date Placeholder 3"/>
          <p:cNvSpPr>
            <a:spLocks noGrp="1"/>
          </p:cNvSpPr>
          <p:nvPr>
            <p:ph type="dt" sz="half" idx="10"/>
          </p:nvPr>
        </p:nvSpPr>
        <p:spPr>
          <a:xfrm>
            <a:off x="609600" y="6245225"/>
            <a:ext cx="2844800" cy="476250"/>
          </a:xfrm>
        </p:spPr>
        <p:txBody>
          <a:bodyPr/>
          <a:lstStyle>
            <a:lvl1pPr>
              <a:defRPr/>
            </a:lvl1pPr>
          </a:lstStyle>
          <a:p>
            <a:endParaRPr lang="en-US"/>
          </a:p>
        </p:txBody>
      </p:sp>
      <p:sp>
        <p:nvSpPr>
          <p:cNvPr id="5" name="Footer Placeholder 4"/>
          <p:cNvSpPr>
            <a:spLocks noGrp="1"/>
          </p:cNvSpPr>
          <p:nvPr>
            <p:ph type="ftr" sz="quarter" idx="11"/>
          </p:nvPr>
        </p:nvSpPr>
        <p:spPr>
          <a:xfrm>
            <a:off x="4165600" y="6245225"/>
            <a:ext cx="38608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8737600" y="6245225"/>
            <a:ext cx="2844800" cy="476250"/>
          </a:xfrm>
        </p:spPr>
        <p:txBody>
          <a:bodyPr/>
          <a:lstStyle>
            <a:lvl1pPr>
              <a:defRPr/>
            </a:lvl1pPr>
          </a:lstStyle>
          <a:p>
            <a:fld id="{4E0056FA-61CD-4834-8F63-3D856489F42F}" type="slidenum">
              <a:rPr lang="ar-SA"/>
              <a:pPr/>
              <a:t>‹#›</a:t>
            </a:fld>
            <a:endParaRPr lang="en-US"/>
          </a:p>
        </p:txBody>
      </p:sp>
    </p:spTree>
    <p:extLst>
      <p:ext uri="{BB962C8B-B14F-4D97-AF65-F5344CB8AC3E}">
        <p14:creationId xmlns:p14="http://schemas.microsoft.com/office/powerpoint/2010/main" val="2731033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8474E5B-6F0C-3A43-8044-48EFD66D4B69}" type="datetimeFigureOut">
              <a:rPr lang="en-KE" smtClean="0"/>
              <a:t>29/04/2021</a:t>
            </a:fld>
            <a:endParaRPr lang="en-KE"/>
          </a:p>
        </p:txBody>
      </p:sp>
      <p:sp>
        <p:nvSpPr>
          <p:cNvPr id="5" name="Footer Placeholder 4"/>
          <p:cNvSpPr>
            <a:spLocks noGrp="1"/>
          </p:cNvSpPr>
          <p:nvPr>
            <p:ph type="ftr" sz="quarter" idx="11"/>
          </p:nvPr>
        </p:nvSpPr>
        <p:spPr/>
        <p:txBody>
          <a:bodyPr/>
          <a:lstStyle/>
          <a:p>
            <a:endParaRPr lang="en-KE"/>
          </a:p>
        </p:txBody>
      </p:sp>
      <p:sp>
        <p:nvSpPr>
          <p:cNvPr id="6" name="Slide Number Placeholder 5"/>
          <p:cNvSpPr>
            <a:spLocks noGrp="1"/>
          </p:cNvSpPr>
          <p:nvPr>
            <p:ph type="sldNum" sz="quarter" idx="12"/>
          </p:nvPr>
        </p:nvSpPr>
        <p:spPr/>
        <p:txBody>
          <a:bodyPr/>
          <a:lstStyle/>
          <a:p>
            <a:fld id="{92FD2FB2-4FA7-4F4D-BE60-AEC1B3BE989F}" type="slidenum">
              <a:rPr lang="en-KE" smtClean="0"/>
              <a:t>‹#›</a:t>
            </a:fld>
            <a:endParaRPr lang="en-KE"/>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2071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GB"/>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98474E5B-6F0C-3A43-8044-48EFD66D4B69}" type="datetimeFigureOut">
              <a:rPr lang="en-KE" smtClean="0"/>
              <a:t>29/04/2021</a:t>
            </a:fld>
            <a:endParaRPr lang="en-KE"/>
          </a:p>
        </p:txBody>
      </p:sp>
      <p:sp>
        <p:nvSpPr>
          <p:cNvPr id="5" name="Footer Placeholder 4"/>
          <p:cNvSpPr>
            <a:spLocks noGrp="1"/>
          </p:cNvSpPr>
          <p:nvPr>
            <p:ph type="ftr" sz="quarter" idx="11"/>
          </p:nvPr>
        </p:nvSpPr>
        <p:spPr/>
        <p:txBody>
          <a:bodyPr/>
          <a:lstStyle/>
          <a:p>
            <a:endParaRPr lang="en-KE"/>
          </a:p>
        </p:txBody>
      </p:sp>
      <p:sp>
        <p:nvSpPr>
          <p:cNvPr id="6" name="Slide Number Placeholder 5"/>
          <p:cNvSpPr>
            <a:spLocks noGrp="1"/>
          </p:cNvSpPr>
          <p:nvPr>
            <p:ph type="sldNum" sz="quarter" idx="12"/>
          </p:nvPr>
        </p:nvSpPr>
        <p:spPr/>
        <p:txBody>
          <a:bodyPr/>
          <a:lstStyle/>
          <a:p>
            <a:fld id="{92FD2FB2-4FA7-4F4D-BE60-AEC1B3BE989F}" type="slidenum">
              <a:rPr lang="en-KE" smtClean="0"/>
              <a:t>‹#›</a:t>
            </a:fld>
            <a:endParaRPr lang="en-KE"/>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53515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GB"/>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98474E5B-6F0C-3A43-8044-48EFD66D4B69}" type="datetimeFigureOut">
              <a:rPr lang="en-KE" smtClean="0"/>
              <a:t>29/04/2021</a:t>
            </a:fld>
            <a:endParaRPr lang="en-KE"/>
          </a:p>
        </p:txBody>
      </p:sp>
      <p:sp>
        <p:nvSpPr>
          <p:cNvPr id="6" name="Footer Placeholder 5"/>
          <p:cNvSpPr>
            <a:spLocks noGrp="1"/>
          </p:cNvSpPr>
          <p:nvPr>
            <p:ph type="ftr" sz="quarter" idx="11"/>
          </p:nvPr>
        </p:nvSpPr>
        <p:spPr/>
        <p:txBody>
          <a:bodyPr/>
          <a:lstStyle/>
          <a:p>
            <a:endParaRPr lang="en-KE"/>
          </a:p>
        </p:txBody>
      </p:sp>
      <p:sp>
        <p:nvSpPr>
          <p:cNvPr id="7" name="Slide Number Placeholder 6"/>
          <p:cNvSpPr>
            <a:spLocks noGrp="1"/>
          </p:cNvSpPr>
          <p:nvPr>
            <p:ph type="sldNum" sz="quarter" idx="12"/>
          </p:nvPr>
        </p:nvSpPr>
        <p:spPr/>
        <p:txBody>
          <a:bodyPr/>
          <a:lstStyle/>
          <a:p>
            <a:fld id="{92FD2FB2-4FA7-4F4D-BE60-AEC1B3BE989F}" type="slidenum">
              <a:rPr lang="en-KE" smtClean="0"/>
              <a:t>‹#›</a:t>
            </a:fld>
            <a:endParaRPr lang="en-KE"/>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14065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GB"/>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98474E5B-6F0C-3A43-8044-48EFD66D4B69}" type="datetimeFigureOut">
              <a:rPr lang="en-KE" smtClean="0"/>
              <a:t>29/04/2021</a:t>
            </a:fld>
            <a:endParaRPr lang="en-KE"/>
          </a:p>
        </p:txBody>
      </p:sp>
      <p:sp>
        <p:nvSpPr>
          <p:cNvPr id="8" name="Footer Placeholder 7"/>
          <p:cNvSpPr>
            <a:spLocks noGrp="1"/>
          </p:cNvSpPr>
          <p:nvPr>
            <p:ph type="ftr" sz="quarter" idx="11"/>
          </p:nvPr>
        </p:nvSpPr>
        <p:spPr/>
        <p:txBody>
          <a:bodyPr/>
          <a:lstStyle/>
          <a:p>
            <a:endParaRPr lang="en-KE"/>
          </a:p>
        </p:txBody>
      </p:sp>
      <p:sp>
        <p:nvSpPr>
          <p:cNvPr id="9" name="Slide Number Placeholder 8"/>
          <p:cNvSpPr>
            <a:spLocks noGrp="1"/>
          </p:cNvSpPr>
          <p:nvPr>
            <p:ph type="sldNum" sz="quarter" idx="12"/>
          </p:nvPr>
        </p:nvSpPr>
        <p:spPr/>
        <p:txBody>
          <a:bodyPr/>
          <a:lstStyle/>
          <a:p>
            <a:fld id="{92FD2FB2-4FA7-4F4D-BE60-AEC1B3BE989F}" type="slidenum">
              <a:rPr lang="en-KE" smtClean="0"/>
              <a:t>‹#›</a:t>
            </a:fld>
            <a:endParaRPr lang="en-KE"/>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14764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98474E5B-6F0C-3A43-8044-48EFD66D4B69}" type="datetimeFigureOut">
              <a:rPr lang="en-KE" smtClean="0"/>
              <a:t>29/04/2021</a:t>
            </a:fld>
            <a:endParaRPr lang="en-KE"/>
          </a:p>
        </p:txBody>
      </p:sp>
      <p:sp>
        <p:nvSpPr>
          <p:cNvPr id="4" name="Footer Placeholder 3"/>
          <p:cNvSpPr>
            <a:spLocks noGrp="1"/>
          </p:cNvSpPr>
          <p:nvPr>
            <p:ph type="ftr" sz="quarter" idx="11"/>
          </p:nvPr>
        </p:nvSpPr>
        <p:spPr/>
        <p:txBody>
          <a:bodyPr/>
          <a:lstStyle/>
          <a:p>
            <a:endParaRPr lang="en-KE"/>
          </a:p>
        </p:txBody>
      </p:sp>
      <p:sp>
        <p:nvSpPr>
          <p:cNvPr id="5" name="Slide Number Placeholder 4"/>
          <p:cNvSpPr>
            <a:spLocks noGrp="1"/>
          </p:cNvSpPr>
          <p:nvPr>
            <p:ph type="sldNum" sz="quarter" idx="12"/>
          </p:nvPr>
        </p:nvSpPr>
        <p:spPr/>
        <p:txBody>
          <a:bodyPr/>
          <a:lstStyle/>
          <a:p>
            <a:fld id="{92FD2FB2-4FA7-4F4D-BE60-AEC1B3BE989F}" type="slidenum">
              <a:rPr lang="en-KE" smtClean="0"/>
              <a:t>‹#›</a:t>
            </a:fld>
            <a:endParaRPr lang="en-KE"/>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91401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474E5B-6F0C-3A43-8044-48EFD66D4B69}" type="datetimeFigureOut">
              <a:rPr lang="en-KE" smtClean="0"/>
              <a:t>29/04/2021</a:t>
            </a:fld>
            <a:endParaRPr lang="en-KE"/>
          </a:p>
        </p:txBody>
      </p:sp>
      <p:sp>
        <p:nvSpPr>
          <p:cNvPr id="3" name="Footer Placeholder 2"/>
          <p:cNvSpPr>
            <a:spLocks noGrp="1"/>
          </p:cNvSpPr>
          <p:nvPr>
            <p:ph type="ftr" sz="quarter" idx="11"/>
          </p:nvPr>
        </p:nvSpPr>
        <p:spPr/>
        <p:txBody>
          <a:bodyPr/>
          <a:lstStyle/>
          <a:p>
            <a:endParaRPr lang="en-KE"/>
          </a:p>
        </p:txBody>
      </p:sp>
      <p:sp>
        <p:nvSpPr>
          <p:cNvPr id="4" name="Slide Number Placeholder 3"/>
          <p:cNvSpPr>
            <a:spLocks noGrp="1"/>
          </p:cNvSpPr>
          <p:nvPr>
            <p:ph type="sldNum" sz="quarter" idx="12"/>
          </p:nvPr>
        </p:nvSpPr>
        <p:spPr/>
        <p:txBody>
          <a:bodyPr/>
          <a:lstStyle/>
          <a:p>
            <a:fld id="{92FD2FB2-4FA7-4F4D-BE60-AEC1B3BE989F}" type="slidenum">
              <a:rPr lang="en-KE" smtClean="0"/>
              <a:t>‹#›</a:t>
            </a:fld>
            <a:endParaRPr lang="en-KE"/>
          </a:p>
        </p:txBody>
      </p:sp>
    </p:spTree>
    <p:extLst>
      <p:ext uri="{BB962C8B-B14F-4D97-AF65-F5344CB8AC3E}">
        <p14:creationId xmlns:p14="http://schemas.microsoft.com/office/powerpoint/2010/main" val="4201930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GB"/>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98474E5B-6F0C-3A43-8044-48EFD66D4B69}" type="datetimeFigureOut">
              <a:rPr lang="en-KE" smtClean="0"/>
              <a:t>29/04/2021</a:t>
            </a:fld>
            <a:endParaRPr lang="en-KE"/>
          </a:p>
        </p:txBody>
      </p:sp>
      <p:sp>
        <p:nvSpPr>
          <p:cNvPr id="6" name="Footer Placeholder 5"/>
          <p:cNvSpPr>
            <a:spLocks noGrp="1"/>
          </p:cNvSpPr>
          <p:nvPr>
            <p:ph type="ftr" sz="quarter" idx="11"/>
          </p:nvPr>
        </p:nvSpPr>
        <p:spPr/>
        <p:txBody>
          <a:bodyPr/>
          <a:lstStyle/>
          <a:p>
            <a:endParaRPr lang="en-KE"/>
          </a:p>
        </p:txBody>
      </p:sp>
      <p:sp>
        <p:nvSpPr>
          <p:cNvPr id="7" name="Slide Number Placeholder 6"/>
          <p:cNvSpPr>
            <a:spLocks noGrp="1"/>
          </p:cNvSpPr>
          <p:nvPr>
            <p:ph type="sldNum" sz="quarter" idx="12"/>
          </p:nvPr>
        </p:nvSpPr>
        <p:spPr/>
        <p:txBody>
          <a:bodyPr/>
          <a:lstStyle/>
          <a:p>
            <a:fld id="{92FD2FB2-4FA7-4F4D-BE60-AEC1B3BE989F}" type="slidenum">
              <a:rPr lang="en-KE" smtClean="0"/>
              <a:t>‹#›</a:t>
            </a:fld>
            <a:endParaRPr lang="en-KE"/>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22305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98474E5B-6F0C-3A43-8044-48EFD66D4B69}" type="datetimeFigureOut">
              <a:rPr lang="en-KE" smtClean="0"/>
              <a:t>29/04/2021</a:t>
            </a:fld>
            <a:endParaRPr lang="en-KE"/>
          </a:p>
        </p:txBody>
      </p:sp>
      <p:sp>
        <p:nvSpPr>
          <p:cNvPr id="6" name="Footer Placeholder 5"/>
          <p:cNvSpPr>
            <a:spLocks noGrp="1"/>
          </p:cNvSpPr>
          <p:nvPr>
            <p:ph type="ftr" sz="quarter" idx="11"/>
          </p:nvPr>
        </p:nvSpPr>
        <p:spPr>
          <a:xfrm>
            <a:off x="1447382" y="318640"/>
            <a:ext cx="5541004" cy="320931"/>
          </a:xfrm>
        </p:spPr>
        <p:txBody>
          <a:bodyPr/>
          <a:lstStyle/>
          <a:p>
            <a:endParaRPr lang="en-KE"/>
          </a:p>
        </p:txBody>
      </p:sp>
      <p:sp>
        <p:nvSpPr>
          <p:cNvPr id="7" name="Slide Number Placeholder 6"/>
          <p:cNvSpPr>
            <a:spLocks noGrp="1"/>
          </p:cNvSpPr>
          <p:nvPr>
            <p:ph type="sldNum" sz="quarter" idx="12"/>
          </p:nvPr>
        </p:nvSpPr>
        <p:spPr/>
        <p:txBody>
          <a:bodyPr/>
          <a:lstStyle/>
          <a:p>
            <a:fld id="{92FD2FB2-4FA7-4F4D-BE60-AEC1B3BE989F}" type="slidenum">
              <a:rPr lang="en-KE" smtClean="0"/>
              <a:t>‹#›</a:t>
            </a:fld>
            <a:endParaRPr lang="en-KE"/>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27026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98474E5B-6F0C-3A43-8044-48EFD66D4B69}" type="datetimeFigureOut">
              <a:rPr lang="en-KE" smtClean="0"/>
              <a:t>29/04/2021</a:t>
            </a:fld>
            <a:endParaRPr lang="en-KE"/>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KE"/>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92FD2FB2-4FA7-4F4D-BE60-AEC1B3BE989F}" type="slidenum">
              <a:rPr lang="en-KE" smtClean="0"/>
              <a:t>‹#›</a:t>
            </a:fld>
            <a:endParaRPr lang="en-KE"/>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6766953"/>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 id="2147483912" r:id="rId12"/>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ANTIBACTERIAL AGENTS</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692867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dirty="0"/>
              <a:t>Resistance to </a:t>
            </a:r>
            <a:r>
              <a:rPr lang="en-US" b="1" dirty="0" err="1"/>
              <a:t>gentamicin</a:t>
            </a:r>
            <a:r>
              <a:rPr lang="en-US" b="1" dirty="0"/>
              <a:t> </a:t>
            </a:r>
            <a:r>
              <a:rPr lang="en-US" dirty="0"/>
              <a:t>indicates </a:t>
            </a:r>
            <a:r>
              <a:rPr lang="en-US" b="1" dirty="0"/>
              <a:t>cross-resistance to </a:t>
            </a:r>
            <a:r>
              <a:rPr lang="en-US" b="1" dirty="0" err="1"/>
              <a:t>tobramycin</a:t>
            </a:r>
            <a:r>
              <a:rPr lang="en-US" b="1" dirty="0"/>
              <a:t>, </a:t>
            </a:r>
            <a:r>
              <a:rPr lang="en-US" b="1" dirty="0" err="1"/>
              <a:t>amikacin</a:t>
            </a:r>
            <a:r>
              <a:rPr lang="en-US" b="1" dirty="0"/>
              <a:t>, </a:t>
            </a:r>
            <a:r>
              <a:rPr lang="en-US" b="1" dirty="0" err="1"/>
              <a:t>kanamycin</a:t>
            </a:r>
            <a:r>
              <a:rPr lang="en-US" b="1" dirty="0"/>
              <a:t>, </a:t>
            </a:r>
            <a:r>
              <a:rPr lang="en-US" b="1" dirty="0" err="1"/>
              <a:t>Paromomycin</a:t>
            </a:r>
            <a:r>
              <a:rPr lang="en-US" b="1" dirty="0"/>
              <a:t> and </a:t>
            </a:r>
            <a:r>
              <a:rPr lang="en-US" b="1" dirty="0" err="1"/>
              <a:t>netilmicin</a:t>
            </a:r>
            <a:r>
              <a:rPr lang="en-US" b="1" dirty="0"/>
              <a:t>  </a:t>
            </a:r>
            <a:r>
              <a:rPr lang="en-US" dirty="0"/>
              <a:t>because the inactivating enzyme is </a:t>
            </a:r>
            <a:r>
              <a:rPr lang="en-US" dirty="0" err="1"/>
              <a:t>bifunctional</a:t>
            </a:r>
            <a:r>
              <a:rPr lang="en-US" dirty="0"/>
              <a:t> and can modify all these </a:t>
            </a:r>
            <a:r>
              <a:rPr lang="en-US" dirty="0" err="1"/>
              <a:t>aminoglycosides</a:t>
            </a:r>
            <a:r>
              <a:rPr lang="en-US" dirty="0"/>
              <a:t> </a:t>
            </a:r>
          </a:p>
          <a:p>
            <a:r>
              <a:rPr lang="en-US" dirty="0"/>
              <a:t>Owing to differences in the chemical structures of streptomycin and other </a:t>
            </a:r>
            <a:r>
              <a:rPr lang="en-US" dirty="0" err="1"/>
              <a:t>aminoglycosides</a:t>
            </a:r>
            <a:r>
              <a:rPr lang="en-US" dirty="0"/>
              <a:t>, this enzyme does not modify streptomycin, which is inactivated by another enzyme; consequently, </a:t>
            </a:r>
            <a:r>
              <a:rPr lang="en-US" b="1" dirty="0" err="1"/>
              <a:t>gentamicin</a:t>
            </a:r>
            <a:r>
              <a:rPr lang="en-US" b="1" dirty="0"/>
              <a:t>-resistant strains of </a:t>
            </a:r>
            <a:r>
              <a:rPr lang="en-US" b="1" dirty="0" err="1"/>
              <a:t>enterococci</a:t>
            </a:r>
            <a:r>
              <a:rPr lang="en-US" b="1" dirty="0"/>
              <a:t> may be susceptible to streptomycin.</a:t>
            </a:r>
          </a:p>
        </p:txBody>
      </p:sp>
    </p:spTree>
    <p:extLst>
      <p:ext uri="{BB962C8B-B14F-4D97-AF65-F5344CB8AC3E}">
        <p14:creationId xmlns:p14="http://schemas.microsoft.com/office/powerpoint/2010/main" val="193494221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A9C20-A933-4440-9487-1069321ED011}"/>
              </a:ext>
            </a:extLst>
          </p:cNvPr>
          <p:cNvSpPr>
            <a:spLocks noGrp="1"/>
          </p:cNvSpPr>
          <p:nvPr>
            <p:ph type="title"/>
          </p:nvPr>
        </p:nvSpPr>
        <p:spPr/>
        <p:txBody>
          <a:bodyPr/>
          <a:lstStyle/>
          <a:p>
            <a:r>
              <a:rPr lang="en-US" dirty="0"/>
              <a:t>LEVOFLOXACIN C’TD</a:t>
            </a:r>
          </a:p>
        </p:txBody>
      </p:sp>
      <p:sp>
        <p:nvSpPr>
          <p:cNvPr id="3" name="Content Placeholder 2">
            <a:extLst>
              <a:ext uri="{FF2B5EF4-FFF2-40B4-BE49-F238E27FC236}">
                <a16:creationId xmlns:a16="http://schemas.microsoft.com/office/drawing/2014/main" id="{5EF43783-8417-F54B-848F-C2838D2D2F86}"/>
              </a:ext>
            </a:extLst>
          </p:cNvPr>
          <p:cNvSpPr>
            <a:spLocks noGrp="1"/>
          </p:cNvSpPr>
          <p:nvPr>
            <p:ph sz="quarter" idx="1"/>
          </p:nvPr>
        </p:nvSpPr>
        <p:spPr/>
        <p:txBody>
          <a:bodyPr/>
          <a:lstStyle/>
          <a:p>
            <a:r>
              <a:rPr lang="en-US" dirty="0"/>
              <a:t>Levofloxacin is not quite as active as ciprofloxacin against aerobic gram-negative bacteria but is still effective against infections caused by most of these bacteria, including </a:t>
            </a:r>
            <a:r>
              <a:rPr lang="en-US" i="1" dirty="0"/>
              <a:t>P. aeruginosa</a:t>
            </a:r>
            <a:r>
              <a:rPr lang="en-US" dirty="0"/>
              <a:t>. </a:t>
            </a:r>
          </a:p>
          <a:p>
            <a:r>
              <a:rPr lang="en-US" dirty="0"/>
              <a:t>Relative to ciprofloxacin, levofloxacin has enhanced activity against aerobic gram-positive bacteria and is effective in the treatment of severe </a:t>
            </a:r>
            <a:r>
              <a:rPr lang="en-US" dirty="0" err="1"/>
              <a:t>infec</a:t>
            </a:r>
            <a:r>
              <a:rPr lang="en-US" dirty="0"/>
              <a:t>- </a:t>
            </a:r>
            <a:r>
              <a:rPr lang="en-US" dirty="0" err="1"/>
              <a:t>tions</a:t>
            </a:r>
            <a:r>
              <a:rPr lang="en-US" dirty="0"/>
              <a:t> caused by </a:t>
            </a:r>
            <a:r>
              <a:rPr lang="en-US" i="1" dirty="0"/>
              <a:t>S. pneumoniae</a:t>
            </a:r>
            <a:r>
              <a:rPr lang="en-US" dirty="0"/>
              <a:t>, including those strains that are penicillin resistant. </a:t>
            </a:r>
          </a:p>
          <a:p>
            <a:endParaRPr lang="en-US" dirty="0"/>
          </a:p>
        </p:txBody>
      </p:sp>
    </p:spTree>
    <p:extLst>
      <p:ext uri="{BB962C8B-B14F-4D97-AF65-F5344CB8AC3E}">
        <p14:creationId xmlns:p14="http://schemas.microsoft.com/office/powerpoint/2010/main" val="406693307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4B52B-6489-DB44-B9DC-9F3485DB6E3C}"/>
              </a:ext>
            </a:extLst>
          </p:cNvPr>
          <p:cNvSpPr>
            <a:spLocks noGrp="1"/>
          </p:cNvSpPr>
          <p:nvPr>
            <p:ph type="title"/>
          </p:nvPr>
        </p:nvSpPr>
        <p:spPr/>
        <p:txBody>
          <a:bodyPr/>
          <a:lstStyle/>
          <a:p>
            <a:r>
              <a:rPr lang="en-US" dirty="0"/>
              <a:t>MOXIFLOXACIN &amp; GEMIFLOXACIN</a:t>
            </a:r>
          </a:p>
        </p:txBody>
      </p:sp>
      <p:sp>
        <p:nvSpPr>
          <p:cNvPr id="3" name="Content Placeholder 2">
            <a:extLst>
              <a:ext uri="{FF2B5EF4-FFF2-40B4-BE49-F238E27FC236}">
                <a16:creationId xmlns:a16="http://schemas.microsoft.com/office/drawing/2014/main" id="{65637675-66D5-4844-ABFF-CD458758675F}"/>
              </a:ext>
            </a:extLst>
          </p:cNvPr>
          <p:cNvSpPr>
            <a:spLocks noGrp="1"/>
          </p:cNvSpPr>
          <p:nvPr>
            <p:ph sz="quarter" idx="1"/>
          </p:nvPr>
        </p:nvSpPr>
        <p:spPr/>
        <p:txBody>
          <a:bodyPr/>
          <a:lstStyle/>
          <a:p>
            <a:r>
              <a:rPr lang="en-US" dirty="0"/>
              <a:t>These newer agents, especially </a:t>
            </a:r>
            <a:r>
              <a:rPr lang="en-US" dirty="0" err="1"/>
              <a:t>gemifloxacin</a:t>
            </a:r>
            <a:r>
              <a:rPr lang="en-US" dirty="0"/>
              <a:t>, have enhanced activity against </a:t>
            </a:r>
            <a:r>
              <a:rPr lang="en-US" i="1" dirty="0"/>
              <a:t>S. pneumoniae </a:t>
            </a:r>
            <a:r>
              <a:rPr lang="en-US" dirty="0"/>
              <a:t>(including penicillin-resistant strains) and atypical bacteria. This comes at the expense of aerobic gram-negative activity, especially against </a:t>
            </a:r>
            <a:r>
              <a:rPr lang="en-US" i="1" dirty="0"/>
              <a:t>P. aeruginosa</a:t>
            </a:r>
            <a:r>
              <a:rPr lang="en-US" dirty="0"/>
              <a:t>. Moxifloxacin contains a methoxy group at R2, which increases potency against anaerobic bacteria.</a:t>
            </a:r>
          </a:p>
          <a:p>
            <a:endParaRPr lang="en-US" dirty="0"/>
          </a:p>
        </p:txBody>
      </p:sp>
    </p:spTree>
    <p:extLst>
      <p:ext uri="{BB962C8B-B14F-4D97-AF65-F5344CB8AC3E}">
        <p14:creationId xmlns:p14="http://schemas.microsoft.com/office/powerpoint/2010/main" val="287721895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INDICATIONS</a:t>
            </a:r>
          </a:p>
        </p:txBody>
      </p:sp>
      <p:sp>
        <p:nvSpPr>
          <p:cNvPr id="3" name="Content Placeholder 2"/>
          <p:cNvSpPr>
            <a:spLocks noGrp="1"/>
          </p:cNvSpPr>
          <p:nvPr>
            <p:ph sz="quarter" idx="1"/>
          </p:nvPr>
        </p:nvSpPr>
        <p:spPr/>
        <p:txBody>
          <a:bodyPr>
            <a:normAutofit/>
          </a:bodyPr>
          <a:lstStyle/>
          <a:p>
            <a:r>
              <a:rPr lang="en-US" b="1" i="1" dirty="0"/>
              <a:t>Urinary Tract Infections- </a:t>
            </a:r>
            <a:r>
              <a:rPr lang="en-US" dirty="0" err="1"/>
              <a:t>Nalidixic</a:t>
            </a:r>
            <a:r>
              <a:rPr lang="en-US" dirty="0"/>
              <a:t> acid (900mg </a:t>
            </a:r>
            <a:r>
              <a:rPr lang="en-US" dirty="0" err="1"/>
              <a:t>qid</a:t>
            </a:r>
            <a:r>
              <a:rPr lang="en-US" dirty="0"/>
              <a:t>; 12.5mg per kg for children for 7 days) is useful only for urinary tract infections caused by susceptible microorganisms. The </a:t>
            </a:r>
            <a:r>
              <a:rPr lang="en-US" dirty="0" err="1"/>
              <a:t>fluoroquinolones</a:t>
            </a:r>
            <a:r>
              <a:rPr lang="en-US" dirty="0"/>
              <a:t> are significantly more potent and have a much broader spectrum of antimicrobial activity.</a:t>
            </a:r>
          </a:p>
          <a:p>
            <a:r>
              <a:rPr lang="en-US" b="1" i="1" dirty="0" err="1"/>
              <a:t>Prostatitis-</a:t>
            </a:r>
            <a:r>
              <a:rPr lang="en-US" dirty="0" err="1"/>
              <a:t>Norfloxacin</a:t>
            </a:r>
            <a:r>
              <a:rPr lang="en-US" dirty="0"/>
              <a:t>, ciprofloxacin, and </a:t>
            </a:r>
            <a:r>
              <a:rPr lang="en-US" dirty="0" err="1"/>
              <a:t>ofloxacin</a:t>
            </a:r>
            <a:r>
              <a:rPr lang="en-US" dirty="0"/>
              <a:t> all have been effective in treatment of </a:t>
            </a:r>
            <a:r>
              <a:rPr lang="en-US" dirty="0" err="1"/>
              <a:t>prostatitis</a:t>
            </a:r>
            <a:r>
              <a:rPr lang="en-US" dirty="0"/>
              <a:t> caused by sensitive bacteria. </a:t>
            </a:r>
            <a:r>
              <a:rPr lang="en-US" dirty="0" err="1"/>
              <a:t>Fluoroquinolones</a:t>
            </a:r>
            <a:r>
              <a:rPr lang="en-US" dirty="0"/>
              <a:t>  administered for 4 to 6 weeks appear to be effective in patients not responding to </a:t>
            </a:r>
            <a:r>
              <a:rPr lang="en-US" dirty="0" err="1"/>
              <a:t>trimethoprim-sulfamethoxazole</a:t>
            </a:r>
            <a:endParaRPr lang="en-US" dirty="0"/>
          </a:p>
          <a:p>
            <a:endParaRPr lang="en-US" dirty="0"/>
          </a:p>
        </p:txBody>
      </p:sp>
    </p:spTree>
    <p:extLst>
      <p:ext uri="{BB962C8B-B14F-4D97-AF65-F5344CB8AC3E}">
        <p14:creationId xmlns:p14="http://schemas.microsoft.com/office/powerpoint/2010/main" val="57578490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b="1" i="1" dirty="0"/>
              <a:t>Sexually Transmitted Diseases- </a:t>
            </a:r>
            <a:r>
              <a:rPr lang="en-US" dirty="0" err="1"/>
              <a:t>Fluoroquinolones</a:t>
            </a:r>
            <a:r>
              <a:rPr lang="en-US" dirty="0"/>
              <a:t> lack activity for </a:t>
            </a:r>
            <a:r>
              <a:rPr lang="en-US" i="1" dirty="0" err="1"/>
              <a:t>Treponema</a:t>
            </a:r>
            <a:r>
              <a:rPr lang="en-US" i="1" dirty="0"/>
              <a:t> </a:t>
            </a:r>
            <a:r>
              <a:rPr lang="en-US" i="1" dirty="0" err="1"/>
              <a:t>pallidum</a:t>
            </a:r>
            <a:r>
              <a:rPr lang="en-US" dirty="0"/>
              <a:t> but have activity </a:t>
            </a:r>
            <a:r>
              <a:rPr lang="en-US" i="1" dirty="0"/>
              <a:t>in vitro</a:t>
            </a:r>
            <a:r>
              <a:rPr lang="en-US" dirty="0"/>
              <a:t> against </a:t>
            </a:r>
            <a:r>
              <a:rPr lang="en-US" i="1" dirty="0"/>
              <a:t>N. </a:t>
            </a:r>
            <a:r>
              <a:rPr lang="en-US" i="1" dirty="0" err="1"/>
              <a:t>gonorrhoeae</a:t>
            </a:r>
            <a:r>
              <a:rPr lang="en-US" i="1" dirty="0"/>
              <a:t>, C. </a:t>
            </a:r>
            <a:r>
              <a:rPr lang="en-US" i="1" dirty="0" err="1"/>
              <a:t>trachomatis</a:t>
            </a:r>
            <a:r>
              <a:rPr lang="en-US" i="1" dirty="0"/>
              <a:t>,</a:t>
            </a:r>
            <a:r>
              <a:rPr lang="en-US" dirty="0"/>
              <a:t> and </a:t>
            </a:r>
            <a:r>
              <a:rPr lang="en-US" i="1" dirty="0"/>
              <a:t>H. </a:t>
            </a:r>
            <a:r>
              <a:rPr lang="en-US" i="1" dirty="0" err="1"/>
              <a:t>ducreyi</a:t>
            </a:r>
            <a:r>
              <a:rPr lang="en-US" i="1" dirty="0"/>
              <a:t>.</a:t>
            </a:r>
            <a:r>
              <a:rPr lang="en-US" dirty="0"/>
              <a:t> For </a:t>
            </a:r>
            <a:r>
              <a:rPr lang="en-US" dirty="0" err="1"/>
              <a:t>chlamydial</a:t>
            </a:r>
            <a:r>
              <a:rPr lang="en-US" dirty="0"/>
              <a:t> </a:t>
            </a:r>
            <a:r>
              <a:rPr lang="en-US" dirty="0" err="1"/>
              <a:t>urethritis</a:t>
            </a:r>
            <a:r>
              <a:rPr lang="en-US" dirty="0"/>
              <a:t>/</a:t>
            </a:r>
            <a:r>
              <a:rPr lang="en-US" dirty="0" err="1"/>
              <a:t>cervicitis</a:t>
            </a:r>
            <a:r>
              <a:rPr lang="en-US" dirty="0"/>
              <a:t>, a 7-day course of </a:t>
            </a:r>
            <a:r>
              <a:rPr lang="en-US" dirty="0" err="1"/>
              <a:t>ofloxacin</a:t>
            </a:r>
            <a:r>
              <a:rPr lang="en-US" dirty="0"/>
              <a:t> or </a:t>
            </a:r>
            <a:r>
              <a:rPr lang="en-US" dirty="0" err="1"/>
              <a:t>sparfloxacin</a:t>
            </a:r>
            <a:r>
              <a:rPr lang="en-US" dirty="0"/>
              <a:t> is an alternative to a 7-day treatment with </a:t>
            </a:r>
            <a:r>
              <a:rPr lang="en-US" dirty="0" err="1"/>
              <a:t>doxycycline</a:t>
            </a:r>
            <a:r>
              <a:rPr lang="en-US" dirty="0"/>
              <a:t> or a single dose of </a:t>
            </a:r>
            <a:r>
              <a:rPr lang="en-US" dirty="0" err="1"/>
              <a:t>azithromycin</a:t>
            </a:r>
            <a:r>
              <a:rPr lang="en-US" dirty="0"/>
              <a:t>;  Pelvic inflammatory disease has been treated effectively with a 14-day course of </a:t>
            </a:r>
            <a:r>
              <a:rPr lang="en-US" dirty="0" err="1"/>
              <a:t>ofloxacin</a:t>
            </a:r>
            <a:r>
              <a:rPr lang="en-US" dirty="0"/>
              <a:t> combined with an antibiotic with activity against anaerobes (</a:t>
            </a:r>
            <a:r>
              <a:rPr lang="en-US" dirty="0" err="1"/>
              <a:t>clindamycin</a:t>
            </a:r>
            <a:r>
              <a:rPr lang="en-US" dirty="0"/>
              <a:t> or </a:t>
            </a:r>
            <a:r>
              <a:rPr lang="en-US" dirty="0" err="1"/>
              <a:t>metronidazole</a:t>
            </a:r>
            <a:r>
              <a:rPr lang="en-US" dirty="0"/>
              <a:t>) . </a:t>
            </a:r>
            <a:r>
              <a:rPr lang="en-US" dirty="0" err="1"/>
              <a:t>Chancroid</a:t>
            </a:r>
            <a:r>
              <a:rPr lang="en-US" dirty="0"/>
              <a:t> (infection by </a:t>
            </a:r>
            <a:r>
              <a:rPr lang="en-US" i="1" dirty="0"/>
              <a:t>H. </a:t>
            </a:r>
            <a:r>
              <a:rPr lang="en-US" i="1" dirty="0" err="1"/>
              <a:t>ducreyi</a:t>
            </a:r>
            <a:r>
              <a:rPr lang="en-US" dirty="0"/>
              <a:t>) can be treated with 3 days of ciprofloxacin. </a:t>
            </a:r>
            <a:br>
              <a:rPr lang="en-US" dirty="0"/>
            </a:br>
            <a:endParaRPr lang="en-US" dirty="0"/>
          </a:p>
        </p:txBody>
      </p:sp>
    </p:spTree>
    <p:extLst>
      <p:ext uri="{BB962C8B-B14F-4D97-AF65-F5344CB8AC3E}">
        <p14:creationId xmlns:p14="http://schemas.microsoft.com/office/powerpoint/2010/main" val="116388972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r>
              <a:rPr lang="en-US" b="1" i="1" dirty="0"/>
              <a:t>Gastrointestinal and Abdominal Infections- </a:t>
            </a:r>
            <a:r>
              <a:rPr lang="en-US" dirty="0"/>
              <a:t>For traveler's diarrhea (frequently caused by </a:t>
            </a:r>
            <a:r>
              <a:rPr lang="en-US" dirty="0" err="1"/>
              <a:t>enterotoxigenic</a:t>
            </a:r>
            <a:r>
              <a:rPr lang="en-US" dirty="0"/>
              <a:t> </a:t>
            </a:r>
            <a:r>
              <a:rPr lang="en-US" i="1" dirty="0"/>
              <a:t>E. coli</a:t>
            </a:r>
            <a:r>
              <a:rPr lang="en-US" dirty="0"/>
              <a:t>), the </a:t>
            </a:r>
            <a:r>
              <a:rPr lang="en-US" dirty="0" err="1"/>
              <a:t>quinolones</a:t>
            </a:r>
            <a:r>
              <a:rPr lang="en-US" dirty="0"/>
              <a:t> are equal to </a:t>
            </a:r>
            <a:r>
              <a:rPr lang="en-US" dirty="0" err="1"/>
              <a:t>trimethoprim-sulfamethoxazole</a:t>
            </a:r>
            <a:r>
              <a:rPr lang="en-US" dirty="0"/>
              <a:t> in effectiveness, reducing the duration of loose stools by 1 to 3 days. </a:t>
            </a:r>
            <a:r>
              <a:rPr lang="en-US" dirty="0" err="1"/>
              <a:t>Norfloxacin</a:t>
            </a:r>
            <a:r>
              <a:rPr lang="en-US" dirty="0"/>
              <a:t>, </a:t>
            </a:r>
            <a:r>
              <a:rPr lang="en-US" b="1" dirty="0"/>
              <a:t>ciprofloxacin, and </a:t>
            </a:r>
            <a:r>
              <a:rPr lang="en-US" b="1" dirty="0" err="1"/>
              <a:t>ofloxacin</a:t>
            </a:r>
            <a:r>
              <a:rPr lang="en-US" b="1" dirty="0"/>
              <a:t> </a:t>
            </a:r>
            <a:r>
              <a:rPr lang="en-US" dirty="0"/>
              <a:t>given for 5 days all have been effective in the treatment of patients with </a:t>
            </a:r>
            <a:r>
              <a:rPr lang="en-US" b="1" dirty="0"/>
              <a:t>shigellosis</a:t>
            </a:r>
            <a:r>
              <a:rPr lang="en-US" dirty="0"/>
              <a:t>, with even shorter courses effective in many cases . </a:t>
            </a:r>
            <a:r>
              <a:rPr lang="en-US" b="1" dirty="0" err="1"/>
              <a:t>Norfloxacin</a:t>
            </a:r>
            <a:r>
              <a:rPr lang="en-US" dirty="0"/>
              <a:t> is superior to </a:t>
            </a:r>
            <a:r>
              <a:rPr lang="en-US" dirty="0" err="1"/>
              <a:t>tetracyclines</a:t>
            </a:r>
            <a:r>
              <a:rPr lang="en-US" dirty="0"/>
              <a:t> in decreasing the duration of </a:t>
            </a:r>
            <a:r>
              <a:rPr lang="en-US" b="1" dirty="0"/>
              <a:t>diarrhea in cholera. Ciprofloxacin and </a:t>
            </a:r>
            <a:r>
              <a:rPr lang="en-US" b="1" dirty="0" err="1"/>
              <a:t>ofloxacin</a:t>
            </a:r>
            <a:r>
              <a:rPr lang="en-US" b="1" dirty="0"/>
              <a:t> </a:t>
            </a:r>
            <a:r>
              <a:rPr lang="en-US" dirty="0"/>
              <a:t>treatment cures most patients with enteric fever caused by </a:t>
            </a:r>
            <a:r>
              <a:rPr lang="en-US" b="1" i="1" dirty="0"/>
              <a:t>S. </a:t>
            </a:r>
            <a:r>
              <a:rPr lang="en-US" b="1" i="1" dirty="0" err="1"/>
              <a:t>typhi</a:t>
            </a:r>
            <a:r>
              <a:rPr lang="en-US" i="1" dirty="0"/>
              <a:t>,</a:t>
            </a:r>
            <a:r>
              <a:rPr lang="en-US" dirty="0"/>
              <a:t> as well as </a:t>
            </a:r>
            <a:r>
              <a:rPr lang="en-US" dirty="0" err="1"/>
              <a:t>bacteremic</a:t>
            </a:r>
            <a:r>
              <a:rPr lang="en-US" dirty="0"/>
              <a:t> </a:t>
            </a:r>
            <a:r>
              <a:rPr lang="en-US" dirty="0" err="1"/>
              <a:t>nontyphoidal</a:t>
            </a:r>
            <a:r>
              <a:rPr lang="en-US" dirty="0"/>
              <a:t> infections in AIDS patients, and it clears chronic fecal carriage.  </a:t>
            </a:r>
            <a:br>
              <a:rPr lang="en-US" dirty="0"/>
            </a:br>
            <a:endParaRPr lang="en-US" dirty="0"/>
          </a:p>
        </p:txBody>
      </p:sp>
    </p:spTree>
    <p:extLst>
      <p:ext uri="{BB962C8B-B14F-4D97-AF65-F5344CB8AC3E}">
        <p14:creationId xmlns:p14="http://schemas.microsoft.com/office/powerpoint/2010/main" val="102335596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r>
              <a:rPr lang="en-US" b="1" i="1" dirty="0"/>
              <a:t>Respiratory Tract Infections-</a:t>
            </a:r>
            <a:r>
              <a:rPr lang="en-US" dirty="0"/>
              <a:t>The </a:t>
            </a:r>
            <a:r>
              <a:rPr lang="en-US" b="1" dirty="0"/>
              <a:t>major limitation</a:t>
            </a:r>
            <a:r>
              <a:rPr lang="en-US" dirty="0"/>
              <a:t> to the use of </a:t>
            </a:r>
            <a:r>
              <a:rPr lang="en-US" dirty="0" err="1"/>
              <a:t>quinolones</a:t>
            </a:r>
            <a:r>
              <a:rPr lang="en-US" dirty="0"/>
              <a:t> for the treatment of community-acquired pneumonia and bronchitis had been the </a:t>
            </a:r>
            <a:r>
              <a:rPr lang="en-US" b="1" dirty="0"/>
              <a:t>poor </a:t>
            </a:r>
            <a:r>
              <a:rPr lang="en-US" b="1" i="1" dirty="0"/>
              <a:t>in vitro</a:t>
            </a:r>
            <a:r>
              <a:rPr lang="en-US" b="1" dirty="0"/>
              <a:t> activity of ciprofloxacin, </a:t>
            </a:r>
            <a:r>
              <a:rPr lang="en-US" b="1" dirty="0" err="1"/>
              <a:t>ofloxacin</a:t>
            </a:r>
            <a:r>
              <a:rPr lang="en-US" b="1" dirty="0"/>
              <a:t>, and </a:t>
            </a:r>
            <a:r>
              <a:rPr lang="en-US" b="1" dirty="0" err="1"/>
              <a:t>norfloxacin</a:t>
            </a:r>
            <a:r>
              <a:rPr lang="en-US" b="1" dirty="0"/>
              <a:t> against </a:t>
            </a:r>
            <a:r>
              <a:rPr lang="en-US" b="1" i="1" dirty="0"/>
              <a:t>S. </a:t>
            </a:r>
            <a:r>
              <a:rPr lang="en-US" b="1" i="1" dirty="0" err="1"/>
              <a:t>pneumoniae</a:t>
            </a:r>
            <a:r>
              <a:rPr lang="en-US" b="1" dirty="0"/>
              <a:t> and anaerobic bacteria</a:t>
            </a:r>
            <a:r>
              <a:rPr lang="en-US" dirty="0"/>
              <a:t>. However, many of the </a:t>
            </a:r>
            <a:r>
              <a:rPr lang="en-US" b="1" dirty="0"/>
              <a:t>newer </a:t>
            </a:r>
            <a:r>
              <a:rPr lang="en-US" b="1" dirty="0" err="1"/>
              <a:t>fluoroquinolones</a:t>
            </a:r>
            <a:r>
              <a:rPr lang="en-US" dirty="0"/>
              <a:t>, including </a:t>
            </a:r>
            <a:r>
              <a:rPr lang="en-US" dirty="0" err="1">
                <a:solidFill>
                  <a:srgbClr val="0070C0"/>
                </a:solidFill>
              </a:rPr>
              <a:t>gatifloxacin</a:t>
            </a:r>
            <a:r>
              <a:rPr lang="en-US" dirty="0"/>
              <a:t> and </a:t>
            </a:r>
            <a:r>
              <a:rPr lang="en-US" dirty="0" err="1">
                <a:solidFill>
                  <a:srgbClr val="0070C0"/>
                </a:solidFill>
              </a:rPr>
              <a:t>moxifloxacin</a:t>
            </a:r>
            <a:r>
              <a:rPr lang="en-US" dirty="0"/>
              <a:t>, have </a:t>
            </a:r>
            <a:r>
              <a:rPr lang="en-US" b="1" dirty="0"/>
              <a:t>excellent activity against </a:t>
            </a:r>
            <a:r>
              <a:rPr lang="en-US" b="1" i="1" dirty="0"/>
              <a:t>S. </a:t>
            </a:r>
            <a:r>
              <a:rPr lang="en-US" b="1" i="1" dirty="0" err="1"/>
              <a:t>pneumoniae</a:t>
            </a:r>
            <a:r>
              <a:rPr lang="en-US" b="1" i="1" dirty="0"/>
              <a:t>.</a:t>
            </a:r>
            <a:r>
              <a:rPr lang="en-US" i="1" dirty="0"/>
              <a:t> </a:t>
            </a:r>
            <a:r>
              <a:rPr lang="en-US" dirty="0"/>
              <a:t>The </a:t>
            </a:r>
            <a:r>
              <a:rPr lang="en-US" b="1" dirty="0" err="1"/>
              <a:t>fluoroquinolones</a:t>
            </a:r>
            <a:r>
              <a:rPr lang="en-US" b="1" dirty="0"/>
              <a:t> have </a:t>
            </a:r>
            <a:r>
              <a:rPr lang="en-US" b="1" i="1" dirty="0"/>
              <a:t>in vitro</a:t>
            </a:r>
            <a:r>
              <a:rPr lang="en-US" b="1" dirty="0"/>
              <a:t> activity </a:t>
            </a:r>
            <a:r>
              <a:rPr lang="en-US" dirty="0"/>
              <a:t>against the </a:t>
            </a:r>
            <a:r>
              <a:rPr lang="en-US" b="1" dirty="0"/>
              <a:t>rest of the commonly recognized respiratory pathogens</a:t>
            </a:r>
            <a:r>
              <a:rPr lang="en-US" dirty="0"/>
              <a:t>, including </a:t>
            </a:r>
            <a:r>
              <a:rPr lang="en-US" i="1" dirty="0">
                <a:solidFill>
                  <a:srgbClr val="FF0000"/>
                </a:solidFill>
              </a:rPr>
              <a:t>H. </a:t>
            </a:r>
            <a:r>
              <a:rPr lang="en-US" i="1" dirty="0" err="1">
                <a:solidFill>
                  <a:srgbClr val="FF0000"/>
                </a:solidFill>
              </a:rPr>
              <a:t>influenzae</a:t>
            </a:r>
            <a:r>
              <a:rPr lang="en-US" i="1" dirty="0">
                <a:solidFill>
                  <a:srgbClr val="FF0000"/>
                </a:solidFill>
              </a:rPr>
              <a:t>, </a:t>
            </a:r>
            <a:r>
              <a:rPr lang="en-US" i="1" dirty="0" err="1">
                <a:solidFill>
                  <a:srgbClr val="FF0000"/>
                </a:solidFill>
              </a:rPr>
              <a:t>Moraxella</a:t>
            </a:r>
            <a:r>
              <a:rPr lang="en-US" i="1" dirty="0">
                <a:solidFill>
                  <a:srgbClr val="FF0000"/>
                </a:solidFill>
              </a:rPr>
              <a:t> </a:t>
            </a:r>
            <a:r>
              <a:rPr lang="en-US" i="1" dirty="0" err="1">
                <a:solidFill>
                  <a:srgbClr val="FF0000"/>
                </a:solidFill>
              </a:rPr>
              <a:t>catarrhalis</a:t>
            </a:r>
            <a:r>
              <a:rPr lang="en-US" i="1" dirty="0">
                <a:solidFill>
                  <a:srgbClr val="FF0000"/>
                </a:solidFill>
              </a:rPr>
              <a:t>, S. </a:t>
            </a:r>
            <a:r>
              <a:rPr lang="en-US" i="1" dirty="0" err="1">
                <a:solidFill>
                  <a:srgbClr val="FF0000"/>
                </a:solidFill>
              </a:rPr>
              <a:t>aureus</a:t>
            </a:r>
            <a:r>
              <a:rPr lang="en-US" i="1" dirty="0">
                <a:solidFill>
                  <a:srgbClr val="FF0000"/>
                </a:solidFill>
              </a:rPr>
              <a:t>, M. </a:t>
            </a:r>
            <a:r>
              <a:rPr lang="en-US" i="1" dirty="0" err="1">
                <a:solidFill>
                  <a:srgbClr val="FF0000"/>
                </a:solidFill>
              </a:rPr>
              <a:t>pneumoniae</a:t>
            </a:r>
            <a:r>
              <a:rPr lang="en-US" i="1" dirty="0">
                <a:solidFill>
                  <a:srgbClr val="FF0000"/>
                </a:solidFill>
              </a:rPr>
              <a:t>, Chlamydia </a:t>
            </a:r>
            <a:r>
              <a:rPr lang="en-US" i="1" dirty="0" err="1">
                <a:solidFill>
                  <a:srgbClr val="FF0000"/>
                </a:solidFill>
              </a:rPr>
              <a:t>pneumoniae</a:t>
            </a:r>
            <a:r>
              <a:rPr lang="en-US" i="1" dirty="0">
                <a:solidFill>
                  <a:srgbClr val="FF0000"/>
                </a:solidFill>
              </a:rPr>
              <a:t>,</a:t>
            </a:r>
            <a:r>
              <a:rPr lang="en-US" dirty="0">
                <a:solidFill>
                  <a:srgbClr val="FF0000"/>
                </a:solidFill>
              </a:rPr>
              <a:t> and </a:t>
            </a:r>
            <a:r>
              <a:rPr lang="en-US" i="1" dirty="0" err="1">
                <a:solidFill>
                  <a:srgbClr val="FF0000"/>
                </a:solidFill>
              </a:rPr>
              <a:t>Legionella</a:t>
            </a:r>
            <a:r>
              <a:rPr lang="en-US" i="1" dirty="0">
                <a:solidFill>
                  <a:srgbClr val="FF0000"/>
                </a:solidFill>
              </a:rPr>
              <a:t> </a:t>
            </a:r>
            <a:r>
              <a:rPr lang="en-US" i="1" dirty="0" err="1">
                <a:solidFill>
                  <a:srgbClr val="FF0000"/>
                </a:solidFill>
              </a:rPr>
              <a:t>pneumophila</a:t>
            </a:r>
            <a:r>
              <a:rPr lang="en-US" i="1" dirty="0">
                <a:solidFill>
                  <a:srgbClr val="FF0000"/>
                </a:solidFill>
              </a:rPr>
              <a:t>.</a:t>
            </a:r>
            <a:r>
              <a:rPr lang="en-US" dirty="0"/>
              <a:t> Either a </a:t>
            </a:r>
            <a:r>
              <a:rPr lang="en-US" dirty="0" err="1"/>
              <a:t>fluoroquinolone</a:t>
            </a:r>
            <a:r>
              <a:rPr lang="en-US" dirty="0"/>
              <a:t> (ciprofloxacin or </a:t>
            </a:r>
            <a:r>
              <a:rPr lang="en-US" dirty="0" err="1"/>
              <a:t>levofloxacin</a:t>
            </a:r>
            <a:r>
              <a:rPr lang="en-US" dirty="0"/>
              <a:t>) or </a:t>
            </a:r>
            <a:r>
              <a:rPr lang="en-US" dirty="0" err="1"/>
              <a:t>azithromycin</a:t>
            </a:r>
            <a:r>
              <a:rPr lang="en-US" dirty="0"/>
              <a:t> is the antibiotic of choice for </a:t>
            </a:r>
            <a:r>
              <a:rPr lang="en-US" i="1" dirty="0"/>
              <a:t>L. </a:t>
            </a:r>
            <a:r>
              <a:rPr lang="en-US" i="1" dirty="0" err="1"/>
              <a:t>pneumophila</a:t>
            </a:r>
            <a:r>
              <a:rPr lang="en-US" dirty="0"/>
              <a:t> . </a:t>
            </a:r>
          </a:p>
        </p:txBody>
      </p:sp>
    </p:spTree>
    <p:extLst>
      <p:ext uri="{BB962C8B-B14F-4D97-AF65-F5344CB8AC3E}">
        <p14:creationId xmlns:p14="http://schemas.microsoft.com/office/powerpoint/2010/main" val="88401958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b="1" i="1" dirty="0"/>
              <a:t>Bone, Joint, and Soft Tissue Infections- </a:t>
            </a:r>
            <a:r>
              <a:rPr lang="en-US" dirty="0"/>
              <a:t>The </a:t>
            </a:r>
            <a:r>
              <a:rPr lang="en-US" dirty="0" err="1"/>
              <a:t>fluoroquinolones</a:t>
            </a:r>
            <a:r>
              <a:rPr lang="en-US" dirty="0"/>
              <a:t>, may be used appropriately in some cases ; recommended doses are </a:t>
            </a:r>
            <a:r>
              <a:rPr lang="en-US" b="1" dirty="0"/>
              <a:t>500 mg every 12 hours or, if severe, 750 mg twice daily for 4 to 6 weeks or more. </a:t>
            </a:r>
            <a:r>
              <a:rPr lang="en-US" dirty="0"/>
              <a:t>Dosage should be reduced for patients with severely impaired renal function. </a:t>
            </a:r>
            <a:r>
              <a:rPr lang="en-US" b="1" dirty="0"/>
              <a:t>Ciprofloxacin should not be given to children or pregnant women.</a:t>
            </a:r>
            <a:r>
              <a:rPr lang="en-US" dirty="0"/>
              <a:t> In diabetic foot infections, which are commonly caused by a mixture of bacteria including gram-negative rods, anaerobes, streptococci, and staphylococci, the </a:t>
            </a:r>
            <a:r>
              <a:rPr lang="en-US" dirty="0" err="1"/>
              <a:t>fluoroquinolones</a:t>
            </a:r>
            <a:r>
              <a:rPr lang="en-US" dirty="0"/>
              <a:t> in combination with an agent with </a:t>
            </a:r>
            <a:r>
              <a:rPr lang="en-US" dirty="0" err="1"/>
              <a:t>antianaerobic</a:t>
            </a:r>
            <a:r>
              <a:rPr lang="en-US" dirty="0"/>
              <a:t> activity are a reasonable choice. </a:t>
            </a:r>
            <a:br>
              <a:rPr lang="en-US" dirty="0"/>
            </a:br>
            <a:endParaRPr lang="en-US" dirty="0"/>
          </a:p>
        </p:txBody>
      </p:sp>
    </p:spTree>
    <p:extLst>
      <p:ext uri="{BB962C8B-B14F-4D97-AF65-F5344CB8AC3E}">
        <p14:creationId xmlns:p14="http://schemas.microsoft.com/office/powerpoint/2010/main" val="229277341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b="1" i="1" dirty="0"/>
              <a:t>Other Infections- </a:t>
            </a:r>
            <a:r>
              <a:rPr lang="en-US" dirty="0"/>
              <a:t>The </a:t>
            </a:r>
            <a:r>
              <a:rPr lang="en-US" dirty="0" err="1"/>
              <a:t>quinolones</a:t>
            </a:r>
            <a:r>
              <a:rPr lang="en-US" dirty="0"/>
              <a:t> may be used as part of multiple-drug regimens for the treatment of </a:t>
            </a:r>
            <a:r>
              <a:rPr lang="en-US" b="1" dirty="0"/>
              <a:t>multidrug-resistant tuberculosis </a:t>
            </a:r>
            <a:r>
              <a:rPr lang="en-US" dirty="0"/>
              <a:t>and for the treatment of atypical </a:t>
            </a:r>
            <a:r>
              <a:rPr lang="en-US" dirty="0" err="1"/>
              <a:t>mycobacterial</a:t>
            </a:r>
            <a:r>
              <a:rPr lang="en-US" dirty="0"/>
              <a:t> infections as well as </a:t>
            </a:r>
            <a:r>
              <a:rPr lang="en-US" i="1" dirty="0"/>
              <a:t>M. </a:t>
            </a:r>
            <a:r>
              <a:rPr lang="en-US" i="1" dirty="0" err="1"/>
              <a:t>avium</a:t>
            </a:r>
            <a:r>
              <a:rPr lang="en-US" dirty="0"/>
              <a:t> complex infections in AIDS</a:t>
            </a:r>
          </a:p>
        </p:txBody>
      </p:sp>
    </p:spTree>
    <p:extLst>
      <p:ext uri="{BB962C8B-B14F-4D97-AF65-F5344CB8AC3E}">
        <p14:creationId xmlns:p14="http://schemas.microsoft.com/office/powerpoint/2010/main" val="392753086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ADVERSE EFFECTS</a:t>
            </a:r>
          </a:p>
        </p:txBody>
      </p:sp>
      <p:sp>
        <p:nvSpPr>
          <p:cNvPr id="3" name="Content Placeholder 2"/>
          <p:cNvSpPr>
            <a:spLocks noGrp="1"/>
          </p:cNvSpPr>
          <p:nvPr>
            <p:ph sz="quarter" idx="1"/>
          </p:nvPr>
        </p:nvSpPr>
        <p:spPr/>
        <p:txBody>
          <a:bodyPr>
            <a:normAutofit fontScale="92500"/>
          </a:bodyPr>
          <a:lstStyle/>
          <a:p>
            <a:r>
              <a:rPr lang="en-US" dirty="0" err="1"/>
              <a:t>Quinolones</a:t>
            </a:r>
            <a:r>
              <a:rPr lang="en-US" dirty="0"/>
              <a:t> are generally well tolerated, adverse effects include:</a:t>
            </a:r>
          </a:p>
          <a:p>
            <a:pPr>
              <a:buFont typeface="Wingdings" pitchFamily="2" charset="2"/>
              <a:buChar char="Ø"/>
            </a:pPr>
            <a:r>
              <a:rPr lang="sr-Cyrl-CS" dirty="0"/>
              <a:t>nausea, vomiting, and diarrhea.</a:t>
            </a:r>
            <a:endParaRPr lang="en-US" dirty="0"/>
          </a:p>
          <a:p>
            <a:pPr>
              <a:buFont typeface="Wingdings" pitchFamily="2" charset="2"/>
              <a:buChar char="Ø"/>
            </a:pPr>
            <a:r>
              <a:rPr lang="sr-Cyrl-CS" dirty="0"/>
              <a:t>Occasionally, headache, dizziness, insomnia, skin rash, or abnormal liver function tests develop</a:t>
            </a:r>
            <a:endParaRPr lang="en-US" dirty="0"/>
          </a:p>
          <a:p>
            <a:pPr>
              <a:buFont typeface="Wingdings" pitchFamily="2" charset="2"/>
              <a:buChar char="Ø"/>
            </a:pPr>
            <a:r>
              <a:rPr lang="sr-Cyrl-CS" dirty="0"/>
              <a:t>Photosensitivity has been reported with lomefloxacin and pefloxacin.</a:t>
            </a:r>
            <a:endParaRPr lang="en-US" dirty="0"/>
          </a:p>
          <a:p>
            <a:pPr>
              <a:buFont typeface="Wingdings" pitchFamily="2" charset="2"/>
              <a:buChar char="Ø"/>
            </a:pPr>
            <a:r>
              <a:rPr lang="sr-Cyrl-CS" dirty="0"/>
              <a:t>QT</a:t>
            </a:r>
            <a:r>
              <a:rPr lang="sr-Cyrl-CS" baseline="-25000" dirty="0"/>
              <a:t>c</a:t>
            </a:r>
            <a:r>
              <a:rPr lang="sr-Cyrl-CS" dirty="0"/>
              <a:t> prolongation may occur with gatifloxacin, levofloxacin, gemifloxacin, and moxifloxacin.</a:t>
            </a:r>
            <a:endParaRPr lang="en-US" dirty="0"/>
          </a:p>
          <a:p>
            <a:pPr>
              <a:buFont typeface="Wingdings" pitchFamily="2" charset="2"/>
              <a:buChar char="Ø"/>
            </a:pPr>
            <a:r>
              <a:rPr lang="sr-Cyrl-CS" b="1" dirty="0"/>
              <a:t>Fluoroquinolones may damage growing cartilage and cause an arthropathy. Thus, these drugs are not routinely recommended for patients under 18 years of age.</a:t>
            </a:r>
            <a:endParaRPr lang="en-US" b="1" dirty="0"/>
          </a:p>
        </p:txBody>
      </p:sp>
    </p:spTree>
    <p:extLst>
      <p:ext uri="{BB962C8B-B14F-4D97-AF65-F5344CB8AC3E}">
        <p14:creationId xmlns:p14="http://schemas.microsoft.com/office/powerpoint/2010/main" val="227672779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INTERACTIONS</a:t>
            </a:r>
          </a:p>
        </p:txBody>
      </p:sp>
      <p:sp>
        <p:nvSpPr>
          <p:cNvPr id="3" name="Content Placeholder 2"/>
          <p:cNvSpPr>
            <a:spLocks noGrp="1"/>
          </p:cNvSpPr>
          <p:nvPr>
            <p:ph sz="quarter" idx="1"/>
          </p:nvPr>
        </p:nvSpPr>
        <p:spPr/>
        <p:txBody>
          <a:bodyPr>
            <a:normAutofit/>
          </a:bodyPr>
          <a:lstStyle/>
          <a:p>
            <a:r>
              <a:rPr lang="en-US" dirty="0"/>
              <a:t>Interacts with </a:t>
            </a:r>
            <a:r>
              <a:rPr lang="en-US" b="1" dirty="0"/>
              <a:t>divalent</a:t>
            </a:r>
            <a:r>
              <a:rPr lang="en-US" dirty="0"/>
              <a:t> (</a:t>
            </a:r>
            <a:r>
              <a:rPr lang="en-US" dirty="0" err="1"/>
              <a:t>ca&amp;mg</a:t>
            </a:r>
            <a:r>
              <a:rPr lang="en-US" dirty="0"/>
              <a:t>) and </a:t>
            </a:r>
            <a:r>
              <a:rPr lang="en-US" b="1" dirty="0"/>
              <a:t>trivalent </a:t>
            </a:r>
            <a:r>
              <a:rPr lang="en-US" dirty="0"/>
              <a:t>(</a:t>
            </a:r>
            <a:r>
              <a:rPr lang="en-US" dirty="0" err="1"/>
              <a:t>Al&amp;Fe</a:t>
            </a:r>
            <a:r>
              <a:rPr lang="en-US" dirty="0"/>
              <a:t>) </a:t>
            </a:r>
            <a:r>
              <a:rPr lang="en-US" dirty="0" err="1"/>
              <a:t>cations</a:t>
            </a:r>
            <a:r>
              <a:rPr lang="en-US" dirty="0"/>
              <a:t> to form </a:t>
            </a:r>
            <a:r>
              <a:rPr lang="en-US" b="1" dirty="0"/>
              <a:t>insoluble complexes </a:t>
            </a:r>
            <a:r>
              <a:rPr lang="en-US" dirty="0"/>
              <a:t>thereby decreasing absorption. There should be 2-4 hrs spacing between the two.</a:t>
            </a:r>
          </a:p>
          <a:p>
            <a:r>
              <a:rPr lang="en-US" dirty="0"/>
              <a:t>Ciprofloxacin </a:t>
            </a:r>
            <a:r>
              <a:rPr lang="en-US" b="1" dirty="0"/>
              <a:t>inhibit metabolism of </a:t>
            </a:r>
            <a:r>
              <a:rPr lang="en-US" b="1" dirty="0" err="1"/>
              <a:t>warfarin</a:t>
            </a:r>
            <a:r>
              <a:rPr lang="en-US" b="1" dirty="0"/>
              <a:t> </a:t>
            </a:r>
            <a:r>
              <a:rPr lang="en-US" dirty="0"/>
              <a:t>thereby potentiating its effects. It should be substituted by another antibiotic in a patient on </a:t>
            </a:r>
            <a:r>
              <a:rPr lang="en-US" dirty="0" err="1"/>
              <a:t>warfarin</a:t>
            </a:r>
            <a:endParaRPr lang="en-US" dirty="0"/>
          </a:p>
          <a:p>
            <a:r>
              <a:rPr lang="en-US" dirty="0" err="1"/>
              <a:t>Ciproflofloxacin</a:t>
            </a:r>
            <a:r>
              <a:rPr lang="en-US" dirty="0"/>
              <a:t> interacts with </a:t>
            </a:r>
            <a:r>
              <a:rPr lang="en-US" b="1" dirty="0" err="1"/>
              <a:t>theophylline</a:t>
            </a:r>
            <a:r>
              <a:rPr lang="en-US" b="1" dirty="0"/>
              <a:t> </a:t>
            </a:r>
            <a:r>
              <a:rPr lang="en-US" dirty="0"/>
              <a:t>thru </a:t>
            </a:r>
            <a:r>
              <a:rPr lang="en-US" b="1" dirty="0"/>
              <a:t>inhibition of P450</a:t>
            </a:r>
            <a:r>
              <a:rPr lang="en-US" dirty="0"/>
              <a:t> enzymes, which can lead to </a:t>
            </a:r>
            <a:r>
              <a:rPr lang="en-US" dirty="0" err="1"/>
              <a:t>theophylline</a:t>
            </a:r>
            <a:r>
              <a:rPr lang="en-US" dirty="0"/>
              <a:t> toxicity in asthmatics treated with it</a:t>
            </a:r>
          </a:p>
        </p:txBody>
      </p:sp>
    </p:spTree>
    <p:extLst>
      <p:ext uri="{BB962C8B-B14F-4D97-AF65-F5344CB8AC3E}">
        <p14:creationId xmlns:p14="http://schemas.microsoft.com/office/powerpoint/2010/main" val="1531129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a:t>Transport of </a:t>
            </a:r>
            <a:r>
              <a:rPr lang="en-US" dirty="0" err="1"/>
              <a:t>aminoglycosides</a:t>
            </a:r>
            <a:r>
              <a:rPr lang="en-US" dirty="0"/>
              <a:t> across the </a:t>
            </a:r>
            <a:r>
              <a:rPr lang="en-US" dirty="0" err="1"/>
              <a:t>cytoplasmic</a:t>
            </a:r>
            <a:r>
              <a:rPr lang="en-US" dirty="0"/>
              <a:t> membrane is an </a:t>
            </a:r>
            <a:r>
              <a:rPr lang="en-US" b="1" dirty="0"/>
              <a:t>oxygen-dependent active process</a:t>
            </a:r>
            <a:r>
              <a:rPr lang="en-US" dirty="0"/>
              <a:t>. </a:t>
            </a:r>
            <a:r>
              <a:rPr lang="en-US" b="1" dirty="0"/>
              <a:t>Strictly anaerobic bacteria </a:t>
            </a:r>
            <a:r>
              <a:rPr lang="en-US" dirty="0"/>
              <a:t>thus are </a:t>
            </a:r>
            <a:r>
              <a:rPr lang="en-US" b="1" dirty="0"/>
              <a:t>resistant</a:t>
            </a:r>
            <a:r>
              <a:rPr lang="en-US" dirty="0"/>
              <a:t> to these drugs because they lack the necessary transport system. Similarly, facultative bacteria are resistant when they are grown under anaerobic conditions </a:t>
            </a:r>
          </a:p>
          <a:p>
            <a:endParaRPr lang="en-US" dirty="0"/>
          </a:p>
        </p:txBody>
      </p:sp>
    </p:spTree>
    <p:extLst>
      <p:ext uri="{BB962C8B-B14F-4D97-AF65-F5344CB8AC3E}">
        <p14:creationId xmlns:p14="http://schemas.microsoft.com/office/powerpoint/2010/main" val="77309970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F5FB-3526-7F43-B9C4-C0A4AAC065A0}"/>
              </a:ext>
            </a:extLst>
          </p:cNvPr>
          <p:cNvSpPr>
            <a:spLocks noGrp="1"/>
          </p:cNvSpPr>
          <p:nvPr>
            <p:ph type="ctrTitle"/>
          </p:nvPr>
        </p:nvSpPr>
        <p:spPr/>
        <p:txBody>
          <a:bodyPr/>
          <a:lstStyle/>
          <a:p>
            <a:r>
              <a:rPr lang="en-US" dirty="0"/>
              <a:t>RIFAMYCINS</a:t>
            </a:r>
          </a:p>
        </p:txBody>
      </p:sp>
      <p:sp>
        <p:nvSpPr>
          <p:cNvPr id="3" name="Subtitle 2">
            <a:extLst>
              <a:ext uri="{FF2B5EF4-FFF2-40B4-BE49-F238E27FC236}">
                <a16:creationId xmlns:a16="http://schemas.microsoft.com/office/drawing/2014/main" id="{DC021AE7-4FE9-5948-BD26-B1E144613809}"/>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9651616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B0650-7373-C043-9286-6A2AECF1E26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AFE8420-8B41-FE43-9926-20AA89AD8A4F}"/>
              </a:ext>
            </a:extLst>
          </p:cNvPr>
          <p:cNvSpPr>
            <a:spLocks noGrp="1"/>
          </p:cNvSpPr>
          <p:nvPr>
            <p:ph sz="quarter" idx="1"/>
          </p:nvPr>
        </p:nvSpPr>
        <p:spPr/>
        <p:txBody>
          <a:bodyPr>
            <a:normAutofit/>
          </a:bodyPr>
          <a:lstStyle/>
          <a:p>
            <a:r>
              <a:rPr lang="en-US" dirty="0"/>
              <a:t>The </a:t>
            </a:r>
            <a:r>
              <a:rPr lang="en-US" dirty="0" err="1"/>
              <a:t>rifamycins</a:t>
            </a:r>
            <a:r>
              <a:rPr lang="en-US" dirty="0"/>
              <a:t> consist of </a:t>
            </a:r>
            <a:r>
              <a:rPr lang="en-US" b="1" dirty="0">
                <a:solidFill>
                  <a:srgbClr val="FF0000"/>
                </a:solidFill>
              </a:rPr>
              <a:t>rifampin</a:t>
            </a:r>
            <a:r>
              <a:rPr lang="en-US" b="1" dirty="0"/>
              <a:t> </a:t>
            </a:r>
            <a:r>
              <a:rPr lang="en-US" dirty="0"/>
              <a:t>(also called rifampicin), </a:t>
            </a:r>
            <a:r>
              <a:rPr lang="en-US" b="1" dirty="0">
                <a:solidFill>
                  <a:srgbClr val="FF0000"/>
                </a:solidFill>
              </a:rPr>
              <a:t>rifabutin</a:t>
            </a:r>
            <a:r>
              <a:rPr lang="en-US" dirty="0"/>
              <a:t>, </a:t>
            </a:r>
            <a:r>
              <a:rPr lang="en-US" b="1" dirty="0">
                <a:solidFill>
                  <a:srgbClr val="FF0000"/>
                </a:solidFill>
              </a:rPr>
              <a:t>rifapentine</a:t>
            </a:r>
            <a:r>
              <a:rPr lang="en-US" dirty="0"/>
              <a:t>, and </a:t>
            </a:r>
            <a:r>
              <a:rPr lang="en-US" b="1" dirty="0">
                <a:solidFill>
                  <a:srgbClr val="FF0000"/>
                </a:solidFill>
              </a:rPr>
              <a:t>rifaximin </a:t>
            </a:r>
            <a:endParaRPr lang="en-US" dirty="0">
              <a:solidFill>
                <a:srgbClr val="FF0000"/>
              </a:solidFill>
            </a:endParaRPr>
          </a:p>
          <a:p>
            <a:r>
              <a:rPr lang="en-US" dirty="0" err="1"/>
              <a:t>Rifamycins</a:t>
            </a:r>
            <a:r>
              <a:rPr lang="en-US" dirty="0"/>
              <a:t> act by inhibiting bacterial RNA polymerase. </a:t>
            </a:r>
          </a:p>
          <a:p>
            <a:r>
              <a:rPr lang="en-US" dirty="0"/>
              <a:t>They nestle deep into the DNA/RNA tunnel of this enzyme and, once lodged in this position, sterically block elongation of the nascent mRNA molecule. </a:t>
            </a:r>
          </a:p>
          <a:p>
            <a:r>
              <a:rPr lang="en-US" dirty="0"/>
              <a:t>Resistance develops relatively easily and can result from one of several single mutations in the bacterial gene that </a:t>
            </a:r>
            <a:r>
              <a:rPr lang="en-US" dirty="0" err="1"/>
              <a:t>en</a:t>
            </a:r>
            <a:r>
              <a:rPr lang="en-US" dirty="0"/>
              <a:t>- codes RNA polymerase. </a:t>
            </a:r>
          </a:p>
          <a:p>
            <a:endParaRPr lang="en-US" dirty="0"/>
          </a:p>
        </p:txBody>
      </p:sp>
    </p:spTree>
    <p:extLst>
      <p:ext uri="{BB962C8B-B14F-4D97-AF65-F5344CB8AC3E}">
        <p14:creationId xmlns:p14="http://schemas.microsoft.com/office/powerpoint/2010/main" val="26155709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CBE32-E299-5348-9634-6C392CB93FCB}"/>
              </a:ext>
            </a:extLst>
          </p:cNvPr>
          <p:cNvSpPr>
            <a:spLocks noGrp="1"/>
          </p:cNvSpPr>
          <p:nvPr>
            <p:ph type="title"/>
          </p:nvPr>
        </p:nvSpPr>
        <p:spPr/>
        <p:txBody>
          <a:bodyPr/>
          <a:lstStyle/>
          <a:p>
            <a:r>
              <a:rPr lang="en-US" dirty="0"/>
              <a:t>RIFAMPICIN</a:t>
            </a:r>
          </a:p>
        </p:txBody>
      </p:sp>
      <p:sp>
        <p:nvSpPr>
          <p:cNvPr id="3" name="Content Placeholder 2">
            <a:extLst>
              <a:ext uri="{FF2B5EF4-FFF2-40B4-BE49-F238E27FC236}">
                <a16:creationId xmlns:a16="http://schemas.microsoft.com/office/drawing/2014/main" id="{4204DB9A-224E-CF4A-9110-CE698AC3BF1B}"/>
              </a:ext>
            </a:extLst>
          </p:cNvPr>
          <p:cNvSpPr>
            <a:spLocks noGrp="1"/>
          </p:cNvSpPr>
          <p:nvPr>
            <p:ph sz="quarter" idx="1"/>
          </p:nvPr>
        </p:nvSpPr>
        <p:spPr/>
        <p:txBody>
          <a:bodyPr/>
          <a:lstStyle/>
          <a:p>
            <a:r>
              <a:rPr lang="en-US" dirty="0"/>
              <a:t>Rifampin is the oldest and most widely used of the </a:t>
            </a:r>
            <a:r>
              <a:rPr lang="en-US" dirty="0" err="1"/>
              <a:t>rifamycins</a:t>
            </a:r>
            <a:r>
              <a:rPr lang="en-US" dirty="0"/>
              <a:t>. It is also the most </a:t>
            </a:r>
            <a:r>
              <a:rPr lang="en-US" dirty="0" err="1"/>
              <a:t>po</a:t>
            </a:r>
            <a:r>
              <a:rPr lang="en-US" dirty="0"/>
              <a:t>- tent inducer of the cytochrome P-450 system. </a:t>
            </a:r>
          </a:p>
          <a:p>
            <a:endParaRPr lang="en-US" dirty="0"/>
          </a:p>
        </p:txBody>
      </p:sp>
    </p:spTree>
    <p:extLst>
      <p:ext uri="{BB962C8B-B14F-4D97-AF65-F5344CB8AC3E}">
        <p14:creationId xmlns:p14="http://schemas.microsoft.com/office/powerpoint/2010/main" val="377083912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AB663-3C2A-9D4F-82E8-4E952062D514}"/>
              </a:ext>
            </a:extLst>
          </p:cNvPr>
          <p:cNvSpPr>
            <a:spLocks noGrp="1"/>
          </p:cNvSpPr>
          <p:nvPr>
            <p:ph type="title"/>
          </p:nvPr>
        </p:nvSpPr>
        <p:spPr/>
        <p:txBody>
          <a:bodyPr/>
          <a:lstStyle/>
          <a:p>
            <a:r>
              <a:rPr lang="en-US" dirty="0"/>
              <a:t>RIFABUTIN</a:t>
            </a:r>
          </a:p>
        </p:txBody>
      </p:sp>
      <p:sp>
        <p:nvSpPr>
          <p:cNvPr id="3" name="Content Placeholder 2">
            <a:extLst>
              <a:ext uri="{FF2B5EF4-FFF2-40B4-BE49-F238E27FC236}">
                <a16:creationId xmlns:a16="http://schemas.microsoft.com/office/drawing/2014/main" id="{83BD0DA2-8D0E-2D40-9F5D-B6C20F22E0FE}"/>
              </a:ext>
            </a:extLst>
          </p:cNvPr>
          <p:cNvSpPr>
            <a:spLocks noGrp="1"/>
          </p:cNvSpPr>
          <p:nvPr>
            <p:ph sz="quarter" idx="1"/>
          </p:nvPr>
        </p:nvSpPr>
        <p:spPr/>
        <p:txBody>
          <a:bodyPr/>
          <a:lstStyle/>
          <a:p>
            <a:r>
              <a:rPr lang="en-US" dirty="0"/>
              <a:t>Rifabutin is favored over rifampin in individuals who are simultaneously being treated for tuberculosis and HIV infection because it inhibits the cytochrome P-450 system to a lesser degree than rifampin or rifapentine and thus can be more easily administered along with the many antiretroviral agents that also interact with this system. </a:t>
            </a:r>
          </a:p>
          <a:p>
            <a:endParaRPr lang="en-US" dirty="0"/>
          </a:p>
        </p:txBody>
      </p:sp>
    </p:spTree>
    <p:extLst>
      <p:ext uri="{BB962C8B-B14F-4D97-AF65-F5344CB8AC3E}">
        <p14:creationId xmlns:p14="http://schemas.microsoft.com/office/powerpoint/2010/main" val="263224832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B92D6-C2F9-664F-B88B-1079F2CB1A23}"/>
              </a:ext>
            </a:extLst>
          </p:cNvPr>
          <p:cNvSpPr>
            <a:spLocks noGrp="1"/>
          </p:cNvSpPr>
          <p:nvPr>
            <p:ph type="title"/>
          </p:nvPr>
        </p:nvSpPr>
        <p:spPr/>
        <p:txBody>
          <a:bodyPr/>
          <a:lstStyle/>
          <a:p>
            <a:r>
              <a:rPr lang="en-US" dirty="0"/>
              <a:t>RIFAPENTINE</a:t>
            </a:r>
          </a:p>
        </p:txBody>
      </p:sp>
      <p:sp>
        <p:nvSpPr>
          <p:cNvPr id="3" name="Content Placeholder 2">
            <a:extLst>
              <a:ext uri="{FF2B5EF4-FFF2-40B4-BE49-F238E27FC236}">
                <a16:creationId xmlns:a16="http://schemas.microsoft.com/office/drawing/2014/main" id="{0625FBD7-0341-4A43-9C6E-45F1DEC2F74A}"/>
              </a:ext>
            </a:extLst>
          </p:cNvPr>
          <p:cNvSpPr>
            <a:spLocks noGrp="1"/>
          </p:cNvSpPr>
          <p:nvPr>
            <p:ph sz="quarter" idx="1"/>
          </p:nvPr>
        </p:nvSpPr>
        <p:spPr/>
        <p:txBody>
          <a:bodyPr/>
          <a:lstStyle/>
          <a:p>
            <a:r>
              <a:rPr lang="en-US" dirty="0"/>
              <a:t>Rifapentine has a long serum half-life, which has led to its use in once-weekly </a:t>
            </a:r>
            <a:r>
              <a:rPr lang="en-US" dirty="0" err="1"/>
              <a:t>regi</a:t>
            </a:r>
            <a:r>
              <a:rPr lang="en-US" dirty="0"/>
              <a:t>- </a:t>
            </a:r>
            <a:r>
              <a:rPr lang="en-US" dirty="0" err="1"/>
              <a:t>mens</a:t>
            </a:r>
            <a:r>
              <a:rPr lang="en-US" dirty="0"/>
              <a:t> for immunocompetent patients with tuberculosis. </a:t>
            </a:r>
          </a:p>
          <a:p>
            <a:endParaRPr lang="en-US" dirty="0"/>
          </a:p>
        </p:txBody>
      </p:sp>
    </p:spTree>
    <p:extLst>
      <p:ext uri="{BB962C8B-B14F-4D97-AF65-F5344CB8AC3E}">
        <p14:creationId xmlns:p14="http://schemas.microsoft.com/office/powerpoint/2010/main" val="387674195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DA162-849F-FE49-A556-B3936BABDC18}"/>
              </a:ext>
            </a:extLst>
          </p:cNvPr>
          <p:cNvSpPr>
            <a:spLocks noGrp="1"/>
          </p:cNvSpPr>
          <p:nvPr>
            <p:ph type="title"/>
          </p:nvPr>
        </p:nvSpPr>
        <p:spPr/>
        <p:txBody>
          <a:bodyPr/>
          <a:lstStyle/>
          <a:p>
            <a:r>
              <a:rPr lang="en-US" dirty="0"/>
              <a:t>RIFAXIMIN</a:t>
            </a:r>
          </a:p>
        </p:txBody>
      </p:sp>
      <p:sp>
        <p:nvSpPr>
          <p:cNvPr id="3" name="Content Placeholder 2">
            <a:extLst>
              <a:ext uri="{FF2B5EF4-FFF2-40B4-BE49-F238E27FC236}">
                <a16:creationId xmlns:a16="http://schemas.microsoft.com/office/drawing/2014/main" id="{ACED378E-EBBC-F243-B173-45A4AF159FF6}"/>
              </a:ext>
            </a:extLst>
          </p:cNvPr>
          <p:cNvSpPr>
            <a:spLocks noGrp="1"/>
          </p:cNvSpPr>
          <p:nvPr>
            <p:ph sz="quarter" idx="1"/>
          </p:nvPr>
        </p:nvSpPr>
        <p:spPr/>
        <p:txBody>
          <a:bodyPr/>
          <a:lstStyle/>
          <a:p>
            <a:r>
              <a:rPr lang="en-US" dirty="0"/>
              <a:t>Rifaximin is a poorly absorbed rifamycin that is used for the treatment of travelers’ diarrhea. Because it is not systemically absorbed, it has limited activity against invasive bacteria, such as </a:t>
            </a:r>
            <a:r>
              <a:rPr lang="en-US" i="1" dirty="0"/>
              <a:t>Salmonella </a:t>
            </a:r>
            <a:r>
              <a:rPr lang="en-US" dirty="0"/>
              <a:t>and </a:t>
            </a:r>
            <a:r>
              <a:rPr lang="en-US" i="1" dirty="0"/>
              <a:t>Campylobacter </a:t>
            </a:r>
            <a:r>
              <a:rPr lang="en-US" dirty="0"/>
              <a:t>spp. </a:t>
            </a:r>
          </a:p>
          <a:p>
            <a:endParaRPr lang="en-US" dirty="0"/>
          </a:p>
        </p:txBody>
      </p:sp>
    </p:spTree>
    <p:extLst>
      <p:ext uri="{BB962C8B-B14F-4D97-AF65-F5344CB8AC3E}">
        <p14:creationId xmlns:p14="http://schemas.microsoft.com/office/powerpoint/2010/main" val="90645793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02CE3-AE51-C547-ACD6-A31B0EDA282E}"/>
              </a:ext>
            </a:extLst>
          </p:cNvPr>
          <p:cNvSpPr>
            <a:spLocks noGrp="1"/>
          </p:cNvSpPr>
          <p:nvPr>
            <p:ph type="title"/>
          </p:nvPr>
        </p:nvSpPr>
        <p:spPr/>
        <p:txBody>
          <a:bodyPr/>
          <a:lstStyle/>
          <a:p>
            <a:r>
              <a:rPr lang="en-US" dirty="0"/>
              <a:t>TOXICITY</a:t>
            </a:r>
          </a:p>
        </p:txBody>
      </p:sp>
      <p:sp>
        <p:nvSpPr>
          <p:cNvPr id="3" name="Content Placeholder 2">
            <a:extLst>
              <a:ext uri="{FF2B5EF4-FFF2-40B4-BE49-F238E27FC236}">
                <a16:creationId xmlns:a16="http://schemas.microsoft.com/office/drawing/2014/main" id="{A9A06D06-8D4A-424D-A13E-F005143178C1}"/>
              </a:ext>
            </a:extLst>
          </p:cNvPr>
          <p:cNvSpPr>
            <a:spLocks noGrp="1"/>
          </p:cNvSpPr>
          <p:nvPr>
            <p:ph sz="quarter" idx="1"/>
          </p:nvPr>
        </p:nvSpPr>
        <p:spPr/>
        <p:txBody>
          <a:bodyPr>
            <a:normAutofit/>
          </a:bodyPr>
          <a:lstStyle/>
          <a:p>
            <a:r>
              <a:rPr lang="en-US" dirty="0"/>
              <a:t>The </a:t>
            </a:r>
            <a:r>
              <a:rPr lang="en-US" dirty="0" err="1"/>
              <a:t>rifamycins</a:t>
            </a:r>
            <a:r>
              <a:rPr lang="en-US" dirty="0"/>
              <a:t> are potent inducers of the cytochrome P-450 system. Thus, they may dramatically affect the levels of other drugs metabolized by this system. </a:t>
            </a:r>
          </a:p>
          <a:p>
            <a:r>
              <a:rPr lang="en-US" dirty="0" err="1"/>
              <a:t>Rifamycins</a:t>
            </a:r>
            <a:r>
              <a:rPr lang="en-US" dirty="0"/>
              <a:t> also commonly cause gastrointestinal complaints such as nausea, vomiting, and di- </a:t>
            </a:r>
            <a:r>
              <a:rPr lang="en-US" dirty="0" err="1"/>
              <a:t>arrhea</a:t>
            </a:r>
            <a:r>
              <a:rPr lang="en-US" dirty="0"/>
              <a:t> and have been associated with hepatitis. </a:t>
            </a:r>
          </a:p>
          <a:p>
            <a:r>
              <a:rPr lang="en-US" dirty="0">
                <a:solidFill>
                  <a:srgbClr val="FF0000"/>
                </a:solidFill>
              </a:rPr>
              <a:t>Skin rashes and hematologic </a:t>
            </a:r>
            <a:r>
              <a:rPr lang="en-US" dirty="0" err="1">
                <a:solidFill>
                  <a:srgbClr val="FF0000"/>
                </a:solidFill>
              </a:rPr>
              <a:t>abnor</a:t>
            </a:r>
            <a:r>
              <a:rPr lang="en-US" dirty="0">
                <a:solidFill>
                  <a:srgbClr val="FF0000"/>
                </a:solidFill>
              </a:rPr>
              <a:t>- </a:t>
            </a:r>
            <a:r>
              <a:rPr lang="en-US" dirty="0" err="1">
                <a:solidFill>
                  <a:srgbClr val="FF0000"/>
                </a:solidFill>
              </a:rPr>
              <a:t>malities</a:t>
            </a:r>
            <a:r>
              <a:rPr lang="en-US" dirty="0">
                <a:solidFill>
                  <a:srgbClr val="FF0000"/>
                </a:solidFill>
              </a:rPr>
              <a:t> may also occur. Of note, rifampin causes an orange-red discoloration of tears, urine, and other body fluids, which can lead to patient anxiety and the staining of contact lenses. </a:t>
            </a:r>
          </a:p>
          <a:p>
            <a:r>
              <a:rPr lang="en-US" dirty="0"/>
              <a:t> </a:t>
            </a:r>
          </a:p>
          <a:p>
            <a:endParaRPr lang="en-US" dirty="0"/>
          </a:p>
        </p:txBody>
      </p:sp>
    </p:spTree>
    <p:extLst>
      <p:ext uri="{BB962C8B-B14F-4D97-AF65-F5344CB8AC3E}">
        <p14:creationId xmlns:p14="http://schemas.microsoft.com/office/powerpoint/2010/main" val="374724054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2F1D1-3F01-474A-BD1B-2E6C04AB8F75}"/>
              </a:ext>
            </a:extLst>
          </p:cNvPr>
          <p:cNvSpPr>
            <a:spLocks noGrp="1"/>
          </p:cNvSpPr>
          <p:nvPr>
            <p:ph type="title"/>
          </p:nvPr>
        </p:nvSpPr>
        <p:spPr/>
        <p:txBody>
          <a:bodyPr/>
          <a:lstStyle/>
          <a:p>
            <a:r>
              <a:rPr lang="en-US" dirty="0"/>
              <a:t>USE</a:t>
            </a:r>
          </a:p>
        </p:txBody>
      </p:sp>
      <p:sp>
        <p:nvSpPr>
          <p:cNvPr id="3" name="Content Placeholder 2">
            <a:extLst>
              <a:ext uri="{FF2B5EF4-FFF2-40B4-BE49-F238E27FC236}">
                <a16:creationId xmlns:a16="http://schemas.microsoft.com/office/drawing/2014/main" id="{5DEF4E07-4082-B746-A3E9-7C0D14AFD213}"/>
              </a:ext>
            </a:extLst>
          </p:cNvPr>
          <p:cNvSpPr>
            <a:spLocks noGrp="1"/>
          </p:cNvSpPr>
          <p:nvPr>
            <p:ph sz="quarter" idx="1"/>
          </p:nvPr>
        </p:nvSpPr>
        <p:spPr/>
        <p:txBody>
          <a:bodyPr/>
          <a:lstStyle/>
          <a:p>
            <a:r>
              <a:rPr lang="en-US" dirty="0"/>
              <a:t>The </a:t>
            </a:r>
            <a:r>
              <a:rPr lang="en-US" dirty="0" err="1"/>
              <a:t>rifamycins</a:t>
            </a:r>
            <a:r>
              <a:rPr lang="en-US" dirty="0"/>
              <a:t> are used primarily as components of multidrug regimens for mycobacterial infections </a:t>
            </a:r>
          </a:p>
          <a:p>
            <a:endParaRPr lang="en-US" dirty="0"/>
          </a:p>
        </p:txBody>
      </p:sp>
    </p:spTree>
    <p:extLst>
      <p:ext uri="{BB962C8B-B14F-4D97-AF65-F5344CB8AC3E}">
        <p14:creationId xmlns:p14="http://schemas.microsoft.com/office/powerpoint/2010/main" val="2496333540"/>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4">
            <a:extLst>
              <a:ext uri="{FF2B5EF4-FFF2-40B4-BE49-F238E27FC236}">
                <a16:creationId xmlns:a16="http://schemas.microsoft.com/office/drawing/2014/main" id="{F0B82806-CFCF-9543-834E-C13D10096868}"/>
              </a:ext>
            </a:extLst>
          </p:cNvPr>
          <p:cNvSpPr>
            <a:spLocks noGrp="1" noChangeArrowheads="1"/>
          </p:cNvSpPr>
          <p:nvPr>
            <p:ph type="title"/>
          </p:nvPr>
        </p:nvSpPr>
        <p:spPr>
          <a:xfrm>
            <a:off x="2895600" y="304800"/>
            <a:ext cx="7620000" cy="6019800"/>
          </a:xfrm>
        </p:spPr>
        <p:txBody>
          <a:bodyPr/>
          <a:lstStyle/>
          <a:p>
            <a:pPr eaLnBrk="1" hangingPunct="1"/>
            <a:r>
              <a:rPr lang="en-US" altLang="en-US" sz="2400"/>
              <a:t>METABOLIC INHIBITORS:</a:t>
            </a:r>
            <a:br>
              <a:rPr lang="en-US" altLang="en-US" sz="2400"/>
            </a:br>
            <a:br>
              <a:rPr lang="en-US" altLang="en-US" sz="2400"/>
            </a:br>
            <a:br>
              <a:rPr lang="en-US" altLang="en-US" sz="2000"/>
            </a:br>
            <a:r>
              <a:rPr lang="en-US" altLang="en-US" sz="2400"/>
              <a:t>SULFONAMIDES</a:t>
            </a:r>
            <a:br>
              <a:rPr lang="en-US" altLang="en-US" sz="2400"/>
            </a:br>
            <a:br>
              <a:rPr lang="en-US" altLang="en-US" sz="2400"/>
            </a:br>
            <a:r>
              <a:rPr lang="en-US" altLang="en-US" sz="2000"/>
              <a:t>	-  structurally similar to p-aminobenzoic acid (PABA) that 		competitively inhibits dihydropteroate synthase</a:t>
            </a:r>
            <a:br>
              <a:rPr lang="en-US" altLang="en-US" sz="2000"/>
            </a:br>
            <a:r>
              <a:rPr lang="en-US" altLang="en-US" sz="2000"/>
              <a:t>	-  inhibits growth  </a:t>
            </a:r>
            <a:r>
              <a:rPr lang="en-US" altLang="en-US" sz="2000">
                <a:solidFill>
                  <a:srgbClr val="FF0000"/>
                </a:solidFill>
              </a:rPr>
              <a:t>by reversibly blocking folic acid synthesis </a:t>
            </a:r>
            <a:br>
              <a:rPr lang="en-US" altLang="en-US" sz="2000"/>
            </a:br>
            <a:r>
              <a:rPr lang="en-US" altLang="en-US" sz="2000"/>
              <a:t>	-  mammalian cells do not make folic acid and are not affected</a:t>
            </a:r>
            <a:br>
              <a:rPr lang="en-US" altLang="en-US" sz="2000"/>
            </a:br>
            <a:r>
              <a:rPr lang="en-US" altLang="en-US" sz="2000"/>
              <a:t>	-  cross the placenta and secreted in breast milk and should not 	   be given to </a:t>
            </a:r>
            <a:r>
              <a:rPr lang="en-US" altLang="en-US" sz="2000">
                <a:solidFill>
                  <a:srgbClr val="FF0000"/>
                </a:solidFill>
              </a:rPr>
              <a:t>pregnant</a:t>
            </a:r>
            <a:r>
              <a:rPr lang="en-US" altLang="en-US" sz="2000"/>
              <a:t>  Women</a:t>
            </a:r>
            <a:br>
              <a:rPr lang="en-US" altLang="en-US" sz="2000"/>
            </a:br>
            <a:r>
              <a:rPr lang="en-US" altLang="en-US" sz="2000"/>
              <a:t>	-  highly bound to plasma proteins esp, albumin</a:t>
            </a:r>
            <a:br>
              <a:rPr lang="en-US" altLang="en-US" sz="2000"/>
            </a:br>
            <a:r>
              <a:rPr lang="en-US" altLang="en-US" sz="2000"/>
              <a:t>	-  penetrates CNS well</a:t>
            </a:r>
          </a:p>
        </p:txBody>
      </p:sp>
    </p:spTree>
    <p:extLst>
      <p:ext uri="{BB962C8B-B14F-4D97-AF65-F5344CB8AC3E}">
        <p14:creationId xmlns:p14="http://schemas.microsoft.com/office/powerpoint/2010/main" val="4164030645"/>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4">
            <a:extLst>
              <a:ext uri="{FF2B5EF4-FFF2-40B4-BE49-F238E27FC236}">
                <a16:creationId xmlns:a16="http://schemas.microsoft.com/office/drawing/2014/main" id="{346D03D4-8C80-694D-9F4C-9FA6FC90AA08}"/>
              </a:ext>
            </a:extLst>
          </p:cNvPr>
          <p:cNvSpPr>
            <a:spLocks noGrp="1" noChangeArrowheads="1"/>
          </p:cNvSpPr>
          <p:nvPr>
            <p:ph type="title"/>
          </p:nvPr>
        </p:nvSpPr>
        <p:spPr>
          <a:xfrm>
            <a:off x="2743200" y="304800"/>
            <a:ext cx="7772400" cy="6324600"/>
          </a:xfrm>
        </p:spPr>
        <p:txBody>
          <a:bodyPr/>
          <a:lstStyle/>
          <a:p>
            <a:pPr eaLnBrk="1" hangingPunct="1"/>
            <a:r>
              <a:rPr lang="en-US" altLang="en-US" sz="2000"/>
              <a:t>SPECTRUM:</a:t>
            </a:r>
            <a:br>
              <a:rPr lang="en-US" altLang="en-US" sz="2000"/>
            </a:br>
            <a:r>
              <a:rPr lang="en-US" altLang="en-US" sz="2000"/>
              <a:t>    -  Gram (+) &amp; Gram (-) Bacteria</a:t>
            </a:r>
            <a:br>
              <a:rPr lang="en-US" altLang="en-US" sz="2000"/>
            </a:br>
            <a:r>
              <a:rPr lang="en-US" altLang="en-US" sz="2000"/>
              <a:t>    -  Nocardia</a:t>
            </a:r>
            <a:br>
              <a:rPr lang="en-US" altLang="en-US" sz="2000"/>
            </a:br>
            <a:r>
              <a:rPr lang="en-US" altLang="en-US" sz="2000"/>
              <a:t>    -  C.  trachomatis</a:t>
            </a:r>
            <a:br>
              <a:rPr lang="en-US" altLang="en-US" sz="2000"/>
            </a:br>
            <a:r>
              <a:rPr lang="en-US" altLang="en-US" sz="2000"/>
              <a:t>    -  Enteric bacteria (E. coli, Klebsiella, Salmonella, Shigella 	Enterobacter)</a:t>
            </a:r>
            <a:br>
              <a:rPr lang="en-US" altLang="en-US" sz="2000"/>
            </a:br>
            <a:br>
              <a:rPr lang="en-US" altLang="en-US" sz="2000"/>
            </a:br>
            <a:r>
              <a:rPr lang="en-US" altLang="en-US" sz="2000"/>
              <a:t>    	</a:t>
            </a:r>
            <a:r>
              <a:rPr lang="en-US" altLang="en-US" sz="2400"/>
              <a:t>Ricketssia – sulfonamides do not inhibit these 	organisms but stimulate its growth</a:t>
            </a:r>
            <a:br>
              <a:rPr lang="en-US" altLang="en-US" sz="2400"/>
            </a:br>
            <a:r>
              <a:rPr lang="en-US" altLang="en-US" sz="2000"/>
              <a:t>    </a:t>
            </a:r>
            <a:r>
              <a:rPr lang="en-US" altLang="en-US" sz="2800"/>
              <a:t>Resistance:</a:t>
            </a:r>
            <a:br>
              <a:rPr lang="en-US" altLang="en-US" sz="2000"/>
            </a:br>
            <a:r>
              <a:rPr lang="en-US" altLang="en-US" sz="2000"/>
              <a:t>    -  occurs as a result of mutations that:</a:t>
            </a:r>
            <a:br>
              <a:rPr lang="en-US" altLang="en-US" sz="2000"/>
            </a:br>
            <a:r>
              <a:rPr lang="en-US" altLang="en-US" sz="2000"/>
              <a:t>    1.  cause overproduction of PABA</a:t>
            </a:r>
            <a:br>
              <a:rPr lang="en-US" altLang="en-US" sz="2000"/>
            </a:br>
            <a:r>
              <a:rPr lang="en-US" altLang="en-US" sz="2000"/>
              <a:t>    2.  cause production of a folic acid synthesizing enzyme that has a low 	affinity for Sulfonamides</a:t>
            </a:r>
            <a:br>
              <a:rPr lang="en-US" altLang="en-US" sz="2000"/>
            </a:br>
            <a:r>
              <a:rPr lang="en-US" altLang="en-US" sz="2000"/>
              <a:t>    3.  cause a loss of permeability to the sulfonamides</a:t>
            </a:r>
          </a:p>
        </p:txBody>
      </p:sp>
    </p:spTree>
    <p:extLst>
      <p:ext uri="{BB962C8B-B14F-4D97-AF65-F5344CB8AC3E}">
        <p14:creationId xmlns:p14="http://schemas.microsoft.com/office/powerpoint/2010/main" val="529391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ANTIBACTERIAL SPECTRUM</a:t>
            </a:r>
          </a:p>
        </p:txBody>
      </p:sp>
      <p:sp>
        <p:nvSpPr>
          <p:cNvPr id="3" name="Content Placeholder 2"/>
          <p:cNvSpPr>
            <a:spLocks noGrp="1"/>
          </p:cNvSpPr>
          <p:nvPr>
            <p:ph sz="quarter" idx="1"/>
          </p:nvPr>
        </p:nvSpPr>
        <p:spPr/>
        <p:txBody>
          <a:bodyPr>
            <a:normAutofit lnSpcReduction="10000"/>
          </a:bodyPr>
          <a:lstStyle/>
          <a:p>
            <a:r>
              <a:rPr lang="en-US" dirty="0"/>
              <a:t>The antibacterial activity of </a:t>
            </a:r>
            <a:r>
              <a:rPr lang="en-US" dirty="0" err="1"/>
              <a:t>gentamicin</a:t>
            </a:r>
            <a:r>
              <a:rPr lang="en-US" dirty="0"/>
              <a:t>, </a:t>
            </a:r>
            <a:r>
              <a:rPr lang="en-US" dirty="0" err="1"/>
              <a:t>tobramycin</a:t>
            </a:r>
            <a:r>
              <a:rPr lang="en-US" dirty="0"/>
              <a:t>, </a:t>
            </a:r>
            <a:r>
              <a:rPr lang="en-US" dirty="0" err="1"/>
              <a:t>kanamycin</a:t>
            </a:r>
            <a:r>
              <a:rPr lang="en-US" dirty="0"/>
              <a:t>, </a:t>
            </a:r>
            <a:r>
              <a:rPr lang="en-US" dirty="0" err="1"/>
              <a:t>netilmicin</a:t>
            </a:r>
            <a:r>
              <a:rPr lang="en-US" dirty="0"/>
              <a:t>, and </a:t>
            </a:r>
            <a:r>
              <a:rPr lang="en-US" dirty="0" err="1"/>
              <a:t>amikacin</a:t>
            </a:r>
            <a:r>
              <a:rPr lang="en-US" dirty="0"/>
              <a:t> is directed primarily against </a:t>
            </a:r>
            <a:r>
              <a:rPr lang="en-US" b="1" dirty="0"/>
              <a:t>aerobic gram-negative bacilli.</a:t>
            </a:r>
          </a:p>
          <a:p>
            <a:r>
              <a:rPr lang="en-US" dirty="0" err="1"/>
              <a:t>Aminoglycosides</a:t>
            </a:r>
            <a:r>
              <a:rPr lang="en-US" dirty="0"/>
              <a:t> have little activity against anaerobic microorganisms or facultative bacteria under anaerobic conditions. Their action against most gram-positive bacteria is limited, and they should not be used as single agents to treat infections caused by gram-positive bacteria. In combination with a cell wall-active agent, such as a penicillin or </a:t>
            </a:r>
            <a:r>
              <a:rPr lang="en-US" dirty="0" err="1"/>
              <a:t>vancomycin</a:t>
            </a:r>
            <a:r>
              <a:rPr lang="en-US" dirty="0"/>
              <a:t>, an </a:t>
            </a:r>
            <a:r>
              <a:rPr lang="en-US" dirty="0" err="1"/>
              <a:t>aminoglycoside</a:t>
            </a:r>
            <a:r>
              <a:rPr lang="en-US" dirty="0"/>
              <a:t> (streptomycin and </a:t>
            </a:r>
            <a:r>
              <a:rPr lang="en-US" dirty="0" err="1"/>
              <a:t>gentamicin</a:t>
            </a:r>
            <a:r>
              <a:rPr lang="en-US" dirty="0"/>
              <a:t> have been tested most extensively) produces a synergistic bactericidal effect </a:t>
            </a:r>
            <a:r>
              <a:rPr lang="en-US" i="1" dirty="0"/>
              <a:t>in vitro</a:t>
            </a:r>
            <a:r>
              <a:rPr lang="en-US" dirty="0"/>
              <a:t> against </a:t>
            </a:r>
            <a:r>
              <a:rPr lang="en-US" dirty="0" err="1"/>
              <a:t>enterococci</a:t>
            </a:r>
            <a:r>
              <a:rPr lang="en-US" dirty="0"/>
              <a:t>, streptococci, and staphylococci.</a:t>
            </a:r>
          </a:p>
        </p:txBody>
      </p:sp>
    </p:spTree>
    <p:extLst>
      <p:ext uri="{BB962C8B-B14F-4D97-AF65-F5344CB8AC3E}">
        <p14:creationId xmlns:p14="http://schemas.microsoft.com/office/powerpoint/2010/main" val="1550341504"/>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4">
            <a:extLst>
              <a:ext uri="{FF2B5EF4-FFF2-40B4-BE49-F238E27FC236}">
                <a16:creationId xmlns:a16="http://schemas.microsoft.com/office/drawing/2014/main" id="{7316B9F0-50E8-C346-BD3A-45D0DA7E1F76}"/>
              </a:ext>
            </a:extLst>
          </p:cNvPr>
          <p:cNvSpPr>
            <a:spLocks noGrp="1" noChangeArrowheads="1"/>
          </p:cNvSpPr>
          <p:nvPr>
            <p:ph type="title"/>
          </p:nvPr>
        </p:nvSpPr>
        <p:spPr>
          <a:xfrm>
            <a:off x="2819400" y="304800"/>
            <a:ext cx="7696200" cy="5486400"/>
          </a:xfrm>
        </p:spPr>
        <p:txBody>
          <a:bodyPr/>
          <a:lstStyle/>
          <a:p>
            <a:pPr eaLnBrk="1" hangingPunct="1"/>
            <a:r>
              <a:rPr lang="en-US" altLang="en-US" sz="2400"/>
              <a:t>Pharmacokinetics:</a:t>
            </a:r>
            <a:br>
              <a:rPr lang="en-US" altLang="en-US" sz="2400"/>
            </a:br>
            <a:br>
              <a:rPr lang="en-US" altLang="en-US" sz="2400"/>
            </a:br>
            <a:r>
              <a:rPr lang="en-US" altLang="en-US" sz="2400"/>
              <a:t>-  3 MAJOR GROUPS:</a:t>
            </a:r>
            <a:br>
              <a:rPr lang="en-US" altLang="en-US" sz="2400"/>
            </a:br>
            <a:r>
              <a:rPr lang="en-US" altLang="en-US" sz="2400"/>
              <a:t>    1.  ORAL, ABSORBABLE</a:t>
            </a:r>
            <a:br>
              <a:rPr lang="en-US" altLang="en-US" sz="2400"/>
            </a:br>
            <a:r>
              <a:rPr lang="en-US" altLang="en-US" sz="2400"/>
              <a:t>    2.  ORAL, NON-ABSORBABLE</a:t>
            </a:r>
            <a:br>
              <a:rPr lang="en-US" altLang="en-US" sz="2400"/>
            </a:br>
            <a:r>
              <a:rPr lang="en-US" altLang="en-US" sz="2400"/>
              <a:t>    3.  TOPICAL</a:t>
            </a:r>
            <a:br>
              <a:rPr lang="en-US" altLang="en-US" sz="2400"/>
            </a:br>
            <a:r>
              <a:rPr lang="en-US" altLang="en-US" sz="2400"/>
              <a:t>Intravenous Preparation:</a:t>
            </a:r>
            <a:br>
              <a:rPr lang="en-US" altLang="en-US" sz="2400"/>
            </a:br>
            <a:r>
              <a:rPr lang="en-US" altLang="en-US" sz="2400"/>
              <a:t>   	-  Na salts of sulfonamides in D5W</a:t>
            </a:r>
            <a:br>
              <a:rPr lang="en-US" altLang="en-US" sz="2400"/>
            </a:br>
            <a:r>
              <a:rPr lang="en-US" altLang="en-US" sz="2400"/>
              <a:t>	Oral, absorbable sulfonamides:</a:t>
            </a:r>
          </a:p>
        </p:txBody>
      </p:sp>
    </p:spTree>
    <p:extLst>
      <p:ext uri="{BB962C8B-B14F-4D97-AF65-F5344CB8AC3E}">
        <p14:creationId xmlns:p14="http://schemas.microsoft.com/office/powerpoint/2010/main" val="2257262781"/>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4">
            <a:extLst>
              <a:ext uri="{FF2B5EF4-FFF2-40B4-BE49-F238E27FC236}">
                <a16:creationId xmlns:a16="http://schemas.microsoft.com/office/drawing/2014/main" id="{A05E9554-D2FB-9C4E-B30E-98889AA2DBE3}"/>
              </a:ext>
            </a:extLst>
          </p:cNvPr>
          <p:cNvSpPr>
            <a:spLocks noGrp="1" noChangeArrowheads="1"/>
          </p:cNvSpPr>
          <p:nvPr>
            <p:ph type="title"/>
          </p:nvPr>
        </p:nvSpPr>
        <p:spPr>
          <a:xfrm>
            <a:off x="2362200" y="304800"/>
            <a:ext cx="8153400" cy="304800"/>
          </a:xfrm>
        </p:spPr>
        <p:txBody>
          <a:bodyPr>
            <a:normAutofit fontScale="90000"/>
          </a:bodyPr>
          <a:lstStyle/>
          <a:p>
            <a:pPr eaLnBrk="1" hangingPunct="1"/>
            <a:endParaRPr lang="en-US" altLang="en-US" sz="4000"/>
          </a:p>
        </p:txBody>
      </p:sp>
      <p:graphicFrame>
        <p:nvGraphicFramePr>
          <p:cNvPr id="263251" name="Group 83">
            <a:extLst>
              <a:ext uri="{FF2B5EF4-FFF2-40B4-BE49-F238E27FC236}">
                <a16:creationId xmlns:a16="http://schemas.microsoft.com/office/drawing/2014/main" id="{15FBDF4D-D207-8F40-954D-DC8B796B2684}"/>
              </a:ext>
            </a:extLst>
          </p:cNvPr>
          <p:cNvGraphicFramePr>
            <a:graphicFrameLocks noGrp="1"/>
          </p:cNvGraphicFramePr>
          <p:nvPr>
            <p:ph type="tbl" idx="1"/>
          </p:nvPr>
        </p:nvGraphicFramePr>
        <p:xfrm>
          <a:off x="2590801" y="787400"/>
          <a:ext cx="7851775" cy="6670758"/>
        </p:xfrm>
        <a:graphic>
          <a:graphicData uri="http://schemas.openxmlformats.org/drawingml/2006/table">
            <a:tbl>
              <a:tblPr/>
              <a:tblGrid>
                <a:gridCol w="2410020">
                  <a:extLst>
                    <a:ext uri="{9D8B030D-6E8A-4147-A177-3AD203B41FA5}">
                      <a16:colId xmlns:a16="http://schemas.microsoft.com/office/drawing/2014/main" val="20000"/>
                    </a:ext>
                  </a:extLst>
                </a:gridCol>
                <a:gridCol w="208297">
                  <a:extLst>
                    <a:ext uri="{9D8B030D-6E8A-4147-A177-3AD203B41FA5}">
                      <a16:colId xmlns:a16="http://schemas.microsoft.com/office/drawing/2014/main" val="20001"/>
                    </a:ext>
                  </a:extLst>
                </a:gridCol>
                <a:gridCol w="2560844">
                  <a:extLst>
                    <a:ext uri="{9D8B030D-6E8A-4147-A177-3AD203B41FA5}">
                      <a16:colId xmlns:a16="http://schemas.microsoft.com/office/drawing/2014/main" val="20002"/>
                    </a:ext>
                  </a:extLst>
                </a:gridCol>
                <a:gridCol w="208297">
                  <a:extLst>
                    <a:ext uri="{9D8B030D-6E8A-4147-A177-3AD203B41FA5}">
                      <a16:colId xmlns:a16="http://schemas.microsoft.com/office/drawing/2014/main" val="20003"/>
                    </a:ext>
                  </a:extLst>
                </a:gridCol>
                <a:gridCol w="2256020">
                  <a:extLst>
                    <a:ext uri="{9D8B030D-6E8A-4147-A177-3AD203B41FA5}">
                      <a16:colId xmlns:a16="http://schemas.microsoft.com/office/drawing/2014/main" val="20004"/>
                    </a:ext>
                  </a:extLst>
                </a:gridCol>
                <a:gridCol w="208297">
                  <a:extLst>
                    <a:ext uri="{9D8B030D-6E8A-4147-A177-3AD203B41FA5}">
                      <a16:colId xmlns:a16="http://schemas.microsoft.com/office/drawing/2014/main" val="20005"/>
                    </a:ext>
                  </a:extLst>
                </a:gridCol>
              </a:tblGrid>
              <a:tr h="838106">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2800" b="0" i="0" u="none" strike="noStrike" cap="none" normalizeH="0" baseline="0">
                          <a:ln>
                            <a:noFill/>
                          </a:ln>
                          <a:solidFill>
                            <a:schemeClr val="tx1"/>
                          </a:solidFill>
                          <a:effectLst/>
                          <a:latin typeface="Times New Roman" pitchFamily="18" charset="0"/>
                        </a:rPr>
                        <a:t>DRUGS</a:t>
                      </a:r>
                    </a:p>
                  </a:txBody>
                  <a:tcPr marL="91447" marR="9144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endParaRPr kumimoji="0" lang="en-US" sz="2800" b="0" i="0" u="none" strike="noStrike" cap="none" normalizeH="0" baseline="0">
                        <a:ln>
                          <a:noFill/>
                        </a:ln>
                        <a:solidFill>
                          <a:schemeClr val="tx1"/>
                        </a:solidFill>
                        <a:effectLst/>
                        <a:latin typeface="Times New Roman" pitchFamily="18" charset="0"/>
                      </a:endParaRPr>
                    </a:p>
                  </a:txBody>
                  <a:tcPr marL="91447" marR="9144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2800" b="0" i="0" u="none" strike="noStrike" cap="none" normalizeH="0" baseline="0">
                          <a:ln>
                            <a:noFill/>
                          </a:ln>
                          <a:solidFill>
                            <a:schemeClr val="tx1"/>
                          </a:solidFill>
                          <a:effectLst/>
                          <a:latin typeface="Times New Roman" pitchFamily="18" charset="0"/>
                        </a:rPr>
                        <a:t>HALF LIFE</a:t>
                      </a:r>
                    </a:p>
                  </a:txBody>
                  <a:tcPr marL="91447" marR="9144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endParaRPr kumimoji="0" lang="en-US" sz="2800" b="0" i="0" u="none" strike="noStrike" cap="none" normalizeH="0" baseline="0">
                        <a:ln>
                          <a:noFill/>
                        </a:ln>
                        <a:solidFill>
                          <a:schemeClr val="tx1"/>
                        </a:solidFill>
                        <a:effectLst/>
                        <a:latin typeface="Times New Roman" pitchFamily="18" charset="0"/>
                      </a:endParaRPr>
                    </a:p>
                  </a:txBody>
                  <a:tcPr marL="91447" marR="9144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2800" b="0" i="0" u="none" strike="noStrike" cap="none" normalizeH="0" baseline="0">
                          <a:ln>
                            <a:noFill/>
                          </a:ln>
                          <a:solidFill>
                            <a:schemeClr val="tx1"/>
                          </a:solidFill>
                          <a:effectLst/>
                          <a:latin typeface="Times New Roman" pitchFamily="18" charset="0"/>
                        </a:rPr>
                        <a:t>ORAL ABS</a:t>
                      </a:r>
                    </a:p>
                  </a:txBody>
                  <a:tcPr marL="91447" marR="9144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endParaRPr kumimoji="0" lang="en-US" sz="2800" b="0" i="0" u="none" strike="noStrike" cap="none" normalizeH="0" baseline="0">
                        <a:ln>
                          <a:noFill/>
                        </a:ln>
                        <a:solidFill>
                          <a:schemeClr val="tx1"/>
                        </a:solidFill>
                        <a:effectLst/>
                        <a:latin typeface="Times New Roman" pitchFamily="18" charset="0"/>
                      </a:endParaRPr>
                    </a:p>
                  </a:txBody>
                  <a:tcPr marL="91447" marR="9144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981150">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2800" b="0" i="0" u="none" strike="noStrike" cap="none" normalizeH="0" baseline="0">
                          <a:ln>
                            <a:noFill/>
                          </a:ln>
                          <a:solidFill>
                            <a:schemeClr val="tx1"/>
                          </a:solidFill>
                          <a:effectLst/>
                          <a:latin typeface="Times New Roman" pitchFamily="18" charset="0"/>
                        </a:rPr>
                        <a:t>1.short acting</a:t>
                      </a:r>
                    </a:p>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2000" b="0" i="0" u="none" strike="noStrike" cap="none" normalizeH="0" baseline="0">
                          <a:ln>
                            <a:noFill/>
                          </a:ln>
                          <a:solidFill>
                            <a:schemeClr val="tx1"/>
                          </a:solidFill>
                          <a:effectLst/>
                          <a:latin typeface="Times New Roman" pitchFamily="18" charset="0"/>
                        </a:rPr>
                        <a:t>Sulfacytine</a:t>
                      </a:r>
                    </a:p>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2000" b="0" i="0" u="none" strike="noStrike" cap="none" normalizeH="0" baseline="0">
                          <a:ln>
                            <a:noFill/>
                          </a:ln>
                          <a:solidFill>
                            <a:schemeClr val="tx1"/>
                          </a:solidFill>
                          <a:effectLst/>
                          <a:latin typeface="Times New Roman" pitchFamily="18" charset="0"/>
                        </a:rPr>
                        <a:t>Sulfisoxazole</a:t>
                      </a:r>
                    </a:p>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2000" b="0" i="0" u="none" strike="noStrike" cap="none" normalizeH="0" baseline="0">
                          <a:ln>
                            <a:noFill/>
                          </a:ln>
                          <a:solidFill>
                            <a:schemeClr val="tx1"/>
                          </a:solidFill>
                          <a:effectLst/>
                          <a:latin typeface="Times New Roman" pitchFamily="18" charset="0"/>
                        </a:rPr>
                        <a:t>Sulfamethizole</a:t>
                      </a:r>
                    </a:p>
                  </a:txBody>
                  <a:tcPr marL="91447" marR="9144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endParaRPr kumimoji="0" lang="en-US" sz="2800" b="0" i="0" u="none" strike="noStrike" cap="none" normalizeH="0" baseline="0">
                        <a:ln>
                          <a:noFill/>
                        </a:ln>
                        <a:solidFill>
                          <a:schemeClr val="tx1"/>
                        </a:solidFill>
                        <a:effectLst/>
                        <a:latin typeface="Times New Roman" pitchFamily="18" charset="0"/>
                      </a:endParaRPr>
                    </a:p>
                  </a:txBody>
                  <a:tcPr marL="91447" marR="9144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endParaRPr kumimoji="0" lang="en-US" sz="2800" b="0" i="0" u="none" strike="noStrike" cap="none" normalizeH="0" baseline="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2000" b="0" i="0" u="none" strike="noStrike" cap="none" normalizeH="0" baseline="0">
                          <a:ln>
                            <a:noFill/>
                          </a:ln>
                          <a:solidFill>
                            <a:schemeClr val="tx1"/>
                          </a:solidFill>
                          <a:effectLst/>
                          <a:latin typeface="Times New Roman" pitchFamily="18" charset="0"/>
                        </a:rPr>
                        <a:t>Short</a:t>
                      </a:r>
                    </a:p>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2000" b="0" i="0" u="none" strike="noStrike" cap="none" normalizeH="0" baseline="0">
                          <a:ln>
                            <a:noFill/>
                          </a:ln>
                          <a:solidFill>
                            <a:schemeClr val="tx1"/>
                          </a:solidFill>
                          <a:effectLst/>
                          <a:latin typeface="Times New Roman" pitchFamily="18" charset="0"/>
                        </a:rPr>
                        <a:t>Short (6 h)</a:t>
                      </a:r>
                    </a:p>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2000" b="0" i="0" u="none" strike="noStrike" cap="none" normalizeH="0" baseline="0">
                          <a:ln>
                            <a:noFill/>
                          </a:ln>
                          <a:solidFill>
                            <a:schemeClr val="tx1"/>
                          </a:solidFill>
                          <a:effectLst/>
                          <a:latin typeface="Times New Roman" pitchFamily="18" charset="0"/>
                        </a:rPr>
                        <a:t>Short (9 h)</a:t>
                      </a:r>
                    </a:p>
                  </a:txBody>
                  <a:tcPr marL="91447" marR="9144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endParaRPr kumimoji="0" lang="en-US" sz="2800" b="0" i="0" u="none" strike="noStrike" cap="none" normalizeH="0" baseline="0">
                        <a:ln>
                          <a:noFill/>
                        </a:ln>
                        <a:solidFill>
                          <a:schemeClr val="tx1"/>
                        </a:solidFill>
                        <a:effectLst/>
                        <a:latin typeface="Times New Roman" pitchFamily="18" charset="0"/>
                      </a:endParaRPr>
                    </a:p>
                  </a:txBody>
                  <a:tcPr marL="91447" marR="9144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endParaRPr kumimoji="0" lang="en-US" sz="2800" b="0" i="0" u="none" strike="noStrike" cap="none" normalizeH="0" baseline="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2000" b="0" i="0" u="none" strike="noStrike" cap="none" normalizeH="0" baseline="0">
                          <a:ln>
                            <a:noFill/>
                          </a:ln>
                          <a:solidFill>
                            <a:schemeClr val="tx1"/>
                          </a:solidFill>
                          <a:effectLst/>
                          <a:latin typeface="Times New Roman" pitchFamily="18" charset="0"/>
                        </a:rPr>
                        <a:t>Prompt (peaks in </a:t>
                      </a:r>
                    </a:p>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2000" b="0" i="0" u="none" strike="noStrike" cap="none" normalizeH="0" baseline="0">
                          <a:ln>
                            <a:noFill/>
                          </a:ln>
                          <a:solidFill>
                            <a:schemeClr val="tx1"/>
                          </a:solidFill>
                          <a:effectLst/>
                          <a:latin typeface="Times New Roman" pitchFamily="18" charset="0"/>
                        </a:rPr>
                        <a:t>                   1-4h)</a:t>
                      </a:r>
                    </a:p>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2000" b="0" i="0" u="none" strike="noStrike" cap="none" normalizeH="0" baseline="0">
                          <a:ln>
                            <a:noFill/>
                          </a:ln>
                          <a:solidFill>
                            <a:schemeClr val="tx1"/>
                          </a:solidFill>
                          <a:effectLst/>
                          <a:latin typeface="Times New Roman" pitchFamily="18" charset="0"/>
                        </a:rPr>
                        <a:t>Prompt</a:t>
                      </a:r>
                    </a:p>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2000" b="0" i="0" u="none" strike="noStrike" cap="none" normalizeH="0" baseline="0">
                          <a:ln>
                            <a:noFill/>
                          </a:ln>
                          <a:solidFill>
                            <a:schemeClr val="tx1"/>
                          </a:solidFill>
                          <a:effectLst/>
                          <a:latin typeface="Times New Roman" pitchFamily="18" charset="0"/>
                        </a:rPr>
                        <a:t>Prompt</a:t>
                      </a:r>
                    </a:p>
                  </a:txBody>
                  <a:tcPr marL="91447" marR="9144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endParaRPr kumimoji="0" lang="en-US" sz="2800" b="0" i="0" u="none" strike="noStrike" cap="none" normalizeH="0" baseline="0">
                        <a:ln>
                          <a:noFill/>
                        </a:ln>
                        <a:solidFill>
                          <a:schemeClr val="tx1"/>
                        </a:solidFill>
                        <a:effectLst/>
                        <a:latin typeface="Times New Roman" pitchFamily="18" charset="0"/>
                      </a:endParaRPr>
                    </a:p>
                  </a:txBody>
                  <a:tcPr marL="91447" marR="9144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34849">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2800" b="0" i="0" u="none" strike="noStrike" cap="none" normalizeH="0" baseline="0">
                          <a:ln>
                            <a:noFill/>
                          </a:ln>
                          <a:solidFill>
                            <a:schemeClr val="tx1"/>
                          </a:solidFill>
                          <a:effectLst/>
                          <a:latin typeface="Times New Roman" pitchFamily="18" charset="0"/>
                        </a:rPr>
                        <a:t>2. </a:t>
                      </a:r>
                      <a:r>
                        <a:rPr kumimoji="0" lang="en-US" sz="2400" b="0" i="0" u="none" strike="noStrike" cap="none" normalizeH="0" baseline="0">
                          <a:ln>
                            <a:noFill/>
                          </a:ln>
                          <a:solidFill>
                            <a:schemeClr val="tx1"/>
                          </a:solidFill>
                          <a:effectLst/>
                          <a:latin typeface="Times New Roman" pitchFamily="18" charset="0"/>
                        </a:rPr>
                        <a:t>Medium acting</a:t>
                      </a:r>
                    </a:p>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2400" b="0" i="0" u="none" strike="noStrike" cap="none" normalizeH="0" baseline="0">
                          <a:ln>
                            <a:noFill/>
                          </a:ln>
                          <a:solidFill>
                            <a:schemeClr val="tx1"/>
                          </a:solidFill>
                          <a:effectLst/>
                          <a:latin typeface="Times New Roman" pitchFamily="18" charset="0"/>
                        </a:rPr>
                        <a:t>Sulfadiazine</a:t>
                      </a:r>
                    </a:p>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2400" b="0" i="0" u="none" strike="noStrike" cap="none" normalizeH="0" baseline="0">
                          <a:ln>
                            <a:noFill/>
                          </a:ln>
                          <a:solidFill>
                            <a:schemeClr val="tx1"/>
                          </a:solidFill>
                          <a:effectLst/>
                          <a:latin typeface="Times New Roman" pitchFamily="18" charset="0"/>
                        </a:rPr>
                        <a:t>Sulfamethoxazole</a:t>
                      </a:r>
                    </a:p>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2400" b="0" i="0" u="none" strike="noStrike" cap="none" normalizeH="0" baseline="0">
                          <a:ln>
                            <a:noFill/>
                          </a:ln>
                          <a:solidFill>
                            <a:schemeClr val="tx1"/>
                          </a:solidFill>
                          <a:effectLst/>
                          <a:latin typeface="Times New Roman" pitchFamily="18" charset="0"/>
                        </a:rPr>
                        <a:t>Sulfapyridine</a:t>
                      </a:r>
                    </a:p>
                  </a:txBody>
                  <a:tcPr marL="91447" marR="9144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endParaRPr kumimoji="0" lang="en-US" sz="2800" b="0" i="0" u="none" strike="noStrike" cap="none" normalizeH="0" baseline="0">
                        <a:ln>
                          <a:noFill/>
                        </a:ln>
                        <a:solidFill>
                          <a:schemeClr val="tx1"/>
                        </a:solidFill>
                        <a:effectLst/>
                        <a:latin typeface="Times New Roman" pitchFamily="18" charset="0"/>
                      </a:endParaRPr>
                    </a:p>
                  </a:txBody>
                  <a:tcPr marL="91447" marR="9144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endParaRPr kumimoji="0" lang="en-US" sz="2800" b="0" i="0" u="none" strike="noStrike" cap="none" normalizeH="0" baseline="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2000" b="0" i="0" u="none" strike="noStrike" cap="none" normalizeH="0" baseline="0">
                          <a:ln>
                            <a:noFill/>
                          </a:ln>
                          <a:solidFill>
                            <a:schemeClr val="tx1"/>
                          </a:solidFill>
                          <a:effectLst/>
                          <a:latin typeface="Times New Roman" pitchFamily="18" charset="0"/>
                        </a:rPr>
                        <a:t>Intermediate(10-17h)</a:t>
                      </a:r>
                    </a:p>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2000" b="0" i="0" u="none" strike="noStrike" cap="none" normalizeH="0" baseline="0">
                          <a:ln>
                            <a:noFill/>
                          </a:ln>
                          <a:solidFill>
                            <a:schemeClr val="tx1"/>
                          </a:solidFill>
                          <a:effectLst/>
                          <a:latin typeface="Times New Roman" pitchFamily="18" charset="0"/>
                        </a:rPr>
                        <a:t>Intermediate (10-12h)</a:t>
                      </a:r>
                    </a:p>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2000" b="0" i="0" u="none" strike="noStrike" cap="none" normalizeH="0" baseline="0">
                          <a:ln>
                            <a:noFill/>
                          </a:ln>
                          <a:solidFill>
                            <a:schemeClr val="tx1"/>
                          </a:solidFill>
                          <a:effectLst/>
                          <a:latin typeface="Times New Roman" pitchFamily="18" charset="0"/>
                        </a:rPr>
                        <a:t>No data</a:t>
                      </a:r>
                    </a:p>
                  </a:txBody>
                  <a:tcPr marL="91447" marR="9144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endParaRPr kumimoji="0" lang="en-US" sz="2800" b="0" i="0" u="none" strike="noStrike" cap="none" normalizeH="0" baseline="0">
                        <a:ln>
                          <a:noFill/>
                        </a:ln>
                        <a:solidFill>
                          <a:schemeClr val="tx1"/>
                        </a:solidFill>
                        <a:effectLst/>
                        <a:latin typeface="Times New Roman" pitchFamily="18" charset="0"/>
                      </a:endParaRPr>
                    </a:p>
                  </a:txBody>
                  <a:tcPr marL="91447" marR="9144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endParaRPr kumimoji="0" lang="en-US" sz="2800" b="0" i="0" u="none" strike="noStrike" cap="none" normalizeH="0" baseline="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2000" b="0" i="0" u="none" strike="noStrike" cap="none" normalizeH="0" baseline="0">
                          <a:ln>
                            <a:noFill/>
                          </a:ln>
                          <a:solidFill>
                            <a:schemeClr val="tx1"/>
                          </a:solidFill>
                          <a:effectLst/>
                          <a:latin typeface="Times New Roman" pitchFamily="18" charset="0"/>
                        </a:rPr>
                        <a:t>Slow (peak in 4-8h)</a:t>
                      </a:r>
                    </a:p>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2000" b="0" i="0" u="none" strike="noStrike" cap="none" normalizeH="0" baseline="0">
                          <a:ln>
                            <a:noFill/>
                          </a:ln>
                          <a:solidFill>
                            <a:schemeClr val="tx1"/>
                          </a:solidFill>
                          <a:effectLst/>
                          <a:latin typeface="Times New Roman" pitchFamily="18" charset="0"/>
                        </a:rPr>
                        <a:t>Slow</a:t>
                      </a:r>
                    </a:p>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2000" b="0" i="0" u="none" strike="noStrike" cap="none" normalizeH="0" baseline="0">
                          <a:ln>
                            <a:noFill/>
                          </a:ln>
                          <a:solidFill>
                            <a:schemeClr val="tx1"/>
                          </a:solidFill>
                          <a:effectLst/>
                          <a:latin typeface="Times New Roman" pitchFamily="18" charset="0"/>
                        </a:rPr>
                        <a:t>Slow</a:t>
                      </a:r>
                    </a:p>
                  </a:txBody>
                  <a:tcPr marL="91447" marR="9144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endParaRPr kumimoji="0" lang="en-US" sz="2800" b="0" i="0" u="none" strike="noStrike" cap="none" normalizeH="0" baseline="0">
                        <a:ln>
                          <a:noFill/>
                        </a:ln>
                        <a:solidFill>
                          <a:schemeClr val="tx1"/>
                        </a:solidFill>
                        <a:effectLst/>
                        <a:latin typeface="Times New Roman" pitchFamily="18" charset="0"/>
                      </a:endParaRPr>
                    </a:p>
                  </a:txBody>
                  <a:tcPr marL="91447" marR="9144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139">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2800" b="0" i="0" u="none" strike="noStrike" cap="none" normalizeH="0" baseline="0">
                          <a:ln>
                            <a:noFill/>
                          </a:ln>
                          <a:solidFill>
                            <a:schemeClr val="tx1"/>
                          </a:solidFill>
                          <a:effectLst/>
                          <a:latin typeface="Times New Roman" pitchFamily="18" charset="0"/>
                        </a:rPr>
                        <a:t>Long Acting</a:t>
                      </a:r>
                    </a:p>
                  </a:txBody>
                  <a:tcPr marL="91447" marR="9144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endParaRPr kumimoji="0" lang="en-US" sz="2800" b="0" i="0" u="none" strike="noStrike" cap="none" normalizeH="0" baseline="0">
                        <a:ln>
                          <a:noFill/>
                        </a:ln>
                        <a:solidFill>
                          <a:schemeClr val="tx1"/>
                        </a:solidFill>
                        <a:effectLst/>
                        <a:latin typeface="Times New Roman" pitchFamily="18" charset="0"/>
                      </a:endParaRPr>
                    </a:p>
                  </a:txBody>
                  <a:tcPr marL="91447" marR="9144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endParaRPr kumimoji="0" lang="en-US" sz="2800" b="0" i="0" u="none" strike="noStrike" cap="none" normalizeH="0" baseline="0">
                        <a:ln>
                          <a:noFill/>
                        </a:ln>
                        <a:solidFill>
                          <a:schemeClr val="tx1"/>
                        </a:solidFill>
                        <a:effectLst/>
                        <a:latin typeface="Times New Roman" pitchFamily="18" charset="0"/>
                      </a:endParaRPr>
                    </a:p>
                  </a:txBody>
                  <a:tcPr marL="91447" marR="9144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endParaRPr kumimoji="0" lang="en-US" sz="2800" b="0" i="0" u="none" strike="noStrike" cap="none" normalizeH="0" baseline="0">
                        <a:ln>
                          <a:noFill/>
                        </a:ln>
                        <a:solidFill>
                          <a:schemeClr val="tx1"/>
                        </a:solidFill>
                        <a:effectLst/>
                        <a:latin typeface="Times New Roman" pitchFamily="18" charset="0"/>
                      </a:endParaRPr>
                    </a:p>
                  </a:txBody>
                  <a:tcPr marL="91447" marR="9144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endParaRPr kumimoji="0" lang="en-US" sz="2800" b="0" i="0" u="none" strike="noStrike" cap="none" normalizeH="0" baseline="0">
                        <a:ln>
                          <a:noFill/>
                        </a:ln>
                        <a:solidFill>
                          <a:schemeClr val="tx1"/>
                        </a:solidFill>
                        <a:effectLst/>
                        <a:latin typeface="Times New Roman" pitchFamily="18" charset="0"/>
                      </a:endParaRPr>
                    </a:p>
                  </a:txBody>
                  <a:tcPr marL="91447" marR="9144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endParaRPr kumimoji="0" lang="en-US" sz="2800" b="0" i="0" u="none" strike="noStrike" cap="none" normalizeH="0" baseline="0">
                        <a:ln>
                          <a:noFill/>
                        </a:ln>
                        <a:solidFill>
                          <a:schemeClr val="tx1"/>
                        </a:solidFill>
                        <a:effectLst/>
                        <a:latin typeface="Times New Roman" pitchFamily="18" charset="0"/>
                      </a:endParaRPr>
                    </a:p>
                  </a:txBody>
                  <a:tcPr marL="91447" marR="9144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49216">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2400" b="0" i="0" u="none" strike="noStrike" cap="none" normalizeH="0" baseline="0">
                          <a:ln>
                            <a:noFill/>
                          </a:ln>
                          <a:solidFill>
                            <a:schemeClr val="tx1"/>
                          </a:solidFill>
                          <a:effectLst/>
                          <a:latin typeface="Times New Roman" pitchFamily="18" charset="0"/>
                        </a:rPr>
                        <a:t>Sulfadoxine</a:t>
                      </a:r>
                    </a:p>
                  </a:txBody>
                  <a:tcPr marL="91447" marR="9144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endParaRPr kumimoji="0" lang="en-US" sz="2800" b="0" i="0" u="none" strike="noStrike" cap="none" normalizeH="0" baseline="0">
                        <a:ln>
                          <a:noFill/>
                        </a:ln>
                        <a:solidFill>
                          <a:schemeClr val="tx1"/>
                        </a:solidFill>
                        <a:effectLst/>
                        <a:latin typeface="Times New Roman" pitchFamily="18" charset="0"/>
                      </a:endParaRPr>
                    </a:p>
                  </a:txBody>
                  <a:tcPr marL="91447" marR="9144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2400" b="0" i="0" u="none" strike="noStrike" cap="none" normalizeH="0" baseline="0">
                          <a:ln>
                            <a:noFill/>
                          </a:ln>
                          <a:solidFill>
                            <a:schemeClr val="tx1"/>
                          </a:solidFill>
                          <a:effectLst/>
                          <a:latin typeface="Times New Roman" pitchFamily="18" charset="0"/>
                        </a:rPr>
                        <a:t>Long (7-9 days)</a:t>
                      </a:r>
                    </a:p>
                  </a:txBody>
                  <a:tcPr marL="91447" marR="9144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endParaRPr kumimoji="0" lang="en-US" sz="2800" b="0" i="0" u="none" strike="noStrike" cap="none" normalizeH="0" baseline="0">
                        <a:ln>
                          <a:noFill/>
                        </a:ln>
                        <a:solidFill>
                          <a:schemeClr val="tx1"/>
                        </a:solidFill>
                        <a:effectLst/>
                        <a:latin typeface="Times New Roman" pitchFamily="18" charset="0"/>
                      </a:endParaRPr>
                    </a:p>
                  </a:txBody>
                  <a:tcPr marL="91447" marR="9144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r>
                        <a:rPr kumimoji="0" lang="en-US" sz="2800" b="0" i="0" u="none" strike="noStrike" cap="none" normalizeH="0" baseline="0">
                          <a:ln>
                            <a:noFill/>
                          </a:ln>
                          <a:solidFill>
                            <a:schemeClr val="tx1"/>
                          </a:solidFill>
                          <a:effectLst/>
                          <a:latin typeface="Times New Roman" pitchFamily="18" charset="0"/>
                        </a:rPr>
                        <a:t>Intermediate</a:t>
                      </a:r>
                    </a:p>
                  </a:txBody>
                  <a:tcPr marL="91447" marR="9144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endParaRPr kumimoji="0" lang="en-US" sz="2800" b="0" i="1" u="none" strike="noStrike" cap="none" normalizeH="0" baseline="0">
                        <a:ln>
                          <a:noFill/>
                        </a:ln>
                        <a:solidFill>
                          <a:schemeClr val="tx1"/>
                        </a:solidFill>
                        <a:effectLst/>
                        <a:latin typeface="Times New Roman" pitchFamily="18" charset="0"/>
                      </a:endParaRPr>
                    </a:p>
                  </a:txBody>
                  <a:tcPr marL="91447" marR="9144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49216">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endParaRPr kumimoji="0" lang="en-US" sz="2800" b="0" i="0" u="none" strike="noStrike" cap="none" normalizeH="0" baseline="0">
                        <a:ln>
                          <a:noFill/>
                        </a:ln>
                        <a:solidFill>
                          <a:schemeClr val="tx1"/>
                        </a:solidFill>
                        <a:effectLst/>
                        <a:latin typeface="Times New Roman" pitchFamily="18" charset="0"/>
                      </a:endParaRPr>
                    </a:p>
                  </a:txBody>
                  <a:tcPr marL="91447" marR="91447"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endParaRPr kumimoji="0" lang="en-US" sz="2800" b="0" i="0" u="none" strike="noStrike" cap="none" normalizeH="0" baseline="0">
                        <a:ln>
                          <a:noFill/>
                        </a:ln>
                        <a:solidFill>
                          <a:schemeClr val="tx1"/>
                        </a:solidFill>
                        <a:effectLst/>
                        <a:latin typeface="Times New Roman" pitchFamily="18" charset="0"/>
                      </a:endParaRPr>
                    </a:p>
                  </a:txBody>
                  <a:tcPr marL="91447" marR="9144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endParaRPr kumimoji="0" lang="en-US" sz="2800" b="0" i="0" u="none" strike="noStrike" cap="none" normalizeH="0" baseline="0">
                        <a:ln>
                          <a:noFill/>
                        </a:ln>
                        <a:solidFill>
                          <a:schemeClr val="tx1"/>
                        </a:solidFill>
                        <a:effectLst/>
                        <a:latin typeface="Times New Roman" pitchFamily="18" charset="0"/>
                      </a:endParaRPr>
                    </a:p>
                  </a:txBody>
                  <a:tcPr marL="91447" marR="9144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endParaRPr kumimoji="0" lang="en-US" sz="2800" b="0" i="0" u="none" strike="noStrike" cap="none" normalizeH="0" baseline="0">
                        <a:ln>
                          <a:noFill/>
                        </a:ln>
                        <a:solidFill>
                          <a:schemeClr val="tx1"/>
                        </a:solidFill>
                        <a:effectLst/>
                        <a:latin typeface="Times New Roman" pitchFamily="18" charset="0"/>
                      </a:endParaRPr>
                    </a:p>
                  </a:txBody>
                  <a:tcPr marL="91447" marR="9144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endParaRPr kumimoji="0" lang="en-US" sz="2800" b="0" i="0" u="none" strike="noStrike" cap="none" normalizeH="0" baseline="0">
                        <a:ln>
                          <a:noFill/>
                        </a:ln>
                        <a:solidFill>
                          <a:schemeClr val="tx1"/>
                        </a:solidFill>
                        <a:effectLst/>
                        <a:latin typeface="Times New Roman" pitchFamily="18" charset="0"/>
                      </a:endParaRPr>
                    </a:p>
                  </a:txBody>
                  <a:tcPr marL="91447" marR="91447"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90000"/>
                        <a:buFont typeface="Symbol" pitchFamily="18" charset="2"/>
                        <a:buNone/>
                        <a:tabLst/>
                      </a:pPr>
                      <a:endParaRPr kumimoji="0" lang="en-US" sz="2800" b="0" i="0" u="none" strike="noStrike" cap="none" normalizeH="0" baseline="0">
                        <a:ln>
                          <a:noFill/>
                        </a:ln>
                        <a:solidFill>
                          <a:schemeClr val="tx1"/>
                        </a:solidFill>
                        <a:effectLst/>
                        <a:latin typeface="Times New Roman" pitchFamily="18" charset="0"/>
                      </a:endParaRPr>
                    </a:p>
                  </a:txBody>
                  <a:tcPr marL="91447" marR="91447"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6499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4">
            <a:extLst>
              <a:ext uri="{FF2B5EF4-FFF2-40B4-BE49-F238E27FC236}">
                <a16:creationId xmlns:a16="http://schemas.microsoft.com/office/drawing/2014/main" id="{92F37BDE-4B54-6C46-AD1C-B385EA9785AE}"/>
              </a:ext>
            </a:extLst>
          </p:cNvPr>
          <p:cNvSpPr>
            <a:spLocks noGrp="1" noChangeArrowheads="1"/>
          </p:cNvSpPr>
          <p:nvPr>
            <p:ph type="title"/>
          </p:nvPr>
        </p:nvSpPr>
        <p:spPr>
          <a:xfrm>
            <a:off x="2743200" y="304800"/>
            <a:ext cx="7772400" cy="5867400"/>
          </a:xfrm>
        </p:spPr>
        <p:txBody>
          <a:bodyPr>
            <a:normAutofit fontScale="90000"/>
          </a:bodyPr>
          <a:lstStyle/>
          <a:p>
            <a:pPr eaLnBrk="1" hangingPunct="1"/>
            <a:br>
              <a:rPr lang="en-US" altLang="en-US" sz="2800"/>
            </a:br>
            <a:r>
              <a:rPr lang="en-US" altLang="en-US" sz="2800"/>
              <a:t>          absorbed from stomach and small intestine</a:t>
            </a:r>
            <a:br>
              <a:rPr lang="en-US" altLang="en-US" sz="2800"/>
            </a:br>
            <a:r>
              <a:rPr lang="en-US" altLang="en-US" sz="2800"/>
              <a:t>	-  distributed widely to tissues and body fluids </a:t>
            </a:r>
            <a:br>
              <a:rPr lang="en-US" altLang="en-US" sz="2800"/>
            </a:br>
            <a:r>
              <a:rPr lang="en-US" altLang="en-US" sz="2800"/>
              <a:t>             (CSF), placenta 	and fetus</a:t>
            </a:r>
            <a:br>
              <a:rPr lang="en-US" altLang="en-US" sz="2800"/>
            </a:br>
            <a:r>
              <a:rPr lang="en-US" altLang="en-US" sz="2800"/>
              <a:t>	-  protein binding 20% to over 90%</a:t>
            </a:r>
            <a:br>
              <a:rPr lang="en-US" altLang="en-US" sz="2800"/>
            </a:br>
            <a:r>
              <a:rPr lang="en-US" altLang="en-US" sz="2800"/>
              <a:t>	-  therapeutic concentration – 40-100 ug/ml of </a:t>
            </a:r>
            <a:br>
              <a:rPr lang="en-US" altLang="en-US" sz="2800"/>
            </a:br>
            <a:r>
              <a:rPr lang="en-US" altLang="en-US" sz="2800"/>
              <a:t>              blood</a:t>
            </a:r>
            <a:br>
              <a:rPr lang="en-US" altLang="en-US" sz="2800"/>
            </a:br>
            <a:r>
              <a:rPr lang="en-US" altLang="en-US" sz="2800"/>
              <a:t>	-  peak blood levels – 2h to 6 h after oral </a:t>
            </a:r>
            <a:br>
              <a:rPr lang="en-US" altLang="en-US" sz="2800"/>
            </a:br>
            <a:r>
              <a:rPr lang="en-US" altLang="en-US" sz="2800"/>
              <a:t>             ingestion</a:t>
            </a:r>
            <a:br>
              <a:rPr lang="en-US" altLang="en-US" sz="2800"/>
            </a:br>
            <a:r>
              <a:rPr lang="en-US" altLang="en-US" sz="2800"/>
              <a:t>	-  metabolism:  </a:t>
            </a:r>
            <a:r>
              <a:rPr lang="en-US" altLang="en-US" sz="2800">
                <a:solidFill>
                  <a:srgbClr val="FF0000"/>
                </a:solidFill>
              </a:rPr>
              <a:t>glucoronidation or acetylation </a:t>
            </a:r>
            <a:br>
              <a:rPr lang="en-US" altLang="en-US" sz="2800"/>
            </a:br>
            <a:r>
              <a:rPr lang="en-US" altLang="en-US" sz="2800"/>
              <a:t>              in liver</a:t>
            </a:r>
            <a:br>
              <a:rPr lang="en-US" altLang="en-US" sz="2800"/>
            </a:br>
            <a:r>
              <a:rPr lang="en-US" altLang="en-US" sz="2800"/>
              <a:t>	-  eliminated in urine-mainly by </a:t>
            </a:r>
            <a:r>
              <a:rPr lang="en-US" altLang="en-US" sz="2800">
                <a:solidFill>
                  <a:srgbClr val="FF0000"/>
                </a:solidFill>
              </a:rPr>
              <a:t>glomerular </a:t>
            </a:r>
            <a:br>
              <a:rPr lang="en-US" altLang="en-US" sz="2800">
                <a:solidFill>
                  <a:srgbClr val="FF0000"/>
                </a:solidFill>
              </a:rPr>
            </a:br>
            <a:r>
              <a:rPr lang="en-US" altLang="en-US" sz="2800">
                <a:solidFill>
                  <a:srgbClr val="FF0000"/>
                </a:solidFill>
              </a:rPr>
              <a:t>             filtration</a:t>
            </a:r>
          </a:p>
        </p:txBody>
      </p:sp>
    </p:spTree>
    <p:extLst>
      <p:ext uri="{BB962C8B-B14F-4D97-AF65-F5344CB8AC3E}">
        <p14:creationId xmlns:p14="http://schemas.microsoft.com/office/powerpoint/2010/main" val="383816165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4">
            <a:extLst>
              <a:ext uri="{FF2B5EF4-FFF2-40B4-BE49-F238E27FC236}">
                <a16:creationId xmlns:a16="http://schemas.microsoft.com/office/drawing/2014/main" id="{356912C5-F3A6-814E-94A4-2720D469F7FE}"/>
              </a:ext>
            </a:extLst>
          </p:cNvPr>
          <p:cNvSpPr>
            <a:spLocks noGrp="1" noChangeArrowheads="1"/>
          </p:cNvSpPr>
          <p:nvPr>
            <p:ph type="title"/>
          </p:nvPr>
        </p:nvSpPr>
        <p:spPr>
          <a:xfrm>
            <a:off x="2667000" y="533400"/>
            <a:ext cx="7848600" cy="6324600"/>
          </a:xfrm>
        </p:spPr>
        <p:txBody>
          <a:bodyPr>
            <a:normAutofit fontScale="90000"/>
          </a:bodyPr>
          <a:lstStyle/>
          <a:p>
            <a:pPr eaLnBrk="1" hangingPunct="1"/>
            <a:r>
              <a:rPr lang="en-US" altLang="en-US" sz="2000"/>
              <a:t>CLINICAL USES:</a:t>
            </a:r>
            <a:br>
              <a:rPr lang="en-US" altLang="en-US" sz="2000"/>
            </a:br>
            <a:r>
              <a:rPr lang="en-US" altLang="en-US" sz="2000"/>
              <a:t>1. Urinary tract infection</a:t>
            </a:r>
            <a:br>
              <a:rPr lang="en-US" altLang="en-US" sz="2000"/>
            </a:br>
            <a:r>
              <a:rPr lang="en-US" altLang="en-US" sz="2000"/>
              <a:t>Sulfisoxazole – 1 gm 4x daily    }combined with PHENAZOPYRIDINE</a:t>
            </a:r>
            <a:br>
              <a:rPr lang="en-US" altLang="en-US" sz="2000"/>
            </a:br>
            <a:r>
              <a:rPr lang="en-US" altLang="en-US" sz="2000"/>
              <a:t>Sulfamethoxazole – 1 g 2-3 x daily } (U.T. anesthetic)</a:t>
            </a:r>
            <a:br>
              <a:rPr lang="en-US" altLang="en-US" sz="2000"/>
            </a:br>
            <a:r>
              <a:rPr lang="en-US" altLang="en-US" sz="2000"/>
              <a:t>2. Respiratory infections</a:t>
            </a:r>
            <a:br>
              <a:rPr lang="en-US" altLang="en-US" sz="2000"/>
            </a:br>
            <a:r>
              <a:rPr lang="en-US" altLang="en-US" sz="2000"/>
              <a:t>3. Sinusitis, bronchitis, pneumonia</a:t>
            </a:r>
            <a:br>
              <a:rPr lang="en-US" altLang="en-US" sz="2000"/>
            </a:br>
            <a:r>
              <a:rPr lang="en-US" altLang="en-US" sz="2000"/>
              <a:t>4. Otitis media</a:t>
            </a:r>
            <a:br>
              <a:rPr lang="en-US" altLang="en-US" sz="2000"/>
            </a:br>
            <a:r>
              <a:rPr lang="en-US" altLang="en-US" sz="2000"/>
              <a:t>5. </a:t>
            </a:r>
            <a:r>
              <a:rPr lang="en-US" altLang="en-US" sz="2000">
                <a:solidFill>
                  <a:srgbClr val="FF0000"/>
                </a:solidFill>
              </a:rPr>
              <a:t>Dysentery</a:t>
            </a:r>
            <a:br>
              <a:rPr lang="en-US" altLang="en-US" sz="2000"/>
            </a:br>
            <a:r>
              <a:rPr lang="en-US" altLang="en-US" sz="2000"/>
              <a:t>6. Acute Toxoplasmosis</a:t>
            </a:r>
            <a:br>
              <a:rPr lang="en-US" altLang="en-US" sz="2000"/>
            </a:br>
            <a:r>
              <a:rPr lang="en-US" altLang="en-US" sz="2000"/>
              <a:t>	Sulfadiazine + Pyrimethamine – Synergistic</a:t>
            </a:r>
            <a:br>
              <a:rPr lang="en-US" altLang="en-US" sz="2000"/>
            </a:br>
            <a:r>
              <a:rPr lang="en-US" altLang="en-US" sz="2000"/>
              <a:t>	Block sequential steps in folate synthesis:</a:t>
            </a:r>
            <a:br>
              <a:rPr lang="en-US" altLang="en-US" sz="2000"/>
            </a:br>
            <a:r>
              <a:rPr lang="en-US" altLang="en-US" sz="2000"/>
              <a:t>	Sulfadizine- inhibits dihydropteroate synthase</a:t>
            </a:r>
            <a:br>
              <a:rPr lang="en-US" altLang="en-US" sz="2000"/>
            </a:br>
            <a:r>
              <a:rPr lang="en-US" altLang="en-US" sz="2000"/>
              <a:t>	Pyrimethamine – inhibits dihydrofolate reductase</a:t>
            </a:r>
            <a:br>
              <a:rPr lang="en-US" altLang="en-US" sz="2000"/>
            </a:br>
            <a:r>
              <a:rPr lang="en-US" altLang="en-US" sz="2000"/>
              <a:t>	Dosage – Sulfadiazine – 1 g 4x daily</a:t>
            </a:r>
            <a:br>
              <a:rPr lang="en-US" altLang="en-US" sz="2000"/>
            </a:br>
            <a:r>
              <a:rPr lang="en-US" altLang="en-US" sz="2000"/>
              <a:t>        Sulfadiazine + pyrimethamine – 75 mg loading dose ffd by 25 mg OD</a:t>
            </a:r>
            <a:br>
              <a:rPr lang="en-US" altLang="en-US" sz="2000"/>
            </a:br>
            <a:r>
              <a:rPr lang="en-US" altLang="en-US" sz="4000"/>
              <a:t>	</a:t>
            </a:r>
            <a:r>
              <a:rPr lang="en-US" altLang="en-US" sz="2000"/>
              <a:t>Folinic Acid – administered to minimize bone marrow 	suppression</a:t>
            </a:r>
            <a:br>
              <a:rPr lang="en-US" altLang="en-US" sz="2000"/>
            </a:br>
            <a:r>
              <a:rPr lang="en-US" altLang="en-US" sz="2000"/>
              <a:t>7. </a:t>
            </a:r>
            <a:r>
              <a:rPr lang="en-US" altLang="en-US" sz="2000">
                <a:solidFill>
                  <a:srgbClr val="FF0000"/>
                </a:solidFill>
              </a:rPr>
              <a:t>Malaria</a:t>
            </a:r>
            <a:br>
              <a:rPr lang="en-US" altLang="en-US" sz="2000"/>
            </a:br>
            <a:r>
              <a:rPr lang="en-US" altLang="en-US" sz="2000"/>
              <a:t>	-  sulfadoxine + pyrimethamine – 2nd line agent in the treatment 	for malaria</a:t>
            </a:r>
          </a:p>
        </p:txBody>
      </p:sp>
    </p:spTree>
    <p:extLst>
      <p:ext uri="{BB962C8B-B14F-4D97-AF65-F5344CB8AC3E}">
        <p14:creationId xmlns:p14="http://schemas.microsoft.com/office/powerpoint/2010/main" val="360578858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4">
            <a:extLst>
              <a:ext uri="{FF2B5EF4-FFF2-40B4-BE49-F238E27FC236}">
                <a16:creationId xmlns:a16="http://schemas.microsoft.com/office/drawing/2014/main" id="{E65F307E-C59A-654B-B609-8D2E15700902}"/>
              </a:ext>
            </a:extLst>
          </p:cNvPr>
          <p:cNvSpPr>
            <a:spLocks noGrp="1" noChangeArrowheads="1"/>
          </p:cNvSpPr>
          <p:nvPr>
            <p:ph type="title"/>
          </p:nvPr>
        </p:nvSpPr>
        <p:spPr>
          <a:xfrm>
            <a:off x="2743200" y="304800"/>
            <a:ext cx="7772400" cy="6248400"/>
          </a:xfrm>
        </p:spPr>
        <p:txBody>
          <a:bodyPr/>
          <a:lstStyle/>
          <a:p>
            <a:pPr eaLnBrk="1" hangingPunct="1"/>
            <a:r>
              <a:rPr lang="en-US" altLang="en-US" sz="2400"/>
              <a:t>ORAL, NONABSORBABLE AGENTS</a:t>
            </a:r>
            <a:br>
              <a:rPr lang="en-US" altLang="en-US" sz="2400"/>
            </a:br>
            <a:br>
              <a:rPr lang="en-US" altLang="en-US" sz="2000"/>
            </a:br>
            <a:r>
              <a:rPr lang="en-US" altLang="en-US" sz="2400"/>
              <a:t>Sulfasalazine (Salicylazosulfapyridine)</a:t>
            </a:r>
            <a:br>
              <a:rPr lang="en-US" altLang="en-US" sz="2400"/>
            </a:br>
            <a:r>
              <a:rPr lang="en-US" altLang="en-US" sz="2000"/>
              <a:t>	more effective than soluble sulfonamides or other antimicrobials 	taken orally </a:t>
            </a:r>
            <a:r>
              <a:rPr lang="en-US" altLang="en-US" sz="2000">
                <a:solidFill>
                  <a:srgbClr val="FF0000"/>
                </a:solidFill>
              </a:rPr>
              <a:t>in inflammatory bowel disease</a:t>
            </a:r>
            <a:br>
              <a:rPr lang="en-US" altLang="en-US" sz="2000"/>
            </a:br>
            <a:r>
              <a:rPr lang="en-US" altLang="en-US" sz="2000"/>
              <a:t>	ulcerative colitis</a:t>
            </a:r>
            <a:br>
              <a:rPr lang="en-US" altLang="en-US" sz="2000"/>
            </a:br>
            <a:r>
              <a:rPr lang="en-US" altLang="en-US" sz="2000"/>
              <a:t>	enteritis</a:t>
            </a:r>
            <a:br>
              <a:rPr lang="en-US" altLang="en-US" sz="2000"/>
            </a:br>
            <a:r>
              <a:rPr lang="en-US" altLang="en-US" sz="2000"/>
              <a:t>	other inflammatory bowel disease</a:t>
            </a:r>
            <a:br>
              <a:rPr lang="en-US" altLang="en-US" sz="2000"/>
            </a:br>
            <a:r>
              <a:rPr lang="en-US" altLang="en-US" sz="2000"/>
              <a:t>	</a:t>
            </a:r>
            <a:br>
              <a:rPr lang="en-US" altLang="en-US" sz="2000"/>
            </a:br>
            <a:r>
              <a:rPr lang="en-US" altLang="en-US" sz="2000"/>
              <a:t>	split by intestinal microflora to yield:</a:t>
            </a:r>
            <a:br>
              <a:rPr lang="en-US" altLang="en-US" sz="2000"/>
            </a:br>
            <a:r>
              <a:rPr lang="en-US" altLang="en-US" sz="2400">
                <a:solidFill>
                  <a:srgbClr val="FF0000"/>
                </a:solidFill>
              </a:rPr>
              <a:t>Sulfapyridine</a:t>
            </a:r>
            <a:r>
              <a:rPr lang="en-US" altLang="en-US" sz="2000">
                <a:solidFill>
                  <a:srgbClr val="FF0000"/>
                </a:solidFill>
              </a:rPr>
              <a:t> </a:t>
            </a:r>
            <a:r>
              <a:rPr lang="en-US" altLang="en-US" sz="2000"/>
              <a:t>– absorbed and may lead to toxic symptoms</a:t>
            </a:r>
            <a:br>
              <a:rPr lang="en-US" altLang="en-US" sz="2000"/>
            </a:br>
            <a:r>
              <a:rPr lang="en-US" altLang="en-US" sz="2000"/>
              <a:t>	If more than 4 g of sulfasalazine is taken per day esp. in persons 	who are slow acetylators</a:t>
            </a:r>
            <a:br>
              <a:rPr lang="en-US" altLang="en-US" sz="2000"/>
            </a:br>
            <a:r>
              <a:rPr lang="en-US" altLang="en-US" sz="2000"/>
              <a:t>	5-aminosalicylate (5-ASA) – released in the colon in high 	concentrations and is responsible for an anti-inflammatory effect</a:t>
            </a:r>
          </a:p>
        </p:txBody>
      </p:sp>
    </p:spTree>
    <p:extLst>
      <p:ext uri="{BB962C8B-B14F-4D97-AF65-F5344CB8AC3E}">
        <p14:creationId xmlns:p14="http://schemas.microsoft.com/office/powerpoint/2010/main" val="337649254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4">
            <a:extLst>
              <a:ext uri="{FF2B5EF4-FFF2-40B4-BE49-F238E27FC236}">
                <a16:creationId xmlns:a16="http://schemas.microsoft.com/office/drawing/2014/main" id="{AB6F80CB-64B4-A046-9BE9-E9C6CD60532A}"/>
              </a:ext>
            </a:extLst>
          </p:cNvPr>
          <p:cNvSpPr>
            <a:spLocks noGrp="1" noChangeArrowheads="1"/>
          </p:cNvSpPr>
          <p:nvPr>
            <p:ph type="title"/>
          </p:nvPr>
        </p:nvSpPr>
        <p:spPr>
          <a:xfrm>
            <a:off x="2743200" y="304800"/>
            <a:ext cx="7772400" cy="6324600"/>
          </a:xfrm>
        </p:spPr>
        <p:txBody>
          <a:bodyPr>
            <a:normAutofit fontScale="90000"/>
          </a:bodyPr>
          <a:lstStyle/>
          <a:p>
            <a:pPr eaLnBrk="1" hangingPunct="1"/>
            <a:r>
              <a:rPr lang="en-US" altLang="en-US" sz="2000" b="1">
                <a:solidFill>
                  <a:srgbClr val="FF0000"/>
                </a:solidFill>
              </a:rPr>
              <a:t>TOPICAL AGENTS</a:t>
            </a:r>
            <a:r>
              <a:rPr lang="en-US" altLang="en-US" sz="2000" b="1"/>
              <a:t>:</a:t>
            </a:r>
            <a:br>
              <a:rPr lang="en-US" altLang="en-US" sz="2000"/>
            </a:br>
            <a:r>
              <a:rPr lang="en-US" altLang="en-US" sz="2400"/>
              <a:t>Sodium Sulfacetamide ophthalmic solution or ointment</a:t>
            </a:r>
            <a:r>
              <a:rPr lang="en-US" altLang="en-US" sz="2000"/>
              <a:t> </a:t>
            </a:r>
            <a:br>
              <a:rPr lang="en-US" altLang="en-US" sz="2000"/>
            </a:br>
            <a:r>
              <a:rPr lang="en-US" altLang="en-US" sz="2000"/>
              <a:t>	effective for bacterial conjunctivitis</a:t>
            </a:r>
            <a:br>
              <a:rPr lang="en-US" altLang="en-US" sz="2000"/>
            </a:br>
            <a:r>
              <a:rPr lang="en-US" altLang="en-US" sz="2000"/>
              <a:t>	adjunct therapy for trachoma</a:t>
            </a:r>
            <a:br>
              <a:rPr lang="en-US" altLang="en-US" sz="2000"/>
            </a:br>
            <a:r>
              <a:rPr lang="en-US" altLang="en-US" sz="2400"/>
              <a:t>Mafenide acetate</a:t>
            </a:r>
            <a:br>
              <a:rPr lang="en-US" altLang="en-US" sz="2400"/>
            </a:br>
            <a:r>
              <a:rPr lang="en-US" altLang="en-US" sz="2400"/>
              <a:t>	</a:t>
            </a:r>
            <a:r>
              <a:rPr lang="en-US" altLang="en-US" sz="2000"/>
              <a:t>used topically to prevent bacterial colonization and infection of 	burn wounds</a:t>
            </a:r>
            <a:br>
              <a:rPr lang="en-US" altLang="en-US" sz="2000"/>
            </a:br>
            <a:r>
              <a:rPr lang="en-US" altLang="en-US" sz="2000"/>
              <a:t>	inhibits also carbonic anhydrase – cause metabolic acidosis</a:t>
            </a:r>
            <a:br>
              <a:rPr lang="en-US" altLang="en-US" sz="2000"/>
            </a:br>
            <a:r>
              <a:rPr lang="en-US" altLang="en-US" sz="2400"/>
              <a:t>Silver Sulfadiazine</a:t>
            </a:r>
            <a:br>
              <a:rPr lang="en-US" altLang="en-US" sz="2000"/>
            </a:br>
            <a:r>
              <a:rPr lang="en-US" altLang="en-US" sz="2000"/>
              <a:t>	less toxic topical sulfonamide</a:t>
            </a:r>
            <a:br>
              <a:rPr lang="en-US" altLang="en-US" sz="2000"/>
            </a:br>
            <a:r>
              <a:rPr lang="en-US" altLang="en-US" sz="2000"/>
              <a:t>	preferred to mafenide for prevention </a:t>
            </a:r>
            <a:r>
              <a:rPr lang="en-US" altLang="en-US" sz="2000">
                <a:solidFill>
                  <a:srgbClr val="FF0000"/>
                </a:solidFill>
              </a:rPr>
              <a:t>of infection of burn wounds</a:t>
            </a:r>
            <a:br>
              <a:rPr lang="en-US" altLang="en-US" sz="2000">
                <a:solidFill>
                  <a:srgbClr val="FF0000"/>
                </a:solidFill>
              </a:rPr>
            </a:br>
            <a:br>
              <a:rPr lang="en-US" altLang="en-US" sz="2000"/>
            </a:br>
            <a:r>
              <a:rPr lang="en-US" altLang="en-US" sz="2000" b="1">
                <a:solidFill>
                  <a:srgbClr val="FF0000"/>
                </a:solidFill>
              </a:rPr>
              <a:t>ADVERSE REACTIONS</a:t>
            </a:r>
            <a:r>
              <a:rPr lang="en-US" altLang="en-US" sz="2000"/>
              <a:t>:</a:t>
            </a:r>
            <a:br>
              <a:rPr lang="en-US" altLang="en-US" sz="2000"/>
            </a:br>
            <a:r>
              <a:rPr lang="en-US" altLang="en-US" sz="2000"/>
              <a:t>	Cross allergy with the ffg.</a:t>
            </a:r>
            <a:br>
              <a:rPr lang="en-US" altLang="en-US" sz="2000"/>
            </a:br>
            <a:r>
              <a:rPr lang="en-US" altLang="en-US" sz="2000"/>
              <a:t>	carbonic anhydrase inhibitors, thiazides, furosemide, bumetanide, 	furosemide, diazoxide, sulfonylureas, hypoglycemics</a:t>
            </a:r>
            <a:br>
              <a:rPr lang="en-US" altLang="en-US" sz="2000"/>
            </a:br>
            <a:r>
              <a:rPr lang="en-US" altLang="en-US" sz="2000"/>
              <a:t>Most common adverse effects:</a:t>
            </a:r>
            <a:br>
              <a:rPr lang="en-US" altLang="en-US" sz="2000"/>
            </a:br>
            <a:r>
              <a:rPr lang="en-US" altLang="en-US" sz="2000"/>
              <a:t>	Fever, skin rashes, exfoliative dermatitis, nausea, vomiting, 	urticaria, photosensitivity</a:t>
            </a:r>
            <a:r>
              <a:rPr lang="en-US" altLang="en-US" sz="4000"/>
              <a:t> </a:t>
            </a:r>
          </a:p>
        </p:txBody>
      </p:sp>
    </p:spTree>
    <p:extLst>
      <p:ext uri="{BB962C8B-B14F-4D97-AF65-F5344CB8AC3E}">
        <p14:creationId xmlns:p14="http://schemas.microsoft.com/office/powerpoint/2010/main" val="207275232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4">
            <a:extLst>
              <a:ext uri="{FF2B5EF4-FFF2-40B4-BE49-F238E27FC236}">
                <a16:creationId xmlns:a16="http://schemas.microsoft.com/office/drawing/2014/main" id="{1F24DF5C-6493-544E-B9A2-FB314289CA02}"/>
              </a:ext>
            </a:extLst>
          </p:cNvPr>
          <p:cNvSpPr>
            <a:spLocks noGrp="1" noChangeArrowheads="1"/>
          </p:cNvSpPr>
          <p:nvPr>
            <p:ph type="title"/>
          </p:nvPr>
        </p:nvSpPr>
        <p:spPr>
          <a:xfrm>
            <a:off x="2590800" y="304800"/>
            <a:ext cx="8077200" cy="6324600"/>
          </a:xfrm>
        </p:spPr>
        <p:txBody>
          <a:bodyPr>
            <a:normAutofit fontScale="90000"/>
          </a:bodyPr>
          <a:lstStyle/>
          <a:p>
            <a:pPr eaLnBrk="1" hangingPunct="1"/>
            <a:r>
              <a:rPr lang="en-US" altLang="en-US" sz="2000"/>
              <a:t>Urinary tract disturbances:</a:t>
            </a:r>
            <a:br>
              <a:rPr lang="en-US" altLang="en-US" sz="2000"/>
            </a:br>
            <a:r>
              <a:rPr lang="en-US" altLang="en-US" sz="2000">
                <a:solidFill>
                  <a:srgbClr val="FF0000"/>
                </a:solidFill>
              </a:rPr>
              <a:t>sulfas may ppt. in urine at neutral or acid ph-</a:t>
            </a:r>
            <a:br>
              <a:rPr lang="en-US" altLang="en-US" sz="2000"/>
            </a:br>
            <a:r>
              <a:rPr lang="en-US" altLang="en-US" sz="2000"/>
              <a:t>Crystalluria – treated with sod. Bicarbonate to alkalinize urine and fluids to maintain adequate hydration</a:t>
            </a:r>
            <a:br>
              <a:rPr lang="en-US" altLang="en-US" sz="2000"/>
            </a:br>
            <a:r>
              <a:rPr lang="en-US" altLang="en-US" sz="2000"/>
              <a:t>Hematuria</a:t>
            </a:r>
            <a:br>
              <a:rPr lang="en-US" altLang="en-US" sz="2000"/>
            </a:br>
            <a:r>
              <a:rPr lang="en-US" altLang="en-US" sz="2000"/>
              <a:t>Obstruction</a:t>
            </a:r>
            <a:br>
              <a:rPr lang="en-US" altLang="en-US" sz="2000"/>
            </a:br>
            <a:r>
              <a:rPr lang="en-US" altLang="en-US" sz="2000"/>
              <a:t>	implicated in nephrosis and allergic nephritis</a:t>
            </a:r>
            <a:br>
              <a:rPr lang="en-US" altLang="en-US" sz="2000"/>
            </a:br>
            <a:br>
              <a:rPr lang="en-US" altLang="en-US" sz="2000"/>
            </a:br>
            <a:r>
              <a:rPr lang="en-US" altLang="en-US" sz="2000"/>
              <a:t>OTHER SIDE EFFECTS:</a:t>
            </a:r>
            <a:br>
              <a:rPr lang="en-US" altLang="en-US" sz="2000"/>
            </a:br>
            <a:r>
              <a:rPr lang="en-US" altLang="en-US" sz="2000"/>
              <a:t>	Stevens-Johnson Syndrome – uncommon but serious and 	potentially fatal type of skin &amp; mucous membrane eruptions</a:t>
            </a:r>
            <a:br>
              <a:rPr lang="en-US" altLang="en-US" sz="2000"/>
            </a:br>
            <a:r>
              <a:rPr lang="en-US" altLang="en-US" sz="2000"/>
              <a:t>	</a:t>
            </a:r>
            <a:r>
              <a:rPr lang="en-US" altLang="en-US" sz="2000">
                <a:solidFill>
                  <a:srgbClr val="FF0000"/>
                </a:solidFill>
              </a:rPr>
              <a:t>Hematopoietic disturbances</a:t>
            </a:r>
            <a:r>
              <a:rPr lang="en-US" altLang="en-US" sz="2000"/>
              <a:t>:</a:t>
            </a:r>
            <a:br>
              <a:rPr lang="en-US" altLang="en-US" sz="2000"/>
            </a:br>
            <a:r>
              <a:rPr lang="en-US" altLang="en-US" sz="2000"/>
              <a:t>	hemolytic or aplastic anemia, thrombocytopenia, granulocytopenia, 	leukemoid reaction, provoke hemolytic reactions in patients with 	deficient rbc glucose 6 phosphate dehydrogenase</a:t>
            </a:r>
            <a:br>
              <a:rPr lang="en-US" altLang="en-US" sz="2000"/>
            </a:br>
            <a:r>
              <a:rPr lang="en-US" altLang="en-US" sz="2000"/>
              <a:t>	increased risk of </a:t>
            </a:r>
            <a:r>
              <a:rPr lang="en-US" altLang="en-US" sz="2000">
                <a:solidFill>
                  <a:srgbClr val="FF0000"/>
                </a:solidFill>
              </a:rPr>
              <a:t>kernicterus in newborns when sulfonamides were 	taken near the end of pregnancy</a:t>
            </a:r>
            <a:br>
              <a:rPr lang="en-US" altLang="en-US" sz="2000"/>
            </a:br>
            <a:r>
              <a:rPr lang="en-US" altLang="en-US" sz="2000"/>
              <a:t>	Stomatitis, Conjunctivitis, Arthritis, Hepatitis</a:t>
            </a:r>
            <a:br>
              <a:rPr lang="en-US" altLang="en-US" sz="2000"/>
            </a:br>
            <a:r>
              <a:rPr lang="en-US" altLang="en-US" sz="2000"/>
              <a:t>	Polyarteritis nodosa – rare</a:t>
            </a:r>
            <a:br>
              <a:rPr lang="en-US" altLang="en-US" sz="2000"/>
            </a:br>
            <a:r>
              <a:rPr lang="en-US" altLang="en-US" sz="2000"/>
              <a:t>	Psychosis – rare</a:t>
            </a:r>
            <a:br>
              <a:rPr lang="en-US" altLang="en-US" sz="2000"/>
            </a:br>
            <a:endParaRPr lang="en-US" altLang="en-US" sz="2000"/>
          </a:p>
        </p:txBody>
      </p:sp>
    </p:spTree>
    <p:extLst>
      <p:ext uri="{BB962C8B-B14F-4D97-AF65-F5344CB8AC3E}">
        <p14:creationId xmlns:p14="http://schemas.microsoft.com/office/powerpoint/2010/main" val="2346719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2">
            <a:extLst>
              <a:ext uri="{FF2B5EF4-FFF2-40B4-BE49-F238E27FC236}">
                <a16:creationId xmlns:a16="http://schemas.microsoft.com/office/drawing/2014/main" id="{B78277BE-FA74-4F42-B24B-B3190D1502D8}"/>
              </a:ext>
            </a:extLst>
          </p:cNvPr>
          <p:cNvSpPr>
            <a:spLocks noGrp="1" noChangeArrowheads="1"/>
          </p:cNvSpPr>
          <p:nvPr>
            <p:ph type="title"/>
          </p:nvPr>
        </p:nvSpPr>
        <p:spPr/>
        <p:txBody>
          <a:bodyPr/>
          <a:lstStyle/>
          <a:p>
            <a:pPr algn="ctr" eaLnBrk="1" hangingPunct="1"/>
            <a:r>
              <a:rPr lang="en-US" altLang="en-US" sz="4000"/>
              <a:t>STEVENS JOHNSON SYNDROME</a:t>
            </a:r>
          </a:p>
        </p:txBody>
      </p:sp>
      <p:sp>
        <p:nvSpPr>
          <p:cNvPr id="121858" name="Rectangle 3">
            <a:extLst>
              <a:ext uri="{FF2B5EF4-FFF2-40B4-BE49-F238E27FC236}">
                <a16:creationId xmlns:a16="http://schemas.microsoft.com/office/drawing/2014/main" id="{BCD6A6BD-649B-EB42-AD51-41E9E73D4055}"/>
              </a:ext>
            </a:extLst>
          </p:cNvPr>
          <p:cNvSpPr>
            <a:spLocks noGrp="1" noChangeArrowheads="1"/>
          </p:cNvSpPr>
          <p:nvPr>
            <p:ph type="body" idx="1"/>
          </p:nvPr>
        </p:nvSpPr>
        <p:spPr/>
        <p:txBody>
          <a:bodyPr/>
          <a:lstStyle/>
          <a:p>
            <a:pPr eaLnBrk="1" hangingPunct="1"/>
            <a:endParaRPr lang="en-US" altLang="en-US"/>
          </a:p>
        </p:txBody>
      </p:sp>
      <p:pic>
        <p:nvPicPr>
          <p:cNvPr id="121859" name="Picture 4" descr="stevens johnson syndrome 1">
            <a:extLst>
              <a:ext uri="{FF2B5EF4-FFF2-40B4-BE49-F238E27FC236}">
                <a16:creationId xmlns:a16="http://schemas.microsoft.com/office/drawing/2014/main" id="{A59F72BA-B9F3-9F4C-BB23-3F87301359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295400"/>
            <a:ext cx="91440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54004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2">
            <a:extLst>
              <a:ext uri="{FF2B5EF4-FFF2-40B4-BE49-F238E27FC236}">
                <a16:creationId xmlns:a16="http://schemas.microsoft.com/office/drawing/2014/main" id="{A3738566-FEDD-954A-8EE5-3784AFAA5F34}"/>
              </a:ext>
            </a:extLst>
          </p:cNvPr>
          <p:cNvSpPr>
            <a:spLocks noGrp="1" noChangeArrowheads="1"/>
          </p:cNvSpPr>
          <p:nvPr>
            <p:ph type="title"/>
          </p:nvPr>
        </p:nvSpPr>
        <p:spPr/>
        <p:txBody>
          <a:bodyPr/>
          <a:lstStyle/>
          <a:p>
            <a:pPr eaLnBrk="1" hangingPunct="1"/>
            <a:endParaRPr lang="en-US" altLang="en-US"/>
          </a:p>
        </p:txBody>
      </p:sp>
      <p:sp>
        <p:nvSpPr>
          <p:cNvPr id="122882" name="Rectangle 3">
            <a:extLst>
              <a:ext uri="{FF2B5EF4-FFF2-40B4-BE49-F238E27FC236}">
                <a16:creationId xmlns:a16="http://schemas.microsoft.com/office/drawing/2014/main" id="{F8081271-41A2-1B40-AD28-09DAABF7E614}"/>
              </a:ext>
            </a:extLst>
          </p:cNvPr>
          <p:cNvSpPr>
            <a:spLocks noGrp="1" noChangeArrowheads="1"/>
          </p:cNvSpPr>
          <p:nvPr>
            <p:ph type="body" idx="1"/>
          </p:nvPr>
        </p:nvSpPr>
        <p:spPr>
          <a:xfrm>
            <a:off x="2743200" y="457200"/>
            <a:ext cx="7772400" cy="5638800"/>
          </a:xfrm>
        </p:spPr>
        <p:txBody>
          <a:bodyPr/>
          <a:lstStyle/>
          <a:p>
            <a:pPr eaLnBrk="1" hangingPunct="1"/>
            <a:endParaRPr lang="en-US" altLang="en-US"/>
          </a:p>
        </p:txBody>
      </p:sp>
      <p:pic>
        <p:nvPicPr>
          <p:cNvPr id="122883" name="Picture 4" descr="conjunctivitis">
            <a:extLst>
              <a:ext uri="{FF2B5EF4-FFF2-40B4-BE49-F238E27FC236}">
                <a16:creationId xmlns:a16="http://schemas.microsoft.com/office/drawing/2014/main" id="{7BD98FE1-10C6-144E-BAA3-C3B8A02761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9372600" cy="64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492271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2">
            <a:extLst>
              <a:ext uri="{FF2B5EF4-FFF2-40B4-BE49-F238E27FC236}">
                <a16:creationId xmlns:a16="http://schemas.microsoft.com/office/drawing/2014/main" id="{A49885C9-C63C-D64E-8BF2-7F1B5540C43F}"/>
              </a:ext>
            </a:extLst>
          </p:cNvPr>
          <p:cNvSpPr>
            <a:spLocks noGrp="1" noChangeArrowheads="1"/>
          </p:cNvSpPr>
          <p:nvPr>
            <p:ph type="title"/>
          </p:nvPr>
        </p:nvSpPr>
        <p:spPr/>
        <p:txBody>
          <a:bodyPr/>
          <a:lstStyle/>
          <a:p>
            <a:pPr eaLnBrk="1" hangingPunct="1"/>
            <a:endParaRPr lang="en-US" altLang="en-US"/>
          </a:p>
        </p:txBody>
      </p:sp>
      <p:sp>
        <p:nvSpPr>
          <p:cNvPr id="123906" name="Rectangle 3">
            <a:extLst>
              <a:ext uri="{FF2B5EF4-FFF2-40B4-BE49-F238E27FC236}">
                <a16:creationId xmlns:a16="http://schemas.microsoft.com/office/drawing/2014/main" id="{938A0D61-81CB-9247-9ABE-B3A7367F6F1D}"/>
              </a:ext>
            </a:extLst>
          </p:cNvPr>
          <p:cNvSpPr>
            <a:spLocks noGrp="1" noChangeArrowheads="1"/>
          </p:cNvSpPr>
          <p:nvPr>
            <p:ph type="body" idx="1"/>
          </p:nvPr>
        </p:nvSpPr>
        <p:spPr/>
        <p:txBody>
          <a:bodyPr/>
          <a:lstStyle/>
          <a:p>
            <a:pPr eaLnBrk="1" hangingPunct="1"/>
            <a:endParaRPr lang="en-US" altLang="en-US"/>
          </a:p>
        </p:txBody>
      </p:sp>
      <p:pic>
        <p:nvPicPr>
          <p:cNvPr id="123907" name="Picture 4" descr="stevens johnson syndrome">
            <a:extLst>
              <a:ext uri="{FF2B5EF4-FFF2-40B4-BE49-F238E27FC236}">
                <a16:creationId xmlns:a16="http://schemas.microsoft.com/office/drawing/2014/main" id="{1FAB6EFC-8991-9249-AD8A-B41616B2CA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457200"/>
            <a:ext cx="91440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9813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PHARMACOKINETICS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9651789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2">
            <a:extLst>
              <a:ext uri="{FF2B5EF4-FFF2-40B4-BE49-F238E27FC236}">
                <a16:creationId xmlns:a16="http://schemas.microsoft.com/office/drawing/2014/main" id="{26244222-6DD0-D146-9A26-D2C216582AA1}"/>
              </a:ext>
            </a:extLst>
          </p:cNvPr>
          <p:cNvSpPr>
            <a:spLocks noGrp="1" noChangeArrowheads="1"/>
          </p:cNvSpPr>
          <p:nvPr>
            <p:ph type="title"/>
          </p:nvPr>
        </p:nvSpPr>
        <p:spPr/>
        <p:txBody>
          <a:bodyPr/>
          <a:lstStyle/>
          <a:p>
            <a:pPr algn="ctr" eaLnBrk="1" hangingPunct="1"/>
            <a:r>
              <a:rPr lang="en-US" altLang="en-US" sz="4000"/>
              <a:t>TOXIC EPIDERMAL NECROLYSIS</a:t>
            </a:r>
          </a:p>
        </p:txBody>
      </p:sp>
      <p:sp>
        <p:nvSpPr>
          <p:cNvPr id="124930" name="Rectangle 3">
            <a:extLst>
              <a:ext uri="{FF2B5EF4-FFF2-40B4-BE49-F238E27FC236}">
                <a16:creationId xmlns:a16="http://schemas.microsoft.com/office/drawing/2014/main" id="{BA7F2200-5BA3-A345-B515-D048AA9FFE89}"/>
              </a:ext>
            </a:extLst>
          </p:cNvPr>
          <p:cNvSpPr>
            <a:spLocks noGrp="1" noChangeArrowheads="1"/>
          </p:cNvSpPr>
          <p:nvPr>
            <p:ph type="body" idx="1"/>
          </p:nvPr>
        </p:nvSpPr>
        <p:spPr/>
        <p:txBody>
          <a:bodyPr/>
          <a:lstStyle/>
          <a:p>
            <a:pPr eaLnBrk="1" hangingPunct="1"/>
            <a:endParaRPr lang="en-US" altLang="en-US"/>
          </a:p>
        </p:txBody>
      </p:sp>
      <p:pic>
        <p:nvPicPr>
          <p:cNvPr id="124931" name="Picture 4" descr="toxci epidermal necrolysis">
            <a:extLst>
              <a:ext uri="{FF2B5EF4-FFF2-40B4-BE49-F238E27FC236}">
                <a16:creationId xmlns:a16="http://schemas.microsoft.com/office/drawing/2014/main" id="{208B0606-07C7-564E-A84E-C2956249B6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7526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0385887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Rectangle 4">
            <a:extLst>
              <a:ext uri="{FF2B5EF4-FFF2-40B4-BE49-F238E27FC236}">
                <a16:creationId xmlns:a16="http://schemas.microsoft.com/office/drawing/2014/main" id="{26FD048B-9C40-604D-B4DF-A3FCB0FD5B54}"/>
              </a:ext>
            </a:extLst>
          </p:cNvPr>
          <p:cNvSpPr>
            <a:spLocks noGrp="1" noChangeArrowheads="1"/>
          </p:cNvSpPr>
          <p:nvPr>
            <p:ph type="title"/>
          </p:nvPr>
        </p:nvSpPr>
        <p:spPr>
          <a:xfrm>
            <a:off x="2743200" y="533400"/>
            <a:ext cx="7924800" cy="6324600"/>
          </a:xfrm>
        </p:spPr>
        <p:txBody>
          <a:bodyPr>
            <a:normAutofit fontScale="90000"/>
          </a:bodyPr>
          <a:lstStyle/>
          <a:p>
            <a:pPr eaLnBrk="1" hangingPunct="1"/>
            <a:r>
              <a:rPr lang="en-US" altLang="en-US" sz="2400"/>
              <a:t>TRIMETHOPRIM</a:t>
            </a:r>
            <a:br>
              <a:rPr lang="en-US" altLang="en-US" sz="2400"/>
            </a:br>
            <a:r>
              <a:rPr lang="en-US" altLang="en-US" sz="2000"/>
              <a:t>	well absorbed from the gut</a:t>
            </a:r>
            <a:br>
              <a:rPr lang="en-US" altLang="en-US" sz="2000"/>
            </a:br>
            <a:r>
              <a:rPr lang="en-US" altLang="en-US" sz="2000"/>
              <a:t>	</a:t>
            </a:r>
            <a:r>
              <a:rPr lang="en-US" altLang="en-US" sz="2000">
                <a:solidFill>
                  <a:srgbClr val="FF0000"/>
                </a:solidFill>
              </a:rPr>
              <a:t>widely distributed in body fluids and tissues incldg. CSF</a:t>
            </a:r>
            <a:br>
              <a:rPr lang="en-US" altLang="en-US" sz="2000">
                <a:solidFill>
                  <a:srgbClr val="FF0000"/>
                </a:solidFill>
              </a:rPr>
            </a:br>
            <a:r>
              <a:rPr lang="en-US" altLang="en-US" sz="2000">
                <a:solidFill>
                  <a:srgbClr val="FF0000"/>
                </a:solidFill>
              </a:rPr>
              <a:t>	found in high concentrations in prostatic &amp; vaginal fluids</a:t>
            </a:r>
            <a:br>
              <a:rPr lang="en-US" altLang="en-US" sz="2000"/>
            </a:br>
            <a:r>
              <a:rPr lang="en-US" altLang="en-US" sz="2000"/>
              <a:t>	Even if given orally alone or in combination with sulfonamides, 	it will have the same half-life</a:t>
            </a:r>
            <a:br>
              <a:rPr lang="en-US" altLang="en-US" sz="2000"/>
            </a:br>
            <a:r>
              <a:rPr lang="en-US" altLang="en-US" sz="2000"/>
              <a:t>	More lipid soluble – larger volume of distribution than 	sulfonamides</a:t>
            </a:r>
            <a:br>
              <a:rPr lang="en-US" altLang="en-US" sz="2000"/>
            </a:br>
            <a:r>
              <a:rPr lang="en-US" altLang="en-US" sz="2000"/>
              <a:t>RESISTANCE TO TM:</a:t>
            </a:r>
            <a:br>
              <a:rPr lang="en-US" altLang="en-US" sz="2000"/>
            </a:br>
            <a:r>
              <a:rPr lang="en-US" altLang="en-US" sz="2000"/>
              <a:t>	due to reduced cell permeability</a:t>
            </a:r>
            <a:br>
              <a:rPr lang="en-US" altLang="en-US" sz="2000"/>
            </a:br>
            <a:r>
              <a:rPr lang="en-US" altLang="en-US" sz="2000"/>
              <a:t>	due to overproduction of dihydrofolate reductase</a:t>
            </a:r>
            <a:br>
              <a:rPr lang="en-US" altLang="en-US" sz="2000"/>
            </a:br>
            <a:r>
              <a:rPr lang="en-US" altLang="en-US" sz="2000"/>
              <a:t>	due to production of an altered reductase &amp; reduced drug binding</a:t>
            </a:r>
            <a:br>
              <a:rPr lang="en-US" altLang="en-US" sz="2000"/>
            </a:br>
            <a:r>
              <a:rPr lang="en-US" altLang="en-US" sz="2000"/>
              <a:t>CLINICAL USES:</a:t>
            </a:r>
            <a:br>
              <a:rPr lang="en-US" altLang="en-US" sz="2000"/>
            </a:br>
            <a:r>
              <a:rPr lang="en-US" altLang="en-US" sz="2000"/>
              <a:t>    Oral TM:</a:t>
            </a:r>
            <a:br>
              <a:rPr lang="en-US" altLang="en-US" sz="2000"/>
            </a:br>
            <a:r>
              <a:rPr lang="en-US" altLang="en-US" sz="2000"/>
              <a:t>	acute UTI 100 mg BID</a:t>
            </a:r>
            <a:br>
              <a:rPr lang="en-US" altLang="en-US" sz="2000"/>
            </a:br>
            <a:r>
              <a:rPr lang="en-US" altLang="en-US" sz="2000"/>
              <a:t>	community acquired organisms – 200 ug to 600 ug/ml 	concentration of TM in urine</a:t>
            </a:r>
            <a:br>
              <a:rPr lang="en-US" altLang="en-US" sz="2000"/>
            </a:br>
            <a:r>
              <a:rPr lang="en-US" altLang="en-US" sz="2000"/>
              <a:t>ADVERSE EFFECTS:</a:t>
            </a:r>
            <a:br>
              <a:rPr lang="en-US" altLang="en-US" sz="2000"/>
            </a:br>
            <a:r>
              <a:rPr lang="en-US" altLang="en-US" sz="2000"/>
              <a:t>megaloblastic anemia, leucopenia, granulocytopenia</a:t>
            </a:r>
            <a:br>
              <a:rPr lang="en-US" altLang="en-US" sz="2000"/>
            </a:br>
            <a:r>
              <a:rPr lang="en-US" altLang="en-US" sz="2000"/>
              <a:t>Prevention of adverse effects:</a:t>
            </a:r>
            <a:br>
              <a:rPr lang="en-US" altLang="en-US" sz="2000"/>
            </a:br>
            <a:r>
              <a:rPr lang="en-US" altLang="en-US" sz="2000"/>
              <a:t>simultaneous administration of folinic acid 6 mg-8 mg/day</a:t>
            </a:r>
          </a:p>
        </p:txBody>
      </p:sp>
    </p:spTree>
    <p:extLst>
      <p:ext uri="{BB962C8B-B14F-4D97-AF65-F5344CB8AC3E}">
        <p14:creationId xmlns:p14="http://schemas.microsoft.com/office/powerpoint/2010/main" val="3334897165"/>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Rectangle 4">
            <a:extLst>
              <a:ext uri="{FF2B5EF4-FFF2-40B4-BE49-F238E27FC236}">
                <a16:creationId xmlns:a16="http://schemas.microsoft.com/office/drawing/2014/main" id="{9B443ED9-8970-674A-8A2D-C8A5F65ECDFE}"/>
              </a:ext>
            </a:extLst>
          </p:cNvPr>
          <p:cNvSpPr>
            <a:spLocks noGrp="1" noChangeArrowheads="1"/>
          </p:cNvSpPr>
          <p:nvPr>
            <p:ph type="title"/>
          </p:nvPr>
        </p:nvSpPr>
        <p:spPr>
          <a:xfrm>
            <a:off x="2819400" y="304800"/>
            <a:ext cx="7696200" cy="6096000"/>
          </a:xfrm>
        </p:spPr>
        <p:txBody>
          <a:bodyPr>
            <a:normAutofit fontScale="90000"/>
          </a:bodyPr>
          <a:lstStyle/>
          <a:p>
            <a:pPr eaLnBrk="1" hangingPunct="1"/>
            <a:r>
              <a:rPr lang="en-US" altLang="en-US" sz="2800"/>
              <a:t>TRIMETHOPRIM-SULFAMETHOXAZOLE (CO-TRIMOXAZOLE)</a:t>
            </a:r>
            <a:br>
              <a:rPr lang="en-US" altLang="en-US" sz="2800"/>
            </a:br>
            <a:br>
              <a:rPr lang="en-US" altLang="en-US" sz="2800"/>
            </a:br>
            <a:r>
              <a:rPr lang="en-US" altLang="en-US" sz="2000"/>
              <a:t>	</a:t>
            </a:r>
            <a:r>
              <a:rPr lang="en-US" altLang="en-US" sz="2400"/>
              <a:t>synergistically active antimicrobial agent which </a:t>
            </a:r>
            <a:br>
              <a:rPr lang="en-US" altLang="en-US" sz="2400"/>
            </a:br>
            <a:r>
              <a:rPr lang="en-US" altLang="en-US" sz="2400"/>
              <a:t>            blocks two sequential steps in the obligate </a:t>
            </a:r>
            <a:br>
              <a:rPr lang="en-US" altLang="en-US" sz="2400"/>
            </a:br>
            <a:r>
              <a:rPr lang="en-US" altLang="en-US" sz="2400"/>
              <a:t>            enzymatic reaction in bacteria preventing the </a:t>
            </a:r>
            <a:br>
              <a:rPr lang="en-US" altLang="en-US" sz="2400"/>
            </a:br>
            <a:r>
              <a:rPr lang="en-US" altLang="en-US" sz="2400"/>
              <a:t>           formation of nucleotides:</a:t>
            </a:r>
            <a:br>
              <a:rPr lang="en-US" altLang="en-US" sz="2400"/>
            </a:br>
            <a:r>
              <a:rPr lang="en-US" altLang="en-US" sz="2400"/>
              <a:t>	</a:t>
            </a:r>
            <a:br>
              <a:rPr lang="en-US" altLang="en-US" sz="2400"/>
            </a:br>
            <a:r>
              <a:rPr lang="en-US" altLang="en-US" sz="2400"/>
              <a:t>	Sulfamethoxazole – competitively inhibits the </a:t>
            </a:r>
            <a:br>
              <a:rPr lang="en-US" altLang="en-US" sz="2400"/>
            </a:br>
            <a:r>
              <a:rPr lang="en-US" altLang="en-US" sz="2400"/>
              <a:t>            incorporation of PABA into folic acid</a:t>
            </a:r>
            <a:br>
              <a:rPr lang="en-US" altLang="en-US" sz="2400"/>
            </a:br>
            <a:r>
              <a:rPr lang="en-US" altLang="en-US" sz="2400"/>
              <a:t>	</a:t>
            </a:r>
            <a:br>
              <a:rPr lang="en-US" altLang="en-US" sz="2400"/>
            </a:br>
            <a:r>
              <a:rPr lang="en-US" altLang="en-US" sz="2400"/>
              <a:t>	Trimethoprim inhibits dihydrofolate reductase </a:t>
            </a:r>
            <a:br>
              <a:rPr lang="en-US" altLang="en-US" sz="2400"/>
            </a:br>
            <a:r>
              <a:rPr lang="en-US" altLang="en-US" sz="2400"/>
              <a:t>           preventing the 	reduction of dihydrofolate to </a:t>
            </a:r>
            <a:br>
              <a:rPr lang="en-US" altLang="en-US" sz="2400"/>
            </a:br>
            <a:r>
              <a:rPr lang="en-US" altLang="en-US" sz="2400"/>
              <a:t>           tetrahydrofolate</a:t>
            </a:r>
          </a:p>
        </p:txBody>
      </p:sp>
    </p:spTree>
    <p:extLst>
      <p:ext uri="{BB962C8B-B14F-4D97-AF65-F5344CB8AC3E}">
        <p14:creationId xmlns:p14="http://schemas.microsoft.com/office/powerpoint/2010/main" val="397424159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4">
            <a:extLst>
              <a:ext uri="{FF2B5EF4-FFF2-40B4-BE49-F238E27FC236}">
                <a16:creationId xmlns:a16="http://schemas.microsoft.com/office/drawing/2014/main" id="{F80CBAF6-BEDF-124F-8A44-55095C872487}"/>
              </a:ext>
            </a:extLst>
          </p:cNvPr>
          <p:cNvSpPr>
            <a:spLocks noGrp="1" noChangeArrowheads="1"/>
          </p:cNvSpPr>
          <p:nvPr>
            <p:ph type="title"/>
          </p:nvPr>
        </p:nvSpPr>
        <p:spPr>
          <a:xfrm>
            <a:off x="2971800" y="609600"/>
            <a:ext cx="7543800" cy="6324600"/>
          </a:xfrm>
        </p:spPr>
        <p:txBody>
          <a:bodyPr>
            <a:normAutofit fontScale="90000"/>
          </a:bodyPr>
          <a:lstStyle/>
          <a:p>
            <a:pPr eaLnBrk="1" hangingPunct="1"/>
            <a:r>
              <a:rPr lang="en-US" altLang="en-US" sz="2400"/>
              <a:t>ADVANTAGES OF THE COMBINATION:</a:t>
            </a:r>
            <a:br>
              <a:rPr lang="en-US" altLang="en-US" sz="2400"/>
            </a:br>
            <a:r>
              <a:rPr lang="en-US" altLang="en-US" sz="2400"/>
              <a:t>	increased potency</a:t>
            </a:r>
            <a:br>
              <a:rPr lang="en-US" altLang="en-US" sz="2400"/>
            </a:br>
            <a:r>
              <a:rPr lang="en-US" altLang="en-US" sz="2400"/>
              <a:t>	increases spectrum</a:t>
            </a:r>
            <a:br>
              <a:rPr lang="en-US" altLang="en-US" sz="2400"/>
            </a:br>
            <a:r>
              <a:rPr lang="en-US" altLang="en-US" sz="2400"/>
              <a:t>	decreased incidence of resistance</a:t>
            </a:r>
            <a:br>
              <a:rPr lang="en-US" altLang="en-US" sz="2400"/>
            </a:br>
            <a:r>
              <a:rPr lang="en-US" altLang="en-US" sz="2400"/>
              <a:t>	</a:t>
            </a:r>
            <a:r>
              <a:rPr lang="en-US" altLang="en-US" sz="2400">
                <a:solidFill>
                  <a:srgbClr val="FF0000"/>
                </a:solidFill>
              </a:rPr>
              <a:t>exhibits selective toxicity for bacteria which must 	synthesize their own folic acid</a:t>
            </a:r>
            <a:br>
              <a:rPr lang="en-US" altLang="en-US" sz="2400"/>
            </a:br>
            <a:r>
              <a:rPr lang="en-US" altLang="en-US" sz="2400"/>
              <a:t>Trimethoprim is more potent, more lipid soluble and has a 	greater volume of distribution than sulfa drugs</a:t>
            </a:r>
            <a:br>
              <a:rPr lang="en-US" altLang="en-US" sz="2400"/>
            </a:br>
            <a:r>
              <a:rPr lang="en-US" altLang="en-US" sz="2400"/>
              <a:t>Penetrates CSF well</a:t>
            </a:r>
            <a:br>
              <a:rPr lang="en-US" altLang="en-US" sz="2400"/>
            </a:br>
            <a:r>
              <a:rPr lang="en-US" altLang="en-US" sz="2400"/>
              <a:t>	65-70% of each drug is protein bound</a:t>
            </a:r>
            <a:br>
              <a:rPr lang="en-US" altLang="en-US" sz="2400"/>
            </a:br>
            <a:r>
              <a:rPr lang="en-US" altLang="en-US" sz="2400"/>
              <a:t>	Eliminated in the urine within 24 h – reduce dose by 	half if creatinine clearance is 15-30 ml/min</a:t>
            </a:r>
            <a:br>
              <a:rPr lang="en-US" altLang="en-US" sz="2400"/>
            </a:br>
            <a:r>
              <a:rPr lang="en-US" altLang="en-US" sz="2400"/>
              <a:t>CLINICAL USES:</a:t>
            </a:r>
            <a:br>
              <a:rPr lang="en-US" altLang="en-US" sz="2400"/>
            </a:br>
            <a:r>
              <a:rPr lang="en-US" altLang="en-US" sz="2400"/>
              <a:t>Oral TMP-SMX</a:t>
            </a:r>
            <a:br>
              <a:rPr lang="en-US" altLang="en-US" sz="2400"/>
            </a:br>
            <a:r>
              <a:rPr lang="en-US" altLang="en-US" sz="2400"/>
              <a:t>	</a:t>
            </a:r>
            <a:r>
              <a:rPr lang="en-US" altLang="en-US" sz="2400">
                <a:solidFill>
                  <a:srgbClr val="FF0000"/>
                </a:solidFill>
              </a:rPr>
              <a:t>urinary tract infection</a:t>
            </a:r>
            <a:r>
              <a:rPr lang="en-US" altLang="en-US" sz="2400"/>
              <a:t>:</a:t>
            </a:r>
            <a:br>
              <a:rPr lang="en-US" altLang="en-US"/>
            </a:br>
            <a:endParaRPr lang="en-US" altLang="en-US"/>
          </a:p>
        </p:txBody>
      </p:sp>
    </p:spTree>
    <p:extLst>
      <p:ext uri="{BB962C8B-B14F-4D97-AF65-F5344CB8AC3E}">
        <p14:creationId xmlns:p14="http://schemas.microsoft.com/office/powerpoint/2010/main" val="1560250229"/>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Rectangle 4">
            <a:extLst>
              <a:ext uri="{FF2B5EF4-FFF2-40B4-BE49-F238E27FC236}">
                <a16:creationId xmlns:a16="http://schemas.microsoft.com/office/drawing/2014/main" id="{C6D22024-3990-064C-9B20-240080BB024F}"/>
              </a:ext>
            </a:extLst>
          </p:cNvPr>
          <p:cNvSpPr>
            <a:spLocks noGrp="1" noChangeArrowheads="1"/>
          </p:cNvSpPr>
          <p:nvPr>
            <p:ph type="title"/>
          </p:nvPr>
        </p:nvSpPr>
        <p:spPr>
          <a:xfrm>
            <a:off x="2743200" y="304800"/>
            <a:ext cx="7772400" cy="6248400"/>
          </a:xfrm>
        </p:spPr>
        <p:txBody>
          <a:bodyPr/>
          <a:lstStyle/>
          <a:p>
            <a:pPr eaLnBrk="1" hangingPunct="1"/>
            <a:r>
              <a:rPr lang="en-US" altLang="en-US" sz="2000"/>
              <a:t>	</a:t>
            </a:r>
            <a:r>
              <a:rPr lang="en-US" altLang="en-US" sz="2000">
                <a:solidFill>
                  <a:srgbClr val="FF0000"/>
                </a:solidFill>
              </a:rPr>
              <a:t>complicated UTI </a:t>
            </a:r>
            <a:r>
              <a:rPr lang="en-US" altLang="en-US" sz="2000"/>
              <a:t>– 2 double strength tabs (TM-160 mg+SM 800 	mg) q 12 hours</a:t>
            </a:r>
            <a:br>
              <a:rPr lang="en-US" altLang="en-US" sz="2000"/>
            </a:br>
            <a:r>
              <a:rPr lang="en-US" altLang="en-US" sz="2000"/>
              <a:t>	</a:t>
            </a:r>
            <a:r>
              <a:rPr lang="en-US" altLang="en-US" sz="2000">
                <a:solidFill>
                  <a:srgbClr val="FF0000"/>
                </a:solidFill>
              </a:rPr>
              <a:t>Recurrent UTI prophylaxis </a:t>
            </a:r>
            <a:r>
              <a:rPr lang="en-US" altLang="en-US" sz="2000"/>
              <a:t>– ½ of regular size (single strength) 	3x weekly</a:t>
            </a:r>
            <a:br>
              <a:rPr lang="en-US" altLang="en-US" sz="2000"/>
            </a:br>
            <a:r>
              <a:rPr lang="en-US" altLang="en-US" sz="2000"/>
              <a:t>Prostatitis – 2 double strength tabs (TM 160 mg + SM 800 mg) q 12 h</a:t>
            </a:r>
            <a:br>
              <a:rPr lang="en-US" altLang="en-US" sz="2000"/>
            </a:br>
            <a:br>
              <a:rPr lang="en-US" altLang="en-US" sz="2000"/>
            </a:br>
            <a:r>
              <a:rPr lang="en-US" altLang="en-US" sz="2000"/>
              <a:t>Susceptible strains of shigella and salmonella</a:t>
            </a:r>
            <a:br>
              <a:rPr lang="en-US" altLang="en-US" sz="2000"/>
            </a:br>
            <a:r>
              <a:rPr lang="en-US" altLang="en-US" sz="2000"/>
              <a:t>	2 double strength tabs q 12 h</a:t>
            </a:r>
            <a:br>
              <a:rPr lang="en-US" altLang="en-US" sz="2000"/>
            </a:br>
            <a:r>
              <a:rPr lang="en-US" altLang="en-US" sz="2000"/>
              <a:t>Children with shigellosis, UTI, otitis media-8mg/kg TM and 40 mg/kg 	SM q 12 hours</a:t>
            </a:r>
            <a:br>
              <a:rPr lang="en-US" altLang="en-US" sz="2000"/>
            </a:br>
            <a:r>
              <a:rPr lang="en-US" altLang="en-US" sz="2000">
                <a:solidFill>
                  <a:srgbClr val="FF0000"/>
                </a:solidFill>
              </a:rPr>
              <a:t>P. carinii and other pathogens </a:t>
            </a:r>
            <a:r>
              <a:rPr lang="en-US" altLang="en-US" sz="2000"/>
              <a:t>– orally 15-20 mg/kg </a:t>
            </a:r>
            <a:br>
              <a:rPr lang="en-US" altLang="en-US" sz="2000"/>
            </a:br>
            <a:r>
              <a:rPr lang="en-US" altLang="en-US" sz="2000"/>
              <a:t>	in immunosuppressed patients – one double strength tab daily or 	3x weekly</a:t>
            </a:r>
            <a:br>
              <a:rPr lang="en-US" altLang="en-US" sz="2000"/>
            </a:br>
            <a:r>
              <a:rPr lang="en-US" altLang="en-US" sz="2000"/>
              <a:t>Nontuberculous mycobacterial infection</a:t>
            </a:r>
            <a:br>
              <a:rPr lang="en-US" altLang="en-US" sz="2000"/>
            </a:br>
            <a:br>
              <a:rPr lang="en-US" altLang="en-US" sz="2000"/>
            </a:br>
            <a:r>
              <a:rPr lang="en-US" altLang="en-US" sz="2000"/>
              <a:t>Respiratory tract pathogens – useful alternative to B lactamase for 	community acquired bacterial pneumonia</a:t>
            </a:r>
            <a:br>
              <a:rPr lang="en-US" altLang="en-US" sz="4000"/>
            </a:br>
            <a:endParaRPr lang="en-US" altLang="en-US" sz="4000"/>
          </a:p>
        </p:txBody>
      </p:sp>
    </p:spTree>
    <p:extLst>
      <p:ext uri="{BB962C8B-B14F-4D97-AF65-F5344CB8AC3E}">
        <p14:creationId xmlns:p14="http://schemas.microsoft.com/office/powerpoint/2010/main" val="1660779822"/>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4">
            <a:extLst>
              <a:ext uri="{FF2B5EF4-FFF2-40B4-BE49-F238E27FC236}">
                <a16:creationId xmlns:a16="http://schemas.microsoft.com/office/drawing/2014/main" id="{21A3B478-0515-C74A-BAD9-CD74B831917C}"/>
              </a:ext>
            </a:extLst>
          </p:cNvPr>
          <p:cNvSpPr>
            <a:spLocks noGrp="1" noChangeArrowheads="1"/>
          </p:cNvSpPr>
          <p:nvPr>
            <p:ph type="title"/>
          </p:nvPr>
        </p:nvSpPr>
        <p:spPr>
          <a:xfrm>
            <a:off x="2743200" y="304800"/>
            <a:ext cx="7772400" cy="6324600"/>
          </a:xfrm>
        </p:spPr>
        <p:txBody>
          <a:bodyPr/>
          <a:lstStyle/>
          <a:p>
            <a:pPr eaLnBrk="1" hangingPunct="1"/>
            <a:r>
              <a:rPr lang="en-US" altLang="en-US" sz="2000"/>
              <a:t>CLINICAL USES:</a:t>
            </a:r>
            <a:br>
              <a:rPr lang="en-US" altLang="en-US" sz="2000"/>
            </a:br>
            <a:r>
              <a:rPr lang="en-US" altLang="en-US" sz="2000">
                <a:solidFill>
                  <a:srgbClr val="FF0000"/>
                </a:solidFill>
              </a:rPr>
              <a:t>Inravenous TMP-SMX:</a:t>
            </a:r>
            <a:br>
              <a:rPr lang="en-US" altLang="en-US" sz="2000"/>
            </a:br>
            <a:r>
              <a:rPr lang="en-US" altLang="en-US" sz="2000"/>
              <a:t>	drug of choice for moderately severe to severe </a:t>
            </a:r>
            <a:r>
              <a:rPr lang="en-US" altLang="en-US" sz="2000">
                <a:solidFill>
                  <a:srgbClr val="FF0000"/>
                </a:solidFill>
              </a:rPr>
              <a:t>pneumocystis 	pneumonia esp. patients with AIDS</a:t>
            </a:r>
            <a:br>
              <a:rPr lang="en-US" altLang="en-US" sz="2000"/>
            </a:br>
            <a:r>
              <a:rPr lang="en-US" altLang="en-US" sz="2000"/>
              <a:t>TM 80 mgs + SM 400mg/5 ml diluted in 125 ml of D5W</a:t>
            </a:r>
            <a:br>
              <a:rPr lang="en-US" altLang="en-US" sz="2000"/>
            </a:br>
            <a:br>
              <a:rPr lang="en-US" altLang="en-US" sz="2000"/>
            </a:br>
            <a:r>
              <a:rPr lang="en-US" altLang="en-US" sz="2000"/>
              <a:t>Folinic acid increases morbidity and treatment failures so not used</a:t>
            </a:r>
            <a:br>
              <a:rPr lang="en-US" altLang="en-US" sz="2000"/>
            </a:br>
            <a:br>
              <a:rPr lang="en-US" altLang="en-US" sz="2000"/>
            </a:br>
            <a:r>
              <a:rPr lang="en-US" altLang="en-US" sz="2000"/>
              <a:t>Used for Gram (-) bacterial sepsis – incldg. Those caused by some multiple drug resistant species such as Enterobacter and Serratia Shigellosis, Typhoid fever</a:t>
            </a:r>
            <a:br>
              <a:rPr lang="en-US" altLang="en-US" sz="2000"/>
            </a:br>
            <a:r>
              <a:rPr lang="en-US" altLang="en-US" sz="2000"/>
              <a:t>UTI caused by susceptible organisms if patient is unable to take drug 	orally</a:t>
            </a:r>
            <a:br>
              <a:rPr lang="en-US" altLang="en-US" sz="2000"/>
            </a:br>
            <a:r>
              <a:rPr lang="en-US" altLang="en-US" sz="2000"/>
              <a:t>Dosage- 10-20 mg/kg/day of TM component</a:t>
            </a:r>
            <a:br>
              <a:rPr lang="en-US" altLang="en-US" sz="2000"/>
            </a:br>
            <a:r>
              <a:rPr lang="en-US" altLang="en-US" sz="2000"/>
              <a:t>Oral Pyrimethamine + Sulfadiazine= used in the treatment of 	</a:t>
            </a:r>
            <a:r>
              <a:rPr lang="en-US" altLang="en-US" sz="2000">
                <a:solidFill>
                  <a:srgbClr val="FF0000"/>
                </a:solidFill>
              </a:rPr>
              <a:t>leishmaniasis and toxoplasmosis</a:t>
            </a:r>
            <a:br>
              <a:rPr lang="en-US" altLang="en-US" sz="2000"/>
            </a:br>
            <a:r>
              <a:rPr lang="en-US" altLang="en-US" sz="2000"/>
              <a:t>Pyrimethamine + Sulfadoxine = used in the treatment of Falciparum 	malaria</a:t>
            </a:r>
          </a:p>
        </p:txBody>
      </p:sp>
    </p:spTree>
    <p:extLst>
      <p:ext uri="{BB962C8B-B14F-4D97-AF65-F5344CB8AC3E}">
        <p14:creationId xmlns:p14="http://schemas.microsoft.com/office/powerpoint/2010/main" val="58087178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4">
            <a:extLst>
              <a:ext uri="{FF2B5EF4-FFF2-40B4-BE49-F238E27FC236}">
                <a16:creationId xmlns:a16="http://schemas.microsoft.com/office/drawing/2014/main" id="{6624F216-7405-CA40-B23F-AEE7F307FFA1}"/>
              </a:ext>
            </a:extLst>
          </p:cNvPr>
          <p:cNvSpPr>
            <a:spLocks noGrp="1" noChangeArrowheads="1"/>
          </p:cNvSpPr>
          <p:nvPr>
            <p:ph type="title"/>
          </p:nvPr>
        </p:nvSpPr>
        <p:spPr>
          <a:xfrm>
            <a:off x="2819400" y="304800"/>
            <a:ext cx="7696200" cy="6248400"/>
          </a:xfrm>
        </p:spPr>
        <p:txBody>
          <a:bodyPr/>
          <a:lstStyle/>
          <a:p>
            <a:pPr eaLnBrk="1" hangingPunct="1"/>
            <a:r>
              <a:rPr lang="en-US" altLang="en-US" sz="2400"/>
              <a:t>ADVERSE EFFECTS</a:t>
            </a:r>
            <a:r>
              <a:rPr lang="en-US" altLang="en-US" sz="2000"/>
              <a:t>:</a:t>
            </a:r>
            <a:br>
              <a:rPr lang="en-US" altLang="en-US" sz="2000"/>
            </a:br>
            <a:r>
              <a:rPr lang="en-US" altLang="en-US" sz="2000"/>
              <a:t>	mostly due to untoward reactions to SMX</a:t>
            </a:r>
            <a:br>
              <a:rPr lang="en-US" altLang="en-US" sz="2000"/>
            </a:br>
            <a:r>
              <a:rPr lang="en-US" altLang="en-US" sz="2000"/>
              <a:t>	</a:t>
            </a:r>
            <a:r>
              <a:rPr lang="en-US" altLang="en-US" sz="2000">
                <a:solidFill>
                  <a:srgbClr val="FF0000"/>
                </a:solidFill>
              </a:rPr>
              <a:t>dermatological effects</a:t>
            </a:r>
            <a:br>
              <a:rPr lang="en-US" altLang="en-US" sz="2000"/>
            </a:br>
            <a:r>
              <a:rPr lang="en-US" altLang="en-US" sz="2000"/>
              <a:t>	GI effects: glossitis, stomatitis, nausea and vomiting</a:t>
            </a:r>
            <a:br>
              <a:rPr lang="en-US" altLang="en-US" sz="2000"/>
            </a:br>
            <a:r>
              <a:rPr lang="en-US" altLang="en-US" sz="2000"/>
              <a:t>	CNS disturbances: headache, depression, hallucinations</a:t>
            </a:r>
            <a:br>
              <a:rPr lang="en-US" altLang="en-US" sz="2000"/>
            </a:br>
            <a:r>
              <a:rPr lang="en-US" altLang="en-US" sz="2000"/>
              <a:t>	</a:t>
            </a:r>
            <a:r>
              <a:rPr lang="en-US" altLang="en-US" sz="2000">
                <a:solidFill>
                  <a:srgbClr val="FF0000"/>
                </a:solidFill>
              </a:rPr>
              <a:t>Hematologic reactions</a:t>
            </a:r>
            <a:r>
              <a:rPr lang="en-US" altLang="en-US" sz="2000"/>
              <a:t>- aplastic, hemolytic and macrocytic 	anemia, coagulation disorders</a:t>
            </a:r>
            <a:br>
              <a:rPr lang="en-US" altLang="en-US" sz="2000"/>
            </a:br>
            <a:r>
              <a:rPr lang="en-US" altLang="en-US" sz="2000"/>
              <a:t>	Vasculitis</a:t>
            </a:r>
            <a:br>
              <a:rPr lang="en-US" altLang="en-US" sz="2000"/>
            </a:br>
            <a:r>
              <a:rPr lang="en-US" altLang="en-US" sz="2000"/>
              <a:t>	</a:t>
            </a:r>
            <a:r>
              <a:rPr lang="en-US" altLang="en-US" sz="2000">
                <a:solidFill>
                  <a:srgbClr val="FF0000"/>
                </a:solidFill>
              </a:rPr>
              <a:t>Renal impairment or damage</a:t>
            </a:r>
            <a:br>
              <a:rPr lang="en-US" altLang="en-US" sz="2000"/>
            </a:br>
            <a:r>
              <a:rPr lang="en-US" altLang="en-US" sz="2000"/>
              <a:t>AIDS PATIENTS</a:t>
            </a:r>
            <a:br>
              <a:rPr lang="en-US" altLang="en-US" sz="2000"/>
            </a:br>
            <a:r>
              <a:rPr lang="en-US" altLang="en-US" sz="2000"/>
              <a:t>	more sensitive to increased frequency of reactions toward TMP-	SMX drug:</a:t>
            </a:r>
            <a:br>
              <a:rPr lang="en-US" altLang="en-US" sz="2000"/>
            </a:br>
            <a:r>
              <a:rPr lang="en-US" altLang="en-US" sz="2000"/>
              <a:t>	-rashes, hemtologic effects-leukopenia, fever, diarrhea, elevated 	hepatic aminotransterases, hyperkalemia, hyponatremia</a:t>
            </a:r>
          </a:p>
        </p:txBody>
      </p:sp>
    </p:spTree>
    <p:extLst>
      <p:ext uri="{BB962C8B-B14F-4D97-AF65-F5344CB8AC3E}">
        <p14:creationId xmlns:p14="http://schemas.microsoft.com/office/powerpoint/2010/main" val="88166635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7409A-A0EE-5049-9425-753A1AB3E017}"/>
              </a:ext>
            </a:extLst>
          </p:cNvPr>
          <p:cNvSpPr>
            <a:spLocks noGrp="1"/>
          </p:cNvSpPr>
          <p:nvPr>
            <p:ph type="ctrTitle"/>
          </p:nvPr>
        </p:nvSpPr>
        <p:spPr/>
        <p:txBody>
          <a:bodyPr/>
          <a:lstStyle/>
          <a:p>
            <a:r>
              <a:rPr lang="en-US" dirty="0"/>
              <a:t>METRONIDAZOLE</a:t>
            </a:r>
          </a:p>
        </p:txBody>
      </p:sp>
      <p:sp>
        <p:nvSpPr>
          <p:cNvPr id="3" name="Subtitle 2">
            <a:extLst>
              <a:ext uri="{FF2B5EF4-FFF2-40B4-BE49-F238E27FC236}">
                <a16:creationId xmlns:a16="http://schemas.microsoft.com/office/drawing/2014/main" id="{F1177BF2-6D80-7A45-A2FB-00B1FBA8EADF}"/>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04056363"/>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D8924-E948-9F4F-8351-F991B58A4A6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6D7607E-5D88-9041-9835-6B3159EF9055}"/>
              </a:ext>
            </a:extLst>
          </p:cNvPr>
          <p:cNvSpPr>
            <a:spLocks noGrp="1"/>
          </p:cNvSpPr>
          <p:nvPr>
            <p:ph sz="quarter" idx="1"/>
          </p:nvPr>
        </p:nvSpPr>
        <p:spPr/>
        <p:txBody>
          <a:bodyPr>
            <a:normAutofit/>
          </a:bodyPr>
          <a:lstStyle/>
          <a:p>
            <a:r>
              <a:rPr lang="en-US" b="1" dirty="0"/>
              <a:t>Metronidazole</a:t>
            </a:r>
            <a:r>
              <a:rPr lang="en-US" dirty="0"/>
              <a:t>, a 5-nitroimidazole, was discovered in the 1950s. It continues to be an important and frequently used antibiotic for the treatment of infections caused by anaerobic bacteria. </a:t>
            </a:r>
          </a:p>
          <a:p>
            <a:r>
              <a:rPr lang="en-US" dirty="0"/>
              <a:t>Resistance to metronidazole is rare among obligate anaerobic bacteria. When it does occur, it is thought to result from a decrease in the capacity of the electron transport proteins to reduce the nitro group of metronidazole. The development of resistance in the microaerophilic bacterium </a:t>
            </a:r>
            <a:r>
              <a:rPr lang="en-US" i="1" dirty="0"/>
              <a:t>Helicobacter pylori </a:t>
            </a:r>
            <a:r>
              <a:rPr lang="en-US" dirty="0"/>
              <a:t>is more common, although the mechanism remains unclear. </a:t>
            </a:r>
          </a:p>
          <a:p>
            <a:endParaRPr lang="en-US" dirty="0"/>
          </a:p>
        </p:txBody>
      </p:sp>
    </p:spTree>
    <p:extLst>
      <p:ext uri="{BB962C8B-B14F-4D97-AF65-F5344CB8AC3E}">
        <p14:creationId xmlns:p14="http://schemas.microsoft.com/office/powerpoint/2010/main" val="3268752984"/>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C7249-8D5B-4444-BF83-8C2230AAEF6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44474E7-0DDA-D54A-AD13-F7AE745B0DE8}"/>
              </a:ext>
            </a:extLst>
          </p:cNvPr>
          <p:cNvSpPr>
            <a:spLocks noGrp="1"/>
          </p:cNvSpPr>
          <p:nvPr>
            <p:ph sz="quarter" idx="1"/>
          </p:nvPr>
        </p:nvSpPr>
        <p:spPr/>
        <p:txBody>
          <a:bodyPr>
            <a:normAutofit/>
          </a:bodyPr>
          <a:lstStyle/>
          <a:p>
            <a:r>
              <a:rPr lang="en-US" dirty="0"/>
              <a:t>Metronidazole is effective against nearly all anaerobic gram-negative bacteria, including </a:t>
            </a:r>
            <a:r>
              <a:rPr lang="en-US" i="1" dirty="0"/>
              <a:t>Bacteroides fragilis</a:t>
            </a:r>
            <a:r>
              <a:rPr lang="en-US" dirty="0"/>
              <a:t>, and most anaerobic gram-positive bacteria, including </a:t>
            </a:r>
            <a:r>
              <a:rPr lang="en-US" i="1" dirty="0"/>
              <a:t>Clostridium </a:t>
            </a:r>
            <a:r>
              <a:rPr lang="en-US" dirty="0"/>
              <a:t>spp. </a:t>
            </a:r>
          </a:p>
          <a:p>
            <a:r>
              <a:rPr lang="en-US" dirty="0"/>
              <a:t>It is one of the few antibiotics that has activity against </a:t>
            </a:r>
            <a:r>
              <a:rPr lang="en-US" i="1" dirty="0"/>
              <a:t>C. difficile </a:t>
            </a:r>
            <a:r>
              <a:rPr lang="en-US" dirty="0"/>
              <a:t>and is the treatment of choice for infections caused by this organism. </a:t>
            </a:r>
          </a:p>
          <a:p>
            <a:r>
              <a:rPr lang="en-US" dirty="0"/>
              <a:t>The microaerophilic (i.e., optimal growth in low levels of oxygen) bacterium </a:t>
            </a:r>
            <a:r>
              <a:rPr lang="en-US" i="1" dirty="0"/>
              <a:t>H. pylori </a:t>
            </a:r>
            <a:r>
              <a:rPr lang="en-US" dirty="0"/>
              <a:t>is also frequently susceptible. </a:t>
            </a:r>
          </a:p>
          <a:p>
            <a:endParaRPr lang="en-US" dirty="0"/>
          </a:p>
        </p:txBody>
      </p:sp>
    </p:spTree>
    <p:extLst>
      <p:ext uri="{BB962C8B-B14F-4D97-AF65-F5344CB8AC3E}">
        <p14:creationId xmlns:p14="http://schemas.microsoft.com/office/powerpoint/2010/main" val="2010029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ABSORPTION</a:t>
            </a:r>
          </a:p>
        </p:txBody>
      </p:sp>
      <p:sp>
        <p:nvSpPr>
          <p:cNvPr id="3" name="Content Placeholder 2"/>
          <p:cNvSpPr>
            <a:spLocks noGrp="1"/>
          </p:cNvSpPr>
          <p:nvPr>
            <p:ph sz="quarter" idx="1"/>
          </p:nvPr>
        </p:nvSpPr>
        <p:spPr/>
        <p:txBody>
          <a:bodyPr>
            <a:normAutofit fontScale="32500" lnSpcReduction="20000"/>
          </a:bodyPr>
          <a:lstStyle/>
          <a:p>
            <a:r>
              <a:rPr lang="en-US" sz="5900" dirty="0"/>
              <a:t>The </a:t>
            </a:r>
            <a:r>
              <a:rPr lang="en-US" sz="5900" dirty="0" err="1"/>
              <a:t>aminoglycosides</a:t>
            </a:r>
            <a:r>
              <a:rPr lang="en-US" sz="5900" dirty="0"/>
              <a:t> are </a:t>
            </a:r>
            <a:r>
              <a:rPr lang="en-US" sz="5900" b="1" dirty="0"/>
              <a:t>highly polar </a:t>
            </a:r>
            <a:r>
              <a:rPr lang="en-US" sz="5900" b="1" dirty="0" err="1"/>
              <a:t>cations</a:t>
            </a:r>
            <a:r>
              <a:rPr lang="en-US" sz="5900" b="1" dirty="0"/>
              <a:t> </a:t>
            </a:r>
            <a:r>
              <a:rPr lang="en-US" sz="5900" dirty="0"/>
              <a:t>and therefore are </a:t>
            </a:r>
            <a:r>
              <a:rPr lang="en-US" sz="5900" b="1" dirty="0"/>
              <a:t>very poorly absorbed from the gastrointestinal tract</a:t>
            </a:r>
            <a:r>
              <a:rPr lang="en-US" sz="5900" dirty="0"/>
              <a:t>. Less than </a:t>
            </a:r>
            <a:r>
              <a:rPr lang="en-US" sz="5900" b="1" dirty="0"/>
              <a:t>1%</a:t>
            </a:r>
            <a:r>
              <a:rPr lang="en-US" sz="5900" dirty="0"/>
              <a:t> of a dose is absorbed after either oral or rectal administration.</a:t>
            </a:r>
          </a:p>
          <a:p>
            <a:r>
              <a:rPr lang="en-US" sz="5900" dirty="0"/>
              <a:t> The drugs are not inactivated in the intestine and are eliminated quantitatively in the feces. </a:t>
            </a:r>
            <a:r>
              <a:rPr lang="en-US" sz="5900" b="1" dirty="0"/>
              <a:t>Absorption</a:t>
            </a:r>
            <a:r>
              <a:rPr lang="en-US" sz="5900" dirty="0"/>
              <a:t> of </a:t>
            </a:r>
            <a:r>
              <a:rPr lang="en-US" sz="5900" dirty="0" err="1"/>
              <a:t>gentamicin</a:t>
            </a:r>
            <a:r>
              <a:rPr lang="en-US" sz="5900" dirty="0"/>
              <a:t> from the </a:t>
            </a:r>
            <a:r>
              <a:rPr lang="en-US" sz="5900" b="1" dirty="0"/>
              <a:t>GI </a:t>
            </a:r>
            <a:r>
              <a:rPr lang="en-US" sz="5900" dirty="0"/>
              <a:t>may be </a:t>
            </a:r>
            <a:r>
              <a:rPr lang="en-US" sz="5900" b="1" dirty="0"/>
              <a:t>increased </a:t>
            </a:r>
            <a:r>
              <a:rPr lang="en-US" sz="5900" dirty="0"/>
              <a:t>by GI disease (</a:t>
            </a:r>
            <a:r>
              <a:rPr lang="en-US" sz="5900" i="1" dirty="0"/>
              <a:t>e.g.</a:t>
            </a:r>
            <a:r>
              <a:rPr lang="en-US" sz="5900" dirty="0"/>
              <a:t>, ulcers or inflammatory bowel disease). </a:t>
            </a:r>
          </a:p>
          <a:p>
            <a:r>
              <a:rPr lang="en-US" sz="5900" dirty="0"/>
              <a:t>Intoxication may occur when </a:t>
            </a:r>
            <a:r>
              <a:rPr lang="en-US" sz="5900" dirty="0" err="1"/>
              <a:t>aminoglycosides</a:t>
            </a:r>
            <a:r>
              <a:rPr lang="en-US" sz="5900" dirty="0"/>
              <a:t> are applied topically for long periods to large wounds, burns, or </a:t>
            </a:r>
            <a:r>
              <a:rPr lang="en-US" sz="5900" dirty="0" err="1"/>
              <a:t>cutaneous</a:t>
            </a:r>
            <a:r>
              <a:rPr lang="en-US" sz="5900" dirty="0"/>
              <a:t> ulcers, particularly if there is renal insufficiency. </a:t>
            </a:r>
            <a:br>
              <a:rPr lang="en-US" sz="5900" dirty="0"/>
            </a:br>
            <a:br>
              <a:rPr lang="en-US" dirty="0"/>
            </a:br>
            <a:endParaRPr lang="en-US" dirty="0"/>
          </a:p>
        </p:txBody>
      </p:sp>
    </p:spTree>
    <p:extLst>
      <p:ext uri="{BB962C8B-B14F-4D97-AF65-F5344CB8AC3E}">
        <p14:creationId xmlns:p14="http://schemas.microsoft.com/office/powerpoint/2010/main" val="4146199842"/>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7BEC1-23C0-6F4E-AC0A-15CE3CB4444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00B1866-7D63-4E4D-B060-0AF24A91A1DE}"/>
              </a:ext>
            </a:extLst>
          </p:cNvPr>
          <p:cNvSpPr>
            <a:spLocks noGrp="1"/>
          </p:cNvSpPr>
          <p:nvPr>
            <p:ph sz="quarter" idx="1"/>
          </p:nvPr>
        </p:nvSpPr>
        <p:spPr/>
        <p:txBody>
          <a:bodyPr/>
          <a:lstStyle/>
          <a:p>
            <a:r>
              <a:rPr lang="en-US" dirty="0"/>
              <a:t>Both oral and IV formulations of metronidazole are available. Oral metronidazole is extremely well absorbed and results in serum levels comparable to those following IV administration. </a:t>
            </a:r>
          </a:p>
          <a:p>
            <a:endParaRPr lang="en-US" dirty="0"/>
          </a:p>
        </p:txBody>
      </p:sp>
    </p:spTree>
    <p:extLst>
      <p:ext uri="{BB962C8B-B14F-4D97-AF65-F5344CB8AC3E}">
        <p14:creationId xmlns:p14="http://schemas.microsoft.com/office/powerpoint/2010/main" val="2237202064"/>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A3F1C-7315-5B44-8C38-0A056F9FCA4D}"/>
              </a:ext>
            </a:extLst>
          </p:cNvPr>
          <p:cNvSpPr>
            <a:spLocks noGrp="1"/>
          </p:cNvSpPr>
          <p:nvPr>
            <p:ph type="title"/>
          </p:nvPr>
        </p:nvSpPr>
        <p:spPr/>
        <p:txBody>
          <a:bodyPr/>
          <a:lstStyle/>
          <a:p>
            <a:r>
              <a:rPr lang="en-US" dirty="0"/>
              <a:t>TOXICITY</a:t>
            </a:r>
          </a:p>
        </p:txBody>
      </p:sp>
      <p:sp>
        <p:nvSpPr>
          <p:cNvPr id="3" name="Content Placeholder 2">
            <a:extLst>
              <a:ext uri="{FF2B5EF4-FFF2-40B4-BE49-F238E27FC236}">
                <a16:creationId xmlns:a16="http://schemas.microsoft.com/office/drawing/2014/main" id="{279FA4AD-1573-814F-A846-07197541BDFF}"/>
              </a:ext>
            </a:extLst>
          </p:cNvPr>
          <p:cNvSpPr>
            <a:spLocks noGrp="1"/>
          </p:cNvSpPr>
          <p:nvPr>
            <p:ph sz="quarter" idx="1"/>
          </p:nvPr>
        </p:nvSpPr>
        <p:spPr/>
        <p:txBody>
          <a:bodyPr>
            <a:normAutofit/>
          </a:bodyPr>
          <a:lstStyle/>
          <a:p>
            <a:r>
              <a:rPr lang="en-US" dirty="0"/>
              <a:t>Metronidazole is relatively well tolerated but is associated with some minor toxicities, such as nausea and epigastric discomfort. It can also cause an unpleasant metallic taste and furring of the tongue. Occasionally, metronidazole is associated with neurologic complaints, including headache, dizziness, and peripheral neuropathy. </a:t>
            </a:r>
          </a:p>
          <a:p>
            <a:r>
              <a:rPr lang="en-US" dirty="0"/>
              <a:t>Metronidazole can lead to a disulfiram-like reaction; ingestion of alcohol should be avoided while taking this drug. </a:t>
            </a:r>
          </a:p>
          <a:p>
            <a:endParaRPr lang="en-US" dirty="0"/>
          </a:p>
          <a:p>
            <a:endParaRPr lang="en-US" dirty="0"/>
          </a:p>
        </p:txBody>
      </p:sp>
    </p:spTree>
    <p:extLst>
      <p:ext uri="{BB962C8B-B14F-4D97-AF65-F5344CB8AC3E}">
        <p14:creationId xmlns:p14="http://schemas.microsoft.com/office/powerpoint/2010/main" val="18277954"/>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buNone/>
            </a:pPr>
            <a:r>
              <a:rPr lang="en-US" sz="9600" dirty="0" err="1"/>
              <a:t>Shukran</a:t>
            </a:r>
            <a:endParaRPr lang="en-US" sz="9600" dirty="0"/>
          </a:p>
          <a:p>
            <a:endParaRPr lang="en-US" sz="9600" dirty="0"/>
          </a:p>
        </p:txBody>
      </p:sp>
    </p:spTree>
    <p:extLst>
      <p:ext uri="{BB962C8B-B14F-4D97-AF65-F5344CB8AC3E}">
        <p14:creationId xmlns:p14="http://schemas.microsoft.com/office/powerpoint/2010/main" val="12286172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dirty="0"/>
              <a:t>All the </a:t>
            </a:r>
            <a:r>
              <a:rPr lang="en-US" dirty="0" err="1"/>
              <a:t>aminoglycosides</a:t>
            </a:r>
            <a:r>
              <a:rPr lang="en-US" dirty="0"/>
              <a:t> are absorbed rapidly from </a:t>
            </a:r>
            <a:r>
              <a:rPr lang="en-US" b="1" dirty="0"/>
              <a:t>intramuscular</a:t>
            </a:r>
            <a:r>
              <a:rPr lang="en-US" dirty="0"/>
              <a:t> sites of injection</a:t>
            </a:r>
            <a:r>
              <a:rPr lang="en-US" b="1" dirty="0"/>
              <a:t>. Peak concentrations </a:t>
            </a:r>
            <a:r>
              <a:rPr lang="en-US" dirty="0"/>
              <a:t>in plasma occur after </a:t>
            </a:r>
            <a:r>
              <a:rPr lang="en-US" b="1" dirty="0"/>
              <a:t>30 to 90 minutes </a:t>
            </a:r>
            <a:r>
              <a:rPr lang="en-US" dirty="0"/>
              <a:t>and are similar to those observed 30 minutes after completion of an intravenous infusion of an equal dose over a 30-minute period. These concentrations typically range from 4 to 12 mg/ml following a 1.5 to 2 mg/kg dose of </a:t>
            </a:r>
            <a:r>
              <a:rPr lang="en-US" dirty="0" err="1"/>
              <a:t>gentamicin</a:t>
            </a:r>
            <a:r>
              <a:rPr lang="en-US" dirty="0"/>
              <a:t>, </a:t>
            </a:r>
            <a:r>
              <a:rPr lang="en-US" dirty="0" err="1"/>
              <a:t>tobramycin</a:t>
            </a:r>
            <a:r>
              <a:rPr lang="en-US" dirty="0"/>
              <a:t>, or </a:t>
            </a:r>
            <a:r>
              <a:rPr lang="en-US" dirty="0" err="1"/>
              <a:t>netilmicin</a:t>
            </a:r>
            <a:r>
              <a:rPr lang="en-US" dirty="0"/>
              <a:t> and from 20 to 35 mg/ml following a 7.5 mg/kg dose of </a:t>
            </a:r>
            <a:r>
              <a:rPr lang="en-US" dirty="0" err="1"/>
              <a:t>amikacin</a:t>
            </a:r>
            <a:r>
              <a:rPr lang="en-US" dirty="0"/>
              <a:t> or </a:t>
            </a:r>
            <a:r>
              <a:rPr lang="en-US" dirty="0" err="1"/>
              <a:t>kanamycin</a:t>
            </a:r>
            <a:r>
              <a:rPr lang="en-US" dirty="0"/>
              <a:t>. In critically ill patients, especially those in shock, absorption of drug may be reduced from intramuscular sites because of poor perfusion.</a:t>
            </a:r>
          </a:p>
        </p:txBody>
      </p:sp>
    </p:spTree>
    <p:extLst>
      <p:ext uri="{BB962C8B-B14F-4D97-AF65-F5344CB8AC3E}">
        <p14:creationId xmlns:p14="http://schemas.microsoft.com/office/powerpoint/2010/main" val="2931501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DISTRIBUTION</a:t>
            </a:r>
          </a:p>
        </p:txBody>
      </p:sp>
      <p:sp>
        <p:nvSpPr>
          <p:cNvPr id="3" name="Content Placeholder 2"/>
          <p:cNvSpPr>
            <a:spLocks noGrp="1"/>
          </p:cNvSpPr>
          <p:nvPr>
            <p:ph sz="quarter" idx="1"/>
          </p:nvPr>
        </p:nvSpPr>
        <p:spPr/>
        <p:txBody>
          <a:bodyPr>
            <a:normAutofit/>
          </a:bodyPr>
          <a:lstStyle/>
          <a:p>
            <a:r>
              <a:rPr lang="en-US" dirty="0"/>
              <a:t>Because of their </a:t>
            </a:r>
            <a:r>
              <a:rPr lang="en-US" b="1" dirty="0"/>
              <a:t>polar nature</a:t>
            </a:r>
            <a:r>
              <a:rPr lang="en-US" dirty="0"/>
              <a:t>, the </a:t>
            </a:r>
            <a:r>
              <a:rPr lang="en-US" dirty="0" err="1"/>
              <a:t>aminoglycosides</a:t>
            </a:r>
            <a:r>
              <a:rPr lang="en-US" dirty="0"/>
              <a:t> </a:t>
            </a:r>
            <a:r>
              <a:rPr lang="en-US" b="1" dirty="0"/>
              <a:t>do not penetrate into most cells</a:t>
            </a:r>
            <a:r>
              <a:rPr lang="en-US" dirty="0"/>
              <a:t>, CNS, and the eye. Except for streptomycin, there is negligible binding of </a:t>
            </a:r>
            <a:r>
              <a:rPr lang="en-US" dirty="0" err="1"/>
              <a:t>aminoglycosides</a:t>
            </a:r>
            <a:r>
              <a:rPr lang="en-US" dirty="0"/>
              <a:t> to plasma albumin. The apparent volume of distribution of these drugs is </a:t>
            </a:r>
            <a:r>
              <a:rPr lang="en-US" b="1" dirty="0"/>
              <a:t>25% </a:t>
            </a:r>
            <a:r>
              <a:rPr lang="en-US" dirty="0"/>
              <a:t>of lean body weight and approximates the volume of extracellular fluid.</a:t>
            </a:r>
          </a:p>
          <a:p>
            <a:r>
              <a:rPr lang="en-US" b="1" dirty="0"/>
              <a:t>Concentrations</a:t>
            </a:r>
            <a:r>
              <a:rPr lang="en-US" dirty="0"/>
              <a:t> of </a:t>
            </a:r>
            <a:r>
              <a:rPr lang="en-US" dirty="0" err="1"/>
              <a:t>aminoglycosides</a:t>
            </a:r>
            <a:r>
              <a:rPr lang="en-US" dirty="0"/>
              <a:t> in </a:t>
            </a:r>
            <a:r>
              <a:rPr lang="en-US" b="1" dirty="0"/>
              <a:t>secretions and tissues are low</a:t>
            </a:r>
            <a:r>
              <a:rPr lang="en-US" dirty="0"/>
              <a:t>. </a:t>
            </a:r>
            <a:r>
              <a:rPr lang="en-US" b="1" dirty="0"/>
              <a:t>High concentrations </a:t>
            </a:r>
            <a:r>
              <a:rPr lang="en-US" dirty="0"/>
              <a:t>are found only in the </a:t>
            </a:r>
            <a:r>
              <a:rPr lang="en-US" b="1" dirty="0"/>
              <a:t>renal cortex</a:t>
            </a:r>
            <a:r>
              <a:rPr lang="en-US" dirty="0"/>
              <a:t> and the </a:t>
            </a:r>
            <a:r>
              <a:rPr lang="en-US" b="1" dirty="0" err="1"/>
              <a:t>endolymph</a:t>
            </a:r>
            <a:r>
              <a:rPr lang="en-US" b="1" dirty="0"/>
              <a:t> </a:t>
            </a:r>
            <a:r>
              <a:rPr lang="en-US" dirty="0"/>
              <a:t>and </a:t>
            </a:r>
            <a:r>
              <a:rPr lang="en-US" b="1" dirty="0" err="1"/>
              <a:t>perilymph</a:t>
            </a:r>
            <a:r>
              <a:rPr lang="en-US" dirty="0"/>
              <a:t> of the </a:t>
            </a:r>
            <a:r>
              <a:rPr lang="en-US" b="1" dirty="0"/>
              <a:t>inner ear</a:t>
            </a:r>
            <a:r>
              <a:rPr lang="en-US" dirty="0"/>
              <a:t>; the high concentration in these sites likely contribute to the </a:t>
            </a:r>
            <a:r>
              <a:rPr lang="en-US" b="1" dirty="0" err="1"/>
              <a:t>nephrotoxicity</a:t>
            </a:r>
            <a:r>
              <a:rPr lang="en-US" b="1" dirty="0"/>
              <a:t> </a:t>
            </a:r>
            <a:r>
              <a:rPr lang="en-US" dirty="0"/>
              <a:t>and </a:t>
            </a:r>
            <a:r>
              <a:rPr lang="en-US" b="1" dirty="0" err="1"/>
              <a:t>ototoxicity</a:t>
            </a:r>
            <a:r>
              <a:rPr lang="en-US" b="1" dirty="0"/>
              <a:t> </a:t>
            </a:r>
            <a:r>
              <a:rPr lang="en-US" dirty="0"/>
              <a:t>caused by these drugs.</a:t>
            </a:r>
          </a:p>
        </p:txBody>
      </p:sp>
    </p:spTree>
    <p:extLst>
      <p:ext uri="{BB962C8B-B14F-4D97-AF65-F5344CB8AC3E}">
        <p14:creationId xmlns:p14="http://schemas.microsoft.com/office/powerpoint/2010/main" val="38966366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a:t>Administration of </a:t>
            </a:r>
            <a:r>
              <a:rPr lang="en-US" dirty="0" err="1"/>
              <a:t>aminoglycosides</a:t>
            </a:r>
            <a:r>
              <a:rPr lang="en-US" dirty="0"/>
              <a:t> to </a:t>
            </a:r>
            <a:r>
              <a:rPr lang="en-US" b="1" dirty="0"/>
              <a:t>women late in pregnancy </a:t>
            </a:r>
            <a:r>
              <a:rPr lang="en-US" dirty="0"/>
              <a:t>may result in accumulation of drug in fetal plasma and amniotic fluid. Streptomycin and </a:t>
            </a:r>
            <a:r>
              <a:rPr lang="en-US" dirty="0" err="1"/>
              <a:t>tobramycin</a:t>
            </a:r>
            <a:r>
              <a:rPr lang="en-US" dirty="0"/>
              <a:t> can cause </a:t>
            </a:r>
            <a:r>
              <a:rPr lang="en-US" b="1" dirty="0"/>
              <a:t>hearing loss in children born to women who receive the drug during pregnancy.</a:t>
            </a:r>
          </a:p>
          <a:p>
            <a:endParaRPr lang="en-US" dirty="0"/>
          </a:p>
        </p:txBody>
      </p:sp>
    </p:spTree>
    <p:extLst>
      <p:ext uri="{BB962C8B-B14F-4D97-AF65-F5344CB8AC3E}">
        <p14:creationId xmlns:p14="http://schemas.microsoft.com/office/powerpoint/2010/main" val="710630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ELIMINATION</a:t>
            </a:r>
          </a:p>
        </p:txBody>
      </p:sp>
      <p:sp>
        <p:nvSpPr>
          <p:cNvPr id="3" name="Content Placeholder 2"/>
          <p:cNvSpPr>
            <a:spLocks noGrp="1"/>
          </p:cNvSpPr>
          <p:nvPr>
            <p:ph sz="quarter" idx="1"/>
          </p:nvPr>
        </p:nvSpPr>
        <p:spPr/>
        <p:txBody>
          <a:bodyPr>
            <a:normAutofit/>
          </a:bodyPr>
          <a:lstStyle/>
          <a:p>
            <a:r>
              <a:rPr lang="en-US" dirty="0"/>
              <a:t>The </a:t>
            </a:r>
            <a:r>
              <a:rPr lang="en-US" dirty="0" err="1"/>
              <a:t>aminoglycosides</a:t>
            </a:r>
            <a:r>
              <a:rPr lang="en-US" dirty="0"/>
              <a:t> are excreted almost entirely by </a:t>
            </a:r>
            <a:r>
              <a:rPr lang="en-US" b="1" dirty="0" err="1"/>
              <a:t>glomerular</a:t>
            </a:r>
            <a:r>
              <a:rPr lang="en-US" b="1" dirty="0"/>
              <a:t> filtration</a:t>
            </a:r>
            <a:r>
              <a:rPr lang="en-US" dirty="0"/>
              <a:t>, and urine concentrations of 50 to 200 mg/ml are achieved. A large fraction of a </a:t>
            </a:r>
            <a:r>
              <a:rPr lang="en-US" dirty="0" err="1"/>
              <a:t>parenterally</a:t>
            </a:r>
            <a:r>
              <a:rPr lang="en-US" dirty="0"/>
              <a:t> administered dose is excreted unchanged during the first 24 hours, with most of this appearing in the first 12 hours. The </a:t>
            </a:r>
            <a:r>
              <a:rPr lang="en-US" b="1" dirty="0"/>
              <a:t>half-lives</a:t>
            </a:r>
            <a:r>
              <a:rPr lang="en-US" dirty="0"/>
              <a:t> of the </a:t>
            </a:r>
            <a:r>
              <a:rPr lang="en-US" dirty="0" err="1"/>
              <a:t>aminoglycosides</a:t>
            </a:r>
            <a:r>
              <a:rPr lang="en-US" dirty="0"/>
              <a:t> in plasma are similar and vary between </a:t>
            </a:r>
            <a:r>
              <a:rPr lang="en-US" b="1" dirty="0"/>
              <a:t>2 and 3 hours </a:t>
            </a:r>
            <a:r>
              <a:rPr lang="en-US" dirty="0"/>
              <a:t>in patients with normal renal function. Renal clearance of </a:t>
            </a:r>
            <a:r>
              <a:rPr lang="en-US" dirty="0" err="1"/>
              <a:t>aminoglycosides</a:t>
            </a:r>
            <a:r>
              <a:rPr lang="en-US" dirty="0"/>
              <a:t> is approximately two-thirds of the simultaneous </a:t>
            </a:r>
            <a:r>
              <a:rPr lang="en-US" dirty="0" err="1"/>
              <a:t>creatinine</a:t>
            </a:r>
            <a:r>
              <a:rPr lang="en-US" dirty="0"/>
              <a:t> clearance; this observation suggests some </a:t>
            </a:r>
            <a:r>
              <a:rPr lang="en-US" b="1" dirty="0"/>
              <a:t>tubular </a:t>
            </a:r>
            <a:r>
              <a:rPr lang="en-US" b="1" dirty="0" err="1"/>
              <a:t>reabsorption</a:t>
            </a:r>
            <a:r>
              <a:rPr lang="en-US" b="1" dirty="0"/>
              <a:t> </a:t>
            </a:r>
            <a:r>
              <a:rPr lang="en-US" dirty="0"/>
              <a:t>of these drugs. </a:t>
            </a:r>
            <a:br>
              <a:rPr lang="en-US" dirty="0"/>
            </a:br>
            <a:endParaRPr lang="en-US" dirty="0"/>
          </a:p>
        </p:txBody>
      </p:sp>
    </p:spTree>
    <p:extLst>
      <p:ext uri="{BB962C8B-B14F-4D97-AF65-F5344CB8AC3E}">
        <p14:creationId xmlns:p14="http://schemas.microsoft.com/office/powerpoint/2010/main" val="37697201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ADVERSE EFFECTS</a:t>
            </a:r>
          </a:p>
        </p:txBody>
      </p:sp>
      <p:sp>
        <p:nvSpPr>
          <p:cNvPr id="3" name="Content Placeholder 2"/>
          <p:cNvSpPr>
            <a:spLocks noGrp="1"/>
          </p:cNvSpPr>
          <p:nvPr>
            <p:ph sz="quarter" idx="1"/>
          </p:nvPr>
        </p:nvSpPr>
        <p:spPr/>
        <p:txBody>
          <a:bodyPr/>
          <a:lstStyle/>
          <a:p>
            <a:r>
              <a:rPr lang="en-US" dirty="0"/>
              <a:t>All </a:t>
            </a:r>
            <a:r>
              <a:rPr lang="en-US" dirty="0" err="1"/>
              <a:t>aminoglycosides</a:t>
            </a:r>
            <a:r>
              <a:rPr lang="en-US" dirty="0"/>
              <a:t> have the potential to produce reversible and irreversible </a:t>
            </a:r>
            <a:r>
              <a:rPr lang="en-US" b="1" dirty="0"/>
              <a:t>vestibular, cochlear, and renal toxicity.</a:t>
            </a:r>
            <a:r>
              <a:rPr lang="en-US" dirty="0"/>
              <a:t> These side effects complicate the use of these compounds and make their proper administration difficult.</a:t>
            </a:r>
          </a:p>
        </p:txBody>
      </p:sp>
    </p:spTree>
    <p:extLst>
      <p:ext uri="{BB962C8B-B14F-4D97-AF65-F5344CB8AC3E}">
        <p14:creationId xmlns:p14="http://schemas.microsoft.com/office/powerpoint/2010/main" val="2178766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4499B-7B43-D346-86A6-5237F6309AC4}"/>
              </a:ext>
            </a:extLst>
          </p:cNvPr>
          <p:cNvSpPr>
            <a:spLocks noGrp="1"/>
          </p:cNvSpPr>
          <p:nvPr>
            <p:ph type="title"/>
          </p:nvPr>
        </p:nvSpPr>
        <p:spPr/>
        <p:txBody>
          <a:bodyPr/>
          <a:lstStyle/>
          <a:p>
            <a:endParaRPr lang="en-KE"/>
          </a:p>
        </p:txBody>
      </p:sp>
      <p:sp>
        <p:nvSpPr>
          <p:cNvPr id="3" name="Text Placeholder 2">
            <a:extLst>
              <a:ext uri="{FF2B5EF4-FFF2-40B4-BE49-F238E27FC236}">
                <a16:creationId xmlns:a16="http://schemas.microsoft.com/office/drawing/2014/main" id="{0B3C62D5-DDCA-FC40-8A36-047FED2FE069}"/>
              </a:ext>
            </a:extLst>
          </p:cNvPr>
          <p:cNvSpPr>
            <a:spLocks noGrp="1"/>
          </p:cNvSpPr>
          <p:nvPr>
            <p:ph type="body" idx="1"/>
          </p:nvPr>
        </p:nvSpPr>
        <p:spPr/>
        <p:txBody>
          <a:bodyPr>
            <a:normAutofit/>
          </a:bodyPr>
          <a:lstStyle/>
          <a:p>
            <a:r>
              <a:rPr lang="en-KE" sz="4000" dirty="0"/>
              <a:t>AMINOGLYCOSIDES</a:t>
            </a:r>
          </a:p>
        </p:txBody>
      </p:sp>
    </p:spTree>
    <p:extLst>
      <p:ext uri="{BB962C8B-B14F-4D97-AF65-F5344CB8AC3E}">
        <p14:creationId xmlns:p14="http://schemas.microsoft.com/office/powerpoint/2010/main" val="32556079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OTOTOXICITY</a:t>
            </a:r>
          </a:p>
        </p:txBody>
      </p:sp>
      <p:sp>
        <p:nvSpPr>
          <p:cNvPr id="3" name="Content Placeholder 2"/>
          <p:cNvSpPr>
            <a:spLocks noGrp="1"/>
          </p:cNvSpPr>
          <p:nvPr>
            <p:ph sz="quarter" idx="1"/>
          </p:nvPr>
        </p:nvSpPr>
        <p:spPr/>
        <p:txBody>
          <a:bodyPr>
            <a:normAutofit/>
          </a:bodyPr>
          <a:lstStyle/>
          <a:p>
            <a:r>
              <a:rPr lang="en-US" dirty="0"/>
              <a:t>Vestibular and auditory dysfunction can follow the administration of any of the </a:t>
            </a:r>
            <a:r>
              <a:rPr lang="en-US" dirty="0" err="1"/>
              <a:t>aminoglycosides</a:t>
            </a:r>
            <a:r>
              <a:rPr lang="en-US" dirty="0"/>
              <a:t>.</a:t>
            </a:r>
          </a:p>
          <a:p>
            <a:r>
              <a:rPr lang="en-US" dirty="0"/>
              <a:t>The drug accumulates in the </a:t>
            </a:r>
            <a:r>
              <a:rPr lang="en-US" dirty="0" err="1"/>
              <a:t>perilymph</a:t>
            </a:r>
            <a:r>
              <a:rPr lang="en-US" dirty="0"/>
              <a:t> and </a:t>
            </a:r>
            <a:r>
              <a:rPr lang="en-US" dirty="0" err="1"/>
              <a:t>endolymph</a:t>
            </a:r>
            <a:r>
              <a:rPr lang="en-US" dirty="0"/>
              <a:t> of the inner ear</a:t>
            </a:r>
          </a:p>
          <a:p>
            <a:r>
              <a:rPr lang="en-US" dirty="0"/>
              <a:t>Accumulation occurs predominantly when concentrations in plasma are high</a:t>
            </a:r>
          </a:p>
          <a:p>
            <a:r>
              <a:rPr lang="en-US" dirty="0"/>
              <a:t>the half-lives of the </a:t>
            </a:r>
            <a:r>
              <a:rPr lang="en-US" dirty="0" err="1"/>
              <a:t>aminoglycosides</a:t>
            </a:r>
            <a:r>
              <a:rPr lang="en-US" dirty="0"/>
              <a:t> are five to six times longer in the </a:t>
            </a:r>
            <a:r>
              <a:rPr lang="en-US" dirty="0" err="1"/>
              <a:t>otic</a:t>
            </a:r>
            <a:r>
              <a:rPr lang="en-US" dirty="0"/>
              <a:t> fluids than in plasma.</a:t>
            </a:r>
          </a:p>
        </p:txBody>
      </p:sp>
    </p:spTree>
    <p:extLst>
      <p:ext uri="{BB962C8B-B14F-4D97-AF65-F5344CB8AC3E}">
        <p14:creationId xmlns:p14="http://schemas.microsoft.com/office/powerpoint/2010/main" val="5109712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dirty="0" err="1"/>
              <a:t>Ototoxicity</a:t>
            </a:r>
            <a:r>
              <a:rPr lang="en-US" dirty="0"/>
              <a:t> is </a:t>
            </a:r>
            <a:r>
              <a:rPr lang="en-US" b="1" dirty="0"/>
              <a:t>largely irreversible </a:t>
            </a:r>
            <a:r>
              <a:rPr lang="en-US" dirty="0"/>
              <a:t>and results from progressive destruction of vestibular or cochlear sensory cells, which are highly sensitive to damage by </a:t>
            </a:r>
            <a:r>
              <a:rPr lang="en-US" dirty="0" err="1"/>
              <a:t>aminoglycosides</a:t>
            </a:r>
            <a:endParaRPr lang="en-US" dirty="0"/>
          </a:p>
          <a:p>
            <a:r>
              <a:rPr lang="en-US" dirty="0"/>
              <a:t>The </a:t>
            </a:r>
            <a:r>
              <a:rPr lang="en-US" b="1" dirty="0"/>
              <a:t>initial symptoms may be reversible, </a:t>
            </a:r>
            <a:r>
              <a:rPr lang="en-US" dirty="0"/>
              <a:t>its therefore recommended that patients receiving high doses and/or prolonged courses of </a:t>
            </a:r>
            <a:r>
              <a:rPr lang="en-US" dirty="0" err="1"/>
              <a:t>aminoglycosides</a:t>
            </a:r>
            <a:r>
              <a:rPr lang="en-US" dirty="0"/>
              <a:t> be </a:t>
            </a:r>
            <a:r>
              <a:rPr lang="en-US" b="1" dirty="0"/>
              <a:t>monitored</a:t>
            </a:r>
            <a:r>
              <a:rPr lang="en-US" dirty="0"/>
              <a:t> carefully for </a:t>
            </a:r>
            <a:r>
              <a:rPr lang="en-US" dirty="0" err="1"/>
              <a:t>ototoxicity</a:t>
            </a:r>
            <a:r>
              <a:rPr lang="en-US" dirty="0"/>
              <a:t>; however, deafness may occur several weeks after therapy is discontinued.</a:t>
            </a:r>
          </a:p>
          <a:p>
            <a:endParaRPr lang="en-US" dirty="0"/>
          </a:p>
        </p:txBody>
      </p:sp>
    </p:spTree>
    <p:extLst>
      <p:ext uri="{BB962C8B-B14F-4D97-AF65-F5344CB8AC3E}">
        <p14:creationId xmlns:p14="http://schemas.microsoft.com/office/powerpoint/2010/main" val="16047022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dirty="0"/>
              <a:t>Although all </a:t>
            </a:r>
            <a:r>
              <a:rPr lang="en-US" dirty="0" err="1"/>
              <a:t>aminoglycosides</a:t>
            </a:r>
            <a:r>
              <a:rPr lang="en-US" dirty="0"/>
              <a:t> are capable of affecting cochlear and vestibular function, some </a:t>
            </a:r>
            <a:r>
              <a:rPr lang="en-US" b="1" dirty="0"/>
              <a:t>preferential toxicity</a:t>
            </a:r>
            <a:r>
              <a:rPr lang="en-US" dirty="0"/>
              <a:t> is evident. </a:t>
            </a:r>
            <a:r>
              <a:rPr lang="en-US" b="1" dirty="0"/>
              <a:t>Streptomycin</a:t>
            </a:r>
            <a:r>
              <a:rPr lang="en-US" dirty="0"/>
              <a:t> and </a:t>
            </a:r>
            <a:r>
              <a:rPr lang="en-US" b="1" dirty="0" err="1"/>
              <a:t>gentamicin</a:t>
            </a:r>
            <a:r>
              <a:rPr lang="en-US" b="1" dirty="0"/>
              <a:t> </a:t>
            </a:r>
            <a:r>
              <a:rPr lang="en-US" dirty="0"/>
              <a:t>produce </a:t>
            </a:r>
            <a:r>
              <a:rPr lang="en-US" b="1" dirty="0"/>
              <a:t>predominantly vestibular </a:t>
            </a:r>
            <a:r>
              <a:rPr lang="en-US" dirty="0"/>
              <a:t>effects, whereas </a:t>
            </a:r>
            <a:r>
              <a:rPr lang="en-US" b="1" dirty="0" err="1"/>
              <a:t>amikacin,kanamycin</a:t>
            </a:r>
            <a:r>
              <a:rPr lang="en-US" dirty="0"/>
              <a:t>, and </a:t>
            </a:r>
            <a:r>
              <a:rPr lang="en-US" b="1" dirty="0"/>
              <a:t>neomycin</a:t>
            </a:r>
            <a:r>
              <a:rPr lang="en-US" dirty="0"/>
              <a:t> primarily affect </a:t>
            </a:r>
            <a:r>
              <a:rPr lang="en-US" b="1" dirty="0"/>
              <a:t>auditory function</a:t>
            </a:r>
            <a:r>
              <a:rPr lang="en-US" dirty="0"/>
              <a:t>; </a:t>
            </a:r>
            <a:r>
              <a:rPr lang="en-US" b="1" dirty="0" err="1"/>
              <a:t>tobramycin</a:t>
            </a:r>
            <a:r>
              <a:rPr lang="en-US" b="1" dirty="0"/>
              <a:t> affects both equally.</a:t>
            </a:r>
          </a:p>
          <a:p>
            <a:r>
              <a:rPr lang="en-US" dirty="0"/>
              <a:t>The incidence of vestibular toxicity is particularly high in patients receiving streptomycin</a:t>
            </a:r>
          </a:p>
        </p:txBody>
      </p:sp>
    </p:spTree>
    <p:extLst>
      <p:ext uri="{BB962C8B-B14F-4D97-AF65-F5344CB8AC3E}">
        <p14:creationId xmlns:p14="http://schemas.microsoft.com/office/powerpoint/2010/main" val="9035270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NEPHROTOXICITY</a:t>
            </a:r>
          </a:p>
        </p:txBody>
      </p:sp>
      <p:sp>
        <p:nvSpPr>
          <p:cNvPr id="3" name="Content Placeholder 2"/>
          <p:cNvSpPr>
            <a:spLocks noGrp="1"/>
          </p:cNvSpPr>
          <p:nvPr>
            <p:ph sz="quarter" idx="1"/>
          </p:nvPr>
        </p:nvSpPr>
        <p:spPr/>
        <p:txBody>
          <a:bodyPr>
            <a:normAutofit fontScale="92500"/>
          </a:bodyPr>
          <a:lstStyle/>
          <a:p>
            <a:r>
              <a:rPr lang="en-US" dirty="0"/>
              <a:t>Approximately 8% to 26% of patients who receive an </a:t>
            </a:r>
            <a:r>
              <a:rPr lang="en-US" dirty="0" err="1"/>
              <a:t>aminoglycoside</a:t>
            </a:r>
            <a:r>
              <a:rPr lang="en-US" dirty="0"/>
              <a:t> for more than several days will develop mild renal impairment that is </a:t>
            </a:r>
            <a:r>
              <a:rPr lang="en-US" b="1" dirty="0"/>
              <a:t>almost always reversible </a:t>
            </a:r>
            <a:r>
              <a:rPr lang="en-US" dirty="0"/>
              <a:t>. The toxicity results from accumulation and retention of </a:t>
            </a:r>
            <a:r>
              <a:rPr lang="en-US" dirty="0" err="1"/>
              <a:t>aminoglycoside</a:t>
            </a:r>
            <a:r>
              <a:rPr lang="en-US" dirty="0"/>
              <a:t> in the proximal tubular cells </a:t>
            </a:r>
          </a:p>
          <a:p>
            <a:r>
              <a:rPr lang="en-US" dirty="0"/>
              <a:t>The impairment in renal function is almost always reversible because the </a:t>
            </a:r>
            <a:r>
              <a:rPr lang="en-US" b="1" dirty="0"/>
              <a:t>proximal tubular cells have the capacity to regenerate. </a:t>
            </a:r>
          </a:p>
          <a:p>
            <a:r>
              <a:rPr lang="en-US" b="1" dirty="0"/>
              <a:t>Neomycin</a:t>
            </a:r>
            <a:r>
              <a:rPr lang="en-US" dirty="0"/>
              <a:t>, which concentrates to the greatest degree, is </a:t>
            </a:r>
            <a:r>
              <a:rPr lang="en-US" b="1" dirty="0"/>
              <a:t>highly </a:t>
            </a:r>
            <a:r>
              <a:rPr lang="en-US" b="1" dirty="0" err="1"/>
              <a:t>nephrotoxic</a:t>
            </a:r>
            <a:r>
              <a:rPr lang="en-US" b="1" dirty="0"/>
              <a:t> </a:t>
            </a:r>
            <a:r>
              <a:rPr lang="en-US" dirty="0"/>
              <a:t>in human beings and should not be administered systemically. </a:t>
            </a:r>
            <a:r>
              <a:rPr lang="en-US" b="1" dirty="0"/>
              <a:t>Streptomycin</a:t>
            </a:r>
            <a:r>
              <a:rPr lang="en-US" dirty="0"/>
              <a:t> does not concentrate in the renal cortex and is the </a:t>
            </a:r>
            <a:r>
              <a:rPr lang="en-US" b="1" dirty="0"/>
              <a:t>least </a:t>
            </a:r>
            <a:r>
              <a:rPr lang="en-US" b="1" dirty="0" err="1"/>
              <a:t>nephrotoxic</a:t>
            </a:r>
            <a:r>
              <a:rPr lang="en-US" b="1" dirty="0"/>
              <a:t>.</a:t>
            </a:r>
            <a:br>
              <a:rPr lang="en-US" dirty="0"/>
            </a:br>
            <a:endParaRPr lang="en-US" dirty="0"/>
          </a:p>
        </p:txBody>
      </p:sp>
    </p:spTree>
    <p:extLst>
      <p:ext uri="{BB962C8B-B14F-4D97-AF65-F5344CB8AC3E}">
        <p14:creationId xmlns:p14="http://schemas.microsoft.com/office/powerpoint/2010/main" val="36943026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dirty="0"/>
              <a:t>Other drugs, such as </a:t>
            </a:r>
            <a:r>
              <a:rPr lang="en-US" i="1" dirty="0" err="1"/>
              <a:t>amphotericin</a:t>
            </a:r>
            <a:r>
              <a:rPr lang="en-US" i="1" dirty="0"/>
              <a:t> B</a:t>
            </a:r>
            <a:r>
              <a:rPr lang="en-US" dirty="0"/>
              <a:t>, </a:t>
            </a:r>
            <a:r>
              <a:rPr lang="en-US" i="1" dirty="0" err="1"/>
              <a:t>vancomycin</a:t>
            </a:r>
            <a:r>
              <a:rPr lang="en-US" i="1" dirty="0"/>
              <a:t>, </a:t>
            </a:r>
            <a:r>
              <a:rPr lang="en-US" i="1" dirty="0" err="1"/>
              <a:t>angiotensin</a:t>
            </a:r>
            <a:r>
              <a:rPr lang="en-US" i="1" dirty="0"/>
              <a:t>-converting enzyme inhibitors, </a:t>
            </a:r>
            <a:r>
              <a:rPr lang="en-US" i="1" dirty="0" err="1"/>
              <a:t>cisplatin</a:t>
            </a:r>
            <a:r>
              <a:rPr lang="en-US" dirty="0"/>
              <a:t>, and </a:t>
            </a:r>
            <a:r>
              <a:rPr lang="en-US" i="1" dirty="0"/>
              <a:t>cyclosporine,</a:t>
            </a:r>
            <a:r>
              <a:rPr lang="en-US" dirty="0"/>
              <a:t> may </a:t>
            </a:r>
            <a:r>
              <a:rPr lang="en-US" b="1" dirty="0"/>
              <a:t>potentiate </a:t>
            </a:r>
            <a:r>
              <a:rPr lang="en-US" b="1" dirty="0" err="1"/>
              <a:t>aminoglycoside</a:t>
            </a:r>
            <a:r>
              <a:rPr lang="en-US" b="1" dirty="0"/>
              <a:t>-induced </a:t>
            </a:r>
            <a:r>
              <a:rPr lang="en-US" b="1" dirty="0" err="1"/>
              <a:t>nephrotoxicity</a:t>
            </a:r>
            <a:endParaRPr lang="en-US" b="1" dirty="0"/>
          </a:p>
          <a:p>
            <a:r>
              <a:rPr lang="en-US" dirty="0"/>
              <a:t>Even though </a:t>
            </a:r>
            <a:r>
              <a:rPr lang="en-US" dirty="0" err="1"/>
              <a:t>aminoglycosides</a:t>
            </a:r>
            <a:r>
              <a:rPr lang="en-US" dirty="0"/>
              <a:t> consistently alter the structure and function of renal proximal tubular cells, these effects usually are reversible. The most important result of this toxicity may be </a:t>
            </a:r>
            <a:r>
              <a:rPr lang="en-US" b="1" dirty="0"/>
              <a:t>reduced excretion of the drug</a:t>
            </a:r>
            <a:r>
              <a:rPr lang="en-US" dirty="0"/>
              <a:t>, which, in turn, predisposes to </a:t>
            </a:r>
            <a:r>
              <a:rPr lang="en-US" b="1" dirty="0" err="1"/>
              <a:t>ototoxicity</a:t>
            </a:r>
            <a:r>
              <a:rPr lang="en-US" b="1" dirty="0"/>
              <a:t>.</a:t>
            </a:r>
          </a:p>
        </p:txBody>
      </p:sp>
    </p:spTree>
    <p:extLst>
      <p:ext uri="{BB962C8B-B14F-4D97-AF65-F5344CB8AC3E}">
        <p14:creationId xmlns:p14="http://schemas.microsoft.com/office/powerpoint/2010/main" val="40072320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NEUROMUSCULAR BLOCKADE</a:t>
            </a:r>
          </a:p>
        </p:txBody>
      </p:sp>
      <p:sp>
        <p:nvSpPr>
          <p:cNvPr id="3" name="Content Placeholder 2"/>
          <p:cNvSpPr>
            <a:spLocks noGrp="1"/>
          </p:cNvSpPr>
          <p:nvPr>
            <p:ph sz="quarter" idx="1"/>
          </p:nvPr>
        </p:nvSpPr>
        <p:spPr/>
        <p:txBody>
          <a:bodyPr>
            <a:normAutofit fontScale="92500" lnSpcReduction="10000"/>
          </a:bodyPr>
          <a:lstStyle/>
          <a:p>
            <a:r>
              <a:rPr lang="en-US" dirty="0"/>
              <a:t>The order of decreasing potency for blockade is neomycin, </a:t>
            </a:r>
            <a:r>
              <a:rPr lang="en-US" dirty="0" err="1"/>
              <a:t>kanamycin</a:t>
            </a:r>
            <a:r>
              <a:rPr lang="en-US" dirty="0"/>
              <a:t>, </a:t>
            </a:r>
            <a:r>
              <a:rPr lang="en-US" dirty="0" err="1"/>
              <a:t>amikacin</a:t>
            </a:r>
            <a:r>
              <a:rPr lang="en-US" dirty="0"/>
              <a:t>, </a:t>
            </a:r>
            <a:r>
              <a:rPr lang="en-US" dirty="0" err="1"/>
              <a:t>gentamicin</a:t>
            </a:r>
            <a:r>
              <a:rPr lang="en-US" dirty="0"/>
              <a:t>, and </a:t>
            </a:r>
            <a:r>
              <a:rPr lang="en-US" dirty="0" err="1"/>
              <a:t>tobramycin</a:t>
            </a:r>
            <a:r>
              <a:rPr lang="en-US" dirty="0"/>
              <a:t>.</a:t>
            </a:r>
          </a:p>
          <a:p>
            <a:r>
              <a:rPr lang="en-US" dirty="0"/>
              <a:t>Most episodes occur in </a:t>
            </a:r>
            <a:r>
              <a:rPr lang="en-US" b="1" dirty="0"/>
              <a:t>association with anesthesia</a:t>
            </a:r>
            <a:r>
              <a:rPr lang="en-US" dirty="0"/>
              <a:t> or the administration of </a:t>
            </a:r>
            <a:r>
              <a:rPr lang="en-US" b="1" dirty="0"/>
              <a:t>other neuromuscular blocking agents. </a:t>
            </a:r>
            <a:r>
              <a:rPr lang="en-US" dirty="0"/>
              <a:t>Patients with </a:t>
            </a:r>
            <a:r>
              <a:rPr lang="en-US" b="1" dirty="0"/>
              <a:t>myasthenia gravis </a:t>
            </a:r>
            <a:r>
              <a:rPr lang="en-US" dirty="0"/>
              <a:t>are particularly susceptible to neuromuscular blockade by </a:t>
            </a:r>
            <a:r>
              <a:rPr lang="en-US" dirty="0" err="1"/>
              <a:t>aminoglycosides</a:t>
            </a:r>
            <a:r>
              <a:rPr lang="en-US" dirty="0"/>
              <a:t> </a:t>
            </a:r>
          </a:p>
          <a:p>
            <a:r>
              <a:rPr lang="en-US" dirty="0" err="1"/>
              <a:t>Aminoglycosides</a:t>
            </a:r>
            <a:r>
              <a:rPr lang="en-US" dirty="0"/>
              <a:t> may inhibit </a:t>
            </a:r>
            <a:r>
              <a:rPr lang="en-US" dirty="0" err="1"/>
              <a:t>prejunctional</a:t>
            </a:r>
            <a:r>
              <a:rPr lang="en-US" dirty="0"/>
              <a:t> release of acetylcholine while also reducing postsynaptic sensitivity to the transmitter</a:t>
            </a:r>
          </a:p>
          <a:p>
            <a:r>
              <a:rPr lang="en-US" dirty="0"/>
              <a:t>This effect is overcome by administration of intravenous calcium salt or inhibitors of </a:t>
            </a:r>
            <a:r>
              <a:rPr lang="en-US" dirty="0" err="1"/>
              <a:t>acetylcholinestrase</a:t>
            </a:r>
            <a:r>
              <a:rPr lang="en-US" dirty="0"/>
              <a:t> e.g. </a:t>
            </a:r>
            <a:r>
              <a:rPr lang="en-US" dirty="0" err="1"/>
              <a:t>neostigmine</a:t>
            </a:r>
            <a:endParaRPr lang="en-US" dirty="0"/>
          </a:p>
        </p:txBody>
      </p:sp>
    </p:spTree>
    <p:extLst>
      <p:ext uri="{BB962C8B-B14F-4D97-AF65-F5344CB8AC3E}">
        <p14:creationId xmlns:p14="http://schemas.microsoft.com/office/powerpoint/2010/main" val="13611724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STREPTOMYCIN</a:t>
            </a:r>
          </a:p>
        </p:txBody>
      </p:sp>
      <p:sp>
        <p:nvSpPr>
          <p:cNvPr id="3" name="Content Placeholder 2"/>
          <p:cNvSpPr>
            <a:spLocks noGrp="1"/>
          </p:cNvSpPr>
          <p:nvPr>
            <p:ph sz="quarter" idx="1"/>
          </p:nvPr>
        </p:nvSpPr>
        <p:spPr/>
        <p:txBody>
          <a:bodyPr>
            <a:normAutofit/>
          </a:bodyPr>
          <a:lstStyle/>
          <a:p>
            <a:r>
              <a:rPr lang="en-US" dirty="0"/>
              <a:t>Streptomycin may be administered by deep intramuscular injection or intravenously.</a:t>
            </a:r>
          </a:p>
          <a:p>
            <a:r>
              <a:rPr lang="en-US" dirty="0"/>
              <a:t>Intramuscular injection may be painful, with a hot, tender mass developing at the site of injection.</a:t>
            </a:r>
          </a:p>
          <a:p>
            <a:r>
              <a:rPr lang="en-US" dirty="0"/>
              <a:t>The dose of streptomycin is </a:t>
            </a:r>
            <a:r>
              <a:rPr lang="en-US" b="1" dirty="0"/>
              <a:t>15 mg/kg per day </a:t>
            </a:r>
            <a:r>
              <a:rPr lang="en-US" dirty="0"/>
              <a:t>for patients with </a:t>
            </a:r>
            <a:r>
              <a:rPr lang="en-US" dirty="0" err="1"/>
              <a:t>creatinine</a:t>
            </a:r>
            <a:r>
              <a:rPr lang="en-US" dirty="0"/>
              <a:t> clearances above 80 ml/min. It typically is administered as a </a:t>
            </a:r>
            <a:r>
              <a:rPr lang="en-US" b="1" dirty="0"/>
              <a:t>1000-mg single daily dose</a:t>
            </a:r>
          </a:p>
          <a:p>
            <a:r>
              <a:rPr lang="en-US" dirty="0"/>
              <a:t>The total daily dose should be reduced in direct proportion to the reduction in </a:t>
            </a:r>
            <a:r>
              <a:rPr lang="en-US" dirty="0" err="1"/>
              <a:t>creatinine</a:t>
            </a:r>
            <a:r>
              <a:rPr lang="en-US" dirty="0"/>
              <a:t> clearance for </a:t>
            </a:r>
            <a:r>
              <a:rPr lang="en-US" dirty="0" err="1"/>
              <a:t>creatinine</a:t>
            </a:r>
            <a:r>
              <a:rPr lang="en-US" dirty="0"/>
              <a:t> clearances above 30 ml/min </a:t>
            </a:r>
          </a:p>
          <a:p>
            <a:endParaRPr lang="en-US" dirty="0"/>
          </a:p>
        </p:txBody>
      </p:sp>
    </p:spTree>
    <p:extLst>
      <p:ext uri="{BB962C8B-B14F-4D97-AF65-F5344CB8AC3E}">
        <p14:creationId xmlns:p14="http://schemas.microsoft.com/office/powerpoint/2010/main" val="29005227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INDICATIONS</a:t>
            </a:r>
          </a:p>
        </p:txBody>
      </p:sp>
      <p:sp>
        <p:nvSpPr>
          <p:cNvPr id="3" name="Content Placeholder 2"/>
          <p:cNvSpPr>
            <a:spLocks noGrp="1"/>
          </p:cNvSpPr>
          <p:nvPr>
            <p:ph sz="quarter" idx="1"/>
          </p:nvPr>
        </p:nvSpPr>
        <p:spPr/>
        <p:txBody>
          <a:bodyPr>
            <a:normAutofit/>
          </a:bodyPr>
          <a:lstStyle/>
          <a:p>
            <a:r>
              <a:rPr lang="en-US" b="1" i="1" dirty="0"/>
              <a:t>Tularemia-</a:t>
            </a:r>
            <a:r>
              <a:rPr lang="en-US" dirty="0"/>
              <a:t>1 g (15 to 25 mg/kg) streptomycin per day for 7 to 10 days.</a:t>
            </a:r>
          </a:p>
          <a:p>
            <a:r>
              <a:rPr lang="en-US" b="1" i="1" dirty="0"/>
              <a:t>Plague-</a:t>
            </a:r>
            <a:r>
              <a:rPr lang="en-US" dirty="0"/>
              <a:t>2 g/day in two divided doses for 7 to 10 days.</a:t>
            </a:r>
          </a:p>
          <a:p>
            <a:r>
              <a:rPr lang="en-US" b="1" i="1" dirty="0"/>
              <a:t>Tuberculosis-</a:t>
            </a:r>
            <a:r>
              <a:rPr lang="en-US" dirty="0"/>
              <a:t>in combination with other drugs to which the causative strain is susceptible. The dose for patients with normal renal function is 15 mg/kg per day as a single intramuscular injection for 2 to 3 months </a:t>
            </a:r>
          </a:p>
        </p:txBody>
      </p:sp>
    </p:spTree>
    <p:extLst>
      <p:ext uri="{BB962C8B-B14F-4D97-AF65-F5344CB8AC3E}">
        <p14:creationId xmlns:p14="http://schemas.microsoft.com/office/powerpoint/2010/main" val="5158919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GENTAMICIN</a:t>
            </a:r>
          </a:p>
        </p:txBody>
      </p:sp>
      <p:sp>
        <p:nvSpPr>
          <p:cNvPr id="3" name="Content Placeholder 2"/>
          <p:cNvSpPr>
            <a:spLocks noGrp="1"/>
          </p:cNvSpPr>
          <p:nvPr>
            <p:ph sz="quarter" idx="1"/>
          </p:nvPr>
        </p:nvSpPr>
        <p:spPr/>
        <p:txBody>
          <a:bodyPr>
            <a:normAutofit/>
          </a:bodyPr>
          <a:lstStyle/>
          <a:p>
            <a:r>
              <a:rPr lang="en-US" dirty="0" err="1"/>
              <a:t>Gentamicin</a:t>
            </a:r>
            <a:r>
              <a:rPr lang="en-US" dirty="0"/>
              <a:t> is an important agent for the treatment of many serious gram-negative bacillary infections. It is the </a:t>
            </a:r>
            <a:r>
              <a:rPr lang="en-US" b="1" dirty="0" err="1"/>
              <a:t>aminoglycoside</a:t>
            </a:r>
            <a:r>
              <a:rPr lang="en-US" b="1" dirty="0"/>
              <a:t> of first choice </a:t>
            </a:r>
            <a:r>
              <a:rPr lang="en-US" dirty="0"/>
              <a:t>because of </a:t>
            </a:r>
            <a:r>
              <a:rPr lang="en-US" b="1" dirty="0"/>
              <a:t>its low cost and reliable activity </a:t>
            </a:r>
            <a:r>
              <a:rPr lang="en-US" dirty="0"/>
              <a:t>against all but the most resistant gram-negative aerobes.</a:t>
            </a:r>
          </a:p>
          <a:p>
            <a:r>
              <a:rPr lang="en-US" dirty="0" err="1"/>
              <a:t>Gentamicin</a:t>
            </a:r>
            <a:r>
              <a:rPr lang="en-US" dirty="0"/>
              <a:t> preparations are available for </a:t>
            </a:r>
            <a:r>
              <a:rPr lang="en-US" b="1" dirty="0" err="1"/>
              <a:t>parenteral</a:t>
            </a:r>
            <a:r>
              <a:rPr lang="en-US" b="1" dirty="0"/>
              <a:t>, ophthalmic, and topical administration. </a:t>
            </a:r>
            <a:br>
              <a:rPr lang="en-US" b="1" dirty="0"/>
            </a:br>
            <a:endParaRPr lang="en-US" b="1" dirty="0"/>
          </a:p>
        </p:txBody>
      </p:sp>
    </p:spTree>
    <p:extLst>
      <p:ext uri="{BB962C8B-B14F-4D97-AF65-F5344CB8AC3E}">
        <p14:creationId xmlns:p14="http://schemas.microsoft.com/office/powerpoint/2010/main" val="2741977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DOSAGE</a:t>
            </a:r>
          </a:p>
        </p:txBody>
      </p:sp>
      <p:sp>
        <p:nvSpPr>
          <p:cNvPr id="3" name="Content Placeholder 2"/>
          <p:cNvSpPr>
            <a:spLocks noGrp="1"/>
          </p:cNvSpPr>
          <p:nvPr>
            <p:ph sz="quarter" idx="1"/>
          </p:nvPr>
        </p:nvSpPr>
        <p:spPr/>
        <p:txBody>
          <a:bodyPr>
            <a:normAutofit lnSpcReduction="10000"/>
          </a:bodyPr>
          <a:lstStyle/>
          <a:p>
            <a:r>
              <a:rPr lang="en-US" dirty="0"/>
              <a:t>The </a:t>
            </a:r>
            <a:r>
              <a:rPr lang="en-US" b="1" dirty="0"/>
              <a:t>once-daily dose is 5 to 7 mg/kg </a:t>
            </a:r>
            <a:r>
              <a:rPr lang="en-US" dirty="0"/>
              <a:t>given over 30 to 60 minutes for patients with normal renal function (and below this range if renal function is impaired). The upper limit of this dose range may be required to achieve therapeutic levels for trauma or burn patients, those with septic shock, and others in whom drug clearance is more rapid or volume of distribution is larger than normal.</a:t>
            </a:r>
          </a:p>
          <a:p>
            <a:r>
              <a:rPr lang="en-US" dirty="0"/>
              <a:t>For </a:t>
            </a:r>
            <a:r>
              <a:rPr lang="en-US" b="1" dirty="0"/>
              <a:t>newborns and infants: 3 mg/kg once daily </a:t>
            </a:r>
            <a:r>
              <a:rPr lang="en-US" dirty="0"/>
              <a:t>for preterm newborns younger than 35 weeks' gestation ; 4 mg/kg once daily for newborns older than 35 weeks' gestation; 5 mg/kg daily in two divided doses for neonates with severe infections; and 2 to 2.5 mg/kg every 8 hours for children up to 2 years of age.</a:t>
            </a:r>
          </a:p>
        </p:txBody>
      </p:sp>
    </p:spTree>
    <p:extLst>
      <p:ext uri="{BB962C8B-B14F-4D97-AF65-F5344CB8AC3E}">
        <p14:creationId xmlns:p14="http://schemas.microsoft.com/office/powerpoint/2010/main" val="3074874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AMINOGLYCOSIDES</a:t>
            </a:r>
          </a:p>
        </p:txBody>
      </p:sp>
      <p:sp>
        <p:nvSpPr>
          <p:cNvPr id="3" name="Content Placeholder 2"/>
          <p:cNvSpPr>
            <a:spLocks noGrp="1"/>
          </p:cNvSpPr>
          <p:nvPr>
            <p:ph sz="quarter" idx="1"/>
          </p:nvPr>
        </p:nvSpPr>
        <p:spPr/>
        <p:txBody>
          <a:bodyPr>
            <a:normAutofit fontScale="85000" lnSpcReduction="20000"/>
          </a:bodyPr>
          <a:lstStyle/>
          <a:p>
            <a:r>
              <a:rPr lang="en-US" dirty="0"/>
              <a:t>They include:</a:t>
            </a:r>
          </a:p>
          <a:p>
            <a:pPr>
              <a:buFont typeface="Wingdings" pitchFamily="2" charset="2"/>
              <a:buChar char="Ø"/>
            </a:pPr>
            <a:r>
              <a:rPr lang="en-US" dirty="0"/>
              <a:t>Streptomycin</a:t>
            </a:r>
          </a:p>
          <a:p>
            <a:pPr>
              <a:buFont typeface="Wingdings" pitchFamily="2" charset="2"/>
              <a:buChar char="Ø"/>
            </a:pPr>
            <a:r>
              <a:rPr lang="en-US" dirty="0"/>
              <a:t>Neomycin</a:t>
            </a:r>
          </a:p>
          <a:p>
            <a:pPr>
              <a:buFont typeface="Wingdings" pitchFamily="2" charset="2"/>
              <a:buChar char="Ø"/>
            </a:pPr>
            <a:r>
              <a:rPr lang="en-US" dirty="0" err="1"/>
              <a:t>Kanamycin</a:t>
            </a:r>
            <a:endParaRPr lang="en-US" dirty="0"/>
          </a:p>
          <a:p>
            <a:pPr>
              <a:buFont typeface="Wingdings" pitchFamily="2" charset="2"/>
              <a:buChar char="Ø"/>
            </a:pPr>
            <a:r>
              <a:rPr lang="en-US" dirty="0" err="1"/>
              <a:t>Amikacin</a:t>
            </a:r>
            <a:endParaRPr lang="en-US" dirty="0"/>
          </a:p>
          <a:p>
            <a:pPr>
              <a:buFont typeface="Wingdings" pitchFamily="2" charset="2"/>
              <a:buChar char="Ø"/>
            </a:pPr>
            <a:r>
              <a:rPr lang="en-US" dirty="0" err="1"/>
              <a:t>Gentamicin</a:t>
            </a:r>
            <a:endParaRPr lang="en-US" dirty="0"/>
          </a:p>
          <a:p>
            <a:pPr>
              <a:buFont typeface="Wingdings" pitchFamily="2" charset="2"/>
              <a:buChar char="Ø"/>
            </a:pPr>
            <a:r>
              <a:rPr lang="en-US" dirty="0" err="1"/>
              <a:t>Tobramycin</a:t>
            </a:r>
            <a:endParaRPr lang="en-US" dirty="0"/>
          </a:p>
          <a:p>
            <a:pPr>
              <a:buFont typeface="Wingdings" pitchFamily="2" charset="2"/>
              <a:buChar char="Ø"/>
            </a:pPr>
            <a:r>
              <a:rPr lang="en-US" dirty="0" err="1"/>
              <a:t>Sisomicin</a:t>
            </a:r>
            <a:endParaRPr lang="en-US" dirty="0"/>
          </a:p>
          <a:p>
            <a:pPr>
              <a:buFont typeface="Wingdings" pitchFamily="2" charset="2"/>
              <a:buChar char="Ø"/>
            </a:pPr>
            <a:r>
              <a:rPr lang="en-US" dirty="0" err="1"/>
              <a:t>netilmicin</a:t>
            </a:r>
            <a:endParaRPr lang="en-US" dirty="0"/>
          </a:p>
        </p:txBody>
      </p:sp>
    </p:spTree>
    <p:extLst>
      <p:ext uri="{BB962C8B-B14F-4D97-AF65-F5344CB8AC3E}">
        <p14:creationId xmlns:p14="http://schemas.microsoft.com/office/powerpoint/2010/main" val="37217607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INDICATIONS</a:t>
            </a:r>
          </a:p>
        </p:txBody>
      </p:sp>
      <p:sp>
        <p:nvSpPr>
          <p:cNvPr id="3" name="Content Placeholder 2"/>
          <p:cNvSpPr>
            <a:spLocks noGrp="1"/>
          </p:cNvSpPr>
          <p:nvPr>
            <p:ph sz="quarter" idx="1"/>
          </p:nvPr>
        </p:nvSpPr>
        <p:spPr/>
        <p:txBody>
          <a:bodyPr>
            <a:normAutofit/>
          </a:bodyPr>
          <a:lstStyle/>
          <a:p>
            <a:r>
              <a:rPr lang="en-US" b="1" i="1" dirty="0"/>
              <a:t>Urinary Tract Infections- </a:t>
            </a:r>
            <a:r>
              <a:rPr lang="en-US" dirty="0"/>
              <a:t>a single intramuscular dose of </a:t>
            </a:r>
            <a:r>
              <a:rPr lang="en-US" dirty="0" err="1"/>
              <a:t>gentamicin</a:t>
            </a:r>
            <a:r>
              <a:rPr lang="en-US" dirty="0"/>
              <a:t> (5 mg/kg) has been effective in curing more than 90% of uncomplicated infections of the lower urinary tract</a:t>
            </a:r>
          </a:p>
          <a:p>
            <a:r>
              <a:rPr lang="en-US" b="1" i="1" dirty="0"/>
              <a:t>Pneumonia- </a:t>
            </a:r>
            <a:r>
              <a:rPr lang="en-US" dirty="0"/>
              <a:t>An </a:t>
            </a:r>
            <a:r>
              <a:rPr lang="en-US" dirty="0" err="1"/>
              <a:t>aminoglycoside</a:t>
            </a:r>
            <a:r>
              <a:rPr lang="en-US" dirty="0"/>
              <a:t> in combination with a b-</a:t>
            </a:r>
            <a:r>
              <a:rPr lang="en-US" dirty="0" err="1"/>
              <a:t>lactam</a:t>
            </a:r>
            <a:r>
              <a:rPr lang="en-US" dirty="0"/>
              <a:t> antibiotic may be used for empirical therapy of hospital-acquired pneumonia in which multiple-drug-resistant gram-negative aerobes are a likely causative agent.</a:t>
            </a:r>
          </a:p>
          <a:p>
            <a:r>
              <a:rPr lang="en-US" b="1" i="1" dirty="0"/>
              <a:t>Meningitis- </a:t>
            </a:r>
            <a:r>
              <a:rPr lang="en-US" dirty="0"/>
              <a:t>in adults, 5 mg of a preservative-free formulation of </a:t>
            </a:r>
            <a:r>
              <a:rPr lang="en-US" dirty="0" err="1"/>
              <a:t>gentamicin</a:t>
            </a:r>
            <a:r>
              <a:rPr lang="en-US" dirty="0"/>
              <a:t> (or equivalent dose of another </a:t>
            </a:r>
            <a:r>
              <a:rPr lang="en-US" dirty="0" err="1"/>
              <a:t>aminoglycoside</a:t>
            </a:r>
            <a:r>
              <a:rPr lang="en-US" dirty="0"/>
              <a:t>) is administered directly </a:t>
            </a:r>
            <a:r>
              <a:rPr lang="en-US" b="1" dirty="0" err="1"/>
              <a:t>intrathecally</a:t>
            </a:r>
            <a:r>
              <a:rPr lang="en-US" b="1" dirty="0"/>
              <a:t> once daily</a:t>
            </a:r>
          </a:p>
          <a:p>
            <a:endParaRPr lang="en-US" dirty="0"/>
          </a:p>
        </p:txBody>
      </p:sp>
    </p:spTree>
    <p:extLst>
      <p:ext uri="{BB962C8B-B14F-4D97-AF65-F5344CB8AC3E}">
        <p14:creationId xmlns:p14="http://schemas.microsoft.com/office/powerpoint/2010/main" val="9563435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b="1" i="1" dirty="0"/>
              <a:t>Peritoneal Dialysis-Associated Peritonitis- </a:t>
            </a:r>
            <a:r>
              <a:rPr lang="en-US" dirty="0"/>
              <a:t>Patients who develop peritonitis as a result of peritoneal dialysis may be treated with </a:t>
            </a:r>
            <a:r>
              <a:rPr lang="en-US" dirty="0" err="1"/>
              <a:t>aminoglycoside</a:t>
            </a:r>
            <a:r>
              <a:rPr lang="en-US" dirty="0"/>
              <a:t> diluted into the dialysis fluid to a concentration of 4 to 8 mg/L for </a:t>
            </a:r>
            <a:r>
              <a:rPr lang="en-US" dirty="0" err="1"/>
              <a:t>gentamicin</a:t>
            </a:r>
            <a:r>
              <a:rPr lang="en-US" dirty="0"/>
              <a:t>, </a:t>
            </a:r>
            <a:r>
              <a:rPr lang="en-US" dirty="0" err="1"/>
              <a:t>netilmicin</a:t>
            </a:r>
            <a:r>
              <a:rPr lang="en-US" dirty="0"/>
              <a:t>, or </a:t>
            </a:r>
            <a:r>
              <a:rPr lang="en-US" dirty="0" err="1"/>
              <a:t>tobramycin</a:t>
            </a:r>
            <a:r>
              <a:rPr lang="en-US" dirty="0"/>
              <a:t> or 6 to 12 mg/L for </a:t>
            </a:r>
            <a:r>
              <a:rPr lang="en-US" dirty="0" err="1"/>
              <a:t>amikacin</a:t>
            </a:r>
            <a:endParaRPr lang="en-US" dirty="0"/>
          </a:p>
        </p:txBody>
      </p:sp>
    </p:spTree>
    <p:extLst>
      <p:ext uri="{BB962C8B-B14F-4D97-AF65-F5344CB8AC3E}">
        <p14:creationId xmlns:p14="http://schemas.microsoft.com/office/powerpoint/2010/main" val="41871400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b="1" i="1" dirty="0"/>
              <a:t>Bacterial </a:t>
            </a:r>
            <a:r>
              <a:rPr lang="en-US" b="1" i="1" dirty="0" err="1"/>
              <a:t>Endocarditis</a:t>
            </a:r>
            <a:r>
              <a:rPr lang="en-US" b="1" i="1" dirty="0"/>
              <a:t>-</a:t>
            </a:r>
            <a:r>
              <a:rPr lang="en-US" dirty="0"/>
              <a:t> low-dose </a:t>
            </a:r>
            <a:r>
              <a:rPr lang="en-US" dirty="0" err="1"/>
              <a:t>gentamicin</a:t>
            </a:r>
            <a:r>
              <a:rPr lang="en-US" dirty="0"/>
              <a:t> (</a:t>
            </a:r>
            <a:r>
              <a:rPr lang="en-US" b="1" dirty="0"/>
              <a:t>3 mg/kg per day in combination with a penicillin or </a:t>
            </a:r>
            <a:r>
              <a:rPr lang="en-US" b="1" dirty="0" err="1"/>
              <a:t>vancomycin</a:t>
            </a:r>
            <a:r>
              <a:rPr lang="en-US" b="1" dirty="0"/>
              <a:t> </a:t>
            </a:r>
            <a:r>
              <a:rPr lang="en-US" dirty="0"/>
              <a:t>has been recommended in certain circumstances for treatment of bacterial </a:t>
            </a:r>
            <a:r>
              <a:rPr lang="en-US" dirty="0" err="1"/>
              <a:t>endocarditis</a:t>
            </a:r>
            <a:r>
              <a:rPr lang="en-US" dirty="0"/>
              <a:t>. There is good evidence that penicillin and </a:t>
            </a:r>
            <a:r>
              <a:rPr lang="en-US" dirty="0" err="1"/>
              <a:t>gentamicin</a:t>
            </a:r>
            <a:r>
              <a:rPr lang="en-US" dirty="0"/>
              <a:t> in combination are effective as a short-course (</a:t>
            </a:r>
            <a:r>
              <a:rPr lang="en-US" i="1" dirty="0"/>
              <a:t>i.e.,</a:t>
            </a:r>
            <a:r>
              <a:rPr lang="en-US" dirty="0"/>
              <a:t> 2-week) regimen for </a:t>
            </a:r>
            <a:r>
              <a:rPr lang="en-US" b="1" dirty="0"/>
              <a:t>uncomplicated native-valve streptococcal </a:t>
            </a:r>
            <a:r>
              <a:rPr lang="en-US" b="1" dirty="0" err="1"/>
              <a:t>endocarditis</a:t>
            </a:r>
            <a:r>
              <a:rPr lang="en-US" dirty="0"/>
              <a:t>. In cases of </a:t>
            </a:r>
            <a:r>
              <a:rPr lang="en-US" dirty="0" err="1"/>
              <a:t>enterococcal</a:t>
            </a:r>
            <a:r>
              <a:rPr lang="en-US" dirty="0"/>
              <a:t> </a:t>
            </a:r>
            <a:r>
              <a:rPr lang="en-US" dirty="0" err="1"/>
              <a:t>endocarditis</a:t>
            </a:r>
            <a:r>
              <a:rPr lang="en-US" dirty="0"/>
              <a:t>, concomitant administration of penicillin and </a:t>
            </a:r>
            <a:r>
              <a:rPr lang="en-US" dirty="0" err="1"/>
              <a:t>gentamicin</a:t>
            </a:r>
            <a:r>
              <a:rPr lang="en-US" dirty="0"/>
              <a:t> for 4 to 6 weeks has been recommended because of an unacceptably high relapse rate with penicillin alone.</a:t>
            </a:r>
          </a:p>
          <a:p>
            <a:endParaRPr lang="en-US" dirty="0"/>
          </a:p>
        </p:txBody>
      </p:sp>
    </p:spTree>
    <p:extLst>
      <p:ext uri="{BB962C8B-B14F-4D97-AF65-F5344CB8AC3E}">
        <p14:creationId xmlns:p14="http://schemas.microsoft.com/office/powerpoint/2010/main" val="30487807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b="1" i="1" dirty="0"/>
              <a:t>Sepsis-</a:t>
            </a:r>
            <a:r>
              <a:rPr lang="en-US" dirty="0"/>
              <a:t>Included in an empirical regimen used for the febrile patient with </a:t>
            </a:r>
            <a:r>
              <a:rPr lang="en-US" dirty="0" err="1"/>
              <a:t>granulocytopenia</a:t>
            </a:r>
            <a:r>
              <a:rPr lang="en-US" dirty="0"/>
              <a:t> and for infections suspected to be caused by </a:t>
            </a:r>
            <a:r>
              <a:rPr lang="en-US" i="1" dirty="0"/>
              <a:t>P. </a:t>
            </a:r>
            <a:r>
              <a:rPr lang="en-US" i="1" dirty="0" err="1"/>
              <a:t>aeruginosa</a:t>
            </a:r>
            <a:r>
              <a:rPr lang="en-US" dirty="0"/>
              <a:t>.</a:t>
            </a:r>
          </a:p>
          <a:p>
            <a:r>
              <a:rPr lang="en-US" b="1" i="1" dirty="0"/>
              <a:t>Topical Applications- </a:t>
            </a:r>
            <a:r>
              <a:rPr lang="en-US" dirty="0"/>
              <a:t>can be used to treat burns </a:t>
            </a:r>
            <a:r>
              <a:rPr lang="en-US" dirty="0" err="1"/>
              <a:t>Gentamicin</a:t>
            </a:r>
            <a:r>
              <a:rPr lang="en-US" dirty="0"/>
              <a:t> is absorbed slowly when it is applied topically in an ointment and somewhat more rapidly when it is applied as a cream.</a:t>
            </a:r>
          </a:p>
        </p:txBody>
      </p:sp>
    </p:spTree>
    <p:extLst>
      <p:ext uri="{BB962C8B-B14F-4D97-AF65-F5344CB8AC3E}">
        <p14:creationId xmlns:p14="http://schemas.microsoft.com/office/powerpoint/2010/main" val="33664919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TOBRAMYCIN</a:t>
            </a:r>
          </a:p>
        </p:txBody>
      </p:sp>
      <p:sp>
        <p:nvSpPr>
          <p:cNvPr id="3" name="Content Placeholder 2"/>
          <p:cNvSpPr>
            <a:spLocks noGrp="1"/>
          </p:cNvSpPr>
          <p:nvPr>
            <p:ph sz="quarter" idx="1"/>
          </p:nvPr>
        </p:nvSpPr>
        <p:spPr/>
        <p:txBody>
          <a:bodyPr>
            <a:normAutofit/>
          </a:bodyPr>
          <a:lstStyle/>
          <a:p>
            <a:r>
              <a:rPr lang="en-US" dirty="0" err="1"/>
              <a:t>Tobramycin</a:t>
            </a:r>
            <a:r>
              <a:rPr lang="en-US" dirty="0"/>
              <a:t> may be given either intramuscularly or intravenously. Dosages and serum concentrations are identical with those for </a:t>
            </a:r>
            <a:r>
              <a:rPr lang="en-US" dirty="0" err="1"/>
              <a:t>gentamicin</a:t>
            </a:r>
            <a:r>
              <a:rPr lang="en-US" dirty="0"/>
              <a:t>. </a:t>
            </a:r>
            <a:r>
              <a:rPr lang="en-US" dirty="0" err="1"/>
              <a:t>Tobramycin</a:t>
            </a:r>
            <a:r>
              <a:rPr lang="en-US" dirty="0"/>
              <a:t> (TOBREX) also is available in ophthalmic ointments and solutions. </a:t>
            </a:r>
          </a:p>
          <a:p>
            <a:r>
              <a:rPr lang="en-US" b="1" dirty="0"/>
              <a:t>Indications </a:t>
            </a:r>
            <a:r>
              <a:rPr lang="en-US" dirty="0"/>
              <a:t>for the use of </a:t>
            </a:r>
            <a:r>
              <a:rPr lang="en-US" dirty="0" err="1"/>
              <a:t>tobramycin</a:t>
            </a:r>
            <a:r>
              <a:rPr lang="en-US" dirty="0"/>
              <a:t> are the </a:t>
            </a:r>
            <a:r>
              <a:rPr lang="en-US" b="1" dirty="0"/>
              <a:t>same as those for </a:t>
            </a:r>
            <a:r>
              <a:rPr lang="en-US" b="1" dirty="0" err="1"/>
              <a:t>gentamicin</a:t>
            </a:r>
            <a:r>
              <a:rPr lang="en-US" b="1" dirty="0"/>
              <a:t>. </a:t>
            </a:r>
            <a:r>
              <a:rPr lang="en-US" dirty="0"/>
              <a:t>The </a:t>
            </a:r>
            <a:r>
              <a:rPr lang="en-US" b="1" dirty="0"/>
              <a:t>superior activity</a:t>
            </a:r>
            <a:r>
              <a:rPr lang="en-US" dirty="0"/>
              <a:t> of </a:t>
            </a:r>
            <a:r>
              <a:rPr lang="en-US" dirty="0" err="1"/>
              <a:t>tobramycin</a:t>
            </a:r>
            <a:r>
              <a:rPr lang="en-US" dirty="0"/>
              <a:t> against </a:t>
            </a:r>
            <a:r>
              <a:rPr lang="en-US" b="1" dirty="0"/>
              <a:t>P. </a:t>
            </a:r>
            <a:r>
              <a:rPr lang="en-US" b="1" dirty="0" err="1"/>
              <a:t>aeruginosa</a:t>
            </a:r>
            <a:r>
              <a:rPr lang="en-US" b="1" dirty="0"/>
              <a:t> </a:t>
            </a:r>
            <a:r>
              <a:rPr lang="en-US" dirty="0"/>
              <a:t>makes it the preferred </a:t>
            </a:r>
            <a:r>
              <a:rPr lang="en-US" dirty="0" err="1"/>
              <a:t>aminoglycoside</a:t>
            </a:r>
            <a:r>
              <a:rPr lang="en-US" dirty="0"/>
              <a:t> for treatment of serious infections caused by this organism. It usually should be used concurrently with an </a:t>
            </a:r>
            <a:r>
              <a:rPr lang="en-US" dirty="0" err="1"/>
              <a:t>antipseudomonal</a:t>
            </a:r>
            <a:r>
              <a:rPr lang="en-US" dirty="0"/>
              <a:t> b-</a:t>
            </a:r>
            <a:r>
              <a:rPr lang="en-US" dirty="0" err="1"/>
              <a:t>lactam</a:t>
            </a:r>
            <a:r>
              <a:rPr lang="en-US" dirty="0"/>
              <a:t> antibiotic</a:t>
            </a:r>
            <a:br>
              <a:rPr lang="en-US" dirty="0"/>
            </a:br>
            <a:endParaRPr lang="en-US" dirty="0"/>
          </a:p>
        </p:txBody>
      </p:sp>
    </p:spTree>
    <p:extLst>
      <p:ext uri="{BB962C8B-B14F-4D97-AF65-F5344CB8AC3E}">
        <p14:creationId xmlns:p14="http://schemas.microsoft.com/office/powerpoint/2010/main" val="41494154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AMIKACIN</a:t>
            </a:r>
          </a:p>
        </p:txBody>
      </p:sp>
      <p:sp>
        <p:nvSpPr>
          <p:cNvPr id="3" name="Content Placeholder 2"/>
          <p:cNvSpPr>
            <a:spLocks noGrp="1"/>
          </p:cNvSpPr>
          <p:nvPr>
            <p:ph sz="quarter" idx="1"/>
          </p:nvPr>
        </p:nvSpPr>
        <p:spPr/>
        <p:txBody>
          <a:bodyPr>
            <a:normAutofit/>
          </a:bodyPr>
          <a:lstStyle/>
          <a:p>
            <a:r>
              <a:rPr lang="en-US" dirty="0"/>
              <a:t>The spectrum of antimicrobial activity of </a:t>
            </a:r>
            <a:r>
              <a:rPr lang="en-US" dirty="0" err="1"/>
              <a:t>amikacin</a:t>
            </a:r>
            <a:r>
              <a:rPr lang="en-US" dirty="0"/>
              <a:t> (AMIKIN) is the </a:t>
            </a:r>
            <a:r>
              <a:rPr lang="en-US" b="1" dirty="0"/>
              <a:t>broadest of the group</a:t>
            </a:r>
            <a:r>
              <a:rPr lang="en-US" dirty="0"/>
              <a:t>. Because of its </a:t>
            </a:r>
            <a:r>
              <a:rPr lang="en-US" b="1" dirty="0"/>
              <a:t>resistance to many of the </a:t>
            </a:r>
            <a:r>
              <a:rPr lang="en-US" b="1" dirty="0" err="1"/>
              <a:t>aminoglycoside</a:t>
            </a:r>
            <a:r>
              <a:rPr lang="en-US" b="1" dirty="0"/>
              <a:t>-inactivating enzymes</a:t>
            </a:r>
            <a:r>
              <a:rPr lang="en-US" dirty="0"/>
              <a:t>, it has a special role in hospitals where </a:t>
            </a:r>
            <a:r>
              <a:rPr lang="en-US" dirty="0" err="1"/>
              <a:t>gentamicin</a:t>
            </a:r>
            <a:r>
              <a:rPr lang="en-US" dirty="0"/>
              <a:t>- and </a:t>
            </a:r>
            <a:r>
              <a:rPr lang="en-US" dirty="0" err="1"/>
              <a:t>tobramycin</a:t>
            </a:r>
            <a:r>
              <a:rPr lang="en-US" dirty="0"/>
              <a:t>-resistant microorganisms are prevalent.</a:t>
            </a:r>
          </a:p>
          <a:p>
            <a:r>
              <a:rPr lang="en-US" dirty="0"/>
              <a:t>The recommended dose of </a:t>
            </a:r>
            <a:r>
              <a:rPr lang="en-US" dirty="0" err="1"/>
              <a:t>amikacin</a:t>
            </a:r>
            <a:r>
              <a:rPr lang="en-US" dirty="0"/>
              <a:t> is </a:t>
            </a:r>
            <a:r>
              <a:rPr lang="en-US" b="1" dirty="0"/>
              <a:t>15 mg/kg per day as a single daily dose </a:t>
            </a:r>
            <a:r>
              <a:rPr lang="en-US" dirty="0"/>
              <a:t>or divided into two or three equal portions, which must be reduced for patients with renal failure.</a:t>
            </a:r>
          </a:p>
        </p:txBody>
      </p:sp>
    </p:spTree>
    <p:extLst>
      <p:ext uri="{BB962C8B-B14F-4D97-AF65-F5344CB8AC3E}">
        <p14:creationId xmlns:p14="http://schemas.microsoft.com/office/powerpoint/2010/main" val="15176448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INDICATIONS</a:t>
            </a:r>
          </a:p>
        </p:txBody>
      </p:sp>
      <p:sp>
        <p:nvSpPr>
          <p:cNvPr id="3" name="Content Placeholder 2"/>
          <p:cNvSpPr>
            <a:spLocks noGrp="1"/>
          </p:cNvSpPr>
          <p:nvPr>
            <p:ph sz="quarter" idx="1"/>
          </p:nvPr>
        </p:nvSpPr>
        <p:spPr/>
        <p:txBody>
          <a:bodyPr>
            <a:normAutofit fontScale="92500" lnSpcReduction="20000"/>
          </a:bodyPr>
          <a:lstStyle/>
          <a:p>
            <a:r>
              <a:rPr lang="en-US" dirty="0"/>
              <a:t>Preferred agent for the initial treatment of serious </a:t>
            </a:r>
            <a:r>
              <a:rPr lang="en-US" b="1" dirty="0" err="1"/>
              <a:t>nosocomial</a:t>
            </a:r>
            <a:r>
              <a:rPr lang="en-US" b="1" dirty="0"/>
              <a:t> gram-negative bacillary infections</a:t>
            </a:r>
            <a:r>
              <a:rPr lang="en-US" dirty="0"/>
              <a:t> in hospitals which are resistant to </a:t>
            </a:r>
            <a:r>
              <a:rPr lang="en-US" dirty="0" err="1"/>
              <a:t>gentamicin</a:t>
            </a:r>
            <a:r>
              <a:rPr lang="en-US" dirty="0"/>
              <a:t> and </a:t>
            </a:r>
            <a:r>
              <a:rPr lang="en-US" dirty="0" err="1"/>
              <a:t>tobramycin</a:t>
            </a:r>
            <a:r>
              <a:rPr lang="en-US" dirty="0"/>
              <a:t>.</a:t>
            </a:r>
          </a:p>
          <a:p>
            <a:r>
              <a:rPr lang="en-US" dirty="0"/>
              <a:t> </a:t>
            </a:r>
            <a:r>
              <a:rPr lang="en-US" dirty="0" err="1"/>
              <a:t>Amikacin</a:t>
            </a:r>
            <a:r>
              <a:rPr lang="en-US" dirty="0"/>
              <a:t> is active against the vast majority of aerobic gram-negative bacilli in the community and the hospital. This includes most strains of </a:t>
            </a:r>
            <a:r>
              <a:rPr lang="en-US" b="1" i="1" dirty="0" err="1"/>
              <a:t>Serratia</a:t>
            </a:r>
            <a:r>
              <a:rPr lang="en-US" b="1" i="1" dirty="0"/>
              <a:t>, Proteus, and P. </a:t>
            </a:r>
            <a:r>
              <a:rPr lang="en-US" b="1" i="1" dirty="0" err="1"/>
              <a:t>aeruginosa</a:t>
            </a:r>
            <a:r>
              <a:rPr lang="en-US" i="1" dirty="0"/>
              <a:t>.</a:t>
            </a:r>
            <a:r>
              <a:rPr lang="en-US" dirty="0"/>
              <a:t> It is active against nearly all strains of </a:t>
            </a:r>
            <a:r>
              <a:rPr lang="en-US" b="1" i="1" dirty="0" err="1"/>
              <a:t>Klebsiella</a:t>
            </a:r>
            <a:r>
              <a:rPr lang="en-US" b="1" i="1" dirty="0"/>
              <a:t>, </a:t>
            </a:r>
            <a:r>
              <a:rPr lang="en-US" b="1" i="1" dirty="0" err="1"/>
              <a:t>Enterobacter</a:t>
            </a:r>
            <a:r>
              <a:rPr lang="en-US" b="1" i="1" dirty="0"/>
              <a:t>,</a:t>
            </a:r>
            <a:r>
              <a:rPr lang="en-US" b="1" dirty="0"/>
              <a:t> and </a:t>
            </a:r>
            <a:r>
              <a:rPr lang="en-US" b="1" i="1" dirty="0"/>
              <a:t>E. coli</a:t>
            </a:r>
            <a:r>
              <a:rPr lang="en-US" dirty="0"/>
              <a:t> that are resistant to </a:t>
            </a:r>
            <a:r>
              <a:rPr lang="en-US" dirty="0" err="1"/>
              <a:t>gentamicin</a:t>
            </a:r>
            <a:r>
              <a:rPr lang="en-US" dirty="0"/>
              <a:t> and </a:t>
            </a:r>
            <a:r>
              <a:rPr lang="en-US" dirty="0" err="1"/>
              <a:t>tobramycin</a:t>
            </a:r>
            <a:r>
              <a:rPr lang="en-US" dirty="0"/>
              <a:t>.</a:t>
            </a:r>
          </a:p>
          <a:p>
            <a:r>
              <a:rPr lang="en-US" dirty="0"/>
              <a:t>It is active against </a:t>
            </a:r>
            <a:r>
              <a:rPr lang="en-US" b="1" i="1" dirty="0"/>
              <a:t>M. tuberculosis</a:t>
            </a:r>
            <a:r>
              <a:rPr lang="en-US" dirty="0"/>
              <a:t>  including streptomycin-resistant strains and atypical </a:t>
            </a:r>
            <a:r>
              <a:rPr lang="en-US" dirty="0" err="1"/>
              <a:t>mycobacteria</a:t>
            </a:r>
            <a:r>
              <a:rPr lang="en-US" dirty="0"/>
              <a:t>. It can be used in the treatment of disseminated atypical </a:t>
            </a:r>
            <a:r>
              <a:rPr lang="en-US" dirty="0" err="1"/>
              <a:t>mycobacterial</a:t>
            </a:r>
            <a:r>
              <a:rPr lang="en-US" dirty="0"/>
              <a:t> infection in AIDS patients. </a:t>
            </a:r>
            <a:br>
              <a:rPr lang="en-US" dirty="0"/>
            </a:br>
            <a:endParaRPr lang="en-US" dirty="0"/>
          </a:p>
        </p:txBody>
      </p:sp>
    </p:spTree>
    <p:extLst>
      <p:ext uri="{BB962C8B-B14F-4D97-AF65-F5344CB8AC3E}">
        <p14:creationId xmlns:p14="http://schemas.microsoft.com/office/powerpoint/2010/main" val="30673250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NETILMICIN</a:t>
            </a:r>
          </a:p>
        </p:txBody>
      </p:sp>
      <p:sp>
        <p:nvSpPr>
          <p:cNvPr id="3" name="Content Placeholder 2"/>
          <p:cNvSpPr>
            <a:spLocks noGrp="1"/>
          </p:cNvSpPr>
          <p:nvPr>
            <p:ph sz="quarter" idx="1"/>
          </p:nvPr>
        </p:nvSpPr>
        <p:spPr/>
        <p:txBody>
          <a:bodyPr>
            <a:normAutofit/>
          </a:bodyPr>
          <a:lstStyle/>
          <a:p>
            <a:r>
              <a:rPr lang="en-US" dirty="0"/>
              <a:t>It is similar to </a:t>
            </a:r>
            <a:r>
              <a:rPr lang="en-US" dirty="0" err="1"/>
              <a:t>gentamicin</a:t>
            </a:r>
            <a:r>
              <a:rPr lang="en-US" dirty="0"/>
              <a:t> and </a:t>
            </a:r>
            <a:r>
              <a:rPr lang="en-US" dirty="0" err="1"/>
              <a:t>tobramycin</a:t>
            </a:r>
            <a:r>
              <a:rPr lang="en-US" dirty="0"/>
              <a:t> in its pharmacokinetic properties and dosage.</a:t>
            </a:r>
          </a:p>
          <a:p>
            <a:r>
              <a:rPr lang="en-US" dirty="0"/>
              <a:t>Its antibacterial activity is broad against aerobic gram-negative bacilli. Like </a:t>
            </a:r>
            <a:r>
              <a:rPr lang="en-US" dirty="0" err="1"/>
              <a:t>amikacin</a:t>
            </a:r>
            <a:r>
              <a:rPr lang="en-US" dirty="0"/>
              <a:t>, it is not metabolized by the majority of the </a:t>
            </a:r>
            <a:r>
              <a:rPr lang="en-US" dirty="0" err="1"/>
              <a:t>aminoglycoside</a:t>
            </a:r>
            <a:r>
              <a:rPr lang="en-US" dirty="0"/>
              <a:t>-inactivating enzymes, and it therefore may be active against certain bacteria that are resistant to </a:t>
            </a:r>
            <a:r>
              <a:rPr lang="en-US" dirty="0" err="1"/>
              <a:t>gentamicin</a:t>
            </a:r>
            <a:r>
              <a:rPr lang="en-US" dirty="0"/>
              <a:t>. </a:t>
            </a:r>
          </a:p>
          <a:p>
            <a:r>
              <a:rPr lang="en-US" dirty="0" err="1"/>
              <a:t>Netilmicin</a:t>
            </a:r>
            <a:r>
              <a:rPr lang="en-US" dirty="0"/>
              <a:t> is useful for the treatment of serious infections owing to susceptible </a:t>
            </a:r>
            <a:r>
              <a:rPr lang="en-US" dirty="0" err="1"/>
              <a:t>Enterobacteriaceae</a:t>
            </a:r>
            <a:r>
              <a:rPr lang="en-US" dirty="0"/>
              <a:t> and other aerobic gram-negative bacilli. It is effective against certain </a:t>
            </a:r>
            <a:r>
              <a:rPr lang="en-US" dirty="0" err="1"/>
              <a:t>gentamicin</a:t>
            </a:r>
            <a:r>
              <a:rPr lang="en-US" dirty="0"/>
              <a:t>-resistant pathogens, with the exception of </a:t>
            </a:r>
            <a:r>
              <a:rPr lang="en-US" dirty="0" err="1"/>
              <a:t>enterococci</a:t>
            </a:r>
            <a:br>
              <a:rPr lang="en-US" dirty="0"/>
            </a:br>
            <a:endParaRPr lang="en-US" dirty="0"/>
          </a:p>
        </p:txBody>
      </p:sp>
    </p:spTree>
    <p:extLst>
      <p:ext uri="{BB962C8B-B14F-4D97-AF65-F5344CB8AC3E}">
        <p14:creationId xmlns:p14="http://schemas.microsoft.com/office/powerpoint/2010/main" val="39220643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KANAMYCIN</a:t>
            </a:r>
          </a:p>
        </p:txBody>
      </p:sp>
      <p:sp>
        <p:nvSpPr>
          <p:cNvPr id="3" name="Content Placeholder 2"/>
          <p:cNvSpPr>
            <a:spLocks noGrp="1"/>
          </p:cNvSpPr>
          <p:nvPr>
            <p:ph sz="quarter" idx="1"/>
          </p:nvPr>
        </p:nvSpPr>
        <p:spPr/>
        <p:txBody>
          <a:bodyPr>
            <a:normAutofit fontScale="92500"/>
          </a:bodyPr>
          <a:lstStyle/>
          <a:p>
            <a:r>
              <a:rPr lang="en-US" dirty="0"/>
              <a:t>Its use has declined markedly because its </a:t>
            </a:r>
            <a:r>
              <a:rPr lang="en-US" b="1" dirty="0"/>
              <a:t>spectrum of activity is limited</a:t>
            </a:r>
            <a:r>
              <a:rPr lang="en-US" dirty="0"/>
              <a:t> compared with other </a:t>
            </a:r>
            <a:r>
              <a:rPr lang="en-US" dirty="0" err="1"/>
              <a:t>aminoglycosides</a:t>
            </a:r>
            <a:r>
              <a:rPr lang="en-US" dirty="0"/>
              <a:t>, and it is among the </a:t>
            </a:r>
            <a:r>
              <a:rPr lang="en-US" b="1" dirty="0"/>
              <a:t>most toxic.</a:t>
            </a:r>
          </a:p>
          <a:p>
            <a:r>
              <a:rPr lang="en-US" dirty="0"/>
              <a:t>The </a:t>
            </a:r>
            <a:r>
              <a:rPr lang="en-US" dirty="0" err="1"/>
              <a:t>parenteral</a:t>
            </a:r>
            <a:r>
              <a:rPr lang="en-US" dirty="0"/>
              <a:t> dose for adults is </a:t>
            </a:r>
            <a:r>
              <a:rPr lang="en-US" b="1" dirty="0"/>
              <a:t>15 mg/kg per day </a:t>
            </a:r>
            <a:r>
              <a:rPr lang="en-US" dirty="0"/>
              <a:t>(two to four equally divided and spaced doses), with a maximum of 1.5 g/day. Children may be given up to 15 mg/kg per day. </a:t>
            </a:r>
          </a:p>
          <a:p>
            <a:r>
              <a:rPr lang="en-US" dirty="0" err="1"/>
              <a:t>Kanamycin</a:t>
            </a:r>
            <a:r>
              <a:rPr lang="en-US" dirty="0"/>
              <a:t> has been employed to treat </a:t>
            </a:r>
            <a:r>
              <a:rPr lang="en-US" b="1" dirty="0"/>
              <a:t>tuberculosis</a:t>
            </a:r>
            <a:r>
              <a:rPr lang="en-US" dirty="0"/>
              <a:t> in combination with other effective drugs. It has no therapeutic advantage over streptomycin or </a:t>
            </a:r>
            <a:r>
              <a:rPr lang="en-US" dirty="0" err="1"/>
              <a:t>amikacin</a:t>
            </a:r>
            <a:r>
              <a:rPr lang="en-US" dirty="0"/>
              <a:t> and probably is more toxic; either should be used instead, depending on susceptibility of the isolate.</a:t>
            </a:r>
            <a:br>
              <a:rPr lang="en-US" dirty="0"/>
            </a:br>
            <a:br>
              <a:rPr lang="en-US" dirty="0"/>
            </a:br>
            <a:endParaRPr lang="en-US" dirty="0"/>
          </a:p>
        </p:txBody>
      </p:sp>
    </p:spTree>
    <p:extLst>
      <p:ext uri="{BB962C8B-B14F-4D97-AF65-F5344CB8AC3E}">
        <p14:creationId xmlns:p14="http://schemas.microsoft.com/office/powerpoint/2010/main" val="30007943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NEOMYCIN</a:t>
            </a:r>
          </a:p>
        </p:txBody>
      </p:sp>
      <p:sp>
        <p:nvSpPr>
          <p:cNvPr id="3" name="Content Placeholder 2"/>
          <p:cNvSpPr>
            <a:spLocks noGrp="1"/>
          </p:cNvSpPr>
          <p:nvPr>
            <p:ph sz="quarter" idx="1"/>
          </p:nvPr>
        </p:nvSpPr>
        <p:spPr/>
        <p:txBody>
          <a:bodyPr>
            <a:normAutofit/>
          </a:bodyPr>
          <a:lstStyle/>
          <a:p>
            <a:r>
              <a:rPr lang="en-US" i="1" dirty="0"/>
              <a:t>Neomycin sulfate</a:t>
            </a:r>
            <a:r>
              <a:rPr lang="en-US" dirty="0"/>
              <a:t> is available for topical and oral administration. Neomycin and </a:t>
            </a:r>
            <a:r>
              <a:rPr lang="en-US" i="1" dirty="0" err="1"/>
              <a:t>polymyxin</a:t>
            </a:r>
            <a:r>
              <a:rPr lang="en-US" i="1" dirty="0"/>
              <a:t> B</a:t>
            </a:r>
            <a:r>
              <a:rPr lang="en-US" dirty="0"/>
              <a:t> have been used for </a:t>
            </a:r>
            <a:r>
              <a:rPr lang="en-US" b="1" dirty="0"/>
              <a:t>irrigation of the bladder. </a:t>
            </a:r>
            <a:r>
              <a:rPr lang="en-US" dirty="0"/>
              <a:t>For this purpose, 1 ml of a preparation (NEOSPORIN G.U. IRRIGANT) containing 40 mg neomycin and 200,000 units </a:t>
            </a:r>
            <a:r>
              <a:rPr lang="en-US" dirty="0" err="1"/>
              <a:t>polymyxin</a:t>
            </a:r>
            <a:r>
              <a:rPr lang="en-US" dirty="0"/>
              <a:t> B per milliliter is diluted in 1 L of 0.9% sodium chloride solution and is used for continuous irrigation of the urinary bladder through appropriate catheter systems. The goal is to prevent </a:t>
            </a:r>
            <a:r>
              <a:rPr lang="en-US" dirty="0" err="1"/>
              <a:t>bacteriuria</a:t>
            </a:r>
            <a:r>
              <a:rPr lang="en-US" dirty="0"/>
              <a:t> and </a:t>
            </a:r>
            <a:r>
              <a:rPr lang="en-US" dirty="0" err="1"/>
              <a:t>bacteremia</a:t>
            </a:r>
            <a:r>
              <a:rPr lang="en-US" dirty="0"/>
              <a:t> associated with the use of indwelling catheters. The bladder usually is irrigated at the rate of 1 L every 24 hours.</a:t>
            </a:r>
          </a:p>
          <a:p>
            <a:r>
              <a:rPr lang="en-US" dirty="0"/>
              <a:t>Can also be used to </a:t>
            </a:r>
            <a:r>
              <a:rPr lang="en-US" dirty="0" err="1"/>
              <a:t>sterilise</a:t>
            </a:r>
            <a:r>
              <a:rPr lang="en-US" dirty="0"/>
              <a:t> the gut</a:t>
            </a:r>
          </a:p>
        </p:txBody>
      </p:sp>
    </p:spTree>
    <p:extLst>
      <p:ext uri="{BB962C8B-B14F-4D97-AF65-F5344CB8AC3E}">
        <p14:creationId xmlns:p14="http://schemas.microsoft.com/office/powerpoint/2010/main" val="629184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sz="quarter" idx="1"/>
          </p:nvPr>
        </p:nvSpPr>
        <p:spPr/>
        <p:txBody>
          <a:bodyPr>
            <a:normAutofit/>
          </a:bodyPr>
          <a:lstStyle/>
          <a:p>
            <a:r>
              <a:rPr lang="en-US" dirty="0"/>
              <a:t>They are used to treat infections caused by </a:t>
            </a:r>
            <a:r>
              <a:rPr lang="en-US" b="1" dirty="0"/>
              <a:t>gram negative micro-organisms </a:t>
            </a:r>
            <a:r>
              <a:rPr lang="en-US" dirty="0"/>
              <a:t>such as pseudomonas and </a:t>
            </a:r>
            <a:r>
              <a:rPr lang="en-US" dirty="0" err="1"/>
              <a:t>proteus</a:t>
            </a:r>
            <a:r>
              <a:rPr lang="en-US" dirty="0"/>
              <a:t> species, </a:t>
            </a:r>
            <a:r>
              <a:rPr lang="en-US" dirty="0" err="1"/>
              <a:t>E.coli</a:t>
            </a:r>
            <a:r>
              <a:rPr lang="en-US" dirty="0"/>
              <a:t> and </a:t>
            </a:r>
            <a:r>
              <a:rPr lang="en-US" dirty="0" err="1"/>
              <a:t>Klebsiella</a:t>
            </a:r>
            <a:r>
              <a:rPr lang="en-US" dirty="0"/>
              <a:t>, </a:t>
            </a:r>
            <a:r>
              <a:rPr lang="en-US" dirty="0" err="1"/>
              <a:t>Enterobacter</a:t>
            </a:r>
            <a:r>
              <a:rPr lang="en-US" dirty="0"/>
              <a:t> and </a:t>
            </a:r>
            <a:r>
              <a:rPr lang="en-US" dirty="0" err="1"/>
              <a:t>serratia</a:t>
            </a:r>
            <a:r>
              <a:rPr lang="en-US" dirty="0"/>
              <a:t> species</a:t>
            </a:r>
          </a:p>
          <a:p>
            <a:r>
              <a:rPr lang="en-US" dirty="0"/>
              <a:t>They are used most widely </a:t>
            </a:r>
            <a:r>
              <a:rPr lang="en-US" b="1" dirty="0"/>
              <a:t>in combination with beta </a:t>
            </a:r>
            <a:r>
              <a:rPr lang="en-US" b="1" dirty="0" err="1"/>
              <a:t>lactam</a:t>
            </a:r>
            <a:r>
              <a:rPr lang="en-US" b="1" dirty="0"/>
              <a:t> antibiotics</a:t>
            </a:r>
            <a:r>
              <a:rPr lang="en-US" dirty="0"/>
              <a:t> in serious infections with gram negative bacteria, in combination with </a:t>
            </a:r>
            <a:r>
              <a:rPr lang="en-US" dirty="0" err="1"/>
              <a:t>vancomycin</a:t>
            </a:r>
            <a:r>
              <a:rPr lang="en-US" dirty="0"/>
              <a:t> or beta </a:t>
            </a:r>
            <a:r>
              <a:rPr lang="en-US" dirty="0" err="1"/>
              <a:t>lactam</a:t>
            </a:r>
            <a:r>
              <a:rPr lang="en-US" dirty="0"/>
              <a:t> antibiotic for gram positive </a:t>
            </a:r>
            <a:r>
              <a:rPr lang="en-US" dirty="0" err="1"/>
              <a:t>endocarditis</a:t>
            </a:r>
            <a:r>
              <a:rPr lang="en-US" dirty="0"/>
              <a:t> and for treatment of tuberculosis.</a:t>
            </a:r>
          </a:p>
          <a:p>
            <a:endParaRPr lang="en-US" dirty="0"/>
          </a:p>
        </p:txBody>
      </p:sp>
    </p:spTree>
    <p:extLst>
      <p:ext uri="{BB962C8B-B14F-4D97-AF65-F5344CB8AC3E}">
        <p14:creationId xmlns:p14="http://schemas.microsoft.com/office/powerpoint/2010/main" val="6952504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dirty="0"/>
              <a:t>Neomycin currently is available in many brands of creams, ointments, and other products alone and in combination with </a:t>
            </a:r>
            <a:r>
              <a:rPr lang="en-US" dirty="0" err="1"/>
              <a:t>polymyxin</a:t>
            </a:r>
            <a:r>
              <a:rPr lang="en-US" dirty="0"/>
              <a:t>, </a:t>
            </a:r>
            <a:r>
              <a:rPr lang="en-US" i="1" dirty="0" err="1"/>
              <a:t>bacitracin</a:t>
            </a:r>
            <a:r>
              <a:rPr lang="en-US" i="1" dirty="0"/>
              <a:t>,</a:t>
            </a:r>
            <a:r>
              <a:rPr lang="en-US" dirty="0"/>
              <a:t> other antibiotics and a variety of corticosteroids.</a:t>
            </a:r>
          </a:p>
          <a:p>
            <a:r>
              <a:rPr lang="en-US" b="1" dirty="0"/>
              <a:t>Neomycin has been used widely for topical application</a:t>
            </a:r>
            <a:r>
              <a:rPr lang="en-US" dirty="0"/>
              <a:t> in a variety of infections of the skin and mucous membranes caused by microorganisms susceptible to the drug. These include infections associated with burns, wounds, ulcers, and infected </a:t>
            </a:r>
            <a:r>
              <a:rPr lang="en-US" dirty="0" err="1"/>
              <a:t>dermatoses</a:t>
            </a:r>
            <a:r>
              <a:rPr lang="en-US" dirty="0"/>
              <a:t>. However, such treatment does not eradicate bacteria from the lesions. </a:t>
            </a:r>
          </a:p>
        </p:txBody>
      </p:sp>
    </p:spTree>
    <p:extLst>
      <p:ext uri="{BB962C8B-B14F-4D97-AF65-F5344CB8AC3E}">
        <p14:creationId xmlns:p14="http://schemas.microsoft.com/office/powerpoint/2010/main" val="20465691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PAROMOMYCIN</a:t>
            </a:r>
          </a:p>
        </p:txBody>
      </p:sp>
      <p:sp>
        <p:nvSpPr>
          <p:cNvPr id="3" name="Content Placeholder 2"/>
          <p:cNvSpPr>
            <a:spLocks noGrp="1"/>
          </p:cNvSpPr>
          <p:nvPr>
            <p:ph sz="quarter" idx="1"/>
          </p:nvPr>
        </p:nvSpPr>
        <p:spPr/>
        <p:txBody>
          <a:bodyPr/>
          <a:lstStyle/>
          <a:p>
            <a:r>
              <a:rPr lang="en-US" dirty="0"/>
              <a:t>Has antibacterial activity against pathogenic organisms in the GI tract e.g. E. </a:t>
            </a:r>
            <a:r>
              <a:rPr lang="en-US" dirty="0" err="1"/>
              <a:t>Histolytica</a:t>
            </a:r>
            <a:r>
              <a:rPr lang="en-US" dirty="0"/>
              <a:t>, </a:t>
            </a:r>
            <a:r>
              <a:rPr lang="en-US" dirty="0" err="1"/>
              <a:t>Diantomoeba</a:t>
            </a:r>
            <a:r>
              <a:rPr lang="en-US" dirty="0"/>
              <a:t> </a:t>
            </a:r>
            <a:r>
              <a:rPr lang="en-US" dirty="0" err="1"/>
              <a:t>fragilis</a:t>
            </a:r>
            <a:r>
              <a:rPr lang="en-US" dirty="0"/>
              <a:t>, Tapeworm</a:t>
            </a:r>
          </a:p>
          <a:p>
            <a:r>
              <a:rPr lang="en-US" dirty="0"/>
              <a:t>Poorly absorbed after oral administration</a:t>
            </a:r>
          </a:p>
          <a:p>
            <a:r>
              <a:rPr lang="en-US" dirty="0"/>
              <a:t>Excreted through the feces 100% as unchanged drug</a:t>
            </a:r>
          </a:p>
          <a:p>
            <a:endParaRPr lang="en-US" dirty="0"/>
          </a:p>
        </p:txBody>
      </p:sp>
    </p:spTree>
    <p:extLst>
      <p:ext uri="{BB962C8B-B14F-4D97-AF65-F5344CB8AC3E}">
        <p14:creationId xmlns:p14="http://schemas.microsoft.com/office/powerpoint/2010/main" val="31485297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MACROLIDES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5379572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sz="quarter" idx="1"/>
          </p:nvPr>
        </p:nvSpPr>
        <p:spPr/>
        <p:txBody>
          <a:bodyPr/>
          <a:lstStyle/>
          <a:p>
            <a:r>
              <a:rPr lang="en-US" dirty="0"/>
              <a:t>Include:</a:t>
            </a:r>
          </a:p>
          <a:p>
            <a:pPr>
              <a:buFont typeface="Wingdings" pitchFamily="2" charset="2"/>
              <a:buChar char="ü"/>
            </a:pPr>
            <a:r>
              <a:rPr lang="en-US" dirty="0"/>
              <a:t>Erythromycin</a:t>
            </a:r>
          </a:p>
          <a:p>
            <a:pPr>
              <a:buFont typeface="Wingdings" pitchFamily="2" charset="2"/>
              <a:buChar char="ü"/>
            </a:pPr>
            <a:r>
              <a:rPr lang="en-US" dirty="0" err="1"/>
              <a:t>Azithromycin</a:t>
            </a:r>
            <a:endParaRPr lang="en-US" dirty="0"/>
          </a:p>
          <a:p>
            <a:pPr>
              <a:buFont typeface="Wingdings" pitchFamily="2" charset="2"/>
              <a:buChar char="ü"/>
            </a:pPr>
            <a:r>
              <a:rPr lang="en-US" dirty="0"/>
              <a:t>Clarithromycin</a:t>
            </a:r>
          </a:p>
          <a:p>
            <a:pPr>
              <a:buFont typeface="Wingdings" pitchFamily="2" charset="2"/>
              <a:buChar char="ü"/>
            </a:pPr>
            <a:r>
              <a:rPr lang="en-US" dirty="0"/>
              <a:t>Telithromycin</a:t>
            </a:r>
          </a:p>
          <a:p>
            <a:pPr>
              <a:buFont typeface="Wingdings" pitchFamily="2" charset="2"/>
              <a:buChar char="ü"/>
            </a:pPr>
            <a:r>
              <a:rPr lang="en-US" dirty="0"/>
              <a:t>Roxithromycin</a:t>
            </a:r>
          </a:p>
          <a:p>
            <a:pPr>
              <a:buNone/>
            </a:pPr>
            <a:endParaRPr lang="en-US" dirty="0"/>
          </a:p>
        </p:txBody>
      </p:sp>
    </p:spTree>
    <p:extLst>
      <p:ext uri="{BB962C8B-B14F-4D97-AF65-F5344CB8AC3E}">
        <p14:creationId xmlns:p14="http://schemas.microsoft.com/office/powerpoint/2010/main" val="7530057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MOA</a:t>
            </a:r>
          </a:p>
        </p:txBody>
      </p:sp>
      <p:sp>
        <p:nvSpPr>
          <p:cNvPr id="3" name="Content Placeholder 2"/>
          <p:cNvSpPr>
            <a:spLocks noGrp="1"/>
          </p:cNvSpPr>
          <p:nvPr>
            <p:ph sz="quarter" idx="1"/>
          </p:nvPr>
        </p:nvSpPr>
        <p:spPr/>
        <p:txBody>
          <a:bodyPr>
            <a:normAutofit/>
          </a:bodyPr>
          <a:lstStyle/>
          <a:p>
            <a:r>
              <a:rPr lang="en-US" dirty="0">
                <a:solidFill>
                  <a:srgbClr val="002060"/>
                </a:solidFill>
              </a:rPr>
              <a:t>The </a:t>
            </a:r>
            <a:r>
              <a:rPr lang="en-US" dirty="0" err="1">
                <a:solidFill>
                  <a:srgbClr val="002060"/>
                </a:solidFill>
              </a:rPr>
              <a:t>macrolides</a:t>
            </a:r>
            <a:r>
              <a:rPr lang="en-US" dirty="0">
                <a:solidFill>
                  <a:srgbClr val="002060"/>
                </a:solidFill>
              </a:rPr>
              <a:t> </a:t>
            </a:r>
            <a:r>
              <a:rPr lang="en-US" b="1" dirty="0">
                <a:solidFill>
                  <a:srgbClr val="002060"/>
                </a:solidFill>
              </a:rPr>
              <a:t>inhibit bacterial protein synthesis by </a:t>
            </a:r>
            <a:r>
              <a:rPr lang="sr-Cyrl-CS" b="1" dirty="0">
                <a:solidFill>
                  <a:srgbClr val="002060"/>
                </a:solidFill>
              </a:rPr>
              <a:t>block</a:t>
            </a:r>
            <a:r>
              <a:rPr lang="en-US" b="1" dirty="0" err="1">
                <a:solidFill>
                  <a:srgbClr val="002060"/>
                </a:solidFill>
              </a:rPr>
              <a:t>ing</a:t>
            </a:r>
            <a:r>
              <a:rPr lang="sr-Cyrl-CS" b="1" dirty="0">
                <a:solidFill>
                  <a:srgbClr val="002060"/>
                </a:solidFill>
              </a:rPr>
              <a:t> the </a:t>
            </a:r>
            <a:r>
              <a:rPr lang="sr-Cyrl-CS" b="1" u="sng" dirty="0">
                <a:solidFill>
                  <a:srgbClr val="FF0000"/>
                </a:solidFill>
              </a:rPr>
              <a:t>aminoacyl translocation reaction </a:t>
            </a:r>
            <a:r>
              <a:rPr lang="sr-Cyrl-CS" b="1" dirty="0">
                <a:solidFill>
                  <a:srgbClr val="002060"/>
                </a:solidFill>
              </a:rPr>
              <a:t>and formation of initiation complexes</a:t>
            </a:r>
            <a:r>
              <a:rPr lang="en-US" b="1" dirty="0">
                <a:solidFill>
                  <a:srgbClr val="002060"/>
                </a:solidFill>
              </a:rPr>
              <a:t>. </a:t>
            </a:r>
            <a:r>
              <a:rPr lang="en-US" dirty="0">
                <a:solidFill>
                  <a:srgbClr val="002060"/>
                </a:solidFill>
              </a:rPr>
              <a:t>Their action may be bactericidal or </a:t>
            </a:r>
            <a:r>
              <a:rPr lang="en-US" dirty="0" err="1">
                <a:solidFill>
                  <a:srgbClr val="002060"/>
                </a:solidFill>
              </a:rPr>
              <a:t>bacteriostatic</a:t>
            </a:r>
            <a:r>
              <a:rPr lang="en-US" dirty="0">
                <a:solidFill>
                  <a:srgbClr val="002060"/>
                </a:solidFill>
              </a:rPr>
              <a:t>, the effect depending on the concentration and on the type of micro-organism.</a:t>
            </a:r>
          </a:p>
          <a:p>
            <a:r>
              <a:rPr lang="en-US" dirty="0">
                <a:solidFill>
                  <a:srgbClr val="002060"/>
                </a:solidFill>
              </a:rPr>
              <a:t> The drugs bind to the same 50S subunit of the bacterial ribosome as </a:t>
            </a:r>
            <a:r>
              <a:rPr lang="en-US" dirty="0" err="1">
                <a:solidFill>
                  <a:srgbClr val="002060"/>
                </a:solidFill>
              </a:rPr>
              <a:t>chloramphenicol</a:t>
            </a:r>
            <a:r>
              <a:rPr lang="en-US" dirty="0">
                <a:solidFill>
                  <a:srgbClr val="002060"/>
                </a:solidFill>
              </a:rPr>
              <a:t> and </a:t>
            </a:r>
            <a:r>
              <a:rPr lang="en-US" dirty="0" err="1">
                <a:solidFill>
                  <a:srgbClr val="002060"/>
                </a:solidFill>
              </a:rPr>
              <a:t>clindamycin</a:t>
            </a:r>
            <a:r>
              <a:rPr lang="en-US" dirty="0">
                <a:solidFill>
                  <a:srgbClr val="002060"/>
                </a:solidFill>
              </a:rPr>
              <a:t>, and the three drugs may compete if given concurrently</a:t>
            </a:r>
          </a:p>
        </p:txBody>
      </p:sp>
    </p:spTree>
    <p:extLst>
      <p:ext uri="{BB962C8B-B14F-4D97-AF65-F5344CB8AC3E}">
        <p14:creationId xmlns:p14="http://schemas.microsoft.com/office/powerpoint/2010/main" val="16274811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ANTIMICROBIAL SPECTRUM</a:t>
            </a:r>
          </a:p>
        </p:txBody>
      </p:sp>
      <p:sp>
        <p:nvSpPr>
          <p:cNvPr id="3" name="Content Placeholder 2"/>
          <p:cNvSpPr>
            <a:spLocks noGrp="1"/>
          </p:cNvSpPr>
          <p:nvPr>
            <p:ph sz="quarter" idx="1"/>
          </p:nvPr>
        </p:nvSpPr>
        <p:spPr/>
        <p:txBody>
          <a:bodyPr>
            <a:normAutofit/>
          </a:bodyPr>
          <a:lstStyle/>
          <a:p>
            <a:r>
              <a:rPr lang="en-US" dirty="0"/>
              <a:t>The antimicrobial spectrum of erythromycin is very similar to that of penicillin, and it has proved to be a </a:t>
            </a:r>
            <a:r>
              <a:rPr lang="en-US" b="1" dirty="0"/>
              <a:t>safe and effective alternative for penicillin-sensitive patients.</a:t>
            </a:r>
          </a:p>
          <a:p>
            <a:r>
              <a:rPr lang="en-US" dirty="0"/>
              <a:t>Erythromycin is effective </a:t>
            </a:r>
            <a:r>
              <a:rPr lang="en-US" b="1" dirty="0"/>
              <a:t>against Gram-positive bacteria and </a:t>
            </a:r>
            <a:r>
              <a:rPr lang="en-US" b="1" dirty="0" err="1"/>
              <a:t>spirochaetes</a:t>
            </a:r>
            <a:r>
              <a:rPr lang="en-US" b="1" dirty="0"/>
              <a:t> </a:t>
            </a:r>
            <a:r>
              <a:rPr lang="en-US" dirty="0"/>
              <a:t>but not against most Gram-negative organisms, exceptions being </a:t>
            </a:r>
            <a:r>
              <a:rPr lang="en-US" i="1" dirty="0"/>
              <a:t>N. </a:t>
            </a:r>
            <a:r>
              <a:rPr lang="en-US" i="1" dirty="0" err="1"/>
              <a:t>gonorrhoeae</a:t>
            </a:r>
            <a:r>
              <a:rPr lang="en-US" dirty="0"/>
              <a:t> and, to a lesser extent, </a:t>
            </a:r>
            <a:r>
              <a:rPr lang="en-US" i="1" dirty="0"/>
              <a:t>H. </a:t>
            </a:r>
            <a:r>
              <a:rPr lang="en-US" i="1" dirty="0" err="1"/>
              <a:t>influenzae</a:t>
            </a:r>
            <a:r>
              <a:rPr lang="en-US" i="1" dirty="0"/>
              <a:t>.</a:t>
            </a:r>
          </a:p>
          <a:p>
            <a:r>
              <a:rPr lang="en-US" b="1" i="1" dirty="0" err="1"/>
              <a:t>Mycoplasma</a:t>
            </a:r>
            <a:r>
              <a:rPr lang="en-US" b="1" i="1" dirty="0"/>
              <a:t> </a:t>
            </a:r>
            <a:r>
              <a:rPr lang="en-US" b="1" i="1" dirty="0" err="1"/>
              <a:t>pneumoniae</a:t>
            </a:r>
            <a:r>
              <a:rPr lang="en-US" b="1" i="1" dirty="0"/>
              <a:t>, </a:t>
            </a:r>
            <a:r>
              <a:rPr lang="en-US" b="1" i="1" dirty="0" err="1"/>
              <a:t>Legionella</a:t>
            </a:r>
            <a:r>
              <a:rPr lang="en-US" b="1" dirty="0"/>
              <a:t> sp. and some </a:t>
            </a:r>
            <a:r>
              <a:rPr lang="en-US" b="1" dirty="0" err="1"/>
              <a:t>chlamydial</a:t>
            </a:r>
            <a:r>
              <a:rPr lang="en-US" b="1" dirty="0"/>
              <a:t> organisms</a:t>
            </a:r>
            <a:r>
              <a:rPr lang="en-US" dirty="0"/>
              <a:t> are also susceptible</a:t>
            </a:r>
          </a:p>
        </p:txBody>
      </p:sp>
    </p:spTree>
    <p:extLst>
      <p:ext uri="{BB962C8B-B14F-4D97-AF65-F5344CB8AC3E}">
        <p14:creationId xmlns:p14="http://schemas.microsoft.com/office/powerpoint/2010/main" val="15086672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r>
              <a:rPr lang="en-US" b="1" dirty="0" err="1"/>
              <a:t>Azithromycin</a:t>
            </a:r>
            <a:r>
              <a:rPr lang="en-US" dirty="0"/>
              <a:t> is less active against Gram-positive bacteria than erythromycin but is considerably </a:t>
            </a:r>
            <a:r>
              <a:rPr lang="en-US" b="1" dirty="0"/>
              <a:t>more effective against </a:t>
            </a:r>
            <a:r>
              <a:rPr lang="en-US" b="1" i="1" dirty="0"/>
              <a:t>H. </a:t>
            </a:r>
            <a:r>
              <a:rPr lang="en-US" b="1" i="1" dirty="0" err="1"/>
              <a:t>influenzae</a:t>
            </a:r>
            <a:r>
              <a:rPr lang="en-US" b="1" dirty="0"/>
              <a:t> and may be more active against </a:t>
            </a:r>
            <a:r>
              <a:rPr lang="en-US" b="1" i="1" dirty="0" err="1"/>
              <a:t>Legionella</a:t>
            </a:r>
            <a:r>
              <a:rPr lang="en-US" b="1" dirty="0"/>
              <a:t>. It has excellent action against </a:t>
            </a:r>
            <a:r>
              <a:rPr lang="en-US" b="1" i="1" dirty="0" err="1"/>
              <a:t>Toxoplasma</a:t>
            </a:r>
            <a:r>
              <a:rPr lang="en-US" b="1" i="1" dirty="0"/>
              <a:t> </a:t>
            </a:r>
            <a:r>
              <a:rPr lang="en-US" b="1" i="1" dirty="0" err="1"/>
              <a:t>gondii</a:t>
            </a:r>
            <a:r>
              <a:rPr lang="en-US" b="1" dirty="0"/>
              <a:t>, killing the cysts. </a:t>
            </a:r>
          </a:p>
          <a:p>
            <a:r>
              <a:rPr lang="en-US" b="1" dirty="0" err="1"/>
              <a:t>Clarithromycin</a:t>
            </a:r>
            <a:r>
              <a:rPr lang="en-US" b="1" dirty="0"/>
              <a:t> </a:t>
            </a:r>
            <a:r>
              <a:rPr lang="en-US" dirty="0"/>
              <a:t>is as active, and its metabolite is </a:t>
            </a:r>
            <a:r>
              <a:rPr lang="en-US" b="1" dirty="0"/>
              <a:t>twice</a:t>
            </a:r>
            <a:r>
              <a:rPr lang="en-US" dirty="0"/>
              <a:t> as active, against </a:t>
            </a:r>
            <a:r>
              <a:rPr lang="en-US" b="1" i="1" dirty="0"/>
              <a:t>H. </a:t>
            </a:r>
            <a:r>
              <a:rPr lang="en-US" b="1" i="1" dirty="0" err="1"/>
              <a:t>influenzae</a:t>
            </a:r>
            <a:r>
              <a:rPr lang="en-US" b="1" dirty="0"/>
              <a:t> </a:t>
            </a:r>
            <a:r>
              <a:rPr lang="en-US" dirty="0"/>
              <a:t>as erythromycin. It is also effective against </a:t>
            </a:r>
            <a:r>
              <a:rPr lang="en-US" i="1" dirty="0"/>
              <a:t>Mycobacterium </a:t>
            </a:r>
            <a:r>
              <a:rPr lang="en-US" i="1" dirty="0" err="1"/>
              <a:t>avium-intercellulare</a:t>
            </a:r>
            <a:r>
              <a:rPr lang="en-US" dirty="0"/>
              <a:t> (which can infect immunologically compromised individuals and elderly patients with chronic lung disease), and it may also be useful in leprosy and against </a:t>
            </a:r>
            <a:r>
              <a:rPr lang="en-US" b="1" i="1" dirty="0"/>
              <a:t>Helicobacter pylori</a:t>
            </a:r>
            <a:r>
              <a:rPr lang="en-US" b="1" dirty="0"/>
              <a:t> </a:t>
            </a:r>
          </a:p>
          <a:p>
            <a:r>
              <a:rPr lang="en-US" dirty="0"/>
              <a:t>Both these </a:t>
            </a:r>
            <a:r>
              <a:rPr lang="en-US" dirty="0" err="1"/>
              <a:t>macrolides</a:t>
            </a:r>
            <a:r>
              <a:rPr lang="en-US" dirty="0"/>
              <a:t> are also effective in </a:t>
            </a:r>
            <a:r>
              <a:rPr lang="en-US" b="1" dirty="0"/>
              <a:t>Lyme disease</a:t>
            </a:r>
          </a:p>
        </p:txBody>
      </p:sp>
    </p:spTree>
    <p:extLst>
      <p:ext uri="{BB962C8B-B14F-4D97-AF65-F5344CB8AC3E}">
        <p14:creationId xmlns:p14="http://schemas.microsoft.com/office/powerpoint/2010/main" val="21732892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AVAILABLE DOSAGE FORMS</a:t>
            </a:r>
          </a:p>
        </p:txBody>
      </p:sp>
      <p:sp>
        <p:nvSpPr>
          <p:cNvPr id="3" name="Content Placeholder 2"/>
          <p:cNvSpPr>
            <a:spLocks noGrp="1"/>
          </p:cNvSpPr>
          <p:nvPr>
            <p:ph sz="quarter" idx="1"/>
          </p:nvPr>
        </p:nvSpPr>
        <p:spPr/>
        <p:txBody>
          <a:bodyPr/>
          <a:lstStyle/>
          <a:p>
            <a:r>
              <a:rPr lang="en-US" dirty="0" err="1"/>
              <a:t>Azithromycin</a:t>
            </a:r>
            <a:r>
              <a:rPr lang="en-US" dirty="0"/>
              <a:t>- tabs/caps 250&amp;500mg, </a:t>
            </a:r>
            <a:r>
              <a:rPr lang="en-US" dirty="0" err="1"/>
              <a:t>susp</a:t>
            </a:r>
            <a:r>
              <a:rPr lang="en-US" dirty="0"/>
              <a:t> 200mg/5ml, </a:t>
            </a:r>
            <a:r>
              <a:rPr lang="en-US" dirty="0" err="1"/>
              <a:t>inj</a:t>
            </a:r>
            <a:r>
              <a:rPr lang="en-US" dirty="0"/>
              <a:t> 500mg/vial</a:t>
            </a:r>
          </a:p>
          <a:p>
            <a:r>
              <a:rPr lang="en-US" dirty="0" err="1"/>
              <a:t>Clarithromycin</a:t>
            </a:r>
            <a:r>
              <a:rPr lang="en-US" dirty="0"/>
              <a:t>- tabs 250&amp;500mg, syr. 125mg/5ml, </a:t>
            </a:r>
            <a:r>
              <a:rPr lang="en-US" dirty="0" err="1"/>
              <a:t>inj</a:t>
            </a:r>
            <a:r>
              <a:rPr lang="en-US" dirty="0"/>
              <a:t> 500mg/vial</a:t>
            </a:r>
          </a:p>
          <a:p>
            <a:r>
              <a:rPr lang="en-US" dirty="0"/>
              <a:t>Erythromycin- tabs 250&amp;500mg, </a:t>
            </a:r>
            <a:r>
              <a:rPr lang="en-US" dirty="0" err="1"/>
              <a:t>susp</a:t>
            </a:r>
            <a:r>
              <a:rPr lang="en-US" dirty="0"/>
              <a:t>. 125mg/5ml,</a:t>
            </a:r>
          </a:p>
          <a:p>
            <a:r>
              <a:rPr lang="en-US" dirty="0"/>
              <a:t>Roxithromycin- tabs 150mg, </a:t>
            </a:r>
            <a:r>
              <a:rPr lang="en-US" dirty="0" err="1"/>
              <a:t>syr</a:t>
            </a:r>
            <a:r>
              <a:rPr lang="en-US" dirty="0"/>
              <a:t> 50mg/5ml</a:t>
            </a:r>
          </a:p>
        </p:txBody>
      </p:sp>
    </p:spTree>
    <p:extLst>
      <p:ext uri="{BB962C8B-B14F-4D97-AF65-F5344CB8AC3E}">
        <p14:creationId xmlns:p14="http://schemas.microsoft.com/office/powerpoint/2010/main" val="24662693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INDICATIONS AND DOSES</a:t>
            </a:r>
          </a:p>
        </p:txBody>
      </p:sp>
      <p:sp>
        <p:nvSpPr>
          <p:cNvPr id="3" name="Content Placeholder 2"/>
          <p:cNvSpPr>
            <a:spLocks noGrp="1"/>
          </p:cNvSpPr>
          <p:nvPr>
            <p:ph sz="quarter" idx="1"/>
          </p:nvPr>
        </p:nvSpPr>
        <p:spPr/>
        <p:txBody>
          <a:bodyPr>
            <a:normAutofit/>
          </a:bodyPr>
          <a:lstStyle/>
          <a:p>
            <a:r>
              <a:rPr lang="en-US" dirty="0" err="1"/>
              <a:t>Azithromycin</a:t>
            </a:r>
            <a:r>
              <a:rPr lang="en-US" dirty="0"/>
              <a:t>- mild to moderate URTIs, uncomplicated skin and soft tissue infections, STIs by susceptible organisms</a:t>
            </a:r>
          </a:p>
          <a:p>
            <a:r>
              <a:rPr lang="en-US" dirty="0"/>
              <a:t>Dose: 500mg </a:t>
            </a:r>
            <a:r>
              <a:rPr lang="en-US" dirty="0" err="1"/>
              <a:t>od</a:t>
            </a:r>
            <a:r>
              <a:rPr lang="en-US" dirty="0"/>
              <a:t> for 3 days; child over 6 months 10mg/kg </a:t>
            </a:r>
            <a:r>
              <a:rPr lang="en-US" dirty="0" err="1"/>
              <a:t>od</a:t>
            </a:r>
            <a:r>
              <a:rPr lang="en-US" dirty="0"/>
              <a:t> for 3 days. Alternatively 60mg/kg PO once as a single dose</a:t>
            </a:r>
          </a:p>
          <a:p>
            <a:r>
              <a:rPr lang="en-US" dirty="0"/>
              <a:t>Uncomplicated genital </a:t>
            </a:r>
            <a:r>
              <a:rPr lang="en-US" dirty="0" err="1"/>
              <a:t>chlamydial</a:t>
            </a:r>
            <a:r>
              <a:rPr lang="en-US" dirty="0"/>
              <a:t> infections and non-</a:t>
            </a:r>
            <a:r>
              <a:rPr lang="en-US" dirty="0" err="1"/>
              <a:t>gonococcal</a:t>
            </a:r>
            <a:r>
              <a:rPr lang="en-US" dirty="0"/>
              <a:t> </a:t>
            </a:r>
            <a:r>
              <a:rPr lang="en-US" dirty="0" err="1"/>
              <a:t>urethritis</a:t>
            </a:r>
            <a:r>
              <a:rPr lang="en-US" dirty="0"/>
              <a:t>, 1g as a single dose.</a:t>
            </a:r>
          </a:p>
          <a:p>
            <a:r>
              <a:rPr lang="en-US" dirty="0"/>
              <a:t>Lyme disease, typhoid, 500mg </a:t>
            </a:r>
            <a:r>
              <a:rPr lang="en-US" dirty="0" err="1"/>
              <a:t>od</a:t>
            </a:r>
            <a:r>
              <a:rPr lang="en-US" dirty="0"/>
              <a:t> for 7-10 days</a:t>
            </a:r>
          </a:p>
        </p:txBody>
      </p:sp>
    </p:spTree>
    <p:extLst>
      <p:ext uri="{BB962C8B-B14F-4D97-AF65-F5344CB8AC3E}">
        <p14:creationId xmlns:p14="http://schemas.microsoft.com/office/powerpoint/2010/main" val="74945816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CLARITHROMYCIN</a:t>
            </a:r>
          </a:p>
        </p:txBody>
      </p:sp>
      <p:sp>
        <p:nvSpPr>
          <p:cNvPr id="3" name="Content Placeholder 2"/>
          <p:cNvSpPr>
            <a:spLocks noGrp="1"/>
          </p:cNvSpPr>
          <p:nvPr>
            <p:ph sz="quarter" idx="1"/>
          </p:nvPr>
        </p:nvSpPr>
        <p:spPr/>
        <p:txBody>
          <a:bodyPr/>
          <a:lstStyle/>
          <a:p>
            <a:r>
              <a:rPr lang="en-US" dirty="0" err="1"/>
              <a:t>Clarithromycin</a:t>
            </a:r>
            <a:r>
              <a:rPr lang="en-US" dirty="0"/>
              <a:t>: mild to moderate URTIs and LRTIs, uncomplicated skin and soft tissue infections, adjunct in the treatment of duodenal ulcers for eradication of H. pylori</a:t>
            </a:r>
          </a:p>
          <a:p>
            <a:r>
              <a:rPr lang="en-US" dirty="0"/>
              <a:t>Dose: adult-250mg </a:t>
            </a:r>
            <a:r>
              <a:rPr lang="en-US" dirty="0" err="1"/>
              <a:t>bd</a:t>
            </a:r>
            <a:r>
              <a:rPr lang="en-US" dirty="0"/>
              <a:t> for 7 days, increased in pneumonia or severe infections to 500mg </a:t>
            </a:r>
            <a:r>
              <a:rPr lang="en-US" dirty="0" err="1"/>
              <a:t>bd</a:t>
            </a:r>
            <a:r>
              <a:rPr lang="en-US" dirty="0"/>
              <a:t> for </a:t>
            </a:r>
            <a:r>
              <a:rPr lang="en-US" dirty="0" err="1"/>
              <a:t>upto</a:t>
            </a:r>
            <a:r>
              <a:rPr lang="en-US" dirty="0"/>
              <a:t> 14 days(14-21 days in Lyme disease), child-7.5mg/kg twice daily</a:t>
            </a:r>
          </a:p>
          <a:p>
            <a:endParaRPr lang="en-US" dirty="0"/>
          </a:p>
        </p:txBody>
      </p:sp>
    </p:spTree>
    <p:extLst>
      <p:ext uri="{BB962C8B-B14F-4D97-AF65-F5344CB8AC3E}">
        <p14:creationId xmlns:p14="http://schemas.microsoft.com/office/powerpoint/2010/main" val="468545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PHYSICAL AND CHEMICAL PROPERTIES</a:t>
            </a:r>
          </a:p>
        </p:txBody>
      </p:sp>
      <p:sp>
        <p:nvSpPr>
          <p:cNvPr id="3" name="Content Placeholder 2"/>
          <p:cNvSpPr>
            <a:spLocks noGrp="1"/>
          </p:cNvSpPr>
          <p:nvPr>
            <p:ph sz="quarter" idx="1"/>
          </p:nvPr>
        </p:nvSpPr>
        <p:spPr/>
        <p:txBody>
          <a:bodyPr/>
          <a:lstStyle/>
          <a:p>
            <a:r>
              <a:rPr lang="en-US" dirty="0"/>
              <a:t>They are water soluble</a:t>
            </a:r>
          </a:p>
          <a:p>
            <a:r>
              <a:rPr lang="en-US" dirty="0"/>
              <a:t>Stable in solution</a:t>
            </a:r>
          </a:p>
          <a:p>
            <a:r>
              <a:rPr lang="en-US" dirty="0"/>
              <a:t>More active at alkaline than at acid PH</a:t>
            </a:r>
          </a:p>
        </p:txBody>
      </p:sp>
    </p:spTree>
    <p:extLst>
      <p:ext uri="{BB962C8B-B14F-4D97-AF65-F5344CB8AC3E}">
        <p14:creationId xmlns:p14="http://schemas.microsoft.com/office/powerpoint/2010/main" val="123235376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ERYTHROMYCIN</a:t>
            </a:r>
          </a:p>
        </p:txBody>
      </p:sp>
      <p:sp>
        <p:nvSpPr>
          <p:cNvPr id="3" name="Content Placeholder 2"/>
          <p:cNvSpPr>
            <a:spLocks noGrp="1"/>
          </p:cNvSpPr>
          <p:nvPr>
            <p:ph sz="quarter" idx="1"/>
          </p:nvPr>
        </p:nvSpPr>
        <p:spPr/>
        <p:txBody>
          <a:bodyPr>
            <a:normAutofit/>
          </a:bodyPr>
          <a:lstStyle/>
          <a:p>
            <a:r>
              <a:rPr lang="en-US" dirty="0"/>
              <a:t>Erythromycin: an alternative for penicillin-allergic patients, intestinal </a:t>
            </a:r>
            <a:r>
              <a:rPr lang="en-US" dirty="0" err="1"/>
              <a:t>amoebiasis</a:t>
            </a:r>
            <a:r>
              <a:rPr lang="en-US" dirty="0"/>
              <a:t>, </a:t>
            </a:r>
            <a:r>
              <a:rPr lang="en-US" dirty="0" err="1"/>
              <a:t>chlamydial</a:t>
            </a:r>
            <a:r>
              <a:rPr lang="en-US" dirty="0"/>
              <a:t>, </a:t>
            </a:r>
            <a:r>
              <a:rPr lang="en-US" dirty="0" err="1"/>
              <a:t>mycoplasmal</a:t>
            </a:r>
            <a:r>
              <a:rPr lang="en-US" dirty="0"/>
              <a:t> infections, URTI, LRTI, skin and soft tissue infections, </a:t>
            </a:r>
            <a:r>
              <a:rPr lang="en-US" dirty="0" err="1"/>
              <a:t>gonococcal</a:t>
            </a:r>
            <a:r>
              <a:rPr lang="en-US" dirty="0"/>
              <a:t> male </a:t>
            </a:r>
            <a:r>
              <a:rPr lang="en-US" dirty="0" err="1"/>
              <a:t>urethritis</a:t>
            </a:r>
            <a:r>
              <a:rPr lang="en-US" dirty="0"/>
              <a:t> and female pelvic infections, long term prophylaxis of rheumatic fever, early </a:t>
            </a:r>
            <a:r>
              <a:rPr lang="en-US" dirty="0" err="1"/>
              <a:t>syphyllis</a:t>
            </a:r>
            <a:r>
              <a:rPr lang="en-US" dirty="0"/>
              <a:t> in penicillin allergic patients, tetanus, legionnaires disease</a:t>
            </a:r>
          </a:p>
          <a:p>
            <a:r>
              <a:rPr lang="en-US" dirty="0"/>
              <a:t>Dose: adult and child over 8 yrs 250-500mg </a:t>
            </a:r>
            <a:r>
              <a:rPr lang="en-US" dirty="0" err="1"/>
              <a:t>qid</a:t>
            </a:r>
            <a:r>
              <a:rPr lang="en-US" dirty="0"/>
              <a:t>, child below 8yrs 12.5mg/kg for 5-7 days. Duration can go up to 14 days for early </a:t>
            </a:r>
            <a:r>
              <a:rPr lang="en-US" dirty="0" err="1"/>
              <a:t>syphylis</a:t>
            </a:r>
            <a:r>
              <a:rPr lang="en-US" dirty="0"/>
              <a:t> and 21 days for Lyme disease</a:t>
            </a:r>
          </a:p>
        </p:txBody>
      </p:sp>
    </p:spTree>
    <p:extLst>
      <p:ext uri="{BB962C8B-B14F-4D97-AF65-F5344CB8AC3E}">
        <p14:creationId xmlns:p14="http://schemas.microsoft.com/office/powerpoint/2010/main" val="344010019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dirty="0" err="1"/>
              <a:t>Roxithromycin</a:t>
            </a:r>
            <a:r>
              <a:rPr lang="en-US" dirty="0"/>
              <a:t>: mild to moderate ENT infections, skin and soft tissues infections, gut infections</a:t>
            </a:r>
          </a:p>
          <a:p>
            <a:r>
              <a:rPr lang="en-US" dirty="0"/>
              <a:t>Dose: adults 150mg </a:t>
            </a:r>
            <a:r>
              <a:rPr lang="en-US" dirty="0" err="1"/>
              <a:t>bd</a:t>
            </a:r>
            <a:r>
              <a:rPr lang="en-US" dirty="0"/>
              <a:t> 0r 300mg OD, child, 5mg/kg </a:t>
            </a:r>
            <a:r>
              <a:rPr lang="en-US" dirty="0" err="1"/>
              <a:t>bd</a:t>
            </a:r>
            <a:endParaRPr lang="en-US" dirty="0"/>
          </a:p>
        </p:txBody>
      </p:sp>
    </p:spTree>
    <p:extLst>
      <p:ext uri="{BB962C8B-B14F-4D97-AF65-F5344CB8AC3E}">
        <p14:creationId xmlns:p14="http://schemas.microsoft.com/office/powerpoint/2010/main" val="2108160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24324-572B-D343-8A68-32FD0AAC2AB4}"/>
              </a:ext>
            </a:extLst>
          </p:cNvPr>
          <p:cNvSpPr>
            <a:spLocks noGrp="1"/>
          </p:cNvSpPr>
          <p:nvPr>
            <p:ph type="title"/>
          </p:nvPr>
        </p:nvSpPr>
        <p:spPr/>
        <p:txBody>
          <a:bodyPr/>
          <a:lstStyle/>
          <a:p>
            <a:r>
              <a:rPr lang="en-US" dirty="0"/>
              <a:t>AZITHROMYCIN</a:t>
            </a:r>
          </a:p>
        </p:txBody>
      </p:sp>
      <p:sp>
        <p:nvSpPr>
          <p:cNvPr id="3" name="Content Placeholder 2">
            <a:extLst>
              <a:ext uri="{FF2B5EF4-FFF2-40B4-BE49-F238E27FC236}">
                <a16:creationId xmlns:a16="http://schemas.microsoft.com/office/drawing/2014/main" id="{6C579108-DF7B-8544-87F6-9823D9C64064}"/>
              </a:ext>
            </a:extLst>
          </p:cNvPr>
          <p:cNvSpPr>
            <a:spLocks noGrp="1"/>
          </p:cNvSpPr>
          <p:nvPr>
            <p:ph sz="quarter" idx="1"/>
          </p:nvPr>
        </p:nvSpPr>
        <p:spPr/>
        <p:txBody>
          <a:bodyPr/>
          <a:lstStyle/>
          <a:p>
            <a:r>
              <a:rPr lang="en-US" dirty="0"/>
              <a:t>One of its main advantages is that it is taken up in high amounts by tissues and then slowly released over subsequent days. </a:t>
            </a:r>
          </a:p>
          <a:p>
            <a:r>
              <a:rPr lang="en-US" dirty="0"/>
              <a:t>Thus, a 5-day course of oral therapy results in therapeutic drug levels in the blood for 10 days. </a:t>
            </a:r>
          </a:p>
          <a:p>
            <a:endParaRPr lang="en-US" dirty="0"/>
          </a:p>
        </p:txBody>
      </p:sp>
    </p:spTree>
    <p:extLst>
      <p:ext uri="{BB962C8B-B14F-4D97-AF65-F5344CB8AC3E}">
        <p14:creationId xmlns:p14="http://schemas.microsoft.com/office/powerpoint/2010/main" val="292875306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15E36-6C60-4C4A-BB25-4262CF80207B}"/>
              </a:ext>
            </a:extLst>
          </p:cNvPr>
          <p:cNvSpPr>
            <a:spLocks noGrp="1"/>
          </p:cNvSpPr>
          <p:nvPr>
            <p:ph type="title"/>
          </p:nvPr>
        </p:nvSpPr>
        <p:spPr/>
        <p:txBody>
          <a:bodyPr/>
          <a:lstStyle/>
          <a:p>
            <a:r>
              <a:rPr lang="en-US" dirty="0"/>
              <a:t>TELITHROMYCIN</a:t>
            </a:r>
          </a:p>
        </p:txBody>
      </p:sp>
      <p:sp>
        <p:nvSpPr>
          <p:cNvPr id="3" name="Content Placeholder 2">
            <a:extLst>
              <a:ext uri="{FF2B5EF4-FFF2-40B4-BE49-F238E27FC236}">
                <a16:creationId xmlns:a16="http://schemas.microsoft.com/office/drawing/2014/main" id="{04CE40F2-8870-0941-9BA0-6B301BA3CE0C}"/>
              </a:ext>
            </a:extLst>
          </p:cNvPr>
          <p:cNvSpPr>
            <a:spLocks noGrp="1"/>
          </p:cNvSpPr>
          <p:nvPr>
            <p:ph sz="quarter" idx="1"/>
          </p:nvPr>
        </p:nvSpPr>
        <p:spPr/>
        <p:txBody>
          <a:bodyPr>
            <a:normAutofit/>
          </a:bodyPr>
          <a:lstStyle/>
          <a:p>
            <a:r>
              <a:rPr lang="en-US" dirty="0"/>
              <a:t>Telithromycin is the first commercially available member of a new class of </a:t>
            </a:r>
            <a:r>
              <a:rPr lang="en-US" dirty="0" err="1"/>
              <a:t>antibiot</a:t>
            </a:r>
            <a:r>
              <a:rPr lang="en-US" dirty="0"/>
              <a:t>- </a:t>
            </a:r>
            <a:r>
              <a:rPr lang="en-US" dirty="0" err="1"/>
              <a:t>ics</a:t>
            </a:r>
            <a:r>
              <a:rPr lang="en-US" dirty="0"/>
              <a:t> called </a:t>
            </a:r>
            <a:r>
              <a:rPr lang="en-US" i="1" dirty="0"/>
              <a:t>ketolides</a:t>
            </a:r>
            <a:r>
              <a:rPr lang="en-US" dirty="0"/>
              <a:t>. </a:t>
            </a:r>
          </a:p>
          <a:p>
            <a:r>
              <a:rPr lang="en-US" dirty="0"/>
              <a:t>Ketolides are structurally related to the macrolides but have an expanded spectrum of activity. </a:t>
            </a:r>
          </a:p>
          <a:p>
            <a:r>
              <a:rPr lang="en-US" dirty="0"/>
              <a:t>Telithromycin binds to the same site of the 50S subunit of the bacterial ribosome as the macrolides but has an additional alkyl- aryl extension, which binds to a second distinct site on the ribosome. </a:t>
            </a:r>
          </a:p>
          <a:p>
            <a:endParaRPr lang="en-US" dirty="0"/>
          </a:p>
          <a:p>
            <a:endParaRPr lang="en-US" dirty="0"/>
          </a:p>
        </p:txBody>
      </p:sp>
    </p:spTree>
    <p:extLst>
      <p:ext uri="{BB962C8B-B14F-4D97-AF65-F5344CB8AC3E}">
        <p14:creationId xmlns:p14="http://schemas.microsoft.com/office/powerpoint/2010/main" val="411772672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0963F-34DB-034F-9C76-413B3BEB93EA}"/>
              </a:ext>
            </a:extLst>
          </p:cNvPr>
          <p:cNvSpPr>
            <a:spLocks noGrp="1"/>
          </p:cNvSpPr>
          <p:nvPr>
            <p:ph type="title"/>
          </p:nvPr>
        </p:nvSpPr>
        <p:spPr/>
        <p:txBody>
          <a:bodyPr/>
          <a:lstStyle/>
          <a:p>
            <a:r>
              <a:rPr lang="en-US" dirty="0"/>
              <a:t>TELITHROMYCIN C’TD</a:t>
            </a:r>
          </a:p>
        </p:txBody>
      </p:sp>
      <p:sp>
        <p:nvSpPr>
          <p:cNvPr id="3" name="Content Placeholder 2">
            <a:extLst>
              <a:ext uri="{FF2B5EF4-FFF2-40B4-BE49-F238E27FC236}">
                <a16:creationId xmlns:a16="http://schemas.microsoft.com/office/drawing/2014/main" id="{4BEEE975-2E74-AF46-AD3A-6F6E533CC3FA}"/>
              </a:ext>
            </a:extLst>
          </p:cNvPr>
          <p:cNvSpPr>
            <a:spLocks noGrp="1"/>
          </p:cNvSpPr>
          <p:nvPr>
            <p:ph sz="quarter" idx="1"/>
          </p:nvPr>
        </p:nvSpPr>
        <p:spPr/>
        <p:txBody>
          <a:bodyPr>
            <a:normAutofit/>
          </a:bodyPr>
          <a:lstStyle/>
          <a:p>
            <a:r>
              <a:rPr lang="en-US" dirty="0"/>
              <a:t>Two sites of contact instead of one result in tighter binding and continued interaction even in the presence of some enzymes that methylate the ribosome and result in resistance to macrolides. </a:t>
            </a:r>
          </a:p>
          <a:p>
            <a:r>
              <a:rPr lang="en-US" dirty="0"/>
              <a:t>This tighter binding also limits export of </a:t>
            </a:r>
            <a:r>
              <a:rPr lang="en-US" dirty="0" err="1"/>
              <a:t>telithro</a:t>
            </a:r>
            <a:r>
              <a:rPr lang="en-US" dirty="0"/>
              <a:t>- </a:t>
            </a:r>
            <a:r>
              <a:rPr lang="en-US" dirty="0" err="1"/>
              <a:t>mycin</a:t>
            </a:r>
            <a:r>
              <a:rPr lang="en-US" dirty="0"/>
              <a:t> by macrolide efflux pumps. </a:t>
            </a:r>
          </a:p>
          <a:p>
            <a:r>
              <a:rPr lang="en-US" dirty="0"/>
              <a:t>Thus, telithromycin is active against many strains of </a:t>
            </a:r>
            <a:r>
              <a:rPr lang="en-US" i="1" dirty="0"/>
              <a:t>Streptococcus pneumoniae</a:t>
            </a:r>
            <a:r>
              <a:rPr lang="en-US" dirty="0"/>
              <a:t>, </a:t>
            </a:r>
            <a:r>
              <a:rPr lang="en-US" i="1" dirty="0"/>
              <a:t>Staphylococcus aureus</a:t>
            </a:r>
            <a:r>
              <a:rPr lang="en-US" dirty="0"/>
              <a:t>, and </a:t>
            </a:r>
            <a:r>
              <a:rPr lang="en-US" i="1" dirty="0"/>
              <a:t>Streptococcus pyogenes </a:t>
            </a:r>
            <a:r>
              <a:rPr lang="en-US" dirty="0"/>
              <a:t>that are re- </a:t>
            </a:r>
            <a:r>
              <a:rPr lang="en-US" dirty="0" err="1"/>
              <a:t>sistant</a:t>
            </a:r>
            <a:r>
              <a:rPr lang="en-US" dirty="0"/>
              <a:t> to macrolides. </a:t>
            </a:r>
          </a:p>
        </p:txBody>
      </p:sp>
    </p:spTree>
    <p:extLst>
      <p:ext uri="{BB962C8B-B14F-4D97-AF65-F5344CB8AC3E}">
        <p14:creationId xmlns:p14="http://schemas.microsoft.com/office/powerpoint/2010/main" val="282151812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PHARMACOKINETICS</a:t>
            </a:r>
          </a:p>
        </p:txBody>
      </p:sp>
      <p:sp>
        <p:nvSpPr>
          <p:cNvPr id="3" name="Content Placeholder 2"/>
          <p:cNvSpPr>
            <a:spLocks noGrp="1"/>
          </p:cNvSpPr>
          <p:nvPr>
            <p:ph sz="quarter" idx="1"/>
          </p:nvPr>
        </p:nvSpPr>
        <p:spPr/>
        <p:txBody>
          <a:bodyPr>
            <a:normAutofit/>
          </a:bodyPr>
          <a:lstStyle/>
          <a:p>
            <a:r>
              <a:rPr lang="en-US" dirty="0"/>
              <a:t>The </a:t>
            </a:r>
            <a:r>
              <a:rPr lang="en-US" dirty="0" err="1"/>
              <a:t>macrolides</a:t>
            </a:r>
            <a:r>
              <a:rPr lang="en-US" dirty="0"/>
              <a:t> are administered orally, </a:t>
            </a:r>
            <a:r>
              <a:rPr lang="en-US" dirty="0" err="1"/>
              <a:t>azithromycin</a:t>
            </a:r>
            <a:r>
              <a:rPr lang="en-US" dirty="0"/>
              <a:t> and </a:t>
            </a:r>
            <a:r>
              <a:rPr lang="en-US" dirty="0" err="1"/>
              <a:t>clarithromycin</a:t>
            </a:r>
            <a:r>
              <a:rPr lang="en-US" dirty="0"/>
              <a:t> being more acid-stable than erythromycin</a:t>
            </a:r>
          </a:p>
          <a:p>
            <a:r>
              <a:rPr lang="en-US" dirty="0"/>
              <a:t>Erythromycin can also be given </a:t>
            </a:r>
            <a:r>
              <a:rPr lang="en-US" dirty="0" err="1"/>
              <a:t>parenterally</a:t>
            </a:r>
            <a:r>
              <a:rPr lang="en-US" dirty="0"/>
              <a:t>, although intravenous injections can be followed by local </a:t>
            </a:r>
            <a:r>
              <a:rPr lang="en-US" dirty="0" err="1"/>
              <a:t>thrombophlebitis</a:t>
            </a:r>
            <a:endParaRPr lang="en-US" dirty="0"/>
          </a:p>
          <a:p>
            <a:r>
              <a:rPr lang="en-US" dirty="0"/>
              <a:t>All three diffuse readily into most tissues but do not cross the blood-brain barrier, and there is poor penetration into synovial fluid.</a:t>
            </a:r>
          </a:p>
          <a:p>
            <a:r>
              <a:rPr lang="en-US" dirty="0"/>
              <a:t>The plasma half-life of erythromycin is about 90 minutes; that of </a:t>
            </a:r>
            <a:r>
              <a:rPr lang="en-US" dirty="0" err="1"/>
              <a:t>clarithromycin</a:t>
            </a:r>
            <a:r>
              <a:rPr lang="en-US" dirty="0"/>
              <a:t> is three times longer, and that of </a:t>
            </a:r>
            <a:r>
              <a:rPr lang="en-US" dirty="0" err="1"/>
              <a:t>azithromycin</a:t>
            </a:r>
            <a:r>
              <a:rPr lang="en-US" dirty="0"/>
              <a:t> 8-16 times longer</a:t>
            </a:r>
          </a:p>
          <a:p>
            <a:endParaRPr lang="en-US" dirty="0"/>
          </a:p>
        </p:txBody>
      </p:sp>
    </p:spTree>
    <p:extLst>
      <p:ext uri="{BB962C8B-B14F-4D97-AF65-F5344CB8AC3E}">
        <p14:creationId xmlns:p14="http://schemas.microsoft.com/office/powerpoint/2010/main" val="20726501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dirty="0" err="1"/>
              <a:t>Macrolides</a:t>
            </a:r>
            <a:r>
              <a:rPr lang="en-US" dirty="0"/>
              <a:t> enter and indeed are concentrated within phagocytes-</a:t>
            </a:r>
            <a:r>
              <a:rPr lang="en-US" dirty="0" err="1"/>
              <a:t>azithromycin</a:t>
            </a:r>
            <a:r>
              <a:rPr lang="en-US" dirty="0"/>
              <a:t> concentrations in phagocyte </a:t>
            </a:r>
            <a:r>
              <a:rPr lang="en-US" dirty="0" err="1"/>
              <a:t>lysosomes</a:t>
            </a:r>
            <a:r>
              <a:rPr lang="en-US" dirty="0"/>
              <a:t> can be 40 times higher than in the blood-and they can enhance intracellular phagocyte killing of bacteria.</a:t>
            </a:r>
          </a:p>
          <a:p>
            <a:r>
              <a:rPr lang="en-US" dirty="0"/>
              <a:t>Erythromycin is partly inactivated in the liver; </a:t>
            </a:r>
            <a:r>
              <a:rPr lang="en-US" dirty="0" err="1"/>
              <a:t>azithromycin</a:t>
            </a:r>
            <a:r>
              <a:rPr lang="en-US" dirty="0"/>
              <a:t> is more resistant to inactivation, and </a:t>
            </a:r>
            <a:r>
              <a:rPr lang="en-US" dirty="0" err="1"/>
              <a:t>clarithromycin</a:t>
            </a:r>
            <a:r>
              <a:rPr lang="en-US" dirty="0"/>
              <a:t> is converted to an active metabolite. Their effects on the P450 </a:t>
            </a:r>
            <a:r>
              <a:rPr lang="en-US" dirty="0" err="1"/>
              <a:t>cytochrome</a:t>
            </a:r>
            <a:r>
              <a:rPr lang="en-US" dirty="0"/>
              <a:t> system can affect the bioavailability of other drugs. </a:t>
            </a:r>
            <a:r>
              <a:rPr lang="en-US" b="1" dirty="0"/>
              <a:t>The major route of elimination is in the bile.</a:t>
            </a:r>
          </a:p>
        </p:txBody>
      </p:sp>
    </p:spTree>
    <p:extLst>
      <p:ext uri="{BB962C8B-B14F-4D97-AF65-F5344CB8AC3E}">
        <p14:creationId xmlns:p14="http://schemas.microsoft.com/office/powerpoint/2010/main" val="290118057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INTERACTIONS</a:t>
            </a:r>
          </a:p>
        </p:txBody>
      </p:sp>
      <p:sp>
        <p:nvSpPr>
          <p:cNvPr id="3" name="Content Placeholder 2"/>
          <p:cNvSpPr>
            <a:spLocks noGrp="1"/>
          </p:cNvSpPr>
          <p:nvPr>
            <p:ph sz="quarter" idx="1"/>
          </p:nvPr>
        </p:nvSpPr>
        <p:spPr/>
        <p:txBody>
          <a:bodyPr/>
          <a:lstStyle/>
          <a:p>
            <a:r>
              <a:rPr lang="en-US" b="1" dirty="0"/>
              <a:t>Presence of food reduces absorption </a:t>
            </a:r>
            <a:r>
              <a:rPr lang="en-US" dirty="0"/>
              <a:t>, should be administered 1hr before or 2 hrs after meals</a:t>
            </a:r>
          </a:p>
          <a:p>
            <a:r>
              <a:rPr lang="en-US" dirty="0"/>
              <a:t>Co administration with </a:t>
            </a:r>
            <a:r>
              <a:rPr lang="en-US" b="1" dirty="0"/>
              <a:t>antacids reduces absorption</a:t>
            </a:r>
          </a:p>
          <a:p>
            <a:r>
              <a:rPr lang="en-US" dirty="0"/>
              <a:t>Potentiates effects of </a:t>
            </a:r>
            <a:r>
              <a:rPr lang="en-US" dirty="0" err="1"/>
              <a:t>carbamazepine</a:t>
            </a:r>
            <a:r>
              <a:rPr lang="en-US" dirty="0"/>
              <a:t>, corticosteroids, </a:t>
            </a:r>
            <a:r>
              <a:rPr lang="en-US" dirty="0" err="1"/>
              <a:t>digoxin</a:t>
            </a:r>
            <a:r>
              <a:rPr lang="en-US" dirty="0"/>
              <a:t>, </a:t>
            </a:r>
            <a:r>
              <a:rPr lang="en-US" dirty="0" err="1"/>
              <a:t>theophylline</a:t>
            </a:r>
            <a:r>
              <a:rPr lang="en-US" dirty="0"/>
              <a:t>, </a:t>
            </a:r>
            <a:r>
              <a:rPr lang="en-US" dirty="0" err="1"/>
              <a:t>coumarin</a:t>
            </a:r>
            <a:r>
              <a:rPr lang="en-US" dirty="0"/>
              <a:t> anti-coagulants</a:t>
            </a:r>
          </a:p>
          <a:p>
            <a:pPr>
              <a:buNone/>
            </a:pPr>
            <a:endParaRPr lang="en-US" dirty="0"/>
          </a:p>
        </p:txBody>
      </p:sp>
    </p:spTree>
    <p:extLst>
      <p:ext uri="{BB962C8B-B14F-4D97-AF65-F5344CB8AC3E}">
        <p14:creationId xmlns:p14="http://schemas.microsoft.com/office/powerpoint/2010/main" val="34684456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 INDICATIONS</a:t>
            </a:r>
          </a:p>
        </p:txBody>
      </p:sp>
      <p:sp>
        <p:nvSpPr>
          <p:cNvPr id="3" name="Content Placeholder 2"/>
          <p:cNvSpPr>
            <a:spLocks noGrp="1"/>
          </p:cNvSpPr>
          <p:nvPr>
            <p:ph sz="quarter" idx="1"/>
          </p:nvPr>
        </p:nvSpPr>
        <p:spPr>
          <a:xfrm>
            <a:off x="2133600" y="1600200"/>
            <a:ext cx="8153400" cy="4495800"/>
          </a:xfrm>
        </p:spPr>
        <p:txBody>
          <a:bodyPr/>
          <a:lstStyle/>
          <a:p>
            <a:pPr>
              <a:buNone/>
            </a:pPr>
            <a:endParaRPr lang="en-US" dirty="0"/>
          </a:p>
          <a:p>
            <a:r>
              <a:rPr lang="en-US" dirty="0"/>
              <a:t>In hepatic disorders</a:t>
            </a:r>
          </a:p>
          <a:p>
            <a:r>
              <a:rPr lang="en-US" dirty="0"/>
              <a:t>In patients sensitive to </a:t>
            </a:r>
            <a:r>
              <a:rPr lang="en-US" dirty="0" err="1"/>
              <a:t>macrolides</a:t>
            </a:r>
            <a:endParaRPr lang="en-US" dirty="0"/>
          </a:p>
          <a:p>
            <a:r>
              <a:rPr lang="en-US" dirty="0" err="1"/>
              <a:t>Concommitant</a:t>
            </a:r>
            <a:r>
              <a:rPr lang="en-US" dirty="0"/>
              <a:t> administration with vasoconstrictor ergot derivatives for </a:t>
            </a:r>
            <a:r>
              <a:rPr lang="en-US" dirty="0" err="1"/>
              <a:t>roxithromycin</a:t>
            </a:r>
            <a:endParaRPr lang="en-US" dirty="0"/>
          </a:p>
        </p:txBody>
      </p:sp>
    </p:spTree>
    <p:extLst>
      <p:ext uri="{BB962C8B-B14F-4D97-AF65-F5344CB8AC3E}">
        <p14:creationId xmlns:p14="http://schemas.microsoft.com/office/powerpoint/2010/main" val="1758993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ADVERSE EFFECTS</a:t>
            </a:r>
          </a:p>
        </p:txBody>
      </p:sp>
      <p:sp>
        <p:nvSpPr>
          <p:cNvPr id="3" name="Content Placeholder 2"/>
          <p:cNvSpPr>
            <a:spLocks noGrp="1"/>
          </p:cNvSpPr>
          <p:nvPr>
            <p:ph sz="quarter" idx="1"/>
          </p:nvPr>
        </p:nvSpPr>
        <p:spPr/>
        <p:txBody>
          <a:bodyPr>
            <a:normAutofit fontScale="92500" lnSpcReduction="20000"/>
          </a:bodyPr>
          <a:lstStyle/>
          <a:p>
            <a:r>
              <a:rPr lang="en-US" dirty="0"/>
              <a:t>GI disturbances</a:t>
            </a:r>
          </a:p>
          <a:p>
            <a:r>
              <a:rPr lang="en-US" dirty="0"/>
              <a:t>Reversible hearing impairment</a:t>
            </a:r>
          </a:p>
          <a:p>
            <a:r>
              <a:rPr lang="en-US" dirty="0"/>
              <a:t>Elevated liver </a:t>
            </a:r>
            <a:r>
              <a:rPr lang="en-US" dirty="0" err="1"/>
              <a:t>transaminases</a:t>
            </a:r>
            <a:endParaRPr lang="en-US" dirty="0"/>
          </a:p>
          <a:p>
            <a:r>
              <a:rPr lang="en-US" dirty="0" err="1"/>
              <a:t>Melena</a:t>
            </a:r>
            <a:endParaRPr lang="en-US" dirty="0"/>
          </a:p>
          <a:p>
            <a:r>
              <a:rPr lang="en-US" dirty="0" err="1"/>
              <a:t>Pseudomembranous</a:t>
            </a:r>
            <a:r>
              <a:rPr lang="en-US" dirty="0"/>
              <a:t> colitis</a:t>
            </a:r>
          </a:p>
          <a:p>
            <a:r>
              <a:rPr lang="en-US" dirty="0"/>
              <a:t>Ventricular </a:t>
            </a:r>
            <a:r>
              <a:rPr lang="en-US" dirty="0" err="1"/>
              <a:t>arrythmias</a:t>
            </a:r>
            <a:r>
              <a:rPr lang="en-US" dirty="0"/>
              <a:t> with prolonged QT interval</a:t>
            </a:r>
          </a:p>
          <a:p>
            <a:r>
              <a:rPr lang="en-US" dirty="0"/>
              <a:t>Stevens-Johnson and toxic epidermal </a:t>
            </a:r>
            <a:r>
              <a:rPr lang="en-US" dirty="0" err="1"/>
              <a:t>necrolysis</a:t>
            </a:r>
            <a:endParaRPr lang="en-US" dirty="0"/>
          </a:p>
          <a:p>
            <a:r>
              <a:rPr lang="en-US" dirty="0"/>
              <a:t>Hepatic dysfunctions</a:t>
            </a:r>
          </a:p>
        </p:txBody>
      </p:sp>
    </p:spTree>
    <p:extLst>
      <p:ext uri="{BB962C8B-B14F-4D97-AF65-F5344CB8AC3E}">
        <p14:creationId xmlns:p14="http://schemas.microsoft.com/office/powerpoint/2010/main" val="1300738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MOA</a:t>
            </a:r>
          </a:p>
        </p:txBody>
      </p:sp>
      <p:sp>
        <p:nvSpPr>
          <p:cNvPr id="3" name="Content Placeholder 2"/>
          <p:cNvSpPr>
            <a:spLocks noGrp="1"/>
          </p:cNvSpPr>
          <p:nvPr>
            <p:ph sz="quarter" idx="1"/>
          </p:nvPr>
        </p:nvSpPr>
        <p:spPr/>
        <p:txBody>
          <a:bodyPr>
            <a:normAutofit/>
          </a:bodyPr>
          <a:lstStyle/>
          <a:p>
            <a:r>
              <a:rPr lang="en-US" dirty="0" err="1"/>
              <a:t>Aminoglycosides</a:t>
            </a:r>
            <a:r>
              <a:rPr lang="en-US" dirty="0"/>
              <a:t> are </a:t>
            </a:r>
            <a:r>
              <a:rPr lang="en-US" b="1" dirty="0"/>
              <a:t>irreversible inhibitors of protein synthesis.</a:t>
            </a:r>
            <a:r>
              <a:rPr lang="en-US" dirty="0"/>
              <a:t> The initial event is passive diffusion through the </a:t>
            </a:r>
            <a:r>
              <a:rPr lang="en-US" dirty="0" err="1"/>
              <a:t>porin</a:t>
            </a:r>
            <a:r>
              <a:rPr lang="en-US" dirty="0"/>
              <a:t> channels across the outer membrane. Drug is then actively transported across the cell membrane into the cytoplasm by an </a:t>
            </a:r>
            <a:r>
              <a:rPr lang="en-US" b="1" dirty="0"/>
              <a:t>oxygen dependent process.</a:t>
            </a:r>
          </a:p>
          <a:p>
            <a:r>
              <a:rPr lang="en-US" dirty="0"/>
              <a:t>Transport across cell wall may be </a:t>
            </a:r>
            <a:r>
              <a:rPr lang="en-US" b="1" dirty="0"/>
              <a:t>enhanced by cell wall active drugs such as penicillin or </a:t>
            </a:r>
            <a:r>
              <a:rPr lang="en-US" b="1" dirty="0" err="1"/>
              <a:t>vancomycin</a:t>
            </a:r>
            <a:r>
              <a:rPr lang="en-US" b="1" dirty="0"/>
              <a:t>. </a:t>
            </a:r>
            <a:r>
              <a:rPr lang="en-US" dirty="0"/>
              <a:t>This enhancement is the basis of synergism of these antibiotics with </a:t>
            </a:r>
            <a:r>
              <a:rPr lang="en-US" dirty="0" err="1"/>
              <a:t>aminoglycosides</a:t>
            </a:r>
            <a:r>
              <a:rPr lang="en-US" dirty="0"/>
              <a:t>.</a:t>
            </a:r>
          </a:p>
        </p:txBody>
      </p:sp>
    </p:spTree>
    <p:extLst>
      <p:ext uri="{BB962C8B-B14F-4D97-AF65-F5344CB8AC3E}">
        <p14:creationId xmlns:p14="http://schemas.microsoft.com/office/powerpoint/2010/main" val="42043921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TETRACYCLINES &amp; GLYCYLCYCLINES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534266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sz="quarter" idx="1"/>
          </p:nvPr>
        </p:nvSpPr>
        <p:spPr/>
        <p:txBody>
          <a:bodyPr/>
          <a:lstStyle/>
          <a:p>
            <a:r>
              <a:rPr lang="en-US" dirty="0"/>
              <a:t>Comprises of:</a:t>
            </a:r>
          </a:p>
          <a:p>
            <a:pPr>
              <a:buFont typeface="Wingdings" pitchFamily="2" charset="2"/>
              <a:buChar char="ü"/>
            </a:pPr>
            <a:r>
              <a:rPr lang="en-US" dirty="0"/>
              <a:t>Tetracycline</a:t>
            </a:r>
          </a:p>
          <a:p>
            <a:pPr>
              <a:buFont typeface="Wingdings" pitchFamily="2" charset="2"/>
              <a:buChar char="ü"/>
            </a:pPr>
            <a:r>
              <a:rPr lang="en-US" dirty="0" err="1"/>
              <a:t>Doxycycline</a:t>
            </a:r>
            <a:endParaRPr lang="en-US" dirty="0"/>
          </a:p>
          <a:p>
            <a:pPr>
              <a:buFont typeface="Wingdings" pitchFamily="2" charset="2"/>
              <a:buChar char="ü"/>
            </a:pPr>
            <a:r>
              <a:rPr lang="en-US" dirty="0"/>
              <a:t>Minocycline</a:t>
            </a:r>
          </a:p>
          <a:p>
            <a:pPr>
              <a:buFont typeface="Wingdings" pitchFamily="2" charset="2"/>
              <a:buChar char="ü"/>
            </a:pPr>
            <a:r>
              <a:rPr lang="en-US" dirty="0"/>
              <a:t>Tigecycline</a:t>
            </a:r>
          </a:p>
        </p:txBody>
      </p:sp>
    </p:spTree>
    <p:extLst>
      <p:ext uri="{BB962C8B-B14F-4D97-AF65-F5344CB8AC3E}">
        <p14:creationId xmlns:p14="http://schemas.microsoft.com/office/powerpoint/2010/main" val="42783438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SPECTRUM OF ACTIVITY</a:t>
            </a:r>
          </a:p>
        </p:txBody>
      </p:sp>
      <p:sp>
        <p:nvSpPr>
          <p:cNvPr id="3" name="Content Placeholder 2"/>
          <p:cNvSpPr>
            <a:spLocks noGrp="1"/>
          </p:cNvSpPr>
          <p:nvPr>
            <p:ph sz="quarter" idx="1"/>
          </p:nvPr>
        </p:nvSpPr>
        <p:spPr/>
        <p:txBody>
          <a:bodyPr>
            <a:normAutofit fontScale="85000" lnSpcReduction="20000"/>
          </a:bodyPr>
          <a:lstStyle/>
          <a:p>
            <a:r>
              <a:rPr lang="en-US" dirty="0"/>
              <a:t>They have </a:t>
            </a:r>
            <a:r>
              <a:rPr lang="en-US" i="1" dirty="0"/>
              <a:t>the </a:t>
            </a:r>
            <a:r>
              <a:rPr lang="en-US" i="1" dirty="0" err="1"/>
              <a:t>favourable</a:t>
            </a:r>
            <a:r>
              <a:rPr lang="en-US" i="1" dirty="0"/>
              <a:t> effects on</a:t>
            </a:r>
          </a:p>
          <a:p>
            <a:r>
              <a:rPr lang="en-US" i="1" dirty="0"/>
              <a:t>S. pneumoniae</a:t>
            </a:r>
          </a:p>
          <a:p>
            <a:r>
              <a:rPr lang="en-US" i="1" dirty="0"/>
              <a:t>H. influenzae</a:t>
            </a:r>
          </a:p>
          <a:p>
            <a:r>
              <a:rPr lang="en-US" dirty="0"/>
              <a:t> </a:t>
            </a:r>
            <a:r>
              <a:rPr lang="en-US" b="1" dirty="0" err="1"/>
              <a:t>Rickettsiae</a:t>
            </a:r>
            <a:r>
              <a:rPr lang="en-US" b="1" dirty="0"/>
              <a:t>,</a:t>
            </a:r>
          </a:p>
          <a:p>
            <a:r>
              <a:rPr lang="en-US" dirty="0"/>
              <a:t> </a:t>
            </a:r>
            <a:r>
              <a:rPr lang="en-US" b="1" dirty="0" err="1"/>
              <a:t>Mycoplasma</a:t>
            </a:r>
            <a:r>
              <a:rPr lang="en-US" b="1" dirty="0"/>
              <a:t>,</a:t>
            </a:r>
          </a:p>
          <a:p>
            <a:r>
              <a:rPr lang="en-US" dirty="0"/>
              <a:t> </a:t>
            </a:r>
            <a:r>
              <a:rPr lang="en-US" b="1" dirty="0" err="1"/>
              <a:t>Chlamydiae</a:t>
            </a:r>
            <a:endParaRPr lang="en-US" b="1" dirty="0"/>
          </a:p>
          <a:p>
            <a:r>
              <a:rPr lang="en-US" dirty="0"/>
              <a:t> </a:t>
            </a:r>
            <a:r>
              <a:rPr lang="en-US" b="1" dirty="0"/>
              <a:t>Spirochete.</a:t>
            </a:r>
          </a:p>
          <a:p>
            <a:r>
              <a:rPr lang="en-US" dirty="0"/>
              <a:t> They are </a:t>
            </a:r>
            <a:r>
              <a:rPr lang="en-US" i="1" dirty="0"/>
              <a:t>effective against some</a:t>
            </a:r>
          </a:p>
          <a:p>
            <a:pPr>
              <a:buNone/>
            </a:pPr>
            <a:r>
              <a:rPr lang="en-US" i="1" dirty="0"/>
              <a:t>protozoa.</a:t>
            </a:r>
            <a:endParaRPr lang="en-US" dirty="0"/>
          </a:p>
        </p:txBody>
      </p:sp>
    </p:spTree>
    <p:extLst>
      <p:ext uri="{BB962C8B-B14F-4D97-AF65-F5344CB8AC3E}">
        <p14:creationId xmlns:p14="http://schemas.microsoft.com/office/powerpoint/2010/main" val="244995757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MOA</a:t>
            </a:r>
          </a:p>
        </p:txBody>
      </p:sp>
      <p:sp>
        <p:nvSpPr>
          <p:cNvPr id="3" name="Content Placeholder 2"/>
          <p:cNvSpPr>
            <a:spLocks noGrp="1"/>
          </p:cNvSpPr>
          <p:nvPr>
            <p:ph sz="quarter" idx="1"/>
          </p:nvPr>
        </p:nvSpPr>
        <p:spPr/>
        <p:txBody>
          <a:bodyPr>
            <a:normAutofit fontScale="92500" lnSpcReduction="20000"/>
          </a:bodyPr>
          <a:lstStyle/>
          <a:p>
            <a:r>
              <a:rPr lang="en-US" dirty="0"/>
              <a:t> Quickly </a:t>
            </a:r>
            <a:r>
              <a:rPr lang="en-US" dirty="0" err="1"/>
              <a:t>bacteriostatic</a:t>
            </a:r>
            <a:r>
              <a:rPr lang="en-US" dirty="0"/>
              <a:t> drugs, but at high</a:t>
            </a:r>
          </a:p>
          <a:p>
            <a:pPr>
              <a:buNone/>
            </a:pPr>
            <a:r>
              <a:rPr lang="en-US" dirty="0"/>
              <a:t>     dosage they are also bactericidal.</a:t>
            </a:r>
          </a:p>
          <a:p>
            <a:r>
              <a:rPr lang="en-US" dirty="0"/>
              <a:t> </a:t>
            </a:r>
            <a:r>
              <a:rPr lang="en-US" b="1" dirty="0"/>
              <a:t>They reversibly bind to the 30S ribosomal</a:t>
            </a:r>
          </a:p>
          <a:p>
            <a:pPr>
              <a:buNone/>
            </a:pPr>
            <a:r>
              <a:rPr lang="en-US" b="1" dirty="0"/>
              <a:t>      subunit of bacteria, </a:t>
            </a:r>
            <a:r>
              <a:rPr lang="en-US" b="1" i="1" dirty="0"/>
              <a:t>blocking the binding of</a:t>
            </a:r>
          </a:p>
          <a:p>
            <a:pPr>
              <a:buNone/>
            </a:pPr>
            <a:r>
              <a:rPr lang="en-US" b="1" i="1" dirty="0"/>
              <a:t>      </a:t>
            </a:r>
            <a:r>
              <a:rPr lang="en-US" b="1" i="1" dirty="0" err="1"/>
              <a:t>aminoacyl-tRNA</a:t>
            </a:r>
            <a:r>
              <a:rPr lang="en-US" b="1" i="1" dirty="0"/>
              <a:t> to the site A on the mRNA</a:t>
            </a:r>
          </a:p>
          <a:p>
            <a:pPr>
              <a:buNone/>
            </a:pPr>
            <a:r>
              <a:rPr lang="en-US" b="1" i="1" dirty="0"/>
              <a:t>      ribosome complex. </a:t>
            </a:r>
            <a:r>
              <a:rPr lang="en-US" i="1" dirty="0"/>
              <a:t>This prevents addition</a:t>
            </a:r>
          </a:p>
          <a:p>
            <a:pPr>
              <a:buNone/>
            </a:pPr>
            <a:r>
              <a:rPr lang="en-US" dirty="0"/>
              <a:t>      of amino acids to the growing peptide,</a:t>
            </a:r>
          </a:p>
          <a:p>
            <a:pPr>
              <a:buNone/>
            </a:pPr>
            <a:r>
              <a:rPr lang="en-US" dirty="0"/>
              <a:t>     resulting in inhibition of protein synthesis.</a:t>
            </a:r>
          </a:p>
        </p:txBody>
      </p:sp>
    </p:spTree>
    <p:extLst>
      <p:ext uri="{BB962C8B-B14F-4D97-AF65-F5344CB8AC3E}">
        <p14:creationId xmlns:p14="http://schemas.microsoft.com/office/powerpoint/2010/main" val="89387708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MECHANISM OF RESISTANCE</a:t>
            </a:r>
          </a:p>
        </p:txBody>
      </p:sp>
      <p:sp>
        <p:nvSpPr>
          <p:cNvPr id="3" name="Content Placeholder 2"/>
          <p:cNvSpPr>
            <a:spLocks noGrp="1"/>
          </p:cNvSpPr>
          <p:nvPr>
            <p:ph sz="quarter" idx="1"/>
          </p:nvPr>
        </p:nvSpPr>
        <p:spPr/>
        <p:txBody>
          <a:bodyPr>
            <a:normAutofit fontScale="85000" lnSpcReduction="20000"/>
          </a:bodyPr>
          <a:lstStyle/>
          <a:p>
            <a:r>
              <a:rPr lang="en-US" dirty="0"/>
              <a:t>Bacterial resistance to </a:t>
            </a:r>
            <a:r>
              <a:rPr lang="en-US" dirty="0" err="1"/>
              <a:t>tetracyclines</a:t>
            </a:r>
            <a:r>
              <a:rPr lang="en-US" dirty="0"/>
              <a:t> is mainly</a:t>
            </a:r>
          </a:p>
          <a:p>
            <a:pPr>
              <a:buNone/>
            </a:pPr>
            <a:r>
              <a:rPr lang="en-US" dirty="0"/>
              <a:t>    due to the following three mechanisms:</a:t>
            </a:r>
          </a:p>
          <a:p>
            <a:pPr>
              <a:buFont typeface="Wingdings" pitchFamily="2" charset="2"/>
              <a:buChar char="ü"/>
            </a:pPr>
            <a:r>
              <a:rPr lang="en-US" dirty="0"/>
              <a:t>Decreased intracellular accumulation</a:t>
            </a:r>
          </a:p>
          <a:p>
            <a:pPr>
              <a:buNone/>
            </a:pPr>
            <a:r>
              <a:rPr lang="en-US" dirty="0"/>
              <a:t>    owning to either </a:t>
            </a:r>
            <a:r>
              <a:rPr lang="en-US" i="1" dirty="0"/>
              <a:t>impaired influx or increased</a:t>
            </a:r>
          </a:p>
          <a:p>
            <a:pPr>
              <a:buNone/>
            </a:pPr>
            <a:r>
              <a:rPr lang="en-US" i="1" dirty="0"/>
              <a:t>    efflux by an active transport protein pump.</a:t>
            </a:r>
          </a:p>
          <a:p>
            <a:pPr>
              <a:buFont typeface="Wingdings" pitchFamily="2" charset="2"/>
              <a:buChar char="ü"/>
            </a:pPr>
            <a:r>
              <a:rPr lang="en-US" dirty="0"/>
              <a:t>Ribosome protection owning to production of</a:t>
            </a:r>
          </a:p>
          <a:p>
            <a:pPr>
              <a:buNone/>
            </a:pPr>
            <a:r>
              <a:rPr lang="en-US" dirty="0"/>
              <a:t>    proteins that </a:t>
            </a:r>
            <a:r>
              <a:rPr lang="en-US" i="1" dirty="0"/>
              <a:t>interfere with tetracycline</a:t>
            </a:r>
          </a:p>
          <a:p>
            <a:pPr>
              <a:buNone/>
            </a:pPr>
            <a:r>
              <a:rPr lang="en-US" i="1" dirty="0"/>
              <a:t>    binding to the target site.</a:t>
            </a:r>
          </a:p>
          <a:p>
            <a:pPr>
              <a:buFont typeface="Wingdings" pitchFamily="2" charset="2"/>
              <a:buChar char="ü"/>
            </a:pPr>
            <a:r>
              <a:rPr lang="en-US" dirty="0"/>
              <a:t>Enzymatic inactivation of </a:t>
            </a:r>
            <a:r>
              <a:rPr lang="en-US" dirty="0" err="1"/>
              <a:t>tetracyclines</a:t>
            </a:r>
            <a:r>
              <a:rPr lang="en-US" dirty="0"/>
              <a:t>.</a:t>
            </a:r>
          </a:p>
        </p:txBody>
      </p:sp>
    </p:spTree>
    <p:extLst>
      <p:ext uri="{BB962C8B-B14F-4D97-AF65-F5344CB8AC3E}">
        <p14:creationId xmlns:p14="http://schemas.microsoft.com/office/powerpoint/2010/main" val="120999795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49A55-32AD-E64B-A9CE-D8F5A7A0440A}"/>
              </a:ext>
            </a:extLst>
          </p:cNvPr>
          <p:cNvSpPr>
            <a:spLocks noGrp="1"/>
          </p:cNvSpPr>
          <p:nvPr>
            <p:ph type="title"/>
          </p:nvPr>
        </p:nvSpPr>
        <p:spPr/>
        <p:txBody>
          <a:bodyPr/>
          <a:lstStyle/>
          <a:p>
            <a:r>
              <a:rPr lang="en-US" dirty="0"/>
              <a:t>TIGECYCLINE</a:t>
            </a:r>
          </a:p>
        </p:txBody>
      </p:sp>
      <p:sp>
        <p:nvSpPr>
          <p:cNvPr id="3" name="Content Placeholder 2">
            <a:extLst>
              <a:ext uri="{FF2B5EF4-FFF2-40B4-BE49-F238E27FC236}">
                <a16:creationId xmlns:a16="http://schemas.microsoft.com/office/drawing/2014/main" id="{6D3E8134-6B14-B449-A0A1-EDC80266B288}"/>
              </a:ext>
            </a:extLst>
          </p:cNvPr>
          <p:cNvSpPr>
            <a:spLocks noGrp="1"/>
          </p:cNvSpPr>
          <p:nvPr>
            <p:ph sz="quarter" idx="1"/>
          </p:nvPr>
        </p:nvSpPr>
        <p:spPr/>
        <p:txBody>
          <a:bodyPr/>
          <a:lstStyle/>
          <a:p>
            <a:r>
              <a:rPr lang="en-US" dirty="0"/>
              <a:t>Tigecycline is not actually a tetracycline but a member of a structurally related class of antibiotics called the </a:t>
            </a:r>
            <a:r>
              <a:rPr lang="en-US" b="1" dirty="0" err="1"/>
              <a:t>glycylcyclines</a:t>
            </a:r>
            <a:r>
              <a:rPr lang="en-US" b="1" dirty="0"/>
              <a:t>,</a:t>
            </a:r>
            <a:r>
              <a:rPr lang="en-US" dirty="0"/>
              <a:t> of which tigecycline is the only commercially available member. </a:t>
            </a:r>
          </a:p>
          <a:p>
            <a:r>
              <a:rPr lang="en-US" dirty="0"/>
              <a:t>Tigecycline isn’t recognized by many bacterial efflux pumps and this makes it insensitive to modifications of the 30S ribosomal subunit that confer resistance to tetracyclines. </a:t>
            </a:r>
          </a:p>
          <a:p>
            <a:endParaRPr lang="en-US" dirty="0"/>
          </a:p>
          <a:p>
            <a:endParaRPr lang="en-US" dirty="0"/>
          </a:p>
        </p:txBody>
      </p:sp>
    </p:spTree>
    <p:extLst>
      <p:ext uri="{BB962C8B-B14F-4D97-AF65-F5344CB8AC3E}">
        <p14:creationId xmlns:p14="http://schemas.microsoft.com/office/powerpoint/2010/main" val="338975463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2AC96-D40D-8845-8369-6790FC6A38F2}"/>
              </a:ext>
            </a:extLst>
          </p:cNvPr>
          <p:cNvSpPr>
            <a:spLocks noGrp="1"/>
          </p:cNvSpPr>
          <p:nvPr>
            <p:ph type="title"/>
          </p:nvPr>
        </p:nvSpPr>
        <p:spPr/>
        <p:txBody>
          <a:bodyPr/>
          <a:lstStyle/>
          <a:p>
            <a:r>
              <a:rPr lang="en-US" dirty="0"/>
              <a:t>TIGECYCLINE </a:t>
            </a:r>
          </a:p>
        </p:txBody>
      </p:sp>
      <p:sp>
        <p:nvSpPr>
          <p:cNvPr id="3" name="Content Placeholder 2">
            <a:extLst>
              <a:ext uri="{FF2B5EF4-FFF2-40B4-BE49-F238E27FC236}">
                <a16:creationId xmlns:a16="http://schemas.microsoft.com/office/drawing/2014/main" id="{E82234C8-CE0F-F642-AE40-8915A1DA35F3}"/>
              </a:ext>
            </a:extLst>
          </p:cNvPr>
          <p:cNvSpPr>
            <a:spLocks noGrp="1"/>
          </p:cNvSpPr>
          <p:nvPr>
            <p:ph sz="quarter" idx="1"/>
          </p:nvPr>
        </p:nvSpPr>
        <p:spPr/>
        <p:txBody>
          <a:bodyPr/>
          <a:lstStyle/>
          <a:p>
            <a:r>
              <a:rPr lang="en-US" dirty="0"/>
              <a:t>Because these mechanisms account for the bulk of the resistance to tetracyclines, tigecycline has an impressively broad </a:t>
            </a:r>
            <a:r>
              <a:rPr lang="en-US" dirty="0" err="1"/>
              <a:t>antimi</a:t>
            </a:r>
            <a:r>
              <a:rPr lang="en-US" dirty="0"/>
              <a:t>- </a:t>
            </a:r>
            <a:r>
              <a:rPr lang="en-US" dirty="0" err="1"/>
              <a:t>crobial</a:t>
            </a:r>
            <a:r>
              <a:rPr lang="en-US" dirty="0"/>
              <a:t> spectrum. </a:t>
            </a:r>
          </a:p>
          <a:p>
            <a:r>
              <a:rPr lang="en-US" dirty="0"/>
              <a:t>It is active against most aerobic gram-negative bacteria, including </a:t>
            </a:r>
            <a:r>
              <a:rPr lang="en-US" b="1" dirty="0"/>
              <a:t>multidrug-resistant </a:t>
            </a:r>
            <a:r>
              <a:rPr lang="en-US" b="1" i="1" dirty="0"/>
              <a:t>Acinetobacter </a:t>
            </a:r>
            <a:r>
              <a:rPr lang="en-US" b="1" dirty="0"/>
              <a:t>spp. </a:t>
            </a:r>
            <a:r>
              <a:rPr lang="en-US" dirty="0"/>
              <a:t>However, </a:t>
            </a:r>
            <a:r>
              <a:rPr lang="en-US" i="1" dirty="0"/>
              <a:t>P. aeruginosa </a:t>
            </a:r>
            <a:r>
              <a:rPr lang="en-US" dirty="0"/>
              <a:t>and </a:t>
            </a:r>
            <a:r>
              <a:rPr lang="en-US" i="1" dirty="0"/>
              <a:t>Proteus </a:t>
            </a:r>
            <a:r>
              <a:rPr lang="en-US" dirty="0"/>
              <a:t>spp., which produce efflux pumps that do recognize this agent, are usually resistant </a:t>
            </a:r>
          </a:p>
          <a:p>
            <a:endParaRPr lang="en-US" dirty="0"/>
          </a:p>
        </p:txBody>
      </p:sp>
    </p:spTree>
    <p:extLst>
      <p:ext uri="{BB962C8B-B14F-4D97-AF65-F5344CB8AC3E}">
        <p14:creationId xmlns:p14="http://schemas.microsoft.com/office/powerpoint/2010/main" val="16256718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8D644-FD11-8A4D-804B-68BB5E9CEE53}"/>
              </a:ext>
            </a:extLst>
          </p:cNvPr>
          <p:cNvSpPr>
            <a:spLocks noGrp="1"/>
          </p:cNvSpPr>
          <p:nvPr>
            <p:ph type="title"/>
          </p:nvPr>
        </p:nvSpPr>
        <p:spPr/>
        <p:txBody>
          <a:bodyPr/>
          <a:lstStyle/>
          <a:p>
            <a:r>
              <a:rPr lang="en-US" dirty="0"/>
              <a:t>TIGECYCLINE C’TD</a:t>
            </a:r>
          </a:p>
        </p:txBody>
      </p:sp>
      <p:sp>
        <p:nvSpPr>
          <p:cNvPr id="3" name="Content Placeholder 2">
            <a:extLst>
              <a:ext uri="{FF2B5EF4-FFF2-40B4-BE49-F238E27FC236}">
                <a16:creationId xmlns:a16="http://schemas.microsoft.com/office/drawing/2014/main" id="{CA90431A-4103-664B-B715-76B1E166A571}"/>
              </a:ext>
            </a:extLst>
          </p:cNvPr>
          <p:cNvSpPr>
            <a:spLocks noGrp="1"/>
          </p:cNvSpPr>
          <p:nvPr>
            <p:ph sz="quarter" idx="1"/>
          </p:nvPr>
        </p:nvSpPr>
        <p:spPr/>
        <p:txBody>
          <a:bodyPr>
            <a:normAutofit/>
          </a:bodyPr>
          <a:lstStyle/>
          <a:p>
            <a:r>
              <a:rPr lang="en-US" dirty="0">
                <a:solidFill>
                  <a:srgbClr val="FF0000"/>
                </a:solidFill>
              </a:rPr>
              <a:t>Most aerobic gram-positive bacteria, including methicillin-resistant staphylococci, vancomycin-resistant enterococci, and penicillin-resistant </a:t>
            </a:r>
            <a:r>
              <a:rPr lang="en-US" i="1" dirty="0">
                <a:solidFill>
                  <a:srgbClr val="FF0000"/>
                </a:solidFill>
              </a:rPr>
              <a:t>S. pneumoniae</a:t>
            </a:r>
            <a:r>
              <a:rPr lang="en-US" dirty="0">
                <a:solidFill>
                  <a:srgbClr val="FF0000"/>
                </a:solidFill>
              </a:rPr>
              <a:t>, are </a:t>
            </a:r>
            <a:r>
              <a:rPr lang="en-US" dirty="0" err="1">
                <a:solidFill>
                  <a:srgbClr val="FF0000"/>
                </a:solidFill>
              </a:rPr>
              <a:t>suscep</a:t>
            </a:r>
            <a:r>
              <a:rPr lang="en-US" dirty="0">
                <a:solidFill>
                  <a:srgbClr val="FF0000"/>
                </a:solidFill>
              </a:rPr>
              <a:t>- </a:t>
            </a:r>
            <a:r>
              <a:rPr lang="en-US" dirty="0" err="1">
                <a:solidFill>
                  <a:srgbClr val="FF0000"/>
                </a:solidFill>
              </a:rPr>
              <a:t>tible</a:t>
            </a:r>
            <a:r>
              <a:rPr lang="en-US" dirty="0">
                <a:solidFill>
                  <a:srgbClr val="FF0000"/>
                </a:solidFill>
              </a:rPr>
              <a:t> to tigecycline. </a:t>
            </a:r>
          </a:p>
          <a:p>
            <a:r>
              <a:rPr lang="en-US" dirty="0">
                <a:solidFill>
                  <a:srgbClr val="00B050"/>
                </a:solidFill>
              </a:rPr>
              <a:t>It also has good activity against anaerobic bacteria, although it is inferior to carbapenems and piperacillin-tazobactam in this regard. </a:t>
            </a:r>
          </a:p>
          <a:p>
            <a:r>
              <a:rPr lang="en-US" dirty="0"/>
              <a:t>As would be expected of a tetracycline-related agent, tigecycline appears to have excellent activity against atypical bacteria. </a:t>
            </a:r>
          </a:p>
          <a:p>
            <a:endParaRPr lang="en-US" dirty="0"/>
          </a:p>
        </p:txBody>
      </p:sp>
    </p:spTree>
    <p:extLst>
      <p:ext uri="{BB962C8B-B14F-4D97-AF65-F5344CB8AC3E}">
        <p14:creationId xmlns:p14="http://schemas.microsoft.com/office/powerpoint/2010/main" val="246200980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PHARMACOKINETICS</a:t>
            </a:r>
          </a:p>
        </p:txBody>
      </p:sp>
      <p:sp>
        <p:nvSpPr>
          <p:cNvPr id="3" name="Content Placeholder 2"/>
          <p:cNvSpPr>
            <a:spLocks noGrp="1"/>
          </p:cNvSpPr>
          <p:nvPr>
            <p:ph sz="quarter" idx="1"/>
          </p:nvPr>
        </p:nvSpPr>
        <p:spPr/>
        <p:txBody>
          <a:bodyPr/>
          <a:lstStyle/>
          <a:p>
            <a:r>
              <a:rPr lang="en-US" dirty="0"/>
              <a:t>All </a:t>
            </a:r>
            <a:r>
              <a:rPr lang="en-US" dirty="0" err="1"/>
              <a:t>tetracylines</a:t>
            </a:r>
            <a:r>
              <a:rPr lang="en-US" dirty="0"/>
              <a:t> are administered orally.</a:t>
            </a:r>
          </a:p>
          <a:p>
            <a:r>
              <a:rPr lang="en-US" dirty="0"/>
              <a:t>Tetracycline, in particular, is </a:t>
            </a:r>
            <a:r>
              <a:rPr lang="en-US" dirty="0" err="1"/>
              <a:t>chelated</a:t>
            </a:r>
            <a:r>
              <a:rPr lang="en-US" dirty="0"/>
              <a:t> and</a:t>
            </a:r>
          </a:p>
          <a:p>
            <a:pPr>
              <a:buNone/>
            </a:pPr>
            <a:r>
              <a:rPr lang="en-US" dirty="0"/>
              <a:t>    inactivated by calcium (milk), magnesium,</a:t>
            </a:r>
          </a:p>
          <a:p>
            <a:pPr>
              <a:buNone/>
            </a:pPr>
            <a:r>
              <a:rPr lang="en-US" dirty="0"/>
              <a:t>    aluminum (antacids) and iron, and should</a:t>
            </a:r>
          </a:p>
          <a:p>
            <a:pPr>
              <a:buNone/>
            </a:pPr>
            <a:r>
              <a:rPr lang="en-US" dirty="0"/>
              <a:t>    be taken when the stomach is empty.</a:t>
            </a:r>
          </a:p>
          <a:p>
            <a:r>
              <a:rPr lang="en-US" dirty="0" err="1"/>
              <a:t>Doxycycline</a:t>
            </a:r>
            <a:r>
              <a:rPr lang="en-US" dirty="0"/>
              <a:t> is less avidly </a:t>
            </a:r>
            <a:r>
              <a:rPr lang="en-US" dirty="0" err="1"/>
              <a:t>chelated</a:t>
            </a:r>
            <a:r>
              <a:rPr lang="en-US" dirty="0"/>
              <a:t> and can</a:t>
            </a:r>
          </a:p>
          <a:p>
            <a:pPr>
              <a:buNone/>
            </a:pPr>
            <a:r>
              <a:rPr lang="en-US" dirty="0"/>
              <a:t>    be taken with a meal.</a:t>
            </a:r>
          </a:p>
          <a:p>
            <a:pPr>
              <a:buNone/>
            </a:pPr>
            <a:endParaRPr lang="en-US" dirty="0"/>
          </a:p>
        </p:txBody>
      </p:sp>
    </p:spTree>
    <p:extLst>
      <p:ext uri="{BB962C8B-B14F-4D97-AF65-F5344CB8AC3E}">
        <p14:creationId xmlns:p14="http://schemas.microsoft.com/office/powerpoint/2010/main" val="419300482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DISTRIBUTION</a:t>
            </a:r>
          </a:p>
        </p:txBody>
      </p:sp>
      <p:sp>
        <p:nvSpPr>
          <p:cNvPr id="3" name="Content Placeholder 2"/>
          <p:cNvSpPr>
            <a:spLocks noGrp="1"/>
          </p:cNvSpPr>
          <p:nvPr>
            <p:ph sz="quarter" idx="1"/>
          </p:nvPr>
        </p:nvSpPr>
        <p:spPr/>
        <p:txBody>
          <a:bodyPr>
            <a:normAutofit fontScale="92500" lnSpcReduction="20000"/>
          </a:bodyPr>
          <a:lstStyle/>
          <a:p>
            <a:r>
              <a:rPr lang="en-US" dirty="0"/>
              <a:t>Widely distributed in body</a:t>
            </a:r>
          </a:p>
          <a:p>
            <a:r>
              <a:rPr lang="en-US" dirty="0"/>
              <a:t>Bind in tissues undergoing calcification</a:t>
            </a:r>
          </a:p>
          <a:p>
            <a:pPr>
              <a:buNone/>
            </a:pPr>
            <a:r>
              <a:rPr lang="en-US" dirty="0"/>
              <a:t>    (teeth, bones) or tumors with high calcium</a:t>
            </a:r>
          </a:p>
          <a:p>
            <a:pPr>
              <a:buNone/>
            </a:pPr>
            <a:r>
              <a:rPr lang="en-US" dirty="0"/>
              <a:t>    content (gastric carcinoma)</a:t>
            </a:r>
          </a:p>
          <a:p>
            <a:r>
              <a:rPr lang="en-US" dirty="0"/>
              <a:t>All cross placenta and concentrate in fetal</a:t>
            </a:r>
          </a:p>
          <a:p>
            <a:pPr>
              <a:buNone/>
            </a:pPr>
            <a:r>
              <a:rPr lang="en-US" dirty="0"/>
              <a:t>    bones and teeth</a:t>
            </a:r>
          </a:p>
          <a:p>
            <a:r>
              <a:rPr lang="en-US" dirty="0" err="1"/>
              <a:t>Minocycline</a:t>
            </a:r>
            <a:r>
              <a:rPr lang="en-US" dirty="0"/>
              <a:t> best CSF penetration</a:t>
            </a:r>
          </a:p>
          <a:p>
            <a:pPr>
              <a:buFont typeface="Wingdings" pitchFamily="2" charset="2"/>
              <a:buChar char="ü"/>
            </a:pPr>
            <a:r>
              <a:rPr lang="en-US" dirty="0"/>
              <a:t> Concentrated in saliva and gingival fluid</a:t>
            </a:r>
          </a:p>
        </p:txBody>
      </p:sp>
    </p:spTree>
    <p:extLst>
      <p:ext uri="{BB962C8B-B14F-4D97-AF65-F5344CB8AC3E}">
        <p14:creationId xmlns:p14="http://schemas.microsoft.com/office/powerpoint/2010/main" val="485230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a:t>Inside the cell, </a:t>
            </a:r>
            <a:r>
              <a:rPr lang="en-US" dirty="0" err="1"/>
              <a:t>aminoglycosides</a:t>
            </a:r>
            <a:r>
              <a:rPr lang="en-US" dirty="0"/>
              <a:t> bind to </a:t>
            </a:r>
            <a:r>
              <a:rPr lang="en-US" b="1" dirty="0"/>
              <a:t>specific 30S subunit ribosomal proteins. </a:t>
            </a:r>
            <a:r>
              <a:rPr lang="en-US" dirty="0"/>
              <a:t>Protein synthesis is inhibited and this leads to irreversible and lethal cell death</a:t>
            </a:r>
          </a:p>
          <a:p>
            <a:r>
              <a:rPr lang="en-US" dirty="0" err="1"/>
              <a:t>Aminoglycosides</a:t>
            </a:r>
            <a:r>
              <a:rPr lang="en-US" dirty="0"/>
              <a:t> antibiotics are rapidly bactericidal. Bactericidal killing is </a:t>
            </a:r>
            <a:r>
              <a:rPr lang="en-US" b="1" dirty="0"/>
              <a:t>conc. Dependent</a:t>
            </a:r>
            <a:r>
              <a:rPr lang="en-US" dirty="0"/>
              <a:t>, the higher the </a:t>
            </a:r>
            <a:r>
              <a:rPr lang="en-US" dirty="0" err="1"/>
              <a:t>conc</a:t>
            </a:r>
            <a:r>
              <a:rPr lang="en-US" dirty="0"/>
              <a:t>, the greater the rate of bacteria killing.</a:t>
            </a:r>
          </a:p>
          <a:p>
            <a:endParaRPr lang="en-US" dirty="0"/>
          </a:p>
          <a:p>
            <a:endParaRPr lang="en-US" dirty="0"/>
          </a:p>
        </p:txBody>
      </p:sp>
    </p:spTree>
    <p:extLst>
      <p:ext uri="{BB962C8B-B14F-4D97-AF65-F5344CB8AC3E}">
        <p14:creationId xmlns:p14="http://schemas.microsoft.com/office/powerpoint/2010/main" val="193124984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EXCRETION</a:t>
            </a:r>
          </a:p>
        </p:txBody>
      </p:sp>
      <p:sp>
        <p:nvSpPr>
          <p:cNvPr id="3" name="Content Placeholder 2"/>
          <p:cNvSpPr>
            <a:spLocks noGrp="1"/>
          </p:cNvSpPr>
          <p:nvPr>
            <p:ph sz="quarter" idx="1"/>
          </p:nvPr>
        </p:nvSpPr>
        <p:spPr/>
        <p:txBody>
          <a:bodyPr/>
          <a:lstStyle/>
          <a:p>
            <a:r>
              <a:rPr lang="en-US" dirty="0"/>
              <a:t>Concentrate in liver and partially</a:t>
            </a:r>
          </a:p>
          <a:p>
            <a:pPr>
              <a:buNone/>
            </a:pPr>
            <a:r>
              <a:rPr lang="en-US" dirty="0"/>
              <a:t>    metabolized</a:t>
            </a:r>
          </a:p>
          <a:p>
            <a:r>
              <a:rPr lang="en-US" dirty="0"/>
              <a:t>Secreted into bile and excreted in urine</a:t>
            </a:r>
          </a:p>
          <a:p>
            <a:r>
              <a:rPr lang="en-US" dirty="0" err="1"/>
              <a:t>Doxycycline</a:t>
            </a:r>
            <a:r>
              <a:rPr lang="en-US" dirty="0"/>
              <a:t> and </a:t>
            </a:r>
            <a:r>
              <a:rPr lang="en-US" dirty="0" err="1"/>
              <a:t>minocycline</a:t>
            </a:r>
            <a:r>
              <a:rPr lang="en-US" dirty="0"/>
              <a:t> largely</a:t>
            </a:r>
          </a:p>
          <a:p>
            <a:pPr>
              <a:buNone/>
            </a:pPr>
            <a:r>
              <a:rPr lang="en-US" dirty="0"/>
              <a:t>    excreted in feces</a:t>
            </a:r>
          </a:p>
          <a:p>
            <a:pPr>
              <a:buFont typeface="Wingdings" pitchFamily="2" charset="2"/>
              <a:buChar char="ü"/>
            </a:pPr>
            <a:r>
              <a:rPr lang="en-US" dirty="0"/>
              <a:t> Use in renal insufficiency</a:t>
            </a:r>
          </a:p>
        </p:txBody>
      </p:sp>
    </p:spTree>
    <p:extLst>
      <p:ext uri="{BB962C8B-B14F-4D97-AF65-F5344CB8AC3E}">
        <p14:creationId xmlns:p14="http://schemas.microsoft.com/office/powerpoint/2010/main" val="301971379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711450" y="274638"/>
            <a:ext cx="7499350" cy="1143000"/>
          </a:xfrm>
        </p:spPr>
        <p:txBody>
          <a:bodyPr/>
          <a:lstStyle/>
          <a:p>
            <a:r>
              <a:rPr lang="en-US"/>
              <a:t>Pharmacodynamics/Kinetics:</a:t>
            </a:r>
          </a:p>
        </p:txBody>
      </p:sp>
      <p:sp>
        <p:nvSpPr>
          <p:cNvPr id="36867" name="Rectangle 3"/>
          <p:cNvSpPr>
            <a:spLocks noGrp="1" noChangeArrowheads="1"/>
          </p:cNvSpPr>
          <p:nvPr>
            <p:ph sz="quarter" idx="1"/>
          </p:nvPr>
        </p:nvSpPr>
        <p:spPr>
          <a:xfrm>
            <a:off x="2640014" y="1600201"/>
            <a:ext cx="7570787" cy="4525963"/>
          </a:xfrm>
        </p:spPr>
        <p:txBody>
          <a:bodyPr>
            <a:normAutofit fontScale="92500" lnSpcReduction="10000"/>
          </a:bodyPr>
          <a:lstStyle/>
          <a:p>
            <a:pPr>
              <a:lnSpc>
                <a:spcPct val="90000"/>
              </a:lnSpc>
              <a:buFontTx/>
              <a:buNone/>
            </a:pPr>
            <a:r>
              <a:rPr lang="en-US" sz="2400" b="1"/>
              <a:t>-Absorption: </a:t>
            </a:r>
            <a:r>
              <a:rPr lang="en-US" sz="2400"/>
              <a:t>~50% to 80%.</a:t>
            </a:r>
          </a:p>
          <a:p>
            <a:pPr>
              <a:lnSpc>
                <a:spcPct val="90000"/>
              </a:lnSpc>
              <a:buFontTx/>
              <a:buNone/>
            </a:pPr>
            <a:endParaRPr lang="en-US" sz="2400"/>
          </a:p>
          <a:p>
            <a:pPr>
              <a:lnSpc>
                <a:spcPct val="90000"/>
              </a:lnSpc>
              <a:buFontTx/>
              <a:buNone/>
            </a:pPr>
            <a:r>
              <a:rPr lang="en-US" sz="2400" b="1"/>
              <a:t>-Protein binding: </a:t>
            </a:r>
            <a:r>
              <a:rPr lang="en-US" sz="2400"/>
              <a:t>41% to 50%</a:t>
            </a:r>
            <a:r>
              <a:rPr lang="en-US" sz="2400" b="1"/>
              <a:t> </a:t>
            </a:r>
          </a:p>
          <a:p>
            <a:pPr>
              <a:lnSpc>
                <a:spcPct val="90000"/>
              </a:lnSpc>
              <a:buFontTx/>
              <a:buNone/>
            </a:pPr>
            <a:endParaRPr lang="en-US" sz="2400" b="1"/>
          </a:p>
          <a:p>
            <a:pPr>
              <a:lnSpc>
                <a:spcPct val="90000"/>
              </a:lnSpc>
              <a:buFontTx/>
              <a:buNone/>
            </a:pPr>
            <a:r>
              <a:rPr lang="en-US" sz="2400" b="1"/>
              <a:t>-Metabolism: </a:t>
            </a:r>
            <a:r>
              <a:rPr lang="en-US" sz="2400"/>
              <a:t>Hepatic.</a:t>
            </a:r>
          </a:p>
          <a:p>
            <a:pPr>
              <a:lnSpc>
                <a:spcPct val="90000"/>
              </a:lnSpc>
              <a:buFontTx/>
              <a:buNone/>
            </a:pPr>
            <a:endParaRPr lang="en-US" sz="2400"/>
          </a:p>
          <a:p>
            <a:pPr>
              <a:lnSpc>
                <a:spcPct val="90000"/>
              </a:lnSpc>
              <a:buFontTx/>
              <a:buNone/>
            </a:pPr>
            <a:r>
              <a:rPr lang="en-US" sz="2400" b="1"/>
              <a:t>-Half-life elimination: </a:t>
            </a:r>
            <a:r>
              <a:rPr lang="en-US" sz="2400"/>
              <a:t>10-17 hours </a:t>
            </a:r>
          </a:p>
          <a:p>
            <a:pPr>
              <a:lnSpc>
                <a:spcPct val="90000"/>
              </a:lnSpc>
              <a:buFontTx/>
              <a:buNone/>
            </a:pPr>
            <a:endParaRPr lang="en-US" sz="2400"/>
          </a:p>
          <a:p>
            <a:pPr>
              <a:lnSpc>
                <a:spcPct val="90000"/>
              </a:lnSpc>
              <a:buFontTx/>
              <a:buNone/>
            </a:pPr>
            <a:r>
              <a:rPr lang="en-US" sz="2400" b="1"/>
              <a:t>-Time to peak, serum: </a:t>
            </a:r>
            <a:r>
              <a:rPr lang="en-US" sz="2400"/>
              <a:t>3-6 hours </a:t>
            </a:r>
          </a:p>
          <a:p>
            <a:pPr>
              <a:lnSpc>
                <a:spcPct val="90000"/>
              </a:lnSpc>
              <a:buFontTx/>
              <a:buNone/>
            </a:pPr>
            <a:endParaRPr lang="en-US" sz="2400"/>
          </a:p>
          <a:p>
            <a:pPr>
              <a:lnSpc>
                <a:spcPct val="90000"/>
              </a:lnSpc>
              <a:buFontTx/>
              <a:buNone/>
            </a:pPr>
            <a:r>
              <a:rPr lang="en-US" sz="2400" b="1"/>
              <a:t>-Excretion: </a:t>
            </a:r>
            <a:r>
              <a:rPr lang="en-US" sz="2400"/>
              <a:t>Urine</a:t>
            </a:r>
          </a:p>
        </p:txBody>
      </p:sp>
    </p:spTree>
    <p:extLst>
      <p:ext uri="{BB962C8B-B14F-4D97-AF65-F5344CB8AC3E}">
        <p14:creationId xmlns:p14="http://schemas.microsoft.com/office/powerpoint/2010/main" val="328904137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INDICATIONS</a:t>
            </a:r>
          </a:p>
        </p:txBody>
      </p:sp>
      <p:sp>
        <p:nvSpPr>
          <p:cNvPr id="3" name="Content Placeholder 2"/>
          <p:cNvSpPr>
            <a:spLocks noGrp="1"/>
          </p:cNvSpPr>
          <p:nvPr>
            <p:ph sz="quarter" idx="1"/>
          </p:nvPr>
        </p:nvSpPr>
        <p:spPr/>
        <p:txBody>
          <a:bodyPr/>
          <a:lstStyle/>
          <a:p>
            <a:r>
              <a:rPr lang="en-US" dirty="0"/>
              <a:t>First choice for </a:t>
            </a:r>
            <a:r>
              <a:rPr lang="en-US" dirty="0" err="1"/>
              <a:t>rickettsial</a:t>
            </a:r>
            <a:r>
              <a:rPr lang="en-US" dirty="0"/>
              <a:t> infections</a:t>
            </a:r>
          </a:p>
          <a:p>
            <a:pPr>
              <a:buNone/>
            </a:pPr>
            <a:r>
              <a:rPr lang="en-US" dirty="0"/>
              <a:t>    (typhus), </a:t>
            </a:r>
            <a:r>
              <a:rPr lang="en-US" dirty="0" err="1"/>
              <a:t>chlamydial</a:t>
            </a:r>
            <a:r>
              <a:rPr lang="en-US" dirty="0"/>
              <a:t> infections, and</a:t>
            </a:r>
          </a:p>
          <a:p>
            <a:pPr>
              <a:buNone/>
            </a:pPr>
            <a:r>
              <a:rPr lang="en-US" i="1" dirty="0"/>
              <a:t>    </a:t>
            </a:r>
            <a:r>
              <a:rPr lang="en-US" i="1" dirty="0" err="1"/>
              <a:t>Mycoplasma</a:t>
            </a:r>
            <a:r>
              <a:rPr lang="en-US" i="1" dirty="0"/>
              <a:t> pneumonia.</a:t>
            </a:r>
          </a:p>
          <a:p>
            <a:r>
              <a:rPr lang="en-US" dirty="0"/>
              <a:t>They are effective for many </a:t>
            </a:r>
            <a:r>
              <a:rPr lang="en-US" dirty="0" err="1"/>
              <a:t>spirochetal</a:t>
            </a:r>
            <a:endParaRPr lang="en-US" dirty="0"/>
          </a:p>
          <a:p>
            <a:pPr>
              <a:buNone/>
            </a:pPr>
            <a:r>
              <a:rPr lang="en-US" dirty="0"/>
              <a:t>    infections, including relapsing fever (first</a:t>
            </a:r>
          </a:p>
          <a:p>
            <a:pPr>
              <a:buNone/>
            </a:pPr>
            <a:r>
              <a:rPr lang="en-US" dirty="0"/>
              <a:t>    choice), </a:t>
            </a:r>
            <a:r>
              <a:rPr lang="en-US" dirty="0" err="1"/>
              <a:t>leptospirosis</a:t>
            </a:r>
            <a:r>
              <a:rPr lang="en-US" dirty="0"/>
              <a:t>, Lyme diseases, and </a:t>
            </a:r>
            <a:r>
              <a:rPr lang="en-US" dirty="0" err="1"/>
              <a:t>syphylis</a:t>
            </a:r>
            <a:endParaRPr lang="en-US" dirty="0"/>
          </a:p>
          <a:p>
            <a:pPr>
              <a:buNone/>
            </a:pPr>
            <a:endParaRPr lang="en-US" dirty="0"/>
          </a:p>
        </p:txBody>
      </p:sp>
    </p:spTree>
    <p:extLst>
      <p:ext uri="{BB962C8B-B14F-4D97-AF65-F5344CB8AC3E}">
        <p14:creationId xmlns:p14="http://schemas.microsoft.com/office/powerpoint/2010/main" val="40086212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a:t>They are also effective for treatment of</a:t>
            </a:r>
          </a:p>
          <a:p>
            <a:pPr>
              <a:buNone/>
            </a:pPr>
            <a:r>
              <a:rPr lang="en-US" dirty="0"/>
              <a:t>    various G+ and G- bacterial infections.</a:t>
            </a:r>
          </a:p>
          <a:p>
            <a:pPr>
              <a:buNone/>
            </a:pPr>
            <a:r>
              <a:rPr lang="en-US" i="1" dirty="0"/>
              <a:t>    Brucellosis, cholera, and tularemia can be</a:t>
            </a:r>
          </a:p>
          <a:p>
            <a:pPr>
              <a:buNone/>
            </a:pPr>
            <a:r>
              <a:rPr lang="en-US" i="1" dirty="0"/>
              <a:t>    treated with </a:t>
            </a:r>
            <a:r>
              <a:rPr lang="en-US" i="1" dirty="0" err="1"/>
              <a:t>tetracyclines</a:t>
            </a:r>
            <a:r>
              <a:rPr lang="en-US" i="1" dirty="0"/>
              <a:t> as the first</a:t>
            </a:r>
          </a:p>
          <a:p>
            <a:pPr>
              <a:buNone/>
            </a:pPr>
            <a:r>
              <a:rPr lang="en-US" i="1" dirty="0"/>
              <a:t>    choice.</a:t>
            </a:r>
          </a:p>
          <a:p>
            <a:r>
              <a:rPr lang="en-US" dirty="0"/>
              <a:t> Other uses: </a:t>
            </a:r>
            <a:r>
              <a:rPr lang="en-US" i="1" dirty="0"/>
              <a:t>intestinal </a:t>
            </a:r>
            <a:r>
              <a:rPr lang="en-US" i="1" dirty="0" err="1"/>
              <a:t>amebiasis</a:t>
            </a:r>
            <a:r>
              <a:rPr lang="en-US" i="1" dirty="0"/>
              <a:t>, acne and</a:t>
            </a:r>
          </a:p>
          <a:p>
            <a:pPr>
              <a:buNone/>
            </a:pPr>
            <a:r>
              <a:rPr lang="en-US" i="1" dirty="0"/>
              <a:t>    </a:t>
            </a:r>
            <a:r>
              <a:rPr lang="en-US" i="1" dirty="0" err="1"/>
              <a:t>actinomycosis</a:t>
            </a:r>
            <a:endParaRPr lang="en-US" dirty="0"/>
          </a:p>
        </p:txBody>
      </p:sp>
    </p:spTree>
    <p:extLst>
      <p:ext uri="{BB962C8B-B14F-4D97-AF65-F5344CB8AC3E}">
        <p14:creationId xmlns:p14="http://schemas.microsoft.com/office/powerpoint/2010/main" val="123390770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ADVERSE EFFECTS</a:t>
            </a:r>
          </a:p>
        </p:txBody>
      </p:sp>
      <p:sp>
        <p:nvSpPr>
          <p:cNvPr id="3" name="Content Placeholder 2"/>
          <p:cNvSpPr>
            <a:spLocks noGrp="1"/>
          </p:cNvSpPr>
          <p:nvPr>
            <p:ph sz="quarter" idx="1"/>
          </p:nvPr>
        </p:nvSpPr>
        <p:spPr/>
        <p:txBody>
          <a:bodyPr anchor="ctr">
            <a:normAutofit fontScale="55000" lnSpcReduction="20000"/>
          </a:bodyPr>
          <a:lstStyle/>
          <a:p>
            <a:r>
              <a:rPr lang="en-US" b="1" dirty="0"/>
              <a:t>A. Gastrointestinal discomfort</a:t>
            </a:r>
          </a:p>
          <a:p>
            <a:pPr>
              <a:buNone/>
            </a:pPr>
            <a:r>
              <a:rPr lang="en-US" dirty="0"/>
              <a:t>    • Anorexia, </a:t>
            </a:r>
            <a:r>
              <a:rPr lang="en-US" dirty="0" err="1"/>
              <a:t>epigastric</a:t>
            </a:r>
            <a:r>
              <a:rPr lang="en-US" dirty="0"/>
              <a:t> pain, abdominal  distention, nausea, vomiting, diarrhea, sore mouth, </a:t>
            </a:r>
            <a:r>
              <a:rPr lang="en-US" dirty="0" err="1"/>
              <a:t>perianal</a:t>
            </a:r>
            <a:r>
              <a:rPr lang="en-US" dirty="0"/>
              <a:t> irritation</a:t>
            </a:r>
          </a:p>
          <a:p>
            <a:r>
              <a:rPr lang="en-US" b="1" dirty="0"/>
              <a:t> B. Hepatic injury (Liver toxicity)</a:t>
            </a:r>
          </a:p>
          <a:p>
            <a:pPr>
              <a:buNone/>
            </a:pPr>
            <a:r>
              <a:rPr lang="en-US" dirty="0"/>
              <a:t>       Increased during pregnancy</a:t>
            </a:r>
          </a:p>
          <a:p>
            <a:r>
              <a:rPr lang="en-US" dirty="0"/>
              <a:t>C. kidney toxicity</a:t>
            </a:r>
          </a:p>
          <a:p>
            <a:pPr>
              <a:buNone/>
            </a:pPr>
            <a:r>
              <a:rPr lang="en-US" dirty="0"/>
              <a:t>         </a:t>
            </a:r>
            <a:r>
              <a:rPr lang="en-US" dirty="0" err="1"/>
              <a:t>Nephrotoxicity</a:t>
            </a:r>
            <a:endParaRPr lang="en-US" dirty="0"/>
          </a:p>
          <a:p>
            <a:r>
              <a:rPr lang="en-US" b="1" dirty="0"/>
              <a:t>D. Teeth and depression of bone growth</a:t>
            </a:r>
          </a:p>
          <a:p>
            <a:pPr>
              <a:buNone/>
            </a:pPr>
            <a:r>
              <a:rPr lang="en-US" dirty="0"/>
              <a:t>       • Discoloration enamel and </a:t>
            </a:r>
            <a:r>
              <a:rPr lang="en-US" dirty="0" err="1"/>
              <a:t>hypoplasia</a:t>
            </a:r>
            <a:r>
              <a:rPr lang="en-US" dirty="0"/>
              <a:t> of teeth deposition in fetal and growing bones,</a:t>
            </a:r>
          </a:p>
          <a:p>
            <a:pPr>
              <a:buNone/>
            </a:pPr>
            <a:r>
              <a:rPr lang="en-US" dirty="0"/>
              <a:t>           stunted growth</a:t>
            </a:r>
          </a:p>
          <a:p>
            <a:r>
              <a:rPr lang="en-US" b="1" dirty="0"/>
              <a:t>E. Photosensitization</a:t>
            </a:r>
          </a:p>
          <a:p>
            <a:pPr>
              <a:buNone/>
            </a:pPr>
            <a:r>
              <a:rPr lang="en-US" dirty="0"/>
              <a:t>          Severe sunburn in sun; doxy/</a:t>
            </a:r>
            <a:r>
              <a:rPr lang="en-US" dirty="0" err="1"/>
              <a:t>demeclocycline</a:t>
            </a:r>
            <a:endParaRPr lang="en-US" dirty="0"/>
          </a:p>
        </p:txBody>
      </p:sp>
    </p:spTree>
    <p:extLst>
      <p:ext uri="{BB962C8B-B14F-4D97-AF65-F5344CB8AC3E}">
        <p14:creationId xmlns:p14="http://schemas.microsoft.com/office/powerpoint/2010/main" val="139139873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CONTRAINDICATIONS</a:t>
            </a:r>
          </a:p>
        </p:txBody>
      </p:sp>
      <p:sp>
        <p:nvSpPr>
          <p:cNvPr id="3" name="Content Placeholder 2"/>
          <p:cNvSpPr>
            <a:spLocks noGrp="1"/>
          </p:cNvSpPr>
          <p:nvPr>
            <p:ph sz="quarter" idx="1"/>
          </p:nvPr>
        </p:nvSpPr>
        <p:spPr/>
        <p:txBody>
          <a:bodyPr/>
          <a:lstStyle/>
          <a:p>
            <a:r>
              <a:rPr lang="en-US" dirty="0"/>
              <a:t>Pregnancy</a:t>
            </a:r>
          </a:p>
          <a:p>
            <a:r>
              <a:rPr lang="en-US" dirty="0"/>
              <a:t> Children</a:t>
            </a:r>
          </a:p>
          <a:p>
            <a:r>
              <a:rPr lang="en-US" dirty="0"/>
              <a:t> Renal insufficiency</a:t>
            </a:r>
          </a:p>
          <a:p>
            <a:pPr>
              <a:buFont typeface="Wingdings" pitchFamily="2" charset="2"/>
              <a:buChar char="ü"/>
            </a:pPr>
            <a:r>
              <a:rPr lang="en-US" dirty="0"/>
              <a:t>  Can use </a:t>
            </a:r>
            <a:r>
              <a:rPr lang="en-US" dirty="0" err="1"/>
              <a:t>doxycycline</a:t>
            </a:r>
            <a:endParaRPr lang="en-US" dirty="0"/>
          </a:p>
        </p:txBody>
      </p:sp>
    </p:spTree>
    <p:extLst>
      <p:ext uri="{BB962C8B-B14F-4D97-AF65-F5344CB8AC3E}">
        <p14:creationId xmlns:p14="http://schemas.microsoft.com/office/powerpoint/2010/main" val="364870286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sz="3600" b="1" i="1"/>
              <a:t>Drug interaction of tetracyclines</a:t>
            </a:r>
            <a:r>
              <a:rPr lang="en-US" sz="3600" i="1"/>
              <a:t>::</a:t>
            </a:r>
          </a:p>
        </p:txBody>
      </p:sp>
      <p:graphicFrame>
        <p:nvGraphicFramePr>
          <p:cNvPr id="50244" name="Group 68"/>
          <p:cNvGraphicFramePr>
            <a:graphicFrameLocks noGrp="1"/>
          </p:cNvGraphicFramePr>
          <p:nvPr>
            <p:ph type="tbl" idx="1"/>
          </p:nvPr>
        </p:nvGraphicFramePr>
        <p:xfrm>
          <a:off x="2566989" y="1628775"/>
          <a:ext cx="7654925" cy="5212080"/>
        </p:xfrm>
        <a:graphic>
          <a:graphicData uri="http://schemas.openxmlformats.org/drawingml/2006/table">
            <a:tbl>
              <a:tblPr/>
              <a:tblGrid>
                <a:gridCol w="3827462">
                  <a:extLst>
                    <a:ext uri="{9D8B030D-6E8A-4147-A177-3AD203B41FA5}">
                      <a16:colId xmlns:a16="http://schemas.microsoft.com/office/drawing/2014/main" val="20000"/>
                    </a:ext>
                  </a:extLst>
                </a:gridCol>
                <a:gridCol w="3827463">
                  <a:extLst>
                    <a:ext uri="{9D8B030D-6E8A-4147-A177-3AD203B41FA5}">
                      <a16:colId xmlns:a16="http://schemas.microsoft.com/office/drawing/2014/main" val="20001"/>
                    </a:ext>
                  </a:extLst>
                </a:gridCol>
              </a:tblGrid>
              <a:tr h="3381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antacids containing aluminum, calcium, or magnesium, and iron-containing preparations</a:t>
                      </a:r>
                      <a:endParaRPr kumimoji="0" lang="en-US" sz="2000" b="1" i="0" u="none" strike="noStrike" cap="none" normalizeH="0" baseline="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 Impaire the Absorption of tetracyclines </a:t>
                      </a:r>
                      <a:endParaRPr kumimoji="0" lang="en-US" sz="2000" b="1" i="0" u="none" strike="noStrike" cap="none" normalizeH="0" baseline="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97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anticoagulant therapy</a:t>
                      </a:r>
                      <a:endParaRPr kumimoji="0" lang="en-US" sz="2000" b="1" i="0" u="none" strike="noStrike" cap="none" normalizeH="0" baseline="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Because tetracyclines have been shown to depress plasma prothrombin activity, patients who are on anticoagulant therapy may require downward adjustment of their anticoagulant dosage.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81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bacteriostatic drugs</a:t>
                      </a:r>
                      <a:endParaRPr kumimoji="0" lang="en-US" sz="2000" b="1" i="0" u="none" strike="noStrike" cap="none" normalizeH="0" baseline="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interfere with the bactericidal action of penicillin, it is advisable to avoid giving tetracycline-class drugs in conjunction with penicillin.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82851763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89" name="Rectangle 25"/>
          <p:cNvSpPr>
            <a:spLocks noGrp="1" noChangeArrowheads="1"/>
          </p:cNvSpPr>
          <p:nvPr>
            <p:ph type="title"/>
          </p:nvPr>
        </p:nvSpPr>
        <p:spPr/>
        <p:txBody>
          <a:bodyPr/>
          <a:lstStyle/>
          <a:p>
            <a:endParaRPr lang="en-US"/>
          </a:p>
        </p:txBody>
      </p:sp>
      <p:graphicFrame>
        <p:nvGraphicFramePr>
          <p:cNvPr id="62509" name="Group 45"/>
          <p:cNvGraphicFramePr>
            <a:graphicFrameLocks noGrp="1"/>
          </p:cNvGraphicFramePr>
          <p:nvPr>
            <p:ph type="tbl" idx="1"/>
          </p:nvPr>
        </p:nvGraphicFramePr>
        <p:xfrm>
          <a:off x="2566988" y="1600200"/>
          <a:ext cx="7643812" cy="4450080"/>
        </p:xfrm>
        <a:graphic>
          <a:graphicData uri="http://schemas.openxmlformats.org/drawingml/2006/table">
            <a:tbl>
              <a:tblPr/>
              <a:tblGrid>
                <a:gridCol w="3822700">
                  <a:extLst>
                    <a:ext uri="{9D8B030D-6E8A-4147-A177-3AD203B41FA5}">
                      <a16:colId xmlns:a16="http://schemas.microsoft.com/office/drawing/2014/main" val="20000"/>
                    </a:ext>
                  </a:extLst>
                </a:gridCol>
                <a:gridCol w="3821112">
                  <a:extLst>
                    <a:ext uri="{9D8B030D-6E8A-4147-A177-3AD203B41FA5}">
                      <a16:colId xmlns:a16="http://schemas.microsoft.com/office/drawing/2014/main" val="20001"/>
                    </a:ext>
                  </a:extLst>
                </a:gridCol>
              </a:tblGrid>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oral contraceptives</a:t>
                      </a:r>
                      <a:endParaRPr kumimoji="0" lang="en-US" sz="2000" b="1" i="0" u="none" strike="noStrike" cap="none" normalizeH="0" baseline="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Concurrent use of tetracyclines with oral contraceptives may render oral contraceptives less effective.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ergot alkaloids or their derivatives are given with tetracyclines.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Increased risk of ergotism</a:t>
                      </a:r>
                      <a:endParaRPr kumimoji="0" lang="en-US" sz="2000" b="1" i="0" u="none" strike="noStrike" cap="none" normalizeH="0" baseline="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06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Bile acid sequestrants</a:t>
                      </a:r>
                      <a:endParaRPr kumimoji="0" lang="en-US" sz="2000" b="1" i="0" u="none" strike="noStrike" cap="none" normalizeH="0" baseline="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May decrease tetracycline absorption</a:t>
                      </a:r>
                      <a:endParaRPr kumimoji="0" lang="en-US" sz="2000" b="1" i="0" u="none" strike="noStrike" cap="none" normalizeH="0" baseline="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048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Iron preparations</a:t>
                      </a:r>
                      <a:endParaRPr kumimoji="0" lang="en-US" sz="2000" b="1" i="0" u="none" strike="noStrike" cap="none" normalizeH="0" baseline="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cs typeface="Arial" charset="0"/>
                        </a:rPr>
                        <a:t>May decrease absorption of tetracyclines</a:t>
                      </a:r>
                      <a:endParaRPr kumimoji="0" lang="en-US" sz="2000" b="1" i="0" u="none" strike="noStrike" cap="none" normalizeH="0" baseline="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0798183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07" name="Rectangle 19"/>
          <p:cNvSpPr>
            <a:spLocks noGrp="1" noChangeArrowheads="1"/>
          </p:cNvSpPr>
          <p:nvPr>
            <p:ph type="title"/>
          </p:nvPr>
        </p:nvSpPr>
        <p:spPr/>
        <p:txBody>
          <a:bodyPr/>
          <a:lstStyle/>
          <a:p>
            <a:endParaRPr lang="en-US"/>
          </a:p>
        </p:txBody>
      </p:sp>
      <p:graphicFrame>
        <p:nvGraphicFramePr>
          <p:cNvPr id="63517" name="Group 29"/>
          <p:cNvGraphicFramePr>
            <a:graphicFrameLocks noGrp="1"/>
          </p:cNvGraphicFramePr>
          <p:nvPr>
            <p:ph type="tbl" idx="1"/>
          </p:nvPr>
        </p:nvGraphicFramePr>
        <p:xfrm>
          <a:off x="2566988" y="1600200"/>
          <a:ext cx="7643812" cy="4876800"/>
        </p:xfrm>
        <a:graphic>
          <a:graphicData uri="http://schemas.openxmlformats.org/drawingml/2006/table">
            <a:tbl>
              <a:tblPr/>
              <a:tblGrid>
                <a:gridCol w="3822700">
                  <a:extLst>
                    <a:ext uri="{9D8B030D-6E8A-4147-A177-3AD203B41FA5}">
                      <a16:colId xmlns:a16="http://schemas.microsoft.com/office/drawing/2014/main" val="20000"/>
                    </a:ext>
                  </a:extLst>
                </a:gridCol>
                <a:gridCol w="3821112">
                  <a:extLst>
                    <a:ext uri="{9D8B030D-6E8A-4147-A177-3AD203B41FA5}">
                      <a16:colId xmlns:a16="http://schemas.microsoft.com/office/drawing/2014/main" val="20001"/>
                    </a:ext>
                  </a:extLst>
                </a:gridCol>
              </a:tblGrid>
              <a:tr h="1508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cs typeface="Arial" charset="0"/>
                        </a:rPr>
                        <a:t>Methoxyflurane: Methoxyflurane anesthes</a:t>
                      </a:r>
                      <a:endParaRPr kumimoji="0" lang="en-US" sz="2800" b="1" i="0" u="none" strike="noStrike" cap="none" normalizeH="0" baseline="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cs typeface="Arial" charset="0"/>
                        </a:rPr>
                        <a:t>when concurrent with tetracycline) may cause fatal nephrotoxicity; concurrent use is contraindicated.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5097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cs typeface="Arial" charset="0"/>
                        </a:rPr>
                        <a:t>Methotrexate:</a:t>
                      </a:r>
                      <a:endParaRPr kumimoji="0" lang="en-US" sz="2800" b="1" i="0" u="none" strike="noStrike" cap="none" normalizeH="0" baseline="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charset="0"/>
                          <a:cs typeface="Arial" charset="0"/>
                        </a:rPr>
                        <a:t>Clearance of methotrexate (high-dose therapy) may be decreased by tetracyclines.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80609578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4">
            <a:extLst>
              <a:ext uri="{FF2B5EF4-FFF2-40B4-BE49-F238E27FC236}">
                <a16:creationId xmlns:a16="http://schemas.microsoft.com/office/drawing/2014/main" id="{0782894C-C5F1-7543-B056-3933D907BA89}"/>
              </a:ext>
            </a:extLst>
          </p:cNvPr>
          <p:cNvSpPr>
            <a:spLocks noGrp="1" noChangeArrowheads="1"/>
          </p:cNvSpPr>
          <p:nvPr>
            <p:ph type="title"/>
          </p:nvPr>
        </p:nvSpPr>
        <p:spPr>
          <a:xfrm>
            <a:off x="2895600" y="304800"/>
            <a:ext cx="7620000" cy="5105400"/>
          </a:xfrm>
        </p:spPr>
        <p:txBody>
          <a:bodyPr/>
          <a:lstStyle/>
          <a:p>
            <a:pPr eaLnBrk="1" hangingPunct="1"/>
            <a:r>
              <a:rPr lang="en-US" altLang="en-US" sz="2800"/>
              <a:t>THE 50 S INHIBITORS:</a:t>
            </a:r>
            <a:br>
              <a:rPr lang="en-US" altLang="en-US" sz="2800"/>
            </a:br>
            <a:br>
              <a:rPr lang="en-US" altLang="en-US" sz="2800"/>
            </a:br>
            <a:r>
              <a:rPr lang="en-US" altLang="en-US" sz="2800"/>
              <a:t>	CHLORAMPHENICOL</a:t>
            </a:r>
            <a:br>
              <a:rPr lang="en-US" altLang="en-US" sz="2800"/>
            </a:br>
            <a:br>
              <a:rPr lang="en-US" altLang="en-US" sz="2800"/>
            </a:br>
            <a:r>
              <a:rPr lang="en-US" altLang="en-US" sz="2800"/>
              <a:t>	CLINDAMYCIN/LINCOMYCIN</a:t>
            </a:r>
            <a:br>
              <a:rPr lang="en-US" altLang="en-US" sz="2800"/>
            </a:br>
            <a:br>
              <a:rPr lang="en-US" altLang="en-US" sz="2800"/>
            </a:br>
            <a:r>
              <a:rPr lang="en-US" altLang="en-US" sz="2800"/>
              <a:t>	STREPTOGRAMINS</a:t>
            </a:r>
            <a:br>
              <a:rPr lang="en-US" altLang="en-US" sz="2800"/>
            </a:br>
            <a:r>
              <a:rPr lang="en-US" altLang="en-US" sz="2800"/>
              <a:t>	OXAZOLADINONES</a:t>
            </a:r>
            <a:r>
              <a:rPr lang="en-US" altLang="en-US"/>
              <a:t> </a:t>
            </a:r>
          </a:p>
        </p:txBody>
      </p:sp>
    </p:spTree>
    <p:extLst>
      <p:ext uri="{BB962C8B-B14F-4D97-AF65-F5344CB8AC3E}">
        <p14:creationId xmlns:p14="http://schemas.microsoft.com/office/powerpoint/2010/main" val="1525990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MOA CT’D</a:t>
            </a:r>
          </a:p>
        </p:txBody>
      </p:sp>
      <p:sp>
        <p:nvSpPr>
          <p:cNvPr id="3" name="Content Placeholder 2"/>
          <p:cNvSpPr>
            <a:spLocks noGrp="1"/>
          </p:cNvSpPr>
          <p:nvPr>
            <p:ph sz="quarter" idx="1"/>
          </p:nvPr>
        </p:nvSpPr>
        <p:spPr/>
        <p:txBody>
          <a:bodyPr>
            <a:normAutofit/>
          </a:bodyPr>
          <a:lstStyle/>
          <a:p>
            <a:r>
              <a:rPr lang="en-US" dirty="0"/>
              <a:t>A </a:t>
            </a:r>
            <a:r>
              <a:rPr lang="en-US" b="1" dirty="0"/>
              <a:t>post antibiotic effect </a:t>
            </a:r>
            <a:r>
              <a:rPr lang="en-US" dirty="0"/>
              <a:t>i.e. residual bactericidal activity persisting after the serum </a:t>
            </a:r>
            <a:r>
              <a:rPr lang="en-US" dirty="0" err="1"/>
              <a:t>conc</a:t>
            </a:r>
            <a:r>
              <a:rPr lang="en-US" dirty="0"/>
              <a:t> has fallen below the MIC also is a characteristic of </a:t>
            </a:r>
            <a:r>
              <a:rPr lang="en-US" dirty="0" err="1"/>
              <a:t>aminoglycosides</a:t>
            </a:r>
            <a:r>
              <a:rPr lang="en-US" dirty="0"/>
              <a:t>. The duration of effect is also </a:t>
            </a:r>
            <a:r>
              <a:rPr lang="en-US" dirty="0" err="1"/>
              <a:t>conc</a:t>
            </a:r>
            <a:r>
              <a:rPr lang="en-US" dirty="0"/>
              <a:t> dependent.</a:t>
            </a:r>
          </a:p>
          <a:p>
            <a:r>
              <a:rPr lang="en-US" dirty="0"/>
              <a:t>These properties probably account for the efficacy of </a:t>
            </a:r>
            <a:r>
              <a:rPr lang="en-US" b="1" dirty="0"/>
              <a:t>once-daily dosing regimens</a:t>
            </a:r>
            <a:r>
              <a:rPr lang="en-US" dirty="0"/>
              <a:t> of </a:t>
            </a:r>
            <a:r>
              <a:rPr lang="en-US" dirty="0" err="1"/>
              <a:t>aminoglycosides</a:t>
            </a:r>
            <a:endParaRPr lang="en-US" dirty="0"/>
          </a:p>
        </p:txBody>
      </p:sp>
    </p:spTree>
    <p:extLst>
      <p:ext uri="{BB962C8B-B14F-4D97-AF65-F5344CB8AC3E}">
        <p14:creationId xmlns:p14="http://schemas.microsoft.com/office/powerpoint/2010/main" val="155487861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4">
            <a:extLst>
              <a:ext uri="{FF2B5EF4-FFF2-40B4-BE49-F238E27FC236}">
                <a16:creationId xmlns:a16="http://schemas.microsoft.com/office/drawing/2014/main" id="{16EC8D56-102D-EC47-A358-D968903B0407}"/>
              </a:ext>
            </a:extLst>
          </p:cNvPr>
          <p:cNvSpPr>
            <a:spLocks noGrp="1" noChangeArrowheads="1"/>
          </p:cNvSpPr>
          <p:nvPr>
            <p:ph type="title"/>
          </p:nvPr>
        </p:nvSpPr>
        <p:spPr>
          <a:xfrm>
            <a:off x="2819400" y="304800"/>
            <a:ext cx="7696200" cy="6019800"/>
          </a:xfrm>
        </p:spPr>
        <p:txBody>
          <a:bodyPr>
            <a:normAutofit/>
          </a:bodyPr>
          <a:lstStyle/>
          <a:p>
            <a:pPr eaLnBrk="1" hangingPunct="1"/>
            <a:r>
              <a:rPr lang="en-US" altLang="en-US" sz="2400" dirty="0">
                <a:latin typeface="Comic Sans MS" panose="030F0902030302020204" pitchFamily="66" charset="0"/>
              </a:rPr>
              <a:t>I  </a:t>
            </a:r>
            <a:r>
              <a:rPr lang="en-US" altLang="en-US" sz="2800" dirty="0">
                <a:latin typeface="Comic Sans MS" panose="030F0902030302020204" pitchFamily="66" charset="0"/>
              </a:rPr>
              <a:t>CHLORAMPHENICOL</a:t>
            </a:r>
            <a:br>
              <a:rPr lang="en-US" altLang="en-US" sz="2800" dirty="0">
                <a:latin typeface="Comic Sans MS" panose="030F0902030302020204" pitchFamily="66" charset="0"/>
              </a:rPr>
            </a:br>
            <a:r>
              <a:rPr lang="en-US" altLang="en-US" sz="2400" dirty="0">
                <a:latin typeface="Comic Sans MS" panose="030F0902030302020204" pitchFamily="66" charset="0"/>
              </a:rPr>
              <a:t>   	Bactericidal – H. influenzae, N. meningitides, 	B. fragilis</a:t>
            </a:r>
            <a:br>
              <a:rPr lang="en-US" altLang="en-US" sz="2400" dirty="0">
                <a:latin typeface="Comic Sans MS" panose="030F0902030302020204" pitchFamily="66" charset="0"/>
              </a:rPr>
            </a:br>
            <a:r>
              <a:rPr lang="en-US" altLang="en-US" sz="2400" dirty="0">
                <a:latin typeface="Comic Sans MS" panose="030F0902030302020204" pitchFamily="66" charset="0"/>
              </a:rPr>
              <a:t>   	Bacteriostatic – S. epidermidis, S. aureus, , M. pneumonia, L. monocytogenes, diphtheria, L. </a:t>
            </a:r>
            <a:r>
              <a:rPr lang="en-US" altLang="en-US" sz="2400" dirty="0" err="1">
                <a:latin typeface="Comic Sans MS" panose="030F0902030302020204" pitchFamily="66" charset="0"/>
              </a:rPr>
              <a:t>multocida</a:t>
            </a:r>
            <a:r>
              <a:rPr lang="en-US" altLang="en-US" sz="2400" dirty="0">
                <a:latin typeface="Comic Sans MS" panose="030F0902030302020204" pitchFamily="66" charset="0"/>
              </a:rPr>
              <a:t>, Salmonella sp., Shigella sp., E. coli, Rickettsia, </a:t>
            </a:r>
            <a:r>
              <a:rPr lang="en-US" altLang="en-US" sz="2400" dirty="0" err="1">
                <a:latin typeface="Comic Sans MS" panose="030F0902030302020204" pitchFamily="66" charset="0"/>
              </a:rPr>
              <a:t>Anaerobes,ineffective</a:t>
            </a:r>
            <a:r>
              <a:rPr lang="en-US" altLang="en-US" sz="2400" dirty="0">
                <a:latin typeface="Comic Sans MS" panose="030F0902030302020204" pitchFamily="66" charset="0"/>
              </a:rPr>
              <a:t> for 	chlamydial infections</a:t>
            </a:r>
            <a:br>
              <a:rPr lang="en-US" altLang="en-US" sz="2400" dirty="0">
                <a:latin typeface="Comic Sans MS" panose="030F0902030302020204" pitchFamily="66" charset="0"/>
              </a:rPr>
            </a:br>
            <a:br>
              <a:rPr lang="en-US" altLang="en-US" sz="2400" dirty="0">
                <a:latin typeface="Comic Sans MS" panose="030F0902030302020204" pitchFamily="66" charset="0"/>
              </a:rPr>
            </a:br>
            <a:r>
              <a:rPr lang="en-US" altLang="en-US" sz="2800" dirty="0">
                <a:latin typeface="Comic Sans MS" panose="030F0902030302020204" pitchFamily="66" charset="0"/>
              </a:rPr>
              <a:t>Mechanism of Action:</a:t>
            </a:r>
            <a:br>
              <a:rPr lang="en-US" altLang="en-US" sz="2800" dirty="0">
                <a:latin typeface="Comic Sans MS" panose="030F0902030302020204" pitchFamily="66" charset="0"/>
              </a:rPr>
            </a:br>
            <a:br>
              <a:rPr lang="en-US" altLang="en-US" sz="2800" dirty="0">
                <a:latin typeface="Comic Sans MS" panose="030F0902030302020204" pitchFamily="66" charset="0"/>
              </a:rPr>
            </a:br>
            <a:r>
              <a:rPr lang="en-US" altLang="en-US" sz="2400" dirty="0">
                <a:latin typeface="Comic Sans MS" panose="030F0902030302020204" pitchFamily="66" charset="0"/>
              </a:rPr>
              <a:t>	attaches at P sites of 50 S subunit of microbial ribosomes and 	inhibits functional attachment of amino-acyl end of AA-t-RNA	to 50 S subunit</a:t>
            </a:r>
            <a:br>
              <a:rPr lang="en-US" altLang="en-US" sz="2400" dirty="0">
                <a:latin typeface="Comic Sans MS" panose="030F0902030302020204" pitchFamily="66" charset="0"/>
              </a:rPr>
            </a:br>
            <a:r>
              <a:rPr lang="en-US" altLang="en-US" sz="2400" dirty="0">
                <a:latin typeface="Comic Sans MS" panose="030F0902030302020204" pitchFamily="66" charset="0"/>
              </a:rPr>
              <a:t>	inhibits peptidyl transferase step</a:t>
            </a:r>
          </a:p>
        </p:txBody>
      </p:sp>
    </p:spTree>
    <p:extLst>
      <p:ext uri="{BB962C8B-B14F-4D97-AF65-F5344CB8AC3E}">
        <p14:creationId xmlns:p14="http://schemas.microsoft.com/office/powerpoint/2010/main" val="182348183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4">
            <a:extLst>
              <a:ext uri="{FF2B5EF4-FFF2-40B4-BE49-F238E27FC236}">
                <a16:creationId xmlns:a16="http://schemas.microsoft.com/office/drawing/2014/main" id="{B18495F5-B2BE-5047-8FE8-80560A7FB224}"/>
              </a:ext>
            </a:extLst>
          </p:cNvPr>
          <p:cNvSpPr>
            <a:spLocks noGrp="1" noChangeArrowheads="1"/>
          </p:cNvSpPr>
          <p:nvPr>
            <p:ph type="title"/>
          </p:nvPr>
        </p:nvSpPr>
        <p:spPr>
          <a:xfrm>
            <a:off x="2895600" y="304800"/>
            <a:ext cx="7620000" cy="6248400"/>
          </a:xfrm>
        </p:spPr>
        <p:txBody>
          <a:bodyPr/>
          <a:lstStyle/>
          <a:p>
            <a:pPr eaLnBrk="1" hangingPunct="1"/>
            <a:r>
              <a:rPr lang="en-US" altLang="en-US" sz="2000"/>
              <a:t> Spectrum:</a:t>
            </a:r>
            <a:br>
              <a:rPr lang="en-US" altLang="en-US" sz="2000"/>
            </a:br>
            <a:r>
              <a:rPr lang="en-US" altLang="en-US" sz="2000"/>
              <a:t>	broad spectrum antibiotic</a:t>
            </a:r>
            <a:br>
              <a:rPr lang="en-US" altLang="en-US" sz="2000"/>
            </a:br>
            <a:r>
              <a:rPr lang="en-US" altLang="en-US" sz="2000"/>
              <a:t>	more effective than Tetracyclines  against Typhoid Fever and 	other Salmonella infections</a:t>
            </a:r>
            <a:br>
              <a:rPr lang="en-US" altLang="en-US" sz="2000"/>
            </a:br>
            <a:r>
              <a:rPr lang="en-US" altLang="en-US" sz="2000"/>
              <a:t> Kinetics:</a:t>
            </a:r>
            <a:br>
              <a:rPr lang="en-US" altLang="en-US" sz="2000"/>
            </a:br>
            <a:r>
              <a:rPr lang="en-US" altLang="en-US" sz="2000"/>
              <a:t>	well absorbed after oral administration</a:t>
            </a:r>
            <a:br>
              <a:rPr lang="en-US" altLang="en-US" sz="2000"/>
            </a:br>
            <a:r>
              <a:rPr lang="en-US" altLang="en-US" sz="2000"/>
              <a:t>	</a:t>
            </a:r>
            <a:r>
              <a:rPr lang="en-US" altLang="en-US" sz="2000">
                <a:solidFill>
                  <a:srgbClr val="FF0000"/>
                </a:solidFill>
              </a:rPr>
              <a:t>Chloramphenicol succinate used for parenteral administration is 	highly water soluble</a:t>
            </a:r>
            <a:br>
              <a:rPr lang="en-US" altLang="en-US" sz="2000"/>
            </a:br>
            <a:r>
              <a:rPr lang="en-US" altLang="en-US" sz="2000"/>
              <a:t>	distributed into total body water</a:t>
            </a:r>
            <a:br>
              <a:rPr lang="en-US" altLang="en-US" sz="2000"/>
            </a:br>
            <a:r>
              <a:rPr lang="en-US" altLang="en-US" sz="2000"/>
              <a:t>	</a:t>
            </a:r>
            <a:r>
              <a:rPr lang="en-US" altLang="en-US" sz="2000">
                <a:solidFill>
                  <a:srgbClr val="FF0000"/>
                </a:solidFill>
              </a:rPr>
              <a:t>excellent penetration into CSF</a:t>
            </a:r>
            <a:r>
              <a:rPr lang="en-US" altLang="en-US" sz="2000"/>
              <a:t>,  ocular and joint fluids</a:t>
            </a:r>
            <a:br>
              <a:rPr lang="en-US" altLang="en-US" sz="2000"/>
            </a:br>
            <a:r>
              <a:rPr lang="en-US" altLang="en-US" sz="2000"/>
              <a:t>	</a:t>
            </a:r>
            <a:br>
              <a:rPr lang="en-US" altLang="en-US" sz="2000"/>
            </a:br>
            <a:r>
              <a:rPr lang="en-US" altLang="en-US" sz="2000"/>
              <a:t>	rapidly excreted in urine, 10% as chloramphenicol; 90% as 	</a:t>
            </a:r>
            <a:r>
              <a:rPr lang="en-US" altLang="en-US" sz="2000">
                <a:solidFill>
                  <a:srgbClr val="FF0000"/>
                </a:solidFill>
              </a:rPr>
              <a:t>glucuronide</a:t>
            </a:r>
            <a:r>
              <a:rPr lang="en-US" altLang="en-US" sz="2000"/>
              <a:t> conjugate</a:t>
            </a:r>
            <a:br>
              <a:rPr lang="en-US" altLang="en-US" sz="2000"/>
            </a:br>
            <a:r>
              <a:rPr lang="en-US" altLang="en-US" sz="2000"/>
              <a:t>	</a:t>
            </a:r>
            <a:br>
              <a:rPr lang="en-US" altLang="en-US" sz="2000"/>
            </a:br>
            <a:r>
              <a:rPr lang="en-US" altLang="en-US" sz="2000"/>
              <a:t>	systemic dosage need not be altered in renal insufficiency but 	must be reduced markedly in hepatic failure</a:t>
            </a:r>
            <a:br>
              <a:rPr lang="en-US" altLang="en-US" sz="2000"/>
            </a:br>
            <a:r>
              <a:rPr lang="en-US" altLang="en-US" sz="2000"/>
              <a:t>	</a:t>
            </a:r>
            <a:br>
              <a:rPr lang="en-US" altLang="en-US" sz="2000"/>
            </a:br>
            <a:r>
              <a:rPr lang="en-US" altLang="en-US" sz="2000"/>
              <a:t>	Newborns less than a week old and premature infants also clear 	Chloramphenicol less well, dosage should be reduced at 25 	mg/kg/d</a:t>
            </a:r>
          </a:p>
        </p:txBody>
      </p:sp>
    </p:spTree>
    <p:extLst>
      <p:ext uri="{BB962C8B-B14F-4D97-AF65-F5344CB8AC3E}">
        <p14:creationId xmlns:p14="http://schemas.microsoft.com/office/powerpoint/2010/main" val="238941740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4">
            <a:extLst>
              <a:ext uri="{FF2B5EF4-FFF2-40B4-BE49-F238E27FC236}">
                <a16:creationId xmlns:a16="http://schemas.microsoft.com/office/drawing/2014/main" id="{A8FCD134-7F9C-DD4D-96C1-FA6B91890085}"/>
              </a:ext>
            </a:extLst>
          </p:cNvPr>
          <p:cNvSpPr>
            <a:spLocks noGrp="1" noChangeArrowheads="1"/>
          </p:cNvSpPr>
          <p:nvPr>
            <p:ph type="title"/>
          </p:nvPr>
        </p:nvSpPr>
        <p:spPr>
          <a:xfrm>
            <a:off x="2819400" y="304800"/>
            <a:ext cx="7696200" cy="5943600"/>
          </a:xfrm>
        </p:spPr>
        <p:txBody>
          <a:bodyPr/>
          <a:lstStyle/>
          <a:p>
            <a:pPr eaLnBrk="1" hangingPunct="1"/>
            <a:r>
              <a:rPr lang="en-US" altLang="en-US" sz="2400" b="1"/>
              <a:t>Uses</a:t>
            </a:r>
            <a:r>
              <a:rPr lang="en-US" altLang="en-US" sz="2400"/>
              <a:t>:  meningitis, rickettsia, Salmonella and anaerobic </a:t>
            </a:r>
            <a:br>
              <a:rPr lang="en-US" altLang="en-US" sz="2400"/>
            </a:br>
            <a:r>
              <a:rPr lang="en-US" altLang="en-US" sz="2400"/>
              <a:t>           infections</a:t>
            </a:r>
            <a:br>
              <a:rPr lang="en-US" altLang="en-US" sz="2400"/>
            </a:br>
            <a:r>
              <a:rPr lang="en-US" altLang="en-US" sz="2400"/>
              <a:t>	ineffective against chlamydial infections</a:t>
            </a:r>
            <a:br>
              <a:rPr lang="en-US" altLang="en-US" sz="2400"/>
            </a:br>
            <a:r>
              <a:rPr lang="en-US" altLang="en-US" sz="2400"/>
              <a:t>	occasionally used topically in the treatment of </a:t>
            </a:r>
            <a:r>
              <a:rPr lang="en-US" altLang="en-US" sz="2400">
                <a:solidFill>
                  <a:srgbClr val="FF0000"/>
                </a:solidFill>
              </a:rPr>
              <a:t>eye </a:t>
            </a:r>
            <a:br>
              <a:rPr lang="en-US" altLang="en-US" sz="2400">
                <a:solidFill>
                  <a:srgbClr val="FF0000"/>
                </a:solidFill>
              </a:rPr>
            </a:br>
            <a:r>
              <a:rPr lang="en-US" altLang="en-US" sz="2400">
                <a:solidFill>
                  <a:srgbClr val="FF0000"/>
                </a:solidFill>
              </a:rPr>
              <a:t>            infections</a:t>
            </a:r>
            <a:r>
              <a:rPr lang="en-US" altLang="en-US" sz="2400"/>
              <a:t> for 	its well penetration to ocular tissues </a:t>
            </a:r>
            <a:br>
              <a:rPr lang="en-US" altLang="en-US" sz="2400"/>
            </a:br>
            <a:r>
              <a:rPr lang="en-US" altLang="en-US" sz="2400"/>
              <a:t>            and the aqeous humor</a:t>
            </a:r>
            <a:br>
              <a:rPr lang="en-US" altLang="en-US" sz="2400"/>
            </a:br>
            <a:br>
              <a:rPr lang="en-US" altLang="en-US" sz="2400"/>
            </a:br>
            <a:r>
              <a:rPr lang="en-US" altLang="en-US" sz="2400"/>
              <a:t>Adverse Effects:  GIT, oral or vaginal candidiasis, </a:t>
            </a:r>
            <a:br>
              <a:rPr lang="en-US" altLang="en-US" sz="2400"/>
            </a:br>
            <a:r>
              <a:rPr lang="en-US" altLang="en-US" sz="2400"/>
              <a:t>           </a:t>
            </a:r>
            <a:r>
              <a:rPr lang="en-US" altLang="en-US" sz="2400">
                <a:solidFill>
                  <a:srgbClr val="FF0000"/>
                </a:solidFill>
              </a:rPr>
              <a:t>irreversible aplastic 	anemia, reversible bone </a:t>
            </a:r>
            <a:br>
              <a:rPr lang="en-US" altLang="en-US" sz="2400">
                <a:solidFill>
                  <a:srgbClr val="FF0000"/>
                </a:solidFill>
              </a:rPr>
            </a:br>
            <a:r>
              <a:rPr lang="en-US" altLang="en-US" sz="2400">
                <a:solidFill>
                  <a:srgbClr val="FF0000"/>
                </a:solidFill>
              </a:rPr>
              <a:t>           marrow depression, Gray Baby Syndrome</a:t>
            </a:r>
            <a:br>
              <a:rPr lang="en-US" altLang="en-US" sz="2400"/>
            </a:br>
            <a:endParaRPr lang="en-US" altLang="en-US" sz="2400"/>
          </a:p>
        </p:txBody>
      </p:sp>
    </p:spTree>
    <p:extLst>
      <p:ext uri="{BB962C8B-B14F-4D97-AF65-F5344CB8AC3E}">
        <p14:creationId xmlns:p14="http://schemas.microsoft.com/office/powerpoint/2010/main" val="79104232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Title 1">
            <a:extLst>
              <a:ext uri="{FF2B5EF4-FFF2-40B4-BE49-F238E27FC236}">
                <a16:creationId xmlns:a16="http://schemas.microsoft.com/office/drawing/2014/main" id="{EC196EC1-2207-7A4C-9562-A16844078A0F}"/>
              </a:ext>
            </a:extLst>
          </p:cNvPr>
          <p:cNvSpPr>
            <a:spLocks noGrp="1" noChangeArrowheads="1"/>
          </p:cNvSpPr>
          <p:nvPr>
            <p:ph type="title"/>
          </p:nvPr>
        </p:nvSpPr>
        <p:spPr/>
        <p:txBody>
          <a:bodyPr/>
          <a:lstStyle/>
          <a:p>
            <a:endParaRPr lang="en-US" altLang="en-US"/>
          </a:p>
        </p:txBody>
      </p:sp>
      <p:pic>
        <p:nvPicPr>
          <p:cNvPr id="101378" name="Picture 2" descr="C:\Users\kiambi\Desktop\images.jpg">
            <a:extLst>
              <a:ext uri="{FF2B5EF4-FFF2-40B4-BE49-F238E27FC236}">
                <a16:creationId xmlns:a16="http://schemas.microsoft.com/office/drawing/2014/main" id="{866686DE-8DC6-BF42-9FAB-E61A377B6B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1295401"/>
            <a:ext cx="5867400" cy="466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178416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9BBE33-FE78-DC42-9B2C-CCCAFFDFB8B3}"/>
              </a:ext>
            </a:extLst>
          </p:cNvPr>
          <p:cNvSpPr>
            <a:spLocks noGrp="1"/>
          </p:cNvSpPr>
          <p:nvPr>
            <p:ph sz="quarter" idx="1"/>
          </p:nvPr>
        </p:nvSpPr>
        <p:spPr>
          <a:xfrm>
            <a:off x="2514600" y="990600"/>
            <a:ext cx="8153400" cy="5562600"/>
          </a:xfrm>
        </p:spPr>
        <p:txBody>
          <a:bodyPr>
            <a:normAutofit/>
          </a:bodyPr>
          <a:lstStyle/>
          <a:p>
            <a:pPr>
              <a:buFont typeface="Symbol" panose="05050102010706020507" pitchFamily="18" charset="2"/>
              <a:buChar char="¨"/>
              <a:defRPr/>
            </a:pPr>
            <a:r>
              <a:rPr lang="en-US" dirty="0"/>
              <a:t> </a:t>
            </a:r>
            <a:r>
              <a:rPr lang="en-US" dirty="0">
                <a:solidFill>
                  <a:srgbClr val="FF0000"/>
                </a:solidFill>
              </a:rPr>
              <a:t>Gray baby syndrome</a:t>
            </a:r>
            <a:r>
              <a:rPr lang="en-US" dirty="0"/>
              <a:t>. Neonates do not have the ability to metabolize </a:t>
            </a:r>
            <a:r>
              <a:rPr lang="en-US" dirty="0" err="1"/>
              <a:t>chloramphenicol</a:t>
            </a:r>
            <a:r>
              <a:rPr lang="en-US" dirty="0"/>
              <a:t> to the </a:t>
            </a:r>
            <a:r>
              <a:rPr lang="en-US" dirty="0" err="1"/>
              <a:t>acyl</a:t>
            </a:r>
            <a:r>
              <a:rPr lang="en-US" dirty="0"/>
              <a:t> </a:t>
            </a:r>
            <a:r>
              <a:rPr lang="en-US" dirty="0" err="1"/>
              <a:t>glucuronide</a:t>
            </a:r>
            <a:r>
              <a:rPr lang="en-US" dirty="0"/>
              <a:t> metabolite. May be exacerbated by preexisting liver failure. </a:t>
            </a:r>
          </a:p>
          <a:p>
            <a:pPr>
              <a:buFont typeface="Symbol" panose="05050102010706020507" pitchFamily="18" charset="2"/>
              <a:buChar char="¨"/>
              <a:defRPr/>
            </a:pPr>
            <a:r>
              <a:rPr lang="en-US" dirty="0"/>
              <a:t>- Symptoms appear in this order: </a:t>
            </a:r>
            <a:r>
              <a:rPr lang="en-US" dirty="0">
                <a:solidFill>
                  <a:srgbClr val="FF0000"/>
                </a:solidFill>
              </a:rPr>
              <a:t>Abdominal distension with or without emesis, progressive pallid cyanosis, vasomotor collapse &amp; irregular respiration, death. Death occurs in 40% of patients within 2 days of initial  signs. </a:t>
            </a:r>
          </a:p>
          <a:p>
            <a:pPr>
              <a:buFont typeface="Symbol" panose="05050102010706020507" pitchFamily="18" charset="2"/>
              <a:buChar char="¨"/>
              <a:defRPr/>
            </a:pPr>
            <a:r>
              <a:rPr lang="en-US" dirty="0"/>
              <a:t>- Symptoms first appear after 3-4 days of high dose treatment.  (doses above 50mg/kg/d) Drug concentrations are generally ≥40 µg/ml.  </a:t>
            </a:r>
          </a:p>
          <a:p>
            <a:pPr>
              <a:buFont typeface="Symbol" panose="05050102010706020507" pitchFamily="18" charset="2"/>
              <a:buChar char="¨"/>
              <a:defRPr/>
            </a:pPr>
            <a:r>
              <a:rPr lang="en-US" dirty="0"/>
              <a:t>Therefore limit dosage to 50mg/kg/d or less (during the first week of life) in full-term infants more than 1 week old and 25 mg/kg/d in premature infants</a:t>
            </a:r>
          </a:p>
          <a:p>
            <a:pPr>
              <a:buFont typeface="Symbol" panose="05050102010706020507" pitchFamily="18" charset="2"/>
              <a:buChar char="¨"/>
              <a:defRPr/>
            </a:pPr>
            <a:endParaRPr lang="en-US" dirty="0"/>
          </a:p>
        </p:txBody>
      </p:sp>
    </p:spTree>
    <p:extLst>
      <p:ext uri="{BB962C8B-B14F-4D97-AF65-F5344CB8AC3E}">
        <p14:creationId xmlns:p14="http://schemas.microsoft.com/office/powerpoint/2010/main" val="110990835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4">
            <a:extLst>
              <a:ext uri="{FF2B5EF4-FFF2-40B4-BE49-F238E27FC236}">
                <a16:creationId xmlns:a16="http://schemas.microsoft.com/office/drawing/2014/main" id="{DF674975-04B6-134F-974F-617FC5F73972}"/>
              </a:ext>
            </a:extLst>
          </p:cNvPr>
          <p:cNvSpPr>
            <a:spLocks noGrp="1" noChangeArrowheads="1"/>
          </p:cNvSpPr>
          <p:nvPr>
            <p:ph type="title"/>
          </p:nvPr>
        </p:nvSpPr>
        <p:spPr>
          <a:xfrm>
            <a:off x="2895600" y="304800"/>
            <a:ext cx="7620000" cy="6019800"/>
          </a:xfrm>
        </p:spPr>
        <p:txBody>
          <a:bodyPr>
            <a:normAutofit fontScale="90000"/>
          </a:bodyPr>
          <a:lstStyle/>
          <a:p>
            <a:pPr marL="1117600" indent="-1117600">
              <a:buFontTx/>
              <a:buAutoNum type="romanUcPeriod" startAt="3"/>
            </a:pPr>
            <a:r>
              <a:rPr lang="en-US" altLang="en-US" sz="2400"/>
              <a:t>CLINDAMYCIN/LINCOMYCIN</a:t>
            </a:r>
            <a:br>
              <a:rPr lang="en-US" altLang="en-US" sz="2000"/>
            </a:br>
            <a:r>
              <a:rPr lang="en-US" altLang="en-US" sz="2400" b="1"/>
              <a:t>Mechanism of Action</a:t>
            </a:r>
            <a:r>
              <a:rPr lang="en-US" altLang="en-US" sz="2400"/>
              <a:t>:  attach to 50 S ribosomal  subunit, inhibits protein synthesis by interfering with the formation of initiation complexes and translocation reaction</a:t>
            </a:r>
            <a:br>
              <a:rPr lang="en-US" altLang="en-US" sz="2400"/>
            </a:br>
            <a:r>
              <a:rPr lang="en-US" altLang="en-US" sz="2400"/>
              <a:t>	</a:t>
            </a:r>
            <a:br>
              <a:rPr lang="en-US" altLang="en-US" sz="2400"/>
            </a:br>
            <a:r>
              <a:rPr lang="en-US" altLang="en-US" sz="2400" b="1"/>
              <a:t>Spectrum</a:t>
            </a:r>
            <a:r>
              <a:rPr lang="en-US" altLang="en-US" sz="2400"/>
              <a:t>:  Narrow Gram (+) spectrum, </a:t>
            </a:r>
            <a:r>
              <a:rPr lang="en-US" altLang="en-US" sz="2400">
                <a:solidFill>
                  <a:srgbClr val="FF0000"/>
                </a:solidFill>
              </a:rPr>
              <a:t>excellent activity against anaerobic bacteria</a:t>
            </a:r>
            <a:r>
              <a:rPr lang="en-US" altLang="en-US" sz="2400"/>
              <a:t>; strep, pneumococci, staphylococci</a:t>
            </a:r>
            <a:br>
              <a:rPr lang="en-US" altLang="en-US" sz="2400"/>
            </a:br>
            <a:br>
              <a:rPr lang="en-US" altLang="en-US" sz="2400"/>
            </a:br>
            <a:r>
              <a:rPr lang="en-US" altLang="en-US" sz="2400" b="1"/>
              <a:t>Resistance</a:t>
            </a:r>
            <a:r>
              <a:rPr lang="en-US" altLang="en-US" sz="2400"/>
              <a:t>: </a:t>
            </a:r>
            <a:br>
              <a:rPr lang="en-US" altLang="en-US" sz="2400"/>
            </a:br>
            <a:r>
              <a:rPr lang="en-US" altLang="en-US" sz="2400"/>
              <a:t>	mutation of the ribosomal receptor site</a:t>
            </a:r>
            <a:br>
              <a:rPr lang="en-US" altLang="en-US" sz="2400"/>
            </a:br>
            <a:r>
              <a:rPr lang="en-US" altLang="en-US" sz="2400"/>
              <a:t>	modification of the receptor by a </a:t>
            </a:r>
            <a:br>
              <a:rPr lang="en-US" altLang="en-US" sz="2400"/>
            </a:br>
            <a:r>
              <a:rPr lang="en-US" altLang="en-US" sz="2400"/>
              <a:t>         constitutively expressed 	methylase </a:t>
            </a:r>
            <a:br>
              <a:rPr lang="en-US" altLang="en-US" sz="2400"/>
            </a:br>
            <a:r>
              <a:rPr lang="en-US" altLang="en-US" sz="2400"/>
              <a:t>         enzymatic inactivation</a:t>
            </a:r>
          </a:p>
        </p:txBody>
      </p:sp>
    </p:spTree>
    <p:extLst>
      <p:ext uri="{BB962C8B-B14F-4D97-AF65-F5344CB8AC3E}">
        <p14:creationId xmlns:p14="http://schemas.microsoft.com/office/powerpoint/2010/main" val="147868667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4">
            <a:extLst>
              <a:ext uri="{FF2B5EF4-FFF2-40B4-BE49-F238E27FC236}">
                <a16:creationId xmlns:a16="http://schemas.microsoft.com/office/drawing/2014/main" id="{B407B6CE-BBD7-1944-AEBE-A39D54EE7AB9}"/>
              </a:ext>
            </a:extLst>
          </p:cNvPr>
          <p:cNvSpPr>
            <a:spLocks noGrp="1" noChangeArrowheads="1"/>
          </p:cNvSpPr>
          <p:nvPr>
            <p:ph type="title"/>
          </p:nvPr>
        </p:nvSpPr>
        <p:spPr>
          <a:xfrm>
            <a:off x="2819400" y="304800"/>
            <a:ext cx="7696200" cy="6324600"/>
          </a:xfrm>
        </p:spPr>
        <p:txBody>
          <a:bodyPr/>
          <a:lstStyle/>
          <a:p>
            <a:pPr eaLnBrk="1" hangingPunct="1"/>
            <a:r>
              <a:rPr lang="en-US" altLang="en-US" sz="2400"/>
              <a:t>Clindamycin is more clinically used than Lincomycin:</a:t>
            </a:r>
            <a:br>
              <a:rPr lang="en-US" altLang="en-US" sz="2400"/>
            </a:br>
            <a:r>
              <a:rPr lang="en-US" altLang="en-US" sz="2400"/>
              <a:t>	excellent absorption</a:t>
            </a:r>
            <a:br>
              <a:rPr lang="en-US" altLang="en-US" sz="2400"/>
            </a:br>
            <a:r>
              <a:rPr lang="en-US" altLang="en-US" sz="2400"/>
              <a:t>	given at 150-300 mg q 6 hrs – adults; 10-20 mg/kg/d </a:t>
            </a:r>
            <a:br>
              <a:rPr lang="en-US" altLang="en-US" sz="2400"/>
            </a:br>
            <a:r>
              <a:rPr lang="en-US" altLang="en-US" sz="2400"/>
              <a:t>            for children</a:t>
            </a:r>
            <a:br>
              <a:rPr lang="en-US" altLang="en-US" sz="2400"/>
            </a:br>
            <a:r>
              <a:rPr lang="en-US" altLang="en-US" sz="2400"/>
              <a:t>	low concentration in CSF</a:t>
            </a:r>
            <a:br>
              <a:rPr lang="en-US" altLang="en-US" sz="2400"/>
            </a:br>
            <a:r>
              <a:rPr lang="en-US" altLang="en-US" sz="2400"/>
              <a:t>	</a:t>
            </a:r>
            <a:r>
              <a:rPr lang="en-US" altLang="en-US" sz="2400">
                <a:solidFill>
                  <a:srgbClr val="FF0000"/>
                </a:solidFill>
              </a:rPr>
              <a:t>GOOD bone penetration</a:t>
            </a:r>
            <a:br>
              <a:rPr lang="en-US" altLang="en-US" sz="2400"/>
            </a:br>
            <a:r>
              <a:rPr lang="en-US" altLang="en-US" sz="2400"/>
              <a:t>	excreted mainly via the liver, bile and urine</a:t>
            </a:r>
            <a:br>
              <a:rPr lang="en-US" altLang="en-US" sz="2400"/>
            </a:br>
            <a:r>
              <a:rPr lang="en-US" altLang="en-US" sz="2400"/>
              <a:t>	half life is 2.5 hours normally and 6 hours in patients </a:t>
            </a:r>
            <a:br>
              <a:rPr lang="en-US" altLang="en-US" sz="2400"/>
            </a:br>
            <a:r>
              <a:rPr lang="en-US" altLang="en-US" sz="2400"/>
              <a:t>            with anuria</a:t>
            </a:r>
            <a:br>
              <a:rPr lang="en-US" altLang="en-US" sz="2400"/>
            </a:br>
            <a:r>
              <a:rPr lang="en-US" altLang="en-US" sz="2400"/>
              <a:t>	</a:t>
            </a:r>
            <a:r>
              <a:rPr lang="en-US" altLang="en-US" sz="2400">
                <a:solidFill>
                  <a:srgbClr val="FF0000"/>
                </a:solidFill>
              </a:rPr>
              <a:t>more toxic than erythromycin</a:t>
            </a:r>
            <a:br>
              <a:rPr lang="en-US" altLang="en-US" sz="2400"/>
            </a:br>
            <a:r>
              <a:rPr lang="en-US" altLang="en-US" sz="2400"/>
              <a:t>	prophylaxis of endocarditis in patients with valvular </a:t>
            </a:r>
            <a:br>
              <a:rPr lang="en-US" altLang="en-US" sz="2400"/>
            </a:br>
            <a:r>
              <a:rPr lang="en-US" altLang="en-US" sz="2400"/>
              <a:t>            heart disease for dental procedures</a:t>
            </a:r>
            <a:br>
              <a:rPr lang="en-US" altLang="en-US" sz="2400"/>
            </a:br>
            <a:r>
              <a:rPr lang="en-US" altLang="en-US" sz="2400"/>
              <a:t>	</a:t>
            </a:r>
          </a:p>
        </p:txBody>
      </p:sp>
    </p:spTree>
    <p:extLst>
      <p:ext uri="{BB962C8B-B14F-4D97-AF65-F5344CB8AC3E}">
        <p14:creationId xmlns:p14="http://schemas.microsoft.com/office/powerpoint/2010/main" val="269529271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4">
            <a:extLst>
              <a:ext uri="{FF2B5EF4-FFF2-40B4-BE49-F238E27FC236}">
                <a16:creationId xmlns:a16="http://schemas.microsoft.com/office/drawing/2014/main" id="{0E24DA7A-C50D-964B-8737-5E937091FA13}"/>
              </a:ext>
            </a:extLst>
          </p:cNvPr>
          <p:cNvSpPr>
            <a:spLocks noGrp="1" noChangeArrowheads="1"/>
          </p:cNvSpPr>
          <p:nvPr>
            <p:ph type="title"/>
          </p:nvPr>
        </p:nvSpPr>
        <p:spPr>
          <a:xfrm>
            <a:off x="2819400" y="304800"/>
            <a:ext cx="7696200" cy="6324600"/>
          </a:xfrm>
        </p:spPr>
        <p:txBody>
          <a:bodyPr>
            <a:normAutofit fontScale="90000"/>
          </a:bodyPr>
          <a:lstStyle/>
          <a:p>
            <a:pPr eaLnBrk="1" hangingPunct="1"/>
            <a:r>
              <a:rPr lang="en-US" altLang="en-US" sz="2400"/>
              <a:t>most important indication is the treatment of </a:t>
            </a:r>
            <a:r>
              <a:rPr lang="en-US" altLang="en-US" sz="2400">
                <a:solidFill>
                  <a:srgbClr val="FF0000"/>
                </a:solidFill>
              </a:rPr>
              <a:t>severe anaerobic infection </a:t>
            </a:r>
            <a:r>
              <a:rPr lang="en-US" altLang="en-US" sz="2400"/>
              <a:t>caused by bacteroides and other anaerobes that often participate in mixed infections</a:t>
            </a:r>
            <a:br>
              <a:rPr lang="en-US" altLang="en-US" sz="2400"/>
            </a:br>
            <a:br>
              <a:rPr lang="en-US" altLang="en-US" sz="2400"/>
            </a:br>
            <a:r>
              <a:rPr lang="en-US" altLang="en-US" sz="2400"/>
              <a:t>	+ aminoglycoside or cephalosporin used to treat 	penetrating wounds of the abdomen and the gut</a:t>
            </a:r>
            <a:br>
              <a:rPr lang="en-US" altLang="en-US" sz="2400"/>
            </a:br>
            <a:r>
              <a:rPr lang="en-US" altLang="en-US" sz="2400"/>
              <a:t>	Septic abortion, pelvic abscesses, aspiration </a:t>
            </a:r>
            <a:br>
              <a:rPr lang="en-US" altLang="en-US" sz="2400"/>
            </a:br>
            <a:r>
              <a:rPr lang="en-US" altLang="en-US" sz="2400"/>
              <a:t>              pneumonia</a:t>
            </a:r>
            <a:br>
              <a:rPr lang="en-US" altLang="en-US" sz="2400"/>
            </a:br>
            <a:br>
              <a:rPr lang="en-US" altLang="en-US" sz="2400"/>
            </a:br>
            <a:r>
              <a:rPr lang="en-US" altLang="en-US" sz="2400"/>
              <a:t>	+ primaquine – effective alternative to trimethoprim 	sulfamethoxazole for moderate to moderately severe 	Pneumocystis carinii pneumonia in AIDS patients</a:t>
            </a:r>
            <a:br>
              <a:rPr lang="en-US" altLang="en-US" sz="2400"/>
            </a:br>
            <a:br>
              <a:rPr lang="en-US" altLang="en-US" sz="2400"/>
            </a:br>
            <a:r>
              <a:rPr lang="en-US" altLang="en-US" sz="2400"/>
              <a:t>	+ Pyrimethamine for AIDS – related toxoplasmosis </a:t>
            </a:r>
            <a:br>
              <a:rPr lang="en-US" altLang="en-US" sz="2400"/>
            </a:br>
            <a:r>
              <a:rPr lang="en-US" altLang="en-US" sz="2400"/>
              <a:t>            of the brain</a:t>
            </a:r>
          </a:p>
        </p:txBody>
      </p:sp>
    </p:spTree>
    <p:extLst>
      <p:ext uri="{BB962C8B-B14F-4D97-AF65-F5344CB8AC3E}">
        <p14:creationId xmlns:p14="http://schemas.microsoft.com/office/powerpoint/2010/main" val="255993605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Rectangle 4">
            <a:extLst>
              <a:ext uri="{FF2B5EF4-FFF2-40B4-BE49-F238E27FC236}">
                <a16:creationId xmlns:a16="http://schemas.microsoft.com/office/drawing/2014/main" id="{2DEE765A-2CA3-B440-9CC8-5B4C5C4A4222}"/>
              </a:ext>
            </a:extLst>
          </p:cNvPr>
          <p:cNvSpPr>
            <a:spLocks noGrp="1" noChangeArrowheads="1"/>
          </p:cNvSpPr>
          <p:nvPr>
            <p:ph type="title"/>
          </p:nvPr>
        </p:nvSpPr>
        <p:spPr>
          <a:xfrm>
            <a:off x="2590800" y="304800"/>
            <a:ext cx="7620000" cy="5181600"/>
          </a:xfrm>
        </p:spPr>
        <p:txBody>
          <a:bodyPr/>
          <a:lstStyle/>
          <a:p>
            <a:pPr eaLnBrk="1" hangingPunct="1"/>
            <a:r>
              <a:rPr lang="en-US" altLang="en-US" sz="2800"/>
              <a:t>ADVERSE EFFECTS: </a:t>
            </a:r>
            <a:br>
              <a:rPr lang="en-US" altLang="en-US" sz="2800"/>
            </a:br>
            <a:r>
              <a:rPr lang="en-US" altLang="en-US" sz="2800"/>
              <a:t> </a:t>
            </a:r>
            <a:br>
              <a:rPr lang="en-US" altLang="en-US" sz="2800"/>
            </a:br>
            <a:r>
              <a:rPr lang="en-US" altLang="en-US" sz="2800"/>
              <a:t>	Diarrhea, nausea, skin rashes, impaired liver </a:t>
            </a:r>
            <a:br>
              <a:rPr lang="en-US" altLang="en-US" sz="2800"/>
            </a:br>
            <a:r>
              <a:rPr lang="en-US" altLang="en-US" sz="2800"/>
              <a:t>          function and neutropenia; </a:t>
            </a:r>
            <a:r>
              <a:rPr lang="en-US" altLang="en-US" sz="2800">
                <a:solidFill>
                  <a:srgbClr val="FF0000"/>
                </a:solidFill>
              </a:rPr>
              <a:t>Antibiotic </a:t>
            </a:r>
            <a:br>
              <a:rPr lang="en-US" altLang="en-US" sz="2800">
                <a:solidFill>
                  <a:srgbClr val="FF0000"/>
                </a:solidFill>
              </a:rPr>
            </a:br>
            <a:r>
              <a:rPr lang="en-US" altLang="en-US" sz="2800">
                <a:solidFill>
                  <a:srgbClr val="FF0000"/>
                </a:solidFill>
              </a:rPr>
              <a:t>          associated colitis</a:t>
            </a:r>
            <a:r>
              <a:rPr lang="en-US" altLang="en-US" sz="2800"/>
              <a:t> caused 	by toxigenic C. </a:t>
            </a:r>
            <a:br>
              <a:rPr lang="en-US" altLang="en-US" sz="2800"/>
            </a:br>
            <a:r>
              <a:rPr lang="en-US" altLang="en-US" sz="2800"/>
              <a:t>          difficile</a:t>
            </a:r>
          </a:p>
        </p:txBody>
      </p:sp>
    </p:spTree>
    <p:extLst>
      <p:ext uri="{BB962C8B-B14F-4D97-AF65-F5344CB8AC3E}">
        <p14:creationId xmlns:p14="http://schemas.microsoft.com/office/powerpoint/2010/main" val="180163912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4">
            <a:extLst>
              <a:ext uri="{FF2B5EF4-FFF2-40B4-BE49-F238E27FC236}">
                <a16:creationId xmlns:a16="http://schemas.microsoft.com/office/drawing/2014/main" id="{4F004D33-E09D-8E4E-84AD-0137636952B7}"/>
              </a:ext>
            </a:extLst>
          </p:cNvPr>
          <p:cNvSpPr>
            <a:spLocks noGrp="1" noChangeArrowheads="1"/>
          </p:cNvSpPr>
          <p:nvPr>
            <p:ph type="title"/>
          </p:nvPr>
        </p:nvSpPr>
        <p:spPr>
          <a:xfrm>
            <a:off x="2743200" y="304800"/>
            <a:ext cx="7772400" cy="6553200"/>
          </a:xfrm>
        </p:spPr>
        <p:txBody>
          <a:bodyPr>
            <a:normAutofit fontScale="90000"/>
          </a:bodyPr>
          <a:lstStyle/>
          <a:p>
            <a:pPr eaLnBrk="1" hangingPunct="1"/>
            <a:r>
              <a:rPr lang="en-US" altLang="en-US" sz="2000"/>
              <a:t>NEWER AGENTS:</a:t>
            </a:r>
            <a:br>
              <a:rPr lang="en-US" altLang="en-US" sz="2000"/>
            </a:br>
            <a:r>
              <a:rPr lang="en-US" altLang="en-US" sz="2400"/>
              <a:t>STREPTOGRAMINS:</a:t>
            </a:r>
            <a:br>
              <a:rPr lang="en-US" altLang="en-US" sz="2400"/>
            </a:br>
            <a:r>
              <a:rPr lang="en-US" altLang="en-US" sz="2000"/>
              <a:t>	</a:t>
            </a:r>
            <a:r>
              <a:rPr lang="en-US" altLang="en-US" sz="2400" b="1"/>
              <a:t>Quinuprisitn-Dalfopristin (Synercid)</a:t>
            </a:r>
            <a:br>
              <a:rPr lang="en-US" altLang="en-US" sz="2000"/>
            </a:br>
            <a:r>
              <a:rPr lang="en-US" altLang="en-US" sz="2000"/>
              <a:t>	action is similar to macrolides except bactericidal for staph and 	most organisms except Enterococcus faecium</a:t>
            </a:r>
            <a:br>
              <a:rPr lang="en-US" altLang="en-US" sz="2000"/>
            </a:br>
            <a:r>
              <a:rPr lang="en-US" altLang="en-US" sz="2000"/>
              <a:t>	</a:t>
            </a:r>
            <a:r>
              <a:rPr lang="en-US" altLang="en-US" sz="2000">
                <a:solidFill>
                  <a:srgbClr val="FF0000"/>
                </a:solidFill>
              </a:rPr>
              <a:t>prolonged postantibiotic effect </a:t>
            </a:r>
            <a:r>
              <a:rPr lang="en-US" altLang="en-US" sz="2000"/>
              <a:t>up to 10 h for Staph. aureus</a:t>
            </a:r>
            <a:br>
              <a:rPr lang="en-US" altLang="en-US" sz="2000"/>
            </a:br>
            <a:r>
              <a:rPr lang="en-US" altLang="en-US" sz="2000"/>
              <a:t>	administered IV at 7.5 mg/kg q 8-12 h</a:t>
            </a:r>
            <a:br>
              <a:rPr lang="en-US" altLang="en-US" sz="2000"/>
            </a:br>
            <a:r>
              <a:rPr lang="en-US" altLang="en-US" sz="2000"/>
              <a:t>	eliminated through fecal route, &lt; 20% urine</a:t>
            </a:r>
            <a:br>
              <a:rPr lang="en-US" altLang="en-US" sz="2000"/>
            </a:br>
            <a:r>
              <a:rPr lang="en-US" altLang="en-US" sz="2000"/>
              <a:t>	</a:t>
            </a:r>
            <a:r>
              <a:rPr lang="en-US" altLang="en-US" sz="2000">
                <a:solidFill>
                  <a:srgbClr val="FF0000"/>
                </a:solidFill>
              </a:rPr>
              <a:t>inhibits CYP 3A4</a:t>
            </a:r>
            <a:r>
              <a:rPr lang="en-US" altLang="en-US" sz="2000"/>
              <a:t>, which metabolizes warfarin, diazepam, 	astemizole, terfenadine, cisapride, nonnucleoside reverse 	transcriptase inhibitors and cyclosporine.</a:t>
            </a:r>
            <a:br>
              <a:rPr lang="en-US" altLang="en-US" sz="2000"/>
            </a:br>
            <a:br>
              <a:rPr lang="en-US" altLang="en-US" sz="2000"/>
            </a:br>
            <a:r>
              <a:rPr lang="en-US" altLang="en-US" sz="2000"/>
              <a:t>Clinical Uses:  infections caused by </a:t>
            </a:r>
            <a:r>
              <a:rPr lang="en-US" altLang="en-US" sz="2000">
                <a:solidFill>
                  <a:srgbClr val="FF0000"/>
                </a:solidFill>
              </a:rPr>
              <a:t>Vancomycin resistant strains of E 	faecium </a:t>
            </a:r>
            <a:r>
              <a:rPr lang="en-US" altLang="en-US" sz="2000"/>
              <a:t>but not E. faecalis, bacteremis or respiratory tract 	infections caused by  methicillin-resistant staphylococci and 	penicllin susceptibe and resistant strains of S. pheumonia</a:t>
            </a:r>
            <a:br>
              <a:rPr lang="en-US" altLang="en-US" sz="2000"/>
            </a:br>
            <a:br>
              <a:rPr lang="en-US" altLang="en-US" sz="2000"/>
            </a:br>
            <a:r>
              <a:rPr lang="en-US" altLang="en-US" sz="2000"/>
              <a:t>Toxicities:  infusion related events, pain at the injection site, arthralgia, 	myalgia synd</a:t>
            </a:r>
          </a:p>
        </p:txBody>
      </p:sp>
    </p:spTree>
    <p:extLst>
      <p:ext uri="{BB962C8B-B14F-4D97-AF65-F5344CB8AC3E}">
        <p14:creationId xmlns:p14="http://schemas.microsoft.com/office/powerpoint/2010/main" val="1499219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MICROBIAL RESISTANCE </a:t>
            </a:r>
          </a:p>
        </p:txBody>
      </p:sp>
      <p:sp>
        <p:nvSpPr>
          <p:cNvPr id="3" name="Content Placeholder 2"/>
          <p:cNvSpPr>
            <a:spLocks noGrp="1"/>
          </p:cNvSpPr>
          <p:nvPr>
            <p:ph sz="quarter" idx="1"/>
          </p:nvPr>
        </p:nvSpPr>
        <p:spPr/>
        <p:txBody>
          <a:bodyPr>
            <a:normAutofit/>
          </a:bodyPr>
          <a:lstStyle/>
          <a:p>
            <a:r>
              <a:rPr lang="en-US" dirty="0"/>
              <a:t>Bacteria may be resistant  to </a:t>
            </a:r>
            <a:r>
              <a:rPr lang="en-US" dirty="0" err="1"/>
              <a:t>aminoglycosides</a:t>
            </a:r>
            <a:r>
              <a:rPr lang="en-US" dirty="0"/>
              <a:t> because of:</a:t>
            </a:r>
          </a:p>
          <a:p>
            <a:pPr>
              <a:buFont typeface="Wingdings" pitchFamily="2" charset="2"/>
              <a:buChar char="Ø"/>
            </a:pPr>
            <a:r>
              <a:rPr lang="en-US" b="1" dirty="0"/>
              <a:t>Failure of the antibiotic to penetrate </a:t>
            </a:r>
            <a:r>
              <a:rPr lang="en-US" b="1" dirty="0" err="1"/>
              <a:t>intracellularly</a:t>
            </a:r>
            <a:endParaRPr lang="en-US" b="1" dirty="0"/>
          </a:p>
          <a:p>
            <a:pPr>
              <a:buFont typeface="Wingdings" pitchFamily="2" charset="2"/>
              <a:buChar char="Ø"/>
            </a:pPr>
            <a:r>
              <a:rPr lang="en-US" b="1" dirty="0"/>
              <a:t>Low affinity of the drug for the bacterial ribosome</a:t>
            </a:r>
          </a:p>
          <a:p>
            <a:pPr>
              <a:buFont typeface="Wingdings" pitchFamily="2" charset="2"/>
              <a:buChar char="Ø"/>
            </a:pPr>
            <a:r>
              <a:rPr lang="en-US" b="1" dirty="0"/>
              <a:t>Inactivation of the drug by microbial enzymes</a:t>
            </a:r>
          </a:p>
          <a:p>
            <a:pPr>
              <a:buNone/>
            </a:pPr>
            <a:r>
              <a:rPr lang="en-US" dirty="0"/>
              <a:t>  Clinically </a:t>
            </a:r>
            <a:r>
              <a:rPr lang="en-US" b="1" dirty="0"/>
              <a:t>drug inactivation </a:t>
            </a:r>
            <a:r>
              <a:rPr lang="en-US" dirty="0"/>
              <a:t>is the most common mechanism for acquired microbial resistance to </a:t>
            </a:r>
            <a:r>
              <a:rPr lang="en-US" dirty="0" err="1"/>
              <a:t>aminoglycosides</a:t>
            </a:r>
            <a:r>
              <a:rPr lang="en-US" dirty="0"/>
              <a:t>.</a:t>
            </a:r>
          </a:p>
          <a:p>
            <a:pPr>
              <a:buNone/>
            </a:pPr>
            <a:endParaRPr lang="en-US" dirty="0"/>
          </a:p>
        </p:txBody>
      </p:sp>
    </p:spTree>
    <p:extLst>
      <p:ext uri="{BB962C8B-B14F-4D97-AF65-F5344CB8AC3E}">
        <p14:creationId xmlns:p14="http://schemas.microsoft.com/office/powerpoint/2010/main" val="316058839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Rectangle 4">
            <a:extLst>
              <a:ext uri="{FF2B5EF4-FFF2-40B4-BE49-F238E27FC236}">
                <a16:creationId xmlns:a16="http://schemas.microsoft.com/office/drawing/2014/main" id="{8A2DE662-2203-354D-BFA9-937A3E75CE67}"/>
              </a:ext>
            </a:extLst>
          </p:cNvPr>
          <p:cNvSpPr>
            <a:spLocks noGrp="1" noChangeArrowheads="1"/>
          </p:cNvSpPr>
          <p:nvPr>
            <p:ph type="title"/>
          </p:nvPr>
        </p:nvSpPr>
        <p:spPr>
          <a:xfrm>
            <a:off x="2895600" y="304800"/>
            <a:ext cx="7620000" cy="6019800"/>
          </a:xfrm>
        </p:spPr>
        <p:txBody>
          <a:bodyPr>
            <a:normAutofit fontScale="90000"/>
          </a:bodyPr>
          <a:lstStyle/>
          <a:p>
            <a:pPr eaLnBrk="1" hangingPunct="1"/>
            <a:r>
              <a:rPr lang="en-US" altLang="en-US" sz="2400"/>
              <a:t>OXAZOLADINONES: Linezolid (Zyvox)</a:t>
            </a:r>
            <a:br>
              <a:rPr lang="en-US" altLang="en-US" sz="2400"/>
            </a:br>
            <a:r>
              <a:rPr lang="en-US" altLang="en-US" sz="2400"/>
              <a:t>	inhibits protein synthesis by preventing formation of 	the ribosome complex that initiated protein synthesis.</a:t>
            </a:r>
            <a:br>
              <a:rPr lang="en-US" altLang="en-US" sz="2400"/>
            </a:br>
            <a:r>
              <a:rPr lang="en-US" altLang="en-US" sz="2400"/>
              <a:t>	Its unique binding site located on 23 S ribosomal 	RNA of the 50 S subunit, </a:t>
            </a:r>
            <a:r>
              <a:rPr lang="en-US" altLang="en-US" sz="2400">
                <a:solidFill>
                  <a:srgbClr val="FF0000"/>
                </a:solidFill>
              </a:rPr>
              <a:t>results in no cross 	resistance with other drug classes</a:t>
            </a:r>
            <a:br>
              <a:rPr lang="en-US" altLang="en-US" sz="2400"/>
            </a:br>
            <a:r>
              <a:rPr lang="en-US" altLang="en-US" sz="2400"/>
              <a:t>	Has high oral bioavailability, half life of 4-6 h</a:t>
            </a:r>
            <a:br>
              <a:rPr lang="en-US" altLang="en-US" sz="2400"/>
            </a:br>
            <a:br>
              <a:rPr lang="en-US" altLang="en-US" sz="2400"/>
            </a:br>
            <a:r>
              <a:rPr lang="en-US" altLang="en-US" sz="2400"/>
              <a:t>Uses :  staph, strep, enterococci, G(+) anaerobic cocci, G (+)  	rods, Corynebacterium, L. monocytogenes</a:t>
            </a:r>
            <a:br>
              <a:rPr lang="en-US" altLang="en-US" sz="2400"/>
            </a:br>
            <a:r>
              <a:rPr lang="en-US" altLang="en-US" sz="2400"/>
              <a:t>	-  treatment of infections caused by vancomycin 	resistant E.  faecium and other infections caused by 	multiple drug resistant organisms</a:t>
            </a:r>
            <a:r>
              <a:rPr lang="en-US" altLang="en-US"/>
              <a:t> </a:t>
            </a:r>
          </a:p>
        </p:txBody>
      </p:sp>
    </p:spTree>
    <p:extLst>
      <p:ext uri="{BB962C8B-B14F-4D97-AF65-F5344CB8AC3E}">
        <p14:creationId xmlns:p14="http://schemas.microsoft.com/office/powerpoint/2010/main" val="128497500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QUINOLONES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8725897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sz="quarter" idx="1"/>
          </p:nvPr>
        </p:nvSpPr>
        <p:spPr/>
        <p:txBody>
          <a:bodyPr>
            <a:normAutofit lnSpcReduction="10000"/>
          </a:bodyPr>
          <a:lstStyle/>
          <a:p>
            <a:r>
              <a:rPr lang="en-US" dirty="0"/>
              <a:t>The first </a:t>
            </a:r>
            <a:r>
              <a:rPr lang="en-US" dirty="0" err="1"/>
              <a:t>quinolone</a:t>
            </a:r>
            <a:r>
              <a:rPr lang="en-US" dirty="0"/>
              <a:t>, </a:t>
            </a:r>
            <a:r>
              <a:rPr lang="en-US" b="1" i="1" dirty="0" err="1"/>
              <a:t>nalidixic</a:t>
            </a:r>
            <a:r>
              <a:rPr lang="en-US" b="1" i="1" dirty="0"/>
              <a:t> acid</a:t>
            </a:r>
            <a:r>
              <a:rPr lang="en-US" i="1" dirty="0"/>
              <a:t>,</a:t>
            </a:r>
            <a:r>
              <a:rPr lang="en-US" dirty="0"/>
              <a:t> was isolated as a by-product of the synthesis of </a:t>
            </a:r>
            <a:r>
              <a:rPr lang="en-US" i="1" dirty="0" err="1"/>
              <a:t>chloroquine</a:t>
            </a:r>
            <a:r>
              <a:rPr lang="en-US" i="1" dirty="0"/>
              <a:t>.</a:t>
            </a:r>
            <a:r>
              <a:rPr lang="en-US" dirty="0"/>
              <a:t> It has been available for the </a:t>
            </a:r>
            <a:r>
              <a:rPr lang="en-US" b="1" dirty="0"/>
              <a:t>treatment of urinary tract infections </a:t>
            </a:r>
            <a:r>
              <a:rPr lang="en-US" dirty="0"/>
              <a:t>for many years.</a:t>
            </a:r>
          </a:p>
          <a:p>
            <a:r>
              <a:rPr lang="en-US" dirty="0"/>
              <a:t>The introduction of </a:t>
            </a:r>
            <a:r>
              <a:rPr lang="en-US" b="1" dirty="0"/>
              <a:t>fluorinated 4-quinolones</a:t>
            </a:r>
            <a:r>
              <a:rPr lang="en-US" dirty="0"/>
              <a:t>, such as </a:t>
            </a:r>
            <a:r>
              <a:rPr lang="en-US" i="1" dirty="0"/>
              <a:t>ciprofloxacin</a:t>
            </a:r>
            <a:r>
              <a:rPr lang="en-US" dirty="0"/>
              <a:t> (CIPRO), levofloxacin, </a:t>
            </a:r>
            <a:r>
              <a:rPr lang="en-US" i="1" dirty="0"/>
              <a:t>moxifloxacin</a:t>
            </a:r>
            <a:r>
              <a:rPr lang="en-US" dirty="0"/>
              <a:t> (AVELOX), Gemifloxacin and </a:t>
            </a:r>
            <a:r>
              <a:rPr lang="en-US" i="1" dirty="0" err="1"/>
              <a:t>gatifloxacin</a:t>
            </a:r>
            <a:r>
              <a:rPr lang="en-US" dirty="0"/>
              <a:t> (TEQUIN) represents a particularly important therapeutic advance because these agents have </a:t>
            </a:r>
            <a:r>
              <a:rPr lang="en-US" b="1" dirty="0"/>
              <a:t>broad antimicrobial activity </a:t>
            </a:r>
            <a:r>
              <a:rPr lang="en-US" dirty="0"/>
              <a:t>and are effective after oral administration for the treatment of a wide variety of infectious diseases. They have </a:t>
            </a:r>
            <a:r>
              <a:rPr lang="en-US" b="1" dirty="0"/>
              <a:t>relatively few side effects</a:t>
            </a:r>
            <a:r>
              <a:rPr lang="en-US" dirty="0"/>
              <a:t>, and </a:t>
            </a:r>
            <a:r>
              <a:rPr lang="en-US" b="1" dirty="0"/>
              <a:t>microbial resistance to their action does not develop rapidly</a:t>
            </a:r>
          </a:p>
        </p:txBody>
      </p:sp>
    </p:spTree>
    <p:extLst>
      <p:ext uri="{BB962C8B-B14F-4D97-AF65-F5344CB8AC3E}">
        <p14:creationId xmlns:p14="http://schemas.microsoft.com/office/powerpoint/2010/main" val="263361785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MOA</a:t>
            </a:r>
          </a:p>
        </p:txBody>
      </p:sp>
      <p:sp>
        <p:nvSpPr>
          <p:cNvPr id="3" name="Content Placeholder 2"/>
          <p:cNvSpPr>
            <a:spLocks noGrp="1"/>
          </p:cNvSpPr>
          <p:nvPr>
            <p:ph sz="quarter" idx="1"/>
          </p:nvPr>
        </p:nvSpPr>
        <p:spPr/>
        <p:txBody>
          <a:bodyPr>
            <a:normAutofit/>
          </a:bodyPr>
          <a:lstStyle/>
          <a:p>
            <a:r>
              <a:rPr lang="sr-Cyrl-CS" dirty="0"/>
              <a:t>Quinolones </a:t>
            </a:r>
            <a:r>
              <a:rPr lang="sr-Cyrl-CS" b="1" dirty="0"/>
              <a:t>block bacterial DNA synthesis by inhibiting bacterial topoisomerase II (DNA gyrase) and topoisomerase IV</a:t>
            </a:r>
            <a:r>
              <a:rPr lang="sr-Cyrl-CS" dirty="0"/>
              <a:t>. Inhibition of DNA gyrase prevents the relaxation of positively supercoiled DNA that is required for normal transcription and replication. Inhibition of topoisomerase IV interferes with separation of replicated chromosomal DNA into the respective daughter cells during cell division.</a:t>
            </a:r>
            <a:endParaRPr lang="en-US" dirty="0"/>
          </a:p>
        </p:txBody>
      </p:sp>
    </p:spTree>
    <p:extLst>
      <p:ext uri="{BB962C8B-B14F-4D97-AF65-F5344CB8AC3E}">
        <p14:creationId xmlns:p14="http://schemas.microsoft.com/office/powerpoint/2010/main" val="284008990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PHARMACOKINETICS</a:t>
            </a:r>
          </a:p>
        </p:txBody>
      </p:sp>
      <p:sp>
        <p:nvSpPr>
          <p:cNvPr id="3" name="Content Placeholder 2"/>
          <p:cNvSpPr>
            <a:spLocks noGrp="1"/>
          </p:cNvSpPr>
          <p:nvPr>
            <p:ph sz="quarter" idx="1"/>
          </p:nvPr>
        </p:nvSpPr>
        <p:spPr/>
        <p:txBody>
          <a:bodyPr>
            <a:normAutofit fontScale="92500"/>
          </a:bodyPr>
          <a:lstStyle/>
          <a:p>
            <a:r>
              <a:rPr lang="en-US" dirty="0"/>
              <a:t>The </a:t>
            </a:r>
            <a:r>
              <a:rPr lang="en-US" dirty="0" err="1"/>
              <a:t>quinolones</a:t>
            </a:r>
            <a:r>
              <a:rPr lang="en-US" dirty="0"/>
              <a:t> are well absorbed after oral administration and are distributed widely in body tissues.</a:t>
            </a:r>
          </a:p>
          <a:p>
            <a:r>
              <a:rPr lang="en-US" dirty="0"/>
              <a:t>Peak serum levels of the </a:t>
            </a:r>
            <a:r>
              <a:rPr lang="en-US" dirty="0" err="1"/>
              <a:t>fluoroquinolones</a:t>
            </a:r>
            <a:r>
              <a:rPr lang="en-US" dirty="0"/>
              <a:t> are obtained within 1 to 3 hours of an oral dose of 400 mg, with peak levels ranging from 1.1 mg/ml for </a:t>
            </a:r>
            <a:r>
              <a:rPr lang="en-US" i="1" dirty="0" err="1"/>
              <a:t>sparfloxacin</a:t>
            </a:r>
            <a:r>
              <a:rPr lang="en-US" dirty="0"/>
              <a:t> to 6.4 mg/ml for </a:t>
            </a:r>
            <a:r>
              <a:rPr lang="en-US" i="1" dirty="0" err="1"/>
              <a:t>levofloxacin</a:t>
            </a:r>
            <a:r>
              <a:rPr lang="en-US" i="1" dirty="0"/>
              <a:t>.</a:t>
            </a:r>
          </a:p>
          <a:p>
            <a:r>
              <a:rPr lang="en-US" dirty="0"/>
              <a:t>Relatively low serum levels are reached with </a:t>
            </a:r>
            <a:r>
              <a:rPr lang="en-US" dirty="0" err="1"/>
              <a:t>norfloxacin</a:t>
            </a:r>
            <a:r>
              <a:rPr lang="en-US" dirty="0"/>
              <a:t> and limit its usefulness to the treatment of urinary tract infections.</a:t>
            </a:r>
          </a:p>
          <a:p>
            <a:r>
              <a:rPr lang="en-US" dirty="0"/>
              <a:t>Food does not impair oral absorption but may delay the time to peak serum concentrations.</a:t>
            </a:r>
          </a:p>
        </p:txBody>
      </p:sp>
    </p:spTree>
    <p:extLst>
      <p:ext uri="{BB962C8B-B14F-4D97-AF65-F5344CB8AC3E}">
        <p14:creationId xmlns:p14="http://schemas.microsoft.com/office/powerpoint/2010/main" val="412750868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r>
              <a:rPr lang="en-US" b="1" dirty="0"/>
              <a:t>Bioavailability</a:t>
            </a:r>
            <a:r>
              <a:rPr lang="en-US" dirty="0"/>
              <a:t> ranges from </a:t>
            </a:r>
            <a:r>
              <a:rPr lang="en-US" b="1" dirty="0"/>
              <a:t>50% to 95%</a:t>
            </a:r>
          </a:p>
          <a:p>
            <a:r>
              <a:rPr lang="en-US" dirty="0"/>
              <a:t>The </a:t>
            </a:r>
            <a:r>
              <a:rPr lang="en-US" b="1" dirty="0"/>
              <a:t>serum half-life </a:t>
            </a:r>
            <a:r>
              <a:rPr lang="en-US" dirty="0"/>
              <a:t>ranges from </a:t>
            </a:r>
            <a:r>
              <a:rPr lang="en-US" b="1" dirty="0"/>
              <a:t>3 to 5 hours </a:t>
            </a:r>
            <a:r>
              <a:rPr lang="en-US" dirty="0"/>
              <a:t>for </a:t>
            </a:r>
            <a:r>
              <a:rPr lang="en-US" b="1" dirty="0" err="1"/>
              <a:t>norfloxacin</a:t>
            </a:r>
            <a:r>
              <a:rPr lang="en-US" b="1" dirty="0"/>
              <a:t> and ciprofloxacin</a:t>
            </a:r>
            <a:r>
              <a:rPr lang="en-US" dirty="0"/>
              <a:t> to </a:t>
            </a:r>
            <a:r>
              <a:rPr lang="en-US" b="1" dirty="0"/>
              <a:t>20 hours </a:t>
            </a:r>
            <a:r>
              <a:rPr lang="en-US" dirty="0"/>
              <a:t>for </a:t>
            </a:r>
            <a:r>
              <a:rPr lang="en-US" b="1" dirty="0" err="1"/>
              <a:t>sparfloxacin</a:t>
            </a:r>
            <a:r>
              <a:rPr lang="en-US" b="1" dirty="0"/>
              <a:t>.</a:t>
            </a:r>
          </a:p>
          <a:p>
            <a:r>
              <a:rPr lang="en-US" dirty="0"/>
              <a:t>The volume of distribution of </a:t>
            </a:r>
            <a:r>
              <a:rPr lang="en-US" dirty="0" err="1"/>
              <a:t>quinolones</a:t>
            </a:r>
            <a:r>
              <a:rPr lang="en-US" dirty="0"/>
              <a:t> is high, with concentrations of </a:t>
            </a:r>
            <a:r>
              <a:rPr lang="en-US" dirty="0" err="1"/>
              <a:t>quinolones</a:t>
            </a:r>
            <a:r>
              <a:rPr lang="en-US" dirty="0"/>
              <a:t> in urine, kidney, lung and prostate tissue, stool, bile, and macrophages and </a:t>
            </a:r>
            <a:r>
              <a:rPr lang="en-US" dirty="0" err="1"/>
              <a:t>neutrophils</a:t>
            </a:r>
            <a:r>
              <a:rPr lang="en-US" dirty="0"/>
              <a:t> higher than serum levels.</a:t>
            </a:r>
          </a:p>
          <a:p>
            <a:r>
              <a:rPr lang="en-US" dirty="0"/>
              <a:t>Most </a:t>
            </a:r>
            <a:r>
              <a:rPr lang="en-US" dirty="0" err="1"/>
              <a:t>quinolones</a:t>
            </a:r>
            <a:r>
              <a:rPr lang="en-US" dirty="0"/>
              <a:t> are </a:t>
            </a:r>
            <a:r>
              <a:rPr lang="en-US" b="1" dirty="0"/>
              <a:t>cleared predominantly by the kidney</a:t>
            </a:r>
            <a:r>
              <a:rPr lang="en-US" dirty="0"/>
              <a:t>, and </a:t>
            </a:r>
            <a:r>
              <a:rPr lang="en-US" b="1" dirty="0"/>
              <a:t>dosages must be adjusted for renal failure</a:t>
            </a:r>
            <a:r>
              <a:rPr lang="en-US" dirty="0"/>
              <a:t>. Exceptions are </a:t>
            </a:r>
            <a:r>
              <a:rPr lang="en-US" b="1" dirty="0" err="1"/>
              <a:t>pefloxacin</a:t>
            </a:r>
            <a:r>
              <a:rPr lang="en-US" b="1" dirty="0"/>
              <a:t> and </a:t>
            </a:r>
            <a:r>
              <a:rPr lang="en-US" b="1" dirty="0" err="1"/>
              <a:t>moxifloxacin</a:t>
            </a:r>
            <a:r>
              <a:rPr lang="en-US" dirty="0"/>
              <a:t>, which are </a:t>
            </a:r>
            <a:r>
              <a:rPr lang="en-US" b="1" dirty="0"/>
              <a:t>metabolized predominantly by the liver </a:t>
            </a:r>
            <a:r>
              <a:rPr lang="en-US" dirty="0"/>
              <a:t>and should not be used in patients with hepatic failure</a:t>
            </a:r>
          </a:p>
          <a:p>
            <a:endParaRPr lang="en-US" dirty="0"/>
          </a:p>
        </p:txBody>
      </p:sp>
    </p:spTree>
    <p:extLst>
      <p:ext uri="{BB962C8B-B14F-4D97-AF65-F5344CB8AC3E}">
        <p14:creationId xmlns:p14="http://schemas.microsoft.com/office/powerpoint/2010/main" val="291683385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AVAILABLE DOSAGE FORMS</a:t>
            </a:r>
          </a:p>
        </p:txBody>
      </p:sp>
      <p:sp>
        <p:nvSpPr>
          <p:cNvPr id="3" name="Content Placeholder 2"/>
          <p:cNvSpPr>
            <a:spLocks noGrp="1"/>
          </p:cNvSpPr>
          <p:nvPr>
            <p:ph sz="quarter" idx="1"/>
          </p:nvPr>
        </p:nvSpPr>
        <p:spPr/>
        <p:txBody>
          <a:bodyPr>
            <a:normAutofit fontScale="85000" lnSpcReduction="20000"/>
          </a:bodyPr>
          <a:lstStyle/>
          <a:p>
            <a:pPr>
              <a:buNone/>
            </a:pPr>
            <a:endParaRPr lang="sr-Cyrl-CS" dirty="0"/>
          </a:p>
          <a:p>
            <a:r>
              <a:rPr lang="sr-Cyrl-CS" b="1" dirty="0"/>
              <a:t>Ciprofloxacin</a:t>
            </a:r>
            <a:endParaRPr lang="sr-Cyrl-CS" dirty="0"/>
          </a:p>
          <a:p>
            <a:r>
              <a:rPr lang="sr-Cyrl-CS" dirty="0"/>
              <a:t>Oral: 250, 500,</a:t>
            </a:r>
            <a:r>
              <a:rPr lang="en-US" dirty="0"/>
              <a:t> </a:t>
            </a:r>
            <a:r>
              <a:rPr lang="sr-Cyrl-CS" dirty="0"/>
              <a:t>mg tablets</a:t>
            </a:r>
          </a:p>
          <a:p>
            <a:r>
              <a:rPr lang="sr-Cyrl-CS" dirty="0"/>
              <a:t>Parenteral: 10 mg/mL for IV infusion</a:t>
            </a:r>
          </a:p>
          <a:p>
            <a:r>
              <a:rPr lang="sr-Cyrl-CS" dirty="0"/>
              <a:t>Ophthalmic (Ciloxan): 3 mg/mL solution; 3.3 mg/g ointme</a:t>
            </a:r>
            <a:r>
              <a:rPr lang="en-US" dirty="0" err="1"/>
              <a:t>nt</a:t>
            </a:r>
            <a:r>
              <a:rPr lang="sr-Cyrl-CS" dirty="0"/>
              <a:t>    </a:t>
            </a:r>
          </a:p>
          <a:p>
            <a:r>
              <a:rPr lang="sr-Cyrl-CS" b="1" dirty="0"/>
              <a:t>Levofloxacin</a:t>
            </a:r>
            <a:r>
              <a:rPr lang="sr-Cyrl-CS" dirty="0"/>
              <a:t>  </a:t>
            </a:r>
          </a:p>
          <a:p>
            <a:r>
              <a:rPr lang="sr-Cyrl-CS" dirty="0"/>
              <a:t>Oral: 250, 500, 750 mg tablets</a:t>
            </a:r>
          </a:p>
          <a:p>
            <a:r>
              <a:rPr lang="sr-Cyrl-CS" dirty="0"/>
              <a:t>Parenteral: 5, 25 mg/mL for IV injection</a:t>
            </a:r>
          </a:p>
          <a:p>
            <a:r>
              <a:rPr lang="sr-Cyrl-CS" dirty="0"/>
              <a:t>Ophthalmic (Quixin): 5 mg/mL solution</a:t>
            </a:r>
          </a:p>
          <a:p>
            <a:endParaRPr lang="en-US" dirty="0"/>
          </a:p>
        </p:txBody>
      </p:sp>
    </p:spTree>
    <p:extLst>
      <p:ext uri="{BB962C8B-B14F-4D97-AF65-F5344CB8AC3E}">
        <p14:creationId xmlns:p14="http://schemas.microsoft.com/office/powerpoint/2010/main" val="84409356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55000" lnSpcReduction="20000"/>
          </a:bodyPr>
          <a:lstStyle/>
          <a:p>
            <a:pPr marL="0" indent="0">
              <a:buNone/>
            </a:pPr>
            <a:endParaRPr lang="sr-Cyrl-CS" dirty="0"/>
          </a:p>
          <a:p>
            <a:r>
              <a:rPr lang="sr-Cyrl-CS" b="1" dirty="0"/>
              <a:t>Moxifloxacin</a:t>
            </a:r>
            <a:r>
              <a:rPr lang="sr-Cyrl-CS" dirty="0"/>
              <a:t>   </a:t>
            </a:r>
          </a:p>
          <a:p>
            <a:r>
              <a:rPr lang="sr-Cyrl-CS" dirty="0"/>
              <a:t>Oral: 400 mg tablets</a:t>
            </a:r>
          </a:p>
          <a:p>
            <a:r>
              <a:rPr lang="sr-Cyrl-CS" dirty="0"/>
              <a:t>Parenteral: 400 mg in IV bag  </a:t>
            </a:r>
          </a:p>
          <a:p>
            <a:r>
              <a:rPr lang="sr-Cyrl-CS" b="1" dirty="0"/>
              <a:t>Norfloxacin</a:t>
            </a:r>
            <a:r>
              <a:rPr lang="sr-Cyrl-CS" dirty="0"/>
              <a:t>   </a:t>
            </a:r>
          </a:p>
          <a:p>
            <a:r>
              <a:rPr lang="sr-Cyrl-CS" dirty="0"/>
              <a:t>Oral: 400 mg tablets </a:t>
            </a:r>
          </a:p>
          <a:p>
            <a:r>
              <a:rPr lang="sr-Cyrl-CS" b="1" dirty="0"/>
              <a:t>Ofloxacin</a:t>
            </a:r>
            <a:r>
              <a:rPr lang="sr-Cyrl-CS" dirty="0"/>
              <a:t>   </a:t>
            </a:r>
          </a:p>
          <a:p>
            <a:r>
              <a:rPr lang="sr-Cyrl-CS" dirty="0"/>
              <a:t>Oral: 200, 400 mg tablets</a:t>
            </a:r>
          </a:p>
          <a:p>
            <a:r>
              <a:rPr lang="sr-Cyrl-CS" dirty="0"/>
              <a:t>Parenteral: 200 mg in 50 mL 5% D/W for IV administration; 20, 40 mg/mL for IV injection</a:t>
            </a:r>
          </a:p>
          <a:p>
            <a:r>
              <a:rPr lang="sr-Cyrl-CS" dirty="0"/>
              <a:t>Ophthalmic (Ocuflox): 3 mg/mL solution</a:t>
            </a:r>
          </a:p>
          <a:p>
            <a:r>
              <a:rPr lang="sr-Cyrl-CS" dirty="0"/>
              <a:t>Otic (Floxin Otic): 0.3% solution</a:t>
            </a:r>
          </a:p>
          <a:p>
            <a:endParaRPr lang="en-US" dirty="0"/>
          </a:p>
        </p:txBody>
      </p:sp>
    </p:spTree>
    <p:extLst>
      <p:ext uri="{BB962C8B-B14F-4D97-AF65-F5344CB8AC3E}">
        <p14:creationId xmlns:p14="http://schemas.microsoft.com/office/powerpoint/2010/main" val="62504094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6A04C-6E62-9D45-B18C-7D31F63B6681}"/>
              </a:ext>
            </a:extLst>
          </p:cNvPr>
          <p:cNvSpPr>
            <a:spLocks noGrp="1"/>
          </p:cNvSpPr>
          <p:nvPr>
            <p:ph type="title"/>
          </p:nvPr>
        </p:nvSpPr>
        <p:spPr/>
        <p:txBody>
          <a:bodyPr/>
          <a:lstStyle/>
          <a:p>
            <a:r>
              <a:rPr lang="en-US" dirty="0"/>
              <a:t>CIPROFLOXACIN</a:t>
            </a:r>
          </a:p>
        </p:txBody>
      </p:sp>
      <p:sp>
        <p:nvSpPr>
          <p:cNvPr id="3" name="Content Placeholder 2">
            <a:extLst>
              <a:ext uri="{FF2B5EF4-FFF2-40B4-BE49-F238E27FC236}">
                <a16:creationId xmlns:a16="http://schemas.microsoft.com/office/drawing/2014/main" id="{2045103D-D670-9047-9706-A54A1833BC8F}"/>
              </a:ext>
            </a:extLst>
          </p:cNvPr>
          <p:cNvSpPr>
            <a:spLocks noGrp="1"/>
          </p:cNvSpPr>
          <p:nvPr>
            <p:ph sz="quarter" idx="1"/>
          </p:nvPr>
        </p:nvSpPr>
        <p:spPr/>
        <p:txBody>
          <a:bodyPr/>
          <a:lstStyle/>
          <a:p>
            <a:r>
              <a:rPr lang="en-US" dirty="0"/>
              <a:t>It’s active against aerobic gram-negative bacteria</a:t>
            </a:r>
          </a:p>
          <a:p>
            <a:r>
              <a:rPr lang="en-US" dirty="0"/>
              <a:t>It is the most potent of the quinolones against aerobic gram-negative bacteria and is effective against </a:t>
            </a:r>
            <a:r>
              <a:rPr lang="en-US" i="1" dirty="0"/>
              <a:t>Pseudomonas aeruginosa</a:t>
            </a:r>
            <a:r>
              <a:rPr lang="en-US" dirty="0"/>
              <a:t>. </a:t>
            </a:r>
          </a:p>
          <a:p>
            <a:r>
              <a:rPr lang="en-US" dirty="0"/>
              <a:t>This is balanced by rather weak aerobic gram-positive activity</a:t>
            </a:r>
          </a:p>
          <a:p>
            <a:endParaRPr lang="en-US" dirty="0"/>
          </a:p>
          <a:p>
            <a:endParaRPr lang="en-US" dirty="0"/>
          </a:p>
        </p:txBody>
      </p:sp>
    </p:spTree>
    <p:extLst>
      <p:ext uri="{BB962C8B-B14F-4D97-AF65-F5344CB8AC3E}">
        <p14:creationId xmlns:p14="http://schemas.microsoft.com/office/powerpoint/2010/main" val="339817976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13128-E8B0-3642-B006-F1844D255A21}"/>
              </a:ext>
            </a:extLst>
          </p:cNvPr>
          <p:cNvSpPr>
            <a:spLocks noGrp="1"/>
          </p:cNvSpPr>
          <p:nvPr>
            <p:ph type="title"/>
          </p:nvPr>
        </p:nvSpPr>
        <p:spPr/>
        <p:txBody>
          <a:bodyPr/>
          <a:lstStyle/>
          <a:p>
            <a:r>
              <a:rPr lang="en-US" dirty="0"/>
              <a:t>LEVOFLOXACIN &amp; OFLOXACIN</a:t>
            </a:r>
          </a:p>
        </p:txBody>
      </p:sp>
      <p:sp>
        <p:nvSpPr>
          <p:cNvPr id="3" name="Content Placeholder 2">
            <a:extLst>
              <a:ext uri="{FF2B5EF4-FFF2-40B4-BE49-F238E27FC236}">
                <a16:creationId xmlns:a16="http://schemas.microsoft.com/office/drawing/2014/main" id="{B9988EFF-30BD-1943-9BFE-792DD0E1CF31}"/>
              </a:ext>
            </a:extLst>
          </p:cNvPr>
          <p:cNvSpPr>
            <a:spLocks noGrp="1"/>
          </p:cNvSpPr>
          <p:nvPr>
            <p:ph sz="quarter" idx="1"/>
          </p:nvPr>
        </p:nvSpPr>
        <p:spPr/>
        <p:txBody>
          <a:bodyPr/>
          <a:lstStyle/>
          <a:p>
            <a:r>
              <a:rPr lang="en-US" i="1" dirty="0"/>
              <a:t>Ofloxacin </a:t>
            </a:r>
            <a:r>
              <a:rPr lang="en-US" dirty="0"/>
              <a:t>is a racemic mixture of an active and an inactive stereoisomer, whereas </a:t>
            </a:r>
            <a:r>
              <a:rPr lang="en-US" i="1" dirty="0"/>
              <a:t>levofloxacin </a:t>
            </a:r>
            <a:r>
              <a:rPr lang="en-US" dirty="0"/>
              <a:t>is composed solely of the active stereoisomer. </a:t>
            </a:r>
          </a:p>
          <a:p>
            <a:r>
              <a:rPr lang="en-US" dirty="0"/>
              <a:t>Thus, these two agents have the same spectra of activity, but levofloxacin is generally twofold more potent and, as a result, more commonly used. </a:t>
            </a:r>
          </a:p>
          <a:p>
            <a:endParaRPr lang="en-US" dirty="0"/>
          </a:p>
        </p:txBody>
      </p:sp>
    </p:spTree>
    <p:extLst>
      <p:ext uri="{BB962C8B-B14F-4D97-AF65-F5344CB8AC3E}">
        <p14:creationId xmlns:p14="http://schemas.microsoft.com/office/powerpoint/2010/main" val="320841664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{D5E94413-AEA5-0549-A478-A3A9297ED2CA}tf10001119</Template>
  <TotalTime>95</TotalTime>
  <Words>9421</Words>
  <Application>Microsoft Macintosh PowerPoint</Application>
  <PresentationFormat>Widescreen</PresentationFormat>
  <Paragraphs>487</Paragraphs>
  <Slides>142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142</vt:i4>
      </vt:variant>
    </vt:vector>
  </HeadingPairs>
  <TitlesOfParts>
    <vt:vector size="149" baseType="lpstr">
      <vt:lpstr>Arial</vt:lpstr>
      <vt:lpstr>Comic Sans MS</vt:lpstr>
      <vt:lpstr>Gill Sans MT</vt:lpstr>
      <vt:lpstr>Symbol</vt:lpstr>
      <vt:lpstr>Times New Roman</vt:lpstr>
      <vt:lpstr>Wingdings</vt:lpstr>
      <vt:lpstr>Gallery</vt:lpstr>
      <vt:lpstr>ANTIBACTERIAL AGENTS</vt:lpstr>
      <vt:lpstr>PowerPoint Presentation</vt:lpstr>
      <vt:lpstr>AMINOGLYCOSIDES</vt:lpstr>
      <vt:lpstr>INTRODUCTION</vt:lpstr>
      <vt:lpstr>PHYSICAL AND CHEMICAL PROPERTIES</vt:lpstr>
      <vt:lpstr>MOA</vt:lpstr>
      <vt:lpstr>PowerPoint Presentation</vt:lpstr>
      <vt:lpstr>MOA CT’D</vt:lpstr>
      <vt:lpstr>MICROBIAL RESISTANCE </vt:lpstr>
      <vt:lpstr>PowerPoint Presentation</vt:lpstr>
      <vt:lpstr>PowerPoint Presentation</vt:lpstr>
      <vt:lpstr>ANTIBACTERIAL SPECTRUM</vt:lpstr>
      <vt:lpstr>PHARMACOKINETICS</vt:lpstr>
      <vt:lpstr>ABSORPTION</vt:lpstr>
      <vt:lpstr>PowerPoint Presentation</vt:lpstr>
      <vt:lpstr>DISTRIBUTION</vt:lpstr>
      <vt:lpstr>PowerPoint Presentation</vt:lpstr>
      <vt:lpstr>ELIMINATION</vt:lpstr>
      <vt:lpstr>ADVERSE EFFECTS</vt:lpstr>
      <vt:lpstr>OTOTOXICITY</vt:lpstr>
      <vt:lpstr>PowerPoint Presentation</vt:lpstr>
      <vt:lpstr>PowerPoint Presentation</vt:lpstr>
      <vt:lpstr>NEPHROTOXICITY</vt:lpstr>
      <vt:lpstr>PowerPoint Presentation</vt:lpstr>
      <vt:lpstr>NEUROMUSCULAR BLOCKADE</vt:lpstr>
      <vt:lpstr>STREPTOMYCIN</vt:lpstr>
      <vt:lpstr>INDICATIONS</vt:lpstr>
      <vt:lpstr>GENTAMICIN</vt:lpstr>
      <vt:lpstr>DOSAGE</vt:lpstr>
      <vt:lpstr>INDICATIONS</vt:lpstr>
      <vt:lpstr>PowerPoint Presentation</vt:lpstr>
      <vt:lpstr>PowerPoint Presentation</vt:lpstr>
      <vt:lpstr>PowerPoint Presentation</vt:lpstr>
      <vt:lpstr>TOBRAMYCIN</vt:lpstr>
      <vt:lpstr>AMIKACIN</vt:lpstr>
      <vt:lpstr>INDICATIONS</vt:lpstr>
      <vt:lpstr>NETILMICIN</vt:lpstr>
      <vt:lpstr>KANAMYCIN</vt:lpstr>
      <vt:lpstr>NEOMYCIN</vt:lpstr>
      <vt:lpstr>PowerPoint Presentation</vt:lpstr>
      <vt:lpstr>PAROMOMYCIN</vt:lpstr>
      <vt:lpstr>MACROLIDES</vt:lpstr>
      <vt:lpstr>INTRODUCTION</vt:lpstr>
      <vt:lpstr>MOA</vt:lpstr>
      <vt:lpstr>ANTIMICROBIAL SPECTRUM</vt:lpstr>
      <vt:lpstr>PowerPoint Presentation</vt:lpstr>
      <vt:lpstr>AVAILABLE DOSAGE FORMS</vt:lpstr>
      <vt:lpstr>INDICATIONS AND DOSES</vt:lpstr>
      <vt:lpstr>CLARITHROMYCIN</vt:lpstr>
      <vt:lpstr>ERYTHROMYCIN</vt:lpstr>
      <vt:lpstr>PowerPoint Presentation</vt:lpstr>
      <vt:lpstr>AZITHROMYCIN</vt:lpstr>
      <vt:lpstr>TELITHROMYCIN</vt:lpstr>
      <vt:lpstr>TELITHROMYCIN C’TD</vt:lpstr>
      <vt:lpstr>PHARMACOKINETICS</vt:lpstr>
      <vt:lpstr>PowerPoint Presentation</vt:lpstr>
      <vt:lpstr>INTERACTIONS</vt:lpstr>
      <vt:lpstr>CONTRA INDICATIONS</vt:lpstr>
      <vt:lpstr>ADVERSE EFFECTS</vt:lpstr>
      <vt:lpstr>TETRACYCLINES &amp; GLYCYLCYCLINES</vt:lpstr>
      <vt:lpstr>INTRODUCTION</vt:lpstr>
      <vt:lpstr>SPECTRUM OF ACTIVITY</vt:lpstr>
      <vt:lpstr>MOA</vt:lpstr>
      <vt:lpstr>MECHANISM OF RESISTANCE</vt:lpstr>
      <vt:lpstr>TIGECYCLINE</vt:lpstr>
      <vt:lpstr>TIGECYCLINE </vt:lpstr>
      <vt:lpstr>TIGECYCLINE C’TD</vt:lpstr>
      <vt:lpstr>PHARMACOKINETICS</vt:lpstr>
      <vt:lpstr>DISTRIBUTION</vt:lpstr>
      <vt:lpstr>EXCRETION</vt:lpstr>
      <vt:lpstr>Pharmacodynamics/Kinetics:</vt:lpstr>
      <vt:lpstr>INDICATIONS</vt:lpstr>
      <vt:lpstr>PowerPoint Presentation</vt:lpstr>
      <vt:lpstr>ADVERSE EFFECTS</vt:lpstr>
      <vt:lpstr>CONTRAINDICATIONS</vt:lpstr>
      <vt:lpstr>Drug interaction of tetracyclines::</vt:lpstr>
      <vt:lpstr>PowerPoint Presentation</vt:lpstr>
      <vt:lpstr>PowerPoint Presentation</vt:lpstr>
      <vt:lpstr>THE 50 S INHIBITORS:   CHLORAMPHENICOL   CLINDAMYCIN/LINCOMYCIN   STREPTOGRAMINS  OXAZOLADINONES </vt:lpstr>
      <vt:lpstr>I  CHLORAMPHENICOL     Bactericidal – H. influenzae, N. meningitides,  B. fragilis     Bacteriostatic – S. epidermidis, S. aureus, , M. pneumonia, L. monocytogenes, diphtheria, L. multocida, Salmonella sp., Shigella sp., E. coli, Rickettsia, Anaerobes,ineffective for  chlamydial infections  Mechanism of Action:   attaches at P sites of 50 S subunit of microbial ribosomes and  inhibits functional attachment of amino-acyl end of AA-t-RNA to 50 S subunit  inhibits peptidyl transferase step</vt:lpstr>
      <vt:lpstr> Spectrum:  broad spectrum antibiotic  more effective than Tetracyclines  against Typhoid Fever and  other Salmonella infections  Kinetics:  well absorbed after oral administration  Chloramphenicol succinate used for parenteral administration is  highly water soluble  distributed into total body water  excellent penetration into CSF,  ocular and joint fluids    rapidly excreted in urine, 10% as chloramphenicol; 90% as  glucuronide conjugate    systemic dosage need not be altered in renal insufficiency but  must be reduced markedly in hepatic failure    Newborns less than a week old and premature infants also clear  Chloramphenicol less well, dosage should be reduced at 25  mg/kg/d</vt:lpstr>
      <vt:lpstr>Uses:  meningitis, rickettsia, Salmonella and anaerobic             infections  ineffective against chlamydial infections  occasionally used topically in the treatment of eye              infections for  its well penetration to ocular tissues              and the aqeous humor  Adverse Effects:  GIT, oral or vaginal candidiasis,             irreversible aplastic  anemia, reversible bone             marrow depression, Gray Baby Syndrome </vt:lpstr>
      <vt:lpstr>PowerPoint Presentation</vt:lpstr>
      <vt:lpstr>PowerPoint Presentation</vt:lpstr>
      <vt:lpstr>CLINDAMYCIN/LINCOMYCIN Mechanism of Action:  attach to 50 S ribosomal  subunit, inhibits protein synthesis by interfering with the formation of initiation complexes and translocation reaction   Spectrum:  Narrow Gram (+) spectrum, excellent activity against anaerobic bacteria; strep, pneumococci, staphylococci  Resistance:   mutation of the ribosomal receptor site  modification of the receptor by a           constitutively expressed  methylase           enzymatic inactivation</vt:lpstr>
      <vt:lpstr>Clindamycin is more clinically used than Lincomycin:  excellent absorption  given at 150-300 mg q 6 hrs – adults; 10-20 mg/kg/d              for children  low concentration in CSF  GOOD bone penetration  excreted mainly via the liver, bile and urine  half life is 2.5 hours normally and 6 hours in patients              with anuria  more toxic than erythromycin  prophylaxis of endocarditis in patients with valvular              heart disease for dental procedures  </vt:lpstr>
      <vt:lpstr>most important indication is the treatment of severe anaerobic infection caused by bacteroides and other anaerobes that often participate in mixed infections   + aminoglycoside or cephalosporin used to treat  penetrating wounds of the abdomen and the gut  Septic abortion, pelvic abscesses, aspiration                pneumonia   + primaquine – effective alternative to trimethoprim  sulfamethoxazole for moderate to moderately severe  Pneumocystis carinii pneumonia in AIDS patients   + Pyrimethamine for AIDS – related toxoplasmosis              of the brain</vt:lpstr>
      <vt:lpstr>ADVERSE EFFECTS:     Diarrhea, nausea, skin rashes, impaired liver            function and neutropenia; Antibiotic            associated colitis caused  by toxigenic C.            difficile</vt:lpstr>
      <vt:lpstr>NEWER AGENTS: STREPTOGRAMINS:  Quinuprisitn-Dalfopristin (Synercid)  action is similar to macrolides except bactericidal for staph and  most organisms except Enterococcus faecium  prolonged postantibiotic effect up to 10 h for Staph. aureus  administered IV at 7.5 mg/kg q 8-12 h  eliminated through fecal route, &lt; 20% urine  inhibits CYP 3A4, which metabolizes warfarin, diazepam,  astemizole, terfenadine, cisapride, nonnucleoside reverse  transcriptase inhibitors and cyclosporine.  Clinical Uses:  infections caused by Vancomycin resistant strains of E  faecium but not E. faecalis, bacteremis or respiratory tract  infections caused by  methicillin-resistant staphylococci and  penicllin susceptibe and resistant strains of S. pheumonia  Toxicities:  infusion related events, pain at the injection site, arthralgia,  myalgia synd</vt:lpstr>
      <vt:lpstr>OXAZOLADINONES: Linezolid (Zyvox)  inhibits protein synthesis by preventing formation of  the ribosome complex that initiated protein synthesis.  Its unique binding site located on 23 S ribosomal  RNA of the 50 S subunit, results in no cross  resistance with other drug classes  Has high oral bioavailability, half life of 4-6 h  Uses :  staph, strep, enterococci, G(+) anaerobic cocci, G (+)   rods, Corynebacterium, L. monocytogenes  -  treatment of infections caused by vancomycin  resistant E.  faecium and other infections caused by  multiple drug resistant organisms </vt:lpstr>
      <vt:lpstr>QUINOLONES</vt:lpstr>
      <vt:lpstr>INTRODUCTION</vt:lpstr>
      <vt:lpstr>MOA</vt:lpstr>
      <vt:lpstr>PHARMACOKINETICS</vt:lpstr>
      <vt:lpstr>PowerPoint Presentation</vt:lpstr>
      <vt:lpstr>AVAILABLE DOSAGE FORMS</vt:lpstr>
      <vt:lpstr>PowerPoint Presentation</vt:lpstr>
      <vt:lpstr>CIPROFLOXACIN</vt:lpstr>
      <vt:lpstr>LEVOFLOXACIN &amp; OFLOXACIN</vt:lpstr>
      <vt:lpstr>LEVOFLOXACIN C’TD</vt:lpstr>
      <vt:lpstr>MOXIFLOXACIN &amp; GEMIFLOXACIN</vt:lpstr>
      <vt:lpstr>INDICATIONS</vt:lpstr>
      <vt:lpstr>PowerPoint Presentation</vt:lpstr>
      <vt:lpstr>PowerPoint Presentation</vt:lpstr>
      <vt:lpstr>PowerPoint Presentation</vt:lpstr>
      <vt:lpstr>PowerPoint Presentation</vt:lpstr>
      <vt:lpstr>PowerPoint Presentation</vt:lpstr>
      <vt:lpstr>ADVERSE EFFECTS</vt:lpstr>
      <vt:lpstr>INTERACTIONS</vt:lpstr>
      <vt:lpstr>RIFAMYCINS</vt:lpstr>
      <vt:lpstr>PowerPoint Presentation</vt:lpstr>
      <vt:lpstr>RIFAMPICIN</vt:lpstr>
      <vt:lpstr>RIFABUTIN</vt:lpstr>
      <vt:lpstr>RIFAPENTINE</vt:lpstr>
      <vt:lpstr>RIFAXIMIN</vt:lpstr>
      <vt:lpstr>TOXICITY</vt:lpstr>
      <vt:lpstr>USE</vt:lpstr>
      <vt:lpstr>METABOLIC INHIBITORS:   SULFONAMIDES   -  structurally similar to p-aminobenzoic acid (PABA) that   competitively inhibits dihydropteroate synthase  -  inhibits growth  by reversibly blocking folic acid synthesis   -  mammalian cells do not make folic acid and are not affected  -  cross the placenta and secreted in breast milk and should not     be given to pregnant  Women  -  highly bound to plasma proteins esp, albumin  -  penetrates CNS well</vt:lpstr>
      <vt:lpstr>SPECTRUM:     -  Gram (+) &amp; Gram (-) Bacteria     -  Nocardia     -  C.  trachomatis     -  Enteric bacteria (E. coli, Klebsiella, Salmonella, Shigella  Enterobacter)       Ricketssia – sulfonamides do not inhibit these  organisms but stimulate its growth     Resistance:     -  occurs as a result of mutations that:     1.  cause overproduction of PABA     2.  cause production of a folic acid synthesizing enzyme that has a low  affinity for Sulfonamides     3.  cause a loss of permeability to the sulfonamides</vt:lpstr>
      <vt:lpstr>Pharmacokinetics:  -  3 MAJOR GROUPS:     1.  ORAL, ABSORBABLE     2.  ORAL, NON-ABSORBABLE     3.  TOPICAL Intravenous Preparation:     -  Na salts of sulfonamides in D5W  Oral, absorbable sulfonamides:</vt:lpstr>
      <vt:lpstr>PowerPoint Presentation</vt:lpstr>
      <vt:lpstr>           absorbed from stomach and small intestine  -  distributed widely to tissues and body fluids               (CSF), placenta  and fetus  -  protein binding 20% to over 90%  -  therapeutic concentration – 40-100 ug/ml of                blood  -  peak blood levels – 2h to 6 h after oral               ingestion  -  metabolism:  glucoronidation or acetylation                in liver  -  eliminated in urine-mainly by glomerular               filtration</vt:lpstr>
      <vt:lpstr>CLINICAL USES: 1. Urinary tract infection Sulfisoxazole – 1 gm 4x daily    }combined with PHENAZOPYRIDINE Sulfamethoxazole – 1 g 2-3 x daily } (U.T. anesthetic) 2. Respiratory infections 3. Sinusitis, bronchitis, pneumonia 4. Otitis media 5. Dysentery 6. Acute Toxoplasmosis  Sulfadiazine + Pyrimethamine – Synergistic  Block sequential steps in folate synthesis:  Sulfadizine- inhibits dihydropteroate synthase  Pyrimethamine – inhibits dihydrofolate reductase  Dosage – Sulfadiazine – 1 g 4x daily         Sulfadiazine + pyrimethamine – 75 mg loading dose ffd by 25 mg OD  Folinic Acid – administered to minimize bone marrow  suppression 7. Malaria  -  sulfadoxine + pyrimethamine – 2nd line agent in the treatment  for malaria</vt:lpstr>
      <vt:lpstr>ORAL, NONABSORBABLE AGENTS  Sulfasalazine (Salicylazosulfapyridine)  more effective than soluble sulfonamides or other antimicrobials  taken orally in inflammatory bowel disease  ulcerative colitis  enteritis  other inflammatory bowel disease    split by intestinal microflora to yield: Sulfapyridine – absorbed and may lead to toxic symptoms  If more than 4 g of sulfasalazine is taken per day esp. in persons  who are slow acetylators  5-aminosalicylate (5-ASA) – released in the colon in high  concentrations and is responsible for an anti-inflammatory effect</vt:lpstr>
      <vt:lpstr>TOPICAL AGENTS: Sodium Sulfacetamide ophthalmic solution or ointment   effective for bacterial conjunctivitis  adjunct therapy for trachoma Mafenide acetate  used topically to prevent bacterial colonization and infection of  burn wounds  inhibits also carbonic anhydrase – cause metabolic acidosis Silver Sulfadiazine  less toxic topical sulfonamide  preferred to mafenide for prevention of infection of burn wounds  ADVERSE REACTIONS:  Cross allergy with the ffg.  carbonic anhydrase inhibitors, thiazides, furosemide, bumetanide,  furosemide, diazoxide, sulfonylureas, hypoglycemics Most common adverse effects:  Fever, skin rashes, exfoliative dermatitis, nausea, vomiting,  urticaria, photosensitivity </vt:lpstr>
      <vt:lpstr>Urinary tract disturbances: sulfas may ppt. in urine at neutral or acid ph- Crystalluria – treated with sod. Bicarbonate to alkalinize urine and fluids to maintain adequate hydration Hematuria Obstruction  implicated in nephrosis and allergic nephritis  OTHER SIDE EFFECTS:  Stevens-Johnson Syndrome – uncommon but serious and  potentially fatal type of skin &amp; mucous membrane eruptions  Hematopoietic disturbances:  hemolytic or aplastic anemia, thrombocytopenia, granulocytopenia,  leukemoid reaction, provoke hemolytic reactions in patients with  deficient rbc glucose 6 phosphate dehydrogenase  increased risk of kernicterus in newborns when sulfonamides were  taken near the end of pregnancy  Stomatitis, Conjunctivitis, Arthritis, Hepatitis  Polyarteritis nodosa – rare  Psychosis – rare </vt:lpstr>
      <vt:lpstr>STEVENS JOHNSON SYNDROME</vt:lpstr>
      <vt:lpstr>PowerPoint Presentation</vt:lpstr>
      <vt:lpstr>PowerPoint Presentation</vt:lpstr>
      <vt:lpstr>TOXIC EPIDERMAL NECROLYSIS</vt:lpstr>
      <vt:lpstr>TRIMETHOPRIM  well absorbed from the gut  widely distributed in body fluids and tissues incldg. CSF  found in high concentrations in prostatic &amp; vaginal fluids  Even if given orally alone or in combination with sulfonamides,  it will have the same half-life  More lipid soluble – larger volume of distribution than  sulfonamides RESISTANCE TO TM:  due to reduced cell permeability  due to overproduction of dihydrofolate reductase  due to production of an altered reductase &amp; reduced drug binding CLINICAL USES:     Oral TM:  acute UTI 100 mg BID  community acquired organisms – 200 ug to 600 ug/ml  concentration of TM in urine ADVERSE EFFECTS: megaloblastic anemia, leucopenia, granulocytopenia Prevention of adverse effects: simultaneous administration of folinic acid 6 mg-8 mg/day</vt:lpstr>
      <vt:lpstr>TRIMETHOPRIM-SULFAMETHOXAZOLE (CO-TRIMOXAZOLE)   synergistically active antimicrobial agent which              blocks two sequential steps in the obligate              enzymatic reaction in bacteria preventing the             formation of nucleotides:    Sulfamethoxazole – competitively inhibits the              incorporation of PABA into folic acid    Trimethoprim inhibits dihydrofolate reductase             preventing the  reduction of dihydrofolate to             tetrahydrofolate</vt:lpstr>
      <vt:lpstr>ADVANTAGES OF THE COMBINATION:  increased potency  increases spectrum  decreased incidence of resistance  exhibits selective toxicity for bacteria which must  synthesize their own folic acid Trimethoprim is more potent, more lipid soluble and has a  greater volume of distribution than sulfa drugs Penetrates CSF well  65-70% of each drug is protein bound  Eliminated in the urine within 24 h – reduce dose by  half if creatinine clearance is 15-30 ml/min CLINICAL USES: Oral TMP-SMX  urinary tract infection: </vt:lpstr>
      <vt:lpstr> complicated UTI – 2 double strength tabs (TM-160 mg+SM 800  mg) q 12 hours  Recurrent UTI prophylaxis – ½ of regular size (single strength)  3x weekly Prostatitis – 2 double strength tabs (TM 160 mg + SM 800 mg) q 12 h  Susceptible strains of shigella and salmonella  2 double strength tabs q 12 h Children with shigellosis, UTI, otitis media-8mg/kg TM and 40 mg/kg  SM q 12 hours P. carinii and other pathogens – orally 15-20 mg/kg   in immunosuppressed patients – one double strength tab daily or  3x weekly Nontuberculous mycobacterial infection  Respiratory tract pathogens – useful alternative to B lactamase for  community acquired bacterial pneumonia </vt:lpstr>
      <vt:lpstr>CLINICAL USES: Inravenous TMP-SMX:  drug of choice for moderately severe to severe pneumocystis  pneumonia esp. patients with AIDS TM 80 mgs + SM 400mg/5 ml diluted in 125 ml of D5W  Folinic acid increases morbidity and treatment failures so not used  Used for Gram (-) bacterial sepsis – incldg. Those caused by some multiple drug resistant species such as Enterobacter and Serratia Shigellosis, Typhoid fever UTI caused by susceptible organisms if patient is unable to take drug  orally Dosage- 10-20 mg/kg/day of TM component Oral Pyrimethamine + Sulfadiazine= used in the treatment of  leishmaniasis and toxoplasmosis Pyrimethamine + Sulfadoxine = used in the treatment of Falciparum  malaria</vt:lpstr>
      <vt:lpstr>ADVERSE EFFECTS:  mostly due to untoward reactions to SMX  dermatological effects  GI effects: glossitis, stomatitis, nausea and vomiting  CNS disturbances: headache, depression, hallucinations  Hematologic reactions- aplastic, hemolytic and macrocytic  anemia, coagulation disorders  Vasculitis  Renal impairment or damage AIDS PATIENTS  more sensitive to increased frequency of reactions toward TMP- SMX drug:  -rashes, hemtologic effects-leukopenia, fever, diarrhea, elevated  hepatic aminotransterases, hyperkalemia, hyponatremia</vt:lpstr>
      <vt:lpstr>METRONIDAZOLE</vt:lpstr>
      <vt:lpstr>PowerPoint Presentation</vt:lpstr>
      <vt:lpstr>PowerPoint Presentation</vt:lpstr>
      <vt:lpstr>PowerPoint Presentation</vt:lpstr>
      <vt:lpstr>TOXICITY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Arthur Nderitu</dc:creator>
  <cp:lastModifiedBy>Arthur Nderitu</cp:lastModifiedBy>
  <cp:revision>3</cp:revision>
  <dcterms:created xsi:type="dcterms:W3CDTF">2021-04-29T08:01:20Z</dcterms:created>
  <dcterms:modified xsi:type="dcterms:W3CDTF">2021-04-29T09:36:23Z</dcterms:modified>
</cp:coreProperties>
</file>