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handoutMasterIdLst>
    <p:handoutMasterId r:id="rId73"/>
  </p:handoutMasterIdLst>
  <p:sldIdLst>
    <p:sldId id="832" r:id="rId2"/>
    <p:sldId id="833" r:id="rId3"/>
    <p:sldId id="834" r:id="rId4"/>
    <p:sldId id="835" r:id="rId5"/>
    <p:sldId id="836" r:id="rId6"/>
    <p:sldId id="837" r:id="rId7"/>
    <p:sldId id="838" r:id="rId8"/>
    <p:sldId id="839" r:id="rId9"/>
    <p:sldId id="840" r:id="rId10"/>
    <p:sldId id="841" r:id="rId11"/>
    <p:sldId id="842" r:id="rId12"/>
    <p:sldId id="843" r:id="rId13"/>
    <p:sldId id="844" r:id="rId14"/>
    <p:sldId id="845" r:id="rId15"/>
    <p:sldId id="846" r:id="rId16"/>
    <p:sldId id="847" r:id="rId17"/>
    <p:sldId id="848" r:id="rId18"/>
    <p:sldId id="849" r:id="rId19"/>
    <p:sldId id="850" r:id="rId20"/>
    <p:sldId id="851" r:id="rId21"/>
    <p:sldId id="852" r:id="rId22"/>
    <p:sldId id="853" r:id="rId23"/>
    <p:sldId id="854" r:id="rId24"/>
    <p:sldId id="855" r:id="rId25"/>
    <p:sldId id="856" r:id="rId26"/>
    <p:sldId id="857" r:id="rId27"/>
    <p:sldId id="858" r:id="rId28"/>
    <p:sldId id="859" r:id="rId29"/>
    <p:sldId id="860" r:id="rId30"/>
    <p:sldId id="861" r:id="rId31"/>
    <p:sldId id="862" r:id="rId32"/>
    <p:sldId id="863" r:id="rId33"/>
    <p:sldId id="864" r:id="rId34"/>
    <p:sldId id="865" r:id="rId35"/>
    <p:sldId id="866" r:id="rId36"/>
    <p:sldId id="867" r:id="rId37"/>
    <p:sldId id="868" r:id="rId38"/>
    <p:sldId id="869" r:id="rId39"/>
    <p:sldId id="870" r:id="rId40"/>
    <p:sldId id="871" r:id="rId41"/>
    <p:sldId id="872" r:id="rId42"/>
    <p:sldId id="873" r:id="rId43"/>
    <p:sldId id="874" r:id="rId44"/>
    <p:sldId id="875" r:id="rId45"/>
    <p:sldId id="876" r:id="rId46"/>
    <p:sldId id="877" r:id="rId47"/>
    <p:sldId id="878" r:id="rId48"/>
    <p:sldId id="879" r:id="rId49"/>
    <p:sldId id="880" r:id="rId50"/>
    <p:sldId id="881" r:id="rId51"/>
    <p:sldId id="882" r:id="rId52"/>
    <p:sldId id="883" r:id="rId53"/>
    <p:sldId id="884" r:id="rId54"/>
    <p:sldId id="885" r:id="rId55"/>
    <p:sldId id="886" r:id="rId56"/>
    <p:sldId id="887" r:id="rId57"/>
    <p:sldId id="888" r:id="rId58"/>
    <p:sldId id="889" r:id="rId59"/>
    <p:sldId id="890" r:id="rId60"/>
    <p:sldId id="891" r:id="rId61"/>
    <p:sldId id="892" r:id="rId62"/>
    <p:sldId id="893" r:id="rId63"/>
    <p:sldId id="894" r:id="rId64"/>
    <p:sldId id="895" r:id="rId65"/>
    <p:sldId id="896" r:id="rId66"/>
    <p:sldId id="897" r:id="rId67"/>
    <p:sldId id="898" r:id="rId68"/>
    <p:sldId id="899" r:id="rId69"/>
    <p:sldId id="900" r:id="rId70"/>
    <p:sldId id="901" r:id="rId7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72C532-F1FD-4462-95E0-1C55718CA02E}">
          <p14:sldIdLst>
            <p14:sldId id="832"/>
            <p14:sldId id="833"/>
            <p14:sldId id="834"/>
            <p14:sldId id="835"/>
            <p14:sldId id="836"/>
            <p14:sldId id="837"/>
            <p14:sldId id="838"/>
            <p14:sldId id="839"/>
            <p14:sldId id="840"/>
            <p14:sldId id="841"/>
            <p14:sldId id="842"/>
            <p14:sldId id="843"/>
            <p14:sldId id="844"/>
            <p14:sldId id="845"/>
            <p14:sldId id="846"/>
            <p14:sldId id="847"/>
            <p14:sldId id="848"/>
            <p14:sldId id="849"/>
            <p14:sldId id="850"/>
            <p14:sldId id="851"/>
            <p14:sldId id="852"/>
            <p14:sldId id="853"/>
            <p14:sldId id="854"/>
            <p14:sldId id="855"/>
            <p14:sldId id="856"/>
            <p14:sldId id="857"/>
            <p14:sldId id="858"/>
            <p14:sldId id="859"/>
            <p14:sldId id="860"/>
            <p14:sldId id="861"/>
            <p14:sldId id="862"/>
            <p14:sldId id="863"/>
            <p14:sldId id="864"/>
            <p14:sldId id="865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  <p14:sldId id="878"/>
            <p14:sldId id="879"/>
            <p14:sldId id="880"/>
            <p14:sldId id="881"/>
            <p14:sldId id="882"/>
            <p14:sldId id="883"/>
            <p14:sldId id="884"/>
            <p14:sldId id="885"/>
            <p14:sldId id="886"/>
            <p14:sldId id="887"/>
            <p14:sldId id="888"/>
            <p14:sldId id="889"/>
            <p14:sldId id="890"/>
            <p14:sldId id="891"/>
            <p14:sldId id="892"/>
            <p14:sldId id="893"/>
            <p14:sldId id="894"/>
            <p14:sldId id="895"/>
            <p14:sldId id="896"/>
            <p14:sldId id="897"/>
            <p14:sldId id="898"/>
            <p14:sldId id="899"/>
            <p14:sldId id="900"/>
            <p14:sldId id="90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1395" autoAdjust="0"/>
  </p:normalViewPr>
  <p:slideViewPr>
    <p:cSldViewPr snapToGrid="0">
      <p:cViewPr>
        <p:scale>
          <a:sx n="46" d="100"/>
          <a:sy n="46" d="100"/>
        </p:scale>
        <p:origin x="-1578" y="-6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582C7-A3E6-4C29-BBA6-FD61042F029D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5BBA8-8BC1-4195-B160-586DD1103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2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3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49538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01B44-FE9F-429F-B680-03F5945116FA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39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104954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4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4954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CAF8D3-F54B-48E0-BF50-C8E8DB5538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76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Notes Placeholder 1048737"/>
          <p:cNvSpPr>
            <a:spLocks noGrp="1"/>
          </p:cNvSpPr>
          <p:nvPr>
            <p:ph type="body"/>
          </p:nvPr>
        </p:nvSpPr>
        <p:spPr/>
      </p:sp>
    </p:spTree>
    <p:extLst>
      <p:ext uri="{BB962C8B-B14F-4D97-AF65-F5344CB8AC3E}">
        <p14:creationId xmlns:p14="http://schemas.microsoft.com/office/powerpoint/2010/main" val="114934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50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93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4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4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4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4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09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510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51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16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20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521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22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24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2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2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2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4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4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4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31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532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3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98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499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500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0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0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0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antibiotics/anti- infective agents</a:t>
            </a:r>
          </a:p>
        </p:txBody>
      </p:sp>
      <p:sp>
        <p:nvSpPr>
          <p:cNvPr id="104872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Antibiotics are among the most commonly used and misused of all drugs. 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The inevitable consequence of their widespread use has been the emergence of </a:t>
            </a:r>
            <a:r>
              <a:rPr lang="en-US" sz="32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antibiotic-resistance pathogens.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32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   There different groups of antibacterial agents based on molecular structure and members of each group have a comparable pharmacokinetic and pharmacodynamics.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cloxacillin</a:t>
            </a:r>
          </a:p>
        </p:txBody>
      </p:sp>
      <p:sp>
        <p:nvSpPr>
          <p:cNvPr id="10487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r>
              <a:rPr lang="en-US" dirty="0"/>
              <a:t> half live is 30 minutes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sz="4000" b="1" dirty="0"/>
              <a:t>indication </a:t>
            </a:r>
            <a:r>
              <a:rPr lang="en-US" dirty="0"/>
              <a:t>for infections due to penicillinase (enzyme against penicillin) producing staphylococci especially skin infections and soft tissue infections e.g. </a:t>
            </a:r>
            <a:r>
              <a:rPr lang="en-US" b="1" dirty="0"/>
              <a:t>cellulitis, otitis externa, impetigo</a:t>
            </a:r>
            <a:endParaRPr lang="en-US" sz="4000" b="1" dirty="0"/>
          </a:p>
          <a:p>
            <a:pPr marL="0" indent="0">
              <a:buNone/>
            </a:pPr>
            <a:r>
              <a:rPr lang="en-US" b="1" dirty="0"/>
              <a:t>Dosage; </a:t>
            </a:r>
            <a:r>
              <a:rPr lang="en-US" dirty="0"/>
              <a:t>Adults by oral 500mg every 6 hours at least 30 minutes before meals because food decreases absorption.</a:t>
            </a:r>
          </a:p>
          <a:p>
            <a:pPr marL="0" indent="0">
              <a:buNone/>
            </a:pPr>
            <a:r>
              <a:rPr lang="en-US" dirty="0"/>
              <a:t>IM 250mg every 4-6 hours.</a:t>
            </a:r>
          </a:p>
          <a:p>
            <a:pPr marL="0" indent="0">
              <a:buNone/>
            </a:pPr>
            <a:r>
              <a:rPr lang="en-US" dirty="0"/>
              <a:t>IV injection or infusion 500mg every 4-6 hours .</a:t>
            </a:r>
          </a:p>
          <a:p>
            <a:pPr marL="0" indent="0">
              <a:buNone/>
            </a:pPr>
            <a:r>
              <a:rPr lang="en-US" dirty="0"/>
              <a:t>The dose may be increased in severe infections.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 child less than 2 years should get ¼ of adult dose.</a:t>
            </a:r>
          </a:p>
          <a:p>
            <a:r>
              <a:rPr lang="en-US" dirty="0"/>
              <a:t>Children  2-10 years should receive  ½ of adult dose.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Ampicillin</a:t>
            </a:r>
          </a:p>
        </p:txBody>
      </p:sp>
      <p:sp>
        <p:nvSpPr>
          <p:cNvPr id="1048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gastric stable, it is moderately 50 % absorbed orally  as food interferes with absorption..</a:t>
            </a:r>
          </a:p>
          <a:p>
            <a:r>
              <a:rPr lang="en-US" dirty="0"/>
              <a:t>The drug is concentrated in the bile and it under goes enteral hepatic recycling.</a:t>
            </a:r>
          </a:p>
          <a:p>
            <a:r>
              <a:rPr lang="en-US" dirty="0"/>
              <a:t>Excretion is through the kidneys 1/3 of the administered drug appears unchanged in urine.</a:t>
            </a:r>
          </a:p>
          <a:p>
            <a:r>
              <a:rPr lang="en-US" dirty="0"/>
              <a:t>Almost all staphylococcus aureus ,50% of E.coli, and 50% of haemophilus influenza are now resistant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                                                              Indications                    </a:t>
            </a:r>
          </a:p>
        </p:txBody>
      </p:sp>
      <p:sp>
        <p:nvSpPr>
          <p:cNvPr id="104874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Urinary tract infections.</a:t>
            </a:r>
          </a:p>
          <a:p>
            <a:r>
              <a:rPr lang="en-US" dirty="0"/>
              <a:t>Sinusitis .</a:t>
            </a:r>
          </a:p>
          <a:p>
            <a:r>
              <a:rPr lang="en-US" dirty="0"/>
              <a:t>Chronic bronchitis.</a:t>
            </a:r>
          </a:p>
          <a:p>
            <a:r>
              <a:rPr lang="en-US" dirty="0"/>
              <a:t>Invasive salmonellosis gonorrhea</a:t>
            </a:r>
          </a:p>
          <a:p>
            <a:pPr marL="0" indent="0">
              <a:buNone/>
            </a:pPr>
            <a:r>
              <a:rPr lang="en-US" sz="4000" b="1" dirty="0"/>
              <a:t>Side effects</a:t>
            </a:r>
          </a:p>
          <a:p>
            <a:pPr marL="0" indent="0">
              <a:buNone/>
            </a:pPr>
            <a:r>
              <a:rPr lang="en-US" dirty="0"/>
              <a:t>Diarrhea is quiet common, nausea</a:t>
            </a:r>
          </a:p>
          <a:p>
            <a:pPr marL="0" indent="0">
              <a:buNone/>
            </a:pPr>
            <a:r>
              <a:rPr lang="en-US" dirty="0"/>
              <a:t>Macular rashes resembling measles/rubella – discontinue treatment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Dosage</a:t>
            </a:r>
          </a:p>
          <a:p>
            <a:r>
              <a:rPr lang="en-US" dirty="0"/>
              <a:t>Adults oral 0.25 to 1g 6 hourly  at least 30 minutes before food.</a:t>
            </a:r>
          </a:p>
          <a:p>
            <a:r>
              <a:rPr lang="en-US" dirty="0"/>
              <a:t>Different dose are used  in treating different condition.</a:t>
            </a:r>
          </a:p>
          <a:p>
            <a:r>
              <a:rPr lang="en-US" dirty="0"/>
              <a:t>Gonorrhea 2-3g is administered  as a single dose with probenecid.</a:t>
            </a:r>
          </a:p>
          <a:p>
            <a:r>
              <a:rPr lang="en-US" dirty="0"/>
              <a:t>UTI :500mg every 8 hours  IM/IV/infusion.</a:t>
            </a:r>
          </a:p>
          <a:p>
            <a:r>
              <a:rPr lang="en-US" dirty="0"/>
              <a:t> Children under age 10 years give half the adult dose.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</a:t>
            </a:r>
            <a:r>
              <a:rPr lang="en-US" b="1" dirty="0"/>
              <a:t>amoxicillin</a:t>
            </a:r>
          </a:p>
        </p:txBody>
      </p:sp>
      <p:sp>
        <p:nvSpPr>
          <p:cNvPr id="104875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/>
          </a:bodyPr>
          <a:lstStyle/>
          <a:p>
            <a:r>
              <a:rPr lang="en-US" dirty="0"/>
              <a:t>This is a broad spectrum penicillin. </a:t>
            </a:r>
          </a:p>
          <a:p>
            <a:r>
              <a:rPr lang="en-US" dirty="0"/>
              <a:t>A derivative of  ampicillin and differs by only one hydroxyl (OH) group.</a:t>
            </a:r>
          </a:p>
          <a:p>
            <a:r>
              <a:rPr lang="en-US" dirty="0"/>
              <a:t>Have similar anti bacteria spectrum as ampicillin.</a:t>
            </a:r>
          </a:p>
          <a:p>
            <a:r>
              <a:rPr lang="en-US" dirty="0"/>
              <a:t> when given orally absorption is better than ampicillin.</a:t>
            </a:r>
          </a:p>
          <a:p>
            <a:r>
              <a:rPr lang="en-US" dirty="0"/>
              <a:t>Absorption is not affected by food in the stomach.</a:t>
            </a:r>
          </a:p>
          <a:p>
            <a:r>
              <a:rPr lang="en-US" dirty="0"/>
              <a:t>Half life is 1 hour’</a:t>
            </a:r>
          </a:p>
          <a:p>
            <a:pPr marL="0" indent="0">
              <a:buNone/>
            </a:pPr>
            <a:r>
              <a:rPr lang="en-US" sz="4000" b="1" dirty="0"/>
              <a:t>Indication</a:t>
            </a:r>
          </a:p>
          <a:p>
            <a:r>
              <a:rPr lang="en-US" dirty="0"/>
              <a:t>UTI, otitis media, sinusitis, chronic bronchitis, inversive salmonellosis and gonorrhea.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dosage</a:t>
            </a:r>
          </a:p>
        </p:txBody>
      </p:sp>
      <p:sp>
        <p:nvSpPr>
          <p:cNvPr id="104875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Adult dose orally 250mgs 8 hourly which can be doubled in severe infections.</a:t>
            </a:r>
          </a:p>
          <a:p>
            <a:r>
              <a:rPr lang="en-US" dirty="0"/>
              <a:t>Children up to 10 years of age get 125mg 8 hourly this is doubled in severe infections.</a:t>
            </a:r>
          </a:p>
          <a:p>
            <a:r>
              <a:rPr lang="en-US" dirty="0"/>
              <a:t>IM/IV  adults 500 mg 8 hourly. </a:t>
            </a:r>
          </a:p>
          <a:p>
            <a:r>
              <a:rPr lang="en-US" dirty="0"/>
              <a:t>IM/IV children get 50-100mg /kg daily in divided doses.</a:t>
            </a:r>
          </a:p>
          <a:p>
            <a:pPr marL="0" indent="0">
              <a:buNone/>
            </a:pPr>
            <a:r>
              <a:rPr lang="en-US" sz="4000" b="1" dirty="0"/>
              <a:t>Side effects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>Diarrhea is less frequent with the use of amoxicillin than ampicillin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Title 1"/>
          <p:cNvSpPr>
            <a:spLocks noGrp="1"/>
          </p:cNvSpPr>
          <p:nvPr>
            <p:ph type="title"/>
          </p:nvPr>
        </p:nvSpPr>
        <p:spPr>
          <a:xfrm>
            <a:off x="838200" y="385907"/>
            <a:ext cx="10515600" cy="1325563"/>
          </a:xfrm>
        </p:spPr>
        <p:txBody>
          <a:bodyPr/>
          <a:lstStyle/>
          <a:p>
            <a:r>
              <a:rPr lang="en-US" dirty="0"/>
              <a:t>                            </a:t>
            </a:r>
            <a:r>
              <a:rPr lang="en-US" sz="4000" b="1" dirty="0"/>
              <a:t>co- amoxiclav</a:t>
            </a:r>
          </a:p>
        </p:txBody>
      </p:sp>
      <p:sp>
        <p:nvSpPr>
          <p:cNvPr id="104875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r>
              <a:rPr lang="en-US" dirty="0"/>
              <a:t>Amoxicillin ( 250mg or 500mg )can be combined with clavulanic acid (125mg) to make co- amoxiclav.</a:t>
            </a:r>
          </a:p>
          <a:p>
            <a:r>
              <a:rPr lang="en-US" dirty="0"/>
              <a:t> clavulanic acid itself has no significant anti bacteria activity but binds to beta-lactamase and there by competitively inhibits its activity hence protecting the penicillin. This potentiate the action of penicillin.</a:t>
            </a:r>
          </a:p>
          <a:p>
            <a:pPr marL="0" indent="0">
              <a:buNone/>
            </a:pPr>
            <a:r>
              <a:rPr lang="en-US" sz="4000" b="1" dirty="0"/>
              <a:t>Indication </a:t>
            </a:r>
          </a:p>
          <a:p>
            <a:pPr marL="0" indent="0">
              <a:buNone/>
            </a:pPr>
            <a:r>
              <a:rPr lang="en-US" dirty="0"/>
              <a:t>Active against beta-lactamase producing bacteria that are resistant to amoxicillin which include; staphylococcus aureus, 50% of E-coli, 15% of H. influenzae strains and klebsiella spp,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</a:t>
            </a:r>
            <a:r>
              <a:rPr lang="en-US" b="1" dirty="0"/>
              <a:t>adverse effect of penicillin's</a:t>
            </a:r>
          </a:p>
        </p:txBody>
      </p:sp>
      <p:sp>
        <p:nvSpPr>
          <p:cNvPr id="10487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1gE –mediated allergic reactions.</a:t>
            </a:r>
          </a:p>
          <a:p>
            <a:r>
              <a:rPr lang="en-US" dirty="0"/>
              <a:t> serum sickness.</a:t>
            </a:r>
          </a:p>
          <a:p>
            <a:r>
              <a:rPr lang="en-US" dirty="0"/>
              <a:t>Dermatological reactions e.g. eryema multiforme ,steven johsons syndrome and exfoliative dermatitis.</a:t>
            </a:r>
          </a:p>
          <a:p>
            <a:r>
              <a:rPr lang="en-US" dirty="0"/>
              <a:t>Neurologic reactions. </a:t>
            </a:r>
          </a:p>
          <a:p>
            <a:r>
              <a:rPr lang="en-US" dirty="0"/>
              <a:t>Gastrointestinal reactions.</a:t>
            </a:r>
          </a:p>
          <a:p>
            <a:r>
              <a:rPr lang="en-US" dirty="0"/>
              <a:t>Hepatobiliary reaction.</a:t>
            </a:r>
          </a:p>
          <a:p>
            <a:r>
              <a:rPr lang="en-US" dirty="0"/>
              <a:t>Renal reactions.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r>
              <a:rPr lang="en-US" b="1" dirty="0"/>
              <a:t>Nursing Administration</a:t>
            </a:r>
            <a:r>
              <a:rPr lang="en-US" dirty="0"/>
              <a:t> </a:t>
            </a:r>
          </a:p>
          <a:p>
            <a:r>
              <a:rPr lang="en-US" dirty="0"/>
              <a:t> Instruct clients that penicillin V, amoxicillin, and amoxicillin-clavulanate may be taken with meals. All others should be taken with a full glass of water 1 hours before meals or 2 hours after. </a:t>
            </a:r>
          </a:p>
          <a:p>
            <a:r>
              <a:rPr lang="en-US" dirty="0"/>
              <a:t> Instruct clients to report any signs of an allergic response such as skin rash, itching, and/or hives. </a:t>
            </a:r>
          </a:p>
          <a:p>
            <a:r>
              <a:rPr lang="en-US" dirty="0"/>
              <a:t> IM injection should be done cautiously to avoid injection into a nerve or an artery. </a:t>
            </a:r>
          </a:p>
          <a:p>
            <a:r>
              <a:rPr lang="en-US" dirty="0"/>
              <a:t> Advise clients to complete the entire course of therapy regardless of presence o</a:t>
            </a:r>
            <a:r>
              <a:rPr lang="en-US" altLang="en" dirty="0"/>
              <a:t>r</a:t>
            </a:r>
            <a:r>
              <a:rPr lang="en-US" dirty="0"/>
              <a:t> absence of symptoms.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spc="-50" dirty="0">
                <a:solidFill>
                  <a:srgbClr val="000000">
                    <a:lumMod val="75000"/>
                    <a:lumOff val="25000"/>
                  </a:srgbClr>
                </a:solidFill>
              </a:rPr>
              <a:t>Classification of antibiotics</a:t>
            </a:r>
            <a:endParaRPr lang="en-US" b="1" dirty="0"/>
          </a:p>
        </p:txBody>
      </p:sp>
      <p:sp>
        <p:nvSpPr>
          <p:cNvPr id="10487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000"/>
          </a:bodyPr>
          <a:lstStyle/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Beta- lactam antibiotics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tetracycline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Aminoglycoside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Macrolides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Quinolones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Azoles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Antimycobacterial 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Sulphonemides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lincosamides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Unclassified antibiotics like chloramphenicol, spectinomycin and vancomycin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</a:t>
            </a:r>
            <a:r>
              <a:rPr lang="en-US" b="1" dirty="0"/>
              <a:t>cephalosporins</a:t>
            </a:r>
          </a:p>
        </p:txBody>
      </p:sp>
      <p:sp>
        <p:nvSpPr>
          <p:cNvPr id="104876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Cephalosporins are the most frequently prescribed class of antibiotics.</a:t>
            </a:r>
          </a:p>
          <a:p>
            <a:r>
              <a:rPr lang="en-US" dirty="0"/>
              <a:t>They are structurally and pharmacologically related to the penicillins. they  have a wider spectrum of activity than penicillins hence they are more expensive.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4000" b="1" dirty="0"/>
              <a:t>mechanisms of action</a:t>
            </a:r>
          </a:p>
          <a:p>
            <a:r>
              <a:rPr lang="en-US" dirty="0"/>
              <a:t>They are bactericidal, interfere with  the bacterial cell wall synthesis.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</a:t>
            </a:r>
            <a:r>
              <a:rPr lang="en-US" b="1" dirty="0"/>
              <a:t>Classification of cephalosporins</a:t>
            </a:r>
          </a:p>
        </p:txBody>
      </p:sp>
      <p:sp>
        <p:nvSpPr>
          <p:cNvPr id="10487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grouped in “generations” based on  their spectrum of antimicrobial activity.</a:t>
            </a:r>
          </a:p>
          <a:p>
            <a:r>
              <a:rPr lang="en-US" dirty="0"/>
              <a:t>The first cephalosporins were designated first generation while later, more extended generation cephalosporins.</a:t>
            </a:r>
          </a:p>
          <a:p>
            <a:r>
              <a:rPr lang="en-US" dirty="0"/>
              <a:t>Each newer generation of cephalosporins has a significantly</a:t>
            </a:r>
            <a:r>
              <a:rPr lang="en-US" b="1" dirty="0"/>
              <a:t> greater gram negative</a:t>
            </a:r>
            <a:r>
              <a:rPr lang="en-US" dirty="0"/>
              <a:t> </a:t>
            </a:r>
            <a:r>
              <a:rPr lang="en-US" b="1" dirty="0"/>
              <a:t>antimicrobial</a:t>
            </a:r>
            <a:r>
              <a:rPr lang="en-US" dirty="0"/>
              <a:t> properties than the preceding generation, in most cases with decreased activity against gram positive organism.</a:t>
            </a:r>
          </a:p>
          <a:p>
            <a:r>
              <a:rPr lang="en-US" dirty="0"/>
              <a:t>The newer agents have a much longer half life resulting in the decreased of dosing frequency.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first generation cephalosporins</a:t>
            </a:r>
          </a:p>
        </p:txBody>
      </p:sp>
      <p:sp>
        <p:nvSpPr>
          <p:cNvPr id="104876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10000"/>
          </a:bodyPr>
          <a:lstStyle/>
          <a:p>
            <a:r>
              <a:rPr lang="en-US" dirty="0"/>
              <a:t>These are generally active against gram positive bacteria. They have moderate activity against gram negative bacterial. </a:t>
            </a:r>
          </a:p>
          <a:p>
            <a:r>
              <a:rPr lang="en-US" dirty="0"/>
              <a:t>They include;</a:t>
            </a:r>
          </a:p>
          <a:p>
            <a:r>
              <a:rPr lang="en-US" dirty="0"/>
              <a:t>cephalexin.</a:t>
            </a:r>
          </a:p>
          <a:p>
            <a:r>
              <a:rPr lang="en-US" dirty="0"/>
              <a:t>Cephaloridine</a:t>
            </a:r>
          </a:p>
          <a:p>
            <a:r>
              <a:rPr lang="en-US" dirty="0"/>
              <a:t>Cephalothin</a:t>
            </a:r>
          </a:p>
          <a:p>
            <a:r>
              <a:rPr lang="en-US" dirty="0"/>
              <a:t>Cephapirin</a:t>
            </a:r>
          </a:p>
          <a:p>
            <a:r>
              <a:rPr lang="en-US" dirty="0"/>
              <a:t>Cefazolin</a:t>
            </a:r>
          </a:p>
          <a:p>
            <a:r>
              <a:rPr lang="en-US" dirty="0"/>
              <a:t>Cephradine</a:t>
            </a:r>
          </a:p>
          <a:p>
            <a:r>
              <a:rPr lang="en-US" dirty="0"/>
              <a:t>Cefadroxil.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second generation cephalosporin</a:t>
            </a:r>
          </a:p>
        </p:txBody>
      </p:sp>
      <p:sp>
        <p:nvSpPr>
          <p:cNvPr id="10487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have a greater gram-negative spectrum eg H.influenza n. gonorrhea, E.coli, shigella.</a:t>
            </a:r>
          </a:p>
          <a:p>
            <a:r>
              <a:rPr lang="en-US" dirty="0"/>
              <a:t>Also some gram-positive organism e.g. clostridium, staphylococcus,  streptococcus and pneumococcus.</a:t>
            </a:r>
          </a:p>
          <a:p>
            <a:r>
              <a:rPr lang="en-US" dirty="0"/>
              <a:t>they are more resistant to beta lactamase.</a:t>
            </a:r>
          </a:p>
          <a:p>
            <a:pPr marL="0" indent="0">
              <a:buNone/>
            </a:pPr>
            <a:r>
              <a:rPr lang="en-US" b="1" dirty="0"/>
              <a:t>Indication</a:t>
            </a:r>
          </a:p>
          <a:p>
            <a:r>
              <a:rPr lang="en-US" dirty="0"/>
              <a:t>Upper and lower respiratory tract infection</a:t>
            </a:r>
          </a:p>
          <a:p>
            <a:r>
              <a:rPr lang="en-US" dirty="0"/>
              <a:t>Sinusitis</a:t>
            </a:r>
          </a:p>
          <a:p>
            <a:r>
              <a:rPr lang="en-US" dirty="0"/>
              <a:t>Otitis media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Third generation cephalosporins</a:t>
            </a:r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are especially better than SECOND AND FIRST generation cephalosporin against gram negative bacteria.</a:t>
            </a:r>
          </a:p>
          <a:p>
            <a:r>
              <a:rPr lang="en-US" dirty="0"/>
              <a:t>These are;</a:t>
            </a:r>
          </a:p>
          <a:p>
            <a:r>
              <a:rPr lang="en-US" dirty="0"/>
              <a:t>Cefriaxone</a:t>
            </a:r>
          </a:p>
          <a:p>
            <a:r>
              <a:rPr lang="en-US" dirty="0"/>
              <a:t>Cefperazone</a:t>
            </a:r>
          </a:p>
          <a:p>
            <a:r>
              <a:rPr lang="en-US" dirty="0"/>
              <a:t>Cefotaxime</a:t>
            </a:r>
          </a:p>
          <a:p>
            <a:r>
              <a:rPr lang="en-US" dirty="0"/>
              <a:t>Ceftazidine</a:t>
            </a:r>
          </a:p>
          <a:p>
            <a:r>
              <a:rPr lang="en-US" dirty="0"/>
              <a:t>Cefodizime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Fourth generation cephalosporin</a:t>
            </a:r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10000"/>
          </a:bodyPr>
          <a:lstStyle/>
          <a:p>
            <a:r>
              <a:rPr lang="en-US" dirty="0"/>
              <a:t>These drugs are very good against both gram positive and gram negative bacteria</a:t>
            </a:r>
          </a:p>
          <a:p>
            <a:r>
              <a:rPr lang="en-US" dirty="0"/>
              <a:t>Examples ;</a:t>
            </a:r>
          </a:p>
          <a:p>
            <a:r>
              <a:rPr lang="en-US" dirty="0"/>
              <a:t>Cefepime</a:t>
            </a:r>
          </a:p>
          <a:p>
            <a:r>
              <a:rPr lang="en-US" dirty="0"/>
              <a:t>Cefditoren and loracarbef.</a:t>
            </a:r>
          </a:p>
          <a:p>
            <a:pPr marL="0" indent="0">
              <a:buNone/>
            </a:pPr>
            <a:r>
              <a:rPr lang="en-US" b="1" dirty="0"/>
              <a:t>Pharmacokinetic of cephalosporins </a:t>
            </a:r>
          </a:p>
          <a:p>
            <a:pPr marL="0" indent="0">
              <a:buNone/>
            </a:pPr>
            <a:r>
              <a:rPr lang="en-US" dirty="0"/>
              <a:t>Usually given parenterally, though few may be given orally e.g.</a:t>
            </a:r>
          </a:p>
          <a:p>
            <a:pPr marL="0" indent="0">
              <a:buNone/>
            </a:pPr>
            <a:r>
              <a:rPr lang="en-US" dirty="0"/>
              <a:t>       cephalexin</a:t>
            </a:r>
          </a:p>
          <a:p>
            <a:pPr marL="0" indent="0">
              <a:buNone/>
            </a:pPr>
            <a:r>
              <a:rPr lang="en-US" dirty="0"/>
              <a:t>        cephradine</a:t>
            </a:r>
          </a:p>
          <a:p>
            <a:pPr marL="0" indent="0">
              <a:buNone/>
            </a:pPr>
            <a:r>
              <a:rPr lang="en-US" dirty="0"/>
              <a:t>        cefadroxil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Distribution- </a:t>
            </a:r>
            <a:r>
              <a:rPr lang="en-US" dirty="0"/>
              <a:t>Wide distribution because of lipid solubility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Metabolism- </a:t>
            </a:r>
            <a:r>
              <a:rPr lang="en-US" dirty="0"/>
              <a:t>in the liver with half life of 1-4 hours.</a:t>
            </a:r>
          </a:p>
          <a:p>
            <a:pPr marL="0" indent="0">
              <a:buNone/>
            </a:pPr>
            <a:r>
              <a:rPr lang="en-US" b="1" dirty="0"/>
              <a:t>Excretion- </a:t>
            </a:r>
            <a:r>
              <a:rPr lang="en-US" dirty="0"/>
              <a:t> excreted unchanged in urine especially tubular secretion.</a:t>
            </a:r>
          </a:p>
          <a:p>
            <a:r>
              <a:rPr lang="en-US" dirty="0"/>
              <a:t>Dosage should be reduced for patients with renal impairment.</a:t>
            </a:r>
          </a:p>
          <a:p>
            <a:r>
              <a:rPr lang="en-US" dirty="0"/>
              <a:t>Active excretion in the kidneys can be blocked by probenecid.</a:t>
            </a:r>
          </a:p>
          <a:p>
            <a:pPr marL="0" indent="0">
              <a:buNone/>
            </a:pPr>
            <a:r>
              <a:rPr lang="en-US" b="1" dirty="0"/>
              <a:t>Indication; </a:t>
            </a:r>
            <a:r>
              <a:rPr lang="en-US" dirty="0"/>
              <a:t>Septicemia, Pneumonia, Meningitis, Biliary tract infection, Peritonitis, Urinary tract infection, sinusitis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Unwanted effects of cephalosporins</a:t>
            </a:r>
          </a:p>
        </p:txBody>
      </p:sp>
      <p:sp>
        <p:nvSpPr>
          <p:cNvPr id="1048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Hypersensitivit</a:t>
            </a:r>
            <a:r>
              <a:rPr lang="en-US" dirty="0"/>
              <a:t>y is the most common</a:t>
            </a:r>
          </a:p>
          <a:p>
            <a:pPr marL="0" indent="0">
              <a:buNone/>
            </a:pPr>
            <a:r>
              <a:rPr lang="en-US" dirty="0"/>
              <a:t>10% of the patients sensitive to penicillin are sensitive to cephalosporin.</a:t>
            </a:r>
          </a:p>
          <a:p>
            <a:r>
              <a:rPr lang="en-US" b="1" dirty="0"/>
              <a:t>Hemorrhage</a:t>
            </a:r>
            <a:r>
              <a:rPr lang="en-US" dirty="0"/>
              <a:t> due to interference with blood clotting factors.</a:t>
            </a:r>
          </a:p>
          <a:p>
            <a:r>
              <a:rPr lang="en-US" dirty="0"/>
              <a:t>Use of cephalosporin for more than two weeks causes </a:t>
            </a:r>
            <a:r>
              <a:rPr lang="en-US" b="1" dirty="0"/>
              <a:t>thrombocytopenia, neutropenia, interstitial nephritis and abnormal liver function tests.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Drug interactions</a:t>
            </a:r>
            <a:br>
              <a:rPr lang="en-US" dirty="0"/>
            </a:b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Cephalosporin with </a:t>
            </a:r>
            <a:r>
              <a:rPr lang="en-US" b="1" dirty="0"/>
              <a:t>alcohol</a:t>
            </a:r>
            <a:r>
              <a:rPr lang="en-US" dirty="0"/>
              <a:t>- disulfiram like effects.</a:t>
            </a:r>
          </a:p>
          <a:p>
            <a:pPr marL="0" indent="0">
              <a:buNone/>
            </a:pPr>
            <a:r>
              <a:rPr lang="en-US" dirty="0"/>
              <a:t>Patient should avoid alcohol when taking the drug.</a:t>
            </a:r>
          </a:p>
          <a:p>
            <a:r>
              <a:rPr lang="en-US" dirty="0"/>
              <a:t>Cephalosporin with high f</a:t>
            </a:r>
            <a:r>
              <a:rPr lang="en-US" b="1" dirty="0"/>
              <a:t>rusemide </a:t>
            </a:r>
            <a:r>
              <a:rPr lang="en-US" dirty="0"/>
              <a:t>and </a:t>
            </a:r>
            <a:r>
              <a:rPr lang="en-US" b="1" dirty="0"/>
              <a:t>torsemide</a:t>
            </a:r>
            <a:r>
              <a:rPr lang="en-US" dirty="0"/>
              <a:t> are likely to cause nephrotoxicity.</a:t>
            </a:r>
          </a:p>
          <a:p>
            <a:r>
              <a:rPr lang="en-US" dirty="0"/>
              <a:t>Cephalosporin with </a:t>
            </a:r>
            <a:r>
              <a:rPr lang="en-US" b="1" dirty="0"/>
              <a:t>aminoglycoside</a:t>
            </a:r>
            <a:r>
              <a:rPr lang="en-US" dirty="0"/>
              <a:t> – nephrotoxicity.</a:t>
            </a:r>
          </a:p>
          <a:p>
            <a:r>
              <a:rPr lang="en-US" dirty="0"/>
              <a:t>Cephalosporin with </a:t>
            </a:r>
            <a:r>
              <a:rPr lang="en-US" b="1" dirty="0"/>
              <a:t>oral anticoagulant </a:t>
            </a:r>
            <a:r>
              <a:rPr lang="en-US" dirty="0"/>
              <a:t>like warfarin may cause bleed because both interfere with clotting factors.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Ceftriaxone (Rocephin)</a:t>
            </a:r>
          </a:p>
        </p:txBody>
      </p:sp>
      <p:sp>
        <p:nvSpPr>
          <p:cNvPr id="10485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lstStyle/>
          <a:p>
            <a:r>
              <a:rPr lang="en-US" dirty="0"/>
              <a:t>Half life 4hours hence requires to be administered once a daily.</a:t>
            </a:r>
          </a:p>
          <a:p>
            <a:pPr marL="0" indent="0">
              <a:buNone/>
            </a:pPr>
            <a:r>
              <a:rPr lang="en-US" sz="4000" b="1" dirty="0"/>
              <a:t>Indication;</a:t>
            </a:r>
            <a:r>
              <a:rPr lang="en-US" sz="4000" dirty="0"/>
              <a:t> </a:t>
            </a:r>
            <a:r>
              <a:rPr lang="en-US" dirty="0"/>
              <a:t>Septicemia, Pneumonia, UTI, RTI, soft tissue infections.</a:t>
            </a:r>
          </a:p>
          <a:p>
            <a:pPr marL="0" indent="0">
              <a:buNone/>
            </a:pPr>
            <a:r>
              <a:rPr lang="en-US" sz="4000" b="1" dirty="0"/>
              <a:t>Contraindication;</a:t>
            </a:r>
          </a:p>
          <a:p>
            <a:r>
              <a:rPr lang="en-US" sz="4000" dirty="0"/>
              <a:t> </a:t>
            </a:r>
            <a:r>
              <a:rPr lang="en-US" dirty="0"/>
              <a:t>penicillin sensitivity</a:t>
            </a:r>
          </a:p>
          <a:p>
            <a:r>
              <a:rPr lang="en-US" dirty="0"/>
              <a:t>Administer with caution in renal impairment.</a:t>
            </a:r>
          </a:p>
          <a:p>
            <a:r>
              <a:rPr lang="en-US" dirty="0"/>
              <a:t>Do not administer to infants below 6 weeks.</a:t>
            </a:r>
          </a:p>
          <a:p>
            <a:r>
              <a:rPr lang="en-US" dirty="0"/>
              <a:t>Cephalosporin hypersensitivity. </a:t>
            </a:r>
            <a:endParaRPr lang="en-US" b="1" dirty="0"/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spc="-50" dirty="0">
                <a:solidFill>
                  <a:srgbClr val="000000">
                    <a:lumMod val="75000"/>
                    <a:lumOff val="25000"/>
                  </a:srgbClr>
                </a:solidFill>
              </a:rPr>
              <a:t>Beta –lactam antibiotics</a:t>
            </a:r>
            <a:endParaRPr lang="en-US" b="1" dirty="0"/>
          </a:p>
        </p:txBody>
      </p:sp>
      <p:sp>
        <p:nvSpPr>
          <p:cNvPr id="10487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All beta –lactam compounds ,so named because of their unique four membered lactam ring as a basic chemical structure. </a:t>
            </a:r>
          </a:p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They are sub divided in to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Penicillin 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Cephalosporins </a:t>
            </a: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Others e.g. carbapenems and monobactams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Nursing administration</a:t>
            </a:r>
          </a:p>
          <a:p>
            <a:r>
              <a:rPr lang="en-US" dirty="0"/>
              <a:t> Instruct clients to complete the prescribed course of therapy, even though symptoms may resolve before the full course of antimicrobial treatment is completed. </a:t>
            </a:r>
          </a:p>
          <a:p>
            <a:r>
              <a:rPr lang="en-US" dirty="0"/>
              <a:t> Advise clients to take oral cephalosporins with food. </a:t>
            </a:r>
          </a:p>
          <a:p>
            <a:r>
              <a:rPr lang="en-US" dirty="0"/>
              <a:t> Instruct clients to store oral cephalosporin suspensions in a refrigerator.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</a:t>
            </a:r>
            <a:r>
              <a:rPr lang="en-US" b="1" dirty="0"/>
              <a:t>tetracyclines</a:t>
            </a:r>
          </a:p>
        </p:txBody>
      </p:sp>
      <p:sp>
        <p:nvSpPr>
          <p:cNvPr id="1048769" name="Content Placeholder 2"/>
          <p:cNvSpPr>
            <a:spLocks noGrp="1"/>
          </p:cNvSpPr>
          <p:nvPr>
            <p:ph idx="1"/>
          </p:nvPr>
        </p:nvSpPr>
        <p:spPr>
          <a:xfrm>
            <a:off x="668867" y="1825625"/>
            <a:ext cx="10515600" cy="4351338"/>
          </a:xfrm>
        </p:spPr>
        <p:txBody>
          <a:bodyPr>
            <a:normAutofit fontScale="96429"/>
          </a:bodyPr>
          <a:lstStyle/>
          <a:p>
            <a:r>
              <a:rPr lang="en-US" dirty="0"/>
              <a:t>First isolated in 1948, isolated from Streptomyces fungi. </a:t>
            </a:r>
          </a:p>
          <a:p>
            <a:r>
              <a:rPr lang="en-US" b="1" dirty="0"/>
              <a:t>Naturally occurring;</a:t>
            </a:r>
          </a:p>
          <a:p>
            <a:pPr marL="0" indent="0">
              <a:buNone/>
            </a:pPr>
            <a:r>
              <a:rPr lang="en-US" dirty="0"/>
              <a:t>-tetracycline</a:t>
            </a:r>
          </a:p>
          <a:p>
            <a:pPr marL="0" indent="0">
              <a:buNone/>
            </a:pPr>
            <a:r>
              <a:rPr lang="en-US" dirty="0"/>
              <a:t>-chlortetracycline</a:t>
            </a:r>
          </a:p>
          <a:p>
            <a:pPr marL="0" indent="0">
              <a:buNone/>
            </a:pPr>
            <a:r>
              <a:rPr lang="en-US" dirty="0"/>
              <a:t>-oxytetracycline</a:t>
            </a:r>
          </a:p>
          <a:p>
            <a:pPr marL="0" indent="0">
              <a:buNone/>
            </a:pPr>
            <a:r>
              <a:rPr lang="en-US" dirty="0"/>
              <a:t>-demeclocycline</a:t>
            </a:r>
          </a:p>
          <a:p>
            <a:pPr marL="0" indent="0">
              <a:buNone/>
            </a:pPr>
            <a:r>
              <a:rPr lang="en-US" b="1" dirty="0"/>
              <a:t>Semi-synthetic</a:t>
            </a:r>
          </a:p>
          <a:p>
            <a:pPr marL="0" indent="0">
              <a:buNone/>
            </a:pPr>
            <a:r>
              <a:rPr lang="en-US" dirty="0"/>
              <a:t>Doxycycline, lymecycline, meclocycline, methacyline, minocycline, rolitetracycline.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pharmacokinetics</a:t>
            </a:r>
          </a:p>
        </p:txBody>
      </p:sp>
      <p:sp>
        <p:nvSpPr>
          <p:cNvPr id="10487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r>
              <a:rPr lang="en-US" dirty="0"/>
              <a:t>Tetracyclines are partially absorbed in the alimentary tract EXCEPT minocycline and doxycycline which have a good absorption.</a:t>
            </a:r>
          </a:p>
          <a:p>
            <a:r>
              <a:rPr lang="en-US" dirty="0"/>
              <a:t>Absorption is increased in absence of food</a:t>
            </a:r>
          </a:p>
          <a:p>
            <a:r>
              <a:rPr lang="en-US" dirty="0"/>
              <a:t> antacids and milk decrease absorption as they contain metals like </a:t>
            </a:r>
            <a:r>
              <a:rPr lang="en-US" b="1" dirty="0"/>
              <a:t>magnesium, calcium, aluminum ,iron </a:t>
            </a:r>
            <a:r>
              <a:rPr lang="en-US" dirty="0"/>
              <a:t>which chelate with them.</a:t>
            </a:r>
          </a:p>
          <a:p>
            <a:r>
              <a:rPr lang="en-US" b="1" dirty="0"/>
              <a:t>Distribution</a:t>
            </a:r>
            <a:r>
              <a:rPr lang="en-US" dirty="0"/>
              <a:t> is narrow but they cross the placenta barrier.</a:t>
            </a:r>
          </a:p>
          <a:p>
            <a:r>
              <a:rPr lang="en-US" b="1" dirty="0"/>
              <a:t>Metabolism</a:t>
            </a:r>
            <a:r>
              <a:rPr lang="en-US" dirty="0"/>
              <a:t> is in the liver</a:t>
            </a:r>
          </a:p>
          <a:p>
            <a:r>
              <a:rPr lang="en-US" b="1" dirty="0"/>
              <a:t>Excretion</a:t>
            </a:r>
            <a:r>
              <a:rPr lang="en-US" dirty="0"/>
              <a:t> in urine  via glomerular filtration unchanged.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pharmacodynamics</a:t>
            </a:r>
          </a:p>
        </p:txBody>
      </p:sp>
      <p:sp>
        <p:nvSpPr>
          <p:cNvPr id="104877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Tetracyclines are broad spectrum bacteriostatic.</a:t>
            </a:r>
          </a:p>
          <a:p>
            <a:r>
              <a:rPr lang="en-US" dirty="0"/>
              <a:t>They inhibit protein synthesis by binding to the 30s sub unit of the bacterial ribosomes.</a:t>
            </a:r>
          </a:p>
          <a:p>
            <a:r>
              <a:rPr lang="en-US" b="1" dirty="0"/>
              <a:t>Indication; </a:t>
            </a:r>
            <a:r>
              <a:rPr lang="en-US" dirty="0"/>
              <a:t>psittacosis, pneumonia, brucellosis, shigellosis, rickettsia diseases e.g. Q fever, typhus, cholera, borrelia ( lame disease, relapsing fever)acne ,amoebic dysentery, spirochetes, protozoa, bacillary dysentery and chlamydia infections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Title 1"/>
          <p:cNvSpPr>
            <a:spLocks noGrp="1"/>
          </p:cNvSpPr>
          <p:nvPr>
            <p:ph type="title"/>
          </p:nvPr>
        </p:nvSpPr>
        <p:spPr>
          <a:xfrm>
            <a:off x="880532" y="365125"/>
            <a:ext cx="10473267" cy="1325563"/>
          </a:xfrm>
        </p:spPr>
        <p:txBody>
          <a:bodyPr/>
          <a:lstStyle/>
          <a:p>
            <a:r>
              <a:rPr lang="en-US" dirty="0"/>
              <a:t>                          </a:t>
            </a:r>
            <a:r>
              <a:rPr lang="en-US" b="1" dirty="0"/>
              <a:t>aminoglycosides</a:t>
            </a:r>
          </a:p>
        </p:txBody>
      </p:sp>
      <p:sp>
        <p:nvSpPr>
          <p:cNvPr id="1048775" name="Content Placeholder 2"/>
          <p:cNvSpPr>
            <a:spLocks noGrp="1"/>
          </p:cNvSpPr>
          <p:nvPr>
            <p:ph idx="1"/>
          </p:nvPr>
        </p:nvSpPr>
        <p:spPr>
          <a:xfrm>
            <a:off x="488244" y="1690688"/>
            <a:ext cx="10515600" cy="4351338"/>
          </a:xfrm>
        </p:spPr>
        <p:txBody>
          <a:bodyPr>
            <a:normAutofit fontScale="96786" lnSpcReduction="10000"/>
          </a:bodyPr>
          <a:lstStyle/>
          <a:p>
            <a:pPr marL="0" indent="0">
              <a:buNone/>
            </a:pPr>
            <a:r>
              <a:rPr lang="en-US" dirty="0"/>
              <a:t>Examples;</a:t>
            </a:r>
          </a:p>
          <a:p>
            <a:pPr marL="0" indent="0">
              <a:buNone/>
            </a:pPr>
            <a:r>
              <a:rPr lang="en-US" dirty="0"/>
              <a:t>Gentamycin,  kanamycin, amikacin, tobramycin, streptomycin, neomycin, </a:t>
            </a:r>
          </a:p>
          <a:p>
            <a:pPr marL="0" indent="0">
              <a:buNone/>
            </a:pPr>
            <a:r>
              <a:rPr lang="en-US" dirty="0"/>
              <a:t>They are always used in combination of beta lactam antibiotic  because of their synergism effect.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4000" b="1" dirty="0"/>
              <a:t>pharmacokinetics; </a:t>
            </a:r>
            <a:r>
              <a:rPr lang="en-US" dirty="0"/>
              <a:t>they are water soluble hence hey not absorbed through the gut .</a:t>
            </a:r>
          </a:p>
          <a:p>
            <a:pPr marL="0" indent="0">
              <a:buNone/>
            </a:pPr>
            <a:r>
              <a:rPr lang="en-US" dirty="0"/>
              <a:t>They are given IM/IV route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4000" b="1" dirty="0"/>
              <a:t>distribution</a:t>
            </a:r>
            <a:r>
              <a:rPr lang="en-US" sz="3000" b="1" dirty="0"/>
              <a:t>; </a:t>
            </a:r>
            <a:r>
              <a:rPr lang="en-US" sz="3000" dirty="0"/>
              <a:t>narrowly distributed  hence do not cross the blood brain barrier.</a:t>
            </a:r>
            <a:endParaRPr lang="en-US" sz="3000" b="1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                                                         </a:t>
            </a:r>
            <a:r>
              <a:rPr lang="en-US" b="1" dirty="0"/>
              <a:t>Pharmacodynamics/mechanism of action</a:t>
            </a:r>
          </a:p>
        </p:txBody>
      </p:sp>
      <p:sp>
        <p:nvSpPr>
          <p:cNvPr id="104877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they are bactericidal act by binding to the 30s ribosomal sub unit and they inhibit bacterial protein synthesis.</a:t>
            </a:r>
          </a:p>
          <a:p>
            <a:r>
              <a:rPr lang="en-US" b="1" dirty="0"/>
              <a:t>Drug interaction;</a:t>
            </a:r>
          </a:p>
          <a:p>
            <a:r>
              <a:rPr lang="en-US" dirty="0"/>
              <a:t>-muscle weakness or paralysis  when given with neural muscular</a:t>
            </a:r>
            <a:r>
              <a:rPr lang="en-US" b="1" dirty="0"/>
              <a:t> </a:t>
            </a:r>
            <a:r>
              <a:rPr lang="en-US" dirty="0"/>
              <a:t>blocking agent.</a:t>
            </a:r>
          </a:p>
          <a:p>
            <a:r>
              <a:rPr lang="en-US" dirty="0"/>
              <a:t>Ototoxicity when given with ototoxic agent.</a:t>
            </a:r>
          </a:p>
          <a:p>
            <a:r>
              <a:rPr lang="en-US" dirty="0"/>
              <a:t>Synergic effect when give with beta lactam antibiotic . </a:t>
            </a:r>
          </a:p>
          <a:p>
            <a:r>
              <a:rPr lang="en-US" dirty="0"/>
              <a:t>Bone marrow depression when give with bone marrow depressing agents.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Unwanted effects </a:t>
            </a:r>
          </a:p>
        </p:txBody>
      </p:sp>
      <p:sp>
        <p:nvSpPr>
          <p:cNvPr id="10487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6071" lnSpcReduction="10000"/>
          </a:bodyPr>
          <a:lstStyle/>
          <a:p>
            <a:r>
              <a:rPr lang="en-US" dirty="0"/>
              <a:t>Have serious un wanted effects and that are dose dependent </a:t>
            </a:r>
          </a:p>
          <a:p>
            <a:pPr marL="0" indent="0">
              <a:buNone/>
            </a:pPr>
            <a:r>
              <a:rPr lang="en-US" b="1" dirty="0"/>
              <a:t>these are;</a:t>
            </a:r>
            <a:r>
              <a:rPr lang="en-US" dirty="0"/>
              <a:t> nausea, vomiting,  diarrhea , lethargy, hypersensitivity and headache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Others are </a:t>
            </a:r>
            <a:r>
              <a:rPr lang="en-US" dirty="0"/>
              <a:t>,nephrotoxicity, ,ototoxicity, bone marrow depression, neuromuscular blockade, palpitation, numbness, tingling sensation, depression and disorientation. </a:t>
            </a:r>
          </a:p>
          <a:p>
            <a:pPr marL="0" indent="0">
              <a:buNone/>
            </a:pPr>
            <a:r>
              <a:rPr lang="en-US" b="1" dirty="0"/>
              <a:t>Contraindication </a:t>
            </a:r>
          </a:p>
          <a:p>
            <a:r>
              <a:rPr lang="en-US" dirty="0"/>
              <a:t>Patients with </a:t>
            </a:r>
            <a:r>
              <a:rPr lang="en-US" b="1" dirty="0"/>
              <a:t>hearing deficit </a:t>
            </a:r>
            <a:r>
              <a:rPr lang="en-US" dirty="0"/>
              <a:t>because thy damage the 8</a:t>
            </a:r>
            <a:r>
              <a:rPr lang="en-US" baseline="30000" dirty="0"/>
              <a:t>th</a:t>
            </a:r>
            <a:r>
              <a:rPr lang="en-US" dirty="0"/>
              <a:t> cranial nerve(vestibular cochlear/auditory nerve)</a:t>
            </a:r>
          </a:p>
          <a:p>
            <a:r>
              <a:rPr lang="en-US" b="1" dirty="0"/>
              <a:t>Myasthenia gravis </a:t>
            </a:r>
            <a:r>
              <a:rPr lang="en-US" dirty="0"/>
              <a:t>since they cause neural muscular blockade.</a:t>
            </a:r>
          </a:p>
          <a:p>
            <a:r>
              <a:rPr lang="en-US" dirty="0"/>
              <a:t>Patients with </a:t>
            </a:r>
            <a:r>
              <a:rPr lang="en-US" b="1" dirty="0"/>
              <a:t>severe renal disease </a:t>
            </a:r>
            <a:r>
              <a:rPr lang="en-US" dirty="0"/>
              <a:t>as they are nephrotoxic</a:t>
            </a:r>
          </a:p>
          <a:p>
            <a:r>
              <a:rPr lang="en-US" dirty="0"/>
              <a:t>Hypersensitivity</a:t>
            </a:r>
          </a:p>
          <a:p>
            <a:r>
              <a:rPr lang="en-US" dirty="0"/>
              <a:t>Neonates, geriantrics, infant, botulism and patients with packinsonism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</a:t>
            </a:r>
            <a:r>
              <a:rPr lang="en-US" b="1" dirty="0"/>
              <a:t>Gentamycin</a:t>
            </a:r>
          </a:p>
        </p:txBody>
      </p:sp>
      <p:sp>
        <p:nvSpPr>
          <p:cNvPr id="104878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643" lnSpcReduction="10000"/>
          </a:bodyPr>
          <a:lstStyle/>
          <a:p>
            <a:r>
              <a:rPr lang="en-US" dirty="0"/>
              <a:t>This is the most active aminoglycoside.</a:t>
            </a:r>
          </a:p>
          <a:p>
            <a:r>
              <a:rPr lang="en-US" dirty="0"/>
              <a:t>Half life 2-3 hours and reaches peak plasma concentration within 30 minute.</a:t>
            </a:r>
          </a:p>
          <a:p>
            <a:r>
              <a:rPr lang="en-US" b="1" dirty="0"/>
              <a:t>route</a:t>
            </a:r>
            <a:r>
              <a:rPr lang="en-US" dirty="0"/>
              <a:t> of administration IM/IV. </a:t>
            </a:r>
          </a:p>
          <a:p>
            <a:r>
              <a:rPr lang="en-US" b="1" dirty="0"/>
              <a:t>indication</a:t>
            </a:r>
            <a:r>
              <a:rPr lang="en-US" dirty="0"/>
              <a:t> gram negative and gram positive; </a:t>
            </a:r>
            <a:r>
              <a:rPr lang="en-US" b="1" dirty="0"/>
              <a:t>septicemia, meningitis</a:t>
            </a:r>
            <a:r>
              <a:rPr lang="en-US" dirty="0"/>
              <a:t>, </a:t>
            </a:r>
            <a:r>
              <a:rPr lang="en-US" b="1" dirty="0"/>
              <a:t>endocarditis, UTI, neonatal sepsis</a:t>
            </a:r>
            <a:r>
              <a:rPr lang="en-US" dirty="0"/>
              <a:t> and </a:t>
            </a:r>
            <a:r>
              <a:rPr lang="en-US" b="1" dirty="0"/>
              <a:t>acute pyelonephritis </a:t>
            </a:r>
            <a:r>
              <a:rPr lang="en-US" dirty="0"/>
              <a:t>among other infections. </a:t>
            </a:r>
          </a:p>
          <a:p>
            <a:pPr marL="0" indent="0">
              <a:buNone/>
            </a:pPr>
            <a:r>
              <a:rPr lang="en-US" b="1" dirty="0"/>
              <a:t>Contraindications; </a:t>
            </a:r>
            <a:r>
              <a:rPr lang="en-US" dirty="0"/>
              <a:t>is like for the other aminoglycoside.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dosage adults </a:t>
            </a:r>
            <a:r>
              <a:rPr lang="en-US" dirty="0"/>
              <a:t>GIVE 2-5 MG/kg body weight daily 8hrly for 7 days. Reduce the dose in renal impairment and the elderly.</a:t>
            </a:r>
          </a:p>
          <a:p>
            <a:pPr marL="0" indent="0">
              <a:buNone/>
            </a:pPr>
            <a:r>
              <a:rPr lang="en-US" b="1" dirty="0"/>
              <a:t>Children below 2wks </a:t>
            </a:r>
            <a:r>
              <a:rPr lang="en-US" dirty="0"/>
              <a:t>3mgs/kg body weight every 12 hours.</a:t>
            </a:r>
          </a:p>
          <a:p>
            <a:pPr marL="0" indent="0">
              <a:buNone/>
            </a:pPr>
            <a:r>
              <a:rPr lang="en-US" dirty="0"/>
              <a:t>Those aged 2wks-12years 2mg/kg every 8 hourly.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</a:t>
            </a:r>
            <a:endParaRPr lang="en-US" b="1" dirty="0"/>
          </a:p>
        </p:txBody>
      </p:sp>
      <p:sp>
        <p:nvSpPr>
          <p:cNvPr id="10487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6071" lnSpcReduction="10000"/>
          </a:bodyPr>
          <a:lstStyle/>
          <a:p>
            <a:r>
              <a:rPr lang="en-US" dirty="0"/>
              <a:t>Aminoglycoside can replace penicillin in penicillin sensitive patients</a:t>
            </a:r>
          </a:p>
          <a:p>
            <a:r>
              <a:rPr lang="en-US" b="1" dirty="0"/>
              <a:t>Gentamycin</a:t>
            </a:r>
            <a:r>
              <a:rPr lang="en-US" dirty="0"/>
              <a:t> combine with penicillin have a synergic antibiotic effect expands the spectrum of antibiotics activity and prevent emergence of resistance..</a:t>
            </a:r>
          </a:p>
          <a:p>
            <a:r>
              <a:rPr lang="en-US" b="1" dirty="0"/>
              <a:t>Neomycin</a:t>
            </a:r>
            <a:r>
              <a:rPr lang="en-US" dirty="0"/>
              <a:t> and</a:t>
            </a:r>
            <a:r>
              <a:rPr lang="en-US" b="1" dirty="0"/>
              <a:t> kanamycin </a:t>
            </a:r>
            <a:r>
              <a:rPr lang="en-US" dirty="0"/>
              <a:t>can be used for hepatic coma to reduce normal flora and therefore ammonia gas formation.</a:t>
            </a:r>
          </a:p>
          <a:p>
            <a:r>
              <a:rPr lang="en-US" b="1" dirty="0"/>
              <a:t>Amikacin</a:t>
            </a:r>
            <a:r>
              <a:rPr lang="en-US" dirty="0"/>
              <a:t> has broadest antibacterial spectrum because it is stable to 8 of the 9 classified aminoglycoside inactivating enzymes whereas gentamycin is inactivated by five of them.</a:t>
            </a:r>
          </a:p>
          <a:p>
            <a:r>
              <a:rPr lang="en-US" b="1" dirty="0"/>
              <a:t> Amikacin </a:t>
            </a:r>
            <a:r>
              <a:rPr lang="en-US" dirty="0"/>
              <a:t>is  indicated for serious gram negative infections resistant to gentamycin.</a:t>
            </a:r>
          </a:p>
          <a:p>
            <a:r>
              <a:rPr lang="en-US" dirty="0"/>
              <a:t> Neomycin and framycetin are too toxic for systemic use hence used topically for treatment of </a:t>
            </a:r>
            <a:r>
              <a:rPr lang="en-US" b="1" dirty="0"/>
              <a:t>aer, nose </a:t>
            </a:r>
            <a:r>
              <a:rPr lang="en-US" dirty="0"/>
              <a:t>and </a:t>
            </a:r>
            <a:r>
              <a:rPr lang="en-US" b="1" dirty="0"/>
              <a:t>skin</a:t>
            </a:r>
            <a:r>
              <a:rPr lang="en-US" dirty="0"/>
              <a:t> infections,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</a:t>
            </a:r>
            <a:r>
              <a:rPr lang="en-US" b="1" dirty="0"/>
              <a:t>quinolones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104878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r>
              <a:rPr lang="en-US" dirty="0"/>
              <a:t>these are broad spectrum antibiotic though some like nalidixic acid and cinoxacin have a narrow antibacterial spectrum.</a:t>
            </a:r>
          </a:p>
          <a:p>
            <a:pPr marL="0" indent="0">
              <a:buNone/>
            </a:pPr>
            <a:r>
              <a:rPr lang="en-US" dirty="0"/>
              <a:t>other newer quinolones include</a:t>
            </a:r>
          </a:p>
          <a:p>
            <a:pPr marL="0" indent="0">
              <a:buNone/>
            </a:pPr>
            <a:r>
              <a:rPr lang="en-US" b="1" dirty="0"/>
              <a:t>norfloxacin</a:t>
            </a:r>
            <a:r>
              <a:rPr lang="en-US" dirty="0"/>
              <a:t> 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Ciprofloxacin</a:t>
            </a:r>
          </a:p>
          <a:p>
            <a:pPr marL="0" indent="0">
              <a:buNone/>
            </a:pPr>
            <a:r>
              <a:rPr lang="en-US" b="1" dirty="0"/>
              <a:t>Ofloxacin</a:t>
            </a:r>
          </a:p>
          <a:p>
            <a:pPr marL="0" indent="0">
              <a:buNone/>
            </a:pPr>
            <a:r>
              <a:rPr lang="en-US" b="1" dirty="0"/>
              <a:t>Levofloxacin</a:t>
            </a:r>
          </a:p>
          <a:p>
            <a:pPr marL="0" indent="0">
              <a:buNone/>
            </a:pPr>
            <a:r>
              <a:rPr lang="en-US" b="1" dirty="0"/>
              <a:t>Acrofloxacin</a:t>
            </a:r>
          </a:p>
          <a:p>
            <a:pPr marL="0" indent="0">
              <a:buNone/>
            </a:pPr>
            <a:r>
              <a:rPr lang="en-US" b="1" dirty="0"/>
              <a:t>pefloxacin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</a:t>
            </a:r>
            <a:r>
              <a:rPr lang="en-US" b="1" dirty="0"/>
              <a:t>penicillins</a:t>
            </a:r>
          </a:p>
        </p:txBody>
      </p:sp>
      <p:sp>
        <p:nvSpPr>
          <p:cNvPr id="10487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/>
          </a:bodyPr>
          <a:lstStyle/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4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Classification of penicillins</a:t>
            </a:r>
          </a:p>
          <a:p>
            <a:pPr lvl="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Narrow spectrum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e.g. benzyl penicillin, phenoxy methyl penicillin, penethicillin.</a:t>
            </a:r>
          </a:p>
          <a:p>
            <a:pPr lvl="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Antistaphylococcal penicillin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also called beta-lactamase resistant penicillin, or penicillinase resistant penicillin's e.g. nafcillin, cloxacillin, flucloxacillin, methicillin.</a:t>
            </a:r>
          </a:p>
          <a:p>
            <a:pPr lvl="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Broad spectrum penicillin e.g.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ampicillin, amoxicillin, bacampicillin</a:t>
            </a:r>
          </a:p>
          <a:p>
            <a:pPr lvl="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Antipseudomonal (extended spectrum penicillin) e.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g. carbecillin, carfecillin, ticarcillin, temocillin.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Pharmacodynamics </a:t>
            </a:r>
          </a:p>
        </p:txBody>
      </p:sp>
      <p:sp>
        <p:nvSpPr>
          <p:cNvPr id="10487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act by inhibiting bacterial DNA  gyrase the enzyme that maintains the Helical twist/structure of the DNA.</a:t>
            </a:r>
          </a:p>
          <a:p>
            <a:r>
              <a:rPr lang="en-US" dirty="0"/>
              <a:t>They are </a:t>
            </a:r>
            <a:r>
              <a:rPr lang="en-US" b="1" dirty="0"/>
              <a:t>bactericidal</a:t>
            </a:r>
            <a:r>
              <a:rPr lang="en-US" dirty="0"/>
              <a:t> but some are </a:t>
            </a:r>
            <a:r>
              <a:rPr lang="en-US" b="1" dirty="0"/>
              <a:t>bacteriostatic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Pharmacokinetics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104878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786" lnSpcReduction="10000"/>
          </a:bodyPr>
          <a:lstStyle/>
          <a:p>
            <a:r>
              <a:rPr lang="en-US" dirty="0"/>
              <a:t>Quinolones are absorbed in the gut though aluminum and magnesium antacid interfere with the </a:t>
            </a:r>
            <a:r>
              <a:rPr lang="en-US" b="1" dirty="0"/>
              <a:t>absorption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/>
              <a:t>Distribution </a:t>
            </a:r>
            <a:r>
              <a:rPr lang="en-US" dirty="0"/>
              <a:t>wide distribution such that they cross the placenta  and are distributed in breast milk.</a:t>
            </a:r>
          </a:p>
          <a:p>
            <a:r>
              <a:rPr lang="en-US" dirty="0"/>
              <a:t>They are concentrated in the lungs, kidneys, prostate, and phagocytes.</a:t>
            </a:r>
          </a:p>
          <a:p>
            <a:r>
              <a:rPr lang="en-US" dirty="0"/>
              <a:t>They don’t cross the BBB except ofloxacin and pefloxacin.</a:t>
            </a:r>
          </a:p>
          <a:p>
            <a:r>
              <a:rPr lang="en-US" b="1" dirty="0"/>
              <a:t>Metabolism  </a:t>
            </a:r>
            <a:r>
              <a:rPr lang="en-US" dirty="0"/>
              <a:t>they under go hepatic metabolism with a variable half life</a:t>
            </a:r>
          </a:p>
          <a:p>
            <a:r>
              <a:rPr lang="en-US" dirty="0"/>
              <a:t>Norfloxacin and ciprofloxacin half life of 2-3 hours, 5 hour ofloxacin, perfloxacin10 hour.</a:t>
            </a:r>
          </a:p>
          <a:p>
            <a:r>
              <a:rPr lang="en-US" b="1" dirty="0"/>
              <a:t>Excretion</a:t>
            </a:r>
            <a:r>
              <a:rPr lang="en-US" dirty="0"/>
              <a:t>/elimination via renal and biliary.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effects</a:t>
            </a:r>
          </a:p>
        </p:txBody>
      </p:sp>
      <p:sp>
        <p:nvSpPr>
          <p:cNvPr id="10487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GIT effects like nausea, vomiting, and diarrhea </a:t>
            </a:r>
          </a:p>
          <a:p>
            <a:r>
              <a:rPr lang="en-US" dirty="0"/>
              <a:t>CNS effects like dizziness, headache, confusion and convulsions.</a:t>
            </a:r>
          </a:p>
          <a:p>
            <a:r>
              <a:rPr lang="en-US" dirty="0"/>
              <a:t>Allergic reactions in form of skin rashes, </a:t>
            </a:r>
          </a:p>
          <a:p>
            <a:pPr marL="0" indent="0">
              <a:buNone/>
            </a:pPr>
            <a:r>
              <a:rPr lang="en-US" dirty="0"/>
              <a:t>They are reported to cause arthropathy in immature animals hence not recommended for children and adolescence unless the benefit out ways the risk.</a:t>
            </a:r>
          </a:p>
          <a:p>
            <a:r>
              <a:rPr lang="en-US" dirty="0"/>
              <a:t>Photosensitivity</a:t>
            </a:r>
          </a:p>
          <a:p>
            <a:r>
              <a:rPr lang="en-US" dirty="0"/>
              <a:t>Bone marrow suppression.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                                                   contraindication</a:t>
            </a:r>
          </a:p>
        </p:txBody>
      </p:sp>
      <p:sp>
        <p:nvSpPr>
          <p:cNvPr id="104879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6071" lnSpcReduction="20000"/>
          </a:bodyPr>
          <a:lstStyle/>
          <a:p>
            <a:r>
              <a:rPr lang="en-US" dirty="0"/>
              <a:t>History of epilepsy or seizures.</a:t>
            </a:r>
          </a:p>
          <a:p>
            <a:r>
              <a:rPr lang="en-US" dirty="0"/>
              <a:t>Glucose-7-phosphatedehydrogenase deficiency.</a:t>
            </a:r>
          </a:p>
          <a:p>
            <a:r>
              <a:rPr lang="en-US" dirty="0"/>
              <a:t>Myasthenia gravis.</a:t>
            </a:r>
          </a:p>
          <a:p>
            <a:r>
              <a:rPr lang="en-US" dirty="0"/>
              <a:t>Pregnancy and breast feeding.</a:t>
            </a:r>
          </a:p>
          <a:p>
            <a:pPr marL="0" indent="0">
              <a:buNone/>
            </a:pPr>
            <a:r>
              <a:rPr lang="en-US" sz="4000" b="1" dirty="0"/>
              <a:t>Indication; </a:t>
            </a:r>
            <a:r>
              <a:rPr lang="en-US" dirty="0"/>
              <a:t>quinolones are basically indicated for  UTI ciprofloxacin has a broader spectrum of antibacterial activity. </a:t>
            </a:r>
          </a:p>
          <a:p>
            <a:pPr marL="0" indent="0">
              <a:buNone/>
            </a:pPr>
            <a:r>
              <a:rPr lang="en-US" dirty="0"/>
              <a:t>These are often caused by gram negative organisms like E.coli, proteus  spp. Therefore infections like complicated UTI, inversive otitis externa, salmonella typhi infection, gonorrhea, bacteria prostatitis and cervicitis.</a:t>
            </a:r>
          </a:p>
          <a:p>
            <a:pPr marL="0" indent="0">
              <a:buNone/>
            </a:pPr>
            <a:r>
              <a:rPr lang="en-US" dirty="0"/>
              <a:t> They are also indicated for anthrax which has been used as a biological warfare. </a:t>
            </a:r>
          </a:p>
          <a:p>
            <a:pPr marL="0" indent="0">
              <a:buNone/>
            </a:pPr>
            <a:r>
              <a:rPr lang="en-US" dirty="0"/>
              <a:t>So the soldiers can take quinolones just before they go to war just in case they are at risk of exposure to anthrax.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drug interactions</a:t>
            </a:r>
          </a:p>
        </p:txBody>
      </p:sp>
      <p:sp>
        <p:nvSpPr>
          <p:cNvPr id="1048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antibiotics are enzyme (cytochrome p-450) inhibitor hence interact with other drugs at metabolism e.g. theophylline, warfarin, and caffeine.</a:t>
            </a:r>
          </a:p>
          <a:p>
            <a:r>
              <a:rPr lang="en-US" dirty="0"/>
              <a:t>NSAIDS and quinolones causes an increase in the risk of convulsion.</a:t>
            </a:r>
          </a:p>
          <a:p>
            <a:r>
              <a:rPr lang="en-US" dirty="0"/>
              <a:t>NSAIDS tends to potentiate the effect.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</a:t>
            </a:r>
            <a:r>
              <a:rPr lang="en-US" b="1" dirty="0"/>
              <a:t>ciprofloxacin</a:t>
            </a:r>
          </a:p>
        </p:txBody>
      </p:sp>
      <p:sp>
        <p:nvSpPr>
          <p:cNvPr id="1048797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 half life is 3hours</a:t>
            </a:r>
          </a:p>
          <a:p>
            <a:r>
              <a:rPr lang="en-US" dirty="0"/>
              <a:t>It is mostly effective against gram negative bacteria e.g. salmonella, shigella, Campylobacter,  pseudomonas,  enterobacteria.</a:t>
            </a:r>
          </a:p>
          <a:p>
            <a:r>
              <a:rPr lang="en-US" dirty="0"/>
              <a:t>It is indicated for chlamydia and some mycobacteria</a:t>
            </a:r>
          </a:p>
          <a:p>
            <a:pPr marL="0" indent="0">
              <a:buNone/>
            </a:pPr>
            <a:r>
              <a:rPr lang="en-US" sz="4000" b="1" dirty="0"/>
              <a:t>Indication</a:t>
            </a:r>
            <a:r>
              <a:rPr lang="en-US" b="1" dirty="0"/>
              <a:t> </a:t>
            </a:r>
            <a:r>
              <a:rPr lang="en-US" dirty="0"/>
              <a:t>UTI and genital urinary tract infections.</a:t>
            </a:r>
          </a:p>
          <a:p>
            <a:pPr marL="0" indent="0">
              <a:buNone/>
            </a:pPr>
            <a:r>
              <a:rPr lang="en-US" sz="4000" b="1" dirty="0"/>
              <a:t>Dosage </a:t>
            </a:r>
            <a:r>
              <a:rPr lang="en-US" b="1" dirty="0"/>
              <a:t> </a:t>
            </a:r>
          </a:p>
          <a:p>
            <a:r>
              <a:rPr lang="en-US" b="1" dirty="0"/>
              <a:t>Oral </a:t>
            </a:r>
            <a:r>
              <a:rPr lang="en-US" dirty="0"/>
              <a:t>250-750mg bd.</a:t>
            </a:r>
            <a:endParaRPr lang="en-US" b="1" dirty="0"/>
          </a:p>
          <a:p>
            <a:r>
              <a:rPr lang="en-US" b="1" dirty="0"/>
              <a:t>IV</a:t>
            </a:r>
            <a:r>
              <a:rPr lang="en-US" dirty="0"/>
              <a:t> infusion (30-60) 200-400mg twice daily.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Interactions Medication/Food Interactions Nursing Interventions/Client Education </a:t>
            </a:r>
            <a:endParaRPr lang="en-US" b="1" dirty="0"/>
          </a:p>
        </p:txBody>
      </p:sp>
      <p:sp>
        <p:nvSpPr>
          <p:cNvPr id="10487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786" lnSpcReduction="10000"/>
          </a:bodyPr>
          <a:lstStyle/>
          <a:p>
            <a:r>
              <a:rPr lang="en-US" dirty="0"/>
              <a:t> </a:t>
            </a:r>
            <a:r>
              <a:rPr lang="en-US" b="1" dirty="0"/>
              <a:t>Cationic compounds (aluminum-magnesium antacids, iron salts, sucralfate, milk and dairy products) decrease absorption of ciprofloxacin;</a:t>
            </a:r>
          </a:p>
          <a:p>
            <a:pPr marL="0" indent="0">
              <a:buNone/>
            </a:pPr>
            <a:r>
              <a:rPr lang="en-US" dirty="0"/>
              <a:t> Administer cationic compounds 6 hrs. before or 2 hrs after ciprofloxacin</a:t>
            </a:r>
          </a:p>
          <a:p>
            <a:r>
              <a:rPr lang="en-US" dirty="0"/>
              <a:t> </a:t>
            </a:r>
            <a:r>
              <a:rPr lang="en-US" b="1" dirty="0"/>
              <a:t>Plasma levels of theophylline  can be the increased with concurrent use of ciprofloxacin;</a:t>
            </a:r>
          </a:p>
          <a:p>
            <a:pPr marL="0" indent="0">
              <a:buNone/>
            </a:pPr>
            <a:r>
              <a:rPr lang="en-US" dirty="0"/>
              <a:t> Monitor levels and adjust dosage accordingly.</a:t>
            </a:r>
          </a:p>
          <a:p>
            <a:r>
              <a:rPr lang="en-US" dirty="0"/>
              <a:t> </a:t>
            </a:r>
            <a:r>
              <a:rPr lang="en-US" b="1" dirty="0"/>
              <a:t>Plasma levels of warfarin  can be increased with concurrent use of ciprofloxacin; </a:t>
            </a:r>
          </a:p>
          <a:p>
            <a:pPr marL="0" indent="0">
              <a:buNone/>
            </a:pPr>
            <a:r>
              <a:rPr lang="en-US" dirty="0"/>
              <a:t> Monitor prothrombin time and INR, and adjust the dosage of warfarin accordingly.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sz="2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26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Nursing Administration </a:t>
            </a:r>
            <a:r>
              <a:rPr lang="en-US" sz="2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2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104880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 Ciprofloxacin is available in oral and intravenous forms. </a:t>
            </a:r>
          </a:p>
          <a:p>
            <a:r>
              <a:rPr lang="en-US" dirty="0"/>
              <a:t> Decrease doses of ciprofloxacin in clients with renal dysfunction.</a:t>
            </a:r>
          </a:p>
          <a:p>
            <a:r>
              <a:rPr lang="en-US" dirty="0"/>
              <a:t>  Intravenous ciprofloxacin should be administered slowly over 60 min.  </a:t>
            </a:r>
          </a:p>
          <a:p>
            <a:r>
              <a:rPr lang="en-US" dirty="0"/>
              <a:t>For inhalation anthrax infection, ciprofloxacin is administered every 12 hrs for 60 days. </a:t>
            </a:r>
          </a:p>
          <a:p>
            <a:r>
              <a:rPr lang="en-US" dirty="0"/>
              <a:t> Instruct clients to complete the prescribed course of antimicrobial therapy, even though symptoms may resolve before the full  course is completed.   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   MACROLIDES</a:t>
            </a:r>
          </a:p>
        </p:txBody>
      </p:sp>
      <p:sp>
        <p:nvSpPr>
          <p:cNvPr id="10488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643" lnSpcReduction="20000"/>
          </a:bodyPr>
          <a:lstStyle/>
          <a:p>
            <a:r>
              <a:rPr lang="en-US" dirty="0"/>
              <a:t>These broad spectrum antimicrobials including;</a:t>
            </a:r>
          </a:p>
          <a:p>
            <a:r>
              <a:rPr lang="en-US" dirty="0"/>
              <a:t>Erythromycin</a:t>
            </a:r>
          </a:p>
          <a:p>
            <a:r>
              <a:rPr lang="en-US" dirty="0"/>
              <a:t>Azithromycin</a:t>
            </a:r>
          </a:p>
          <a:p>
            <a:r>
              <a:rPr lang="en-US" dirty="0"/>
              <a:t>Spiramycin</a:t>
            </a:r>
          </a:p>
          <a:p>
            <a:r>
              <a:rPr lang="en-US" dirty="0"/>
              <a:t>Clarithromycin</a:t>
            </a:r>
          </a:p>
          <a:p>
            <a:pPr marL="0" indent="0">
              <a:buNone/>
            </a:pPr>
            <a:r>
              <a:rPr lang="en-US" sz="4000" b="1" dirty="0"/>
              <a:t>Pharmacodynamics;</a:t>
            </a:r>
            <a:r>
              <a:rPr lang="en-US" dirty="0"/>
              <a:t> they </a:t>
            </a:r>
            <a:r>
              <a:rPr lang="en-US" b="1" dirty="0"/>
              <a:t>inhibit protein synthesis </a:t>
            </a:r>
            <a:r>
              <a:rPr lang="en-US" dirty="0"/>
              <a:t>by irreversibly binding to ribosomal 50s sub unit of the sensitive micro-organism hence they are bacteriostatic.</a:t>
            </a:r>
          </a:p>
          <a:p>
            <a:pPr marL="0" indent="0">
              <a:buNone/>
            </a:pPr>
            <a:r>
              <a:rPr lang="en-US" sz="3000" dirty="0"/>
              <a:t>But sometimes can be bactericidal if the dose is high.</a:t>
            </a:r>
          </a:p>
          <a:p>
            <a:pPr marL="0" indent="0">
              <a:buNone/>
            </a:pPr>
            <a:r>
              <a:rPr lang="en-US" sz="3000" dirty="0"/>
              <a:t>Example azithromycin is bactericidal against </a:t>
            </a:r>
            <a:r>
              <a:rPr lang="en-US" sz="3000" b="1" dirty="0"/>
              <a:t>streptococcus pyogenes, streptococcus pneumonia and hemophilus influenza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pharmacokinetics</a:t>
            </a:r>
          </a:p>
        </p:txBody>
      </p:sp>
      <p:sp>
        <p:nvSpPr>
          <p:cNvPr id="10488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can be administered orally though erythromycin is unstable in acidic environment.</a:t>
            </a:r>
          </a:p>
          <a:p>
            <a:r>
              <a:rPr lang="en-US" b="1" dirty="0"/>
              <a:t>Distribution  </a:t>
            </a:r>
            <a:r>
              <a:rPr lang="en-US" dirty="0"/>
              <a:t>is good except that the drugs do not cross the BBB</a:t>
            </a:r>
          </a:p>
          <a:p>
            <a:r>
              <a:rPr lang="en-US" b="1" dirty="0"/>
              <a:t>Metabolism </a:t>
            </a:r>
            <a:r>
              <a:rPr lang="en-US" dirty="0"/>
              <a:t>is in the liver and have variable half life.</a:t>
            </a:r>
          </a:p>
          <a:p>
            <a:pPr marL="0" indent="0">
              <a:buNone/>
            </a:pPr>
            <a:r>
              <a:rPr lang="en-US" dirty="0"/>
              <a:t>E.g. clarithromycin has4.5 hours , azithromycin less than 3.5 hours and erythromycin has1.4 to 2 hours.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Mechanism of action</a:t>
            </a:r>
          </a:p>
        </p:txBody>
      </p:sp>
      <p:sp>
        <p:nvSpPr>
          <p:cNvPr id="104873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beta lactam anti biotics inhibit bacteria cell wall synthesis.</a:t>
            </a:r>
          </a:p>
          <a:p>
            <a:r>
              <a:rPr lang="en-US" dirty="0"/>
              <a:t>By inactivating enzymes located in the bacteria cell membrane .</a:t>
            </a:r>
          </a:p>
          <a:p>
            <a:r>
              <a:rPr lang="en-US" dirty="0"/>
              <a:t>They are</a:t>
            </a:r>
            <a:r>
              <a:rPr lang="en-US" b="1" dirty="0"/>
              <a:t> bactericidal </a:t>
            </a:r>
            <a:r>
              <a:rPr lang="en-US" dirty="0"/>
              <a:t>agents acting against multiplying bacteria (diving cells) as resting bacteria do not make new cell walls.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r>
              <a:rPr lang="en-US" b="1" dirty="0"/>
              <a:t>Therapeutic Uses/indication </a:t>
            </a:r>
          </a:p>
          <a:p>
            <a:r>
              <a:rPr lang="en-US" dirty="0"/>
              <a:t>Used to treat infections in </a:t>
            </a:r>
            <a:r>
              <a:rPr lang="en-US" b="1" dirty="0"/>
              <a:t>clients with a penicillin allergy</a:t>
            </a:r>
            <a:r>
              <a:rPr lang="en-US" dirty="0"/>
              <a:t>, such as for </a:t>
            </a:r>
            <a:r>
              <a:rPr lang="en-US" b="1" dirty="0"/>
              <a:t>prophylaxis against rheumatic fever </a:t>
            </a:r>
            <a:r>
              <a:rPr lang="en-US" dirty="0"/>
              <a:t>and</a:t>
            </a:r>
            <a:r>
              <a:rPr lang="en-US" b="1" dirty="0"/>
              <a:t> bacterial endocarditis</a:t>
            </a:r>
            <a:r>
              <a:rPr lang="en-US" dirty="0"/>
              <a:t>.</a:t>
            </a:r>
          </a:p>
          <a:p>
            <a:r>
              <a:rPr lang="en-US" dirty="0"/>
              <a:t> Used for clients </a:t>
            </a:r>
            <a:r>
              <a:rPr lang="en-US" b="1" dirty="0"/>
              <a:t>with Legionnaires’ disease, whooping cough </a:t>
            </a:r>
            <a:r>
              <a:rPr lang="en-US" dirty="0"/>
              <a:t>(pertussis), </a:t>
            </a:r>
            <a:r>
              <a:rPr lang="en-US" b="1" dirty="0"/>
              <a:t>and acute diphtheria </a:t>
            </a:r>
            <a:r>
              <a:rPr lang="en-US" dirty="0"/>
              <a:t>(eliminates the carrier state of diphtheria) .</a:t>
            </a:r>
          </a:p>
          <a:p>
            <a:r>
              <a:rPr lang="en-US" dirty="0"/>
              <a:t> Used for chlamydia infections (</a:t>
            </a:r>
            <a:r>
              <a:rPr lang="en-US" b="1" dirty="0"/>
              <a:t>urethritis and cervicitis; pneumonia </a:t>
            </a:r>
            <a:r>
              <a:rPr lang="en-US" dirty="0"/>
              <a:t>caused by Mycoplasma pneumoniae</a:t>
            </a:r>
            <a:r>
              <a:rPr lang="en-US" b="1" dirty="0"/>
              <a:t>; respiratory tract infections</a:t>
            </a:r>
            <a:r>
              <a:rPr lang="en-US" dirty="0"/>
              <a:t> caused by </a:t>
            </a:r>
            <a:r>
              <a:rPr lang="en-US" b="1" dirty="0"/>
              <a:t>Streptococcus pneumoniae and Neisseria gonorrhea.</a:t>
            </a:r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Content Placeholder 2"/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6283569"/>
          </a:xfrm>
        </p:spPr>
        <p:txBody>
          <a:bodyPr>
            <a:normAutofit fontScale="92857"/>
          </a:bodyPr>
          <a:lstStyle/>
          <a:p>
            <a:r>
              <a:rPr lang="en-US" b="1" dirty="0"/>
              <a:t>Complications /Side/Adverse Effects</a:t>
            </a:r>
            <a:r>
              <a:rPr lang="en-US" dirty="0"/>
              <a:t>; Nursing Interventions/Client Education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Gastrointestinal discomfort</a:t>
            </a:r>
          </a:p>
          <a:p>
            <a:r>
              <a:rPr lang="en-US" b="1" dirty="0"/>
              <a:t> </a:t>
            </a:r>
            <a:r>
              <a:rPr lang="en-US" dirty="0"/>
              <a:t>(nausea, vomiting, epigastric pain)  Administer erythromycin with meals. </a:t>
            </a:r>
          </a:p>
          <a:p>
            <a:r>
              <a:rPr lang="en-US" dirty="0"/>
              <a:t> Observe for GI symptoms and notify the provider. </a:t>
            </a:r>
          </a:p>
          <a:p>
            <a:pPr marL="0" indent="0">
              <a:buNone/>
            </a:pPr>
            <a:r>
              <a:rPr lang="en-US" b="1" dirty="0"/>
              <a:t>Hepatotoxicity</a:t>
            </a:r>
            <a:r>
              <a:rPr lang="en-US" dirty="0"/>
              <a:t> (abdominal pain, lethargy, jaundice) . Instruct clients to notify the provider because the medication should be discontinued. Prolonged QT interval causing dysrhythmias and possible sudden cardiac death  </a:t>
            </a:r>
          </a:p>
          <a:p>
            <a:r>
              <a:rPr lang="en-US" dirty="0"/>
              <a:t>Use in clients with prolonged QT intervals is not recommended. </a:t>
            </a:r>
          </a:p>
          <a:p>
            <a:r>
              <a:rPr lang="en-US" dirty="0"/>
              <a:t> Avoid concurrent use with medications that affect hepatic drug metabolizing enzymes.</a:t>
            </a:r>
          </a:p>
          <a:p>
            <a:pPr marL="0" indent="0">
              <a:buNone/>
            </a:pPr>
            <a:r>
              <a:rPr lang="en-US" b="1" dirty="0"/>
              <a:t> Contraindications/Precautions.</a:t>
            </a:r>
          </a:p>
          <a:p>
            <a:r>
              <a:rPr lang="en-US" dirty="0"/>
              <a:t>pre-existing liver disease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</a:t>
            </a:r>
            <a:r>
              <a:rPr lang="en-US" b="1" dirty="0"/>
              <a:t>erythromycin</a:t>
            </a:r>
          </a:p>
        </p:txBody>
      </p:sp>
      <p:sp>
        <p:nvSpPr>
          <p:cNvPr id="10488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3214" lnSpcReduction="10000"/>
          </a:bodyPr>
          <a:lstStyle/>
          <a:p>
            <a:r>
              <a:rPr lang="en-US" dirty="0"/>
              <a:t>Erythromycin is the commonest macrolide in use.</a:t>
            </a:r>
          </a:p>
          <a:p>
            <a:pPr marL="0" indent="0">
              <a:buNone/>
            </a:pPr>
            <a:r>
              <a:rPr lang="en-US" b="1" dirty="0"/>
              <a:t>Pharmacokinetic;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Erythromycin is inactivated by gastric enzymes hence it is administered as protected enteric coated tablets.</a:t>
            </a:r>
          </a:p>
          <a:p>
            <a:pPr marL="0" indent="0">
              <a:buNone/>
            </a:pPr>
            <a:r>
              <a:rPr lang="en-US" dirty="0"/>
              <a:t>It is hydrolyzed in the 1</a:t>
            </a:r>
            <a:r>
              <a:rPr lang="en-US" baseline="30000" dirty="0"/>
              <a:t>st</a:t>
            </a:r>
            <a:r>
              <a:rPr lang="en-US" dirty="0"/>
              <a:t> phase metabolism to release the active erythromycin.</a:t>
            </a:r>
          </a:p>
          <a:p>
            <a:pPr marL="0" indent="0">
              <a:buNone/>
            </a:pPr>
            <a:r>
              <a:rPr lang="en-US" dirty="0"/>
              <a:t>It is dissolved and absorbed in the small intestines where it undergoes enetro hepatic recirculation.</a:t>
            </a:r>
          </a:p>
          <a:p>
            <a:r>
              <a:rPr lang="en-US" b="1" dirty="0"/>
              <a:t>Distribution </a:t>
            </a:r>
            <a:r>
              <a:rPr lang="en-US" dirty="0"/>
              <a:t>is very  good as it is well distributed in the spleen, liver, placenta, breast milk and inflamed meninges.</a:t>
            </a:r>
          </a:p>
          <a:p>
            <a:r>
              <a:rPr lang="en-US" b="1" dirty="0"/>
              <a:t>Excretion</a:t>
            </a:r>
            <a:r>
              <a:rPr lang="en-US" dirty="0"/>
              <a:t> 90% in feaces and small amounts in urine.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                                                Dosage and route of administration                         </a:t>
            </a:r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10000"/>
          </a:bodyPr>
          <a:lstStyle/>
          <a:p>
            <a:r>
              <a:rPr lang="en-US" dirty="0"/>
              <a:t>Orally adults and children above 8years 250-500mg 6 hourly.</a:t>
            </a:r>
          </a:p>
          <a:p>
            <a:r>
              <a:rPr lang="en-US" dirty="0"/>
              <a:t>Maximum dose is 4g in severe infections.</a:t>
            </a:r>
          </a:p>
          <a:p>
            <a:r>
              <a:rPr lang="en-US" dirty="0"/>
              <a:t>Children up to 2years 125mg 6hourly.</a:t>
            </a:r>
          </a:p>
          <a:p>
            <a:r>
              <a:rPr lang="en-US" dirty="0"/>
              <a:t>IV infusion 25-50/kg body wt. daily as continuous infusion.</a:t>
            </a:r>
          </a:p>
          <a:p>
            <a:pPr marL="0" indent="0">
              <a:buNone/>
            </a:pPr>
            <a:r>
              <a:rPr lang="en-US" sz="4000" b="1" dirty="0"/>
              <a:t>Drug interaction</a:t>
            </a:r>
          </a:p>
          <a:p>
            <a:pPr marL="0" indent="0">
              <a:buNone/>
            </a:pPr>
            <a:r>
              <a:rPr lang="en-US" dirty="0"/>
              <a:t>Macrolides are enzyme inhibitor and they interfere with the metabolism of </a:t>
            </a:r>
            <a:r>
              <a:rPr lang="en-US" b="1" dirty="0"/>
              <a:t>drugs like warfarin, carbamazepine, theophylline , corticosteroids, oral contraceptives</a:t>
            </a:r>
            <a:r>
              <a:rPr lang="en-US" dirty="0"/>
              <a:t>, </a:t>
            </a:r>
            <a:r>
              <a:rPr lang="en-US" b="1" dirty="0"/>
              <a:t>digoxin, </a:t>
            </a:r>
            <a:r>
              <a:rPr lang="en-US" dirty="0"/>
              <a:t>and </a:t>
            </a:r>
            <a:r>
              <a:rPr lang="en-US" b="1" dirty="0"/>
              <a:t>cyloserine</a:t>
            </a:r>
            <a:r>
              <a:rPr lang="en-US" dirty="0"/>
              <a:t> and </a:t>
            </a:r>
            <a:r>
              <a:rPr lang="en-US" b="1" dirty="0"/>
              <a:t>sodium valproate</a:t>
            </a:r>
          </a:p>
          <a:p>
            <a:r>
              <a:rPr lang="en-US" dirty="0"/>
              <a:t> food tends to decrease the absorption of macrolide, hence should be given one hour before food or 2-3 hours after meals.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Azithromycin </a:t>
            </a:r>
          </a:p>
        </p:txBody>
      </p:sp>
      <p:sp>
        <p:nvSpPr>
          <p:cNvPr id="10488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azithromycin is derived from erythromycin by adding a methylated nitrogen into the lactogen ring,</a:t>
            </a:r>
          </a:p>
          <a:p>
            <a:r>
              <a:rPr lang="en-US" dirty="0"/>
              <a:t>Its specrum of activity and clinical uses are virtually identical to those of clarithromycin.</a:t>
            </a:r>
          </a:p>
          <a:p>
            <a:r>
              <a:rPr lang="en-US" dirty="0"/>
              <a:t>Azithromycin is active against </a:t>
            </a:r>
            <a:r>
              <a:rPr lang="en-US" b="1" dirty="0"/>
              <a:t>mycobacteria avium </a:t>
            </a:r>
            <a:r>
              <a:rPr lang="en-US" dirty="0"/>
              <a:t>complex and </a:t>
            </a:r>
            <a:r>
              <a:rPr lang="en-US" b="1" dirty="0"/>
              <a:t>toxoplasma gondii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       sulphonamide</a:t>
            </a:r>
          </a:p>
        </p:txBody>
      </p:sp>
      <p:sp>
        <p:nvSpPr>
          <p:cNvPr id="10488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786" lnSpcReduction="10000"/>
          </a:bodyPr>
          <a:lstStyle/>
          <a:p>
            <a:r>
              <a:rPr lang="en-US" dirty="0"/>
              <a:t>These are among the first antibacterial drugs to be discovered in 1935.</a:t>
            </a:r>
          </a:p>
          <a:p>
            <a:r>
              <a:rPr lang="en-US" dirty="0"/>
              <a:t>Examples</a:t>
            </a:r>
          </a:p>
          <a:p>
            <a:r>
              <a:rPr lang="en-US" dirty="0"/>
              <a:t>Sulphfamethoxazole,</a:t>
            </a:r>
          </a:p>
          <a:p>
            <a:r>
              <a:rPr lang="en-US" dirty="0"/>
              <a:t> sulphadiazine,</a:t>
            </a:r>
          </a:p>
          <a:p>
            <a:r>
              <a:rPr lang="en-US" dirty="0"/>
              <a:t> sulfisoxazole, </a:t>
            </a:r>
          </a:p>
          <a:p>
            <a:r>
              <a:rPr lang="en-US" dirty="0"/>
              <a:t>sulphadimidine,</a:t>
            </a:r>
          </a:p>
          <a:p>
            <a:r>
              <a:rPr lang="en-US" dirty="0"/>
              <a:t> sulfasazine, </a:t>
            </a:r>
          </a:p>
          <a:p>
            <a:r>
              <a:rPr lang="en-US" dirty="0"/>
              <a:t>sulfametopyrazine,</a:t>
            </a:r>
          </a:p>
          <a:p>
            <a:r>
              <a:rPr lang="en-US" dirty="0"/>
              <a:t> sulphaloxate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pharmacokinetics</a:t>
            </a:r>
          </a:p>
        </p:txBody>
      </p:sp>
      <p:sp>
        <p:nvSpPr>
          <p:cNvPr id="104881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they have good absorption except a few of them sulpadiazine and  which are poorly absorbed in the gut. </a:t>
            </a:r>
          </a:p>
          <a:p>
            <a:r>
              <a:rPr lang="en-US" dirty="0"/>
              <a:t>Distribution widely distributed in body tissues and fluid including crossing the BBB. </a:t>
            </a:r>
          </a:p>
          <a:p>
            <a:r>
              <a:rPr lang="en-US" dirty="0"/>
              <a:t>They are metabolized in the liver withhalf life of 10 hours.</a:t>
            </a:r>
          </a:p>
          <a:p>
            <a:r>
              <a:rPr lang="en-US" dirty="0"/>
              <a:t>Majority are excreted in urine hence dose should be reduced in renal impairment.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8" name="Content Placeholder 2"/>
          <p:cNvSpPr>
            <a:spLocks noGrp="1"/>
          </p:cNvSpPr>
          <p:nvPr>
            <p:ph idx="1"/>
          </p:nvPr>
        </p:nvSpPr>
        <p:spPr>
          <a:xfrm>
            <a:off x="873369" y="269631"/>
            <a:ext cx="10515600" cy="6389077"/>
          </a:xfrm>
        </p:spPr>
        <p:txBody>
          <a:bodyPr>
            <a:normAutofit fontScale="78929" lnSpcReduction="20000"/>
          </a:bodyPr>
          <a:lstStyle/>
          <a:p>
            <a:pPr marL="0" indent="0">
              <a:buNone/>
            </a:pPr>
            <a:r>
              <a:rPr lang="en-US" sz="3600" dirty="0"/>
              <a:t>Side and adverse effects</a:t>
            </a:r>
          </a:p>
          <a:p>
            <a:r>
              <a:rPr lang="en-US" b="1" dirty="0"/>
              <a:t>Hypersensitivity including Stevens-Johnson syndrome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Do not administer TMP-SMZ to clients with allergies to: Sulfonamides (sulfa), Thiazide diuretics [hydrochlorothiazide (HCTZ)] , Sulfonylurea-type oral hypoglycemics [tolbutamide (Orinase)], Loop diuretics [furosemide (Lasix)] </a:t>
            </a:r>
          </a:p>
          <a:p>
            <a:pPr marL="0" indent="0">
              <a:buNone/>
            </a:pPr>
            <a:r>
              <a:rPr lang="en-US" dirty="0"/>
              <a:t>- Stop TMP-SMZ at the first indication of hypersensitivity, such as rash.</a:t>
            </a:r>
          </a:p>
          <a:p>
            <a:r>
              <a:rPr lang="en-US" dirty="0"/>
              <a:t> </a:t>
            </a:r>
            <a:r>
              <a:rPr lang="en-US" b="1" dirty="0"/>
              <a:t>Blood dyscrasias (hemolytic anemia, agranulocytosis, aplastic anemia) </a:t>
            </a:r>
            <a:r>
              <a:rPr lang="en-US" dirty="0"/>
              <a:t>•</a:t>
            </a:r>
          </a:p>
          <a:p>
            <a:pPr marL="0" indent="0">
              <a:buNone/>
            </a:pPr>
            <a:r>
              <a:rPr lang="en-US" dirty="0"/>
              <a:t> -Draw the client’s baseline and periodic CBC levels to detect any hematologic disorders.</a:t>
            </a:r>
          </a:p>
          <a:p>
            <a:pPr marL="0" indent="0">
              <a:buNone/>
            </a:pPr>
            <a:r>
              <a:rPr lang="en-US" dirty="0"/>
              <a:t> - Observe for any bleeding episodes, sore throat, or pallor. • If the above symptoms occur, instruct clients to notify the provider.</a:t>
            </a:r>
          </a:p>
          <a:p>
            <a:r>
              <a:rPr lang="en-US" b="1" dirty="0"/>
              <a:t> Crystalluria </a:t>
            </a:r>
          </a:p>
          <a:p>
            <a:pPr marL="0" indent="0">
              <a:buNone/>
            </a:pPr>
            <a:r>
              <a:rPr lang="en-US" dirty="0"/>
              <a:t>- Maintain adequate oral fluid intake.</a:t>
            </a:r>
          </a:p>
          <a:p>
            <a:pPr marL="0" indent="0">
              <a:buNone/>
            </a:pPr>
            <a:r>
              <a:rPr lang="en-US" dirty="0"/>
              <a:t> - Instruct client to drink 2 to 3 L/day.</a:t>
            </a:r>
          </a:p>
          <a:p>
            <a:r>
              <a:rPr lang="en-US" dirty="0"/>
              <a:t> </a:t>
            </a:r>
            <a:r>
              <a:rPr lang="en-US" b="1" dirty="0"/>
              <a:t>Kernicterus (jaundice, increased bilirubin levels)</a:t>
            </a:r>
          </a:p>
          <a:p>
            <a:pPr marL="0" indent="0">
              <a:buNone/>
            </a:pPr>
            <a:r>
              <a:rPr lang="en-US" b="1" dirty="0"/>
              <a:t> -</a:t>
            </a:r>
            <a:r>
              <a:rPr lang="en-US" dirty="0"/>
              <a:t> Avoid administering TMP-SMZ to women who are pregnant near term, breastfeeding mothers, and infants younger than 2 months.</a:t>
            </a:r>
          </a:p>
          <a:p>
            <a:pPr marL="0" indent="0">
              <a:buNone/>
            </a:pPr>
            <a:r>
              <a:rPr lang="en-US" dirty="0"/>
              <a:t> - Monitor the client’s liver function. Photosensitivity</a:t>
            </a:r>
          </a:p>
          <a:p>
            <a:pPr marL="0" indent="0">
              <a:buNone/>
            </a:pPr>
            <a:r>
              <a:rPr lang="en-US" dirty="0"/>
              <a:t> - Avoid prolonged exposure to sunlight, use sunscreen, and wear appropriate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cotrimoxazole(sulphonamides 400mg/trimethoprim 80mg) serpin.</a:t>
            </a:r>
          </a:p>
        </p:txBody>
      </p:sp>
      <p:sp>
        <p:nvSpPr>
          <p:cNvPr id="10488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1429" lnSpcReduction="20000"/>
          </a:bodyPr>
          <a:lstStyle/>
          <a:p>
            <a:r>
              <a:rPr lang="en-US" dirty="0"/>
              <a:t>. This has replaced use of sulphonamide due to resistance.</a:t>
            </a:r>
          </a:p>
          <a:p>
            <a:pPr marL="0" indent="0">
              <a:buNone/>
            </a:pPr>
            <a:r>
              <a:rPr lang="en-US" b="1" dirty="0"/>
              <a:t>Dosage for children</a:t>
            </a:r>
          </a:p>
          <a:p>
            <a:r>
              <a:rPr lang="en-US" dirty="0"/>
              <a:t>6weeks to 5months 120mg every 12 hours</a:t>
            </a:r>
          </a:p>
          <a:p>
            <a:r>
              <a:rPr lang="en-US" dirty="0"/>
              <a:t>6months to 5years 240mg 10 hourly</a:t>
            </a:r>
          </a:p>
          <a:p>
            <a:r>
              <a:rPr lang="en-US" dirty="0"/>
              <a:t>6years to 12 years 480mg 12hourly</a:t>
            </a:r>
            <a:endParaRPr lang="en-US" b="1" dirty="0"/>
          </a:p>
          <a:p>
            <a:pPr marL="0" indent="0">
              <a:buNone/>
            </a:pPr>
            <a:r>
              <a:rPr lang="en-US" sz="3200" b="1" dirty="0"/>
              <a:t>Indications </a:t>
            </a:r>
            <a:endParaRPr lang="en-US" sz="3200" dirty="0"/>
          </a:p>
          <a:p>
            <a:r>
              <a:rPr lang="en-US" sz="3200" dirty="0"/>
              <a:t>Pneumocystic carinii pneumonia</a:t>
            </a:r>
          </a:p>
          <a:p>
            <a:r>
              <a:rPr lang="en-US" sz="3200" dirty="0"/>
              <a:t>Toxoplasmosis</a:t>
            </a:r>
          </a:p>
          <a:p>
            <a:r>
              <a:rPr lang="en-US" sz="3200" dirty="0"/>
              <a:t>UTI </a:t>
            </a:r>
          </a:p>
          <a:p>
            <a:r>
              <a:rPr lang="en-US" sz="3200" dirty="0"/>
              <a:t>sometimes chronic bronchitis</a:t>
            </a:r>
          </a:p>
          <a:p>
            <a:r>
              <a:rPr lang="en-US" sz="3200" dirty="0"/>
              <a:t>Others sulphonamides are used for topical application for prophylaxis </a:t>
            </a:r>
            <a:r>
              <a:rPr lang="en-US" sz="3200" b="1" dirty="0"/>
              <a:t>of burns, leg ulcers, pressure sores </a:t>
            </a:r>
            <a:r>
              <a:rPr lang="en-US" sz="3200" dirty="0"/>
              <a:t>because of their wide anti bacteria spectrum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drug</a:t>
            </a:r>
            <a:r>
              <a:rPr lang="en-US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4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Interactions Medication/Food Interactions Nursing Interventions/Client Education </a:t>
            </a:r>
            <a:endParaRPr lang="en-US" sz="4000" dirty="0"/>
          </a:p>
        </p:txBody>
      </p:sp>
      <p:sp>
        <p:nvSpPr>
          <p:cNvPr id="10488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6071" lnSpcReduction="20000"/>
          </a:bodyPr>
          <a:lstStyle/>
          <a:p>
            <a:r>
              <a:rPr lang="en-US" dirty="0"/>
              <a:t>Sulfonamides can increase the effects of </a:t>
            </a:r>
            <a:r>
              <a:rPr lang="en-US" b="1" dirty="0"/>
              <a:t>warfarin (Coumadin), phenytoin</a:t>
            </a:r>
            <a:r>
              <a:rPr lang="en-US" dirty="0"/>
              <a:t> (Dilantin), </a:t>
            </a:r>
            <a:r>
              <a:rPr lang="en-US" b="1" dirty="0"/>
              <a:t>sulfonylurea oral hypoglycemic</a:t>
            </a:r>
            <a:r>
              <a:rPr lang="en-US" dirty="0"/>
              <a:t>, and </a:t>
            </a:r>
            <a:r>
              <a:rPr lang="en-US" b="1" dirty="0"/>
              <a:t>tolbutamide</a:t>
            </a:r>
            <a:r>
              <a:rPr lang="en-US" dirty="0"/>
              <a:t> (Orinase) by inhibiting hepatic metabolism. </a:t>
            </a:r>
          </a:p>
          <a:p>
            <a:pPr>
              <a:buFontTx/>
              <a:buChar char="-"/>
            </a:pPr>
            <a:r>
              <a:rPr lang="en-US" dirty="0"/>
              <a:t>dosages of these medications may be required during therapy. </a:t>
            </a:r>
          </a:p>
          <a:p>
            <a:pPr marL="0" indent="0">
              <a:buNone/>
            </a:pPr>
            <a:r>
              <a:rPr lang="en-US" b="1" dirty="0"/>
              <a:t>Nursing Administration  </a:t>
            </a:r>
            <a:r>
              <a:rPr lang="en-US" dirty="0"/>
              <a:t>Instruct</a:t>
            </a:r>
            <a:r>
              <a:rPr lang="en-US" b="1" dirty="0"/>
              <a:t> </a:t>
            </a:r>
            <a:r>
              <a:rPr lang="en-US" dirty="0"/>
              <a:t>clients to take  the drugs on an empty stomach with a full glass of water. </a:t>
            </a:r>
            <a:r>
              <a:rPr lang="en-US" b="1" dirty="0"/>
              <a:t>(Plenty of oral fluids)</a:t>
            </a:r>
          </a:p>
          <a:p>
            <a:pPr>
              <a:buFontTx/>
              <a:buChar char="-"/>
            </a:pPr>
            <a:r>
              <a:rPr lang="en-US" dirty="0"/>
              <a:t>Instruct clients to complete the prescribed course of antimicrobial therapy, even though symptoms may resolve before the full course is completed.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Nursing Evaluation of Medication Effectiveness </a:t>
            </a:r>
          </a:p>
          <a:p>
            <a:pPr>
              <a:buFontTx/>
              <a:buChar char="-"/>
            </a:pPr>
            <a:r>
              <a:rPr lang="en-US" dirty="0"/>
              <a:t> Depending on therapeutic intent, effectiveness may be evidenced by:  Improvement of infection symptoms, such as improvement of urinary tract symptoms (decreased frequency, burning, and pain during urination) and negative urine cultures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Mechanism  of bacterial resistance</a:t>
            </a:r>
          </a:p>
        </p:txBody>
      </p:sp>
      <p:sp>
        <p:nvSpPr>
          <p:cNvPr id="10487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general mechanism of bacteria resistance to antibiotics  including beta –lactams are;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Decreased penetration to the target cells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Alteration of the target site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Inactivation of the antibiotics by a bacterial enzyme e.g. beta –lactamase.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                                       AZOLES</a:t>
            </a:r>
          </a:p>
        </p:txBody>
      </p:sp>
      <p:sp>
        <p:nvSpPr>
          <p:cNvPr id="10488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includes several classes of drugs e.g. </a:t>
            </a:r>
            <a:r>
              <a:rPr lang="en-US" b="1" dirty="0"/>
              <a:t>metronidazole and tinidazole  </a:t>
            </a:r>
            <a:r>
              <a:rPr lang="en-US" dirty="0"/>
              <a:t>which  have both anti bacteria and anti protozoal activity.</a:t>
            </a:r>
          </a:p>
          <a:p>
            <a:r>
              <a:rPr lang="en-US" dirty="0"/>
              <a:t> others are </a:t>
            </a:r>
            <a:r>
              <a:rPr lang="en-US" b="1" dirty="0"/>
              <a:t>fluconazole, itraconazole econazole, ketoconazole</a:t>
            </a:r>
            <a:r>
              <a:rPr lang="en-US" dirty="0"/>
              <a:t>,  and miconazole which are anti fungal drugs .( to be  covered under anti fungal drugs)</a:t>
            </a:r>
          </a:p>
          <a:p>
            <a:r>
              <a:rPr lang="en-US" dirty="0"/>
              <a:t>others are </a:t>
            </a:r>
            <a:r>
              <a:rPr lang="en-US" b="1" dirty="0"/>
              <a:t>mebendazole, thiabendazole, </a:t>
            </a:r>
            <a:r>
              <a:rPr lang="en-US" dirty="0"/>
              <a:t>which are anti helminths (to be covered under ant-helminths)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metronidazole</a:t>
            </a:r>
          </a:p>
        </p:txBody>
      </p:sp>
      <p:sp>
        <p:nvSpPr>
          <p:cNvPr id="104882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643" lnSpcReduction="20000"/>
          </a:bodyPr>
          <a:lstStyle/>
          <a:p>
            <a:r>
              <a:rPr lang="en-US" dirty="0"/>
              <a:t>It is very effective against anaerobic bacterial and protozoa.</a:t>
            </a:r>
          </a:p>
          <a:p>
            <a:pPr marL="0" indent="0">
              <a:buNone/>
            </a:pPr>
            <a:r>
              <a:rPr lang="en-US" b="1" dirty="0"/>
              <a:t>Pharmacodynamics/MOA</a:t>
            </a:r>
          </a:p>
          <a:p>
            <a:r>
              <a:rPr lang="en-US" dirty="0"/>
              <a:t>metronidazole is converted into an active form and bind to the bacterial DNA and prevents nucleic acid formation which consequently interferes with bacterial replication hence its  bacteriostatic.</a:t>
            </a:r>
          </a:p>
          <a:p>
            <a:pPr marL="0" indent="0">
              <a:buNone/>
            </a:pPr>
            <a:r>
              <a:rPr lang="en-US" b="1" dirty="0"/>
              <a:t>Pharmacokinetics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well absorbed after oral and rectal administration</a:t>
            </a:r>
          </a:p>
          <a:p>
            <a:pPr marL="0" indent="0">
              <a:buNone/>
            </a:pPr>
            <a:r>
              <a:rPr lang="en-US" b="1" dirty="0"/>
              <a:t>Distribution</a:t>
            </a:r>
            <a:r>
              <a:rPr lang="en-US" dirty="0"/>
              <a:t> is wide.</a:t>
            </a:r>
          </a:p>
          <a:p>
            <a:pPr marL="0" indent="0">
              <a:buNone/>
            </a:pPr>
            <a:r>
              <a:rPr lang="en-US" b="1" dirty="0"/>
              <a:t>Metabolism</a:t>
            </a:r>
            <a:r>
              <a:rPr lang="en-US" dirty="0"/>
              <a:t> is in the liver.</a:t>
            </a:r>
          </a:p>
          <a:p>
            <a:pPr marL="0" indent="0">
              <a:buNone/>
            </a:pPr>
            <a:r>
              <a:rPr lang="en-US" dirty="0"/>
              <a:t>It is </a:t>
            </a:r>
            <a:r>
              <a:rPr lang="en-US" b="1" dirty="0"/>
              <a:t>excreted</a:t>
            </a:r>
            <a:r>
              <a:rPr lang="en-US" dirty="0"/>
              <a:t> in urine partly unchanged and partly as metabolite.</a:t>
            </a:r>
          </a:p>
          <a:p>
            <a:pPr marL="0" indent="0">
              <a:buNone/>
            </a:pPr>
            <a:r>
              <a:rPr lang="en-US" dirty="0"/>
              <a:t>Half life is 8 hours.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7" name="Content Placeholder 2"/>
          <p:cNvSpPr>
            <a:spLocks noGrp="1"/>
          </p:cNvSpPr>
          <p:nvPr>
            <p:ph idx="1"/>
          </p:nvPr>
        </p:nvSpPr>
        <p:spPr>
          <a:xfrm>
            <a:off x="838200" y="257908"/>
            <a:ext cx="10515600" cy="6330461"/>
          </a:xfrm>
        </p:spPr>
        <p:txBody>
          <a:bodyPr>
            <a:normAutofit fontScale="86071" lnSpcReduction="20000"/>
          </a:bodyPr>
          <a:lstStyle/>
          <a:p>
            <a:pPr marL="0" indent="0">
              <a:buNone/>
            </a:pPr>
            <a:r>
              <a:rPr lang="en-US" sz="47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indications</a:t>
            </a:r>
          </a:p>
          <a:p>
            <a:r>
              <a:rPr lang="en-US" dirty="0">
                <a:solidFill>
                  <a:prstClr val="black"/>
                </a:solidFill>
                <a:ea typeface="+mj-ea"/>
                <a:cs typeface="+mj-cs"/>
              </a:rPr>
              <a:t>used for treatment of sepsis caused by orgasms like Bacteroides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ea typeface="+mj-ea"/>
                <a:cs typeface="+mj-cs"/>
              </a:rPr>
              <a:t> and anaerobic cocci.</a:t>
            </a:r>
          </a:p>
          <a:p>
            <a:r>
              <a:rPr lang="en-US" dirty="0">
                <a:solidFill>
                  <a:prstClr val="black"/>
                </a:solidFill>
                <a:ea typeface="+mj-ea"/>
                <a:cs typeface="+mj-cs"/>
              </a:rPr>
              <a:t>Intra-abdominal infections</a:t>
            </a:r>
          </a:p>
          <a:p>
            <a:r>
              <a:rPr lang="en-US" dirty="0">
                <a:solidFill>
                  <a:prstClr val="black"/>
                </a:solidFill>
                <a:ea typeface="+mj-ea"/>
                <a:cs typeface="+mj-cs"/>
              </a:rPr>
              <a:t>Septicemia, wounds, pelvic infection</a:t>
            </a:r>
          </a:p>
          <a:p>
            <a:r>
              <a:rPr lang="en-US" dirty="0">
                <a:solidFill>
                  <a:prstClr val="black"/>
                </a:solidFill>
                <a:ea typeface="+mj-ea"/>
                <a:cs typeface="+mj-cs"/>
              </a:rPr>
              <a:t>Osteomyelitis.</a:t>
            </a:r>
          </a:p>
          <a:p>
            <a:r>
              <a:rPr lang="en-US" dirty="0">
                <a:solidFill>
                  <a:prstClr val="black"/>
                </a:solidFill>
              </a:rPr>
              <a:t>pelvic infections</a:t>
            </a:r>
            <a:endParaRPr lang="en-US" dirty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en-US" dirty="0">
                <a:solidFill>
                  <a:prstClr val="black"/>
                </a:solidFill>
                <a:ea typeface="+mj-ea"/>
                <a:cs typeface="+mj-cs"/>
              </a:rPr>
              <a:t>Infections of the brain and lungs.</a:t>
            </a:r>
          </a:p>
          <a:p>
            <a:r>
              <a:rPr lang="en-US" dirty="0">
                <a:solidFill>
                  <a:prstClr val="black"/>
                </a:solidFill>
                <a:ea typeface="+mj-ea"/>
                <a:cs typeface="+mj-cs"/>
              </a:rPr>
              <a:t>Used in prevention of post operative infection especially after bowel, antibiotic related colitis, eg pseudomembranous colitis , amoebiasis EH</a:t>
            </a:r>
          </a:p>
          <a:p>
            <a:r>
              <a:rPr lang="en-US" dirty="0">
                <a:solidFill>
                  <a:prstClr val="black"/>
                </a:solidFill>
                <a:ea typeface="+mj-ea"/>
                <a:cs typeface="+mj-cs"/>
              </a:rPr>
              <a:t>other indications include giardiasis, acute ulcers, gingivitis, and dental infections. and anaerobic vaginosis</a:t>
            </a:r>
          </a:p>
          <a:p>
            <a:r>
              <a:rPr lang="en-US" dirty="0"/>
              <a:t>Treatment of protozoal infections (</a:t>
            </a:r>
            <a:r>
              <a:rPr lang="en-US" b="1" dirty="0"/>
              <a:t>intestinal amoebiasis, giardiasis, trichomoniasis</a:t>
            </a:r>
            <a:r>
              <a:rPr lang="en-US" dirty="0"/>
              <a:t>) and obligate anaerobic bacteria (</a:t>
            </a:r>
            <a:r>
              <a:rPr lang="en-US" b="1" dirty="0"/>
              <a:t>Bacteroides fragilis, antibiotic-induced Clostridium difficile, Gardnerella vaginalis</a:t>
            </a:r>
            <a:r>
              <a:rPr lang="en-US" dirty="0"/>
              <a:t>)</a:t>
            </a:r>
          </a:p>
          <a:p>
            <a:r>
              <a:rPr lang="en-US" dirty="0"/>
              <a:t>Treatment of H. pylori in clients who have peptic ulcer disease in combination with tetracycline and bismuth salicylate.</a:t>
            </a:r>
            <a:endParaRPr lang="en-US" dirty="0">
              <a:solidFill>
                <a:prstClr val="black"/>
              </a:solidFill>
              <a:ea typeface="+mj-ea"/>
              <a:cs typeface="+mj-c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Dosage and route of administration</a:t>
            </a:r>
          </a:p>
        </p:txBody>
      </p:sp>
      <p:sp>
        <p:nvSpPr>
          <p:cNvPr id="10488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lstStyle/>
          <a:p>
            <a:pPr marL="0" indent="0">
              <a:buNone/>
            </a:pPr>
            <a:r>
              <a:rPr lang="en-US" dirty="0"/>
              <a:t>Established anaerobe are usually treated for 7 days.</a:t>
            </a:r>
          </a:p>
          <a:p>
            <a:r>
              <a:rPr lang="en-US" dirty="0"/>
              <a:t>The dose per oral is then 8oomgs initially for 3 days then 400mg or 500mg 8  hourly, or just 400mg 8 hourly for 7 days.</a:t>
            </a:r>
          </a:p>
          <a:p>
            <a:r>
              <a:rPr lang="en-US" dirty="0"/>
              <a:t>By rectum 1gm every 8 hours for 3 days then1gm 12 hourly.</a:t>
            </a:r>
          </a:p>
          <a:p>
            <a:r>
              <a:rPr lang="en-US" dirty="0"/>
              <a:t>By infusion 500mg 8 hourly.</a:t>
            </a:r>
          </a:p>
          <a:p>
            <a:r>
              <a:rPr lang="en-US" dirty="0"/>
              <a:t>In children 7.5/kg every 8 hours by any route.</a:t>
            </a:r>
          </a:p>
          <a:p>
            <a:pPr marL="0" indent="0">
              <a:buNone/>
            </a:pPr>
            <a:r>
              <a:rPr lang="en-US" b="1" dirty="0"/>
              <a:t>for surgical prophylaxis</a:t>
            </a:r>
          </a:p>
          <a:p>
            <a:r>
              <a:rPr lang="en-US" dirty="0"/>
              <a:t>Per oral 400mg 8 hourly started 24 hours before surgery then continued postoperatively by IV infusion until oral administration can be resumed for 2days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Complications Side/Adverse Effects Nursing Interventions/Client Education</a:t>
            </a:r>
            <a:endParaRPr lang="en-US" b="1" dirty="0"/>
          </a:p>
        </p:txBody>
      </p:sp>
      <p:sp>
        <p:nvSpPr>
          <p:cNvPr id="10488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Gastrointestinal discomfort </a:t>
            </a:r>
            <a:r>
              <a:rPr lang="en-US" dirty="0"/>
              <a:t>(nausea, vomiting, dry mouth, and metallic taste) Advise clients to observe for symptoms and to notify the provider. </a:t>
            </a:r>
          </a:p>
          <a:p>
            <a:pPr marL="0" indent="0">
              <a:buNone/>
            </a:pPr>
            <a:r>
              <a:rPr lang="en-US" b="1" dirty="0"/>
              <a:t>Darkening of urine</a:t>
            </a:r>
            <a:r>
              <a:rPr lang="en-US" dirty="0"/>
              <a:t> Advise clients that this is a harmless effect of metronidazole.</a:t>
            </a:r>
          </a:p>
          <a:p>
            <a:pPr marL="0" indent="0">
              <a:buNone/>
            </a:pPr>
            <a:r>
              <a:rPr lang="en-US" b="1" dirty="0"/>
              <a:t>CNS symptoms </a:t>
            </a:r>
            <a:r>
              <a:rPr lang="en-US" dirty="0"/>
              <a:t>(numbness of extremities, ataxia, and seizures) </a:t>
            </a:r>
          </a:p>
          <a:p>
            <a:pPr marL="0" indent="0">
              <a:buNone/>
            </a:pPr>
            <a:r>
              <a:rPr lang="en-US" dirty="0"/>
              <a:t> Advise clients to notify the provider if symptoms occur. </a:t>
            </a:r>
          </a:p>
          <a:p>
            <a:pPr marL="0" indent="0">
              <a:buNone/>
            </a:pPr>
            <a:r>
              <a:rPr lang="en-US" dirty="0"/>
              <a:t> Stop metronidazole.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Contraindications/Precautions</a:t>
            </a:r>
            <a:endParaRPr lang="en-US" dirty="0"/>
          </a:p>
        </p:txBody>
      </p:sp>
      <p:sp>
        <p:nvSpPr>
          <p:cNvPr id="104883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Use cautiously in clients with renal dysfunction to prevent accumulation of toxic levels with prolonged use.</a:t>
            </a:r>
          </a:p>
          <a:p>
            <a:r>
              <a:rPr lang="en-US" dirty="0"/>
              <a:t> Avoid use during the first trimester of pregnancy and use with caution during the rest of pregnancy because metronidazole can pass through the placenta.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Interactions</a:t>
            </a:r>
            <a:endParaRPr lang="en-US" dirty="0"/>
          </a:p>
        </p:txBody>
      </p:sp>
      <p:sp>
        <p:nvSpPr>
          <p:cNvPr id="10488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 Medication/Food Interactions Nursing Interventions/Client Education</a:t>
            </a:r>
          </a:p>
          <a:p>
            <a:r>
              <a:rPr lang="en-US" dirty="0"/>
              <a:t> Alcohol causes a disulfiram-like reaction/ Advise clients to avoid alcohol consumption.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Metronidazole inhibits inactivation of warfarin</a:t>
            </a:r>
            <a:r>
              <a:rPr lang="en-US" dirty="0"/>
              <a:t>. </a:t>
            </a:r>
          </a:p>
          <a:p>
            <a:r>
              <a:rPr lang="en-US" dirty="0"/>
              <a:t> Monitor prothrombin time and INR, and adjust warfarin dosage accordingly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3214"/>
          </a:bodyPr>
          <a:lstStyle/>
          <a:p>
            <a:pPr marL="0" indent="0">
              <a:buNone/>
            </a:pPr>
            <a:r>
              <a:rPr lang="en-US" b="1" dirty="0"/>
              <a:t>Nursing Administration </a:t>
            </a:r>
          </a:p>
          <a:p>
            <a:r>
              <a:rPr lang="en-US" dirty="0"/>
              <a:t>Administer by oral or IV route. </a:t>
            </a:r>
          </a:p>
          <a:p>
            <a:r>
              <a:rPr lang="en-US" dirty="0"/>
              <a:t> Instruct clients to complete the prescribed course of antimicrobial therapy, even though symptoms may resolve before the full course is completed. </a:t>
            </a:r>
          </a:p>
          <a:p>
            <a:pPr marL="0" indent="0">
              <a:buNone/>
            </a:pPr>
            <a:r>
              <a:rPr lang="en-US" b="1" dirty="0"/>
              <a:t>Nursing Evaluation of Medication Effectiveness </a:t>
            </a:r>
          </a:p>
          <a:p>
            <a:r>
              <a:rPr lang="en-US" dirty="0"/>
              <a:t> Depending on therapeutic intent, effectiveness may be evidenced by:  Improvement of symptoms (resolution of bloody mucoid diarrhea, formed stools, negative stool results for ameba and Giardia, , decrease or absence of watery vaginal/ urethral discharge, negative blood cultures for anaerobic organisms in the CNS, blood, bones and joints, and soft tissues)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</a:t>
            </a:r>
            <a:r>
              <a:rPr lang="en-US" b="1" dirty="0"/>
              <a:t>Chloramphenicol</a:t>
            </a:r>
          </a:p>
        </p:txBody>
      </p:sp>
      <p:sp>
        <p:nvSpPr>
          <p:cNvPr id="10488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soluble in water and poorly soluble in alcohol</a:t>
            </a:r>
          </a:p>
          <a:p>
            <a:r>
              <a:rPr lang="en-US" dirty="0"/>
              <a:t>Chloramphenicol succinate which is used for parenteral administration is highly water soluble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Title 1"/>
          <p:cNvSpPr>
            <a:spLocks noGrp="1"/>
          </p:cNvSpPr>
          <p:nvPr>
            <p:ph type="title"/>
          </p:nvPr>
        </p:nvSpPr>
        <p:spPr>
          <a:xfrm>
            <a:off x="838200" y="306509"/>
            <a:ext cx="10515600" cy="1325563"/>
          </a:xfrm>
        </p:spPr>
        <p:txBody>
          <a:bodyPr/>
          <a:lstStyle/>
          <a:p>
            <a:r>
              <a:rPr lang="en-US" b="1" dirty="0"/>
              <a:t>pharmacokinetics</a:t>
            </a:r>
          </a:p>
        </p:txBody>
      </p:sp>
      <p:sp>
        <p:nvSpPr>
          <p:cNvPr id="104884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3214" lnSpcReduction="10000"/>
          </a:bodyPr>
          <a:lstStyle/>
          <a:p>
            <a:r>
              <a:rPr lang="en-US" dirty="0"/>
              <a:t>The usual dosage of chloramphenicol is 50-100mg/kg/d.</a:t>
            </a:r>
          </a:p>
          <a:p>
            <a:r>
              <a:rPr lang="en-US" dirty="0"/>
              <a:t>After oral administration crystalline chloramphenicol is rapidly and completely absorbed.</a:t>
            </a:r>
          </a:p>
          <a:p>
            <a:r>
              <a:rPr lang="en-US" dirty="0"/>
              <a:t>A 1g oral dose produces blood levels between 10and 15mcg/ml</a:t>
            </a:r>
          </a:p>
          <a:p>
            <a:r>
              <a:rPr lang="en-US" dirty="0"/>
              <a:t>Chloramphenicol palmitate is a pro drug that is hydrolyzed in the intestine to yield free chloramphenicol.</a:t>
            </a:r>
          </a:p>
          <a:p>
            <a:pPr marL="0" indent="0">
              <a:buNone/>
            </a:pPr>
            <a:r>
              <a:rPr lang="en-US" b="1" dirty="0"/>
              <a:t>Pharmacodynamic </a:t>
            </a:r>
            <a:r>
              <a:rPr lang="en-US" dirty="0"/>
              <a:t>chloramphenicol potent inhibitor of microbial protein synthesis.</a:t>
            </a:r>
          </a:p>
          <a:p>
            <a:pPr marL="0" indent="0">
              <a:buNone/>
            </a:pPr>
            <a:r>
              <a:rPr lang="en-US" dirty="0"/>
              <a:t>It binds to the 50s sub unit of the bacteria ribosome</a:t>
            </a:r>
          </a:p>
          <a:p>
            <a:pPr marL="0" indent="0">
              <a:buNone/>
            </a:pPr>
            <a:r>
              <a:rPr lang="en-US" dirty="0"/>
              <a:t>It is bacteriostatic, broad spectrum against both aerobic and anaerobic gram positive and gram negative  bacterial.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</a:t>
            </a:r>
            <a:r>
              <a:rPr lang="en-US" b="1" dirty="0"/>
              <a:t>pharmacokinetics</a:t>
            </a:r>
          </a:p>
        </p:txBody>
      </p:sp>
      <p:sp>
        <p:nvSpPr>
          <p:cNvPr id="104873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/>
          </a:bodyPr>
          <a:lstStyle/>
          <a:p>
            <a:r>
              <a:rPr lang="en-US" dirty="0"/>
              <a:t>Benzylpenicillin is destroyed by gastric acid hence it is parenterally administered.</a:t>
            </a:r>
          </a:p>
          <a:p>
            <a:r>
              <a:rPr lang="en-US" dirty="0"/>
              <a:t>Phenoxymethylpenicillin can be orally given.</a:t>
            </a:r>
          </a:p>
          <a:p>
            <a:r>
              <a:rPr lang="en-US" b="1" dirty="0"/>
              <a:t>Metabolism </a:t>
            </a:r>
            <a:r>
              <a:rPr lang="en-US" dirty="0"/>
              <a:t>is in the liver.</a:t>
            </a:r>
          </a:p>
          <a:p>
            <a:r>
              <a:rPr lang="en-US" dirty="0"/>
              <a:t>Half life  less than 2hours.</a:t>
            </a:r>
          </a:p>
          <a:p>
            <a:r>
              <a:rPr lang="en-US" dirty="0"/>
              <a:t> poor lipid solubility hence they don’t cross the BBB.</a:t>
            </a:r>
          </a:p>
          <a:p>
            <a:r>
              <a:rPr lang="en-US" b="1" dirty="0"/>
              <a:t> distribution </a:t>
            </a:r>
            <a:r>
              <a:rPr lang="en-US" dirty="0"/>
              <a:t>in body fluids and tissues with a few exception. they are polar hence extracellular concentrations exceed </a:t>
            </a:r>
            <a:r>
              <a:rPr lang="en-US" altLang="en" dirty="0"/>
              <a:t>th</a:t>
            </a:r>
            <a:r>
              <a:rPr lang="en-US" dirty="0"/>
              <a:t>e intracellular.</a:t>
            </a:r>
            <a:endParaRPr lang="zh-CN" altLang="en-US"/>
          </a:p>
          <a:p>
            <a:r>
              <a:rPr lang="en-US" b="1" dirty="0"/>
              <a:t>Elimination</a:t>
            </a:r>
            <a:r>
              <a:rPr lang="en-US" dirty="0"/>
              <a:t> in the kidneys by glomerular filtration and tubular secretion.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clinical uses</a:t>
            </a:r>
          </a:p>
        </p:txBody>
      </p:sp>
      <p:sp>
        <p:nvSpPr>
          <p:cNvPr id="1048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it is rarely used due to it potential toxicity and bacterial resistance.</a:t>
            </a:r>
          </a:p>
          <a:p>
            <a:r>
              <a:rPr lang="en-US" dirty="0"/>
              <a:t>Used to treat</a:t>
            </a:r>
            <a:r>
              <a:rPr lang="en-US" b="1" dirty="0"/>
              <a:t>; serious rickettsia infections </a:t>
            </a:r>
            <a:r>
              <a:rPr lang="en-US" dirty="0"/>
              <a:t>such as  </a:t>
            </a:r>
            <a:r>
              <a:rPr lang="en-US" b="1" dirty="0"/>
              <a:t>typhus</a:t>
            </a:r>
            <a:r>
              <a:rPr lang="en-US" dirty="0"/>
              <a:t> and </a:t>
            </a:r>
            <a:r>
              <a:rPr lang="en-US" b="1" dirty="0"/>
              <a:t>rocky mountain spotted fever.</a:t>
            </a:r>
          </a:p>
          <a:p>
            <a:r>
              <a:rPr lang="en-US" dirty="0"/>
              <a:t>Alternative for beta lactam antibiotics for treatment of </a:t>
            </a:r>
            <a:r>
              <a:rPr lang="en-US" b="1" dirty="0"/>
              <a:t>meningococcal meningitis </a:t>
            </a:r>
            <a:r>
              <a:rPr lang="en-US" dirty="0"/>
              <a:t>and</a:t>
            </a:r>
            <a:r>
              <a:rPr lang="en-US" b="1" dirty="0"/>
              <a:t> pneumococcal  meningitis</a:t>
            </a:r>
          </a:p>
          <a:p>
            <a:r>
              <a:rPr lang="en-US" b="1" dirty="0"/>
              <a:t>Topical eye infections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/>
              <a:t>                  Benzyl penicillin G</a:t>
            </a:r>
          </a:p>
        </p:txBody>
      </p:sp>
      <p:sp>
        <p:nvSpPr>
          <p:cNvPr id="1048740" name="Content Placeholder 2"/>
          <p:cNvSpPr>
            <a:spLocks noGrp="1"/>
          </p:cNvSpPr>
          <p:nvPr>
            <p:ph idx="1"/>
          </p:nvPr>
        </p:nvSpPr>
        <p:spPr>
          <a:noFill/>
          <a:ln>
            <a:solidFill>
              <a:srgbClr val="36363D"/>
            </a:solidFill>
            <a:prstDash val="solid"/>
          </a:ln>
        </p:spPr>
        <p:txBody>
          <a:bodyPr/>
          <a:lstStyle/>
          <a:p>
            <a:r>
              <a:rPr lang="en-US" dirty="0"/>
              <a:t>Penicillin G is gastric acid unstable is used where high plasma concentration </a:t>
            </a:r>
            <a:r>
              <a:rPr lang="en-US" altLang="en" dirty="0"/>
              <a:t>are</a:t>
            </a:r>
            <a:r>
              <a:rPr lang="en-US" dirty="0"/>
              <a:t> required.</a:t>
            </a:r>
            <a:endParaRPr lang="zh-CN" altLang="en-US"/>
          </a:p>
          <a:p>
            <a:r>
              <a:rPr lang="en-US" dirty="0"/>
              <a:t>Maximum plasma concentration is reached after 15 minute of administration </a:t>
            </a:r>
          </a:p>
          <a:p>
            <a:r>
              <a:rPr lang="en-US" dirty="0"/>
              <a:t>Half life 0.5 hours hence reasonably spaced doses have to be large to maintain a therapeutic concentration high doses can be maintained by use of probenecid.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Title 1"/>
          <p:cNvSpPr>
            <a:spLocks noGrp="1"/>
          </p:cNvSpPr>
          <p:nvPr>
            <p:ph type="title"/>
          </p:nvPr>
        </p:nvSpPr>
        <p:spPr>
          <a:xfrm>
            <a:off x="838200" y="376414"/>
            <a:ext cx="10515600" cy="1325563"/>
          </a:xfrm>
        </p:spPr>
        <p:txBody>
          <a:bodyPr/>
          <a:lstStyle/>
          <a:p>
            <a:r>
              <a:rPr lang="en-US" b="1" dirty="0"/>
              <a:t>Indication for penicillin G</a:t>
            </a:r>
          </a:p>
        </p:txBody>
      </p:sp>
      <p:sp>
        <p:nvSpPr>
          <p:cNvPr id="10487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pPr marL="0" indent="0">
              <a:buNone/>
            </a:pPr>
            <a:r>
              <a:rPr lang="en-US" dirty="0"/>
              <a:t>It is generally active against gram positive and gram negative cocci, hence indicated for treatment of conditions such as;</a:t>
            </a:r>
          </a:p>
          <a:p>
            <a:r>
              <a:rPr lang="en-US" dirty="0"/>
              <a:t>Otitis media </a:t>
            </a:r>
          </a:p>
          <a:p>
            <a:r>
              <a:rPr lang="en-US" dirty="0"/>
              <a:t>Gonococcus infection</a:t>
            </a:r>
          </a:p>
          <a:p>
            <a:r>
              <a:rPr lang="en-US" dirty="0"/>
              <a:t>Throat infections</a:t>
            </a:r>
          </a:p>
          <a:p>
            <a:r>
              <a:rPr lang="en-US" dirty="0"/>
              <a:t>Streptococcal endocarditis</a:t>
            </a:r>
          </a:p>
          <a:p>
            <a:r>
              <a:rPr lang="en-US" dirty="0"/>
              <a:t>Meningococcal meningitis</a:t>
            </a:r>
          </a:p>
          <a:p>
            <a:r>
              <a:rPr lang="en-US" dirty="0"/>
              <a:t>Pneumonia meningitis</a:t>
            </a:r>
          </a:p>
          <a:p>
            <a:r>
              <a:rPr lang="en-US" dirty="0"/>
              <a:t>actinomycosis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4639</Words>
  <Application>Microsoft Office PowerPoint</Application>
  <PresentationFormat>Custom</PresentationFormat>
  <Paragraphs>498</Paragraphs>
  <Slides>70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Office Theme</vt:lpstr>
      <vt:lpstr>             antibiotics/anti- infective agents</vt:lpstr>
      <vt:lpstr>Classification of antibiotics</vt:lpstr>
      <vt:lpstr>Beta –lactam antibiotics</vt:lpstr>
      <vt:lpstr>                                penicillins</vt:lpstr>
      <vt:lpstr>Mechanism of action</vt:lpstr>
      <vt:lpstr>Mechanism  of bacterial resistance</vt:lpstr>
      <vt:lpstr>                      pharmacokinetics</vt:lpstr>
      <vt:lpstr>                  Benzyl penicillin G</vt:lpstr>
      <vt:lpstr>Indication for penicillin G</vt:lpstr>
      <vt:lpstr>                       cloxacillin</vt:lpstr>
      <vt:lpstr>PowerPoint Presentation</vt:lpstr>
      <vt:lpstr>                               Ampicillin</vt:lpstr>
      <vt:lpstr>                                                                                       Indications                    </vt:lpstr>
      <vt:lpstr>PowerPoint Presentation</vt:lpstr>
      <vt:lpstr>                          amoxicillin</vt:lpstr>
      <vt:lpstr>  dosage</vt:lpstr>
      <vt:lpstr>                            co- amoxiclav</vt:lpstr>
      <vt:lpstr>             adverse effect of penicillin's</vt:lpstr>
      <vt:lpstr>PowerPoint Presentation</vt:lpstr>
      <vt:lpstr>                  cephalosporins</vt:lpstr>
      <vt:lpstr>        Classification of cephalosporins</vt:lpstr>
      <vt:lpstr> first generation cephalosporins</vt:lpstr>
      <vt:lpstr> second generation cephalosporin</vt:lpstr>
      <vt:lpstr>Third generation cephalosporins</vt:lpstr>
      <vt:lpstr>Fourth generation cephalosporin</vt:lpstr>
      <vt:lpstr>PowerPoint Presentation</vt:lpstr>
      <vt:lpstr>Unwanted effects of cephalosporins</vt:lpstr>
      <vt:lpstr>Drug interactions </vt:lpstr>
      <vt:lpstr>Ceftriaxone (Rocephin)</vt:lpstr>
      <vt:lpstr>PowerPoint Presentation</vt:lpstr>
      <vt:lpstr>                    tetracyclines</vt:lpstr>
      <vt:lpstr>                  pharmacokinetics</vt:lpstr>
      <vt:lpstr>pharmacodynamics</vt:lpstr>
      <vt:lpstr>                          aminoglycosides</vt:lpstr>
      <vt:lpstr>                                                                       Pharmacodynamics/mechanism of action</vt:lpstr>
      <vt:lpstr>Unwanted effects </vt:lpstr>
      <vt:lpstr>                        Gentamycin</vt:lpstr>
      <vt:lpstr>                     </vt:lpstr>
      <vt:lpstr>                           quinolones </vt:lpstr>
      <vt:lpstr>Pharmacodynamics </vt:lpstr>
      <vt:lpstr>Pharmacokinetics </vt:lpstr>
      <vt:lpstr>Adverse effects</vt:lpstr>
      <vt:lpstr>                                                                            contraindication</vt:lpstr>
      <vt:lpstr> drug interactions</vt:lpstr>
      <vt:lpstr>                            ciprofloxacin</vt:lpstr>
      <vt:lpstr>Interactions Medication/Food Interactions Nursing Interventions/Client Education </vt:lpstr>
      <vt:lpstr>                                                                                                                                                                                                                                             Nursing Administration  </vt:lpstr>
      <vt:lpstr>                            MACROLIDES</vt:lpstr>
      <vt:lpstr>                        pharmacokinetics</vt:lpstr>
      <vt:lpstr>PowerPoint Presentation</vt:lpstr>
      <vt:lpstr>PowerPoint Presentation</vt:lpstr>
      <vt:lpstr>       erythromycin</vt:lpstr>
      <vt:lpstr>                                                                         Dosage and route of administration                         </vt:lpstr>
      <vt:lpstr>Azithromycin </vt:lpstr>
      <vt:lpstr>                                sulphonamide</vt:lpstr>
      <vt:lpstr> pharmacokinetics</vt:lpstr>
      <vt:lpstr>PowerPoint Presentation</vt:lpstr>
      <vt:lpstr> cotrimoxazole(sulphonamides 400mg/trimethoprim 80mg) serpin.</vt:lpstr>
      <vt:lpstr>drug Interactions Medication/Food Interactions Nursing Interventions/Client Education </vt:lpstr>
      <vt:lpstr>                                       AZOLES</vt:lpstr>
      <vt:lpstr>metronidazole</vt:lpstr>
      <vt:lpstr>PowerPoint Presentation</vt:lpstr>
      <vt:lpstr>Dosage and route of administration</vt:lpstr>
      <vt:lpstr>Complications Side/Adverse Effects Nursing Interventions/Client Education</vt:lpstr>
      <vt:lpstr>Contraindications/Precautions</vt:lpstr>
      <vt:lpstr>Interactions</vt:lpstr>
      <vt:lpstr>PowerPoint Presentation</vt:lpstr>
      <vt:lpstr>                          Chloramphenicol</vt:lpstr>
      <vt:lpstr>pharmacokinetics</vt:lpstr>
      <vt:lpstr> clinical uses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pharmacology</dc:title>
  <dc:creator>Administrator</dc:creator>
  <cp:lastModifiedBy>Windows User</cp:lastModifiedBy>
  <cp:revision>10</cp:revision>
  <cp:lastPrinted>2021-11-01T07:17:02Z</cp:lastPrinted>
  <dcterms:created xsi:type="dcterms:W3CDTF">2017-10-05T12:04:02Z</dcterms:created>
  <dcterms:modified xsi:type="dcterms:W3CDTF">2022-04-09T12:06:55Z</dcterms:modified>
</cp:coreProperties>
</file>