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8"/>
  </p:notesMasterIdLst>
  <p:sldIdLst>
    <p:sldId id="256" r:id="rId2"/>
    <p:sldId id="257" r:id="rId3"/>
    <p:sldId id="301" r:id="rId4"/>
    <p:sldId id="258" r:id="rId5"/>
    <p:sldId id="259" r:id="rId6"/>
    <p:sldId id="260" r:id="rId7"/>
    <p:sldId id="261" r:id="rId8"/>
    <p:sldId id="368" r:id="rId9"/>
    <p:sldId id="262" r:id="rId10"/>
    <p:sldId id="367" r:id="rId11"/>
    <p:sldId id="389" r:id="rId12"/>
    <p:sldId id="390" r:id="rId13"/>
    <p:sldId id="391" r:id="rId14"/>
    <p:sldId id="392" r:id="rId15"/>
    <p:sldId id="393" r:id="rId16"/>
    <p:sldId id="394" r:id="rId17"/>
    <p:sldId id="396" r:id="rId18"/>
    <p:sldId id="263" r:id="rId19"/>
    <p:sldId id="369" r:id="rId20"/>
    <p:sldId id="303" r:id="rId21"/>
    <p:sldId id="371" r:id="rId22"/>
    <p:sldId id="264" r:id="rId23"/>
    <p:sldId id="265" r:id="rId24"/>
    <p:sldId id="266" r:id="rId25"/>
    <p:sldId id="267" r:id="rId26"/>
    <p:sldId id="268" r:id="rId27"/>
    <p:sldId id="269" r:id="rId28"/>
    <p:sldId id="366" r:id="rId29"/>
    <p:sldId id="397" r:id="rId30"/>
    <p:sldId id="270" r:id="rId31"/>
    <p:sldId id="305" r:id="rId32"/>
    <p:sldId id="271" r:id="rId33"/>
    <p:sldId id="306" r:id="rId34"/>
    <p:sldId id="272" r:id="rId35"/>
    <p:sldId id="372" r:id="rId36"/>
    <p:sldId id="273" r:id="rId37"/>
    <p:sldId id="307" r:id="rId38"/>
    <p:sldId id="373" r:id="rId39"/>
    <p:sldId id="274" r:id="rId40"/>
    <p:sldId id="275" r:id="rId41"/>
    <p:sldId id="276" r:id="rId42"/>
    <p:sldId id="308" r:id="rId43"/>
    <p:sldId id="277" r:id="rId44"/>
    <p:sldId id="309" r:id="rId45"/>
    <p:sldId id="278" r:id="rId46"/>
    <p:sldId id="313" r:id="rId47"/>
    <p:sldId id="279" r:id="rId48"/>
    <p:sldId id="304" r:id="rId49"/>
    <p:sldId id="316" r:id="rId50"/>
    <p:sldId id="280" r:id="rId51"/>
    <p:sldId id="314" r:id="rId52"/>
    <p:sldId id="281" r:id="rId53"/>
    <p:sldId id="318" r:id="rId54"/>
    <p:sldId id="317" r:id="rId55"/>
    <p:sldId id="282" r:id="rId56"/>
    <p:sldId id="319" r:id="rId57"/>
    <p:sldId id="311" r:id="rId58"/>
    <p:sldId id="283" r:id="rId59"/>
    <p:sldId id="398" r:id="rId60"/>
    <p:sldId id="399" r:id="rId61"/>
    <p:sldId id="401" r:id="rId62"/>
    <p:sldId id="403" r:id="rId63"/>
    <p:sldId id="404" r:id="rId64"/>
    <p:sldId id="405" r:id="rId65"/>
    <p:sldId id="407" r:id="rId66"/>
    <p:sldId id="409" r:id="rId67"/>
    <p:sldId id="411" r:id="rId68"/>
    <p:sldId id="374" r:id="rId69"/>
    <p:sldId id="379" r:id="rId70"/>
    <p:sldId id="376" r:id="rId71"/>
    <p:sldId id="284" r:id="rId72"/>
    <p:sldId id="320" r:id="rId73"/>
    <p:sldId id="285" r:id="rId74"/>
    <p:sldId id="321" r:id="rId75"/>
    <p:sldId id="323" r:id="rId76"/>
    <p:sldId id="286" r:id="rId77"/>
    <p:sldId id="287" r:id="rId78"/>
    <p:sldId id="325" r:id="rId79"/>
    <p:sldId id="334" r:id="rId80"/>
    <p:sldId id="327" r:id="rId81"/>
    <p:sldId id="329" r:id="rId82"/>
    <p:sldId id="331" r:id="rId83"/>
    <p:sldId id="333" r:id="rId84"/>
    <p:sldId id="336" r:id="rId85"/>
    <p:sldId id="377" r:id="rId86"/>
    <p:sldId id="378" r:id="rId87"/>
    <p:sldId id="380" r:id="rId88"/>
    <p:sldId id="337" r:id="rId89"/>
    <p:sldId id="338" r:id="rId90"/>
    <p:sldId id="288" r:id="rId91"/>
    <p:sldId id="340" r:id="rId92"/>
    <p:sldId id="341" r:id="rId93"/>
    <p:sldId id="289" r:id="rId94"/>
    <p:sldId id="342" r:id="rId95"/>
    <p:sldId id="382" r:id="rId96"/>
    <p:sldId id="345" r:id="rId97"/>
    <p:sldId id="347" r:id="rId98"/>
    <p:sldId id="349" r:id="rId99"/>
    <p:sldId id="351" r:id="rId100"/>
    <p:sldId id="353" r:id="rId101"/>
    <p:sldId id="355" r:id="rId102"/>
    <p:sldId id="354" r:id="rId103"/>
    <p:sldId id="356" r:id="rId104"/>
    <p:sldId id="358" r:id="rId105"/>
    <p:sldId id="357" r:id="rId106"/>
    <p:sldId id="359" r:id="rId107"/>
    <p:sldId id="360" r:id="rId108"/>
    <p:sldId id="361" r:id="rId109"/>
    <p:sldId id="291" r:id="rId110"/>
    <p:sldId id="343" r:id="rId111"/>
    <p:sldId id="384" r:id="rId112"/>
    <p:sldId id="385" r:id="rId113"/>
    <p:sldId id="362" r:id="rId114"/>
    <p:sldId id="386" r:id="rId115"/>
    <p:sldId id="293" r:id="rId116"/>
    <p:sldId id="294" r:id="rId117"/>
    <p:sldId id="295" r:id="rId118"/>
    <p:sldId id="363" r:id="rId119"/>
    <p:sldId id="296" r:id="rId120"/>
    <p:sldId id="387" r:id="rId121"/>
    <p:sldId id="364" r:id="rId122"/>
    <p:sldId id="297" r:id="rId123"/>
    <p:sldId id="298" r:id="rId124"/>
    <p:sldId id="388" r:id="rId125"/>
    <p:sldId id="299" r:id="rId126"/>
    <p:sldId id="365"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CEAAAB-6947-4DE3-ADDB-A62CB210DA54}" type="datetimeFigureOut">
              <a:rPr lang="en-US" smtClean="0"/>
              <a:t>8/9/2021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10BADD-CD8E-4B8F-8F9A-770941AFF146}" type="slidenum">
              <a:rPr lang="en-US" smtClean="0"/>
              <a:t>‹#›</a:t>
            </a:fld>
            <a:endParaRPr lang="en-US"/>
          </a:p>
        </p:txBody>
      </p:sp>
    </p:spTree>
    <p:extLst>
      <p:ext uri="{BB962C8B-B14F-4D97-AF65-F5344CB8AC3E}">
        <p14:creationId xmlns:p14="http://schemas.microsoft.com/office/powerpoint/2010/main" val="49957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2</a:t>
            </a:fld>
            <a:endParaRPr lang="en-US"/>
          </a:p>
        </p:txBody>
      </p:sp>
    </p:spTree>
    <p:extLst>
      <p:ext uri="{BB962C8B-B14F-4D97-AF65-F5344CB8AC3E}">
        <p14:creationId xmlns:p14="http://schemas.microsoft.com/office/powerpoint/2010/main" val="2809864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36</a:t>
            </a:fld>
            <a:endParaRPr lang="en-US"/>
          </a:p>
        </p:txBody>
      </p:sp>
    </p:spTree>
    <p:extLst>
      <p:ext uri="{BB962C8B-B14F-4D97-AF65-F5344CB8AC3E}">
        <p14:creationId xmlns:p14="http://schemas.microsoft.com/office/powerpoint/2010/main" val="985443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37</a:t>
            </a:fld>
            <a:endParaRPr lang="en-US"/>
          </a:p>
        </p:txBody>
      </p:sp>
    </p:spTree>
    <p:extLst>
      <p:ext uri="{BB962C8B-B14F-4D97-AF65-F5344CB8AC3E}">
        <p14:creationId xmlns:p14="http://schemas.microsoft.com/office/powerpoint/2010/main" val="3008099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41</a:t>
            </a:fld>
            <a:endParaRPr lang="en-US"/>
          </a:p>
        </p:txBody>
      </p:sp>
    </p:spTree>
    <p:extLst>
      <p:ext uri="{BB962C8B-B14F-4D97-AF65-F5344CB8AC3E}">
        <p14:creationId xmlns:p14="http://schemas.microsoft.com/office/powerpoint/2010/main" val="92035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43</a:t>
            </a:fld>
            <a:endParaRPr lang="en-US"/>
          </a:p>
        </p:txBody>
      </p:sp>
    </p:spTree>
    <p:extLst>
      <p:ext uri="{BB962C8B-B14F-4D97-AF65-F5344CB8AC3E}">
        <p14:creationId xmlns:p14="http://schemas.microsoft.com/office/powerpoint/2010/main" val="933168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48</a:t>
            </a:fld>
            <a:endParaRPr lang="en-US"/>
          </a:p>
        </p:txBody>
      </p:sp>
    </p:spTree>
    <p:extLst>
      <p:ext uri="{BB962C8B-B14F-4D97-AF65-F5344CB8AC3E}">
        <p14:creationId xmlns:p14="http://schemas.microsoft.com/office/powerpoint/2010/main" val="2140719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52</a:t>
            </a:fld>
            <a:endParaRPr lang="en-US"/>
          </a:p>
        </p:txBody>
      </p:sp>
    </p:spTree>
    <p:extLst>
      <p:ext uri="{BB962C8B-B14F-4D97-AF65-F5344CB8AC3E}">
        <p14:creationId xmlns:p14="http://schemas.microsoft.com/office/powerpoint/2010/main" val="2041654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58</a:t>
            </a:fld>
            <a:endParaRPr lang="en-US"/>
          </a:p>
        </p:txBody>
      </p:sp>
    </p:spTree>
    <p:extLst>
      <p:ext uri="{BB962C8B-B14F-4D97-AF65-F5344CB8AC3E}">
        <p14:creationId xmlns:p14="http://schemas.microsoft.com/office/powerpoint/2010/main" val="1434016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90</a:t>
            </a:fld>
            <a:endParaRPr lang="en-US"/>
          </a:p>
        </p:txBody>
      </p:sp>
    </p:spTree>
    <p:extLst>
      <p:ext uri="{BB962C8B-B14F-4D97-AF65-F5344CB8AC3E}">
        <p14:creationId xmlns:p14="http://schemas.microsoft.com/office/powerpoint/2010/main" val="812017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101</a:t>
            </a:fld>
            <a:endParaRPr lang="en-US"/>
          </a:p>
        </p:txBody>
      </p:sp>
    </p:spTree>
    <p:extLst>
      <p:ext uri="{BB962C8B-B14F-4D97-AF65-F5344CB8AC3E}">
        <p14:creationId xmlns:p14="http://schemas.microsoft.com/office/powerpoint/2010/main" val="3213015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117</a:t>
            </a:fld>
            <a:endParaRPr lang="en-US"/>
          </a:p>
        </p:txBody>
      </p:sp>
    </p:spTree>
    <p:extLst>
      <p:ext uri="{BB962C8B-B14F-4D97-AF65-F5344CB8AC3E}">
        <p14:creationId xmlns:p14="http://schemas.microsoft.com/office/powerpoint/2010/main" val="2976146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6</a:t>
            </a:fld>
            <a:endParaRPr lang="en-US"/>
          </a:p>
        </p:txBody>
      </p:sp>
    </p:spTree>
    <p:extLst>
      <p:ext uri="{BB962C8B-B14F-4D97-AF65-F5344CB8AC3E}">
        <p14:creationId xmlns:p14="http://schemas.microsoft.com/office/powerpoint/2010/main" val="582464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121</a:t>
            </a:fld>
            <a:endParaRPr lang="en-US"/>
          </a:p>
        </p:txBody>
      </p:sp>
    </p:spTree>
    <p:extLst>
      <p:ext uri="{BB962C8B-B14F-4D97-AF65-F5344CB8AC3E}">
        <p14:creationId xmlns:p14="http://schemas.microsoft.com/office/powerpoint/2010/main" val="287641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123</a:t>
            </a:fld>
            <a:endParaRPr lang="en-US"/>
          </a:p>
        </p:txBody>
      </p:sp>
    </p:spTree>
    <p:extLst>
      <p:ext uri="{BB962C8B-B14F-4D97-AF65-F5344CB8AC3E}">
        <p14:creationId xmlns:p14="http://schemas.microsoft.com/office/powerpoint/2010/main" val="57048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7</a:t>
            </a:fld>
            <a:endParaRPr lang="en-US"/>
          </a:p>
        </p:txBody>
      </p:sp>
    </p:spTree>
    <p:extLst>
      <p:ext uri="{BB962C8B-B14F-4D97-AF65-F5344CB8AC3E}">
        <p14:creationId xmlns:p14="http://schemas.microsoft.com/office/powerpoint/2010/main" val="409795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9</a:t>
            </a:fld>
            <a:endParaRPr lang="en-US"/>
          </a:p>
        </p:txBody>
      </p:sp>
    </p:spTree>
    <p:extLst>
      <p:ext uri="{BB962C8B-B14F-4D97-AF65-F5344CB8AC3E}">
        <p14:creationId xmlns:p14="http://schemas.microsoft.com/office/powerpoint/2010/main" val="304101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18</a:t>
            </a:fld>
            <a:endParaRPr lang="en-US"/>
          </a:p>
        </p:txBody>
      </p:sp>
    </p:spTree>
    <p:extLst>
      <p:ext uri="{BB962C8B-B14F-4D97-AF65-F5344CB8AC3E}">
        <p14:creationId xmlns:p14="http://schemas.microsoft.com/office/powerpoint/2010/main" val="3587591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23</a:t>
            </a:fld>
            <a:endParaRPr lang="en-US"/>
          </a:p>
        </p:txBody>
      </p:sp>
    </p:spTree>
    <p:extLst>
      <p:ext uri="{BB962C8B-B14F-4D97-AF65-F5344CB8AC3E}">
        <p14:creationId xmlns:p14="http://schemas.microsoft.com/office/powerpoint/2010/main" val="3369102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24</a:t>
            </a:fld>
            <a:endParaRPr lang="en-US"/>
          </a:p>
        </p:txBody>
      </p:sp>
    </p:spTree>
    <p:extLst>
      <p:ext uri="{BB962C8B-B14F-4D97-AF65-F5344CB8AC3E}">
        <p14:creationId xmlns:p14="http://schemas.microsoft.com/office/powerpoint/2010/main" val="1511677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30</a:t>
            </a:fld>
            <a:endParaRPr lang="en-US"/>
          </a:p>
        </p:txBody>
      </p:sp>
    </p:spTree>
    <p:extLst>
      <p:ext uri="{BB962C8B-B14F-4D97-AF65-F5344CB8AC3E}">
        <p14:creationId xmlns:p14="http://schemas.microsoft.com/office/powerpoint/2010/main" val="1796254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10BADD-CD8E-4B8F-8F9A-770941AFF146}" type="slidenum">
              <a:rPr lang="en-US" smtClean="0"/>
              <a:t>32</a:t>
            </a:fld>
            <a:endParaRPr lang="en-US"/>
          </a:p>
        </p:txBody>
      </p:sp>
    </p:spTree>
    <p:extLst>
      <p:ext uri="{BB962C8B-B14F-4D97-AF65-F5344CB8AC3E}">
        <p14:creationId xmlns:p14="http://schemas.microsoft.com/office/powerpoint/2010/main" val="119300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EE1CA4-9F23-499D-B062-5781A6961BC0}"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1028025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E1CA4-9F23-499D-B062-5781A6961BC0}"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205198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E1CA4-9F23-499D-B062-5781A6961BC0}"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169389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E1CA4-9F23-499D-B062-5781A6961BC0}"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1859955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EE1CA4-9F23-499D-B062-5781A6961BC0}"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322438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EE1CA4-9F23-499D-B062-5781A6961BC0}"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4876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EE1CA4-9F23-499D-B062-5781A6961BC0}" type="datetimeFigureOut">
              <a:rPr lang="en-US" smtClean="0"/>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2342404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EE1CA4-9F23-499D-B062-5781A6961BC0}" type="datetimeFigureOut">
              <a:rPr lang="en-US" smtClean="0"/>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236226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E1CA4-9F23-499D-B062-5781A6961BC0}" type="datetimeFigureOut">
              <a:rPr lang="en-US" smtClean="0"/>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316458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E1CA4-9F23-499D-B062-5781A6961BC0}"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212054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EE1CA4-9F23-499D-B062-5781A6961BC0}"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23581A-6AC0-41E2-A459-8D5202BA6433}" type="slidenum">
              <a:rPr lang="en-US" smtClean="0"/>
              <a:t>‹#›</a:t>
            </a:fld>
            <a:endParaRPr lang="en-US"/>
          </a:p>
        </p:txBody>
      </p:sp>
    </p:spTree>
    <p:extLst>
      <p:ext uri="{BB962C8B-B14F-4D97-AF65-F5344CB8AC3E}">
        <p14:creationId xmlns:p14="http://schemas.microsoft.com/office/powerpoint/2010/main" val="301694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E1CA4-9F23-499D-B062-5781A6961BC0}" type="datetimeFigureOut">
              <a:rPr lang="en-US" smtClean="0"/>
              <a:t>8/9/2021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23581A-6AC0-41E2-A459-8D5202BA6433}" type="slidenum">
              <a:rPr lang="en-US" smtClean="0"/>
              <a:t>‹#›</a:t>
            </a:fld>
            <a:endParaRPr lang="en-US"/>
          </a:p>
        </p:txBody>
      </p:sp>
    </p:spTree>
    <p:extLst>
      <p:ext uri="{BB962C8B-B14F-4D97-AF65-F5344CB8AC3E}">
        <p14:creationId xmlns:p14="http://schemas.microsoft.com/office/powerpoint/2010/main" val="2531442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ANTIBIOTICs </a:t>
            </a:r>
            <a:endParaRPr lang="en-US" dirty="0"/>
          </a:p>
        </p:txBody>
      </p:sp>
      <p:sp>
        <p:nvSpPr>
          <p:cNvPr id="3" name="Subtitle 2"/>
          <p:cNvSpPr>
            <a:spLocks noGrp="1"/>
          </p:cNvSpPr>
          <p:nvPr>
            <p:ph type="subTitle" idx="1"/>
          </p:nvPr>
        </p:nvSpPr>
        <p:spPr/>
        <p:txBody>
          <a:bodyPr/>
          <a:lstStyle/>
          <a:p>
            <a:r>
              <a:rPr lang="en-US" b="1" dirty="0" smtClean="0">
                <a:solidFill>
                  <a:srgbClr val="C00000"/>
                </a:solidFill>
              </a:rPr>
              <a:t>By </a:t>
            </a:r>
            <a:r>
              <a:rPr lang="en-US" b="1" dirty="0" err="1" smtClean="0">
                <a:solidFill>
                  <a:srgbClr val="C00000"/>
                </a:solidFill>
              </a:rPr>
              <a:t>E.kemboi</a:t>
            </a:r>
            <a:endParaRPr lang="en-US" b="1" dirty="0" smtClean="0">
              <a:solidFill>
                <a:srgbClr val="C00000"/>
              </a:solidFill>
            </a:endParaRPr>
          </a:p>
          <a:p>
            <a:r>
              <a:rPr lang="en-US" b="1" dirty="0" smtClean="0">
                <a:solidFill>
                  <a:srgbClr val="C00000"/>
                </a:solidFill>
              </a:rPr>
              <a:t>Lecturer </a:t>
            </a:r>
            <a:r>
              <a:rPr lang="en-US" b="1" dirty="0" err="1" smtClean="0">
                <a:solidFill>
                  <a:srgbClr val="C00000"/>
                </a:solidFill>
              </a:rPr>
              <a:t>Iten</a:t>
            </a:r>
            <a:r>
              <a:rPr lang="en-US" b="1" dirty="0" smtClean="0">
                <a:solidFill>
                  <a:srgbClr val="C00000"/>
                </a:solidFill>
              </a:rPr>
              <a:t> campus </a:t>
            </a:r>
            <a:endParaRPr lang="en-US" b="1" dirty="0">
              <a:solidFill>
                <a:srgbClr val="C00000"/>
              </a:solidFill>
            </a:endParaRPr>
          </a:p>
        </p:txBody>
      </p:sp>
    </p:spTree>
    <p:extLst>
      <p:ext uri="{BB962C8B-B14F-4D97-AF65-F5344CB8AC3E}">
        <p14:creationId xmlns:p14="http://schemas.microsoft.com/office/powerpoint/2010/main" val="2365600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defRPr/>
            </a:pPr>
            <a:r>
              <a:rPr lang="en-US" b="1" dirty="0" smtClean="0"/>
              <a:t>4.Antipseudomonal </a:t>
            </a:r>
            <a:r>
              <a:rPr lang="en-US" b="1" dirty="0"/>
              <a:t>(Extended spectrum penicillin) e.g. </a:t>
            </a:r>
            <a:r>
              <a:rPr lang="en-US" b="1" dirty="0" err="1"/>
              <a:t>Carbecillin</a:t>
            </a:r>
            <a:r>
              <a:rPr lang="en-US" b="1" dirty="0"/>
              <a:t>, </a:t>
            </a:r>
            <a:r>
              <a:rPr lang="en-US" b="1" dirty="0" err="1"/>
              <a:t>Carfecillin</a:t>
            </a:r>
            <a:r>
              <a:rPr lang="en-US" b="1" dirty="0"/>
              <a:t>, </a:t>
            </a:r>
            <a:r>
              <a:rPr lang="en-US" b="1" dirty="0" err="1"/>
              <a:t>Ticarcillin</a:t>
            </a:r>
            <a:r>
              <a:rPr lang="en-US" dirty="0"/>
              <a:t>, </a:t>
            </a:r>
            <a:r>
              <a:rPr lang="en-US" dirty="0" err="1"/>
              <a:t>Temocillin</a:t>
            </a:r>
            <a:r>
              <a:rPr lang="en-US" dirty="0"/>
              <a:t>, </a:t>
            </a:r>
            <a:r>
              <a:rPr lang="en-US" dirty="0" err="1"/>
              <a:t>Aziocillin</a:t>
            </a:r>
            <a:r>
              <a:rPr lang="en-US" dirty="0"/>
              <a:t> and </a:t>
            </a:r>
            <a:r>
              <a:rPr lang="en-US" dirty="0" err="1"/>
              <a:t>Piperacillin</a:t>
            </a:r>
            <a:r>
              <a:rPr lang="en-US" dirty="0"/>
              <a:t>. </a:t>
            </a:r>
            <a:r>
              <a:rPr lang="en-US" dirty="0">
                <a:latin typeface="Footlight MT Light" pitchFamily="18" charset="0"/>
              </a:rPr>
              <a:t>In addition to organisms killed by broad spectrum they are effective </a:t>
            </a:r>
            <a:r>
              <a:rPr lang="en-US" dirty="0" err="1">
                <a:latin typeface="Footlight MT Light" pitchFamily="18" charset="0"/>
              </a:rPr>
              <a:t>against:Pseudomonas</a:t>
            </a:r>
            <a:r>
              <a:rPr lang="en-US" dirty="0">
                <a:latin typeface="Footlight MT Light" pitchFamily="18" charset="0"/>
              </a:rPr>
              <a:t>,  </a:t>
            </a:r>
            <a:r>
              <a:rPr lang="en-US" dirty="0" err="1">
                <a:latin typeface="Footlight MT Light" pitchFamily="18" charset="0"/>
              </a:rPr>
              <a:t>klebsiella</a:t>
            </a:r>
            <a:r>
              <a:rPr lang="en-US" dirty="0">
                <a:latin typeface="Footlight MT Light" pitchFamily="18" charset="0"/>
              </a:rPr>
              <a:t>,  </a:t>
            </a:r>
            <a:r>
              <a:rPr lang="en-US" dirty="0" err="1">
                <a:latin typeface="Footlight MT Light" pitchFamily="18" charset="0"/>
              </a:rPr>
              <a:t>proteus</a:t>
            </a:r>
            <a:endParaRPr lang="en-US" dirty="0">
              <a:latin typeface="Footlight MT Light" pitchFamily="18" charset="0"/>
            </a:endParaRPr>
          </a:p>
          <a:p>
            <a:r>
              <a:rPr lang="en-US" dirty="0"/>
              <a:t>are inactivated by some beta lactamases therefore not active against penicillin resistant staphylococci</a:t>
            </a:r>
          </a:p>
          <a:p>
            <a:endParaRPr lang="en-US" dirty="0"/>
          </a:p>
        </p:txBody>
      </p:sp>
    </p:spTree>
    <p:extLst>
      <p:ext uri="{BB962C8B-B14F-4D97-AF65-F5344CB8AC3E}">
        <p14:creationId xmlns:p14="http://schemas.microsoft.com/office/powerpoint/2010/main" val="232220500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8.Maturation:</a:t>
            </a:r>
            <a:r>
              <a:rPr lang="en-US" dirty="0" smtClean="0">
                <a:solidFill>
                  <a:srgbClr val="FF0000"/>
                </a:solidFill>
              </a:rPr>
              <a:t> </a:t>
            </a:r>
            <a:r>
              <a:rPr lang="en-US" dirty="0" smtClean="0"/>
              <a:t>After moving out of the cd4  cell , protein chains are cut by the protease enzyme into individual proteins that combine to make a working virus</a:t>
            </a:r>
          </a:p>
          <a:p>
            <a:pPr marL="0" indent="0">
              <a:buNone/>
            </a:pPr>
            <a:r>
              <a:rPr lang="en-US" b="1" dirty="0" smtClean="0">
                <a:solidFill>
                  <a:srgbClr val="FF0000"/>
                </a:solidFill>
              </a:rPr>
              <a:t>        CLASSIFICATION OF ARVS</a:t>
            </a:r>
            <a:endParaRPr lang="en-US" b="1" dirty="0">
              <a:solidFill>
                <a:srgbClr val="FF0000"/>
              </a:solidFill>
            </a:endParaRPr>
          </a:p>
        </p:txBody>
      </p:sp>
    </p:spTree>
    <p:extLst>
      <p:ext uri="{BB962C8B-B14F-4D97-AF65-F5344CB8AC3E}">
        <p14:creationId xmlns:p14="http://schemas.microsoft.com/office/powerpoint/2010/main" val="313421214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1.Entry inhibitor (Fusion inhibitors</a:t>
            </a:r>
            <a:r>
              <a:rPr lang="en-US" b="1"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3600" dirty="0" smtClean="0"/>
              <a:t>They </a:t>
            </a:r>
            <a:r>
              <a:rPr lang="en-US" sz="3600" dirty="0"/>
              <a:t>blocks viral fusion with CD4 receptor of the host cells and thus  preventing viral entry to the cell. </a:t>
            </a:r>
            <a:r>
              <a:rPr lang="en-US" sz="3600" dirty="0" smtClean="0"/>
              <a:t>Examples are  </a:t>
            </a:r>
            <a:r>
              <a:rPr lang="en-US" sz="3600" dirty="0" err="1"/>
              <a:t>Enfuvirtide</a:t>
            </a:r>
            <a:r>
              <a:rPr lang="en-US" sz="3600" dirty="0" smtClean="0"/>
              <a:t>,</a:t>
            </a:r>
            <a:r>
              <a:rPr lang="en-US" sz="3600" i="1" dirty="0"/>
              <a:t> </a:t>
            </a:r>
            <a:r>
              <a:rPr lang="en-US" sz="3600" i="1" dirty="0" err="1"/>
              <a:t>Maraviroc</a:t>
            </a:r>
            <a:endParaRPr lang="en-US" sz="3600" dirty="0"/>
          </a:p>
          <a:p>
            <a:pPr marL="0" indent="0">
              <a:buNone/>
            </a:pPr>
            <a:r>
              <a:rPr lang="en-US" sz="3600" dirty="0" smtClean="0"/>
              <a:t> </a:t>
            </a:r>
            <a:r>
              <a:rPr lang="en-US" sz="3600" dirty="0"/>
              <a:t>( Used </a:t>
            </a:r>
            <a:r>
              <a:rPr lang="en-US" sz="3600" dirty="0" smtClean="0"/>
              <a:t>for prophylaxis) </a:t>
            </a:r>
          </a:p>
          <a:p>
            <a:r>
              <a:rPr lang="en-US" sz="3600" b="1" dirty="0" smtClean="0"/>
              <a:t>Adverse effects of  </a:t>
            </a:r>
            <a:r>
              <a:rPr lang="en-US" sz="3600" b="1" i="1" dirty="0" err="1" smtClean="0"/>
              <a:t>Enfuvirtide</a:t>
            </a:r>
            <a:r>
              <a:rPr lang="en-US" sz="3600" b="1" dirty="0"/>
              <a:t> </a:t>
            </a:r>
            <a:r>
              <a:rPr lang="en-US" sz="3600" dirty="0" smtClean="0"/>
              <a:t>:  Adverse </a:t>
            </a:r>
            <a:r>
              <a:rPr lang="en-US" sz="3600" dirty="0"/>
              <a:t>effects include </a:t>
            </a:r>
            <a:r>
              <a:rPr lang="en-US" sz="3600" dirty="0" smtClean="0"/>
              <a:t>eosinophilia, </a:t>
            </a:r>
            <a:r>
              <a:rPr lang="en-US" sz="3600" dirty="0"/>
              <a:t>injection site reactions, hypersensitivity</a:t>
            </a:r>
          </a:p>
        </p:txBody>
      </p:sp>
    </p:spTree>
    <p:extLst>
      <p:ext uri="{BB962C8B-B14F-4D97-AF65-F5344CB8AC3E}">
        <p14:creationId xmlns:p14="http://schemas.microsoft.com/office/powerpoint/2010/main" val="244931369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2.Nucleoside reverse transcriptase inhibitors (NRTIs)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b="1" dirty="0" smtClean="0"/>
              <a:t>Mode of action: They inhibit viral reverse transcriptase enzyme and viral DNA synthesis</a:t>
            </a:r>
          </a:p>
          <a:p>
            <a:pPr>
              <a:buFont typeface="Wingdings" pitchFamily="2" charset="2"/>
              <a:buChar char="§"/>
            </a:pPr>
            <a:r>
              <a:rPr lang="en-US" b="1" dirty="0"/>
              <a:t> </a:t>
            </a:r>
            <a:r>
              <a:rPr lang="en-US" b="1" dirty="0" smtClean="0"/>
              <a:t>  </a:t>
            </a:r>
            <a:r>
              <a:rPr lang="en-US" dirty="0" err="1" smtClean="0"/>
              <a:t>Abacavir</a:t>
            </a:r>
            <a:r>
              <a:rPr lang="en-US" dirty="0" smtClean="0"/>
              <a:t> ( ABC)</a:t>
            </a:r>
          </a:p>
          <a:p>
            <a:pPr>
              <a:buFont typeface="Wingdings" pitchFamily="2" charset="2"/>
              <a:buChar char="§"/>
            </a:pPr>
            <a:r>
              <a:rPr lang="en-US" dirty="0" smtClean="0"/>
              <a:t>   </a:t>
            </a:r>
            <a:r>
              <a:rPr lang="en-US" dirty="0" err="1" smtClean="0"/>
              <a:t>Zidovudine</a:t>
            </a:r>
            <a:r>
              <a:rPr lang="en-US" dirty="0" smtClean="0"/>
              <a:t>(AZT)</a:t>
            </a:r>
          </a:p>
          <a:p>
            <a:pPr>
              <a:buFont typeface="Wingdings" pitchFamily="2" charset="2"/>
              <a:buChar char="§"/>
            </a:pPr>
            <a:r>
              <a:rPr lang="en-US" b="1" dirty="0"/>
              <a:t> </a:t>
            </a:r>
            <a:r>
              <a:rPr lang="en-US" b="1" dirty="0" smtClean="0"/>
              <a:t>  </a:t>
            </a:r>
            <a:r>
              <a:rPr lang="en-US" dirty="0" smtClean="0"/>
              <a:t>Lamivudine (3TC)</a:t>
            </a:r>
          </a:p>
          <a:p>
            <a:pPr>
              <a:buFont typeface="Wingdings" pitchFamily="2" charset="2"/>
              <a:buChar char="§"/>
            </a:pPr>
            <a:r>
              <a:rPr lang="en-US" b="1" dirty="0"/>
              <a:t> </a:t>
            </a:r>
            <a:r>
              <a:rPr lang="en-US" b="1" dirty="0" smtClean="0"/>
              <a:t>  </a:t>
            </a:r>
            <a:r>
              <a:rPr lang="en-US" dirty="0" err="1" smtClean="0"/>
              <a:t>Stavudine</a:t>
            </a:r>
            <a:r>
              <a:rPr lang="en-US" dirty="0" smtClean="0"/>
              <a:t> (d4t) </a:t>
            </a:r>
          </a:p>
          <a:p>
            <a:pPr>
              <a:buFont typeface="Wingdings" pitchFamily="2" charset="2"/>
              <a:buChar char="§"/>
            </a:pPr>
            <a:r>
              <a:rPr lang="en-US" b="1" dirty="0"/>
              <a:t> </a:t>
            </a:r>
            <a:r>
              <a:rPr lang="en-US" b="1" dirty="0" smtClean="0"/>
              <a:t>  </a:t>
            </a:r>
            <a:r>
              <a:rPr lang="en-US" dirty="0" err="1" smtClean="0"/>
              <a:t>Didanosine</a:t>
            </a:r>
            <a:r>
              <a:rPr lang="en-US" dirty="0" smtClean="0"/>
              <a:t> ( </a:t>
            </a:r>
            <a:r>
              <a:rPr lang="en-US" dirty="0" err="1" smtClean="0"/>
              <a:t>ddI</a:t>
            </a:r>
            <a:r>
              <a:rPr lang="en-US" dirty="0" smtClean="0"/>
              <a:t>)</a:t>
            </a:r>
          </a:p>
          <a:p>
            <a:pPr>
              <a:buFont typeface="Wingdings" pitchFamily="2" charset="2"/>
              <a:buChar char="§"/>
            </a:pPr>
            <a:r>
              <a:rPr lang="en-US" dirty="0" smtClean="0"/>
              <a:t>    </a:t>
            </a:r>
            <a:r>
              <a:rPr lang="en-US" dirty="0" err="1" smtClean="0"/>
              <a:t>Tenofovir</a:t>
            </a:r>
            <a:r>
              <a:rPr lang="en-US" dirty="0" smtClean="0"/>
              <a:t>, </a:t>
            </a:r>
            <a:r>
              <a:rPr lang="en-US" dirty="0" err="1"/>
              <a:t>Z</a:t>
            </a:r>
            <a:r>
              <a:rPr lang="en-US" dirty="0" err="1" smtClean="0"/>
              <a:t>alcitabine</a:t>
            </a:r>
            <a:r>
              <a:rPr lang="en-US" dirty="0" smtClean="0"/>
              <a:t>, </a:t>
            </a:r>
            <a:r>
              <a:rPr lang="en-US" dirty="0" err="1" smtClean="0"/>
              <a:t>Emtricitabine</a:t>
            </a:r>
            <a:endParaRPr lang="en-US" dirty="0"/>
          </a:p>
        </p:txBody>
      </p:sp>
    </p:spTree>
    <p:extLst>
      <p:ext uri="{BB962C8B-B14F-4D97-AF65-F5344CB8AC3E}">
        <p14:creationId xmlns:p14="http://schemas.microsoft.com/office/powerpoint/2010/main" val="36987378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Adverse effects </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b="1" dirty="0" err="1" smtClean="0"/>
              <a:t>Zidovudine</a:t>
            </a:r>
            <a:r>
              <a:rPr lang="en-US" b="1" dirty="0" smtClean="0"/>
              <a:t>:</a:t>
            </a:r>
          </a:p>
          <a:p>
            <a:r>
              <a:rPr lang="en-US" dirty="0" smtClean="0"/>
              <a:t>First drug to be identified </a:t>
            </a:r>
            <a:r>
              <a:rPr lang="en-US" dirty="0"/>
              <a:t>,</a:t>
            </a:r>
            <a:r>
              <a:rPr lang="en-US" dirty="0" smtClean="0"/>
              <a:t>one of the safest and cab be </a:t>
            </a:r>
            <a:r>
              <a:rPr lang="en-US" dirty="0" err="1" smtClean="0"/>
              <a:t>admnistered</a:t>
            </a:r>
            <a:r>
              <a:rPr lang="en-US" dirty="0" smtClean="0"/>
              <a:t> with food </a:t>
            </a:r>
          </a:p>
          <a:p>
            <a:r>
              <a:rPr lang="en-US" dirty="0"/>
              <a:t>Used widely in </a:t>
            </a:r>
            <a:r>
              <a:rPr lang="en-US" dirty="0" smtClean="0"/>
              <a:t>PMTCT</a:t>
            </a:r>
            <a:endParaRPr lang="en-US" dirty="0"/>
          </a:p>
          <a:p>
            <a:r>
              <a:rPr lang="en-US" dirty="0"/>
              <a:t>Common adverse effects includes; </a:t>
            </a:r>
            <a:r>
              <a:rPr lang="en-US" dirty="0" err="1"/>
              <a:t>myelosupression</a:t>
            </a:r>
            <a:r>
              <a:rPr lang="en-US" dirty="0"/>
              <a:t>, gastrointestinal intolerance, headache and extremity fat </a:t>
            </a:r>
            <a:r>
              <a:rPr lang="en-US" dirty="0" smtClean="0"/>
              <a:t>loss, confusion, tremors, </a:t>
            </a:r>
          </a:p>
          <a:p>
            <a:r>
              <a:rPr lang="en-US" dirty="0" smtClean="0"/>
              <a:t>Should not be administered with  </a:t>
            </a:r>
            <a:r>
              <a:rPr lang="en-US" dirty="0" err="1" smtClean="0"/>
              <a:t>stavudine</a:t>
            </a:r>
            <a:r>
              <a:rPr lang="en-US" dirty="0" smtClean="0"/>
              <a:t>  </a:t>
            </a:r>
            <a:endParaRPr lang="en-US" dirty="0"/>
          </a:p>
        </p:txBody>
      </p:sp>
    </p:spTree>
    <p:extLst>
      <p:ext uri="{BB962C8B-B14F-4D97-AF65-F5344CB8AC3E}">
        <p14:creationId xmlns:p14="http://schemas.microsoft.com/office/powerpoint/2010/main" val="2095068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b="1" dirty="0" err="1" smtClean="0"/>
              <a:t>Stavudine</a:t>
            </a:r>
            <a:r>
              <a:rPr lang="en-US" b="1" dirty="0" smtClean="0"/>
              <a:t> </a:t>
            </a:r>
            <a:r>
              <a:rPr lang="en-US" dirty="0" smtClean="0"/>
              <a:t>:  causes peripheral- neuropathy, pancreatitis, </a:t>
            </a:r>
            <a:r>
              <a:rPr lang="en-US" dirty="0" err="1" smtClean="0"/>
              <a:t>lipodystrophy</a:t>
            </a:r>
            <a:endParaRPr lang="en-US" dirty="0" smtClean="0"/>
          </a:p>
          <a:p>
            <a:r>
              <a:rPr lang="en-US" b="1" dirty="0" smtClean="0"/>
              <a:t>Lamivudine</a:t>
            </a:r>
            <a:r>
              <a:rPr lang="en-US" dirty="0" smtClean="0"/>
              <a:t>: headache, abdominal discomfort</a:t>
            </a:r>
          </a:p>
          <a:p>
            <a:r>
              <a:rPr lang="en-US" b="1" dirty="0" err="1" smtClean="0"/>
              <a:t>Didanosine</a:t>
            </a:r>
            <a:r>
              <a:rPr lang="en-US" b="1" dirty="0" smtClean="0"/>
              <a:t>: </a:t>
            </a:r>
            <a:r>
              <a:rPr lang="en-US" dirty="0" smtClean="0"/>
              <a:t>should be taken on empty     stomach </a:t>
            </a:r>
            <a:r>
              <a:rPr lang="en-US" b="1" dirty="0" smtClean="0"/>
              <a:t>,</a:t>
            </a:r>
            <a:r>
              <a:rPr lang="en-US" dirty="0" smtClean="0"/>
              <a:t>it cause Peripheral neuropathy, hepatitis </a:t>
            </a:r>
            <a:endParaRPr lang="en-US" b="1" dirty="0"/>
          </a:p>
        </p:txBody>
      </p:sp>
    </p:spTree>
    <p:extLst>
      <p:ext uri="{BB962C8B-B14F-4D97-AF65-F5344CB8AC3E}">
        <p14:creationId xmlns:p14="http://schemas.microsoft.com/office/powerpoint/2010/main" val="151401094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3.Non-nucleoside reverse transcriptase inhibitors (NNRTIs):</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2286000" lvl="5" indent="0">
              <a:buNone/>
            </a:pPr>
            <a:endParaRPr lang="en-US" sz="2400" dirty="0"/>
          </a:p>
          <a:p>
            <a:pPr marL="0" lvl="0" indent="0">
              <a:buNone/>
            </a:pPr>
            <a:r>
              <a:rPr lang="en-US" sz="3600" dirty="0" smtClean="0"/>
              <a:t>They </a:t>
            </a:r>
            <a:r>
              <a:rPr lang="en-US" sz="3600" dirty="0"/>
              <a:t>inhibit viral reverse </a:t>
            </a:r>
            <a:r>
              <a:rPr lang="en-US" sz="3600" dirty="0" smtClean="0"/>
              <a:t>transcriptase(HIV enzyme).HIV  uses this enzyme to convert its RNA  to DNA( reverse transcription) hence blocking it  prevents  </a:t>
            </a:r>
            <a:r>
              <a:rPr lang="en-US" sz="3600" dirty="0"/>
              <a:t>replication of the viruses. Examples </a:t>
            </a:r>
            <a:r>
              <a:rPr lang="en-US" sz="3600" dirty="0" smtClean="0"/>
              <a:t>are: </a:t>
            </a:r>
          </a:p>
          <a:p>
            <a:pPr lvl="0"/>
            <a:r>
              <a:rPr lang="en-US" sz="3600" dirty="0" err="1" smtClean="0"/>
              <a:t>Nevirapine</a:t>
            </a:r>
            <a:r>
              <a:rPr lang="en-US" sz="3600" dirty="0" smtClean="0"/>
              <a:t> </a:t>
            </a:r>
            <a:endParaRPr lang="en-US" sz="3600" dirty="0"/>
          </a:p>
          <a:p>
            <a:pPr lvl="0"/>
            <a:r>
              <a:rPr lang="en-US" sz="3600" dirty="0" smtClean="0"/>
              <a:t> </a:t>
            </a:r>
            <a:r>
              <a:rPr lang="en-US" sz="3600" dirty="0" err="1" smtClean="0"/>
              <a:t>Efavirenz</a:t>
            </a:r>
            <a:r>
              <a:rPr lang="en-US" sz="3600" dirty="0" err="1"/>
              <a:t>e</a:t>
            </a:r>
            <a:endParaRPr lang="en-US" sz="3600" dirty="0" smtClean="0"/>
          </a:p>
          <a:p>
            <a:pPr lvl="0"/>
            <a:r>
              <a:rPr lang="en-US" sz="3600" dirty="0" err="1" smtClean="0"/>
              <a:t>Pelavirdine</a:t>
            </a:r>
            <a:r>
              <a:rPr lang="en-US" sz="3600" dirty="0" smtClean="0"/>
              <a:t> </a:t>
            </a:r>
          </a:p>
          <a:p>
            <a:pPr lvl="0"/>
            <a:endParaRPr lang="en-US" sz="3600" dirty="0"/>
          </a:p>
          <a:p>
            <a:pPr marL="0" indent="0">
              <a:buNone/>
            </a:pPr>
            <a:endParaRPr lang="en-US" sz="3600" dirty="0"/>
          </a:p>
          <a:p>
            <a:pPr marL="0" lvl="0" indent="0">
              <a:buNone/>
            </a:pPr>
            <a:endParaRPr lang="en-US" dirty="0" smtClean="0"/>
          </a:p>
          <a:p>
            <a:pPr marL="0" lvl="0" indent="0">
              <a:buNone/>
            </a:pPr>
            <a:endParaRPr lang="en-US" dirty="0" smtClean="0"/>
          </a:p>
          <a:p>
            <a:pPr marL="0" lvl="0" indent="0">
              <a:buNone/>
            </a:pPr>
            <a:endParaRPr lang="en-US" dirty="0" smtClean="0"/>
          </a:p>
          <a:p>
            <a:pPr marL="0" lvl="0" indent="0">
              <a:buNone/>
            </a:pPr>
            <a:endParaRPr lang="en-US" dirty="0" smtClean="0"/>
          </a:p>
          <a:p>
            <a:pPr marL="0" lvl="0" indent="0">
              <a:buNone/>
            </a:pPr>
            <a:endParaRPr lang="en-US" dirty="0"/>
          </a:p>
          <a:p>
            <a:endParaRPr lang="en-US" dirty="0"/>
          </a:p>
        </p:txBody>
      </p:sp>
    </p:spTree>
    <p:extLst>
      <p:ext uri="{BB962C8B-B14F-4D97-AF65-F5344CB8AC3E}">
        <p14:creationId xmlns:p14="http://schemas.microsoft.com/office/powerpoint/2010/main" val="367339004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Adverse effects</a:t>
            </a:r>
            <a:endParaRPr lang="en-US" dirty="0">
              <a:solidFill>
                <a:srgbClr val="7030A0"/>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00B0F0"/>
                </a:solidFill>
              </a:rPr>
              <a:t>        </a:t>
            </a:r>
            <a:r>
              <a:rPr lang="en-US" dirty="0" err="1" smtClean="0">
                <a:solidFill>
                  <a:srgbClr val="00B0F0"/>
                </a:solidFill>
              </a:rPr>
              <a:t>Nevirapine</a:t>
            </a:r>
            <a:r>
              <a:rPr lang="en-US" dirty="0" smtClean="0">
                <a:solidFill>
                  <a:srgbClr val="00B0F0"/>
                </a:solidFill>
              </a:rPr>
              <a:t> </a:t>
            </a:r>
          </a:p>
          <a:p>
            <a:r>
              <a:rPr lang="en-US" dirty="0" smtClean="0"/>
              <a:t>Has </a:t>
            </a:r>
            <a:r>
              <a:rPr lang="en-US" dirty="0"/>
              <a:t>excellent oral bioavailability</a:t>
            </a:r>
          </a:p>
          <a:p>
            <a:r>
              <a:rPr lang="en-US" dirty="0"/>
              <a:t>Metabolized in the liver and excreted in the urine</a:t>
            </a:r>
          </a:p>
          <a:p>
            <a:r>
              <a:rPr lang="en-US" dirty="0"/>
              <a:t>Used widely in PMTCT</a:t>
            </a:r>
          </a:p>
          <a:p>
            <a:r>
              <a:rPr lang="en-US" dirty="0"/>
              <a:t>Adverse effects includes rash, elevated liver enzymes, fever, nausea, vomiting, headache and </a:t>
            </a:r>
            <a:r>
              <a:rPr lang="en-US" dirty="0" smtClean="0"/>
              <a:t>insomnia</a:t>
            </a:r>
            <a:endParaRPr lang="en-US" dirty="0"/>
          </a:p>
          <a:p>
            <a:r>
              <a:rPr lang="en-US" dirty="0" smtClean="0"/>
              <a:t>Induces of liver  </a:t>
            </a:r>
            <a:r>
              <a:rPr lang="en-US" dirty="0"/>
              <a:t>enzymes and thus increases metabolism of rifampicin and </a:t>
            </a:r>
            <a:r>
              <a:rPr lang="en-US" dirty="0" err="1"/>
              <a:t>tipranavir</a:t>
            </a:r>
            <a:r>
              <a:rPr lang="en-US" dirty="0"/>
              <a:t>. </a:t>
            </a:r>
            <a:endParaRPr lang="en-US" dirty="0" smtClean="0"/>
          </a:p>
          <a:p>
            <a:r>
              <a:rPr lang="en-US" dirty="0" smtClean="0"/>
              <a:t>Fluconazole</a:t>
            </a:r>
            <a:r>
              <a:rPr lang="en-US" dirty="0"/>
              <a:t>, ketoconazole and clarithromycin increase serum concentration of </a:t>
            </a:r>
            <a:r>
              <a:rPr lang="en-US" dirty="0" err="1" smtClean="0"/>
              <a:t>nevirapine</a:t>
            </a:r>
            <a:endParaRPr lang="en-US" dirty="0"/>
          </a:p>
        </p:txBody>
      </p:sp>
    </p:spTree>
    <p:extLst>
      <p:ext uri="{BB962C8B-B14F-4D97-AF65-F5344CB8AC3E}">
        <p14:creationId xmlns:p14="http://schemas.microsoft.com/office/powerpoint/2010/main" val="40445181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lnSpcReduction="10000"/>
          </a:bodyPr>
          <a:lstStyle/>
          <a:p>
            <a:r>
              <a:rPr lang="en-US" b="1" dirty="0" err="1" smtClean="0"/>
              <a:t>Efavirence</a:t>
            </a:r>
            <a:r>
              <a:rPr lang="en-US" b="1" dirty="0" smtClean="0"/>
              <a:t>:  </a:t>
            </a:r>
          </a:p>
          <a:p>
            <a:r>
              <a:rPr lang="en-US" dirty="0" smtClean="0"/>
              <a:t>Better absorbed on </a:t>
            </a:r>
            <a:r>
              <a:rPr lang="en-US" dirty="0"/>
              <a:t>empty stomach </a:t>
            </a:r>
          </a:p>
          <a:p>
            <a:r>
              <a:rPr lang="en-US" dirty="0"/>
              <a:t>Adverse effects include dizziness, drowsiness, insomnia, headache, depression, </a:t>
            </a:r>
            <a:r>
              <a:rPr lang="en-US" dirty="0" smtClean="0"/>
              <a:t>mania, and psychosis, Euphoria, delusions, nightmares</a:t>
            </a:r>
          </a:p>
          <a:p>
            <a:r>
              <a:rPr lang="en-US" dirty="0" smtClean="0"/>
              <a:t>Causes </a:t>
            </a:r>
            <a:r>
              <a:rPr lang="en-US" dirty="0" err="1" smtClean="0"/>
              <a:t>crystalluria</a:t>
            </a:r>
            <a:r>
              <a:rPr lang="en-US" dirty="0" smtClean="0"/>
              <a:t>, Elevation of liver enzymes </a:t>
            </a:r>
            <a:endParaRPr lang="en-US" dirty="0"/>
          </a:p>
          <a:p>
            <a:r>
              <a:rPr lang="en-US" dirty="0" err="1"/>
              <a:t>Shld</a:t>
            </a:r>
            <a:r>
              <a:rPr lang="en-US" dirty="0"/>
              <a:t> be avoided in pregnancy—risk of </a:t>
            </a:r>
            <a:r>
              <a:rPr lang="en-US" dirty="0" smtClean="0"/>
              <a:t>abnormalities to the fetus and children below 3years</a:t>
            </a:r>
            <a:endParaRPr lang="en-US" dirty="0"/>
          </a:p>
          <a:p>
            <a:endParaRPr lang="en-US" b="1" dirty="0"/>
          </a:p>
        </p:txBody>
      </p:sp>
    </p:spTree>
    <p:extLst>
      <p:ext uri="{BB962C8B-B14F-4D97-AF65-F5344CB8AC3E}">
        <p14:creationId xmlns:p14="http://schemas.microsoft.com/office/powerpoint/2010/main" val="180447686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err="1" smtClean="0">
                <a:solidFill>
                  <a:srgbClr val="FF0000"/>
                </a:solidFill>
              </a:rPr>
              <a:t>Abacavir</a:t>
            </a:r>
            <a:r>
              <a:rPr lang="en-US" dirty="0" smtClean="0">
                <a:solidFill>
                  <a:srgbClr val="FF0000"/>
                </a:solidFill>
              </a:rPr>
              <a:t> (ABC ) </a:t>
            </a:r>
          </a:p>
          <a:p>
            <a:pPr marL="0" indent="0">
              <a:buNone/>
            </a:pPr>
            <a:r>
              <a:rPr lang="en-US" dirty="0" smtClean="0">
                <a:solidFill>
                  <a:srgbClr val="FF0000"/>
                </a:solidFill>
              </a:rPr>
              <a:t>Adverse effects: </a:t>
            </a:r>
            <a:r>
              <a:rPr lang="en-US" dirty="0" smtClean="0"/>
              <a:t>It causes hypersensitivity reaction, nausea and vomiting, elevation of liver enzymes</a:t>
            </a:r>
            <a:endParaRPr lang="en-US" dirty="0">
              <a:solidFill>
                <a:srgbClr val="FF0000"/>
              </a:solidFill>
            </a:endParaRPr>
          </a:p>
        </p:txBody>
      </p:sp>
    </p:spTree>
    <p:extLst>
      <p:ext uri="{BB962C8B-B14F-4D97-AF65-F5344CB8AC3E}">
        <p14:creationId xmlns:p14="http://schemas.microsoft.com/office/powerpoint/2010/main" val="217569142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4.Protease inhibitors (PIs):</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Inhibits </a:t>
            </a:r>
            <a:r>
              <a:rPr lang="en-US" dirty="0"/>
              <a:t>HIV </a:t>
            </a:r>
            <a:r>
              <a:rPr lang="en-US" dirty="0" smtClean="0"/>
              <a:t>protease enzyme </a:t>
            </a:r>
            <a:r>
              <a:rPr lang="en-US" dirty="0" err="1" smtClean="0"/>
              <a:t>thus,preventing</a:t>
            </a:r>
            <a:r>
              <a:rPr lang="en-US" dirty="0" smtClean="0"/>
              <a:t> </a:t>
            </a:r>
            <a:r>
              <a:rPr lang="en-US" dirty="0"/>
              <a:t>viral maturation and </a:t>
            </a:r>
            <a:r>
              <a:rPr lang="en-US" dirty="0" smtClean="0"/>
              <a:t>replication.</a:t>
            </a:r>
          </a:p>
          <a:p>
            <a:pPr marL="0" lvl="0" indent="0">
              <a:buNone/>
            </a:pPr>
            <a:r>
              <a:rPr lang="en-US" dirty="0" smtClean="0"/>
              <a:t>Examples:</a:t>
            </a:r>
          </a:p>
          <a:p>
            <a:r>
              <a:rPr lang="en-US" dirty="0" err="1" smtClean="0"/>
              <a:t>Lopinavir</a:t>
            </a:r>
            <a:r>
              <a:rPr lang="en-US" dirty="0" smtClean="0"/>
              <a:t> </a:t>
            </a:r>
          </a:p>
          <a:p>
            <a:r>
              <a:rPr lang="en-US" dirty="0" err="1" smtClean="0"/>
              <a:t>Rotinavir</a:t>
            </a:r>
            <a:endParaRPr lang="en-US" dirty="0" smtClean="0"/>
          </a:p>
          <a:p>
            <a:r>
              <a:rPr lang="en-US" dirty="0" err="1" smtClean="0"/>
              <a:t>Indinavir</a:t>
            </a:r>
            <a:endParaRPr lang="en-US" sz="3600" dirty="0"/>
          </a:p>
          <a:p>
            <a:r>
              <a:rPr lang="en-US" dirty="0" err="1" smtClean="0"/>
              <a:t>Nelfivavir</a:t>
            </a:r>
            <a:r>
              <a:rPr lang="en-US" dirty="0" smtClean="0"/>
              <a:t>, </a:t>
            </a:r>
            <a:r>
              <a:rPr lang="en-US" dirty="0" err="1" smtClean="0"/>
              <a:t>Amprenavir,Atazanavir,Saquinavir</a:t>
            </a:r>
            <a:endParaRPr lang="en-US" dirty="0" smtClean="0"/>
          </a:p>
        </p:txBody>
      </p:sp>
    </p:spTree>
    <p:extLst>
      <p:ext uri="{BB962C8B-B14F-4D97-AF65-F5344CB8AC3E}">
        <p14:creationId xmlns:p14="http://schemas.microsoft.com/office/powerpoint/2010/main" val="2710651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Ampicillin</a:t>
            </a:r>
          </a:p>
        </p:txBody>
      </p:sp>
      <p:sp>
        <p:nvSpPr>
          <p:cNvPr id="3" name="Content Placeholder 2"/>
          <p:cNvSpPr>
            <a:spLocks noGrp="1"/>
          </p:cNvSpPr>
          <p:nvPr>
            <p:ph idx="1"/>
          </p:nvPr>
        </p:nvSpPr>
        <p:spPr/>
        <p:txBody>
          <a:bodyPr>
            <a:normAutofit fontScale="92500"/>
          </a:bodyPr>
          <a:lstStyle/>
          <a:p>
            <a:r>
              <a:rPr lang="en-US" dirty="0"/>
              <a:t>Is gastric stable, it is moderately 50 % absorbed orally  as food interferes with absorption..</a:t>
            </a:r>
          </a:p>
          <a:p>
            <a:r>
              <a:rPr lang="en-US" dirty="0"/>
              <a:t>The drug is concentrated in the bile and it under goes enteral hepatic recycling.</a:t>
            </a:r>
          </a:p>
          <a:p>
            <a:r>
              <a:rPr lang="en-US" dirty="0"/>
              <a:t>Excretion is through the kidneys 1/3 of the administered drug appears unchanged in urine.</a:t>
            </a:r>
          </a:p>
          <a:p>
            <a:r>
              <a:rPr lang="en-US" dirty="0"/>
              <a:t>Almost all staphylococcus </a:t>
            </a:r>
            <a:r>
              <a:rPr lang="en-US" dirty="0" err="1"/>
              <a:t>aureus</a:t>
            </a:r>
            <a:r>
              <a:rPr lang="en-US" dirty="0"/>
              <a:t> ,50% of </a:t>
            </a:r>
            <a:r>
              <a:rPr lang="en-US" dirty="0" err="1"/>
              <a:t>E.coli</a:t>
            </a:r>
            <a:r>
              <a:rPr lang="en-US" dirty="0"/>
              <a:t>, and 50% of </a:t>
            </a:r>
            <a:r>
              <a:rPr lang="en-US" dirty="0" err="1"/>
              <a:t>haemophilus</a:t>
            </a:r>
            <a:r>
              <a:rPr lang="en-US" dirty="0"/>
              <a:t> influenza are now resistant</a:t>
            </a:r>
          </a:p>
        </p:txBody>
      </p:sp>
    </p:spTree>
    <p:extLst>
      <p:ext uri="{BB962C8B-B14F-4D97-AF65-F5344CB8AC3E}">
        <p14:creationId xmlns:p14="http://schemas.microsoft.com/office/powerpoint/2010/main" val="3931337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rgbClr val="FF0000"/>
                </a:solidFill>
              </a:rPr>
              <a:t>Adverse effects of  </a:t>
            </a:r>
            <a:r>
              <a:rPr lang="en-US" b="1" dirty="0" err="1" smtClean="0">
                <a:solidFill>
                  <a:srgbClr val="FF0000"/>
                </a:solidFill>
              </a:rPr>
              <a:t>Lopinavir</a:t>
            </a:r>
            <a:r>
              <a:rPr lang="en-US" b="1" dirty="0" smtClean="0">
                <a:solidFill>
                  <a:srgbClr val="FF0000"/>
                </a:solidFill>
              </a:rPr>
              <a:t> and Ritonavir</a:t>
            </a:r>
            <a:endParaRPr lang="en-US" dirty="0" smtClean="0"/>
          </a:p>
          <a:p>
            <a:r>
              <a:rPr lang="en-US" dirty="0" err="1" smtClean="0"/>
              <a:t>Lipodystrophy</a:t>
            </a:r>
            <a:r>
              <a:rPr lang="en-US" dirty="0" smtClean="0"/>
              <a:t>: which include central obesity (central fat accumulation), buffalo hump, peripheral and facial wasting,  breast enlargement </a:t>
            </a:r>
          </a:p>
          <a:p>
            <a:r>
              <a:rPr lang="en-US" dirty="0" smtClean="0"/>
              <a:t>PI’s </a:t>
            </a:r>
            <a:r>
              <a:rPr lang="en-US" dirty="0" smtClean="0">
                <a:solidFill>
                  <a:srgbClr val="FF0000"/>
                </a:solidFill>
              </a:rPr>
              <a:t>increases</a:t>
            </a:r>
            <a:r>
              <a:rPr lang="en-US" dirty="0" smtClean="0"/>
              <a:t>  LDL, </a:t>
            </a:r>
            <a:r>
              <a:rPr lang="en-US" dirty="0" err="1" smtClean="0"/>
              <a:t>triglceride,and</a:t>
            </a:r>
            <a:r>
              <a:rPr lang="en-US" dirty="0" smtClean="0"/>
              <a:t> total cholesterol and hyperglycemia and insulin resistance </a:t>
            </a:r>
          </a:p>
          <a:p>
            <a:pPr marL="0" indent="0">
              <a:buNone/>
            </a:pPr>
            <a:endParaRPr lang="en-US" dirty="0"/>
          </a:p>
        </p:txBody>
      </p:sp>
    </p:spTree>
    <p:extLst>
      <p:ext uri="{BB962C8B-B14F-4D97-AF65-F5344CB8AC3E}">
        <p14:creationId xmlns:p14="http://schemas.microsoft.com/office/powerpoint/2010/main" val="253250778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5.Integrase inhibitors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Examples : </a:t>
            </a:r>
            <a:r>
              <a:rPr lang="en-US" dirty="0" err="1" smtClean="0"/>
              <a:t>Raltegravir,elvitegravir,dolutegravir,bictegravir</a:t>
            </a:r>
            <a:endParaRPr lang="en-US" dirty="0" smtClean="0"/>
          </a:p>
          <a:p>
            <a:r>
              <a:rPr lang="en-US" b="1" dirty="0" smtClean="0"/>
              <a:t>Mode of action-</a:t>
            </a:r>
            <a:r>
              <a:rPr lang="en-US" dirty="0" smtClean="0"/>
              <a:t>block the action of </a:t>
            </a:r>
            <a:r>
              <a:rPr lang="en-US" dirty="0" err="1" smtClean="0"/>
              <a:t>integrase</a:t>
            </a:r>
            <a:r>
              <a:rPr lang="en-US" dirty="0" smtClean="0"/>
              <a:t> a viral enzyme that inserts the viral genome into the DNA  of the host cell. Since integration is a vital step in retroviral replication, blocking it can halt further multiplication and spread of he virus</a:t>
            </a:r>
            <a:endParaRPr lang="en-US" b="1" dirty="0"/>
          </a:p>
        </p:txBody>
      </p:sp>
    </p:spTree>
    <p:extLst>
      <p:ext uri="{BB962C8B-B14F-4D97-AF65-F5344CB8AC3E}">
        <p14:creationId xmlns:p14="http://schemas.microsoft.com/office/powerpoint/2010/main" val="23874240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6.Chemokine receptor antagonists( ccr5 antagonists )</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Examples : </a:t>
            </a:r>
            <a:r>
              <a:rPr lang="en-US" dirty="0" err="1" smtClean="0"/>
              <a:t>Maraviroc</a:t>
            </a:r>
            <a:r>
              <a:rPr lang="en-US" dirty="0" smtClean="0"/>
              <a:t> , </a:t>
            </a:r>
            <a:r>
              <a:rPr lang="en-US" dirty="0" err="1" smtClean="0"/>
              <a:t>aplaviroc</a:t>
            </a:r>
            <a:endParaRPr lang="en-US" dirty="0" smtClean="0"/>
          </a:p>
          <a:p>
            <a:r>
              <a:rPr lang="en-US" dirty="0" smtClean="0"/>
              <a:t>Mode of action: Inhibits the entry of HIV virus into the host cell by two chemokine receptors CXCR4 and CCR5 which are necessary for the virus to the enter the host CD4 cells hence slowing the replication of the virus</a:t>
            </a:r>
            <a:endParaRPr lang="en-US" dirty="0"/>
          </a:p>
        </p:txBody>
      </p:sp>
    </p:spTree>
    <p:extLst>
      <p:ext uri="{BB962C8B-B14F-4D97-AF65-F5344CB8AC3E}">
        <p14:creationId xmlns:p14="http://schemas.microsoft.com/office/powerpoint/2010/main" val="419929403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NB: Viruses </a:t>
            </a:r>
            <a:r>
              <a:rPr lang="en-US" b="1" dirty="0"/>
              <a:t>rapidly acquire resistance against these agents and thus </a:t>
            </a:r>
            <a:r>
              <a:rPr lang="en-US" b="1" dirty="0" err="1"/>
              <a:t>monotherapy</a:t>
            </a:r>
            <a:r>
              <a:rPr lang="en-US" b="1" dirty="0"/>
              <a:t> is </a:t>
            </a:r>
            <a:r>
              <a:rPr lang="en-US" b="1" dirty="0" smtClean="0"/>
              <a:t>contraindicated in treatment of HIV hence therapy should consist of minimum of  three and maximum of five drugs  with only exception in PMTCT where only </a:t>
            </a:r>
            <a:r>
              <a:rPr lang="en-US" b="1" dirty="0" err="1" smtClean="0"/>
              <a:t>nevirapine</a:t>
            </a:r>
            <a:r>
              <a:rPr lang="en-US" b="1" dirty="0" smtClean="0"/>
              <a:t> and </a:t>
            </a:r>
            <a:r>
              <a:rPr lang="en-US" b="1" dirty="0" err="1" smtClean="0"/>
              <a:t>zindovudine</a:t>
            </a:r>
            <a:r>
              <a:rPr lang="en-US" b="1" dirty="0" smtClean="0"/>
              <a:t> </a:t>
            </a:r>
            <a:r>
              <a:rPr lang="en-US" b="1" dirty="0"/>
              <a:t> </a:t>
            </a:r>
            <a:r>
              <a:rPr lang="en-US" b="1" dirty="0" smtClean="0"/>
              <a:t>are used </a:t>
            </a:r>
          </a:p>
          <a:p>
            <a:pPr marL="0" indent="0">
              <a:buNone/>
            </a:pPr>
            <a:r>
              <a:rPr lang="en-US" b="1" u="sng" dirty="0" smtClean="0">
                <a:solidFill>
                  <a:srgbClr val="FF0000"/>
                </a:solidFill>
              </a:rPr>
              <a:t>   ACCEPTED COMBINATION OF THERAPY ( HAART</a:t>
            </a:r>
            <a:r>
              <a:rPr lang="en-US" b="1" dirty="0" smtClean="0">
                <a:solidFill>
                  <a:srgbClr val="FF0000"/>
                </a:solidFill>
              </a:rPr>
              <a:t>)</a:t>
            </a:r>
          </a:p>
          <a:p>
            <a:r>
              <a:rPr lang="en-US" b="1" dirty="0" smtClean="0">
                <a:solidFill>
                  <a:srgbClr val="FF0000"/>
                </a:solidFill>
              </a:rPr>
              <a:t>1.NRTI+NNRTI+PI</a:t>
            </a:r>
          </a:p>
          <a:p>
            <a:r>
              <a:rPr lang="en-US" b="1" dirty="0" smtClean="0">
                <a:solidFill>
                  <a:srgbClr val="FF0000"/>
                </a:solidFill>
              </a:rPr>
              <a:t>2. 2NRTI+PI                 3. 3NRTI( 3</a:t>
            </a:r>
            <a:r>
              <a:rPr lang="en-US" b="1" baseline="30000" dirty="0" smtClean="0">
                <a:solidFill>
                  <a:srgbClr val="FF0000"/>
                </a:solidFill>
              </a:rPr>
              <a:t>rd</a:t>
            </a:r>
            <a:r>
              <a:rPr lang="en-US" b="1" dirty="0" smtClean="0">
                <a:solidFill>
                  <a:srgbClr val="FF0000"/>
                </a:solidFill>
              </a:rPr>
              <a:t> </a:t>
            </a:r>
            <a:r>
              <a:rPr lang="en-US" b="1" dirty="0" err="1">
                <a:solidFill>
                  <a:srgbClr val="FF0000"/>
                </a:solidFill>
              </a:rPr>
              <a:t>A</a:t>
            </a:r>
            <a:r>
              <a:rPr lang="en-US" b="1" dirty="0" err="1" smtClean="0">
                <a:solidFill>
                  <a:srgbClr val="FF0000"/>
                </a:solidFill>
              </a:rPr>
              <a:t>bacavir</a:t>
            </a:r>
            <a:r>
              <a:rPr lang="en-US" b="1" dirty="0" smtClean="0">
                <a:solidFill>
                  <a:srgbClr val="FF0000"/>
                </a:solidFill>
              </a:rPr>
              <a:t>)</a:t>
            </a:r>
          </a:p>
          <a:p>
            <a:endParaRPr lang="en-US" b="1" dirty="0" smtClean="0">
              <a:solidFill>
                <a:srgbClr val="FF0000"/>
              </a:solidFill>
            </a:endParaRPr>
          </a:p>
          <a:p>
            <a:pPr marL="0" indent="0">
              <a:buNone/>
            </a:pPr>
            <a:endParaRPr lang="en-US" b="1" dirty="0" smtClean="0"/>
          </a:p>
          <a:p>
            <a:pPr marL="0" indent="0">
              <a:buNone/>
            </a:pPr>
            <a:endParaRPr lang="en-US" b="1" dirty="0" smtClean="0"/>
          </a:p>
          <a:p>
            <a:endParaRPr lang="en-US" dirty="0"/>
          </a:p>
        </p:txBody>
      </p:sp>
    </p:spTree>
    <p:extLst>
      <p:ext uri="{BB962C8B-B14F-4D97-AF65-F5344CB8AC3E}">
        <p14:creationId xmlns:p14="http://schemas.microsoft.com/office/powerpoint/2010/main" val="132035043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Promotional exams  sup M.2018</a:t>
            </a:r>
            <a:endParaRPr lang="en-US" dirty="0"/>
          </a:p>
        </p:txBody>
      </p:sp>
      <p:sp>
        <p:nvSpPr>
          <p:cNvPr id="3" name="Content Placeholder 2"/>
          <p:cNvSpPr>
            <a:spLocks noGrp="1"/>
          </p:cNvSpPr>
          <p:nvPr>
            <p:ph idx="1"/>
          </p:nvPr>
        </p:nvSpPr>
        <p:spPr/>
        <p:txBody>
          <a:bodyPr>
            <a:normAutofit fontScale="92500"/>
          </a:bodyPr>
          <a:lstStyle/>
          <a:p>
            <a:r>
              <a:rPr lang="en-US" dirty="0" err="1" smtClean="0"/>
              <a:t>Mrs</a:t>
            </a:r>
            <a:r>
              <a:rPr lang="en-US" dirty="0" smtClean="0"/>
              <a:t> .pal aged 28 years diagnosed with HIV/AIDs in the outpatient clinic of </a:t>
            </a:r>
            <a:r>
              <a:rPr lang="en-US" dirty="0" err="1" smtClean="0"/>
              <a:t>Tembe</a:t>
            </a:r>
            <a:r>
              <a:rPr lang="en-US" dirty="0" smtClean="0"/>
              <a:t> </a:t>
            </a:r>
            <a:r>
              <a:rPr lang="en-US" dirty="0" err="1" smtClean="0"/>
              <a:t>safi</a:t>
            </a:r>
            <a:r>
              <a:rPr lang="en-US" dirty="0" smtClean="0"/>
              <a:t> Hospital</a:t>
            </a:r>
          </a:p>
          <a:p>
            <a:r>
              <a:rPr lang="en-US" dirty="0" smtClean="0"/>
              <a:t>A) state five classes of ARVs drugs giving  mechanism of action of each of the class (10mk)</a:t>
            </a:r>
          </a:p>
          <a:p>
            <a:pPr marL="0" indent="0">
              <a:buNone/>
            </a:pPr>
            <a:r>
              <a:rPr lang="en-US" smtClean="0"/>
              <a:t>    B)State </a:t>
            </a:r>
            <a:r>
              <a:rPr lang="en-US" dirty="0" smtClean="0"/>
              <a:t>five side effects that Mrs. Pal is likely to     develop  (mark )</a:t>
            </a:r>
          </a:p>
          <a:p>
            <a:pPr marL="0" indent="0">
              <a:buNone/>
            </a:pPr>
            <a:r>
              <a:rPr lang="en-US" dirty="0"/>
              <a:t> </a:t>
            </a:r>
            <a:r>
              <a:rPr lang="en-US" dirty="0" smtClean="0"/>
              <a:t>  C) Outline five messages you will share with Mrs. pal on drugs ( mark)</a:t>
            </a:r>
            <a:endParaRPr lang="en-US" dirty="0"/>
          </a:p>
        </p:txBody>
      </p:sp>
    </p:spTree>
    <p:extLst>
      <p:ext uri="{BB962C8B-B14F-4D97-AF65-F5344CB8AC3E}">
        <p14:creationId xmlns:p14="http://schemas.microsoft.com/office/powerpoint/2010/main" val="224779492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ANTIFUNGALS</a:t>
            </a:r>
            <a:endParaRPr lang="en-US" dirty="0"/>
          </a:p>
        </p:txBody>
      </p:sp>
      <p:sp>
        <p:nvSpPr>
          <p:cNvPr id="3" name="Content Placeholder 2"/>
          <p:cNvSpPr>
            <a:spLocks noGrp="1"/>
          </p:cNvSpPr>
          <p:nvPr>
            <p:ph idx="1"/>
          </p:nvPr>
        </p:nvSpPr>
        <p:spPr/>
        <p:txBody>
          <a:bodyPr>
            <a:normAutofit lnSpcReduction="10000"/>
          </a:bodyPr>
          <a:lstStyle/>
          <a:p>
            <a:r>
              <a:rPr lang="en-US" dirty="0"/>
              <a:t>Types of fungal infections:</a:t>
            </a:r>
          </a:p>
          <a:p>
            <a:pPr lvl="0"/>
            <a:r>
              <a:rPr lang="en-US" dirty="0"/>
              <a:t>Superficial mycosis which include </a:t>
            </a:r>
            <a:r>
              <a:rPr lang="en-US" dirty="0" err="1"/>
              <a:t>dermatophyte</a:t>
            </a:r>
            <a:r>
              <a:rPr lang="en-US" dirty="0"/>
              <a:t> like ring </a:t>
            </a:r>
            <a:r>
              <a:rPr lang="en-US" dirty="0" err="1"/>
              <a:t>worms,tenea</a:t>
            </a:r>
            <a:r>
              <a:rPr lang="en-US" dirty="0"/>
              <a:t> </a:t>
            </a:r>
            <a:r>
              <a:rPr lang="en-US" dirty="0" err="1"/>
              <a:t>capitis</a:t>
            </a:r>
            <a:r>
              <a:rPr lang="en-US" dirty="0"/>
              <a:t> , </a:t>
            </a:r>
            <a:r>
              <a:rPr lang="en-US" dirty="0" err="1"/>
              <a:t>tenae</a:t>
            </a:r>
            <a:r>
              <a:rPr lang="en-US" dirty="0"/>
              <a:t> </a:t>
            </a:r>
            <a:r>
              <a:rPr lang="en-US" dirty="0" err="1"/>
              <a:t>corporis</a:t>
            </a:r>
            <a:endParaRPr lang="en-US" dirty="0"/>
          </a:p>
          <a:p>
            <a:pPr lvl="0"/>
            <a:r>
              <a:rPr lang="en-US" dirty="0"/>
              <a:t>Deep mycoses which affect lungs, subcutaneous tissue</a:t>
            </a:r>
          </a:p>
          <a:p>
            <a:pPr lvl="0"/>
            <a:r>
              <a:rPr lang="en-US" dirty="0"/>
              <a:t>Mucosal mycoses which affect oral, </a:t>
            </a:r>
            <a:r>
              <a:rPr lang="en-US" dirty="0" err="1"/>
              <a:t>oesophageal</a:t>
            </a:r>
            <a:r>
              <a:rPr lang="en-US" dirty="0"/>
              <a:t>  and vagina which include candida </a:t>
            </a:r>
            <a:r>
              <a:rPr lang="en-US" dirty="0" err="1"/>
              <a:t>albicans</a:t>
            </a:r>
            <a:endParaRPr lang="en-US" dirty="0"/>
          </a:p>
          <a:p>
            <a:endParaRPr lang="en-US" dirty="0"/>
          </a:p>
        </p:txBody>
      </p:sp>
    </p:spTree>
    <p:extLst>
      <p:ext uri="{BB962C8B-B14F-4D97-AF65-F5344CB8AC3E}">
        <p14:creationId xmlns:p14="http://schemas.microsoft.com/office/powerpoint/2010/main" val="71223001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Classification of anti </a:t>
            </a:r>
            <a:r>
              <a:rPr lang="en-US" b="1" dirty="0" err="1">
                <a:solidFill>
                  <a:srgbClr val="FF0000"/>
                </a:solidFill>
              </a:rPr>
              <a:t>fungals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 </a:t>
            </a:r>
            <a:r>
              <a:rPr lang="en-US" sz="5000" dirty="0" smtClean="0"/>
              <a:t>They </a:t>
            </a:r>
            <a:r>
              <a:rPr lang="en-US" sz="5000" dirty="0"/>
              <a:t>can be classified as: </a:t>
            </a:r>
          </a:p>
          <a:p>
            <a:r>
              <a:rPr lang="en-US" sz="5000" dirty="0"/>
              <a:t>Systemic</a:t>
            </a:r>
          </a:p>
          <a:p>
            <a:pPr lvl="0"/>
            <a:r>
              <a:rPr lang="en-US" sz="5000" dirty="0"/>
              <a:t>Examples: amphotericin B, fluconazole, </a:t>
            </a:r>
            <a:br>
              <a:rPr lang="en-US" sz="5000" dirty="0"/>
            </a:br>
            <a:r>
              <a:rPr lang="en-US" sz="5000" dirty="0"/>
              <a:t>ketoconazole, </a:t>
            </a:r>
            <a:r>
              <a:rPr lang="en-US" sz="5000" dirty="0" err="1"/>
              <a:t>itraconazole</a:t>
            </a:r>
            <a:endParaRPr lang="en-US" sz="5000" dirty="0"/>
          </a:p>
          <a:p>
            <a:r>
              <a:rPr lang="en-US" sz="5000" dirty="0"/>
              <a:t>Topical</a:t>
            </a:r>
          </a:p>
          <a:p>
            <a:pPr lvl="0"/>
            <a:r>
              <a:rPr lang="en-US" sz="5000" dirty="0"/>
              <a:t>Examples: </a:t>
            </a:r>
            <a:r>
              <a:rPr lang="en-US" sz="5000" dirty="0" err="1"/>
              <a:t>clotrimazole</a:t>
            </a:r>
            <a:r>
              <a:rPr lang="en-US" sz="5000" dirty="0"/>
              <a:t>, </a:t>
            </a:r>
            <a:r>
              <a:rPr lang="en-US" sz="5000" dirty="0" err="1"/>
              <a:t>miconazole</a:t>
            </a:r>
            <a:r>
              <a:rPr lang="en-US" sz="5000" dirty="0"/>
              <a:t>, </a:t>
            </a:r>
            <a:r>
              <a:rPr lang="en-US" sz="5000" dirty="0" err="1"/>
              <a:t>nystatin</a:t>
            </a:r>
            <a:endParaRPr lang="en-US" sz="5000" dirty="0"/>
          </a:p>
          <a:p>
            <a:r>
              <a:rPr lang="en-US" sz="5000" dirty="0"/>
              <a:t> </a:t>
            </a:r>
          </a:p>
          <a:p>
            <a:endParaRPr lang="en-US" sz="5000" dirty="0"/>
          </a:p>
        </p:txBody>
      </p:sp>
    </p:spTree>
    <p:extLst>
      <p:ext uri="{BB962C8B-B14F-4D97-AF65-F5344CB8AC3E}">
        <p14:creationId xmlns:p14="http://schemas.microsoft.com/office/powerpoint/2010/main" val="285828534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Chemical classification</a:t>
            </a:r>
            <a:r>
              <a:rPr lang="en-US" dirty="0"/>
              <a:t/>
            </a:r>
            <a:br>
              <a:rPr lang="en-US" dirty="0"/>
            </a:br>
            <a:endParaRPr lang="en-US" dirty="0"/>
          </a:p>
        </p:txBody>
      </p:sp>
      <p:sp>
        <p:nvSpPr>
          <p:cNvPr id="3" name="Content Placeholder 2"/>
          <p:cNvSpPr>
            <a:spLocks noGrp="1"/>
          </p:cNvSpPr>
          <p:nvPr>
            <p:ph idx="1"/>
          </p:nvPr>
        </p:nvSpPr>
        <p:spPr>
          <a:xfrm>
            <a:off x="457200" y="762000"/>
            <a:ext cx="8229600" cy="4525963"/>
          </a:xfrm>
        </p:spPr>
        <p:txBody>
          <a:bodyPr>
            <a:noAutofit/>
          </a:bodyPr>
          <a:lstStyle/>
          <a:p>
            <a:r>
              <a:rPr lang="en-US" sz="2800" b="1" dirty="0" smtClean="0"/>
              <a:t>1. Azoles;</a:t>
            </a:r>
            <a:endParaRPr lang="en-US" sz="2800" dirty="0" smtClean="0"/>
          </a:p>
          <a:p>
            <a:r>
              <a:rPr lang="en-US" sz="2800" dirty="0" smtClean="0"/>
              <a:t>-</a:t>
            </a:r>
            <a:r>
              <a:rPr lang="en-US" sz="2800" dirty="0" err="1" smtClean="0"/>
              <a:t>Clotrimazole,Isoconazole</a:t>
            </a:r>
            <a:r>
              <a:rPr lang="en-US" sz="2800" dirty="0" smtClean="0"/>
              <a:t>, ketoconazole, Fluconazole, </a:t>
            </a:r>
            <a:r>
              <a:rPr lang="en-US" sz="2800" dirty="0" err="1" smtClean="0"/>
              <a:t>Itraconazole</a:t>
            </a:r>
            <a:r>
              <a:rPr lang="en-US" sz="2800" dirty="0" smtClean="0"/>
              <a:t>,</a:t>
            </a:r>
          </a:p>
          <a:p>
            <a:r>
              <a:rPr lang="en-US" sz="2800" b="1" dirty="0" smtClean="0"/>
              <a:t>Fluconazole </a:t>
            </a:r>
            <a:endParaRPr lang="en-US" sz="2800" dirty="0" smtClean="0"/>
          </a:p>
          <a:p>
            <a:r>
              <a:rPr lang="en-US" sz="2800" dirty="0" smtClean="0"/>
              <a:t>Inhibit an enzyme, resulting in cell membrane leaking, resulting into fungal cell death.</a:t>
            </a:r>
          </a:p>
          <a:p>
            <a:r>
              <a:rPr lang="en-US" sz="2800" dirty="0" smtClean="0"/>
              <a:t>-Drug of choice for esophageal and </a:t>
            </a:r>
            <a:r>
              <a:rPr lang="en-US" sz="2800" dirty="0" err="1" smtClean="0"/>
              <a:t>oropharyngeal</a:t>
            </a:r>
            <a:r>
              <a:rPr lang="en-US" sz="2800" dirty="0" smtClean="0"/>
              <a:t> candidiasis.</a:t>
            </a:r>
          </a:p>
          <a:p>
            <a:r>
              <a:rPr lang="en-US" sz="2800" dirty="0"/>
              <a:t> Fluconazole has good penetration of blood-brain barrier and thus used in treatment of fungal meningitis</a:t>
            </a:r>
          </a:p>
        </p:txBody>
      </p:sp>
    </p:spTree>
    <p:extLst>
      <p:ext uri="{BB962C8B-B14F-4D97-AF65-F5344CB8AC3E}">
        <p14:creationId xmlns:p14="http://schemas.microsoft.com/office/powerpoint/2010/main" val="428033813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Also used to suppress </a:t>
            </a:r>
            <a:r>
              <a:rPr lang="en-US" dirty="0" err="1"/>
              <a:t>vulvovaginal</a:t>
            </a:r>
            <a:r>
              <a:rPr lang="en-US" dirty="0"/>
              <a:t> candidiasis.</a:t>
            </a:r>
          </a:p>
          <a:p>
            <a:r>
              <a:rPr lang="en-US" dirty="0" smtClean="0"/>
              <a:t>Used </a:t>
            </a:r>
            <a:r>
              <a:rPr lang="en-US" dirty="0"/>
              <a:t>for fungal prophylaxis in the immunosuppressed patients with a CD4 &lt; 200/ml</a:t>
            </a:r>
            <a:endParaRPr lang="en-US" dirty="0" smtClean="0"/>
          </a:p>
          <a:p>
            <a:pPr marL="0" indent="0">
              <a:buNone/>
            </a:pPr>
            <a:r>
              <a:rPr lang="en-US" b="1" dirty="0" smtClean="0"/>
              <a:t>Adverse effects</a:t>
            </a:r>
            <a:r>
              <a:rPr lang="en-US" dirty="0" smtClean="0"/>
              <a:t>: </a:t>
            </a:r>
            <a:r>
              <a:rPr lang="en-US" dirty="0"/>
              <a:t>abdominal Pain</a:t>
            </a:r>
            <a:r>
              <a:rPr lang="en-US" dirty="0" smtClean="0"/>
              <a:t>, </a:t>
            </a:r>
            <a:r>
              <a:rPr lang="en-US" dirty="0"/>
              <a:t>headache, alopecia, Steven Johnson in HIV.</a:t>
            </a:r>
          </a:p>
          <a:p>
            <a:r>
              <a:rPr lang="en-US" dirty="0"/>
              <a:t>-Dose: 200mg day 1 then 100 mg QID    10-12Wks</a:t>
            </a:r>
            <a:r>
              <a:rPr lang="en-US" b="1" dirty="0"/>
              <a:t> </a:t>
            </a:r>
            <a:endParaRPr lang="en-US" dirty="0"/>
          </a:p>
          <a:p>
            <a:endParaRPr lang="en-US" dirty="0"/>
          </a:p>
          <a:p>
            <a:pPr marL="0" indent="0">
              <a:buNone/>
            </a:pPr>
            <a:endParaRPr lang="en-US" dirty="0"/>
          </a:p>
        </p:txBody>
      </p:sp>
    </p:spTree>
    <p:extLst>
      <p:ext uri="{BB962C8B-B14F-4D97-AF65-F5344CB8AC3E}">
        <p14:creationId xmlns:p14="http://schemas.microsoft.com/office/powerpoint/2010/main" val="262249681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609600" y="1981200"/>
            <a:ext cx="8229600" cy="4525963"/>
          </a:xfrm>
        </p:spPr>
        <p:txBody>
          <a:bodyPr>
            <a:normAutofit/>
          </a:bodyPr>
          <a:lstStyle/>
          <a:p>
            <a:pPr marL="0" indent="0">
              <a:buNone/>
            </a:pPr>
            <a:r>
              <a:rPr lang="en-US" sz="3500" b="1" dirty="0" smtClean="0"/>
              <a:t>  </a:t>
            </a:r>
            <a:r>
              <a:rPr lang="en-US" sz="3600" b="1" dirty="0" smtClean="0"/>
              <a:t>2</a:t>
            </a:r>
            <a:r>
              <a:rPr lang="en-US" sz="3600" b="1" dirty="0"/>
              <a:t>. </a:t>
            </a:r>
            <a:r>
              <a:rPr lang="en-US" sz="3600" b="1" dirty="0" err="1"/>
              <a:t>Polyene</a:t>
            </a:r>
            <a:r>
              <a:rPr lang="en-US" sz="3600" b="1" dirty="0"/>
              <a:t> derivative </a:t>
            </a:r>
            <a:endParaRPr lang="en-US" sz="3600" b="1" dirty="0" smtClean="0"/>
          </a:p>
          <a:p>
            <a:r>
              <a:rPr lang="en-US" sz="3600" dirty="0" smtClean="0"/>
              <a:t>Mode of action </a:t>
            </a:r>
          </a:p>
          <a:p>
            <a:r>
              <a:rPr lang="en-US" sz="3600" dirty="0" smtClean="0"/>
              <a:t>Induces membrane permeability by forming complexes with </a:t>
            </a:r>
            <a:r>
              <a:rPr lang="en-US" sz="3600" dirty="0" err="1" smtClean="0"/>
              <a:t>with</a:t>
            </a:r>
            <a:r>
              <a:rPr lang="en-US" sz="3600" dirty="0" smtClean="0"/>
              <a:t> </a:t>
            </a:r>
            <a:r>
              <a:rPr lang="en-US" sz="3600" dirty="0" err="1" smtClean="0"/>
              <a:t>ergosterol</a:t>
            </a:r>
            <a:r>
              <a:rPr lang="en-US" sz="3600" dirty="0" smtClean="0"/>
              <a:t> located in fungal cell </a:t>
            </a:r>
            <a:r>
              <a:rPr lang="en-US" sz="3600" dirty="0" err="1" smtClean="0"/>
              <a:t>mebrane</a:t>
            </a:r>
            <a:r>
              <a:rPr lang="en-US" sz="3600" dirty="0" smtClean="0"/>
              <a:t>  leading to </a:t>
            </a:r>
            <a:r>
              <a:rPr lang="en-US" sz="3600" dirty="0" err="1" smtClean="0"/>
              <a:t>intracellar</a:t>
            </a:r>
            <a:r>
              <a:rPr lang="en-US" sz="3600" dirty="0" smtClean="0"/>
              <a:t> leakage and cell death</a:t>
            </a:r>
          </a:p>
          <a:p>
            <a:r>
              <a:rPr lang="en-US" sz="3600" b="1" dirty="0" smtClean="0"/>
              <a:t>Example: </a:t>
            </a:r>
            <a:r>
              <a:rPr lang="en-US" sz="3600" b="1" dirty="0" err="1" smtClean="0"/>
              <a:t>Nystatin</a:t>
            </a:r>
            <a:r>
              <a:rPr lang="en-US" sz="3600" dirty="0" smtClean="0"/>
              <a:t>, Amphotericin B</a:t>
            </a:r>
            <a:r>
              <a:rPr lang="en-US" sz="3600" b="1" dirty="0" smtClean="0"/>
              <a:t> </a:t>
            </a:r>
            <a:endParaRPr lang="en-US" sz="3600" dirty="0" smtClean="0"/>
          </a:p>
          <a:p>
            <a:pPr marL="0" indent="0" algn="r">
              <a:buNone/>
            </a:pPr>
            <a:endParaRPr lang="en-US" sz="3500" dirty="0" smtClean="0"/>
          </a:p>
          <a:p>
            <a:endParaRPr lang="en-US" sz="3500" dirty="0"/>
          </a:p>
          <a:p>
            <a:pPr marL="457200" lvl="1" indent="0">
              <a:buNone/>
            </a:pPr>
            <a:endParaRPr lang="en-US" sz="3500" dirty="0" smtClean="0"/>
          </a:p>
          <a:p>
            <a:pPr marL="457200" lvl="1" indent="0">
              <a:buNone/>
            </a:pPr>
            <a:endParaRPr lang="en-US" sz="3600" dirty="0"/>
          </a:p>
        </p:txBody>
      </p:sp>
    </p:spTree>
    <p:extLst>
      <p:ext uri="{BB962C8B-B14F-4D97-AF65-F5344CB8AC3E}">
        <p14:creationId xmlns:p14="http://schemas.microsoft.com/office/powerpoint/2010/main" val="3507209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Indications</a:t>
            </a:r>
            <a:endParaRPr lang="en-US" dirty="0"/>
          </a:p>
        </p:txBody>
      </p:sp>
      <p:sp>
        <p:nvSpPr>
          <p:cNvPr id="3" name="Content Placeholder 2"/>
          <p:cNvSpPr>
            <a:spLocks noGrp="1"/>
          </p:cNvSpPr>
          <p:nvPr>
            <p:ph idx="1"/>
          </p:nvPr>
        </p:nvSpPr>
        <p:spPr/>
        <p:txBody>
          <a:bodyPr>
            <a:normAutofit lnSpcReduction="10000"/>
          </a:bodyPr>
          <a:lstStyle/>
          <a:p>
            <a:r>
              <a:rPr lang="en-US" dirty="0"/>
              <a:t>Urinary tract </a:t>
            </a:r>
            <a:r>
              <a:rPr lang="en-US" dirty="0" smtClean="0"/>
              <a:t>infections</a:t>
            </a:r>
            <a:r>
              <a:rPr lang="en-US" dirty="0"/>
              <a:t> </a:t>
            </a:r>
            <a:r>
              <a:rPr lang="en-US" dirty="0" smtClean="0"/>
              <a:t>e.g. gonorrhea</a:t>
            </a:r>
            <a:endParaRPr lang="en-US" dirty="0"/>
          </a:p>
          <a:p>
            <a:r>
              <a:rPr lang="en-US" dirty="0"/>
              <a:t>Sinusitis </a:t>
            </a:r>
            <a:r>
              <a:rPr lang="en-US" dirty="0" smtClean="0"/>
              <a:t>,otitis media</a:t>
            </a:r>
            <a:endParaRPr lang="en-US" dirty="0"/>
          </a:p>
          <a:p>
            <a:r>
              <a:rPr lang="en-US" dirty="0" smtClean="0"/>
              <a:t>bronchitis</a:t>
            </a:r>
            <a:r>
              <a:rPr lang="en-US" dirty="0"/>
              <a:t>. </a:t>
            </a:r>
            <a:r>
              <a:rPr lang="en-US" dirty="0" err="1"/>
              <a:t>haemophilus</a:t>
            </a:r>
            <a:r>
              <a:rPr lang="en-US" dirty="0"/>
              <a:t> influenza </a:t>
            </a:r>
          </a:p>
          <a:p>
            <a:r>
              <a:rPr lang="en-US" dirty="0" smtClean="0"/>
              <a:t>Uncomplicated Pneumonia  ,</a:t>
            </a:r>
          </a:p>
          <a:p>
            <a:pPr marL="0" indent="0">
              <a:buNone/>
            </a:pPr>
            <a:r>
              <a:rPr lang="en-US" dirty="0" smtClean="0"/>
              <a:t> </a:t>
            </a:r>
            <a:r>
              <a:rPr lang="en-US" sz="4400" b="1" dirty="0" smtClean="0"/>
              <a:t>Side </a:t>
            </a:r>
            <a:r>
              <a:rPr lang="en-US" sz="4400" b="1" dirty="0"/>
              <a:t>effects</a:t>
            </a:r>
          </a:p>
          <a:p>
            <a:pPr marL="0" indent="0">
              <a:buNone/>
            </a:pPr>
            <a:r>
              <a:rPr lang="en-US" dirty="0"/>
              <a:t>Diarrhea is quiet common, nausea</a:t>
            </a:r>
          </a:p>
          <a:p>
            <a:pPr marL="0" indent="0">
              <a:buNone/>
            </a:pPr>
            <a:r>
              <a:rPr lang="en-US" dirty="0"/>
              <a:t>Macular rashes resembling measles/rubella – discontinue treatment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4023417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a:t> </a:t>
            </a:r>
            <a:r>
              <a:rPr lang="en-US" b="1" dirty="0">
                <a:solidFill>
                  <a:srgbClr val="FF0000"/>
                </a:solidFill>
              </a:rPr>
              <a:t>Amphotericin B</a:t>
            </a:r>
          </a:p>
          <a:p>
            <a:r>
              <a:rPr lang="en-US" dirty="0"/>
              <a:t>This  macrolide antibiotic produced by </a:t>
            </a:r>
            <a:r>
              <a:rPr lang="en-US" i="1" dirty="0"/>
              <a:t>Streptomyces </a:t>
            </a:r>
            <a:r>
              <a:rPr lang="en-US" i="1" dirty="0" err="1"/>
              <a:t>nodosus</a:t>
            </a:r>
            <a:endParaRPr lang="en-US" i="1" dirty="0"/>
          </a:p>
          <a:p>
            <a:r>
              <a:rPr lang="en-US" dirty="0"/>
              <a:t>It is poorly absorbed PO and thus comes as IV formulation </a:t>
            </a:r>
          </a:p>
          <a:p>
            <a:r>
              <a:rPr lang="en-US" dirty="0"/>
              <a:t> it is also photosensitive </a:t>
            </a:r>
          </a:p>
          <a:p>
            <a:r>
              <a:rPr lang="en-US" dirty="0"/>
              <a:t>Reserved for severe fungal infections</a:t>
            </a:r>
          </a:p>
        </p:txBody>
      </p:sp>
    </p:spTree>
    <p:extLst>
      <p:ext uri="{BB962C8B-B14F-4D97-AF65-F5344CB8AC3E}">
        <p14:creationId xmlns:p14="http://schemas.microsoft.com/office/powerpoint/2010/main" val="138124946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Uses/indications </a:t>
            </a:r>
            <a:endParaRPr lang="en-US" dirty="0"/>
          </a:p>
        </p:txBody>
      </p:sp>
      <p:sp>
        <p:nvSpPr>
          <p:cNvPr id="3" name="Content Placeholder 2"/>
          <p:cNvSpPr>
            <a:spLocks noGrp="1"/>
          </p:cNvSpPr>
          <p:nvPr>
            <p:ph idx="1"/>
          </p:nvPr>
        </p:nvSpPr>
        <p:spPr/>
        <p:txBody>
          <a:bodyPr>
            <a:normAutofit/>
          </a:bodyPr>
          <a:lstStyle/>
          <a:p>
            <a:pPr lvl="1"/>
            <a:r>
              <a:rPr lang="en-US" sz="3600" dirty="0"/>
              <a:t>Rx fatal systemic fungal and protozoan infection.</a:t>
            </a:r>
          </a:p>
          <a:p>
            <a:pPr lvl="1"/>
            <a:r>
              <a:rPr lang="en-US" sz="3600" dirty="0"/>
              <a:t>Spectrum covers: </a:t>
            </a:r>
            <a:r>
              <a:rPr lang="en-US" sz="3600" dirty="0" smtClean="0"/>
              <a:t>candida, </a:t>
            </a:r>
            <a:r>
              <a:rPr lang="en-US" sz="3600" dirty="0" err="1" smtClean="0"/>
              <a:t>cryptococcus</a:t>
            </a:r>
            <a:r>
              <a:rPr lang="en-US" sz="3600" dirty="0" smtClean="0"/>
              <a:t>,</a:t>
            </a:r>
          </a:p>
          <a:p>
            <a:pPr lvl="1"/>
            <a:r>
              <a:rPr lang="en-US" sz="3600" dirty="0" smtClean="0"/>
              <a:t>RX of severe </a:t>
            </a:r>
            <a:r>
              <a:rPr lang="en-US" sz="3600" dirty="0" err="1" smtClean="0"/>
              <a:t>cryptococcocal</a:t>
            </a:r>
            <a:r>
              <a:rPr lang="en-US" sz="3600" dirty="0" smtClean="0"/>
              <a:t> meningitis </a:t>
            </a:r>
            <a:r>
              <a:rPr lang="en-US" sz="3600" dirty="0" err="1" smtClean="0"/>
              <a:t>becoz</a:t>
            </a:r>
            <a:r>
              <a:rPr lang="en-US" sz="3600" dirty="0" smtClean="0"/>
              <a:t> it crosses BBB</a:t>
            </a:r>
            <a:endParaRPr lang="en-US" sz="3600" dirty="0"/>
          </a:p>
          <a:p>
            <a:r>
              <a:rPr lang="en-US" sz="3600" dirty="0"/>
              <a:t>Crosses placenta, with 3% in CSF</a:t>
            </a:r>
            <a:endParaRPr lang="en-US" dirty="0"/>
          </a:p>
        </p:txBody>
      </p:sp>
    </p:spTree>
    <p:extLst>
      <p:ext uri="{BB962C8B-B14F-4D97-AF65-F5344CB8AC3E}">
        <p14:creationId xmlns:p14="http://schemas.microsoft.com/office/powerpoint/2010/main" val="94103592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sz="3300" dirty="0" smtClean="0"/>
              <a:t>Cautions:</a:t>
            </a:r>
          </a:p>
          <a:p>
            <a:pPr lvl="1"/>
            <a:r>
              <a:rPr lang="en-US" sz="3300" dirty="0" smtClean="0"/>
              <a:t>Anemia, hypokalemia &amp; hypomagnesaemia.</a:t>
            </a:r>
          </a:p>
          <a:p>
            <a:pPr lvl="1"/>
            <a:r>
              <a:rPr lang="en-US" sz="3300" dirty="0" smtClean="0"/>
              <a:t>Pregnancy and lactation.</a:t>
            </a:r>
          </a:p>
          <a:p>
            <a:pPr lvl="1"/>
            <a:r>
              <a:rPr lang="en-US" sz="3300" dirty="0" smtClean="0"/>
              <a:t>Renal impairment.</a:t>
            </a:r>
          </a:p>
          <a:p>
            <a:r>
              <a:rPr lang="en-US" sz="3300" dirty="0" smtClean="0"/>
              <a:t>Adverse effects </a:t>
            </a:r>
          </a:p>
          <a:p>
            <a:pPr marL="0" indent="0">
              <a:buNone/>
            </a:pPr>
            <a:r>
              <a:rPr lang="en-US" sz="3300" dirty="0" smtClean="0"/>
              <a:t>     - Extremely toxic</a:t>
            </a:r>
          </a:p>
          <a:p>
            <a:pPr lvl="1"/>
            <a:r>
              <a:rPr lang="en-US" sz="3300" dirty="0" smtClean="0"/>
              <a:t>Nephrotoxicity</a:t>
            </a:r>
          </a:p>
          <a:p>
            <a:pPr lvl="1"/>
            <a:r>
              <a:rPr lang="en-US" sz="3300" dirty="0" smtClean="0"/>
              <a:t>Severe hepatitis</a:t>
            </a:r>
            <a:r>
              <a:rPr lang="en-US" sz="3300" smtClean="0"/>
              <a:t>, anaphylactic </a:t>
            </a:r>
            <a:r>
              <a:rPr lang="en-US" sz="3300" dirty="0" smtClean="0"/>
              <a:t>shock</a:t>
            </a:r>
          </a:p>
          <a:p>
            <a:pPr lvl="1"/>
            <a:r>
              <a:rPr lang="en-US" sz="3300" dirty="0" smtClean="0"/>
              <a:t>Headache, nausea, fever</a:t>
            </a:r>
          </a:p>
          <a:p>
            <a:pPr lvl="1"/>
            <a:r>
              <a:rPr lang="en-US" sz="3300" dirty="0" smtClean="0"/>
              <a:t> hypotension, Hypokalemia,</a:t>
            </a:r>
          </a:p>
          <a:p>
            <a:pPr lvl="1"/>
            <a:r>
              <a:rPr lang="en-US" sz="3300" dirty="0" smtClean="0"/>
              <a:t>Bone marrow depression, Anemia</a:t>
            </a:r>
          </a:p>
          <a:p>
            <a:endParaRPr lang="en-US" dirty="0"/>
          </a:p>
        </p:txBody>
      </p:sp>
    </p:spTree>
    <p:extLst>
      <p:ext uri="{BB962C8B-B14F-4D97-AF65-F5344CB8AC3E}">
        <p14:creationId xmlns:p14="http://schemas.microsoft.com/office/powerpoint/2010/main" val="135543986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a:bodyPr>
          <a:lstStyle/>
          <a:p>
            <a:r>
              <a:rPr lang="en-US" dirty="0"/>
              <a:t> </a:t>
            </a:r>
            <a:r>
              <a:rPr lang="en-US" b="1" dirty="0" err="1"/>
              <a:t>Nystatin</a:t>
            </a:r>
            <a:r>
              <a:rPr lang="en-US" b="1" dirty="0"/>
              <a:t> </a:t>
            </a:r>
            <a:endParaRPr lang="en-US" dirty="0"/>
          </a:p>
          <a:p>
            <a:r>
              <a:rPr lang="en-US" dirty="0"/>
              <a:t>Available in PO, </a:t>
            </a:r>
            <a:r>
              <a:rPr lang="en-US" dirty="0" smtClean="0"/>
              <a:t>vaginal </a:t>
            </a:r>
            <a:r>
              <a:rPr lang="en-US" dirty="0" err="1" smtClean="0"/>
              <a:t>pessaries</a:t>
            </a:r>
            <a:r>
              <a:rPr lang="en-US" dirty="0" smtClean="0"/>
              <a:t> </a:t>
            </a:r>
            <a:r>
              <a:rPr lang="en-US" dirty="0"/>
              <a:t>and topical preparations</a:t>
            </a:r>
          </a:p>
          <a:p>
            <a:r>
              <a:rPr lang="en-US" dirty="0" smtClean="0"/>
              <a:t>Indicated for  </a:t>
            </a:r>
            <a:r>
              <a:rPr lang="en-US" dirty="0"/>
              <a:t>oral </a:t>
            </a:r>
            <a:r>
              <a:rPr lang="en-US" dirty="0" smtClean="0"/>
              <a:t>candidiasis( thrush) and vaginal  candidiasis</a:t>
            </a:r>
          </a:p>
          <a:p>
            <a:r>
              <a:rPr lang="en-US" dirty="0" smtClean="0"/>
              <a:t> Dose</a:t>
            </a:r>
            <a:r>
              <a:rPr lang="en-US" dirty="0"/>
              <a:t>: 1mu adult 0.2mu child </a:t>
            </a:r>
            <a:r>
              <a:rPr lang="en-US" dirty="0" err="1" smtClean="0"/>
              <a:t>Qid</a:t>
            </a:r>
            <a:endParaRPr lang="en-US" dirty="0" smtClean="0"/>
          </a:p>
          <a:p>
            <a:pPr marL="0" indent="0">
              <a:buNone/>
            </a:pPr>
            <a:r>
              <a:rPr lang="en-US" dirty="0" smtClean="0"/>
              <a:t>Toxicities : Nausea and vomiting , </a:t>
            </a:r>
            <a:r>
              <a:rPr lang="en-US" dirty="0" err="1" smtClean="0"/>
              <a:t>nephrotoxity</a:t>
            </a:r>
            <a:endParaRPr lang="en-US" dirty="0" smtClean="0"/>
          </a:p>
        </p:txBody>
      </p:sp>
    </p:spTree>
    <p:extLst>
      <p:ext uri="{BB962C8B-B14F-4D97-AF65-F5344CB8AC3E}">
        <p14:creationId xmlns:p14="http://schemas.microsoft.com/office/powerpoint/2010/main" val="232498751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r>
              <a:rPr lang="en-US" dirty="0" smtClean="0"/>
              <a:t>Vaginal candidiasis : insert 1 vaginal tablet into vagina at bed time  x 14 days</a:t>
            </a:r>
          </a:p>
          <a:p>
            <a:pPr marL="0" indent="0">
              <a:buNone/>
            </a:pPr>
            <a:r>
              <a:rPr lang="en-US" b="1" dirty="0" smtClean="0"/>
              <a:t>        </a:t>
            </a:r>
          </a:p>
          <a:p>
            <a:pPr marL="0" indent="0">
              <a:buNone/>
            </a:pPr>
            <a:r>
              <a:rPr lang="en-US" b="1" dirty="0" smtClean="0"/>
              <a:t>   Contraindications of </a:t>
            </a:r>
            <a:r>
              <a:rPr lang="en-US" b="1" dirty="0" err="1" smtClean="0"/>
              <a:t>Nystatin</a:t>
            </a:r>
            <a:r>
              <a:rPr lang="en-US" b="1" dirty="0" smtClean="0"/>
              <a:t>:</a:t>
            </a:r>
          </a:p>
          <a:p>
            <a:pPr marL="0" indent="0">
              <a:buNone/>
            </a:pPr>
            <a:r>
              <a:rPr lang="en-US" smtClean="0"/>
              <a:t>-Hypersensitivity </a:t>
            </a:r>
            <a:r>
              <a:rPr lang="en-US" dirty="0" smtClean="0"/>
              <a:t>reaction</a:t>
            </a:r>
          </a:p>
          <a:p>
            <a:pPr marL="0" indent="0">
              <a:buNone/>
            </a:pPr>
            <a:endParaRPr lang="en-US" b="1" dirty="0"/>
          </a:p>
        </p:txBody>
      </p:sp>
    </p:spTree>
    <p:extLst>
      <p:ext uri="{BB962C8B-B14F-4D97-AF65-F5344CB8AC3E}">
        <p14:creationId xmlns:p14="http://schemas.microsoft.com/office/powerpoint/2010/main" val="5899304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3. </a:t>
            </a:r>
            <a:r>
              <a:rPr lang="en-US" b="1" dirty="0" err="1" smtClean="0"/>
              <a:t>Allylamine</a:t>
            </a:r>
            <a:r>
              <a:rPr lang="en-US" b="1" dirty="0" smtClean="0"/>
              <a:t> derivatives</a:t>
            </a:r>
          </a:p>
          <a:p>
            <a:r>
              <a:rPr lang="en-US" dirty="0"/>
              <a:t>They works by preventing synthesis of fungal cell membrane</a:t>
            </a:r>
            <a:endParaRPr lang="en-US" dirty="0" smtClean="0"/>
          </a:p>
          <a:p>
            <a:r>
              <a:rPr lang="en-US" dirty="0" smtClean="0"/>
              <a:t>They include : </a:t>
            </a:r>
            <a:r>
              <a:rPr lang="en-US" dirty="0" err="1" smtClean="0"/>
              <a:t>Naftifine</a:t>
            </a:r>
            <a:r>
              <a:rPr lang="en-US" dirty="0" smtClean="0"/>
              <a:t> , </a:t>
            </a:r>
            <a:r>
              <a:rPr lang="en-US" dirty="0" err="1" smtClean="0"/>
              <a:t>Terbenafine</a:t>
            </a:r>
            <a:endParaRPr lang="en-US" dirty="0" smtClean="0"/>
          </a:p>
          <a:p>
            <a:r>
              <a:rPr lang="en-US" b="1" dirty="0" smtClean="0"/>
              <a:t>Others</a:t>
            </a:r>
            <a:endParaRPr lang="en-US" dirty="0" smtClean="0"/>
          </a:p>
          <a:p>
            <a:pPr marL="0" indent="0">
              <a:buNone/>
            </a:pPr>
            <a:r>
              <a:rPr lang="en-US" dirty="0" smtClean="0"/>
              <a:t>   </a:t>
            </a:r>
            <a:r>
              <a:rPr lang="en-US" dirty="0" err="1" smtClean="0"/>
              <a:t>Griseofulvin</a:t>
            </a:r>
            <a:r>
              <a:rPr lang="en-US" dirty="0" smtClean="0"/>
              <a:t>, 5-flucytosine, Gentian violent, iodide</a:t>
            </a:r>
            <a:r>
              <a:rPr lang="en-US" b="1" dirty="0" smtClean="0"/>
              <a:t> </a:t>
            </a:r>
            <a:endParaRPr lang="en-US" dirty="0" smtClean="0"/>
          </a:p>
          <a:p>
            <a:r>
              <a:rPr lang="en-US" b="1" dirty="0" err="1" smtClean="0"/>
              <a:t>Griseofulvin</a:t>
            </a:r>
            <a:r>
              <a:rPr lang="en-US" b="1" dirty="0" smtClean="0"/>
              <a:t>:</a:t>
            </a:r>
            <a:endParaRPr lang="en-US" dirty="0" smtClean="0"/>
          </a:p>
          <a:p>
            <a:pPr lvl="0"/>
            <a:r>
              <a:rPr lang="en-US" dirty="0" smtClean="0"/>
              <a:t>Disrupts cell division </a:t>
            </a:r>
          </a:p>
          <a:p>
            <a:pPr lvl="0"/>
            <a:r>
              <a:rPr lang="en-US" dirty="0" smtClean="0"/>
              <a:t> inhibits fungal mitosis (reproduction)</a:t>
            </a:r>
          </a:p>
          <a:p>
            <a:pPr lvl="0"/>
            <a:r>
              <a:rPr lang="en-US" dirty="0" smtClean="0"/>
              <a:t>Given with meals and fatty meal </a:t>
            </a:r>
          </a:p>
          <a:p>
            <a:pPr marL="0" lvl="0" indent="0">
              <a:buNone/>
            </a:pPr>
            <a:endParaRPr lang="en-US" dirty="0"/>
          </a:p>
        </p:txBody>
      </p:sp>
    </p:spTree>
    <p:extLst>
      <p:ext uri="{BB962C8B-B14F-4D97-AF65-F5344CB8AC3E}">
        <p14:creationId xmlns:p14="http://schemas.microsoft.com/office/powerpoint/2010/main" val="21825094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lvl="0" indent="0">
              <a:buNone/>
            </a:pPr>
            <a:r>
              <a:rPr lang="en-US" dirty="0"/>
              <a:t>. Superficial fungal infections of the skin, nails, and hair such as ring worms.</a:t>
            </a:r>
          </a:p>
          <a:p>
            <a:pPr marL="0" lvl="0" indent="0">
              <a:buNone/>
            </a:pPr>
            <a:r>
              <a:rPr lang="en-US" dirty="0"/>
              <a:t>        alternative for amphotericin B in Rx of  </a:t>
            </a:r>
            <a:r>
              <a:rPr lang="en-US" dirty="0" err="1"/>
              <a:t>cryptococcal</a:t>
            </a:r>
            <a:r>
              <a:rPr lang="en-US" dirty="0"/>
              <a:t> meningitis and lung    fungal infections</a:t>
            </a:r>
          </a:p>
          <a:p>
            <a:r>
              <a:rPr lang="en-US" dirty="0" smtClean="0"/>
              <a:t>Dose 500-1000mg </a:t>
            </a:r>
            <a:r>
              <a:rPr lang="en-US" dirty="0"/>
              <a:t>daily  for 2-6 weeks</a:t>
            </a:r>
          </a:p>
          <a:p>
            <a:r>
              <a:rPr lang="en-US" dirty="0"/>
              <a:t>             </a:t>
            </a:r>
            <a:r>
              <a:rPr lang="en-US" b="1" dirty="0"/>
              <a:t>C/I: </a:t>
            </a:r>
            <a:r>
              <a:rPr lang="en-US" dirty="0"/>
              <a:t>Pregnancy and Breast feeding</a:t>
            </a:r>
          </a:p>
          <a:p>
            <a:r>
              <a:rPr lang="en-US" dirty="0" smtClean="0"/>
              <a:t>Adverse effects:</a:t>
            </a:r>
            <a:r>
              <a:rPr lang="en-US" dirty="0"/>
              <a:t> hepatitis</a:t>
            </a:r>
          </a:p>
          <a:p>
            <a:endParaRPr lang="en-US" dirty="0"/>
          </a:p>
        </p:txBody>
      </p:sp>
    </p:spTree>
    <p:extLst>
      <p:ext uri="{BB962C8B-B14F-4D97-AF65-F5344CB8AC3E}">
        <p14:creationId xmlns:p14="http://schemas.microsoft.com/office/powerpoint/2010/main" val="3560598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Dosage</a:t>
            </a:r>
          </a:p>
        </p:txBody>
      </p:sp>
      <p:sp>
        <p:nvSpPr>
          <p:cNvPr id="3" name="Content Placeholder 2"/>
          <p:cNvSpPr>
            <a:spLocks noGrp="1"/>
          </p:cNvSpPr>
          <p:nvPr>
            <p:ph idx="1"/>
          </p:nvPr>
        </p:nvSpPr>
        <p:spPr/>
        <p:txBody>
          <a:bodyPr>
            <a:normAutofit lnSpcReduction="10000"/>
          </a:bodyPr>
          <a:lstStyle/>
          <a:p>
            <a:r>
              <a:rPr lang="en-US" dirty="0"/>
              <a:t>Adults oral 0.25 to 1g 6 hourly  at least 30 minutes before food.</a:t>
            </a:r>
          </a:p>
          <a:p>
            <a:r>
              <a:rPr lang="en-US" dirty="0"/>
              <a:t>Different dose are used  in treating different condition.</a:t>
            </a:r>
          </a:p>
          <a:p>
            <a:r>
              <a:rPr lang="en-US" dirty="0"/>
              <a:t>Gonorrhea 2-3g is administered  as a single dose with </a:t>
            </a:r>
            <a:r>
              <a:rPr lang="en-US" dirty="0" err="1"/>
              <a:t>probenecid</a:t>
            </a:r>
            <a:r>
              <a:rPr lang="en-US" dirty="0"/>
              <a:t>.</a:t>
            </a:r>
          </a:p>
          <a:p>
            <a:r>
              <a:rPr lang="en-US" dirty="0"/>
              <a:t>UTI :500mg every 8 hours  IM/IV/infusion.</a:t>
            </a:r>
          </a:p>
          <a:p>
            <a:r>
              <a:rPr lang="en-US" dirty="0"/>
              <a:t> Children under age 10 years give half the adult dose</a:t>
            </a:r>
          </a:p>
        </p:txBody>
      </p:sp>
    </p:spTree>
    <p:extLst>
      <p:ext uri="{BB962C8B-B14F-4D97-AF65-F5344CB8AC3E}">
        <p14:creationId xmlns:p14="http://schemas.microsoft.com/office/powerpoint/2010/main" val="3389749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amoxicillin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is a broad spectrum penicillin. </a:t>
            </a:r>
          </a:p>
          <a:p>
            <a:r>
              <a:rPr lang="en-US" dirty="0"/>
              <a:t>A derivative of  ampicillin and differs by only one hydroxyl (OH) group.</a:t>
            </a:r>
          </a:p>
          <a:p>
            <a:r>
              <a:rPr lang="en-US" dirty="0"/>
              <a:t>Have similar anti bacteria spectrum as ampicillin.</a:t>
            </a:r>
          </a:p>
          <a:p>
            <a:r>
              <a:rPr lang="en-US" dirty="0"/>
              <a:t> when given orally absorption is better than ampicillin.</a:t>
            </a:r>
          </a:p>
          <a:p>
            <a:r>
              <a:rPr lang="en-US" dirty="0"/>
              <a:t>Absorption is not affected by food in the stomach.</a:t>
            </a:r>
          </a:p>
          <a:p>
            <a:r>
              <a:rPr lang="en-US" dirty="0"/>
              <a:t>Half life is 1 hour’</a:t>
            </a:r>
          </a:p>
          <a:p>
            <a:endParaRPr lang="en-US" dirty="0"/>
          </a:p>
        </p:txBody>
      </p:sp>
    </p:spTree>
    <p:extLst>
      <p:ext uri="{BB962C8B-B14F-4D97-AF65-F5344CB8AC3E}">
        <p14:creationId xmlns:p14="http://schemas.microsoft.com/office/powerpoint/2010/main" val="1063173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4400" b="1" dirty="0"/>
              <a:t>Indication</a:t>
            </a:r>
          </a:p>
          <a:p>
            <a:r>
              <a:rPr lang="en-US" dirty="0" smtClean="0"/>
              <a:t>UTI e.g. gonorrhea , </a:t>
            </a:r>
            <a:r>
              <a:rPr lang="en-US" dirty="0"/>
              <a:t>otitis media, sinusitis, chronic bronchitis, </a:t>
            </a:r>
            <a:r>
              <a:rPr lang="en-US" dirty="0" smtClean="0"/>
              <a:t>pneumonia </a:t>
            </a:r>
          </a:p>
          <a:p>
            <a:r>
              <a:rPr lang="en-US" sz="3600" b="1" dirty="0" smtClean="0"/>
              <a:t>Dosing </a:t>
            </a:r>
            <a:endParaRPr lang="en-US" sz="3600" b="1" dirty="0"/>
          </a:p>
          <a:p>
            <a:r>
              <a:rPr lang="en-US" dirty="0"/>
              <a:t>Adult dose orally 250mgs 8 hourly which can be doubled in severe infections.</a:t>
            </a:r>
          </a:p>
          <a:p>
            <a:r>
              <a:rPr lang="en-US" dirty="0"/>
              <a:t>Children up to 10 years of age get 125mg 8 hourly this is doubled in severe infections.</a:t>
            </a:r>
          </a:p>
        </p:txBody>
      </p:sp>
    </p:spTree>
    <p:extLst>
      <p:ext uri="{BB962C8B-B14F-4D97-AF65-F5344CB8AC3E}">
        <p14:creationId xmlns:p14="http://schemas.microsoft.com/office/powerpoint/2010/main" val="3491358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Cloxacillin</a:t>
            </a:r>
            <a:r>
              <a:rPr lang="en-US" b="1" dirty="0" smtClean="0"/>
              <a:t> and </a:t>
            </a:r>
            <a:r>
              <a:rPr lang="en-US" b="1" dirty="0" err="1" smtClean="0"/>
              <a:t>Fluclaxacillin</a:t>
            </a:r>
            <a:endParaRPr lang="en-US" dirty="0"/>
          </a:p>
        </p:txBody>
      </p:sp>
      <p:sp>
        <p:nvSpPr>
          <p:cNvPr id="3" name="Content Placeholder 2"/>
          <p:cNvSpPr>
            <a:spLocks noGrp="1"/>
          </p:cNvSpPr>
          <p:nvPr>
            <p:ph idx="1"/>
          </p:nvPr>
        </p:nvSpPr>
        <p:spPr/>
        <p:txBody>
          <a:bodyPr>
            <a:normAutofit fontScale="85000" lnSpcReduction="20000"/>
          </a:bodyPr>
          <a:lstStyle/>
          <a:p>
            <a:r>
              <a:rPr lang="en-US" dirty="0"/>
              <a:t>half live is 30 minutes</a:t>
            </a:r>
          </a:p>
          <a:p>
            <a:pPr marL="0" indent="0">
              <a:buNone/>
            </a:pPr>
            <a:r>
              <a:rPr lang="en-US" b="1" dirty="0"/>
              <a:t> </a:t>
            </a:r>
            <a:r>
              <a:rPr lang="en-US" sz="4400" b="1" dirty="0"/>
              <a:t>indication </a:t>
            </a:r>
            <a:r>
              <a:rPr lang="en-US" dirty="0"/>
              <a:t>for infections due to </a:t>
            </a:r>
            <a:r>
              <a:rPr lang="en-US" dirty="0" err="1"/>
              <a:t>penicillinase</a:t>
            </a:r>
            <a:r>
              <a:rPr lang="en-US" dirty="0"/>
              <a:t> (enzyme against penicillin) producing staphylococci especially skin infections and soft tissue infections e.g. </a:t>
            </a:r>
            <a:r>
              <a:rPr lang="en-US" b="1" dirty="0"/>
              <a:t>cellulitis, otitis </a:t>
            </a:r>
            <a:r>
              <a:rPr lang="en-US" b="1" dirty="0" err="1"/>
              <a:t>externa</a:t>
            </a:r>
            <a:r>
              <a:rPr lang="en-US" b="1" dirty="0"/>
              <a:t>, impetigo</a:t>
            </a:r>
            <a:endParaRPr lang="en-US" sz="4400" b="1" dirty="0"/>
          </a:p>
          <a:p>
            <a:pPr marL="0" indent="0">
              <a:buNone/>
            </a:pPr>
            <a:r>
              <a:rPr lang="en-US" b="1" dirty="0"/>
              <a:t>Dosage; </a:t>
            </a:r>
            <a:r>
              <a:rPr lang="en-US" dirty="0"/>
              <a:t>Adults by oral 500mg every 6 hours at least 30 minutes before meals because food decreases absorption.</a:t>
            </a:r>
          </a:p>
          <a:p>
            <a:pPr marL="0" indent="0">
              <a:buNone/>
            </a:pPr>
            <a:r>
              <a:rPr lang="en-US" dirty="0"/>
              <a:t>IM 250mg every 4-6 hours.</a:t>
            </a:r>
          </a:p>
          <a:p>
            <a:pPr marL="0" indent="0">
              <a:buNone/>
            </a:pPr>
            <a:r>
              <a:rPr lang="en-US" dirty="0"/>
              <a:t>IV injection or infusion 500mg every 4-6 hours .</a:t>
            </a:r>
          </a:p>
          <a:p>
            <a:pPr marL="0" indent="0">
              <a:buNone/>
            </a:pPr>
            <a:r>
              <a:rPr lang="en-US" dirty="0"/>
              <a:t>The dose may be increased in severe infections. </a:t>
            </a:r>
          </a:p>
          <a:p>
            <a:pPr marL="0" indent="0">
              <a:buNone/>
            </a:pPr>
            <a:endParaRPr lang="en-US" dirty="0"/>
          </a:p>
          <a:p>
            <a:endParaRPr lang="en-US" dirty="0"/>
          </a:p>
        </p:txBody>
      </p:sp>
    </p:spTree>
    <p:extLst>
      <p:ext uri="{BB962C8B-B14F-4D97-AF65-F5344CB8AC3E}">
        <p14:creationId xmlns:p14="http://schemas.microsoft.com/office/powerpoint/2010/main" val="3814837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lstStyle/>
          <a:p>
            <a:r>
              <a:rPr lang="en-US" dirty="0" smtClean="0"/>
              <a:t>Children dose  25-50 mg/kg daily in divided doses </a:t>
            </a:r>
          </a:p>
          <a:p>
            <a:r>
              <a:rPr lang="en-US" b="1" dirty="0" smtClean="0"/>
              <a:t>Contraindication: hypersensitivity to </a:t>
            </a:r>
            <a:r>
              <a:rPr lang="en-US" b="1" dirty="0" err="1" smtClean="0"/>
              <a:t>cloxacillin</a:t>
            </a:r>
            <a:r>
              <a:rPr lang="en-US" b="1" dirty="0" smtClean="0"/>
              <a:t> , or other penicillin or  cephalosporin  </a:t>
            </a:r>
            <a:endParaRPr lang="en-US" b="1" dirty="0"/>
          </a:p>
        </p:txBody>
      </p:sp>
    </p:spTree>
    <p:extLst>
      <p:ext uri="{BB962C8B-B14F-4D97-AF65-F5344CB8AC3E}">
        <p14:creationId xmlns:p14="http://schemas.microsoft.com/office/powerpoint/2010/main" val="310945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compounds that contain penicillin</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lvl="0"/>
            <a:r>
              <a:rPr lang="en-US" b="1" dirty="0"/>
              <a:t>Procaine penicillin- </a:t>
            </a:r>
            <a:r>
              <a:rPr lang="en-US" dirty="0"/>
              <a:t>procaine serve as a local anesthesia and delays excretion of the penicillin thus prolonging its half-life to over 12-24hrs.It is used to treat STDs like syphilis and given IM only</a:t>
            </a:r>
          </a:p>
          <a:p>
            <a:pPr lvl="0"/>
            <a:r>
              <a:rPr lang="en-US" b="1" dirty="0" err="1"/>
              <a:t>Benzathine</a:t>
            </a:r>
            <a:r>
              <a:rPr lang="en-US" b="1" dirty="0"/>
              <a:t> penicillin.</a:t>
            </a:r>
            <a:r>
              <a:rPr lang="en-US" dirty="0"/>
              <a:t> Sustained release preparation, given as </a:t>
            </a:r>
            <a:r>
              <a:rPr lang="en-US" dirty="0" err="1"/>
              <a:t>adepo</a:t>
            </a:r>
            <a:r>
              <a:rPr lang="en-US" dirty="0"/>
              <a:t> preparation .Tend to release penicillin over a period of 4 weeks. Used in prophylactic treatment of recurring infections like rheumatic fever and treatment of syphilis,</a:t>
            </a:r>
          </a:p>
          <a:p>
            <a:endParaRPr lang="en-US" dirty="0"/>
          </a:p>
        </p:txBody>
      </p:sp>
    </p:spTree>
    <p:extLst>
      <p:ext uri="{BB962C8B-B14F-4D97-AF65-F5344CB8AC3E}">
        <p14:creationId xmlns:p14="http://schemas.microsoft.com/office/powerpoint/2010/main" val="1973026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r>
              <a:rPr lang="en-US" b="1" dirty="0" err="1" smtClean="0"/>
              <a:t>Co.amoxiclaV</a:t>
            </a:r>
            <a:r>
              <a:rPr lang="en-US" b="1" dirty="0" smtClean="0"/>
              <a:t>/Augmented </a:t>
            </a:r>
            <a:r>
              <a:rPr lang="en-US" b="1" dirty="0"/>
              <a:t>amoxicillin </a:t>
            </a:r>
            <a:r>
              <a:rPr lang="en-US" dirty="0"/>
              <a:t>has amoxicillin and </a:t>
            </a:r>
            <a:r>
              <a:rPr lang="en-US" dirty="0" err="1"/>
              <a:t>clavulinic</a:t>
            </a:r>
            <a:r>
              <a:rPr lang="en-US" dirty="0"/>
              <a:t> acid. Hence the acid protects penicillin from the enzyme (Beta lactamase) that destroys it</a:t>
            </a:r>
            <a:r>
              <a:rPr lang="en-US" dirty="0" smtClean="0"/>
              <a:t>.</a:t>
            </a:r>
          </a:p>
          <a:p>
            <a:pPr lvl="0"/>
            <a:r>
              <a:rPr lang="en-US" dirty="0" smtClean="0"/>
              <a:t>Used </a:t>
            </a:r>
            <a:r>
              <a:rPr lang="en-US" dirty="0"/>
              <a:t>to treat upper and lower respiratory tract infections, skin and soft tissue bacterial infections and staphylococcal </a:t>
            </a:r>
            <a:r>
              <a:rPr lang="en-US" dirty="0" smtClean="0"/>
              <a:t>infections</a:t>
            </a:r>
            <a:endParaRPr lang="en-US" dirty="0"/>
          </a:p>
        </p:txBody>
      </p:sp>
    </p:spTree>
    <p:extLst>
      <p:ext uri="{BB962C8B-B14F-4D97-AF65-F5344CB8AC3E}">
        <p14:creationId xmlns:p14="http://schemas.microsoft.com/office/powerpoint/2010/main" val="115770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ANTIBIOTICS</a:t>
            </a:r>
            <a:endParaRPr lang="en-US" dirty="0"/>
          </a:p>
        </p:txBody>
      </p:sp>
      <p:sp>
        <p:nvSpPr>
          <p:cNvPr id="3" name="Content Placeholder 2"/>
          <p:cNvSpPr>
            <a:spLocks noGrp="1"/>
          </p:cNvSpPr>
          <p:nvPr>
            <p:ph idx="1"/>
          </p:nvPr>
        </p:nvSpPr>
        <p:spPr/>
        <p:txBody>
          <a:bodyPr>
            <a:normAutofit lnSpcReduction="10000"/>
          </a:bodyPr>
          <a:lstStyle/>
          <a:p>
            <a:pPr>
              <a:defRPr/>
            </a:pPr>
            <a:r>
              <a:rPr lang="en-US" b="1" dirty="0">
                <a:solidFill>
                  <a:srgbClr val="0000FF"/>
                </a:solidFill>
                <a:latin typeface="Footlight MT Light" pitchFamily="18" charset="0"/>
              </a:rPr>
              <a:t>Drugs used to treat bacterial infections</a:t>
            </a:r>
            <a:r>
              <a:rPr lang="en-US" b="1" dirty="0" smtClean="0">
                <a:solidFill>
                  <a:srgbClr val="0000FF"/>
                </a:solidFill>
                <a:latin typeface="Footlight MT Light" pitchFamily="18" charset="0"/>
              </a:rPr>
              <a:t>.</a:t>
            </a:r>
            <a:endParaRPr lang="en-US" b="1" dirty="0">
              <a:solidFill>
                <a:srgbClr val="0000FF"/>
              </a:solidFill>
              <a:latin typeface="Footlight MT Light" pitchFamily="18" charset="0"/>
            </a:endParaRPr>
          </a:p>
          <a:p>
            <a:pPr>
              <a:defRPr/>
            </a:pPr>
            <a:r>
              <a:rPr lang="en-US" sz="4300" b="1" dirty="0">
                <a:solidFill>
                  <a:srgbClr val="C00000"/>
                </a:solidFill>
                <a:latin typeface="Footlight MT Light" pitchFamily="18" charset="0"/>
              </a:rPr>
              <a:t>The drugs work as:</a:t>
            </a:r>
          </a:p>
          <a:p>
            <a:pPr lvl="1">
              <a:defRPr/>
            </a:pPr>
            <a:r>
              <a:rPr lang="en-US" b="1" dirty="0" err="1">
                <a:solidFill>
                  <a:srgbClr val="0000FF"/>
                </a:solidFill>
                <a:latin typeface="Footlight MT Light" pitchFamily="18" charset="0"/>
              </a:rPr>
              <a:t>Bacteriocidal</a:t>
            </a:r>
            <a:r>
              <a:rPr lang="en-US" b="1" dirty="0">
                <a:solidFill>
                  <a:srgbClr val="0000FF"/>
                </a:solidFill>
                <a:latin typeface="Footlight MT Light" pitchFamily="18" charset="0"/>
              </a:rPr>
              <a:t>- kill the bacteria</a:t>
            </a:r>
          </a:p>
          <a:p>
            <a:pPr lvl="1">
              <a:defRPr/>
            </a:pPr>
            <a:r>
              <a:rPr lang="en-US" b="1" dirty="0">
                <a:solidFill>
                  <a:srgbClr val="0000FF"/>
                </a:solidFill>
                <a:latin typeface="Footlight MT Light" pitchFamily="18" charset="0"/>
              </a:rPr>
              <a:t>Bacteriostatic-inhibit bacterial growth.</a:t>
            </a:r>
          </a:p>
          <a:p>
            <a:pPr>
              <a:defRPr/>
            </a:pPr>
            <a:r>
              <a:rPr lang="en-US" sz="4300" b="1" dirty="0">
                <a:solidFill>
                  <a:srgbClr val="C00000"/>
                </a:solidFill>
                <a:latin typeface="Footlight MT Light" pitchFamily="18" charset="0"/>
              </a:rPr>
              <a:t>Also work as:</a:t>
            </a:r>
          </a:p>
          <a:p>
            <a:pPr lvl="1">
              <a:defRPr/>
            </a:pPr>
            <a:r>
              <a:rPr lang="en-US" b="1" dirty="0">
                <a:solidFill>
                  <a:srgbClr val="0000FF"/>
                </a:solidFill>
                <a:latin typeface="Footlight MT Light" pitchFamily="18" charset="0"/>
              </a:rPr>
              <a:t>Cell wall synthesis inhibitors.</a:t>
            </a:r>
          </a:p>
          <a:p>
            <a:pPr lvl="1">
              <a:defRPr/>
            </a:pPr>
            <a:r>
              <a:rPr lang="en-US" b="1" dirty="0">
                <a:solidFill>
                  <a:srgbClr val="0000FF"/>
                </a:solidFill>
                <a:latin typeface="Footlight MT Light" pitchFamily="18" charset="0"/>
              </a:rPr>
              <a:t>Protein synthesis inhibitors</a:t>
            </a:r>
          </a:p>
          <a:p>
            <a:pPr lvl="1">
              <a:defRPr/>
            </a:pPr>
            <a:r>
              <a:rPr lang="en-US" b="1" dirty="0">
                <a:solidFill>
                  <a:srgbClr val="0000FF"/>
                </a:solidFill>
                <a:latin typeface="Footlight MT Light" pitchFamily="18" charset="0"/>
              </a:rPr>
              <a:t>Nucleic acid synthesis inhibitors</a:t>
            </a:r>
            <a:endParaRPr lang="en-US" dirty="0"/>
          </a:p>
        </p:txBody>
      </p:sp>
    </p:spTree>
    <p:extLst>
      <p:ext uri="{BB962C8B-B14F-4D97-AF65-F5344CB8AC3E}">
        <p14:creationId xmlns:p14="http://schemas.microsoft.com/office/powerpoint/2010/main" val="2349254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
            </a:r>
            <a:br>
              <a:rPr lang="en-US" altLang="en-US" dirty="0"/>
            </a:br>
            <a:r>
              <a:rPr lang="en-US" altLang="en-US" sz="3600"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altLang="en-US" u="sng" dirty="0"/>
              <a:t>SE &amp; adverse reactions of </a:t>
            </a:r>
            <a:r>
              <a:rPr lang="en-US" altLang="en-US" u="sng" dirty="0" err="1"/>
              <a:t>Penicillins</a:t>
            </a:r>
            <a:endParaRPr lang="en-US" altLang="en-US" u="sng" dirty="0"/>
          </a:p>
          <a:p>
            <a:pPr>
              <a:lnSpc>
                <a:spcPct val="90000"/>
              </a:lnSpc>
              <a:buFontTx/>
              <a:buNone/>
            </a:pPr>
            <a:r>
              <a:rPr lang="en-US" altLang="en-US" dirty="0"/>
              <a:t>1. </a:t>
            </a:r>
            <a:r>
              <a:rPr lang="en-US" altLang="en-US" dirty="0" smtClean="0"/>
              <a:t>Hypersensitivity reaction </a:t>
            </a:r>
            <a:r>
              <a:rPr lang="en-US" altLang="en-US" dirty="0"/>
              <a:t>- mild or severe</a:t>
            </a:r>
          </a:p>
          <a:p>
            <a:pPr>
              <a:lnSpc>
                <a:spcPct val="90000"/>
              </a:lnSpc>
              <a:buFontTx/>
              <a:buNone/>
            </a:pPr>
            <a:r>
              <a:rPr lang="en-US" altLang="en-US" dirty="0"/>
              <a:t>    Mild = rash, pruritus, &amp; hives - Rx w/     antihistamines</a:t>
            </a:r>
          </a:p>
          <a:p>
            <a:pPr>
              <a:lnSpc>
                <a:spcPct val="90000"/>
              </a:lnSpc>
              <a:buFontTx/>
              <a:buNone/>
            </a:pPr>
            <a:r>
              <a:rPr lang="en-US" altLang="en-US" dirty="0"/>
              <a:t>    Severe = anaphylactic shock - occurs w/ in 20 min. - Rx w/ epinephrine</a:t>
            </a:r>
          </a:p>
          <a:p>
            <a:pPr>
              <a:lnSpc>
                <a:spcPct val="90000"/>
              </a:lnSpc>
              <a:buFontTx/>
              <a:buNone/>
            </a:pPr>
            <a:r>
              <a:rPr lang="en-US" altLang="en-US" dirty="0"/>
              <a:t>2. </a:t>
            </a:r>
            <a:r>
              <a:rPr lang="en-US" altLang="en-US" dirty="0" err="1"/>
              <a:t>Superinfection</a:t>
            </a:r>
            <a:r>
              <a:rPr lang="en-US" altLang="en-US" dirty="0"/>
              <a:t> - secondary infection when normal microbial flora of the body disturbed during antibiotic Rx</a:t>
            </a:r>
          </a:p>
          <a:p>
            <a:pPr>
              <a:lnSpc>
                <a:spcPct val="90000"/>
              </a:lnSpc>
              <a:buFontTx/>
              <a:buNone/>
            </a:pPr>
            <a:r>
              <a:rPr lang="en-US" altLang="en-US" dirty="0"/>
              <a:t>    </a:t>
            </a:r>
            <a:r>
              <a:rPr lang="en-US" altLang="en-US" sz="2800" dirty="0"/>
              <a:t>Mouth, resp. tract, GI, GU or skin - usually fungus</a:t>
            </a:r>
          </a:p>
          <a:p>
            <a:pPr>
              <a:lnSpc>
                <a:spcPct val="90000"/>
              </a:lnSpc>
              <a:buFontTx/>
              <a:buNone/>
            </a:pPr>
            <a:r>
              <a:rPr lang="en-US" altLang="en-US" dirty="0"/>
              <a:t>3. Organ toxicity - esp. liver &amp; kidneys where drugs metabolized &amp; </a:t>
            </a:r>
            <a:r>
              <a:rPr lang="en-US" altLang="en-US" dirty="0" smtClean="0"/>
              <a:t>excrete</a:t>
            </a:r>
            <a:endParaRPr lang="en-US" altLang="en-US" dirty="0"/>
          </a:p>
          <a:p>
            <a:endParaRPr lang="en-US" dirty="0"/>
          </a:p>
        </p:txBody>
      </p:sp>
    </p:spTree>
    <p:extLst>
      <p:ext uri="{BB962C8B-B14F-4D97-AF65-F5344CB8AC3E}">
        <p14:creationId xmlns:p14="http://schemas.microsoft.com/office/powerpoint/2010/main" val="4266009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Other side effects of penicillin include nausea and vomiting, </a:t>
            </a:r>
            <a:r>
              <a:rPr lang="en-US" dirty="0" err="1" smtClean="0"/>
              <a:t>epigastric</a:t>
            </a:r>
            <a:r>
              <a:rPr lang="en-US" dirty="0" smtClean="0"/>
              <a:t> upset</a:t>
            </a:r>
          </a:p>
          <a:p>
            <a:pPr marL="0" indent="0">
              <a:buNone/>
            </a:pPr>
            <a:r>
              <a:rPr lang="en-US" b="1" dirty="0" smtClean="0"/>
              <a:t>Contraindications </a:t>
            </a:r>
            <a:r>
              <a:rPr lang="en-US" b="1" dirty="0"/>
              <a:t>of penicillin </a:t>
            </a:r>
            <a:endParaRPr lang="en-US" b="1" dirty="0" smtClean="0"/>
          </a:p>
          <a:p>
            <a:r>
              <a:rPr lang="en-US" dirty="0" smtClean="0"/>
              <a:t>Hypersensitivity </a:t>
            </a:r>
            <a:r>
              <a:rPr lang="en-US" dirty="0"/>
              <a:t>to </a:t>
            </a:r>
            <a:r>
              <a:rPr lang="en-US" dirty="0" smtClean="0"/>
              <a:t>penicillin( those who have had anaphylactic  reaction for </a:t>
            </a:r>
            <a:r>
              <a:rPr lang="en-US" dirty="0" err="1" smtClean="0"/>
              <a:t>penicillins</a:t>
            </a:r>
            <a:endParaRPr lang="en-US" dirty="0" smtClean="0"/>
          </a:p>
          <a:p>
            <a:r>
              <a:rPr lang="en-US" dirty="0" smtClean="0"/>
              <a:t>First semester pregnancy</a:t>
            </a:r>
          </a:p>
          <a:p>
            <a:endParaRPr lang="en-US" dirty="0"/>
          </a:p>
          <a:p>
            <a:endParaRPr lang="en-US" dirty="0"/>
          </a:p>
        </p:txBody>
      </p:sp>
    </p:spTree>
    <p:extLst>
      <p:ext uri="{BB962C8B-B14F-4D97-AF65-F5344CB8AC3E}">
        <p14:creationId xmlns:p14="http://schemas.microsoft.com/office/powerpoint/2010/main" val="1714908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lnSpcReduction="10000"/>
          </a:bodyPr>
          <a:lstStyle/>
          <a:p>
            <a:pPr marL="0" indent="0">
              <a:buNone/>
            </a:pPr>
            <a:r>
              <a:rPr lang="en-US" b="1" dirty="0" smtClean="0"/>
              <a:t>Nursing implication/consideration/roles  when administering </a:t>
            </a:r>
            <a:r>
              <a:rPr lang="en-US" b="1" dirty="0" err="1" smtClean="0"/>
              <a:t>penicillins</a:t>
            </a:r>
            <a:endParaRPr lang="en-US" dirty="0" smtClean="0"/>
          </a:p>
          <a:p>
            <a:pPr lvl="0"/>
            <a:r>
              <a:rPr lang="en-US" dirty="0" smtClean="0"/>
              <a:t>Any </a:t>
            </a:r>
            <a:r>
              <a:rPr lang="en-US" dirty="0"/>
              <a:t>patient taking penicillin should be carefully monitored for an allergic reaction for at least 30 minutes after its administration.</a:t>
            </a:r>
          </a:p>
          <a:p>
            <a:pPr lvl="0"/>
            <a:r>
              <a:rPr lang="en-US" dirty="0"/>
              <a:t>The effectiveness of oral </a:t>
            </a:r>
            <a:r>
              <a:rPr lang="en-US" dirty="0" err="1"/>
              <a:t>penicillins</a:t>
            </a:r>
            <a:r>
              <a:rPr lang="en-US" dirty="0"/>
              <a:t> is decreased when taken with caffeine, citrus fruit, cola beverages, fruit juices, or tomato</a:t>
            </a:r>
          </a:p>
          <a:p>
            <a:r>
              <a:rPr lang="en-US" dirty="0" smtClean="0"/>
              <a:t>Monitor effectiveness of the drug</a:t>
            </a:r>
            <a:endParaRPr lang="en-US" dirty="0"/>
          </a:p>
          <a:p>
            <a:pPr marL="0" indent="0">
              <a:buNone/>
            </a:pPr>
            <a:endParaRPr lang="en-US" dirty="0"/>
          </a:p>
        </p:txBody>
      </p:sp>
    </p:spTree>
    <p:extLst>
      <p:ext uri="{BB962C8B-B14F-4D97-AF65-F5344CB8AC3E}">
        <p14:creationId xmlns:p14="http://schemas.microsoft.com/office/powerpoint/2010/main" val="1687445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CEPHALOSPORINS</a:t>
            </a:r>
            <a:r>
              <a:rPr lang="en-US" dirty="0"/>
              <a:t/>
            </a:r>
            <a:br>
              <a:rPr lang="en-US" dirty="0"/>
            </a:br>
            <a:endParaRPr lang="en-US" dirty="0"/>
          </a:p>
        </p:txBody>
      </p:sp>
      <p:sp>
        <p:nvSpPr>
          <p:cNvPr id="3" name="Content Placeholder 2"/>
          <p:cNvSpPr>
            <a:spLocks noGrp="1"/>
          </p:cNvSpPr>
          <p:nvPr>
            <p:ph idx="1"/>
          </p:nvPr>
        </p:nvSpPr>
        <p:spPr>
          <a:xfrm>
            <a:off x="457200" y="1066800"/>
            <a:ext cx="8229600" cy="4525963"/>
          </a:xfrm>
        </p:spPr>
        <p:txBody>
          <a:bodyPr>
            <a:normAutofit fontScale="85000" lnSpcReduction="20000"/>
          </a:bodyPr>
          <a:lstStyle/>
          <a:p>
            <a:r>
              <a:rPr lang="en-US" dirty="0"/>
              <a:t>One of Beta Lactam ring and similar in structure to penicillin and its source is a </a:t>
            </a:r>
            <a:r>
              <a:rPr lang="en-US" dirty="0" err="1"/>
              <a:t>mould</a:t>
            </a:r>
            <a:r>
              <a:rPr lang="en-US" dirty="0"/>
              <a:t> called </a:t>
            </a:r>
            <a:r>
              <a:rPr lang="en-US" dirty="0" err="1" smtClean="0"/>
              <a:t>cephaloporium</a:t>
            </a:r>
            <a:endParaRPr lang="en-US" dirty="0" smtClean="0"/>
          </a:p>
          <a:p>
            <a:pPr marL="0" indent="0">
              <a:buNone/>
            </a:pPr>
            <a:r>
              <a:rPr lang="en-US" b="1" dirty="0" smtClean="0"/>
              <a:t>   Mechanism </a:t>
            </a:r>
            <a:r>
              <a:rPr lang="en-US" b="1" dirty="0"/>
              <a:t>of action</a:t>
            </a:r>
            <a:endParaRPr lang="en-US" dirty="0"/>
          </a:p>
          <a:p>
            <a:r>
              <a:rPr lang="en-US" dirty="0" smtClean="0"/>
              <a:t>Like </a:t>
            </a:r>
            <a:r>
              <a:rPr lang="en-US" dirty="0"/>
              <a:t>penicillin, inhibit synthesis of bacteria cell wall, causing cell death hence </a:t>
            </a:r>
            <a:r>
              <a:rPr lang="en-US" dirty="0" smtClean="0"/>
              <a:t>bactericidal</a:t>
            </a:r>
          </a:p>
          <a:p>
            <a:r>
              <a:rPr lang="en-US" dirty="0" smtClean="0"/>
              <a:t>Are less susceptible to </a:t>
            </a:r>
            <a:r>
              <a:rPr lang="en-US" i="1" dirty="0" smtClean="0"/>
              <a:t>Staphylococcus </a:t>
            </a:r>
            <a:r>
              <a:rPr lang="en-US" dirty="0" smtClean="0"/>
              <a:t>beta-lactamase</a:t>
            </a:r>
          </a:p>
          <a:p>
            <a:r>
              <a:rPr lang="en-US" dirty="0" smtClean="0"/>
              <a:t>Classification: 1-4 generations. This classification is dependent on the antimicrobial activity</a:t>
            </a:r>
            <a:endParaRPr lang="en-US" dirty="0"/>
          </a:p>
          <a:p>
            <a:r>
              <a:rPr lang="en-US" dirty="0" smtClean="0"/>
              <a:t>Activity </a:t>
            </a:r>
            <a:r>
              <a:rPr lang="en-US" dirty="0"/>
              <a:t>against gram negative bacteria </a:t>
            </a:r>
            <a:r>
              <a:rPr lang="en-US" dirty="0" smtClean="0"/>
              <a:t> and stability of Beta lactam ring increases </a:t>
            </a:r>
            <a:r>
              <a:rPr lang="en-US" dirty="0"/>
              <a:t>as the drug becomes new</a:t>
            </a:r>
            <a:r>
              <a:rPr lang="en-US" dirty="0" smtClean="0"/>
              <a:t>.</a:t>
            </a:r>
          </a:p>
          <a:p>
            <a:endParaRPr lang="en-US" dirty="0" smtClean="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929641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Classification of </a:t>
            </a:r>
            <a:r>
              <a:rPr lang="en-US" b="1" dirty="0" err="1" smtClean="0"/>
              <a:t>cephalosporins</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a:t>First generations </a:t>
            </a:r>
            <a:r>
              <a:rPr lang="en-US" dirty="0"/>
              <a:t>e.g. cephalexin, </a:t>
            </a:r>
            <a:r>
              <a:rPr lang="en-US" dirty="0" err="1"/>
              <a:t>cephapirin</a:t>
            </a:r>
            <a:r>
              <a:rPr lang="en-US" dirty="0"/>
              <a:t>, cephalexin, </a:t>
            </a:r>
            <a:r>
              <a:rPr lang="en-US" dirty="0" err="1"/>
              <a:t>cefadroxil</a:t>
            </a:r>
            <a:r>
              <a:rPr lang="en-US" dirty="0"/>
              <a:t>, </a:t>
            </a:r>
            <a:r>
              <a:rPr lang="en-US" dirty="0" err="1"/>
              <a:t>Cephradine</a:t>
            </a:r>
            <a:r>
              <a:rPr lang="en-US" dirty="0"/>
              <a:t>, </a:t>
            </a:r>
            <a:r>
              <a:rPr lang="en-US" dirty="0" err="1"/>
              <a:t>cefazolin</a:t>
            </a:r>
            <a:r>
              <a:rPr lang="en-US" dirty="0"/>
              <a:t>. These are generally active against gram positive bacteria. They have moderate activity against gram negative organisms.</a:t>
            </a:r>
          </a:p>
          <a:p>
            <a:r>
              <a:rPr lang="en-US" b="1" dirty="0" smtClean="0"/>
              <a:t>Second </a:t>
            </a:r>
            <a:r>
              <a:rPr lang="en-US" b="1" dirty="0"/>
              <a:t>generations </a:t>
            </a:r>
            <a:r>
              <a:rPr lang="en-US" dirty="0"/>
              <a:t>e.g.: , Cefuroxime, </a:t>
            </a:r>
            <a:r>
              <a:rPr lang="en-US" dirty="0" err="1"/>
              <a:t>Cephamandole</a:t>
            </a:r>
            <a:r>
              <a:rPr lang="en-US" dirty="0"/>
              <a:t>/</a:t>
            </a:r>
            <a:r>
              <a:rPr lang="en-US" dirty="0" err="1"/>
              <a:t>Cefamandole</a:t>
            </a:r>
            <a:r>
              <a:rPr lang="en-US" dirty="0"/>
              <a:t>, </a:t>
            </a:r>
            <a:r>
              <a:rPr lang="en-US" dirty="0" err="1"/>
              <a:t>Cefotetan</a:t>
            </a:r>
            <a:r>
              <a:rPr lang="en-US" dirty="0"/>
              <a:t>, </a:t>
            </a:r>
            <a:r>
              <a:rPr lang="en-US" dirty="0" err="1"/>
              <a:t>Cefonicid</a:t>
            </a:r>
            <a:r>
              <a:rPr lang="en-US" dirty="0"/>
              <a:t>, </a:t>
            </a:r>
            <a:r>
              <a:rPr lang="en-US" dirty="0" err="1"/>
              <a:t>cefprozil</a:t>
            </a:r>
            <a:r>
              <a:rPr lang="en-US" dirty="0"/>
              <a:t>, </a:t>
            </a:r>
            <a:r>
              <a:rPr lang="en-US" dirty="0" err="1"/>
              <a:t>ceforanide</a:t>
            </a:r>
            <a:r>
              <a:rPr lang="en-US" dirty="0"/>
              <a:t>, </a:t>
            </a:r>
            <a:r>
              <a:rPr lang="en-US" dirty="0" err="1"/>
              <a:t>carbacephem</a:t>
            </a:r>
            <a:r>
              <a:rPr lang="en-US" dirty="0"/>
              <a:t>. They are generally active against gram negative e.g. </a:t>
            </a:r>
            <a:r>
              <a:rPr lang="en-US" dirty="0" err="1"/>
              <a:t>Haemophilus</a:t>
            </a:r>
            <a:r>
              <a:rPr lang="en-US" dirty="0"/>
              <a:t> influenza and Neisseria gonorrhea, E. coli, </a:t>
            </a:r>
            <a:r>
              <a:rPr lang="en-US" dirty="0" err="1"/>
              <a:t>Shigella</a:t>
            </a:r>
            <a:r>
              <a:rPr lang="en-US" dirty="0"/>
              <a:t>. But also to some extend gram positive organisms e.g. clostridium, staphylococcus, streptococcus, </a:t>
            </a:r>
            <a:r>
              <a:rPr lang="en-US" dirty="0" smtClean="0"/>
              <a:t>pneumococcal</a:t>
            </a:r>
          </a:p>
          <a:p>
            <a:endParaRPr lang="en-US" dirty="0"/>
          </a:p>
        </p:txBody>
      </p:sp>
    </p:spTree>
    <p:extLst>
      <p:ext uri="{BB962C8B-B14F-4D97-AF65-F5344CB8AC3E}">
        <p14:creationId xmlns:p14="http://schemas.microsoft.com/office/powerpoint/2010/main" val="3934933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Third generation</a:t>
            </a:r>
            <a:r>
              <a:rPr lang="en-US" dirty="0" smtClean="0"/>
              <a:t>: e.g.  </a:t>
            </a:r>
            <a:r>
              <a:rPr lang="en-US" dirty="0" err="1" smtClean="0"/>
              <a:t>Cefotaxime</a:t>
            </a:r>
            <a:r>
              <a:rPr lang="en-US" dirty="0" smtClean="0"/>
              <a:t>, </a:t>
            </a:r>
            <a:r>
              <a:rPr lang="en-US" dirty="0" err="1" smtClean="0"/>
              <a:t>ceftazidine</a:t>
            </a:r>
            <a:r>
              <a:rPr lang="en-US" dirty="0" smtClean="0"/>
              <a:t>, </a:t>
            </a:r>
            <a:r>
              <a:rPr lang="en-US" dirty="0" err="1" smtClean="0"/>
              <a:t>cefodizime</a:t>
            </a:r>
            <a:r>
              <a:rPr lang="en-US" dirty="0" smtClean="0"/>
              <a:t>, ceftriaxone, </a:t>
            </a:r>
            <a:r>
              <a:rPr lang="en-US" dirty="0" err="1" smtClean="0"/>
              <a:t>cefixime</a:t>
            </a:r>
            <a:r>
              <a:rPr lang="en-US" dirty="0" smtClean="0"/>
              <a:t>, , </a:t>
            </a:r>
            <a:r>
              <a:rPr lang="en-US" dirty="0" err="1" smtClean="0"/>
              <a:t>cefperazone</a:t>
            </a:r>
            <a:r>
              <a:rPr lang="en-US" dirty="0" smtClean="0"/>
              <a:t>. They are generally active against gram positive and gram negative bacteria. They are especially better than 2nd generation or first generation against gram negative bacteria.</a:t>
            </a:r>
            <a:r>
              <a:rPr lang="en-US" b="1" dirty="0" smtClean="0">
                <a:solidFill>
                  <a:srgbClr val="0000FF"/>
                </a:solidFill>
                <a:latin typeface="Footlight MT Light" pitchFamily="18" charset="0"/>
              </a:rPr>
              <a:t> </a:t>
            </a:r>
            <a:r>
              <a:rPr lang="en-US" dirty="0" smtClean="0">
                <a:latin typeface="Footlight MT Light" pitchFamily="18" charset="0"/>
              </a:rPr>
              <a:t>They cross the Blood brain barrier  hence drugs of choice for meningitis due to Gram-negative intestinal bacteria</a:t>
            </a:r>
            <a:endParaRPr lang="en-US" dirty="0" smtClean="0"/>
          </a:p>
          <a:p>
            <a:pPr marL="0" indent="0">
              <a:buNone/>
            </a:pPr>
            <a:r>
              <a:rPr lang="en-US" b="1" dirty="0" smtClean="0"/>
              <a:t>Fourth generation</a:t>
            </a:r>
            <a:r>
              <a:rPr lang="en-US" dirty="0" smtClean="0"/>
              <a:t>: e.g. </a:t>
            </a:r>
            <a:r>
              <a:rPr lang="en-US" dirty="0" err="1" smtClean="0"/>
              <a:t>cefepime</a:t>
            </a:r>
            <a:r>
              <a:rPr lang="en-US" dirty="0" smtClean="0"/>
              <a:t> and </a:t>
            </a:r>
            <a:r>
              <a:rPr lang="en-US" dirty="0" err="1" smtClean="0"/>
              <a:t>loracarbef</a:t>
            </a:r>
            <a:r>
              <a:rPr lang="en-US" dirty="0" smtClean="0"/>
              <a:t>. These are very good against both gram positive and gram negative bacteria</a:t>
            </a:r>
          </a:p>
          <a:p>
            <a:endParaRPr lang="en-US" dirty="0"/>
          </a:p>
        </p:txBody>
      </p:sp>
    </p:spTree>
    <p:extLst>
      <p:ext uri="{BB962C8B-B14F-4D97-AF65-F5344CB8AC3E}">
        <p14:creationId xmlns:p14="http://schemas.microsoft.com/office/powerpoint/2010/main" val="582721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Adverse effects</a:t>
            </a:r>
            <a:r>
              <a:rPr lang="en-US" dirty="0"/>
              <a:t> </a:t>
            </a:r>
          </a:p>
          <a:p>
            <a:r>
              <a:rPr lang="en-US" dirty="0" smtClean="0"/>
              <a:t> </a:t>
            </a:r>
            <a:r>
              <a:rPr lang="en-US" dirty="0"/>
              <a:t>Most common is hypersensitivity, 10% of patients who are sensitive to penicillin are also sensitive to cephalosporin i.e. cross-allergy involving about 10% of </a:t>
            </a:r>
            <a:r>
              <a:rPr lang="en-US" dirty="0" smtClean="0"/>
              <a:t>patients </a:t>
            </a:r>
          </a:p>
          <a:p>
            <a:r>
              <a:rPr lang="en-US" dirty="0" smtClean="0"/>
              <a:t>Hemorrhage </a:t>
            </a:r>
            <a:r>
              <a:rPr lang="en-US" dirty="0"/>
              <a:t>due to interference with blood clotting factors. Use of cephalosporin for more than two weeks causes thrombocytopenia, neutropenia, and interstitial nephritis and abnormal liver function tests</a:t>
            </a:r>
            <a:endParaRPr lang="en-US" dirty="0" smtClean="0"/>
          </a:p>
          <a:p>
            <a:endParaRPr lang="en-US" dirty="0"/>
          </a:p>
        </p:txBody>
      </p:sp>
    </p:spTree>
    <p:extLst>
      <p:ext uri="{BB962C8B-B14F-4D97-AF65-F5344CB8AC3E}">
        <p14:creationId xmlns:p14="http://schemas.microsoft.com/office/powerpoint/2010/main" val="910890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indications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First generation – are used to </a:t>
            </a:r>
            <a:r>
              <a:rPr lang="en-US" dirty="0" err="1"/>
              <a:t>URTIs,staphylococcal</a:t>
            </a:r>
            <a:r>
              <a:rPr lang="en-US" dirty="0"/>
              <a:t>  infections of the skin, soft tissue infections , UTIs</a:t>
            </a:r>
          </a:p>
          <a:p>
            <a:pPr lvl="0"/>
            <a:r>
              <a:rPr lang="en-US" dirty="0"/>
              <a:t>Second generations and down – are used to treat LRTIs like pneumonia( caused by gram –</a:t>
            </a:r>
            <a:r>
              <a:rPr lang="en-US" dirty="0" err="1"/>
              <a:t>ve</a:t>
            </a:r>
            <a:r>
              <a:rPr lang="en-US" dirty="0"/>
              <a:t> bacteria, Abdominal infections like peritonitis  ( gram –</a:t>
            </a:r>
            <a:r>
              <a:rPr lang="en-US" dirty="0" err="1"/>
              <a:t>ve</a:t>
            </a:r>
            <a:r>
              <a:rPr lang="en-US" dirty="0"/>
              <a:t> ),STDS like gonorrhea</a:t>
            </a:r>
            <a:r>
              <a:rPr lang="en-US" dirty="0" smtClean="0"/>
              <a:t>,  septicemia </a:t>
            </a:r>
            <a:r>
              <a:rPr lang="en-US" dirty="0"/>
              <a:t>,biliary infections and surgical </a:t>
            </a:r>
            <a:r>
              <a:rPr lang="en-US" dirty="0" smtClean="0"/>
              <a:t>prophylaxis and  they are also </a:t>
            </a:r>
            <a:r>
              <a:rPr lang="en-US" dirty="0"/>
              <a:t>effective in Rx of osteomyelitis and meningitis</a:t>
            </a:r>
          </a:p>
        </p:txBody>
      </p:sp>
    </p:spTree>
    <p:extLst>
      <p:ext uri="{BB962C8B-B14F-4D97-AF65-F5344CB8AC3E}">
        <p14:creationId xmlns:p14="http://schemas.microsoft.com/office/powerpoint/2010/main" val="1772761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Contraindications of cephalosporin's</a:t>
            </a:r>
            <a:endParaRPr lang="en-US" dirty="0"/>
          </a:p>
        </p:txBody>
      </p:sp>
      <p:sp>
        <p:nvSpPr>
          <p:cNvPr id="3" name="Content Placeholder 2"/>
          <p:cNvSpPr>
            <a:spLocks noGrp="1"/>
          </p:cNvSpPr>
          <p:nvPr>
            <p:ph idx="1"/>
          </p:nvPr>
        </p:nvSpPr>
        <p:spPr/>
        <p:txBody>
          <a:bodyPr/>
          <a:lstStyle/>
          <a:p>
            <a:r>
              <a:rPr lang="en-US" dirty="0"/>
              <a:t>-Renal and hepatic impairment</a:t>
            </a:r>
          </a:p>
          <a:p>
            <a:r>
              <a:rPr lang="en-US" dirty="0"/>
              <a:t>-hypersensitivity</a:t>
            </a:r>
          </a:p>
          <a:p>
            <a:r>
              <a:rPr lang="en-US" dirty="0" smtClean="0"/>
              <a:t>bleeding</a:t>
            </a:r>
            <a:endParaRPr lang="en-US" dirty="0"/>
          </a:p>
          <a:p>
            <a:r>
              <a:rPr lang="en-US" dirty="0" smtClean="0"/>
              <a:t>-gastrointestinal </a:t>
            </a:r>
            <a:r>
              <a:rPr lang="en-US" dirty="0"/>
              <a:t>disease</a:t>
            </a:r>
          </a:p>
        </p:txBody>
      </p:sp>
    </p:spTree>
    <p:extLst>
      <p:ext uri="{BB962C8B-B14F-4D97-AF65-F5344CB8AC3E}">
        <p14:creationId xmlns:p14="http://schemas.microsoft.com/office/powerpoint/2010/main" val="2778624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Ceftriaxone (</a:t>
            </a:r>
            <a:r>
              <a:rPr lang="en-US" b="1" dirty="0" err="1"/>
              <a:t>Rocephin</a:t>
            </a:r>
            <a:r>
              <a:rPr lang="en-US" b="1" dirty="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a:t>Half life 4hours hence requires to be administered once a daily.</a:t>
            </a:r>
          </a:p>
          <a:p>
            <a:pPr marL="0" indent="0">
              <a:buNone/>
            </a:pPr>
            <a:r>
              <a:rPr lang="en-US" sz="4400" b="1" dirty="0"/>
              <a:t>Indication;</a:t>
            </a:r>
            <a:r>
              <a:rPr lang="en-US" sz="4400" dirty="0"/>
              <a:t> </a:t>
            </a:r>
            <a:r>
              <a:rPr lang="en-US" dirty="0"/>
              <a:t>Septicemia, Pneumonia, UTI, RTI, </a:t>
            </a:r>
            <a:r>
              <a:rPr lang="en-US" dirty="0" smtClean="0"/>
              <a:t> skin and soft </a:t>
            </a:r>
            <a:r>
              <a:rPr lang="en-US" dirty="0"/>
              <a:t>tissue </a:t>
            </a:r>
            <a:r>
              <a:rPr lang="en-US" dirty="0" smtClean="0"/>
              <a:t>infections, meningitis, bone infections </a:t>
            </a:r>
            <a:endParaRPr lang="en-US" dirty="0"/>
          </a:p>
          <a:p>
            <a:pPr marL="0" indent="0">
              <a:buNone/>
            </a:pPr>
            <a:r>
              <a:rPr lang="en-US" sz="4200" b="1" dirty="0"/>
              <a:t>Contraindication;</a:t>
            </a:r>
          </a:p>
          <a:p>
            <a:r>
              <a:rPr lang="en-US" sz="4400" dirty="0"/>
              <a:t> </a:t>
            </a:r>
            <a:r>
              <a:rPr lang="en-US" dirty="0"/>
              <a:t>penicillin sensitivity</a:t>
            </a:r>
          </a:p>
          <a:p>
            <a:r>
              <a:rPr lang="en-US" dirty="0"/>
              <a:t>Administer with caution in renal impairment.</a:t>
            </a:r>
          </a:p>
          <a:p>
            <a:r>
              <a:rPr lang="en-US" dirty="0"/>
              <a:t>Do not administer to infants below 6 weeks.</a:t>
            </a:r>
          </a:p>
          <a:p>
            <a:r>
              <a:rPr lang="en-US" dirty="0"/>
              <a:t>Cephalosporin hypersensitivity. </a:t>
            </a:r>
            <a:endParaRPr lang="en-US" b="1" dirty="0"/>
          </a:p>
        </p:txBody>
      </p:sp>
    </p:spTree>
    <p:extLst>
      <p:ext uri="{BB962C8B-B14F-4D97-AF65-F5344CB8AC3E}">
        <p14:creationId xmlns:p14="http://schemas.microsoft.com/office/powerpoint/2010/main" val="4232386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CLASSIFICATION OF ANTIBIOTICS ACCORDING TO MECHANISM OF ACTION</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altLang="en-US" dirty="0"/>
              <a:t>Mechanism of Action:</a:t>
            </a:r>
          </a:p>
          <a:p>
            <a:pPr lvl="1">
              <a:buFontTx/>
              <a:buNone/>
            </a:pPr>
            <a:r>
              <a:rPr lang="en-US" altLang="en-US" dirty="0"/>
              <a:t>1. Inhibition of cell wall synthesis </a:t>
            </a:r>
            <a:r>
              <a:rPr lang="en-US" altLang="en-US" dirty="0" smtClean="0"/>
              <a:t> of bacteria -Bactericidal</a:t>
            </a:r>
            <a:endParaRPr lang="en-US" altLang="en-US" dirty="0"/>
          </a:p>
          <a:p>
            <a:pPr lvl="1">
              <a:buFontTx/>
              <a:buNone/>
            </a:pPr>
            <a:r>
              <a:rPr lang="en-US" altLang="en-US" dirty="0"/>
              <a:t>2. Alteration in membrane permeability - ‘</a:t>
            </a:r>
            <a:r>
              <a:rPr lang="en-US" altLang="en-US" dirty="0" err="1"/>
              <a:t>Cidal</a:t>
            </a:r>
            <a:r>
              <a:rPr lang="en-US" altLang="en-US" dirty="0"/>
              <a:t>’ or ‘Static’</a:t>
            </a:r>
          </a:p>
          <a:p>
            <a:pPr lvl="1">
              <a:buFontTx/>
              <a:buNone/>
            </a:pPr>
            <a:r>
              <a:rPr lang="en-US" altLang="en-US" dirty="0"/>
              <a:t>3. Inhibition protein synthesis - ‘</a:t>
            </a:r>
            <a:r>
              <a:rPr lang="en-US" altLang="en-US" dirty="0" err="1"/>
              <a:t>Cidal</a:t>
            </a:r>
            <a:r>
              <a:rPr lang="en-US" altLang="en-US" dirty="0"/>
              <a:t>’ or ‘Static’</a:t>
            </a:r>
          </a:p>
          <a:p>
            <a:pPr lvl="1">
              <a:buFontTx/>
              <a:buNone/>
            </a:pPr>
            <a:r>
              <a:rPr lang="en-US" altLang="en-US" dirty="0"/>
              <a:t>4. Inhibition of bacterial RNA &amp; DNA - Inhibits synthesis of RNA &amp; DNA</a:t>
            </a:r>
          </a:p>
          <a:p>
            <a:pPr lvl="1">
              <a:buFontTx/>
              <a:buNone/>
            </a:pPr>
            <a:r>
              <a:rPr lang="en-US" altLang="en-US" dirty="0"/>
              <a:t>5. Interferes with metabolism in the cell - ‘Static’</a:t>
            </a:r>
          </a:p>
          <a:p>
            <a:endParaRPr lang="en-US" dirty="0"/>
          </a:p>
          <a:p>
            <a:endParaRPr lang="en-US" dirty="0"/>
          </a:p>
        </p:txBody>
      </p:sp>
    </p:spTree>
    <p:extLst>
      <p:ext uri="{BB962C8B-B14F-4D97-AF65-F5344CB8AC3E}">
        <p14:creationId xmlns:p14="http://schemas.microsoft.com/office/powerpoint/2010/main" val="1025178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AMINOGLUCOSIDES</a:t>
            </a:r>
            <a:endParaRPr lang="en-US" dirty="0"/>
          </a:p>
        </p:txBody>
      </p:sp>
      <p:sp>
        <p:nvSpPr>
          <p:cNvPr id="3" name="Content Placeholder 2"/>
          <p:cNvSpPr>
            <a:spLocks noGrp="1"/>
          </p:cNvSpPr>
          <p:nvPr>
            <p:ph idx="1"/>
          </p:nvPr>
        </p:nvSpPr>
        <p:spPr/>
        <p:txBody>
          <a:bodyPr>
            <a:normAutofit/>
          </a:bodyPr>
          <a:lstStyle/>
          <a:p>
            <a:pPr marL="0" indent="0">
              <a:buNone/>
            </a:pPr>
            <a:r>
              <a:rPr lang="en-US" b="1" dirty="0"/>
              <a:t>Mode of </a:t>
            </a:r>
            <a:r>
              <a:rPr lang="en-US" b="1" dirty="0" smtClean="0"/>
              <a:t>action</a:t>
            </a:r>
            <a:endParaRPr lang="en-US" dirty="0" smtClean="0"/>
          </a:p>
          <a:p>
            <a:pPr lvl="1">
              <a:lnSpc>
                <a:spcPct val="80000"/>
              </a:lnSpc>
              <a:buFont typeface="Wingdings" pitchFamily="2" charset="2"/>
              <a:buChar char="§"/>
            </a:pPr>
            <a:r>
              <a:rPr lang="en-US" sz="3600" dirty="0" smtClean="0"/>
              <a:t>Usually </a:t>
            </a:r>
            <a:r>
              <a:rPr lang="en-US" sz="3600" dirty="0"/>
              <a:t>act by inhibition of </a:t>
            </a:r>
            <a:r>
              <a:rPr lang="en-US" sz="3600" dirty="0" smtClean="0"/>
              <a:t>protein synthesis </a:t>
            </a:r>
            <a:r>
              <a:rPr lang="en-US" sz="3600" dirty="0"/>
              <a:t>:  by </a:t>
            </a:r>
            <a:r>
              <a:rPr lang="en-US" altLang="en-US" sz="3600" dirty="0" smtClean="0">
                <a:ea typeface="ＭＳ Ｐゴシック" pitchFamily="34" charset="-128"/>
              </a:rPr>
              <a:t>Irreversibly </a:t>
            </a:r>
            <a:r>
              <a:rPr lang="en-US" altLang="en-US" sz="3600" dirty="0">
                <a:ea typeface="ＭＳ Ｐゴシック" pitchFamily="34" charset="-128"/>
              </a:rPr>
              <a:t>bind to </a:t>
            </a:r>
            <a:r>
              <a:rPr lang="en-US" altLang="en-US" sz="3600" dirty="0">
                <a:solidFill>
                  <a:srgbClr val="66FFFF"/>
                </a:solidFill>
                <a:ea typeface="ＭＳ Ｐゴシック" pitchFamily="34" charset="-128"/>
              </a:rPr>
              <a:t>30S </a:t>
            </a:r>
            <a:r>
              <a:rPr lang="en-US" altLang="en-US" sz="3600" dirty="0" smtClean="0">
                <a:solidFill>
                  <a:srgbClr val="66FFFF"/>
                </a:solidFill>
                <a:ea typeface="ＭＳ Ｐゴシック" pitchFamily="34" charset="-128"/>
              </a:rPr>
              <a:t>ribosomes </a:t>
            </a:r>
            <a:r>
              <a:rPr lang="en-US" altLang="en-US" sz="3600" dirty="0" smtClean="0">
                <a:ea typeface="ＭＳ Ｐゴシック" pitchFamily="34" charset="-128"/>
              </a:rPr>
              <a:t>decreases  overall </a:t>
            </a:r>
            <a:r>
              <a:rPr lang="en-US" altLang="en-US" sz="3600" dirty="0">
                <a:ea typeface="ＭＳ Ｐゴシック" pitchFamily="34" charset="-128"/>
              </a:rPr>
              <a:t>protein synthesis, and produces misreading of </a:t>
            </a:r>
            <a:r>
              <a:rPr lang="en-US" altLang="en-US" sz="3600" dirty="0" smtClean="0">
                <a:ea typeface="ＭＳ Ｐゴシック" pitchFamily="34" charset="-128"/>
              </a:rPr>
              <a:t>mRNA in the bacteria  hence  resulting in death( bactericidal)</a:t>
            </a:r>
            <a:endParaRPr lang="en-US" altLang="en-US" sz="3600" dirty="0">
              <a:ea typeface="ＭＳ Ｐゴシック" pitchFamily="34" charset="-128"/>
            </a:endParaRPr>
          </a:p>
          <a:p>
            <a:pPr>
              <a:lnSpc>
                <a:spcPct val="90000"/>
              </a:lnSpc>
            </a:pPr>
            <a:r>
              <a:rPr lang="en-US" altLang="en-US" sz="3600" dirty="0" smtClean="0">
                <a:ea typeface="ＭＳ Ｐゴシック" pitchFamily="34" charset="-128"/>
              </a:rPr>
              <a:t> Are bactericidal</a:t>
            </a:r>
            <a:endParaRPr lang="en-US" altLang="en-US" dirty="0">
              <a:solidFill>
                <a:srgbClr val="66FFFF"/>
              </a:solidFill>
              <a:ea typeface="ＭＳ Ｐゴシック" pitchFamily="34" charset="-128"/>
            </a:endParaRP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914756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Group members include:</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Gentamycin</a:t>
            </a:r>
            <a:endParaRPr lang="en-US" dirty="0"/>
          </a:p>
          <a:p>
            <a:pPr lvl="0"/>
            <a:r>
              <a:rPr lang="en-US" dirty="0" err="1"/>
              <a:t>Amikacin</a:t>
            </a:r>
            <a:endParaRPr lang="en-US" dirty="0"/>
          </a:p>
          <a:p>
            <a:pPr lvl="0"/>
            <a:r>
              <a:rPr lang="en-US" dirty="0"/>
              <a:t>Kanamycin</a:t>
            </a:r>
          </a:p>
          <a:p>
            <a:pPr lvl="0"/>
            <a:r>
              <a:rPr lang="en-US" dirty="0"/>
              <a:t>Tobramycin</a:t>
            </a:r>
          </a:p>
          <a:p>
            <a:pPr lvl="0"/>
            <a:r>
              <a:rPr lang="en-US" dirty="0"/>
              <a:t>Streptomycin</a:t>
            </a:r>
          </a:p>
          <a:p>
            <a:pPr lvl="0"/>
            <a:r>
              <a:rPr lang="en-US" dirty="0"/>
              <a:t>Neomycin</a:t>
            </a:r>
          </a:p>
        </p:txBody>
      </p:sp>
    </p:spTree>
    <p:extLst>
      <p:ext uri="{BB962C8B-B14F-4D97-AF65-F5344CB8AC3E}">
        <p14:creationId xmlns:p14="http://schemas.microsoft.com/office/powerpoint/2010/main" val="3016280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Absorption: These</a:t>
            </a:r>
            <a:r>
              <a:rPr lang="en-US" dirty="0" smtClean="0"/>
              <a:t> </a:t>
            </a:r>
            <a:r>
              <a:rPr lang="en-US" dirty="0"/>
              <a:t>drugs are very water soluble and therefore, consequently, they are not absorbed through the gut. </a:t>
            </a:r>
            <a:endParaRPr lang="en-US" dirty="0" smtClean="0">
              <a:effectLst/>
            </a:endParaRPr>
          </a:p>
          <a:p>
            <a:r>
              <a:rPr lang="en-US" b="1" dirty="0" smtClean="0"/>
              <a:t>Distribution: They</a:t>
            </a:r>
            <a:r>
              <a:rPr lang="en-US" dirty="0" smtClean="0"/>
              <a:t> </a:t>
            </a:r>
            <a:r>
              <a:rPr lang="en-US" dirty="0"/>
              <a:t>are primarily given parentally e.g. IV or IM route. They are narrowly distributed, hence do not cross blood brain barrier even with inflamed meninges. </a:t>
            </a:r>
            <a:endParaRPr lang="en-US" dirty="0" smtClean="0">
              <a:effectLst/>
            </a:endParaRPr>
          </a:p>
          <a:p>
            <a:r>
              <a:rPr lang="en-US" b="1" dirty="0" smtClean="0"/>
              <a:t>Metabolism </a:t>
            </a:r>
            <a:r>
              <a:rPr lang="en-US" dirty="0"/>
              <a:t>is in the liver with half-life of 2-5 hrs. </a:t>
            </a:r>
            <a:r>
              <a:rPr lang="en-US" b="1" dirty="0"/>
              <a:t>Excretion </a:t>
            </a:r>
            <a:r>
              <a:rPr lang="en-US" dirty="0"/>
              <a:t>is through kidney in unchanged </a:t>
            </a:r>
            <a:r>
              <a:rPr lang="en-US" dirty="0" smtClean="0"/>
              <a:t>form </a:t>
            </a:r>
            <a:r>
              <a:rPr lang="en-US" altLang="en-US" dirty="0" smtClean="0">
                <a:ea typeface="ＭＳ Ｐゴシック" pitchFamily="34" charset="-128"/>
              </a:rPr>
              <a:t>via glomerular </a:t>
            </a:r>
            <a:r>
              <a:rPr lang="en-US" altLang="en-US" dirty="0">
                <a:ea typeface="ＭＳ Ｐゴシック" pitchFamily="34" charset="-128"/>
              </a:rPr>
              <a:t>filtration; 85-95% of </a:t>
            </a:r>
            <a:r>
              <a:rPr lang="en-US" altLang="en-US" dirty="0" smtClean="0">
                <a:ea typeface="ＭＳ Ｐゴシック" pitchFamily="34" charset="-128"/>
              </a:rPr>
              <a:t>dose</a:t>
            </a:r>
            <a:r>
              <a:rPr lang="en-US" dirty="0"/>
              <a:t> </a:t>
            </a:r>
            <a:r>
              <a:rPr lang="en-US" dirty="0" smtClean="0"/>
              <a:t> hence caution should be taken  </a:t>
            </a:r>
            <a:r>
              <a:rPr lang="en-US" dirty="0"/>
              <a:t>in renal </a:t>
            </a:r>
            <a:r>
              <a:rPr lang="en-US" dirty="0" smtClean="0"/>
              <a:t>impairment</a:t>
            </a:r>
            <a:endParaRPr lang="en-US" dirty="0"/>
          </a:p>
        </p:txBody>
      </p:sp>
    </p:spTree>
    <p:extLst>
      <p:ext uri="{BB962C8B-B14F-4D97-AF65-F5344CB8AC3E}">
        <p14:creationId xmlns:p14="http://schemas.microsoft.com/office/powerpoint/2010/main" val="1272833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457200" lvl="1" indent="0">
              <a:lnSpc>
                <a:spcPct val="90000"/>
              </a:lnSpc>
              <a:buNone/>
            </a:pPr>
            <a:r>
              <a:rPr lang="en-US" altLang="en-US" sz="3600" dirty="0" smtClean="0">
                <a:ea typeface="ＭＳ Ｐゴシック" pitchFamily="34" charset="-128"/>
              </a:rPr>
              <a:t>Elimination- </a:t>
            </a:r>
            <a:r>
              <a:rPr lang="en-US" altLang="en-US" sz="3600" dirty="0">
                <a:ea typeface="ＭＳ Ｐゴシック" pitchFamily="34" charset="-128"/>
              </a:rPr>
              <a:t>half-life dependent on renal </a:t>
            </a:r>
            <a:r>
              <a:rPr lang="en-US" altLang="en-US" sz="3600" dirty="0" smtClean="0">
                <a:ea typeface="ＭＳ Ｐゴシック" pitchFamily="34" charset="-128"/>
              </a:rPr>
              <a:t>function:</a:t>
            </a:r>
            <a:endParaRPr lang="en-US" altLang="en-US" sz="3600" dirty="0">
              <a:ea typeface="ＭＳ Ｐゴシック" pitchFamily="34" charset="-128"/>
            </a:endParaRPr>
          </a:p>
          <a:p>
            <a:pPr lvl="2">
              <a:lnSpc>
                <a:spcPct val="90000"/>
              </a:lnSpc>
              <a:buSzPct val="75000"/>
              <a:buFont typeface="Wingdings" pitchFamily="2" charset="2"/>
              <a:buChar char="w"/>
            </a:pPr>
            <a:r>
              <a:rPr lang="en-US" altLang="en-US" sz="3600" dirty="0">
                <a:ea typeface="ＭＳ Ｐゴシック" pitchFamily="34" charset="-128"/>
              </a:rPr>
              <a:t>normal renal function - 2.5 to 4 hours</a:t>
            </a:r>
          </a:p>
          <a:p>
            <a:pPr lvl="2">
              <a:lnSpc>
                <a:spcPct val="90000"/>
              </a:lnSpc>
              <a:buSzPct val="75000"/>
              <a:buFont typeface="Wingdings" pitchFamily="2" charset="2"/>
              <a:buChar char="w"/>
            </a:pPr>
            <a:r>
              <a:rPr lang="en-US" altLang="en-US" sz="3600" dirty="0">
                <a:ea typeface="ＭＳ Ｐゴシック" pitchFamily="34" charset="-128"/>
              </a:rPr>
              <a:t>impaired renal function - prolonged</a:t>
            </a:r>
          </a:p>
          <a:p>
            <a:endParaRPr lang="en-US" sz="3600" dirty="0"/>
          </a:p>
        </p:txBody>
      </p:sp>
    </p:spTree>
    <p:extLst>
      <p:ext uri="{BB962C8B-B14F-4D97-AF65-F5344CB8AC3E}">
        <p14:creationId xmlns:p14="http://schemas.microsoft.com/office/powerpoint/2010/main" val="2353644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Uses/indications</a:t>
            </a: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10000"/>
          </a:bodyPr>
          <a:lstStyle/>
          <a:p>
            <a:pPr marL="0" indent="0">
              <a:buNone/>
            </a:pPr>
            <a:endParaRPr lang="en-US" dirty="0" smtClean="0"/>
          </a:p>
          <a:p>
            <a:r>
              <a:rPr lang="en-US" sz="3600" dirty="0"/>
              <a:t>Aminoglycosides are basically used to treat gram negative bacterial infections like septicemia, pelvic and abdominal sepsis, brucellosis, bacterial endocarditis, ophthalmic infections, Pneumonia among other infections.</a:t>
            </a:r>
          </a:p>
          <a:p>
            <a:r>
              <a:rPr lang="en-US" sz="3600" dirty="0"/>
              <a:t>-</a:t>
            </a:r>
            <a:r>
              <a:rPr lang="en-US" sz="3600" dirty="0" err="1"/>
              <a:t>Amikacin</a:t>
            </a:r>
            <a:r>
              <a:rPr lang="en-US" sz="3600" dirty="0"/>
              <a:t> has the widest antibacterial spectrum and together with </a:t>
            </a:r>
            <a:r>
              <a:rPr lang="en-US" sz="3600" dirty="0" err="1"/>
              <a:t>netilmicin</a:t>
            </a:r>
            <a:r>
              <a:rPr lang="en-US" sz="3600" dirty="0"/>
              <a:t> can be used for organisms’ resistance to gentamicin and tobramycin</a:t>
            </a:r>
            <a:r>
              <a:rPr lang="en-US" sz="3600" dirty="0" smtClean="0"/>
              <a:t>.</a:t>
            </a:r>
            <a:endParaRPr lang="en-US" sz="3600" dirty="0"/>
          </a:p>
        </p:txBody>
      </p:sp>
    </p:spTree>
    <p:extLst>
      <p:ext uri="{BB962C8B-B14F-4D97-AF65-F5344CB8AC3E}">
        <p14:creationId xmlns:p14="http://schemas.microsoft.com/office/powerpoint/2010/main" val="17470110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-Streptomycin and </a:t>
            </a:r>
            <a:r>
              <a:rPr lang="en-US" dirty="0" err="1"/>
              <a:t>capreomycin</a:t>
            </a:r>
            <a:r>
              <a:rPr lang="en-US" dirty="0"/>
              <a:t> are used to RX tuberculosis</a:t>
            </a:r>
          </a:p>
          <a:p>
            <a:r>
              <a:rPr lang="en-US" dirty="0"/>
              <a:t>-Streptomycin is used to treat brucellosis</a:t>
            </a:r>
          </a:p>
          <a:p>
            <a:r>
              <a:rPr lang="en-US" dirty="0"/>
              <a:t>-topical preparation of neomycin and streptomycin are used to Rx eye infection (conjunctivitis) and otitis media</a:t>
            </a:r>
          </a:p>
          <a:p>
            <a:endParaRPr lang="en-US" dirty="0"/>
          </a:p>
          <a:p>
            <a:endParaRPr lang="en-US" dirty="0"/>
          </a:p>
        </p:txBody>
      </p:sp>
    </p:spTree>
    <p:extLst>
      <p:ext uri="{BB962C8B-B14F-4D97-AF65-F5344CB8AC3E}">
        <p14:creationId xmlns:p14="http://schemas.microsoft.com/office/powerpoint/2010/main" val="33672642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effects</a:t>
            </a:r>
            <a:endParaRPr lang="en-US" dirty="0"/>
          </a:p>
        </p:txBody>
      </p:sp>
      <p:sp>
        <p:nvSpPr>
          <p:cNvPr id="3" name="Content Placeholder 2"/>
          <p:cNvSpPr>
            <a:spLocks noGrp="1"/>
          </p:cNvSpPr>
          <p:nvPr>
            <p:ph idx="1"/>
          </p:nvPr>
        </p:nvSpPr>
        <p:spPr/>
        <p:txBody>
          <a:bodyPr>
            <a:normAutofit fontScale="92500"/>
          </a:bodyPr>
          <a:lstStyle/>
          <a:p>
            <a:r>
              <a:rPr lang="en-US" b="1" dirty="0"/>
              <a:t>Adverse effects</a:t>
            </a:r>
            <a:endParaRPr lang="en-US" dirty="0"/>
          </a:p>
          <a:p>
            <a:r>
              <a:rPr lang="en-US" dirty="0"/>
              <a:t>These antibiotics have serious unwanted effects that are dose dependent. Some common unwanted effects </a:t>
            </a:r>
            <a:r>
              <a:rPr lang="en-US" dirty="0" smtClean="0"/>
              <a:t>include. </a:t>
            </a:r>
          </a:p>
          <a:p>
            <a:r>
              <a:rPr lang="en-US" dirty="0" smtClean="0"/>
              <a:t>1.Nephrotoxicity( common with </a:t>
            </a:r>
            <a:r>
              <a:rPr lang="en-US" dirty="0" err="1" smtClean="0">
                <a:solidFill>
                  <a:srgbClr val="FF0000"/>
                </a:solidFill>
              </a:rPr>
              <a:t>Amikacin</a:t>
            </a:r>
            <a:r>
              <a:rPr lang="en-US" dirty="0" smtClean="0"/>
              <a:t> and </a:t>
            </a:r>
            <a:r>
              <a:rPr lang="en-US" dirty="0" smtClean="0">
                <a:solidFill>
                  <a:srgbClr val="FF0000"/>
                </a:solidFill>
              </a:rPr>
              <a:t>Gentamycin</a:t>
            </a:r>
            <a:r>
              <a:rPr lang="en-US" dirty="0" smtClean="0"/>
              <a:t>) </a:t>
            </a:r>
            <a:r>
              <a:rPr lang="en-US" dirty="0"/>
              <a:t>which is reversible also occurs but may be serious if there is renal impairment. </a:t>
            </a:r>
            <a:r>
              <a:rPr lang="en-US" dirty="0" smtClean="0"/>
              <a:t>It can cause damage to kidney tubular cells  Risk factors include elderly </a:t>
            </a:r>
            <a:r>
              <a:rPr lang="en-US" dirty="0" err="1" smtClean="0"/>
              <a:t>pts</a:t>
            </a:r>
            <a:r>
              <a:rPr lang="en-US" dirty="0" smtClean="0"/>
              <a:t>, </a:t>
            </a:r>
            <a:r>
              <a:rPr lang="en-US" dirty="0" err="1" smtClean="0"/>
              <a:t>pts</a:t>
            </a:r>
            <a:r>
              <a:rPr lang="en-US" dirty="0" smtClean="0"/>
              <a:t>  using diuretics ,low BP</a:t>
            </a:r>
            <a:endParaRPr lang="en-US" dirty="0"/>
          </a:p>
          <a:p>
            <a:endParaRPr lang="en-US" dirty="0"/>
          </a:p>
        </p:txBody>
      </p:sp>
    </p:spTree>
    <p:extLst>
      <p:ext uri="{BB962C8B-B14F-4D97-AF65-F5344CB8AC3E}">
        <p14:creationId xmlns:p14="http://schemas.microsoft.com/office/powerpoint/2010/main" val="4126261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pPr>
              <a:lnSpc>
                <a:spcPct val="85000"/>
              </a:lnSpc>
            </a:pPr>
            <a:r>
              <a:rPr lang="en-US" altLang="en-US" sz="2800" dirty="0" smtClean="0">
                <a:ea typeface="ＭＳ Ｐゴシック" pitchFamily="34" charset="-128"/>
              </a:rPr>
              <a:t>Ototoxicity/Neurotoxicity – common with streptomycin</a:t>
            </a:r>
            <a:endParaRPr lang="en-US" altLang="en-US" sz="2800" dirty="0">
              <a:ea typeface="ＭＳ Ｐゴシック" pitchFamily="34" charset="-128"/>
            </a:endParaRPr>
          </a:p>
          <a:p>
            <a:pPr lvl="1">
              <a:lnSpc>
                <a:spcPct val="85000"/>
              </a:lnSpc>
            </a:pPr>
            <a:r>
              <a:rPr lang="en-US" altLang="en-US" dirty="0" smtClean="0">
                <a:ea typeface="ＭＳ Ｐゴシック" pitchFamily="34" charset="-128"/>
              </a:rPr>
              <a:t> causes 8th </a:t>
            </a:r>
            <a:r>
              <a:rPr lang="en-US" altLang="en-US" dirty="0">
                <a:ea typeface="ＭＳ Ｐゴシック" pitchFamily="34" charset="-128"/>
              </a:rPr>
              <a:t>cranial nerve damage - vestibular and auditory toxicity; </a:t>
            </a:r>
            <a:r>
              <a:rPr lang="en-US" altLang="en-US" dirty="0" smtClean="0">
                <a:ea typeface="ＭＳ Ｐゴシック" pitchFamily="34" charset="-128"/>
              </a:rPr>
              <a:t>irreversible </a:t>
            </a:r>
            <a:endParaRPr lang="en-US" altLang="en-US" dirty="0">
              <a:ea typeface="ＭＳ Ｐゴシック" pitchFamily="34" charset="-128"/>
            </a:endParaRPr>
          </a:p>
          <a:p>
            <a:pPr lvl="1">
              <a:lnSpc>
                <a:spcPct val="85000"/>
              </a:lnSpc>
            </a:pPr>
            <a:r>
              <a:rPr lang="en-US" altLang="en-US" dirty="0">
                <a:ea typeface="ＭＳ Ｐゴシック" pitchFamily="34" charset="-128"/>
              </a:rPr>
              <a:t>vestibular: dizziness, vertigo, ataxia </a:t>
            </a:r>
          </a:p>
          <a:p>
            <a:pPr lvl="1">
              <a:lnSpc>
                <a:spcPct val="85000"/>
              </a:lnSpc>
            </a:pPr>
            <a:r>
              <a:rPr lang="en-US" altLang="en-US" dirty="0">
                <a:ea typeface="ＭＳ Ｐゴシック" pitchFamily="34" charset="-128"/>
              </a:rPr>
              <a:t>auditory: tinnitus, decreased hearing </a:t>
            </a:r>
          </a:p>
          <a:p>
            <a:pPr lvl="1">
              <a:lnSpc>
                <a:spcPct val="85000"/>
              </a:lnSpc>
            </a:pPr>
            <a:r>
              <a:rPr lang="en-US" altLang="en-US" dirty="0">
                <a:ea typeface="ＭＳ Ｐゴシック" pitchFamily="34" charset="-128"/>
              </a:rPr>
              <a:t>risk factors: same as for nephrotoxicity</a:t>
            </a:r>
          </a:p>
          <a:p>
            <a:pPr marL="0" indent="0">
              <a:buNone/>
            </a:pPr>
            <a:r>
              <a:rPr lang="en-US" sz="2800" dirty="0"/>
              <a:t> </a:t>
            </a:r>
            <a:r>
              <a:rPr lang="en-US" sz="2800" dirty="0" smtClean="0"/>
              <a:t>      -headache and </a:t>
            </a:r>
            <a:r>
              <a:rPr lang="en-US" sz="2800" dirty="0" err="1" smtClean="0"/>
              <a:t>paraesthesia</a:t>
            </a:r>
            <a:r>
              <a:rPr lang="en-US" sz="2800" dirty="0" smtClean="0"/>
              <a:t> of lips</a:t>
            </a:r>
          </a:p>
          <a:p>
            <a:pPr marL="0" indent="0">
              <a:buNone/>
            </a:pPr>
            <a:r>
              <a:rPr lang="en-US" sz="2800" dirty="0" smtClean="0"/>
              <a:t>Side effects :It can also cause allergies : rushes, fever, </a:t>
            </a:r>
          </a:p>
          <a:p>
            <a:pPr marL="0" indent="0">
              <a:buNone/>
            </a:pPr>
            <a:r>
              <a:rPr lang="en-US" sz="2800" dirty="0"/>
              <a:t> </a:t>
            </a:r>
            <a:r>
              <a:rPr lang="en-US" sz="2800" dirty="0" smtClean="0"/>
              <a:t>       Hemolytic anemia , bone marrow depression</a:t>
            </a:r>
          </a:p>
          <a:p>
            <a:endParaRPr lang="en-US" sz="2800" dirty="0"/>
          </a:p>
        </p:txBody>
      </p:sp>
    </p:spTree>
    <p:extLst>
      <p:ext uri="{BB962C8B-B14F-4D97-AF65-F5344CB8AC3E}">
        <p14:creationId xmlns:p14="http://schemas.microsoft.com/office/powerpoint/2010/main" val="2215568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a:t>
            </a:r>
            <a:endParaRPr lang="en-US" dirty="0"/>
          </a:p>
        </p:txBody>
      </p:sp>
      <p:sp>
        <p:nvSpPr>
          <p:cNvPr id="3" name="Content Placeholder 2"/>
          <p:cNvSpPr>
            <a:spLocks noGrp="1"/>
          </p:cNvSpPr>
          <p:nvPr>
            <p:ph idx="1"/>
          </p:nvPr>
        </p:nvSpPr>
        <p:spPr/>
        <p:txBody>
          <a:bodyPr/>
          <a:lstStyle/>
          <a:p>
            <a:r>
              <a:rPr lang="en-US" dirty="0" smtClean="0"/>
              <a:t>Kidney failure or renal failure</a:t>
            </a:r>
          </a:p>
          <a:p>
            <a:r>
              <a:rPr lang="en-US" dirty="0" smtClean="0"/>
              <a:t>Pregnancy</a:t>
            </a:r>
          </a:p>
          <a:p>
            <a:r>
              <a:rPr lang="en-US" dirty="0" smtClean="0"/>
              <a:t>Disorders of nerve that control hearing and balance</a:t>
            </a:r>
          </a:p>
          <a:p>
            <a:r>
              <a:rPr lang="en-US" dirty="0" smtClean="0"/>
              <a:t>Myasthenia gravis</a:t>
            </a:r>
            <a:endParaRPr lang="en-US" dirty="0"/>
          </a:p>
        </p:txBody>
      </p:sp>
    </p:spTree>
    <p:extLst>
      <p:ext uri="{BB962C8B-B14F-4D97-AF65-F5344CB8AC3E}">
        <p14:creationId xmlns:p14="http://schemas.microsoft.com/office/powerpoint/2010/main" val="12420510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Quinolones /</a:t>
            </a:r>
            <a:r>
              <a:rPr lang="en-US" dirty="0" err="1" smtClean="0"/>
              <a:t>Floroquinolones</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These are broad </a:t>
            </a:r>
            <a:r>
              <a:rPr lang="en-US" dirty="0" smtClean="0"/>
              <a:t>spectrum( gram –</a:t>
            </a:r>
            <a:r>
              <a:rPr lang="en-US" dirty="0" err="1" smtClean="0"/>
              <a:t>ve</a:t>
            </a:r>
            <a:r>
              <a:rPr lang="en-US" dirty="0" smtClean="0"/>
              <a:t> and + ) antibiotics </a:t>
            </a:r>
            <a:r>
              <a:rPr lang="en-US" dirty="0"/>
              <a:t>though some have relatively narrow antibacterial spectrum. </a:t>
            </a:r>
            <a:r>
              <a:rPr lang="en-US" dirty="0" smtClean="0"/>
              <a:t> </a:t>
            </a:r>
            <a:endParaRPr lang="en-US" dirty="0"/>
          </a:p>
          <a:p>
            <a:pPr lvl="0"/>
            <a:r>
              <a:rPr lang="en-US" dirty="0" smtClean="0"/>
              <a:t>Examples :</a:t>
            </a:r>
            <a:r>
              <a:rPr lang="en-US" dirty="0" err="1" smtClean="0"/>
              <a:t>Norfloxacin</a:t>
            </a:r>
            <a:r>
              <a:rPr lang="en-US" dirty="0"/>
              <a:t>, Ciprofloxacin, </a:t>
            </a:r>
            <a:r>
              <a:rPr lang="en-US" dirty="0" err="1"/>
              <a:t>Ofloxacin</a:t>
            </a:r>
            <a:r>
              <a:rPr lang="en-US" dirty="0"/>
              <a:t>, levofloxacin, </a:t>
            </a:r>
            <a:r>
              <a:rPr lang="en-US" dirty="0" err="1"/>
              <a:t>Nalidixic</a:t>
            </a:r>
            <a:r>
              <a:rPr lang="en-US" dirty="0"/>
              <a:t> acid, </a:t>
            </a:r>
            <a:r>
              <a:rPr lang="en-US" dirty="0" err="1"/>
              <a:t>Acrosoxacin</a:t>
            </a:r>
            <a:r>
              <a:rPr lang="en-US" dirty="0"/>
              <a:t> and </a:t>
            </a:r>
            <a:r>
              <a:rPr lang="en-US" dirty="0" err="1"/>
              <a:t>pefloxacin</a:t>
            </a:r>
            <a:r>
              <a:rPr lang="en-US" dirty="0"/>
              <a:t>.</a:t>
            </a:r>
          </a:p>
          <a:p>
            <a:r>
              <a:rPr lang="en-US" b="1" dirty="0" smtClean="0"/>
              <a:t>Pharmacodynamics( mode of action</a:t>
            </a:r>
            <a:endParaRPr lang="en-US" dirty="0"/>
          </a:p>
          <a:p>
            <a:pPr lvl="0"/>
            <a:r>
              <a:rPr lang="en-US" dirty="0"/>
              <a:t>Quinolones act by inhibiting DNA replication. They are mostly bactericidal but some are bacteriostatic.</a:t>
            </a:r>
          </a:p>
          <a:p>
            <a:endParaRPr lang="en-US" dirty="0"/>
          </a:p>
        </p:txBody>
      </p:sp>
    </p:spTree>
    <p:extLst>
      <p:ext uri="{BB962C8B-B14F-4D97-AF65-F5344CB8AC3E}">
        <p14:creationId xmlns:p14="http://schemas.microsoft.com/office/powerpoint/2010/main" val="16848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CLASSIFICATION OF ANTIBIOTICS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There are different antibacterial agents available.</a:t>
            </a:r>
          </a:p>
          <a:p>
            <a:r>
              <a:rPr lang="en-US" dirty="0"/>
              <a:t>Examples of classes of antibiotics include: </a:t>
            </a:r>
          </a:p>
          <a:p>
            <a:r>
              <a:rPr lang="en-US" dirty="0"/>
              <a:t>1. Beta-lactam antibiotics, </a:t>
            </a:r>
          </a:p>
          <a:p>
            <a:r>
              <a:rPr lang="en-US" dirty="0"/>
              <a:t>2. Tetracycline,</a:t>
            </a:r>
          </a:p>
          <a:p>
            <a:r>
              <a:rPr lang="en-US" dirty="0"/>
              <a:t>3. Aminoglycosides, </a:t>
            </a:r>
          </a:p>
          <a:p>
            <a:r>
              <a:rPr lang="en-US" dirty="0"/>
              <a:t>4. Macrolides, </a:t>
            </a:r>
          </a:p>
          <a:p>
            <a:r>
              <a:rPr lang="en-US" dirty="0"/>
              <a:t>5. Quinolones, </a:t>
            </a:r>
          </a:p>
          <a:p>
            <a:r>
              <a:rPr lang="en-US" dirty="0" smtClean="0"/>
              <a:t>6. </a:t>
            </a:r>
            <a:r>
              <a:rPr lang="en-US" dirty="0" err="1"/>
              <a:t>Sulphonamides</a:t>
            </a:r>
            <a:endParaRPr lang="en-US" dirty="0"/>
          </a:p>
          <a:p>
            <a:r>
              <a:rPr lang="en-US" dirty="0" smtClean="0"/>
              <a:t>7 </a:t>
            </a:r>
            <a:r>
              <a:rPr lang="en-US" dirty="0"/>
              <a:t>other unclassified antibiotics like chloramphenicol, </a:t>
            </a:r>
            <a:r>
              <a:rPr lang="en-US" dirty="0" smtClean="0"/>
              <a:t>Metronidazole </a:t>
            </a:r>
            <a:r>
              <a:rPr lang="en-US" dirty="0"/>
              <a:t>and </a:t>
            </a:r>
            <a:r>
              <a:rPr lang="en-US" dirty="0" err="1" smtClean="0"/>
              <a:t>vancomycin</a:t>
            </a:r>
            <a:endParaRPr lang="en-US" dirty="0"/>
          </a:p>
        </p:txBody>
      </p:sp>
    </p:spTree>
    <p:extLst>
      <p:ext uri="{BB962C8B-B14F-4D97-AF65-F5344CB8AC3E}">
        <p14:creationId xmlns:p14="http://schemas.microsoft.com/office/powerpoint/2010/main" val="8841242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Pharmacokinetics </a:t>
            </a:r>
            <a:endParaRPr lang="en-US" dirty="0" smtClean="0"/>
          </a:p>
          <a:p>
            <a:pPr lvl="0"/>
            <a:r>
              <a:rPr lang="en-US" dirty="0" smtClean="0"/>
              <a:t>Quinolones are well absorbed from the gut though aluminum and magnesium antacids interfere with absorption. </a:t>
            </a:r>
          </a:p>
          <a:p>
            <a:pPr lvl="0"/>
            <a:r>
              <a:rPr lang="en-US" dirty="0" smtClean="0"/>
              <a:t>Distributed across the placenta and are distributed in breast milk.</a:t>
            </a:r>
          </a:p>
          <a:p>
            <a:pPr lvl="0"/>
            <a:r>
              <a:rPr lang="en-US" dirty="0" smtClean="0"/>
              <a:t>They don’t cross the blood brain barrier except </a:t>
            </a:r>
            <a:r>
              <a:rPr lang="en-US" dirty="0" err="1" smtClean="0"/>
              <a:t>pefloxacin</a:t>
            </a:r>
            <a:r>
              <a:rPr lang="en-US" dirty="0" smtClean="0"/>
              <a:t> and </a:t>
            </a:r>
            <a:r>
              <a:rPr lang="en-US" dirty="0" err="1" smtClean="0"/>
              <a:t>ofloxacin</a:t>
            </a:r>
            <a:r>
              <a:rPr lang="en-US" dirty="0" smtClean="0"/>
              <a:t> which achieve a serum concentration of 40% and 90% respectively.</a:t>
            </a:r>
          </a:p>
          <a:p>
            <a:pPr lvl="0"/>
            <a:r>
              <a:rPr lang="en-US" dirty="0" smtClean="0"/>
              <a:t>Elimination is by renal and biliary excretion</a:t>
            </a:r>
            <a:r>
              <a:rPr lang="en-US" b="1" dirty="0" smtClean="0"/>
              <a:t>. </a:t>
            </a:r>
            <a:endParaRPr lang="en-US" dirty="0" smtClean="0"/>
          </a:p>
          <a:p>
            <a:endParaRPr lang="en-US" dirty="0" smtClean="0"/>
          </a:p>
          <a:p>
            <a:endParaRPr lang="en-US" dirty="0"/>
          </a:p>
        </p:txBody>
      </p:sp>
    </p:spTree>
    <p:extLst>
      <p:ext uri="{BB962C8B-B14F-4D97-AF65-F5344CB8AC3E}">
        <p14:creationId xmlns:p14="http://schemas.microsoft.com/office/powerpoint/2010/main" val="24946586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uses/Indications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Urinary </a:t>
            </a:r>
            <a:r>
              <a:rPr lang="en-US" dirty="0"/>
              <a:t>tract infections(UTIs)</a:t>
            </a:r>
          </a:p>
          <a:p>
            <a:pPr marL="0" lvl="0" indent="0">
              <a:buNone/>
            </a:pPr>
            <a:r>
              <a:rPr lang="en-US" dirty="0" smtClean="0"/>
              <a:t>   Neisseria </a:t>
            </a:r>
            <a:r>
              <a:rPr lang="en-US" dirty="0"/>
              <a:t>Gonorrhea infection</a:t>
            </a:r>
          </a:p>
          <a:p>
            <a:pPr lvl="0"/>
            <a:r>
              <a:rPr lang="en-US" dirty="0"/>
              <a:t>Influenza</a:t>
            </a:r>
          </a:p>
          <a:p>
            <a:pPr lvl="0"/>
            <a:r>
              <a:rPr lang="en-US" dirty="0"/>
              <a:t>Pseudomonas</a:t>
            </a:r>
          </a:p>
          <a:p>
            <a:pPr lvl="0"/>
            <a:r>
              <a:rPr lang="en-US" dirty="0"/>
              <a:t>Bacterial diarrhea caused by </a:t>
            </a:r>
            <a:r>
              <a:rPr lang="en-US" dirty="0" err="1"/>
              <a:t>shigella</a:t>
            </a:r>
            <a:endParaRPr lang="en-US" dirty="0"/>
          </a:p>
          <a:p>
            <a:pPr lvl="0"/>
            <a:r>
              <a:rPr lang="en-US" dirty="0"/>
              <a:t>Soft tissue </a:t>
            </a:r>
            <a:r>
              <a:rPr lang="en-US" dirty="0" smtClean="0"/>
              <a:t>,bone </a:t>
            </a:r>
            <a:r>
              <a:rPr lang="en-US" dirty="0"/>
              <a:t>and joint infections</a:t>
            </a:r>
          </a:p>
          <a:p>
            <a:pPr lvl="0"/>
            <a:r>
              <a:rPr lang="en-US" dirty="0"/>
              <a:t>Intra-abdominal sepsis</a:t>
            </a:r>
          </a:p>
          <a:p>
            <a:pPr lvl="0"/>
            <a:r>
              <a:rPr lang="en-US" dirty="0"/>
              <a:t> Upper and lower respiratory infections</a:t>
            </a:r>
          </a:p>
          <a:p>
            <a:pPr lvl="0"/>
            <a:r>
              <a:rPr lang="en-US" dirty="0"/>
              <a:t>Salmonella </a:t>
            </a:r>
            <a:r>
              <a:rPr lang="en-US" dirty="0" err="1"/>
              <a:t>Typhi</a:t>
            </a:r>
            <a:r>
              <a:rPr lang="en-US" dirty="0"/>
              <a:t> </a:t>
            </a:r>
            <a:r>
              <a:rPr lang="en-US" dirty="0" smtClean="0"/>
              <a:t>infections</a:t>
            </a:r>
          </a:p>
          <a:p>
            <a:pPr marL="0" lvl="0" indent="0">
              <a:buNone/>
            </a:pPr>
            <a:endParaRPr lang="en-US" dirty="0"/>
          </a:p>
          <a:p>
            <a:endParaRPr lang="en-US" dirty="0"/>
          </a:p>
        </p:txBody>
      </p:sp>
    </p:spTree>
    <p:extLst>
      <p:ext uri="{BB962C8B-B14F-4D97-AF65-F5344CB8AC3E}">
        <p14:creationId xmlns:p14="http://schemas.microsoft.com/office/powerpoint/2010/main" val="33037041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contraindications</a:t>
            </a:r>
            <a:endParaRPr lang="en-US" b="1" dirty="0"/>
          </a:p>
        </p:txBody>
      </p:sp>
      <p:sp>
        <p:nvSpPr>
          <p:cNvPr id="3" name="Content Placeholder 2"/>
          <p:cNvSpPr>
            <a:spLocks noGrp="1"/>
          </p:cNvSpPr>
          <p:nvPr>
            <p:ph idx="1"/>
          </p:nvPr>
        </p:nvSpPr>
        <p:spPr/>
        <p:txBody>
          <a:bodyPr/>
          <a:lstStyle/>
          <a:p>
            <a:r>
              <a:rPr lang="en-US" altLang="en-US" dirty="0" smtClean="0">
                <a:solidFill>
                  <a:srgbClr val="FF0000"/>
                </a:solidFill>
              </a:rPr>
              <a:t>Contraindicated in  </a:t>
            </a:r>
            <a:r>
              <a:rPr lang="en-US" altLang="en-US" dirty="0">
                <a:solidFill>
                  <a:srgbClr val="FF0000"/>
                </a:solidFill>
              </a:rPr>
              <a:t>Children &lt; 14 </a:t>
            </a:r>
            <a:r>
              <a:rPr lang="en-US" altLang="en-US" dirty="0" err="1" smtClean="0">
                <a:solidFill>
                  <a:srgbClr val="FF0000"/>
                </a:solidFill>
              </a:rPr>
              <a:t>yrs</a:t>
            </a:r>
            <a:r>
              <a:rPr lang="en-US" altLang="en-US" dirty="0" smtClean="0">
                <a:solidFill>
                  <a:srgbClr val="FF0000"/>
                </a:solidFill>
              </a:rPr>
              <a:t> and </a:t>
            </a:r>
            <a:r>
              <a:rPr lang="en-US" altLang="en-US" dirty="0" smtClean="0">
                <a:solidFill>
                  <a:srgbClr val="FF0000"/>
                </a:solidFill>
                <a:ea typeface="ＭＳ Ｐゴシック" pitchFamily="34" charset="-128"/>
              </a:rPr>
              <a:t>pregnant </a:t>
            </a:r>
            <a:r>
              <a:rPr lang="en-US" altLang="en-US" dirty="0">
                <a:solidFill>
                  <a:srgbClr val="FF0000"/>
                </a:solidFill>
                <a:ea typeface="ＭＳ Ｐゴシック" pitchFamily="34" charset="-128"/>
              </a:rPr>
              <a:t>or breastfeeding women</a:t>
            </a:r>
            <a:endParaRPr lang="en-US" altLang="en-US" dirty="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23158167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Adverse effects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These antibiotics cause</a:t>
            </a:r>
            <a:r>
              <a:rPr lang="en-US" b="1" dirty="0" smtClean="0"/>
              <a:t> </a:t>
            </a:r>
            <a:r>
              <a:rPr lang="en-US" dirty="0" smtClean="0"/>
              <a:t>GIT effects like nausea, vomiting and diarrhea; </a:t>
            </a:r>
          </a:p>
          <a:p>
            <a:pPr lvl="0"/>
            <a:r>
              <a:rPr lang="en-US" dirty="0" smtClean="0"/>
              <a:t>They also cause CNS effects like dizziness, headache, confusion, convulsions among others. Hence not used in psychiatric patients</a:t>
            </a:r>
          </a:p>
          <a:p>
            <a:pPr lvl="0"/>
            <a:r>
              <a:rPr lang="en-US" dirty="0" smtClean="0"/>
              <a:t>Allergic reactions in form of skin rashes;</a:t>
            </a:r>
          </a:p>
          <a:p>
            <a:pPr lvl="0"/>
            <a:r>
              <a:rPr lang="en-US" dirty="0" smtClean="0"/>
              <a:t> They are reported to cause </a:t>
            </a:r>
            <a:r>
              <a:rPr lang="en-US" dirty="0" err="1" smtClean="0"/>
              <a:t>arthropathy</a:t>
            </a:r>
            <a:r>
              <a:rPr lang="en-US" dirty="0" smtClean="0"/>
              <a:t> in immature animals hence not recommended for children and adolescents unless the benefits outweigh the risk</a:t>
            </a:r>
          </a:p>
          <a:p>
            <a:pPr lvl="0"/>
            <a:r>
              <a:rPr lang="en-US" dirty="0" smtClean="0"/>
              <a:t>Other unwanted effects include photosensitivity and bone marrow suppression.</a:t>
            </a:r>
          </a:p>
          <a:p>
            <a:pPr lvl="0"/>
            <a:r>
              <a:rPr lang="en-US" dirty="0" smtClean="0"/>
              <a:t>Hyperglycemia hence contraindicated for diabetic patients</a:t>
            </a:r>
          </a:p>
          <a:p>
            <a:endParaRPr lang="en-US" dirty="0"/>
          </a:p>
        </p:txBody>
      </p:sp>
    </p:spTree>
    <p:extLst>
      <p:ext uri="{BB962C8B-B14F-4D97-AF65-F5344CB8AC3E}">
        <p14:creationId xmlns:p14="http://schemas.microsoft.com/office/powerpoint/2010/main" val="1629591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buSzPct val="110000"/>
            </a:pPr>
            <a:r>
              <a:rPr lang="en-US" altLang="en-US" dirty="0" smtClean="0">
                <a:ea typeface="ＭＳ Ｐゴシック" pitchFamily="34" charset="-128"/>
              </a:rPr>
              <a:t>hypersensitivity</a:t>
            </a:r>
          </a:p>
          <a:p>
            <a:pPr>
              <a:lnSpc>
                <a:spcPct val="90000"/>
              </a:lnSpc>
              <a:buSzPct val="110000"/>
            </a:pPr>
            <a:r>
              <a:rPr lang="en-US" altLang="en-US" dirty="0" err="1" smtClean="0">
                <a:ea typeface="ＭＳ Ｐゴシック" pitchFamily="34" charset="-128"/>
              </a:rPr>
              <a:t>Phototoxicity</a:t>
            </a:r>
            <a:r>
              <a:rPr lang="en-US" altLang="en-US" dirty="0" smtClean="0">
                <a:ea typeface="ＭＳ Ｐゴシック" pitchFamily="34" charset="-128"/>
              </a:rPr>
              <a:t> </a:t>
            </a:r>
            <a:r>
              <a:rPr lang="en-US" altLang="en-US" dirty="0">
                <a:ea typeface="ＭＳ Ｐゴシック" pitchFamily="34" charset="-128"/>
              </a:rPr>
              <a:t>(uncommon with current FQs)</a:t>
            </a:r>
          </a:p>
          <a:p>
            <a:pPr lvl="1">
              <a:lnSpc>
                <a:spcPct val="90000"/>
              </a:lnSpc>
              <a:buClr>
                <a:srgbClr val="66FFFF"/>
              </a:buClr>
              <a:buSzPct val="80000"/>
              <a:buFont typeface="Wingdings" pitchFamily="2" charset="2"/>
              <a:buChar char="Ø"/>
            </a:pPr>
            <a:r>
              <a:rPr lang="en-US" altLang="en-US" sz="3200" dirty="0">
                <a:ea typeface="ＭＳ Ｐゴシック" pitchFamily="34" charset="-128"/>
              </a:rPr>
              <a:t>More common with older FQ</a:t>
            </a:r>
            <a:endParaRPr lang="en-US" altLang="en-US" sz="3200" dirty="0" smtClean="0">
              <a:ea typeface="ＭＳ Ｐゴシック" pitchFamily="34" charset="-128"/>
            </a:endParaRPr>
          </a:p>
          <a:p>
            <a:pPr>
              <a:lnSpc>
                <a:spcPct val="90000"/>
              </a:lnSpc>
            </a:pPr>
            <a:r>
              <a:rPr lang="en-US" altLang="en-US" dirty="0" smtClean="0">
                <a:ea typeface="ＭＳ Ｐゴシック" pitchFamily="34" charset="-128"/>
              </a:rPr>
              <a:t>Cardiac effect</a:t>
            </a:r>
            <a:endParaRPr lang="en-US" altLang="en-US" dirty="0">
              <a:ea typeface="ＭＳ Ｐゴシック" pitchFamily="34" charset="-128"/>
            </a:endParaRPr>
          </a:p>
          <a:p>
            <a:pPr lvl="1">
              <a:lnSpc>
                <a:spcPct val="90000"/>
              </a:lnSpc>
              <a:buClr>
                <a:srgbClr val="66FFFF"/>
              </a:buClr>
              <a:buSzPct val="80000"/>
              <a:buFont typeface="Wingdings" pitchFamily="2" charset="2"/>
              <a:buChar char="Ø"/>
            </a:pPr>
            <a:r>
              <a:rPr lang="en-US" altLang="en-US" sz="3200" dirty="0">
                <a:ea typeface="ＭＳ Ｐゴシック" pitchFamily="34" charset="-128"/>
              </a:rPr>
              <a:t>Variable prolongation in </a:t>
            </a:r>
            <a:r>
              <a:rPr lang="en-US" altLang="en-US" sz="3200" dirty="0" smtClean="0">
                <a:ea typeface="ＭＳ Ｐゴシック" pitchFamily="34" charset="-128"/>
              </a:rPr>
              <a:t>QT </a:t>
            </a:r>
            <a:r>
              <a:rPr lang="en-US" altLang="en-US" sz="3200" dirty="0">
                <a:ea typeface="ＭＳ Ｐゴシック" pitchFamily="34" charset="-128"/>
              </a:rPr>
              <a:t>interval </a:t>
            </a:r>
          </a:p>
          <a:p>
            <a:pPr lvl="1">
              <a:lnSpc>
                <a:spcPct val="90000"/>
              </a:lnSpc>
              <a:buClr>
                <a:srgbClr val="66FFFF"/>
              </a:buClr>
              <a:buSzPct val="80000"/>
              <a:buFont typeface="Wingdings" pitchFamily="2" charset="2"/>
              <a:buChar char="Ø"/>
            </a:pPr>
            <a:r>
              <a:rPr lang="en-US" altLang="en-US" sz="3200" dirty="0">
                <a:ea typeface="ＭＳ Ｐゴシック" pitchFamily="34" charset="-128"/>
              </a:rPr>
              <a:t>Led to withdrawal of </a:t>
            </a:r>
            <a:r>
              <a:rPr lang="en-US" altLang="en-US" sz="3200" dirty="0" err="1">
                <a:solidFill>
                  <a:srgbClr val="66FFFF"/>
                </a:solidFill>
                <a:ea typeface="ＭＳ Ｐゴシック" pitchFamily="34" charset="-128"/>
              </a:rPr>
              <a:t>grepafloxacin</a:t>
            </a:r>
            <a:r>
              <a:rPr lang="en-US" altLang="en-US" sz="3200" dirty="0">
                <a:solidFill>
                  <a:srgbClr val="66FFFF"/>
                </a:solidFill>
                <a:ea typeface="ＭＳ Ｐゴシック" pitchFamily="34" charset="-128"/>
              </a:rPr>
              <a:t>, </a:t>
            </a:r>
            <a:r>
              <a:rPr lang="en-US" altLang="en-US" sz="3200" dirty="0" err="1" smtClean="0">
                <a:solidFill>
                  <a:srgbClr val="66FFFF"/>
                </a:solidFill>
                <a:ea typeface="ＭＳ Ｐゴシック" pitchFamily="34" charset="-128"/>
              </a:rPr>
              <a:t>sparfloxacin</a:t>
            </a:r>
            <a:endParaRPr lang="en-US" altLang="en-US" sz="3200" dirty="0" smtClean="0">
              <a:ea typeface="ＭＳ Ｐゴシック" pitchFamily="34" charset="-128"/>
            </a:endParaRPr>
          </a:p>
          <a:p>
            <a:pPr>
              <a:lnSpc>
                <a:spcPct val="90000"/>
              </a:lnSpc>
            </a:pPr>
            <a:r>
              <a:rPr lang="en-US" altLang="en-US" dirty="0" smtClean="0">
                <a:ea typeface="ＭＳ Ｐゴシック" pitchFamily="34" charset="-128"/>
              </a:rPr>
              <a:t>Hepatotoxicity</a:t>
            </a:r>
            <a:endParaRPr lang="en-US" altLang="en-US" dirty="0">
              <a:ea typeface="ＭＳ Ｐゴシック" pitchFamily="34" charset="-128"/>
            </a:endParaRPr>
          </a:p>
          <a:p>
            <a:pPr lvl="1">
              <a:lnSpc>
                <a:spcPct val="90000"/>
              </a:lnSpc>
              <a:buClr>
                <a:srgbClr val="66FFFF"/>
              </a:buClr>
              <a:buSzPct val="80000"/>
              <a:buFont typeface="Wingdings" pitchFamily="2" charset="2"/>
              <a:buChar char="Ø"/>
            </a:pPr>
            <a:r>
              <a:rPr lang="en-US" altLang="en-US" sz="3200" dirty="0">
                <a:ea typeface="ＭＳ Ｐゴシック" pitchFamily="34" charset="-128"/>
              </a:rPr>
              <a:t>LFT elevation (led to withdrawal of </a:t>
            </a:r>
            <a:r>
              <a:rPr lang="en-US" altLang="en-US" sz="3200" dirty="0" err="1" smtClean="0">
                <a:solidFill>
                  <a:srgbClr val="66FFFF"/>
                </a:solidFill>
                <a:ea typeface="ＭＳ Ｐゴシック" pitchFamily="34" charset="-128"/>
              </a:rPr>
              <a:t>trovafloxacin</a:t>
            </a:r>
            <a:endParaRPr lang="en-US" altLang="en-US" sz="3200" dirty="0" smtClean="0">
              <a:solidFill>
                <a:srgbClr val="66FFFF"/>
              </a:solidFill>
              <a:ea typeface="ＭＳ Ｐゴシック" pitchFamily="34" charset="-128"/>
            </a:endParaRPr>
          </a:p>
          <a:p>
            <a:pPr lvl="1">
              <a:lnSpc>
                <a:spcPct val="90000"/>
              </a:lnSpc>
              <a:buClr>
                <a:srgbClr val="66FFFF"/>
              </a:buClr>
              <a:buSzPct val="80000"/>
              <a:buFont typeface="Wingdings" pitchFamily="2" charset="2"/>
              <a:buChar char="Ø"/>
            </a:pPr>
            <a:endParaRPr lang="en-US" altLang="en-US" sz="3600" dirty="0" smtClean="0">
              <a:solidFill>
                <a:srgbClr val="66FFFF"/>
              </a:solidFill>
              <a:ea typeface="ＭＳ Ｐゴシック" pitchFamily="34" charset="-128"/>
            </a:endParaRPr>
          </a:p>
          <a:p>
            <a:pPr lvl="1">
              <a:lnSpc>
                <a:spcPct val="90000"/>
              </a:lnSpc>
              <a:buClr>
                <a:srgbClr val="66FFFF"/>
              </a:buClr>
              <a:buSzPct val="80000"/>
              <a:buFont typeface="Wingdings" pitchFamily="2" charset="2"/>
              <a:buChar char="Ø"/>
            </a:pPr>
            <a:endParaRPr lang="en-US" altLang="en-US" sz="3600" dirty="0">
              <a:solidFill>
                <a:srgbClr val="66FFFF"/>
              </a:solidFill>
              <a:ea typeface="ＭＳ Ｐゴシック" pitchFamily="34" charset="-128"/>
            </a:endParaRPr>
          </a:p>
          <a:p>
            <a:pPr lvl="1">
              <a:lnSpc>
                <a:spcPct val="90000"/>
              </a:lnSpc>
              <a:buClr>
                <a:srgbClr val="66FFFF"/>
              </a:buClr>
              <a:buSzPct val="80000"/>
              <a:buFont typeface="Wingdings" pitchFamily="2" charset="2"/>
              <a:buChar char="Ø"/>
            </a:pPr>
            <a:endParaRPr lang="en-US" altLang="en-US" sz="3600" dirty="0" smtClean="0">
              <a:solidFill>
                <a:srgbClr val="66FFFF"/>
              </a:solidFill>
              <a:ea typeface="ＭＳ Ｐゴシック" pitchFamily="34" charset="-128"/>
            </a:endParaRPr>
          </a:p>
        </p:txBody>
      </p:sp>
    </p:spTree>
    <p:extLst>
      <p:ext uri="{BB962C8B-B14F-4D97-AF65-F5344CB8AC3E}">
        <p14:creationId xmlns:p14="http://schemas.microsoft.com/office/powerpoint/2010/main" val="8476744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MACROLIDES</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r>
              <a:rPr lang="en-US" dirty="0"/>
              <a:t>These are broad spectrum antimicrobials like:</a:t>
            </a:r>
          </a:p>
          <a:p>
            <a:pPr lvl="0"/>
            <a:r>
              <a:rPr lang="en-US" dirty="0"/>
              <a:t>Erythromycin, </a:t>
            </a:r>
            <a:r>
              <a:rPr lang="en-US" dirty="0" err="1"/>
              <a:t>Spectinomycim</a:t>
            </a:r>
            <a:endParaRPr lang="en-US" dirty="0"/>
          </a:p>
          <a:p>
            <a:pPr lvl="0"/>
            <a:r>
              <a:rPr lang="en-US" dirty="0"/>
              <a:t>Azithromycin,    clarithromycin</a:t>
            </a:r>
          </a:p>
          <a:p>
            <a:r>
              <a:rPr lang="en-US" b="1" dirty="0"/>
              <a:t>            Mode of action</a:t>
            </a:r>
            <a:endParaRPr lang="en-US" dirty="0"/>
          </a:p>
          <a:p>
            <a:pPr lvl="0"/>
            <a:r>
              <a:rPr lang="en-US" dirty="0"/>
              <a:t>They inhibit protein bacterial synthesis by </a:t>
            </a:r>
            <a:r>
              <a:rPr lang="en-US" dirty="0" smtClean="0"/>
              <a:t>sensitive </a:t>
            </a:r>
            <a:r>
              <a:rPr lang="en-US" dirty="0"/>
              <a:t>micro-organisms hence they are bacteriostatic. But sometimes can be bactericidal especially if the dosage is high.</a:t>
            </a:r>
          </a:p>
          <a:p>
            <a:pPr marL="0" indent="0">
              <a:buNone/>
            </a:pPr>
            <a:endParaRPr lang="en-US" dirty="0"/>
          </a:p>
        </p:txBody>
      </p:sp>
    </p:spTree>
    <p:extLst>
      <p:ext uri="{BB962C8B-B14F-4D97-AF65-F5344CB8AC3E}">
        <p14:creationId xmlns:p14="http://schemas.microsoft.com/office/powerpoint/2010/main" val="24556197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ＭＳ Ｐゴシック" pitchFamily="34" charset="-128"/>
              </a:rPr>
              <a:t>Macrolides</a:t>
            </a:r>
            <a:br>
              <a:rPr lang="en-US" altLang="en-US" dirty="0">
                <a:ea typeface="ＭＳ Ｐゴシック" pitchFamily="34" charset="-128"/>
              </a:rPr>
            </a:br>
            <a:r>
              <a:rPr lang="en-US" altLang="en-US" dirty="0" smtClean="0">
                <a:ea typeface="ＭＳ Ｐゴシック" pitchFamily="34" charset="-128"/>
              </a:rPr>
              <a:t>Pharmacokinetics</a:t>
            </a:r>
            <a:endParaRPr lang="en-US" dirty="0"/>
          </a:p>
        </p:txBody>
      </p:sp>
      <p:sp>
        <p:nvSpPr>
          <p:cNvPr id="3" name="Content Placeholder 2"/>
          <p:cNvSpPr>
            <a:spLocks noGrp="1"/>
          </p:cNvSpPr>
          <p:nvPr>
            <p:ph idx="1"/>
          </p:nvPr>
        </p:nvSpPr>
        <p:spPr/>
        <p:txBody>
          <a:bodyPr/>
          <a:lstStyle/>
          <a:p>
            <a:pPr>
              <a:buSzPct val="110000"/>
              <a:buNone/>
            </a:pPr>
            <a:r>
              <a:rPr lang="en-US" altLang="en-US" sz="3600" dirty="0">
                <a:ea typeface="ＭＳ Ｐゴシック" pitchFamily="34" charset="-128"/>
              </a:rPr>
              <a:t>Absorption</a:t>
            </a:r>
          </a:p>
          <a:p>
            <a:pPr lvl="1">
              <a:buClr>
                <a:srgbClr val="66FFFF"/>
              </a:buClr>
              <a:buSzPct val="80000"/>
              <a:buFont typeface="Wingdings" pitchFamily="2" charset="2"/>
              <a:buChar char="Ø"/>
            </a:pPr>
            <a:r>
              <a:rPr lang="en-US" altLang="en-US" dirty="0">
                <a:solidFill>
                  <a:srgbClr val="66FFFF"/>
                </a:solidFill>
                <a:ea typeface="ＭＳ Ｐゴシック" pitchFamily="34" charset="-128"/>
              </a:rPr>
              <a:t>Erythromycin</a:t>
            </a:r>
            <a:r>
              <a:rPr lang="en-US" altLang="en-US" dirty="0">
                <a:ea typeface="ＭＳ Ｐゴシック" pitchFamily="34" charset="-128"/>
              </a:rPr>
              <a:t> – variable absorption (15-45%); food may decrease the absorption </a:t>
            </a:r>
          </a:p>
          <a:p>
            <a:pPr lvl="2">
              <a:buSzPct val="80000"/>
            </a:pPr>
            <a:r>
              <a:rPr lang="en-US" altLang="en-US" dirty="0">
                <a:ea typeface="ＭＳ Ｐゴシック" pitchFamily="34" charset="-128"/>
              </a:rPr>
              <a:t>Base: destroyed by gastric acid; enteric coated</a:t>
            </a:r>
          </a:p>
          <a:p>
            <a:pPr lvl="2">
              <a:buSzPct val="80000"/>
            </a:pPr>
            <a:r>
              <a:rPr lang="en-US" altLang="en-US" dirty="0">
                <a:ea typeface="ＭＳ Ｐゴシック" pitchFamily="34" charset="-128"/>
              </a:rPr>
              <a:t>Esters and ester salts: more acid stable</a:t>
            </a:r>
          </a:p>
          <a:p>
            <a:pPr lvl="1">
              <a:buClr>
                <a:srgbClr val="66FFFF"/>
              </a:buClr>
              <a:buSzPct val="80000"/>
              <a:buFont typeface="Wingdings" pitchFamily="2" charset="2"/>
              <a:buChar char="Ø"/>
            </a:pPr>
            <a:r>
              <a:rPr lang="en-US" altLang="en-US" dirty="0">
                <a:solidFill>
                  <a:srgbClr val="66FFFF"/>
                </a:solidFill>
                <a:ea typeface="ＭＳ Ｐゴシック" pitchFamily="34" charset="-128"/>
              </a:rPr>
              <a:t>Clarithromycin</a:t>
            </a:r>
            <a:r>
              <a:rPr lang="en-US" altLang="en-US" dirty="0">
                <a:ea typeface="ＭＳ Ｐゴシック" pitchFamily="34" charset="-128"/>
              </a:rPr>
              <a:t> – acid stable and well-absorbed, 55% bioavailable regardless of presence of food</a:t>
            </a:r>
          </a:p>
          <a:p>
            <a:pPr lvl="1">
              <a:buClr>
                <a:srgbClr val="66FFFF"/>
              </a:buClr>
              <a:buSzPct val="80000"/>
              <a:buFont typeface="Wingdings" pitchFamily="2" charset="2"/>
              <a:buChar char="Ø"/>
            </a:pPr>
            <a:r>
              <a:rPr lang="en-US" altLang="en-US" dirty="0">
                <a:solidFill>
                  <a:srgbClr val="66FFFF"/>
                </a:solidFill>
                <a:ea typeface="ＭＳ Ｐゴシック" pitchFamily="34" charset="-128"/>
              </a:rPr>
              <a:t>Azithromycin </a:t>
            </a:r>
            <a:r>
              <a:rPr lang="en-US" altLang="en-US" dirty="0">
                <a:ea typeface="ＭＳ Ｐゴシック" pitchFamily="34" charset="-128"/>
              </a:rPr>
              <a:t>–acid stable; 38% bioavailable; food decreases absorption of capsules</a:t>
            </a:r>
          </a:p>
          <a:p>
            <a:endParaRPr lang="en-US" dirty="0"/>
          </a:p>
        </p:txBody>
      </p:sp>
    </p:spTree>
    <p:extLst>
      <p:ext uri="{BB962C8B-B14F-4D97-AF65-F5344CB8AC3E}">
        <p14:creationId xmlns:p14="http://schemas.microsoft.com/office/powerpoint/2010/main" val="31221686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Uses/ indications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They are indicated for gram positive and gram negative </a:t>
            </a:r>
            <a:r>
              <a:rPr lang="en-US" dirty="0" err="1" smtClean="0"/>
              <a:t>cocci</a:t>
            </a:r>
            <a:r>
              <a:rPr lang="en-US" dirty="0" smtClean="0"/>
              <a:t> .</a:t>
            </a:r>
          </a:p>
          <a:p>
            <a:pPr lvl="0"/>
            <a:r>
              <a:rPr lang="en-US" dirty="0" smtClean="0"/>
              <a:t>They can be used to treat infections like acne </a:t>
            </a:r>
            <a:r>
              <a:rPr lang="en-US" dirty="0" err="1" smtClean="0"/>
              <a:t>vulgaries</a:t>
            </a:r>
            <a:r>
              <a:rPr lang="en-US" dirty="0" smtClean="0"/>
              <a:t>, mycoplasma pneumonia, legionnaire’s disease, and ocular infections.</a:t>
            </a:r>
          </a:p>
          <a:p>
            <a:r>
              <a:rPr lang="en-US" dirty="0" smtClean="0"/>
              <a:t>It is important to note that Macrolides are an effective alternative in treatment of patients with penicillin allergy if infected with staphylococcus </a:t>
            </a:r>
            <a:r>
              <a:rPr lang="en-US" dirty="0" err="1" smtClean="0"/>
              <a:t>Pyogenes</a:t>
            </a:r>
            <a:r>
              <a:rPr lang="en-US" dirty="0" smtClean="0"/>
              <a:t>, streptococcus </a:t>
            </a:r>
            <a:r>
              <a:rPr lang="en-US" dirty="0" err="1" smtClean="0"/>
              <a:t>pnuemoniae</a:t>
            </a:r>
            <a:r>
              <a:rPr lang="en-US" dirty="0" smtClean="0"/>
              <a:t> or </a:t>
            </a:r>
            <a:r>
              <a:rPr lang="en-US" dirty="0" err="1" smtClean="0"/>
              <a:t>treponema</a:t>
            </a:r>
            <a:r>
              <a:rPr lang="en-US" dirty="0" smtClean="0"/>
              <a:t> </a:t>
            </a:r>
            <a:r>
              <a:rPr lang="en-US" dirty="0" err="1" smtClean="0"/>
              <a:t>pallidium</a:t>
            </a:r>
            <a:endParaRPr lang="en-US" dirty="0" smtClean="0"/>
          </a:p>
        </p:txBody>
      </p:sp>
    </p:spTree>
    <p:extLst>
      <p:ext uri="{BB962C8B-B14F-4D97-AF65-F5344CB8AC3E}">
        <p14:creationId xmlns:p14="http://schemas.microsoft.com/office/powerpoint/2010/main" val="22881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Adverse effects</a:t>
            </a:r>
            <a:r>
              <a:rPr lang="en-US" dirty="0"/>
              <a:t> </a:t>
            </a:r>
            <a:br>
              <a:rPr lang="en-US" dirty="0"/>
            </a:br>
            <a:endParaRPr lang="en-US" dirty="0"/>
          </a:p>
        </p:txBody>
      </p:sp>
      <p:sp>
        <p:nvSpPr>
          <p:cNvPr id="3" name="Content Placeholder 2"/>
          <p:cNvSpPr>
            <a:spLocks noGrp="1"/>
          </p:cNvSpPr>
          <p:nvPr>
            <p:ph idx="1"/>
          </p:nvPr>
        </p:nvSpPr>
        <p:spPr>
          <a:xfrm>
            <a:off x="457200" y="990600"/>
            <a:ext cx="8229600" cy="4525963"/>
          </a:xfrm>
        </p:spPr>
        <p:txBody>
          <a:bodyPr>
            <a:normAutofit fontScale="92500" lnSpcReduction="10000"/>
          </a:bodyPr>
          <a:lstStyle/>
          <a:p>
            <a:pPr lvl="0"/>
            <a:r>
              <a:rPr lang="en-US" dirty="0" smtClean="0"/>
              <a:t>They </a:t>
            </a:r>
            <a:r>
              <a:rPr lang="en-US" dirty="0"/>
              <a:t>may cause </a:t>
            </a:r>
            <a:r>
              <a:rPr lang="en-US" dirty="0" err="1"/>
              <a:t>cholestatic</a:t>
            </a:r>
            <a:r>
              <a:rPr lang="en-US" dirty="0"/>
              <a:t> hepatitis which is an allergic reaction that present with abdominal pains, </a:t>
            </a:r>
            <a:r>
              <a:rPr lang="en-US" dirty="0" err="1"/>
              <a:t>hepatomegally</a:t>
            </a:r>
            <a:r>
              <a:rPr lang="en-US" dirty="0"/>
              <a:t>, jaundice, and fever.</a:t>
            </a:r>
          </a:p>
          <a:p>
            <a:pPr lvl="0"/>
            <a:r>
              <a:rPr lang="en-US" dirty="0"/>
              <a:t> GIT disturbance </a:t>
            </a:r>
            <a:r>
              <a:rPr lang="en-US" dirty="0" smtClean="0"/>
              <a:t>(</a:t>
            </a:r>
            <a:r>
              <a:rPr lang="en-US" altLang="en-US" dirty="0" smtClean="0">
                <a:solidFill>
                  <a:srgbClr val="FF0000"/>
                </a:solidFill>
                <a:ea typeface="ＭＳ Ｐゴシック" pitchFamily="34" charset="-128"/>
              </a:rPr>
              <a:t>Most </a:t>
            </a:r>
            <a:r>
              <a:rPr lang="en-US" altLang="en-US" dirty="0">
                <a:solidFill>
                  <a:srgbClr val="FF0000"/>
                </a:solidFill>
                <a:ea typeface="ＭＳ Ｐゴシック" pitchFamily="34" charset="-128"/>
              </a:rPr>
              <a:t>common with </a:t>
            </a:r>
            <a:r>
              <a:rPr lang="en-US" altLang="en-US" dirty="0" err="1">
                <a:solidFill>
                  <a:srgbClr val="FF0000"/>
                </a:solidFill>
                <a:ea typeface="ＭＳ Ｐゴシック" pitchFamily="34" charset="-128"/>
              </a:rPr>
              <a:t>erythro</a:t>
            </a:r>
            <a:r>
              <a:rPr lang="en-US" altLang="en-US" dirty="0">
                <a:solidFill>
                  <a:srgbClr val="FF0000"/>
                </a:solidFill>
                <a:ea typeface="ＭＳ Ｐゴシック" pitchFamily="34" charset="-128"/>
              </a:rPr>
              <a:t>; less with new </a:t>
            </a:r>
            <a:r>
              <a:rPr lang="en-US" altLang="en-US" dirty="0" smtClean="0">
                <a:solidFill>
                  <a:srgbClr val="FF0000"/>
                </a:solidFill>
                <a:ea typeface="ＭＳ Ｐゴシック" pitchFamily="34" charset="-128"/>
              </a:rPr>
              <a:t>agents)</a:t>
            </a:r>
            <a:r>
              <a:rPr lang="en-US" dirty="0" smtClean="0">
                <a:solidFill>
                  <a:srgbClr val="FF0000"/>
                </a:solidFill>
              </a:rPr>
              <a:t>e.g</a:t>
            </a:r>
            <a:r>
              <a:rPr lang="en-US" dirty="0"/>
              <a:t>. diarrhea abdominal discomfort, cramping, nausea and vomiting may occur. Others include headache and dizziness. May cause hepatotoxicity in 10% of pregnant women hence it is not recommended in pregnancy unless the benefit outweighs the risk.</a:t>
            </a:r>
          </a:p>
          <a:p>
            <a:pPr marL="0" indent="0">
              <a:buNone/>
            </a:pPr>
            <a:endParaRPr lang="en-US" dirty="0"/>
          </a:p>
          <a:p>
            <a:endParaRPr lang="en-US" dirty="0"/>
          </a:p>
        </p:txBody>
      </p:sp>
    </p:spTree>
    <p:extLst>
      <p:ext uri="{BB962C8B-B14F-4D97-AF65-F5344CB8AC3E}">
        <p14:creationId xmlns:p14="http://schemas.microsoft.com/office/powerpoint/2010/main" val="15075465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5400" dirty="0">
                <a:ea typeface="ＭＳ Ｐゴシック" pitchFamily="34" charset="-128"/>
              </a:rPr>
              <a:t>Macrolides</a:t>
            </a:r>
            <a:br>
              <a:rPr lang="en-US" altLang="en-US" sz="5400" dirty="0">
                <a:ea typeface="ＭＳ Ｐゴシック" pitchFamily="34" charset="-128"/>
              </a:rPr>
            </a:br>
            <a:r>
              <a:rPr lang="en-US" altLang="en-US" dirty="0">
                <a:ea typeface="ＭＳ Ｐゴシック" pitchFamily="34" charset="-128"/>
              </a:rPr>
              <a:t>Drug Interactions</a:t>
            </a:r>
            <a:endParaRPr lang="en-US" dirty="0"/>
          </a:p>
        </p:txBody>
      </p:sp>
      <p:sp>
        <p:nvSpPr>
          <p:cNvPr id="3" name="Content Placeholder 2"/>
          <p:cNvSpPr>
            <a:spLocks noGrp="1"/>
          </p:cNvSpPr>
          <p:nvPr>
            <p:ph idx="1"/>
          </p:nvPr>
        </p:nvSpPr>
        <p:spPr/>
        <p:txBody>
          <a:bodyPr/>
          <a:lstStyle/>
          <a:p>
            <a:pPr>
              <a:lnSpc>
                <a:spcPct val="90000"/>
              </a:lnSpc>
              <a:buSzPct val="110000"/>
              <a:buNone/>
            </a:pPr>
            <a:r>
              <a:rPr lang="en-US" altLang="en-US" dirty="0">
                <a:solidFill>
                  <a:srgbClr val="66FFFF"/>
                </a:solidFill>
                <a:ea typeface="ＭＳ Ｐゴシック" pitchFamily="34" charset="-128"/>
              </a:rPr>
              <a:t>Erythromycin</a:t>
            </a:r>
            <a:r>
              <a:rPr lang="en-US" altLang="en-US" dirty="0">
                <a:ea typeface="ＭＳ Ｐゴシック" pitchFamily="34" charset="-128"/>
              </a:rPr>
              <a:t> and </a:t>
            </a:r>
            <a:r>
              <a:rPr lang="en-US" altLang="en-US" dirty="0">
                <a:solidFill>
                  <a:srgbClr val="66FFFF"/>
                </a:solidFill>
                <a:ea typeface="ＭＳ Ｐゴシック" pitchFamily="34" charset="-128"/>
              </a:rPr>
              <a:t>Clarithromycin</a:t>
            </a:r>
            <a:r>
              <a:rPr lang="en-US" altLang="en-US" dirty="0">
                <a:ea typeface="ＭＳ Ｐゴシック" pitchFamily="34" charset="-128"/>
              </a:rPr>
              <a:t> ONLY– are</a:t>
            </a:r>
            <a:r>
              <a:rPr lang="en-US" altLang="en-US" b="1" i="1" dirty="0">
                <a:solidFill>
                  <a:srgbClr val="00FF00"/>
                </a:solidFill>
                <a:ea typeface="ＭＳ Ｐゴシック" pitchFamily="34" charset="-128"/>
              </a:rPr>
              <a:t> inhibitors</a:t>
            </a:r>
            <a:r>
              <a:rPr lang="en-US" altLang="en-US" dirty="0">
                <a:ea typeface="ＭＳ Ｐゴシック" pitchFamily="34" charset="-128"/>
              </a:rPr>
              <a:t> of cytochrome p450 system in the liver; may increase concentrations of:</a:t>
            </a:r>
          </a:p>
          <a:p>
            <a:pPr>
              <a:lnSpc>
                <a:spcPct val="90000"/>
              </a:lnSpc>
              <a:buSzPct val="110000"/>
              <a:buNone/>
            </a:pPr>
            <a:r>
              <a:rPr lang="en-US" altLang="en-US" dirty="0">
                <a:ea typeface="ＭＳ Ｐゴシック" pitchFamily="34" charset="-128"/>
              </a:rPr>
              <a:t>  </a:t>
            </a:r>
            <a:endParaRPr lang="en-US" altLang="en-US" dirty="0">
              <a:solidFill>
                <a:srgbClr val="66FFFF"/>
              </a:solidFill>
              <a:ea typeface="ＭＳ Ｐゴシック" pitchFamily="34" charset="-128"/>
            </a:endParaRPr>
          </a:p>
          <a:p>
            <a:pPr lvl="1">
              <a:lnSpc>
                <a:spcPct val="90000"/>
              </a:lnSpc>
              <a:buClr>
                <a:srgbClr val="66FFFF"/>
              </a:buClr>
              <a:buSzPct val="80000"/>
              <a:buNone/>
            </a:pPr>
            <a:r>
              <a:rPr lang="en-US" altLang="en-US" dirty="0">
                <a:ea typeface="ＭＳ Ｐゴシック" pitchFamily="34" charset="-128"/>
              </a:rPr>
              <a:t>	Theophylline		Digoxin, </a:t>
            </a:r>
            <a:r>
              <a:rPr lang="en-US" altLang="en-US" dirty="0" err="1">
                <a:ea typeface="ＭＳ Ｐゴシック" pitchFamily="34" charset="-128"/>
              </a:rPr>
              <a:t>Disopyramide</a:t>
            </a:r>
            <a:r>
              <a:rPr lang="en-US" altLang="en-US" dirty="0">
                <a:ea typeface="ＭＳ Ｐゴシック" pitchFamily="34" charset="-128"/>
              </a:rPr>
              <a:t>	</a:t>
            </a:r>
          </a:p>
          <a:p>
            <a:pPr lvl="1">
              <a:lnSpc>
                <a:spcPct val="90000"/>
              </a:lnSpc>
              <a:buClr>
                <a:srgbClr val="66FFFF"/>
              </a:buClr>
              <a:buSzPct val="80000"/>
              <a:buNone/>
            </a:pPr>
            <a:r>
              <a:rPr lang="en-US" altLang="en-US" dirty="0">
                <a:ea typeface="ＭＳ Ｐゴシック" pitchFamily="34" charset="-128"/>
              </a:rPr>
              <a:t>	Carbamazepine	</a:t>
            </a:r>
            <a:r>
              <a:rPr lang="en-US" altLang="en-US" dirty="0" err="1">
                <a:ea typeface="ＭＳ Ｐゴシック" pitchFamily="34" charset="-128"/>
              </a:rPr>
              <a:t>Valproic</a:t>
            </a:r>
            <a:r>
              <a:rPr lang="en-US" altLang="en-US" dirty="0">
                <a:ea typeface="ＭＳ Ｐゴシック" pitchFamily="34" charset="-128"/>
              </a:rPr>
              <a:t> acid</a:t>
            </a:r>
          </a:p>
          <a:p>
            <a:pPr lvl="1">
              <a:lnSpc>
                <a:spcPct val="90000"/>
              </a:lnSpc>
              <a:buClr>
                <a:srgbClr val="66FFFF"/>
              </a:buClr>
              <a:buSzPct val="80000"/>
              <a:buNone/>
            </a:pPr>
            <a:r>
              <a:rPr lang="en-US" altLang="en-US" dirty="0">
                <a:ea typeface="ＭＳ Ｐゴシック" pitchFamily="34" charset="-128"/>
              </a:rPr>
              <a:t>	Cyclosporine		</a:t>
            </a:r>
            <a:r>
              <a:rPr lang="en-US" altLang="en-US" dirty="0" err="1">
                <a:ea typeface="ＭＳ Ｐゴシック" pitchFamily="34" charset="-128"/>
              </a:rPr>
              <a:t>Terfenadine</a:t>
            </a:r>
            <a:r>
              <a:rPr lang="en-US" altLang="en-US" dirty="0">
                <a:ea typeface="ＭＳ Ｐゴシック" pitchFamily="34" charset="-128"/>
              </a:rPr>
              <a:t>, </a:t>
            </a:r>
            <a:r>
              <a:rPr lang="en-US" altLang="en-US" dirty="0" err="1">
                <a:ea typeface="ＭＳ Ｐゴシック" pitchFamily="34" charset="-128"/>
              </a:rPr>
              <a:t>Astemizole</a:t>
            </a:r>
            <a:endParaRPr lang="en-US" altLang="en-US" dirty="0">
              <a:ea typeface="ＭＳ Ｐゴシック" pitchFamily="34" charset="-128"/>
            </a:endParaRPr>
          </a:p>
          <a:p>
            <a:pPr lvl="1">
              <a:lnSpc>
                <a:spcPct val="90000"/>
              </a:lnSpc>
              <a:buClr>
                <a:srgbClr val="66FFFF"/>
              </a:buClr>
              <a:buSzPct val="80000"/>
              <a:buNone/>
            </a:pPr>
            <a:r>
              <a:rPr lang="en-US" altLang="en-US" dirty="0">
                <a:ea typeface="ＭＳ Ｐゴシック" pitchFamily="34" charset="-128"/>
              </a:rPr>
              <a:t>	Phenytoin		</a:t>
            </a:r>
            <a:r>
              <a:rPr lang="en-US" altLang="en-US" dirty="0" err="1">
                <a:ea typeface="ＭＳ Ｐゴシック" pitchFamily="34" charset="-128"/>
              </a:rPr>
              <a:t>Cisapride</a:t>
            </a:r>
            <a:endParaRPr lang="en-US" altLang="en-US" dirty="0">
              <a:ea typeface="ＭＳ Ｐゴシック" pitchFamily="34" charset="-128"/>
            </a:endParaRPr>
          </a:p>
          <a:p>
            <a:pPr lvl="1">
              <a:lnSpc>
                <a:spcPct val="90000"/>
              </a:lnSpc>
              <a:buClr>
                <a:srgbClr val="66FFFF"/>
              </a:buClr>
              <a:buSzPct val="80000"/>
              <a:buNone/>
            </a:pPr>
            <a:r>
              <a:rPr lang="en-US" altLang="en-US" dirty="0">
                <a:ea typeface="ＭＳ Ｐゴシック" pitchFamily="34" charset="-128"/>
              </a:rPr>
              <a:t>	Warfarin		Ergot alkaloids</a:t>
            </a:r>
          </a:p>
          <a:p>
            <a:endParaRPr lang="en-US" dirty="0"/>
          </a:p>
        </p:txBody>
      </p:sp>
    </p:spTree>
    <p:extLst>
      <p:ext uri="{BB962C8B-B14F-4D97-AF65-F5344CB8AC3E}">
        <p14:creationId xmlns:p14="http://schemas.microsoft.com/office/powerpoint/2010/main" val="3688158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Beta-lactam </a:t>
            </a:r>
            <a:r>
              <a:rPr lang="en-US" dirty="0" smtClean="0">
                <a:solidFill>
                  <a:srgbClr val="C00000"/>
                </a:solidFill>
              </a:rPr>
              <a:t>antibiotics</a:t>
            </a:r>
            <a:endParaRPr lang="en-US" dirty="0">
              <a:solidFill>
                <a:srgbClr val="C00000"/>
              </a:solidFill>
            </a:endParaRPr>
          </a:p>
        </p:txBody>
      </p:sp>
      <p:sp>
        <p:nvSpPr>
          <p:cNvPr id="3" name="Content Placeholder 2"/>
          <p:cNvSpPr>
            <a:spLocks noGrp="1"/>
          </p:cNvSpPr>
          <p:nvPr>
            <p:ph idx="1"/>
          </p:nvPr>
        </p:nvSpPr>
        <p:spPr/>
        <p:txBody>
          <a:bodyPr/>
          <a:lstStyle/>
          <a:p>
            <a:r>
              <a:rPr lang="en-US" dirty="0"/>
              <a:t>They all possess the beta - lactam ring as a basic chemical structure and are further subdivided into: </a:t>
            </a:r>
            <a:endParaRPr lang="en-US" dirty="0" smtClean="0">
              <a:effectLst/>
            </a:endParaRPr>
          </a:p>
          <a:p>
            <a:pPr marL="514350" indent="-514350">
              <a:buFont typeface="+mj-lt"/>
              <a:buAutoNum type="arabicPeriod"/>
            </a:pPr>
            <a:r>
              <a:rPr lang="en-US" dirty="0"/>
              <a:t>	</a:t>
            </a:r>
            <a:r>
              <a:rPr lang="en-US" dirty="0" err="1" smtClean="0"/>
              <a:t>Penicillins</a:t>
            </a:r>
            <a:endParaRPr lang="en-US" dirty="0"/>
          </a:p>
          <a:p>
            <a:pPr marL="514350" indent="-514350">
              <a:buFont typeface="+mj-lt"/>
              <a:buAutoNum type="arabicPeriod"/>
            </a:pPr>
            <a:r>
              <a:rPr lang="en-US" dirty="0" smtClean="0"/>
              <a:t>    Cephalosporin</a:t>
            </a:r>
            <a:endParaRPr lang="en-US" dirty="0"/>
          </a:p>
          <a:p>
            <a:endParaRPr lang="en-US" dirty="0"/>
          </a:p>
        </p:txBody>
      </p:sp>
    </p:spTree>
    <p:extLst>
      <p:ext uri="{BB962C8B-B14F-4D97-AF65-F5344CB8AC3E}">
        <p14:creationId xmlns:p14="http://schemas.microsoft.com/office/powerpoint/2010/main" val="40534106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t>SULPHONAMIDES</a:t>
            </a:r>
            <a:r>
              <a:rPr lang="en-US" dirty="0"/>
              <a:t/>
            </a:r>
            <a:br>
              <a:rPr lang="en-US" dirty="0"/>
            </a:br>
            <a:endParaRPr lang="en-US" dirty="0"/>
          </a:p>
        </p:txBody>
      </p:sp>
      <p:sp>
        <p:nvSpPr>
          <p:cNvPr id="3" name="Content Placeholder 2"/>
          <p:cNvSpPr>
            <a:spLocks noGrp="1"/>
          </p:cNvSpPr>
          <p:nvPr>
            <p:ph idx="1"/>
          </p:nvPr>
        </p:nvSpPr>
        <p:spPr/>
        <p:txBody>
          <a:bodyPr>
            <a:noAutofit/>
          </a:bodyPr>
          <a:lstStyle/>
          <a:p>
            <a:r>
              <a:rPr lang="en-US" sz="2800" dirty="0"/>
              <a:t>They contain </a:t>
            </a:r>
            <a:r>
              <a:rPr lang="en-US" sz="2800" dirty="0" err="1"/>
              <a:t>sulpha</a:t>
            </a:r>
            <a:r>
              <a:rPr lang="en-US" sz="2800" dirty="0"/>
              <a:t> moiety in their </a:t>
            </a:r>
            <a:r>
              <a:rPr lang="en-US" sz="2800" dirty="0" smtClean="0"/>
              <a:t>structure</a:t>
            </a:r>
          </a:p>
          <a:p>
            <a:r>
              <a:rPr lang="en-US" altLang="en-US" sz="2800" dirty="0"/>
              <a:t>One of the oldest - broad spectrum - gram - &amp; gram +</a:t>
            </a:r>
          </a:p>
          <a:p>
            <a:r>
              <a:rPr lang="en-US" altLang="en-US" sz="2800" dirty="0"/>
              <a:t>First group of drugs used against </a:t>
            </a:r>
            <a:r>
              <a:rPr lang="en-US" altLang="en-US" sz="2800" dirty="0" smtClean="0"/>
              <a:t>bacteria</a:t>
            </a:r>
            <a:endParaRPr lang="en-US" sz="2800" dirty="0" smtClean="0"/>
          </a:p>
          <a:p>
            <a:r>
              <a:rPr lang="en-US" sz="2800" b="1" dirty="0"/>
              <a:t>Mode of Action</a:t>
            </a:r>
            <a:r>
              <a:rPr lang="en-US" sz="2800" dirty="0"/>
              <a:t> </a:t>
            </a:r>
          </a:p>
          <a:p>
            <a:r>
              <a:rPr lang="en-US" sz="2800" dirty="0" err="1"/>
              <a:t>Sulphonamides</a:t>
            </a:r>
            <a:r>
              <a:rPr lang="en-US" sz="2800" dirty="0"/>
              <a:t> act by inhibiting the formation of folic acid within the bacteria which is required for synthesis of DNA hence they are bacteriostatic.</a:t>
            </a:r>
          </a:p>
          <a:p>
            <a:r>
              <a:rPr lang="en-US" sz="2800" dirty="0" err="1"/>
              <a:t>Salphonamides</a:t>
            </a:r>
            <a:r>
              <a:rPr lang="en-US" sz="2800" dirty="0"/>
              <a:t> alone are bacteriostatic but when combined with trimethoprim they become bactericidal and potentiate its effects</a:t>
            </a:r>
          </a:p>
          <a:p>
            <a:pPr marL="0" indent="0">
              <a:buNone/>
            </a:pPr>
            <a:endParaRPr lang="en-US" sz="2800" dirty="0"/>
          </a:p>
        </p:txBody>
      </p:sp>
    </p:spTree>
    <p:extLst>
      <p:ext uri="{BB962C8B-B14F-4D97-AF65-F5344CB8AC3E}">
        <p14:creationId xmlns:p14="http://schemas.microsoft.com/office/powerpoint/2010/main" val="7964323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Examples</a:t>
            </a:r>
            <a:r>
              <a:rPr lang="en-US" dirty="0"/>
              <a:t> </a:t>
            </a:r>
            <a:br>
              <a:rPr lang="en-US" dirty="0"/>
            </a:br>
            <a:endParaRPr lang="en-US" dirty="0"/>
          </a:p>
        </p:txBody>
      </p:sp>
      <p:sp>
        <p:nvSpPr>
          <p:cNvPr id="3" name="Content Placeholder 2"/>
          <p:cNvSpPr>
            <a:spLocks noGrp="1"/>
          </p:cNvSpPr>
          <p:nvPr>
            <p:ph idx="1"/>
          </p:nvPr>
        </p:nvSpPr>
        <p:spPr/>
        <p:txBody>
          <a:bodyPr/>
          <a:lstStyle/>
          <a:p>
            <a:pPr lvl="0"/>
            <a:r>
              <a:rPr lang="en-US" dirty="0" err="1" smtClean="0"/>
              <a:t>sulphadiazine</a:t>
            </a:r>
            <a:r>
              <a:rPr lang="en-US" dirty="0"/>
              <a:t>, </a:t>
            </a:r>
            <a:r>
              <a:rPr lang="en-US" dirty="0" err="1"/>
              <a:t>Sulfisoxazole</a:t>
            </a:r>
            <a:r>
              <a:rPr lang="en-US" dirty="0"/>
              <a:t>, </a:t>
            </a:r>
            <a:r>
              <a:rPr lang="en-US" dirty="0" err="1"/>
              <a:t>sulphadimidine</a:t>
            </a:r>
            <a:r>
              <a:rPr lang="en-US" dirty="0"/>
              <a:t>, </a:t>
            </a:r>
            <a:r>
              <a:rPr lang="en-US" dirty="0" err="1"/>
              <a:t>Sulfasazine</a:t>
            </a:r>
            <a:r>
              <a:rPr lang="en-US" dirty="0"/>
              <a:t>, </a:t>
            </a:r>
            <a:r>
              <a:rPr lang="en-US" dirty="0" err="1"/>
              <a:t>sulfametopyrazine,Suphamethaxole</a:t>
            </a:r>
            <a:endParaRPr lang="en-US" dirty="0"/>
          </a:p>
          <a:p>
            <a:pPr lvl="0"/>
            <a:r>
              <a:rPr lang="en-US" dirty="0" err="1"/>
              <a:t>Topicals</a:t>
            </a:r>
            <a:r>
              <a:rPr lang="en-US" dirty="0"/>
              <a:t> like silver  </a:t>
            </a:r>
            <a:r>
              <a:rPr lang="en-US" dirty="0" err="1"/>
              <a:t>sulphadiazine</a:t>
            </a:r>
            <a:r>
              <a:rPr lang="en-US" dirty="0"/>
              <a:t>, </a:t>
            </a:r>
            <a:r>
              <a:rPr lang="en-US" dirty="0" err="1"/>
              <a:t>sulphacetamide</a:t>
            </a:r>
            <a:endParaRPr lang="en-US" dirty="0"/>
          </a:p>
          <a:p>
            <a:r>
              <a:rPr lang="en-US" dirty="0" err="1"/>
              <a:t>Cotrimoxazole</a:t>
            </a:r>
            <a:r>
              <a:rPr lang="en-US" dirty="0"/>
              <a:t> ( </a:t>
            </a:r>
            <a:r>
              <a:rPr lang="en-US" dirty="0" err="1" smtClean="0"/>
              <a:t>sulphamethazole</a:t>
            </a:r>
            <a:r>
              <a:rPr lang="en-US" dirty="0" smtClean="0"/>
              <a:t> 800mg  </a:t>
            </a:r>
            <a:r>
              <a:rPr lang="en-US" dirty="0"/>
              <a:t>+ </a:t>
            </a:r>
            <a:r>
              <a:rPr lang="en-US" dirty="0" smtClean="0"/>
              <a:t> </a:t>
            </a:r>
            <a:r>
              <a:rPr lang="en-US" dirty="0" err="1" smtClean="0"/>
              <a:t>trimethoprime</a:t>
            </a:r>
            <a:r>
              <a:rPr lang="en-US" dirty="0" smtClean="0"/>
              <a:t> 160mg </a:t>
            </a:r>
            <a:endParaRPr lang="en-US" dirty="0"/>
          </a:p>
        </p:txBody>
      </p:sp>
    </p:spTree>
    <p:extLst>
      <p:ext uri="{BB962C8B-B14F-4D97-AF65-F5344CB8AC3E}">
        <p14:creationId xmlns:p14="http://schemas.microsoft.com/office/powerpoint/2010/main" val="1862614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a:t>
            </a:r>
            <a:endParaRPr lang="en-US" dirty="0"/>
          </a:p>
        </p:txBody>
      </p:sp>
      <p:sp>
        <p:nvSpPr>
          <p:cNvPr id="3" name="Content Placeholder 2"/>
          <p:cNvSpPr>
            <a:spLocks noGrp="1"/>
          </p:cNvSpPr>
          <p:nvPr>
            <p:ph idx="1"/>
          </p:nvPr>
        </p:nvSpPr>
        <p:spPr/>
        <p:txBody>
          <a:bodyPr>
            <a:normAutofit/>
          </a:bodyPr>
          <a:lstStyle/>
          <a:p>
            <a:pPr lvl="0"/>
            <a:r>
              <a:rPr lang="en-US" b="1" dirty="0"/>
              <a:t>Uses </a:t>
            </a:r>
            <a:r>
              <a:rPr lang="en-US" b="1" dirty="0" smtClean="0"/>
              <a:t>of</a:t>
            </a:r>
            <a:r>
              <a:rPr lang="en-US" dirty="0"/>
              <a:t> </a:t>
            </a:r>
            <a:r>
              <a:rPr lang="en-US" dirty="0" err="1"/>
              <a:t>Cotrimoxazole</a:t>
            </a:r>
            <a:r>
              <a:rPr lang="en-US" b="1" dirty="0" smtClean="0"/>
              <a:t>   </a:t>
            </a:r>
            <a:r>
              <a:rPr lang="en-US" b="1" dirty="0"/>
              <a:t>( </a:t>
            </a:r>
            <a:r>
              <a:rPr lang="en-US" b="1" dirty="0" err="1"/>
              <a:t>seprin</a:t>
            </a:r>
            <a:r>
              <a:rPr lang="en-US" dirty="0" smtClean="0"/>
              <a:t>)</a:t>
            </a:r>
            <a:endParaRPr lang="en-US" dirty="0"/>
          </a:p>
          <a:p>
            <a:r>
              <a:rPr lang="en-US" dirty="0"/>
              <a:t>-Pneumonia due to pneumocystis </a:t>
            </a:r>
            <a:r>
              <a:rPr lang="en-US" dirty="0" err="1"/>
              <a:t>carinii</a:t>
            </a:r>
            <a:r>
              <a:rPr lang="en-US" dirty="0"/>
              <a:t>, toxoplasmosis, UTI, URTI, LRTI Sometimes chronic bronchitis and in prophylaxis of PCP</a:t>
            </a:r>
          </a:p>
          <a:p>
            <a:pPr lvl="0"/>
            <a:r>
              <a:rPr lang="en-US" dirty="0"/>
              <a:t> </a:t>
            </a:r>
            <a:r>
              <a:rPr lang="en-US" b="1" dirty="0"/>
              <a:t>Silver </a:t>
            </a:r>
            <a:r>
              <a:rPr lang="en-US" b="1" dirty="0" err="1"/>
              <a:t>sulphadiazine</a:t>
            </a:r>
            <a:r>
              <a:rPr lang="en-US" b="1" dirty="0"/>
              <a:t> </a:t>
            </a:r>
            <a:r>
              <a:rPr lang="en-US" dirty="0"/>
              <a:t>is used in prophylaxis/treatment of Burns; legs ulcers pressure sores etc. because of their wide antibacterial </a:t>
            </a:r>
            <a:r>
              <a:rPr lang="en-US" dirty="0" smtClean="0"/>
              <a:t>spectrum</a:t>
            </a:r>
            <a:endParaRPr lang="en-US" dirty="0"/>
          </a:p>
        </p:txBody>
      </p:sp>
    </p:spTree>
    <p:extLst>
      <p:ext uri="{BB962C8B-B14F-4D97-AF65-F5344CB8AC3E}">
        <p14:creationId xmlns:p14="http://schemas.microsoft.com/office/powerpoint/2010/main" val="34213637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altLang="en-US" u="sng" dirty="0">
                <a:solidFill>
                  <a:srgbClr val="FF0000"/>
                </a:solidFill>
              </a:rPr>
              <a:t>Special consideration</a:t>
            </a:r>
            <a:r>
              <a:rPr lang="en-US" altLang="en-US" dirty="0">
                <a:solidFill>
                  <a:srgbClr val="FF0000"/>
                </a:solidFill>
              </a:rPr>
              <a:t> </a:t>
            </a:r>
            <a:r>
              <a:rPr lang="en-US" altLang="en-US" dirty="0"/>
              <a:t>- Drink fluids to prevent </a:t>
            </a:r>
            <a:r>
              <a:rPr lang="en-US" altLang="en-US" dirty="0" err="1"/>
              <a:t>crystalluria</a:t>
            </a:r>
            <a:r>
              <a:rPr lang="en-US" altLang="en-US" dirty="0"/>
              <a:t> (d/t poor water solubility) &amp; </a:t>
            </a:r>
            <a:r>
              <a:rPr lang="en-US" altLang="en-US" dirty="0" smtClean="0"/>
              <a:t>hematuria</a:t>
            </a:r>
          </a:p>
          <a:p>
            <a:r>
              <a:rPr lang="en-US" altLang="en-US" dirty="0" smtClean="0">
                <a:solidFill>
                  <a:srgbClr val="FF0000"/>
                </a:solidFill>
              </a:rPr>
              <a:t>Side effects</a:t>
            </a:r>
          </a:p>
          <a:p>
            <a:pPr>
              <a:buFontTx/>
              <a:buNone/>
            </a:pPr>
            <a:r>
              <a:rPr lang="en-US" altLang="en-US" dirty="0"/>
              <a:t>- allergic response - skin rash &amp; itching</a:t>
            </a:r>
          </a:p>
          <a:p>
            <a:pPr>
              <a:buFontTx/>
              <a:buNone/>
            </a:pPr>
            <a:r>
              <a:rPr lang="en-US" altLang="en-US" dirty="0"/>
              <a:t>   - Anaphylaxis not </a:t>
            </a:r>
            <a:r>
              <a:rPr lang="en-US" altLang="en-US" dirty="0" smtClean="0"/>
              <a:t>common</a:t>
            </a:r>
            <a:endParaRPr lang="en-US" altLang="en-US" dirty="0"/>
          </a:p>
          <a:p>
            <a:pPr>
              <a:buFontTx/>
              <a:buNone/>
            </a:pPr>
            <a:r>
              <a:rPr lang="en-US" altLang="en-US" dirty="0"/>
              <a:t>   - GI </a:t>
            </a:r>
            <a:r>
              <a:rPr lang="en-US" altLang="en-US" dirty="0" smtClean="0"/>
              <a:t>disturbances</a:t>
            </a:r>
            <a:r>
              <a:rPr lang="en-US" dirty="0"/>
              <a:t>  </a:t>
            </a:r>
            <a:r>
              <a:rPr lang="en-US" dirty="0" smtClean="0"/>
              <a:t>i.e. </a:t>
            </a:r>
            <a:r>
              <a:rPr lang="en-US" dirty="0"/>
              <a:t>nausea and </a:t>
            </a:r>
            <a:r>
              <a:rPr lang="en-US" dirty="0" smtClean="0"/>
              <a:t>   vomiting</a:t>
            </a:r>
            <a:r>
              <a:rPr lang="en-US" dirty="0"/>
              <a:t>, </a:t>
            </a:r>
            <a:endParaRPr lang="en-US" altLang="en-US" dirty="0"/>
          </a:p>
          <a:p>
            <a:pPr>
              <a:buFontTx/>
              <a:buNone/>
            </a:pPr>
            <a:r>
              <a:rPr lang="en-US" altLang="en-US" dirty="0"/>
              <a:t>   - Photosensitivity</a:t>
            </a:r>
          </a:p>
          <a:p>
            <a:endParaRPr lang="en-US" altLang="en-US" dirty="0"/>
          </a:p>
          <a:p>
            <a:endParaRPr lang="en-US" dirty="0"/>
          </a:p>
        </p:txBody>
      </p:sp>
    </p:spTree>
    <p:extLst>
      <p:ext uri="{BB962C8B-B14F-4D97-AF65-F5344CB8AC3E}">
        <p14:creationId xmlns:p14="http://schemas.microsoft.com/office/powerpoint/2010/main" val="27445751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Side </a:t>
            </a:r>
            <a:r>
              <a:rPr lang="en-US" b="1" dirty="0" smtClean="0">
                <a:solidFill>
                  <a:srgbClr val="FF0000"/>
                </a:solidFill>
              </a:rPr>
              <a:t>effects</a:t>
            </a:r>
            <a:r>
              <a:rPr lang="en-US" dirty="0" smtClean="0">
                <a:solidFill>
                  <a:srgbClr val="FF0000"/>
                </a:solidFill>
              </a:rPr>
              <a:t>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smtClean="0"/>
              <a:t>headaches</a:t>
            </a:r>
            <a:r>
              <a:rPr lang="en-US" dirty="0"/>
              <a:t>, drug fever, rashes and pruritus, cyanosis, bone marrow depression, hepatitis, convulsions and ataxia. A serious adverse effect called </a:t>
            </a:r>
            <a:r>
              <a:rPr lang="en-US" dirty="0" err="1"/>
              <a:t>crystalluria</a:t>
            </a:r>
            <a:r>
              <a:rPr lang="en-US" dirty="0"/>
              <a:t> may occur in which case you should stop the treatment, folic acid deficiency anemia </a:t>
            </a:r>
          </a:p>
          <a:p>
            <a:pPr lvl="0"/>
            <a:r>
              <a:rPr lang="en-US" dirty="0"/>
              <a:t>Can be tetra genic especially in first trimester hence contraindicated in pregnancy</a:t>
            </a:r>
          </a:p>
          <a:p>
            <a:endParaRPr lang="en-US" dirty="0"/>
          </a:p>
          <a:p>
            <a:endParaRPr lang="en-US" dirty="0"/>
          </a:p>
        </p:txBody>
      </p:sp>
    </p:spTree>
    <p:extLst>
      <p:ext uri="{BB962C8B-B14F-4D97-AF65-F5344CB8AC3E}">
        <p14:creationId xmlns:p14="http://schemas.microsoft.com/office/powerpoint/2010/main" val="17021510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TETRACYCLINES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These are broad spectrum antibiotics</a:t>
            </a:r>
          </a:p>
          <a:p>
            <a:r>
              <a:rPr lang="en-US" dirty="0"/>
              <a:t>Old antibiotics, there structure contain four cyclic molecules</a:t>
            </a:r>
          </a:p>
          <a:p>
            <a:r>
              <a:rPr lang="en-US" b="1" dirty="0"/>
              <a:t>Mode of action</a:t>
            </a:r>
            <a:endParaRPr lang="en-US" dirty="0"/>
          </a:p>
          <a:p>
            <a:r>
              <a:rPr lang="en-US" dirty="0"/>
              <a:t> They inhibit protein synthesis hence preventing cell replication. Consequently, they are bacteriostatic</a:t>
            </a:r>
          </a:p>
          <a:p>
            <a:r>
              <a:rPr lang="en-US" b="1" dirty="0"/>
              <a:t>Examples</a:t>
            </a:r>
            <a:endParaRPr lang="en-US" dirty="0"/>
          </a:p>
          <a:p>
            <a:r>
              <a:rPr lang="en-US" dirty="0"/>
              <a:t>Tetracycline, doxycycline, minocycline, </a:t>
            </a:r>
            <a:r>
              <a:rPr lang="en-US" dirty="0" err="1"/>
              <a:t>oxytetracycline</a:t>
            </a:r>
            <a:r>
              <a:rPr lang="en-US" dirty="0"/>
              <a:t>, </a:t>
            </a:r>
          </a:p>
          <a:p>
            <a:endParaRPr lang="en-US" dirty="0"/>
          </a:p>
        </p:txBody>
      </p:sp>
    </p:spTree>
    <p:extLst>
      <p:ext uri="{BB962C8B-B14F-4D97-AF65-F5344CB8AC3E}">
        <p14:creationId xmlns:p14="http://schemas.microsoft.com/office/powerpoint/2010/main" val="15412903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Indications /Uses</a:t>
            </a:r>
            <a:endParaRPr lang="en-US" dirty="0">
              <a:solidFill>
                <a:srgbClr val="FF0000"/>
              </a:solidFill>
            </a:endParaRPr>
          </a:p>
        </p:txBody>
      </p:sp>
      <p:sp>
        <p:nvSpPr>
          <p:cNvPr id="3" name="Content Placeholder 2"/>
          <p:cNvSpPr>
            <a:spLocks noGrp="1"/>
          </p:cNvSpPr>
          <p:nvPr>
            <p:ph idx="1"/>
          </p:nvPr>
        </p:nvSpPr>
        <p:spPr/>
        <p:txBody>
          <a:bodyPr/>
          <a:lstStyle/>
          <a:p>
            <a:r>
              <a:rPr lang="en-US" b="1" dirty="0"/>
              <a:t>Antibacterial spectrum</a:t>
            </a:r>
            <a:endParaRPr lang="en-US" dirty="0"/>
          </a:p>
          <a:p>
            <a:r>
              <a:rPr lang="en-US" b="1" dirty="0"/>
              <a:t>-</a:t>
            </a:r>
            <a:r>
              <a:rPr lang="en-US" dirty="0"/>
              <a:t>quite broad spectrum antibiotic</a:t>
            </a:r>
          </a:p>
          <a:p>
            <a:r>
              <a:rPr lang="en-US" dirty="0"/>
              <a:t>-brucellosis, mycoplasma pneumonia, chlamydia, acne vulgaris </a:t>
            </a:r>
          </a:p>
          <a:p>
            <a:r>
              <a:rPr lang="en-US" dirty="0"/>
              <a:t>-nonspecific urethritis</a:t>
            </a:r>
          </a:p>
          <a:p>
            <a:r>
              <a:rPr lang="en-US" dirty="0"/>
              <a:t>-cholera caused by vibrio cholera</a:t>
            </a:r>
          </a:p>
          <a:p>
            <a:r>
              <a:rPr lang="en-US" dirty="0"/>
              <a:t>-Alternative to penicillin in treatment of UTI like syphilis, gonorrhea</a:t>
            </a:r>
          </a:p>
          <a:p>
            <a:endParaRPr lang="en-US" dirty="0"/>
          </a:p>
        </p:txBody>
      </p:sp>
    </p:spTree>
    <p:extLst>
      <p:ext uri="{BB962C8B-B14F-4D97-AF65-F5344CB8AC3E}">
        <p14:creationId xmlns:p14="http://schemas.microsoft.com/office/powerpoint/2010/main" val="142055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u="sng" dirty="0"/>
              <a:t>Considerations</a:t>
            </a:r>
            <a:br>
              <a:rPr lang="en-US" altLang="en-US" u="sng" dirty="0"/>
            </a:b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 </a:t>
            </a:r>
            <a:r>
              <a:rPr lang="en-US" altLang="en-US" dirty="0"/>
              <a:t>SE = Photosensitivity - sunburn </a:t>
            </a:r>
            <a:r>
              <a:rPr lang="en-US" altLang="en-US" dirty="0" err="1"/>
              <a:t>rxn</a:t>
            </a:r>
            <a:endParaRPr lang="en-US" altLang="en-US" dirty="0"/>
          </a:p>
          <a:p>
            <a:pPr>
              <a:lnSpc>
                <a:spcPct val="90000"/>
              </a:lnSpc>
              <a:buFontTx/>
              <a:buNone/>
            </a:pPr>
            <a:r>
              <a:rPr lang="en-US" altLang="en-US" dirty="0"/>
              <a:t>  - Should not be given to children &lt; 8 </a:t>
            </a:r>
            <a:r>
              <a:rPr lang="en-US" altLang="en-US" dirty="0" err="1" smtClean="0"/>
              <a:t>yrs</a:t>
            </a:r>
            <a:r>
              <a:rPr lang="en-US" altLang="en-US" dirty="0" smtClean="0"/>
              <a:t> or </a:t>
            </a:r>
            <a:r>
              <a:rPr lang="en-US" altLang="en-US" dirty="0"/>
              <a:t>to women in last trimester of pregnancy - Irreversibly discolors permanent teeth</a:t>
            </a:r>
          </a:p>
          <a:p>
            <a:pPr>
              <a:lnSpc>
                <a:spcPct val="90000"/>
              </a:lnSpc>
              <a:buFontTx/>
              <a:buNone/>
            </a:pPr>
            <a:r>
              <a:rPr lang="en-US" altLang="en-US" dirty="0"/>
              <a:t>  - Tetracycline during 1st trimester of pregnancy can cause birth defects</a:t>
            </a:r>
          </a:p>
          <a:p>
            <a:pPr>
              <a:lnSpc>
                <a:spcPct val="90000"/>
              </a:lnSpc>
              <a:buFontTx/>
              <a:buNone/>
            </a:pPr>
            <a:r>
              <a:rPr lang="en-US" altLang="en-US" dirty="0"/>
              <a:t>  - Take on an empty stomach - antacids &amp; dairy products prevent absorption of the </a:t>
            </a:r>
            <a:r>
              <a:rPr lang="en-US" altLang="en-US" dirty="0" smtClean="0"/>
              <a:t>drug</a:t>
            </a:r>
            <a:endParaRPr lang="en-US" altLang="en-US" dirty="0"/>
          </a:p>
        </p:txBody>
      </p:sp>
    </p:spTree>
    <p:extLst>
      <p:ext uri="{BB962C8B-B14F-4D97-AF65-F5344CB8AC3E}">
        <p14:creationId xmlns:p14="http://schemas.microsoft.com/office/powerpoint/2010/main" val="42814381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Adverse effects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GI disturbance</a:t>
            </a:r>
          </a:p>
          <a:p>
            <a:pPr lvl="0"/>
            <a:r>
              <a:rPr lang="en-US" dirty="0"/>
              <a:t>Diarrhea secondary to alteration of normal flora</a:t>
            </a:r>
          </a:p>
          <a:p>
            <a:pPr lvl="0"/>
            <a:r>
              <a:rPr lang="en-US" dirty="0"/>
              <a:t>Hepatic and renal disturbances</a:t>
            </a:r>
          </a:p>
          <a:p>
            <a:pPr lvl="0"/>
            <a:r>
              <a:rPr lang="en-US" dirty="0" err="1"/>
              <a:t>Vit</a:t>
            </a:r>
            <a:r>
              <a:rPr lang="en-US" dirty="0"/>
              <a:t> B complex deficiency</a:t>
            </a:r>
          </a:p>
          <a:p>
            <a:pPr lvl="0"/>
            <a:r>
              <a:rPr lang="en-US" dirty="0"/>
              <a:t>Interfere with bone development in children under 12 years  hence contra indicated for pregnant mother, lactating mothers and children</a:t>
            </a:r>
          </a:p>
          <a:p>
            <a:endParaRPr lang="en-US" dirty="0"/>
          </a:p>
        </p:txBody>
      </p:sp>
    </p:spTree>
    <p:extLst>
      <p:ext uri="{BB962C8B-B14F-4D97-AF65-F5344CB8AC3E}">
        <p14:creationId xmlns:p14="http://schemas.microsoft.com/office/powerpoint/2010/main" val="42325060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05373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Penicillins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These are the first antibiotics to be discovered in 1929. They were produced by growing one of the </a:t>
            </a:r>
            <a:r>
              <a:rPr lang="en-US" dirty="0" err="1"/>
              <a:t>penicillium</a:t>
            </a:r>
            <a:r>
              <a:rPr lang="en-US" dirty="0"/>
              <a:t> </a:t>
            </a:r>
            <a:r>
              <a:rPr lang="en-US" dirty="0" err="1"/>
              <a:t>moulds</a:t>
            </a:r>
            <a:r>
              <a:rPr lang="en-US" dirty="0"/>
              <a:t> in deep </a:t>
            </a:r>
            <a:r>
              <a:rPr lang="en-US" dirty="0" smtClean="0"/>
              <a:t>tanks.</a:t>
            </a:r>
            <a:r>
              <a:rPr lang="en-US" b="1" dirty="0"/>
              <a:t> </a:t>
            </a:r>
            <a:endParaRPr lang="en-US" b="1" dirty="0" smtClean="0"/>
          </a:p>
          <a:p>
            <a:r>
              <a:rPr lang="en-US" b="1" dirty="0" smtClean="0"/>
              <a:t>Mode </a:t>
            </a:r>
            <a:r>
              <a:rPr lang="en-US" b="1" dirty="0"/>
              <a:t>of action</a:t>
            </a:r>
            <a:endParaRPr lang="en-US" dirty="0"/>
          </a:p>
          <a:p>
            <a:r>
              <a:rPr lang="en-US" dirty="0"/>
              <a:t> </a:t>
            </a:r>
            <a:r>
              <a:rPr lang="en-US" dirty="0" err="1"/>
              <a:t>Penicillins</a:t>
            </a:r>
            <a:r>
              <a:rPr lang="en-US" dirty="0"/>
              <a:t> inhibit the synthesis of the cell wall of sensitive micro-organism hence bactericidal.</a:t>
            </a:r>
          </a:p>
          <a:p>
            <a:r>
              <a:rPr lang="en-US" dirty="0" err="1"/>
              <a:t>Penicillins</a:t>
            </a:r>
            <a:r>
              <a:rPr lang="en-US" dirty="0"/>
              <a:t> have different anti-bacterial spectrums which are the basis for further subdivision. Antibacterial spectrum means the range of micro-organisms whose infections a certain antimicrobial agent can be used to treat. </a:t>
            </a:r>
          </a:p>
          <a:p>
            <a:endParaRPr lang="en-US" dirty="0" smtClean="0"/>
          </a:p>
          <a:p>
            <a:endParaRPr lang="en-US" dirty="0"/>
          </a:p>
        </p:txBody>
      </p:sp>
    </p:spTree>
    <p:extLst>
      <p:ext uri="{BB962C8B-B14F-4D97-AF65-F5344CB8AC3E}">
        <p14:creationId xmlns:p14="http://schemas.microsoft.com/office/powerpoint/2010/main" val="15063556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Unclassified antibiotics </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1.Metronidazole</a:t>
            </a:r>
          </a:p>
          <a:p>
            <a:pPr marL="0" indent="0">
              <a:buNone/>
            </a:pPr>
            <a:r>
              <a:rPr lang="en-US" dirty="0" smtClean="0"/>
              <a:t>One of the  imidazole( antifungal) with antibacterial activity  especially anaerobic bacteria </a:t>
            </a:r>
          </a:p>
          <a:p>
            <a:r>
              <a:rPr lang="en-US" b="1" dirty="0" smtClean="0"/>
              <a:t>Mode of action: </a:t>
            </a:r>
          </a:p>
          <a:p>
            <a:pPr marL="0" indent="0">
              <a:buNone/>
            </a:pPr>
            <a:r>
              <a:rPr lang="en-US" dirty="0" smtClean="0"/>
              <a:t>Binds to DNA thus inhibiting bacterial nucleic acid synthesis </a:t>
            </a:r>
          </a:p>
          <a:p>
            <a:pPr marL="0" indent="0">
              <a:buNone/>
            </a:pPr>
            <a:r>
              <a:rPr lang="en-US" dirty="0" smtClean="0"/>
              <a:t>I</a:t>
            </a:r>
            <a:r>
              <a:rPr lang="en-US" b="1" dirty="0" smtClean="0"/>
              <a:t>ndications: </a:t>
            </a:r>
          </a:p>
          <a:p>
            <a:r>
              <a:rPr lang="en-US" dirty="0" smtClean="0"/>
              <a:t>Intestinal </a:t>
            </a:r>
            <a:r>
              <a:rPr lang="en-US" dirty="0" err="1" smtClean="0"/>
              <a:t>amoebiasis</a:t>
            </a:r>
            <a:r>
              <a:rPr lang="en-US" dirty="0" smtClean="0"/>
              <a:t>  and Giardiasis </a:t>
            </a:r>
          </a:p>
          <a:p>
            <a:r>
              <a:rPr lang="en-US" dirty="0" smtClean="0"/>
              <a:t>Rx of </a:t>
            </a:r>
            <a:r>
              <a:rPr lang="en-US" dirty="0" err="1" smtClean="0"/>
              <a:t>trichonomiasis</a:t>
            </a:r>
            <a:r>
              <a:rPr lang="en-US" dirty="0" smtClean="0"/>
              <a:t> </a:t>
            </a:r>
          </a:p>
          <a:p>
            <a:r>
              <a:rPr lang="en-US" dirty="0" smtClean="0"/>
              <a:t>Acute dental infections  </a:t>
            </a:r>
            <a:endParaRPr lang="en-US" dirty="0"/>
          </a:p>
        </p:txBody>
      </p:sp>
    </p:spTree>
    <p:extLst>
      <p:ext uri="{BB962C8B-B14F-4D97-AF65-F5344CB8AC3E}">
        <p14:creationId xmlns:p14="http://schemas.microsoft.com/office/powerpoint/2010/main" val="34101910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Surgical prophylaxis  </a:t>
            </a:r>
            <a:r>
              <a:rPr lang="en-US" dirty="0" err="1" smtClean="0"/>
              <a:t>esp</a:t>
            </a:r>
            <a:r>
              <a:rPr lang="en-US" dirty="0" smtClean="0"/>
              <a:t> colorectal</a:t>
            </a:r>
          </a:p>
          <a:p>
            <a:r>
              <a:rPr lang="en-US" dirty="0" smtClean="0"/>
              <a:t>Gingivitis </a:t>
            </a:r>
          </a:p>
          <a:p>
            <a:r>
              <a:rPr lang="en-US" dirty="0" smtClean="0"/>
              <a:t>Rx of helicobacter pylori infections </a:t>
            </a:r>
          </a:p>
          <a:p>
            <a:r>
              <a:rPr lang="en-US" dirty="0" smtClean="0"/>
              <a:t>Anaerobic bacterial infections </a:t>
            </a:r>
          </a:p>
          <a:p>
            <a:r>
              <a:rPr lang="en-US" b="1" dirty="0" smtClean="0"/>
              <a:t>Contraindications </a:t>
            </a:r>
          </a:p>
          <a:p>
            <a:r>
              <a:rPr lang="en-US" dirty="0" smtClean="0"/>
              <a:t>Pregnancy and lactation</a:t>
            </a:r>
          </a:p>
          <a:p>
            <a:r>
              <a:rPr lang="en-US" dirty="0" smtClean="0"/>
              <a:t>CNS disturbance </a:t>
            </a:r>
            <a:endParaRPr lang="en-US" dirty="0"/>
          </a:p>
        </p:txBody>
      </p:sp>
    </p:spTree>
    <p:extLst>
      <p:ext uri="{BB962C8B-B14F-4D97-AF65-F5344CB8AC3E}">
        <p14:creationId xmlns:p14="http://schemas.microsoft.com/office/powerpoint/2010/main" val="37604342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    Precaution:</a:t>
            </a:r>
          </a:p>
          <a:p>
            <a:r>
              <a:rPr lang="en-US" dirty="0" smtClean="0"/>
              <a:t>Avoid alcohol </a:t>
            </a:r>
          </a:p>
          <a:p>
            <a:r>
              <a:rPr lang="en-US" dirty="0" smtClean="0"/>
              <a:t>Concurrent antihypertensive therapy</a:t>
            </a:r>
          </a:p>
          <a:p>
            <a:pPr>
              <a:buFont typeface="Wingdings" pitchFamily="2" charset="2"/>
              <a:buChar char="q"/>
            </a:pPr>
            <a:r>
              <a:rPr lang="en-US" b="1" dirty="0" smtClean="0"/>
              <a:t>   Side effects :</a:t>
            </a:r>
          </a:p>
          <a:p>
            <a:pPr marL="0" indent="0">
              <a:buNone/>
            </a:pPr>
            <a:r>
              <a:rPr lang="en-US" b="1" dirty="0" smtClean="0"/>
              <a:t>-GI disturbance </a:t>
            </a:r>
          </a:p>
          <a:p>
            <a:pPr marL="0" indent="0">
              <a:buNone/>
            </a:pPr>
            <a:r>
              <a:rPr lang="en-US" b="1" dirty="0"/>
              <a:t> -</a:t>
            </a:r>
            <a:r>
              <a:rPr lang="en-US" b="1" dirty="0" smtClean="0"/>
              <a:t>Anorexia</a:t>
            </a:r>
          </a:p>
          <a:p>
            <a:pPr marL="0" indent="0">
              <a:buNone/>
            </a:pPr>
            <a:r>
              <a:rPr lang="en-US" b="1" dirty="0" smtClean="0"/>
              <a:t>-Metallic </a:t>
            </a:r>
            <a:r>
              <a:rPr lang="en-US" b="1" dirty="0" err="1" smtClean="0"/>
              <a:t>taste,Depression,insomia,Drowsiness</a:t>
            </a:r>
            <a:endParaRPr lang="en-US" b="1" dirty="0" smtClean="0"/>
          </a:p>
          <a:p>
            <a:pPr marL="0" indent="0">
              <a:buNone/>
            </a:pPr>
            <a:r>
              <a:rPr lang="en-US" b="1" dirty="0"/>
              <a:t>-</a:t>
            </a:r>
            <a:r>
              <a:rPr lang="en-US" b="1" dirty="0" smtClean="0"/>
              <a:t> Transient fall in BP, Bone marrow depression</a:t>
            </a:r>
          </a:p>
          <a:p>
            <a:pPr marL="0" indent="0">
              <a:buNone/>
            </a:pPr>
            <a:r>
              <a:rPr lang="en-US" b="1" dirty="0" smtClean="0"/>
              <a:t>Dry mouth ,headache, skin rushes ,dark urine</a:t>
            </a:r>
          </a:p>
          <a:p>
            <a:pPr marL="0" indent="0">
              <a:buNone/>
            </a:pPr>
            <a:endParaRPr lang="en-US" b="1" dirty="0"/>
          </a:p>
        </p:txBody>
      </p:sp>
    </p:spTree>
    <p:extLst>
      <p:ext uri="{BB962C8B-B14F-4D97-AF65-F5344CB8AC3E}">
        <p14:creationId xmlns:p14="http://schemas.microsoft.com/office/powerpoint/2010/main" val="111131012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401611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Chloramphenicol</a:t>
            </a:r>
            <a:endParaRPr lang="en-US" b="1" dirty="0"/>
          </a:p>
        </p:txBody>
      </p:sp>
      <p:sp>
        <p:nvSpPr>
          <p:cNvPr id="3" name="Content Placeholder 2"/>
          <p:cNvSpPr>
            <a:spLocks noGrp="1"/>
          </p:cNvSpPr>
          <p:nvPr>
            <p:ph idx="1"/>
          </p:nvPr>
        </p:nvSpPr>
        <p:spPr/>
        <p:txBody>
          <a:bodyPr/>
          <a:lstStyle/>
          <a:p>
            <a:r>
              <a:rPr lang="en-US" dirty="0" smtClean="0"/>
              <a:t>One of the unspecified antibiotics</a:t>
            </a:r>
          </a:p>
          <a:p>
            <a:r>
              <a:rPr lang="en-US" b="1" dirty="0" smtClean="0"/>
              <a:t>Mode of action:</a:t>
            </a:r>
          </a:p>
          <a:p>
            <a:r>
              <a:rPr lang="en-US" b="1" dirty="0" smtClean="0"/>
              <a:t>Inhibit  bacterial protein synthesis </a:t>
            </a:r>
          </a:p>
          <a:p>
            <a:r>
              <a:rPr lang="en-US" b="1" dirty="0" smtClean="0"/>
              <a:t>Indications </a:t>
            </a:r>
          </a:p>
          <a:p>
            <a:r>
              <a:rPr lang="en-US" b="1" dirty="0" smtClean="0"/>
              <a:t>Rx of </a:t>
            </a:r>
            <a:r>
              <a:rPr lang="en-US" b="1" dirty="0" err="1" smtClean="0"/>
              <a:t>Salmonela</a:t>
            </a:r>
            <a:r>
              <a:rPr lang="en-US" b="1" dirty="0" smtClean="0"/>
              <a:t> </a:t>
            </a:r>
            <a:r>
              <a:rPr lang="en-US" b="1" dirty="0" err="1" smtClean="0"/>
              <a:t>typhi</a:t>
            </a:r>
            <a:r>
              <a:rPr lang="en-US" b="1" dirty="0" smtClean="0"/>
              <a:t> infections </a:t>
            </a:r>
          </a:p>
          <a:p>
            <a:r>
              <a:rPr lang="en-US" b="1" dirty="0" smtClean="0"/>
              <a:t>Rx of ocular infections like </a:t>
            </a:r>
            <a:r>
              <a:rPr lang="en-US" b="1" dirty="0" err="1" smtClean="0"/>
              <a:t>conjuctivitis</a:t>
            </a:r>
            <a:endParaRPr lang="en-US" b="1" dirty="0" smtClean="0"/>
          </a:p>
          <a:p>
            <a:r>
              <a:rPr lang="en-US" b="1" dirty="0" smtClean="0"/>
              <a:t>Rx of </a:t>
            </a:r>
            <a:r>
              <a:rPr lang="en-US" b="1" dirty="0" err="1" smtClean="0"/>
              <a:t>Hemophilus</a:t>
            </a:r>
            <a:r>
              <a:rPr lang="en-US" b="1" dirty="0" smtClean="0"/>
              <a:t>  influenza</a:t>
            </a:r>
          </a:p>
          <a:p>
            <a:endParaRPr lang="en-US" b="1" dirty="0"/>
          </a:p>
        </p:txBody>
      </p:sp>
    </p:spTree>
    <p:extLst>
      <p:ext uri="{BB962C8B-B14F-4D97-AF65-F5344CB8AC3E}">
        <p14:creationId xmlns:p14="http://schemas.microsoft.com/office/powerpoint/2010/main" val="29943047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Precaution:</a:t>
            </a:r>
          </a:p>
          <a:p>
            <a:r>
              <a:rPr lang="en-US" dirty="0" smtClean="0"/>
              <a:t>Can impair with kidney and liver function</a:t>
            </a:r>
          </a:p>
          <a:p>
            <a:r>
              <a:rPr lang="en-US" b="1" dirty="0" smtClean="0"/>
              <a:t>Contraindication:</a:t>
            </a:r>
          </a:p>
          <a:p>
            <a:r>
              <a:rPr lang="en-US" b="1" dirty="0" smtClean="0"/>
              <a:t>Pregnancy , lactation, active immunization</a:t>
            </a:r>
          </a:p>
          <a:p>
            <a:endParaRPr lang="en-US" dirty="0" smtClean="0"/>
          </a:p>
          <a:p>
            <a:endParaRPr lang="en-US" dirty="0"/>
          </a:p>
        </p:txBody>
      </p:sp>
    </p:spTree>
    <p:extLst>
      <p:ext uri="{BB962C8B-B14F-4D97-AF65-F5344CB8AC3E}">
        <p14:creationId xmlns:p14="http://schemas.microsoft.com/office/powerpoint/2010/main" val="23622491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smtClean="0"/>
              <a:t>Side effects </a:t>
            </a:r>
          </a:p>
          <a:p>
            <a:r>
              <a:rPr lang="en-US" dirty="0" smtClean="0"/>
              <a:t>Bone </a:t>
            </a:r>
            <a:r>
              <a:rPr lang="en-US" dirty="0"/>
              <a:t>marrow </a:t>
            </a:r>
            <a:r>
              <a:rPr lang="en-US" dirty="0" smtClean="0"/>
              <a:t>depression</a:t>
            </a:r>
          </a:p>
          <a:p>
            <a:r>
              <a:rPr lang="en-US" dirty="0" smtClean="0"/>
              <a:t>Fatal </a:t>
            </a:r>
            <a:r>
              <a:rPr lang="en-US" dirty="0"/>
              <a:t>aplastic anemia</a:t>
            </a:r>
          </a:p>
          <a:p>
            <a:r>
              <a:rPr lang="en-US" dirty="0" smtClean="0"/>
              <a:t> GIT effects Diarrhea, Nausea</a:t>
            </a:r>
            <a:endParaRPr lang="en-US" dirty="0"/>
          </a:p>
          <a:p>
            <a:r>
              <a:rPr lang="en-US" dirty="0" smtClean="0"/>
              <a:t>CNS effects : Headache, confusion  </a:t>
            </a:r>
            <a:endParaRPr lang="en-US" dirty="0"/>
          </a:p>
          <a:p>
            <a:r>
              <a:rPr lang="en-US" dirty="0"/>
              <a:t>Inflammation of the colon and small </a:t>
            </a:r>
            <a:r>
              <a:rPr lang="en-US" dirty="0" smtClean="0"/>
              <a:t>intestine</a:t>
            </a:r>
          </a:p>
          <a:p>
            <a:r>
              <a:rPr lang="en-US" dirty="0" smtClean="0"/>
              <a:t>Hypersensitivity reaction</a:t>
            </a:r>
            <a:endParaRPr lang="en-US" dirty="0"/>
          </a:p>
        </p:txBody>
      </p:sp>
    </p:spTree>
    <p:extLst>
      <p:ext uri="{BB962C8B-B14F-4D97-AF65-F5344CB8AC3E}">
        <p14:creationId xmlns:p14="http://schemas.microsoft.com/office/powerpoint/2010/main" val="26161016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1"/>
            <a:r>
              <a:rPr lang="en-US" dirty="0" smtClean="0"/>
              <a:t>Gray baby syndrome :- phenomena on infants characterized by hypotension and cyanosis </a:t>
            </a:r>
            <a:endParaRPr lang="en-US" dirty="0"/>
          </a:p>
        </p:txBody>
      </p:sp>
    </p:spTree>
    <p:extLst>
      <p:ext uri="{BB962C8B-B14F-4D97-AF65-F5344CB8AC3E}">
        <p14:creationId xmlns:p14="http://schemas.microsoft.com/office/powerpoint/2010/main" val="4444827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that contribute to resistance to drugs( antibiotics and  anti TBs  </a:t>
            </a:r>
            <a:r>
              <a:rPr lang="en-US" dirty="0" smtClean="0"/>
              <a:t>)</a:t>
            </a:r>
            <a:endParaRPr lang="en-US" dirty="0"/>
          </a:p>
        </p:txBody>
      </p:sp>
      <p:sp>
        <p:nvSpPr>
          <p:cNvPr id="3" name="Content Placeholder 2"/>
          <p:cNvSpPr>
            <a:spLocks noGrp="1"/>
          </p:cNvSpPr>
          <p:nvPr>
            <p:ph idx="1"/>
          </p:nvPr>
        </p:nvSpPr>
        <p:spPr/>
        <p:txBody>
          <a:bodyPr/>
          <a:lstStyle/>
          <a:p>
            <a:r>
              <a:rPr lang="en-US" dirty="0" smtClean="0"/>
              <a:t>Under dosing of drugs</a:t>
            </a:r>
          </a:p>
          <a:p>
            <a:r>
              <a:rPr lang="en-US" dirty="0" smtClean="0"/>
              <a:t>Giving medications for shorter periods of time than is indicated</a:t>
            </a:r>
          </a:p>
          <a:p>
            <a:r>
              <a:rPr lang="en-US" dirty="0" smtClean="0"/>
              <a:t>Patients defaulting to take medications </a:t>
            </a:r>
          </a:p>
          <a:p>
            <a:r>
              <a:rPr lang="en-US" dirty="0" smtClean="0"/>
              <a:t>Withdrawal of medications before full dose is given due to toxicity</a:t>
            </a:r>
          </a:p>
          <a:p>
            <a:r>
              <a:rPr lang="en-US" dirty="0" smtClean="0"/>
              <a:t>Self medication where patients buy drugs without consultation</a:t>
            </a:r>
            <a:endParaRPr lang="en-US" dirty="0"/>
          </a:p>
        </p:txBody>
      </p:sp>
    </p:spTree>
    <p:extLst>
      <p:ext uri="{BB962C8B-B14F-4D97-AF65-F5344CB8AC3E}">
        <p14:creationId xmlns:p14="http://schemas.microsoft.com/office/powerpoint/2010/main" val="234324891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Pre exposure to drugs which are misapplied for example when farmers use human antibiotics to poultry</a:t>
            </a:r>
          </a:p>
          <a:p>
            <a:endParaRPr lang="en-US" dirty="0"/>
          </a:p>
        </p:txBody>
      </p:sp>
    </p:spTree>
    <p:extLst>
      <p:ext uri="{BB962C8B-B14F-4D97-AF65-F5344CB8AC3E}">
        <p14:creationId xmlns:p14="http://schemas.microsoft.com/office/powerpoint/2010/main" val="59815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t>
            </a:r>
            <a:r>
              <a:rPr lang="en-US" dirty="0" err="1" smtClean="0"/>
              <a:t>penicillins</a:t>
            </a:r>
            <a:endParaRPr lang="en-US" dirty="0"/>
          </a:p>
        </p:txBody>
      </p:sp>
      <p:sp>
        <p:nvSpPr>
          <p:cNvPr id="3" name="Content Placeholder 2"/>
          <p:cNvSpPr>
            <a:spLocks noGrp="1"/>
          </p:cNvSpPr>
          <p:nvPr>
            <p:ph idx="1"/>
          </p:nvPr>
        </p:nvSpPr>
        <p:spPr/>
        <p:txBody>
          <a:bodyPr>
            <a:noAutofit/>
          </a:bodyPr>
          <a:lstStyle/>
          <a:p>
            <a:r>
              <a:rPr lang="en-US" dirty="0" err="1"/>
              <a:t>Penicillins</a:t>
            </a:r>
            <a:r>
              <a:rPr lang="en-US" dirty="0"/>
              <a:t> can be classified into</a:t>
            </a:r>
            <a:r>
              <a:rPr lang="en-US" dirty="0" smtClean="0"/>
              <a:t>:</a:t>
            </a:r>
            <a:endParaRPr lang="en-US" dirty="0"/>
          </a:p>
          <a:p>
            <a:pPr marL="0" indent="0">
              <a:buNone/>
            </a:pPr>
            <a:r>
              <a:rPr lang="en-US" b="1" dirty="0" smtClean="0"/>
              <a:t>     1.Narrow </a:t>
            </a:r>
            <a:r>
              <a:rPr lang="en-US" b="1" dirty="0"/>
              <a:t>spectrum </a:t>
            </a:r>
            <a:r>
              <a:rPr lang="en-US" dirty="0"/>
              <a:t>(natural </a:t>
            </a:r>
            <a:r>
              <a:rPr lang="en-US" dirty="0" err="1"/>
              <a:t>penicillins</a:t>
            </a:r>
            <a:r>
              <a:rPr lang="en-US" dirty="0"/>
              <a:t>) </a:t>
            </a:r>
            <a:endParaRPr lang="en-US" dirty="0" smtClean="0"/>
          </a:p>
          <a:p>
            <a:pPr marL="0" indent="0">
              <a:buNone/>
            </a:pPr>
            <a:r>
              <a:rPr lang="en-US" dirty="0" smtClean="0"/>
              <a:t>Examples</a:t>
            </a:r>
            <a:r>
              <a:rPr lang="en-US" dirty="0"/>
              <a:t>: benzyl penicillin, </a:t>
            </a:r>
            <a:r>
              <a:rPr lang="en-US" dirty="0" err="1"/>
              <a:t>phenoxymethyl</a:t>
            </a:r>
            <a:r>
              <a:rPr lang="en-US" dirty="0"/>
              <a:t> penicillin, </a:t>
            </a:r>
            <a:r>
              <a:rPr lang="en-US" dirty="0" err="1" smtClean="0"/>
              <a:t>phenethicillin</a:t>
            </a:r>
            <a:r>
              <a:rPr lang="en-US" dirty="0" smtClean="0"/>
              <a:t>.</a:t>
            </a:r>
            <a:r>
              <a:rPr lang="en-US" b="1" dirty="0" smtClean="0">
                <a:solidFill>
                  <a:srgbClr val="0000FF"/>
                </a:solidFill>
              </a:rPr>
              <a:t> </a:t>
            </a:r>
          </a:p>
          <a:p>
            <a:pPr marL="0" indent="0">
              <a:buNone/>
            </a:pPr>
            <a:r>
              <a:rPr lang="en-US" b="1" dirty="0" smtClean="0">
                <a:solidFill>
                  <a:srgbClr val="0000FF"/>
                </a:solidFill>
              </a:rPr>
              <a:t>They </a:t>
            </a:r>
            <a:r>
              <a:rPr lang="en-US" dirty="0" smtClean="0"/>
              <a:t>are highly active against sensitive strains of gram-positive </a:t>
            </a:r>
            <a:r>
              <a:rPr lang="en-US" dirty="0" err="1" smtClean="0"/>
              <a:t>cocci</a:t>
            </a:r>
            <a:r>
              <a:rPr lang="en-US" dirty="0" smtClean="0"/>
              <a:t>, but they are readily hydrolyzed by </a:t>
            </a:r>
            <a:r>
              <a:rPr lang="en-US" dirty="0" err="1" smtClean="0"/>
              <a:t>penicillinase</a:t>
            </a:r>
            <a:r>
              <a:rPr lang="en-US" dirty="0" smtClean="0"/>
              <a:t>. Hence , they are ineffective against most strains of Staphylococcus </a:t>
            </a:r>
            <a:r>
              <a:rPr lang="en-US" dirty="0" err="1" smtClean="0"/>
              <a:t>aureus</a:t>
            </a:r>
            <a:r>
              <a:rPr lang="en-US" dirty="0" smtClean="0"/>
              <a:t>.</a:t>
            </a:r>
            <a:endParaRPr lang="en-US" dirty="0"/>
          </a:p>
          <a:p>
            <a:pPr marL="0" indent="0">
              <a:buNone/>
            </a:pPr>
            <a:r>
              <a:rPr lang="en-US" sz="2400" dirty="0" smtClean="0"/>
              <a:t> </a:t>
            </a:r>
            <a:endParaRPr lang="en-US" sz="2400" b="1" dirty="0" smtClean="0">
              <a:solidFill>
                <a:srgbClr val="0000FF"/>
              </a:solidFill>
              <a:latin typeface="Footlight MT Light" pitchFamily="18" charset="0"/>
            </a:endParaRPr>
          </a:p>
        </p:txBody>
      </p:sp>
    </p:spTree>
    <p:extLst>
      <p:ext uri="{BB962C8B-B14F-4D97-AF65-F5344CB8AC3E}">
        <p14:creationId xmlns:p14="http://schemas.microsoft.com/office/powerpoint/2010/main" val="23042663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 of antimicrobial drug resistance </a:t>
            </a:r>
            <a:endParaRPr lang="en-US" dirty="0"/>
          </a:p>
        </p:txBody>
      </p:sp>
      <p:sp>
        <p:nvSpPr>
          <p:cNvPr id="3" name="Content Placeholder 2"/>
          <p:cNvSpPr>
            <a:spLocks noGrp="1"/>
          </p:cNvSpPr>
          <p:nvPr>
            <p:ph idx="1"/>
          </p:nvPr>
        </p:nvSpPr>
        <p:spPr/>
        <p:txBody>
          <a:bodyPr>
            <a:normAutofit fontScale="92500"/>
          </a:bodyPr>
          <a:lstStyle/>
          <a:p>
            <a:r>
              <a:rPr lang="en-US" dirty="0" smtClean="0"/>
              <a:t>1.Ezymatic degradation of the antimicrobial /antibacterial drug </a:t>
            </a:r>
            <a:r>
              <a:rPr lang="en-US" dirty="0" err="1" smtClean="0"/>
              <a:t>eg</a:t>
            </a:r>
            <a:r>
              <a:rPr lang="en-US" dirty="0" smtClean="0"/>
              <a:t> in the case of Beta lactamase</a:t>
            </a:r>
          </a:p>
          <a:p>
            <a:r>
              <a:rPr lang="en-US" dirty="0" smtClean="0"/>
              <a:t>Alteration of bacterial proteins that the antimicrobial target due to mutation of the genes and DNA of the micro-organisms resulting in survival of the organism in presence of the drugs</a:t>
            </a:r>
          </a:p>
          <a:p>
            <a:r>
              <a:rPr lang="en-US" dirty="0" smtClean="0"/>
              <a:t>Changes in membrane permeability to anti-biotic  </a:t>
            </a:r>
            <a:r>
              <a:rPr lang="en-US" dirty="0" err="1" smtClean="0"/>
              <a:t>e.g</a:t>
            </a:r>
            <a:r>
              <a:rPr lang="en-US" dirty="0" smtClean="0"/>
              <a:t>  ↓ in affinity to the drugs  and drug uptake </a:t>
            </a:r>
            <a:endParaRPr lang="en-US" dirty="0"/>
          </a:p>
        </p:txBody>
      </p:sp>
    </p:spTree>
    <p:extLst>
      <p:ext uri="{BB962C8B-B14F-4D97-AF65-F5344CB8AC3E}">
        <p14:creationId xmlns:p14="http://schemas.microsoft.com/office/powerpoint/2010/main" val="42001498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ANTI TUBERCULOSIS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Tuberculosis is caused by bacteria called mycobacterium tuberculosis </a:t>
            </a:r>
          </a:p>
          <a:p>
            <a:pPr lvl="0"/>
            <a:r>
              <a:rPr lang="en-US" dirty="0"/>
              <a:t>The treatment of TB assumes the principle of combination therapy for two main reasons: to prevent emergence of resistant (tubercle bacilli which develops resistance very fast when </a:t>
            </a:r>
            <a:r>
              <a:rPr lang="en-US" dirty="0" err="1"/>
              <a:t>monotherapy</a:t>
            </a:r>
            <a:r>
              <a:rPr lang="en-US" dirty="0"/>
              <a:t> is used) and secondly to reduce the rate of spread by reducing the bacterial population rapidly. </a:t>
            </a:r>
            <a:endParaRPr lang="en-US" dirty="0" smtClean="0"/>
          </a:p>
          <a:p>
            <a:pPr lvl="0"/>
            <a:r>
              <a:rPr lang="en-US" dirty="0" smtClean="0"/>
              <a:t>For </a:t>
            </a:r>
            <a:r>
              <a:rPr lang="en-US" dirty="0"/>
              <a:t>this reason the available tablets contain multiple drugs in Fixed Dose Combinations (FDC). </a:t>
            </a:r>
          </a:p>
        </p:txBody>
      </p:sp>
    </p:spTree>
    <p:extLst>
      <p:ext uri="{BB962C8B-B14F-4D97-AF65-F5344CB8AC3E}">
        <p14:creationId xmlns:p14="http://schemas.microsoft.com/office/powerpoint/2010/main" val="57635793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defRPr/>
            </a:pPr>
            <a:r>
              <a:rPr lang="en-US" sz="3600" dirty="0"/>
              <a:t>Common TB Infection Sites</a:t>
            </a:r>
          </a:p>
          <a:p>
            <a:pPr>
              <a:defRPr/>
            </a:pPr>
            <a:r>
              <a:rPr lang="en-US" sz="3600" dirty="0"/>
              <a:t>lung (primary site)</a:t>
            </a:r>
          </a:p>
          <a:p>
            <a:pPr lvl="1">
              <a:defRPr/>
            </a:pPr>
            <a:r>
              <a:rPr lang="en-US" sz="3600" dirty="0"/>
              <a:t>brain</a:t>
            </a:r>
          </a:p>
          <a:p>
            <a:pPr lvl="1">
              <a:defRPr/>
            </a:pPr>
            <a:r>
              <a:rPr lang="en-US" sz="3600" dirty="0"/>
              <a:t>bone</a:t>
            </a:r>
          </a:p>
          <a:p>
            <a:pPr lvl="1">
              <a:defRPr/>
            </a:pPr>
            <a:r>
              <a:rPr lang="en-US" sz="3600" dirty="0"/>
              <a:t>liver</a:t>
            </a:r>
          </a:p>
          <a:p>
            <a:pPr lvl="1">
              <a:defRPr/>
            </a:pPr>
            <a:r>
              <a:rPr lang="en-US" sz="3600" dirty="0"/>
              <a:t>Kidney</a:t>
            </a:r>
          </a:p>
          <a:p>
            <a:pPr lvl="1">
              <a:defRPr/>
            </a:pPr>
            <a:r>
              <a:rPr lang="en-US" sz="3600" dirty="0" smtClean="0"/>
              <a:t>Spine</a:t>
            </a:r>
          </a:p>
          <a:p>
            <a:pPr lvl="1">
              <a:buFont typeface="Arial" pitchFamily="34" charset="0"/>
              <a:buChar char="•"/>
              <a:defRPr/>
            </a:pPr>
            <a:r>
              <a:rPr lang="en-US" sz="3600" dirty="0" smtClean="0"/>
              <a:t>Anti </a:t>
            </a:r>
            <a:r>
              <a:rPr lang="en-US" sz="3600" dirty="0"/>
              <a:t>TB agents are divided into first line and second line drugs. The first or second line criterion is not a universal principle but depend on local scientific evidence</a:t>
            </a:r>
            <a:r>
              <a:rPr lang="en-US" sz="3600" b="1" dirty="0"/>
              <a:t>.</a:t>
            </a:r>
            <a:r>
              <a:rPr lang="en-US" sz="3600" dirty="0"/>
              <a:t> </a:t>
            </a:r>
          </a:p>
          <a:p>
            <a:endParaRPr lang="en-US" dirty="0"/>
          </a:p>
        </p:txBody>
      </p:sp>
    </p:spTree>
    <p:extLst>
      <p:ext uri="{BB962C8B-B14F-4D97-AF65-F5344CB8AC3E}">
        <p14:creationId xmlns:p14="http://schemas.microsoft.com/office/powerpoint/2010/main" val="17597705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Classification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solidFill>
                  <a:srgbClr val="FF0000"/>
                </a:solidFill>
              </a:rPr>
              <a:t>The first </a:t>
            </a:r>
            <a:r>
              <a:rPr lang="en-US" dirty="0" smtClean="0">
                <a:solidFill>
                  <a:srgbClr val="FF0000"/>
                </a:solidFill>
              </a:rPr>
              <a:t>line anti TBs </a:t>
            </a:r>
            <a:r>
              <a:rPr lang="en-US" dirty="0">
                <a:solidFill>
                  <a:srgbClr val="FF0000"/>
                </a:solidFill>
              </a:rPr>
              <a:t>drugs include: </a:t>
            </a:r>
          </a:p>
          <a:p>
            <a:r>
              <a:rPr lang="en-US" dirty="0" smtClean="0"/>
              <a:t>Isoniazid(</a:t>
            </a:r>
            <a:r>
              <a:rPr lang="en-US" altLang="en-US" dirty="0" smtClean="0"/>
              <a:t>INH</a:t>
            </a:r>
            <a:r>
              <a:rPr lang="en-US" dirty="0" smtClean="0"/>
              <a:t>)</a:t>
            </a:r>
            <a:endParaRPr lang="en-US" dirty="0"/>
          </a:p>
          <a:p>
            <a:pPr lvl="0"/>
            <a:r>
              <a:rPr lang="en-US" dirty="0" smtClean="0"/>
              <a:t>Rifampicin(RIF)</a:t>
            </a:r>
            <a:endParaRPr lang="en-US" dirty="0"/>
          </a:p>
          <a:p>
            <a:pPr lvl="0"/>
            <a:r>
              <a:rPr lang="en-US" dirty="0" err="1" smtClean="0"/>
              <a:t>Ethambutol</a:t>
            </a:r>
            <a:r>
              <a:rPr lang="en-US" dirty="0"/>
              <a:t> </a:t>
            </a:r>
            <a:r>
              <a:rPr lang="en-US" dirty="0" smtClean="0"/>
              <a:t>( </a:t>
            </a:r>
            <a:r>
              <a:rPr lang="en-US" dirty="0"/>
              <a:t>E)</a:t>
            </a:r>
          </a:p>
          <a:p>
            <a:r>
              <a:rPr lang="en-US" dirty="0"/>
              <a:t> </a:t>
            </a:r>
            <a:r>
              <a:rPr lang="en-US" dirty="0" smtClean="0"/>
              <a:t>pyrazinamide(</a:t>
            </a:r>
            <a:r>
              <a:rPr lang="en-US" altLang="en-US" dirty="0" smtClean="0"/>
              <a:t>PZA</a:t>
            </a:r>
            <a:r>
              <a:rPr lang="en-US" dirty="0" smtClean="0"/>
              <a:t> )</a:t>
            </a:r>
          </a:p>
          <a:p>
            <a:r>
              <a:rPr lang="en-US" dirty="0"/>
              <a:t>streptomycin(</a:t>
            </a:r>
            <a:r>
              <a:rPr lang="en-US" altLang="en-US" dirty="0"/>
              <a:t>SM</a:t>
            </a:r>
            <a:r>
              <a:rPr lang="en-US" altLang="en-US" dirty="0" smtClean="0"/>
              <a:t>)</a:t>
            </a:r>
            <a:endParaRPr lang="en-US" altLang="en-US" dirty="0"/>
          </a:p>
          <a:p>
            <a:pPr marL="0" indent="0">
              <a:buNone/>
            </a:pPr>
            <a:endParaRPr lang="en-US" dirty="0"/>
          </a:p>
        </p:txBody>
      </p:sp>
    </p:spTree>
    <p:extLst>
      <p:ext uri="{BB962C8B-B14F-4D97-AF65-F5344CB8AC3E}">
        <p14:creationId xmlns:p14="http://schemas.microsoft.com/office/powerpoint/2010/main" val="27790736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The  </a:t>
            </a:r>
            <a:r>
              <a:rPr lang="en-US" dirty="0">
                <a:solidFill>
                  <a:srgbClr val="FF0000"/>
                </a:solidFill>
              </a:rPr>
              <a:t>second line </a:t>
            </a:r>
            <a:r>
              <a:rPr lang="en-US" dirty="0" smtClean="0">
                <a:solidFill>
                  <a:srgbClr val="FF0000"/>
                </a:solidFill>
              </a:rPr>
              <a:t> Anti-TBs </a:t>
            </a:r>
            <a:endParaRPr lang="en-US" dirty="0">
              <a:solidFill>
                <a:srgbClr val="FF0000"/>
              </a:solidFill>
            </a:endParaRPr>
          </a:p>
        </p:txBody>
      </p:sp>
      <p:sp>
        <p:nvSpPr>
          <p:cNvPr id="3" name="Content Placeholder 2"/>
          <p:cNvSpPr>
            <a:spLocks noGrp="1"/>
          </p:cNvSpPr>
          <p:nvPr>
            <p:ph sz="half" idx="1"/>
          </p:nvPr>
        </p:nvSpPr>
        <p:spPr/>
        <p:txBody>
          <a:bodyPr>
            <a:normAutofit/>
          </a:bodyPr>
          <a:lstStyle/>
          <a:p>
            <a:r>
              <a:rPr lang="en-US" dirty="0" err="1" smtClean="0"/>
              <a:t>capreomycim</a:t>
            </a:r>
            <a:endParaRPr lang="en-US" dirty="0" smtClean="0"/>
          </a:p>
          <a:p>
            <a:r>
              <a:rPr lang="en-US" dirty="0" err="1" smtClean="0"/>
              <a:t>cycloserine</a:t>
            </a:r>
            <a:endParaRPr lang="en-US" dirty="0" smtClean="0"/>
          </a:p>
          <a:p>
            <a:r>
              <a:rPr lang="en-US" dirty="0" smtClean="0"/>
              <a:t>clarithromycin </a:t>
            </a:r>
          </a:p>
          <a:p>
            <a:r>
              <a:rPr lang="en-US" dirty="0" smtClean="0"/>
              <a:t>Ciprofloxacin</a:t>
            </a:r>
          </a:p>
          <a:p>
            <a:r>
              <a:rPr lang="en-US" dirty="0" err="1" smtClean="0"/>
              <a:t>Rifapentine</a:t>
            </a:r>
            <a:r>
              <a:rPr lang="en-US" dirty="0" smtClean="0"/>
              <a:t> </a:t>
            </a:r>
          </a:p>
        </p:txBody>
      </p:sp>
      <p:sp>
        <p:nvSpPr>
          <p:cNvPr id="4" name="Content Placeholder 3"/>
          <p:cNvSpPr>
            <a:spLocks noGrp="1"/>
          </p:cNvSpPr>
          <p:nvPr>
            <p:ph sz="half" idx="2"/>
          </p:nvPr>
        </p:nvSpPr>
        <p:spPr/>
        <p:txBody>
          <a:bodyPr>
            <a:normAutofit/>
          </a:bodyPr>
          <a:lstStyle/>
          <a:p>
            <a:r>
              <a:rPr lang="en-US" dirty="0" smtClean="0"/>
              <a:t>levofloxacin</a:t>
            </a:r>
          </a:p>
          <a:p>
            <a:r>
              <a:rPr lang="en-US" dirty="0" smtClean="0"/>
              <a:t> </a:t>
            </a:r>
            <a:r>
              <a:rPr lang="en-US" dirty="0" err="1" smtClean="0"/>
              <a:t>Amikacin</a:t>
            </a:r>
            <a:endParaRPr lang="en-US" dirty="0" smtClean="0"/>
          </a:p>
          <a:p>
            <a:r>
              <a:rPr lang="en-US" dirty="0" err="1" smtClean="0"/>
              <a:t>Clofazimine</a:t>
            </a:r>
            <a:endParaRPr lang="en-US" dirty="0" smtClean="0"/>
          </a:p>
          <a:p>
            <a:r>
              <a:rPr lang="en-US" dirty="0" err="1" smtClean="0"/>
              <a:t>Ethionamide</a:t>
            </a:r>
            <a:r>
              <a:rPr lang="en-US" dirty="0" smtClean="0"/>
              <a:t> </a:t>
            </a:r>
          </a:p>
          <a:p>
            <a:r>
              <a:rPr lang="en-US" dirty="0" err="1" smtClean="0"/>
              <a:t>para</a:t>
            </a:r>
            <a:r>
              <a:rPr lang="en-US" dirty="0" smtClean="0"/>
              <a:t> </a:t>
            </a:r>
            <a:r>
              <a:rPr lang="en-US" dirty="0"/>
              <a:t>amino salicylic acid </a:t>
            </a:r>
            <a:endParaRPr lang="en-US" dirty="0" smtClean="0"/>
          </a:p>
          <a:p>
            <a:r>
              <a:rPr lang="en-US" dirty="0" err="1" smtClean="0"/>
              <a:t>Rifabutin</a:t>
            </a:r>
            <a:endParaRPr lang="en-US" dirty="0"/>
          </a:p>
          <a:p>
            <a:pPr marL="0" indent="0">
              <a:buNone/>
            </a:pPr>
            <a:endParaRPr lang="en-US" dirty="0"/>
          </a:p>
        </p:txBody>
      </p:sp>
    </p:spTree>
    <p:extLst>
      <p:ext uri="{BB962C8B-B14F-4D97-AF65-F5344CB8AC3E}">
        <p14:creationId xmlns:p14="http://schemas.microsoft.com/office/powerpoint/2010/main" val="18179723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fontScale="90000"/>
          </a:bodyPr>
          <a:lstStyle/>
          <a:p>
            <a:pPr eaLnBrk="1" hangingPunct="1">
              <a:defRPr/>
            </a:pPr>
            <a:r>
              <a:rPr lang="en-US" dirty="0" err="1" smtClean="0"/>
              <a:t>Antitubercular</a:t>
            </a:r>
            <a:r>
              <a:rPr lang="en-US" dirty="0" smtClean="0"/>
              <a:t> Agents: </a:t>
            </a:r>
            <a:br>
              <a:rPr lang="en-US" dirty="0" smtClean="0"/>
            </a:br>
            <a:r>
              <a:rPr lang="en-US" dirty="0" smtClean="0"/>
              <a:t>Mechanism of Action</a:t>
            </a:r>
          </a:p>
        </p:txBody>
      </p:sp>
      <p:sp>
        <p:nvSpPr>
          <p:cNvPr id="114691" name="Rectangle 3"/>
          <p:cNvSpPr>
            <a:spLocks noGrp="1" noChangeArrowheads="1"/>
          </p:cNvSpPr>
          <p:nvPr>
            <p:ph type="body" idx="1"/>
          </p:nvPr>
        </p:nvSpPr>
        <p:spPr/>
        <p:txBody>
          <a:bodyPr>
            <a:normAutofit/>
          </a:bodyPr>
          <a:lstStyle/>
          <a:p>
            <a:pPr eaLnBrk="1" hangingPunct="1">
              <a:buFont typeface="Wingdings" pitchFamily="2" charset="2"/>
              <a:buNone/>
              <a:defRPr/>
            </a:pPr>
            <a:r>
              <a:rPr lang="en-US" sz="4000" dirty="0" smtClean="0"/>
              <a:t>Three Groups</a:t>
            </a:r>
          </a:p>
          <a:p>
            <a:pPr eaLnBrk="1" hangingPunct="1">
              <a:defRPr/>
            </a:pPr>
            <a:r>
              <a:rPr lang="en-US" sz="4000" dirty="0" smtClean="0"/>
              <a:t>Protein synthesis inhibitors streptomycin, kanamycin, </a:t>
            </a:r>
            <a:r>
              <a:rPr lang="en-US" sz="4000" dirty="0" err="1" smtClean="0"/>
              <a:t>capreomycin</a:t>
            </a:r>
            <a:r>
              <a:rPr lang="en-US" sz="4000" dirty="0" smtClean="0"/>
              <a:t>, rifampin, </a:t>
            </a:r>
            <a:r>
              <a:rPr lang="en-US" sz="4000" dirty="0" err="1" smtClean="0"/>
              <a:t>rifabutin</a:t>
            </a:r>
            <a:endParaRPr lang="en-US" sz="4000" dirty="0" smtClean="0"/>
          </a:p>
          <a:p>
            <a:pPr eaLnBrk="1" hangingPunct="1">
              <a:defRPr/>
            </a:pPr>
            <a:r>
              <a:rPr lang="en-US" sz="4000" dirty="0" smtClean="0"/>
              <a:t>Cell wall synthesis inhibitors </a:t>
            </a:r>
            <a:r>
              <a:rPr lang="en-US" sz="4000" dirty="0" err="1" smtClean="0"/>
              <a:t>cycloserine</a:t>
            </a:r>
            <a:r>
              <a:rPr lang="en-US" sz="4000" dirty="0" smtClean="0"/>
              <a:t>, </a:t>
            </a:r>
            <a:r>
              <a:rPr lang="en-US" sz="4000" dirty="0" err="1" smtClean="0"/>
              <a:t>ethionamide</a:t>
            </a:r>
            <a:r>
              <a:rPr lang="en-US" sz="4000" dirty="0" smtClean="0"/>
              <a:t>, isoniazid</a:t>
            </a:r>
          </a:p>
          <a:p>
            <a:pPr marL="0" indent="0" eaLnBrk="1" hangingPunct="1">
              <a:buNone/>
              <a:defRPr/>
            </a:pPr>
            <a:endParaRPr lang="en-US" sz="4000" dirty="0" smtClean="0"/>
          </a:p>
        </p:txBody>
      </p:sp>
    </p:spTree>
    <p:extLst>
      <p:ext uri="{BB962C8B-B14F-4D97-AF65-F5344CB8AC3E}">
        <p14:creationId xmlns:p14="http://schemas.microsoft.com/office/powerpoint/2010/main" val="85453596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treatment of TB takes two phases:</a:t>
            </a:r>
            <a:br>
              <a:rPr lang="en-US" dirty="0">
                <a:solidFill>
                  <a:srgbClr val="FF0000"/>
                </a:solidFill>
              </a:rPr>
            </a:b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20000"/>
          </a:bodyPr>
          <a:lstStyle/>
          <a:p>
            <a:r>
              <a:rPr lang="en-US" b="1" dirty="0" smtClean="0"/>
              <a:t>1</a:t>
            </a:r>
            <a:r>
              <a:rPr lang="en-US" b="1" dirty="0"/>
              <a:t>. First initial phase: </a:t>
            </a:r>
            <a:r>
              <a:rPr lang="en-US" dirty="0"/>
              <a:t>takes two months and</a:t>
            </a:r>
            <a:r>
              <a:rPr lang="en-US" b="1" dirty="0"/>
              <a:t> </a:t>
            </a:r>
            <a:r>
              <a:rPr lang="en-US" dirty="0"/>
              <a:t>three drugs are used concomitantly. These include isoniazid, rifampicin, pyrazinamide (plus </a:t>
            </a:r>
            <a:r>
              <a:rPr lang="en-US" dirty="0" err="1"/>
              <a:t>ethambutol</a:t>
            </a:r>
            <a:r>
              <a:rPr lang="en-US" dirty="0"/>
              <a:t> or </a:t>
            </a:r>
            <a:r>
              <a:rPr lang="en-US" dirty="0" smtClean="0"/>
              <a:t>IM streptomycin</a:t>
            </a:r>
            <a:r>
              <a:rPr lang="en-US" dirty="0"/>
              <a:t>) if resistant organism suspected. This combination reduces bacterial population rapidly</a:t>
            </a:r>
          </a:p>
          <a:p>
            <a:r>
              <a:rPr lang="en-US" dirty="0"/>
              <a:t> </a:t>
            </a:r>
            <a:r>
              <a:rPr lang="en-US" b="1" dirty="0" smtClean="0"/>
              <a:t>2</a:t>
            </a:r>
            <a:r>
              <a:rPr lang="en-US" b="1" dirty="0"/>
              <a:t>. Continuation phase: </a:t>
            </a:r>
            <a:r>
              <a:rPr lang="en-US" dirty="0"/>
              <a:t>takes</a:t>
            </a:r>
            <a:r>
              <a:rPr lang="en-US" b="1" dirty="0"/>
              <a:t> </a:t>
            </a:r>
            <a:r>
              <a:rPr lang="en-US" dirty="0"/>
              <a:t>four months and two drugs are used. These are isoniazid and rifampicin. Sometimes </a:t>
            </a:r>
            <a:r>
              <a:rPr lang="en-US" dirty="0" err="1"/>
              <a:t>ethambutol</a:t>
            </a:r>
            <a:r>
              <a:rPr lang="en-US" dirty="0"/>
              <a:t> may be used instead of rifampicin in which case the treatment proceeds for 6 months instead of 4 </a:t>
            </a:r>
            <a:r>
              <a:rPr lang="en-US" dirty="0" smtClean="0"/>
              <a:t>months</a:t>
            </a:r>
          </a:p>
          <a:p>
            <a:pPr marL="0" indent="0">
              <a:buNone/>
            </a:pPr>
            <a:endParaRPr lang="en-US" dirty="0" smtClean="0"/>
          </a:p>
          <a:p>
            <a:endParaRPr lang="en-US" dirty="0"/>
          </a:p>
        </p:txBody>
      </p:sp>
    </p:spTree>
    <p:extLst>
      <p:ext uri="{BB962C8B-B14F-4D97-AF65-F5344CB8AC3E}">
        <p14:creationId xmlns:p14="http://schemas.microsoft.com/office/powerpoint/2010/main" val="12350848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a:t>ADULT: </a:t>
            </a:r>
            <a:r>
              <a:rPr lang="en-US" dirty="0" smtClean="0"/>
              <a:t>2ERHZ/4RH or 6EH</a:t>
            </a:r>
            <a:endParaRPr lang="en-US" dirty="0"/>
          </a:p>
          <a:p>
            <a:r>
              <a:rPr lang="en-US" dirty="0"/>
              <a:t>CHILDREN: </a:t>
            </a:r>
            <a:r>
              <a:rPr lang="en-US" dirty="0" smtClean="0"/>
              <a:t>2RHZ/4RH </a:t>
            </a:r>
          </a:p>
          <a:p>
            <a:pPr>
              <a:buNone/>
              <a:defRPr/>
            </a:pPr>
            <a:r>
              <a:rPr lang="en-US" b="1" dirty="0"/>
              <a:t>Effectiveness </a:t>
            </a:r>
            <a:r>
              <a:rPr lang="en-US" b="1" dirty="0" smtClean="0"/>
              <a:t> of the above drugs depends </a:t>
            </a:r>
            <a:r>
              <a:rPr lang="en-US" b="1" dirty="0"/>
              <a:t>upon:</a:t>
            </a:r>
          </a:p>
          <a:p>
            <a:pPr>
              <a:defRPr/>
            </a:pPr>
            <a:r>
              <a:rPr lang="en-US" dirty="0"/>
              <a:t>Type of infection</a:t>
            </a:r>
          </a:p>
          <a:p>
            <a:pPr>
              <a:defRPr/>
            </a:pPr>
            <a:r>
              <a:rPr lang="en-US" dirty="0"/>
              <a:t>Adequate dosing</a:t>
            </a:r>
          </a:p>
          <a:p>
            <a:pPr>
              <a:defRPr/>
            </a:pPr>
            <a:r>
              <a:rPr lang="en-US" dirty="0"/>
              <a:t>Sufficient duration of treatment</a:t>
            </a:r>
          </a:p>
          <a:p>
            <a:pPr>
              <a:defRPr/>
            </a:pPr>
            <a:r>
              <a:rPr lang="en-US" dirty="0"/>
              <a:t>Drug compliance</a:t>
            </a:r>
          </a:p>
          <a:p>
            <a:pPr>
              <a:defRPr/>
            </a:pPr>
            <a:r>
              <a:rPr lang="en-US" dirty="0"/>
              <a:t>Selection of an effective drug combination</a:t>
            </a:r>
          </a:p>
          <a:p>
            <a:endParaRPr lang="en-US" dirty="0"/>
          </a:p>
          <a:p>
            <a:pPr marL="0" indent="0">
              <a:buNone/>
            </a:pPr>
            <a:endParaRPr lang="en-US" dirty="0"/>
          </a:p>
        </p:txBody>
      </p:sp>
    </p:spTree>
    <p:extLst>
      <p:ext uri="{BB962C8B-B14F-4D97-AF65-F5344CB8AC3E}">
        <p14:creationId xmlns:p14="http://schemas.microsoft.com/office/powerpoint/2010/main" val="33881578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dirty="0" smtClean="0">
                <a:solidFill>
                  <a:srgbClr val="FF0000"/>
                </a:solidFill>
              </a:rPr>
              <a:t>Anti-TBs : Side Effects</a:t>
            </a:r>
          </a:p>
        </p:txBody>
      </p:sp>
      <p:sp>
        <p:nvSpPr>
          <p:cNvPr id="118787" name="Rectangle 3"/>
          <p:cNvSpPr>
            <a:spLocks noGrp="1" noChangeArrowheads="1"/>
          </p:cNvSpPr>
          <p:nvPr>
            <p:ph type="body" idx="1"/>
          </p:nvPr>
        </p:nvSpPr>
        <p:spPr/>
        <p:txBody>
          <a:bodyPr>
            <a:normAutofit fontScale="85000" lnSpcReduction="20000"/>
          </a:bodyPr>
          <a:lstStyle/>
          <a:p>
            <a:pPr eaLnBrk="1" hangingPunct="1">
              <a:defRPr/>
            </a:pPr>
            <a:r>
              <a:rPr lang="en-US" dirty="0" smtClean="0">
                <a:solidFill>
                  <a:srgbClr val="FF0000"/>
                </a:solidFill>
              </a:rPr>
              <a:t>INH</a:t>
            </a:r>
            <a:r>
              <a:rPr lang="en-US" dirty="0" smtClean="0"/>
              <a:t/>
            </a:r>
            <a:br>
              <a:rPr lang="en-US" dirty="0" smtClean="0"/>
            </a:br>
            <a:r>
              <a:rPr lang="en-US" dirty="0" smtClean="0"/>
              <a:t>peripheral neuritis OR Neuropathy, hepatotoxicity</a:t>
            </a:r>
          </a:p>
          <a:p>
            <a:pPr eaLnBrk="1" hangingPunct="1">
              <a:defRPr/>
            </a:pPr>
            <a:r>
              <a:rPr lang="en-US" dirty="0" smtClean="0"/>
              <a:t>Hyperglycemia , </a:t>
            </a:r>
            <a:r>
              <a:rPr lang="en-US" dirty="0" err="1" smtClean="0"/>
              <a:t>pyrodoxine</a:t>
            </a:r>
            <a:r>
              <a:rPr lang="en-US" dirty="0" smtClean="0"/>
              <a:t> deficiency anemia</a:t>
            </a:r>
          </a:p>
          <a:p>
            <a:pPr eaLnBrk="1" hangingPunct="1">
              <a:defRPr/>
            </a:pPr>
            <a:r>
              <a:rPr lang="en-US" dirty="0" smtClean="0"/>
              <a:t>Allergic reaction – rushes, Fever</a:t>
            </a:r>
          </a:p>
          <a:p>
            <a:pPr>
              <a:defRPr/>
            </a:pPr>
            <a:r>
              <a:rPr lang="en-US" dirty="0" smtClean="0"/>
              <a:t>Hence Vitamin </a:t>
            </a:r>
            <a:r>
              <a:rPr lang="en-US" dirty="0"/>
              <a:t>B</a:t>
            </a:r>
            <a:r>
              <a:rPr lang="en-US" baseline="-14000" dirty="0"/>
              <a:t>6</a:t>
            </a:r>
            <a:r>
              <a:rPr lang="en-US" dirty="0"/>
              <a:t> may is needed to combat peripheral neuritis associated with INH therapy</a:t>
            </a:r>
            <a:endParaRPr lang="en-US" dirty="0" smtClean="0"/>
          </a:p>
          <a:p>
            <a:pPr eaLnBrk="1" hangingPunct="1">
              <a:defRPr/>
            </a:pPr>
            <a:r>
              <a:rPr lang="en-US" dirty="0" err="1">
                <a:solidFill>
                  <a:srgbClr val="FF0000"/>
                </a:solidFill>
              </a:rPr>
              <a:t>E</a:t>
            </a:r>
            <a:r>
              <a:rPr lang="en-US" dirty="0" err="1" smtClean="0">
                <a:solidFill>
                  <a:srgbClr val="FF0000"/>
                </a:solidFill>
              </a:rPr>
              <a:t>thambutol</a:t>
            </a:r>
            <a:r>
              <a:rPr lang="en-US" dirty="0" smtClean="0"/>
              <a:t/>
            </a:r>
            <a:br>
              <a:rPr lang="en-US" dirty="0" smtClean="0"/>
            </a:br>
            <a:r>
              <a:rPr lang="en-US" dirty="0" err="1" smtClean="0"/>
              <a:t>retrobulbar</a:t>
            </a:r>
            <a:r>
              <a:rPr lang="en-US" dirty="0" smtClean="0"/>
              <a:t> neuritis( Inflammation behind the eye ball), blindness,</a:t>
            </a:r>
          </a:p>
          <a:p>
            <a:pPr eaLnBrk="1" hangingPunct="1">
              <a:defRPr/>
            </a:pPr>
            <a:r>
              <a:rPr lang="en-US" dirty="0" smtClean="0"/>
              <a:t>GIT – Nausea, vomiting, </a:t>
            </a:r>
          </a:p>
          <a:p>
            <a:pPr eaLnBrk="1" hangingPunct="1">
              <a:defRPr/>
            </a:pPr>
            <a:r>
              <a:rPr lang="en-US" dirty="0" smtClean="0"/>
              <a:t>CNS: </a:t>
            </a:r>
            <a:r>
              <a:rPr lang="en-US" dirty="0" err="1" smtClean="0"/>
              <a:t>confusiion</a:t>
            </a:r>
            <a:r>
              <a:rPr lang="en-US" dirty="0" smtClean="0"/>
              <a:t>, </a:t>
            </a:r>
            <a:r>
              <a:rPr lang="en-US" dirty="0" err="1" smtClean="0"/>
              <a:t>Neruroparthy,hallucination</a:t>
            </a:r>
            <a:endParaRPr lang="en-US" dirty="0" smtClean="0"/>
          </a:p>
        </p:txBody>
      </p:sp>
    </p:spTree>
    <p:extLst>
      <p:ext uri="{BB962C8B-B14F-4D97-AF65-F5344CB8AC3E}">
        <p14:creationId xmlns:p14="http://schemas.microsoft.com/office/powerpoint/2010/main" val="111119546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defRPr/>
            </a:pPr>
            <a:r>
              <a:rPr lang="en-US" b="1" dirty="0" err="1" smtClean="0">
                <a:solidFill>
                  <a:srgbClr val="FF0000"/>
                </a:solidFill>
              </a:rPr>
              <a:t>Rifampisin</a:t>
            </a:r>
            <a:r>
              <a:rPr lang="en-US" dirty="0"/>
              <a:t/>
            </a:r>
            <a:br>
              <a:rPr lang="en-US" dirty="0"/>
            </a:br>
            <a:r>
              <a:rPr lang="en-US" dirty="0"/>
              <a:t>hepatitis, reddish-orange discoloration of urine, stool</a:t>
            </a:r>
            <a:r>
              <a:rPr lang="en-US" dirty="0" smtClean="0"/>
              <a:t>, saliva</a:t>
            </a:r>
            <a:r>
              <a:rPr lang="en-US" dirty="0"/>
              <a:t>, sweet and  tears</a:t>
            </a:r>
          </a:p>
          <a:p>
            <a:pPr>
              <a:defRPr/>
            </a:pPr>
            <a:r>
              <a:rPr lang="en-US" dirty="0"/>
              <a:t>Allergic reaction – flushed skin , </a:t>
            </a:r>
            <a:r>
              <a:rPr lang="en-US" dirty="0" smtClean="0"/>
              <a:t>rushes</a:t>
            </a:r>
          </a:p>
          <a:p>
            <a:pPr>
              <a:defRPr/>
            </a:pPr>
            <a:r>
              <a:rPr lang="en-US" dirty="0" err="1" smtClean="0"/>
              <a:t>NB:Rifampisin</a:t>
            </a:r>
            <a:r>
              <a:rPr lang="en-US" dirty="0" smtClean="0"/>
              <a:t>  induces hepatic or Liver enzymes hence interfere with metabolisms of other drugs like ARVs, digoxin, methadone, anticoagulants, oral contraceptives</a:t>
            </a:r>
            <a:endParaRPr lang="en-US" dirty="0"/>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2150551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2.</a:t>
            </a:r>
            <a:r>
              <a:rPr lang="en-US" sz="3600" b="1" dirty="0" smtClean="0"/>
              <a:t>Antistaphylloccoccal </a:t>
            </a:r>
            <a:r>
              <a:rPr lang="en-US" sz="3600" b="1" dirty="0" err="1"/>
              <a:t>penicillins</a:t>
            </a:r>
            <a:r>
              <a:rPr lang="en-US" sz="3600" dirty="0" smtClean="0"/>
              <a:t>:</a:t>
            </a:r>
          </a:p>
          <a:p>
            <a:pPr marL="0" indent="0">
              <a:buNone/>
            </a:pPr>
            <a:r>
              <a:rPr lang="en-US" sz="3600" dirty="0" smtClean="0"/>
              <a:t> </a:t>
            </a:r>
            <a:r>
              <a:rPr lang="en-US" sz="3600" dirty="0"/>
              <a:t>these are also called beta-lactamase resistant </a:t>
            </a:r>
            <a:r>
              <a:rPr lang="en-US" sz="3600" dirty="0" err="1"/>
              <a:t>penicillins</a:t>
            </a:r>
            <a:r>
              <a:rPr lang="en-US" sz="3600" dirty="0"/>
              <a:t> or </a:t>
            </a:r>
            <a:r>
              <a:rPr lang="en-US" sz="3600" dirty="0" err="1"/>
              <a:t>penicillinase</a:t>
            </a:r>
            <a:r>
              <a:rPr lang="en-US" sz="3600" dirty="0"/>
              <a:t>-resistant </a:t>
            </a:r>
            <a:r>
              <a:rPr lang="en-US" sz="3600" dirty="0" err="1"/>
              <a:t>penicillins</a:t>
            </a:r>
            <a:r>
              <a:rPr lang="en-US" sz="3600" dirty="0"/>
              <a:t>: </a:t>
            </a:r>
            <a:r>
              <a:rPr lang="en-US" sz="3600" dirty="0" err="1"/>
              <a:t>e.g.nafcillin</a:t>
            </a:r>
            <a:r>
              <a:rPr lang="en-US" sz="3600" dirty="0"/>
              <a:t>, </a:t>
            </a:r>
            <a:r>
              <a:rPr lang="en-US" sz="3600" dirty="0" err="1"/>
              <a:t>Cloxacillin</a:t>
            </a:r>
            <a:r>
              <a:rPr lang="en-US" sz="3600" dirty="0"/>
              <a:t>, </a:t>
            </a:r>
            <a:r>
              <a:rPr lang="en-US" sz="3600" dirty="0" err="1"/>
              <a:t>flucloxacillin</a:t>
            </a:r>
            <a:r>
              <a:rPr lang="en-US" sz="3600" dirty="0"/>
              <a:t>, Methicillin.</a:t>
            </a:r>
            <a:r>
              <a:rPr lang="en-US" sz="3600" b="1" dirty="0">
                <a:solidFill>
                  <a:srgbClr val="0000FF"/>
                </a:solidFill>
                <a:latin typeface="Footlight MT Light" pitchFamily="18" charset="0"/>
              </a:rPr>
              <a:t> </a:t>
            </a:r>
          </a:p>
          <a:p>
            <a:r>
              <a:rPr lang="en-US" sz="3600" b="1" dirty="0" smtClean="0">
                <a:solidFill>
                  <a:srgbClr val="0000FF"/>
                </a:solidFill>
                <a:latin typeface="Footlight MT Light" pitchFamily="18" charset="0"/>
              </a:rPr>
              <a:t> </a:t>
            </a:r>
            <a:r>
              <a:rPr lang="en-US" sz="3600" dirty="0">
                <a:latin typeface="Footlight MT Light" pitchFamily="18" charset="0"/>
              </a:rPr>
              <a:t>they are effective against </a:t>
            </a:r>
            <a:r>
              <a:rPr lang="en-US" sz="3600" dirty="0" err="1">
                <a:latin typeface="Footlight MT Light" pitchFamily="18" charset="0"/>
              </a:rPr>
              <a:t>penicillinase</a:t>
            </a:r>
            <a:r>
              <a:rPr lang="en-US" sz="3600" dirty="0">
                <a:latin typeface="Footlight MT Light" pitchFamily="18" charset="0"/>
              </a:rPr>
              <a:t>-producing Staph. </a:t>
            </a:r>
            <a:r>
              <a:rPr lang="en-US" sz="3600" dirty="0" err="1">
                <a:latin typeface="Footlight MT Light" pitchFamily="18" charset="0"/>
              </a:rPr>
              <a:t>aureus</a:t>
            </a:r>
            <a:r>
              <a:rPr lang="en-US" sz="3600" b="1" dirty="0">
                <a:solidFill>
                  <a:srgbClr val="0000FF"/>
                </a:solidFill>
                <a:latin typeface="Footlight MT Light" pitchFamily="18" charset="0"/>
              </a:rPr>
              <a:t>.</a:t>
            </a:r>
          </a:p>
          <a:p>
            <a:endParaRPr lang="en-US" sz="3600" dirty="0"/>
          </a:p>
        </p:txBody>
      </p:sp>
    </p:spTree>
    <p:extLst>
      <p:ext uri="{BB962C8B-B14F-4D97-AF65-F5344CB8AC3E}">
        <p14:creationId xmlns:p14="http://schemas.microsoft.com/office/powerpoint/2010/main" val="160846136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a:bodyPr>
          <a:lstStyle/>
          <a:p>
            <a:pPr eaLnBrk="1" hangingPunct="1">
              <a:defRPr/>
            </a:pPr>
            <a:r>
              <a:rPr lang="en-US" dirty="0" smtClean="0"/>
              <a:t>Cont.</a:t>
            </a:r>
          </a:p>
        </p:txBody>
      </p:sp>
      <p:sp>
        <p:nvSpPr>
          <p:cNvPr id="119811" name="Rectangle 3"/>
          <p:cNvSpPr>
            <a:spLocks noGrp="1" noChangeArrowheads="1"/>
          </p:cNvSpPr>
          <p:nvPr>
            <p:ph type="body" idx="1"/>
          </p:nvPr>
        </p:nvSpPr>
        <p:spPr>
          <a:xfrm>
            <a:off x="741363" y="1905000"/>
            <a:ext cx="7640637" cy="4195763"/>
          </a:xfrm>
        </p:spPr>
        <p:txBody>
          <a:bodyPr>
            <a:normAutofit lnSpcReduction="10000"/>
          </a:bodyPr>
          <a:lstStyle/>
          <a:p>
            <a:r>
              <a:rPr lang="en-US" sz="2800" b="1" dirty="0">
                <a:solidFill>
                  <a:srgbClr val="FF0000"/>
                </a:solidFill>
              </a:rPr>
              <a:t>Pyrazinamide(Z)</a:t>
            </a:r>
          </a:p>
          <a:p>
            <a:pPr>
              <a:buFont typeface="Wingdings" pitchFamily="2" charset="2"/>
              <a:buChar char="Ø"/>
            </a:pPr>
            <a:r>
              <a:rPr lang="en-US" sz="2800" dirty="0"/>
              <a:t> </a:t>
            </a:r>
            <a:r>
              <a:rPr lang="en-US" sz="2800" dirty="0" err="1"/>
              <a:t>Hepatoxicity</a:t>
            </a:r>
            <a:r>
              <a:rPr lang="en-US" sz="2800" dirty="0"/>
              <a:t> ( alcoholic)</a:t>
            </a:r>
          </a:p>
          <a:p>
            <a:pPr>
              <a:buFont typeface="Wingdings" pitchFamily="2" charset="2"/>
              <a:buChar char="Ø"/>
            </a:pPr>
            <a:r>
              <a:rPr lang="en-US" sz="2800" dirty="0" err="1"/>
              <a:t>Hypeuricaemia</a:t>
            </a:r>
            <a:r>
              <a:rPr lang="en-US" sz="2800" dirty="0"/>
              <a:t>- can precipitate gout attack)</a:t>
            </a:r>
          </a:p>
          <a:p>
            <a:pPr>
              <a:buFont typeface="Wingdings" pitchFamily="2" charset="2"/>
              <a:buChar char="Ø"/>
            </a:pPr>
            <a:r>
              <a:rPr lang="en-US" sz="2800" dirty="0"/>
              <a:t>Photosensitivity reaction</a:t>
            </a:r>
          </a:p>
          <a:p>
            <a:pPr>
              <a:buFont typeface="Wingdings" pitchFamily="2" charset="2"/>
              <a:buChar char="Ø"/>
            </a:pPr>
            <a:r>
              <a:rPr lang="en-US" sz="2800" dirty="0"/>
              <a:t>Nausea and </a:t>
            </a:r>
            <a:r>
              <a:rPr lang="en-US" sz="2800" dirty="0" smtClean="0"/>
              <a:t>vomiting</a:t>
            </a:r>
          </a:p>
          <a:p>
            <a:pPr>
              <a:buFont typeface="Wingdings" pitchFamily="2" charset="2"/>
              <a:buChar char="Ø"/>
            </a:pPr>
            <a:r>
              <a:rPr lang="en-US" sz="2800" dirty="0" smtClean="0"/>
              <a:t> </a:t>
            </a:r>
            <a:r>
              <a:rPr lang="en-US" sz="2800" dirty="0" smtClean="0">
                <a:solidFill>
                  <a:srgbClr val="FF0000"/>
                </a:solidFill>
              </a:rPr>
              <a:t>NURSING IMPLICATIONS IN ANTI-TB TREATMENT</a:t>
            </a:r>
          </a:p>
          <a:p>
            <a:pPr eaLnBrk="1" hangingPunct="1">
              <a:defRPr/>
            </a:pPr>
            <a:r>
              <a:rPr lang="en-US" sz="2800" dirty="0" smtClean="0"/>
              <a:t>Perform liver function studies in patients </a:t>
            </a:r>
            <a:br>
              <a:rPr lang="en-US" sz="2800" dirty="0" smtClean="0"/>
            </a:br>
            <a:r>
              <a:rPr lang="en-US" sz="2800" dirty="0" smtClean="0"/>
              <a:t>who are to receive isoniazid or rifampin </a:t>
            </a:r>
            <a:br>
              <a:rPr lang="en-US" sz="2800" dirty="0" smtClean="0"/>
            </a:br>
            <a:r>
              <a:rPr lang="en-US" sz="2800" dirty="0" smtClean="0"/>
              <a:t>(especially in alcoholics)</a:t>
            </a:r>
          </a:p>
        </p:txBody>
      </p:sp>
    </p:spTree>
    <p:extLst>
      <p:ext uri="{BB962C8B-B14F-4D97-AF65-F5344CB8AC3E}">
        <p14:creationId xmlns:p14="http://schemas.microsoft.com/office/powerpoint/2010/main" val="373881758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normAutofit fontScale="90000"/>
          </a:bodyPr>
          <a:lstStyle/>
          <a:p>
            <a:pPr eaLnBrk="1" hangingPunct="1">
              <a:defRPr/>
            </a:pPr>
            <a:r>
              <a:rPr lang="en-US" dirty="0" err="1" smtClean="0"/>
              <a:t>Antitubercular</a:t>
            </a:r>
            <a:r>
              <a:rPr lang="en-US" dirty="0" smtClean="0"/>
              <a:t> Agents: </a:t>
            </a:r>
            <a:br>
              <a:rPr lang="en-US" dirty="0" smtClean="0"/>
            </a:br>
            <a:r>
              <a:rPr lang="en-US" dirty="0" smtClean="0"/>
              <a:t>Nursing Implications</a:t>
            </a:r>
          </a:p>
        </p:txBody>
      </p:sp>
      <p:sp>
        <p:nvSpPr>
          <p:cNvPr id="120835" name="Rectangle 3"/>
          <p:cNvSpPr>
            <a:spLocks noGrp="1" noChangeArrowheads="1"/>
          </p:cNvSpPr>
          <p:nvPr>
            <p:ph type="body" idx="1"/>
          </p:nvPr>
        </p:nvSpPr>
        <p:spPr/>
        <p:txBody>
          <a:bodyPr>
            <a:normAutofit fontScale="92500" lnSpcReduction="10000"/>
          </a:bodyPr>
          <a:lstStyle/>
          <a:p>
            <a:pPr eaLnBrk="1" hangingPunct="1">
              <a:buFont typeface="Wingdings" pitchFamily="2" charset="2"/>
              <a:buNone/>
              <a:defRPr/>
            </a:pPr>
            <a:r>
              <a:rPr lang="en-US" sz="3000" dirty="0" smtClean="0">
                <a:solidFill>
                  <a:srgbClr val="FF0000"/>
                </a:solidFill>
              </a:rPr>
              <a:t>Patient education is CRITICAL:</a:t>
            </a:r>
          </a:p>
          <a:p>
            <a:pPr eaLnBrk="1" hangingPunct="1">
              <a:defRPr/>
            </a:pPr>
            <a:r>
              <a:rPr lang="en-US" sz="3000" dirty="0" smtClean="0"/>
              <a:t>Duration of treatment </a:t>
            </a:r>
          </a:p>
          <a:p>
            <a:pPr eaLnBrk="1" hangingPunct="1">
              <a:defRPr/>
            </a:pPr>
            <a:r>
              <a:rPr lang="en-US" sz="3000" dirty="0" smtClean="0"/>
              <a:t>Take medications exactly as ordered, </a:t>
            </a:r>
            <a:br>
              <a:rPr lang="en-US" sz="3000" dirty="0" smtClean="0"/>
            </a:br>
            <a:r>
              <a:rPr lang="en-US" sz="3000" dirty="0" smtClean="0"/>
              <a:t>at the same time every day.</a:t>
            </a:r>
          </a:p>
          <a:p>
            <a:pPr eaLnBrk="1" hangingPunct="1">
              <a:defRPr/>
            </a:pPr>
            <a:r>
              <a:rPr lang="en-US" sz="3000" dirty="0" smtClean="0"/>
              <a:t>Emphasize the importance of strict compliance </a:t>
            </a:r>
            <a:br>
              <a:rPr lang="en-US" sz="3000" dirty="0" smtClean="0"/>
            </a:br>
            <a:r>
              <a:rPr lang="en-US" sz="3000" dirty="0" smtClean="0"/>
              <a:t>to regimen for improvement of condition or cure.</a:t>
            </a:r>
          </a:p>
          <a:p>
            <a:pPr>
              <a:defRPr/>
            </a:pPr>
            <a:r>
              <a:rPr lang="en-US" sz="3000" dirty="0"/>
              <a:t>Patients who are taking rifampin should be told that their urine, stool, saliva, sputum, sweat, or tears may become reddish-orange; even contact lenses may be stained.</a:t>
            </a:r>
          </a:p>
          <a:p>
            <a:pPr eaLnBrk="1" hangingPunct="1">
              <a:defRPr/>
            </a:pPr>
            <a:endParaRPr lang="en-US" dirty="0" smtClean="0"/>
          </a:p>
        </p:txBody>
      </p:sp>
    </p:spTree>
    <p:extLst>
      <p:ext uri="{BB962C8B-B14F-4D97-AF65-F5344CB8AC3E}">
        <p14:creationId xmlns:p14="http://schemas.microsoft.com/office/powerpoint/2010/main" val="413032282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274638"/>
            <a:ext cx="8229600" cy="639762"/>
          </a:xfrm>
        </p:spPr>
        <p:txBody>
          <a:bodyPr>
            <a:noAutofit/>
          </a:bodyPr>
          <a:lstStyle/>
          <a:p>
            <a:pPr eaLnBrk="1" hangingPunct="1">
              <a:defRPr/>
            </a:pPr>
            <a:r>
              <a:rPr lang="en-US" sz="2800" dirty="0" smtClean="0">
                <a:solidFill>
                  <a:srgbClr val="FF0000"/>
                </a:solidFill>
              </a:rPr>
              <a:t>Anti TBs: Nursing Implications</a:t>
            </a:r>
          </a:p>
        </p:txBody>
      </p:sp>
      <p:sp>
        <p:nvSpPr>
          <p:cNvPr id="123907" name="Rectangle 3"/>
          <p:cNvSpPr>
            <a:spLocks noGrp="1" noChangeArrowheads="1"/>
          </p:cNvSpPr>
          <p:nvPr>
            <p:ph type="body" idx="1"/>
          </p:nvPr>
        </p:nvSpPr>
        <p:spPr>
          <a:xfrm>
            <a:off x="457200" y="914400"/>
            <a:ext cx="8229600" cy="5562600"/>
          </a:xfrm>
        </p:spPr>
        <p:txBody>
          <a:bodyPr>
            <a:normAutofit/>
          </a:bodyPr>
          <a:lstStyle/>
          <a:p>
            <a:pPr eaLnBrk="1" hangingPunct="1">
              <a:defRPr/>
            </a:pPr>
            <a:r>
              <a:rPr lang="en-US" dirty="0" smtClean="0"/>
              <a:t>Vitamin B</a:t>
            </a:r>
            <a:r>
              <a:rPr lang="en-US" baseline="-14000" dirty="0" smtClean="0"/>
              <a:t>6</a:t>
            </a:r>
            <a:r>
              <a:rPr lang="en-US" dirty="0" smtClean="0"/>
              <a:t>  is needed to combat peripheral neuritis associated with INH therapy.</a:t>
            </a:r>
            <a:r>
              <a:rPr lang="en-US" dirty="0"/>
              <a:t> </a:t>
            </a:r>
            <a:endParaRPr lang="en-US" dirty="0" smtClean="0"/>
          </a:p>
          <a:p>
            <a:pPr eaLnBrk="1" hangingPunct="1">
              <a:defRPr/>
            </a:pPr>
            <a:r>
              <a:rPr lang="en-US" dirty="0" smtClean="0"/>
              <a:t>Monitor </a:t>
            </a:r>
            <a:r>
              <a:rPr lang="en-US" dirty="0"/>
              <a:t>for side effects</a:t>
            </a:r>
          </a:p>
          <a:p>
            <a:pPr>
              <a:defRPr/>
            </a:pPr>
            <a:r>
              <a:rPr lang="en-US" dirty="0"/>
              <a:t>Instruct patients on the side effects that should be reported to the physician </a:t>
            </a:r>
            <a:r>
              <a:rPr lang="en-US" dirty="0" smtClean="0"/>
              <a:t>immediately:</a:t>
            </a:r>
            <a:endParaRPr lang="en-US" dirty="0"/>
          </a:p>
          <a:p>
            <a:pPr marL="0" indent="0">
              <a:buNone/>
              <a:defRPr/>
            </a:pPr>
            <a:r>
              <a:rPr lang="en-US" dirty="0" smtClean="0"/>
              <a:t>   These </a:t>
            </a:r>
            <a:r>
              <a:rPr lang="en-US" dirty="0"/>
              <a:t>include fatigue, nausea, vomiting, numbness and tingling of the extremities, fever, loss of appetite, depression, jaundice.</a:t>
            </a:r>
          </a:p>
          <a:p>
            <a:pPr marL="0" indent="0" eaLnBrk="1" hangingPunct="1">
              <a:buNone/>
              <a:defRPr/>
            </a:pPr>
            <a:endParaRPr lang="en-US" dirty="0" smtClean="0"/>
          </a:p>
        </p:txBody>
      </p:sp>
    </p:spTree>
    <p:extLst>
      <p:ext uri="{BB962C8B-B14F-4D97-AF65-F5344CB8AC3E}">
        <p14:creationId xmlns:p14="http://schemas.microsoft.com/office/powerpoint/2010/main" val="250206333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normAutofit fontScale="90000"/>
          </a:bodyPr>
          <a:lstStyle/>
          <a:p>
            <a:pPr eaLnBrk="1" hangingPunct="1">
              <a:defRPr/>
            </a:pPr>
            <a:r>
              <a:rPr lang="en-US" dirty="0" smtClean="0"/>
              <a:t>Anti TB Agents: </a:t>
            </a:r>
            <a:br>
              <a:rPr lang="en-US" dirty="0" smtClean="0"/>
            </a:br>
            <a:r>
              <a:rPr lang="en-US" dirty="0" smtClean="0"/>
              <a:t>Nursing Implications</a:t>
            </a:r>
          </a:p>
        </p:txBody>
      </p:sp>
      <p:sp>
        <p:nvSpPr>
          <p:cNvPr id="122883" name="Rectangle 3"/>
          <p:cNvSpPr>
            <a:spLocks noGrp="1" noChangeArrowheads="1"/>
          </p:cNvSpPr>
          <p:nvPr>
            <p:ph type="body" idx="1"/>
          </p:nvPr>
        </p:nvSpPr>
        <p:spPr>
          <a:xfrm>
            <a:off x="741363" y="2041525"/>
            <a:ext cx="7640637" cy="4283075"/>
          </a:xfrm>
        </p:spPr>
        <p:txBody>
          <a:bodyPr>
            <a:normAutofit lnSpcReduction="10000"/>
          </a:bodyPr>
          <a:lstStyle/>
          <a:p>
            <a:pPr eaLnBrk="1" hangingPunct="1">
              <a:defRPr/>
            </a:pPr>
            <a:r>
              <a:rPr lang="en-US" sz="2800" dirty="0" smtClean="0"/>
              <a:t>Patients should not consume alcohol while on these medications nor take other medications, including OTC, unless they check with their physician.</a:t>
            </a:r>
          </a:p>
          <a:p>
            <a:pPr eaLnBrk="1" hangingPunct="1">
              <a:defRPr/>
            </a:pPr>
            <a:r>
              <a:rPr lang="en-US" sz="2800" dirty="0" smtClean="0"/>
              <a:t>Diabetic patients taking INH should monitor their blood glucose levels because hyperglycemia may occur.</a:t>
            </a:r>
          </a:p>
          <a:p>
            <a:pPr eaLnBrk="1" hangingPunct="1">
              <a:defRPr/>
            </a:pPr>
            <a:r>
              <a:rPr lang="en-US" sz="2800" dirty="0" smtClean="0"/>
              <a:t>INH and rifampin cause oral contraceptives to become ineffective; another form of birth control </a:t>
            </a:r>
            <a:br>
              <a:rPr lang="en-US" sz="2800" dirty="0" smtClean="0"/>
            </a:br>
            <a:r>
              <a:rPr lang="en-US" sz="2800" dirty="0" smtClean="0"/>
              <a:t>will be needed.</a:t>
            </a:r>
            <a:endParaRPr lang="en-US" dirty="0" smtClean="0"/>
          </a:p>
        </p:txBody>
      </p:sp>
    </p:spTree>
    <p:extLst>
      <p:ext uri="{BB962C8B-B14F-4D97-AF65-F5344CB8AC3E}">
        <p14:creationId xmlns:p14="http://schemas.microsoft.com/office/powerpoint/2010/main" val="22926246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457200" y="274638"/>
            <a:ext cx="8229600" cy="715962"/>
          </a:xfrm>
        </p:spPr>
        <p:txBody>
          <a:bodyPr>
            <a:normAutofit/>
          </a:bodyPr>
          <a:lstStyle/>
          <a:p>
            <a:pPr eaLnBrk="1" hangingPunct="1">
              <a:defRPr/>
            </a:pPr>
            <a:r>
              <a:rPr lang="en-US" sz="3200" b="1" dirty="0" smtClean="0"/>
              <a:t>Anti TB Agents: Nursing Implications</a:t>
            </a:r>
          </a:p>
        </p:txBody>
      </p:sp>
      <p:sp>
        <p:nvSpPr>
          <p:cNvPr id="125955" name="Rectangle 3"/>
          <p:cNvSpPr>
            <a:spLocks noGrp="1" noChangeArrowheads="1"/>
          </p:cNvSpPr>
          <p:nvPr>
            <p:ph type="body" idx="1"/>
          </p:nvPr>
        </p:nvSpPr>
        <p:spPr>
          <a:xfrm>
            <a:off x="741363" y="1066800"/>
            <a:ext cx="7640637" cy="5486399"/>
          </a:xfrm>
        </p:spPr>
        <p:txBody>
          <a:bodyPr>
            <a:normAutofit/>
          </a:bodyPr>
          <a:lstStyle/>
          <a:p>
            <a:pPr eaLnBrk="1" hangingPunct="1">
              <a:buFont typeface="Wingdings" pitchFamily="2" charset="2"/>
              <a:buNone/>
              <a:defRPr/>
            </a:pPr>
            <a:r>
              <a:rPr lang="en-US" dirty="0" smtClean="0"/>
              <a:t>Monitor for therapeutic effects:</a:t>
            </a:r>
          </a:p>
          <a:p>
            <a:pPr eaLnBrk="1" hangingPunct="1">
              <a:defRPr/>
            </a:pPr>
            <a:r>
              <a:rPr lang="en-US" dirty="0" smtClean="0"/>
              <a:t>Decrease in symptoms of TB, such as cough </a:t>
            </a:r>
            <a:br>
              <a:rPr lang="en-US" dirty="0" smtClean="0"/>
            </a:br>
            <a:r>
              <a:rPr lang="en-US" dirty="0" smtClean="0"/>
              <a:t>and fever</a:t>
            </a:r>
          </a:p>
          <a:p>
            <a:pPr eaLnBrk="1" hangingPunct="1">
              <a:defRPr/>
            </a:pPr>
            <a:r>
              <a:rPr lang="en-US" dirty="0" smtClean="0"/>
              <a:t>Lab studies (culture and sensitivity tests) </a:t>
            </a:r>
            <a:br>
              <a:rPr lang="en-US" dirty="0" smtClean="0"/>
            </a:br>
            <a:r>
              <a:rPr lang="en-US" dirty="0" smtClean="0"/>
              <a:t>and CXR should confirm clinical findings</a:t>
            </a:r>
          </a:p>
          <a:p>
            <a:pPr eaLnBrk="1" hangingPunct="1">
              <a:defRPr/>
            </a:pPr>
            <a:r>
              <a:rPr lang="en-US" dirty="0" smtClean="0"/>
              <a:t>Watch for lack of clinical response to therapy, indicating possible drug resistance</a:t>
            </a:r>
          </a:p>
        </p:txBody>
      </p:sp>
    </p:spTree>
    <p:extLst>
      <p:ext uri="{BB962C8B-B14F-4D97-AF65-F5344CB8AC3E}">
        <p14:creationId xmlns:p14="http://schemas.microsoft.com/office/powerpoint/2010/main" val="192650321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Promotional exams </a:t>
            </a:r>
            <a:r>
              <a:rPr lang="en-US" dirty="0" err="1" smtClean="0"/>
              <a:t>Quizs</a:t>
            </a:r>
            <a:endParaRPr lang="en-US" dirty="0"/>
          </a:p>
        </p:txBody>
      </p:sp>
      <p:sp>
        <p:nvSpPr>
          <p:cNvPr id="3" name="Content Placeholder 2"/>
          <p:cNvSpPr>
            <a:spLocks noGrp="1"/>
          </p:cNvSpPr>
          <p:nvPr>
            <p:ph idx="1"/>
          </p:nvPr>
        </p:nvSpPr>
        <p:spPr/>
        <p:txBody>
          <a:bodyPr/>
          <a:lstStyle/>
          <a:p>
            <a:r>
              <a:rPr lang="en-US" dirty="0" smtClean="0"/>
              <a:t>List six first line Anti-TB drugs</a:t>
            </a:r>
          </a:p>
          <a:p>
            <a:r>
              <a:rPr lang="en-US" dirty="0" smtClean="0"/>
              <a:t>Discuss measures you would put in place to ensure anti-TB drug compliance</a:t>
            </a:r>
          </a:p>
          <a:p>
            <a:r>
              <a:rPr lang="en-US" dirty="0" smtClean="0"/>
              <a:t>State four common side effects associated with Anti-TBs</a:t>
            </a:r>
            <a:endParaRPr lang="en-US" dirty="0"/>
          </a:p>
        </p:txBody>
      </p:sp>
    </p:spTree>
    <p:extLst>
      <p:ext uri="{BB962C8B-B14F-4D97-AF65-F5344CB8AC3E}">
        <p14:creationId xmlns:p14="http://schemas.microsoft.com/office/powerpoint/2010/main" val="236936627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measures </a:t>
            </a:r>
            <a:r>
              <a:rPr lang="en-US" b="1" dirty="0" smtClean="0"/>
              <a:t> </a:t>
            </a:r>
            <a:r>
              <a:rPr lang="en-US" b="1" dirty="0"/>
              <a:t>put in place to ensure anti-TB drug compliance</a:t>
            </a:r>
          </a:p>
        </p:txBody>
      </p:sp>
      <p:sp>
        <p:nvSpPr>
          <p:cNvPr id="3" name="Content Placeholder 2"/>
          <p:cNvSpPr>
            <a:spLocks noGrp="1"/>
          </p:cNvSpPr>
          <p:nvPr>
            <p:ph idx="1"/>
          </p:nvPr>
        </p:nvSpPr>
        <p:spPr/>
        <p:txBody>
          <a:bodyPr/>
          <a:lstStyle/>
          <a:p>
            <a:r>
              <a:rPr lang="en-US" dirty="0" err="1" smtClean="0"/>
              <a:t>Pt</a:t>
            </a:r>
            <a:r>
              <a:rPr lang="en-US" dirty="0" smtClean="0"/>
              <a:t> education on importance of strict compliance, side effects, about TB RX</a:t>
            </a:r>
          </a:p>
          <a:p>
            <a:r>
              <a:rPr lang="en-US" dirty="0" smtClean="0"/>
              <a:t>Defaulter tracing – the action to be taken when the patient fails to keep pre-arranged appointments</a:t>
            </a:r>
          </a:p>
          <a:p>
            <a:r>
              <a:rPr lang="en-US" dirty="0" smtClean="0"/>
              <a:t>Give incentives </a:t>
            </a:r>
            <a:r>
              <a:rPr lang="en-US" dirty="0" err="1" smtClean="0"/>
              <a:t>e.g</a:t>
            </a:r>
            <a:r>
              <a:rPr lang="en-US" dirty="0" smtClean="0"/>
              <a:t> money to reimburse the expenses of attending treatment </a:t>
            </a:r>
            <a:r>
              <a:rPr lang="en-US" dirty="0" err="1" smtClean="0"/>
              <a:t>centres</a:t>
            </a:r>
            <a:endParaRPr lang="en-US" dirty="0" smtClean="0"/>
          </a:p>
        </p:txBody>
      </p:sp>
    </p:spTree>
    <p:extLst>
      <p:ext uri="{BB962C8B-B14F-4D97-AF65-F5344CB8AC3E}">
        <p14:creationId xmlns:p14="http://schemas.microsoft.com/office/powerpoint/2010/main" val="22355040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76400"/>
            <a:ext cx="8229600" cy="4525963"/>
          </a:xfrm>
        </p:spPr>
        <p:txBody>
          <a:bodyPr>
            <a:normAutofit lnSpcReduction="10000"/>
          </a:bodyPr>
          <a:lstStyle/>
          <a:p>
            <a:r>
              <a:rPr lang="en-US" dirty="0" smtClean="0"/>
              <a:t>Prompt routine reminders of patients to keep pre-arranged appointments</a:t>
            </a:r>
          </a:p>
          <a:p>
            <a:r>
              <a:rPr lang="en-US" dirty="0" smtClean="0"/>
              <a:t> use Peer assistance to help someone with TB to return to the facility by prompting or accompanying him or her</a:t>
            </a:r>
          </a:p>
          <a:p>
            <a:r>
              <a:rPr lang="en-US" dirty="0" smtClean="0"/>
              <a:t>Directly observed therapy (DOTs) - involve us of  an identified trained person ,( </a:t>
            </a:r>
            <a:r>
              <a:rPr lang="en-US" b="1" dirty="0" smtClean="0"/>
              <a:t>health worker, community volunteers, family member</a:t>
            </a:r>
            <a:r>
              <a:rPr lang="en-US" dirty="0" smtClean="0"/>
              <a:t>) to monitor the </a:t>
            </a:r>
            <a:r>
              <a:rPr lang="en-US" dirty="0" err="1"/>
              <a:t>p</a:t>
            </a:r>
            <a:r>
              <a:rPr lang="en-US" dirty="0" err="1" smtClean="0"/>
              <a:t>t</a:t>
            </a:r>
            <a:r>
              <a:rPr lang="en-US" dirty="0" smtClean="0"/>
              <a:t> swallowing drugs</a:t>
            </a:r>
            <a:endParaRPr lang="en-US" dirty="0"/>
          </a:p>
        </p:txBody>
      </p:sp>
    </p:spTree>
    <p:extLst>
      <p:ext uri="{BB962C8B-B14F-4D97-AF65-F5344CB8AC3E}">
        <p14:creationId xmlns:p14="http://schemas.microsoft.com/office/powerpoint/2010/main" val="29753707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ANT-VIRALS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1968688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ANTIVIRAL AGENTS</a:t>
            </a:r>
            <a:endParaRPr lang="en-US" dirty="0"/>
          </a:p>
        </p:txBody>
      </p:sp>
      <p:sp>
        <p:nvSpPr>
          <p:cNvPr id="3" name="Content Placeholder 2"/>
          <p:cNvSpPr>
            <a:spLocks noGrp="1"/>
          </p:cNvSpPr>
          <p:nvPr>
            <p:ph idx="1"/>
          </p:nvPr>
        </p:nvSpPr>
        <p:spPr/>
        <p:txBody>
          <a:bodyPr>
            <a:normAutofit lnSpcReduction="10000"/>
          </a:bodyPr>
          <a:lstStyle/>
          <a:p>
            <a:r>
              <a:rPr lang="en-US" dirty="0" smtClean="0"/>
              <a:t>Viruses are obligate intracellular parasites and therefore antiviral agents must either inhibit the entry of virus into the cell, prevent replication inside the cell or prevent the exit of </a:t>
            </a:r>
            <a:r>
              <a:rPr lang="en-US" dirty="0" err="1" smtClean="0"/>
              <a:t>virions</a:t>
            </a:r>
            <a:r>
              <a:rPr lang="en-US" dirty="0" smtClean="0"/>
              <a:t> out of the cell.</a:t>
            </a:r>
          </a:p>
          <a:p>
            <a:r>
              <a:rPr lang="en-US" dirty="0" smtClean="0"/>
              <a:t>In the process of their interfering with the process of viral replication, these agents can interfere with host cell function leading to toxicity</a:t>
            </a:r>
            <a:endParaRPr lang="en-US" dirty="0"/>
          </a:p>
        </p:txBody>
      </p:sp>
    </p:spTree>
    <p:extLst>
      <p:ext uri="{BB962C8B-B14F-4D97-AF65-F5344CB8AC3E}">
        <p14:creationId xmlns:p14="http://schemas.microsoft.com/office/powerpoint/2010/main" val="1385878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pPr marL="0" indent="0">
              <a:buNone/>
            </a:pPr>
            <a:r>
              <a:rPr lang="en-US" sz="3600" b="1" dirty="0" smtClean="0"/>
              <a:t>3.Broad spectrum </a:t>
            </a:r>
            <a:r>
              <a:rPr lang="en-US" sz="3600" b="1" dirty="0" err="1" smtClean="0"/>
              <a:t>penicillins</a:t>
            </a:r>
            <a:r>
              <a:rPr lang="en-US" sz="3600" dirty="0" smtClean="0"/>
              <a:t>: e.g. Ampicillin, amoxicillin, </a:t>
            </a:r>
            <a:r>
              <a:rPr lang="en-US" sz="3600" dirty="0" err="1" smtClean="0"/>
              <a:t>baccampicilin</a:t>
            </a:r>
            <a:r>
              <a:rPr lang="en-US" sz="3600" dirty="0" smtClean="0"/>
              <a:t>, </a:t>
            </a:r>
            <a:r>
              <a:rPr lang="en-US" sz="3600" dirty="0" err="1" smtClean="0"/>
              <a:t>pivampicillin</a:t>
            </a:r>
            <a:r>
              <a:rPr lang="en-US" sz="3600" dirty="0" smtClean="0"/>
              <a:t>, </a:t>
            </a:r>
            <a:r>
              <a:rPr lang="en-US" sz="3600" dirty="0" err="1" smtClean="0"/>
              <a:t>talampicilin</a:t>
            </a:r>
            <a:r>
              <a:rPr lang="en-US" sz="3600" dirty="0" smtClean="0"/>
              <a:t> and </a:t>
            </a:r>
            <a:r>
              <a:rPr lang="en-US" sz="3600" dirty="0" err="1" smtClean="0"/>
              <a:t>mezlocillin</a:t>
            </a:r>
            <a:r>
              <a:rPr lang="en-US" sz="3600" dirty="0" smtClean="0"/>
              <a:t>. </a:t>
            </a:r>
            <a:r>
              <a:rPr lang="en-US" sz="3600" dirty="0" smtClean="0">
                <a:latin typeface="Footlight MT Light" pitchFamily="18" charset="0"/>
              </a:rPr>
              <a:t>comprise a group of </a:t>
            </a:r>
            <a:r>
              <a:rPr lang="en-US" sz="3600" dirty="0" err="1" smtClean="0">
                <a:latin typeface="Footlight MT Light" pitchFamily="18" charset="0"/>
              </a:rPr>
              <a:t>penicillins</a:t>
            </a:r>
            <a:r>
              <a:rPr lang="en-US" sz="3600" dirty="0" smtClean="0">
                <a:latin typeface="Footlight MT Light" pitchFamily="18" charset="0"/>
              </a:rPr>
              <a:t> whose antimicrobial activity is extended to include such gram-negative microorganisms as </a:t>
            </a:r>
            <a:r>
              <a:rPr lang="en-US" sz="3600" dirty="0" err="1" smtClean="0">
                <a:latin typeface="Footlight MT Light" pitchFamily="18" charset="0"/>
              </a:rPr>
              <a:t>Haemophilus</a:t>
            </a:r>
            <a:r>
              <a:rPr lang="en-US" sz="3600" dirty="0" smtClean="0">
                <a:latin typeface="Footlight MT Light" pitchFamily="18" charset="0"/>
              </a:rPr>
              <a:t> influenza, E. coli, and Proteus mirabilis, salmonella</a:t>
            </a:r>
            <a:endParaRPr lang="en-US" sz="3600" dirty="0" smtClean="0"/>
          </a:p>
        </p:txBody>
      </p:sp>
    </p:spTree>
    <p:extLst>
      <p:ext uri="{BB962C8B-B14F-4D97-AF65-F5344CB8AC3E}">
        <p14:creationId xmlns:p14="http://schemas.microsoft.com/office/powerpoint/2010/main" val="62730792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ANTIVIRALS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Classification of antiviral agents</a:t>
            </a:r>
            <a:endParaRPr lang="en-US" dirty="0"/>
          </a:p>
          <a:p>
            <a:pPr lvl="0"/>
            <a:r>
              <a:rPr lang="en-US" dirty="0"/>
              <a:t> Anti-viral agents are classified according to the agents they are effective against.</a:t>
            </a:r>
          </a:p>
          <a:p>
            <a:pPr marL="0" lvl="0" indent="0">
              <a:buNone/>
            </a:pPr>
            <a:r>
              <a:rPr lang="en-US" b="1" dirty="0" smtClean="0"/>
              <a:t>1.Agents </a:t>
            </a:r>
            <a:r>
              <a:rPr lang="en-US" b="1" dirty="0"/>
              <a:t>for Herpes Simplex and Varicella -zoster e.g. acyclovir</a:t>
            </a:r>
            <a:r>
              <a:rPr lang="en-US" dirty="0"/>
              <a:t>, </a:t>
            </a:r>
            <a:r>
              <a:rPr lang="en-US" dirty="0" err="1" smtClean="0"/>
              <a:t>valacyclovir</a:t>
            </a:r>
            <a:r>
              <a:rPr lang="en-US" dirty="0" smtClean="0"/>
              <a:t>, </a:t>
            </a:r>
            <a:r>
              <a:rPr lang="en-US" dirty="0" err="1" smtClean="0"/>
              <a:t>acylovir</a:t>
            </a:r>
            <a:r>
              <a:rPr lang="en-US" dirty="0" smtClean="0"/>
              <a:t>, </a:t>
            </a:r>
            <a:r>
              <a:rPr lang="en-US" dirty="0" err="1"/>
              <a:t>Penciclovir</a:t>
            </a:r>
            <a:r>
              <a:rPr lang="en-US" dirty="0"/>
              <a:t> </a:t>
            </a:r>
            <a:r>
              <a:rPr lang="en-US" dirty="0" smtClean="0"/>
              <a:t>, </a:t>
            </a:r>
            <a:r>
              <a:rPr lang="en-US" dirty="0" err="1" smtClean="0"/>
              <a:t>Fanciclovir</a:t>
            </a:r>
            <a:r>
              <a:rPr lang="en-US" dirty="0" smtClean="0"/>
              <a:t> is </a:t>
            </a:r>
            <a:r>
              <a:rPr lang="en-US" dirty="0"/>
              <a:t>also available as a cream for treatment of labial herpes simplex.</a:t>
            </a:r>
          </a:p>
          <a:p>
            <a:r>
              <a:rPr lang="en-US" b="1" dirty="0"/>
              <a:t> Indications:</a:t>
            </a:r>
            <a:r>
              <a:rPr lang="en-US" dirty="0"/>
              <a:t> It is used for treatment of Herpes simplex viral infections for genital and labial herpes, and for disseminated encephalitis. In encephalitis, give it IV.</a:t>
            </a:r>
          </a:p>
          <a:p>
            <a:r>
              <a:rPr lang="en-US" b="1" dirty="0"/>
              <a:t> </a:t>
            </a:r>
            <a:endParaRPr lang="en-US" dirty="0"/>
          </a:p>
          <a:p>
            <a:endParaRPr lang="en-US" dirty="0"/>
          </a:p>
          <a:p>
            <a:endParaRPr lang="en-US" dirty="0"/>
          </a:p>
        </p:txBody>
      </p:sp>
    </p:spTree>
    <p:extLst>
      <p:ext uri="{BB962C8B-B14F-4D97-AF65-F5344CB8AC3E}">
        <p14:creationId xmlns:p14="http://schemas.microsoft.com/office/powerpoint/2010/main" val="206015964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304800" y="914400"/>
            <a:ext cx="8534400" cy="5943600"/>
          </a:xfrm>
        </p:spPr>
        <p:txBody>
          <a:bodyPr>
            <a:normAutofit/>
          </a:bodyPr>
          <a:lstStyle/>
          <a:p>
            <a:pPr marL="0" indent="0">
              <a:buNone/>
            </a:pPr>
            <a:r>
              <a:rPr lang="en-US" b="1" dirty="0" smtClean="0"/>
              <a:t>    Acyclovir</a:t>
            </a:r>
          </a:p>
          <a:p>
            <a:r>
              <a:rPr lang="en-US" dirty="0" smtClean="0"/>
              <a:t>Works by inhibiting DNA synthesis </a:t>
            </a:r>
          </a:p>
          <a:p>
            <a:r>
              <a:rPr lang="en-US" dirty="0" smtClean="0"/>
              <a:t>Side effects: includes nausea, reversible renal or neurologic (delirium, tremors, seizures) headache, diarrhea, </a:t>
            </a:r>
          </a:p>
          <a:p>
            <a:r>
              <a:rPr lang="en-US" dirty="0" smtClean="0"/>
              <a:t>Dose : 800 mg IV or PO 4houry 7/7</a:t>
            </a:r>
          </a:p>
          <a:p>
            <a:pPr marL="0" indent="0">
              <a:buNone/>
            </a:pPr>
            <a:r>
              <a:rPr lang="en-US" b="1" dirty="0" smtClean="0"/>
              <a:t>2.Agents for </a:t>
            </a:r>
            <a:r>
              <a:rPr lang="en-US" b="1" dirty="0" err="1" smtClean="0"/>
              <a:t>cytomegala</a:t>
            </a:r>
            <a:r>
              <a:rPr lang="en-US" b="1" dirty="0" smtClean="0"/>
              <a:t> virus  CMV</a:t>
            </a:r>
          </a:p>
          <a:p>
            <a:r>
              <a:rPr lang="en-US" b="1" dirty="0" err="1" smtClean="0"/>
              <a:t>Gangcyclovir</a:t>
            </a:r>
            <a:endParaRPr lang="en-US" b="1" dirty="0" smtClean="0"/>
          </a:p>
          <a:p>
            <a:r>
              <a:rPr lang="en-US" b="1" dirty="0" err="1" smtClean="0"/>
              <a:t>Valgancyclovir</a:t>
            </a:r>
            <a:endParaRPr lang="en-US" b="1" dirty="0" smtClean="0"/>
          </a:p>
          <a:p>
            <a:r>
              <a:rPr lang="en-US" b="1" dirty="0" err="1" smtClean="0"/>
              <a:t>Foscante</a:t>
            </a:r>
            <a:r>
              <a:rPr lang="en-US" b="1" dirty="0" smtClean="0"/>
              <a:t> , </a:t>
            </a:r>
            <a:r>
              <a:rPr lang="en-US" b="1" dirty="0" err="1" smtClean="0"/>
              <a:t>Cidofovir</a:t>
            </a:r>
            <a:endParaRPr lang="en-US" b="1" dirty="0" smtClean="0"/>
          </a:p>
          <a:p>
            <a:endParaRPr lang="en-US" b="1" dirty="0" smtClean="0"/>
          </a:p>
          <a:p>
            <a:endParaRPr lang="en-US" dirty="0" smtClean="0"/>
          </a:p>
          <a:p>
            <a:endParaRPr lang="en-US" dirty="0"/>
          </a:p>
        </p:txBody>
      </p:sp>
    </p:spTree>
    <p:extLst>
      <p:ext uri="{BB962C8B-B14F-4D97-AF65-F5344CB8AC3E}">
        <p14:creationId xmlns:p14="http://schemas.microsoft.com/office/powerpoint/2010/main" val="412653974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 </a:t>
            </a:r>
            <a:r>
              <a:rPr lang="en-US" b="1" u="sng" dirty="0" smtClean="0"/>
              <a:t>Agent against Hepatitis virus (ABCDE</a:t>
            </a:r>
            <a:r>
              <a:rPr lang="en-US" b="1" dirty="0" smtClean="0"/>
              <a:t>)</a:t>
            </a:r>
          </a:p>
          <a:p>
            <a:r>
              <a:rPr lang="en-US" dirty="0" smtClean="0"/>
              <a:t>Interferon</a:t>
            </a:r>
          </a:p>
          <a:p>
            <a:r>
              <a:rPr lang="en-US" dirty="0" smtClean="0"/>
              <a:t>Lamivudine</a:t>
            </a:r>
          </a:p>
          <a:p>
            <a:r>
              <a:rPr lang="en-US" dirty="0" err="1" smtClean="0"/>
              <a:t>Adenofovir</a:t>
            </a:r>
            <a:endParaRPr lang="en-US" dirty="0" smtClean="0"/>
          </a:p>
          <a:p>
            <a:r>
              <a:rPr lang="en-US" dirty="0" err="1" smtClean="0"/>
              <a:t>Entacanovir</a:t>
            </a:r>
            <a:endParaRPr lang="en-US" dirty="0" smtClean="0"/>
          </a:p>
          <a:p>
            <a:pPr marL="0" indent="0">
              <a:buNone/>
            </a:pPr>
            <a:r>
              <a:rPr lang="en-US" b="1" dirty="0" smtClean="0"/>
              <a:t>  </a:t>
            </a:r>
            <a:r>
              <a:rPr lang="en-US" b="1" u="sng" dirty="0" smtClean="0"/>
              <a:t>Agents against Influenza virus</a:t>
            </a:r>
          </a:p>
          <a:p>
            <a:r>
              <a:rPr lang="en-US" dirty="0" err="1" smtClean="0"/>
              <a:t>Ramantadine</a:t>
            </a:r>
            <a:r>
              <a:rPr lang="en-US" dirty="0" smtClean="0"/>
              <a:t>, Amantadine, </a:t>
            </a:r>
            <a:r>
              <a:rPr lang="en-US" dirty="0" err="1" smtClean="0"/>
              <a:t>Zamivir</a:t>
            </a:r>
            <a:r>
              <a:rPr lang="en-US" dirty="0" smtClean="0"/>
              <a:t>, </a:t>
            </a:r>
            <a:r>
              <a:rPr lang="en-US" dirty="0" err="1" smtClean="0"/>
              <a:t>Osetlamivir</a:t>
            </a:r>
            <a:endParaRPr lang="en-US" dirty="0" smtClean="0"/>
          </a:p>
          <a:p>
            <a:endParaRPr lang="en-US" dirty="0"/>
          </a:p>
        </p:txBody>
      </p:sp>
    </p:spTree>
    <p:extLst>
      <p:ext uri="{BB962C8B-B14F-4D97-AF65-F5344CB8AC3E}">
        <p14:creationId xmlns:p14="http://schemas.microsoft.com/office/powerpoint/2010/main" val="381340373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normAutofit lnSpcReduction="10000"/>
          </a:bodyPr>
          <a:lstStyle/>
          <a:p>
            <a:r>
              <a:rPr lang="en-US" b="1" dirty="0"/>
              <a:t>Agents used in AIDS/HIV infection.</a:t>
            </a:r>
            <a:endParaRPr lang="en-US" dirty="0"/>
          </a:p>
          <a:p>
            <a:r>
              <a:rPr lang="en-US" dirty="0"/>
              <a:t>The HIV virus attacks the helper T cells within the immune system. It enters the </a:t>
            </a:r>
            <a:r>
              <a:rPr lang="en-US" dirty="0" smtClean="0"/>
              <a:t>help </a:t>
            </a:r>
            <a:r>
              <a:rPr lang="en-US" dirty="0"/>
              <a:t>T cell and begins to multiply within the cell. When the cell raptures, many more viruses are released which attack other helper T cells .This results in destruction of the immune system and leads AIDS. Antiretroviral (ARV’s) are available to treat HIV infection. </a:t>
            </a:r>
          </a:p>
        </p:txBody>
      </p:sp>
    </p:spTree>
    <p:extLst>
      <p:ext uri="{BB962C8B-B14F-4D97-AF65-F5344CB8AC3E}">
        <p14:creationId xmlns:p14="http://schemas.microsoft.com/office/powerpoint/2010/main" val="33895036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r>
              <a:rPr lang="en-US" dirty="0"/>
              <a:t>The goal of ARV therapy is to delay disease progression, and prolong survival by suppressing the replication of the </a:t>
            </a:r>
            <a:r>
              <a:rPr lang="en-US" dirty="0" smtClean="0"/>
              <a:t>virus.</a:t>
            </a:r>
          </a:p>
          <a:p>
            <a:r>
              <a:rPr lang="en-US" dirty="0" smtClean="0"/>
              <a:t>Optimal </a:t>
            </a:r>
            <a:r>
              <a:rPr lang="en-US" dirty="0"/>
              <a:t>suppression prevents emergence of drug resistance, reduces risk of transmitting the virus to one’s sexual partner or to unborn children of HIV mothers</a:t>
            </a:r>
            <a:r>
              <a:rPr lang="en-US" sz="3600" dirty="0" smtClean="0"/>
              <a:t>.</a:t>
            </a:r>
            <a:endParaRPr lang="en-US" sz="3600" dirty="0"/>
          </a:p>
          <a:p>
            <a:endParaRPr lang="en-US" sz="3600" dirty="0"/>
          </a:p>
        </p:txBody>
      </p:sp>
    </p:spTree>
    <p:extLst>
      <p:ext uri="{BB962C8B-B14F-4D97-AF65-F5344CB8AC3E}">
        <p14:creationId xmlns:p14="http://schemas.microsoft.com/office/powerpoint/2010/main" val="21864435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r>
              <a:rPr lang="en-US" dirty="0" smtClean="0"/>
              <a:t>Five Goals of ART</a:t>
            </a:r>
          </a:p>
        </p:txBody>
      </p:sp>
      <p:pic>
        <p:nvPicPr>
          <p:cNvPr id="19459" name="Picture 4"/>
          <p:cNvPicPr>
            <a:picLocks noGrp="1" noChangeAspect="1" noChangeArrowheads="1"/>
          </p:cNvPicPr>
          <p:nvPr>
            <p:ph idx="4294967295"/>
          </p:nvPr>
        </p:nvPicPr>
        <p:blipFill>
          <a:blip r:embed="rId2"/>
          <a:srcRect t="18246" b="11578"/>
          <a:stretch>
            <a:fillRect/>
          </a:stretch>
        </p:blipFill>
        <p:spPr>
          <a:xfrm>
            <a:off x="1905000" y="1828800"/>
            <a:ext cx="7239000" cy="3810000"/>
          </a:xfrm>
          <a:noFill/>
        </p:spPr>
      </p:pic>
    </p:spTree>
    <p:extLst>
      <p:ext uri="{BB962C8B-B14F-4D97-AF65-F5344CB8AC3E}">
        <p14:creationId xmlns:p14="http://schemas.microsoft.com/office/powerpoint/2010/main" val="4801019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cycle of HIV virus</a:t>
            </a:r>
            <a:endParaRPr lang="en-US" dirty="0"/>
          </a:p>
        </p:txBody>
      </p:sp>
      <p:sp>
        <p:nvSpPr>
          <p:cNvPr id="3" name="Content Placeholder 2"/>
          <p:cNvSpPr>
            <a:spLocks noGrp="1"/>
          </p:cNvSpPr>
          <p:nvPr>
            <p:ph idx="1"/>
          </p:nvPr>
        </p:nvSpPr>
        <p:spPr/>
        <p:txBody>
          <a:bodyPr>
            <a:normAutofit lnSpcReduction="10000"/>
          </a:bodyPr>
          <a:lstStyle/>
          <a:p>
            <a:r>
              <a:rPr lang="en-US" dirty="0" smtClean="0"/>
              <a:t>It involves seven steps or stages:</a:t>
            </a:r>
          </a:p>
          <a:p>
            <a:pPr marL="514350" indent="-514350">
              <a:buFont typeface="+mj-lt"/>
              <a:buAutoNum type="arabicPeriod"/>
            </a:pPr>
            <a:r>
              <a:rPr lang="en-US" dirty="0" smtClean="0"/>
              <a:t>Binding</a:t>
            </a:r>
          </a:p>
          <a:p>
            <a:pPr marL="514350" indent="-514350">
              <a:buFont typeface="+mj-lt"/>
              <a:buAutoNum type="arabicPeriod"/>
            </a:pPr>
            <a:r>
              <a:rPr lang="en-US" dirty="0" smtClean="0"/>
              <a:t>Fusion</a:t>
            </a:r>
          </a:p>
          <a:p>
            <a:pPr marL="514350" indent="-514350">
              <a:buFont typeface="+mj-lt"/>
              <a:buAutoNum type="arabicPeriod"/>
            </a:pPr>
            <a:r>
              <a:rPr lang="en-US" dirty="0" smtClean="0"/>
              <a:t>Reverse transcription</a:t>
            </a:r>
          </a:p>
          <a:p>
            <a:pPr marL="514350" indent="-514350">
              <a:buFont typeface="+mj-lt"/>
              <a:buAutoNum type="arabicPeriod"/>
            </a:pPr>
            <a:r>
              <a:rPr lang="en-US" dirty="0" err="1" smtClean="0"/>
              <a:t>Intergration</a:t>
            </a:r>
            <a:endParaRPr lang="en-US" dirty="0" smtClean="0"/>
          </a:p>
          <a:p>
            <a:pPr marL="514350" indent="-514350">
              <a:buFont typeface="+mj-lt"/>
              <a:buAutoNum type="arabicPeriod"/>
            </a:pPr>
            <a:r>
              <a:rPr lang="en-US" dirty="0" smtClean="0"/>
              <a:t>Replication</a:t>
            </a:r>
          </a:p>
          <a:p>
            <a:pPr marL="514350" indent="-514350">
              <a:buFont typeface="+mj-lt"/>
              <a:buAutoNum type="arabicPeriod"/>
            </a:pPr>
            <a:r>
              <a:rPr lang="en-US" dirty="0" smtClean="0"/>
              <a:t>Assembly</a:t>
            </a:r>
          </a:p>
          <a:p>
            <a:pPr marL="514350" indent="-514350">
              <a:buFont typeface="+mj-lt"/>
              <a:buAutoNum type="arabicPeriod"/>
            </a:pPr>
            <a:r>
              <a:rPr lang="en-US" dirty="0" smtClean="0"/>
              <a:t>Budding</a:t>
            </a:r>
          </a:p>
          <a:p>
            <a:endParaRPr lang="en-US" dirty="0"/>
          </a:p>
        </p:txBody>
      </p:sp>
    </p:spTree>
    <p:extLst>
      <p:ext uri="{BB962C8B-B14F-4D97-AF65-F5344CB8AC3E}">
        <p14:creationId xmlns:p14="http://schemas.microsoft.com/office/powerpoint/2010/main" val="141009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1.Binding( Attachment)</a:t>
            </a:r>
          </a:p>
          <a:p>
            <a:pPr marL="0" indent="0">
              <a:buNone/>
            </a:pPr>
            <a:r>
              <a:rPr lang="en-US" dirty="0" smtClean="0"/>
              <a:t>The virus binds itself onto receptors on the surface of a CD4 cell</a:t>
            </a:r>
          </a:p>
          <a:p>
            <a:pPr marL="0" indent="0">
              <a:buNone/>
            </a:pPr>
            <a:r>
              <a:rPr lang="en-US" dirty="0" smtClean="0">
                <a:solidFill>
                  <a:srgbClr val="FF0000"/>
                </a:solidFill>
              </a:rPr>
              <a:t>2.Fusion</a:t>
            </a:r>
            <a:r>
              <a:rPr lang="en-US" dirty="0" smtClean="0"/>
              <a:t>- The HIV envelop and CD4  membranes fuse or join together and in  the process  it allows the HIV virus to enter into the CD4 cell</a:t>
            </a:r>
          </a:p>
          <a:p>
            <a:pPr marL="0" indent="0">
              <a:buNone/>
            </a:pPr>
            <a:r>
              <a:rPr lang="en-US" dirty="0" smtClean="0">
                <a:solidFill>
                  <a:srgbClr val="FF0000"/>
                </a:solidFill>
              </a:rPr>
              <a:t>3.Reverse  transcription</a:t>
            </a:r>
          </a:p>
          <a:p>
            <a:pPr marL="0" indent="0">
              <a:buNone/>
            </a:pPr>
            <a:r>
              <a:rPr lang="en-US" dirty="0" smtClean="0"/>
              <a:t>Takes place inside the CD4 cell  where HIV virus releases an enzyme reverse transcriptase and uses  it to convert HIV RNA to HIV DNA to allow  HIV to enter the cell nucleus to combine with cell genetic material</a:t>
            </a:r>
            <a:endParaRPr lang="en-US" dirty="0"/>
          </a:p>
        </p:txBody>
      </p:sp>
    </p:spTree>
    <p:extLst>
      <p:ext uri="{BB962C8B-B14F-4D97-AF65-F5344CB8AC3E}">
        <p14:creationId xmlns:p14="http://schemas.microsoft.com/office/powerpoint/2010/main" val="75197421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4.Intergration</a:t>
            </a:r>
            <a:r>
              <a:rPr lang="en-US" dirty="0" smtClean="0"/>
              <a:t>- Inside the CD4 cell nucleus , the HIV virus uses </a:t>
            </a:r>
            <a:r>
              <a:rPr lang="en-US" dirty="0" err="1" smtClean="0"/>
              <a:t>intergrase</a:t>
            </a:r>
            <a:r>
              <a:rPr lang="en-US" dirty="0" smtClean="0"/>
              <a:t> </a:t>
            </a:r>
            <a:r>
              <a:rPr lang="en-US" dirty="0"/>
              <a:t>enzyme </a:t>
            </a:r>
            <a:r>
              <a:rPr lang="en-US" dirty="0" smtClean="0"/>
              <a:t>to insert its viral DNA into DNA of the CD4 cell</a:t>
            </a:r>
          </a:p>
          <a:p>
            <a:pPr marL="0" indent="0">
              <a:buNone/>
            </a:pPr>
            <a:r>
              <a:rPr lang="en-US" dirty="0" smtClean="0">
                <a:solidFill>
                  <a:srgbClr val="FF0000"/>
                </a:solidFill>
              </a:rPr>
              <a:t>5.</a:t>
            </a:r>
            <a:r>
              <a:rPr lang="en-US" dirty="0" smtClean="0"/>
              <a:t> </a:t>
            </a:r>
            <a:r>
              <a:rPr lang="en-US" dirty="0" smtClean="0">
                <a:solidFill>
                  <a:srgbClr val="FF0000"/>
                </a:solidFill>
              </a:rPr>
              <a:t>Replication</a:t>
            </a:r>
            <a:r>
              <a:rPr lang="en-US" dirty="0" smtClean="0"/>
              <a:t>- once integrated into the CD4  cell’s DNA ,HIV begins to use the machinery work of the CD4 cells to make long chains of HIV proteins    </a:t>
            </a:r>
            <a:endParaRPr lang="en-US" dirty="0"/>
          </a:p>
        </p:txBody>
      </p:sp>
    </p:spTree>
    <p:extLst>
      <p:ext uri="{BB962C8B-B14F-4D97-AF65-F5344CB8AC3E}">
        <p14:creationId xmlns:p14="http://schemas.microsoft.com/office/powerpoint/2010/main" val="43006338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solidFill>
                  <a:srgbClr val="FF0000"/>
                </a:solidFill>
              </a:rPr>
              <a:t>6.Assembly</a:t>
            </a:r>
            <a:r>
              <a:rPr lang="en-US" dirty="0" smtClean="0"/>
              <a:t>- Newly formed  HIV proteins chains move out </a:t>
            </a:r>
            <a:r>
              <a:rPr lang="en-US" dirty="0" err="1" smtClean="0"/>
              <a:t>neucleus</a:t>
            </a:r>
            <a:r>
              <a:rPr lang="en-US" dirty="0" smtClean="0"/>
              <a:t> to the surface of the  CD4 cell  where they  assemble into immature HIV which are non infectious</a:t>
            </a:r>
          </a:p>
          <a:p>
            <a:r>
              <a:rPr lang="en-US" dirty="0" smtClean="0">
                <a:solidFill>
                  <a:srgbClr val="FF0000"/>
                </a:solidFill>
              </a:rPr>
              <a:t>7 Budding- </a:t>
            </a:r>
            <a:r>
              <a:rPr lang="en-US" dirty="0" smtClean="0"/>
              <a:t>the newly formed immature protein  chains of HIV push themselves out of the host’s CD4 cells taking some cell membrane with it (raptures) </a:t>
            </a:r>
          </a:p>
          <a:p>
            <a:pPr marL="0" indent="0">
              <a:buNone/>
            </a:pPr>
            <a:endParaRPr lang="en-US" dirty="0"/>
          </a:p>
        </p:txBody>
      </p:sp>
    </p:spTree>
    <p:extLst>
      <p:ext uri="{BB962C8B-B14F-4D97-AF65-F5344CB8AC3E}">
        <p14:creationId xmlns:p14="http://schemas.microsoft.com/office/powerpoint/2010/main" val="1798257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52452</TotalTime>
  <Words>5711</Words>
  <Application>Microsoft Office PowerPoint</Application>
  <PresentationFormat>On-screen Show (4:3)</PresentationFormat>
  <Paragraphs>722</Paragraphs>
  <Slides>126</Slides>
  <Notes>21</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Office Theme</vt:lpstr>
      <vt:lpstr>ANTIBIOTICs </vt:lpstr>
      <vt:lpstr>ANTIBIOTICS</vt:lpstr>
      <vt:lpstr>CLASSIFICATION OF ANTIBIOTICS ACCORDING TO MECHANISM OF ACTION</vt:lpstr>
      <vt:lpstr>CLASSIFICATION OF ANTIBIOTICS</vt:lpstr>
      <vt:lpstr>Beta-lactam antibiotics</vt:lpstr>
      <vt:lpstr>Penicillins</vt:lpstr>
      <vt:lpstr>Classification of penicillins</vt:lpstr>
      <vt:lpstr>Cont.</vt:lpstr>
      <vt:lpstr>Cont.</vt:lpstr>
      <vt:lpstr>Cont.</vt:lpstr>
      <vt:lpstr>Ampicillin</vt:lpstr>
      <vt:lpstr>Indications</vt:lpstr>
      <vt:lpstr>Dosage</vt:lpstr>
      <vt:lpstr>amoxicillin</vt:lpstr>
      <vt:lpstr>Cont.</vt:lpstr>
      <vt:lpstr>Cloxacillin and Fluclaxacillin</vt:lpstr>
      <vt:lpstr>Cont. .</vt:lpstr>
      <vt:lpstr>Other compounds that contain penicillin </vt:lpstr>
      <vt:lpstr>Cont.</vt:lpstr>
      <vt:lpstr> cont.</vt:lpstr>
      <vt:lpstr>Cont.</vt:lpstr>
      <vt:lpstr>cont.</vt:lpstr>
      <vt:lpstr>CEPHALOSPORINS </vt:lpstr>
      <vt:lpstr>Classification of cephalosporins</vt:lpstr>
      <vt:lpstr>cont</vt:lpstr>
      <vt:lpstr>Cont.</vt:lpstr>
      <vt:lpstr>Uses/ indications </vt:lpstr>
      <vt:lpstr>Contraindications of cephalosporin's</vt:lpstr>
      <vt:lpstr>Ceftriaxone (Rocephin)</vt:lpstr>
      <vt:lpstr>AMINOGLUCOSIDES</vt:lpstr>
      <vt:lpstr>Group members include: </vt:lpstr>
      <vt:lpstr>pharmacokinetic</vt:lpstr>
      <vt:lpstr>Cont.</vt:lpstr>
      <vt:lpstr>Uses/indications</vt:lpstr>
      <vt:lpstr>Cont.</vt:lpstr>
      <vt:lpstr>Adverse effects</vt:lpstr>
      <vt:lpstr>Cont.</vt:lpstr>
      <vt:lpstr>Contraindications </vt:lpstr>
      <vt:lpstr>Quinolones /Floroquinolones </vt:lpstr>
      <vt:lpstr>Cont.</vt:lpstr>
      <vt:lpstr>Clinical uses/Indications</vt:lpstr>
      <vt:lpstr>contraindications</vt:lpstr>
      <vt:lpstr>Adverse effects  </vt:lpstr>
      <vt:lpstr>Cont.</vt:lpstr>
      <vt:lpstr>MACROLIDES  </vt:lpstr>
      <vt:lpstr>Macrolides Pharmacokinetics</vt:lpstr>
      <vt:lpstr>Uses/ indications </vt:lpstr>
      <vt:lpstr>Adverse effects  </vt:lpstr>
      <vt:lpstr>Macrolides Drug Interactions</vt:lpstr>
      <vt:lpstr>SULPHONAMIDES </vt:lpstr>
      <vt:lpstr>Examples  </vt:lpstr>
      <vt:lpstr>uses</vt:lpstr>
      <vt:lpstr>Cont.</vt:lpstr>
      <vt:lpstr>Side effects  </vt:lpstr>
      <vt:lpstr>TETRACYCLINES </vt:lpstr>
      <vt:lpstr>Indications /Uses</vt:lpstr>
      <vt:lpstr>Considerations </vt:lpstr>
      <vt:lpstr>Adverse effects </vt:lpstr>
      <vt:lpstr>PowerPoint Presentation</vt:lpstr>
      <vt:lpstr>Unclassified antibiotics </vt:lpstr>
      <vt:lpstr>Cont.</vt:lpstr>
      <vt:lpstr>Cont.</vt:lpstr>
      <vt:lpstr>PowerPoint Presentation</vt:lpstr>
      <vt:lpstr>Chloramphenicol</vt:lpstr>
      <vt:lpstr>Cont.</vt:lpstr>
      <vt:lpstr>Cont.</vt:lpstr>
      <vt:lpstr>Cont.</vt:lpstr>
      <vt:lpstr>Factors that contribute to resistance to drugs( antibiotics and  anti TBs  )</vt:lpstr>
      <vt:lpstr>Cont.</vt:lpstr>
      <vt:lpstr>Mechanism of antimicrobial drug resistance </vt:lpstr>
      <vt:lpstr>ANTI TUBERCULOSIS </vt:lpstr>
      <vt:lpstr>Cont.</vt:lpstr>
      <vt:lpstr>Classification </vt:lpstr>
      <vt:lpstr>The  second line  Anti-TBs </vt:lpstr>
      <vt:lpstr>Antitubercular Agents:  Mechanism of Action</vt:lpstr>
      <vt:lpstr>treatment of TB takes two phases: </vt:lpstr>
      <vt:lpstr>Cont.</vt:lpstr>
      <vt:lpstr>Anti-TBs : Side Effects</vt:lpstr>
      <vt:lpstr>Cont.</vt:lpstr>
      <vt:lpstr>Cont.</vt:lpstr>
      <vt:lpstr>Antitubercular Agents:  Nursing Implications</vt:lpstr>
      <vt:lpstr>Anti TBs: Nursing Implications</vt:lpstr>
      <vt:lpstr>Anti TB Agents:  Nursing Implications</vt:lpstr>
      <vt:lpstr>Anti TB Agents: Nursing Implications</vt:lpstr>
      <vt:lpstr>Promotional exams Quizs</vt:lpstr>
      <vt:lpstr>measures  put in place to ensure anti-TB drug compliance</vt:lpstr>
      <vt:lpstr>Cont.</vt:lpstr>
      <vt:lpstr>ANT-VIRALS</vt:lpstr>
      <vt:lpstr>ANTIVIRAL AGENTS</vt:lpstr>
      <vt:lpstr>ANTIVIRALS</vt:lpstr>
      <vt:lpstr>Cont.</vt:lpstr>
      <vt:lpstr>Cont.</vt:lpstr>
      <vt:lpstr>ARVS</vt:lpstr>
      <vt:lpstr>Cont.</vt:lpstr>
      <vt:lpstr>Five Goals of ART</vt:lpstr>
      <vt:lpstr>Life cycle of HIV virus</vt:lpstr>
      <vt:lpstr>Cont.</vt:lpstr>
      <vt:lpstr>Cont.</vt:lpstr>
      <vt:lpstr>Cont.</vt:lpstr>
      <vt:lpstr>Cont.</vt:lpstr>
      <vt:lpstr>1.Entry inhibitor (Fusion inhibitors)</vt:lpstr>
      <vt:lpstr>2.Nucleoside reverse transcriptase inhibitors (NRTIs)</vt:lpstr>
      <vt:lpstr>Adverse effects </vt:lpstr>
      <vt:lpstr>Cont.</vt:lpstr>
      <vt:lpstr>3.Non-nucleoside reverse transcriptase inhibitors (NNRTIs):</vt:lpstr>
      <vt:lpstr>Adverse effects</vt:lpstr>
      <vt:lpstr>cont.</vt:lpstr>
      <vt:lpstr>Cont.</vt:lpstr>
      <vt:lpstr>4.Protease inhibitors (PIs):</vt:lpstr>
      <vt:lpstr>Cont.</vt:lpstr>
      <vt:lpstr>5.Integrase inhibitors</vt:lpstr>
      <vt:lpstr>6.Chemokine receptor antagonists( ccr5 antagonists )</vt:lpstr>
      <vt:lpstr>Cont.</vt:lpstr>
      <vt:lpstr>Promotional exams  sup M.2018</vt:lpstr>
      <vt:lpstr>ANTIFUNGALS</vt:lpstr>
      <vt:lpstr>Classification of anti fungals </vt:lpstr>
      <vt:lpstr>Chemical classification </vt:lpstr>
      <vt:lpstr>Cont.</vt:lpstr>
      <vt:lpstr>Cont.</vt:lpstr>
      <vt:lpstr>Cont.</vt:lpstr>
      <vt:lpstr>Uses/indications </vt:lpstr>
      <vt:lpstr>cont</vt:lpstr>
      <vt:lpstr>Cont.</vt:lpstr>
      <vt:lpstr>cont.</vt:lpstr>
      <vt:lpstr>Cont.</vt:lpstr>
      <vt:lpstr>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ANTIBIOTICs</dc:title>
  <dc:creator>erick</dc:creator>
  <cp:lastModifiedBy>PROCUREMENT DEPT-PC</cp:lastModifiedBy>
  <cp:revision>180</cp:revision>
  <dcterms:created xsi:type="dcterms:W3CDTF">2016-11-08T12:03:47Z</dcterms:created>
  <dcterms:modified xsi:type="dcterms:W3CDTF">2021-08-12T14:09:47Z</dcterms:modified>
</cp:coreProperties>
</file>