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2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"/>
          <p:cNvSpPr>
            <a:spLocks noGrp="1"/>
          </p:cNvSpPr>
          <p:nvPr>
            <p:ph type="body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0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5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5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3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3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63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8106-B84E-4F45-9A67-7508D132F627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32B63-8597-4125-B596-4E8B2BC499FA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ANTIBODIES</a:t>
            </a:r>
            <a:endParaRPr dirty="0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>
              <a:buFont typeface="Wingdings" pitchFamily="2" charset="2"/>
              <a:buChar char="§"/>
            </a:pPr>
            <a:r>
              <a:rPr dirty="0" lang="en-US" err="1" smtClean="0"/>
              <a:t>Defination</a:t>
            </a:r>
            <a:endParaRPr dirty="0" lang="en-US" smtClean="0"/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 Function</a:t>
            </a:r>
          </a:p>
          <a:p>
            <a:pPr>
              <a:buFont typeface="Wingdings" pitchFamily="2" charset="2"/>
              <a:buChar char="§"/>
            </a:pPr>
            <a:r>
              <a:rPr dirty="0" lang="en-US" smtClean="0"/>
              <a:t> Types      </a:t>
            </a:r>
            <a:r>
              <a:rPr dirty="0" lang="en-US" smtClean="0"/>
              <a:t>       </a:t>
            </a: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Classification of antibodies</a:t>
            </a:r>
            <a:endParaRPr dirty="0"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 2" pitchFamily="18" charset="2"/>
              <a:buNone/>
            </a:pPr>
            <a:r>
              <a:rPr b="1" dirty="0" sz="2800" lang="en-GB" err="1" u="sng" smtClean="0">
                <a:solidFill>
                  <a:srgbClr val="FF0000"/>
                </a:solidFill>
              </a:rPr>
              <a:t>IgA</a:t>
            </a:r>
            <a:r>
              <a:rPr b="1" dirty="0" sz="2800" lang="en-GB" u="sng" smtClean="0">
                <a:solidFill>
                  <a:srgbClr val="FF0000"/>
                </a:solidFill>
              </a:rPr>
              <a:t>:</a:t>
            </a:r>
            <a:r>
              <a:rPr b="1" dirty="0" sz="2800" lang="en-GB" smtClean="0"/>
              <a:t>-</a:t>
            </a:r>
          </a:p>
          <a:p>
            <a:pPr lvl="1"/>
            <a:r>
              <a:rPr dirty="0" lang="en-GB" smtClean="0"/>
              <a:t>	is the main immunoglobulin in secretions such as milk, saliva, and tears and secretions of the respiratory, </a:t>
            </a:r>
            <a:r>
              <a:rPr dirty="0" lang="en-GB" smtClean="0"/>
              <a:t>intestinal </a:t>
            </a:r>
            <a:r>
              <a:rPr dirty="0" lang="en-GB" smtClean="0"/>
              <a:t>and genital tract.</a:t>
            </a:r>
          </a:p>
          <a:p>
            <a:pPr lvl="1"/>
            <a:r>
              <a:rPr dirty="0" lang="en-GB" smtClean="0"/>
              <a:t>It protects the mucous membranes from bacteria and viruses</a:t>
            </a:r>
            <a:r>
              <a:rPr dirty="0" lang="en-GB" smtClean="0"/>
              <a:t>.</a:t>
            </a:r>
          </a:p>
          <a:p>
            <a:pPr lvl="1"/>
            <a:r>
              <a:rPr dirty="0" lang="en-GB" smtClean="0"/>
              <a:t>Accounts for 10-15% of human </a:t>
            </a:r>
            <a:r>
              <a:rPr dirty="0" lang="en-GB" err="1" smtClean="0"/>
              <a:t>immunoglobulins</a:t>
            </a:r>
            <a:r>
              <a:rPr dirty="0" lang="en-GB" smtClean="0"/>
              <a:t>.</a:t>
            </a:r>
            <a:endParaRPr dirty="0" lang="en-GB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Classification of antibodies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1">
              <a:buFont typeface="Verdana" pitchFamily="34" charset="0"/>
              <a:buNone/>
            </a:pPr>
            <a:r>
              <a:rPr b="1" dirty="0" lang="en-GB" err="1" u="sng" smtClean="0">
                <a:solidFill>
                  <a:schemeClr val="accent2"/>
                </a:solidFill>
              </a:rPr>
              <a:t>IgE</a:t>
            </a:r>
            <a:r>
              <a:rPr b="1" dirty="0" lang="en-GB" u="sng" smtClean="0">
                <a:solidFill>
                  <a:schemeClr val="accent2"/>
                </a:solidFill>
              </a:rPr>
              <a:t>:-</a:t>
            </a:r>
          </a:p>
          <a:p>
            <a:pPr lvl="1"/>
            <a:r>
              <a:rPr dirty="0" lang="en-GB" smtClean="0"/>
              <a:t>It binds to the receptor on the surface of mast cells, </a:t>
            </a:r>
            <a:r>
              <a:rPr dirty="0" lang="en-GB" err="1" smtClean="0"/>
              <a:t>basophils</a:t>
            </a:r>
            <a:r>
              <a:rPr dirty="0" lang="en-GB" smtClean="0"/>
              <a:t>, and </a:t>
            </a:r>
            <a:r>
              <a:rPr dirty="0" lang="en-GB" err="1" smtClean="0"/>
              <a:t>eosinophil</a:t>
            </a:r>
            <a:endParaRPr dirty="0" lang="en-GB" smtClean="0"/>
          </a:p>
          <a:p>
            <a:pPr>
              <a:buFontTx/>
              <a:buChar char="-"/>
            </a:pPr>
            <a:r>
              <a:rPr dirty="0" lang="en-US" smtClean="0"/>
              <a:t>Present in minute amounts, accounts for 0.001% of human </a:t>
            </a:r>
            <a:r>
              <a:rPr dirty="0" lang="en-US" err="1" smtClean="0"/>
              <a:t>immunoglobulins</a:t>
            </a:r>
            <a:r>
              <a:rPr dirty="0" lang="en-US" smtClean="0"/>
              <a:t>.</a:t>
            </a:r>
          </a:p>
          <a:p>
            <a:pPr>
              <a:buFontTx/>
              <a:buChar char="-"/>
            </a:pPr>
            <a:r>
              <a:rPr dirty="0" lang="en-US" smtClean="0"/>
              <a:t>Its original role is to protect against parasites, but in regions where parasitic infection is rare </a:t>
            </a:r>
            <a:r>
              <a:rPr dirty="0" lang="en-US" err="1" smtClean="0"/>
              <a:t>IgE</a:t>
            </a:r>
            <a:r>
              <a:rPr dirty="0" lang="en-US" smtClean="0"/>
              <a:t> IS primarily involved in allergy. </a:t>
            </a:r>
            <a:endParaRPr dirty="0"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Classification of antibodies</a:t>
            </a:r>
            <a:endParaRPr dirty="0"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1">
              <a:buFont typeface="Verdana" pitchFamily="34" charset="0"/>
              <a:buNone/>
            </a:pPr>
            <a:r>
              <a:rPr b="1" dirty="0" lang="en-GB" err="1" u="sng" smtClean="0">
                <a:solidFill>
                  <a:schemeClr val="accent2"/>
                </a:solidFill>
              </a:rPr>
              <a:t>IgD</a:t>
            </a:r>
            <a:r>
              <a:rPr b="1" dirty="0" lang="en-GB" u="sng" smtClean="0">
                <a:solidFill>
                  <a:schemeClr val="accent2"/>
                </a:solidFill>
              </a:rPr>
              <a:t>:-</a:t>
            </a:r>
          </a:p>
          <a:p>
            <a:pPr lvl="1"/>
            <a:r>
              <a:rPr dirty="0" lang="en-GB" smtClean="0"/>
              <a:t>It acts as an antigen receptor when present on the surface of certain B lymphocytes</a:t>
            </a:r>
          </a:p>
          <a:p>
            <a:pPr lvl="1"/>
            <a:r>
              <a:rPr dirty="0" lang="en-GB" smtClean="0"/>
              <a:t>It is present in serum only in trace </a:t>
            </a:r>
            <a:r>
              <a:rPr dirty="0" lang="en-GB" smtClean="0"/>
              <a:t>amounts less than 1% of human </a:t>
            </a:r>
            <a:r>
              <a:rPr dirty="0" lang="en-GB" err="1" smtClean="0"/>
              <a:t>immunoglobulins</a:t>
            </a:r>
            <a:r>
              <a:rPr dirty="0" lang="en-GB" smtClean="0"/>
              <a:t>. </a:t>
            </a:r>
          </a:p>
          <a:p>
            <a:pPr lvl="1"/>
            <a:r>
              <a:rPr dirty="0" lang="en-GB" smtClean="0"/>
              <a:t>Its exact function remains unknown.</a:t>
            </a: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ASSIGNMENT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DRAW AND LABLE A DIAGRAM OF </a:t>
            </a:r>
          </a:p>
          <a:p>
            <a:r>
              <a:rPr altLang="en-GB" dirty="0" lang="en-US" smtClean="0"/>
              <a:t>a</a:t>
            </a:r>
            <a:r>
              <a:rPr altLang="en-GB" dirty="0" lang="en-US" smtClean="0"/>
              <a:t>n</a:t>
            </a:r>
            <a:r>
              <a:rPr altLang="en-GB" dirty="0" lang="en-US" smtClean="0"/>
              <a:t>t</a:t>
            </a:r>
            <a:r>
              <a:rPr altLang="en-GB" dirty="0" lang="en-US" smtClean="0"/>
              <a:t>i</a:t>
            </a:r>
            <a:r>
              <a:rPr altLang="en-GB" dirty="0" lang="en-US" smtClean="0"/>
              <a:t>b</a:t>
            </a:r>
            <a:r>
              <a:rPr altLang="en-GB" dirty="0" lang="en-US" smtClean="0"/>
              <a:t>o</a:t>
            </a:r>
            <a:r>
              <a:rPr altLang="en-GB" dirty="0" lang="en-US" smtClean="0"/>
              <a:t>d</a:t>
            </a:r>
            <a:r>
              <a:rPr altLang="en-GB" dirty="0" lang="en-US" smtClean="0"/>
              <a:t>y</a:t>
            </a:r>
            <a:endParaRPr altLang="en-US" lang="zh-CN"/>
          </a:p>
          <a:p>
            <a:r>
              <a:rPr altLang="en-GB" dirty="0" lang="en-US" smtClean="0"/>
              <a:t>a</a:t>
            </a:r>
            <a:r>
              <a:rPr altLang="en-GB" dirty="0" lang="en-US" smtClean="0"/>
              <a:t>n</a:t>
            </a:r>
            <a:r>
              <a:rPr altLang="en-GB" dirty="0" lang="en-US" smtClean="0"/>
              <a:t>t</a:t>
            </a:r>
            <a:r>
              <a:rPr altLang="en-GB" dirty="0" lang="en-US" smtClean="0"/>
              <a:t>i</a:t>
            </a:r>
            <a:r>
              <a:rPr altLang="en-GB" dirty="0" lang="en-US" smtClean="0"/>
              <a:t>g</a:t>
            </a:r>
            <a:r>
              <a:rPr altLang="en-GB" dirty="0" lang="en-US" smtClean="0"/>
              <a:t>e</a:t>
            </a:r>
            <a:r>
              <a:rPr altLang="en-GB" dirty="0" lang="en-US" smtClean="0"/>
              <a:t>n</a:t>
            </a:r>
            <a:endParaRPr altLang="en-US" lang="zh-CN"/>
          </a:p>
          <a:p>
            <a:r>
              <a:rPr altLang="en-GB" dirty="0" lang="en-US" smtClean="0"/>
              <a:t>IMMUNOGLOBULIN</a:t>
            </a:r>
            <a:endParaRPr altLang="en-US" 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sz="4400" i="1" lang="en-US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INTRODUCTION</a:t>
            </a:r>
            <a:endParaRPr dirty="0"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20000"/>
          </a:bodyPr>
          <a:p>
            <a:r>
              <a:rPr dirty="0" lang="en-US" smtClean="0"/>
              <a:t>Antibodies also known as </a:t>
            </a:r>
            <a:r>
              <a:rPr dirty="0" lang="en-US" err="1" smtClean="0"/>
              <a:t>immunoglobulins</a:t>
            </a:r>
            <a:r>
              <a:rPr dirty="0" lang="en-US" smtClean="0"/>
              <a:t> are Y shaped proteins that are </a:t>
            </a:r>
            <a:r>
              <a:rPr dirty="0" lang="en-US" err="1" smtClean="0"/>
              <a:t>prodused</a:t>
            </a:r>
            <a:r>
              <a:rPr dirty="0" lang="en-US" smtClean="0"/>
              <a:t> by the immune system to help stop the intruders from harming the body.</a:t>
            </a:r>
          </a:p>
          <a:p>
            <a:r>
              <a:rPr dirty="0" lang="en-US" smtClean="0"/>
              <a:t>When an intruder enters  the body the immune system sprint in to action.</a:t>
            </a:r>
          </a:p>
          <a:p>
            <a:r>
              <a:rPr dirty="0" lang="en-US" smtClean="0"/>
              <a:t>These invaders also called antigens can be viruses, bacteria, or other chemicals</a:t>
            </a:r>
            <a:endParaRPr dirty="0"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Intro cont</a:t>
            </a:r>
            <a:endParaRPr dirty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When antigen is found in the body, the immune system will create antibodies to mark the antigen for the body to destroy.</a:t>
            </a:r>
          </a:p>
          <a:p>
            <a:r>
              <a:rPr dirty="0" lang="en-US" smtClean="0"/>
              <a:t>Antibodies acts as the immune system scouts.</a:t>
            </a:r>
          </a:p>
          <a:p>
            <a:r>
              <a:rPr dirty="0" lang="en-US" smtClean="0"/>
              <a:t>Antibodies are </a:t>
            </a:r>
            <a:r>
              <a:rPr dirty="0" lang="en-US" err="1" smtClean="0"/>
              <a:t>prodused</a:t>
            </a:r>
            <a:r>
              <a:rPr dirty="0" lang="en-US" smtClean="0"/>
              <a:t> by </a:t>
            </a:r>
            <a:r>
              <a:rPr dirty="0" lang="en-US" err="1" smtClean="0"/>
              <a:t>specialised</a:t>
            </a:r>
            <a:r>
              <a:rPr dirty="0" lang="en-US" smtClean="0"/>
              <a:t> white blood cells called B lymphocytes or B cells.</a:t>
            </a: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Functions of antibodies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3750" lnSpcReduction="10000"/>
          </a:bodyPr>
          <a:p>
            <a:pPr indent="-514350" marL="514350">
              <a:buFont typeface="+mj-lt"/>
              <a:buAutoNum type="arabicPeriod"/>
            </a:pPr>
            <a:r>
              <a:rPr dirty="0" lang="en-US" err="1" smtClean="0"/>
              <a:t>Neutralise</a:t>
            </a:r>
            <a:r>
              <a:rPr dirty="0" lang="en-US" smtClean="0"/>
              <a:t> toxins and viruses by blocking the infectivity or pathogenesis of viruses, bacteria, parasites and fungi.</a:t>
            </a:r>
          </a:p>
          <a:p>
            <a:pPr indent="-514350" marL="514350">
              <a:buFont typeface="+mj-lt"/>
              <a:buAutoNum type="arabicPeriod"/>
            </a:pPr>
            <a:r>
              <a:rPr dirty="0" lang="en-US" err="1" smtClean="0"/>
              <a:t>Opsomise</a:t>
            </a:r>
            <a:r>
              <a:rPr dirty="0" lang="en-US" smtClean="0"/>
              <a:t> microbes to be easily </a:t>
            </a:r>
            <a:r>
              <a:rPr dirty="0" lang="en-US" err="1" smtClean="0"/>
              <a:t>phagocytosed</a:t>
            </a:r>
            <a:endParaRPr dirty="0" lang="en-US" smtClean="0"/>
          </a:p>
          <a:p>
            <a:pPr indent="-514350" marL="514350">
              <a:buFont typeface="+mj-lt"/>
              <a:buAutoNum type="arabicPeriod"/>
            </a:pPr>
            <a:r>
              <a:rPr dirty="0" lang="en-US" smtClean="0"/>
              <a:t>Prevent attachment of microbes to the host receptors.</a:t>
            </a:r>
          </a:p>
          <a:p>
            <a:pPr indent="-514350" marL="514350">
              <a:buFont typeface="+mj-lt"/>
              <a:buAutoNum type="arabicPeriod"/>
            </a:pPr>
            <a:r>
              <a:rPr dirty="0" lang="en-US" smtClean="0"/>
              <a:t>Catalytic- Antibodies can act as an enzyme to </a:t>
            </a:r>
            <a:r>
              <a:rPr dirty="0" lang="en-US" err="1" smtClean="0"/>
              <a:t>catalyse</a:t>
            </a:r>
            <a:r>
              <a:rPr dirty="0" lang="en-US" smtClean="0"/>
              <a:t> synthesis by </a:t>
            </a:r>
            <a:r>
              <a:rPr dirty="0" lang="en-US" err="1" smtClean="0"/>
              <a:t>microbiocidal</a:t>
            </a:r>
            <a:r>
              <a:rPr dirty="0" lang="en-US" smtClean="0"/>
              <a:t> activity.</a:t>
            </a:r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Characteristics of antibodies</a:t>
            </a:r>
            <a:endParaRPr dirty="0"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itchFamily="2" charset="2"/>
              <a:buChar char="Ø"/>
            </a:pPr>
            <a:r>
              <a:rPr dirty="0" lang="en-US" err="1" smtClean="0"/>
              <a:t>Divesity</a:t>
            </a:r>
            <a:r>
              <a:rPr dirty="0" lang="en-US" smtClean="0"/>
              <a:t>-Respond to different antigens</a:t>
            </a:r>
          </a:p>
          <a:p>
            <a:pPr>
              <a:buFont typeface="Wingdings" pitchFamily="2" charset="2"/>
              <a:buChar char="Ø"/>
            </a:pPr>
            <a:r>
              <a:rPr dirty="0" lang="en-US" smtClean="0"/>
              <a:t>Long memory –Respond many years after initial exposure due to memory </a:t>
            </a:r>
            <a:r>
              <a:rPr dirty="0" lang="en-US" err="1" smtClean="0"/>
              <a:t>Tcells</a:t>
            </a:r>
            <a:r>
              <a:rPr dirty="0" lang="en-US" smtClean="0"/>
              <a:t> and B cells</a:t>
            </a:r>
          </a:p>
          <a:p>
            <a:pPr>
              <a:buFont typeface="Wingdings" pitchFamily="2" charset="2"/>
              <a:buChar char="Ø"/>
            </a:pPr>
            <a:r>
              <a:rPr dirty="0" lang="en-US" smtClean="0"/>
              <a:t>Specificity – Actions specifically directed against antigen that initiated response</a:t>
            </a:r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Classification of antibodies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smtClean="0"/>
              <a:t>Human antibodies are classified into five </a:t>
            </a:r>
            <a:r>
              <a:rPr dirty="0" lang="en-US" err="1" smtClean="0"/>
              <a:t>isotypes</a:t>
            </a:r>
            <a:r>
              <a:rPr dirty="0" lang="en-US" smtClean="0"/>
              <a:t> ( </a:t>
            </a:r>
            <a:r>
              <a:rPr dirty="0" lang="en-US" err="1" smtClean="0"/>
              <a:t>Ig</a:t>
            </a:r>
            <a:r>
              <a:rPr dirty="0" lang="en-US" smtClean="0"/>
              <a:t> M, </a:t>
            </a:r>
            <a:r>
              <a:rPr dirty="0" lang="en-US" err="1" smtClean="0"/>
              <a:t>Ig</a:t>
            </a:r>
            <a:r>
              <a:rPr dirty="0" lang="en-US" smtClean="0"/>
              <a:t> D, </a:t>
            </a:r>
            <a:r>
              <a:rPr dirty="0" lang="en-US" err="1" smtClean="0"/>
              <a:t>Ig</a:t>
            </a:r>
            <a:r>
              <a:rPr dirty="0" lang="en-US" smtClean="0"/>
              <a:t> G, </a:t>
            </a:r>
            <a:r>
              <a:rPr dirty="0" lang="en-US" err="1" smtClean="0"/>
              <a:t>Ig</a:t>
            </a:r>
            <a:r>
              <a:rPr dirty="0" lang="en-US" smtClean="0"/>
              <a:t> A, </a:t>
            </a:r>
            <a:r>
              <a:rPr dirty="0" lang="en-US" err="1" smtClean="0"/>
              <a:t>Ig</a:t>
            </a:r>
            <a:r>
              <a:rPr dirty="0" lang="en-US" smtClean="0"/>
              <a:t> E)</a:t>
            </a:r>
          </a:p>
          <a:p>
            <a:pPr>
              <a:buNone/>
            </a:pPr>
            <a:r>
              <a:rPr dirty="0" lang="en-US" u="sng" smtClean="0">
                <a:solidFill>
                  <a:srgbClr val="FF0000"/>
                </a:solidFill>
              </a:rPr>
              <a:t> </a:t>
            </a:r>
            <a:r>
              <a:rPr dirty="0" lang="en-US" u="sng" smtClean="0">
                <a:solidFill>
                  <a:srgbClr val="FF0000"/>
                </a:solidFill>
              </a:rPr>
              <a:t> </a:t>
            </a:r>
            <a:r>
              <a:rPr dirty="0" lang="en-US" err="1" u="sng" smtClean="0">
                <a:solidFill>
                  <a:srgbClr val="FF0000"/>
                </a:solidFill>
              </a:rPr>
              <a:t>Ig</a:t>
            </a:r>
            <a:r>
              <a:rPr dirty="0" lang="en-US" u="sng" smtClean="0">
                <a:solidFill>
                  <a:srgbClr val="FF0000"/>
                </a:solidFill>
              </a:rPr>
              <a:t> G</a:t>
            </a:r>
          </a:p>
          <a:p>
            <a:pPr>
              <a:buNone/>
            </a:pPr>
            <a:r>
              <a:rPr dirty="0" lang="en-US" smtClean="0"/>
              <a:t>This is the most abundant antibody </a:t>
            </a:r>
            <a:r>
              <a:rPr dirty="0" lang="en-US" err="1" smtClean="0"/>
              <a:t>isotype</a:t>
            </a:r>
            <a:r>
              <a:rPr dirty="0" lang="en-US" smtClean="0"/>
              <a:t> in the blood plasma, accounting for 70 – 75 % of human </a:t>
            </a:r>
            <a:r>
              <a:rPr dirty="0" lang="en-US" err="1" smtClean="0"/>
              <a:t>immunoglobulins</a:t>
            </a:r>
            <a:r>
              <a:rPr dirty="0" lang="en-US" smtClean="0"/>
              <a:t>.</a:t>
            </a:r>
          </a:p>
          <a:p>
            <a:pPr>
              <a:buNone/>
            </a:pPr>
            <a:r>
              <a:rPr dirty="0" lang="en-US" err="1" smtClean="0"/>
              <a:t>Ig</a:t>
            </a:r>
            <a:r>
              <a:rPr dirty="0" lang="en-US" smtClean="0"/>
              <a:t> G detoxifies harmful substances.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 smtClean="0"/>
              <a:t>Ig</a:t>
            </a:r>
            <a:r>
              <a:rPr dirty="0" lang="en-US" smtClean="0"/>
              <a:t> G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It is transferred to the fetus through the placenta </a:t>
            </a:r>
            <a:r>
              <a:rPr dirty="0" lang="en-US" smtClean="0"/>
              <a:t>and protects the infant until its own immune system is functional. </a:t>
            </a: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Classification of antibodies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 err="1" u="sng" smtClean="0">
                <a:solidFill>
                  <a:srgbClr val="FF0000"/>
                </a:solidFill>
              </a:rPr>
              <a:t>Ig</a:t>
            </a:r>
            <a:r>
              <a:rPr dirty="0" lang="en-US" u="sng" smtClean="0">
                <a:solidFill>
                  <a:srgbClr val="FF0000"/>
                </a:solidFill>
              </a:rPr>
              <a:t> M</a:t>
            </a:r>
          </a:p>
          <a:p>
            <a:pPr>
              <a:buNone/>
            </a:pPr>
            <a:r>
              <a:rPr dirty="0"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accounts for about 10% of human </a:t>
            </a:r>
            <a:r>
              <a:rPr dirty="0" lang="en-US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immunoglobulins</a:t>
            </a:r>
            <a:r>
              <a:rPr dirty="0"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dirty="0"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has lower affinity for antigens than </a:t>
            </a:r>
            <a:r>
              <a:rPr dirty="0" lang="en-US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IgG</a:t>
            </a:r>
            <a:r>
              <a:rPr dirty="0"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dirty="0" lang="en-GB" smtClean="0"/>
              <a:t>Is </a:t>
            </a:r>
            <a:r>
              <a:rPr dirty="0" lang="en-GB" smtClean="0"/>
              <a:t>the main immunoglobulin produced early in the primary response</a:t>
            </a:r>
          </a:p>
          <a:p>
            <a:pPr lvl="1">
              <a:buNone/>
            </a:pPr>
            <a:r>
              <a:rPr dirty="0" lang="en-GB" smtClean="0"/>
              <a:t>It is present in the surface of virtually all uncommitted B cells. It has ten binding </a:t>
            </a:r>
            <a:r>
              <a:rPr dirty="0" lang="en-GB" smtClean="0"/>
              <a:t>sites</a:t>
            </a:r>
            <a:endParaRPr dirty="0" lang="en-GB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 smtClean="0"/>
              <a:t>IgM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-342900" lvl="1" marL="342900">
              <a:buFont typeface="Arial" pitchFamily="34" charset="0"/>
              <a:buChar char="•"/>
            </a:pPr>
            <a:r>
              <a:rPr dirty="0" lang="en-GB" smtClean="0"/>
              <a:t>It is the most efficient immunoglobulin in agglutination complement fixation and other antigen body reaction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ANTIGEN AND ANTIBODY REACTION</dc:title>
  <dc:creator>user</dc:creator>
  <cp:lastModifiedBy>user</cp:lastModifiedBy>
  <dcterms:created xsi:type="dcterms:W3CDTF">2020-10-27T10:29:10Z</dcterms:created>
  <dcterms:modified xsi:type="dcterms:W3CDTF">2020-11-13T17:59:11Z</dcterms:modified>
</cp:coreProperties>
</file>