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1222" r:id="rId2"/>
    <p:sldId id="1223" r:id="rId3"/>
    <p:sldId id="1224" r:id="rId4"/>
    <p:sldId id="1225" r:id="rId5"/>
    <p:sldId id="1226" r:id="rId6"/>
    <p:sldId id="1227" r:id="rId7"/>
    <p:sldId id="1228" r:id="rId8"/>
    <p:sldId id="1229" r:id="rId9"/>
    <p:sldId id="1230" r:id="rId10"/>
    <p:sldId id="1231" r:id="rId11"/>
    <p:sldId id="1232" r:id="rId12"/>
    <p:sldId id="1233" r:id="rId13"/>
    <p:sldId id="1234" r:id="rId14"/>
    <p:sldId id="1235" r:id="rId15"/>
    <p:sldId id="1236" r:id="rId16"/>
    <p:sldId id="1237" r:id="rId17"/>
    <p:sldId id="1238" r:id="rId18"/>
    <p:sldId id="1239" r:id="rId19"/>
    <p:sldId id="1240" r:id="rId20"/>
    <p:sldId id="1241" r:id="rId21"/>
    <p:sldId id="1242" r:id="rId22"/>
    <p:sldId id="1243" r:id="rId23"/>
    <p:sldId id="1244"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91395" autoAdjust="0"/>
  </p:normalViewPr>
  <p:slideViewPr>
    <p:cSldViewPr snapToGrid="0">
      <p:cViewPr>
        <p:scale>
          <a:sx n="46" d="100"/>
          <a:sy n="46" d="100"/>
        </p:scale>
        <p:origin x="-1578" y="-654"/>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BE582C7-A3E6-4C29-BBA6-FD61042F029D}" type="datetimeFigureOut">
              <a:rPr lang="en-US" smtClean="0"/>
              <a:t>4/9/2022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C3C5BBA8-8BC1-4195-B160-586DD110366C}" type="slidenum">
              <a:rPr lang="en-US" smtClean="0"/>
              <a:t>‹#›</a:t>
            </a:fld>
            <a:endParaRPr lang="en-US"/>
          </a:p>
        </p:txBody>
      </p:sp>
    </p:spTree>
    <p:extLst>
      <p:ext uri="{BB962C8B-B14F-4D97-AF65-F5344CB8AC3E}">
        <p14:creationId xmlns:p14="http://schemas.microsoft.com/office/powerpoint/2010/main" val="3690625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9537"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1049538"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0601B44-FE9F-429F-B680-03F5945116FA}" type="datetimeFigureOut">
              <a:rPr lang="en-US" smtClean="0"/>
              <a:t>4/9/2022</a:t>
            </a:fld>
            <a:endParaRPr lang="en-US" dirty="0"/>
          </a:p>
        </p:txBody>
      </p:sp>
      <p:sp>
        <p:nvSpPr>
          <p:cNvPr id="1049539"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1049540"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41"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1049542"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5CAF8D3-F54B-48E0-BF50-C8E8DB55381B}" type="slidenum">
              <a:rPr lang="en-US" smtClean="0"/>
              <a:t>‹#›</a:t>
            </a:fld>
            <a:endParaRPr lang="en-US" dirty="0"/>
          </a:p>
        </p:txBody>
      </p:sp>
    </p:spTree>
    <p:extLst>
      <p:ext uri="{BB962C8B-B14F-4D97-AF65-F5344CB8AC3E}">
        <p14:creationId xmlns:p14="http://schemas.microsoft.com/office/powerpoint/2010/main" val="1122176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98"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1048599"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48600" name="Date Placeholder 3"/>
          <p:cNvSpPr>
            <a:spLocks noGrp="1"/>
          </p:cNvSpPr>
          <p:nvPr>
            <p:ph type="dt" sz="half" idx="10"/>
          </p:nvPr>
        </p:nvSpPr>
        <p:spPr/>
        <p:txBody>
          <a:bodyPr/>
          <a:lstStyle/>
          <a:p>
            <a:fld id="{2074A1DD-1185-4166-B295-109608F8E831}" type="datetimeFigureOut">
              <a:rPr lang="en-US" smtClean="0"/>
              <a:t>4/9/2022</a:t>
            </a:fld>
            <a:endParaRPr lang="en-US" dirty="0"/>
          </a:p>
        </p:txBody>
      </p:sp>
      <p:sp>
        <p:nvSpPr>
          <p:cNvPr id="1048601" name="Footer Placeholder 4"/>
          <p:cNvSpPr>
            <a:spLocks noGrp="1"/>
          </p:cNvSpPr>
          <p:nvPr>
            <p:ph type="ftr" sz="quarter" idx="11"/>
          </p:nvPr>
        </p:nvSpPr>
        <p:spPr/>
        <p:txBody>
          <a:bodyPr/>
          <a:lstStyle/>
          <a:p>
            <a:endParaRPr lang="en-US" dirty="0"/>
          </a:p>
        </p:txBody>
      </p:sp>
      <p:sp>
        <p:nvSpPr>
          <p:cNvPr id="1048602"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9504" name="Title 1"/>
          <p:cNvSpPr>
            <a:spLocks noGrp="1"/>
          </p:cNvSpPr>
          <p:nvPr>
            <p:ph type="title"/>
          </p:nvPr>
        </p:nvSpPr>
        <p:spPr/>
        <p:txBody>
          <a:bodyPr/>
          <a:lstStyle/>
          <a:p>
            <a:r>
              <a:rPr lang="en-US"/>
              <a:t>Click to edit Master title style</a:t>
            </a:r>
          </a:p>
        </p:txBody>
      </p:sp>
      <p:sp>
        <p:nvSpPr>
          <p:cNvPr id="1049505"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06" name="Date Placeholder 3"/>
          <p:cNvSpPr>
            <a:spLocks noGrp="1"/>
          </p:cNvSpPr>
          <p:nvPr>
            <p:ph type="dt" sz="half" idx="10"/>
          </p:nvPr>
        </p:nvSpPr>
        <p:spPr/>
        <p:txBody>
          <a:bodyPr/>
          <a:lstStyle/>
          <a:p>
            <a:fld id="{2074A1DD-1185-4166-B295-109608F8E831}" type="datetimeFigureOut">
              <a:rPr lang="en-US" smtClean="0"/>
              <a:t>4/9/2022</a:t>
            </a:fld>
            <a:endParaRPr lang="en-US" dirty="0"/>
          </a:p>
        </p:txBody>
      </p:sp>
      <p:sp>
        <p:nvSpPr>
          <p:cNvPr id="1049507" name="Footer Placeholder 4"/>
          <p:cNvSpPr>
            <a:spLocks noGrp="1"/>
          </p:cNvSpPr>
          <p:nvPr>
            <p:ph type="ftr" sz="quarter" idx="11"/>
          </p:nvPr>
        </p:nvSpPr>
        <p:spPr/>
        <p:txBody>
          <a:bodyPr/>
          <a:lstStyle/>
          <a:p>
            <a:endParaRPr lang="en-US" dirty="0"/>
          </a:p>
        </p:txBody>
      </p:sp>
      <p:sp>
        <p:nvSpPr>
          <p:cNvPr id="1049508"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9493"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1049494"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495" name="Date Placeholder 3"/>
          <p:cNvSpPr>
            <a:spLocks noGrp="1"/>
          </p:cNvSpPr>
          <p:nvPr>
            <p:ph type="dt" sz="half" idx="10"/>
          </p:nvPr>
        </p:nvSpPr>
        <p:spPr/>
        <p:txBody>
          <a:bodyPr/>
          <a:lstStyle/>
          <a:p>
            <a:fld id="{2074A1DD-1185-4166-B295-109608F8E831}" type="datetimeFigureOut">
              <a:rPr lang="en-US" smtClean="0"/>
              <a:t>4/9/2022</a:t>
            </a:fld>
            <a:endParaRPr lang="en-US" dirty="0"/>
          </a:p>
        </p:txBody>
      </p:sp>
      <p:sp>
        <p:nvSpPr>
          <p:cNvPr id="1049496" name="Footer Placeholder 4"/>
          <p:cNvSpPr>
            <a:spLocks noGrp="1"/>
          </p:cNvSpPr>
          <p:nvPr>
            <p:ph type="ftr" sz="quarter" idx="11"/>
          </p:nvPr>
        </p:nvSpPr>
        <p:spPr/>
        <p:txBody>
          <a:bodyPr/>
          <a:lstStyle/>
          <a:p>
            <a:endParaRPr lang="en-US" dirty="0"/>
          </a:p>
        </p:txBody>
      </p:sp>
      <p:sp>
        <p:nvSpPr>
          <p:cNvPr id="1049497"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a:t>Click to edit Master title style</a:t>
            </a:r>
          </a:p>
        </p:txBody>
      </p:sp>
      <p:sp>
        <p:nvSpPr>
          <p:cNvPr id="1048582"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83" name="Date Placeholder 3"/>
          <p:cNvSpPr>
            <a:spLocks noGrp="1"/>
          </p:cNvSpPr>
          <p:nvPr>
            <p:ph type="dt" sz="half" idx="10"/>
          </p:nvPr>
        </p:nvSpPr>
        <p:spPr/>
        <p:txBody>
          <a:bodyPr/>
          <a:lstStyle/>
          <a:p>
            <a:fld id="{2074A1DD-1185-4166-B295-109608F8E831}" type="datetimeFigureOut">
              <a:rPr lang="en-US" smtClean="0"/>
              <a:t>4/9/2022</a:t>
            </a:fld>
            <a:endParaRPr lang="en-US" dirty="0"/>
          </a:p>
        </p:txBody>
      </p:sp>
      <p:sp>
        <p:nvSpPr>
          <p:cNvPr id="1048584" name="Footer Placeholder 4"/>
          <p:cNvSpPr>
            <a:spLocks noGrp="1"/>
          </p:cNvSpPr>
          <p:nvPr>
            <p:ph type="ftr" sz="quarter" idx="11"/>
          </p:nvPr>
        </p:nvSpPr>
        <p:spPr/>
        <p:txBody>
          <a:bodyPr/>
          <a:lstStyle/>
          <a:p>
            <a:endParaRPr lang="en-US" dirty="0"/>
          </a:p>
        </p:txBody>
      </p:sp>
      <p:sp>
        <p:nvSpPr>
          <p:cNvPr id="1048585"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9509"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1049510"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1049511" name="Date Placeholder 3"/>
          <p:cNvSpPr>
            <a:spLocks noGrp="1"/>
          </p:cNvSpPr>
          <p:nvPr>
            <p:ph type="dt" sz="half" idx="10"/>
          </p:nvPr>
        </p:nvSpPr>
        <p:spPr/>
        <p:txBody>
          <a:bodyPr/>
          <a:lstStyle/>
          <a:p>
            <a:fld id="{2074A1DD-1185-4166-B295-109608F8E831}" type="datetimeFigureOut">
              <a:rPr lang="en-US" smtClean="0"/>
              <a:t>4/9/2022</a:t>
            </a:fld>
            <a:endParaRPr lang="en-US" dirty="0"/>
          </a:p>
        </p:txBody>
      </p:sp>
      <p:sp>
        <p:nvSpPr>
          <p:cNvPr id="1049512" name="Footer Placeholder 4"/>
          <p:cNvSpPr>
            <a:spLocks noGrp="1"/>
          </p:cNvSpPr>
          <p:nvPr>
            <p:ph type="ftr" sz="quarter" idx="11"/>
          </p:nvPr>
        </p:nvSpPr>
        <p:spPr/>
        <p:txBody>
          <a:bodyPr/>
          <a:lstStyle/>
          <a:p>
            <a:endParaRPr lang="en-US" dirty="0"/>
          </a:p>
        </p:txBody>
      </p:sp>
      <p:sp>
        <p:nvSpPr>
          <p:cNvPr id="1049513"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9514" name="Title 1"/>
          <p:cNvSpPr>
            <a:spLocks noGrp="1"/>
          </p:cNvSpPr>
          <p:nvPr>
            <p:ph type="title"/>
          </p:nvPr>
        </p:nvSpPr>
        <p:spPr/>
        <p:txBody>
          <a:bodyPr/>
          <a:lstStyle/>
          <a:p>
            <a:r>
              <a:rPr lang="en-US"/>
              <a:t>Click to edit Master title style</a:t>
            </a:r>
          </a:p>
        </p:txBody>
      </p:sp>
      <p:sp>
        <p:nvSpPr>
          <p:cNvPr id="1049515"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16"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17" name="Date Placeholder 4"/>
          <p:cNvSpPr>
            <a:spLocks noGrp="1"/>
          </p:cNvSpPr>
          <p:nvPr>
            <p:ph type="dt" sz="half" idx="10"/>
          </p:nvPr>
        </p:nvSpPr>
        <p:spPr/>
        <p:txBody>
          <a:bodyPr/>
          <a:lstStyle/>
          <a:p>
            <a:fld id="{2074A1DD-1185-4166-B295-109608F8E831}" type="datetimeFigureOut">
              <a:rPr lang="en-US" smtClean="0"/>
              <a:t>4/9/2022</a:t>
            </a:fld>
            <a:endParaRPr lang="en-US" dirty="0"/>
          </a:p>
        </p:txBody>
      </p:sp>
      <p:sp>
        <p:nvSpPr>
          <p:cNvPr id="1049518" name="Footer Placeholder 5"/>
          <p:cNvSpPr>
            <a:spLocks noGrp="1"/>
          </p:cNvSpPr>
          <p:nvPr>
            <p:ph type="ftr" sz="quarter" idx="11"/>
          </p:nvPr>
        </p:nvSpPr>
        <p:spPr/>
        <p:txBody>
          <a:bodyPr/>
          <a:lstStyle/>
          <a:p>
            <a:endParaRPr lang="en-US" dirty="0"/>
          </a:p>
        </p:txBody>
      </p:sp>
      <p:sp>
        <p:nvSpPr>
          <p:cNvPr id="1049519" name="Slide Number Placeholder 6"/>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9520" name="Title 1"/>
          <p:cNvSpPr>
            <a:spLocks noGrp="1"/>
          </p:cNvSpPr>
          <p:nvPr>
            <p:ph type="title"/>
          </p:nvPr>
        </p:nvSpPr>
        <p:spPr>
          <a:xfrm>
            <a:off x="839788" y="365125"/>
            <a:ext cx="10515600" cy="1325563"/>
          </a:xfrm>
        </p:spPr>
        <p:txBody>
          <a:bodyPr/>
          <a:lstStyle/>
          <a:p>
            <a:r>
              <a:rPr lang="en-US"/>
              <a:t>Click to edit Master title style</a:t>
            </a:r>
          </a:p>
        </p:txBody>
      </p:sp>
      <p:sp>
        <p:nvSpPr>
          <p:cNvPr id="1049521"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9522"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23"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9524"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25" name="Date Placeholder 6"/>
          <p:cNvSpPr>
            <a:spLocks noGrp="1"/>
          </p:cNvSpPr>
          <p:nvPr>
            <p:ph type="dt" sz="half" idx="10"/>
          </p:nvPr>
        </p:nvSpPr>
        <p:spPr/>
        <p:txBody>
          <a:bodyPr/>
          <a:lstStyle/>
          <a:p>
            <a:fld id="{2074A1DD-1185-4166-B295-109608F8E831}" type="datetimeFigureOut">
              <a:rPr lang="en-US" smtClean="0"/>
              <a:t>4/9/2022</a:t>
            </a:fld>
            <a:endParaRPr lang="en-US" dirty="0"/>
          </a:p>
        </p:txBody>
      </p:sp>
      <p:sp>
        <p:nvSpPr>
          <p:cNvPr id="1049526" name="Footer Placeholder 7"/>
          <p:cNvSpPr>
            <a:spLocks noGrp="1"/>
          </p:cNvSpPr>
          <p:nvPr>
            <p:ph type="ftr" sz="quarter" idx="11"/>
          </p:nvPr>
        </p:nvSpPr>
        <p:spPr/>
        <p:txBody>
          <a:bodyPr/>
          <a:lstStyle/>
          <a:p>
            <a:endParaRPr lang="en-US" dirty="0"/>
          </a:p>
        </p:txBody>
      </p:sp>
      <p:sp>
        <p:nvSpPr>
          <p:cNvPr id="1049527" name="Slide Number Placeholder 8"/>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9489" name="Title 1"/>
          <p:cNvSpPr>
            <a:spLocks noGrp="1"/>
          </p:cNvSpPr>
          <p:nvPr>
            <p:ph type="title"/>
          </p:nvPr>
        </p:nvSpPr>
        <p:spPr/>
        <p:txBody>
          <a:bodyPr/>
          <a:lstStyle/>
          <a:p>
            <a:r>
              <a:rPr lang="en-US"/>
              <a:t>Click to edit Master title style</a:t>
            </a:r>
          </a:p>
        </p:txBody>
      </p:sp>
      <p:sp>
        <p:nvSpPr>
          <p:cNvPr id="1049490" name="Date Placeholder 2"/>
          <p:cNvSpPr>
            <a:spLocks noGrp="1"/>
          </p:cNvSpPr>
          <p:nvPr>
            <p:ph type="dt" sz="half" idx="10"/>
          </p:nvPr>
        </p:nvSpPr>
        <p:spPr/>
        <p:txBody>
          <a:bodyPr/>
          <a:lstStyle/>
          <a:p>
            <a:fld id="{2074A1DD-1185-4166-B295-109608F8E831}" type="datetimeFigureOut">
              <a:rPr lang="en-US" smtClean="0"/>
              <a:t>4/9/2022</a:t>
            </a:fld>
            <a:endParaRPr lang="en-US" dirty="0"/>
          </a:p>
        </p:txBody>
      </p:sp>
      <p:sp>
        <p:nvSpPr>
          <p:cNvPr id="1049491" name="Footer Placeholder 3"/>
          <p:cNvSpPr>
            <a:spLocks noGrp="1"/>
          </p:cNvSpPr>
          <p:nvPr>
            <p:ph type="ftr" sz="quarter" idx="11"/>
          </p:nvPr>
        </p:nvSpPr>
        <p:spPr/>
        <p:txBody>
          <a:bodyPr/>
          <a:lstStyle/>
          <a:p>
            <a:endParaRPr lang="en-US" dirty="0"/>
          </a:p>
        </p:txBody>
      </p:sp>
      <p:sp>
        <p:nvSpPr>
          <p:cNvPr id="1049492" name="Slide Number Placeholder 4"/>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9528" name="Date Placeholder 1"/>
          <p:cNvSpPr>
            <a:spLocks noGrp="1"/>
          </p:cNvSpPr>
          <p:nvPr>
            <p:ph type="dt" sz="half" idx="10"/>
          </p:nvPr>
        </p:nvSpPr>
        <p:spPr/>
        <p:txBody>
          <a:bodyPr/>
          <a:lstStyle/>
          <a:p>
            <a:fld id="{2074A1DD-1185-4166-B295-109608F8E831}" type="datetimeFigureOut">
              <a:rPr lang="en-US" smtClean="0"/>
              <a:t>4/9/2022</a:t>
            </a:fld>
            <a:endParaRPr lang="en-US" dirty="0"/>
          </a:p>
        </p:txBody>
      </p:sp>
      <p:sp>
        <p:nvSpPr>
          <p:cNvPr id="1049529" name="Footer Placeholder 2"/>
          <p:cNvSpPr>
            <a:spLocks noGrp="1"/>
          </p:cNvSpPr>
          <p:nvPr>
            <p:ph type="ftr" sz="quarter" idx="11"/>
          </p:nvPr>
        </p:nvSpPr>
        <p:spPr/>
        <p:txBody>
          <a:bodyPr/>
          <a:lstStyle/>
          <a:p>
            <a:endParaRPr lang="en-US" dirty="0"/>
          </a:p>
        </p:txBody>
      </p:sp>
      <p:sp>
        <p:nvSpPr>
          <p:cNvPr id="1049530" name="Slide Number Placeholder 3"/>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9531"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9532"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33"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9534" name="Date Placeholder 4"/>
          <p:cNvSpPr>
            <a:spLocks noGrp="1"/>
          </p:cNvSpPr>
          <p:nvPr>
            <p:ph type="dt" sz="half" idx="10"/>
          </p:nvPr>
        </p:nvSpPr>
        <p:spPr/>
        <p:txBody>
          <a:bodyPr/>
          <a:lstStyle/>
          <a:p>
            <a:fld id="{2074A1DD-1185-4166-B295-109608F8E831}" type="datetimeFigureOut">
              <a:rPr lang="en-US" smtClean="0"/>
              <a:t>4/9/2022</a:t>
            </a:fld>
            <a:endParaRPr lang="en-US" dirty="0"/>
          </a:p>
        </p:txBody>
      </p:sp>
      <p:sp>
        <p:nvSpPr>
          <p:cNvPr id="1049535" name="Footer Placeholder 5"/>
          <p:cNvSpPr>
            <a:spLocks noGrp="1"/>
          </p:cNvSpPr>
          <p:nvPr>
            <p:ph type="ftr" sz="quarter" idx="11"/>
          </p:nvPr>
        </p:nvSpPr>
        <p:spPr/>
        <p:txBody>
          <a:bodyPr/>
          <a:lstStyle/>
          <a:p>
            <a:endParaRPr lang="en-US" dirty="0"/>
          </a:p>
        </p:txBody>
      </p:sp>
      <p:sp>
        <p:nvSpPr>
          <p:cNvPr id="1049536" name="Slide Number Placeholder 6"/>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9498"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9499"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9500"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9501" name="Date Placeholder 4"/>
          <p:cNvSpPr>
            <a:spLocks noGrp="1"/>
          </p:cNvSpPr>
          <p:nvPr>
            <p:ph type="dt" sz="half" idx="10"/>
          </p:nvPr>
        </p:nvSpPr>
        <p:spPr/>
        <p:txBody>
          <a:bodyPr/>
          <a:lstStyle/>
          <a:p>
            <a:fld id="{2074A1DD-1185-4166-B295-109608F8E831}" type="datetimeFigureOut">
              <a:rPr lang="en-US" smtClean="0"/>
              <a:t>4/9/2022</a:t>
            </a:fld>
            <a:endParaRPr lang="en-US" dirty="0"/>
          </a:p>
        </p:txBody>
      </p:sp>
      <p:sp>
        <p:nvSpPr>
          <p:cNvPr id="1049502" name="Footer Placeholder 5"/>
          <p:cNvSpPr>
            <a:spLocks noGrp="1"/>
          </p:cNvSpPr>
          <p:nvPr>
            <p:ph type="ftr" sz="quarter" idx="11"/>
          </p:nvPr>
        </p:nvSpPr>
        <p:spPr/>
        <p:txBody>
          <a:bodyPr/>
          <a:lstStyle/>
          <a:p>
            <a:endParaRPr lang="en-US" dirty="0"/>
          </a:p>
        </p:txBody>
      </p:sp>
      <p:sp>
        <p:nvSpPr>
          <p:cNvPr id="1049503" name="Slide Number Placeholder 6"/>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048577"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74A1DD-1185-4166-B295-109608F8E831}" type="datetimeFigureOut">
              <a:rPr lang="en-US" smtClean="0"/>
              <a:t>4/9/2022</a:t>
            </a:fld>
            <a:endParaRPr lang="en-US" dirty="0"/>
          </a:p>
        </p:txBody>
      </p:sp>
      <p:sp>
        <p:nvSpPr>
          <p:cNvPr id="1048579"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048580"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69250-A946-4B0A-9E20-4F590B3D99C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7" name="Title 1"/>
          <p:cNvSpPr>
            <a:spLocks noGrp="1"/>
          </p:cNvSpPr>
          <p:nvPr>
            <p:ph type="title"/>
          </p:nvPr>
        </p:nvSpPr>
        <p:spPr/>
        <p:txBody>
          <a:bodyPr/>
          <a:lstStyle/>
          <a:p>
            <a:r>
              <a:rPr lang="en-US" b="1" dirty="0"/>
              <a:t>HEMATOLOGIC DRUGS – ANTI COAGULANTS</a:t>
            </a:r>
          </a:p>
        </p:txBody>
      </p:sp>
      <p:sp>
        <p:nvSpPr>
          <p:cNvPr id="1049418" name="Content Placeholder 2"/>
          <p:cNvSpPr>
            <a:spLocks noGrp="1"/>
          </p:cNvSpPr>
          <p:nvPr>
            <p:ph idx="1"/>
          </p:nvPr>
        </p:nvSpPr>
        <p:spPr/>
        <p:txBody>
          <a:bodyPr/>
          <a:lstStyle/>
          <a:p>
            <a:r>
              <a:rPr lang="en-US" dirty="0"/>
              <a:t>Anti coagulant refers to any substance which inhibits normal blood clotting, lowers coagulability of blood.</a:t>
            </a:r>
          </a:p>
          <a:p>
            <a:r>
              <a:rPr lang="en-US" dirty="0"/>
              <a:t>The anti coagulant interfere with normal coagulation process by interfering with the clotting cascade and thrombin formation.</a:t>
            </a:r>
          </a:p>
          <a:p>
            <a:r>
              <a:rPr lang="en-US" dirty="0"/>
              <a:t>These agents are used to inhibit clot formation but they do not dissolve existing clots.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9" name="Content Placeholder 2"/>
          <p:cNvSpPr>
            <a:spLocks noGrp="1"/>
          </p:cNvSpPr>
          <p:nvPr>
            <p:ph idx="1"/>
          </p:nvPr>
        </p:nvSpPr>
        <p:spPr>
          <a:xfrm>
            <a:off x="838200" y="304800"/>
            <a:ext cx="10515600" cy="6283569"/>
          </a:xfrm>
        </p:spPr>
        <p:txBody>
          <a:bodyPr/>
          <a:lstStyle/>
          <a:p>
            <a:pPr marL="0" indent="0">
              <a:buNone/>
            </a:pPr>
            <a:r>
              <a:rPr lang="en-US" b="1" dirty="0"/>
              <a:t>Contraindication /precaution</a:t>
            </a:r>
            <a:r>
              <a:rPr lang="en-US" b="1" dirty="0">
                <a:solidFill>
                  <a:prstClr val="black"/>
                </a:solidFill>
              </a:rPr>
              <a:t> </a:t>
            </a:r>
          </a:p>
          <a:p>
            <a:r>
              <a:rPr lang="en-US" dirty="0">
                <a:solidFill>
                  <a:prstClr val="black"/>
                </a:solidFill>
              </a:rPr>
              <a:t>Not given to pregnant women because it crosses</a:t>
            </a:r>
            <a:r>
              <a:rPr lang="en-US" dirty="0"/>
              <a:t> the placenta barrier, it is teratogenic, and can cause an a abortion.</a:t>
            </a:r>
          </a:p>
          <a:p>
            <a:r>
              <a:rPr lang="en-US" dirty="0"/>
              <a:t>Not given to patients with bleeding disorders e.g. hemophilia, peptic ulcer, sever renal/ liver disease and eclampsia.</a:t>
            </a:r>
          </a:p>
          <a:p>
            <a:pPr marL="0" indent="0">
              <a:buNone/>
            </a:pPr>
            <a:r>
              <a:rPr lang="en-US" b="1" dirty="0"/>
              <a:t>Monitoring</a:t>
            </a:r>
          </a:p>
          <a:p>
            <a:r>
              <a:rPr lang="en-US" dirty="0"/>
              <a:t>Monitor prothrombin time usually done before administering the dose.</a:t>
            </a:r>
          </a:p>
          <a:p>
            <a:r>
              <a:rPr lang="en-US" dirty="0"/>
              <a:t>The PT SHOULD BE 1.5-2.5 times the reference value to be therapeutic</a:t>
            </a:r>
          </a:p>
          <a:p>
            <a:r>
              <a:rPr lang="en-US" dirty="0"/>
              <a:t>If it is below the recommended range warfarin should be increased.</a:t>
            </a:r>
          </a:p>
          <a:p>
            <a:r>
              <a:rPr lang="en-US" dirty="0"/>
              <a:t>If it above the recommended range warfarin should be decreased.</a:t>
            </a:r>
          </a:p>
          <a:p>
            <a:endParaRPr lang="en-US" dirty="0"/>
          </a:p>
          <a:p>
            <a:pPr marL="0" indent="0">
              <a:buNone/>
            </a:pPr>
            <a:endParaRPr lang="en-US" dirty="0"/>
          </a:p>
          <a:p>
            <a:pPr marL="0" indent="0">
              <a:buNone/>
            </a:pPr>
            <a:endParaRPr lang="en-US" dirty="0"/>
          </a:p>
          <a:p>
            <a:pPr marL="0" indent="0">
              <a:buNone/>
            </a:pP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0" name="Content Placeholder 2"/>
          <p:cNvSpPr>
            <a:spLocks noGrp="1"/>
          </p:cNvSpPr>
          <p:nvPr>
            <p:ph idx="1"/>
          </p:nvPr>
        </p:nvSpPr>
        <p:spPr>
          <a:xfrm>
            <a:off x="838200" y="351692"/>
            <a:ext cx="10515600" cy="6248400"/>
          </a:xfrm>
        </p:spPr>
        <p:txBody>
          <a:bodyPr>
            <a:normAutofit fontScale="92500" lnSpcReduction="10000"/>
          </a:bodyPr>
          <a:lstStyle/>
          <a:p>
            <a:pPr marL="0" indent="0">
              <a:buNone/>
            </a:pPr>
            <a:r>
              <a:rPr lang="en-US" b="1" dirty="0"/>
              <a:t>Adverse effects of warfarin</a:t>
            </a:r>
          </a:p>
          <a:p>
            <a:r>
              <a:rPr lang="en-US" dirty="0"/>
              <a:t>Hematologic effects: increased bleeding, thrombocytopenia</a:t>
            </a:r>
          </a:p>
          <a:p>
            <a:r>
              <a:rPr lang="en-US" dirty="0"/>
              <a:t>Anorexia, nausea, vomiting, diarrhoea and dermatitis.</a:t>
            </a:r>
          </a:p>
          <a:p>
            <a:r>
              <a:rPr lang="en-US" dirty="0"/>
              <a:t>Hemorrhage</a:t>
            </a:r>
          </a:p>
          <a:p>
            <a:r>
              <a:rPr lang="en-US" dirty="0"/>
              <a:t>Interference with bone formation in early pregnancy</a:t>
            </a:r>
          </a:p>
          <a:p>
            <a:pPr marL="0" indent="0">
              <a:buNone/>
            </a:pPr>
            <a:r>
              <a:rPr lang="en-US" b="1" dirty="0"/>
              <a:t>Drug interaction</a:t>
            </a:r>
          </a:p>
          <a:p>
            <a:pPr marL="0" indent="0">
              <a:buNone/>
            </a:pPr>
            <a:r>
              <a:rPr lang="en-US" b="1" dirty="0"/>
              <a:t>Potentiation activity</a:t>
            </a:r>
          </a:p>
          <a:p>
            <a:r>
              <a:rPr lang="en-US" dirty="0"/>
              <a:t>Inhibition of metabolism: chloramphenicol, ciprofloxacin, cotrimoxazole, cimetidine. </a:t>
            </a:r>
          </a:p>
          <a:p>
            <a:r>
              <a:rPr lang="en-US" dirty="0"/>
              <a:t>Displacement from plasma protein; ethacrynic acid.</a:t>
            </a:r>
          </a:p>
          <a:p>
            <a:r>
              <a:rPr lang="en-US" dirty="0"/>
              <a:t>Platelet function inhibition; NSAIDs (Aspirin)</a:t>
            </a:r>
          </a:p>
          <a:p>
            <a:pPr marL="0" indent="0">
              <a:buNone/>
            </a:pPr>
            <a:r>
              <a:rPr lang="en-US" b="1" dirty="0"/>
              <a:t>retarded activity</a:t>
            </a:r>
          </a:p>
          <a:p>
            <a:r>
              <a:rPr lang="en-US" dirty="0"/>
              <a:t>inhibition of absorption; Sucralfate</a:t>
            </a:r>
          </a:p>
          <a:p>
            <a:r>
              <a:rPr lang="en-US" dirty="0"/>
              <a:t>Enzyme induction; barbiturates, carbamazepine, rifampicin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1" name="Content Placeholder 2"/>
          <p:cNvSpPr>
            <a:spLocks noGrp="1"/>
          </p:cNvSpPr>
          <p:nvPr>
            <p:ph idx="1"/>
          </p:nvPr>
        </p:nvSpPr>
        <p:spPr>
          <a:xfrm>
            <a:off x="838200" y="293077"/>
            <a:ext cx="10515600" cy="6318738"/>
          </a:xfrm>
        </p:spPr>
        <p:txBody>
          <a:bodyPr>
            <a:normAutofit/>
          </a:bodyPr>
          <a:lstStyle/>
          <a:p>
            <a:pPr marL="0" indent="0">
              <a:buNone/>
            </a:pPr>
            <a:r>
              <a:rPr lang="en-US" sz="3200" b="1" dirty="0"/>
              <a:t>                                       acenocoumarol</a:t>
            </a:r>
          </a:p>
          <a:p>
            <a:r>
              <a:rPr lang="en-US" sz="3200" dirty="0"/>
              <a:t>take 2-3 DAYS.</a:t>
            </a:r>
          </a:p>
          <a:p>
            <a:pPr marL="0" indent="0">
              <a:buNone/>
            </a:pPr>
            <a:r>
              <a:rPr lang="en-US" sz="3200" b="1" dirty="0"/>
              <a:t>Indication</a:t>
            </a:r>
          </a:p>
          <a:p>
            <a:r>
              <a:rPr lang="en-US" dirty="0"/>
              <a:t>Arterial fibrillation, </a:t>
            </a:r>
          </a:p>
          <a:p>
            <a:r>
              <a:rPr lang="en-US" dirty="0"/>
              <a:t>pulmonary embolism, </a:t>
            </a:r>
          </a:p>
          <a:p>
            <a:r>
              <a:rPr lang="en-US" dirty="0"/>
              <a:t>prophylaxis following insertion of heart valve.</a:t>
            </a:r>
          </a:p>
          <a:p>
            <a:pPr marL="0" indent="0">
              <a:buNone/>
            </a:pPr>
            <a:r>
              <a:rPr lang="en-US" dirty="0"/>
              <a:t> </a:t>
            </a:r>
            <a:r>
              <a:rPr lang="en-US" sz="3600" b="1" dirty="0"/>
              <a:t>adverse drug reaction</a:t>
            </a:r>
          </a:p>
          <a:p>
            <a:pPr marL="0" indent="0">
              <a:buNone/>
            </a:pPr>
            <a:r>
              <a:rPr lang="en-US" dirty="0"/>
              <a:t>Alopecia, diarrhoea, hepatic dysfunction, pancreatitis vomiting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2" name="Content Placeholder 2"/>
          <p:cNvSpPr>
            <a:spLocks noGrp="1"/>
          </p:cNvSpPr>
          <p:nvPr>
            <p:ph idx="1"/>
          </p:nvPr>
        </p:nvSpPr>
        <p:spPr>
          <a:xfrm>
            <a:off x="861646" y="363415"/>
            <a:ext cx="10515600" cy="6307015"/>
          </a:xfrm>
        </p:spPr>
        <p:txBody>
          <a:bodyPr>
            <a:normAutofit fontScale="85000" lnSpcReduction="20000"/>
          </a:bodyPr>
          <a:lstStyle/>
          <a:p>
            <a:pPr marL="0" indent="0">
              <a:buNone/>
            </a:pPr>
            <a:r>
              <a:rPr lang="en-US" b="1" dirty="0"/>
              <a:t>Nursing Administration  of warfarin</a:t>
            </a:r>
          </a:p>
          <a:p>
            <a:r>
              <a:rPr lang="en-US" dirty="0"/>
              <a:t> Administration is usually oral, once daily. </a:t>
            </a:r>
          </a:p>
          <a:p>
            <a:r>
              <a:rPr lang="en-US" dirty="0"/>
              <a:t>Obtain the client’s baseline vital signs. </a:t>
            </a:r>
          </a:p>
          <a:p>
            <a:r>
              <a:rPr lang="en-US" dirty="0"/>
              <a:t> Monitor PT levels (therapeutic level 18 to 24 sec) and INR levels (therapeutic levels 2 to 3). INR levels are the most accurate. Hold dose and notify the provider if these levels exceed therapeutic ranges. </a:t>
            </a:r>
          </a:p>
          <a:p>
            <a:r>
              <a:rPr lang="en-US" dirty="0"/>
              <a:t> Obtain baseline and monitor CBC, platelet count, and Hct levels. </a:t>
            </a:r>
          </a:p>
          <a:p>
            <a:r>
              <a:rPr lang="en-US" dirty="0"/>
              <a:t> Instruct clients that anticoagulant effects may take 8 to 12 </a:t>
            </a:r>
            <a:r>
              <a:rPr lang="en-US" dirty="0" err="1"/>
              <a:t>hr</a:t>
            </a:r>
            <a:r>
              <a:rPr lang="en-US" dirty="0"/>
              <a:t> and full therapeutic effect is not achieved for 3 to 5 days. For clients in the hospital setting, explain the need for continued heparin infusion when starting oral warfarin. </a:t>
            </a:r>
          </a:p>
          <a:p>
            <a:r>
              <a:rPr lang="en-US" dirty="0"/>
              <a:t> Advise clients that anticoagulation effects can persist for up to 5 days following discontinuation of medication because of long half-life. </a:t>
            </a:r>
          </a:p>
          <a:p>
            <a:r>
              <a:rPr lang="en-US" dirty="0"/>
              <a:t> Advise clients to avoid alcohol and over-the-counter and non-prescription medications to prevent adverse effects and medication interactions, such as risk of bleeding. </a:t>
            </a:r>
          </a:p>
          <a:p>
            <a:r>
              <a:rPr lang="en-US" dirty="0"/>
              <a:t>Advise clients to employ nonmedication measures to avoid development of thrombi, including avoiding sitting for prolonged periods of time, not wearing constricting clothing, and elevating and moving legs when sitting. </a:t>
            </a:r>
          </a:p>
          <a:p>
            <a:r>
              <a:rPr lang="en-US" dirty="0"/>
              <a:t> Advise clients to wear a medical alert bracelet indicating warfarin use.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3" name="Content Placeholder 2"/>
          <p:cNvSpPr>
            <a:spLocks noGrp="1"/>
          </p:cNvSpPr>
          <p:nvPr>
            <p:ph idx="1"/>
          </p:nvPr>
        </p:nvSpPr>
        <p:spPr>
          <a:xfrm>
            <a:off x="838200" y="339970"/>
            <a:ext cx="10515600" cy="6260122"/>
          </a:xfrm>
        </p:spPr>
        <p:txBody>
          <a:bodyPr/>
          <a:lstStyle/>
          <a:p>
            <a:pPr marL="0" indent="0">
              <a:buNone/>
            </a:pPr>
            <a:r>
              <a:rPr lang="en-US" b="1" dirty="0"/>
              <a:t>Nursing administration of warfarin</a:t>
            </a:r>
          </a:p>
          <a:p>
            <a:r>
              <a:rPr lang="en-US" dirty="0"/>
              <a:t>Be prepared to administer vitamin K for warfarin overdose. </a:t>
            </a:r>
          </a:p>
          <a:p>
            <a:r>
              <a:rPr lang="en-US" dirty="0"/>
              <a:t>Teach clients to self-monitor PT and INR at home as appropriate. </a:t>
            </a:r>
          </a:p>
          <a:p>
            <a:r>
              <a:rPr lang="en-US" dirty="0"/>
              <a:t>Advise clients to record dosage, route, and time of warfarin administration on a daily basis. </a:t>
            </a:r>
          </a:p>
          <a:p>
            <a:r>
              <a:rPr lang="en-US" dirty="0"/>
              <a:t> Plan for frequent PT monitoring for clients who are prescribed medications that interact with warfarin. The client is at greatest risk for harm when the interacting medication is being deleted or added. Frequent PT monitoring will allow for dosage adjustments as necessary. </a:t>
            </a:r>
          </a:p>
          <a:p>
            <a:r>
              <a:rPr lang="en-US" dirty="0"/>
              <a:t> Advise clients to notify the provider regarding warfarin use. </a:t>
            </a:r>
          </a:p>
          <a:p>
            <a:r>
              <a:rPr lang="en-US" dirty="0"/>
              <a:t> Advise clients to use a soft-bristle toothbrush to prevent gum bleeding</a:t>
            </a: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4" name="Title 1"/>
          <p:cNvSpPr>
            <a:spLocks noGrp="1"/>
          </p:cNvSpPr>
          <p:nvPr>
            <p:ph type="title"/>
          </p:nvPr>
        </p:nvSpPr>
        <p:spPr/>
        <p:txBody>
          <a:bodyPr/>
          <a:lstStyle/>
          <a:p>
            <a:r>
              <a:rPr lang="en-US" dirty="0"/>
              <a:t>      </a:t>
            </a:r>
            <a:r>
              <a:rPr lang="en-US" b="1" dirty="0"/>
              <a:t>Thrombolytic /Fibrinolytic Medications</a:t>
            </a:r>
          </a:p>
        </p:txBody>
      </p:sp>
      <p:sp>
        <p:nvSpPr>
          <p:cNvPr id="1049435" name="Content Placeholder 2"/>
          <p:cNvSpPr>
            <a:spLocks noGrp="1"/>
          </p:cNvSpPr>
          <p:nvPr>
            <p:ph idx="1"/>
          </p:nvPr>
        </p:nvSpPr>
        <p:spPr>
          <a:xfrm>
            <a:off x="879230" y="1825625"/>
            <a:ext cx="10474569" cy="4351338"/>
          </a:xfrm>
        </p:spPr>
        <p:txBody>
          <a:bodyPr/>
          <a:lstStyle/>
          <a:p>
            <a:pPr marL="0" indent="0">
              <a:buNone/>
            </a:pPr>
            <a:r>
              <a:rPr lang="en-US" dirty="0"/>
              <a:t>Two phenomena which causes hemostasis include,</a:t>
            </a:r>
          </a:p>
          <a:p>
            <a:r>
              <a:rPr lang="en-US" dirty="0"/>
              <a:t>Coagulation of blood .</a:t>
            </a:r>
          </a:p>
          <a:p>
            <a:r>
              <a:rPr lang="en-US" dirty="0"/>
              <a:t>Formation of a thrombus</a:t>
            </a:r>
          </a:p>
          <a:p>
            <a:pPr marL="0" indent="0">
              <a:buNone/>
            </a:pPr>
            <a:r>
              <a:rPr lang="en-US" b="1" dirty="0"/>
              <a:t>formation of a thrombus is restricted through:</a:t>
            </a:r>
          </a:p>
          <a:p>
            <a:pPr marL="514350" indent="-514350">
              <a:buFont typeface="+mj-lt"/>
              <a:buAutoNum type="arabicPeriod"/>
            </a:pPr>
            <a:r>
              <a:rPr lang="en-US" b="1" dirty="0"/>
              <a:t>Fibrin inhibition:</a:t>
            </a:r>
            <a:r>
              <a:rPr lang="en-US" dirty="0"/>
              <a:t> anti thrombin III, Ant plasmin, Antitrypsin, Macroglobulin</a:t>
            </a:r>
          </a:p>
          <a:p>
            <a:pPr marL="514350" indent="-514350">
              <a:buFont typeface="+mj-lt"/>
              <a:buAutoNum type="arabicPeriod"/>
            </a:pPr>
            <a:r>
              <a:rPr lang="en-US" b="1" dirty="0"/>
              <a:t>Fibrinolysis: </a:t>
            </a:r>
            <a:r>
              <a:rPr lang="en-US" dirty="0"/>
              <a:t>tissue plasminogen activator and CF XII activate fibrin bound plasminogen to active plasmin, restrict formation of a thrombus.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6" name="Content Placeholder 2"/>
          <p:cNvSpPr>
            <a:spLocks noGrp="1"/>
          </p:cNvSpPr>
          <p:nvPr>
            <p:ph idx="1"/>
          </p:nvPr>
        </p:nvSpPr>
        <p:spPr>
          <a:xfrm>
            <a:off x="861646" y="257907"/>
            <a:ext cx="10515600" cy="6353907"/>
          </a:xfrm>
        </p:spPr>
        <p:txBody>
          <a:bodyPr/>
          <a:lstStyle/>
          <a:p>
            <a:pPr marL="0" indent="0">
              <a:buNone/>
            </a:pPr>
            <a:r>
              <a:rPr lang="en-US" b="1" dirty="0"/>
              <a:t>Mechanism of action of fibrinolytic</a:t>
            </a:r>
          </a:p>
          <a:p>
            <a:pPr marL="0" indent="0">
              <a:buNone/>
            </a:pPr>
            <a:r>
              <a:rPr lang="en-US" dirty="0"/>
              <a:t>Thrombolytic/fibrinolytic medications dissolve clots that have already formed. Clots are dissolved by conversion of plasminogen to plasmin, which destroys fibrinogen and other clotting factors.</a:t>
            </a:r>
            <a:r>
              <a:rPr lang="en-US" b="1" dirty="0"/>
              <a:t> </a:t>
            </a:r>
            <a:r>
              <a:rPr lang="en-US" dirty="0"/>
              <a:t>The result is clot disintegration.</a:t>
            </a:r>
          </a:p>
          <a:p>
            <a:pPr marL="0" indent="0">
              <a:buNone/>
            </a:pPr>
            <a:r>
              <a:rPr lang="en-US" b="1" dirty="0"/>
              <a:t>The commonly used fibrinolytic include: </a:t>
            </a:r>
          </a:p>
          <a:p>
            <a:r>
              <a:rPr lang="en-US" dirty="0"/>
              <a:t>Streptokinase (Streptase) </a:t>
            </a:r>
          </a:p>
          <a:p>
            <a:r>
              <a:rPr lang="en-US" dirty="0"/>
              <a:t>Urokinase</a:t>
            </a:r>
          </a:p>
          <a:p>
            <a:r>
              <a:rPr lang="en-US" dirty="0"/>
              <a:t>Alteplase (Activase, tPA),</a:t>
            </a:r>
          </a:p>
          <a:p>
            <a:r>
              <a:rPr lang="en-US" dirty="0"/>
              <a:t>Anistreplase</a:t>
            </a:r>
          </a:p>
          <a:p>
            <a:r>
              <a:rPr lang="en-US" dirty="0"/>
              <a:t>Reteplase (Retavase)  </a:t>
            </a:r>
          </a:p>
          <a:p>
            <a:pPr marL="0" indent="0">
              <a:buNone/>
            </a:pPr>
            <a:endParaRPr lang="en-US" b="1" dirty="0"/>
          </a:p>
          <a:p>
            <a:pPr marL="0" indent="0">
              <a:buNone/>
            </a:pPr>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7" name="Title 1"/>
          <p:cNvSpPr>
            <a:spLocks noGrp="1"/>
          </p:cNvSpPr>
          <p:nvPr>
            <p:ph type="title"/>
          </p:nvPr>
        </p:nvSpPr>
        <p:spPr/>
        <p:txBody>
          <a:bodyPr/>
          <a:lstStyle/>
          <a:p>
            <a:r>
              <a:rPr lang="en-US" b="1" dirty="0"/>
              <a:t>streptokinase</a:t>
            </a:r>
          </a:p>
        </p:txBody>
      </p:sp>
      <p:sp>
        <p:nvSpPr>
          <p:cNvPr id="1049438" name="Content Placeholder 2"/>
          <p:cNvSpPr>
            <a:spLocks noGrp="1"/>
          </p:cNvSpPr>
          <p:nvPr>
            <p:ph idx="1"/>
          </p:nvPr>
        </p:nvSpPr>
        <p:spPr/>
        <p:txBody>
          <a:bodyPr>
            <a:normAutofit fontScale="92500" lnSpcReduction="10000"/>
          </a:bodyPr>
          <a:lstStyle/>
          <a:p>
            <a:pPr marL="0" indent="0">
              <a:buNone/>
            </a:pPr>
            <a:r>
              <a:rPr lang="en-US" b="1" dirty="0"/>
              <a:t>Mechanism of action:</a:t>
            </a:r>
          </a:p>
          <a:p>
            <a:r>
              <a:rPr lang="en-US" dirty="0"/>
              <a:t>streptokinase is a semi synthetic that acts systematically to dissolve the blood clot by activating plasminogen to plasmin.</a:t>
            </a:r>
          </a:p>
          <a:p>
            <a:pPr marL="0" indent="0">
              <a:buNone/>
            </a:pPr>
            <a:r>
              <a:rPr lang="en-US" b="1" dirty="0"/>
              <a:t>Clinical indication</a:t>
            </a:r>
          </a:p>
          <a:p>
            <a:r>
              <a:rPr lang="en-US" dirty="0"/>
              <a:t>Acute myocardial infarction </a:t>
            </a:r>
          </a:p>
          <a:p>
            <a:r>
              <a:rPr lang="en-US" dirty="0"/>
              <a:t>Deep vein thrombosis (DVT) </a:t>
            </a:r>
          </a:p>
          <a:p>
            <a:r>
              <a:rPr lang="en-US" dirty="0"/>
              <a:t> Massive pulmonary emboli </a:t>
            </a:r>
          </a:p>
          <a:p>
            <a:r>
              <a:rPr lang="en-US" dirty="0"/>
              <a:t> </a:t>
            </a:r>
            <a:r>
              <a:rPr lang="en-US" dirty="0" err="1"/>
              <a:t>thrombo</a:t>
            </a:r>
            <a:r>
              <a:rPr lang="en-US" dirty="0"/>
              <a:t> embolic stroke (alteplase)</a:t>
            </a:r>
          </a:p>
          <a:p>
            <a:r>
              <a:rPr lang="en-US" dirty="0"/>
              <a:t>Peripheral arterial thrombosis</a:t>
            </a:r>
          </a:p>
          <a:p>
            <a:r>
              <a:rPr lang="en-US" dirty="0"/>
              <a:t>To open clotted iv catheters</a:t>
            </a:r>
          </a:p>
          <a:p>
            <a:pPr marL="0" indent="0">
              <a:buNone/>
            </a:pPr>
            <a:endParaRPr lang="en-US" b="1" dirty="0"/>
          </a:p>
          <a:p>
            <a:pPr marL="0" indent="0">
              <a:buNone/>
            </a:pPr>
            <a:endParaRPr lang="en-US" b="1" dirty="0"/>
          </a:p>
          <a:p>
            <a:pPr marL="0" indent="0">
              <a:buNone/>
            </a:pPr>
            <a:endParaRPr 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9" name="Content Placeholder 2"/>
          <p:cNvSpPr>
            <a:spLocks noGrp="1"/>
          </p:cNvSpPr>
          <p:nvPr>
            <p:ph idx="1"/>
          </p:nvPr>
        </p:nvSpPr>
        <p:spPr>
          <a:xfrm>
            <a:off x="838200" y="234462"/>
            <a:ext cx="10515600" cy="6494584"/>
          </a:xfrm>
        </p:spPr>
        <p:txBody>
          <a:bodyPr>
            <a:normAutofit fontScale="92500" lnSpcReduction="20000"/>
          </a:bodyPr>
          <a:lstStyle/>
          <a:p>
            <a:pPr marL="0" indent="0">
              <a:buNone/>
            </a:pPr>
            <a:r>
              <a:rPr lang="en-US" b="1" dirty="0"/>
              <a:t>Adverse reaction</a:t>
            </a:r>
          </a:p>
          <a:p>
            <a:r>
              <a:rPr lang="en-US" dirty="0"/>
              <a:t>Allergic reaction (urticaria, itching, flushing, bronchospasms); possible severe anaphylactic reaction.</a:t>
            </a:r>
          </a:p>
          <a:p>
            <a:r>
              <a:rPr lang="en-US" dirty="0"/>
              <a:t>Serious risk of bleeding from different sites (within brain, needle puncture sites, wounds)</a:t>
            </a:r>
          </a:p>
          <a:p>
            <a:r>
              <a:rPr lang="en-US" dirty="0"/>
              <a:t>Hypotension</a:t>
            </a:r>
          </a:p>
          <a:p>
            <a:r>
              <a:rPr lang="en-US" dirty="0"/>
              <a:t>Arrhythmias </a:t>
            </a:r>
          </a:p>
          <a:p>
            <a:pPr marL="0" indent="0">
              <a:buNone/>
            </a:pPr>
            <a:r>
              <a:rPr lang="en-US" b="1" dirty="0"/>
              <a:t>Contraindications/Precautions </a:t>
            </a:r>
          </a:p>
          <a:p>
            <a:r>
              <a:rPr lang="en-US" dirty="0"/>
              <a:t>Any prior intracranial hemorrhage (hemorrhagic stroke) </a:t>
            </a:r>
          </a:p>
          <a:p>
            <a:r>
              <a:rPr lang="en-US" dirty="0"/>
              <a:t>Active internal bleeding </a:t>
            </a:r>
          </a:p>
          <a:p>
            <a:r>
              <a:rPr lang="en-US" dirty="0"/>
              <a:t> History of significant closed head or facial trauma in the past 3 months </a:t>
            </a:r>
          </a:p>
          <a:p>
            <a:r>
              <a:rPr lang="en-US" dirty="0"/>
              <a:t> Acute pericarditis </a:t>
            </a:r>
          </a:p>
          <a:p>
            <a:r>
              <a:rPr lang="en-US" dirty="0"/>
              <a:t> Brain tumors </a:t>
            </a:r>
          </a:p>
          <a:p>
            <a:r>
              <a:rPr lang="en-US" dirty="0"/>
              <a:t> Use cautiously in clients who have severe hypertension, a recent episode of ischemic stroke (6 months prior to start of treatment), or a recent major surgery (2 to 4 weeks prior to start of treatment).</a:t>
            </a:r>
          </a:p>
          <a:p>
            <a:pPr marL="0" indent="0">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0" name="Title 1"/>
          <p:cNvSpPr>
            <a:spLocks noGrp="1"/>
          </p:cNvSpPr>
          <p:nvPr>
            <p:ph type="title"/>
          </p:nvPr>
        </p:nvSpPr>
        <p:spPr/>
        <p:txBody>
          <a:bodyPr/>
          <a:lstStyle/>
          <a:p>
            <a:r>
              <a:rPr lang="en-US" b="1" dirty="0"/>
              <a:t>urokinase</a:t>
            </a:r>
          </a:p>
        </p:txBody>
      </p:sp>
      <p:sp>
        <p:nvSpPr>
          <p:cNvPr id="1049441" name="Content Placeholder 2"/>
          <p:cNvSpPr>
            <a:spLocks noGrp="1"/>
          </p:cNvSpPr>
          <p:nvPr>
            <p:ph idx="1"/>
          </p:nvPr>
        </p:nvSpPr>
        <p:spPr/>
        <p:txBody>
          <a:bodyPr>
            <a:normAutofit lnSpcReduction="10000"/>
          </a:bodyPr>
          <a:lstStyle/>
          <a:p>
            <a:r>
              <a:rPr lang="en-US" dirty="0"/>
              <a:t>Isolated from human renal cells from tissue cultures.</a:t>
            </a:r>
          </a:p>
          <a:p>
            <a:r>
              <a:rPr lang="en-US" dirty="0"/>
              <a:t>Helps in direct conversion of plasminogen to plasmin.</a:t>
            </a:r>
          </a:p>
          <a:p>
            <a:pPr marL="0" indent="0">
              <a:buNone/>
            </a:pPr>
            <a:r>
              <a:rPr lang="en-US" b="1" dirty="0"/>
              <a:t>Therapeutic uses</a:t>
            </a:r>
          </a:p>
          <a:p>
            <a:r>
              <a:rPr lang="en-US" dirty="0"/>
              <a:t>Myocardial infarction. </a:t>
            </a:r>
          </a:p>
          <a:p>
            <a:r>
              <a:rPr lang="en-US" dirty="0"/>
              <a:t>Venous thrombosis.</a:t>
            </a:r>
          </a:p>
          <a:p>
            <a:r>
              <a:rPr lang="en-US" dirty="0"/>
              <a:t>Pulmonary embolism.</a:t>
            </a:r>
          </a:p>
          <a:p>
            <a:pPr marL="0" indent="0">
              <a:buNone/>
            </a:pPr>
            <a:r>
              <a:rPr lang="en-US" b="1" dirty="0"/>
              <a:t>Adverse reaction</a:t>
            </a:r>
          </a:p>
          <a:p>
            <a:r>
              <a:rPr lang="en-US" dirty="0"/>
              <a:t>Fever.</a:t>
            </a:r>
          </a:p>
          <a:p>
            <a:r>
              <a:rPr lang="en-US" dirty="0"/>
              <a:t>Hemorrhage.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9" name="Title 1"/>
          <p:cNvSpPr>
            <a:spLocks noGrp="1"/>
          </p:cNvSpPr>
          <p:nvPr>
            <p:ph type="title"/>
          </p:nvPr>
        </p:nvSpPr>
        <p:spPr/>
        <p:txBody>
          <a:bodyPr/>
          <a:lstStyle/>
          <a:p>
            <a:r>
              <a:rPr lang="en-US" dirty="0"/>
              <a:t>Classification of anticoagulants</a:t>
            </a:r>
          </a:p>
        </p:txBody>
      </p:sp>
      <p:sp>
        <p:nvSpPr>
          <p:cNvPr id="1049420" name="Content Placeholder 2"/>
          <p:cNvSpPr>
            <a:spLocks noGrp="1"/>
          </p:cNvSpPr>
          <p:nvPr>
            <p:ph idx="1"/>
          </p:nvPr>
        </p:nvSpPr>
        <p:spPr/>
        <p:txBody>
          <a:bodyPr/>
          <a:lstStyle/>
          <a:p>
            <a:r>
              <a:rPr lang="en-US" b="1" dirty="0"/>
              <a:t>Parenteral anticoagulants:</a:t>
            </a:r>
          </a:p>
          <a:p>
            <a:pPr marL="0" indent="0">
              <a:buNone/>
            </a:pPr>
            <a:r>
              <a:rPr lang="en-US" b="1" dirty="0"/>
              <a:t>Heparin</a:t>
            </a:r>
          </a:p>
          <a:p>
            <a:pPr>
              <a:buFont typeface="Wingdings" panose="05000000000000000000" pitchFamily="2" charset="2"/>
              <a:buChar char="Ø"/>
            </a:pPr>
            <a:r>
              <a:rPr lang="en-US" b="1" dirty="0"/>
              <a:t>Low molecular weight heparin; </a:t>
            </a:r>
            <a:r>
              <a:rPr lang="en-US" dirty="0"/>
              <a:t>enoxaparin, dalteparine, nadroparin, arteparin.</a:t>
            </a:r>
          </a:p>
          <a:p>
            <a:pPr>
              <a:buFont typeface="Wingdings" panose="05000000000000000000" pitchFamily="2" charset="2"/>
              <a:buChar char="Ø"/>
            </a:pPr>
            <a:r>
              <a:rPr lang="en-US" dirty="0"/>
              <a:t>Semisynthetic heparinoid; heparin sulphate, dextran sulphate, ancrod, danaparoid.</a:t>
            </a:r>
          </a:p>
          <a:p>
            <a:pPr>
              <a:buFont typeface="Wingdings" panose="05000000000000000000" pitchFamily="2" charset="2"/>
              <a:buChar char="Ø"/>
            </a:pPr>
            <a:r>
              <a:rPr lang="en-US" dirty="0"/>
              <a:t>Others; lepirudin, bivalirudin, argatroban</a:t>
            </a:r>
          </a:p>
          <a:p>
            <a:r>
              <a:rPr lang="en-US" b="1" dirty="0"/>
              <a:t>Oral anticoagulant; </a:t>
            </a:r>
            <a:r>
              <a:rPr lang="en-US" dirty="0"/>
              <a:t>warfarin, acenocoumarin, dicoumarol</a:t>
            </a:r>
          </a:p>
          <a:p>
            <a:r>
              <a:rPr lang="en-US" b="1" dirty="0"/>
              <a:t>Fibrinolytic; streptokinase urokinase, alteplase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2" name="Title 1"/>
          <p:cNvSpPr>
            <a:spLocks noGrp="1"/>
          </p:cNvSpPr>
          <p:nvPr>
            <p:ph type="title"/>
          </p:nvPr>
        </p:nvSpPr>
        <p:spPr/>
        <p:txBody>
          <a:bodyPr/>
          <a:lstStyle/>
          <a:p>
            <a:r>
              <a:rPr lang="en-US" b="1" dirty="0"/>
              <a:t>alteplase</a:t>
            </a:r>
          </a:p>
        </p:txBody>
      </p:sp>
      <p:sp>
        <p:nvSpPr>
          <p:cNvPr id="1049443" name="Content Placeholder 2"/>
          <p:cNvSpPr>
            <a:spLocks noGrp="1"/>
          </p:cNvSpPr>
          <p:nvPr>
            <p:ph idx="1"/>
          </p:nvPr>
        </p:nvSpPr>
        <p:spPr/>
        <p:txBody>
          <a:bodyPr>
            <a:normAutofit fontScale="92500" lnSpcReduction="20000"/>
          </a:bodyPr>
          <a:lstStyle/>
          <a:p>
            <a:pPr marL="0" indent="0">
              <a:buNone/>
            </a:pPr>
            <a:r>
              <a:rPr lang="en-US" b="1" dirty="0"/>
              <a:t>Mechanism of action</a:t>
            </a:r>
          </a:p>
          <a:p>
            <a:r>
              <a:rPr lang="en-US" dirty="0"/>
              <a:t>Recombinant tissue plasminogen activator (t-PA)</a:t>
            </a:r>
          </a:p>
          <a:p>
            <a:r>
              <a:rPr lang="en-US" dirty="0"/>
              <a:t>helps in Critical activation of plasminogen bound in fibrin clot. Reduces the risk of systemic bleeding to an appreciable extent.</a:t>
            </a:r>
          </a:p>
          <a:p>
            <a:r>
              <a:rPr lang="en-US" dirty="0"/>
              <a:t>Half life 4-8 minutes</a:t>
            </a:r>
          </a:p>
          <a:p>
            <a:r>
              <a:rPr lang="en-US" dirty="0"/>
              <a:t>More efficacious than others</a:t>
            </a:r>
          </a:p>
          <a:p>
            <a:pPr marL="0" indent="0">
              <a:buNone/>
            </a:pPr>
            <a:r>
              <a:rPr lang="en-US" b="1" dirty="0"/>
              <a:t>Therapeutic use</a:t>
            </a:r>
          </a:p>
          <a:p>
            <a:pPr marL="0" indent="0">
              <a:buNone/>
            </a:pPr>
            <a:r>
              <a:rPr lang="en-US" dirty="0"/>
              <a:t>Lysis of occlusive coronary artery thrombi associated with myocardial infarction.</a:t>
            </a:r>
          </a:p>
          <a:p>
            <a:pPr marL="0" indent="0">
              <a:buNone/>
            </a:pPr>
            <a:r>
              <a:rPr lang="en-US" dirty="0"/>
              <a:t>Deep venous thrombosis.</a:t>
            </a:r>
          </a:p>
          <a:p>
            <a:pPr marL="0" indent="0">
              <a:buNone/>
            </a:pPr>
            <a:r>
              <a:rPr lang="en-US" dirty="0"/>
              <a:t>Ischemic cerebrovascular disease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4" name="Content Placeholder 2"/>
          <p:cNvSpPr>
            <a:spLocks noGrp="1"/>
          </p:cNvSpPr>
          <p:nvPr>
            <p:ph idx="1"/>
          </p:nvPr>
        </p:nvSpPr>
        <p:spPr>
          <a:xfrm>
            <a:off x="838200" y="199292"/>
            <a:ext cx="10515600" cy="6342185"/>
          </a:xfrm>
        </p:spPr>
        <p:txBody>
          <a:bodyPr/>
          <a:lstStyle/>
          <a:p>
            <a:pPr marL="0" indent="0">
              <a:buNone/>
            </a:pPr>
            <a:r>
              <a:rPr lang="en-US" b="1" dirty="0"/>
              <a:t>Adverse reaction</a:t>
            </a:r>
          </a:p>
          <a:p>
            <a:r>
              <a:rPr lang="en-US" dirty="0"/>
              <a:t>Nausea </a:t>
            </a:r>
          </a:p>
          <a:p>
            <a:r>
              <a:rPr lang="en-US" dirty="0"/>
              <a:t>Fever</a:t>
            </a:r>
          </a:p>
          <a:p>
            <a:r>
              <a:rPr lang="en-US" dirty="0"/>
              <a:t>Rash, pruritic </a:t>
            </a:r>
          </a:p>
          <a:p>
            <a:r>
              <a:rPr lang="en-US" dirty="0"/>
              <a:t>Mild hypertension</a:t>
            </a:r>
          </a:p>
          <a:p>
            <a:r>
              <a:rPr lang="en-US" dirty="0"/>
              <a:t>Localized bleeding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5" name="Content Placeholder 2"/>
          <p:cNvSpPr>
            <a:spLocks noGrp="1"/>
          </p:cNvSpPr>
          <p:nvPr>
            <p:ph idx="1"/>
          </p:nvPr>
        </p:nvSpPr>
        <p:spPr>
          <a:xfrm>
            <a:off x="838200" y="175846"/>
            <a:ext cx="10515600" cy="6435969"/>
          </a:xfrm>
        </p:spPr>
        <p:txBody>
          <a:bodyPr>
            <a:normAutofit fontScale="92500" lnSpcReduction="10000"/>
          </a:bodyPr>
          <a:lstStyle/>
          <a:p>
            <a:pPr marL="0" indent="0">
              <a:buNone/>
            </a:pPr>
            <a:r>
              <a:rPr lang="en-US" b="1" dirty="0"/>
              <a:t>Nursing Administration of thrombolytic agents</a:t>
            </a:r>
          </a:p>
          <a:p>
            <a:r>
              <a:rPr lang="en-US" dirty="0"/>
              <a:t> Use of thrombolytic agents must take place within 4 to 6 hr. of onset of symptoms</a:t>
            </a:r>
          </a:p>
          <a:p>
            <a:r>
              <a:rPr lang="en-US" dirty="0"/>
              <a:t>  monitor in a setting that provides for close supervision and continuous monitoring during and after administration of the medication. </a:t>
            </a:r>
          </a:p>
          <a:p>
            <a:r>
              <a:rPr lang="en-US" dirty="0"/>
              <a:t> Obtain baseline platelet counts, hemoglobin (Hgb), hematocrit (Hct), a PTT, PT, INR, and fibrinogen levels, and monitor periodically. </a:t>
            </a:r>
          </a:p>
          <a:p>
            <a:r>
              <a:rPr lang="en-US" dirty="0"/>
              <a:t> Obtain baseline vital signs (heart rate, blood pressure) and monitor frequently per protocol. </a:t>
            </a:r>
          </a:p>
          <a:p>
            <a:r>
              <a:rPr lang="en-US" dirty="0"/>
              <a:t> Nursing care includes continuous monitoring of hemodynamic status to assess for therapeutic and adverse effects of thrombolytic (relief of chest pain, signs of bleeding). Follow facility protocol. </a:t>
            </a:r>
          </a:p>
          <a:p>
            <a:r>
              <a:rPr lang="en-US" dirty="0"/>
              <a:t> Provide for client safety per facility protocol. </a:t>
            </a:r>
          </a:p>
          <a:p>
            <a:r>
              <a:rPr lang="en-US" dirty="0"/>
              <a:t> Ensure adequate IV access for administration of emergency medications and availability of emergency equipment. </a:t>
            </a:r>
          </a:p>
          <a:p>
            <a:pPr lvl="0"/>
            <a:r>
              <a:rPr lang="en-US" dirty="0"/>
              <a:t> </a:t>
            </a:r>
            <a:r>
              <a:rPr lang="en-US" dirty="0">
                <a:solidFill>
                  <a:prstClr val="black"/>
                </a:solidFill>
              </a:rPr>
              <a:t>Do not mix any medications in IV with thrombolytic agents.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6" name="Content Placeholder 2"/>
          <p:cNvSpPr>
            <a:spLocks noGrp="1"/>
          </p:cNvSpPr>
          <p:nvPr>
            <p:ph idx="1"/>
          </p:nvPr>
        </p:nvSpPr>
        <p:spPr>
          <a:xfrm>
            <a:off x="838200" y="152400"/>
            <a:ext cx="10515600" cy="6494585"/>
          </a:xfrm>
        </p:spPr>
        <p:txBody>
          <a:bodyPr>
            <a:noAutofit/>
          </a:bodyPr>
          <a:lstStyle/>
          <a:p>
            <a:pPr marL="0" indent="0">
              <a:buNone/>
            </a:pPr>
            <a:r>
              <a:rPr lang="en-US" b="1" dirty="0">
                <a:solidFill>
                  <a:prstClr val="black"/>
                </a:solidFill>
              </a:rPr>
              <a:t>Nursing administration cont.’</a:t>
            </a:r>
          </a:p>
          <a:p>
            <a:r>
              <a:rPr lang="en-US" dirty="0">
                <a:solidFill>
                  <a:prstClr val="black"/>
                </a:solidFill>
              </a:rPr>
              <a:t>Minimize bruising or bleeding by limiting venipunctures and subcutaneous/intramuscular injections. </a:t>
            </a:r>
          </a:p>
          <a:p>
            <a:r>
              <a:rPr lang="en-US" dirty="0">
                <a:solidFill>
                  <a:prstClr val="black"/>
                </a:solidFill>
              </a:rPr>
              <a:t> Discontinue thrombolytic therapy if life-threatening bleeding occurs. Treat blood loss with whole blood, packed red blood cells, and/or fresh frozen plasma. IV aminocaproic acid (Amicar) should be available for administration in the event of excessive fibrinolysis. </a:t>
            </a:r>
          </a:p>
          <a:p>
            <a:r>
              <a:rPr lang="en-US" dirty="0">
                <a:solidFill>
                  <a:prstClr val="black"/>
                </a:solidFill>
              </a:rPr>
              <a:t> Following thrombolytic therapy, administer heparin or aspirin as prescribed to decrease the risk of rethrombosis. </a:t>
            </a:r>
          </a:p>
          <a:p>
            <a:r>
              <a:rPr lang="en-US" dirty="0">
                <a:solidFill>
                  <a:prstClr val="black"/>
                </a:solidFill>
              </a:rPr>
              <a:t> Following thrombolytic therapy, administer beta blockers as prescribed to decrease myocardial oxygen consumption and to reduce the incidence and severity of reperfusion arrhythmias. </a:t>
            </a:r>
          </a:p>
          <a:p>
            <a:r>
              <a:rPr lang="en-US" dirty="0">
                <a:solidFill>
                  <a:prstClr val="black"/>
                </a:solidFill>
              </a:rPr>
              <a:t> Administer H2 antagonists, such as ranitidine (Zantac), or proton pump inhibitors, such as omeprazole (Prilosec), as prescribed to prevent GI bleeding.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1" name="Content Placeholder 2"/>
          <p:cNvSpPr>
            <a:spLocks noGrp="1"/>
          </p:cNvSpPr>
          <p:nvPr>
            <p:ph idx="1"/>
          </p:nvPr>
        </p:nvSpPr>
        <p:spPr>
          <a:xfrm>
            <a:off x="838200" y="234462"/>
            <a:ext cx="10515600" cy="6318738"/>
          </a:xfrm>
        </p:spPr>
        <p:txBody>
          <a:bodyPr>
            <a:normAutofit fontScale="92500" lnSpcReduction="10000"/>
          </a:bodyPr>
          <a:lstStyle/>
          <a:p>
            <a:pPr marL="0" indent="0">
              <a:buNone/>
            </a:pPr>
            <a:r>
              <a:rPr lang="en-US" dirty="0"/>
              <a:t> </a:t>
            </a:r>
            <a:r>
              <a:rPr lang="en-US" b="1" dirty="0"/>
              <a:t>HEPARIN</a:t>
            </a:r>
          </a:p>
          <a:p>
            <a:pPr marL="0" indent="0">
              <a:buNone/>
            </a:pPr>
            <a:r>
              <a:rPr lang="en-US" b="1" dirty="0"/>
              <a:t>mechanism of action: </a:t>
            </a:r>
            <a:r>
              <a:rPr lang="en-US" dirty="0"/>
              <a:t>heparin acts  prophylactically to prevent the formation of clots in the vasculate.it activates </a:t>
            </a:r>
            <a:r>
              <a:rPr lang="en-US" b="1" dirty="0"/>
              <a:t>anti thrombin III </a:t>
            </a:r>
            <a:r>
              <a:rPr lang="en-US" dirty="0"/>
              <a:t>which inhibits thrombin and clotting factor IX, X, XI, XII, consequently conversion of fibrinogen to fibrin does not occur and the formation of a fibrin clot is prevented</a:t>
            </a:r>
            <a:endParaRPr lang="en-US" b="1" dirty="0"/>
          </a:p>
          <a:p>
            <a:pPr marL="0" indent="0">
              <a:buNone/>
            </a:pPr>
            <a:r>
              <a:rPr lang="en-US" b="1" dirty="0"/>
              <a:t>Therapeutic Uses </a:t>
            </a:r>
          </a:p>
          <a:p>
            <a:pPr marL="0" indent="0">
              <a:buNone/>
            </a:pPr>
            <a:r>
              <a:rPr lang="en-US" dirty="0"/>
              <a:t>Heparin sodium, LMWH, fondaparinux sodium </a:t>
            </a:r>
          </a:p>
          <a:p>
            <a:r>
              <a:rPr lang="en-US" dirty="0"/>
              <a:t> In conditions necessitating prompt anticoagulant activity (evolving stroke, pulmonary embolism, massive deep venous thrombosis) </a:t>
            </a:r>
          </a:p>
          <a:p>
            <a:r>
              <a:rPr lang="en-US" dirty="0"/>
              <a:t> As an adjunct for clients having open heart surgery or renal dialysis </a:t>
            </a:r>
          </a:p>
          <a:p>
            <a:r>
              <a:rPr lang="en-US" dirty="0"/>
              <a:t> As low-dose therapy for prophylaxis against postoperative venous thrombosis (for example, hip/knee replacement surgery, abdominal surgery)</a:t>
            </a:r>
          </a:p>
          <a:p>
            <a:r>
              <a:rPr lang="en-US" dirty="0"/>
              <a:t>In conjunction with thrombolytic therapy when treating an acute myocardial infarction </a:t>
            </a:r>
          </a:p>
          <a:p>
            <a:r>
              <a:rPr lang="en-US" dirty="0"/>
              <a:t>Treatment of disseminated intravascular coagulation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2" name="Content Placeholder 2"/>
          <p:cNvSpPr>
            <a:spLocks noGrp="1"/>
          </p:cNvSpPr>
          <p:nvPr>
            <p:ph idx="1"/>
          </p:nvPr>
        </p:nvSpPr>
        <p:spPr>
          <a:xfrm>
            <a:off x="838200" y="199292"/>
            <a:ext cx="10515600" cy="6435970"/>
          </a:xfrm>
        </p:spPr>
        <p:txBody>
          <a:bodyPr>
            <a:normAutofit fontScale="85000" lnSpcReduction="20000"/>
          </a:bodyPr>
          <a:lstStyle/>
          <a:p>
            <a:pPr marL="0" indent="0">
              <a:buNone/>
            </a:pPr>
            <a:r>
              <a:rPr lang="en-US" b="1" dirty="0"/>
              <a:t>Administration</a:t>
            </a:r>
            <a:r>
              <a:rPr lang="en-US" dirty="0"/>
              <a:t> </a:t>
            </a:r>
          </a:p>
          <a:p>
            <a:r>
              <a:rPr lang="en-US" dirty="0"/>
              <a:t> These medications cannot be absorbed by the intestinal tract and must be given by subcutaneous injection or IV infusion. </a:t>
            </a:r>
          </a:p>
          <a:p>
            <a:r>
              <a:rPr lang="en-US" dirty="0"/>
              <a:t> Heparin sodium: Subcutaneously every 12 hr., continuous or intermittent IV infusion </a:t>
            </a:r>
          </a:p>
          <a:p>
            <a:r>
              <a:rPr lang="en-US" dirty="0"/>
              <a:t> Enoxaparin, dalteparin sodium, tinzaparin: Subcutaneously every 12 hr. for 2 to 8 days </a:t>
            </a:r>
          </a:p>
          <a:p>
            <a:r>
              <a:rPr lang="en-US" dirty="0"/>
              <a:t> Fondaparinux sodium: Subcutaneously every 12 hr. for 5 to 9 day.</a:t>
            </a:r>
          </a:p>
          <a:p>
            <a:pPr marL="0" indent="0">
              <a:buNone/>
            </a:pPr>
            <a:r>
              <a:rPr lang="en-US" b="1" dirty="0"/>
              <a:t>Side/Adverse Effects </a:t>
            </a:r>
          </a:p>
          <a:p>
            <a:r>
              <a:rPr lang="en-US" dirty="0"/>
              <a:t>Hemorrhage secondary to heparin overdose</a:t>
            </a:r>
          </a:p>
          <a:p>
            <a:r>
              <a:rPr lang="en-US" dirty="0"/>
              <a:t>thrombocytopenia, </a:t>
            </a:r>
          </a:p>
          <a:p>
            <a:r>
              <a:rPr lang="en-US" dirty="0"/>
              <a:t>Hypersensitivity reactions (chills, fever, urticaria) </a:t>
            </a:r>
          </a:p>
          <a:p>
            <a:r>
              <a:rPr lang="en-US" dirty="0"/>
              <a:t> Administer a small test dose prior to the administration of heparin. Toxicity/overdose </a:t>
            </a:r>
          </a:p>
          <a:p>
            <a:r>
              <a:rPr lang="en-US" dirty="0"/>
              <a:t>Administer </a:t>
            </a:r>
            <a:r>
              <a:rPr lang="en-US" b="1" dirty="0"/>
              <a:t>protamine sulfate</a:t>
            </a:r>
            <a:r>
              <a:rPr lang="en-US" dirty="0"/>
              <a:t>, which binds with heparin and forms a heparin-protamine complex that has no anticoagulant properties. </a:t>
            </a:r>
          </a:p>
          <a:p>
            <a:r>
              <a:rPr lang="en-US" dirty="0"/>
              <a:t> Protamine sulfate should be administered slowly intravenously, no faster than 20 mg/min or 50 mg in 10 min.</a:t>
            </a:r>
          </a:p>
          <a:p>
            <a:endParaRPr lang="en-US" dirty="0"/>
          </a:p>
          <a:p>
            <a:pPr marL="0" indent="0">
              <a:buNone/>
            </a:pP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3" name="Content Placeholder 2"/>
          <p:cNvSpPr>
            <a:spLocks noGrp="1"/>
          </p:cNvSpPr>
          <p:nvPr>
            <p:ph idx="1"/>
          </p:nvPr>
        </p:nvSpPr>
        <p:spPr>
          <a:xfrm>
            <a:off x="838200" y="246185"/>
            <a:ext cx="10515600" cy="6424246"/>
          </a:xfrm>
        </p:spPr>
        <p:txBody>
          <a:bodyPr>
            <a:normAutofit/>
          </a:bodyPr>
          <a:lstStyle/>
          <a:p>
            <a:pPr marL="0" indent="0">
              <a:buNone/>
            </a:pPr>
            <a:r>
              <a:rPr lang="en-US" b="1" dirty="0"/>
              <a:t>Enoxaparin</a:t>
            </a:r>
            <a:r>
              <a:rPr lang="en-US" dirty="0"/>
              <a:t> </a:t>
            </a:r>
          </a:p>
          <a:p>
            <a:r>
              <a:rPr lang="en-US" b="1" dirty="0"/>
              <a:t>Hemorrhage</a:t>
            </a:r>
            <a:r>
              <a:rPr lang="en-US" dirty="0"/>
              <a:t>  Monitor vital signs • Advise clients to observe for signs and symptoms of bleeding, such as increased heart rate, decreased blood pressure, bruising, petechiae, hematomas, black tarry stools. • Monitor platelet count. Instruct client to avoid aspirin.</a:t>
            </a:r>
          </a:p>
          <a:p>
            <a:r>
              <a:rPr lang="en-US" dirty="0"/>
              <a:t> </a:t>
            </a:r>
            <a:r>
              <a:rPr lang="en-US" b="1" dirty="0"/>
              <a:t>Neurologic damage </a:t>
            </a:r>
            <a:r>
              <a:rPr lang="en-US" dirty="0"/>
              <a:t>from hematoma formed during spinal or epidural anesthesia </a:t>
            </a:r>
          </a:p>
          <a:p>
            <a:r>
              <a:rPr lang="en-US" b="1" dirty="0"/>
              <a:t>Thrombocytopenia</a:t>
            </a:r>
            <a:r>
              <a:rPr lang="en-US" dirty="0"/>
              <a:t>, as evidenced by low platelet count , Monitor platelets. Discontinue medication for platelet count less than 100,000/mm3 .</a:t>
            </a:r>
          </a:p>
          <a:p>
            <a:r>
              <a:rPr lang="en-US" b="1" dirty="0"/>
              <a:t> Toxicity/overdose; </a:t>
            </a:r>
            <a:r>
              <a:rPr lang="en-US" sz="2400" dirty="0">
                <a:solidFill>
                  <a:prstClr val="black"/>
                </a:solidFill>
              </a:rPr>
              <a:t>Administer </a:t>
            </a:r>
            <a:r>
              <a:rPr lang="en-US" sz="2400" b="1" dirty="0">
                <a:solidFill>
                  <a:prstClr val="black"/>
                </a:solidFill>
              </a:rPr>
              <a:t>protamine sulfate</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4" name="Content Placeholder 2"/>
          <p:cNvSpPr>
            <a:spLocks noGrp="1"/>
          </p:cNvSpPr>
          <p:nvPr>
            <p:ph idx="1"/>
          </p:nvPr>
        </p:nvSpPr>
        <p:spPr>
          <a:xfrm>
            <a:off x="838200" y="246184"/>
            <a:ext cx="10515600" cy="6353907"/>
          </a:xfrm>
        </p:spPr>
        <p:txBody>
          <a:bodyPr/>
          <a:lstStyle/>
          <a:p>
            <a:r>
              <a:rPr lang="en-US" b="1" dirty="0"/>
              <a:t>Contraindications/Precautions </a:t>
            </a:r>
          </a:p>
          <a:p>
            <a:r>
              <a:rPr lang="en-US" dirty="0"/>
              <a:t> Parenteral anticoagulants are contraindicated in clients with low platelet counts (thrombocytopenia) or uncontrollable bleeding. </a:t>
            </a:r>
          </a:p>
          <a:p>
            <a:r>
              <a:rPr lang="en-US" dirty="0"/>
              <a:t> These medications should not be used during or following surgeries of the eye(s), brain, or spinal cord; lumbar puncture; or regional anesthesia. </a:t>
            </a:r>
          </a:p>
          <a:p>
            <a:r>
              <a:rPr lang="en-US" dirty="0"/>
              <a:t>clients who have</a:t>
            </a:r>
            <a:r>
              <a:rPr lang="en-US" b="1" dirty="0"/>
              <a:t> hemophilia</a:t>
            </a:r>
            <a:r>
              <a:rPr lang="en-US" dirty="0"/>
              <a:t>, increased capillary permeability, dissecting </a:t>
            </a:r>
            <a:r>
              <a:rPr lang="en-US" b="1" dirty="0"/>
              <a:t>aneurysm</a:t>
            </a:r>
            <a:r>
              <a:rPr lang="en-US" dirty="0"/>
              <a:t>, </a:t>
            </a:r>
            <a:r>
              <a:rPr lang="en-US" b="1" dirty="0"/>
              <a:t>peptic ulcer disease</a:t>
            </a:r>
            <a:r>
              <a:rPr lang="en-US" dirty="0"/>
              <a:t>, </a:t>
            </a:r>
            <a:r>
              <a:rPr lang="en-US" b="1" dirty="0"/>
              <a:t>severe hypertension, hepatic</a:t>
            </a:r>
            <a:r>
              <a:rPr lang="en-US" dirty="0"/>
              <a:t> or </a:t>
            </a:r>
            <a:r>
              <a:rPr lang="en-US" b="1" dirty="0"/>
              <a:t>renal disease</a:t>
            </a:r>
            <a:r>
              <a:rPr lang="en-US" dirty="0"/>
              <a:t>, or </a:t>
            </a:r>
            <a:r>
              <a:rPr lang="en-US" b="1" dirty="0"/>
              <a:t>threatened abortion</a:t>
            </a:r>
          </a:p>
          <a:p>
            <a:pPr marL="0" indent="0">
              <a:buNone/>
            </a:pPr>
            <a:r>
              <a:rPr lang="en-US" dirty="0"/>
              <a:t> </a:t>
            </a:r>
            <a:r>
              <a:rPr lang="en-US" b="1" dirty="0"/>
              <a:t>Medication/Food Interactions </a:t>
            </a:r>
          </a:p>
          <a:p>
            <a:r>
              <a:rPr lang="en-US" dirty="0"/>
              <a:t> Anti-platelet agents such as aspirin, NSAIDs, and other anticoagulants may increase risk for bleeding..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5" name="Content Placeholder 2"/>
          <p:cNvSpPr>
            <a:spLocks noGrp="1"/>
          </p:cNvSpPr>
          <p:nvPr>
            <p:ph idx="1"/>
          </p:nvPr>
        </p:nvSpPr>
        <p:spPr>
          <a:xfrm>
            <a:off x="580292" y="301625"/>
            <a:ext cx="10515600" cy="6380529"/>
          </a:xfrm>
        </p:spPr>
        <p:txBody>
          <a:bodyPr>
            <a:normAutofit fontScale="92500" lnSpcReduction="10000"/>
          </a:bodyPr>
          <a:lstStyle/>
          <a:p>
            <a:pPr marL="0" lvl="0" indent="0">
              <a:buNone/>
            </a:pPr>
            <a:r>
              <a:rPr lang="en-US" sz="2200" b="1" dirty="0">
                <a:solidFill>
                  <a:prstClr val="black"/>
                </a:solidFill>
              </a:rPr>
              <a:t>Nursing Administration;</a:t>
            </a:r>
            <a:r>
              <a:rPr lang="en-US" sz="2200" dirty="0">
                <a:solidFill>
                  <a:prstClr val="black"/>
                </a:solidFill>
              </a:rPr>
              <a:t> </a:t>
            </a:r>
            <a:r>
              <a:rPr lang="en-US" sz="2200" b="1" dirty="0">
                <a:solidFill>
                  <a:prstClr val="black"/>
                </a:solidFill>
              </a:rPr>
              <a:t>Heparin sodium</a:t>
            </a:r>
            <a:r>
              <a:rPr lang="en-US" sz="2200" dirty="0">
                <a:solidFill>
                  <a:prstClr val="black"/>
                </a:solidFill>
              </a:rPr>
              <a:t>: </a:t>
            </a:r>
          </a:p>
          <a:p>
            <a:pPr lvl="0"/>
            <a:r>
              <a:rPr lang="en-US" sz="2200" dirty="0">
                <a:solidFill>
                  <a:prstClr val="black"/>
                </a:solidFill>
              </a:rPr>
              <a:t> Obtain the client’s baseline vital signs. </a:t>
            </a:r>
          </a:p>
          <a:p>
            <a:pPr lvl="0"/>
            <a:r>
              <a:rPr lang="en-US" sz="2200" dirty="0">
                <a:solidFill>
                  <a:prstClr val="black"/>
                </a:solidFill>
              </a:rPr>
              <a:t> Obtain baseline and monitor complete blood count (CBC), platelet count, and hematocrit levels. </a:t>
            </a:r>
          </a:p>
          <a:p>
            <a:pPr lvl="0"/>
            <a:r>
              <a:rPr lang="en-US" sz="2200" dirty="0">
                <a:solidFill>
                  <a:prstClr val="black"/>
                </a:solidFill>
              </a:rPr>
              <a:t> Read label carefully. Heparin is dispensed in units and in different concentrations. </a:t>
            </a:r>
          </a:p>
          <a:p>
            <a:pPr lvl="0"/>
            <a:r>
              <a:rPr lang="en-US" sz="2200" dirty="0">
                <a:solidFill>
                  <a:prstClr val="black"/>
                </a:solidFill>
              </a:rPr>
              <a:t> Check dosages with another nurse before administration. </a:t>
            </a:r>
          </a:p>
          <a:p>
            <a:pPr lvl="0"/>
            <a:r>
              <a:rPr lang="en-US" sz="2200" dirty="0">
                <a:solidFill>
                  <a:prstClr val="black"/>
                </a:solidFill>
              </a:rPr>
              <a:t>Use an infusion pump for continuous IV administration. Monitor rate of infusion every 30 to 60 min. </a:t>
            </a:r>
          </a:p>
          <a:p>
            <a:pPr lvl="0"/>
            <a:r>
              <a:rPr lang="en-US" sz="2200" dirty="0">
                <a:solidFill>
                  <a:prstClr val="black"/>
                </a:solidFill>
              </a:rPr>
              <a:t>Monitor PTT every 4 to 6 hr. until appropriate dose is determined, then monitor daily. </a:t>
            </a:r>
          </a:p>
          <a:p>
            <a:pPr lvl="0"/>
            <a:r>
              <a:rPr lang="en-US" sz="2200" dirty="0">
                <a:solidFill>
                  <a:prstClr val="black"/>
                </a:solidFill>
              </a:rPr>
              <a:t> For subcutaneous injections, use a 20 to 22 gauge needle to withdraw medication from the vial. Then, change the needle to a smaller needle (gauge 25 or 26, 1/2 to 5/8 in length). </a:t>
            </a:r>
          </a:p>
          <a:p>
            <a:pPr lvl="0"/>
            <a:r>
              <a:rPr lang="en-US" sz="2200" dirty="0">
                <a:solidFill>
                  <a:prstClr val="black"/>
                </a:solidFill>
              </a:rPr>
              <a:t> Administer deep subcutaneous injections in the abdomen ensuring a distance of 2 inches from the umbilicus. Do not aspirate. </a:t>
            </a:r>
          </a:p>
          <a:p>
            <a:pPr lvl="0"/>
            <a:r>
              <a:rPr lang="en-US" sz="2200" dirty="0">
                <a:solidFill>
                  <a:prstClr val="black"/>
                </a:solidFill>
              </a:rPr>
              <a:t> Apply pressure for 1 to 2 min after the injection. Rotate and record injection sites. </a:t>
            </a:r>
          </a:p>
          <a:p>
            <a:pPr lvl="0"/>
            <a:r>
              <a:rPr lang="en-US" sz="2200" dirty="0">
                <a:solidFill>
                  <a:prstClr val="black"/>
                </a:solidFill>
              </a:rPr>
              <a:t> Instruct clients to monitor for signs of bleeding (bruising, gums bleeding, abdominal pain, nose bleeds, coffee-ground emesis and tarry stools). </a:t>
            </a:r>
          </a:p>
          <a:p>
            <a:pPr lvl="0"/>
            <a:r>
              <a:rPr lang="en-US" sz="2200" dirty="0">
                <a:solidFill>
                  <a:prstClr val="black"/>
                </a:solidFill>
              </a:rPr>
              <a:t> Instruct clients not to take over-the-counter NSAIDs, aspirin, or medications containing salicylates. </a:t>
            </a:r>
          </a:p>
          <a:p>
            <a:pPr lvl="0"/>
            <a:r>
              <a:rPr lang="en-US" sz="2200" dirty="0">
                <a:solidFill>
                  <a:prstClr val="black"/>
                </a:solidFill>
              </a:rPr>
              <a:t> Advise clients to use an electric razor for shaving and a soft toothbrush.</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6" name="Title 1"/>
          <p:cNvSpPr>
            <a:spLocks noGrp="1"/>
          </p:cNvSpPr>
          <p:nvPr>
            <p:ph type="title"/>
          </p:nvPr>
        </p:nvSpPr>
        <p:spPr/>
        <p:txBody>
          <a:bodyPr/>
          <a:lstStyle/>
          <a:p>
            <a:r>
              <a:rPr lang="en-US" b="1" dirty="0"/>
              <a:t>ORAL ANTI COAGULANTS</a:t>
            </a:r>
          </a:p>
        </p:txBody>
      </p:sp>
      <p:sp>
        <p:nvSpPr>
          <p:cNvPr id="1049427" name="Content Placeholder 2"/>
          <p:cNvSpPr>
            <a:spLocks noGrp="1"/>
          </p:cNvSpPr>
          <p:nvPr>
            <p:ph idx="1"/>
          </p:nvPr>
        </p:nvSpPr>
        <p:spPr/>
        <p:txBody>
          <a:bodyPr/>
          <a:lstStyle/>
          <a:p>
            <a:r>
              <a:rPr lang="en-US" dirty="0"/>
              <a:t>These are the most commonly used oral anti coagulants;</a:t>
            </a:r>
          </a:p>
          <a:p>
            <a:r>
              <a:rPr lang="en-US" dirty="0"/>
              <a:t>Warfarin,</a:t>
            </a:r>
          </a:p>
          <a:p>
            <a:r>
              <a:rPr lang="en-US" dirty="0"/>
              <a:t>Dicoumarol, </a:t>
            </a:r>
          </a:p>
          <a:p>
            <a:r>
              <a:rPr lang="en-US" dirty="0"/>
              <a:t>Acenocoumarol</a:t>
            </a:r>
          </a:p>
          <a:p>
            <a:pPr marL="0" indent="0">
              <a:buNone/>
            </a:pPr>
            <a:r>
              <a:rPr lang="en-US" b="1" dirty="0"/>
              <a:t>Mechanism of action</a:t>
            </a:r>
          </a:p>
          <a:p>
            <a:pPr marL="0" indent="0">
              <a:buNone/>
            </a:pPr>
            <a:r>
              <a:rPr lang="en-US" dirty="0"/>
              <a:t>Vitamin K antagonist; these agents inhibit the liver synthesis of vitamin K clotting factor II,VII, IX, X.</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8" name="Content Placeholder 2"/>
          <p:cNvSpPr>
            <a:spLocks noGrp="1"/>
          </p:cNvSpPr>
          <p:nvPr>
            <p:ph idx="1"/>
          </p:nvPr>
        </p:nvSpPr>
        <p:spPr>
          <a:xfrm>
            <a:off x="838200" y="257908"/>
            <a:ext cx="10515600" cy="6353907"/>
          </a:xfrm>
        </p:spPr>
        <p:txBody>
          <a:bodyPr/>
          <a:lstStyle/>
          <a:p>
            <a:pPr marL="0" indent="0">
              <a:buNone/>
            </a:pPr>
            <a:r>
              <a:rPr lang="en-US" b="1" dirty="0"/>
              <a:t>Advantages over heparin</a:t>
            </a:r>
          </a:p>
          <a:p>
            <a:r>
              <a:rPr lang="en-US" dirty="0"/>
              <a:t>Bioavailability is almost 100 percent.</a:t>
            </a:r>
          </a:p>
          <a:p>
            <a:r>
              <a:rPr lang="en-US" dirty="0"/>
              <a:t>Low volume distribution, </a:t>
            </a:r>
          </a:p>
          <a:p>
            <a:r>
              <a:rPr lang="en-US" dirty="0"/>
              <a:t>Long half life.</a:t>
            </a:r>
          </a:p>
          <a:p>
            <a:pPr marL="0" indent="0">
              <a:buNone/>
            </a:pPr>
            <a:r>
              <a:rPr lang="en-US" b="1" dirty="0"/>
              <a:t>Pharmacokinetics</a:t>
            </a:r>
          </a:p>
          <a:p>
            <a:r>
              <a:rPr lang="en-US" dirty="0"/>
              <a:t>Produces delayed action, </a:t>
            </a:r>
          </a:p>
          <a:p>
            <a:r>
              <a:rPr lang="en-US" dirty="0"/>
              <a:t>possibility of genetic resistance</a:t>
            </a:r>
          </a:p>
          <a:p>
            <a:pPr marL="0" indent="0">
              <a:buNone/>
            </a:pPr>
            <a:r>
              <a:rPr lang="en-US" b="1" dirty="0"/>
              <a:t>Clinical indication</a:t>
            </a:r>
          </a:p>
          <a:p>
            <a:r>
              <a:rPr lang="en-US" dirty="0"/>
              <a:t>Treatment deep venous thrombosis.</a:t>
            </a:r>
          </a:p>
          <a:p>
            <a:r>
              <a:rPr lang="en-US" dirty="0"/>
              <a:t>Pulmonary embolism</a:t>
            </a:r>
          </a:p>
          <a:p>
            <a:r>
              <a:rPr lang="en-US" dirty="0"/>
              <a:t>Prevent blood clotting in patients with thrombophlebitis, pulmonary embolism and embolism from arterial fibrillation.</a:t>
            </a:r>
          </a:p>
          <a:p>
            <a:pPr marL="0" indent="0">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2105</Words>
  <Application>Microsoft Office PowerPoint</Application>
  <PresentationFormat>Custom</PresentationFormat>
  <Paragraphs>203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HEMATOLOGIC DRUGS – ANTI COAGULANTS</vt:lpstr>
      <vt:lpstr>Classification of anticoagulants</vt:lpstr>
      <vt:lpstr>PowerPoint Presentation</vt:lpstr>
      <vt:lpstr>PowerPoint Presentation</vt:lpstr>
      <vt:lpstr>PowerPoint Presentation</vt:lpstr>
      <vt:lpstr>PowerPoint Presentation</vt:lpstr>
      <vt:lpstr>PowerPoint Presentation</vt:lpstr>
      <vt:lpstr>ORAL ANTI COAGULANTS</vt:lpstr>
      <vt:lpstr>PowerPoint Presentation</vt:lpstr>
      <vt:lpstr>PowerPoint Presentation</vt:lpstr>
      <vt:lpstr>PowerPoint Presentation</vt:lpstr>
      <vt:lpstr>PowerPoint Presentation</vt:lpstr>
      <vt:lpstr>PowerPoint Presentation</vt:lpstr>
      <vt:lpstr>PowerPoint Presentation</vt:lpstr>
      <vt:lpstr>      Thrombolytic /Fibrinolytic Medications</vt:lpstr>
      <vt:lpstr>PowerPoint Presentation</vt:lpstr>
      <vt:lpstr>streptokinase</vt:lpstr>
      <vt:lpstr>PowerPoint Presentation</vt:lpstr>
      <vt:lpstr>urokinase</vt:lpstr>
      <vt:lpstr>alteplase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pharmacology</dc:title>
  <dc:creator>Administrator</dc:creator>
  <cp:lastModifiedBy>Windows User</cp:lastModifiedBy>
  <cp:revision>10</cp:revision>
  <cp:lastPrinted>2021-11-01T07:17:02Z</cp:lastPrinted>
  <dcterms:created xsi:type="dcterms:W3CDTF">2017-10-05T12:04:02Z</dcterms:created>
  <dcterms:modified xsi:type="dcterms:W3CDTF">2022-04-09T13:54:49Z</dcterms:modified>
</cp:coreProperties>
</file>