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521" r:id="rId3"/>
    <p:sldId id="902" r:id="rId4"/>
    <p:sldId id="522" r:id="rId5"/>
    <p:sldId id="896" r:id="rId6"/>
    <p:sldId id="523" r:id="rId7"/>
    <p:sldId id="524" r:id="rId8"/>
    <p:sldId id="525" r:id="rId9"/>
    <p:sldId id="526" r:id="rId10"/>
    <p:sldId id="527" r:id="rId11"/>
    <p:sldId id="528" r:id="rId12"/>
    <p:sldId id="529" r:id="rId13"/>
    <p:sldId id="530" r:id="rId14"/>
    <p:sldId id="531" r:id="rId15"/>
    <p:sldId id="895" r:id="rId16"/>
    <p:sldId id="532" r:id="rId17"/>
    <p:sldId id="535" r:id="rId18"/>
    <p:sldId id="533" r:id="rId19"/>
    <p:sldId id="897" r:id="rId20"/>
    <p:sldId id="534" r:id="rId21"/>
    <p:sldId id="536" r:id="rId22"/>
    <p:sldId id="537" r:id="rId23"/>
    <p:sldId id="538" r:id="rId24"/>
    <p:sldId id="903" r:id="rId25"/>
    <p:sldId id="904" r:id="rId26"/>
    <p:sldId id="906" r:id="rId27"/>
    <p:sldId id="905" r:id="rId28"/>
    <p:sldId id="552" r:id="rId29"/>
    <p:sldId id="546" r:id="rId30"/>
    <p:sldId id="547" r:id="rId31"/>
    <p:sldId id="548" r:id="rId32"/>
    <p:sldId id="549" r:id="rId33"/>
    <p:sldId id="545" r:id="rId34"/>
    <p:sldId id="901" r:id="rId35"/>
    <p:sldId id="550" r:id="rId36"/>
    <p:sldId id="900" r:id="rId37"/>
    <p:sldId id="551" r:id="rId38"/>
    <p:sldId id="899" r:id="rId39"/>
    <p:sldId id="553" r:id="rId40"/>
    <p:sldId id="898" r:id="rId41"/>
    <p:sldId id="554" r:id="rId4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80" d="100"/>
          <a:sy n="80" d="100"/>
        </p:scale>
        <p:origin x="100" y="4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Title Slide">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2" cstate="print">
            <a:extLst>
              <a:ext uri="{28A0092B-C50C-407E-A947-70E740481C1C}">
                <a14:useLocalDpi xmlns:a14="http://schemas.microsoft.com/office/drawing/2010/main" val="0"/>
              </a:ext>
            </a:extLst>
          </a:blip>
          <a:srcRect l="27069" t="4107" r="25972" b="18563"/>
          <a:stretch/>
        </p:blipFill>
        <p:spPr>
          <a:xfrm>
            <a:off x="5082989" y="220128"/>
            <a:ext cx="2026023" cy="2357718"/>
          </a:xfrm>
          <a:prstGeom prst="rect">
            <a:avLst/>
          </a:prstGeom>
        </p:spPr>
      </p:pic>
      <p:sp>
        <p:nvSpPr>
          <p:cNvPr id="2" name="Title 1"/>
          <p:cNvSpPr>
            <a:spLocks noGrp="1"/>
          </p:cNvSpPr>
          <p:nvPr>
            <p:ph type="ctrTitle" hasCustomPrompt="1"/>
          </p:nvPr>
        </p:nvSpPr>
        <p:spPr>
          <a:xfrm>
            <a:off x="365312" y="3093249"/>
            <a:ext cx="11461376" cy="1173947"/>
          </a:xfrm>
        </p:spPr>
        <p:txBody>
          <a:bodyPr anchor="b">
            <a:normAutofit/>
          </a:bodyPr>
          <a:lstStyle>
            <a:lvl1pPr algn="ctr">
              <a:defRPr sz="4400" b="1" baseline="0">
                <a:latin typeface="Times New Roman" panose="02020603050405020304" pitchFamily="18" charset="0"/>
                <a:cs typeface="Times New Roman" panose="02020603050405020304" pitchFamily="18" charset="0"/>
              </a:defRPr>
            </a:lvl1pPr>
          </a:lstStyle>
          <a:p>
            <a:r>
              <a:rPr lang="en-US" dirty="0"/>
              <a:t>Event Tittle:....................................</a:t>
            </a:r>
          </a:p>
        </p:txBody>
      </p:sp>
      <p:sp>
        <p:nvSpPr>
          <p:cNvPr id="3" name="Subtitle 2"/>
          <p:cNvSpPr>
            <a:spLocks noGrp="1"/>
          </p:cNvSpPr>
          <p:nvPr>
            <p:ph type="subTitle" idx="1" hasCustomPrompt="1"/>
          </p:nvPr>
        </p:nvSpPr>
        <p:spPr>
          <a:xfrm>
            <a:off x="809065" y="4527601"/>
            <a:ext cx="10573871" cy="950023"/>
          </a:xfrm>
        </p:spPr>
        <p:txBody>
          <a:bodyPr/>
          <a:lstStyle>
            <a:lvl1pPr marL="0" indent="0" algn="ctr">
              <a:buNone/>
              <a:defRPr sz="2400" b="1" baseline="0">
                <a:latin typeface="Times New Roman" panose="02020603050405020304" pitchFamily="18" charset="0"/>
                <a:cs typeface="Times New Roman" panose="02020603050405020304" pitchFamily="18"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Presenter:.............................................. Date:............................</a:t>
            </a:r>
          </a:p>
        </p:txBody>
      </p:sp>
      <p:sp>
        <p:nvSpPr>
          <p:cNvPr id="4" name="Date Placeholder 3"/>
          <p:cNvSpPr>
            <a:spLocks noGrp="1"/>
          </p:cNvSpPr>
          <p:nvPr>
            <p:ph type="dt" sz="half" idx="10"/>
          </p:nvPr>
        </p:nvSpPr>
        <p:spPr/>
        <p:txBody>
          <a:bodyPr/>
          <a:lstStyle/>
          <a:p>
            <a:fld id="{7BA28B6F-12F7-4379-A67C-48D383BA2B27}" type="datetimeFigureOut">
              <a:rPr lang="en-US" smtClean="0"/>
              <a:t>1/16/2023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2AFB71-4BE5-44E7-9108-3062C0C91BA0}" type="slidenum">
              <a:rPr lang="en-US" smtClean="0"/>
              <a:t>‹#›</a:t>
            </a:fld>
            <a:endParaRPr lang="en-US"/>
          </a:p>
        </p:txBody>
      </p:sp>
      <p:pic>
        <p:nvPicPr>
          <p:cNvPr id="10" name="Picture 9"/>
          <p:cNvPicPr>
            <a:picLocks noChangeAspect="1"/>
          </p:cNvPicPr>
          <p:nvPr/>
        </p:nvPicPr>
        <p:blipFill rotWithShape="1">
          <a:blip r:embed="rId3">
            <a:extLst>
              <a:ext uri="{28A0092B-C50C-407E-A947-70E740481C1C}">
                <a14:useLocalDpi xmlns:a14="http://schemas.microsoft.com/office/drawing/2010/main" val="0"/>
              </a:ext>
            </a:extLst>
          </a:blip>
          <a:srcRect l="10030" t="82874" r="11012" b="8785"/>
          <a:stretch/>
        </p:blipFill>
        <p:spPr>
          <a:xfrm>
            <a:off x="2918799" y="2608307"/>
            <a:ext cx="6354403" cy="484942"/>
          </a:xfrm>
          <a:prstGeom prst="rect">
            <a:avLst/>
          </a:prstGeom>
        </p:spPr>
      </p:pic>
    </p:spTree>
    <p:extLst>
      <p:ext uri="{BB962C8B-B14F-4D97-AF65-F5344CB8AC3E}">
        <p14:creationId xmlns:p14="http://schemas.microsoft.com/office/powerpoint/2010/main" val="41910676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BA28B6F-12F7-4379-A67C-48D383BA2B27}" type="datetimeFigureOut">
              <a:rPr lang="en-US" smtClean="0"/>
              <a:t>1/16/2023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2AFB71-4BE5-44E7-9108-3062C0C91BA0}" type="slidenum">
              <a:rPr lang="en-US" smtClean="0"/>
              <a:t>‹#›</a:t>
            </a:fld>
            <a:endParaRPr lang="en-US"/>
          </a:p>
        </p:txBody>
      </p:sp>
    </p:spTree>
    <p:extLst>
      <p:ext uri="{BB962C8B-B14F-4D97-AF65-F5344CB8AC3E}">
        <p14:creationId xmlns:p14="http://schemas.microsoft.com/office/powerpoint/2010/main" val="11144680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BA28B6F-12F7-4379-A67C-48D383BA2B27}" type="datetimeFigureOut">
              <a:rPr lang="en-US" smtClean="0"/>
              <a:t>1/16/2023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2AFB71-4BE5-44E7-9108-3062C0C91BA0}" type="slidenum">
              <a:rPr lang="en-US" smtClean="0"/>
              <a:t>‹#›</a:t>
            </a:fld>
            <a:endParaRPr lang="en-US"/>
          </a:p>
        </p:txBody>
      </p:sp>
    </p:spTree>
    <p:extLst>
      <p:ext uri="{BB962C8B-B14F-4D97-AF65-F5344CB8AC3E}">
        <p14:creationId xmlns:p14="http://schemas.microsoft.com/office/powerpoint/2010/main" val="41004129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BA28B6F-12F7-4379-A67C-48D383BA2B27}" type="datetimeFigureOut">
              <a:rPr lang="en-US" smtClean="0"/>
              <a:t>1/16/2023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2AFB71-4BE5-44E7-9108-3062C0C91BA0}" type="slidenum">
              <a:rPr lang="en-US" smtClean="0"/>
              <a:t>‹#›</a:t>
            </a:fld>
            <a:endParaRPr lang="en-US"/>
          </a:p>
        </p:txBody>
      </p:sp>
    </p:spTree>
    <p:extLst>
      <p:ext uri="{BB962C8B-B14F-4D97-AF65-F5344CB8AC3E}">
        <p14:creationId xmlns:p14="http://schemas.microsoft.com/office/powerpoint/2010/main" val="10029828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7BA28B6F-12F7-4379-A67C-48D383BA2B27}" type="datetimeFigureOut">
              <a:rPr lang="en-US" smtClean="0"/>
              <a:t>1/16/2023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2AFB71-4BE5-44E7-9108-3062C0C91BA0}" type="slidenum">
              <a:rPr lang="en-US" smtClean="0"/>
              <a:t>‹#›</a:t>
            </a:fld>
            <a:endParaRPr lang="en-US"/>
          </a:p>
        </p:txBody>
      </p:sp>
    </p:spTree>
    <p:extLst>
      <p:ext uri="{BB962C8B-B14F-4D97-AF65-F5344CB8AC3E}">
        <p14:creationId xmlns:p14="http://schemas.microsoft.com/office/powerpoint/2010/main" val="32363579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BA28B6F-12F7-4379-A67C-48D383BA2B27}" type="datetimeFigureOut">
              <a:rPr lang="en-US" smtClean="0"/>
              <a:t>1/16/2023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92AFB71-4BE5-44E7-9108-3062C0C91BA0}" type="slidenum">
              <a:rPr lang="en-US" smtClean="0"/>
              <a:t>‹#›</a:t>
            </a:fld>
            <a:endParaRPr lang="en-US"/>
          </a:p>
        </p:txBody>
      </p:sp>
    </p:spTree>
    <p:extLst>
      <p:ext uri="{BB962C8B-B14F-4D97-AF65-F5344CB8AC3E}">
        <p14:creationId xmlns:p14="http://schemas.microsoft.com/office/powerpoint/2010/main" val="2184071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BA28B6F-12F7-4379-A67C-48D383BA2B27}" type="datetimeFigureOut">
              <a:rPr lang="en-US" smtClean="0"/>
              <a:t>1/16/2023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92AFB71-4BE5-44E7-9108-3062C0C91BA0}" type="slidenum">
              <a:rPr lang="en-US" smtClean="0"/>
              <a:t>‹#›</a:t>
            </a:fld>
            <a:endParaRPr lang="en-US"/>
          </a:p>
        </p:txBody>
      </p:sp>
    </p:spTree>
    <p:extLst>
      <p:ext uri="{BB962C8B-B14F-4D97-AF65-F5344CB8AC3E}">
        <p14:creationId xmlns:p14="http://schemas.microsoft.com/office/powerpoint/2010/main" val="17554949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BA28B6F-12F7-4379-A67C-48D383BA2B27}" type="datetimeFigureOut">
              <a:rPr lang="en-US" smtClean="0"/>
              <a:t>1/16/2023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92AFB71-4BE5-44E7-9108-3062C0C91BA0}" type="slidenum">
              <a:rPr lang="en-US" smtClean="0"/>
              <a:t>‹#›</a:t>
            </a:fld>
            <a:endParaRPr lang="en-US"/>
          </a:p>
        </p:txBody>
      </p:sp>
    </p:spTree>
    <p:extLst>
      <p:ext uri="{BB962C8B-B14F-4D97-AF65-F5344CB8AC3E}">
        <p14:creationId xmlns:p14="http://schemas.microsoft.com/office/powerpoint/2010/main" val="35150929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BA28B6F-12F7-4379-A67C-48D383BA2B27}" type="datetimeFigureOut">
              <a:rPr lang="en-US" smtClean="0"/>
              <a:t>1/16/2023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92AFB71-4BE5-44E7-9108-3062C0C91BA0}" type="slidenum">
              <a:rPr lang="en-US" smtClean="0"/>
              <a:t>‹#›</a:t>
            </a:fld>
            <a:endParaRPr lang="en-US"/>
          </a:p>
        </p:txBody>
      </p:sp>
    </p:spTree>
    <p:extLst>
      <p:ext uri="{BB962C8B-B14F-4D97-AF65-F5344CB8AC3E}">
        <p14:creationId xmlns:p14="http://schemas.microsoft.com/office/powerpoint/2010/main" val="37598089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7BA28B6F-12F7-4379-A67C-48D383BA2B27}" type="datetimeFigureOut">
              <a:rPr lang="en-US" smtClean="0"/>
              <a:t>1/16/2023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92AFB71-4BE5-44E7-9108-3062C0C91BA0}" type="slidenum">
              <a:rPr lang="en-US" smtClean="0"/>
              <a:t>‹#›</a:t>
            </a:fld>
            <a:endParaRPr lang="en-US"/>
          </a:p>
        </p:txBody>
      </p:sp>
    </p:spTree>
    <p:extLst>
      <p:ext uri="{BB962C8B-B14F-4D97-AF65-F5344CB8AC3E}">
        <p14:creationId xmlns:p14="http://schemas.microsoft.com/office/powerpoint/2010/main" val="20464158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7BA28B6F-12F7-4379-A67C-48D383BA2B27}" type="datetimeFigureOut">
              <a:rPr lang="en-US" smtClean="0"/>
              <a:t>1/16/2023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92AFB71-4BE5-44E7-9108-3062C0C91BA0}" type="slidenum">
              <a:rPr lang="en-US" smtClean="0"/>
              <a:t>‹#›</a:t>
            </a:fld>
            <a:endParaRPr lang="en-US"/>
          </a:p>
        </p:txBody>
      </p:sp>
    </p:spTree>
    <p:extLst>
      <p:ext uri="{BB962C8B-B14F-4D97-AF65-F5344CB8AC3E}">
        <p14:creationId xmlns:p14="http://schemas.microsoft.com/office/powerpoint/2010/main" val="33442104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6"/>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0" y="0"/>
            <a:ext cx="12192000" cy="6858104"/>
          </a:xfrm>
          <a:prstGeom prst="rect">
            <a:avLst/>
          </a:prstGeom>
        </p:spPr>
      </p:pic>
      <p:pic>
        <p:nvPicPr>
          <p:cNvPr id="9" name="Picture 8"/>
          <p:cNvPicPr>
            <a:picLocks noChangeAspect="1"/>
          </p:cNvPicPr>
          <p:nvPr/>
        </p:nvPicPr>
        <p:blipFill>
          <a:blip r:embed="rId14" cstate="print">
            <a:extLst>
              <a:ext uri="{28A0092B-C50C-407E-A947-70E740481C1C}">
                <a14:useLocalDpi xmlns:a14="http://schemas.microsoft.com/office/drawing/2010/main" val="0"/>
              </a:ext>
            </a:extLst>
          </a:blip>
          <a:stretch>
            <a:fillRect/>
          </a:stretch>
        </p:blipFill>
        <p:spPr>
          <a:xfrm>
            <a:off x="10814176" y="6244799"/>
            <a:ext cx="576974" cy="572823"/>
          </a:xfrm>
          <a:prstGeom prst="rect">
            <a:avLst/>
          </a:prstGeom>
        </p:spPr>
      </p:pic>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BA28B6F-12F7-4379-A67C-48D383BA2B27}" type="datetimeFigureOut">
              <a:rPr lang="en-US" smtClean="0"/>
              <a:t>1/16/2023</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9327776"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92AFB71-4BE5-44E7-9108-3062C0C91BA0}" type="slidenum">
              <a:rPr lang="en-US" smtClean="0"/>
              <a:t>‹#›</a:t>
            </a:fld>
            <a:endParaRPr lang="en-US"/>
          </a:p>
        </p:txBody>
      </p:sp>
      <p:sp>
        <p:nvSpPr>
          <p:cNvPr id="8" name="Title Placeholder 1"/>
          <p:cNvSpPr txBox="1">
            <a:spLocks/>
          </p:cNvSpPr>
          <p:nvPr/>
        </p:nvSpPr>
        <p:spPr>
          <a:xfrm>
            <a:off x="1196788" y="6033995"/>
            <a:ext cx="8789894" cy="507300"/>
          </a:xfrm>
          <a:prstGeom prst="rect">
            <a:avLst/>
          </a:prstGeom>
        </p:spPr>
        <p:txBody>
          <a:bodyPr vert="horz" lIns="91440" tIns="45720" rIns="91440" bIns="45720" rtlCol="0" anchor="ctr">
            <a:normAutofit fontScale="775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b="1" dirty="0">
                <a:solidFill>
                  <a:schemeClr val="bg1"/>
                </a:solidFill>
                <a:latin typeface="Times New Roman" panose="02020603050405020304" pitchFamily="18" charset="0"/>
                <a:cs typeface="Times New Roman" panose="02020603050405020304" pitchFamily="18" charset="0"/>
              </a:rPr>
              <a:t>KENYA MEDICAL TRAINING COLLEGE</a:t>
            </a:r>
          </a:p>
        </p:txBody>
      </p:sp>
      <p:sp>
        <p:nvSpPr>
          <p:cNvPr id="10" name="Title 1"/>
          <p:cNvSpPr txBox="1">
            <a:spLocks/>
          </p:cNvSpPr>
          <p:nvPr/>
        </p:nvSpPr>
        <p:spPr>
          <a:xfrm>
            <a:off x="8639982" y="6506046"/>
            <a:ext cx="2243667" cy="326496"/>
          </a:xfrm>
          <a:prstGeom prst="rect">
            <a:avLst/>
          </a:prstGeom>
        </p:spPr>
        <p:txBody>
          <a:bodyPr vert="horz" lIns="91440" tIns="45720" rIns="91440" bIns="45720" rtlCol="0" anchor="b">
            <a:normAutofit fontScale="85000" lnSpcReduction="1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sz="1600" i="1" dirty="0">
                <a:latin typeface="Times New Roman" panose="02020603050405020304" pitchFamily="18" charset="0"/>
                <a:cs typeface="Times New Roman" panose="02020603050405020304" pitchFamily="18" charset="0"/>
              </a:rPr>
              <a:t>ISO 9001:2015 Certified by</a:t>
            </a:r>
          </a:p>
        </p:txBody>
      </p:sp>
      <p:sp>
        <p:nvSpPr>
          <p:cNvPr id="11" name="Title Placeholder 1"/>
          <p:cNvSpPr txBox="1">
            <a:spLocks/>
          </p:cNvSpPr>
          <p:nvPr/>
        </p:nvSpPr>
        <p:spPr>
          <a:xfrm>
            <a:off x="4038600" y="6408732"/>
            <a:ext cx="2768599" cy="515408"/>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1800" i="1" dirty="0"/>
              <a:t>Training for Better Health</a:t>
            </a:r>
            <a:r>
              <a:rPr lang="en-US" sz="1800" i="1" baseline="0" dirty="0"/>
              <a:t> </a:t>
            </a:r>
            <a:endParaRPr lang="en-US" sz="1800" i="1" dirty="0"/>
          </a:p>
        </p:txBody>
      </p:sp>
      <p:pic>
        <p:nvPicPr>
          <p:cNvPr id="12" name="Picture 11"/>
          <p:cNvPicPr>
            <a:picLocks noChangeAspect="1"/>
          </p:cNvPicPr>
          <p:nvPr/>
        </p:nvPicPr>
        <p:blipFill rotWithShape="1">
          <a:blip r:embed="rId15" cstate="print">
            <a:extLst>
              <a:ext uri="{28A0092B-C50C-407E-A947-70E740481C1C}">
                <a14:useLocalDpi xmlns:a14="http://schemas.microsoft.com/office/drawing/2010/main" val="0"/>
              </a:ext>
            </a:extLst>
          </a:blip>
          <a:srcRect l="24360" r="23578" b="15789"/>
          <a:stretch/>
        </p:blipFill>
        <p:spPr>
          <a:xfrm>
            <a:off x="79667" y="5700777"/>
            <a:ext cx="930551" cy="1063487"/>
          </a:xfrm>
          <a:prstGeom prst="rect">
            <a:avLst/>
          </a:prstGeom>
        </p:spPr>
      </p:pic>
    </p:spTree>
    <p:extLst>
      <p:ext uri="{BB962C8B-B14F-4D97-AF65-F5344CB8AC3E}">
        <p14:creationId xmlns:p14="http://schemas.microsoft.com/office/powerpoint/2010/main" val="443492293"/>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p15:clr>
            <a:srgbClr val="F26B43"/>
          </p15:clr>
        </p15:guide>
        <p15:guide id="2" pos="3840">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5AFBF7-E75A-4A0B-B79B-11AE5F158249}"/>
              </a:ext>
            </a:extLst>
          </p:cNvPr>
          <p:cNvSpPr>
            <a:spLocks noGrp="1"/>
          </p:cNvSpPr>
          <p:nvPr>
            <p:ph type="ctrTitle"/>
          </p:nvPr>
        </p:nvSpPr>
        <p:spPr/>
        <p:txBody>
          <a:bodyPr/>
          <a:lstStyle/>
          <a:p>
            <a:r>
              <a:rPr lang="en-US" dirty="0"/>
              <a:t>ANTIDEPRESSANTS</a:t>
            </a:r>
          </a:p>
        </p:txBody>
      </p:sp>
      <p:sp>
        <p:nvSpPr>
          <p:cNvPr id="3" name="Subtitle 2">
            <a:extLst>
              <a:ext uri="{FF2B5EF4-FFF2-40B4-BE49-F238E27FC236}">
                <a16:creationId xmlns:a16="http://schemas.microsoft.com/office/drawing/2014/main" id="{7E9A930D-EC38-471B-81A6-17114E22BD3A}"/>
              </a:ext>
            </a:extLst>
          </p:cNvPr>
          <p:cNvSpPr>
            <a:spLocks noGrp="1"/>
          </p:cNvSpPr>
          <p:nvPr>
            <p:ph type="subTitle" idx="1"/>
          </p:nvPr>
        </p:nvSpPr>
        <p:spPr/>
        <p:txBody>
          <a:bodyPr/>
          <a:lstStyle/>
          <a:p>
            <a:endParaRPr lang="en-US"/>
          </a:p>
        </p:txBody>
      </p:sp>
    </p:spTree>
    <p:extLst>
      <p:ext uri="{BB962C8B-B14F-4D97-AF65-F5344CB8AC3E}">
        <p14:creationId xmlns:p14="http://schemas.microsoft.com/office/powerpoint/2010/main" val="69753941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60BA0B-FE59-41D3-811A-96462F02715A}"/>
              </a:ext>
            </a:extLst>
          </p:cNvPr>
          <p:cNvSpPr>
            <a:spLocks noGrp="1"/>
          </p:cNvSpPr>
          <p:nvPr>
            <p:ph type="title"/>
          </p:nvPr>
        </p:nvSpPr>
        <p:spPr>
          <a:xfrm>
            <a:off x="838200" y="365125"/>
            <a:ext cx="10515600" cy="88099"/>
          </a:xfrm>
        </p:spPr>
        <p:txBody>
          <a:bodyPr>
            <a:normAutofit fontScale="90000"/>
          </a:bodyPr>
          <a:lstStyle/>
          <a:p>
            <a:endParaRPr lang="en-US" b="1" dirty="0"/>
          </a:p>
        </p:txBody>
      </p:sp>
      <p:sp>
        <p:nvSpPr>
          <p:cNvPr id="3" name="Content Placeholder 2">
            <a:extLst>
              <a:ext uri="{FF2B5EF4-FFF2-40B4-BE49-F238E27FC236}">
                <a16:creationId xmlns:a16="http://schemas.microsoft.com/office/drawing/2014/main" id="{E77C37CC-1D71-4302-9CC7-8EE902D2A137}"/>
              </a:ext>
            </a:extLst>
          </p:cNvPr>
          <p:cNvSpPr>
            <a:spLocks noGrp="1"/>
          </p:cNvSpPr>
          <p:nvPr>
            <p:ph idx="1"/>
          </p:nvPr>
        </p:nvSpPr>
        <p:spPr>
          <a:xfrm>
            <a:off x="838200" y="151075"/>
            <a:ext cx="10515600" cy="5890951"/>
          </a:xfrm>
        </p:spPr>
        <p:txBody>
          <a:bodyPr>
            <a:normAutofit fontScale="92500" lnSpcReduction="20000"/>
          </a:bodyPr>
          <a:lstStyle/>
          <a:p>
            <a:pPr marL="0" indent="0">
              <a:lnSpc>
                <a:spcPct val="150000"/>
              </a:lnSpc>
              <a:buNone/>
            </a:pPr>
            <a:r>
              <a:rPr lang="en-US" b="1" dirty="0"/>
              <a:t>b)Monoamine Oxidase Inhibitors (MAOI s)</a:t>
            </a:r>
            <a:endParaRPr lang="en-US" dirty="0"/>
          </a:p>
          <a:p>
            <a:pPr>
              <a:lnSpc>
                <a:spcPct val="150000"/>
              </a:lnSpc>
            </a:pPr>
            <a:r>
              <a:rPr lang="en-US" dirty="0"/>
              <a:t>Phenelzine (Nardil) </a:t>
            </a:r>
          </a:p>
          <a:p>
            <a:pPr>
              <a:lnSpc>
                <a:spcPct val="150000"/>
              </a:lnSpc>
            </a:pPr>
            <a:r>
              <a:rPr lang="en-US" dirty="0"/>
              <a:t> Isocarboxazid (Marplan) </a:t>
            </a:r>
          </a:p>
          <a:p>
            <a:pPr>
              <a:lnSpc>
                <a:spcPct val="150000"/>
              </a:lnSpc>
            </a:pPr>
            <a:r>
              <a:rPr lang="en-US" dirty="0"/>
              <a:t>Tranylcypromine (Parnate) </a:t>
            </a:r>
          </a:p>
          <a:p>
            <a:pPr>
              <a:lnSpc>
                <a:spcPct val="150000"/>
              </a:lnSpc>
            </a:pPr>
            <a:r>
              <a:rPr lang="en-US" dirty="0"/>
              <a:t> Selegiline (Emsam) – transdermal MAOI</a:t>
            </a:r>
          </a:p>
          <a:p>
            <a:pPr marL="0" indent="0" algn="ctr">
              <a:lnSpc>
                <a:spcPct val="150000"/>
              </a:lnSpc>
              <a:buNone/>
            </a:pPr>
            <a:r>
              <a:rPr lang="en-US" b="1" dirty="0"/>
              <a:t>Mechanism of action;</a:t>
            </a:r>
          </a:p>
          <a:p>
            <a:pPr marL="0" indent="0">
              <a:lnSpc>
                <a:spcPct val="150000"/>
              </a:lnSpc>
              <a:buNone/>
            </a:pPr>
            <a:r>
              <a:rPr lang="en-US" dirty="0"/>
              <a:t>MAOIs inhibit the MAO enzyme system in the CNS.</a:t>
            </a:r>
          </a:p>
          <a:p>
            <a:pPr marL="0" indent="0">
              <a:lnSpc>
                <a:spcPct val="150000"/>
              </a:lnSpc>
              <a:buNone/>
            </a:pPr>
            <a:r>
              <a:rPr lang="en-US" dirty="0"/>
              <a:t>Amines ( </a:t>
            </a:r>
            <a:r>
              <a:rPr lang="en-US" b="1" dirty="0"/>
              <a:t>Norepinephrine</a:t>
            </a:r>
            <a:r>
              <a:rPr lang="en-US" dirty="0"/>
              <a:t>, </a:t>
            </a:r>
            <a:r>
              <a:rPr lang="en-US" b="1" dirty="0"/>
              <a:t>Dopamine </a:t>
            </a:r>
            <a:r>
              <a:rPr lang="en-US" dirty="0"/>
              <a:t>And</a:t>
            </a:r>
            <a:r>
              <a:rPr lang="en-US" b="1" dirty="0"/>
              <a:t> Serotonin) </a:t>
            </a:r>
            <a:r>
              <a:rPr lang="en-US" dirty="0"/>
              <a:t>resulting in higher levels in the brain to transmit impulses.</a:t>
            </a:r>
          </a:p>
        </p:txBody>
      </p:sp>
    </p:spTree>
    <p:extLst>
      <p:ext uri="{BB962C8B-B14F-4D97-AF65-F5344CB8AC3E}">
        <p14:creationId xmlns:p14="http://schemas.microsoft.com/office/powerpoint/2010/main" val="277517330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6580FC-CAD3-4022-9751-C7770A4DA4B4}"/>
              </a:ext>
            </a:extLst>
          </p:cNvPr>
          <p:cNvSpPr>
            <a:spLocks noGrp="1"/>
          </p:cNvSpPr>
          <p:nvPr>
            <p:ph type="title"/>
          </p:nvPr>
        </p:nvSpPr>
        <p:spPr>
          <a:xfrm>
            <a:off x="838200" y="365125"/>
            <a:ext cx="10515600" cy="135807"/>
          </a:xfrm>
        </p:spPr>
        <p:txBody>
          <a:bodyPr>
            <a:normAutofit fontScale="90000"/>
          </a:bodyPr>
          <a:lstStyle/>
          <a:p>
            <a:pPr algn="ctr"/>
            <a:endParaRPr lang="en-US" sz="3200" b="1" dirty="0"/>
          </a:p>
        </p:txBody>
      </p:sp>
      <p:sp>
        <p:nvSpPr>
          <p:cNvPr id="3" name="Content Placeholder 2">
            <a:extLst>
              <a:ext uri="{FF2B5EF4-FFF2-40B4-BE49-F238E27FC236}">
                <a16:creationId xmlns:a16="http://schemas.microsoft.com/office/drawing/2014/main" id="{E0029C31-4BA6-40A7-B900-968B8EDDCEB6}"/>
              </a:ext>
            </a:extLst>
          </p:cNvPr>
          <p:cNvSpPr>
            <a:spLocks noGrp="1"/>
          </p:cNvSpPr>
          <p:nvPr>
            <p:ph idx="1"/>
          </p:nvPr>
        </p:nvSpPr>
        <p:spPr>
          <a:xfrm>
            <a:off x="838200" y="556591"/>
            <a:ext cx="10515600" cy="5620372"/>
          </a:xfrm>
        </p:spPr>
        <p:txBody>
          <a:bodyPr>
            <a:normAutofit/>
          </a:bodyPr>
          <a:lstStyle/>
          <a:p>
            <a:pPr marL="0" indent="0" algn="ctr">
              <a:buNone/>
            </a:pPr>
            <a:r>
              <a:rPr lang="en-US" b="1" dirty="0"/>
              <a:t>Therapeutic use</a:t>
            </a:r>
            <a:endParaRPr lang="en-US" dirty="0"/>
          </a:p>
          <a:p>
            <a:r>
              <a:rPr lang="en-US" dirty="0"/>
              <a:t>Highly effective considered second line treatment for depression not responsive to </a:t>
            </a:r>
            <a:r>
              <a:rPr lang="en-US" dirty="0" err="1"/>
              <a:t>cyclics</a:t>
            </a:r>
            <a:r>
              <a:rPr lang="en-US" dirty="0"/>
              <a:t>.</a:t>
            </a:r>
          </a:p>
          <a:p>
            <a:r>
              <a:rPr lang="en-US" dirty="0"/>
              <a:t>Atypical depression </a:t>
            </a:r>
          </a:p>
          <a:p>
            <a:r>
              <a:rPr lang="en-US" dirty="0"/>
              <a:t>Bulimia nervosa </a:t>
            </a:r>
          </a:p>
          <a:p>
            <a:r>
              <a:rPr lang="en-US" dirty="0"/>
              <a:t>Obsessive compulsive disorders (OCD) </a:t>
            </a:r>
          </a:p>
          <a:p>
            <a:pPr marL="0" indent="0" algn="ctr">
              <a:buNone/>
            </a:pPr>
            <a:r>
              <a:rPr lang="en-US" b="1" dirty="0"/>
              <a:t>Side effects</a:t>
            </a:r>
          </a:p>
          <a:p>
            <a:pPr marL="0" indent="0">
              <a:buNone/>
            </a:pPr>
            <a:r>
              <a:rPr lang="en-US" dirty="0"/>
              <a:t>Few side effects most common; </a:t>
            </a:r>
            <a:r>
              <a:rPr lang="en-US" b="1" dirty="0"/>
              <a:t>orthostatic  hypotension.</a:t>
            </a:r>
          </a:p>
          <a:p>
            <a:pPr marL="0" indent="0">
              <a:buNone/>
            </a:pPr>
            <a:r>
              <a:rPr lang="en-US" dirty="0"/>
              <a:t>Tachycardia, dizziness, insomnia, anorexia, blurred vision, palpitation, drowsiness, headache, nausea, impotence</a:t>
            </a:r>
          </a:p>
        </p:txBody>
      </p:sp>
    </p:spTree>
    <p:extLst>
      <p:ext uri="{BB962C8B-B14F-4D97-AF65-F5344CB8AC3E}">
        <p14:creationId xmlns:p14="http://schemas.microsoft.com/office/powerpoint/2010/main" val="127216477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1E37A5-2D80-46A6-877B-61C4A1CF81FD}"/>
              </a:ext>
            </a:extLst>
          </p:cNvPr>
          <p:cNvSpPr>
            <a:spLocks noGrp="1"/>
          </p:cNvSpPr>
          <p:nvPr>
            <p:ph type="title"/>
          </p:nvPr>
        </p:nvSpPr>
        <p:spPr>
          <a:xfrm>
            <a:off x="838200" y="365125"/>
            <a:ext cx="10515600" cy="88099"/>
          </a:xfrm>
        </p:spPr>
        <p:txBody>
          <a:bodyPr>
            <a:normAutofit fontScale="90000"/>
          </a:bodyPr>
          <a:lstStyle/>
          <a:p>
            <a:endParaRPr lang="en-US" b="1" dirty="0"/>
          </a:p>
        </p:txBody>
      </p:sp>
      <p:sp>
        <p:nvSpPr>
          <p:cNvPr id="3" name="Content Placeholder 2">
            <a:extLst>
              <a:ext uri="{FF2B5EF4-FFF2-40B4-BE49-F238E27FC236}">
                <a16:creationId xmlns:a16="http://schemas.microsoft.com/office/drawing/2014/main" id="{8BB164C4-BFCD-48C2-A540-A83B1CFBFD39}"/>
              </a:ext>
            </a:extLst>
          </p:cNvPr>
          <p:cNvSpPr>
            <a:spLocks noGrp="1"/>
          </p:cNvSpPr>
          <p:nvPr>
            <p:ph idx="1"/>
          </p:nvPr>
        </p:nvSpPr>
        <p:spPr>
          <a:xfrm>
            <a:off x="838200" y="659958"/>
            <a:ext cx="10515600" cy="5517005"/>
          </a:xfrm>
        </p:spPr>
        <p:txBody>
          <a:bodyPr/>
          <a:lstStyle/>
          <a:p>
            <a:pPr marL="0" indent="0" algn="ctr">
              <a:lnSpc>
                <a:spcPct val="150000"/>
              </a:lnSpc>
              <a:buNone/>
            </a:pPr>
            <a:r>
              <a:rPr lang="en-US" b="1" dirty="0"/>
              <a:t>MAOIs  overdose</a:t>
            </a:r>
            <a:endParaRPr lang="en-US" dirty="0"/>
          </a:p>
          <a:p>
            <a:pPr marL="0" indent="0">
              <a:lnSpc>
                <a:spcPct val="150000"/>
              </a:lnSpc>
              <a:buNone/>
            </a:pPr>
            <a:r>
              <a:rPr lang="en-US" dirty="0"/>
              <a:t>Symptoms appear 12 hours after </a:t>
            </a:r>
            <a:r>
              <a:rPr lang="en-US" dirty="0" err="1"/>
              <a:t>ingestion.These</a:t>
            </a:r>
            <a:r>
              <a:rPr lang="en-US" dirty="0"/>
              <a:t> are; tachycardia, circulatory collapse, seizure, coma.</a:t>
            </a:r>
          </a:p>
          <a:p>
            <a:pPr marL="0" indent="0">
              <a:lnSpc>
                <a:spcPct val="150000"/>
              </a:lnSpc>
              <a:buNone/>
            </a:pPr>
            <a:r>
              <a:rPr lang="en-US" b="1" dirty="0"/>
              <a:t>Treatment;</a:t>
            </a:r>
          </a:p>
          <a:p>
            <a:pPr>
              <a:lnSpc>
                <a:spcPct val="150000"/>
              </a:lnSpc>
              <a:buFont typeface="Wingdings" panose="05000000000000000000" pitchFamily="2" charset="2"/>
              <a:buChar char="Ø"/>
            </a:pPr>
            <a:r>
              <a:rPr lang="en-US" dirty="0"/>
              <a:t>Gastric lavage</a:t>
            </a:r>
          </a:p>
          <a:p>
            <a:pPr>
              <a:lnSpc>
                <a:spcPct val="150000"/>
              </a:lnSpc>
              <a:buFont typeface="Wingdings" panose="05000000000000000000" pitchFamily="2" charset="2"/>
              <a:buChar char="Ø"/>
            </a:pPr>
            <a:r>
              <a:rPr lang="en-US" dirty="0"/>
              <a:t>Urine acidification</a:t>
            </a:r>
          </a:p>
          <a:p>
            <a:pPr>
              <a:lnSpc>
                <a:spcPct val="150000"/>
              </a:lnSpc>
              <a:buFont typeface="Wingdings" panose="05000000000000000000" pitchFamily="2" charset="2"/>
              <a:buChar char="Ø"/>
            </a:pPr>
            <a:r>
              <a:rPr lang="en-US" dirty="0"/>
              <a:t>Hemodialysis</a:t>
            </a:r>
          </a:p>
          <a:p>
            <a:pPr marL="0" indent="0">
              <a:buNone/>
            </a:pPr>
            <a:endParaRPr lang="en-US" b="1" dirty="0"/>
          </a:p>
          <a:p>
            <a:pPr marL="0" indent="0">
              <a:buNone/>
            </a:pPr>
            <a:endParaRPr lang="en-US" b="1" dirty="0"/>
          </a:p>
          <a:p>
            <a:pPr marL="0" indent="0">
              <a:buNone/>
            </a:pPr>
            <a:endParaRPr lang="en-US" b="1" dirty="0"/>
          </a:p>
        </p:txBody>
      </p:sp>
    </p:spTree>
    <p:extLst>
      <p:ext uri="{BB962C8B-B14F-4D97-AF65-F5344CB8AC3E}">
        <p14:creationId xmlns:p14="http://schemas.microsoft.com/office/powerpoint/2010/main" val="283697226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3475F0-DFA0-444B-A81F-9FDB0D0EF194}"/>
              </a:ext>
            </a:extLst>
          </p:cNvPr>
          <p:cNvSpPr>
            <a:spLocks noGrp="1"/>
          </p:cNvSpPr>
          <p:nvPr>
            <p:ph type="title"/>
          </p:nvPr>
        </p:nvSpPr>
        <p:spPr>
          <a:xfrm>
            <a:off x="838200" y="365126"/>
            <a:ext cx="10515600" cy="565178"/>
          </a:xfrm>
        </p:spPr>
        <p:txBody>
          <a:bodyPr>
            <a:normAutofit/>
          </a:bodyPr>
          <a:lstStyle/>
          <a:p>
            <a:r>
              <a:rPr lang="en-US" sz="3200" b="1" dirty="0"/>
              <a:t>MAOIs hypertensive crisis and tyramine</a:t>
            </a:r>
          </a:p>
        </p:txBody>
      </p:sp>
      <p:sp>
        <p:nvSpPr>
          <p:cNvPr id="3" name="Content Placeholder 2">
            <a:extLst>
              <a:ext uri="{FF2B5EF4-FFF2-40B4-BE49-F238E27FC236}">
                <a16:creationId xmlns:a16="http://schemas.microsoft.com/office/drawing/2014/main" id="{1A931CB5-7C02-4724-849C-F670EE2613BD}"/>
              </a:ext>
            </a:extLst>
          </p:cNvPr>
          <p:cNvSpPr>
            <a:spLocks noGrp="1"/>
          </p:cNvSpPr>
          <p:nvPr>
            <p:ph idx="1"/>
          </p:nvPr>
        </p:nvSpPr>
        <p:spPr>
          <a:xfrm>
            <a:off x="838200" y="993913"/>
            <a:ext cx="10515600" cy="5183050"/>
          </a:xfrm>
        </p:spPr>
        <p:txBody>
          <a:bodyPr>
            <a:normAutofit/>
          </a:bodyPr>
          <a:lstStyle/>
          <a:p>
            <a:r>
              <a:rPr lang="en-US" dirty="0"/>
              <a:t>Ingestion of food/drinks with amino acid </a:t>
            </a:r>
            <a:r>
              <a:rPr lang="en-US" b="1" dirty="0"/>
              <a:t>tyramine </a:t>
            </a:r>
            <a:r>
              <a:rPr lang="en-US" dirty="0"/>
              <a:t>leads to hypertensive crisis, which may lead to cerebral hemorrhage, stroke, coma, or death</a:t>
            </a:r>
          </a:p>
          <a:p>
            <a:r>
              <a:rPr lang="en-US" dirty="0"/>
              <a:t>Avoid foods that contain tyramine; </a:t>
            </a:r>
          </a:p>
          <a:p>
            <a:pPr>
              <a:buFont typeface="Wingdings" panose="05000000000000000000" pitchFamily="2" charset="2"/>
              <a:buChar char="Ø"/>
            </a:pPr>
            <a:r>
              <a:rPr lang="en-US" dirty="0"/>
              <a:t>Aged mature cheese</a:t>
            </a:r>
          </a:p>
          <a:p>
            <a:pPr>
              <a:buFont typeface="Wingdings" panose="05000000000000000000" pitchFamily="2" charset="2"/>
              <a:buChar char="Ø"/>
            </a:pPr>
            <a:r>
              <a:rPr lang="en-US" dirty="0"/>
              <a:t>Smoked/pickled or aged meat, fish, poultry(herring ,sausages, corned beef, salami, pepperoni).</a:t>
            </a:r>
          </a:p>
          <a:p>
            <a:pPr>
              <a:buFont typeface="Wingdings" panose="05000000000000000000" pitchFamily="2" charset="2"/>
              <a:buChar char="Ø"/>
            </a:pPr>
            <a:r>
              <a:rPr lang="en-US" dirty="0"/>
              <a:t>Red wine(chianti, sherry, vermouth)</a:t>
            </a:r>
          </a:p>
          <a:p>
            <a:pPr>
              <a:buFont typeface="Wingdings" panose="05000000000000000000" pitchFamily="2" charset="2"/>
              <a:buChar char="Ø"/>
            </a:pPr>
            <a:r>
              <a:rPr lang="en-US" dirty="0"/>
              <a:t>Italian broad beans (fava).</a:t>
            </a:r>
          </a:p>
        </p:txBody>
      </p:sp>
    </p:spTree>
    <p:extLst>
      <p:ext uri="{BB962C8B-B14F-4D97-AF65-F5344CB8AC3E}">
        <p14:creationId xmlns:p14="http://schemas.microsoft.com/office/powerpoint/2010/main" val="20381597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DECEF3-554A-4020-BF5A-A255CA14BBB4}"/>
              </a:ext>
            </a:extLst>
          </p:cNvPr>
          <p:cNvSpPr>
            <a:spLocks noGrp="1"/>
          </p:cNvSpPr>
          <p:nvPr>
            <p:ph type="title"/>
          </p:nvPr>
        </p:nvSpPr>
        <p:spPr>
          <a:xfrm>
            <a:off x="838200" y="365126"/>
            <a:ext cx="10515600" cy="175564"/>
          </a:xfrm>
        </p:spPr>
        <p:txBody>
          <a:bodyPr>
            <a:normAutofit fontScale="90000"/>
          </a:bodyPr>
          <a:lstStyle/>
          <a:p>
            <a:endParaRPr lang="en-US" sz="3600" dirty="0"/>
          </a:p>
        </p:txBody>
      </p:sp>
      <p:sp>
        <p:nvSpPr>
          <p:cNvPr id="3" name="Content Placeholder 2">
            <a:extLst>
              <a:ext uri="{FF2B5EF4-FFF2-40B4-BE49-F238E27FC236}">
                <a16:creationId xmlns:a16="http://schemas.microsoft.com/office/drawing/2014/main" id="{0B304F3C-90B1-4139-A035-456AF9978256}"/>
              </a:ext>
            </a:extLst>
          </p:cNvPr>
          <p:cNvSpPr>
            <a:spLocks noGrp="1"/>
          </p:cNvSpPr>
          <p:nvPr>
            <p:ph idx="1"/>
          </p:nvPr>
        </p:nvSpPr>
        <p:spPr>
          <a:xfrm>
            <a:off x="838200" y="803082"/>
            <a:ext cx="10515600" cy="5373881"/>
          </a:xfrm>
        </p:spPr>
        <p:txBody>
          <a:bodyPr/>
          <a:lstStyle/>
          <a:p>
            <a:pPr marL="0" indent="0" algn="ctr">
              <a:buNone/>
            </a:pPr>
            <a:r>
              <a:rPr lang="en-US" b="1" dirty="0">
                <a:solidFill>
                  <a:prstClr val="black"/>
                </a:solidFill>
                <a:latin typeface="Calibri" panose="020F0502020204030204"/>
              </a:rPr>
              <a:t>Contraindications/Precautions</a:t>
            </a:r>
            <a:r>
              <a:rPr lang="en-US" b="1" dirty="0"/>
              <a:t> </a:t>
            </a:r>
          </a:p>
          <a:p>
            <a:r>
              <a:rPr lang="en-US" dirty="0"/>
              <a:t>MAOIs are Pregnancy Risk Category C. </a:t>
            </a:r>
          </a:p>
          <a:p>
            <a:r>
              <a:rPr lang="en-US" dirty="0"/>
              <a:t>These medications are contraindicated in clients taking SSRIs and in those with pheochromocytoma, heart failure, cardiovascular and cerebral vascular disease, and severe renal insufficiency. </a:t>
            </a:r>
          </a:p>
          <a:p>
            <a:r>
              <a:rPr lang="en-US" dirty="0"/>
              <a:t> Use cautiously in clients with diabetes and seizure disorders or those taking TCAs. </a:t>
            </a:r>
          </a:p>
          <a:p>
            <a:r>
              <a:rPr lang="en-US" dirty="0"/>
              <a:t> Transdermal selegiline is contraindicated for clients taking carbamazepine (Tegretol) or oxcarbazepine (Trileptal), which may increase blood levels of the MAOI.</a:t>
            </a:r>
          </a:p>
        </p:txBody>
      </p:sp>
    </p:spTree>
    <p:extLst>
      <p:ext uri="{BB962C8B-B14F-4D97-AF65-F5344CB8AC3E}">
        <p14:creationId xmlns:p14="http://schemas.microsoft.com/office/powerpoint/2010/main" val="28188139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315912"/>
          </a:xfrm>
        </p:spPr>
        <p:txBody>
          <a:bodyPr>
            <a:normAutofit fontScale="90000"/>
          </a:bodyPr>
          <a:lstStyle/>
          <a:p>
            <a:endParaRPr lang="en-US" dirty="0"/>
          </a:p>
        </p:txBody>
      </p:sp>
      <p:sp>
        <p:nvSpPr>
          <p:cNvPr id="3" name="Content Placeholder 2"/>
          <p:cNvSpPr>
            <a:spLocks noGrp="1"/>
          </p:cNvSpPr>
          <p:nvPr>
            <p:ph idx="1"/>
          </p:nvPr>
        </p:nvSpPr>
        <p:spPr>
          <a:xfrm>
            <a:off x="838200" y="924674"/>
            <a:ext cx="10515600" cy="5252289"/>
          </a:xfrm>
        </p:spPr>
        <p:txBody>
          <a:bodyPr>
            <a:normAutofit/>
          </a:bodyPr>
          <a:lstStyle/>
          <a:p>
            <a:pPr>
              <a:lnSpc>
                <a:spcPct val="150000"/>
              </a:lnSpc>
            </a:pPr>
            <a:r>
              <a:rPr lang="en-US" sz="3600" dirty="0">
                <a:latin typeface="Times New Roman" panose="02020603050405020304" pitchFamily="18" charset="0"/>
                <a:cs typeface="Times New Roman" panose="02020603050405020304" pitchFamily="18" charset="0"/>
              </a:rPr>
              <a:t>Despite the risks, MAOIs have proven useful in treating agoraphobia, social phobia, bulimia,  borderline personality disorder, and bipolar depression. Even so, its use is usually reserved for when other antidepressant options have failed</a:t>
            </a:r>
          </a:p>
        </p:txBody>
      </p:sp>
    </p:spTree>
    <p:extLst>
      <p:ext uri="{BB962C8B-B14F-4D97-AF65-F5344CB8AC3E}">
        <p14:creationId xmlns:p14="http://schemas.microsoft.com/office/powerpoint/2010/main" val="96187839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E75686-8A62-4983-9B01-1571B02F72BD}"/>
              </a:ext>
            </a:extLst>
          </p:cNvPr>
          <p:cNvSpPr>
            <a:spLocks noGrp="1"/>
          </p:cNvSpPr>
          <p:nvPr>
            <p:ph type="title"/>
          </p:nvPr>
        </p:nvSpPr>
        <p:spPr>
          <a:xfrm>
            <a:off x="838200" y="365125"/>
            <a:ext cx="10515600" cy="45719"/>
          </a:xfrm>
        </p:spPr>
        <p:txBody>
          <a:bodyPr>
            <a:normAutofit fontScale="90000"/>
          </a:bodyPr>
          <a:lstStyle/>
          <a:p>
            <a:endParaRPr lang="en-US" b="1" dirty="0"/>
          </a:p>
        </p:txBody>
      </p:sp>
      <p:sp>
        <p:nvSpPr>
          <p:cNvPr id="3" name="Content Placeholder 2">
            <a:extLst>
              <a:ext uri="{FF2B5EF4-FFF2-40B4-BE49-F238E27FC236}">
                <a16:creationId xmlns:a16="http://schemas.microsoft.com/office/drawing/2014/main" id="{BED60E57-FBAE-4053-A4F8-2B1AB0C7A7F6}"/>
              </a:ext>
            </a:extLst>
          </p:cNvPr>
          <p:cNvSpPr>
            <a:spLocks noGrp="1"/>
          </p:cNvSpPr>
          <p:nvPr>
            <p:ph idx="1"/>
          </p:nvPr>
        </p:nvSpPr>
        <p:spPr>
          <a:xfrm>
            <a:off x="838200" y="492981"/>
            <a:ext cx="10515600" cy="5683982"/>
          </a:xfrm>
        </p:spPr>
        <p:txBody>
          <a:bodyPr>
            <a:normAutofit lnSpcReduction="10000"/>
          </a:bodyPr>
          <a:lstStyle/>
          <a:p>
            <a:pPr marL="0" indent="0">
              <a:buNone/>
            </a:pPr>
            <a:r>
              <a:rPr lang="en-US" b="1" dirty="0"/>
              <a:t>c)Selective Serotonin Reuptake Inhibitors (SSRIs)</a:t>
            </a:r>
            <a:endParaRPr lang="en-US" dirty="0"/>
          </a:p>
          <a:p>
            <a:r>
              <a:rPr lang="en-US" dirty="0"/>
              <a:t> Fluoxetine (Prozac) </a:t>
            </a:r>
          </a:p>
          <a:p>
            <a:r>
              <a:rPr lang="en-US" dirty="0"/>
              <a:t>Citalopram (Celexa) </a:t>
            </a:r>
          </a:p>
          <a:p>
            <a:r>
              <a:rPr lang="en-US" dirty="0"/>
              <a:t>Escitalopram oxalate (Lexapro) </a:t>
            </a:r>
          </a:p>
          <a:p>
            <a:r>
              <a:rPr lang="en-US" dirty="0"/>
              <a:t>Paroxetine (Paxil) </a:t>
            </a:r>
          </a:p>
          <a:p>
            <a:r>
              <a:rPr lang="en-US" dirty="0"/>
              <a:t>Sertraline (Zoloft)</a:t>
            </a:r>
          </a:p>
          <a:p>
            <a:pPr marL="0" indent="0" algn="ctr">
              <a:buNone/>
            </a:pPr>
            <a:r>
              <a:rPr lang="en-US" b="1" dirty="0"/>
              <a:t>Pharmacodynamics</a:t>
            </a:r>
            <a:r>
              <a:rPr lang="en-US" b="1" dirty="0">
                <a:solidFill>
                  <a:prstClr val="black"/>
                </a:solidFill>
              </a:rPr>
              <a:t> </a:t>
            </a:r>
          </a:p>
          <a:p>
            <a:r>
              <a:rPr lang="en-US" dirty="0">
                <a:solidFill>
                  <a:prstClr val="black"/>
                </a:solidFill>
              </a:rPr>
              <a:t>SSRI inhibit the reuptake of only serotonin at the part of the amine pump that is specifically for reuptake of serotonin.</a:t>
            </a:r>
          </a:p>
          <a:p>
            <a:r>
              <a:rPr lang="en-US" dirty="0">
                <a:solidFill>
                  <a:prstClr val="black"/>
                </a:solidFill>
              </a:rPr>
              <a:t>This explains why these drugs have lesser unwanted effects compared to TCAs.</a:t>
            </a:r>
          </a:p>
          <a:p>
            <a:r>
              <a:rPr lang="en-US" dirty="0">
                <a:solidFill>
                  <a:prstClr val="black"/>
                </a:solidFill>
              </a:rPr>
              <a:t> The drug of choice for Depression.</a:t>
            </a:r>
            <a:endParaRPr lang="en-US" b="1" dirty="0"/>
          </a:p>
        </p:txBody>
      </p:sp>
    </p:spTree>
    <p:extLst>
      <p:ext uri="{BB962C8B-B14F-4D97-AF65-F5344CB8AC3E}">
        <p14:creationId xmlns:p14="http://schemas.microsoft.com/office/powerpoint/2010/main" val="395432279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B92F51-283D-426B-BCC9-D96360C03E1F}"/>
              </a:ext>
            </a:extLst>
          </p:cNvPr>
          <p:cNvSpPr>
            <a:spLocks noGrp="1"/>
          </p:cNvSpPr>
          <p:nvPr>
            <p:ph type="title"/>
          </p:nvPr>
        </p:nvSpPr>
        <p:spPr>
          <a:xfrm>
            <a:off x="838200" y="365125"/>
            <a:ext cx="10515600" cy="88099"/>
          </a:xfrm>
        </p:spPr>
        <p:txBody>
          <a:bodyPr>
            <a:normAutofit fontScale="90000"/>
          </a:bodyPr>
          <a:lstStyle/>
          <a:p>
            <a:endParaRPr lang="en-US" sz="3600" b="1" dirty="0"/>
          </a:p>
        </p:txBody>
      </p:sp>
      <p:sp>
        <p:nvSpPr>
          <p:cNvPr id="3" name="Content Placeholder 2">
            <a:extLst>
              <a:ext uri="{FF2B5EF4-FFF2-40B4-BE49-F238E27FC236}">
                <a16:creationId xmlns:a16="http://schemas.microsoft.com/office/drawing/2014/main" id="{9B3B2070-047F-425F-87BF-F9F6EAFAC7D7}"/>
              </a:ext>
            </a:extLst>
          </p:cNvPr>
          <p:cNvSpPr>
            <a:spLocks noGrp="1"/>
          </p:cNvSpPr>
          <p:nvPr>
            <p:ph idx="1"/>
          </p:nvPr>
        </p:nvSpPr>
        <p:spPr>
          <a:xfrm>
            <a:off x="838200" y="548640"/>
            <a:ext cx="10515600" cy="5628323"/>
          </a:xfrm>
        </p:spPr>
        <p:txBody>
          <a:bodyPr>
            <a:normAutofit/>
          </a:bodyPr>
          <a:lstStyle/>
          <a:p>
            <a:pPr marL="0" indent="0" algn="ctr">
              <a:lnSpc>
                <a:spcPct val="150000"/>
              </a:lnSpc>
              <a:buNone/>
            </a:pPr>
            <a:r>
              <a:rPr lang="en-US" b="1" dirty="0">
                <a:solidFill>
                  <a:prstClr val="black"/>
                </a:solidFill>
                <a:latin typeface="Calibri" panose="020F0502020204030204"/>
              </a:rPr>
              <a:t>Therapeutic Uses</a:t>
            </a:r>
            <a:r>
              <a:rPr lang="en-US" dirty="0"/>
              <a:t> </a:t>
            </a:r>
          </a:p>
          <a:p>
            <a:pPr>
              <a:lnSpc>
                <a:spcPct val="150000"/>
              </a:lnSpc>
            </a:pPr>
            <a:r>
              <a:rPr lang="en-US" dirty="0"/>
              <a:t>Major depression </a:t>
            </a:r>
          </a:p>
          <a:p>
            <a:pPr>
              <a:lnSpc>
                <a:spcPct val="150000"/>
              </a:lnSpc>
            </a:pPr>
            <a:r>
              <a:rPr lang="en-US" dirty="0"/>
              <a:t>Obsessive compulsive disorders (OCD) </a:t>
            </a:r>
          </a:p>
          <a:p>
            <a:pPr>
              <a:lnSpc>
                <a:spcPct val="150000"/>
              </a:lnSpc>
            </a:pPr>
            <a:r>
              <a:rPr lang="en-US" dirty="0"/>
              <a:t>Bulimia nervosa </a:t>
            </a:r>
          </a:p>
          <a:p>
            <a:pPr>
              <a:lnSpc>
                <a:spcPct val="150000"/>
              </a:lnSpc>
            </a:pPr>
            <a:r>
              <a:rPr lang="en-US" dirty="0"/>
              <a:t> Premenstrual dysphoric disorders </a:t>
            </a:r>
          </a:p>
          <a:p>
            <a:pPr>
              <a:lnSpc>
                <a:spcPct val="150000"/>
              </a:lnSpc>
            </a:pPr>
            <a:r>
              <a:rPr lang="en-US" dirty="0"/>
              <a:t> Panic disorders </a:t>
            </a:r>
          </a:p>
          <a:p>
            <a:pPr>
              <a:lnSpc>
                <a:spcPct val="150000"/>
              </a:lnSpc>
            </a:pPr>
            <a:r>
              <a:rPr lang="en-US" dirty="0"/>
              <a:t> Posttraumatic disorder (PTSD)</a:t>
            </a:r>
          </a:p>
        </p:txBody>
      </p:sp>
    </p:spTree>
    <p:extLst>
      <p:ext uri="{BB962C8B-B14F-4D97-AF65-F5344CB8AC3E}">
        <p14:creationId xmlns:p14="http://schemas.microsoft.com/office/powerpoint/2010/main" val="8838251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423F87-F399-4D53-961A-6C801153F389}"/>
              </a:ext>
            </a:extLst>
          </p:cNvPr>
          <p:cNvSpPr>
            <a:spLocks noGrp="1"/>
          </p:cNvSpPr>
          <p:nvPr>
            <p:ph type="title"/>
          </p:nvPr>
        </p:nvSpPr>
        <p:spPr>
          <a:xfrm>
            <a:off x="838200" y="365126"/>
            <a:ext cx="10515600" cy="631468"/>
          </a:xfrm>
        </p:spPr>
        <p:txBody>
          <a:bodyPr>
            <a:normAutofit fontScale="90000"/>
          </a:bodyPr>
          <a:lstStyle/>
          <a:p>
            <a:pPr algn="ctr"/>
            <a:endParaRPr lang="en-US" b="1" dirty="0">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F6FE77C4-0486-4D3E-A95B-AAB7B3ECF507}"/>
              </a:ext>
            </a:extLst>
          </p:cNvPr>
          <p:cNvSpPr>
            <a:spLocks noGrp="1"/>
          </p:cNvSpPr>
          <p:nvPr>
            <p:ph idx="1"/>
          </p:nvPr>
        </p:nvSpPr>
        <p:spPr>
          <a:xfrm>
            <a:off x="838200" y="636104"/>
            <a:ext cx="10515600" cy="5540859"/>
          </a:xfrm>
        </p:spPr>
        <p:txBody>
          <a:bodyPr>
            <a:normAutofit lnSpcReduction="10000"/>
          </a:bodyPr>
          <a:lstStyle/>
          <a:p>
            <a:pPr marL="0" indent="0" algn="ctr">
              <a:lnSpc>
                <a:spcPct val="150000"/>
              </a:lnSpc>
              <a:buNone/>
            </a:pPr>
            <a:r>
              <a:rPr lang="en-US" sz="3200" b="1" dirty="0">
                <a:latin typeface="Times New Roman" panose="02020603050405020304" pitchFamily="18" charset="0"/>
                <a:cs typeface="Times New Roman" panose="02020603050405020304" pitchFamily="18" charset="0"/>
              </a:rPr>
              <a:t>Pharmacokinetics</a:t>
            </a:r>
            <a:endParaRPr lang="en-US" sz="3200" dirty="0">
              <a:latin typeface="Times New Roman" panose="02020603050405020304" pitchFamily="18" charset="0"/>
              <a:cs typeface="Times New Roman" panose="02020603050405020304" pitchFamily="18" charset="0"/>
            </a:endParaRPr>
          </a:p>
          <a:p>
            <a:pPr>
              <a:lnSpc>
                <a:spcPct val="150000"/>
              </a:lnSpc>
            </a:pPr>
            <a:r>
              <a:rPr lang="en-US" sz="3200" dirty="0">
                <a:latin typeface="Times New Roman" panose="02020603050405020304" pitchFamily="18" charset="0"/>
                <a:cs typeface="Times New Roman" panose="02020603050405020304" pitchFamily="18" charset="0"/>
              </a:rPr>
              <a:t>SSRIs are well absorbed orally</a:t>
            </a:r>
          </a:p>
          <a:p>
            <a:pPr>
              <a:lnSpc>
                <a:spcPct val="150000"/>
              </a:lnSpc>
            </a:pPr>
            <a:r>
              <a:rPr lang="en-US" sz="3200" dirty="0">
                <a:latin typeface="Times New Roman" panose="02020603050405020304" pitchFamily="18" charset="0"/>
                <a:cs typeface="Times New Roman" panose="02020603050405020304" pitchFamily="18" charset="0"/>
              </a:rPr>
              <a:t>Wide distribution and half life of fifteen to 24 hour but fluoxetine has a half life of 24 to ninety six hours.</a:t>
            </a:r>
          </a:p>
          <a:p>
            <a:pPr>
              <a:lnSpc>
                <a:spcPct val="150000"/>
              </a:lnSpc>
            </a:pPr>
            <a:r>
              <a:rPr lang="en-US" sz="3200" dirty="0">
                <a:latin typeface="Times New Roman" panose="02020603050405020304" pitchFamily="18" charset="0"/>
                <a:cs typeface="Times New Roman" panose="02020603050405020304" pitchFamily="18" charset="0"/>
              </a:rPr>
              <a:t>They achieve effects within 2 to 4 weeks.</a:t>
            </a:r>
          </a:p>
          <a:p>
            <a:pPr>
              <a:lnSpc>
                <a:spcPct val="150000"/>
              </a:lnSpc>
            </a:pPr>
            <a:r>
              <a:rPr lang="en-US" sz="3200" b="1" dirty="0">
                <a:latin typeface="Times New Roman" panose="02020603050405020304" pitchFamily="18" charset="0"/>
                <a:cs typeface="Times New Roman" panose="02020603050405020304" pitchFamily="18" charset="0"/>
              </a:rPr>
              <a:t>Paroxetine</a:t>
            </a:r>
            <a:r>
              <a:rPr lang="en-US" sz="3200" dirty="0">
                <a:latin typeface="Times New Roman" panose="02020603050405020304" pitchFamily="18" charset="0"/>
                <a:cs typeface="Times New Roman" panose="02020603050405020304" pitchFamily="18" charset="0"/>
              </a:rPr>
              <a:t> and </a:t>
            </a:r>
            <a:r>
              <a:rPr lang="en-US" sz="3200" b="1" dirty="0">
                <a:latin typeface="Times New Roman" panose="02020603050405020304" pitchFamily="18" charset="0"/>
                <a:cs typeface="Times New Roman" panose="02020603050405020304" pitchFamily="18" charset="0"/>
              </a:rPr>
              <a:t>fluoxetine</a:t>
            </a:r>
            <a:r>
              <a:rPr lang="en-US" sz="3200" dirty="0">
                <a:latin typeface="Times New Roman" panose="02020603050405020304" pitchFamily="18" charset="0"/>
                <a:cs typeface="Times New Roman" panose="02020603050405020304" pitchFamily="18" charset="0"/>
              </a:rPr>
              <a:t> are not used with TCAs since they inhibit TCA hepatic metabolism</a:t>
            </a:r>
          </a:p>
        </p:txBody>
      </p:sp>
    </p:spTree>
    <p:extLst>
      <p:ext uri="{BB962C8B-B14F-4D97-AF65-F5344CB8AC3E}">
        <p14:creationId xmlns:p14="http://schemas.microsoft.com/office/powerpoint/2010/main" val="249498933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3A351B-693D-4344-8978-CB94761420DC}"/>
              </a:ext>
            </a:extLst>
          </p:cNvPr>
          <p:cNvSpPr>
            <a:spLocks noGrp="1"/>
          </p:cNvSpPr>
          <p:nvPr>
            <p:ph type="title"/>
          </p:nvPr>
        </p:nvSpPr>
        <p:spPr>
          <a:xfrm>
            <a:off x="838200" y="365125"/>
            <a:ext cx="10515600" cy="231223"/>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F265A6EA-CDDE-486A-AD46-F4E760E94B99}"/>
              </a:ext>
            </a:extLst>
          </p:cNvPr>
          <p:cNvSpPr>
            <a:spLocks noGrp="1"/>
          </p:cNvSpPr>
          <p:nvPr>
            <p:ph idx="1"/>
          </p:nvPr>
        </p:nvSpPr>
        <p:spPr>
          <a:xfrm>
            <a:off x="838200" y="683812"/>
            <a:ext cx="10515600" cy="5493151"/>
          </a:xfrm>
        </p:spPr>
        <p:txBody>
          <a:bodyPr>
            <a:normAutofit/>
          </a:bodyPr>
          <a:lstStyle/>
          <a:p>
            <a:pPr marL="0" indent="0" algn="ctr">
              <a:buNone/>
            </a:pPr>
            <a:r>
              <a:rPr lang="en-US" b="1" dirty="0">
                <a:latin typeface="Times New Roman" panose="02020603050405020304" pitchFamily="18" charset="0"/>
                <a:cs typeface="Times New Roman" panose="02020603050405020304" pitchFamily="18" charset="0"/>
              </a:rPr>
              <a:t>Side effects</a:t>
            </a:r>
          </a:p>
          <a:p>
            <a:pPr marL="0" indent="0">
              <a:buNone/>
            </a:pPr>
            <a:r>
              <a:rPr lang="en-US" dirty="0">
                <a:latin typeface="Times New Roman" panose="02020603050405020304" pitchFamily="18" charset="0"/>
                <a:cs typeface="Times New Roman" panose="02020603050405020304" pitchFamily="18" charset="0"/>
              </a:rPr>
              <a:t>This include nausea and vomiting, diarrhea, agitation, anorgasmia priapism.</a:t>
            </a:r>
          </a:p>
          <a:p>
            <a:pPr marL="0" indent="0" algn="ctr">
              <a:buNone/>
            </a:pPr>
            <a:r>
              <a:rPr lang="en-US" b="1" dirty="0">
                <a:latin typeface="Times New Roman" panose="02020603050405020304" pitchFamily="18" charset="0"/>
                <a:cs typeface="Times New Roman" panose="02020603050405020304" pitchFamily="18" charset="0"/>
              </a:rPr>
              <a:t>Drug interaction</a:t>
            </a:r>
          </a:p>
          <a:p>
            <a:pPr>
              <a:lnSpc>
                <a:spcPct val="150000"/>
              </a:lnSpc>
            </a:pPr>
            <a:r>
              <a:rPr lang="en-US" dirty="0">
                <a:latin typeface="Times New Roman" panose="02020603050405020304" pitchFamily="18" charset="0"/>
                <a:cs typeface="Times New Roman" panose="02020603050405020304" pitchFamily="18" charset="0"/>
              </a:rPr>
              <a:t>MAOIs, TCAs, and St. John’s wort increase the risk of serotonin syndrome. </a:t>
            </a:r>
          </a:p>
          <a:p>
            <a:pPr>
              <a:lnSpc>
                <a:spcPct val="150000"/>
              </a:lnSpc>
            </a:pPr>
            <a:r>
              <a:rPr lang="en-US" dirty="0">
                <a:latin typeface="Times New Roman" panose="02020603050405020304" pitchFamily="18" charset="0"/>
                <a:cs typeface="Times New Roman" panose="02020603050405020304" pitchFamily="18" charset="0"/>
              </a:rPr>
              <a:t>Fluoxetine can displace warfarin (Coumadin) from bound protein and result in increased warfarin levels.</a:t>
            </a:r>
          </a:p>
          <a:p>
            <a:pPr marL="0" indent="0">
              <a:buNone/>
            </a:pPr>
            <a:endParaRPr lang="en-US" dirty="0"/>
          </a:p>
        </p:txBody>
      </p:sp>
    </p:spTree>
    <p:extLst>
      <p:ext uri="{BB962C8B-B14F-4D97-AF65-F5344CB8AC3E}">
        <p14:creationId xmlns:p14="http://schemas.microsoft.com/office/powerpoint/2010/main" val="33415845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E0708D-0103-490F-9567-80587F3BBFCC}"/>
              </a:ext>
            </a:extLst>
          </p:cNvPr>
          <p:cNvSpPr>
            <a:spLocks noGrp="1"/>
          </p:cNvSpPr>
          <p:nvPr>
            <p:ph type="title"/>
          </p:nvPr>
        </p:nvSpPr>
        <p:spPr>
          <a:xfrm>
            <a:off x="838200" y="365126"/>
            <a:ext cx="10515600" cy="143758"/>
          </a:xfrm>
        </p:spPr>
        <p:txBody>
          <a:bodyPr>
            <a:normAutofit fontScale="90000"/>
          </a:bodyPr>
          <a:lstStyle/>
          <a:p>
            <a:endParaRPr lang="en-US" b="1" dirty="0"/>
          </a:p>
        </p:txBody>
      </p:sp>
      <p:sp>
        <p:nvSpPr>
          <p:cNvPr id="3" name="Content Placeholder 2">
            <a:extLst>
              <a:ext uri="{FF2B5EF4-FFF2-40B4-BE49-F238E27FC236}">
                <a16:creationId xmlns:a16="http://schemas.microsoft.com/office/drawing/2014/main" id="{E66E1A0B-8E91-4C7A-8D85-673D4754966F}"/>
              </a:ext>
            </a:extLst>
          </p:cNvPr>
          <p:cNvSpPr>
            <a:spLocks noGrp="1"/>
          </p:cNvSpPr>
          <p:nvPr>
            <p:ph idx="1"/>
          </p:nvPr>
        </p:nvSpPr>
        <p:spPr>
          <a:xfrm>
            <a:off x="838200" y="659958"/>
            <a:ext cx="10515600" cy="5517005"/>
          </a:xfrm>
        </p:spPr>
        <p:txBody>
          <a:bodyPr>
            <a:normAutofit/>
          </a:bodyPr>
          <a:lstStyle/>
          <a:p>
            <a:pPr marL="0" indent="0" algn="ctr">
              <a:buNone/>
            </a:pPr>
            <a:r>
              <a:rPr lang="en-US" sz="3200" b="1" dirty="0"/>
              <a:t>ANTIDEPRESSANTS</a:t>
            </a:r>
            <a:r>
              <a:rPr lang="en-US" dirty="0"/>
              <a:t> </a:t>
            </a:r>
          </a:p>
          <a:p>
            <a:pPr marL="0" indent="0">
              <a:lnSpc>
                <a:spcPct val="150000"/>
              </a:lnSpc>
              <a:buNone/>
            </a:pPr>
            <a:r>
              <a:rPr lang="en-US" dirty="0"/>
              <a:t> Depression is a mood (affective) disorder and is a widespread problem, ranking high among causes of disability. </a:t>
            </a:r>
          </a:p>
          <a:p>
            <a:pPr marL="0" indent="0">
              <a:lnSpc>
                <a:spcPct val="150000"/>
              </a:lnSpc>
              <a:buNone/>
            </a:pPr>
            <a:r>
              <a:rPr lang="en-US" dirty="0"/>
              <a:t>Clients starting antidepressant medication therapy for depression need to be advised that symptom relief can take 1 to 3 weeks and possibly 2 to 3 months for full benefits to be achieved. Encourage continued adherence. </a:t>
            </a:r>
          </a:p>
          <a:p>
            <a:pPr marL="0" indent="0">
              <a:buNone/>
            </a:pPr>
            <a:endParaRPr lang="en-US" b="1" dirty="0"/>
          </a:p>
        </p:txBody>
      </p:sp>
    </p:spTree>
    <p:extLst>
      <p:ext uri="{BB962C8B-B14F-4D97-AF65-F5344CB8AC3E}">
        <p14:creationId xmlns:p14="http://schemas.microsoft.com/office/powerpoint/2010/main" val="206229853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C356C2-35E2-46E7-9011-96F1F48FCA3A}"/>
              </a:ext>
            </a:extLst>
          </p:cNvPr>
          <p:cNvSpPr>
            <a:spLocks noGrp="1"/>
          </p:cNvSpPr>
          <p:nvPr>
            <p:ph type="title"/>
          </p:nvPr>
        </p:nvSpPr>
        <p:spPr>
          <a:xfrm>
            <a:off x="838200" y="365126"/>
            <a:ext cx="10515600" cy="610920"/>
          </a:xfrm>
        </p:spPr>
        <p:txBody>
          <a:bodyPr>
            <a:normAutofit/>
          </a:bodyPr>
          <a:lstStyle/>
          <a:p>
            <a:pPr algn="ctr"/>
            <a:endParaRPr lang="en-US" sz="3200" b="1" dirty="0">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C42FE327-D2B2-40B6-9EF2-1E8562BBA1CC}"/>
              </a:ext>
            </a:extLst>
          </p:cNvPr>
          <p:cNvSpPr>
            <a:spLocks noGrp="1"/>
          </p:cNvSpPr>
          <p:nvPr>
            <p:ph idx="1"/>
          </p:nvPr>
        </p:nvSpPr>
        <p:spPr>
          <a:xfrm>
            <a:off x="369870" y="976046"/>
            <a:ext cx="10983930" cy="5516828"/>
          </a:xfrm>
        </p:spPr>
        <p:txBody>
          <a:bodyPr>
            <a:normAutofit/>
          </a:bodyPr>
          <a:lstStyle/>
          <a:p>
            <a:pPr>
              <a:lnSpc>
                <a:spcPct val="150000"/>
              </a:lnSpc>
            </a:pPr>
            <a:r>
              <a:rPr lang="en-US" sz="4100" dirty="0">
                <a:latin typeface="Times New Roman" panose="02020603050405020304" pitchFamily="18" charset="0"/>
                <a:cs typeface="Times New Roman" panose="02020603050405020304" pitchFamily="18" charset="0"/>
              </a:rPr>
              <a:t>Fluoxetine can increase the levels of tricyclic antidepressants and lithium.</a:t>
            </a:r>
          </a:p>
          <a:p>
            <a:pPr>
              <a:lnSpc>
                <a:spcPct val="150000"/>
              </a:lnSpc>
            </a:pPr>
            <a:r>
              <a:rPr lang="en-US" sz="4100" dirty="0">
                <a:latin typeface="Times New Roman" panose="02020603050405020304" pitchFamily="18" charset="0"/>
                <a:cs typeface="Times New Roman" panose="02020603050405020304" pitchFamily="18" charset="0"/>
              </a:rPr>
              <a:t> Fluoxetine suppresses platelet aggregation and thus increases the risk of bleeding when used concurrently with NSAIDs and anticoagulants.</a:t>
            </a:r>
          </a:p>
          <a:p>
            <a:pPr marL="0" indent="0">
              <a:buNone/>
            </a:pPr>
            <a:r>
              <a:rPr lang="en-US" dirty="0"/>
              <a:t> </a:t>
            </a:r>
          </a:p>
          <a:p>
            <a:endParaRPr lang="en-US" dirty="0"/>
          </a:p>
        </p:txBody>
      </p:sp>
    </p:spTree>
    <p:extLst>
      <p:ext uri="{BB962C8B-B14F-4D97-AF65-F5344CB8AC3E}">
        <p14:creationId xmlns:p14="http://schemas.microsoft.com/office/powerpoint/2010/main" val="384802084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B5AC6B-CEC2-4B17-B535-D377048CA380}"/>
              </a:ext>
            </a:extLst>
          </p:cNvPr>
          <p:cNvSpPr>
            <a:spLocks noGrp="1"/>
          </p:cNvSpPr>
          <p:nvPr>
            <p:ph type="title"/>
          </p:nvPr>
        </p:nvSpPr>
        <p:spPr/>
        <p:txBody>
          <a:bodyPr>
            <a:normAutofit/>
          </a:bodyPr>
          <a:lstStyle/>
          <a:p>
            <a:pPr algn="ctr"/>
            <a:r>
              <a:rPr lang="en-US" sz="3200" b="1" dirty="0">
                <a:latin typeface="Times New Roman" panose="02020603050405020304" pitchFamily="18" charset="0"/>
                <a:cs typeface="Times New Roman" panose="02020603050405020304" pitchFamily="18" charset="0"/>
              </a:rPr>
              <a:t>d) Second generation antidepressants</a:t>
            </a:r>
          </a:p>
        </p:txBody>
      </p:sp>
      <p:sp>
        <p:nvSpPr>
          <p:cNvPr id="3" name="Content Placeholder 2">
            <a:extLst>
              <a:ext uri="{FF2B5EF4-FFF2-40B4-BE49-F238E27FC236}">
                <a16:creationId xmlns:a16="http://schemas.microsoft.com/office/drawing/2014/main" id="{4D769021-2717-4ECF-8217-48126852C006}"/>
              </a:ext>
            </a:extLst>
          </p:cNvPr>
          <p:cNvSpPr>
            <a:spLocks noGrp="1"/>
          </p:cNvSpPr>
          <p:nvPr>
            <p:ph idx="1"/>
          </p:nvPr>
        </p:nvSpPr>
        <p:spPr>
          <a:xfrm>
            <a:off x="838200" y="1541124"/>
            <a:ext cx="10515600" cy="4635839"/>
          </a:xfrm>
        </p:spPr>
        <p:txBody>
          <a:bodyPr>
            <a:normAutofit fontScale="92500" lnSpcReduction="10000"/>
          </a:bodyPr>
          <a:lstStyle/>
          <a:p>
            <a:pPr marL="0" indent="0">
              <a:lnSpc>
                <a:spcPct val="150000"/>
              </a:lnSpc>
              <a:buNone/>
            </a:pPr>
            <a:r>
              <a:rPr lang="en-US" dirty="0">
                <a:latin typeface="Times New Roman" panose="02020603050405020304" pitchFamily="18" charset="0"/>
                <a:cs typeface="Times New Roman" panose="02020603050405020304" pitchFamily="18" charset="0"/>
              </a:rPr>
              <a:t>Newer </a:t>
            </a:r>
          </a:p>
          <a:p>
            <a:pPr>
              <a:lnSpc>
                <a:spcPct val="150000"/>
              </a:lnSpc>
            </a:pPr>
            <a:r>
              <a:rPr lang="en-US" dirty="0">
                <a:latin typeface="Times New Roman" panose="02020603050405020304" pitchFamily="18" charset="0"/>
                <a:cs typeface="Times New Roman" panose="02020603050405020304" pitchFamily="18" charset="0"/>
              </a:rPr>
              <a:t> Fewer side effects than tricyclic but not superior in overall efficacy or onset of action.</a:t>
            </a:r>
          </a:p>
          <a:p>
            <a:pPr marL="0" indent="0">
              <a:lnSpc>
                <a:spcPct val="150000"/>
              </a:lnSpc>
              <a:buNone/>
            </a:pPr>
            <a:r>
              <a:rPr lang="en-US" dirty="0">
                <a:latin typeface="Times New Roman" panose="02020603050405020304" pitchFamily="18" charset="0"/>
                <a:cs typeface="Times New Roman" panose="02020603050405020304" pitchFamily="18" charset="0"/>
              </a:rPr>
              <a:t> </a:t>
            </a:r>
            <a:r>
              <a:rPr lang="en-US" b="1" dirty="0">
                <a:latin typeface="Times New Roman" panose="02020603050405020304" pitchFamily="18" charset="0"/>
                <a:cs typeface="Times New Roman" panose="02020603050405020304" pitchFamily="18" charset="0"/>
              </a:rPr>
              <a:t>Examples are</a:t>
            </a:r>
          </a:p>
          <a:p>
            <a:pPr marL="0" indent="0">
              <a:lnSpc>
                <a:spcPct val="150000"/>
              </a:lnSpc>
              <a:buNone/>
            </a:pPr>
            <a:r>
              <a:rPr lang="en-US" dirty="0">
                <a:latin typeface="Times New Roman" panose="02020603050405020304" pitchFamily="18" charset="0"/>
                <a:cs typeface="Times New Roman" panose="02020603050405020304" pitchFamily="18" charset="0"/>
              </a:rPr>
              <a:t>Trazodone, </a:t>
            </a:r>
          </a:p>
          <a:p>
            <a:pPr marL="0" indent="0">
              <a:lnSpc>
                <a:spcPct val="150000"/>
              </a:lnSpc>
              <a:buNone/>
            </a:pPr>
            <a:r>
              <a:rPr lang="en-US" dirty="0">
                <a:latin typeface="Times New Roman" panose="02020603050405020304" pitchFamily="18" charset="0"/>
                <a:cs typeface="Times New Roman" panose="02020603050405020304" pitchFamily="18" charset="0"/>
              </a:rPr>
              <a:t>Bupropion</a:t>
            </a:r>
          </a:p>
          <a:p>
            <a:pPr marL="0" indent="0">
              <a:lnSpc>
                <a:spcPct val="150000"/>
              </a:lnSpc>
              <a:buNone/>
            </a:pPr>
            <a:r>
              <a:rPr lang="en-US" dirty="0">
                <a:latin typeface="Times New Roman" panose="02020603050405020304" pitchFamily="18" charset="0"/>
                <a:cs typeface="Times New Roman" panose="02020603050405020304" pitchFamily="18" charset="0"/>
              </a:rPr>
              <a:t>Duloxetine</a:t>
            </a:r>
          </a:p>
          <a:p>
            <a:pPr marL="0" indent="0">
              <a:buNone/>
            </a:pPr>
            <a:endParaRPr lang="en-US" dirty="0"/>
          </a:p>
          <a:p>
            <a:endParaRPr lang="en-US" dirty="0"/>
          </a:p>
        </p:txBody>
      </p:sp>
    </p:spTree>
    <p:extLst>
      <p:ext uri="{BB962C8B-B14F-4D97-AF65-F5344CB8AC3E}">
        <p14:creationId xmlns:p14="http://schemas.microsoft.com/office/powerpoint/2010/main" val="407843250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C7DEF1-77EF-4352-A01C-021EA183678D}"/>
              </a:ext>
            </a:extLst>
          </p:cNvPr>
          <p:cNvSpPr>
            <a:spLocks noGrp="1"/>
          </p:cNvSpPr>
          <p:nvPr>
            <p:ph type="title"/>
          </p:nvPr>
        </p:nvSpPr>
        <p:spPr>
          <a:xfrm>
            <a:off x="838200" y="365125"/>
            <a:ext cx="10515600" cy="88099"/>
          </a:xfrm>
        </p:spPr>
        <p:txBody>
          <a:bodyPr>
            <a:normAutofit fontScale="90000"/>
          </a:bodyPr>
          <a:lstStyle/>
          <a:p>
            <a:pPr algn="ctr"/>
            <a:endParaRPr lang="en-US" b="1" dirty="0">
              <a:latin typeface="Times New Roman" panose="02020603050405020304" pitchFamily="18" charset="0"/>
              <a:cs typeface="Times New Roman" panose="02020603050405020304" pitchFamily="18" charset="0"/>
            </a:endParaRPr>
          </a:p>
        </p:txBody>
      </p:sp>
      <p:sp>
        <p:nvSpPr>
          <p:cNvPr id="5" name="Content Placeholder 4">
            <a:extLst>
              <a:ext uri="{FF2B5EF4-FFF2-40B4-BE49-F238E27FC236}">
                <a16:creationId xmlns:a16="http://schemas.microsoft.com/office/drawing/2014/main" id="{35CE86E1-A4B7-43DE-88CF-37AC73CC1E88}"/>
              </a:ext>
            </a:extLst>
          </p:cNvPr>
          <p:cNvSpPr>
            <a:spLocks noGrp="1"/>
          </p:cNvSpPr>
          <p:nvPr>
            <p:ph idx="1"/>
          </p:nvPr>
        </p:nvSpPr>
        <p:spPr>
          <a:xfrm>
            <a:off x="838200" y="834887"/>
            <a:ext cx="10515600" cy="5342076"/>
          </a:xfrm>
        </p:spPr>
        <p:txBody>
          <a:bodyPr>
            <a:normAutofit/>
          </a:bodyPr>
          <a:lstStyle/>
          <a:p>
            <a:pPr marL="0" indent="0" algn="ctr">
              <a:buNone/>
            </a:pPr>
            <a:r>
              <a:rPr lang="en-US" sz="3200" b="1" dirty="0">
                <a:latin typeface="Times New Roman" panose="02020603050405020304" pitchFamily="18" charset="0"/>
                <a:cs typeface="Times New Roman" panose="02020603050405020304" pitchFamily="18" charset="0"/>
              </a:rPr>
              <a:t>Mechanism of action</a:t>
            </a:r>
            <a:endParaRPr lang="en-US" sz="3200" dirty="0"/>
          </a:p>
          <a:p>
            <a:r>
              <a:rPr lang="en-US" sz="3200" dirty="0"/>
              <a:t>Selective inhibition of serotonin uptake</a:t>
            </a:r>
          </a:p>
          <a:p>
            <a:r>
              <a:rPr lang="en-US" sz="3200" dirty="0"/>
              <a:t>Advantage over tricyclic and MAOIs little or no effect on cardiovascular system.</a:t>
            </a:r>
          </a:p>
          <a:p>
            <a:pPr marL="0" indent="0" algn="ctr">
              <a:buNone/>
            </a:pPr>
            <a:r>
              <a:rPr lang="en-US" sz="3200" b="1" dirty="0">
                <a:latin typeface="Times New Roman" panose="02020603050405020304" pitchFamily="18" charset="0"/>
                <a:cs typeface="Times New Roman" panose="02020603050405020304" pitchFamily="18" charset="0"/>
              </a:rPr>
              <a:t> Indication</a:t>
            </a:r>
          </a:p>
          <a:p>
            <a:pPr marL="0" indent="0">
              <a:buNone/>
            </a:pPr>
            <a:r>
              <a:rPr lang="en-US" sz="3200" dirty="0">
                <a:latin typeface="Times New Roman" panose="02020603050405020304" pitchFamily="18" charset="0"/>
                <a:cs typeface="Times New Roman" panose="02020603050405020304" pitchFamily="18" charset="0"/>
              </a:rPr>
              <a:t>Depression, bipolar affective disorders, obesity, eating disorders, obsessive compulsive disorders, panic attacks, myoclonus, treatment for various substance abuse problems (bupropion is used for smoking cessation treatment)</a:t>
            </a:r>
          </a:p>
        </p:txBody>
      </p:sp>
    </p:spTree>
    <p:extLst>
      <p:ext uri="{BB962C8B-B14F-4D97-AF65-F5344CB8AC3E}">
        <p14:creationId xmlns:p14="http://schemas.microsoft.com/office/powerpoint/2010/main" val="381581159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E53989-2486-4792-AE2E-8CC66A477C95}"/>
              </a:ext>
            </a:extLst>
          </p:cNvPr>
          <p:cNvSpPr>
            <a:spLocks noGrp="1"/>
          </p:cNvSpPr>
          <p:nvPr>
            <p:ph type="title"/>
          </p:nvPr>
        </p:nvSpPr>
        <p:spPr>
          <a:xfrm>
            <a:off x="838200" y="365125"/>
            <a:ext cx="10515600" cy="785581"/>
          </a:xfrm>
        </p:spPr>
        <p:txBody>
          <a:bodyPr/>
          <a:lstStyle/>
          <a:p>
            <a:pPr algn="ctr"/>
            <a:r>
              <a:rPr lang="en-US" b="1" dirty="0"/>
              <a:t>Side effects </a:t>
            </a:r>
          </a:p>
        </p:txBody>
      </p:sp>
      <p:sp>
        <p:nvSpPr>
          <p:cNvPr id="3" name="Content Placeholder 2">
            <a:extLst>
              <a:ext uri="{FF2B5EF4-FFF2-40B4-BE49-F238E27FC236}">
                <a16:creationId xmlns:a16="http://schemas.microsoft.com/office/drawing/2014/main" id="{4CE73A3E-0E12-4F7D-B727-7DE0C99AB6DB}"/>
              </a:ext>
            </a:extLst>
          </p:cNvPr>
          <p:cNvSpPr>
            <a:spLocks noGrp="1"/>
          </p:cNvSpPr>
          <p:nvPr>
            <p:ph idx="1"/>
          </p:nvPr>
        </p:nvSpPr>
        <p:spPr>
          <a:xfrm>
            <a:off x="838200" y="1150706"/>
            <a:ext cx="10515600" cy="5026257"/>
          </a:xfrm>
        </p:spPr>
        <p:txBody>
          <a:bodyPr/>
          <a:lstStyle/>
          <a:p>
            <a:pPr>
              <a:lnSpc>
                <a:spcPct val="150000"/>
              </a:lnSpc>
            </a:pPr>
            <a:r>
              <a:rPr lang="en-US" sz="3200" b="1" dirty="0">
                <a:latin typeface="Times New Roman" panose="02020603050405020304" pitchFamily="18" charset="0"/>
                <a:cs typeface="Times New Roman" panose="02020603050405020304" pitchFamily="18" charset="0"/>
              </a:rPr>
              <a:t>CNS; </a:t>
            </a:r>
            <a:r>
              <a:rPr lang="en-US" sz="3200" dirty="0">
                <a:latin typeface="Times New Roman" panose="02020603050405020304" pitchFamily="18" charset="0"/>
                <a:cs typeface="Times New Roman" panose="02020603050405020304" pitchFamily="18" charset="0"/>
              </a:rPr>
              <a:t>headache, dizziness, nervousness, insomnia, fatigue and tremors.</a:t>
            </a:r>
          </a:p>
          <a:p>
            <a:pPr>
              <a:lnSpc>
                <a:spcPct val="150000"/>
              </a:lnSpc>
            </a:pPr>
            <a:r>
              <a:rPr lang="en-US" sz="3200" b="1" dirty="0">
                <a:latin typeface="Times New Roman" panose="02020603050405020304" pitchFamily="18" charset="0"/>
                <a:cs typeface="Times New Roman" panose="02020603050405020304" pitchFamily="18" charset="0"/>
              </a:rPr>
              <a:t>GI; </a:t>
            </a:r>
            <a:r>
              <a:rPr lang="en-US" sz="3200" dirty="0">
                <a:latin typeface="Times New Roman" panose="02020603050405020304" pitchFamily="18" charset="0"/>
                <a:cs typeface="Times New Roman" panose="02020603050405020304" pitchFamily="18" charset="0"/>
              </a:rPr>
              <a:t>nausea, diarrheal, constipation, dry mouth, sweating, sexual dysfunction .</a:t>
            </a:r>
          </a:p>
          <a:p>
            <a:pPr marL="0" indent="0">
              <a:buNone/>
            </a:pPr>
            <a:endParaRPr lang="en-US" b="1" dirty="0"/>
          </a:p>
        </p:txBody>
      </p:sp>
    </p:spTree>
    <p:extLst>
      <p:ext uri="{BB962C8B-B14F-4D97-AF65-F5344CB8AC3E}">
        <p14:creationId xmlns:p14="http://schemas.microsoft.com/office/powerpoint/2010/main" val="237621037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692398"/>
          </a:xfrm>
        </p:spPr>
        <p:txBody>
          <a:bodyPr>
            <a:normAutofit fontScale="90000"/>
          </a:bodyPr>
          <a:lstStyle/>
          <a:p>
            <a:pPr algn="ctr"/>
            <a:br>
              <a:rPr lang="en-US" dirty="0"/>
            </a:br>
            <a:endParaRPr lang="en-US" dirty="0"/>
          </a:p>
        </p:txBody>
      </p:sp>
      <p:sp>
        <p:nvSpPr>
          <p:cNvPr id="3" name="Content Placeholder 2"/>
          <p:cNvSpPr>
            <a:spLocks noGrp="1"/>
          </p:cNvSpPr>
          <p:nvPr>
            <p:ph idx="1"/>
          </p:nvPr>
        </p:nvSpPr>
        <p:spPr>
          <a:xfrm>
            <a:off x="1001864" y="990601"/>
            <a:ext cx="9208936" cy="5135563"/>
          </a:xfrm>
        </p:spPr>
        <p:txBody>
          <a:bodyPr>
            <a:normAutofit/>
          </a:bodyPr>
          <a:lstStyle/>
          <a:p>
            <a:pPr marL="0" indent="0" algn="ctr">
              <a:lnSpc>
                <a:spcPct val="150000"/>
              </a:lnSpc>
              <a:buNone/>
            </a:pPr>
            <a:r>
              <a:rPr lang="en-US" sz="3200" b="1" dirty="0"/>
              <a:t>Atypical Antidepressants</a:t>
            </a:r>
            <a:endParaRPr lang="en-US" sz="3200" dirty="0"/>
          </a:p>
          <a:p>
            <a:pPr>
              <a:lnSpc>
                <a:spcPct val="150000"/>
              </a:lnSpc>
            </a:pPr>
            <a:r>
              <a:rPr lang="en-US" sz="3200" dirty="0"/>
              <a:t>There are also other fairly new antidepressants that do not fit into any of the above-listed categories. Broadly described as atypical antidepressants, they affect serotonin, norepinephrine, and dopamine levels in unique ways</a:t>
            </a:r>
          </a:p>
        </p:txBody>
      </p:sp>
    </p:spTree>
    <p:extLst>
      <p:ext uri="{BB962C8B-B14F-4D97-AF65-F5344CB8AC3E}">
        <p14:creationId xmlns:p14="http://schemas.microsoft.com/office/powerpoint/2010/main" val="313648952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98497" y="0"/>
            <a:ext cx="10734261" cy="6858000"/>
          </a:xfrm>
        </p:spPr>
        <p:txBody>
          <a:bodyPr>
            <a:normAutofit/>
          </a:bodyPr>
          <a:lstStyle/>
          <a:p>
            <a:pPr fontAlgn="base">
              <a:lnSpc>
                <a:spcPct val="150000"/>
              </a:lnSpc>
            </a:pPr>
            <a:r>
              <a:rPr lang="en-US" sz="3200" b="1" dirty="0" err="1"/>
              <a:t>Oleptro</a:t>
            </a:r>
            <a:r>
              <a:rPr lang="en-US" sz="3200" b="1" dirty="0"/>
              <a:t> (trazodone)</a:t>
            </a:r>
            <a:r>
              <a:rPr lang="en-US" sz="3200" dirty="0"/>
              <a:t> and </a:t>
            </a:r>
            <a:r>
              <a:rPr lang="en-US" sz="3200" b="1" dirty="0"/>
              <a:t>Brintellix (vortioxetine)</a:t>
            </a:r>
            <a:r>
              <a:rPr lang="en-US" sz="3200" dirty="0"/>
              <a:t>: Serotonin antagonist and reuptake inhibitors</a:t>
            </a:r>
            <a:r>
              <a:rPr lang="en-US" sz="3200" b="1" dirty="0"/>
              <a:t> </a:t>
            </a:r>
            <a:r>
              <a:rPr lang="en-US" sz="3200" dirty="0"/>
              <a:t>(SARIs) used for major depression that both inhibits serotonin reuptake and block adrenergic receptors</a:t>
            </a:r>
          </a:p>
          <a:p>
            <a:pPr fontAlgn="base">
              <a:lnSpc>
                <a:spcPct val="150000"/>
              </a:lnSpc>
            </a:pPr>
            <a:r>
              <a:rPr lang="en-US" sz="3200" b="1" dirty="0"/>
              <a:t>Remeron (mirtazapine)</a:t>
            </a:r>
            <a:r>
              <a:rPr lang="en-US" sz="3200" dirty="0"/>
              <a:t>: A noradrenergic antagonist</a:t>
            </a:r>
            <a:r>
              <a:rPr lang="en-US" sz="3200" b="1" dirty="0"/>
              <a:t> </a:t>
            </a:r>
            <a:r>
              <a:rPr lang="en-US" sz="3200" dirty="0"/>
              <a:t>used for major depression, that blocks receptors of the stress hormone epinephrine (adrenaline) on the brain</a:t>
            </a:r>
          </a:p>
          <a:p>
            <a:pPr fontAlgn="base">
              <a:lnSpc>
                <a:spcPct val="150000"/>
              </a:lnSpc>
            </a:pPr>
            <a:endParaRPr lang="en-US" sz="3200" dirty="0"/>
          </a:p>
          <a:p>
            <a:endParaRPr lang="en-US" dirty="0"/>
          </a:p>
        </p:txBody>
      </p:sp>
    </p:spTree>
    <p:extLst>
      <p:ext uri="{BB962C8B-B14F-4D97-AF65-F5344CB8AC3E}">
        <p14:creationId xmlns:p14="http://schemas.microsoft.com/office/powerpoint/2010/main" val="3034180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8A6DA9-5D37-4DA5-98C3-A6C404501E2A}"/>
              </a:ext>
            </a:extLst>
          </p:cNvPr>
          <p:cNvSpPr>
            <a:spLocks noGrp="1"/>
          </p:cNvSpPr>
          <p:nvPr>
            <p:ph type="title"/>
          </p:nvPr>
        </p:nvSpPr>
        <p:spPr>
          <a:xfrm>
            <a:off x="838200" y="365126"/>
            <a:ext cx="10515600" cy="589032"/>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8AADAC19-D10D-4E8F-B74A-0FD644F574D5}"/>
              </a:ext>
            </a:extLst>
          </p:cNvPr>
          <p:cNvSpPr>
            <a:spLocks noGrp="1"/>
          </p:cNvSpPr>
          <p:nvPr>
            <p:ph idx="1"/>
          </p:nvPr>
        </p:nvSpPr>
        <p:spPr>
          <a:xfrm>
            <a:off x="838200" y="1160890"/>
            <a:ext cx="10515600" cy="5016073"/>
          </a:xfrm>
        </p:spPr>
        <p:txBody>
          <a:bodyPr>
            <a:normAutofit/>
          </a:bodyPr>
          <a:lstStyle/>
          <a:p>
            <a:pPr fontAlgn="base">
              <a:lnSpc>
                <a:spcPct val="150000"/>
              </a:lnSpc>
            </a:pPr>
            <a:r>
              <a:rPr lang="en-US" sz="3200" b="1" dirty="0" err="1"/>
              <a:t>Symbax</a:t>
            </a:r>
            <a:r>
              <a:rPr lang="en-US" sz="3200" dirty="0"/>
              <a:t>: Combines the SSRI fluoxetine with the antipsychotic drug fluoxetine to treat bipolar depression or treatment-resistant depression</a:t>
            </a:r>
          </a:p>
          <a:p>
            <a:pPr fontAlgn="base">
              <a:lnSpc>
                <a:spcPct val="150000"/>
              </a:lnSpc>
            </a:pPr>
            <a:r>
              <a:rPr lang="en-US" sz="3200" b="1" dirty="0"/>
              <a:t>Wellbutrin (bupropion)</a:t>
            </a:r>
            <a:r>
              <a:rPr lang="en-US" sz="3200" dirty="0"/>
              <a:t>: Classified as a dopamine reuptake inhibitor, used to treat depression and seasonal affective disorder as well as a smoking cessation aid</a:t>
            </a:r>
          </a:p>
          <a:p>
            <a:endParaRPr lang="en-US" dirty="0"/>
          </a:p>
        </p:txBody>
      </p:sp>
    </p:spTree>
    <p:extLst>
      <p:ext uri="{BB962C8B-B14F-4D97-AF65-F5344CB8AC3E}">
        <p14:creationId xmlns:p14="http://schemas.microsoft.com/office/powerpoint/2010/main" val="256837388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a:bodyPr>
          <a:lstStyle/>
          <a:p>
            <a:pPr marL="0" indent="0" algn="ctr">
              <a:lnSpc>
                <a:spcPct val="150000"/>
              </a:lnSpc>
              <a:buNone/>
            </a:pPr>
            <a:r>
              <a:rPr lang="en-US" sz="3200" b="1" dirty="0"/>
              <a:t>Side effects </a:t>
            </a:r>
          </a:p>
          <a:p>
            <a:pPr>
              <a:lnSpc>
                <a:spcPct val="150000"/>
              </a:lnSpc>
            </a:pPr>
            <a:r>
              <a:rPr lang="en-US" sz="3200" dirty="0"/>
              <a:t>Side effects can vary by drug type but may include dizziness, dry mouth, insomnia, nausea, vomiting, constipation, blurry vision, weight gain, and sexual dysfunction</a:t>
            </a:r>
          </a:p>
        </p:txBody>
      </p:sp>
    </p:spTree>
    <p:extLst>
      <p:ext uri="{BB962C8B-B14F-4D97-AF65-F5344CB8AC3E}">
        <p14:creationId xmlns:p14="http://schemas.microsoft.com/office/powerpoint/2010/main" val="38981467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3C10D8-EA22-4A80-B2D3-6CD7AD45F2B7}"/>
              </a:ext>
            </a:extLst>
          </p:cNvPr>
          <p:cNvSpPr>
            <a:spLocks noGrp="1"/>
          </p:cNvSpPr>
          <p:nvPr>
            <p:ph type="title"/>
          </p:nvPr>
        </p:nvSpPr>
        <p:spPr>
          <a:xfrm>
            <a:off x="838200" y="365125"/>
            <a:ext cx="10515600" cy="851425"/>
          </a:xfrm>
        </p:spPr>
        <p:txBody>
          <a:bodyPr>
            <a:normAutofit/>
          </a:bodyPr>
          <a:lstStyle/>
          <a:p>
            <a:pPr algn="ctr"/>
            <a:r>
              <a:rPr lang="en-US" sz="3200" b="1" dirty="0">
                <a:latin typeface="Times New Roman" panose="02020603050405020304" pitchFamily="18" charset="0"/>
                <a:cs typeface="Times New Roman" panose="02020603050405020304" pitchFamily="18" charset="0"/>
              </a:rPr>
              <a:t>2. Mood stabilizers</a:t>
            </a:r>
          </a:p>
        </p:txBody>
      </p:sp>
      <p:sp>
        <p:nvSpPr>
          <p:cNvPr id="3" name="Content Placeholder 2">
            <a:extLst>
              <a:ext uri="{FF2B5EF4-FFF2-40B4-BE49-F238E27FC236}">
                <a16:creationId xmlns:a16="http://schemas.microsoft.com/office/drawing/2014/main" id="{B3F924CA-E908-4DF7-B81A-970021F550BD}"/>
              </a:ext>
            </a:extLst>
          </p:cNvPr>
          <p:cNvSpPr>
            <a:spLocks noGrp="1"/>
          </p:cNvSpPr>
          <p:nvPr>
            <p:ph idx="1"/>
          </p:nvPr>
        </p:nvSpPr>
        <p:spPr>
          <a:xfrm>
            <a:off x="838200" y="1216550"/>
            <a:ext cx="10515600" cy="4960413"/>
          </a:xfrm>
        </p:spPr>
        <p:txBody>
          <a:bodyPr>
            <a:normAutofit/>
          </a:bodyPr>
          <a:lstStyle/>
          <a:p>
            <a:pPr marL="0" indent="0" algn="ctr">
              <a:buNone/>
            </a:pPr>
            <a:r>
              <a:rPr lang="en-US" b="1" dirty="0">
                <a:latin typeface="Times New Roman" panose="02020603050405020304" pitchFamily="18" charset="0"/>
                <a:cs typeface="Times New Roman" panose="02020603050405020304" pitchFamily="18" charset="0"/>
              </a:rPr>
              <a:t>Lithium carbonate </a:t>
            </a:r>
          </a:p>
          <a:p>
            <a:pPr marL="0" indent="0">
              <a:lnSpc>
                <a:spcPct val="150000"/>
              </a:lnSpc>
              <a:buNone/>
            </a:pPr>
            <a:r>
              <a:rPr lang="en-US" sz="3200" b="1" dirty="0">
                <a:latin typeface="Times New Roman" panose="02020603050405020304" pitchFamily="18" charset="0"/>
                <a:cs typeface="Times New Roman" panose="02020603050405020304" pitchFamily="18" charset="0"/>
              </a:rPr>
              <a:t>Expected Pharmacological Action </a:t>
            </a:r>
          </a:p>
          <a:p>
            <a:pPr marL="0" indent="0">
              <a:lnSpc>
                <a:spcPct val="150000"/>
              </a:lnSpc>
              <a:buNone/>
            </a:pPr>
            <a:r>
              <a:rPr lang="en-US" sz="3200" dirty="0">
                <a:latin typeface="Times New Roman" panose="02020603050405020304" pitchFamily="18" charset="0"/>
                <a:cs typeface="Times New Roman" panose="02020603050405020304" pitchFamily="18" charset="0"/>
              </a:rPr>
              <a:t> Lithium produces neurochemical changes in the brain, including serotonin receptor blockade. </a:t>
            </a:r>
          </a:p>
          <a:p>
            <a:pPr marL="0" indent="0">
              <a:lnSpc>
                <a:spcPct val="150000"/>
              </a:lnSpc>
              <a:buNone/>
            </a:pPr>
            <a:r>
              <a:rPr lang="en-US" sz="3200" dirty="0">
                <a:latin typeface="Times New Roman" panose="02020603050405020304" pitchFamily="18" charset="0"/>
                <a:cs typeface="Times New Roman" panose="02020603050405020304" pitchFamily="18" charset="0"/>
              </a:rPr>
              <a:t> There is evidence that the use of lithium can show a decrease in neuronal atrophy and/or an increase in neuronal growth.</a:t>
            </a:r>
          </a:p>
        </p:txBody>
      </p:sp>
    </p:spTree>
    <p:extLst>
      <p:ext uri="{BB962C8B-B14F-4D97-AF65-F5344CB8AC3E}">
        <p14:creationId xmlns:p14="http://schemas.microsoft.com/office/powerpoint/2010/main" val="296368145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4BE7B4-D385-4A74-A6BF-087CD12DE656}"/>
              </a:ext>
            </a:extLst>
          </p:cNvPr>
          <p:cNvSpPr>
            <a:spLocks noGrp="1"/>
          </p:cNvSpPr>
          <p:nvPr>
            <p:ph type="title"/>
          </p:nvPr>
        </p:nvSpPr>
        <p:spPr>
          <a:xfrm>
            <a:off x="838200" y="365126"/>
            <a:ext cx="10515600" cy="652642"/>
          </a:xfrm>
        </p:spPr>
        <p:txBody>
          <a:bodyPr>
            <a:normAutofit fontScale="90000"/>
          </a:bodyPr>
          <a:lstStyle/>
          <a:p>
            <a:pPr marL="228600" lvl="0" indent="-228600" algn="ctr">
              <a:spcBef>
                <a:spcPts val="1000"/>
              </a:spcBef>
            </a:pPr>
            <a:r>
              <a:rPr lang="en-US" sz="2800" dirty="0">
                <a:solidFill>
                  <a:prstClr val="black"/>
                </a:solidFill>
                <a:latin typeface="Calibri" panose="020F0502020204030204"/>
                <a:ea typeface="+mn-ea"/>
                <a:cs typeface="+mn-cs"/>
              </a:rPr>
              <a:t>                                                                                                                                                                                        </a:t>
            </a:r>
            <a:r>
              <a:rPr lang="en-US" sz="3600" b="1" dirty="0">
                <a:solidFill>
                  <a:prstClr val="black"/>
                </a:solidFill>
                <a:latin typeface="Times New Roman" panose="02020603050405020304" pitchFamily="18" charset="0"/>
                <a:ea typeface="+mn-ea"/>
                <a:cs typeface="Times New Roman" panose="02020603050405020304" pitchFamily="18" charset="0"/>
              </a:rPr>
              <a:t>Indications </a:t>
            </a:r>
            <a:br>
              <a:rPr lang="en-US" sz="2800" dirty="0">
                <a:solidFill>
                  <a:prstClr val="black"/>
                </a:solidFill>
                <a:latin typeface="Calibri" panose="020F0502020204030204"/>
                <a:ea typeface="+mn-ea"/>
                <a:cs typeface="+mn-cs"/>
              </a:rPr>
            </a:br>
            <a:endParaRPr lang="en-US" dirty="0"/>
          </a:p>
        </p:txBody>
      </p:sp>
      <p:sp>
        <p:nvSpPr>
          <p:cNvPr id="3" name="Content Placeholder 2">
            <a:extLst>
              <a:ext uri="{FF2B5EF4-FFF2-40B4-BE49-F238E27FC236}">
                <a16:creationId xmlns:a16="http://schemas.microsoft.com/office/drawing/2014/main" id="{B61C2C51-C94C-49A5-92A7-44628C8F1059}"/>
              </a:ext>
            </a:extLst>
          </p:cNvPr>
          <p:cNvSpPr>
            <a:spLocks noGrp="1"/>
          </p:cNvSpPr>
          <p:nvPr>
            <p:ph idx="1"/>
          </p:nvPr>
        </p:nvSpPr>
        <p:spPr>
          <a:xfrm>
            <a:off x="838200" y="1176793"/>
            <a:ext cx="10515600" cy="5000170"/>
          </a:xfrm>
        </p:spPr>
        <p:txBody>
          <a:bodyPr>
            <a:normAutofit fontScale="92500" lnSpcReduction="20000"/>
          </a:bodyPr>
          <a:lstStyle/>
          <a:p>
            <a:pPr>
              <a:lnSpc>
                <a:spcPct val="150000"/>
              </a:lnSpc>
            </a:pPr>
            <a:r>
              <a:rPr lang="en-US" sz="3200" dirty="0">
                <a:latin typeface="Times New Roman" panose="02020603050405020304" pitchFamily="18" charset="0"/>
                <a:cs typeface="Times New Roman" panose="02020603050405020304" pitchFamily="18" charset="0"/>
              </a:rPr>
              <a:t>Lithium is used in the treatment of </a:t>
            </a:r>
            <a:r>
              <a:rPr lang="en-US" sz="3200" b="1" dirty="0">
                <a:latin typeface="Times New Roman" panose="02020603050405020304" pitchFamily="18" charset="0"/>
                <a:cs typeface="Times New Roman" panose="02020603050405020304" pitchFamily="18" charset="0"/>
              </a:rPr>
              <a:t>bipolar disorders. </a:t>
            </a:r>
            <a:r>
              <a:rPr lang="en-US" sz="3200" dirty="0">
                <a:latin typeface="Times New Roman" panose="02020603050405020304" pitchFamily="18" charset="0"/>
                <a:cs typeface="Times New Roman" panose="02020603050405020304" pitchFamily="18" charset="0"/>
              </a:rPr>
              <a:t>Lithium controls episodes of </a:t>
            </a:r>
            <a:r>
              <a:rPr lang="en-US" sz="3200" b="1" dirty="0">
                <a:latin typeface="Times New Roman" panose="02020603050405020304" pitchFamily="18" charset="0"/>
                <a:cs typeface="Times New Roman" panose="02020603050405020304" pitchFamily="18" charset="0"/>
              </a:rPr>
              <a:t>acute mania</a:t>
            </a:r>
            <a:r>
              <a:rPr lang="en-US" sz="3200" dirty="0">
                <a:latin typeface="Times New Roman" panose="02020603050405020304" pitchFamily="18" charset="0"/>
                <a:cs typeface="Times New Roman" panose="02020603050405020304" pitchFamily="18" charset="0"/>
              </a:rPr>
              <a:t>, helps prevent the return of mania or depression, and decreases the incidence of suicide.  </a:t>
            </a:r>
          </a:p>
          <a:p>
            <a:pPr marL="0" indent="0" algn="ctr">
              <a:lnSpc>
                <a:spcPct val="150000"/>
              </a:lnSpc>
              <a:buNone/>
            </a:pPr>
            <a:r>
              <a:rPr lang="en-US" sz="3200" b="1" dirty="0">
                <a:latin typeface="Times New Roman" panose="02020603050405020304" pitchFamily="18" charset="0"/>
                <a:cs typeface="Times New Roman" panose="02020603050405020304" pitchFamily="18" charset="0"/>
              </a:rPr>
              <a:t>Other uses: </a:t>
            </a:r>
          </a:p>
          <a:p>
            <a:pPr>
              <a:lnSpc>
                <a:spcPct val="150000"/>
              </a:lnSpc>
            </a:pPr>
            <a:r>
              <a:rPr lang="en-US" sz="3200" dirty="0">
                <a:latin typeface="Times New Roman" panose="02020603050405020304" pitchFamily="18" charset="0"/>
                <a:cs typeface="Times New Roman" panose="02020603050405020304" pitchFamily="18" charset="0"/>
              </a:rPr>
              <a:t> Alcoholism </a:t>
            </a:r>
          </a:p>
          <a:p>
            <a:pPr>
              <a:lnSpc>
                <a:spcPct val="150000"/>
              </a:lnSpc>
            </a:pPr>
            <a:r>
              <a:rPr lang="en-US" sz="3200" dirty="0">
                <a:latin typeface="Times New Roman" panose="02020603050405020304" pitchFamily="18" charset="0"/>
                <a:cs typeface="Times New Roman" panose="02020603050405020304" pitchFamily="18" charset="0"/>
              </a:rPr>
              <a:t> Bulimia </a:t>
            </a:r>
          </a:p>
          <a:p>
            <a:pPr>
              <a:lnSpc>
                <a:spcPct val="150000"/>
              </a:lnSpc>
            </a:pPr>
            <a:r>
              <a:rPr lang="en-US" sz="3200" dirty="0">
                <a:latin typeface="Times New Roman" panose="02020603050405020304" pitchFamily="18" charset="0"/>
                <a:cs typeface="Times New Roman" panose="02020603050405020304" pitchFamily="18" charset="0"/>
              </a:rPr>
              <a:t>Schizophrenia</a:t>
            </a:r>
          </a:p>
        </p:txBody>
      </p:sp>
    </p:spTree>
    <p:extLst>
      <p:ext uri="{BB962C8B-B14F-4D97-AF65-F5344CB8AC3E}">
        <p14:creationId xmlns:p14="http://schemas.microsoft.com/office/powerpoint/2010/main" val="34435038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B55039-1B98-4042-9F2A-F2C6D7081677}"/>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FB7A720E-101A-4974-AFF0-54EFEFF3D73D}"/>
              </a:ext>
            </a:extLst>
          </p:cNvPr>
          <p:cNvSpPr>
            <a:spLocks noGrp="1"/>
          </p:cNvSpPr>
          <p:nvPr>
            <p:ph idx="1"/>
          </p:nvPr>
        </p:nvSpPr>
        <p:spPr/>
        <p:txBody>
          <a:bodyPr/>
          <a:lstStyle/>
          <a:p>
            <a:pPr>
              <a:lnSpc>
                <a:spcPct val="150000"/>
              </a:lnSpc>
            </a:pPr>
            <a:r>
              <a:rPr lang="en-US" sz="3200" dirty="0"/>
              <a:t>Clients with major depression may require hospitalization with close observation and suicide precautions until the antidepressant medications reach their peak effect. </a:t>
            </a:r>
          </a:p>
          <a:p>
            <a:endParaRPr lang="en-US" dirty="0"/>
          </a:p>
        </p:txBody>
      </p:sp>
    </p:spTree>
    <p:extLst>
      <p:ext uri="{BB962C8B-B14F-4D97-AF65-F5344CB8AC3E}">
        <p14:creationId xmlns:p14="http://schemas.microsoft.com/office/powerpoint/2010/main" val="142756154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53E7B4-7FDD-4BDA-8CF7-6C9B48CA74BD}"/>
              </a:ext>
            </a:extLst>
          </p:cNvPr>
          <p:cNvSpPr>
            <a:spLocks noGrp="1"/>
          </p:cNvSpPr>
          <p:nvPr>
            <p:ph type="title"/>
          </p:nvPr>
        </p:nvSpPr>
        <p:spPr/>
        <p:txBody>
          <a:bodyPr/>
          <a:lstStyle/>
          <a:p>
            <a:pPr algn="ctr"/>
            <a:r>
              <a:rPr lang="en-US" b="1" dirty="0"/>
              <a:t>Pharmacokinetics</a:t>
            </a:r>
          </a:p>
        </p:txBody>
      </p:sp>
      <p:sp>
        <p:nvSpPr>
          <p:cNvPr id="3" name="Content Placeholder 2">
            <a:extLst>
              <a:ext uri="{FF2B5EF4-FFF2-40B4-BE49-F238E27FC236}">
                <a16:creationId xmlns:a16="http://schemas.microsoft.com/office/drawing/2014/main" id="{709D6AFD-205A-41E2-BD13-E12A43D81F89}"/>
              </a:ext>
            </a:extLst>
          </p:cNvPr>
          <p:cNvSpPr>
            <a:spLocks noGrp="1"/>
          </p:cNvSpPr>
          <p:nvPr>
            <p:ph idx="1"/>
          </p:nvPr>
        </p:nvSpPr>
        <p:spPr>
          <a:xfrm>
            <a:off x="838200" y="1417834"/>
            <a:ext cx="10515600" cy="4759129"/>
          </a:xfrm>
        </p:spPr>
        <p:txBody>
          <a:bodyPr>
            <a:normAutofit/>
          </a:bodyPr>
          <a:lstStyle/>
          <a:p>
            <a:r>
              <a:rPr lang="en-US" b="1" dirty="0"/>
              <a:t>Absorption </a:t>
            </a:r>
            <a:r>
              <a:rPr lang="en-US" dirty="0"/>
              <a:t>:rate and extent vary with dose form. absorption is complete within  hours of oral use.</a:t>
            </a:r>
          </a:p>
          <a:p>
            <a:r>
              <a:rPr lang="en-US" b="1" dirty="0"/>
              <a:t>Distribution</a:t>
            </a:r>
            <a:r>
              <a:rPr lang="en-US" dirty="0"/>
              <a:t> :wide distribution in the body, concentration in thyroid gland, bone and brain tissue exceed serum levels.</a:t>
            </a:r>
          </a:p>
          <a:p>
            <a:r>
              <a:rPr lang="en-US" b="1" dirty="0"/>
              <a:t>Metabolism</a:t>
            </a:r>
            <a:r>
              <a:rPr lang="en-US" dirty="0"/>
              <a:t> </a:t>
            </a:r>
            <a:r>
              <a:rPr lang="en-US" dirty="0">
                <a:solidFill>
                  <a:prstClr val="black"/>
                </a:solidFill>
              </a:rPr>
              <a:t>:not metabolized </a:t>
            </a:r>
          </a:p>
          <a:p>
            <a:r>
              <a:rPr lang="en-US" b="1" dirty="0">
                <a:solidFill>
                  <a:prstClr val="black"/>
                </a:solidFill>
              </a:rPr>
              <a:t>Excretion </a:t>
            </a:r>
            <a:r>
              <a:rPr lang="en-US" dirty="0">
                <a:solidFill>
                  <a:prstClr val="black"/>
                </a:solidFill>
              </a:rPr>
              <a:t>: excreted unchanged in urine. Half lif18 hours (adolescence)to 3 hour (elderly).</a:t>
            </a:r>
          </a:p>
          <a:p>
            <a:pPr marL="0" indent="0">
              <a:buNone/>
            </a:pPr>
            <a:r>
              <a:rPr lang="en-US" b="1" dirty="0">
                <a:solidFill>
                  <a:prstClr val="black"/>
                </a:solidFill>
              </a:rPr>
              <a:t>Dosage adults :</a:t>
            </a:r>
            <a:r>
              <a:rPr lang="en-US" dirty="0">
                <a:solidFill>
                  <a:prstClr val="black"/>
                </a:solidFill>
              </a:rPr>
              <a:t>300mg to six hundred mg up to </a:t>
            </a:r>
            <a:r>
              <a:rPr lang="en-US" dirty="0" err="1">
                <a:solidFill>
                  <a:prstClr val="black"/>
                </a:solidFill>
              </a:rPr>
              <a:t>q.i.d</a:t>
            </a:r>
            <a:r>
              <a:rPr lang="en-US" dirty="0">
                <a:solidFill>
                  <a:prstClr val="black"/>
                </a:solidFill>
              </a:rPr>
              <a:t> increasing to achieve optimal dosage. </a:t>
            </a:r>
            <a:endParaRPr lang="en-US" b="1" dirty="0">
              <a:solidFill>
                <a:prstClr val="black"/>
              </a:solidFill>
            </a:endParaRPr>
          </a:p>
        </p:txBody>
      </p:sp>
    </p:spTree>
    <p:extLst>
      <p:ext uri="{BB962C8B-B14F-4D97-AF65-F5344CB8AC3E}">
        <p14:creationId xmlns:p14="http://schemas.microsoft.com/office/powerpoint/2010/main" val="38046093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DAC0BD-1C68-4F80-B5D3-7515E881F52E}"/>
              </a:ext>
            </a:extLst>
          </p:cNvPr>
          <p:cNvSpPr>
            <a:spLocks noGrp="1"/>
          </p:cNvSpPr>
          <p:nvPr>
            <p:ph type="title"/>
          </p:nvPr>
        </p:nvSpPr>
        <p:spPr>
          <a:xfrm>
            <a:off x="838200" y="195209"/>
            <a:ext cx="10515600" cy="688369"/>
          </a:xfrm>
        </p:spPr>
        <p:txBody>
          <a:bodyPr>
            <a:normAutofit fontScale="90000"/>
          </a:bodyPr>
          <a:lstStyle/>
          <a:p>
            <a:pPr algn="ctr"/>
            <a:r>
              <a:rPr lang="en-US" b="1" dirty="0"/>
              <a:t>Side effects</a:t>
            </a:r>
          </a:p>
        </p:txBody>
      </p:sp>
      <p:sp>
        <p:nvSpPr>
          <p:cNvPr id="3" name="Content Placeholder 2">
            <a:extLst>
              <a:ext uri="{FF2B5EF4-FFF2-40B4-BE49-F238E27FC236}">
                <a16:creationId xmlns:a16="http://schemas.microsoft.com/office/drawing/2014/main" id="{F6B66CE6-64F1-47AB-9DAF-99391287DC58}"/>
              </a:ext>
            </a:extLst>
          </p:cNvPr>
          <p:cNvSpPr>
            <a:spLocks noGrp="1"/>
          </p:cNvSpPr>
          <p:nvPr>
            <p:ph idx="1"/>
          </p:nvPr>
        </p:nvSpPr>
        <p:spPr>
          <a:xfrm>
            <a:off x="838200" y="1047964"/>
            <a:ext cx="10515600" cy="5465852"/>
          </a:xfrm>
        </p:spPr>
        <p:txBody>
          <a:bodyPr>
            <a:normAutofit fontScale="77500" lnSpcReduction="20000"/>
          </a:bodyPr>
          <a:lstStyle/>
          <a:p>
            <a:pPr>
              <a:lnSpc>
                <a:spcPct val="150000"/>
              </a:lnSpc>
            </a:pPr>
            <a:r>
              <a:rPr lang="en-US" sz="3500" dirty="0">
                <a:latin typeface="Times New Roman" panose="02020603050405020304" pitchFamily="18" charset="0"/>
                <a:cs typeface="Times New Roman" panose="02020603050405020304" pitchFamily="18" charset="0"/>
              </a:rPr>
              <a:t>Gastrointestinal distress (nausea, diarrhea, abdominal pain).</a:t>
            </a:r>
          </a:p>
          <a:p>
            <a:pPr>
              <a:lnSpc>
                <a:spcPct val="150000"/>
              </a:lnSpc>
            </a:pPr>
            <a:r>
              <a:rPr lang="en-US" sz="3500" dirty="0">
                <a:latin typeface="Times New Roman" panose="02020603050405020304" pitchFamily="18" charset="0"/>
                <a:cs typeface="Times New Roman" panose="02020603050405020304" pitchFamily="18" charset="0"/>
              </a:rPr>
              <a:t>Fine hand tremors that can interfere with purposeful motor skills and can be exacerbated by factors such as stress and caffeine.</a:t>
            </a:r>
          </a:p>
          <a:p>
            <a:pPr>
              <a:lnSpc>
                <a:spcPct val="150000"/>
              </a:lnSpc>
            </a:pPr>
            <a:r>
              <a:rPr lang="en-US" sz="3500" dirty="0">
                <a:latin typeface="Times New Roman" panose="02020603050405020304" pitchFamily="18" charset="0"/>
                <a:cs typeface="Times New Roman" panose="02020603050405020304" pitchFamily="18" charset="0"/>
              </a:rPr>
              <a:t>Polyuria, mild thirst.</a:t>
            </a:r>
          </a:p>
          <a:p>
            <a:pPr>
              <a:lnSpc>
                <a:spcPct val="150000"/>
              </a:lnSpc>
            </a:pPr>
            <a:r>
              <a:rPr lang="en-US" sz="3500" dirty="0">
                <a:latin typeface="Times New Roman" panose="02020603050405020304" pitchFamily="18" charset="0"/>
                <a:cs typeface="Times New Roman" panose="02020603050405020304" pitchFamily="18" charset="0"/>
              </a:rPr>
              <a:t>Weight gain</a:t>
            </a:r>
          </a:p>
          <a:p>
            <a:pPr>
              <a:lnSpc>
                <a:spcPct val="150000"/>
              </a:lnSpc>
            </a:pPr>
            <a:r>
              <a:rPr lang="en-US" sz="3500" dirty="0">
                <a:latin typeface="Times New Roman" panose="02020603050405020304" pitchFamily="18" charset="0"/>
                <a:cs typeface="Times New Roman" panose="02020603050405020304" pitchFamily="18" charset="0"/>
              </a:rPr>
              <a:t> Renal toxicity</a:t>
            </a:r>
          </a:p>
          <a:p>
            <a:pPr marL="0" indent="0">
              <a:lnSpc>
                <a:spcPct val="150000"/>
              </a:lnSpc>
              <a:buNone/>
            </a:pPr>
            <a:r>
              <a:rPr lang="en-US" sz="3500" dirty="0">
                <a:latin typeface="Times New Roman" panose="02020603050405020304" pitchFamily="18" charset="0"/>
                <a:cs typeface="Times New Roman" panose="02020603050405020304" pitchFamily="18" charset="0"/>
              </a:rPr>
              <a:t>Goiter and hypothyroidism with long-term treatment Brady dysrhythmia, hypotension, and electrolyte imbalances .</a:t>
            </a:r>
          </a:p>
          <a:p>
            <a:endParaRPr lang="en-US" dirty="0"/>
          </a:p>
        </p:txBody>
      </p:sp>
    </p:spTree>
    <p:extLst>
      <p:ext uri="{BB962C8B-B14F-4D97-AF65-F5344CB8AC3E}">
        <p14:creationId xmlns:p14="http://schemas.microsoft.com/office/powerpoint/2010/main" val="368177183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ED13CF-D734-4A57-809E-24B44D506435}"/>
              </a:ext>
            </a:extLst>
          </p:cNvPr>
          <p:cNvSpPr>
            <a:spLocks noGrp="1"/>
          </p:cNvSpPr>
          <p:nvPr>
            <p:ph type="title"/>
          </p:nvPr>
        </p:nvSpPr>
        <p:spPr>
          <a:xfrm flipV="1">
            <a:off x="838200" y="246580"/>
            <a:ext cx="10515600" cy="118545"/>
          </a:xfrm>
        </p:spPr>
        <p:txBody>
          <a:bodyPr>
            <a:normAutofit fontScale="90000"/>
          </a:bodyPr>
          <a:lstStyle/>
          <a:p>
            <a:endParaRPr lang="en-US" b="1" dirty="0">
              <a:latin typeface="+mn-lt"/>
            </a:endParaRPr>
          </a:p>
        </p:txBody>
      </p:sp>
      <p:sp>
        <p:nvSpPr>
          <p:cNvPr id="3" name="Content Placeholder 2">
            <a:extLst>
              <a:ext uri="{FF2B5EF4-FFF2-40B4-BE49-F238E27FC236}">
                <a16:creationId xmlns:a16="http://schemas.microsoft.com/office/drawing/2014/main" id="{7FE09EA4-7791-4860-A5C6-950B471D405C}"/>
              </a:ext>
            </a:extLst>
          </p:cNvPr>
          <p:cNvSpPr>
            <a:spLocks noGrp="1"/>
          </p:cNvSpPr>
          <p:nvPr>
            <p:ph idx="1"/>
          </p:nvPr>
        </p:nvSpPr>
        <p:spPr>
          <a:xfrm>
            <a:off x="838200" y="482885"/>
            <a:ext cx="10515600" cy="5752693"/>
          </a:xfrm>
        </p:spPr>
        <p:txBody>
          <a:bodyPr>
            <a:normAutofit/>
          </a:bodyPr>
          <a:lstStyle/>
          <a:p>
            <a:pPr marL="0" indent="0" algn="ctr">
              <a:lnSpc>
                <a:spcPct val="150000"/>
              </a:lnSpc>
              <a:buNone/>
            </a:pPr>
            <a:r>
              <a:rPr lang="en-US" sz="3200" b="1" dirty="0">
                <a:solidFill>
                  <a:prstClr val="black"/>
                </a:solidFill>
                <a:latin typeface="Times New Roman" panose="02020603050405020304" pitchFamily="18" charset="0"/>
                <a:cs typeface="Times New Roman" panose="02020603050405020304" pitchFamily="18" charset="0"/>
              </a:rPr>
              <a:t>Contraindications/Precautions</a:t>
            </a:r>
            <a:endParaRPr lang="en-US" sz="3200" dirty="0">
              <a:latin typeface="Times New Roman" panose="02020603050405020304" pitchFamily="18" charset="0"/>
              <a:cs typeface="Times New Roman" panose="02020603050405020304" pitchFamily="18" charset="0"/>
            </a:endParaRPr>
          </a:p>
          <a:p>
            <a:pPr>
              <a:lnSpc>
                <a:spcPct val="150000"/>
              </a:lnSpc>
            </a:pPr>
            <a:r>
              <a:rPr lang="en-US" sz="3200" dirty="0">
                <a:latin typeface="Times New Roman" panose="02020603050405020304" pitchFamily="18" charset="0"/>
                <a:cs typeface="Times New Roman" panose="02020603050405020304" pitchFamily="18" charset="0"/>
              </a:rPr>
              <a:t>Lithium is Pregnancy Risk Category D. This medication is teratogenic, especially during the first trimester. </a:t>
            </a:r>
          </a:p>
          <a:p>
            <a:pPr>
              <a:lnSpc>
                <a:spcPct val="150000"/>
              </a:lnSpc>
            </a:pPr>
            <a:r>
              <a:rPr lang="en-US" sz="3200" dirty="0">
                <a:latin typeface="Times New Roman" panose="02020603050405020304" pitchFamily="18" charset="0"/>
                <a:cs typeface="Times New Roman" panose="02020603050405020304" pitchFamily="18" charset="0"/>
              </a:rPr>
              <a:t> Discourage clients from breastfeeding if lithium therapy is necessary. </a:t>
            </a:r>
          </a:p>
          <a:p>
            <a:pPr>
              <a:lnSpc>
                <a:spcPct val="150000"/>
              </a:lnSpc>
            </a:pPr>
            <a:r>
              <a:rPr lang="en-US" sz="3200" dirty="0">
                <a:latin typeface="Times New Roman" panose="02020603050405020304" pitchFamily="18" charset="0"/>
                <a:cs typeface="Times New Roman" panose="02020603050405020304" pitchFamily="18" charset="0"/>
              </a:rPr>
              <a:t>Use cautiously in clients with renal dysfunction, heart disease, sodium depletion, and dehydration</a:t>
            </a:r>
          </a:p>
        </p:txBody>
      </p:sp>
    </p:spTree>
    <p:extLst>
      <p:ext uri="{BB962C8B-B14F-4D97-AF65-F5344CB8AC3E}">
        <p14:creationId xmlns:p14="http://schemas.microsoft.com/office/powerpoint/2010/main" val="348803240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F260A7-FA72-48E4-8F10-CA388B09C265}"/>
              </a:ext>
            </a:extLst>
          </p:cNvPr>
          <p:cNvSpPr>
            <a:spLocks noGrp="1"/>
          </p:cNvSpPr>
          <p:nvPr>
            <p:ph type="title"/>
          </p:nvPr>
        </p:nvSpPr>
        <p:spPr>
          <a:xfrm>
            <a:off x="838200" y="365126"/>
            <a:ext cx="10515600" cy="220502"/>
          </a:xfrm>
        </p:spPr>
        <p:txBody>
          <a:bodyPr>
            <a:normAutofit fontScale="90000"/>
          </a:bodyPr>
          <a:lstStyle/>
          <a:p>
            <a:endParaRPr lang="en-US" b="1" dirty="0"/>
          </a:p>
        </p:txBody>
      </p:sp>
      <p:sp>
        <p:nvSpPr>
          <p:cNvPr id="3" name="Content Placeholder 2">
            <a:extLst>
              <a:ext uri="{FF2B5EF4-FFF2-40B4-BE49-F238E27FC236}">
                <a16:creationId xmlns:a16="http://schemas.microsoft.com/office/drawing/2014/main" id="{A06EA677-7434-45B7-92D3-8BDC200A787A}"/>
              </a:ext>
            </a:extLst>
          </p:cNvPr>
          <p:cNvSpPr>
            <a:spLocks noGrp="1"/>
          </p:cNvSpPr>
          <p:nvPr>
            <p:ph idx="1"/>
          </p:nvPr>
        </p:nvSpPr>
        <p:spPr>
          <a:xfrm>
            <a:off x="729465" y="585628"/>
            <a:ext cx="10624335" cy="5774075"/>
          </a:xfrm>
        </p:spPr>
        <p:txBody>
          <a:bodyPr>
            <a:normAutofit/>
          </a:bodyPr>
          <a:lstStyle/>
          <a:p>
            <a:pPr marL="0" indent="0" algn="ctr">
              <a:lnSpc>
                <a:spcPct val="150000"/>
              </a:lnSpc>
              <a:buNone/>
            </a:pPr>
            <a:r>
              <a:rPr lang="en-US" sz="3200" b="1" dirty="0"/>
              <a:t>Medication/Food Interactions</a:t>
            </a:r>
            <a:endParaRPr lang="en-US" sz="3200" dirty="0"/>
          </a:p>
          <a:p>
            <a:pPr>
              <a:lnSpc>
                <a:spcPct val="150000"/>
              </a:lnSpc>
            </a:pPr>
            <a:r>
              <a:rPr lang="en-US" sz="3200" dirty="0"/>
              <a:t>Sodium is excreted with the use of diuretics. Reduced serum sodium decreases lithium excretion, which can lead to toxicity.</a:t>
            </a:r>
          </a:p>
          <a:p>
            <a:pPr>
              <a:lnSpc>
                <a:spcPct val="150000"/>
              </a:lnSpc>
            </a:pPr>
            <a:r>
              <a:rPr lang="en-US" sz="3200" dirty="0"/>
              <a:t>Concurrent use of NSAIDs (ibuprofen [Motrin] and celecoxib [Celebrex]) will increase renal reabsorption of lithium, leading to toxicity. </a:t>
            </a:r>
          </a:p>
          <a:p>
            <a:endParaRPr lang="en-US" dirty="0"/>
          </a:p>
        </p:txBody>
      </p:sp>
    </p:spTree>
    <p:extLst>
      <p:ext uri="{BB962C8B-B14F-4D97-AF65-F5344CB8AC3E}">
        <p14:creationId xmlns:p14="http://schemas.microsoft.com/office/powerpoint/2010/main" val="122397363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BFF1A0-8534-435E-96D5-EF44A34F3BE4}"/>
              </a:ext>
            </a:extLst>
          </p:cNvPr>
          <p:cNvSpPr>
            <a:spLocks noGrp="1"/>
          </p:cNvSpPr>
          <p:nvPr>
            <p:ph type="title"/>
          </p:nvPr>
        </p:nvSpPr>
        <p:spPr>
          <a:xfrm>
            <a:off x="838200" y="365126"/>
            <a:ext cx="10515600" cy="382298"/>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B6DC5F66-6F3B-40BA-8B81-45B3C0CDD8D4}"/>
              </a:ext>
            </a:extLst>
          </p:cNvPr>
          <p:cNvSpPr>
            <a:spLocks noGrp="1"/>
          </p:cNvSpPr>
          <p:nvPr>
            <p:ph idx="1"/>
          </p:nvPr>
        </p:nvSpPr>
        <p:spPr>
          <a:xfrm>
            <a:off x="838200" y="1065475"/>
            <a:ext cx="10515600" cy="5111488"/>
          </a:xfrm>
        </p:spPr>
        <p:txBody>
          <a:bodyPr>
            <a:normAutofit fontScale="92500"/>
          </a:bodyPr>
          <a:lstStyle/>
          <a:p>
            <a:pPr marL="0" indent="0">
              <a:lnSpc>
                <a:spcPct val="150000"/>
              </a:lnSpc>
              <a:buNone/>
            </a:pPr>
            <a:r>
              <a:rPr lang="en-US" dirty="0"/>
              <a:t> </a:t>
            </a:r>
            <a:r>
              <a:rPr lang="en-US" sz="3200" dirty="0"/>
              <a:t>Avoid use of NSAIDs. </a:t>
            </a:r>
          </a:p>
          <a:p>
            <a:pPr marL="0" indent="0">
              <a:lnSpc>
                <a:spcPct val="150000"/>
              </a:lnSpc>
              <a:buNone/>
            </a:pPr>
            <a:r>
              <a:rPr lang="en-US" sz="3200" dirty="0"/>
              <a:t> Use aspirin as a mild analgesic.</a:t>
            </a:r>
          </a:p>
          <a:p>
            <a:pPr>
              <a:lnSpc>
                <a:spcPct val="150000"/>
              </a:lnSpc>
            </a:pPr>
            <a:r>
              <a:rPr lang="en-US" sz="3200" dirty="0"/>
              <a:t> Anticholinergics (antihistamines, tricyclic antidepressants) can induce urinary retention and polyuria, leading to abdominal discomfort </a:t>
            </a:r>
          </a:p>
          <a:p>
            <a:pPr>
              <a:lnSpc>
                <a:spcPct val="150000"/>
              </a:lnSpc>
            </a:pPr>
            <a:r>
              <a:rPr lang="en-US" sz="3200" dirty="0"/>
              <a:t> Advise clients to avoid medications with anticholinergic effects. </a:t>
            </a:r>
          </a:p>
          <a:p>
            <a:endParaRPr lang="en-US" dirty="0"/>
          </a:p>
        </p:txBody>
      </p:sp>
    </p:spTree>
    <p:extLst>
      <p:ext uri="{BB962C8B-B14F-4D97-AF65-F5344CB8AC3E}">
        <p14:creationId xmlns:p14="http://schemas.microsoft.com/office/powerpoint/2010/main" val="289339896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7DE8E69-8B59-4BE2-8325-2529F5DC89B6}"/>
              </a:ext>
            </a:extLst>
          </p:cNvPr>
          <p:cNvSpPr>
            <a:spLocks noGrp="1"/>
          </p:cNvSpPr>
          <p:nvPr>
            <p:ph idx="1"/>
          </p:nvPr>
        </p:nvSpPr>
        <p:spPr>
          <a:xfrm>
            <a:off x="838200" y="152400"/>
            <a:ext cx="10515600" cy="6330462"/>
          </a:xfrm>
        </p:spPr>
        <p:txBody>
          <a:bodyPr>
            <a:normAutofit/>
          </a:bodyPr>
          <a:lstStyle/>
          <a:p>
            <a:pPr marL="0" indent="0">
              <a:lnSpc>
                <a:spcPct val="150000"/>
              </a:lnSpc>
              <a:buNone/>
            </a:pPr>
            <a:r>
              <a:rPr lang="en-US" sz="3200" b="1" dirty="0">
                <a:solidFill>
                  <a:prstClr val="black"/>
                </a:solidFill>
                <a:ea typeface="+mj-ea"/>
                <a:cs typeface="+mj-cs"/>
              </a:rPr>
              <a:t>                                    Nursing Administration</a:t>
            </a:r>
            <a:endParaRPr lang="en-US" sz="3200" b="1" dirty="0"/>
          </a:p>
          <a:p>
            <a:pPr>
              <a:lnSpc>
                <a:spcPct val="150000"/>
              </a:lnSpc>
            </a:pPr>
            <a:r>
              <a:rPr lang="en-US" dirty="0"/>
              <a:t>Monitor plasma lithium levels while undergoing treatment. At initiation of treatment, monitor levels every 2 to 3 days and then every 1 to 3 months. Lithium blood levels should be obtained in the morning, usually 12 hr. after the last dose. </a:t>
            </a:r>
          </a:p>
          <a:p>
            <a:pPr>
              <a:lnSpc>
                <a:spcPct val="150000"/>
              </a:lnSpc>
            </a:pPr>
            <a:r>
              <a:rPr lang="en-US" dirty="0"/>
              <a:t> During initial treatment of a manic episode, levels should be between 0.8 to 1.4 mEq/L. </a:t>
            </a:r>
          </a:p>
        </p:txBody>
      </p:sp>
    </p:spTree>
    <p:extLst>
      <p:ext uri="{BB962C8B-B14F-4D97-AF65-F5344CB8AC3E}">
        <p14:creationId xmlns:p14="http://schemas.microsoft.com/office/powerpoint/2010/main" val="71743006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0DDCC7-6EC8-4B34-9ADE-416229210670}"/>
              </a:ext>
            </a:extLst>
          </p:cNvPr>
          <p:cNvSpPr>
            <a:spLocks noGrp="1"/>
          </p:cNvSpPr>
          <p:nvPr>
            <p:ph type="title"/>
          </p:nvPr>
        </p:nvSpPr>
        <p:spPr>
          <a:xfrm>
            <a:off x="838200" y="365126"/>
            <a:ext cx="10515600" cy="493616"/>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C00CAEB6-0E55-4D85-92BD-34843FB4156B}"/>
              </a:ext>
            </a:extLst>
          </p:cNvPr>
          <p:cNvSpPr>
            <a:spLocks noGrp="1"/>
          </p:cNvSpPr>
          <p:nvPr>
            <p:ph idx="1"/>
          </p:nvPr>
        </p:nvSpPr>
        <p:spPr>
          <a:xfrm>
            <a:off x="838200" y="1137037"/>
            <a:ext cx="10515600" cy="5039926"/>
          </a:xfrm>
        </p:spPr>
        <p:txBody>
          <a:bodyPr/>
          <a:lstStyle/>
          <a:p>
            <a:pPr>
              <a:lnSpc>
                <a:spcPct val="100000"/>
              </a:lnSpc>
            </a:pPr>
            <a:r>
              <a:rPr lang="en-US" sz="3200" dirty="0"/>
              <a:t>Maintenance level range is between 0.4 to 1.0 </a:t>
            </a:r>
            <a:r>
              <a:rPr lang="en-US" sz="3200" dirty="0" err="1"/>
              <a:t>mEq</a:t>
            </a:r>
            <a:r>
              <a:rPr lang="en-US" sz="3200" dirty="0"/>
              <a:t>/L. </a:t>
            </a:r>
          </a:p>
          <a:p>
            <a:pPr>
              <a:lnSpc>
                <a:spcPct val="100000"/>
              </a:lnSpc>
            </a:pPr>
            <a:r>
              <a:rPr lang="en-US" sz="3200" dirty="0"/>
              <a:t>Plasma levels &gt; 1.5 </a:t>
            </a:r>
            <a:r>
              <a:rPr lang="en-US" sz="3200" dirty="0" err="1"/>
              <a:t>mEq</a:t>
            </a:r>
            <a:r>
              <a:rPr lang="en-US" sz="3200" dirty="0"/>
              <a:t>/L can result in toxicity. </a:t>
            </a:r>
          </a:p>
          <a:p>
            <a:pPr>
              <a:lnSpc>
                <a:spcPct val="100000"/>
              </a:lnSpc>
            </a:pPr>
            <a:r>
              <a:rPr lang="en-US" sz="3200" dirty="0"/>
              <a:t> Care for clients who have a toxic plasma lithium level in an inpatient setting and provide supportive measures. Hemodialysis may be indicated. </a:t>
            </a:r>
          </a:p>
          <a:p>
            <a:pPr>
              <a:lnSpc>
                <a:spcPct val="100000"/>
              </a:lnSpc>
            </a:pPr>
            <a:r>
              <a:rPr lang="en-US" sz="3200" dirty="0"/>
              <a:t>Advise clients that effects begin within 7 to 14 days. </a:t>
            </a:r>
          </a:p>
          <a:p>
            <a:pPr marL="0" indent="0">
              <a:buNone/>
            </a:pPr>
            <a:endParaRPr lang="en-US" dirty="0"/>
          </a:p>
        </p:txBody>
      </p:sp>
    </p:spTree>
    <p:extLst>
      <p:ext uri="{BB962C8B-B14F-4D97-AF65-F5344CB8AC3E}">
        <p14:creationId xmlns:p14="http://schemas.microsoft.com/office/powerpoint/2010/main" val="7501917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64D8E4F-70A5-44D5-AF73-68ACEC116E18}"/>
              </a:ext>
            </a:extLst>
          </p:cNvPr>
          <p:cNvSpPr>
            <a:spLocks noGrp="1"/>
          </p:cNvSpPr>
          <p:nvPr>
            <p:ph idx="1"/>
          </p:nvPr>
        </p:nvSpPr>
        <p:spPr>
          <a:xfrm>
            <a:off x="838200" y="105508"/>
            <a:ext cx="10515600" cy="6471138"/>
          </a:xfrm>
        </p:spPr>
        <p:txBody>
          <a:bodyPr>
            <a:normAutofit/>
          </a:bodyPr>
          <a:lstStyle/>
          <a:p>
            <a:pPr marL="0" lvl="0" indent="0">
              <a:lnSpc>
                <a:spcPct val="150000"/>
              </a:lnSpc>
              <a:buNone/>
            </a:pPr>
            <a:r>
              <a:rPr lang="en-US" sz="3200" b="1" dirty="0">
                <a:solidFill>
                  <a:prstClr val="black"/>
                </a:solidFill>
                <a:ea typeface="+mj-ea"/>
                <a:cs typeface="+mj-cs"/>
              </a:rPr>
              <a:t>                              Nursing administration cont</a:t>
            </a:r>
            <a:r>
              <a:rPr lang="en-US" sz="3200" b="1" dirty="0">
                <a:solidFill>
                  <a:prstClr val="black"/>
                </a:solidFill>
                <a:latin typeface="Calibri Light" panose="020F0302020204030204"/>
                <a:ea typeface="+mj-ea"/>
                <a:cs typeface="+mj-cs"/>
              </a:rPr>
              <a:t>.’</a:t>
            </a:r>
            <a:endParaRPr lang="en-US" sz="3200" b="1" dirty="0">
              <a:solidFill>
                <a:prstClr val="black"/>
              </a:solidFill>
            </a:endParaRPr>
          </a:p>
          <a:p>
            <a:pPr>
              <a:lnSpc>
                <a:spcPct val="150000"/>
              </a:lnSpc>
            </a:pPr>
            <a:r>
              <a:rPr lang="en-US" dirty="0">
                <a:solidFill>
                  <a:prstClr val="black"/>
                </a:solidFill>
              </a:rPr>
              <a:t>Advise clients to take lithium as prescribed. Lithium must be administered in 2 to 3 doses daily due to a short half life. Taking lithium with food will help decrease GI distress. </a:t>
            </a:r>
          </a:p>
          <a:p>
            <a:pPr lvl="0">
              <a:lnSpc>
                <a:spcPct val="150000"/>
              </a:lnSpc>
            </a:pPr>
            <a:r>
              <a:rPr lang="en-US" dirty="0">
                <a:solidFill>
                  <a:prstClr val="black"/>
                </a:solidFill>
              </a:rPr>
              <a:t> Encourage clients to adhere to laboratory appointments needed to monitor lithium effectiveness and adverse effects. Emphasize the high risk of toxicity due to the narrow therapeutic range. </a:t>
            </a:r>
          </a:p>
          <a:p>
            <a:endParaRPr lang="en-US" dirty="0"/>
          </a:p>
        </p:txBody>
      </p:sp>
    </p:spTree>
    <p:extLst>
      <p:ext uri="{BB962C8B-B14F-4D97-AF65-F5344CB8AC3E}">
        <p14:creationId xmlns:p14="http://schemas.microsoft.com/office/powerpoint/2010/main" val="374026326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9546ED-E559-41BF-A612-D52CA18BCC51}"/>
              </a:ext>
            </a:extLst>
          </p:cNvPr>
          <p:cNvSpPr>
            <a:spLocks noGrp="1"/>
          </p:cNvSpPr>
          <p:nvPr>
            <p:ph type="title"/>
          </p:nvPr>
        </p:nvSpPr>
        <p:spPr>
          <a:xfrm>
            <a:off x="838200" y="365126"/>
            <a:ext cx="10515600" cy="223272"/>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AF07E791-0640-4589-B02F-71FA3CA21594}"/>
              </a:ext>
            </a:extLst>
          </p:cNvPr>
          <p:cNvSpPr>
            <a:spLocks noGrp="1"/>
          </p:cNvSpPr>
          <p:nvPr>
            <p:ph idx="1"/>
          </p:nvPr>
        </p:nvSpPr>
        <p:spPr>
          <a:xfrm>
            <a:off x="838200" y="699715"/>
            <a:ext cx="10515600" cy="5477248"/>
          </a:xfrm>
        </p:spPr>
        <p:txBody>
          <a:bodyPr>
            <a:normAutofit/>
          </a:bodyPr>
          <a:lstStyle/>
          <a:p>
            <a:pPr lvl="0">
              <a:lnSpc>
                <a:spcPct val="150000"/>
              </a:lnSpc>
            </a:pPr>
            <a:r>
              <a:rPr lang="en-US" sz="3200" dirty="0">
                <a:solidFill>
                  <a:prstClr val="black"/>
                </a:solidFill>
              </a:rPr>
              <a:t>Provide nutritional counseling. Stress the importance of adequate fluid and sodium intake. </a:t>
            </a:r>
          </a:p>
          <a:p>
            <a:pPr lvl="0">
              <a:lnSpc>
                <a:spcPct val="150000"/>
              </a:lnSpc>
            </a:pPr>
            <a:r>
              <a:rPr lang="en-US" sz="3200" dirty="0">
                <a:solidFill>
                  <a:prstClr val="black"/>
                </a:solidFill>
              </a:rPr>
              <a:t> Instruct clients to monitor for signs of toxicity and when to contact the provider. Clients should stop taking medication and seek medical attention if experiencing diarrhea, vomiting, or excessive sweating.</a:t>
            </a:r>
          </a:p>
          <a:p>
            <a:endParaRPr lang="en-US" dirty="0"/>
          </a:p>
        </p:txBody>
      </p:sp>
    </p:spTree>
    <p:extLst>
      <p:ext uri="{BB962C8B-B14F-4D97-AF65-F5344CB8AC3E}">
        <p14:creationId xmlns:p14="http://schemas.microsoft.com/office/powerpoint/2010/main" val="91245145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9D88D3A-F7A6-41D5-BA57-7E1CF2117CF5}"/>
              </a:ext>
            </a:extLst>
          </p:cNvPr>
          <p:cNvSpPr>
            <a:spLocks noGrp="1"/>
          </p:cNvSpPr>
          <p:nvPr>
            <p:ph idx="1"/>
          </p:nvPr>
        </p:nvSpPr>
        <p:spPr>
          <a:xfrm>
            <a:off x="154112" y="140677"/>
            <a:ext cx="11712540" cy="6553199"/>
          </a:xfrm>
        </p:spPr>
        <p:txBody>
          <a:bodyPr>
            <a:normAutofit/>
          </a:bodyPr>
          <a:lstStyle/>
          <a:p>
            <a:pPr marL="0" indent="0">
              <a:lnSpc>
                <a:spcPct val="150000"/>
              </a:lnSpc>
              <a:buNone/>
            </a:pPr>
            <a:r>
              <a:rPr lang="en-US" sz="4400" b="1" dirty="0">
                <a:solidFill>
                  <a:prstClr val="black"/>
                </a:solidFill>
                <a:latin typeface="Calibri Light" panose="020F0302020204030204"/>
                <a:ea typeface="+mj-ea"/>
                <a:cs typeface="+mj-cs"/>
              </a:rPr>
              <a:t>              </a:t>
            </a:r>
            <a:r>
              <a:rPr lang="en-US" sz="3200" b="1" dirty="0">
                <a:solidFill>
                  <a:prstClr val="black"/>
                </a:solidFill>
                <a:latin typeface="Times New Roman" panose="02020603050405020304" pitchFamily="18" charset="0"/>
                <a:ea typeface="+mj-ea"/>
                <a:cs typeface="Times New Roman" panose="02020603050405020304" pitchFamily="18" charset="0"/>
              </a:rPr>
              <a:t>Other mood stabilizing drugs</a:t>
            </a:r>
            <a:endParaRPr lang="en-US" sz="3200" dirty="0">
              <a:latin typeface="Times New Roman" panose="02020603050405020304" pitchFamily="18" charset="0"/>
              <a:cs typeface="Times New Roman" panose="02020603050405020304" pitchFamily="18" charset="0"/>
            </a:endParaRPr>
          </a:p>
          <a:p>
            <a:pPr>
              <a:lnSpc>
                <a:spcPct val="150000"/>
              </a:lnSpc>
            </a:pPr>
            <a:r>
              <a:rPr lang="en-US" sz="3200" dirty="0">
                <a:latin typeface="Times New Roman" panose="02020603050405020304" pitchFamily="18" charset="0"/>
                <a:cs typeface="Times New Roman" panose="02020603050405020304" pitchFamily="18" charset="0"/>
              </a:rPr>
              <a:t>Carbamazepine (</a:t>
            </a:r>
            <a:r>
              <a:rPr lang="en-US" sz="3200" dirty="0" err="1">
                <a:latin typeface="Times New Roman" panose="02020603050405020304" pitchFamily="18" charset="0"/>
                <a:cs typeface="Times New Roman" panose="02020603050405020304" pitchFamily="18" charset="0"/>
              </a:rPr>
              <a:t>Tegretol</a:t>
            </a:r>
            <a:r>
              <a:rPr lang="en-US" sz="3200" dirty="0">
                <a:latin typeface="Times New Roman" panose="02020603050405020304" pitchFamily="18" charset="0"/>
                <a:cs typeface="Times New Roman" panose="02020603050405020304" pitchFamily="18" charset="0"/>
              </a:rPr>
              <a:t>) </a:t>
            </a:r>
          </a:p>
          <a:p>
            <a:pPr>
              <a:lnSpc>
                <a:spcPct val="150000"/>
              </a:lnSpc>
            </a:pPr>
            <a:r>
              <a:rPr lang="en-US" sz="3200" dirty="0">
                <a:latin typeface="Times New Roman" panose="02020603050405020304" pitchFamily="18" charset="0"/>
                <a:cs typeface="Times New Roman" panose="02020603050405020304" pitchFamily="18" charset="0"/>
              </a:rPr>
              <a:t> Valproic acid (Depakote) </a:t>
            </a:r>
          </a:p>
          <a:p>
            <a:pPr>
              <a:lnSpc>
                <a:spcPct val="150000"/>
              </a:lnSpc>
            </a:pPr>
            <a:r>
              <a:rPr lang="en-US" sz="3200" dirty="0">
                <a:latin typeface="Times New Roman" panose="02020603050405020304" pitchFamily="18" charset="0"/>
                <a:cs typeface="Times New Roman" panose="02020603050405020304" pitchFamily="18" charset="0"/>
              </a:rPr>
              <a:t>Lamotrigine (Lamictal) Purpose </a:t>
            </a:r>
          </a:p>
          <a:p>
            <a:pPr marL="0" indent="0">
              <a:lnSpc>
                <a:spcPct val="150000"/>
              </a:lnSpc>
              <a:buNone/>
            </a:pPr>
            <a:r>
              <a:rPr lang="en-US" sz="3200" dirty="0">
                <a:latin typeface="Times New Roman" panose="02020603050405020304" pitchFamily="18" charset="0"/>
                <a:cs typeface="Times New Roman" panose="02020603050405020304" pitchFamily="18" charset="0"/>
              </a:rPr>
              <a:t> </a:t>
            </a:r>
            <a:r>
              <a:rPr lang="en-US" sz="3200" b="1" dirty="0">
                <a:latin typeface="Times New Roman" panose="02020603050405020304" pitchFamily="18" charset="0"/>
                <a:cs typeface="Times New Roman" panose="02020603050405020304" pitchFamily="18" charset="0"/>
              </a:rPr>
              <a:t>Expected Pharmacological Action</a:t>
            </a:r>
            <a:r>
              <a:rPr lang="en-US" sz="3200" dirty="0">
                <a:latin typeface="Times New Roman" panose="02020603050405020304" pitchFamily="18" charset="0"/>
                <a:cs typeface="Times New Roman" panose="02020603050405020304" pitchFamily="18" charset="0"/>
              </a:rPr>
              <a:t>: AEDs help treat and manage bipolar disorders by various mechanisms, which include:  </a:t>
            </a:r>
          </a:p>
        </p:txBody>
      </p:sp>
    </p:spTree>
    <p:extLst>
      <p:ext uri="{BB962C8B-B14F-4D97-AF65-F5344CB8AC3E}">
        <p14:creationId xmlns:p14="http://schemas.microsoft.com/office/powerpoint/2010/main" val="38825680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468675-F295-4C4B-9CD6-E2E61E2C81D5}"/>
              </a:ext>
            </a:extLst>
          </p:cNvPr>
          <p:cNvSpPr>
            <a:spLocks noGrp="1"/>
          </p:cNvSpPr>
          <p:nvPr>
            <p:ph type="title"/>
          </p:nvPr>
        </p:nvSpPr>
        <p:spPr>
          <a:xfrm>
            <a:off x="838200" y="365126"/>
            <a:ext cx="10515600" cy="210228"/>
          </a:xfrm>
        </p:spPr>
        <p:txBody>
          <a:bodyPr>
            <a:normAutofit fontScale="90000"/>
          </a:bodyPr>
          <a:lstStyle/>
          <a:p>
            <a:endParaRPr lang="en-US" b="1" dirty="0"/>
          </a:p>
        </p:txBody>
      </p:sp>
      <p:sp>
        <p:nvSpPr>
          <p:cNvPr id="3" name="Content Placeholder 2">
            <a:extLst>
              <a:ext uri="{FF2B5EF4-FFF2-40B4-BE49-F238E27FC236}">
                <a16:creationId xmlns:a16="http://schemas.microsoft.com/office/drawing/2014/main" id="{37808382-F8E0-46D0-969C-2B429F8496D7}"/>
              </a:ext>
            </a:extLst>
          </p:cNvPr>
          <p:cNvSpPr>
            <a:spLocks noGrp="1"/>
          </p:cNvSpPr>
          <p:nvPr>
            <p:ph idx="1"/>
          </p:nvPr>
        </p:nvSpPr>
        <p:spPr>
          <a:xfrm>
            <a:off x="838200" y="652007"/>
            <a:ext cx="10515600" cy="5524956"/>
          </a:xfrm>
        </p:spPr>
        <p:txBody>
          <a:bodyPr>
            <a:normAutofit/>
          </a:bodyPr>
          <a:lstStyle/>
          <a:p>
            <a:pPr marL="0" lvl="0" indent="0">
              <a:lnSpc>
                <a:spcPct val="150000"/>
              </a:lnSpc>
              <a:buNone/>
            </a:pPr>
            <a:r>
              <a:rPr lang="en-US" sz="2000" dirty="0">
                <a:solidFill>
                  <a:prstClr val="black"/>
                </a:solidFill>
              </a:rPr>
              <a:t> </a:t>
            </a:r>
            <a:r>
              <a:rPr lang="en-US" sz="3200" dirty="0">
                <a:solidFill>
                  <a:prstClr val="black"/>
                </a:solidFill>
              </a:rPr>
              <a:t>Antidepressant mediations are classified into four main groups: </a:t>
            </a:r>
          </a:p>
          <a:p>
            <a:pPr>
              <a:lnSpc>
                <a:spcPct val="150000"/>
              </a:lnSpc>
              <a:buFont typeface="Wingdings" panose="05000000000000000000" pitchFamily="2" charset="2"/>
              <a:buChar char="Ø"/>
            </a:pPr>
            <a:r>
              <a:rPr lang="en-US" sz="3200" dirty="0">
                <a:solidFill>
                  <a:prstClr val="black"/>
                </a:solidFill>
              </a:rPr>
              <a:t> </a:t>
            </a:r>
            <a:r>
              <a:rPr lang="en-US" sz="3200" b="1" dirty="0">
                <a:solidFill>
                  <a:prstClr val="black"/>
                </a:solidFill>
              </a:rPr>
              <a:t>Tricyclic antidepressants </a:t>
            </a:r>
          </a:p>
          <a:p>
            <a:pPr>
              <a:lnSpc>
                <a:spcPct val="150000"/>
              </a:lnSpc>
              <a:buFont typeface="Wingdings" panose="05000000000000000000" pitchFamily="2" charset="2"/>
              <a:buChar char="Ø"/>
            </a:pPr>
            <a:r>
              <a:rPr lang="en-US" sz="3200" b="1" dirty="0">
                <a:solidFill>
                  <a:prstClr val="black"/>
                </a:solidFill>
              </a:rPr>
              <a:t> Selective serotonin reuptake inhibitors (SSRIs) </a:t>
            </a:r>
          </a:p>
          <a:p>
            <a:pPr>
              <a:lnSpc>
                <a:spcPct val="150000"/>
              </a:lnSpc>
              <a:buFont typeface="Wingdings" panose="05000000000000000000" pitchFamily="2" charset="2"/>
              <a:buChar char="Ø"/>
            </a:pPr>
            <a:r>
              <a:rPr lang="en-US" sz="3200" b="1" dirty="0">
                <a:solidFill>
                  <a:prstClr val="black"/>
                </a:solidFill>
              </a:rPr>
              <a:t> Monoamine oxidase inhibitors (MAOIs) </a:t>
            </a:r>
          </a:p>
          <a:p>
            <a:pPr>
              <a:lnSpc>
                <a:spcPct val="150000"/>
              </a:lnSpc>
              <a:buFont typeface="Wingdings" panose="05000000000000000000" pitchFamily="2" charset="2"/>
              <a:buChar char="Ø"/>
            </a:pPr>
            <a:r>
              <a:rPr lang="en-US" sz="3200" b="1" dirty="0">
                <a:solidFill>
                  <a:prstClr val="black"/>
                </a:solidFill>
              </a:rPr>
              <a:t> Atypical antidepressant </a:t>
            </a:r>
          </a:p>
          <a:p>
            <a:pPr marL="0" indent="0">
              <a:buNone/>
            </a:pPr>
            <a:endParaRPr lang="en-US" dirty="0"/>
          </a:p>
        </p:txBody>
      </p:sp>
    </p:spTree>
    <p:extLst>
      <p:ext uri="{BB962C8B-B14F-4D97-AF65-F5344CB8AC3E}">
        <p14:creationId xmlns:p14="http://schemas.microsoft.com/office/powerpoint/2010/main" val="165914006"/>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907A9B-1226-4137-AD5B-598A68AAA267}"/>
              </a:ext>
            </a:extLst>
          </p:cNvPr>
          <p:cNvSpPr>
            <a:spLocks noGrp="1"/>
          </p:cNvSpPr>
          <p:nvPr>
            <p:ph type="title"/>
          </p:nvPr>
        </p:nvSpPr>
        <p:spPr>
          <a:xfrm>
            <a:off x="838200" y="365126"/>
            <a:ext cx="10515600" cy="167612"/>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844BA257-779B-4D9C-941F-253A966C1911}"/>
              </a:ext>
            </a:extLst>
          </p:cNvPr>
          <p:cNvSpPr>
            <a:spLocks noGrp="1"/>
          </p:cNvSpPr>
          <p:nvPr>
            <p:ph idx="1"/>
          </p:nvPr>
        </p:nvSpPr>
        <p:spPr>
          <a:xfrm>
            <a:off x="838200" y="755374"/>
            <a:ext cx="10515600" cy="5421589"/>
          </a:xfrm>
        </p:spPr>
        <p:txBody>
          <a:bodyPr/>
          <a:lstStyle/>
          <a:p>
            <a:pPr>
              <a:lnSpc>
                <a:spcPct val="150000"/>
              </a:lnSpc>
            </a:pPr>
            <a:r>
              <a:rPr lang="en-US" dirty="0">
                <a:latin typeface="Times New Roman" panose="02020603050405020304" pitchFamily="18" charset="0"/>
                <a:cs typeface="Times New Roman" panose="02020603050405020304" pitchFamily="18" charset="0"/>
              </a:rPr>
              <a:t>Slowing the entrance of sodium and calcium back into the neuron and, thus extending the time it takes for the nerve to return to its active state. </a:t>
            </a:r>
          </a:p>
          <a:p>
            <a:pPr>
              <a:lnSpc>
                <a:spcPct val="150000"/>
              </a:lnSpc>
            </a:pPr>
            <a:r>
              <a:rPr lang="en-US" dirty="0">
                <a:latin typeface="Times New Roman" panose="02020603050405020304" pitchFamily="18" charset="0"/>
                <a:cs typeface="Times New Roman" panose="02020603050405020304" pitchFamily="18" charset="0"/>
              </a:rPr>
              <a:t>Potentiating the inhibitory effects of gamma butyric acid (GABA) </a:t>
            </a:r>
          </a:p>
          <a:p>
            <a:pPr>
              <a:lnSpc>
                <a:spcPct val="150000"/>
              </a:lnSpc>
            </a:pPr>
            <a:r>
              <a:rPr lang="en-US" dirty="0">
                <a:latin typeface="Times New Roman" panose="02020603050405020304" pitchFamily="18" charset="0"/>
                <a:cs typeface="Times New Roman" panose="02020603050405020304" pitchFamily="18" charset="0"/>
              </a:rPr>
              <a:t> Inhibiting glutamic acid (glutamate) which in turn suppresses CNS excitation </a:t>
            </a:r>
          </a:p>
          <a:p>
            <a:endParaRPr lang="en-US" dirty="0"/>
          </a:p>
        </p:txBody>
      </p:sp>
    </p:spTree>
    <p:extLst>
      <p:ext uri="{BB962C8B-B14F-4D97-AF65-F5344CB8AC3E}">
        <p14:creationId xmlns:p14="http://schemas.microsoft.com/office/powerpoint/2010/main" val="95800000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5DC8AF-82A9-413B-968D-3AB31A194E5F}"/>
              </a:ext>
            </a:extLst>
          </p:cNvPr>
          <p:cNvSpPr>
            <a:spLocks noGrp="1"/>
          </p:cNvSpPr>
          <p:nvPr>
            <p:ph type="title"/>
          </p:nvPr>
        </p:nvSpPr>
        <p:spPr>
          <a:xfrm>
            <a:off x="838200" y="365125"/>
            <a:ext cx="10515600" cy="111953"/>
          </a:xfrm>
        </p:spPr>
        <p:txBody>
          <a:bodyPr>
            <a:normAutofit fontScale="90000"/>
          </a:bodyPr>
          <a:lstStyle/>
          <a:p>
            <a:endParaRPr lang="en-US" sz="3200" b="1" dirty="0"/>
          </a:p>
        </p:txBody>
      </p:sp>
      <p:sp>
        <p:nvSpPr>
          <p:cNvPr id="3" name="Content Placeholder 2">
            <a:extLst>
              <a:ext uri="{FF2B5EF4-FFF2-40B4-BE49-F238E27FC236}">
                <a16:creationId xmlns:a16="http://schemas.microsoft.com/office/drawing/2014/main" id="{A7D5FED9-CBCE-4B1B-93B0-1CDCB7C244BE}"/>
              </a:ext>
            </a:extLst>
          </p:cNvPr>
          <p:cNvSpPr>
            <a:spLocks noGrp="1"/>
          </p:cNvSpPr>
          <p:nvPr>
            <p:ph idx="1"/>
          </p:nvPr>
        </p:nvSpPr>
        <p:spPr>
          <a:xfrm>
            <a:off x="838200" y="866692"/>
            <a:ext cx="10515600" cy="5310271"/>
          </a:xfrm>
        </p:spPr>
        <p:txBody>
          <a:bodyPr>
            <a:normAutofit/>
          </a:bodyPr>
          <a:lstStyle/>
          <a:p>
            <a:pPr marL="0" indent="0" algn="ctr">
              <a:lnSpc>
                <a:spcPct val="150000"/>
              </a:lnSpc>
              <a:buNone/>
            </a:pPr>
            <a:r>
              <a:rPr lang="en-US" sz="3200" b="1" dirty="0">
                <a:solidFill>
                  <a:prstClr val="black"/>
                </a:solidFill>
                <a:latin typeface="Calibri" panose="020F0502020204030204"/>
              </a:rPr>
              <a:t>Therapeutic Uses </a:t>
            </a:r>
            <a:endParaRPr lang="en-US" sz="3200" dirty="0">
              <a:solidFill>
                <a:prstClr val="black"/>
              </a:solidFill>
            </a:endParaRPr>
          </a:p>
          <a:p>
            <a:pPr>
              <a:lnSpc>
                <a:spcPct val="150000"/>
              </a:lnSpc>
            </a:pPr>
            <a:r>
              <a:rPr lang="en-US" sz="3200" dirty="0">
                <a:solidFill>
                  <a:prstClr val="black"/>
                </a:solidFill>
              </a:rPr>
              <a:t>Treatment of manic and depressive episodes, prevention of relapse of mania and depressive episodes.</a:t>
            </a:r>
          </a:p>
          <a:p>
            <a:pPr>
              <a:lnSpc>
                <a:spcPct val="150000"/>
              </a:lnSpc>
            </a:pPr>
            <a:r>
              <a:rPr lang="en-US" sz="3200" dirty="0">
                <a:solidFill>
                  <a:prstClr val="black"/>
                </a:solidFill>
              </a:rPr>
              <a:t> Especially useful for clients with mixed mania and rapid cycling bipolar disorders.</a:t>
            </a:r>
            <a:endParaRPr lang="en-US" sz="3200" dirty="0"/>
          </a:p>
        </p:txBody>
      </p:sp>
    </p:spTree>
    <p:extLst>
      <p:ext uri="{BB962C8B-B14F-4D97-AF65-F5344CB8AC3E}">
        <p14:creationId xmlns:p14="http://schemas.microsoft.com/office/powerpoint/2010/main" val="14600644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8BE4B4-44A2-4103-81C9-BF2721669BA0}"/>
              </a:ext>
            </a:extLst>
          </p:cNvPr>
          <p:cNvSpPr>
            <a:spLocks noGrp="1"/>
          </p:cNvSpPr>
          <p:nvPr>
            <p:ph type="title"/>
          </p:nvPr>
        </p:nvSpPr>
        <p:spPr>
          <a:xfrm>
            <a:off x="838200" y="365125"/>
            <a:ext cx="10515600" cy="96051"/>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C7B0E5A5-7A0C-426F-B2C9-CED45A9E3315}"/>
              </a:ext>
            </a:extLst>
          </p:cNvPr>
          <p:cNvSpPr>
            <a:spLocks noGrp="1"/>
          </p:cNvSpPr>
          <p:nvPr>
            <p:ph idx="1"/>
          </p:nvPr>
        </p:nvSpPr>
        <p:spPr>
          <a:xfrm>
            <a:off x="838200" y="365125"/>
            <a:ext cx="10515600" cy="5811838"/>
          </a:xfrm>
        </p:spPr>
        <p:txBody>
          <a:bodyPr>
            <a:normAutofit/>
          </a:bodyPr>
          <a:lstStyle/>
          <a:p>
            <a:pPr marL="0" indent="0" algn="ctr">
              <a:lnSpc>
                <a:spcPct val="150000"/>
              </a:lnSpc>
              <a:buNone/>
            </a:pPr>
            <a:r>
              <a:rPr lang="en-US" b="1" dirty="0"/>
              <a:t>a)Tricyclic antidepressant</a:t>
            </a:r>
            <a:endParaRPr lang="en-US" dirty="0"/>
          </a:p>
          <a:p>
            <a:pPr marL="0" indent="0">
              <a:lnSpc>
                <a:spcPct val="150000"/>
              </a:lnSpc>
              <a:buNone/>
            </a:pPr>
            <a:r>
              <a:rPr lang="en-US" dirty="0"/>
              <a:t>Amitriptyline (Elavil),  Imipramine (Tofranil),   Doxepin (</a:t>
            </a:r>
            <a:r>
              <a:rPr lang="en-US" dirty="0" err="1"/>
              <a:t>Sinequan</a:t>
            </a:r>
            <a:r>
              <a:rPr lang="en-US" dirty="0"/>
              <a:t>) ,  Nortriptyline (</a:t>
            </a:r>
            <a:r>
              <a:rPr lang="en-US" dirty="0" err="1"/>
              <a:t>Aventyl</a:t>
            </a:r>
            <a:r>
              <a:rPr lang="en-US" dirty="0"/>
              <a:t>), Amoxapine (</a:t>
            </a:r>
            <a:r>
              <a:rPr lang="en-US" dirty="0" err="1"/>
              <a:t>Asendin</a:t>
            </a:r>
            <a:r>
              <a:rPr lang="en-US" dirty="0"/>
              <a:t>), </a:t>
            </a:r>
          </a:p>
          <a:p>
            <a:pPr marL="0" indent="0">
              <a:lnSpc>
                <a:spcPct val="150000"/>
              </a:lnSpc>
              <a:buNone/>
            </a:pPr>
            <a:r>
              <a:rPr lang="en-US" dirty="0"/>
              <a:t>Trimipramine (</a:t>
            </a:r>
            <a:r>
              <a:rPr lang="en-US" dirty="0" err="1"/>
              <a:t>Surmontil</a:t>
            </a:r>
            <a:r>
              <a:rPr lang="en-US" dirty="0"/>
              <a:t>)</a:t>
            </a:r>
            <a:endParaRPr lang="en-US" dirty="0">
              <a:solidFill>
                <a:prstClr val="black"/>
              </a:solidFill>
            </a:endParaRPr>
          </a:p>
          <a:p>
            <a:pPr marL="0" indent="0" algn="ctr">
              <a:lnSpc>
                <a:spcPct val="150000"/>
              </a:lnSpc>
              <a:buNone/>
            </a:pPr>
            <a:r>
              <a:rPr lang="en-US" b="1" dirty="0"/>
              <a:t>Mechanism of action</a:t>
            </a:r>
          </a:p>
          <a:p>
            <a:pPr marL="0" indent="0">
              <a:lnSpc>
                <a:spcPct val="150000"/>
              </a:lnSpc>
              <a:buNone/>
            </a:pPr>
            <a:r>
              <a:rPr lang="en-US" dirty="0"/>
              <a:t>Tricyclic antidepressant medications block reuptake of </a:t>
            </a:r>
            <a:r>
              <a:rPr lang="en-US" b="1" dirty="0"/>
              <a:t>norepinephrine</a:t>
            </a:r>
            <a:r>
              <a:rPr lang="en-US" dirty="0"/>
              <a:t> and </a:t>
            </a:r>
            <a:r>
              <a:rPr lang="en-US" b="1" dirty="0"/>
              <a:t>serotonin</a:t>
            </a:r>
            <a:r>
              <a:rPr lang="en-US" dirty="0"/>
              <a:t> in the synaptic space, thereby intensifying the effects of these neurotransmitters.</a:t>
            </a:r>
          </a:p>
          <a:p>
            <a:pPr marL="0" indent="0" algn="ctr">
              <a:buNone/>
            </a:pPr>
            <a:endParaRPr lang="en-US" dirty="0"/>
          </a:p>
        </p:txBody>
      </p:sp>
    </p:spTree>
    <p:extLst>
      <p:ext uri="{BB962C8B-B14F-4D97-AF65-F5344CB8AC3E}">
        <p14:creationId xmlns:p14="http://schemas.microsoft.com/office/powerpoint/2010/main" val="61567877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AD170E-F74F-4526-9521-C9D9090B7B18}"/>
              </a:ext>
            </a:extLst>
          </p:cNvPr>
          <p:cNvSpPr>
            <a:spLocks noGrp="1"/>
          </p:cNvSpPr>
          <p:nvPr>
            <p:ph type="title"/>
          </p:nvPr>
        </p:nvSpPr>
        <p:spPr>
          <a:xfrm>
            <a:off x="838200" y="365125"/>
            <a:ext cx="10515600" cy="183515"/>
          </a:xfrm>
        </p:spPr>
        <p:txBody>
          <a:bodyPr>
            <a:normAutofit fontScale="90000"/>
          </a:bodyPr>
          <a:lstStyle/>
          <a:p>
            <a:endParaRPr lang="en-US" b="1" dirty="0"/>
          </a:p>
        </p:txBody>
      </p:sp>
      <p:sp>
        <p:nvSpPr>
          <p:cNvPr id="3" name="Content Placeholder 2">
            <a:extLst>
              <a:ext uri="{FF2B5EF4-FFF2-40B4-BE49-F238E27FC236}">
                <a16:creationId xmlns:a16="http://schemas.microsoft.com/office/drawing/2014/main" id="{BF0FDF02-93D9-4C7E-9C97-0F04BBF5F6C7}"/>
              </a:ext>
            </a:extLst>
          </p:cNvPr>
          <p:cNvSpPr>
            <a:spLocks noGrp="1"/>
          </p:cNvSpPr>
          <p:nvPr>
            <p:ph idx="1"/>
          </p:nvPr>
        </p:nvSpPr>
        <p:spPr>
          <a:xfrm>
            <a:off x="838200" y="803082"/>
            <a:ext cx="10515600" cy="5373881"/>
          </a:xfrm>
        </p:spPr>
        <p:txBody>
          <a:bodyPr/>
          <a:lstStyle/>
          <a:p>
            <a:pPr marL="0" indent="0" algn="ctr">
              <a:lnSpc>
                <a:spcPct val="150000"/>
              </a:lnSpc>
              <a:buNone/>
            </a:pPr>
            <a:r>
              <a:rPr lang="en-US" b="1" dirty="0"/>
              <a:t>Therapeutic Uses </a:t>
            </a:r>
          </a:p>
          <a:p>
            <a:pPr>
              <a:lnSpc>
                <a:spcPct val="150000"/>
              </a:lnSpc>
            </a:pPr>
            <a:r>
              <a:rPr lang="en-US" dirty="0"/>
              <a:t> Depression  </a:t>
            </a:r>
          </a:p>
          <a:p>
            <a:pPr>
              <a:lnSpc>
                <a:spcPct val="150000"/>
              </a:lnSpc>
            </a:pPr>
            <a:r>
              <a:rPr lang="en-US" dirty="0"/>
              <a:t>Chronic pain </a:t>
            </a:r>
          </a:p>
          <a:p>
            <a:pPr>
              <a:lnSpc>
                <a:spcPct val="150000"/>
              </a:lnSpc>
            </a:pPr>
            <a:r>
              <a:rPr lang="en-US" dirty="0"/>
              <a:t> Childhood Enuresis</a:t>
            </a:r>
          </a:p>
          <a:p>
            <a:pPr>
              <a:lnSpc>
                <a:spcPct val="150000"/>
              </a:lnSpc>
            </a:pPr>
            <a:r>
              <a:rPr lang="en-US" dirty="0"/>
              <a:t>Obsessive compulsive disorders (clomipramine)</a:t>
            </a:r>
          </a:p>
          <a:p>
            <a:endParaRPr lang="en-US" dirty="0"/>
          </a:p>
        </p:txBody>
      </p:sp>
    </p:spTree>
    <p:extLst>
      <p:ext uri="{BB962C8B-B14F-4D97-AF65-F5344CB8AC3E}">
        <p14:creationId xmlns:p14="http://schemas.microsoft.com/office/powerpoint/2010/main" val="199948280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6E4558-FB09-4AEA-AEBC-3274B08A24C2}"/>
              </a:ext>
            </a:extLst>
          </p:cNvPr>
          <p:cNvSpPr>
            <a:spLocks noGrp="1"/>
          </p:cNvSpPr>
          <p:nvPr>
            <p:ph type="title"/>
          </p:nvPr>
        </p:nvSpPr>
        <p:spPr>
          <a:xfrm>
            <a:off x="838200" y="365125"/>
            <a:ext cx="10515600" cy="45719"/>
          </a:xfrm>
        </p:spPr>
        <p:txBody>
          <a:bodyPr>
            <a:normAutofit fontScale="90000"/>
          </a:bodyPr>
          <a:lstStyle/>
          <a:p>
            <a:endParaRPr lang="en-US" b="1" dirty="0"/>
          </a:p>
        </p:txBody>
      </p:sp>
      <p:sp>
        <p:nvSpPr>
          <p:cNvPr id="3" name="Content Placeholder 2">
            <a:extLst>
              <a:ext uri="{FF2B5EF4-FFF2-40B4-BE49-F238E27FC236}">
                <a16:creationId xmlns:a16="http://schemas.microsoft.com/office/drawing/2014/main" id="{BAF56C5B-DDA7-4841-883B-740A1F9936CE}"/>
              </a:ext>
            </a:extLst>
          </p:cNvPr>
          <p:cNvSpPr>
            <a:spLocks noGrp="1"/>
          </p:cNvSpPr>
          <p:nvPr>
            <p:ph idx="1"/>
          </p:nvPr>
        </p:nvSpPr>
        <p:spPr>
          <a:xfrm>
            <a:off x="838200" y="801093"/>
            <a:ext cx="10515600" cy="5375870"/>
          </a:xfrm>
        </p:spPr>
        <p:txBody>
          <a:bodyPr>
            <a:normAutofit lnSpcReduction="10000"/>
          </a:bodyPr>
          <a:lstStyle/>
          <a:p>
            <a:pPr marL="0" indent="0" algn="ctr">
              <a:buNone/>
            </a:pPr>
            <a:r>
              <a:rPr lang="en-US" b="1" dirty="0"/>
              <a:t>Side effects</a:t>
            </a:r>
            <a:endParaRPr lang="en-US" dirty="0"/>
          </a:p>
          <a:p>
            <a:r>
              <a:rPr lang="en-US" dirty="0"/>
              <a:t>Sedation</a:t>
            </a:r>
          </a:p>
          <a:p>
            <a:pPr marL="0" indent="0" algn="ctr">
              <a:buNone/>
            </a:pPr>
            <a:r>
              <a:rPr lang="en-US" b="1" dirty="0"/>
              <a:t>Anticholinergic effects </a:t>
            </a:r>
          </a:p>
          <a:p>
            <a:pPr>
              <a:buFont typeface="Wingdings" panose="05000000000000000000" pitchFamily="2" charset="2"/>
              <a:buChar char="ü"/>
            </a:pPr>
            <a:r>
              <a:rPr lang="en-US" dirty="0"/>
              <a:t> Dry mouth </a:t>
            </a:r>
          </a:p>
          <a:p>
            <a:pPr>
              <a:buFont typeface="Wingdings" panose="05000000000000000000" pitchFamily="2" charset="2"/>
              <a:buChar char="ü"/>
            </a:pPr>
            <a:r>
              <a:rPr lang="en-US" dirty="0"/>
              <a:t>Blurred vision </a:t>
            </a:r>
          </a:p>
          <a:p>
            <a:pPr>
              <a:buFont typeface="Wingdings" panose="05000000000000000000" pitchFamily="2" charset="2"/>
              <a:buChar char="ü"/>
            </a:pPr>
            <a:r>
              <a:rPr lang="en-US" dirty="0"/>
              <a:t> Photophobia </a:t>
            </a:r>
          </a:p>
          <a:p>
            <a:pPr>
              <a:buFont typeface="Wingdings" panose="05000000000000000000" pitchFamily="2" charset="2"/>
              <a:buChar char="ü"/>
            </a:pPr>
            <a:r>
              <a:rPr lang="en-US" dirty="0"/>
              <a:t> Urinary hesitancy or retention </a:t>
            </a:r>
          </a:p>
          <a:p>
            <a:pPr>
              <a:buFont typeface="Wingdings" panose="05000000000000000000" pitchFamily="2" charset="2"/>
              <a:buChar char="ü"/>
            </a:pPr>
            <a:r>
              <a:rPr lang="en-US" dirty="0"/>
              <a:t> Constipation</a:t>
            </a:r>
          </a:p>
          <a:p>
            <a:pPr>
              <a:buFont typeface="Wingdings" panose="05000000000000000000" pitchFamily="2" charset="2"/>
              <a:buChar char="ü"/>
            </a:pPr>
            <a:r>
              <a:rPr lang="en-US" dirty="0"/>
              <a:t>Seizures and impotence</a:t>
            </a:r>
          </a:p>
          <a:p>
            <a:r>
              <a:rPr lang="en-US" dirty="0"/>
              <a:t>Older patients; dizziness, postural hypotension, constipation, delayed micturition, edema, muscle tremors.</a:t>
            </a:r>
          </a:p>
        </p:txBody>
      </p:sp>
    </p:spTree>
    <p:extLst>
      <p:ext uri="{BB962C8B-B14F-4D97-AF65-F5344CB8AC3E}">
        <p14:creationId xmlns:p14="http://schemas.microsoft.com/office/powerpoint/2010/main" val="189530961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51F956-30BF-4A95-896C-BF8AF51E5772}"/>
              </a:ext>
            </a:extLst>
          </p:cNvPr>
          <p:cNvSpPr>
            <a:spLocks noGrp="1"/>
          </p:cNvSpPr>
          <p:nvPr>
            <p:ph type="title"/>
          </p:nvPr>
        </p:nvSpPr>
        <p:spPr>
          <a:xfrm>
            <a:off x="838200" y="365125"/>
            <a:ext cx="10515600" cy="119905"/>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AA5CC57B-678E-4B63-93FA-A7DD06ABD8BE}"/>
              </a:ext>
            </a:extLst>
          </p:cNvPr>
          <p:cNvSpPr>
            <a:spLocks noGrp="1"/>
          </p:cNvSpPr>
          <p:nvPr>
            <p:ph idx="1"/>
          </p:nvPr>
        </p:nvSpPr>
        <p:spPr>
          <a:xfrm>
            <a:off x="838200" y="659958"/>
            <a:ext cx="10515600" cy="5517005"/>
          </a:xfrm>
        </p:spPr>
        <p:txBody>
          <a:bodyPr>
            <a:normAutofit/>
          </a:bodyPr>
          <a:lstStyle/>
          <a:p>
            <a:pPr marL="0" indent="0" algn="ctr">
              <a:buNone/>
            </a:pPr>
            <a:r>
              <a:rPr lang="en-US" b="1" dirty="0"/>
              <a:t>Tricyclic overdose</a:t>
            </a:r>
          </a:p>
          <a:p>
            <a:r>
              <a:rPr lang="en-US" dirty="0"/>
              <a:t>Lethal 70 to 80 percent die before reaching the hospital</a:t>
            </a:r>
          </a:p>
          <a:p>
            <a:r>
              <a:rPr lang="en-US" dirty="0"/>
              <a:t>CNS and cardiovascular systems are affected.</a:t>
            </a:r>
          </a:p>
          <a:p>
            <a:r>
              <a:rPr lang="en-US" dirty="0"/>
              <a:t>Death results from seizures and dysrhythmias</a:t>
            </a:r>
          </a:p>
          <a:p>
            <a:pPr marL="0" indent="0">
              <a:buNone/>
            </a:pPr>
            <a:r>
              <a:rPr lang="en-US" b="1" dirty="0"/>
              <a:t>NB no specific antidote</a:t>
            </a:r>
          </a:p>
          <a:p>
            <a:pPr>
              <a:buFont typeface="Wingdings" panose="05000000000000000000" pitchFamily="2" charset="2"/>
              <a:buChar char="ü"/>
            </a:pPr>
            <a:r>
              <a:rPr lang="en-US" dirty="0"/>
              <a:t>Decrease drug absorption with activated charcoal</a:t>
            </a:r>
          </a:p>
          <a:p>
            <a:pPr>
              <a:buFont typeface="Wingdings" panose="05000000000000000000" pitchFamily="2" charset="2"/>
              <a:buChar char="ü"/>
            </a:pPr>
            <a:r>
              <a:rPr lang="en-US" dirty="0"/>
              <a:t>Speed elimination by alkalinizing urine</a:t>
            </a:r>
          </a:p>
          <a:p>
            <a:pPr>
              <a:buFont typeface="Wingdings" panose="05000000000000000000" pitchFamily="2" charset="2"/>
              <a:buChar char="ü"/>
            </a:pPr>
            <a:r>
              <a:rPr lang="en-US" dirty="0"/>
              <a:t>Manage seizures and dysrhythmias</a:t>
            </a:r>
          </a:p>
          <a:p>
            <a:pPr>
              <a:buFont typeface="Wingdings" panose="05000000000000000000" pitchFamily="2" charset="2"/>
              <a:buChar char="ü"/>
            </a:pPr>
            <a:r>
              <a:rPr lang="en-US" dirty="0"/>
              <a:t>Basic life support</a:t>
            </a:r>
          </a:p>
        </p:txBody>
      </p:sp>
    </p:spTree>
    <p:extLst>
      <p:ext uri="{BB962C8B-B14F-4D97-AF65-F5344CB8AC3E}">
        <p14:creationId xmlns:p14="http://schemas.microsoft.com/office/powerpoint/2010/main" val="325167701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1B2551-4155-42AD-A169-EF3D10061854}"/>
              </a:ext>
            </a:extLst>
          </p:cNvPr>
          <p:cNvSpPr>
            <a:spLocks noGrp="1"/>
          </p:cNvSpPr>
          <p:nvPr>
            <p:ph type="title"/>
          </p:nvPr>
        </p:nvSpPr>
        <p:spPr>
          <a:xfrm>
            <a:off x="838200" y="365125"/>
            <a:ext cx="10515600" cy="45719"/>
          </a:xfrm>
        </p:spPr>
        <p:txBody>
          <a:bodyPr>
            <a:normAutofit fontScale="90000"/>
          </a:bodyPr>
          <a:lstStyle/>
          <a:p>
            <a:endParaRPr lang="en-US" b="1" dirty="0"/>
          </a:p>
        </p:txBody>
      </p:sp>
      <p:sp>
        <p:nvSpPr>
          <p:cNvPr id="3" name="Content Placeholder 2">
            <a:extLst>
              <a:ext uri="{FF2B5EF4-FFF2-40B4-BE49-F238E27FC236}">
                <a16:creationId xmlns:a16="http://schemas.microsoft.com/office/drawing/2014/main" id="{32635162-E7C5-43A7-81CB-65435ACE9EB5}"/>
              </a:ext>
            </a:extLst>
          </p:cNvPr>
          <p:cNvSpPr>
            <a:spLocks noGrp="1"/>
          </p:cNvSpPr>
          <p:nvPr>
            <p:ph idx="1"/>
          </p:nvPr>
        </p:nvSpPr>
        <p:spPr>
          <a:xfrm>
            <a:off x="838200" y="739471"/>
            <a:ext cx="10515600" cy="5437492"/>
          </a:xfrm>
        </p:spPr>
        <p:txBody>
          <a:bodyPr>
            <a:normAutofit/>
          </a:bodyPr>
          <a:lstStyle/>
          <a:p>
            <a:pPr marL="0" indent="0" algn="ctr">
              <a:lnSpc>
                <a:spcPct val="150000"/>
              </a:lnSpc>
              <a:buNone/>
            </a:pPr>
            <a:r>
              <a:rPr lang="en-US" sz="3200" b="1" dirty="0"/>
              <a:t>Drug interactions</a:t>
            </a:r>
            <a:endParaRPr lang="en-US" sz="3200" dirty="0"/>
          </a:p>
          <a:p>
            <a:pPr>
              <a:lnSpc>
                <a:spcPct val="150000"/>
              </a:lnSpc>
            </a:pPr>
            <a:r>
              <a:rPr lang="en-US" sz="3200" dirty="0"/>
              <a:t>Antipsychotics and steroids may inhibit TCAs </a:t>
            </a:r>
          </a:p>
          <a:p>
            <a:pPr>
              <a:lnSpc>
                <a:spcPct val="150000"/>
              </a:lnSpc>
            </a:pPr>
            <a:r>
              <a:rPr lang="en-US" sz="3200" dirty="0"/>
              <a:t>Aspirin may displace TCAs from binding site</a:t>
            </a:r>
          </a:p>
          <a:p>
            <a:pPr>
              <a:lnSpc>
                <a:spcPct val="150000"/>
              </a:lnSpc>
            </a:pPr>
            <a:r>
              <a:rPr lang="en-US" sz="3200" dirty="0"/>
              <a:t>TCAs and alcohol potentiate the effects of each other hence death due to severe respiratory distress.</a:t>
            </a:r>
          </a:p>
        </p:txBody>
      </p:sp>
    </p:spTree>
    <p:extLst>
      <p:ext uri="{BB962C8B-B14F-4D97-AF65-F5344CB8AC3E}">
        <p14:creationId xmlns:p14="http://schemas.microsoft.com/office/powerpoint/2010/main" val="474154383"/>
      </p:ext>
    </p:extLst>
  </p:cSld>
  <p:clrMapOvr>
    <a:masterClrMapping/>
  </p:clrMapOvr>
</p:sld>
</file>

<file path=ppt/theme/theme1.xml><?xml version="1.0" encoding="utf-8"?>
<a:theme xmlns:a="http://schemas.openxmlformats.org/drawingml/2006/main" name="Theme1">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PP2">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heme1" id="{3AABBD34-5AA0-4000-82F6-7EBFDA04D499}" vid="{935284F6-DC41-4BC8-B503-F3E488B7F075}"/>
    </a:ext>
  </a:extLst>
</a:theme>
</file>

<file path=docProps/app.xml><?xml version="1.0" encoding="utf-8"?>
<Properties xmlns="http://schemas.openxmlformats.org/officeDocument/2006/extended-properties" xmlns:vt="http://schemas.openxmlformats.org/officeDocument/2006/docPropsVTypes">
  <Template>Theme1</Template>
  <TotalTime>86</TotalTime>
  <Words>1840</Words>
  <Application>Microsoft Office PowerPoint</Application>
  <PresentationFormat>Widescreen</PresentationFormat>
  <Paragraphs>191</Paragraphs>
  <Slides>41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41</vt:i4>
      </vt:variant>
    </vt:vector>
  </HeadingPairs>
  <TitlesOfParts>
    <vt:vector size="47" baseType="lpstr">
      <vt:lpstr>Arial</vt:lpstr>
      <vt:lpstr>Calibri</vt:lpstr>
      <vt:lpstr>Calibri Light</vt:lpstr>
      <vt:lpstr>Times New Roman</vt:lpstr>
      <vt:lpstr>Wingdings</vt:lpstr>
      <vt:lpstr>Theme1</vt:lpstr>
      <vt:lpstr>ANTIDEPRESSANTS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MAOIs hypertensive crisis and tyramine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d) Second generation antidepressants</vt:lpstr>
      <vt:lpstr>PowerPoint Presentation</vt:lpstr>
      <vt:lpstr>Side effects </vt:lpstr>
      <vt:lpstr> </vt:lpstr>
      <vt:lpstr>PowerPoint Presentation</vt:lpstr>
      <vt:lpstr>PowerPoint Presentation</vt:lpstr>
      <vt:lpstr>PowerPoint Presentation</vt:lpstr>
      <vt:lpstr>2. Mood stabilizers</vt:lpstr>
      <vt:lpstr>                                                                                                                                                                                        Indications  </vt:lpstr>
      <vt:lpstr>Pharmacokinetics</vt:lpstr>
      <vt:lpstr>Side effects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user</dc:creator>
  <cp:lastModifiedBy>user</cp:lastModifiedBy>
  <cp:revision>6</cp:revision>
  <dcterms:created xsi:type="dcterms:W3CDTF">2023-01-16T07:25:28Z</dcterms:created>
  <dcterms:modified xsi:type="dcterms:W3CDTF">2023-01-16T09:07:36Z</dcterms:modified>
</cp:coreProperties>
</file>