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8" r:id="rId9"/>
    <p:sldId id="276" r:id="rId10"/>
    <p:sldId id="277" r:id="rId11"/>
    <p:sldId id="259" r:id="rId12"/>
    <p:sldId id="266" r:id="rId13"/>
    <p:sldId id="267" r:id="rId14"/>
    <p:sldId id="268" r:id="rId15"/>
    <p:sldId id="270" r:id="rId16"/>
    <p:sldId id="271" r:id="rId17"/>
    <p:sldId id="272" r:id="rId18"/>
    <p:sldId id="269" r:id="rId19"/>
    <p:sldId id="273" r:id="rId20"/>
    <p:sldId id="274" r:id="rId21"/>
    <p:sldId id="275" r:id="rId22"/>
    <p:sldId id="260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01410-A0A5-4739-9663-BEBDB2C7CB10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1619D-80E5-4BD3-93E9-B7D66767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1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1619D-80E5-4BD3-93E9-B7D66767CB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8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8FB85F-2C3A-44C4-A783-26061AFDFDA5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F373DF-A1C7-4F91-BC7E-86DDFFD8A4D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8800" b="1" dirty="0" smtClean="0"/>
              <a:t>ANTIFUNGAL DRUGS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LECTURER: ARAP KORIR SNR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70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Blastomyces</a:t>
            </a:r>
            <a:endParaRPr lang="en-GB" dirty="0" smtClean="0"/>
          </a:p>
          <a:p>
            <a:r>
              <a:rPr lang="en-GB" dirty="0" smtClean="0"/>
              <a:t>Candida</a:t>
            </a:r>
          </a:p>
          <a:p>
            <a:r>
              <a:rPr lang="en-GB" dirty="0" err="1" smtClean="0"/>
              <a:t>Coccidiodes</a:t>
            </a:r>
            <a:endParaRPr lang="en-GB" dirty="0" smtClean="0"/>
          </a:p>
          <a:p>
            <a:r>
              <a:rPr lang="en-GB" dirty="0" smtClean="0"/>
              <a:t>Cryptococcus </a:t>
            </a:r>
          </a:p>
          <a:p>
            <a:r>
              <a:rPr lang="en-GB" dirty="0" err="1" smtClean="0"/>
              <a:t>Histoplasma</a:t>
            </a:r>
            <a:endParaRPr lang="en-GB" dirty="0" smtClean="0"/>
          </a:p>
          <a:p>
            <a:r>
              <a:rPr lang="en-GB" dirty="0" err="1" smtClean="0"/>
              <a:t>Arspegilus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Deep mycoses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502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14718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50526">
                <a:tc>
                  <a:txBody>
                    <a:bodyPr/>
                    <a:lstStyle/>
                    <a:p>
                      <a:r>
                        <a:rPr lang="en-GB" dirty="0" smtClean="0"/>
                        <a:t>BACTERIA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FUNGI</a:t>
                      </a:r>
                      <a:endParaRPr lang="en-GB" dirty="0"/>
                    </a:p>
                  </a:txBody>
                  <a:tcPr/>
                </a:tc>
              </a:tr>
              <a:tr h="1468030">
                <a:tc>
                  <a:txBody>
                    <a:bodyPr/>
                    <a:lstStyle/>
                    <a:p>
                      <a:r>
                        <a:rPr lang="en-GB" dirty="0" smtClean="0"/>
                        <a:t>PEPTIDOGLYCAN LAYER PRESENT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POLYSACCHARIDES BOTH SIMPLE AND COMPLEX[CHITIN]- 80% OF CELL WALL</a:t>
                      </a:r>
                      <a:endParaRPr lang="en-GB" dirty="0"/>
                    </a:p>
                  </a:txBody>
                  <a:tcPr/>
                </a:tc>
              </a:tr>
              <a:tr h="850526">
                <a:tc>
                  <a:txBody>
                    <a:bodyPr/>
                    <a:lstStyle/>
                    <a:p>
                      <a:r>
                        <a:rPr lang="en-GB" dirty="0" smtClean="0"/>
                        <a:t>CELL WALL COMPOSED OF PROTEINS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CELL WALL IS MADE OF ERGOSTEROL</a:t>
                      </a:r>
                      <a:endParaRPr lang="en-GB" dirty="0"/>
                    </a:p>
                  </a:txBody>
                  <a:tcPr/>
                </a:tc>
              </a:tr>
              <a:tr h="1468030">
                <a:tc>
                  <a:txBody>
                    <a:bodyPr/>
                    <a:lstStyle/>
                    <a:p>
                      <a:r>
                        <a:rPr lang="en-GB" dirty="0" smtClean="0"/>
                        <a:t>LIPIDS PRESENT IN THE CELL WALL ARE MADE OF CHOLESTEROL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Difference between bacteria and fungi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586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SUPERFICIAL INFECTIONS- Skin surface</a:t>
            </a:r>
          </a:p>
          <a:p>
            <a:r>
              <a:rPr lang="en-GB" dirty="0" smtClean="0"/>
              <a:t>CUTANEOUS INFECTIN- </a:t>
            </a:r>
            <a:r>
              <a:rPr lang="en-GB" dirty="0" err="1" smtClean="0"/>
              <a:t>dermatophytes</a:t>
            </a:r>
            <a:r>
              <a:rPr lang="en-GB" dirty="0" smtClean="0"/>
              <a:t>, all </a:t>
            </a:r>
            <a:r>
              <a:rPr lang="en-GB" dirty="0" err="1" smtClean="0"/>
              <a:t>Tinea</a:t>
            </a:r>
            <a:r>
              <a:rPr lang="en-GB" dirty="0" smtClean="0"/>
              <a:t> </a:t>
            </a:r>
            <a:r>
              <a:rPr lang="en-GB" dirty="0" err="1" smtClean="0"/>
              <a:t>spp</a:t>
            </a:r>
            <a:r>
              <a:rPr lang="en-GB" dirty="0" smtClean="0"/>
              <a:t>, candida </a:t>
            </a:r>
            <a:r>
              <a:rPr lang="en-GB" dirty="0" err="1" smtClean="0"/>
              <a:t>spp</a:t>
            </a:r>
            <a:endParaRPr lang="en-GB" dirty="0" smtClean="0"/>
          </a:p>
          <a:p>
            <a:r>
              <a:rPr lang="en-GB" dirty="0" smtClean="0"/>
              <a:t>SUBCUTAENOUS INFECTIONS</a:t>
            </a:r>
          </a:p>
          <a:p>
            <a:r>
              <a:rPr lang="en-GB" dirty="0" smtClean="0"/>
              <a:t>DEEP MYCOSAL INFECTION OR SYSTEMIC MYCOSAL INFECTIONS-</a:t>
            </a:r>
            <a:r>
              <a:rPr lang="en-GB" dirty="0" err="1" smtClean="0"/>
              <a:t>pneumonia,meningitis</a:t>
            </a:r>
            <a:r>
              <a:rPr lang="en-GB" dirty="0" smtClean="0"/>
              <a:t>, endocarditis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CLASSIFICATION OF FUNGAL INFECTIONS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400" b="1" dirty="0" smtClean="0"/>
              <a:t>BASED ON THE FOLLOWING:</a:t>
            </a:r>
            <a:r>
              <a:rPr lang="en-GB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THE MECHANISM OF ACTION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ROUTE OF ADMINISTRATION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CHEMICAL STRUCTURE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INFECTION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CLASSIFICATION OF ANTIFUNGAL AGENTS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89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Fungal cell wall synthesis inhibitors [</a:t>
            </a:r>
            <a:r>
              <a:rPr lang="en-GB" dirty="0" err="1" smtClean="0"/>
              <a:t>Echinocandins</a:t>
            </a:r>
            <a:r>
              <a:rPr lang="en-GB" dirty="0" smtClean="0"/>
              <a:t>]: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 smtClean="0"/>
              <a:t>Capsofungin</a:t>
            </a:r>
            <a:endParaRPr lang="en-GB" dirty="0" smtClean="0"/>
          </a:p>
          <a:p>
            <a:pPr marL="514350" indent="-514350">
              <a:buFont typeface="+mj-lt"/>
              <a:buAutoNum type="alphaLcPeriod"/>
            </a:pPr>
            <a:r>
              <a:rPr lang="en-GB" dirty="0" err="1" smtClean="0"/>
              <a:t>Micafungin</a:t>
            </a:r>
            <a:endParaRPr lang="en-GB" dirty="0" smtClean="0"/>
          </a:p>
          <a:p>
            <a:pPr marL="514350" indent="-514350">
              <a:buFont typeface="+mj-lt"/>
              <a:buAutoNum type="alphaLcPeriod"/>
            </a:pPr>
            <a:r>
              <a:rPr lang="en-GB" dirty="0" err="1" smtClean="0"/>
              <a:t>Anidulafungin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Increase membrane permeability by binding to the fungal cell membrane: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 smtClean="0"/>
              <a:t>Ampotericin</a:t>
            </a:r>
            <a:r>
              <a:rPr lang="en-GB" dirty="0" smtClean="0"/>
              <a:t> B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 smtClean="0"/>
              <a:t>Nystatin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MECHANISM OF ACTION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357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r>
              <a:rPr lang="en-GB" dirty="0" smtClean="0"/>
              <a:t>Inhibition of </a:t>
            </a:r>
            <a:r>
              <a:rPr lang="en-GB" dirty="0" err="1" smtClean="0"/>
              <a:t>Ergosterol</a:t>
            </a:r>
            <a:r>
              <a:rPr lang="en-GB" dirty="0" smtClean="0"/>
              <a:t> and </a:t>
            </a:r>
            <a:r>
              <a:rPr lang="en-GB" dirty="0" err="1" smtClean="0"/>
              <a:t>lanosterol</a:t>
            </a:r>
            <a:r>
              <a:rPr lang="en-GB" dirty="0" smtClean="0"/>
              <a:t> synthesis(</a:t>
            </a:r>
            <a:r>
              <a:rPr lang="en-GB" dirty="0" err="1" smtClean="0"/>
              <a:t>allyamine</a:t>
            </a:r>
            <a:r>
              <a:rPr lang="en-GB" dirty="0" smtClean="0"/>
              <a:t> group):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Terbinafine</a:t>
            </a:r>
            <a:r>
              <a:rPr lang="en-GB" dirty="0" smtClean="0"/>
              <a:t> </a:t>
            </a:r>
          </a:p>
          <a:p>
            <a:r>
              <a:rPr lang="en-GB" dirty="0" smtClean="0"/>
              <a:t>Nucleic acid synthesis inhibitors:</a:t>
            </a:r>
          </a:p>
          <a:p>
            <a:pPr>
              <a:buFont typeface="Wingdings" pitchFamily="2" charset="2"/>
              <a:buChar char="v"/>
            </a:pPr>
            <a:r>
              <a:rPr lang="en-GB" dirty="0" err="1" smtClean="0"/>
              <a:t>Flucytosine</a:t>
            </a:r>
            <a:r>
              <a:rPr lang="en-GB" dirty="0" smtClean="0"/>
              <a:t> </a:t>
            </a:r>
          </a:p>
          <a:p>
            <a:r>
              <a:rPr lang="en-GB" dirty="0" smtClean="0"/>
              <a:t>Disruption of mitotic spindle and inhibition of fungal mitosis:</a:t>
            </a:r>
          </a:p>
          <a:p>
            <a:pPr>
              <a:buFont typeface="Wingdings" pitchFamily="2" charset="2"/>
              <a:buChar char="ü"/>
            </a:pPr>
            <a:r>
              <a:rPr lang="en-GB" dirty="0" err="1" smtClean="0"/>
              <a:t>Griseofulvin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505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Ergosterol</a:t>
            </a:r>
            <a:r>
              <a:rPr lang="en-GB" dirty="0" smtClean="0"/>
              <a:t> synthesis inhibitors: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Imidazoles</a:t>
            </a:r>
            <a:r>
              <a:rPr lang="en-GB" dirty="0" smtClean="0"/>
              <a:t>: topical/systemic</a:t>
            </a:r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Triazoles</a:t>
            </a:r>
            <a:r>
              <a:rPr lang="en-GB" dirty="0" smtClean="0"/>
              <a:t>(only systemic)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160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Topically: </a:t>
            </a:r>
          </a:p>
          <a:p>
            <a:pPr>
              <a:buFont typeface="Wingdings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azoles,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terbinafine</a:t>
            </a:r>
            <a:r>
              <a:rPr lang="en-GB" dirty="0" smtClean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clotrimazole</a:t>
            </a:r>
            <a:r>
              <a:rPr lang="en-GB" dirty="0" smtClean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miconazole</a:t>
            </a:r>
            <a:r>
              <a:rPr lang="en-GB" dirty="0" smtClean="0"/>
              <a:t>,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nystatin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ROUTEOF ADMINISTRATION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844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Systemic: 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Antibiotics- </a:t>
            </a:r>
            <a:r>
              <a:rPr lang="en-GB" dirty="0" err="1" smtClean="0"/>
              <a:t>griseofulvin</a:t>
            </a:r>
            <a:r>
              <a:rPr lang="en-GB" dirty="0" smtClean="0"/>
              <a:t>, AMB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Antimetabolites- </a:t>
            </a:r>
            <a:r>
              <a:rPr lang="en-GB" dirty="0" err="1" smtClean="0"/>
              <a:t>flucytosine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Azole derivatives- </a:t>
            </a:r>
            <a:r>
              <a:rPr lang="en-GB" dirty="0" err="1" smtClean="0"/>
              <a:t>clotrimazole</a:t>
            </a:r>
            <a:r>
              <a:rPr lang="en-GB" dirty="0" smtClean="0"/>
              <a:t>, ketoconazole, fluconazole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Allyamine</a:t>
            </a:r>
            <a:r>
              <a:rPr lang="en-GB" dirty="0" smtClean="0"/>
              <a:t>- </a:t>
            </a:r>
            <a:r>
              <a:rPr lang="en-GB" dirty="0" err="1" smtClean="0"/>
              <a:t>terbinafine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Echinocandins</a:t>
            </a:r>
            <a:r>
              <a:rPr lang="en-GB" dirty="0" smtClean="0"/>
              <a:t>- </a:t>
            </a:r>
            <a:r>
              <a:rPr lang="en-GB" dirty="0" err="1" smtClean="0"/>
              <a:t>capsofungin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19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/>
          </a:bodyPr>
          <a:lstStyle/>
          <a:p>
            <a:r>
              <a:rPr lang="en-GB" dirty="0"/>
              <a:t>Infectious diseases caused by fungi are called mycoses, and they are often chronic in nature</a:t>
            </a:r>
            <a:r>
              <a:rPr lang="en-GB" dirty="0" smtClean="0"/>
              <a:t>. </a:t>
            </a:r>
          </a:p>
          <a:p>
            <a:r>
              <a:rPr lang="en-GB" dirty="0" smtClean="0"/>
              <a:t>Many </a:t>
            </a:r>
            <a:r>
              <a:rPr lang="en-GB" dirty="0"/>
              <a:t>common </a:t>
            </a:r>
            <a:r>
              <a:rPr lang="en-GB" dirty="0" err="1"/>
              <a:t>mycotic</a:t>
            </a:r>
            <a:r>
              <a:rPr lang="en-GB" dirty="0"/>
              <a:t> infections are superficial and only involve the skin (cutaneous mycoses), but fungi may also penetrate the skin, causing subcutaneous infections.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fungal infections that are most difficult to treat are the systemic mycoses, which are often life-threatening. </a:t>
            </a:r>
            <a:endParaRPr lang="en-GB" dirty="0" smtClean="0"/>
          </a:p>
          <a:p>
            <a:r>
              <a:rPr lang="en-GB" dirty="0" smtClean="0"/>
              <a:t>Unlike </a:t>
            </a:r>
            <a:r>
              <a:rPr lang="en-GB" dirty="0"/>
              <a:t>bacteria, fungi are eukaryotic.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have rigid cell walls composed largely of </a:t>
            </a:r>
            <a:r>
              <a:rPr lang="en-GB" dirty="0" smtClean="0"/>
              <a:t>chitin a </a:t>
            </a:r>
            <a:r>
              <a:rPr lang="en-GB" dirty="0"/>
              <a:t>polymer of </a:t>
            </a:r>
            <a:r>
              <a:rPr lang="en-GB" dirty="0" smtClean="0"/>
              <a:t>N-</a:t>
            </a:r>
            <a:r>
              <a:rPr lang="en-GB" dirty="0" err="1" smtClean="0"/>
              <a:t>acetylglucosamine</a:t>
            </a:r>
            <a:r>
              <a:rPr lang="en-GB" dirty="0" smtClean="0"/>
              <a:t> rather </a:t>
            </a:r>
            <a:r>
              <a:rPr lang="en-GB" dirty="0"/>
              <a:t>than peptidoglycan (a characteristic component of most bacterial cell walls).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dirty="0" smtClean="0"/>
              <a:t>Introduction/overview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168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Polyenes</a:t>
            </a:r>
            <a:r>
              <a:rPr lang="en-GB" dirty="0" smtClean="0"/>
              <a:t>- AMB, </a:t>
            </a:r>
            <a:r>
              <a:rPr lang="en-GB" dirty="0" err="1" smtClean="0"/>
              <a:t>nystatin</a:t>
            </a:r>
            <a:endParaRPr lang="en-GB" dirty="0" smtClean="0"/>
          </a:p>
          <a:p>
            <a:r>
              <a:rPr lang="en-GB" dirty="0" err="1" smtClean="0"/>
              <a:t>Echinocandins</a:t>
            </a:r>
            <a:r>
              <a:rPr lang="en-GB" dirty="0" smtClean="0"/>
              <a:t>- </a:t>
            </a:r>
            <a:r>
              <a:rPr lang="en-GB" dirty="0" err="1" smtClean="0"/>
              <a:t>micafungin</a:t>
            </a:r>
            <a:r>
              <a:rPr lang="en-GB" dirty="0" smtClean="0"/>
              <a:t>, </a:t>
            </a:r>
            <a:r>
              <a:rPr lang="en-GB" dirty="0" err="1" smtClean="0"/>
              <a:t>capsofungin</a:t>
            </a:r>
            <a:endParaRPr lang="en-GB" dirty="0" smtClean="0"/>
          </a:p>
          <a:p>
            <a:r>
              <a:rPr lang="en-GB" dirty="0" smtClean="0"/>
              <a:t>Antimetabolites- </a:t>
            </a:r>
            <a:r>
              <a:rPr lang="en-GB" dirty="0" err="1" smtClean="0"/>
              <a:t>flucytosine</a:t>
            </a:r>
            <a:endParaRPr lang="en-GB" dirty="0" smtClean="0"/>
          </a:p>
          <a:p>
            <a:r>
              <a:rPr lang="en-GB" dirty="0" err="1" smtClean="0"/>
              <a:t>Allyamines</a:t>
            </a:r>
            <a:r>
              <a:rPr lang="en-GB" dirty="0" smtClean="0"/>
              <a:t>- </a:t>
            </a:r>
            <a:r>
              <a:rPr lang="en-GB" dirty="0" err="1" smtClean="0"/>
              <a:t>terbinafine</a:t>
            </a:r>
            <a:r>
              <a:rPr lang="en-GB" dirty="0" smtClean="0"/>
              <a:t>, </a:t>
            </a:r>
            <a:r>
              <a:rPr lang="en-GB" dirty="0" err="1" smtClean="0"/>
              <a:t>butenafine</a:t>
            </a:r>
            <a:endParaRPr lang="en-GB" dirty="0" smtClean="0"/>
          </a:p>
          <a:p>
            <a:r>
              <a:rPr lang="en-GB" dirty="0" smtClean="0"/>
              <a:t>Azoles- </a:t>
            </a:r>
            <a:r>
              <a:rPr lang="en-GB" dirty="0" err="1" smtClean="0"/>
              <a:t>imidazoles</a:t>
            </a:r>
            <a:r>
              <a:rPr lang="en-GB" dirty="0" smtClean="0"/>
              <a:t>, </a:t>
            </a:r>
            <a:r>
              <a:rPr lang="en-GB" dirty="0" err="1" smtClean="0"/>
              <a:t>triazoles</a:t>
            </a:r>
            <a:endParaRPr lang="en-GB" dirty="0" smtClean="0"/>
          </a:p>
          <a:p>
            <a:r>
              <a:rPr lang="en-GB" dirty="0" smtClean="0"/>
              <a:t>Miscellaneous- </a:t>
            </a:r>
            <a:r>
              <a:rPr lang="en-GB" dirty="0" err="1" smtClean="0"/>
              <a:t>griseofulvin</a:t>
            </a:r>
            <a:r>
              <a:rPr lang="en-GB" dirty="0" smtClean="0"/>
              <a:t>, benzoic acid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205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Cutaneous: </a:t>
            </a:r>
            <a:r>
              <a:rPr lang="en-GB" dirty="0" err="1" smtClean="0"/>
              <a:t>clotrimazole</a:t>
            </a:r>
            <a:r>
              <a:rPr lang="en-GB" dirty="0" smtClean="0"/>
              <a:t>, </a:t>
            </a:r>
            <a:r>
              <a:rPr lang="en-GB" dirty="0" err="1" smtClean="0"/>
              <a:t>nystatin</a:t>
            </a:r>
            <a:r>
              <a:rPr lang="en-GB" dirty="0" smtClean="0"/>
              <a:t>, </a:t>
            </a:r>
            <a:r>
              <a:rPr lang="en-GB" dirty="0" err="1" smtClean="0"/>
              <a:t>griseofulvin</a:t>
            </a:r>
            <a:endParaRPr lang="en-GB" dirty="0" smtClean="0"/>
          </a:p>
          <a:p>
            <a:r>
              <a:rPr lang="en-GB" dirty="0" smtClean="0"/>
              <a:t>Systemic: AMB, ketoconazole, fluconazole, </a:t>
            </a:r>
            <a:r>
              <a:rPr lang="en-GB" dirty="0" err="1" smtClean="0"/>
              <a:t>capsofungin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BASED ON INFECTION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401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Treatment of infection by Candida spp.</a:t>
            </a:r>
          </a:p>
          <a:p>
            <a:r>
              <a:rPr lang="en-GB" dirty="0" err="1" smtClean="0"/>
              <a:t>Cryptococcal</a:t>
            </a:r>
            <a:r>
              <a:rPr lang="en-GB" dirty="0" smtClean="0"/>
              <a:t> </a:t>
            </a:r>
            <a:r>
              <a:rPr lang="en-GB" dirty="0"/>
              <a:t>infection</a:t>
            </a:r>
          </a:p>
          <a:p>
            <a:pPr lvl="1"/>
            <a:r>
              <a:rPr lang="en-GB" dirty="0"/>
              <a:t>Treatment (e.g. meningitis).</a:t>
            </a:r>
          </a:p>
          <a:p>
            <a:pPr lvl="1"/>
            <a:r>
              <a:rPr lang="en-GB" dirty="0"/>
              <a:t>Prevention in patients with AIDS (fluconazole).</a:t>
            </a:r>
          </a:p>
          <a:p>
            <a:pPr lvl="2"/>
            <a:r>
              <a:rPr lang="en-GB" dirty="0"/>
              <a:t>Alternatively, give amphotericin with </a:t>
            </a:r>
            <a:r>
              <a:rPr lang="en-GB" dirty="0" err="1"/>
              <a:t>flucytosine</a:t>
            </a:r>
            <a:r>
              <a:rPr lang="en-GB" dirty="0"/>
              <a:t>.</a:t>
            </a:r>
          </a:p>
          <a:p>
            <a:r>
              <a:rPr lang="en-GB" dirty="0" err="1"/>
              <a:t>Aspergillus</a:t>
            </a:r>
            <a:r>
              <a:rPr lang="en-GB" dirty="0"/>
              <a:t> infection. </a:t>
            </a:r>
            <a:endParaRPr lang="en-GB" dirty="0" smtClean="0"/>
          </a:p>
          <a:p>
            <a:r>
              <a:rPr lang="en-GB" dirty="0" err="1" smtClean="0"/>
              <a:t>Histoplasmosis</a:t>
            </a:r>
            <a:r>
              <a:rPr lang="en-GB" dirty="0" smtClean="0"/>
              <a:t> </a:t>
            </a:r>
            <a:r>
              <a:rPr lang="en-GB" dirty="0"/>
              <a:t>(rare in temperate climates).</a:t>
            </a:r>
          </a:p>
          <a:p>
            <a:pPr lvl="1"/>
            <a:r>
              <a:rPr lang="en-GB" dirty="0"/>
              <a:t>Indolent infection (</a:t>
            </a:r>
            <a:r>
              <a:rPr lang="en-GB" dirty="0" err="1"/>
              <a:t>itraconazole</a:t>
            </a:r>
            <a:r>
              <a:rPr lang="en-GB" dirty="0"/>
              <a:t> or ketoconazole).</a:t>
            </a:r>
          </a:p>
          <a:p>
            <a:pPr lvl="1"/>
            <a:r>
              <a:rPr lang="en-GB" dirty="0"/>
              <a:t>Severe infection. Can be life-threatening in patients with AIDS</a:t>
            </a:r>
            <a:r>
              <a:rPr lang="en-GB" dirty="0" smtClean="0"/>
              <a:t>..</a:t>
            </a:r>
            <a:endParaRPr lang="en-GB" dirty="0"/>
          </a:p>
          <a:p>
            <a:r>
              <a:rPr lang="en-GB" dirty="0"/>
              <a:t>Fungal skin and nail </a:t>
            </a:r>
            <a:r>
              <a:rPr lang="en-GB" dirty="0" smtClean="0"/>
              <a:t>infections.-</a:t>
            </a:r>
            <a:r>
              <a:rPr lang="en-GB" dirty="0" err="1" smtClean="0"/>
              <a:t>tinea</a:t>
            </a:r>
            <a:r>
              <a:rPr lang="en-GB" dirty="0" smtClean="0"/>
              <a:t> infections</a:t>
            </a:r>
            <a:endParaRPr lang="en-GB" dirty="0"/>
          </a:p>
          <a:p>
            <a:r>
              <a:rPr lang="en-GB" dirty="0"/>
              <a:t>Prevention of fungal disease in </a:t>
            </a:r>
            <a:r>
              <a:rPr lang="en-GB" dirty="0" err="1"/>
              <a:t>immunocompromised</a:t>
            </a:r>
            <a:r>
              <a:rPr lang="en-GB" dirty="0"/>
              <a:t> patients (fluconazole).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indications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158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GB" dirty="0"/>
              <a:t>Most of the following cautions apply to systemic rather than topical administration of these drugs.</a:t>
            </a:r>
          </a:p>
          <a:p>
            <a:pPr lvl="1"/>
            <a:r>
              <a:rPr lang="en-GB" dirty="0" err="1"/>
              <a:t>Miconazole</a:t>
            </a:r>
            <a:r>
              <a:rPr lang="en-GB" dirty="0"/>
              <a:t> is given topically for oral infections, but is absorbed systemically and can cause drug </a:t>
            </a:r>
            <a:r>
              <a:rPr lang="en-GB" dirty="0" smtClean="0"/>
              <a:t>interactions.</a:t>
            </a:r>
            <a:endParaRPr lang="en-GB" dirty="0"/>
          </a:p>
          <a:p>
            <a:r>
              <a:rPr lang="en-GB" dirty="0"/>
              <a:t>Ketoconazole and </a:t>
            </a:r>
            <a:r>
              <a:rPr lang="en-GB" dirty="0" err="1"/>
              <a:t>itraconazole</a:t>
            </a:r>
            <a:r>
              <a:rPr lang="en-GB" dirty="0"/>
              <a:t> carry a particular risk of liver damage.</a:t>
            </a:r>
          </a:p>
          <a:p>
            <a:pPr lvl="1"/>
            <a:r>
              <a:rPr lang="en-GB" dirty="0"/>
              <a:t>The risk from fluconazole is much lower.</a:t>
            </a:r>
          </a:p>
          <a:p>
            <a:pPr lvl="1"/>
            <a:r>
              <a:rPr lang="en-GB" dirty="0" err="1"/>
              <a:t>Itraconazole</a:t>
            </a:r>
            <a:r>
              <a:rPr lang="en-GB" dirty="0"/>
              <a:t> or ketoconazole should only be used when the potential benefits are significant .</a:t>
            </a:r>
          </a:p>
          <a:p>
            <a:pPr lvl="1"/>
            <a:r>
              <a:rPr lang="en-GB" dirty="0"/>
              <a:t>Avoid systemic administration of these drugs if there is any history of liver disease.</a:t>
            </a:r>
          </a:p>
          <a:p>
            <a:pPr lvl="2"/>
            <a:r>
              <a:rPr lang="en-GB" dirty="0"/>
              <a:t>If treatment is essential use lower doses.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Precautions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358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If the patient has renal insufficiency, avoid giving </a:t>
            </a:r>
            <a:r>
              <a:rPr lang="en-GB" dirty="0" err="1"/>
              <a:t>itraconazole</a:t>
            </a:r>
            <a:r>
              <a:rPr lang="en-GB" dirty="0"/>
              <a:t> or ketoconazole.</a:t>
            </a:r>
          </a:p>
          <a:p>
            <a:pPr lvl="1"/>
            <a:r>
              <a:rPr lang="en-GB" dirty="0"/>
              <a:t>Give the usual first dose of fluconazole, but halve subsequent doses if the patient has mild or moderate renal insufficiency.</a:t>
            </a:r>
          </a:p>
          <a:p>
            <a:r>
              <a:rPr lang="en-GB" dirty="0"/>
              <a:t>Long-term use of these drugs can cause congenital abnormalities if given during pregnancy.</a:t>
            </a:r>
          </a:p>
          <a:p>
            <a:r>
              <a:rPr lang="en-GB" dirty="0"/>
              <a:t>Antifungal drugs can precipitate heart failure. Avoid them in patients with cardiac disease, especially if they are taking drugs with negative inotropic actions (e.g. calcium channel blockers).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816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5400" b="1" dirty="0" smtClean="0"/>
          </a:p>
          <a:p>
            <a:pPr marL="0" indent="0">
              <a:buNone/>
            </a:pPr>
            <a:endParaRPr lang="en-GB" sz="5400" b="1" dirty="0"/>
          </a:p>
          <a:p>
            <a:pPr marL="0" indent="0">
              <a:buNone/>
            </a:pPr>
            <a:r>
              <a:rPr lang="en-GB" sz="5400" b="1" dirty="0" smtClean="0"/>
              <a:t>THANK YOU FOR LISTENING</a:t>
            </a:r>
            <a:endParaRPr lang="en-GB" sz="5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8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en-GB" dirty="0"/>
              <a:t>The fungal cell membrane contains </a:t>
            </a:r>
            <a:r>
              <a:rPr lang="en-GB" dirty="0" err="1"/>
              <a:t>ergosterol</a:t>
            </a:r>
            <a:r>
              <a:rPr lang="en-GB" dirty="0"/>
              <a:t> rather than the cholesterol found in mammalian membranes.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chemical characteristics are useful in targeting chemotherapeutic agents against fungal infections. </a:t>
            </a:r>
            <a:endParaRPr lang="en-GB" dirty="0" smtClean="0"/>
          </a:p>
          <a:p>
            <a:r>
              <a:rPr lang="en-GB" dirty="0" smtClean="0"/>
              <a:t>Fungal </a:t>
            </a:r>
            <a:r>
              <a:rPr lang="en-GB" dirty="0"/>
              <a:t>infections are generally resistant to antibiotics used in the treatment of bacterial infections, and conversely, bacteria are resistant to the antifungal agents.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Cont..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81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r>
              <a:rPr lang="en-GB" dirty="0"/>
              <a:t>The last two decades have seen a rise in the incidence of fungal </a:t>
            </a:r>
            <a:r>
              <a:rPr lang="en-GB" dirty="0" smtClean="0"/>
              <a:t>infections. </a:t>
            </a:r>
          </a:p>
          <a:p>
            <a:r>
              <a:rPr lang="en-GB" dirty="0" smtClean="0"/>
              <a:t>This </a:t>
            </a:r>
            <a:r>
              <a:rPr lang="en-GB" dirty="0"/>
              <a:t>increased incidence of fungal infections is associated with greater numbers of individuals who are on chronic immune suppression following </a:t>
            </a:r>
            <a:r>
              <a:rPr lang="en-GB" b="1" dirty="0"/>
              <a:t>organ transplant, undergoing chemotherapy for </a:t>
            </a:r>
            <a:r>
              <a:rPr lang="en-GB" b="1" dirty="0" err="1"/>
              <a:t>myelogenous</a:t>
            </a:r>
            <a:r>
              <a:rPr lang="en-GB" b="1" dirty="0"/>
              <a:t> </a:t>
            </a:r>
            <a:r>
              <a:rPr lang="en-GB" b="1" dirty="0" smtClean="0"/>
              <a:t>and solid tumours, </a:t>
            </a:r>
            <a:r>
              <a:rPr lang="en-GB" b="1" dirty="0"/>
              <a:t>or infected with the </a:t>
            </a:r>
            <a:r>
              <a:rPr lang="en-GB" b="1" dirty="0" smtClean="0"/>
              <a:t>HIV.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90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During this same period, there have been significant changes in the therapeutic options available to the clinician. For example, the </a:t>
            </a:r>
            <a:r>
              <a:rPr lang="en-GB" dirty="0" err="1"/>
              <a:t>ongoing</a:t>
            </a:r>
            <a:r>
              <a:rPr lang="en-GB" dirty="0"/>
              <a:t> development of new azole antifungal drugs offers effective therapy for all but the most serious </a:t>
            </a:r>
            <a:r>
              <a:rPr lang="en-GB" dirty="0" err="1"/>
              <a:t>mycotic</a:t>
            </a:r>
            <a:r>
              <a:rPr lang="en-GB" dirty="0"/>
              <a:t> infections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8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CANDIDA</a:t>
            </a:r>
          </a:p>
          <a:p>
            <a:r>
              <a:rPr lang="en-GB" dirty="0" smtClean="0"/>
              <a:t>ASPERGILLUS</a:t>
            </a:r>
          </a:p>
          <a:p>
            <a:r>
              <a:rPr lang="en-GB" dirty="0" smtClean="0"/>
              <a:t>CRYPTOCOCCUS</a:t>
            </a:r>
          </a:p>
          <a:p>
            <a:r>
              <a:rPr lang="en-GB" dirty="0" smtClean="0"/>
              <a:t>HISTOPLASMA</a:t>
            </a:r>
          </a:p>
          <a:p>
            <a:r>
              <a:rPr lang="en-GB" dirty="0" smtClean="0"/>
              <a:t>STACHYBOTYRS</a:t>
            </a:r>
          </a:p>
          <a:p>
            <a:r>
              <a:rPr lang="en-GB" dirty="0" smtClean="0"/>
              <a:t>PNEUMOCYSTIS</a:t>
            </a:r>
          </a:p>
          <a:p>
            <a:r>
              <a:rPr lang="en-GB" dirty="0" smtClean="0"/>
              <a:t>MICOSPORUM</a:t>
            </a:r>
          </a:p>
          <a:p>
            <a:r>
              <a:rPr lang="en-GB" dirty="0" smtClean="0"/>
              <a:t>TRICHOPHYTON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FUNGAL ORGANISMS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3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6632"/>
            <a:ext cx="914400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3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8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q"/>
            </a:pPr>
            <a:r>
              <a:rPr lang="en-GB" sz="3200" dirty="0" err="1" smtClean="0">
                <a:solidFill>
                  <a:srgbClr val="000000"/>
                </a:solidFill>
                <a:latin typeface="Arial"/>
              </a:rPr>
              <a:t>Dermatomycosis</a:t>
            </a:r>
            <a:r>
              <a:rPr lang="en-GB" sz="3200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57200" lvl="1" indent="0">
              <a:buNone/>
            </a:pPr>
            <a:r>
              <a:rPr lang="en-GB" sz="3200" dirty="0" smtClean="0">
                <a:solidFill>
                  <a:srgbClr val="000000"/>
                </a:solidFill>
                <a:latin typeface="Arial"/>
              </a:rPr>
              <a:t>_ </a:t>
            </a:r>
            <a:r>
              <a:rPr lang="en-GB" dirty="0" err="1" smtClean="0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pedis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(athlete’s foot)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corporis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(skin ringworm)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cruris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(groin) 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capitis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(scalp) 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unguium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(nails)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barbae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(beard) </a:t>
            </a:r>
          </a:p>
          <a:p>
            <a:pPr lvl="1"/>
            <a:r>
              <a:rPr lang="en-GB" dirty="0" err="1">
                <a:solidFill>
                  <a:srgbClr val="000000"/>
                </a:solidFill>
                <a:latin typeface="Arial"/>
              </a:rPr>
              <a:t>Tinea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Arial"/>
              </a:rPr>
              <a:t>mannum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(hand)</a:t>
            </a:r>
          </a:p>
          <a:p>
            <a:pPr lvl="1"/>
            <a:endParaRPr lang="en-GB" dirty="0">
              <a:solidFill>
                <a:srgbClr val="000000"/>
              </a:solidFill>
              <a:latin typeface="Arial"/>
            </a:endParaRPr>
          </a:p>
          <a:p>
            <a:pPr lvl="1">
              <a:buFont typeface="Wingdings" pitchFamily="2" charset="2"/>
              <a:buChar char="q"/>
            </a:pPr>
            <a:r>
              <a:rPr lang="en-GB" dirty="0" smtClean="0">
                <a:solidFill>
                  <a:srgbClr val="000000"/>
                </a:solidFill>
                <a:latin typeface="Arial"/>
              </a:rPr>
              <a:t>Candidiasis </a:t>
            </a:r>
            <a:r>
              <a:rPr lang="en-GB" dirty="0">
                <a:solidFill>
                  <a:srgbClr val="000000"/>
                </a:solidFill>
                <a:latin typeface="Arial"/>
              </a:rPr>
              <a:t>–skin, mouth, vagina oropharynx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</a:rPr>
              <a:t>Fungal infections (Superficial)</a:t>
            </a:r>
            <a:br>
              <a:rPr lang="en-GB" dirty="0">
                <a:solidFill>
                  <a:srgbClr val="000000"/>
                </a:solidFill>
                <a:latin typeface="Arial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657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</TotalTime>
  <Words>810</Words>
  <Application>Microsoft Office PowerPoint</Application>
  <PresentationFormat>On-screen Show (4:3)</PresentationFormat>
  <Paragraphs>131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ANTIFUNGAL DRUGS LECTURER: ARAP KORIR SNR</vt:lpstr>
      <vt:lpstr>Introduction/overview</vt:lpstr>
      <vt:lpstr>Cont..</vt:lpstr>
      <vt:lpstr>PowerPoint Presentation</vt:lpstr>
      <vt:lpstr>PowerPoint Presentation</vt:lpstr>
      <vt:lpstr>TYPES OF FUNGAL ORGANISMS</vt:lpstr>
      <vt:lpstr>PowerPoint Presentation</vt:lpstr>
      <vt:lpstr>PowerPoint Presentation</vt:lpstr>
      <vt:lpstr>Fungal infections (Superficial) </vt:lpstr>
      <vt:lpstr>Deep mycoses</vt:lpstr>
      <vt:lpstr>PowerPoint Presentation</vt:lpstr>
      <vt:lpstr>Difference between bacteria and fungi</vt:lpstr>
      <vt:lpstr>CLASSIFICATION OF FUNGAL INFECTIONS</vt:lpstr>
      <vt:lpstr>CLASSIFICATION OF ANTIFUNGAL AGENTS</vt:lpstr>
      <vt:lpstr>MECHANISM OF ACTION </vt:lpstr>
      <vt:lpstr>Cont..</vt:lpstr>
      <vt:lpstr>Cont..</vt:lpstr>
      <vt:lpstr>ROUTEOF ADMINISTRATION</vt:lpstr>
      <vt:lpstr>PowerPoint Presentation</vt:lpstr>
      <vt:lpstr>CHEMICAL STRUCTURE</vt:lpstr>
      <vt:lpstr>BASED ON INFECTION</vt:lpstr>
      <vt:lpstr>PowerPoint Presentation</vt:lpstr>
      <vt:lpstr>General indications</vt:lpstr>
      <vt:lpstr>Precautions </vt:lpstr>
      <vt:lpstr>Cont..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ANTIFUNGAL DRUGS LECTURER: ARAP KORIR SNR</dc:title>
  <dc:creator>Admin</dc:creator>
  <cp:lastModifiedBy>Admin</cp:lastModifiedBy>
  <cp:revision>15</cp:revision>
  <dcterms:created xsi:type="dcterms:W3CDTF">2019-11-01T20:56:31Z</dcterms:created>
  <dcterms:modified xsi:type="dcterms:W3CDTF">2019-11-04T13:04:25Z</dcterms:modified>
</cp:coreProperties>
</file>