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5" r:id="rId3"/>
    <p:sldId id="294" r:id="rId4"/>
    <p:sldId id="257" r:id="rId5"/>
    <p:sldId id="258" r:id="rId6"/>
    <p:sldId id="296" r:id="rId7"/>
    <p:sldId id="297" r:id="rId8"/>
    <p:sldId id="295" r:id="rId9"/>
    <p:sldId id="259" r:id="rId10"/>
    <p:sldId id="298" r:id="rId11"/>
    <p:sldId id="299" r:id="rId12"/>
    <p:sldId id="300" r:id="rId13"/>
    <p:sldId id="302" r:id="rId14"/>
    <p:sldId id="301" r:id="rId15"/>
    <p:sldId id="303" r:id="rId16"/>
    <p:sldId id="336" r:id="rId17"/>
    <p:sldId id="308" r:id="rId18"/>
    <p:sldId id="293" r:id="rId19"/>
    <p:sldId id="340" r:id="rId20"/>
    <p:sldId id="270" r:id="rId21"/>
    <p:sldId id="271" r:id="rId22"/>
    <p:sldId id="320" r:id="rId23"/>
    <p:sldId id="322" r:id="rId24"/>
    <p:sldId id="323" r:id="rId25"/>
    <p:sldId id="324" r:id="rId26"/>
    <p:sldId id="326" r:id="rId27"/>
    <p:sldId id="325" r:id="rId28"/>
    <p:sldId id="329" r:id="rId29"/>
    <p:sldId id="339" r:id="rId30"/>
    <p:sldId id="291" r:id="rId31"/>
    <p:sldId id="328" r:id="rId32"/>
    <p:sldId id="330" r:id="rId33"/>
    <p:sldId id="34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FF66"/>
    <a:srgbClr val="0066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00955B-24F9-4CC9-94FA-513A0F620B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81293-F9BD-4EE0-A4B4-62F00BCBD0A2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8A827-1D40-4379-B95C-68CEAF69D95F}" type="slidenum">
              <a:rPr lang="en-US"/>
              <a:pPr/>
              <a:t>30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466E9-1DB3-4467-ABE0-68234F2B070B}" type="slidenum">
              <a:rPr lang="en-US"/>
              <a:pPr/>
              <a:t>31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E6592-BB83-4CDE-B4F8-1C8955DACFE5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A54AF-B3EF-4CB5-93FB-2DC3C5BEBBE1}" type="slidenum">
              <a:rPr lang="en-US"/>
              <a:pPr/>
              <a:t>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A79E8-B269-4560-AABA-69E39ADBF863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5B593-9E3B-4C0A-BEEF-93A4616248B9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34C12-791F-4A2F-A835-BE0DC0E2EFAA}" type="slidenum">
              <a:rPr lang="en-US"/>
              <a:pPr/>
              <a:t>20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4696D-21F8-46E4-B41A-D94B155BE6BD}" type="slidenum">
              <a:rPr lang="en-US"/>
              <a:pPr/>
              <a:t>21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E139B-6E7B-4A82-BA51-357A1848CDBD}" type="slidenum">
              <a:rPr lang="en-US"/>
              <a:pPr/>
              <a:t>26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A0F8C-F884-48DB-9A72-33824635BDF9}" type="slidenum">
              <a:rPr lang="en-US"/>
              <a:pPr/>
              <a:t>28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E413C-0E1D-4C1B-A8BE-40E33AF6C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F5026-CE1F-49BE-AD7F-36EAF70EA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EBE41-35FA-4771-956F-0BE33B40B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BDB09E-C2D2-4C95-B14D-9CFB3324B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E39FC-3279-41B9-BE68-52F8FAE19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70155-1B5B-411A-9598-CFCB90CDE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DE493-B1D0-482A-AFDE-CBC79609A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7C43B-825D-4D1B-80CA-D8F30B09A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D5289-EC50-4323-B7A0-0A27279D1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90A73-F329-42B4-AC1A-0E0EF9DB2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A298B-A962-4C18-867B-7A36ADE14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6D306-2FF5-492A-90AC-5B45F351E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3CDD79-DC25-4AC4-8CFF-47E43F30F5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00"/>
                </a:solidFill>
                <a:latin typeface="Comic Sans MS" pitchFamily="66" charset="0"/>
              </a:rPr>
              <a:t>ANTIFUNGALS</a:t>
            </a:r>
            <a:br>
              <a:rPr lang="en-US" b="1" dirty="0">
                <a:solidFill>
                  <a:srgbClr val="336600"/>
                </a:solidFill>
                <a:latin typeface="Comic Sans MS" pitchFamily="66" charset="0"/>
              </a:rPr>
            </a:br>
            <a:r>
              <a:rPr lang="en-US" b="1" dirty="0">
                <a:solidFill>
                  <a:srgbClr val="336600"/>
                </a:solidFill>
                <a:latin typeface="Comic Sans MS" pitchFamily="66" charset="0"/>
              </a:rPr>
              <a:t>(</a:t>
            </a:r>
            <a:r>
              <a:rPr lang="en-US" b="1" dirty="0" err="1">
                <a:solidFill>
                  <a:srgbClr val="336600"/>
                </a:solidFill>
                <a:latin typeface="Comic Sans MS" pitchFamily="66" charset="0"/>
              </a:rPr>
              <a:t>Antimycotics</a:t>
            </a:r>
            <a:r>
              <a:rPr lang="en-US" b="1" dirty="0">
                <a:solidFill>
                  <a:srgbClr val="336600"/>
                </a:solidFill>
                <a:latin typeface="Comic Sans MS" pitchFamily="66" charset="0"/>
              </a:rPr>
              <a:t>)</a:t>
            </a:r>
            <a:br>
              <a:rPr lang="en-US" b="1" dirty="0">
                <a:solidFill>
                  <a:srgbClr val="336600"/>
                </a:solidFill>
                <a:latin typeface="Comic Sans MS" pitchFamily="66" charset="0"/>
              </a:rPr>
            </a:br>
            <a:r>
              <a:rPr lang="en-US" b="1" dirty="0">
                <a:solidFill>
                  <a:srgbClr val="336600"/>
                </a:solidFill>
                <a:latin typeface="Comic Sans MS" pitchFamily="66" charset="0"/>
              </a:rPr>
              <a:t/>
            </a:r>
            <a:br>
              <a:rPr lang="en-US" b="1" dirty="0">
                <a:solidFill>
                  <a:srgbClr val="336600"/>
                </a:solidFill>
                <a:latin typeface="Comic Sans MS" pitchFamily="66" charset="0"/>
              </a:rPr>
            </a:br>
            <a:endParaRPr lang="en-US" sz="2400" b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CLEMENT MWENJE</a:t>
            </a:r>
          </a:p>
          <a:p>
            <a:r>
              <a:rPr lang="en-US" b="1" dirty="0" err="1" smtClean="0">
                <a:latin typeface="Comic Sans MS" pitchFamily="66" charset="0"/>
              </a:rPr>
              <a:t>BScN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MOI UNIVERSITY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458200" cy="6400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336600"/>
                </a:solidFill>
                <a:latin typeface="Comic Sans MS" pitchFamily="66" charset="0"/>
              </a:rPr>
              <a:t>AZOLES </a:t>
            </a:r>
            <a:r>
              <a:rPr lang="en-US" sz="2400" b="1" dirty="0">
                <a:solidFill>
                  <a:srgbClr val="336600"/>
                </a:solidFill>
                <a:latin typeface="Comic Sans MS" pitchFamily="66" charset="0"/>
              </a:rPr>
              <a:t>(</a:t>
            </a:r>
            <a:r>
              <a:rPr lang="en-US" sz="2400" b="1" dirty="0" err="1">
                <a:solidFill>
                  <a:srgbClr val="336600"/>
                </a:solidFill>
                <a:latin typeface="Comic Sans MS" pitchFamily="66" charset="0"/>
              </a:rPr>
              <a:t>imidazoles</a:t>
            </a:r>
            <a:r>
              <a:rPr lang="en-US" sz="2400" b="1" dirty="0">
                <a:solidFill>
                  <a:srgbClr val="336600"/>
                </a:solidFill>
                <a:latin typeface="Comic Sans MS" pitchFamily="66" charset="0"/>
              </a:rPr>
              <a:t> and </a:t>
            </a:r>
            <a:r>
              <a:rPr lang="en-US" sz="2400" b="1" dirty="0" err="1">
                <a:solidFill>
                  <a:srgbClr val="336600"/>
                </a:solidFill>
                <a:latin typeface="Comic Sans MS" pitchFamily="66" charset="0"/>
              </a:rPr>
              <a:t>triazoles</a:t>
            </a:r>
            <a:r>
              <a:rPr lang="en-US" sz="2400" b="1" dirty="0">
                <a:solidFill>
                  <a:srgbClr val="3366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/>
              <a:t>Spectrum</a:t>
            </a:r>
            <a:r>
              <a:rPr lang="en-US" sz="2400" b="1" dirty="0"/>
              <a:t>:</a:t>
            </a:r>
            <a:r>
              <a:rPr lang="en-US" sz="2400" dirty="0"/>
              <a:t> Broad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CC0000"/>
                </a:solidFill>
              </a:rPr>
              <a:t>E.g.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CC0000"/>
                </a:solidFill>
              </a:rPr>
              <a:t>	 </a:t>
            </a:r>
            <a:r>
              <a:rPr lang="en-US" sz="2400" dirty="0">
                <a:sym typeface="Symbol" pitchFamily="18" charset="2"/>
              </a:rPr>
              <a:t> </a:t>
            </a:r>
            <a:r>
              <a:rPr lang="en-US" sz="2400" dirty="0" err="1">
                <a:sym typeface="Symbol" pitchFamily="18" charset="2"/>
              </a:rPr>
              <a:t>Imidazoles</a:t>
            </a:r>
            <a:r>
              <a:rPr lang="en-US" sz="2400" dirty="0">
                <a:sym typeface="Symbol" pitchFamily="18" charset="2"/>
              </a:rPr>
              <a:t>: </a:t>
            </a:r>
            <a:r>
              <a:rPr lang="en-US" sz="2400" dirty="0">
                <a:solidFill>
                  <a:srgbClr val="CC0000"/>
                </a:solidFill>
              </a:rPr>
              <a:t> </a:t>
            </a:r>
            <a:r>
              <a:rPr lang="en-US" sz="2400" b="1" u="sng" dirty="0" err="1"/>
              <a:t>Ketoconazole</a:t>
            </a:r>
            <a:r>
              <a:rPr lang="en-US" sz="2400" b="1" u="sng" dirty="0"/>
              <a:t> (lipid soluble)</a:t>
            </a:r>
            <a:r>
              <a:rPr lang="en-US" sz="2400" dirty="0"/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 </a:t>
            </a:r>
            <a:r>
              <a:rPr lang="en-US" sz="2400" dirty="0">
                <a:sym typeface="Symbol" pitchFamily="18" charset="2"/>
              </a:rPr>
              <a:t></a:t>
            </a:r>
            <a:r>
              <a:rPr lang="en-US" sz="2400" dirty="0"/>
              <a:t> </a:t>
            </a:r>
            <a:r>
              <a:rPr lang="en-US" sz="2400" dirty="0" err="1"/>
              <a:t>Triazoles</a:t>
            </a:r>
            <a:r>
              <a:rPr lang="en-US" sz="2400" dirty="0"/>
              <a:t>: </a:t>
            </a:r>
            <a:r>
              <a:rPr lang="en-US" sz="2400" b="1" u="sng" dirty="0" err="1"/>
              <a:t>Fluconazole</a:t>
            </a:r>
            <a:r>
              <a:rPr lang="en-US" sz="2400" b="1" u="sng" dirty="0"/>
              <a:t>, </a:t>
            </a:r>
            <a:r>
              <a:rPr lang="en-US" sz="2400" b="1" u="sng" dirty="0" err="1"/>
              <a:t>Itraconazole</a:t>
            </a:r>
            <a:r>
              <a:rPr lang="en-US" sz="2400" u="sng" dirty="0"/>
              <a:t>, </a:t>
            </a:r>
            <a:r>
              <a:rPr lang="en-US" sz="2400" u="sng" dirty="0" err="1"/>
              <a:t>Voriconazole</a:t>
            </a:r>
            <a:r>
              <a:rPr lang="en-US" sz="2400" dirty="0"/>
              <a:t> </a:t>
            </a:r>
            <a:r>
              <a:rPr lang="en-US" sz="2400" dirty="0" smtClean="0"/>
              <a:t>		</a:t>
            </a:r>
            <a:endParaRPr lang="en-US" sz="2400" b="1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/>
              <a:t>Topical- </a:t>
            </a:r>
            <a:r>
              <a:rPr lang="en-US" sz="2400" b="1" u="sng" dirty="0" err="1"/>
              <a:t>miconazole</a:t>
            </a:r>
            <a:r>
              <a:rPr lang="en-US" sz="2400" dirty="0"/>
              <a:t>, </a:t>
            </a:r>
            <a:r>
              <a:rPr lang="en-US" sz="2400" dirty="0" err="1"/>
              <a:t>ecnonazole</a:t>
            </a:r>
            <a:r>
              <a:rPr lang="en-US" sz="2400" dirty="0"/>
              <a:t>, </a:t>
            </a:r>
            <a:r>
              <a:rPr lang="en-US" sz="2400" b="1" u="sng" dirty="0" err="1"/>
              <a:t>clotrimazole</a:t>
            </a:r>
            <a:r>
              <a:rPr lang="en-US" sz="2400" dirty="0"/>
              <a:t>, </a:t>
            </a:r>
            <a:r>
              <a:rPr lang="en-US" sz="2400" dirty="0" err="1"/>
              <a:t>sulconazole</a:t>
            </a:r>
            <a:r>
              <a:rPr lang="en-US" sz="2400" dirty="0"/>
              <a:t> etc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Some are </a:t>
            </a:r>
            <a:r>
              <a:rPr lang="en-US" sz="2400" dirty="0"/>
              <a:t>lipid soluble (</a:t>
            </a:r>
            <a:r>
              <a:rPr lang="en-US" sz="2400" dirty="0" err="1"/>
              <a:t>keto</a:t>
            </a:r>
            <a:r>
              <a:rPr lang="en-US" sz="2400" dirty="0"/>
              <a:t>, </a:t>
            </a:r>
            <a:r>
              <a:rPr lang="en-US" sz="2400" dirty="0" err="1"/>
              <a:t>itra</a:t>
            </a:r>
            <a:r>
              <a:rPr lang="en-US" sz="2400" dirty="0"/>
              <a:t>); water soluble (</a:t>
            </a:r>
            <a:r>
              <a:rPr lang="en-US" sz="2400" dirty="0" err="1"/>
              <a:t>Fluco</a:t>
            </a:r>
            <a:r>
              <a:rPr lang="en-US" sz="2400" dirty="0"/>
              <a:t>, </a:t>
            </a:r>
            <a:r>
              <a:rPr lang="en-US" sz="2400" dirty="0" err="1"/>
              <a:t>vori</a:t>
            </a:r>
            <a:r>
              <a:rPr lang="en-US" sz="24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err="1"/>
              <a:t>Adm</a:t>
            </a:r>
            <a:r>
              <a:rPr lang="en-US" sz="2400" dirty="0"/>
              <a:t>: oral, </a:t>
            </a:r>
            <a:r>
              <a:rPr lang="en-US" sz="2400" dirty="0" err="1"/>
              <a:t>parenteral</a:t>
            </a:r>
            <a:r>
              <a:rPr lang="en-US" sz="2400" dirty="0"/>
              <a:t>, topical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Abs</a:t>
            </a:r>
            <a:r>
              <a:rPr lang="en-US" sz="2400" dirty="0"/>
              <a:t>: </a:t>
            </a:r>
            <a:r>
              <a:rPr lang="en-US" sz="2400" b="1" dirty="0"/>
              <a:t>variable</a:t>
            </a:r>
            <a:r>
              <a:rPr lang="en-US" sz="2400" dirty="0"/>
              <a:t> -</a:t>
            </a:r>
            <a:r>
              <a:rPr lang="en-US" sz="2400" dirty="0" err="1"/>
              <a:t>ketoconazole</a:t>
            </a:r>
            <a:r>
              <a:rPr lang="en-US" sz="2400" dirty="0"/>
              <a:t> and </a:t>
            </a:r>
            <a:r>
              <a:rPr lang="en-US" sz="2400" dirty="0" err="1"/>
              <a:t>itraconazole</a:t>
            </a:r>
            <a:r>
              <a:rPr lang="en-US" sz="2400" dirty="0"/>
              <a:t> </a:t>
            </a:r>
            <a:r>
              <a:rPr lang="en-US" sz="2400" b="1" dirty="0"/>
              <a:t>but good </a:t>
            </a:r>
            <a:r>
              <a:rPr lang="en-US" sz="2400" dirty="0"/>
              <a:t>for </a:t>
            </a:r>
            <a:r>
              <a:rPr lang="en-US" sz="2400" dirty="0" err="1"/>
              <a:t>Fluco</a:t>
            </a:r>
            <a:r>
              <a:rPr lang="en-US" sz="2400" dirty="0"/>
              <a:t> and </a:t>
            </a:r>
            <a:r>
              <a:rPr lang="en-US" sz="2400" dirty="0" err="1" smtClean="0"/>
              <a:t>vorico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D/I</a:t>
            </a:r>
            <a:r>
              <a:rPr lang="en-US" sz="2400" dirty="0"/>
              <a:t> antacids, proton pump inhibitors, H</a:t>
            </a:r>
            <a:r>
              <a:rPr lang="en-US" sz="2400" baseline="-25000" dirty="0"/>
              <a:t>2</a:t>
            </a:r>
            <a:r>
              <a:rPr lang="en-US" sz="2400" dirty="0"/>
              <a:t>-histamine </a:t>
            </a:r>
            <a:r>
              <a:rPr lang="en-US" sz="2400" dirty="0" smtClean="0"/>
              <a:t>blockers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Distribution</a:t>
            </a:r>
            <a:r>
              <a:rPr lang="en-US" sz="2400" dirty="0"/>
              <a:t> – only </a:t>
            </a:r>
            <a:r>
              <a:rPr lang="en-US" sz="2400" dirty="0" err="1"/>
              <a:t>Fluco</a:t>
            </a:r>
            <a:r>
              <a:rPr lang="en-US" sz="2400" dirty="0"/>
              <a:t> and </a:t>
            </a:r>
            <a:r>
              <a:rPr lang="en-US" sz="2400" dirty="0" err="1"/>
              <a:t>voriconazole</a:t>
            </a:r>
            <a:r>
              <a:rPr lang="en-US" sz="2400" dirty="0"/>
              <a:t> into CSF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Elimination</a:t>
            </a:r>
            <a:r>
              <a:rPr lang="en-US" sz="2400" dirty="0"/>
              <a:t>: hepatic metabolism, </a:t>
            </a:r>
            <a:r>
              <a:rPr lang="en-US" sz="2400" dirty="0" err="1"/>
              <a:t>Fluco</a:t>
            </a:r>
            <a:r>
              <a:rPr lang="en-US" sz="2400" dirty="0"/>
              <a:t> -long t</a:t>
            </a:r>
            <a:r>
              <a:rPr lang="en-US" sz="2400" baseline="-25000" dirty="0"/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S/E </a:t>
            </a:r>
            <a:r>
              <a:rPr lang="en-US" sz="2400" dirty="0"/>
              <a:t>(dose dependent) </a:t>
            </a: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1. GIT irritation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2. Hepatic </a:t>
            </a:r>
            <a:r>
              <a:rPr lang="en-US" sz="2400" dirty="0" smtClean="0"/>
              <a:t>damage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3. </a:t>
            </a:r>
            <a:r>
              <a:rPr lang="en-US" sz="2400" dirty="0" err="1" smtClean="0"/>
              <a:t>Gynecomastia</a:t>
            </a:r>
            <a:r>
              <a:rPr lang="en-US" sz="2400" dirty="0"/>
              <a:t>, menstrual irregularities, infertility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♦</a:t>
            </a:r>
            <a:r>
              <a:rPr lang="en-US" sz="2400" dirty="0"/>
              <a:t> </a:t>
            </a:r>
            <a:r>
              <a:rPr lang="en-US" sz="2400" dirty="0" err="1"/>
              <a:t>Fluconazole</a:t>
            </a:r>
            <a:r>
              <a:rPr lang="en-US" sz="2400" dirty="0"/>
              <a:t> and </a:t>
            </a:r>
            <a:r>
              <a:rPr lang="en-US" sz="2400" dirty="0" err="1"/>
              <a:t>voriconazole</a:t>
            </a:r>
            <a:r>
              <a:rPr lang="en-US" sz="2400" dirty="0"/>
              <a:t> -Least effect on hepatic enzyme,  Least effect on GIT irritation, </a:t>
            </a:r>
            <a:r>
              <a:rPr lang="en-US" sz="2400" b="1" dirty="0"/>
              <a:t>Widest therapeutic index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4. </a:t>
            </a:r>
            <a:r>
              <a:rPr lang="en-US" sz="2400" dirty="0" err="1"/>
              <a:t>Itraco</a:t>
            </a:r>
            <a:r>
              <a:rPr lang="en-US" sz="2400" dirty="0"/>
              <a:t>- impaired cardiac </a:t>
            </a:r>
            <a:r>
              <a:rPr lang="en-US" sz="2400" dirty="0" err="1"/>
              <a:t>fxn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C/I</a:t>
            </a:r>
            <a:r>
              <a:rPr lang="en-US" sz="2400" dirty="0"/>
              <a:t>: 1</a:t>
            </a:r>
            <a:r>
              <a:rPr lang="en-US" sz="2400" baseline="30000" dirty="0"/>
              <a:t>st</a:t>
            </a:r>
            <a:r>
              <a:rPr lang="en-US" sz="2400" dirty="0"/>
              <a:t> trimester of pregnancy	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Uses</a:t>
            </a:r>
            <a:r>
              <a:rPr lang="en-US" sz="2400" dirty="0"/>
              <a:t>: differ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839200" cy="6705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/>
              <a:t>USES</a:t>
            </a:r>
            <a:endParaRPr lang="en-US" sz="2400" b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>
                <a:solidFill>
                  <a:srgbClr val="006600"/>
                </a:solidFill>
                <a:latin typeface="Comic Sans MS" pitchFamily="66" charset="0"/>
              </a:rPr>
              <a:t>Ketoconazole</a:t>
            </a: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:</a:t>
            </a:r>
            <a:endParaRPr lang="en-US" sz="2400" b="1" u="sng" dirty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1. </a:t>
            </a:r>
            <a:r>
              <a:rPr lang="en-US" sz="2400" dirty="0" err="1"/>
              <a:t>Mucocutaneous</a:t>
            </a:r>
            <a:r>
              <a:rPr lang="en-US" sz="2400" dirty="0"/>
              <a:t> </a:t>
            </a:r>
            <a:r>
              <a:rPr lang="en-US" sz="2400" dirty="0" err="1"/>
              <a:t>candidiasis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2. Non-</a:t>
            </a:r>
            <a:r>
              <a:rPr lang="en-US" sz="2400" dirty="0" err="1"/>
              <a:t>meningeal</a:t>
            </a:r>
            <a:r>
              <a:rPr lang="en-US" sz="2400" dirty="0"/>
              <a:t> </a:t>
            </a:r>
            <a:r>
              <a:rPr lang="en-US" sz="2400" dirty="0" err="1" smtClean="0"/>
              <a:t>coccidioidomycosis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>
                <a:solidFill>
                  <a:srgbClr val="006600"/>
                </a:solidFill>
                <a:latin typeface="Comic Sans MS" pitchFamily="66" charset="0"/>
              </a:rPr>
              <a:t>Itraconazole</a:t>
            </a:r>
            <a:endParaRPr lang="en-US" sz="2400" b="1" dirty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1. </a:t>
            </a:r>
            <a:r>
              <a:rPr lang="en-US" sz="2400" dirty="0" err="1"/>
              <a:t>Aspergillosis</a:t>
            </a:r>
            <a:r>
              <a:rPr lang="en-US" sz="2400" dirty="0"/>
              <a:t> (the main drug with significant activity)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2. DOC </a:t>
            </a:r>
            <a:r>
              <a:rPr lang="en-US" sz="2400" dirty="0" smtClean="0"/>
              <a:t>for </a:t>
            </a:r>
            <a:r>
              <a:rPr lang="en-US" sz="2400" dirty="0" err="1" smtClean="0"/>
              <a:t>Dermatophytoses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		</a:t>
            </a:r>
            <a:r>
              <a:rPr lang="en-US" sz="2400" dirty="0" err="1"/>
              <a:t>Histoplasma</a:t>
            </a:r>
            <a:r>
              <a:rPr lang="en-US" sz="24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		</a:t>
            </a:r>
            <a:r>
              <a:rPr lang="en-US" sz="2400" dirty="0" err="1" smtClean="0"/>
              <a:t>Blastomyces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	</a:t>
            </a:r>
            <a:r>
              <a:rPr lang="en-US" sz="2400" dirty="0"/>
              <a:t>3. </a:t>
            </a:r>
            <a:r>
              <a:rPr lang="en-US" sz="2400" dirty="0" err="1" smtClean="0"/>
              <a:t>Candidiasis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>
                <a:solidFill>
                  <a:srgbClr val="006600"/>
                </a:solidFill>
                <a:latin typeface="Comic Sans MS" pitchFamily="66" charset="0"/>
              </a:rPr>
              <a:t>Fluconazole</a:t>
            </a: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 and </a:t>
            </a:r>
            <a:r>
              <a:rPr lang="en-US" sz="2400" b="1" dirty="0" err="1">
                <a:solidFill>
                  <a:srgbClr val="006600"/>
                </a:solidFill>
                <a:latin typeface="Comic Sans MS" pitchFamily="66" charset="0"/>
              </a:rPr>
              <a:t>Voriconazole</a:t>
            </a:r>
            <a:endParaRPr lang="en-US" sz="2400" b="1" dirty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1. </a:t>
            </a:r>
            <a:r>
              <a:rPr lang="en-US" sz="2400" dirty="0" err="1"/>
              <a:t>Cryptococcal</a:t>
            </a:r>
            <a:r>
              <a:rPr lang="en-US" sz="2400" dirty="0"/>
              <a:t> </a:t>
            </a:r>
            <a:r>
              <a:rPr lang="en-US" sz="2400" dirty="0" smtClean="0"/>
              <a:t>meningitis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2. DOC (oral) prophylaxis of </a:t>
            </a:r>
            <a:r>
              <a:rPr lang="en-US" sz="2400" dirty="0" err="1"/>
              <a:t>cryptococcal</a:t>
            </a:r>
            <a:r>
              <a:rPr lang="en-US" sz="2400" dirty="0"/>
              <a:t> meningitis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3. Systemic </a:t>
            </a:r>
            <a:r>
              <a:rPr lang="en-US" sz="2400" dirty="0" err="1"/>
              <a:t>candidiasis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4. </a:t>
            </a:r>
            <a:r>
              <a:rPr lang="en-US" sz="2400" dirty="0" err="1"/>
              <a:t>Mucocutaneus</a:t>
            </a:r>
            <a:r>
              <a:rPr lang="en-US" sz="2400" dirty="0"/>
              <a:t> </a:t>
            </a:r>
            <a:r>
              <a:rPr lang="en-US" sz="2400" dirty="0" err="1" smtClean="0"/>
              <a:t>candididiasis</a:t>
            </a:r>
            <a:endParaRPr lang="en-US" sz="2400" i="1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b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 err="1">
                <a:solidFill>
                  <a:srgbClr val="006600"/>
                </a:solidFill>
                <a:latin typeface="Comic Sans MS" pitchFamily="66" charset="0"/>
              </a:rPr>
              <a:t>Posaconazole</a:t>
            </a:r>
            <a:endParaRPr lang="en-US" sz="2400" b="1" dirty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Infections </a:t>
            </a:r>
            <a:r>
              <a:rPr lang="en-US" sz="2400" dirty="0" smtClean="0"/>
              <a:t>not responding </a:t>
            </a:r>
            <a:r>
              <a:rPr lang="en-US" sz="2400" dirty="0"/>
              <a:t>to other </a:t>
            </a:r>
            <a:r>
              <a:rPr lang="en-US" sz="2400" dirty="0" err="1"/>
              <a:t>antifungals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534400" cy="6553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ALLYAMINES</a:t>
            </a: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err="1" smtClean="0"/>
              <a:t>Adm</a:t>
            </a:r>
            <a:r>
              <a:rPr lang="en-US" sz="2400" dirty="0"/>
              <a:t>: oral, topical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Abs</a:t>
            </a:r>
            <a:r>
              <a:rPr lang="en-US" sz="2400" dirty="0"/>
              <a:t>: good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Dist</a:t>
            </a:r>
            <a:r>
              <a:rPr lang="en-US" sz="2400" dirty="0"/>
              <a:t>: skin, mucous membranes </a:t>
            </a:r>
            <a:r>
              <a:rPr lang="en-US" sz="2400" b="1" dirty="0"/>
              <a:t>(is </a:t>
            </a:r>
            <a:r>
              <a:rPr lang="en-US" sz="2400" b="1" dirty="0" err="1"/>
              <a:t>keratophilic</a:t>
            </a:r>
            <a:r>
              <a:rPr lang="en-US" sz="2400" b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Elimination</a:t>
            </a:r>
            <a:r>
              <a:rPr lang="en-US" sz="2400" dirty="0"/>
              <a:t>: metabolized, renal </a:t>
            </a:r>
            <a:r>
              <a:rPr lang="en-US" sz="2400" dirty="0" smtClean="0"/>
              <a:t>excretion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S/E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 </a:t>
            </a:r>
            <a:r>
              <a:rPr lang="en-US" sz="2400" dirty="0"/>
              <a:t>GIT irritation, headache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Hypersensitivity </a:t>
            </a:r>
            <a:r>
              <a:rPr lang="en-US" sz="2400" dirty="0" err="1"/>
              <a:t>rxns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Joint &amp; muscle </a:t>
            </a:r>
            <a:r>
              <a:rPr lang="en-US" sz="2400" dirty="0" smtClean="0"/>
              <a:t>pains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cs typeface="Arial" charset="0"/>
              </a:rPr>
              <a:t>	♦</a:t>
            </a:r>
            <a:r>
              <a:rPr lang="en-US" sz="2400" dirty="0" smtClean="0"/>
              <a:t> </a:t>
            </a:r>
            <a:r>
              <a:rPr lang="en-US" sz="2400" dirty="0" err="1" smtClean="0"/>
              <a:t>Hepatotoxicity</a:t>
            </a:r>
            <a:r>
              <a:rPr lang="en-US" sz="2400" dirty="0" smtClean="0"/>
              <a:t> – rare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C/I</a:t>
            </a:r>
            <a:r>
              <a:rPr lang="en-US" sz="2400" dirty="0" smtClean="0"/>
              <a:t> </a:t>
            </a:r>
            <a:r>
              <a:rPr lang="en-US" sz="2400" dirty="0"/>
              <a:t>in active or chronic liver </a:t>
            </a:r>
            <a:r>
              <a:rPr lang="en-US" sz="2400" dirty="0" err="1"/>
              <a:t>dse</a:t>
            </a:r>
            <a:r>
              <a:rPr lang="en-US" sz="2400" dirty="0"/>
              <a:t> (monitor liver)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Uses</a:t>
            </a:r>
            <a:r>
              <a:rPr lang="en-US" sz="24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Cutaneous</a:t>
            </a:r>
            <a:r>
              <a:rPr lang="en-US" sz="2400" dirty="0"/>
              <a:t> fungal infections (</a:t>
            </a:r>
            <a:r>
              <a:rPr lang="en-US" sz="2400" dirty="0" err="1"/>
              <a:t>esp</a:t>
            </a:r>
            <a:r>
              <a:rPr lang="en-US" sz="2400" dirty="0"/>
              <a:t> of nails)  – </a:t>
            </a:r>
            <a:r>
              <a:rPr lang="en-US" sz="2400" dirty="0" err="1"/>
              <a:t>candida</a:t>
            </a:r>
            <a:r>
              <a:rPr lang="en-US" sz="2400" dirty="0"/>
              <a:t> &amp; </a:t>
            </a:r>
            <a:r>
              <a:rPr lang="en-US" sz="2400" dirty="0" err="1" smtClean="0"/>
              <a:t>dermatophytes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381000"/>
            <a:ext cx="8458200" cy="6096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FLUCYTOSINE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err="1" smtClean="0"/>
              <a:t>Adm</a:t>
            </a:r>
            <a:r>
              <a:rPr lang="en-US" sz="2400" dirty="0"/>
              <a:t>: oral,  IV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Abs</a:t>
            </a:r>
            <a:r>
              <a:rPr lang="en-US" sz="2400" dirty="0"/>
              <a:t>: well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Distribution</a:t>
            </a:r>
            <a:r>
              <a:rPr lang="en-US" sz="2400" dirty="0"/>
              <a:t>: into all body tissues and fluids including </a:t>
            </a:r>
            <a:r>
              <a:rPr lang="en-US" sz="2400" dirty="0" smtClean="0"/>
              <a:t>CSF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Elimination</a:t>
            </a:r>
            <a:r>
              <a:rPr lang="en-US" sz="2400" dirty="0"/>
              <a:t>: </a:t>
            </a:r>
            <a:r>
              <a:rPr lang="en-US" sz="2400" dirty="0" smtClean="0"/>
              <a:t>Renal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S/E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1. Bone marrow depression– </a:t>
            </a:r>
            <a:r>
              <a:rPr lang="en-US" sz="2400" dirty="0" err="1" smtClean="0"/>
              <a:t>pancytopenia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2. liver damage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3</a:t>
            </a:r>
            <a:r>
              <a:rPr lang="en-US" sz="2400" dirty="0" smtClean="0"/>
              <a:t>. </a:t>
            </a:r>
            <a:r>
              <a:rPr lang="en-US" sz="2400" dirty="0"/>
              <a:t>Skin rash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D/I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Synergistic w/ </a:t>
            </a:r>
            <a:r>
              <a:rPr lang="en-US" sz="2400" dirty="0" err="1"/>
              <a:t>amphotericin</a:t>
            </a:r>
            <a:r>
              <a:rPr lang="en-US" sz="2400" dirty="0"/>
              <a:t> B and azoles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Uses</a:t>
            </a:r>
            <a:r>
              <a:rPr lang="en-US" sz="2400" dirty="0"/>
              <a:t>: (always combined with others to prevent resistance)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Cryptococcal</a:t>
            </a:r>
            <a:r>
              <a:rPr lang="en-US" sz="2400" dirty="0"/>
              <a:t> meningitis, systemic </a:t>
            </a:r>
            <a:r>
              <a:rPr lang="en-US" sz="2400" dirty="0" err="1" smtClean="0"/>
              <a:t>candidiasis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610600" cy="6553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GRISEOFULVIN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err="1"/>
              <a:t>Mxn</a:t>
            </a:r>
            <a:r>
              <a:rPr lang="en-US" sz="2400" u="sng" dirty="0"/>
              <a:t>: </a:t>
            </a:r>
            <a:r>
              <a:rPr lang="en-US" sz="2400" dirty="0"/>
              <a:t>Binds to microtubules </a:t>
            </a:r>
            <a:r>
              <a:rPr lang="en-US" sz="2400" dirty="0" smtClean="0"/>
              <a:t>and </a:t>
            </a:r>
            <a:r>
              <a:rPr lang="en-US" sz="2400" dirty="0"/>
              <a:t>inhibits their function e.g. in </a:t>
            </a:r>
            <a:r>
              <a:rPr lang="en-US" sz="2400" dirty="0" smtClean="0"/>
              <a:t>metaphase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err="1"/>
              <a:t>Adm</a:t>
            </a:r>
            <a:r>
              <a:rPr lang="en-US" sz="2400" dirty="0"/>
              <a:t>; oral,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Abs</a:t>
            </a:r>
            <a:r>
              <a:rPr lang="en-US" sz="2400" dirty="0"/>
              <a:t>: </a:t>
            </a:r>
            <a:r>
              <a:rPr lang="en-US" sz="2400" dirty="0" smtClean="0"/>
              <a:t>increases on ingestion with fatty </a:t>
            </a:r>
            <a:r>
              <a:rPr lang="en-US" sz="2400" dirty="0"/>
              <a:t>foods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Distribution</a:t>
            </a:r>
            <a:r>
              <a:rPr lang="en-US" sz="2400" dirty="0"/>
              <a:t>: to skin </a:t>
            </a:r>
            <a:r>
              <a:rPr lang="en-US" sz="2400" b="1" dirty="0"/>
              <a:t>(</a:t>
            </a:r>
            <a:r>
              <a:rPr lang="en-US" sz="2400" b="1" dirty="0" err="1"/>
              <a:t>keratophilic</a:t>
            </a:r>
            <a:r>
              <a:rPr lang="en-US" sz="2400" b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Elimination</a:t>
            </a:r>
            <a:r>
              <a:rPr lang="en-US" sz="2400" dirty="0"/>
              <a:t>: metabolized w/ renal excretion of products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S/E</a:t>
            </a: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 </a:t>
            </a:r>
            <a:r>
              <a:rPr lang="en-US" sz="2400" dirty="0"/>
              <a:t>GIT irritation, headache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Photosensitivity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Hypersensitivity </a:t>
            </a:r>
            <a:r>
              <a:rPr lang="en-US" sz="2400" dirty="0" err="1" smtClean="0"/>
              <a:t>rxns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</a:t>
            </a:r>
            <a:r>
              <a:rPr lang="en-US" sz="2400" dirty="0" err="1" smtClean="0"/>
              <a:t>Hepatotoxicity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</a:t>
            </a:r>
            <a:r>
              <a:rPr lang="en-US" sz="2400" dirty="0" err="1"/>
              <a:t>Teratogenic</a:t>
            </a:r>
            <a:r>
              <a:rPr lang="en-US" sz="2400" dirty="0"/>
              <a:t> risk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Uses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1. </a:t>
            </a:r>
            <a:r>
              <a:rPr lang="en-US" sz="2400" dirty="0" err="1"/>
              <a:t>Dermatophyte</a:t>
            </a:r>
            <a:r>
              <a:rPr lang="en-US" sz="2400" dirty="0"/>
              <a:t> infections of skin, </a:t>
            </a:r>
            <a:r>
              <a:rPr lang="en-US" sz="2400" dirty="0" smtClean="0"/>
              <a:t>nails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77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6600"/>
                </a:solidFill>
                <a:latin typeface="Comic Sans MS" pitchFamily="66" charset="0"/>
              </a:rPr>
              <a:t>GLUCAN </a:t>
            </a: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SYNTHESIS INHIBITORS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 smtClean="0">
                <a:solidFill>
                  <a:srgbClr val="006600"/>
                </a:solidFill>
                <a:latin typeface="Comic Sans MS" pitchFamily="66" charset="0"/>
              </a:rPr>
              <a:t>Caspofungin</a:t>
            </a:r>
            <a:r>
              <a:rPr lang="en-US" sz="2000" b="1" dirty="0">
                <a:solidFill>
                  <a:srgbClr val="006600"/>
                </a:solidFill>
                <a:latin typeface="Comic Sans MS" pitchFamily="66" charset="0"/>
              </a:rPr>
              <a:t>, </a:t>
            </a:r>
            <a:r>
              <a:rPr lang="en-US" sz="2000" b="1" dirty="0" err="1">
                <a:solidFill>
                  <a:srgbClr val="006600"/>
                </a:solidFill>
                <a:latin typeface="Comic Sans MS" pitchFamily="66" charset="0"/>
              </a:rPr>
              <a:t>Micafungin</a:t>
            </a:r>
            <a:r>
              <a:rPr lang="en-US" sz="2000" b="1" dirty="0">
                <a:solidFill>
                  <a:srgbClr val="006600"/>
                </a:solidFill>
                <a:latin typeface="Comic Sans MS" pitchFamily="66" charset="0"/>
              </a:rPr>
              <a:t>, </a:t>
            </a:r>
            <a:r>
              <a:rPr lang="en-US" sz="2000" b="1" dirty="0" err="1">
                <a:solidFill>
                  <a:srgbClr val="006600"/>
                </a:solidFill>
              </a:rPr>
              <a:t>Anidulafungin</a:t>
            </a:r>
            <a:endParaRPr lang="en-US" sz="2000" b="1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Mxn</a:t>
            </a:r>
            <a:r>
              <a:rPr lang="en-US" sz="2400" dirty="0"/>
              <a:t>: Inhibitors of </a:t>
            </a:r>
            <a:r>
              <a:rPr lang="en-US" sz="2400" dirty="0" err="1" smtClean="0"/>
              <a:t>glucan</a:t>
            </a:r>
            <a:r>
              <a:rPr lang="en-US" sz="2400" dirty="0" smtClean="0"/>
              <a:t> </a:t>
            </a:r>
            <a:r>
              <a:rPr lang="en-US" sz="2400" dirty="0" err="1"/>
              <a:t>synthase</a:t>
            </a:r>
            <a:r>
              <a:rPr lang="en-US" sz="2400" dirty="0"/>
              <a:t> thus defective fungal cell wall resulting in osmotic </a:t>
            </a:r>
            <a:r>
              <a:rPr lang="en-US" sz="2400" dirty="0" err="1" smtClean="0"/>
              <a:t>lysis</a:t>
            </a: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err="1"/>
              <a:t>Adm</a:t>
            </a:r>
            <a:r>
              <a:rPr lang="en-US" sz="2400" u="sng" dirty="0"/>
              <a:t>:</a:t>
            </a:r>
            <a:r>
              <a:rPr lang="en-US" sz="2400" dirty="0"/>
              <a:t> </a:t>
            </a:r>
            <a:r>
              <a:rPr lang="en-US" sz="2400" dirty="0" smtClean="0"/>
              <a:t>IV</a:t>
            </a: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S/E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few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GIT effects – nausea etc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Mild liver damage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</a:t>
            </a:r>
            <a:r>
              <a:rPr lang="en-US" sz="2400" dirty="0"/>
              <a:t> Kidney damage (rare)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	♦ </a:t>
            </a:r>
            <a:r>
              <a:rPr lang="en-US" sz="2400" dirty="0" err="1" smtClean="0">
                <a:cs typeface="Arial" charset="0"/>
              </a:rPr>
              <a:t>Embryotoxic</a:t>
            </a: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dirty="0"/>
              <a:t>USES</a:t>
            </a:r>
            <a:r>
              <a:rPr lang="en-US" sz="2400" dirty="0"/>
              <a:t>; </a:t>
            </a:r>
            <a:r>
              <a:rPr lang="en-US" sz="2400" b="1" dirty="0"/>
              <a:t>(</a:t>
            </a:r>
            <a:r>
              <a:rPr lang="en-US" sz="2400" b="1" dirty="0" err="1"/>
              <a:t>candida</a:t>
            </a:r>
            <a:r>
              <a:rPr lang="en-US" sz="2400" b="1" dirty="0"/>
              <a:t> and </a:t>
            </a:r>
            <a:r>
              <a:rPr lang="en-US" sz="2400" b="1" dirty="0" err="1"/>
              <a:t>aspergillus</a:t>
            </a:r>
            <a:r>
              <a:rPr lang="en-US" sz="2400" b="1" dirty="0"/>
              <a:t> including those resistant to </a:t>
            </a:r>
            <a:r>
              <a:rPr lang="en-US" sz="2400" b="1" dirty="0" err="1"/>
              <a:t>Ampho</a:t>
            </a:r>
            <a:r>
              <a:rPr lang="en-US" sz="2400" b="1" dirty="0"/>
              <a:t> 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1. </a:t>
            </a:r>
            <a:r>
              <a:rPr lang="en-US" sz="2400" dirty="0"/>
              <a:t>Invasive </a:t>
            </a:r>
            <a:r>
              <a:rPr lang="en-US" sz="2400" dirty="0" err="1"/>
              <a:t>aspergillosis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2.</a:t>
            </a:r>
            <a:r>
              <a:rPr lang="en-US" sz="2400" dirty="0"/>
              <a:t> Fungal infections in </a:t>
            </a:r>
            <a:r>
              <a:rPr lang="en-US" sz="2400" dirty="0" err="1"/>
              <a:t>neutropenia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3.</a:t>
            </a:r>
            <a:r>
              <a:rPr lang="en-US" sz="2400" dirty="0"/>
              <a:t> </a:t>
            </a:r>
            <a:r>
              <a:rPr lang="en-US" sz="2400" dirty="0" err="1"/>
              <a:t>Candidemia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4.</a:t>
            </a:r>
            <a:r>
              <a:rPr lang="en-US" sz="2400" dirty="0"/>
              <a:t> Intra-abdominal, pleural, peritoneal, esophageal </a:t>
            </a:r>
            <a:r>
              <a:rPr lang="en-US" sz="2400" dirty="0" err="1"/>
              <a:t>candidiasis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u="sng" dirty="0">
                <a:solidFill>
                  <a:srgbClr val="CC0000"/>
                </a:solidFill>
                <a:latin typeface="Comic Sans MS" pitchFamily="66" charset="0"/>
              </a:rPr>
              <a:t>Minor agents with antifungal activity</a:t>
            </a:r>
            <a:endParaRPr lang="en-US" sz="2400" dirty="0">
              <a:solidFill>
                <a:srgbClr val="3366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2400" dirty="0">
              <a:solidFill>
                <a:srgbClr val="3366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400" b="1" dirty="0">
                <a:solidFill>
                  <a:srgbClr val="336600"/>
                </a:solidFill>
                <a:latin typeface="Comic Sans MS" pitchFamily="66" charset="0"/>
              </a:rPr>
              <a:t>THIOCARBAMATES</a:t>
            </a:r>
          </a:p>
          <a:p>
            <a:pPr>
              <a:buFontTx/>
              <a:buNone/>
            </a:pPr>
            <a:r>
              <a:rPr lang="en-US" sz="2400" dirty="0"/>
              <a:t>e.g. </a:t>
            </a:r>
            <a:r>
              <a:rPr lang="en-US" sz="2400" dirty="0" err="1"/>
              <a:t>Tolnaftate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Inhibits </a:t>
            </a:r>
            <a:r>
              <a:rPr lang="en-US" sz="2400" dirty="0" err="1"/>
              <a:t>squalene</a:t>
            </a:r>
            <a:r>
              <a:rPr lang="en-US" sz="2400" dirty="0"/>
              <a:t> </a:t>
            </a:r>
            <a:r>
              <a:rPr lang="en-US" sz="2400" dirty="0" err="1"/>
              <a:t>epoxidase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Spectrum: </a:t>
            </a:r>
            <a:r>
              <a:rPr lang="en-US" sz="2400" dirty="0" err="1"/>
              <a:t>dermatophytes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dirty="0">
                <a:solidFill>
                  <a:srgbClr val="336600"/>
                </a:solidFill>
                <a:latin typeface="Comic Sans MS" pitchFamily="66" charset="0"/>
              </a:rPr>
              <a:t>AMOROLFINE</a:t>
            </a:r>
          </a:p>
          <a:p>
            <a:pPr>
              <a:buFontTx/>
              <a:buNone/>
            </a:pPr>
            <a:r>
              <a:rPr lang="en-US" sz="2400" dirty="0"/>
              <a:t>An </a:t>
            </a:r>
            <a:r>
              <a:rPr lang="en-US" sz="2400" dirty="0" err="1"/>
              <a:t>ergosterol</a:t>
            </a:r>
            <a:r>
              <a:rPr lang="en-US" sz="2400" dirty="0"/>
              <a:t> synthesis inhibitor</a:t>
            </a:r>
          </a:p>
          <a:p>
            <a:pPr>
              <a:buFontTx/>
              <a:buNone/>
            </a:pPr>
            <a:r>
              <a:rPr lang="en-US" sz="2400" dirty="0"/>
              <a:t>Uses: Nail infections - topical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610600" cy="6248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>
                <a:solidFill>
                  <a:srgbClr val="CC0000"/>
                </a:solidFill>
                <a:latin typeface="Comic Sans MS" pitchFamily="66" charset="0"/>
              </a:rPr>
              <a:t>Minor agents with antifungal </a:t>
            </a:r>
            <a:r>
              <a:rPr lang="en-US" sz="2400" b="1" u="sng" dirty="0" smtClean="0">
                <a:solidFill>
                  <a:srgbClr val="CC0000"/>
                </a:solidFill>
                <a:latin typeface="Comic Sans MS" pitchFamily="66" charset="0"/>
              </a:rPr>
              <a:t>activity cont’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u="sng" dirty="0">
              <a:solidFill>
                <a:srgbClr val="CC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cs typeface="Arial" charset="0"/>
              </a:rPr>
              <a:t>►</a:t>
            </a:r>
            <a:r>
              <a:rPr lang="en-US" sz="2400" b="1" dirty="0"/>
              <a:t>various acids e.g. Benzoic acid, </a:t>
            </a:r>
            <a:r>
              <a:rPr lang="en-US" sz="2400" b="1" dirty="0" err="1"/>
              <a:t>undecylenic</a:t>
            </a:r>
            <a:r>
              <a:rPr lang="en-US" sz="2400" b="1" dirty="0"/>
              <a:t> acid, </a:t>
            </a:r>
            <a:r>
              <a:rPr lang="en-US" sz="2400" b="1" dirty="0" err="1"/>
              <a:t>propionic</a:t>
            </a:r>
            <a:r>
              <a:rPr lang="en-US" sz="2400" b="1" dirty="0"/>
              <a:t> acid - disrupt cell membranes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cs typeface="Arial" charset="0"/>
              </a:rPr>
              <a:t>► </a:t>
            </a:r>
            <a:r>
              <a:rPr lang="en-US" sz="2400" b="1" dirty="0"/>
              <a:t>salicylic acid, </a:t>
            </a:r>
            <a:r>
              <a:rPr lang="en-US" sz="2400" b="1" dirty="0" err="1"/>
              <a:t>Triacetin</a:t>
            </a:r>
            <a:r>
              <a:rPr lang="en-US" sz="2400" b="1" dirty="0"/>
              <a:t> </a:t>
            </a:r>
            <a:r>
              <a:rPr lang="en-US" sz="2400" b="1" dirty="0" smtClean="0"/>
              <a:t>- </a:t>
            </a:r>
            <a:r>
              <a:rPr lang="en-US" sz="2400" b="1" dirty="0"/>
              <a:t>are </a:t>
            </a:r>
            <a:r>
              <a:rPr lang="en-US" sz="2400" b="1" dirty="0" err="1" smtClean="0">
                <a:solidFill>
                  <a:srgbClr val="FF0000"/>
                </a:solidFill>
              </a:rPr>
              <a:t>keratolytic</a:t>
            </a:r>
            <a:endParaRPr lang="en-US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cs typeface="Arial" charset="0"/>
              </a:rPr>
              <a:t>►</a:t>
            </a:r>
            <a:r>
              <a:rPr lang="en-US" sz="2400" b="1" dirty="0"/>
              <a:t>Potassium iodide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cs typeface="Arial" charset="0"/>
              </a:rPr>
              <a:t>►</a:t>
            </a:r>
            <a:r>
              <a:rPr lang="en-US" sz="2400" b="1" dirty="0"/>
              <a:t> </a:t>
            </a:r>
            <a:r>
              <a:rPr lang="en-US" sz="2400" b="1" dirty="0" err="1" smtClean="0"/>
              <a:t>Ciclopirox</a:t>
            </a:r>
            <a:endParaRPr lang="en-US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cs typeface="Arial" charset="0"/>
              </a:rPr>
              <a:t>►</a:t>
            </a:r>
            <a:r>
              <a:rPr lang="en-US" sz="2400" b="1" dirty="0" smtClean="0"/>
              <a:t> </a:t>
            </a:r>
            <a:r>
              <a:rPr lang="en-US" sz="2400" b="1" dirty="0" err="1"/>
              <a:t>Haloprogin</a:t>
            </a:r>
            <a:r>
              <a:rPr lang="en-US" sz="2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457200" y="2133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336600"/>
                </a:solidFill>
                <a:latin typeface="Comic Sans MS" pitchFamily="66" charset="0"/>
              </a:rPr>
              <a:t>ANTIRETROVIRALS</a:t>
            </a:r>
            <a:r>
              <a:rPr lang="en-US" b="1" u="sng" dirty="0" smtClean="0">
                <a:solidFill>
                  <a:srgbClr val="336600"/>
                </a:solidFill>
                <a:latin typeface="Comic Sans MS" pitchFamily="66" charset="0"/>
              </a:rPr>
              <a:t/>
            </a:r>
            <a:br>
              <a:rPr lang="en-US" b="1" u="sng" dirty="0" smtClean="0">
                <a:solidFill>
                  <a:srgbClr val="336600"/>
                </a:solidFill>
                <a:latin typeface="Comic Sans MS" pitchFamily="66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33660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33660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336600"/>
                </a:solidFill>
                <a:latin typeface="Comic Sans MS" pitchFamily="66" charset="0"/>
              </a:rPr>
              <a:t>MYCOSES</a:t>
            </a:r>
            <a:endParaRPr lang="en-US" b="1" dirty="0">
              <a:solidFill>
                <a:srgbClr val="33660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Most fungal infections are superficial (stratum cornea), </a:t>
            </a:r>
            <a:r>
              <a:rPr lang="en-US" sz="2800" dirty="0" err="1"/>
              <a:t>cutaneous</a:t>
            </a:r>
            <a:r>
              <a:rPr lang="en-US" sz="2800" dirty="0"/>
              <a:t> (keratinized layers), or subcutaneous; 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Few </a:t>
            </a:r>
            <a:r>
              <a:rPr lang="en-US" sz="2800" dirty="0"/>
              <a:t>but serious infections are </a:t>
            </a:r>
            <a:r>
              <a:rPr lang="en-US" sz="2800" dirty="0" smtClean="0"/>
              <a:t>systemic </a:t>
            </a:r>
            <a:r>
              <a:rPr lang="en-US" sz="2800" dirty="0" smtClean="0">
                <a:cs typeface="Arial" charset="0"/>
              </a:rPr>
              <a:t>and</a:t>
            </a:r>
            <a:r>
              <a:rPr lang="en-US" sz="2800" dirty="0" smtClean="0"/>
              <a:t> </a:t>
            </a:r>
            <a:r>
              <a:rPr lang="en-US" sz="2800" dirty="0"/>
              <a:t>opportunistic mycoses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Mycoses </a:t>
            </a:r>
            <a:r>
              <a:rPr lang="en-US" sz="2800" dirty="0" smtClean="0"/>
              <a:t>with </a:t>
            </a:r>
            <a:r>
              <a:rPr lang="en-US" sz="2800" dirty="0"/>
              <a:t>highest incidence are </a:t>
            </a:r>
            <a:r>
              <a:rPr lang="en-US" sz="2800" dirty="0" err="1"/>
              <a:t>candidiasis</a:t>
            </a:r>
            <a:r>
              <a:rPr lang="en-US" sz="2800" dirty="0"/>
              <a:t> and </a:t>
            </a:r>
            <a:r>
              <a:rPr lang="en-US" sz="2800" dirty="0" err="1"/>
              <a:t>dermatophytosis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Most mycoses are difficult to treat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57200"/>
            <a:ext cx="86868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>
                <a:solidFill>
                  <a:srgbClr val="336600"/>
                </a:solidFill>
                <a:latin typeface="Comic Sans MS" pitchFamily="66" charset="0"/>
              </a:rPr>
              <a:t>ANTIRETROVIRALS</a:t>
            </a:r>
          </a:p>
          <a:p>
            <a:pPr>
              <a:buFontTx/>
              <a:buNone/>
            </a:pPr>
            <a:endParaRPr lang="en-US" u="sng" dirty="0">
              <a:solidFill>
                <a:srgbClr val="3366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800" dirty="0"/>
              <a:t>1. Nucleoside reverse transcriptase inhibitors (</a:t>
            </a:r>
            <a:r>
              <a:rPr lang="en-US" sz="2800" dirty="0" err="1"/>
              <a:t>nRTIs</a:t>
            </a:r>
            <a:r>
              <a:rPr lang="en-US" sz="2800" dirty="0"/>
              <a:t>)</a:t>
            </a:r>
          </a:p>
          <a:p>
            <a:pPr>
              <a:buFontTx/>
              <a:buNone/>
            </a:pPr>
            <a:r>
              <a:rPr lang="en-US" sz="2800" dirty="0"/>
              <a:t>2. Nucleotide reverse transcriptase inhibitors (</a:t>
            </a:r>
            <a:r>
              <a:rPr lang="en-US" sz="2800" dirty="0" err="1"/>
              <a:t>ntRTIs</a:t>
            </a:r>
            <a:r>
              <a:rPr lang="en-US" sz="2800" dirty="0"/>
              <a:t>) </a:t>
            </a:r>
          </a:p>
          <a:p>
            <a:pPr>
              <a:buFontTx/>
              <a:buNone/>
            </a:pPr>
            <a:r>
              <a:rPr lang="en-US" sz="2800" dirty="0"/>
              <a:t>3. Non-nucleoside reverse transcriptase inhibitors (NNRTIs)</a:t>
            </a:r>
          </a:p>
          <a:p>
            <a:pPr>
              <a:buFontTx/>
              <a:buNone/>
            </a:pPr>
            <a:r>
              <a:rPr lang="en-US" sz="2800" dirty="0"/>
              <a:t>4. Protease inhibitors</a:t>
            </a:r>
          </a:p>
          <a:p>
            <a:pPr>
              <a:buFontTx/>
              <a:buNone/>
            </a:pPr>
            <a:r>
              <a:rPr lang="en-US" sz="2800" dirty="0"/>
              <a:t>5. Entry inhibitors – fusion inhibitors (</a:t>
            </a:r>
            <a:r>
              <a:rPr lang="en-US" sz="2800" dirty="0" err="1"/>
              <a:t>Enfuvirtide</a:t>
            </a:r>
            <a:r>
              <a:rPr lang="en-US" sz="2800" dirty="0" smtClean="0"/>
              <a:t>), attachment inhibitors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6. </a:t>
            </a:r>
            <a:r>
              <a:rPr lang="en-US" sz="2800" dirty="0" err="1"/>
              <a:t>Integrase</a:t>
            </a:r>
            <a:r>
              <a:rPr lang="en-US" sz="2800" dirty="0"/>
              <a:t> inhibitors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686800" cy="6477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336600"/>
                </a:solidFill>
                <a:latin typeface="Comic Sans MS" pitchFamily="66" charset="0"/>
              </a:rPr>
              <a:t>NUCLEOSIDE REVERSE TRANSCRIPTASE INHIBITORS </a:t>
            </a:r>
            <a:r>
              <a:rPr lang="en-US" sz="2800" b="1" dirty="0">
                <a:solidFill>
                  <a:srgbClr val="336600"/>
                </a:solidFill>
                <a:latin typeface="Comic Sans MS" pitchFamily="66" charset="0"/>
              </a:rPr>
              <a:t>(</a:t>
            </a:r>
            <a:r>
              <a:rPr lang="en-US" sz="2800" b="1" dirty="0" err="1">
                <a:solidFill>
                  <a:srgbClr val="336600"/>
                </a:solidFill>
                <a:latin typeface="Comic Sans MS" pitchFamily="66" charset="0"/>
              </a:rPr>
              <a:t>nRTIS</a:t>
            </a:r>
            <a:r>
              <a:rPr lang="en-US" sz="2800" b="1" dirty="0">
                <a:solidFill>
                  <a:srgbClr val="3366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/>
              <a:t>Resistance</a:t>
            </a:r>
            <a:r>
              <a:rPr lang="en-US" sz="2400" dirty="0"/>
              <a:t>; - develops v. rapidly for many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E.g.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Zidovudine</a:t>
            </a:r>
            <a:r>
              <a:rPr lang="en-US" sz="2400" dirty="0"/>
              <a:t> (</a:t>
            </a:r>
            <a:r>
              <a:rPr lang="en-US" sz="2400" dirty="0" err="1"/>
              <a:t>azidothymidine</a:t>
            </a:r>
            <a:r>
              <a:rPr lang="en-US" sz="2400" dirty="0"/>
              <a:t>, AZT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Lamivudine</a:t>
            </a:r>
            <a:r>
              <a:rPr lang="en-US" sz="2400" dirty="0"/>
              <a:t> </a:t>
            </a:r>
            <a:r>
              <a:rPr lang="en-US" sz="2400" dirty="0" smtClean="0"/>
              <a:t>(3</a:t>
            </a:r>
            <a:r>
              <a:rPr lang="en-US" sz="2400" dirty="0"/>
              <a:t>’- </a:t>
            </a:r>
            <a:r>
              <a:rPr lang="en-US" sz="2400" dirty="0" err="1" smtClean="0"/>
              <a:t>thiacytidine</a:t>
            </a:r>
            <a:r>
              <a:rPr lang="en-US" sz="2400" dirty="0" smtClean="0"/>
              <a:t>, 3TC) 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Abacavir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Stavudine</a:t>
            </a:r>
            <a:r>
              <a:rPr lang="en-US" sz="2400" dirty="0"/>
              <a:t> (d4T)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Didanosine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Zalcitabine</a:t>
            </a:r>
            <a:r>
              <a:rPr lang="en-US" sz="2400" dirty="0"/>
              <a:t> (weakest</a:t>
            </a:r>
            <a:r>
              <a:rPr lang="en-US" sz="2400" dirty="0" smtClean="0"/>
              <a:t>) - </a:t>
            </a:r>
            <a:r>
              <a:rPr lang="en-US" sz="2400" dirty="0" err="1" smtClean="0"/>
              <a:t>ddC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Combivir</a:t>
            </a:r>
            <a:r>
              <a:rPr lang="en-US" sz="2400" dirty="0"/>
              <a:t> (AZT + 3TC)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Trizivir</a:t>
            </a:r>
            <a:r>
              <a:rPr lang="en-US" sz="2400" dirty="0"/>
              <a:t> (AZT + 3TC + </a:t>
            </a:r>
            <a:r>
              <a:rPr lang="en-US" sz="2400" dirty="0" err="1"/>
              <a:t>abacavir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5344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u="sng" dirty="0" err="1" smtClean="0"/>
              <a:t>Adm</a:t>
            </a:r>
            <a:r>
              <a:rPr lang="en-US" sz="2400" dirty="0"/>
              <a:t>: most oral</a:t>
            </a:r>
          </a:p>
          <a:p>
            <a:pPr>
              <a:buFontTx/>
              <a:buNone/>
            </a:pPr>
            <a:r>
              <a:rPr lang="en-US" sz="2400" b="1" u="sng" dirty="0"/>
              <a:t>Abs</a:t>
            </a:r>
            <a:r>
              <a:rPr lang="en-US" sz="2400" dirty="0"/>
              <a:t>: adequate</a:t>
            </a:r>
          </a:p>
          <a:p>
            <a:pPr>
              <a:buFontTx/>
              <a:buNone/>
            </a:pPr>
            <a:r>
              <a:rPr lang="en-US" sz="2400" dirty="0" err="1"/>
              <a:t>ddC</a:t>
            </a:r>
            <a:r>
              <a:rPr lang="en-US" sz="2400" dirty="0"/>
              <a:t> – interfered w/ by food, antacids, </a:t>
            </a:r>
            <a:r>
              <a:rPr lang="en-US" sz="2400" dirty="0" err="1"/>
              <a:t>metoclopramide</a:t>
            </a:r>
            <a:endParaRPr lang="en-US" sz="2400" dirty="0"/>
          </a:p>
          <a:p>
            <a:pPr>
              <a:buFontTx/>
              <a:buNone/>
            </a:pPr>
            <a:r>
              <a:rPr lang="en-US" sz="2400" b="1" u="sng" dirty="0"/>
              <a:t>Distribution</a:t>
            </a:r>
            <a:r>
              <a:rPr lang="en-US" sz="2400" dirty="0"/>
              <a:t>: wide – CSF, brain</a:t>
            </a:r>
          </a:p>
          <a:p>
            <a:pPr>
              <a:buFontTx/>
              <a:buNone/>
            </a:pPr>
            <a:r>
              <a:rPr lang="en-US" sz="2400" b="1" u="sng" dirty="0"/>
              <a:t>Elimination</a:t>
            </a:r>
            <a:r>
              <a:rPr lang="en-US" sz="2400" dirty="0"/>
              <a:t>; some metabolized, some renal,</a:t>
            </a:r>
          </a:p>
          <a:p>
            <a:pPr>
              <a:buFontTx/>
              <a:buNone/>
            </a:pPr>
            <a:r>
              <a:rPr lang="en-US" sz="2400" dirty="0"/>
              <a:t>– avoid co-</a:t>
            </a:r>
            <a:r>
              <a:rPr lang="en-US" sz="2400" dirty="0" err="1"/>
              <a:t>adm</a:t>
            </a:r>
            <a:r>
              <a:rPr lang="en-US" sz="2400" dirty="0"/>
              <a:t> w/ drugs of similar </a:t>
            </a:r>
            <a:r>
              <a:rPr lang="en-US" sz="2400" dirty="0" err="1" smtClean="0"/>
              <a:t>toxicit</a:t>
            </a:r>
            <a:r>
              <a:rPr lang="en-US" sz="2400" dirty="0" smtClean="0"/>
              <a:t>;</a:t>
            </a:r>
          </a:p>
          <a:p>
            <a:pPr>
              <a:buFontTx/>
              <a:buNone/>
            </a:pPr>
            <a:r>
              <a:rPr lang="en-US" sz="2400" dirty="0" smtClean="0"/>
              <a:t>-- </a:t>
            </a:r>
            <a:r>
              <a:rPr lang="en-US" sz="2400" dirty="0"/>
              <a:t>for majority - adjust dose w/ renal </a:t>
            </a:r>
            <a:r>
              <a:rPr lang="en-US" sz="2400" dirty="0" err="1"/>
              <a:t>dysfxn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>
                <a:solidFill>
                  <a:srgbClr val="006600"/>
                </a:solidFill>
                <a:latin typeface="Comic Sans MS" pitchFamily="66" charset="0"/>
              </a:rPr>
              <a:t>USES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1. HIV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HAART regimen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PMTCT: </a:t>
            </a:r>
            <a:r>
              <a:rPr lang="en-US" sz="2400" dirty="0" err="1" smtClean="0"/>
              <a:t>Monotherapy</a:t>
            </a:r>
            <a:r>
              <a:rPr lang="en-US" sz="2400" dirty="0" smtClean="0"/>
              <a:t> – AZT (not DOC)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Lamivudine</a:t>
            </a:r>
            <a:r>
              <a:rPr lang="en-US" sz="2400" dirty="0" smtClean="0"/>
              <a:t> – Hepatitis B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610600" cy="6324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 u="sng" dirty="0" smtClean="0">
                <a:solidFill>
                  <a:srgbClr val="006600"/>
                </a:solidFill>
                <a:latin typeface="Comic Sans MS" pitchFamily="66" charset="0"/>
              </a:rPr>
              <a:t>General S/E</a:t>
            </a:r>
            <a:r>
              <a:rPr lang="en-US" sz="2400" u="sng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2400" u="sng" dirty="0" smtClean="0"/>
              <a:t>–(</a:t>
            </a:r>
            <a:r>
              <a:rPr lang="en-US" sz="2400" b="1" u="sng" dirty="0" smtClean="0"/>
              <a:t>Mitochondrial toxicity</a:t>
            </a:r>
            <a:r>
              <a:rPr lang="en-US" sz="2400" u="sng" dirty="0" smtClean="0"/>
              <a:t>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400" b="1" u="sng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 smtClean="0"/>
              <a:t>1. Lactic acidosis &amp; hepatic </a:t>
            </a:r>
            <a:r>
              <a:rPr lang="en-US" sz="2400" dirty="0" err="1" smtClean="0"/>
              <a:t>steatosis</a:t>
            </a:r>
            <a:endParaRPr lang="en-US" sz="2400" dirty="0" smtClean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Myelosuppression</a:t>
            </a:r>
            <a:r>
              <a:rPr lang="en-US" sz="2400" dirty="0" smtClean="0"/>
              <a:t>- (AZT, D4T)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Osteopenia</a:t>
            </a:r>
            <a:endParaRPr lang="en-US" sz="2400" dirty="0" smtClean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4. Pancreatitis (</a:t>
            </a:r>
            <a:r>
              <a:rPr lang="en-US" sz="2400" dirty="0" err="1" smtClean="0"/>
              <a:t>ddi</a:t>
            </a:r>
            <a:r>
              <a:rPr lang="en-US" sz="2400" dirty="0" smtClean="0"/>
              <a:t>, </a:t>
            </a:r>
            <a:r>
              <a:rPr lang="en-US" sz="2400" dirty="0" err="1" smtClean="0"/>
              <a:t>ddC</a:t>
            </a:r>
            <a:r>
              <a:rPr lang="en-US" sz="2400" dirty="0" smtClean="0"/>
              <a:t>, D4T)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5. Neuropathy (</a:t>
            </a:r>
            <a:r>
              <a:rPr lang="en-US" sz="2400" dirty="0" err="1" smtClean="0"/>
              <a:t>ddI</a:t>
            </a:r>
            <a:r>
              <a:rPr lang="en-US" sz="2400" dirty="0" smtClean="0"/>
              <a:t>, dT4,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6. </a:t>
            </a:r>
            <a:r>
              <a:rPr lang="en-US" sz="2400" dirty="0" err="1" smtClean="0"/>
              <a:t>Myopathy</a:t>
            </a:r>
            <a:r>
              <a:rPr lang="en-US" sz="2400" dirty="0" smtClean="0"/>
              <a:t> </a:t>
            </a:r>
            <a:r>
              <a:rPr lang="en-US" sz="2400" dirty="0" err="1" smtClean="0"/>
              <a:t>e.g</a:t>
            </a:r>
            <a:r>
              <a:rPr lang="en-US" sz="2400" dirty="0" smtClean="0"/>
              <a:t> </a:t>
            </a:r>
            <a:r>
              <a:rPr lang="en-US" sz="2400" dirty="0" err="1" smtClean="0"/>
              <a:t>cardiomyopathy</a:t>
            </a:r>
            <a:r>
              <a:rPr lang="en-US" sz="2400" dirty="0" smtClean="0"/>
              <a:t> (AZT)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7. </a:t>
            </a:r>
            <a:r>
              <a:rPr lang="en-US" sz="2400" dirty="0" err="1" smtClean="0"/>
              <a:t>Lipodystrophy</a:t>
            </a:r>
            <a:r>
              <a:rPr lang="en-US" sz="2400" dirty="0" smtClean="0"/>
              <a:t> (AZT, d4T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33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33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33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839200" cy="6248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336600"/>
                </a:solidFill>
                <a:latin typeface="Comic Sans MS" pitchFamily="66" charset="0"/>
              </a:rPr>
              <a:t>NON-NUCLEOSIDE REVERSE TRANSCRIPTASE INHIBITORS (NNRTIS)</a:t>
            </a:r>
            <a:endParaRPr lang="en-US" sz="2800" dirty="0" smtClean="0">
              <a:solidFill>
                <a:srgbClr val="33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/>
              <a:t>E.g. </a:t>
            </a:r>
            <a:r>
              <a:rPr lang="en-US" sz="2400" b="1" dirty="0" err="1" smtClean="0"/>
              <a:t>Nevirapine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efavirenz</a:t>
            </a:r>
            <a:r>
              <a:rPr lang="en-US" sz="2400" b="1" dirty="0" smtClean="0"/>
              <a:t>, </a:t>
            </a:r>
            <a:r>
              <a:rPr lang="en-US" sz="2400" dirty="0" err="1" smtClean="0"/>
              <a:t>delavirdine</a:t>
            </a:r>
            <a:endParaRPr lang="en-US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 err="1" smtClean="0"/>
              <a:t>Adm</a:t>
            </a:r>
            <a:r>
              <a:rPr lang="en-US" sz="2400" dirty="0"/>
              <a:t>: oral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/>
              <a:t>Abs</a:t>
            </a:r>
            <a:r>
              <a:rPr lang="en-US" sz="2400" dirty="0"/>
              <a:t>: good;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>
                <a:cs typeface="Arial" charset="0"/>
              </a:rPr>
              <a:t>♦</a:t>
            </a:r>
            <a:r>
              <a:rPr lang="en-US" sz="2400" dirty="0"/>
              <a:t> </a:t>
            </a:r>
            <a:r>
              <a:rPr lang="en-US" sz="2400" b="1" dirty="0" err="1"/>
              <a:t>Efavirenz</a:t>
            </a:r>
            <a:r>
              <a:rPr lang="en-US" sz="2400" dirty="0"/>
              <a:t> - avoid taking w/ fatty meals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/>
              <a:t>Distribution</a:t>
            </a:r>
            <a:r>
              <a:rPr lang="en-US" sz="2400" dirty="0"/>
              <a:t>: wide including CSF, Placenta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Arial" charset="0"/>
              </a:rPr>
              <a:t>	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/>
              <a:t>Elimination</a:t>
            </a:r>
            <a:r>
              <a:rPr lang="en-US" sz="2400" u="sng" dirty="0"/>
              <a:t>:</a:t>
            </a:r>
            <a:r>
              <a:rPr lang="en-US" sz="2400" dirty="0"/>
              <a:t> </a:t>
            </a:r>
            <a:r>
              <a:rPr lang="en-US" sz="2400" dirty="0" smtClean="0"/>
              <a:t>metabolized (NB</a:t>
            </a:r>
            <a:r>
              <a:rPr lang="en-US" sz="2400" dirty="0"/>
              <a:t>. liver </a:t>
            </a:r>
            <a:r>
              <a:rPr lang="en-US" sz="2400" dirty="0" err="1"/>
              <a:t>fxn</a:t>
            </a:r>
            <a:r>
              <a:rPr lang="en-US" sz="2400" dirty="0"/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b="1" dirty="0"/>
              <a:t>T</a:t>
            </a:r>
            <a:r>
              <a:rPr lang="en-US" sz="2400" b="1" baseline="-25000" dirty="0"/>
              <a:t>1/2-</a:t>
            </a:r>
            <a:r>
              <a:rPr lang="en-US" sz="2400" b="1" dirty="0"/>
              <a:t> long for </a:t>
            </a:r>
            <a:r>
              <a:rPr lang="en-US" sz="2400" b="1" dirty="0" err="1"/>
              <a:t>Efavirenz</a:t>
            </a:r>
            <a:r>
              <a:rPr lang="en-US" sz="2400" b="1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534400" cy="6629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>
                <a:solidFill>
                  <a:srgbClr val="006600"/>
                </a:solidFill>
                <a:latin typeface="Comic Sans MS" pitchFamily="66" charset="0"/>
              </a:rPr>
              <a:t>NNRTIs </a:t>
            </a:r>
            <a:r>
              <a:rPr lang="en-US" sz="2800" b="1" u="sng" dirty="0" smtClean="0">
                <a:solidFill>
                  <a:srgbClr val="006600"/>
                </a:solidFill>
                <a:latin typeface="Comic Sans MS" pitchFamily="66" charset="0"/>
              </a:rPr>
              <a:t>S/E</a:t>
            </a:r>
            <a:endParaRPr lang="en-US" sz="2800" b="1" u="sng" dirty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400" dirty="0"/>
              <a:t>1. Hypersensitivity </a:t>
            </a:r>
            <a:r>
              <a:rPr lang="en-US" sz="2400" dirty="0" err="1"/>
              <a:t>rxns</a:t>
            </a:r>
            <a:r>
              <a:rPr lang="en-US" sz="2400" dirty="0"/>
              <a:t> e.g. SJS (</a:t>
            </a:r>
            <a:r>
              <a:rPr lang="en-US" sz="2400" dirty="0" smtClean="0"/>
              <a:t>NVP, </a:t>
            </a:r>
            <a:r>
              <a:rPr lang="en-US" sz="2400" dirty="0"/>
              <a:t>EFV)</a:t>
            </a:r>
          </a:p>
          <a:p>
            <a:pPr>
              <a:buFontTx/>
              <a:buNone/>
            </a:pPr>
            <a:r>
              <a:rPr lang="en-US" sz="2400" dirty="0"/>
              <a:t>	Highest w</a:t>
            </a:r>
            <a:r>
              <a:rPr lang="en-US" sz="2400" dirty="0" smtClean="0"/>
              <a:t>/ NVP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Discontinue use if severe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2. CNS toxicity (EFV) 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3</a:t>
            </a:r>
            <a:r>
              <a:rPr lang="en-US" sz="2400" dirty="0"/>
              <a:t>. Hepatitis (</a:t>
            </a:r>
            <a:r>
              <a:rPr lang="en-US" sz="2400" dirty="0" smtClean="0"/>
              <a:t>NVP, </a:t>
            </a:r>
            <a:r>
              <a:rPr lang="en-US" sz="2400" dirty="0"/>
              <a:t>monitor liver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4. GIT irritation – nausea, vomiting, </a:t>
            </a:r>
            <a:r>
              <a:rPr lang="en-US" sz="2400" dirty="0" smtClean="0"/>
              <a:t>diarrhea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5. </a:t>
            </a:r>
            <a:r>
              <a:rPr lang="en-US" sz="2400" dirty="0" err="1"/>
              <a:t>Fetotoxic</a:t>
            </a:r>
            <a:r>
              <a:rPr lang="en-US" sz="2400" dirty="0"/>
              <a:t> (EFV- avoid in pregnancy)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324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336600"/>
                </a:solidFill>
                <a:latin typeface="Comic Sans MS" pitchFamily="66" charset="0"/>
              </a:rPr>
              <a:t>PROTEASE </a:t>
            </a:r>
            <a:r>
              <a:rPr lang="en-US" sz="2400" b="1" dirty="0" smtClean="0">
                <a:solidFill>
                  <a:srgbClr val="336600"/>
                </a:solidFill>
                <a:latin typeface="Comic Sans MS" pitchFamily="66" charset="0"/>
              </a:rPr>
              <a:t>INHIBITORS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33660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 err="1" smtClean="0"/>
              <a:t>E.g</a:t>
            </a:r>
            <a:r>
              <a:rPr lang="en-US" sz="2400" b="1" dirty="0" smtClean="0"/>
              <a:t> </a:t>
            </a:r>
            <a:r>
              <a:rPr lang="en-US" sz="2400" b="1" dirty="0" err="1"/>
              <a:t>Lopinavir</a:t>
            </a:r>
            <a:r>
              <a:rPr lang="en-US" sz="2400" b="1" dirty="0"/>
              <a:t>, </a:t>
            </a:r>
            <a:r>
              <a:rPr lang="en-US" sz="2400" b="1" dirty="0" err="1"/>
              <a:t>Ritonavir</a:t>
            </a:r>
            <a:r>
              <a:rPr lang="en-US" sz="2400" b="1" dirty="0"/>
              <a:t>, </a:t>
            </a:r>
            <a:r>
              <a:rPr lang="en-US" sz="2400" b="1" dirty="0" err="1"/>
              <a:t>saquinavir</a:t>
            </a:r>
            <a:r>
              <a:rPr lang="en-US" sz="2400" b="1" dirty="0"/>
              <a:t>, </a:t>
            </a:r>
            <a:r>
              <a:rPr lang="en-US" sz="2400" b="1" dirty="0" err="1" smtClean="0"/>
              <a:t>Indivavir</a:t>
            </a:r>
            <a:endParaRPr lang="en-US" sz="24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>
              <a:buFontTx/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Ritonavir</a:t>
            </a:r>
            <a:r>
              <a:rPr lang="en-US" sz="2400" dirty="0" smtClean="0"/>
              <a:t> – not used because of toxicities</a:t>
            </a:r>
          </a:p>
          <a:p>
            <a:pPr>
              <a:buFontTx/>
              <a:buNone/>
            </a:pPr>
            <a:r>
              <a:rPr lang="en-US" sz="2400" b="1" u="sng" dirty="0" err="1" smtClean="0"/>
              <a:t>Adm</a:t>
            </a:r>
            <a:r>
              <a:rPr lang="en-US" sz="2400" dirty="0" smtClean="0"/>
              <a:t>: oral</a:t>
            </a:r>
          </a:p>
          <a:p>
            <a:pPr>
              <a:buFontTx/>
              <a:buNone/>
            </a:pPr>
            <a:r>
              <a:rPr lang="en-US" sz="2400" b="1" u="sng" dirty="0" err="1" smtClean="0"/>
              <a:t>Distr</a:t>
            </a:r>
            <a:r>
              <a:rPr lang="en-US" sz="2400" dirty="0" smtClean="0"/>
              <a:t>:</a:t>
            </a:r>
          </a:p>
          <a:p>
            <a:pPr>
              <a:buFontTx/>
              <a:buNone/>
            </a:pPr>
            <a:r>
              <a:rPr lang="en-US" sz="2400" dirty="0" smtClean="0">
                <a:cs typeface="Arial" charset="0"/>
              </a:rPr>
              <a:t>	●</a:t>
            </a:r>
            <a:r>
              <a:rPr lang="en-US" sz="2400" dirty="0" err="1" smtClean="0"/>
              <a:t>Indinavir</a:t>
            </a:r>
            <a:r>
              <a:rPr lang="en-US" sz="2400" dirty="0" smtClean="0"/>
              <a:t> – wide and highest (of proteases) CSF conc. </a:t>
            </a:r>
          </a:p>
          <a:p>
            <a:pPr>
              <a:buFontTx/>
              <a:buNone/>
            </a:pPr>
            <a:r>
              <a:rPr lang="en-US" sz="2400" b="1" u="sng" dirty="0" smtClean="0"/>
              <a:t>Elimination</a:t>
            </a:r>
            <a:r>
              <a:rPr lang="en-US" sz="2400" dirty="0" smtClean="0"/>
              <a:t>: all fecal </a:t>
            </a:r>
          </a:p>
          <a:p>
            <a:pPr>
              <a:buFontTx/>
              <a:buNone/>
            </a:pPr>
            <a:r>
              <a:rPr lang="en-US" sz="2400" dirty="0" smtClean="0">
                <a:cs typeface="Arial" charset="0"/>
              </a:rPr>
              <a:t>	●</a:t>
            </a:r>
            <a:r>
              <a:rPr lang="en-US" sz="2400" dirty="0" err="1" smtClean="0"/>
              <a:t>Saquinavir</a:t>
            </a:r>
            <a:r>
              <a:rPr lang="en-US" sz="2400" dirty="0" smtClean="0"/>
              <a:t> – </a:t>
            </a:r>
            <a:r>
              <a:rPr lang="en-US" sz="2400" b="1" dirty="0" smtClean="0"/>
              <a:t>sig.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pass metabolism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b="1" u="sng" dirty="0" smtClean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buFontTx/>
              <a:buNone/>
            </a:pPr>
            <a:r>
              <a:rPr lang="en-US" sz="2400" b="1" u="sng" dirty="0" smtClean="0">
                <a:solidFill>
                  <a:srgbClr val="006600"/>
                </a:solidFill>
                <a:latin typeface="Comic Sans MS" pitchFamily="66" charset="0"/>
              </a:rPr>
              <a:t>S/E of protease inhibitors</a:t>
            </a:r>
            <a:r>
              <a:rPr lang="en-US" sz="2400" b="1" u="sng" dirty="0" smtClean="0"/>
              <a:t> </a:t>
            </a:r>
            <a:endParaRPr lang="en-US" sz="2400" dirty="0" smtClean="0"/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 dirty="0" smtClean="0"/>
              <a:t>GIT irritation (most common) – e.g. </a:t>
            </a:r>
            <a:r>
              <a:rPr lang="en-US" sz="2400" dirty="0" err="1" smtClean="0"/>
              <a:t>diarrhoea</a:t>
            </a:r>
            <a:endParaRPr lang="en-US" sz="2400" dirty="0" smtClean="0"/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 dirty="0" smtClean="0"/>
              <a:t>Insulin resistance-hyperglycemia, DKA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Lipodystrophy</a:t>
            </a:r>
            <a:r>
              <a:rPr lang="en-US" sz="2400" dirty="0" smtClean="0"/>
              <a:t> - altered body fat distribution – </a:t>
            </a:r>
            <a:r>
              <a:rPr lang="en-US" sz="2400" b="1" dirty="0" smtClean="0"/>
              <a:t>(buffalo hump, </a:t>
            </a:r>
            <a:r>
              <a:rPr lang="en-US" sz="2400" b="1" dirty="0" err="1" smtClean="0"/>
              <a:t>truncal</a:t>
            </a:r>
            <a:r>
              <a:rPr lang="en-US" sz="2400" b="1" dirty="0" smtClean="0"/>
              <a:t> obesity, breast enlargement, facial and peripheral atrophy)</a:t>
            </a:r>
          </a:p>
          <a:p>
            <a:pPr marL="609600" indent="-609600">
              <a:lnSpc>
                <a:spcPct val="150000"/>
              </a:lnSpc>
              <a:buFontTx/>
              <a:buNone/>
            </a:pPr>
            <a:r>
              <a:rPr lang="en-US" sz="2400" dirty="0" smtClean="0"/>
              <a:t>4. Lipid abnormalities </a:t>
            </a:r>
          </a:p>
          <a:p>
            <a:pPr marL="609600" indent="-609600">
              <a:lnSpc>
                <a:spcPct val="150000"/>
              </a:lnSpc>
              <a:buFontTx/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Osteopenia</a:t>
            </a:r>
            <a:endParaRPr lang="en-US" sz="2400" dirty="0" smtClean="0"/>
          </a:p>
          <a:p>
            <a:pPr>
              <a:buFontTx/>
              <a:buNone/>
            </a:pPr>
            <a:endParaRPr lang="en-US" sz="2400" b="1" dirty="0"/>
          </a:p>
          <a:p>
            <a:pPr>
              <a:buFontTx/>
              <a:buNone/>
            </a:pPr>
            <a:r>
              <a:rPr lang="en-US" sz="2400" dirty="0">
                <a:cs typeface="Arial" charset="0"/>
              </a:rPr>
              <a:t>	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686800" cy="6629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ANTIRETROVIRALS- most significant A/E for </a:t>
            </a:r>
            <a:r>
              <a:rPr lang="en-US" sz="2400" b="1" dirty="0" smtClean="0">
                <a:solidFill>
                  <a:srgbClr val="006600"/>
                </a:solidFill>
                <a:latin typeface="Comic Sans MS" pitchFamily="66" charset="0"/>
              </a:rPr>
              <a:t>some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Zidovudine</a:t>
            </a:r>
            <a:r>
              <a:rPr lang="en-US" sz="2400" b="1" dirty="0">
                <a:solidFill>
                  <a:srgbClr val="FF0000"/>
                </a:solidFill>
              </a:rPr>
              <a:t>: 	</a:t>
            </a:r>
            <a:r>
              <a:rPr lang="en-US" sz="2400" b="1" dirty="0" err="1">
                <a:solidFill>
                  <a:srgbClr val="FF0000"/>
                </a:solidFill>
              </a:rPr>
              <a:t>Myelosuppresion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Stavudine</a:t>
            </a:r>
            <a:r>
              <a:rPr lang="en-US" sz="2400" b="1" dirty="0">
                <a:solidFill>
                  <a:srgbClr val="FF0000"/>
                </a:solidFill>
              </a:rPr>
              <a:t>: 	Peripheral neuropathy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Didanosine</a:t>
            </a:r>
            <a:r>
              <a:rPr lang="en-US" sz="2400" dirty="0"/>
              <a:t>: 	Pancreatitis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Lamivudine</a:t>
            </a:r>
            <a:r>
              <a:rPr lang="en-US" sz="2400" dirty="0"/>
              <a:t>: 	Exacerbates </a:t>
            </a:r>
            <a:r>
              <a:rPr lang="en-US" sz="2400" dirty="0" err="1"/>
              <a:t>HepB</a:t>
            </a:r>
            <a:r>
              <a:rPr lang="en-US" sz="2400" dirty="0"/>
              <a:t> on </a:t>
            </a:r>
            <a:r>
              <a:rPr lang="en-US" sz="2400" dirty="0" smtClean="0"/>
              <a:t>stopping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Zalcitabine</a:t>
            </a:r>
            <a:r>
              <a:rPr lang="en-US" sz="2400" dirty="0"/>
              <a:t>: 	Peripheral neuropathy, oral ulceration,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Abacavir</a:t>
            </a:r>
            <a:r>
              <a:rPr lang="en-US" sz="2400" dirty="0"/>
              <a:t>: 	Systemic hypersensitivity </a:t>
            </a:r>
            <a:r>
              <a:rPr lang="en-US" sz="2400" dirty="0" err="1" smtClean="0"/>
              <a:t>rxn</a:t>
            </a:r>
            <a:endParaRPr lang="en-US" sz="2400" dirty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/>
              <a:t>Tenofovir</a:t>
            </a:r>
            <a:r>
              <a:rPr lang="en-US" sz="2400" b="1" dirty="0"/>
              <a:t>: 	Exacerbates </a:t>
            </a:r>
            <a:r>
              <a:rPr lang="en-US" sz="2400" b="1" dirty="0" err="1"/>
              <a:t>HepB</a:t>
            </a:r>
            <a:r>
              <a:rPr lang="en-US" sz="2400" b="1" dirty="0"/>
              <a:t> on stopping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Nevirapine</a:t>
            </a:r>
            <a:r>
              <a:rPr lang="en-US" sz="2400" b="1" dirty="0">
                <a:solidFill>
                  <a:srgbClr val="FF0000"/>
                </a:solidFill>
              </a:rPr>
              <a:t>: 	</a:t>
            </a:r>
            <a:r>
              <a:rPr lang="en-US" sz="2400" b="1" dirty="0" err="1">
                <a:solidFill>
                  <a:srgbClr val="FF0000"/>
                </a:solidFill>
              </a:rPr>
              <a:t>Hepatotoxicity</a:t>
            </a:r>
            <a:r>
              <a:rPr lang="en-US" sz="2400" b="1" dirty="0">
                <a:solidFill>
                  <a:srgbClr val="FF0000"/>
                </a:solidFill>
              </a:rPr>
              <a:t>, Skin reactions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Efavirenz</a:t>
            </a:r>
            <a:r>
              <a:rPr lang="en-US" sz="2400" b="1" dirty="0">
                <a:solidFill>
                  <a:srgbClr val="FF0000"/>
                </a:solidFill>
              </a:rPr>
              <a:t>: 	Neuropsychiatric symptoms, </a:t>
            </a:r>
            <a:r>
              <a:rPr lang="en-US" sz="2400" b="1" dirty="0" err="1">
                <a:solidFill>
                  <a:srgbClr val="FF0000"/>
                </a:solidFill>
              </a:rPr>
              <a:t>teratogenicity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Indinavir</a:t>
            </a:r>
            <a:r>
              <a:rPr lang="en-US" sz="2400" dirty="0"/>
              <a:t>:	</a:t>
            </a:r>
            <a:r>
              <a:rPr lang="en-US" sz="2400" dirty="0" err="1" smtClean="0"/>
              <a:t>Nephrolithiasis</a:t>
            </a:r>
            <a:r>
              <a:rPr lang="en-US" sz="2400" dirty="0" smtClean="0"/>
              <a:t>(kidney stones), </a:t>
            </a:r>
            <a:r>
              <a:rPr lang="en-US" sz="2400" dirty="0" err="1"/>
              <a:t>hyperbiliribunemia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Ritonavir</a:t>
            </a:r>
            <a:r>
              <a:rPr lang="en-US" sz="2400" b="1" dirty="0" smtClean="0">
                <a:solidFill>
                  <a:srgbClr val="FF0000"/>
                </a:solidFill>
              </a:rPr>
              <a:t>: 	 Liver toxicities, peripheral </a:t>
            </a:r>
            <a:r>
              <a:rPr lang="en-US" sz="2400" b="1" dirty="0" err="1" smtClean="0">
                <a:solidFill>
                  <a:srgbClr val="FF0000"/>
                </a:solidFill>
              </a:rPr>
              <a:t>paresthesia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 smtClean="0"/>
              <a:t>Saquinavir</a:t>
            </a:r>
            <a:r>
              <a:rPr lang="en-US" sz="2400" dirty="0" smtClean="0"/>
              <a:t>: 	DKA , SJS (rare)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Lopinavir</a:t>
            </a:r>
            <a:r>
              <a:rPr lang="en-US" sz="2400" b="1" u="sng" dirty="0">
                <a:solidFill>
                  <a:srgbClr val="FF0000"/>
                </a:solidFill>
              </a:rPr>
              <a:t>: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Pancreatitis, </a:t>
            </a:r>
            <a:r>
              <a:rPr lang="en-US" sz="2400" b="1" dirty="0">
                <a:solidFill>
                  <a:srgbClr val="FF0000"/>
                </a:solidFill>
              </a:rPr>
              <a:t>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4582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336600"/>
                </a:solidFill>
                <a:latin typeface="Comic Sans MS" pitchFamily="66" charset="0"/>
              </a:rPr>
              <a:t>INTERGRASE INHIBITORS</a:t>
            </a:r>
          </a:p>
          <a:p>
            <a:pPr>
              <a:buFontTx/>
              <a:buNone/>
            </a:pPr>
            <a:r>
              <a:rPr lang="en-US" sz="2400" b="1" u="sng" dirty="0" err="1"/>
              <a:t>Mxn</a:t>
            </a:r>
            <a:r>
              <a:rPr lang="en-US" sz="2400" b="1" u="sng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intergrase</a:t>
            </a:r>
            <a:r>
              <a:rPr lang="en-US" sz="2400" dirty="0"/>
              <a:t> - integrates HIV genetic material into the DNA of human thus the  drug prevents HIV genome from being </a:t>
            </a:r>
            <a:r>
              <a:rPr lang="en-US" sz="2400" dirty="0" err="1"/>
              <a:t>intergrated</a:t>
            </a:r>
            <a:r>
              <a:rPr lang="en-US" sz="2400" dirty="0"/>
              <a:t> into the host genome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u="sng" dirty="0"/>
              <a:t>E.g.</a:t>
            </a:r>
            <a:r>
              <a:rPr lang="en-US" sz="2400" dirty="0"/>
              <a:t> </a:t>
            </a:r>
            <a:r>
              <a:rPr lang="en-US" sz="2400" dirty="0" err="1"/>
              <a:t>Raltegravir</a:t>
            </a:r>
            <a:r>
              <a:rPr lang="en-US" sz="2400" dirty="0"/>
              <a:t>, </a:t>
            </a:r>
            <a:r>
              <a:rPr lang="en-US" sz="2400" dirty="0" err="1"/>
              <a:t>Elvitegravir</a:t>
            </a:r>
            <a:endParaRPr lang="en-US" sz="2400" dirty="0"/>
          </a:p>
          <a:p>
            <a:pPr>
              <a:buFontTx/>
              <a:buNone/>
            </a:pPr>
            <a:r>
              <a:rPr lang="en-US" sz="2400" u="sng" dirty="0" err="1"/>
              <a:t>Adm</a:t>
            </a:r>
            <a:r>
              <a:rPr lang="en-US" sz="2400" u="sng" dirty="0"/>
              <a:t>:</a:t>
            </a:r>
            <a:r>
              <a:rPr lang="en-US" sz="2400" dirty="0"/>
              <a:t> oral</a:t>
            </a:r>
          </a:p>
          <a:p>
            <a:pPr>
              <a:buFontTx/>
              <a:buNone/>
            </a:pPr>
            <a:endParaRPr lang="en-US" sz="2400" b="1" dirty="0"/>
          </a:p>
          <a:p>
            <a:pPr>
              <a:buFontTx/>
              <a:buNone/>
            </a:pPr>
            <a:r>
              <a:rPr lang="en-US" sz="2400" b="1" dirty="0"/>
              <a:t>ADR:</a:t>
            </a:r>
            <a:r>
              <a:rPr lang="en-US" sz="2400" dirty="0"/>
              <a:t> </a:t>
            </a:r>
          </a:p>
          <a:p>
            <a:pPr>
              <a:buFontTx/>
              <a:buNone/>
            </a:pPr>
            <a:r>
              <a:rPr lang="en-US" sz="2400" dirty="0"/>
              <a:t>Common: nausea, dizziness, headache, diarrhea, &amp; pyrexia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458200" cy="655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Comic Sans MS" pitchFamily="66" charset="0"/>
              </a:rPr>
              <a:t>ANTIFUNGALS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1. </a:t>
            </a:r>
            <a:r>
              <a:rPr lang="en-US" sz="2800" dirty="0" err="1"/>
              <a:t>Polyene</a:t>
            </a:r>
            <a:r>
              <a:rPr lang="en-US" sz="2800" dirty="0"/>
              <a:t> – </a:t>
            </a:r>
            <a:r>
              <a:rPr lang="en-US" sz="2800" dirty="0" err="1"/>
              <a:t>Amphotericin</a:t>
            </a:r>
            <a:r>
              <a:rPr lang="en-US" sz="2800" dirty="0"/>
              <a:t>, </a:t>
            </a:r>
            <a:r>
              <a:rPr lang="en-US" sz="2800" dirty="0" err="1"/>
              <a:t>natamycin</a:t>
            </a:r>
            <a:r>
              <a:rPr lang="en-US" sz="2800" dirty="0"/>
              <a:t>, </a:t>
            </a:r>
            <a:r>
              <a:rPr lang="en-US" sz="2800" dirty="0" err="1"/>
              <a:t>nystatin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2. Azoles – </a:t>
            </a:r>
            <a:r>
              <a:rPr lang="en-US" sz="2800" dirty="0" err="1"/>
              <a:t>ketoconazole</a:t>
            </a:r>
            <a:r>
              <a:rPr lang="en-US" sz="2800" dirty="0"/>
              <a:t> etc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3. </a:t>
            </a:r>
            <a:r>
              <a:rPr lang="en-US" sz="2800" dirty="0" err="1"/>
              <a:t>Allyamines</a:t>
            </a:r>
            <a:r>
              <a:rPr lang="en-US" sz="2800" dirty="0"/>
              <a:t> –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4. </a:t>
            </a:r>
            <a:r>
              <a:rPr lang="en-US" sz="2800" dirty="0" err="1"/>
              <a:t>Flucytosine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5. </a:t>
            </a:r>
            <a:r>
              <a:rPr lang="en-US" sz="2800" dirty="0" err="1"/>
              <a:t>Griseofulvin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6. Miscellaneous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Tolnaftate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Ciclopirox</a:t>
            </a:r>
            <a:r>
              <a:rPr lang="en-US" sz="2800" dirty="0"/>
              <a:t> </a:t>
            </a:r>
            <a:r>
              <a:rPr lang="en-US" sz="2800" dirty="0" err="1"/>
              <a:t>olamine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Fatty acids e.g. Benzoic </a:t>
            </a:r>
            <a:r>
              <a:rPr lang="en-US" sz="2800" dirty="0" smtClean="0"/>
              <a:t>acid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Salicylic acid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Potassium iodide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Haloprogin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458200" cy="6248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336600"/>
                </a:solidFill>
                <a:latin typeface="Comic Sans MS" pitchFamily="66" charset="0"/>
              </a:rPr>
              <a:t>ENTRY and FUSION INHIBITORS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err="1"/>
              <a:t>Mxn</a:t>
            </a:r>
            <a:r>
              <a:rPr lang="en-US" sz="2400" dirty="0"/>
              <a:t>: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HIV binds to CD4 receptors by the protein gp120. Upon binding GP120 deforms facilitating the viral protein gp41 to embed itself into the host cell's plasma membrane to form a pore.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Entry Inhibitors</a:t>
            </a:r>
            <a:r>
              <a:rPr lang="en-US" sz="2400" dirty="0"/>
              <a:t>: bind and inhibit </a:t>
            </a:r>
            <a:r>
              <a:rPr lang="en-US" sz="2400" b="1" dirty="0"/>
              <a:t>either</a:t>
            </a:r>
            <a:r>
              <a:rPr lang="en-US" sz="2400" dirty="0"/>
              <a:t> the surface proteins present on HIV particle that are necessary for attachment to specific host receptors e.g. </a:t>
            </a:r>
            <a:r>
              <a:rPr lang="en-US" sz="2400" dirty="0" err="1"/>
              <a:t>gp</a:t>
            </a:r>
            <a:r>
              <a:rPr lang="en-US" sz="2400" dirty="0"/>
              <a:t> 120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Or</a:t>
            </a:r>
            <a:r>
              <a:rPr lang="en-US" sz="2400" dirty="0"/>
              <a:t> bind to the specific receptors present on host cells e.g.CD4, CXCR4 or </a:t>
            </a:r>
            <a:r>
              <a:rPr lang="en-US" sz="2400" dirty="0" smtClean="0"/>
              <a:t>CCR5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Fusion inhibitors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bind to gp41 </a:t>
            </a:r>
            <a:r>
              <a:rPr lang="en-US" sz="2400" dirty="0"/>
              <a:t>thus prevent fusion with cell membrane and the formation of a pore that the </a:t>
            </a:r>
            <a:r>
              <a:rPr lang="en-US" sz="2400" dirty="0" err="1"/>
              <a:t>capsid</a:t>
            </a:r>
            <a:r>
              <a:rPr lang="en-US" sz="2400" dirty="0"/>
              <a:t> needs to enter the cell.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e.g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Enfuvirtide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ENFUVIRTIDE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Adm</a:t>
            </a:r>
            <a:r>
              <a:rPr lang="en-US" sz="2400" dirty="0"/>
              <a:t>: Subcutaneous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S/E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Arial" charset="0"/>
              </a:rPr>
              <a:t>♦ </a:t>
            </a:r>
            <a:r>
              <a:rPr lang="en-US" sz="2400" dirty="0"/>
              <a:t>Hypersensitivity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Arial" charset="0"/>
              </a:rPr>
              <a:t>♦</a:t>
            </a:r>
            <a:r>
              <a:rPr lang="en-US" sz="2400" dirty="0"/>
              <a:t> Local injection site </a:t>
            </a:r>
            <a:r>
              <a:rPr lang="en-US" sz="2400" dirty="0" err="1"/>
              <a:t>rxns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Arial" charset="0"/>
              </a:rPr>
              <a:t>♦</a:t>
            </a:r>
            <a:r>
              <a:rPr lang="en-US" sz="2400" dirty="0"/>
              <a:t> Peripheral neuropathy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006600"/>
                </a:solidFill>
                <a:latin typeface="Comic Sans MS" pitchFamily="66" charset="0"/>
              </a:rPr>
              <a:t>GOALS OF ARV THERAPY (it is part of a Comprehensive Care)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suppression of HIV </a:t>
            </a:r>
            <a:r>
              <a:rPr lang="en-US" sz="2800" dirty="0" smtClean="0"/>
              <a:t>replication</a:t>
            </a:r>
            <a:endParaRPr lang="en-US" sz="2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Restore &amp; preserve immune </a:t>
            </a:r>
            <a:r>
              <a:rPr lang="en-US" sz="2800" dirty="0" err="1"/>
              <a:t>fxn</a:t>
            </a:r>
            <a:r>
              <a:rPr lang="en-US" sz="28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Improve quality of life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Reduce morbidity and mortality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dirty="0"/>
              <a:t>Factors to consider before initiating </a:t>
            </a:r>
            <a:r>
              <a:rPr lang="en-US" sz="2800" b="1" dirty="0" smtClean="0"/>
              <a:t>ARV Therapy</a:t>
            </a:r>
            <a:endParaRPr lang="en-US" sz="2800" b="1" dirty="0"/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/>
              <a:t>Adherence</a:t>
            </a:r>
            <a:endParaRPr lang="en-US" sz="2800" dirty="0"/>
          </a:p>
          <a:p>
            <a:pPr marL="609600" indent="-609600">
              <a:lnSpc>
                <a:spcPct val="80000"/>
              </a:lnSpc>
            </a:pPr>
            <a:r>
              <a:rPr lang="en-US" sz="2800" dirty="0" err="1"/>
              <a:t>Avalability</a:t>
            </a:r>
            <a:r>
              <a:rPr lang="en-US" sz="2800" dirty="0"/>
              <a:t>, </a:t>
            </a:r>
            <a:endParaRPr lang="en-US" sz="28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/>
              <a:t>Accessibility </a:t>
            </a:r>
            <a:r>
              <a:rPr lang="en-US" sz="2800" dirty="0"/>
              <a:t>and affordability of RX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Supporting services- </a:t>
            </a:r>
            <a:r>
              <a:rPr lang="en-US" sz="2800" dirty="0" smtClean="0"/>
              <a:t>social</a:t>
            </a:r>
            <a:r>
              <a:rPr lang="en-US" sz="2800" dirty="0"/>
              <a:t>, nutrition, </a:t>
            </a:r>
            <a:r>
              <a:rPr lang="en-US" sz="2800" dirty="0" smtClean="0"/>
              <a:t>counseling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76600" y="641350"/>
            <a:ext cx="288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00"/>
                </a:solidFill>
                <a:latin typeface="Comic Sans MS" pitchFamily="66" charset="0"/>
              </a:rPr>
              <a:t>ANTIFUNGALS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1804988"/>
            <a:ext cx="2867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mic Sans MS" pitchFamily="66" charset="0"/>
              </a:rPr>
              <a:t>ALTERATION OF </a:t>
            </a:r>
          </a:p>
          <a:p>
            <a:r>
              <a:rPr lang="en-US" sz="2000" b="1">
                <a:latin typeface="Comic Sans MS" pitchFamily="66" charset="0"/>
              </a:rPr>
              <a:t>CELL MEMBRANE </a:t>
            </a:r>
          </a:p>
          <a:p>
            <a:r>
              <a:rPr lang="en-US" sz="2000" b="1">
                <a:latin typeface="Comic Sans MS" pitchFamily="66" charset="0"/>
              </a:rPr>
              <a:t>/ WALL PROPERTIES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0" y="1881188"/>
            <a:ext cx="2522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mic Sans MS" pitchFamily="66" charset="0"/>
              </a:rPr>
              <a:t>BLOCK NUCLEIC</a:t>
            </a:r>
          </a:p>
          <a:p>
            <a:r>
              <a:rPr lang="en-US" sz="2000" b="1">
                <a:latin typeface="Comic Sans MS" pitchFamily="66" charset="0"/>
              </a:rPr>
              <a:t>ACID SYNTHESIS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934200" y="1957388"/>
            <a:ext cx="2187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mic Sans MS" pitchFamily="66" charset="0"/>
              </a:rPr>
              <a:t>INHIBIT </a:t>
            </a:r>
          </a:p>
          <a:p>
            <a:r>
              <a:rPr lang="en-US" sz="2000" b="1">
                <a:latin typeface="Comic Sans MS" pitchFamily="66" charset="0"/>
              </a:rPr>
              <a:t>MICROTUBULE </a:t>
            </a:r>
          </a:p>
          <a:p>
            <a:r>
              <a:rPr lang="en-US" sz="2000" b="1">
                <a:latin typeface="Comic Sans MS" pitchFamily="66" charset="0"/>
              </a:rPr>
              <a:t>FUNCTION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5" y="3598863"/>
            <a:ext cx="1389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mic Sans MS" pitchFamily="66" charset="0"/>
              </a:rPr>
              <a:t>Porin-</a:t>
            </a:r>
          </a:p>
          <a:p>
            <a:r>
              <a:rPr lang="en-US" sz="2000" b="1">
                <a:latin typeface="Comic Sans MS" pitchFamily="66" charset="0"/>
              </a:rPr>
              <a:t>Formation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676400" y="3633788"/>
            <a:ext cx="1468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mic Sans MS" pitchFamily="66" charset="0"/>
              </a:rPr>
              <a:t>Synthesis </a:t>
            </a:r>
          </a:p>
          <a:p>
            <a:r>
              <a:rPr lang="en-US" sz="2000" b="1">
                <a:latin typeface="Comic Sans MS" pitchFamily="66" charset="0"/>
              </a:rPr>
              <a:t>inhibitors</a:t>
            </a: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990600" y="1371600"/>
            <a:ext cx="6400800" cy="457200"/>
            <a:chOff x="624" y="864"/>
            <a:chExt cx="4032" cy="288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624" y="864"/>
              <a:ext cx="403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4656" y="864"/>
              <a:ext cx="0" cy="2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3120" y="864"/>
              <a:ext cx="0" cy="2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624" y="864"/>
              <a:ext cx="0" cy="2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533400" y="2743200"/>
            <a:ext cx="1905000" cy="838200"/>
            <a:chOff x="336" y="1728"/>
            <a:chExt cx="1200" cy="528"/>
          </a:xfrm>
        </p:grpSpPr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336" y="2016"/>
              <a:ext cx="12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336" y="2016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1536" y="2016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864" y="1728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28600" y="5638800"/>
            <a:ext cx="2475358" cy="132343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Comic Sans MS" pitchFamily="66" charset="0"/>
              </a:rPr>
              <a:t>Polyene</a:t>
            </a:r>
            <a:r>
              <a:rPr lang="en-US" sz="2000" b="1" dirty="0">
                <a:latin typeface="Comic Sans MS" pitchFamily="66" charset="0"/>
              </a:rPr>
              <a:t> antibiotics</a:t>
            </a:r>
          </a:p>
          <a:p>
            <a:r>
              <a:rPr lang="en-US" sz="2000" b="1" dirty="0">
                <a:latin typeface="Comic Sans MS" pitchFamily="66" charset="0"/>
                <a:sym typeface="Symbol" pitchFamily="18" charset="2"/>
              </a:rPr>
              <a:t> </a:t>
            </a:r>
            <a:r>
              <a:rPr lang="en-US" sz="2000" b="1" dirty="0" err="1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Amphotericin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B</a:t>
            </a:r>
          </a:p>
          <a:p>
            <a:pPr>
              <a:buFont typeface="Symbol"/>
              <a:buChar char="¨"/>
            </a:pP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Nystatin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Font typeface="Symbol"/>
              <a:buChar char="¨"/>
            </a:pP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Natamycin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533400" y="41910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267200" y="3100388"/>
            <a:ext cx="1531938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Flucytosine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858000" y="3405188"/>
            <a:ext cx="1608138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Griseofulvin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676400" y="4495800"/>
            <a:ext cx="3713163" cy="1006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1.Azoles  </a:t>
            </a:r>
          </a:p>
          <a:p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2.Allylamines</a:t>
            </a:r>
          </a:p>
          <a:p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3.Glucan synthesis inhibitors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2438400" y="4267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5029200" y="2514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7696200" y="2971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CC0000"/>
                </a:solidFill>
                <a:latin typeface="Comic Sans MS" pitchFamily="66" charset="0"/>
              </a:rPr>
              <a:t>A) POLYENE ANTIFUNGALS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rgbClr val="CC000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336600"/>
                </a:solidFill>
                <a:latin typeface="Comic Sans MS" pitchFamily="66" charset="0"/>
              </a:rPr>
              <a:t>AMPHOTERICIN B</a:t>
            </a:r>
            <a:endParaRPr lang="en-US" sz="2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 err="1"/>
              <a:t>Mxn</a:t>
            </a:r>
            <a:r>
              <a:rPr lang="en-US" sz="2400" dirty="0"/>
              <a:t>: </a:t>
            </a:r>
            <a:r>
              <a:rPr lang="en-US" sz="2400" dirty="0" smtClean="0"/>
              <a:t>Forms </a:t>
            </a:r>
            <a:r>
              <a:rPr lang="en-US" sz="2400" dirty="0"/>
              <a:t>pores and alters membrane permeability leading to loss of cellular constituents especially K+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/>
              <a:t>Spectrum</a:t>
            </a:r>
            <a:r>
              <a:rPr lang="en-US" sz="2400" dirty="0"/>
              <a:t>: The </a:t>
            </a:r>
            <a:r>
              <a:rPr lang="en-US" sz="2400" b="1" dirty="0"/>
              <a:t>most broad </a:t>
            </a:r>
            <a:r>
              <a:rPr lang="en-US" sz="2400" dirty="0"/>
              <a:t>spectrum antifungal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♦  </a:t>
            </a:r>
            <a:r>
              <a:rPr lang="en-US" sz="2400" dirty="0"/>
              <a:t>Most fungi and yeast (</a:t>
            </a:r>
            <a:r>
              <a:rPr lang="en-US" sz="2400" b="1" dirty="0"/>
              <a:t>**</a:t>
            </a:r>
            <a:r>
              <a:rPr lang="en-US" sz="2400" dirty="0" err="1">
                <a:solidFill>
                  <a:srgbClr val="FF0000"/>
                </a:solidFill>
              </a:rPr>
              <a:t>Norcadia</a:t>
            </a:r>
            <a:r>
              <a:rPr lang="en-US" sz="2400" dirty="0">
                <a:solidFill>
                  <a:srgbClr val="FF0000"/>
                </a:solidFill>
              </a:rPr>
              <a:t> and </a:t>
            </a:r>
            <a:r>
              <a:rPr lang="en-US" sz="2400" dirty="0" err="1">
                <a:solidFill>
                  <a:srgbClr val="FF0000"/>
                </a:solidFill>
              </a:rPr>
              <a:t>aspergillus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are resistant)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cs typeface="Arial" charset="0"/>
              </a:rPr>
              <a:t>♦</a:t>
            </a:r>
            <a:r>
              <a:rPr lang="en-US" sz="2400" dirty="0"/>
              <a:t> Amoeba – </a:t>
            </a:r>
            <a:r>
              <a:rPr lang="en-US" sz="2400" dirty="0" err="1"/>
              <a:t>Naegleria</a:t>
            </a:r>
            <a:r>
              <a:rPr lang="en-US" sz="2400" dirty="0"/>
              <a:t> </a:t>
            </a:r>
            <a:r>
              <a:rPr lang="en-US" sz="2400" dirty="0" err="1"/>
              <a:t>fowleri</a:t>
            </a:r>
            <a:r>
              <a:rPr lang="en-US" sz="2400" dirty="0"/>
              <a:t> 	</a:t>
            </a:r>
            <a:r>
              <a:rPr lang="en-US" sz="2400" dirty="0">
                <a:cs typeface="Arial" charset="0"/>
              </a:rPr>
              <a:t>♦ Protozoa:  </a:t>
            </a:r>
            <a:r>
              <a:rPr lang="en-US" sz="2400" dirty="0" err="1">
                <a:cs typeface="Arial" charset="0"/>
              </a:rPr>
              <a:t>Leishmania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Donovani</a:t>
            </a:r>
            <a:endParaRPr lang="en-US" sz="2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u="sng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u="sng" dirty="0" err="1"/>
              <a:t>Adm</a:t>
            </a:r>
            <a:r>
              <a:rPr lang="en-US" sz="2400" dirty="0"/>
              <a:t>: IV or </a:t>
            </a:r>
            <a:r>
              <a:rPr lang="en-US" sz="2400" dirty="0" err="1" smtClean="0"/>
              <a:t>intrathecally</a:t>
            </a:r>
            <a:r>
              <a:rPr lang="en-US" sz="2400" dirty="0" smtClean="0"/>
              <a:t> (</a:t>
            </a:r>
            <a:r>
              <a:rPr lang="en-US" sz="2400" dirty="0" err="1" smtClean="0"/>
              <a:t>inj</a:t>
            </a:r>
            <a:r>
              <a:rPr lang="en-US" sz="2400" dirty="0" smtClean="0"/>
              <a:t> in the spinal canal) </a:t>
            </a:r>
            <a:r>
              <a:rPr lang="en-US" sz="2400" dirty="0"/>
              <a:t>for systemic effect (not well abs from GIT or muscle)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/>
              <a:t>	Local for local effect (e.g. oral for GIT</a:t>
            </a:r>
            <a:r>
              <a:rPr lang="en-US" sz="2400" dirty="0" smtClean="0"/>
              <a:t>)</a:t>
            </a:r>
            <a:endParaRPr lang="en-US" sz="2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Distribution</a:t>
            </a:r>
            <a:r>
              <a:rPr lang="en-US" sz="2400" dirty="0"/>
              <a:t>: widely into body tissues and fluids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Elimination</a:t>
            </a:r>
            <a:r>
              <a:rPr lang="en-US" sz="2400" dirty="0"/>
              <a:t>: Largely metabolized, minor renal excretion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2400" u="sng" dirty="0" smtClean="0"/>
              <a:t>S/E </a:t>
            </a:r>
            <a:r>
              <a:rPr lang="en-US" sz="2400" dirty="0"/>
              <a:t>– is a very toxic drug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1</a:t>
            </a:r>
            <a:r>
              <a:rPr lang="en-US" sz="2400" b="1" dirty="0"/>
              <a:t>. </a:t>
            </a:r>
            <a:r>
              <a:rPr lang="en-US" sz="2400" b="1" u="sng" dirty="0" err="1"/>
              <a:t>Nephrotoxic</a:t>
            </a:r>
            <a:r>
              <a:rPr lang="en-US" sz="2400" b="1" u="sng" dirty="0"/>
              <a:t>: very common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 A </a:t>
            </a:r>
            <a:r>
              <a:rPr lang="en-US" sz="2400" dirty="0"/>
              <a:t>reversible component (pre &amp; post infusion N/Saline hydration helps)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u="sng" dirty="0"/>
              <a:t>Renal toxicity minimized by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Hydrating patient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Use of low concentrations &amp; compensate by prolonging infusion time 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Give drug on alternate </a:t>
            </a:r>
            <a:r>
              <a:rPr lang="en-US" sz="2400" dirty="0" smtClean="0"/>
              <a:t>days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b="1" u="sng" dirty="0" smtClean="0"/>
              <a:t>2. Hepatic dysfunction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	3</a:t>
            </a:r>
            <a:r>
              <a:rPr lang="en-US" sz="2400" b="1" u="sng" dirty="0" smtClean="0"/>
              <a:t>. Thrombocytopenia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	4</a:t>
            </a:r>
            <a:r>
              <a:rPr lang="en-US" sz="2400" b="1" u="sng" dirty="0" smtClean="0"/>
              <a:t>. Anaphylactic </a:t>
            </a:r>
            <a:r>
              <a:rPr lang="en-US" sz="2400" b="1" u="sng" dirty="0" err="1" smtClean="0"/>
              <a:t>rxns</a:t>
            </a:r>
            <a:endParaRPr lang="en-US" sz="2400" b="1" u="sng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	5</a:t>
            </a:r>
            <a:r>
              <a:rPr lang="en-US" sz="2400" b="1" u="sng" dirty="0" smtClean="0"/>
              <a:t>. Infusion related effects: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dirty="0" smtClean="0"/>
              <a:t>		- Fever, chills, nausea &amp; vomiting, headache, muscle &amp; 	joint pain, hypotension, rare pulmonary involvement</a:t>
            </a:r>
          </a:p>
          <a:p>
            <a:pPr marL="800100" lvl="1" indent="-342900"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D/I</a:t>
            </a:r>
            <a:r>
              <a:rPr lang="en-US" sz="2400" b="1" dirty="0" smtClean="0"/>
              <a:t> </a:t>
            </a:r>
            <a:r>
              <a:rPr lang="en-US" sz="2400" dirty="0" smtClean="0"/>
              <a:t>– synergistic w/ </a:t>
            </a:r>
            <a:r>
              <a:rPr lang="en-US" sz="2400" dirty="0" err="1" smtClean="0"/>
              <a:t>flucytosine</a:t>
            </a:r>
            <a:r>
              <a:rPr lang="en-US" sz="2400" dirty="0" smtClean="0"/>
              <a:t> (probably by increasing permeability)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dirty="0" smtClean="0"/>
              <a:t>IV prepared w/dextrose </a:t>
            </a:r>
            <a:r>
              <a:rPr lang="en-US" sz="2400" b="1" dirty="0" smtClean="0"/>
              <a:t>not NS </a:t>
            </a:r>
            <a:r>
              <a:rPr lang="en-US" sz="2400" dirty="0" smtClean="0"/>
              <a:t>as NS will induce precipitation</a:t>
            </a:r>
          </a:p>
          <a:p>
            <a:pPr>
              <a:buFontTx/>
              <a:buNone/>
            </a:pPr>
            <a:endParaRPr lang="en-US" sz="2400" u="sng" dirty="0" smtClean="0"/>
          </a:p>
          <a:p>
            <a:pPr>
              <a:buFontTx/>
              <a:buNone/>
            </a:pPr>
            <a:r>
              <a:rPr lang="en-US" sz="2400" u="sng" dirty="0" smtClean="0"/>
              <a:t>Uses</a:t>
            </a:r>
            <a:r>
              <a:rPr lang="en-US" sz="2400" dirty="0"/>
              <a:t>: </a:t>
            </a:r>
          </a:p>
          <a:p>
            <a:pPr>
              <a:buFontTx/>
              <a:buNone/>
            </a:pPr>
            <a:r>
              <a:rPr lang="en-US" sz="2400" b="1" dirty="0"/>
              <a:t>	1. (DOC)</a:t>
            </a:r>
            <a:r>
              <a:rPr lang="en-US" sz="2400" dirty="0"/>
              <a:t> for </a:t>
            </a:r>
            <a:r>
              <a:rPr lang="en-US" sz="2400" b="1" dirty="0"/>
              <a:t>serious, acute</a:t>
            </a:r>
            <a:r>
              <a:rPr lang="en-US" sz="2400" dirty="0"/>
              <a:t> systemic </a:t>
            </a:r>
            <a:r>
              <a:rPr lang="en-US" sz="2400" dirty="0" err="1"/>
              <a:t>mycotic</a:t>
            </a:r>
            <a:r>
              <a:rPr lang="en-US" sz="2400" dirty="0"/>
              <a:t> infections e.g. </a:t>
            </a:r>
            <a:r>
              <a:rPr lang="en-US" sz="2400" dirty="0" err="1"/>
              <a:t>cryptococcal</a:t>
            </a:r>
            <a:r>
              <a:rPr lang="en-US" sz="2400" dirty="0"/>
              <a:t>  meningitis, fungal </a:t>
            </a:r>
            <a:r>
              <a:rPr lang="en-US" sz="2400" dirty="0" smtClean="0"/>
              <a:t>pneumonia and sepsis </a:t>
            </a:r>
            <a:r>
              <a:rPr lang="en-US" sz="2400" dirty="0"/>
              <a:t>due to fungi  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2. </a:t>
            </a:r>
            <a:r>
              <a:rPr lang="en-US" sz="2400" dirty="0" smtClean="0"/>
              <a:t>Rx </a:t>
            </a:r>
            <a:r>
              <a:rPr lang="en-US" sz="2400" dirty="0"/>
              <a:t>of fungal infections in patients at risk in whom if  the fungal infection is left untreated will suffer serious infection e.g. cancer patients w/ </a:t>
            </a:r>
            <a:r>
              <a:rPr lang="en-US" sz="2400" dirty="0" err="1"/>
              <a:t>neutropenia</a:t>
            </a:r>
            <a:endParaRPr lang="en-US" sz="2400" dirty="0"/>
          </a:p>
          <a:p>
            <a:r>
              <a:rPr lang="en-US" sz="2400" dirty="0"/>
              <a:t>Local </a:t>
            </a:r>
            <a:r>
              <a:rPr lang="en-US" sz="2400" dirty="0" err="1"/>
              <a:t>adm</a:t>
            </a:r>
            <a:r>
              <a:rPr lang="en-US" sz="2400" dirty="0"/>
              <a:t>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b="1" dirty="0"/>
              <a:t>3. </a:t>
            </a:r>
            <a:r>
              <a:rPr lang="en-US" sz="2400" dirty="0" err="1"/>
              <a:t>Mycotic</a:t>
            </a:r>
            <a:r>
              <a:rPr lang="en-US" sz="2400" dirty="0"/>
              <a:t> infections of – GIT, eye, fungal arthritis, </a:t>
            </a:r>
            <a:r>
              <a:rPr lang="en-US" sz="2400" dirty="0" err="1"/>
              <a:t>mycotic</a:t>
            </a:r>
            <a:r>
              <a:rPr lang="en-US" sz="2400" dirty="0"/>
              <a:t> infections of the </a:t>
            </a:r>
            <a:r>
              <a:rPr lang="en-US" sz="2400" dirty="0" smtClean="0"/>
              <a:t>bladder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534400" cy="6400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6600"/>
                </a:solidFill>
                <a:latin typeface="Comic Sans MS" pitchFamily="66" charset="0"/>
              </a:rPr>
              <a:t>2</a:t>
            </a:r>
            <a:r>
              <a:rPr lang="en-US" sz="2400" b="1" dirty="0">
                <a:solidFill>
                  <a:srgbClr val="006600"/>
                </a:solidFill>
                <a:latin typeface="Comic Sans MS" pitchFamily="66" charset="0"/>
              </a:rPr>
              <a:t>. NYSTATIN</a:t>
            </a:r>
            <a:r>
              <a:rPr lang="en-US" sz="2400" dirty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u="sng" dirty="0" err="1"/>
              <a:t>Adm</a:t>
            </a:r>
            <a:r>
              <a:rPr lang="en-US" sz="2400" dirty="0"/>
              <a:t>; topical or local only (</a:t>
            </a:r>
            <a:r>
              <a:rPr lang="en-US" sz="2400" dirty="0">
                <a:solidFill>
                  <a:srgbClr val="FF0000"/>
                </a:solidFill>
              </a:rPr>
              <a:t>too toxic for systemic use</a:t>
            </a:r>
            <a:r>
              <a:rPr lang="en-US" sz="2400" dirty="0"/>
              <a:t>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u="sng" dirty="0"/>
              <a:t>Abs</a:t>
            </a:r>
            <a:r>
              <a:rPr lang="en-US" sz="2400" dirty="0"/>
              <a:t>: very poor (GIT, other mucus membrane or skin)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u="sng" dirty="0"/>
              <a:t>Uses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	Candida infections – </a:t>
            </a:r>
            <a:r>
              <a:rPr lang="en-US" sz="2400" dirty="0" err="1"/>
              <a:t>oropharynx</a:t>
            </a:r>
            <a:r>
              <a:rPr lang="en-US" sz="2400" dirty="0"/>
              <a:t>, GIT, vagina, skin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336600"/>
                </a:solidFill>
              </a:rPr>
              <a:t>3. NATAMYCIN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/>
              <a:t>Spectrum</a:t>
            </a:r>
            <a:r>
              <a:rPr lang="en-US" sz="2400" dirty="0"/>
              <a:t>: </a:t>
            </a:r>
            <a:r>
              <a:rPr lang="en-US" sz="2400" dirty="0" err="1"/>
              <a:t>Aspergillus</a:t>
            </a:r>
            <a:r>
              <a:rPr lang="en-US" sz="2400" dirty="0"/>
              <a:t>, </a:t>
            </a:r>
            <a:r>
              <a:rPr lang="en-US" sz="2400" dirty="0" err="1"/>
              <a:t>candida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Poor oral abs, given locally (inhalation, </a:t>
            </a:r>
            <a:r>
              <a:rPr lang="en-US" sz="2400" dirty="0" smtClean="0"/>
              <a:t>topical (surface of body part), </a:t>
            </a:r>
            <a:r>
              <a:rPr lang="en-US" sz="2400" dirty="0"/>
              <a:t>oral, vaginal tablets)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09600" y="990600"/>
            <a:ext cx="7921625" cy="5592763"/>
            <a:chOff x="384" y="624"/>
            <a:chExt cx="4990" cy="3523"/>
          </a:xfrm>
        </p:grpSpPr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1766" y="624"/>
              <a:ext cx="10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Precursors</a:t>
              </a:r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1670" y="1104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Squalene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440" y="2275"/>
              <a:ext cx="16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Squalene epoxide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728" y="3859"/>
              <a:ext cx="10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ergosterol</a:t>
              </a: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208" y="3091"/>
              <a:ext cx="17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14-</a:t>
              </a:r>
              <a:r>
                <a:rPr lang="en-US" sz="2400">
                  <a:latin typeface="Comic Sans MS" pitchFamily="66" charset="0"/>
                  <a:sym typeface="Symbol" pitchFamily="18" charset="2"/>
                </a:rPr>
                <a:t></a:t>
              </a:r>
              <a:r>
                <a:rPr lang="en-US" sz="2400">
                  <a:latin typeface="Comic Sans MS" pitchFamily="66" charset="0"/>
                </a:rPr>
                <a:t>-demethylase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160" y="1603"/>
              <a:ext cx="18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Squalene epoxidase</a:t>
              </a: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2208" y="83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160" y="1459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2160" y="2611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 rot="-3701541">
              <a:off x="2064" y="1171"/>
              <a:ext cx="48" cy="1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84" y="1411"/>
              <a:ext cx="1259" cy="2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Allylamines</a:t>
              </a: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 rot="-3701541">
              <a:off x="1920" y="2563"/>
              <a:ext cx="48" cy="1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384" y="2659"/>
              <a:ext cx="1122" cy="51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        </a:t>
              </a:r>
              <a:r>
                <a:rPr lang="en-US" sz="2400" b="1">
                  <a:latin typeface="Comic Sans MS" pitchFamily="66" charset="0"/>
                </a:rPr>
                <a:t>Azole</a:t>
              </a:r>
            </a:p>
            <a:p>
              <a:r>
                <a:rPr lang="en-US" sz="2400" b="1">
                  <a:latin typeface="Comic Sans MS" pitchFamily="66" charset="0"/>
                </a:rPr>
                <a:t>antifungals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3350" y="3840"/>
              <a:ext cx="2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Fungal cell membrane</a:t>
              </a:r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2784" y="4003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0" y="304800"/>
            <a:ext cx="900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Steps at which </a:t>
            </a:r>
            <a:r>
              <a:rPr lang="en-US" sz="2400" b="1" u="sng">
                <a:solidFill>
                  <a:srgbClr val="FF0000"/>
                </a:solidFill>
                <a:latin typeface="Comic Sans MS" pitchFamily="66" charset="0"/>
              </a:rPr>
              <a:t>AZOLES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 &amp; </a:t>
            </a:r>
            <a:r>
              <a:rPr lang="en-US" sz="2400" b="1" u="sng">
                <a:solidFill>
                  <a:srgbClr val="FF0000"/>
                </a:solidFill>
                <a:latin typeface="Comic Sans MS" pitchFamily="66" charset="0"/>
              </a:rPr>
              <a:t>ALLYLAMINES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 antifungals work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946</Words>
  <Application>Microsoft Office PowerPoint</Application>
  <PresentationFormat>On-screen Show (4:3)</PresentationFormat>
  <Paragraphs>375</Paragraphs>
  <Slides>33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ANTIFUNGALS (Antimycotics)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ANTIRETROVIRALS 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ANTIFUNGALS</dc:title>
  <dc:creator>Admin</dc:creator>
  <cp:lastModifiedBy>CLEMENT</cp:lastModifiedBy>
  <cp:revision>114</cp:revision>
  <dcterms:created xsi:type="dcterms:W3CDTF">2007-09-04T10:41:55Z</dcterms:created>
  <dcterms:modified xsi:type="dcterms:W3CDTF">2017-06-23T07:23:36Z</dcterms:modified>
</cp:coreProperties>
</file>