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305" r:id="rId3"/>
    <p:sldId id="294" r:id="rId4"/>
    <p:sldId id="257" r:id="rId5"/>
    <p:sldId id="258" r:id="rId6"/>
    <p:sldId id="296" r:id="rId7"/>
    <p:sldId id="297" r:id="rId8"/>
    <p:sldId id="295" r:id="rId9"/>
    <p:sldId id="259" r:id="rId10"/>
    <p:sldId id="298" r:id="rId11"/>
    <p:sldId id="299" r:id="rId12"/>
    <p:sldId id="300" r:id="rId13"/>
    <p:sldId id="302" r:id="rId14"/>
    <p:sldId id="301" r:id="rId15"/>
    <p:sldId id="303" r:id="rId16"/>
    <p:sldId id="336" r:id="rId17"/>
    <p:sldId id="308" r:id="rId18"/>
    <p:sldId id="293" r:id="rId19"/>
    <p:sldId id="340" r:id="rId20"/>
    <p:sldId id="270" r:id="rId21"/>
    <p:sldId id="271" r:id="rId22"/>
    <p:sldId id="320" r:id="rId23"/>
    <p:sldId id="322" r:id="rId24"/>
    <p:sldId id="323" r:id="rId25"/>
    <p:sldId id="324" r:id="rId26"/>
    <p:sldId id="326" r:id="rId27"/>
    <p:sldId id="325" r:id="rId28"/>
    <p:sldId id="329" r:id="rId29"/>
    <p:sldId id="339" r:id="rId30"/>
    <p:sldId id="291" r:id="rId31"/>
    <p:sldId id="328" r:id="rId32"/>
    <p:sldId id="330" r:id="rId33"/>
    <p:sldId id="341" r:id="rId3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00"/>
    <a:srgbClr val="FFFF66"/>
    <a:srgbClr val="006600"/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1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000955B-24F9-4CC9-94FA-513A0F620B4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681293-F9BD-4EE0-A4B4-62F00BCBD0A2}" type="slidenum">
              <a:rPr lang="en-US"/>
              <a:pPr/>
              <a:t>4</a:t>
            </a:fld>
            <a:endParaRPr lang="en-US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78A827-1D40-4379-B95C-68CEAF69D95F}" type="slidenum">
              <a:rPr lang="en-US"/>
              <a:pPr/>
              <a:t>30</a:t>
            </a:fld>
            <a:endParaRPr lang="en-US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9466E9-1DB3-4467-ABE0-68234F2B070B}" type="slidenum">
              <a:rPr lang="en-US"/>
              <a:pPr/>
              <a:t>31</a:t>
            </a:fld>
            <a:endParaRPr lang="en-US"/>
          </a:p>
        </p:txBody>
      </p:sp>
      <p:sp>
        <p:nvSpPr>
          <p:cNvPr id="12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FE6592-BB83-4CDE-B4F8-1C8955DACFE5}" type="slidenum">
              <a:rPr lang="en-US"/>
              <a:pPr/>
              <a:t>5</a:t>
            </a:fld>
            <a:endParaRPr lang="en-US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2A54AF-B3EF-4CB5-93FB-2DC3C5BEBBE1}" type="slidenum">
              <a:rPr lang="en-US"/>
              <a:pPr/>
              <a:t>8</a:t>
            </a:fld>
            <a:endParaRPr lang="en-US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8A79E8-B269-4560-AABA-69E39ADBF863}" type="slidenum">
              <a:rPr lang="en-US"/>
              <a:pPr/>
              <a:t>9</a:t>
            </a:fld>
            <a:endParaRPr lang="en-US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25B593-9E3B-4C0A-BEEF-93A4616248B9}" type="slidenum">
              <a:rPr lang="en-US"/>
              <a:pPr/>
              <a:t>18</a:t>
            </a:fld>
            <a:endParaRPr lang="en-US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034C12-791F-4A2F-A835-BE0DC0E2EFAA}" type="slidenum">
              <a:rPr lang="en-US"/>
              <a:pPr/>
              <a:t>20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14696D-21F8-46E4-B41A-D94B155BE6BD}" type="slidenum">
              <a:rPr lang="en-US"/>
              <a:pPr/>
              <a:t>21</a:t>
            </a:fld>
            <a:endParaRPr 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8E139B-6E7B-4A82-BA51-357A1848CDBD}" type="slidenum">
              <a:rPr lang="en-US"/>
              <a:pPr/>
              <a:t>26</a:t>
            </a:fld>
            <a:endParaRPr lang="en-US"/>
          </a:p>
        </p:txBody>
      </p:sp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BA0F8C-F884-48DB-9A72-33824635BDF9}" type="slidenum">
              <a:rPr lang="en-US"/>
              <a:pPr/>
              <a:t>28</a:t>
            </a:fld>
            <a:endParaRPr lang="en-US"/>
          </a:p>
        </p:txBody>
      </p:sp>
      <p:sp>
        <p:nvSpPr>
          <p:cNvPr id="125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7E413C-0E1D-4C1B-A8BE-40E33AF6C9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2F5026-CE1F-49BE-AD7F-36EAF70EAF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9EBE41-35FA-4771-956F-0BE33B40B7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5BDB09E-C2D2-4C95-B14D-9CFB3324B6F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CE39FC-3279-41B9-BE68-52F8FAE19F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B70155-1B5B-411A-9598-CFCB90CDE49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CDE493-B1D0-482A-AFDE-CBC79609A3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37C43B-825D-4D1B-80CA-D8F30B09A5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AD5289-EC50-4323-B7A0-0A27279D17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D90A73-F329-42B4-AC1A-0E0EF9DB20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0A298B-A962-4C18-867B-7A36ADE14F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36D306-2FF5-492A-90AC-5B45F351E2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43CDD79-DC25-4AC4-8CFF-47E43F30F57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336600"/>
                </a:solidFill>
                <a:latin typeface="Comic Sans MS" pitchFamily="66" charset="0"/>
              </a:rPr>
              <a:t>ANTIFUNGALS</a:t>
            </a:r>
            <a:br>
              <a:rPr lang="en-US" b="1" dirty="0">
                <a:solidFill>
                  <a:srgbClr val="336600"/>
                </a:solidFill>
                <a:latin typeface="Comic Sans MS" pitchFamily="66" charset="0"/>
              </a:rPr>
            </a:br>
            <a:r>
              <a:rPr lang="en-US" b="1" dirty="0">
                <a:solidFill>
                  <a:srgbClr val="336600"/>
                </a:solidFill>
                <a:latin typeface="Comic Sans MS" pitchFamily="66" charset="0"/>
              </a:rPr>
              <a:t>(</a:t>
            </a:r>
            <a:r>
              <a:rPr lang="en-US" b="1" dirty="0" err="1">
                <a:solidFill>
                  <a:srgbClr val="336600"/>
                </a:solidFill>
                <a:latin typeface="Comic Sans MS" pitchFamily="66" charset="0"/>
              </a:rPr>
              <a:t>Antimycotics</a:t>
            </a:r>
            <a:r>
              <a:rPr lang="en-US" b="1" dirty="0">
                <a:solidFill>
                  <a:srgbClr val="336600"/>
                </a:solidFill>
                <a:latin typeface="Comic Sans MS" pitchFamily="66" charset="0"/>
              </a:rPr>
              <a:t>)</a:t>
            </a:r>
            <a:br>
              <a:rPr lang="en-US" b="1" dirty="0">
                <a:solidFill>
                  <a:srgbClr val="336600"/>
                </a:solidFill>
                <a:latin typeface="Comic Sans MS" pitchFamily="66" charset="0"/>
              </a:rPr>
            </a:br>
            <a:r>
              <a:rPr lang="en-US" b="1" dirty="0">
                <a:solidFill>
                  <a:srgbClr val="336600"/>
                </a:solidFill>
                <a:latin typeface="Comic Sans MS" pitchFamily="66" charset="0"/>
              </a:rPr>
              <a:t/>
            </a:r>
            <a:br>
              <a:rPr lang="en-US" b="1" dirty="0">
                <a:solidFill>
                  <a:srgbClr val="336600"/>
                </a:solidFill>
                <a:latin typeface="Comic Sans MS" pitchFamily="66" charset="0"/>
              </a:rPr>
            </a:br>
            <a:endParaRPr lang="en-US" sz="2400" b="1" dirty="0">
              <a:solidFill>
                <a:srgbClr val="336600"/>
              </a:solidFill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latin typeface="Comic Sans MS" pitchFamily="66" charset="0"/>
              </a:rPr>
              <a:t>CLEMENT MWENJE</a:t>
            </a:r>
          </a:p>
          <a:p>
            <a:r>
              <a:rPr lang="en-US" b="1" dirty="0" err="1" smtClean="0">
                <a:latin typeface="Comic Sans MS" pitchFamily="66" charset="0"/>
              </a:rPr>
              <a:t>BScN</a:t>
            </a:r>
            <a:endParaRPr lang="en-US" b="1" dirty="0" smtClean="0">
              <a:latin typeface="Comic Sans MS" pitchFamily="66" charset="0"/>
            </a:endParaRPr>
          </a:p>
          <a:p>
            <a:r>
              <a:rPr lang="en-US" b="1" dirty="0" smtClean="0">
                <a:latin typeface="Comic Sans MS" pitchFamily="66" charset="0"/>
              </a:rPr>
              <a:t>MOI UNIVERSITY</a:t>
            </a:r>
            <a:endParaRPr lang="en-US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"/>
            <a:ext cx="8458200" cy="64008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400" b="1" dirty="0" smtClean="0">
                <a:solidFill>
                  <a:srgbClr val="336600"/>
                </a:solidFill>
                <a:latin typeface="Comic Sans MS" pitchFamily="66" charset="0"/>
              </a:rPr>
              <a:t>AZOLES </a:t>
            </a:r>
            <a:r>
              <a:rPr lang="en-US" sz="2400" b="1" dirty="0">
                <a:solidFill>
                  <a:srgbClr val="336600"/>
                </a:solidFill>
                <a:latin typeface="Comic Sans MS" pitchFamily="66" charset="0"/>
              </a:rPr>
              <a:t>(</a:t>
            </a:r>
            <a:r>
              <a:rPr lang="en-US" sz="2400" b="1" dirty="0" err="1">
                <a:solidFill>
                  <a:srgbClr val="336600"/>
                </a:solidFill>
                <a:latin typeface="Comic Sans MS" pitchFamily="66" charset="0"/>
              </a:rPr>
              <a:t>imidazoles</a:t>
            </a:r>
            <a:r>
              <a:rPr lang="en-US" sz="2400" b="1" dirty="0">
                <a:solidFill>
                  <a:srgbClr val="336600"/>
                </a:solidFill>
                <a:latin typeface="Comic Sans MS" pitchFamily="66" charset="0"/>
              </a:rPr>
              <a:t> and </a:t>
            </a:r>
            <a:r>
              <a:rPr lang="en-US" sz="2400" b="1" dirty="0" err="1">
                <a:solidFill>
                  <a:srgbClr val="336600"/>
                </a:solidFill>
                <a:latin typeface="Comic Sans MS" pitchFamily="66" charset="0"/>
              </a:rPr>
              <a:t>triazoles</a:t>
            </a:r>
            <a:r>
              <a:rPr lang="en-US" sz="2400" b="1" dirty="0">
                <a:solidFill>
                  <a:srgbClr val="336600"/>
                </a:solidFill>
                <a:latin typeface="Comic Sans MS" pitchFamily="66" charset="0"/>
              </a:rPr>
              <a:t>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b="1" dirty="0" smtClean="0"/>
              <a:t>Spectrum</a:t>
            </a:r>
            <a:r>
              <a:rPr lang="en-US" sz="2400" b="1" dirty="0"/>
              <a:t>:</a:t>
            </a:r>
            <a:r>
              <a:rPr lang="en-US" sz="2400" dirty="0"/>
              <a:t> Broad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b="1" dirty="0">
                <a:solidFill>
                  <a:srgbClr val="CC0000"/>
                </a:solidFill>
              </a:rPr>
              <a:t>E.g.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>
                <a:solidFill>
                  <a:srgbClr val="CC0000"/>
                </a:solidFill>
              </a:rPr>
              <a:t>	 </a:t>
            </a:r>
            <a:r>
              <a:rPr lang="en-US" sz="2400" dirty="0">
                <a:sym typeface="Symbol" pitchFamily="18" charset="2"/>
              </a:rPr>
              <a:t> </a:t>
            </a:r>
            <a:r>
              <a:rPr lang="en-US" sz="2400" dirty="0" err="1">
                <a:sym typeface="Symbol" pitchFamily="18" charset="2"/>
              </a:rPr>
              <a:t>Imidazoles</a:t>
            </a:r>
            <a:r>
              <a:rPr lang="en-US" sz="2400" dirty="0">
                <a:sym typeface="Symbol" pitchFamily="18" charset="2"/>
              </a:rPr>
              <a:t>: </a:t>
            </a:r>
            <a:r>
              <a:rPr lang="en-US" sz="2400" dirty="0">
                <a:solidFill>
                  <a:srgbClr val="CC0000"/>
                </a:solidFill>
              </a:rPr>
              <a:t> </a:t>
            </a:r>
            <a:r>
              <a:rPr lang="en-US" sz="2400" b="1" u="sng" dirty="0" err="1"/>
              <a:t>Ketoconazole</a:t>
            </a:r>
            <a:r>
              <a:rPr lang="en-US" sz="2400" b="1" u="sng" dirty="0"/>
              <a:t> (lipid soluble)</a:t>
            </a:r>
            <a:r>
              <a:rPr lang="en-US" sz="2400" dirty="0"/>
              <a:t>,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/>
              <a:t>	 </a:t>
            </a:r>
            <a:r>
              <a:rPr lang="en-US" sz="2400" dirty="0">
                <a:sym typeface="Symbol" pitchFamily="18" charset="2"/>
              </a:rPr>
              <a:t></a:t>
            </a:r>
            <a:r>
              <a:rPr lang="en-US" sz="2400" dirty="0"/>
              <a:t> </a:t>
            </a:r>
            <a:r>
              <a:rPr lang="en-US" sz="2400" dirty="0" err="1"/>
              <a:t>Triazoles</a:t>
            </a:r>
            <a:r>
              <a:rPr lang="en-US" sz="2400" dirty="0"/>
              <a:t>: </a:t>
            </a:r>
            <a:r>
              <a:rPr lang="en-US" sz="2400" b="1" u="sng" dirty="0" err="1"/>
              <a:t>Fluconazole</a:t>
            </a:r>
            <a:r>
              <a:rPr lang="en-US" sz="2400" b="1" u="sng" dirty="0"/>
              <a:t>, </a:t>
            </a:r>
            <a:r>
              <a:rPr lang="en-US" sz="2400" b="1" u="sng" dirty="0" err="1"/>
              <a:t>Itraconazole</a:t>
            </a:r>
            <a:r>
              <a:rPr lang="en-US" sz="2400" u="sng" dirty="0"/>
              <a:t>, </a:t>
            </a:r>
            <a:r>
              <a:rPr lang="en-US" sz="2400" u="sng" dirty="0" err="1"/>
              <a:t>Voriconazole</a:t>
            </a:r>
            <a:r>
              <a:rPr lang="en-US" sz="2400" dirty="0"/>
              <a:t> </a:t>
            </a:r>
            <a:r>
              <a:rPr lang="en-US" sz="2400" dirty="0" smtClean="0"/>
              <a:t>		</a:t>
            </a:r>
            <a:endParaRPr lang="en-US" sz="2400" b="1" dirty="0"/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dirty="0"/>
              <a:t>Topical- </a:t>
            </a:r>
            <a:r>
              <a:rPr lang="en-US" sz="2400" b="1" u="sng" dirty="0" err="1"/>
              <a:t>miconazole</a:t>
            </a:r>
            <a:r>
              <a:rPr lang="en-US" sz="2400" dirty="0"/>
              <a:t>, </a:t>
            </a:r>
            <a:r>
              <a:rPr lang="en-US" sz="2400" dirty="0" err="1"/>
              <a:t>ecnonazole</a:t>
            </a:r>
            <a:r>
              <a:rPr lang="en-US" sz="2400" dirty="0"/>
              <a:t>, </a:t>
            </a:r>
            <a:r>
              <a:rPr lang="en-US" sz="2400" b="1" u="sng" dirty="0" err="1"/>
              <a:t>clotrimazole</a:t>
            </a:r>
            <a:r>
              <a:rPr lang="en-US" sz="2400" dirty="0"/>
              <a:t>, </a:t>
            </a:r>
            <a:r>
              <a:rPr lang="en-US" sz="2400" dirty="0" err="1"/>
              <a:t>sulconazole</a:t>
            </a:r>
            <a:r>
              <a:rPr lang="en-US" sz="2400" dirty="0"/>
              <a:t> etc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 smtClean="0"/>
              <a:t>Some are </a:t>
            </a:r>
            <a:r>
              <a:rPr lang="en-US" sz="2400" dirty="0"/>
              <a:t>lipid soluble (</a:t>
            </a:r>
            <a:r>
              <a:rPr lang="en-US" sz="2400" dirty="0" err="1"/>
              <a:t>keto</a:t>
            </a:r>
            <a:r>
              <a:rPr lang="en-US" sz="2400" dirty="0"/>
              <a:t>, </a:t>
            </a:r>
            <a:r>
              <a:rPr lang="en-US" sz="2400" dirty="0" err="1"/>
              <a:t>itra</a:t>
            </a:r>
            <a:r>
              <a:rPr lang="en-US" sz="2400" dirty="0"/>
              <a:t>); water soluble (</a:t>
            </a:r>
            <a:r>
              <a:rPr lang="en-US" sz="2400" dirty="0" err="1"/>
              <a:t>Fluco</a:t>
            </a:r>
            <a:r>
              <a:rPr lang="en-US" sz="2400" dirty="0"/>
              <a:t>, </a:t>
            </a:r>
            <a:r>
              <a:rPr lang="en-US" sz="2400" dirty="0" err="1"/>
              <a:t>vori</a:t>
            </a:r>
            <a:r>
              <a:rPr lang="en-US" sz="2400" dirty="0"/>
              <a:t>)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400" u="sng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u="sng" dirty="0" err="1"/>
              <a:t>Adm</a:t>
            </a:r>
            <a:r>
              <a:rPr lang="en-US" sz="2400" dirty="0"/>
              <a:t>: oral, </a:t>
            </a:r>
            <a:r>
              <a:rPr lang="en-US" sz="2400" dirty="0" err="1"/>
              <a:t>parenteral</a:t>
            </a:r>
            <a:r>
              <a:rPr lang="en-US" sz="2400" dirty="0"/>
              <a:t>, topical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u="sng" dirty="0"/>
              <a:t>Abs</a:t>
            </a:r>
            <a:r>
              <a:rPr lang="en-US" sz="2400" dirty="0"/>
              <a:t>: </a:t>
            </a:r>
            <a:r>
              <a:rPr lang="en-US" sz="2400" b="1" dirty="0"/>
              <a:t>variable</a:t>
            </a:r>
            <a:r>
              <a:rPr lang="en-US" sz="2400" dirty="0"/>
              <a:t> -</a:t>
            </a:r>
            <a:r>
              <a:rPr lang="en-US" sz="2400" dirty="0" err="1"/>
              <a:t>ketoconazole</a:t>
            </a:r>
            <a:r>
              <a:rPr lang="en-US" sz="2400" dirty="0"/>
              <a:t> and </a:t>
            </a:r>
            <a:r>
              <a:rPr lang="en-US" sz="2400" dirty="0" err="1"/>
              <a:t>itraconazole</a:t>
            </a:r>
            <a:r>
              <a:rPr lang="en-US" sz="2400" dirty="0"/>
              <a:t> </a:t>
            </a:r>
            <a:r>
              <a:rPr lang="en-US" sz="2400" b="1" dirty="0"/>
              <a:t>but good </a:t>
            </a:r>
            <a:r>
              <a:rPr lang="en-US" sz="2400" dirty="0"/>
              <a:t>for </a:t>
            </a:r>
            <a:r>
              <a:rPr lang="en-US" sz="2400" dirty="0" err="1"/>
              <a:t>Fluco</a:t>
            </a:r>
            <a:r>
              <a:rPr lang="en-US" sz="2400" dirty="0"/>
              <a:t> and </a:t>
            </a:r>
            <a:r>
              <a:rPr lang="en-US" sz="2400" dirty="0" err="1" smtClean="0"/>
              <a:t>vorico</a:t>
            </a:r>
            <a:endParaRPr lang="en-US" sz="24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u="sng" dirty="0"/>
              <a:t>D/I</a:t>
            </a:r>
            <a:r>
              <a:rPr lang="en-US" sz="2400" dirty="0"/>
              <a:t> antacids, proton pump inhibitors, H</a:t>
            </a:r>
            <a:r>
              <a:rPr lang="en-US" sz="2400" baseline="-25000" dirty="0"/>
              <a:t>2</a:t>
            </a:r>
            <a:r>
              <a:rPr lang="en-US" sz="2400" dirty="0"/>
              <a:t>-histamine </a:t>
            </a:r>
            <a:r>
              <a:rPr lang="en-US" sz="2400" dirty="0" smtClean="0"/>
              <a:t>blockers</a:t>
            </a:r>
            <a:endParaRPr lang="en-US" sz="24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u="sng" dirty="0"/>
              <a:t>Distribution</a:t>
            </a:r>
            <a:r>
              <a:rPr lang="en-US" sz="2400" dirty="0"/>
              <a:t> – only </a:t>
            </a:r>
            <a:r>
              <a:rPr lang="en-US" sz="2400" dirty="0" err="1"/>
              <a:t>Fluco</a:t>
            </a:r>
            <a:r>
              <a:rPr lang="en-US" sz="2400" dirty="0"/>
              <a:t> and </a:t>
            </a:r>
            <a:r>
              <a:rPr lang="en-US" sz="2400" dirty="0" err="1"/>
              <a:t>voriconazole</a:t>
            </a:r>
            <a:r>
              <a:rPr lang="en-US" sz="2400" dirty="0"/>
              <a:t> into CSF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u="sng" dirty="0"/>
              <a:t>Elimination</a:t>
            </a:r>
            <a:r>
              <a:rPr lang="en-US" sz="2400" dirty="0"/>
              <a:t>: hepatic metabolism, </a:t>
            </a:r>
            <a:r>
              <a:rPr lang="en-US" sz="2400" dirty="0" err="1"/>
              <a:t>Fluco</a:t>
            </a:r>
            <a:r>
              <a:rPr lang="en-US" sz="2400" dirty="0"/>
              <a:t> -long t</a:t>
            </a:r>
            <a:r>
              <a:rPr lang="en-US" sz="2400" baseline="-25000" dirty="0"/>
              <a:t>1/2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763000" cy="64008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400" u="sng" dirty="0" smtClean="0"/>
              <a:t>S/E </a:t>
            </a:r>
            <a:r>
              <a:rPr lang="en-US" sz="2400" dirty="0"/>
              <a:t>(dose dependent) </a:t>
            </a:r>
            <a:endParaRPr lang="en-US" sz="2400" u="sng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/>
              <a:t>	1. GIT irritation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/>
              <a:t>	2. Hepatic </a:t>
            </a:r>
            <a:r>
              <a:rPr lang="en-US" sz="2400" dirty="0" smtClean="0"/>
              <a:t>damage</a:t>
            </a:r>
            <a:endParaRPr lang="en-US" sz="24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/>
              <a:t>	3. </a:t>
            </a:r>
            <a:r>
              <a:rPr lang="en-US" sz="2400" dirty="0" err="1" smtClean="0"/>
              <a:t>Gynecomastia</a:t>
            </a:r>
            <a:r>
              <a:rPr lang="en-US" sz="2400" dirty="0"/>
              <a:t>, menstrual irregularities, infertility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4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>
                <a:cs typeface="Arial" charset="0"/>
              </a:rPr>
              <a:t>♦</a:t>
            </a:r>
            <a:r>
              <a:rPr lang="en-US" sz="2400" dirty="0"/>
              <a:t> </a:t>
            </a:r>
            <a:r>
              <a:rPr lang="en-US" sz="2400" dirty="0" err="1"/>
              <a:t>Fluconazole</a:t>
            </a:r>
            <a:r>
              <a:rPr lang="en-US" sz="2400" dirty="0"/>
              <a:t> and </a:t>
            </a:r>
            <a:r>
              <a:rPr lang="en-US" sz="2400" dirty="0" err="1"/>
              <a:t>voriconazole</a:t>
            </a:r>
            <a:r>
              <a:rPr lang="en-US" sz="2400" dirty="0"/>
              <a:t> -Least effect on hepatic enzyme,  Least effect on GIT irritation, </a:t>
            </a:r>
            <a:r>
              <a:rPr lang="en-US" sz="2400" b="1" dirty="0"/>
              <a:t>Widest therapeutic index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/>
              <a:t>	4. </a:t>
            </a:r>
            <a:r>
              <a:rPr lang="en-US" sz="2400" dirty="0" err="1"/>
              <a:t>Itraco</a:t>
            </a:r>
            <a:r>
              <a:rPr lang="en-US" sz="2400" dirty="0"/>
              <a:t>- impaired cardiac </a:t>
            </a:r>
            <a:r>
              <a:rPr lang="en-US" sz="2400" dirty="0" err="1"/>
              <a:t>fxn</a:t>
            </a:r>
            <a:endParaRPr lang="en-US" sz="24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 smtClean="0"/>
              <a:t>C/I</a:t>
            </a:r>
            <a:r>
              <a:rPr lang="en-US" sz="2400" dirty="0"/>
              <a:t>: 1</a:t>
            </a:r>
            <a:r>
              <a:rPr lang="en-US" sz="2400" baseline="30000" dirty="0"/>
              <a:t>st</a:t>
            </a:r>
            <a:r>
              <a:rPr lang="en-US" sz="2400" dirty="0"/>
              <a:t> trimester of pregnancy	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4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u="sng" dirty="0"/>
              <a:t>Uses</a:t>
            </a:r>
            <a:r>
              <a:rPr lang="en-US" sz="2400" dirty="0"/>
              <a:t>: differ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"/>
            <a:ext cx="8839200" cy="67056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400" b="1" u="sng" dirty="0"/>
              <a:t>USES</a:t>
            </a:r>
            <a:endParaRPr lang="en-US" sz="2400" b="1" dirty="0">
              <a:solidFill>
                <a:srgbClr val="CC00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b="1" dirty="0" err="1">
                <a:solidFill>
                  <a:srgbClr val="006600"/>
                </a:solidFill>
                <a:latin typeface="Comic Sans MS" pitchFamily="66" charset="0"/>
              </a:rPr>
              <a:t>Ketoconazole</a:t>
            </a:r>
            <a:r>
              <a:rPr lang="en-US" sz="2400" b="1" dirty="0">
                <a:solidFill>
                  <a:srgbClr val="006600"/>
                </a:solidFill>
                <a:latin typeface="Comic Sans MS" pitchFamily="66" charset="0"/>
              </a:rPr>
              <a:t>:</a:t>
            </a:r>
            <a:endParaRPr lang="en-US" sz="2400" b="1" u="sng" dirty="0">
              <a:solidFill>
                <a:srgbClr val="006600"/>
              </a:solidFill>
              <a:latin typeface="Comic Sans MS" pitchFamily="66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/>
              <a:t>	1. </a:t>
            </a:r>
            <a:r>
              <a:rPr lang="en-US" sz="2400" dirty="0" err="1"/>
              <a:t>Mucocutaneous</a:t>
            </a:r>
            <a:r>
              <a:rPr lang="en-US" sz="2400" dirty="0"/>
              <a:t> </a:t>
            </a:r>
            <a:r>
              <a:rPr lang="en-US" sz="2400" dirty="0" err="1"/>
              <a:t>candidiasis</a:t>
            </a:r>
            <a:endParaRPr lang="en-US" sz="24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/>
              <a:t>	2. Non-</a:t>
            </a:r>
            <a:r>
              <a:rPr lang="en-US" sz="2400" dirty="0" err="1"/>
              <a:t>meningeal</a:t>
            </a:r>
            <a:r>
              <a:rPr lang="en-US" sz="2400" dirty="0"/>
              <a:t> </a:t>
            </a:r>
            <a:r>
              <a:rPr lang="en-US" sz="2400" dirty="0" err="1" smtClean="0"/>
              <a:t>coccidioidomycosis</a:t>
            </a:r>
            <a:endParaRPr lang="en-US" sz="24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b="1" dirty="0" err="1">
                <a:solidFill>
                  <a:srgbClr val="006600"/>
                </a:solidFill>
                <a:latin typeface="Comic Sans MS" pitchFamily="66" charset="0"/>
              </a:rPr>
              <a:t>Itraconazole</a:t>
            </a:r>
            <a:endParaRPr lang="en-US" sz="2400" b="1" dirty="0">
              <a:solidFill>
                <a:srgbClr val="006600"/>
              </a:solidFill>
              <a:latin typeface="Comic Sans MS" pitchFamily="66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/>
              <a:t>	1. </a:t>
            </a:r>
            <a:r>
              <a:rPr lang="en-US" sz="2400" dirty="0" err="1"/>
              <a:t>Aspergillosis</a:t>
            </a:r>
            <a:r>
              <a:rPr lang="en-US" sz="2400" dirty="0"/>
              <a:t> (the main drug with significant activity)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/>
              <a:t>	2. DOC </a:t>
            </a:r>
            <a:r>
              <a:rPr lang="en-US" sz="2400" dirty="0" smtClean="0"/>
              <a:t>for </a:t>
            </a:r>
            <a:r>
              <a:rPr lang="en-US" sz="2400" dirty="0" err="1" smtClean="0"/>
              <a:t>Dermatophytoses</a:t>
            </a:r>
            <a:endParaRPr lang="en-US" sz="24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/>
              <a:t>			</a:t>
            </a:r>
            <a:r>
              <a:rPr lang="en-US" sz="2400" dirty="0" err="1"/>
              <a:t>Histoplasma</a:t>
            </a:r>
            <a:r>
              <a:rPr lang="en-US" sz="2400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/>
              <a:t>			</a:t>
            </a:r>
            <a:r>
              <a:rPr lang="en-US" sz="2400" dirty="0" err="1" smtClean="0"/>
              <a:t>Blastomyces</a:t>
            </a:r>
            <a:endParaRPr lang="en-US" sz="24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b="1" dirty="0"/>
              <a:t>	</a:t>
            </a:r>
            <a:r>
              <a:rPr lang="en-US" sz="2400" dirty="0"/>
              <a:t>3. </a:t>
            </a:r>
            <a:r>
              <a:rPr lang="en-US" sz="2400" dirty="0" err="1" smtClean="0"/>
              <a:t>Candidiasis</a:t>
            </a:r>
            <a:endParaRPr lang="en-US" sz="24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b="1" dirty="0" err="1">
                <a:solidFill>
                  <a:srgbClr val="006600"/>
                </a:solidFill>
                <a:latin typeface="Comic Sans MS" pitchFamily="66" charset="0"/>
              </a:rPr>
              <a:t>Fluconazole</a:t>
            </a:r>
            <a:r>
              <a:rPr lang="en-US" sz="2400" b="1" dirty="0">
                <a:solidFill>
                  <a:srgbClr val="006600"/>
                </a:solidFill>
                <a:latin typeface="Comic Sans MS" pitchFamily="66" charset="0"/>
              </a:rPr>
              <a:t> and </a:t>
            </a:r>
            <a:r>
              <a:rPr lang="en-US" sz="2400" b="1" dirty="0" err="1">
                <a:solidFill>
                  <a:srgbClr val="006600"/>
                </a:solidFill>
                <a:latin typeface="Comic Sans MS" pitchFamily="66" charset="0"/>
              </a:rPr>
              <a:t>Voriconazole</a:t>
            </a:r>
            <a:endParaRPr lang="en-US" sz="2400" b="1" dirty="0">
              <a:solidFill>
                <a:srgbClr val="006600"/>
              </a:solidFill>
              <a:latin typeface="Comic Sans MS" pitchFamily="66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/>
              <a:t>	1. </a:t>
            </a:r>
            <a:r>
              <a:rPr lang="en-US" sz="2400" dirty="0" err="1"/>
              <a:t>Cryptococcal</a:t>
            </a:r>
            <a:r>
              <a:rPr lang="en-US" sz="2400" dirty="0"/>
              <a:t> </a:t>
            </a:r>
            <a:r>
              <a:rPr lang="en-US" sz="2400" dirty="0" smtClean="0"/>
              <a:t>meningitis</a:t>
            </a:r>
            <a:endParaRPr lang="en-US" sz="24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/>
              <a:t>	2. DOC (oral) prophylaxis of </a:t>
            </a:r>
            <a:r>
              <a:rPr lang="en-US" sz="2400" dirty="0" err="1"/>
              <a:t>cryptococcal</a:t>
            </a:r>
            <a:r>
              <a:rPr lang="en-US" sz="2400" dirty="0"/>
              <a:t> meningitis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/>
              <a:t>	3. Systemic </a:t>
            </a:r>
            <a:r>
              <a:rPr lang="en-US" sz="2400" dirty="0" err="1"/>
              <a:t>candidiasis</a:t>
            </a:r>
            <a:endParaRPr lang="en-US" sz="24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/>
              <a:t>	4. </a:t>
            </a:r>
            <a:r>
              <a:rPr lang="en-US" sz="2400" dirty="0" err="1"/>
              <a:t>Mucocutaneus</a:t>
            </a:r>
            <a:r>
              <a:rPr lang="en-US" sz="2400" dirty="0"/>
              <a:t> </a:t>
            </a:r>
            <a:r>
              <a:rPr lang="en-US" sz="2400" dirty="0" err="1" smtClean="0"/>
              <a:t>candididiasis</a:t>
            </a:r>
            <a:endParaRPr lang="en-US" sz="2400" i="1" dirty="0"/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US" sz="2400" b="1" dirty="0">
              <a:solidFill>
                <a:srgbClr val="CC0000"/>
              </a:solidFill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400" b="1" dirty="0" err="1">
                <a:solidFill>
                  <a:srgbClr val="006600"/>
                </a:solidFill>
                <a:latin typeface="Comic Sans MS" pitchFamily="66" charset="0"/>
              </a:rPr>
              <a:t>Posaconazole</a:t>
            </a:r>
            <a:endParaRPr lang="en-US" sz="2400" b="1" dirty="0">
              <a:solidFill>
                <a:srgbClr val="006600"/>
              </a:solidFill>
              <a:latin typeface="Comic Sans MS" pitchFamily="66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/>
              <a:t>Infections </a:t>
            </a:r>
            <a:r>
              <a:rPr lang="en-US" sz="2400" dirty="0" smtClean="0"/>
              <a:t>not responding </a:t>
            </a:r>
            <a:r>
              <a:rPr lang="en-US" sz="2400" dirty="0"/>
              <a:t>to other </a:t>
            </a:r>
            <a:r>
              <a:rPr lang="en-US" sz="2400" dirty="0" err="1"/>
              <a:t>antifungals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"/>
            <a:ext cx="8534400" cy="65532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400" b="1" dirty="0">
                <a:solidFill>
                  <a:srgbClr val="006600"/>
                </a:solidFill>
                <a:latin typeface="Comic Sans MS" pitchFamily="66" charset="0"/>
              </a:rPr>
              <a:t>ALLYAMINES</a:t>
            </a:r>
            <a:endParaRPr lang="en-US" sz="2400" u="sng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u="sng" dirty="0" err="1" smtClean="0"/>
              <a:t>Adm</a:t>
            </a:r>
            <a:r>
              <a:rPr lang="en-US" sz="2400" dirty="0"/>
              <a:t>: oral, topical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u="sng" dirty="0"/>
              <a:t>Abs</a:t>
            </a:r>
            <a:r>
              <a:rPr lang="en-US" sz="2400" dirty="0"/>
              <a:t>: good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u="sng" dirty="0"/>
              <a:t>Dist</a:t>
            </a:r>
            <a:r>
              <a:rPr lang="en-US" sz="2400" dirty="0"/>
              <a:t>: skin, mucous membranes </a:t>
            </a:r>
            <a:r>
              <a:rPr lang="en-US" sz="2400" b="1" dirty="0"/>
              <a:t>(is </a:t>
            </a:r>
            <a:r>
              <a:rPr lang="en-US" sz="2400" b="1" dirty="0" err="1"/>
              <a:t>keratophilic</a:t>
            </a:r>
            <a:r>
              <a:rPr lang="en-US" sz="2400" b="1" dirty="0"/>
              <a:t>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u="sng" dirty="0"/>
              <a:t>Elimination</a:t>
            </a:r>
            <a:r>
              <a:rPr lang="en-US" sz="2400" dirty="0"/>
              <a:t>: metabolized, renal </a:t>
            </a:r>
            <a:r>
              <a:rPr lang="en-US" sz="2400" dirty="0" smtClean="0"/>
              <a:t>excretion</a:t>
            </a:r>
            <a:endParaRPr lang="en-US" sz="2400" dirty="0"/>
          </a:p>
          <a:p>
            <a:pPr>
              <a:lnSpc>
                <a:spcPct val="80000"/>
              </a:lnSpc>
              <a:buFontTx/>
              <a:buNone/>
            </a:pPr>
            <a:endParaRPr lang="en-US" sz="2400" u="sng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u="sng" dirty="0"/>
              <a:t>S/E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>
                <a:cs typeface="Arial" charset="0"/>
              </a:rPr>
              <a:t>	♦ </a:t>
            </a:r>
            <a:r>
              <a:rPr lang="en-US" sz="2400" dirty="0"/>
              <a:t>GIT irritation, headache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>
                <a:cs typeface="Arial" charset="0"/>
              </a:rPr>
              <a:t>	♦</a:t>
            </a:r>
            <a:r>
              <a:rPr lang="en-US" sz="2400" dirty="0"/>
              <a:t> Hypersensitivity </a:t>
            </a:r>
            <a:r>
              <a:rPr lang="en-US" sz="2400" dirty="0" err="1"/>
              <a:t>rxns</a:t>
            </a:r>
            <a:endParaRPr lang="en-US" sz="24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>
                <a:cs typeface="Arial" charset="0"/>
              </a:rPr>
              <a:t>	♦</a:t>
            </a:r>
            <a:r>
              <a:rPr lang="en-US" sz="2400" dirty="0"/>
              <a:t> Joint &amp; muscle </a:t>
            </a:r>
            <a:r>
              <a:rPr lang="en-US" sz="2400" dirty="0" smtClean="0"/>
              <a:t>pains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 smtClean="0">
                <a:cs typeface="Arial" charset="0"/>
              </a:rPr>
              <a:t>	♦</a:t>
            </a:r>
            <a:r>
              <a:rPr lang="en-US" sz="2400" dirty="0" smtClean="0"/>
              <a:t> </a:t>
            </a:r>
            <a:r>
              <a:rPr lang="en-US" sz="2400" dirty="0" err="1" smtClean="0"/>
              <a:t>Hepatotoxicity</a:t>
            </a:r>
            <a:r>
              <a:rPr lang="en-US" sz="2400" dirty="0" smtClean="0"/>
              <a:t> – rare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400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u="sng" dirty="0" smtClean="0"/>
              <a:t>C/I</a:t>
            </a:r>
            <a:r>
              <a:rPr lang="en-US" sz="2400" dirty="0" smtClean="0"/>
              <a:t> </a:t>
            </a:r>
            <a:r>
              <a:rPr lang="en-US" sz="2400" dirty="0"/>
              <a:t>in active or chronic liver </a:t>
            </a:r>
            <a:r>
              <a:rPr lang="en-US" sz="2400" dirty="0" err="1"/>
              <a:t>dse</a:t>
            </a:r>
            <a:r>
              <a:rPr lang="en-US" sz="2400" dirty="0"/>
              <a:t> (monitor liver)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400" u="sng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u="sng" dirty="0"/>
              <a:t>Uses</a:t>
            </a:r>
            <a:r>
              <a:rPr lang="en-US" sz="2400" dirty="0"/>
              <a:t>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 err="1"/>
              <a:t>Cutaneous</a:t>
            </a:r>
            <a:r>
              <a:rPr lang="en-US" sz="2400" dirty="0"/>
              <a:t> fungal infections (</a:t>
            </a:r>
            <a:r>
              <a:rPr lang="en-US" sz="2400" dirty="0" err="1"/>
              <a:t>esp</a:t>
            </a:r>
            <a:r>
              <a:rPr lang="en-US" sz="2400" dirty="0"/>
              <a:t> of nails)  – </a:t>
            </a:r>
            <a:r>
              <a:rPr lang="en-US" sz="2400" dirty="0" err="1"/>
              <a:t>candida</a:t>
            </a:r>
            <a:r>
              <a:rPr lang="en-US" sz="2400" dirty="0"/>
              <a:t> &amp; </a:t>
            </a:r>
            <a:r>
              <a:rPr lang="en-US" sz="2400" dirty="0" err="1" smtClean="0"/>
              <a:t>dermatophytes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85800" y="381000"/>
            <a:ext cx="8458200" cy="60960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400" b="1" dirty="0">
                <a:solidFill>
                  <a:srgbClr val="006600"/>
                </a:solidFill>
                <a:latin typeface="Comic Sans MS" pitchFamily="66" charset="0"/>
              </a:rPr>
              <a:t>FLUCYTOSINE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u="sng" dirty="0" err="1" smtClean="0"/>
              <a:t>Adm</a:t>
            </a:r>
            <a:r>
              <a:rPr lang="en-US" sz="2400" dirty="0"/>
              <a:t>: oral,  IV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u="sng" dirty="0"/>
              <a:t>Abs</a:t>
            </a:r>
            <a:r>
              <a:rPr lang="en-US" sz="2400" dirty="0"/>
              <a:t>: well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u="sng" dirty="0"/>
              <a:t>Distribution</a:t>
            </a:r>
            <a:r>
              <a:rPr lang="en-US" sz="2400" dirty="0"/>
              <a:t>: into all body tissues and fluids including </a:t>
            </a:r>
            <a:r>
              <a:rPr lang="en-US" sz="2400" dirty="0" smtClean="0"/>
              <a:t>CSF</a:t>
            </a:r>
            <a:endParaRPr lang="en-US" sz="24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u="sng" dirty="0"/>
              <a:t>Elimination</a:t>
            </a:r>
            <a:r>
              <a:rPr lang="en-US" sz="2400" dirty="0"/>
              <a:t>: </a:t>
            </a:r>
            <a:r>
              <a:rPr lang="en-US" sz="2400" dirty="0" smtClean="0"/>
              <a:t>Renal</a:t>
            </a:r>
            <a:endParaRPr lang="en-US" sz="24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u="sng" dirty="0"/>
              <a:t>S/E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/>
              <a:t>1. Bone marrow depression– </a:t>
            </a:r>
            <a:r>
              <a:rPr lang="en-US" sz="2400" dirty="0" err="1" smtClean="0"/>
              <a:t>pancytopenia</a:t>
            </a:r>
            <a:endParaRPr lang="en-US" sz="24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/>
              <a:t>2. liver damage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/>
              <a:t>3</a:t>
            </a:r>
            <a:r>
              <a:rPr lang="en-US" sz="2400" dirty="0" smtClean="0"/>
              <a:t>. </a:t>
            </a:r>
            <a:r>
              <a:rPr lang="en-US" sz="2400" dirty="0"/>
              <a:t>Skin rash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400" u="sng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u="sng" dirty="0"/>
              <a:t>D/I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/>
              <a:t>Synergistic w/ </a:t>
            </a:r>
            <a:r>
              <a:rPr lang="en-US" sz="2400" dirty="0" err="1"/>
              <a:t>amphotericin</a:t>
            </a:r>
            <a:r>
              <a:rPr lang="en-US" sz="2400" dirty="0"/>
              <a:t> B and azoles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4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u="sng" dirty="0"/>
              <a:t>Uses</a:t>
            </a:r>
            <a:r>
              <a:rPr lang="en-US" sz="2400" dirty="0"/>
              <a:t>: (always combined with others to prevent resistance)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 err="1"/>
              <a:t>Cryptococcal</a:t>
            </a:r>
            <a:r>
              <a:rPr lang="en-US" sz="2400" dirty="0"/>
              <a:t> meningitis, systemic </a:t>
            </a:r>
            <a:r>
              <a:rPr lang="en-US" sz="2400" dirty="0" err="1" smtClean="0"/>
              <a:t>candidiasis</a:t>
            </a:r>
            <a:endParaRPr lang="en-US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"/>
            <a:ext cx="8610600" cy="65532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400" b="1" dirty="0">
                <a:solidFill>
                  <a:srgbClr val="006600"/>
                </a:solidFill>
                <a:latin typeface="Comic Sans MS" pitchFamily="66" charset="0"/>
              </a:rPr>
              <a:t>GRISEOFULVIN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u="sng" dirty="0" err="1"/>
              <a:t>Mxn</a:t>
            </a:r>
            <a:r>
              <a:rPr lang="en-US" sz="2400" u="sng" dirty="0"/>
              <a:t>: </a:t>
            </a:r>
            <a:r>
              <a:rPr lang="en-US" sz="2400" dirty="0"/>
              <a:t>Binds to microtubules </a:t>
            </a:r>
            <a:r>
              <a:rPr lang="en-US" sz="2400" dirty="0" smtClean="0"/>
              <a:t>and </a:t>
            </a:r>
            <a:r>
              <a:rPr lang="en-US" sz="2400" dirty="0"/>
              <a:t>inhibits their function e.g. in </a:t>
            </a:r>
            <a:r>
              <a:rPr lang="en-US" sz="2400" dirty="0" smtClean="0"/>
              <a:t>metaphase</a:t>
            </a:r>
            <a:endParaRPr lang="en-US" sz="24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u="sng" dirty="0" err="1"/>
              <a:t>Adm</a:t>
            </a:r>
            <a:r>
              <a:rPr lang="en-US" sz="2400" dirty="0"/>
              <a:t>; oral,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u="sng" dirty="0"/>
              <a:t>Abs</a:t>
            </a:r>
            <a:r>
              <a:rPr lang="en-US" sz="2400" dirty="0"/>
              <a:t>: </a:t>
            </a:r>
            <a:r>
              <a:rPr lang="en-US" sz="2400" dirty="0" smtClean="0"/>
              <a:t>increases on ingestion with fatty </a:t>
            </a:r>
            <a:r>
              <a:rPr lang="en-US" sz="2400" dirty="0"/>
              <a:t>foods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u="sng" dirty="0"/>
              <a:t>Distribution</a:t>
            </a:r>
            <a:r>
              <a:rPr lang="en-US" sz="2400" dirty="0"/>
              <a:t>: to skin </a:t>
            </a:r>
            <a:r>
              <a:rPr lang="en-US" sz="2400" b="1" dirty="0"/>
              <a:t>(</a:t>
            </a:r>
            <a:r>
              <a:rPr lang="en-US" sz="2400" b="1" dirty="0" err="1"/>
              <a:t>keratophilic</a:t>
            </a:r>
            <a:r>
              <a:rPr lang="en-US" sz="2400" b="1" dirty="0"/>
              <a:t>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u="sng" dirty="0"/>
              <a:t>Elimination</a:t>
            </a:r>
            <a:r>
              <a:rPr lang="en-US" sz="2400" dirty="0"/>
              <a:t>: metabolized w/ renal excretion of products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400" u="sng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u="sng" dirty="0" smtClean="0"/>
              <a:t>S/E</a:t>
            </a:r>
            <a:endParaRPr lang="en-US" sz="2400" u="sng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>
                <a:cs typeface="Arial" charset="0"/>
              </a:rPr>
              <a:t>	♦ </a:t>
            </a:r>
            <a:r>
              <a:rPr lang="en-US" sz="2400" dirty="0"/>
              <a:t>GIT irritation, headache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>
                <a:cs typeface="Arial" charset="0"/>
              </a:rPr>
              <a:t>	♦</a:t>
            </a:r>
            <a:r>
              <a:rPr lang="en-US" sz="2400" dirty="0"/>
              <a:t> Photosensitivity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>
                <a:cs typeface="Arial" charset="0"/>
              </a:rPr>
              <a:t>	♦</a:t>
            </a:r>
            <a:r>
              <a:rPr lang="en-US" sz="2400" dirty="0"/>
              <a:t> Hypersensitivity </a:t>
            </a:r>
            <a:r>
              <a:rPr lang="en-US" sz="2400" dirty="0" err="1" smtClean="0"/>
              <a:t>rxns</a:t>
            </a:r>
            <a:endParaRPr lang="en-US" sz="24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>
                <a:cs typeface="Arial" charset="0"/>
              </a:rPr>
              <a:t>	♦</a:t>
            </a:r>
            <a:r>
              <a:rPr lang="en-US" sz="2400" dirty="0"/>
              <a:t> </a:t>
            </a:r>
            <a:r>
              <a:rPr lang="en-US" sz="2400" dirty="0" err="1" smtClean="0"/>
              <a:t>Hepatotoxicity</a:t>
            </a:r>
            <a:endParaRPr lang="en-US" sz="24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>
                <a:cs typeface="Arial" charset="0"/>
              </a:rPr>
              <a:t>	♦</a:t>
            </a:r>
            <a:r>
              <a:rPr lang="en-US" sz="2400" dirty="0"/>
              <a:t> </a:t>
            </a:r>
            <a:r>
              <a:rPr lang="en-US" sz="2400" dirty="0" err="1"/>
              <a:t>Teratogenic</a:t>
            </a:r>
            <a:r>
              <a:rPr lang="en-US" sz="2400" dirty="0"/>
              <a:t> risk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4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u="sng" dirty="0"/>
              <a:t>Uses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/>
              <a:t>1. </a:t>
            </a:r>
            <a:r>
              <a:rPr lang="en-US" sz="2400" dirty="0" err="1"/>
              <a:t>Dermatophyte</a:t>
            </a:r>
            <a:r>
              <a:rPr lang="en-US" sz="2400" dirty="0"/>
              <a:t> infections of skin, </a:t>
            </a:r>
            <a:r>
              <a:rPr lang="en-US" sz="2400" dirty="0" smtClean="0"/>
              <a:t>nails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228600"/>
            <a:ext cx="8534400" cy="64770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400" b="1" dirty="0" smtClean="0">
                <a:solidFill>
                  <a:srgbClr val="006600"/>
                </a:solidFill>
                <a:latin typeface="Comic Sans MS" pitchFamily="66" charset="0"/>
              </a:rPr>
              <a:t>GLUCAN </a:t>
            </a:r>
            <a:r>
              <a:rPr lang="en-US" sz="2400" b="1" dirty="0">
                <a:solidFill>
                  <a:srgbClr val="006600"/>
                </a:solidFill>
                <a:latin typeface="Comic Sans MS" pitchFamily="66" charset="0"/>
              </a:rPr>
              <a:t>SYNTHESIS INHIBITORS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="1" dirty="0" err="1" smtClean="0">
                <a:solidFill>
                  <a:srgbClr val="006600"/>
                </a:solidFill>
                <a:latin typeface="Comic Sans MS" pitchFamily="66" charset="0"/>
              </a:rPr>
              <a:t>Caspofungin</a:t>
            </a:r>
            <a:r>
              <a:rPr lang="en-US" sz="2000" b="1" dirty="0">
                <a:solidFill>
                  <a:srgbClr val="006600"/>
                </a:solidFill>
                <a:latin typeface="Comic Sans MS" pitchFamily="66" charset="0"/>
              </a:rPr>
              <a:t>, </a:t>
            </a:r>
            <a:r>
              <a:rPr lang="en-US" sz="2000" b="1" dirty="0" err="1">
                <a:solidFill>
                  <a:srgbClr val="006600"/>
                </a:solidFill>
                <a:latin typeface="Comic Sans MS" pitchFamily="66" charset="0"/>
              </a:rPr>
              <a:t>Micafungin</a:t>
            </a:r>
            <a:r>
              <a:rPr lang="en-US" sz="2000" b="1" dirty="0">
                <a:solidFill>
                  <a:srgbClr val="006600"/>
                </a:solidFill>
                <a:latin typeface="Comic Sans MS" pitchFamily="66" charset="0"/>
              </a:rPr>
              <a:t>, </a:t>
            </a:r>
            <a:r>
              <a:rPr lang="en-US" sz="2000" b="1" dirty="0" err="1">
                <a:solidFill>
                  <a:srgbClr val="006600"/>
                </a:solidFill>
              </a:rPr>
              <a:t>Anidulafungin</a:t>
            </a:r>
            <a:endParaRPr lang="en-US" sz="2000" b="1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sz="24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 err="1"/>
              <a:t>Mxn</a:t>
            </a:r>
            <a:r>
              <a:rPr lang="en-US" sz="2400" dirty="0"/>
              <a:t>: Inhibitors of </a:t>
            </a:r>
            <a:r>
              <a:rPr lang="en-US" sz="2400" dirty="0" err="1" smtClean="0"/>
              <a:t>glucan</a:t>
            </a:r>
            <a:r>
              <a:rPr lang="en-US" sz="2400" dirty="0" smtClean="0"/>
              <a:t> </a:t>
            </a:r>
            <a:r>
              <a:rPr lang="en-US" sz="2400" dirty="0" err="1"/>
              <a:t>synthase</a:t>
            </a:r>
            <a:r>
              <a:rPr lang="en-US" sz="2400" dirty="0"/>
              <a:t> thus defective fungal cell wall resulting in osmotic </a:t>
            </a:r>
            <a:r>
              <a:rPr lang="en-US" sz="2400" dirty="0" err="1" smtClean="0"/>
              <a:t>lysis</a:t>
            </a:r>
            <a:endParaRPr lang="en-US" sz="2400" u="sng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u="sng" dirty="0" err="1"/>
              <a:t>Adm</a:t>
            </a:r>
            <a:r>
              <a:rPr lang="en-US" sz="2400" u="sng" dirty="0"/>
              <a:t>:</a:t>
            </a:r>
            <a:r>
              <a:rPr lang="en-US" sz="2400" dirty="0"/>
              <a:t> </a:t>
            </a:r>
            <a:r>
              <a:rPr lang="en-US" sz="2400" dirty="0" smtClean="0"/>
              <a:t>IV</a:t>
            </a:r>
            <a:endParaRPr lang="en-US" sz="2400" u="sng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u="sng" dirty="0" smtClean="0"/>
              <a:t>S/E</a:t>
            </a:r>
            <a:r>
              <a:rPr lang="en-US" sz="2400" dirty="0" smtClean="0"/>
              <a:t> </a:t>
            </a:r>
            <a:r>
              <a:rPr lang="en-US" sz="2400" dirty="0"/>
              <a:t>– </a:t>
            </a:r>
            <a:r>
              <a:rPr lang="en-US" sz="2400" dirty="0" smtClean="0"/>
              <a:t>few</a:t>
            </a:r>
            <a:endParaRPr lang="en-US" sz="24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>
                <a:cs typeface="Arial" charset="0"/>
              </a:rPr>
              <a:t>	♦</a:t>
            </a:r>
            <a:r>
              <a:rPr lang="en-US" sz="2400" dirty="0"/>
              <a:t> GIT effects – nausea etc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>
                <a:cs typeface="Arial" charset="0"/>
              </a:rPr>
              <a:t>	♦</a:t>
            </a:r>
            <a:r>
              <a:rPr lang="en-US" sz="2400" dirty="0"/>
              <a:t> Mild liver damage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>
                <a:cs typeface="Arial" charset="0"/>
              </a:rPr>
              <a:t>	♦</a:t>
            </a:r>
            <a:r>
              <a:rPr lang="en-US" sz="2400" dirty="0"/>
              <a:t> Kidney damage (rare)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>
                <a:cs typeface="Arial" charset="0"/>
              </a:rPr>
              <a:t>	♦ </a:t>
            </a:r>
            <a:r>
              <a:rPr lang="en-US" sz="2400" dirty="0" err="1" smtClean="0">
                <a:cs typeface="Arial" charset="0"/>
              </a:rPr>
              <a:t>Embryotoxic</a:t>
            </a:r>
            <a:endParaRPr lang="en-US" sz="2400" u="sng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u="sng" dirty="0"/>
              <a:t>USES</a:t>
            </a:r>
            <a:r>
              <a:rPr lang="en-US" sz="2400" dirty="0"/>
              <a:t>; </a:t>
            </a:r>
            <a:r>
              <a:rPr lang="en-US" sz="2400" b="1" dirty="0"/>
              <a:t>(</a:t>
            </a:r>
            <a:r>
              <a:rPr lang="en-US" sz="2400" b="1" dirty="0" err="1"/>
              <a:t>candida</a:t>
            </a:r>
            <a:r>
              <a:rPr lang="en-US" sz="2400" b="1" dirty="0"/>
              <a:t> and </a:t>
            </a:r>
            <a:r>
              <a:rPr lang="en-US" sz="2400" b="1" dirty="0" err="1"/>
              <a:t>aspergillus</a:t>
            </a:r>
            <a:r>
              <a:rPr lang="en-US" sz="2400" b="1" dirty="0"/>
              <a:t> including those resistant to </a:t>
            </a:r>
            <a:r>
              <a:rPr lang="en-US" sz="2400" b="1" dirty="0" err="1"/>
              <a:t>Ampho</a:t>
            </a:r>
            <a:r>
              <a:rPr lang="en-US" sz="2400" b="1" dirty="0"/>
              <a:t> B)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>
                <a:cs typeface="Arial" charset="0"/>
              </a:rPr>
              <a:t>1. </a:t>
            </a:r>
            <a:r>
              <a:rPr lang="en-US" sz="2400" dirty="0"/>
              <a:t>Invasive </a:t>
            </a:r>
            <a:r>
              <a:rPr lang="en-US" sz="2400" dirty="0" err="1"/>
              <a:t>aspergillosis</a:t>
            </a:r>
            <a:endParaRPr lang="en-US" sz="24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>
                <a:cs typeface="Arial" charset="0"/>
              </a:rPr>
              <a:t>2.</a:t>
            </a:r>
            <a:r>
              <a:rPr lang="en-US" sz="2400" dirty="0"/>
              <a:t> Fungal infections in </a:t>
            </a:r>
            <a:r>
              <a:rPr lang="en-US" sz="2400" dirty="0" err="1"/>
              <a:t>neutropenia</a:t>
            </a:r>
            <a:endParaRPr lang="en-US" sz="24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>
                <a:cs typeface="Arial" charset="0"/>
              </a:rPr>
              <a:t>3.</a:t>
            </a:r>
            <a:r>
              <a:rPr lang="en-US" sz="2400" dirty="0"/>
              <a:t> </a:t>
            </a:r>
            <a:r>
              <a:rPr lang="en-US" sz="2400" dirty="0" err="1"/>
              <a:t>Candidemia</a:t>
            </a:r>
            <a:endParaRPr lang="en-US" sz="24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>
                <a:cs typeface="Arial" charset="0"/>
              </a:rPr>
              <a:t>4.</a:t>
            </a:r>
            <a:r>
              <a:rPr lang="en-US" sz="2400" dirty="0"/>
              <a:t> Intra-abdominal, pleural, peritoneal, esophageal </a:t>
            </a:r>
            <a:r>
              <a:rPr lang="en-US" sz="2400" dirty="0" err="1"/>
              <a:t>candidiasis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04800"/>
            <a:ext cx="8229600" cy="6172200"/>
          </a:xfrm>
        </p:spPr>
        <p:txBody>
          <a:bodyPr/>
          <a:lstStyle/>
          <a:p>
            <a:pPr>
              <a:buFontTx/>
              <a:buNone/>
            </a:pPr>
            <a:r>
              <a:rPr lang="en-US" sz="2400" b="1" u="sng" dirty="0">
                <a:solidFill>
                  <a:srgbClr val="CC0000"/>
                </a:solidFill>
                <a:latin typeface="Comic Sans MS" pitchFamily="66" charset="0"/>
              </a:rPr>
              <a:t>Minor agents with antifungal activity</a:t>
            </a:r>
            <a:endParaRPr lang="en-US" sz="2400" dirty="0">
              <a:solidFill>
                <a:srgbClr val="336600"/>
              </a:solidFill>
              <a:latin typeface="Comic Sans MS" pitchFamily="66" charset="0"/>
            </a:endParaRPr>
          </a:p>
          <a:p>
            <a:pPr>
              <a:buFontTx/>
              <a:buNone/>
            </a:pPr>
            <a:endParaRPr lang="en-US" sz="2400" dirty="0">
              <a:solidFill>
                <a:srgbClr val="336600"/>
              </a:solidFill>
              <a:latin typeface="Comic Sans MS" pitchFamily="66" charset="0"/>
            </a:endParaRPr>
          </a:p>
          <a:p>
            <a:pPr>
              <a:buFontTx/>
              <a:buNone/>
            </a:pPr>
            <a:r>
              <a:rPr lang="en-US" sz="2400" b="1" dirty="0">
                <a:solidFill>
                  <a:srgbClr val="336600"/>
                </a:solidFill>
                <a:latin typeface="Comic Sans MS" pitchFamily="66" charset="0"/>
              </a:rPr>
              <a:t>THIOCARBAMATES</a:t>
            </a:r>
          </a:p>
          <a:p>
            <a:pPr>
              <a:buFontTx/>
              <a:buNone/>
            </a:pPr>
            <a:r>
              <a:rPr lang="en-US" sz="2400" dirty="0"/>
              <a:t>e.g. </a:t>
            </a:r>
            <a:r>
              <a:rPr lang="en-US" sz="2400" dirty="0" err="1"/>
              <a:t>Tolnaftate</a:t>
            </a:r>
            <a:endParaRPr lang="en-US" sz="2400" dirty="0"/>
          </a:p>
          <a:p>
            <a:pPr>
              <a:buFontTx/>
              <a:buNone/>
            </a:pPr>
            <a:r>
              <a:rPr lang="en-US" sz="2400" dirty="0"/>
              <a:t>Inhibits </a:t>
            </a:r>
            <a:r>
              <a:rPr lang="en-US" sz="2400" dirty="0" err="1"/>
              <a:t>squalene</a:t>
            </a:r>
            <a:r>
              <a:rPr lang="en-US" sz="2400" dirty="0"/>
              <a:t> </a:t>
            </a:r>
            <a:r>
              <a:rPr lang="en-US" sz="2400" dirty="0" err="1"/>
              <a:t>epoxidase</a:t>
            </a:r>
            <a:endParaRPr lang="en-US" sz="2400" dirty="0"/>
          </a:p>
          <a:p>
            <a:pPr>
              <a:buFontTx/>
              <a:buNone/>
            </a:pPr>
            <a:r>
              <a:rPr lang="en-US" sz="2400" dirty="0"/>
              <a:t>Spectrum: </a:t>
            </a:r>
            <a:r>
              <a:rPr lang="en-US" sz="2400" dirty="0" err="1"/>
              <a:t>dermatophytes</a:t>
            </a:r>
            <a:endParaRPr lang="en-US" sz="2400" dirty="0"/>
          </a:p>
          <a:p>
            <a:pPr>
              <a:buFontTx/>
              <a:buNone/>
            </a:pPr>
            <a:endParaRPr lang="en-US" sz="2400" dirty="0"/>
          </a:p>
          <a:p>
            <a:pPr>
              <a:buFontTx/>
              <a:buNone/>
            </a:pPr>
            <a:r>
              <a:rPr lang="en-US" sz="2400" b="1" dirty="0">
                <a:solidFill>
                  <a:srgbClr val="336600"/>
                </a:solidFill>
                <a:latin typeface="Comic Sans MS" pitchFamily="66" charset="0"/>
              </a:rPr>
              <a:t>AMOROLFINE</a:t>
            </a:r>
          </a:p>
          <a:p>
            <a:pPr>
              <a:buFontTx/>
              <a:buNone/>
            </a:pPr>
            <a:r>
              <a:rPr lang="en-US" sz="2400" dirty="0"/>
              <a:t>An </a:t>
            </a:r>
            <a:r>
              <a:rPr lang="en-US" sz="2400" dirty="0" err="1"/>
              <a:t>ergosterol</a:t>
            </a:r>
            <a:r>
              <a:rPr lang="en-US" sz="2400" dirty="0"/>
              <a:t> synthesis inhibitor</a:t>
            </a:r>
          </a:p>
          <a:p>
            <a:pPr>
              <a:buFontTx/>
              <a:buNone/>
            </a:pPr>
            <a:r>
              <a:rPr lang="en-US" sz="2400" dirty="0"/>
              <a:t>Uses: Nail infections - topical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609600"/>
            <a:ext cx="8610600" cy="62484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 b="1" u="sng" dirty="0">
                <a:solidFill>
                  <a:srgbClr val="CC0000"/>
                </a:solidFill>
                <a:latin typeface="Comic Sans MS" pitchFamily="66" charset="0"/>
              </a:rPr>
              <a:t>Minor agents with antifungal </a:t>
            </a:r>
            <a:r>
              <a:rPr lang="en-US" sz="2400" b="1" u="sng" dirty="0" smtClean="0">
                <a:solidFill>
                  <a:srgbClr val="CC0000"/>
                </a:solidFill>
                <a:latin typeface="Comic Sans MS" pitchFamily="66" charset="0"/>
              </a:rPr>
              <a:t>activity cont’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400" b="1" u="sng" dirty="0">
              <a:solidFill>
                <a:srgbClr val="CC0000"/>
              </a:solidFill>
              <a:latin typeface="Comic Sans MS" pitchFamily="66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b="1" dirty="0">
                <a:cs typeface="Arial" charset="0"/>
              </a:rPr>
              <a:t>►</a:t>
            </a:r>
            <a:r>
              <a:rPr lang="en-US" sz="2400" b="1" dirty="0"/>
              <a:t>various acids e.g. Benzoic acid, </a:t>
            </a:r>
            <a:r>
              <a:rPr lang="en-US" sz="2400" b="1" dirty="0" err="1"/>
              <a:t>undecylenic</a:t>
            </a:r>
            <a:r>
              <a:rPr lang="en-US" sz="2400" b="1" dirty="0"/>
              <a:t> acid, </a:t>
            </a:r>
            <a:r>
              <a:rPr lang="en-US" sz="2400" b="1" dirty="0" err="1"/>
              <a:t>propionic</a:t>
            </a:r>
            <a:r>
              <a:rPr lang="en-US" sz="2400" b="1" dirty="0"/>
              <a:t> acid - disrupt cell membranes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b="1" dirty="0">
                <a:cs typeface="Arial" charset="0"/>
              </a:rPr>
              <a:t>► </a:t>
            </a:r>
            <a:r>
              <a:rPr lang="en-US" sz="2400" b="1" dirty="0"/>
              <a:t>salicylic acid, </a:t>
            </a:r>
            <a:r>
              <a:rPr lang="en-US" sz="2400" b="1" dirty="0" err="1"/>
              <a:t>Triacetin</a:t>
            </a:r>
            <a:r>
              <a:rPr lang="en-US" sz="2400" b="1" dirty="0"/>
              <a:t> </a:t>
            </a:r>
            <a:r>
              <a:rPr lang="en-US" sz="2400" b="1" dirty="0" smtClean="0"/>
              <a:t>- </a:t>
            </a:r>
            <a:r>
              <a:rPr lang="en-US" sz="2400" b="1" dirty="0"/>
              <a:t>are </a:t>
            </a:r>
            <a:r>
              <a:rPr lang="en-US" sz="2400" b="1" dirty="0" err="1" smtClean="0">
                <a:solidFill>
                  <a:srgbClr val="FF0000"/>
                </a:solidFill>
              </a:rPr>
              <a:t>keratolytic</a:t>
            </a:r>
            <a:endParaRPr lang="en-US" sz="2400" b="1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b="1" dirty="0">
                <a:cs typeface="Arial" charset="0"/>
              </a:rPr>
              <a:t>►</a:t>
            </a:r>
            <a:r>
              <a:rPr lang="en-US" sz="2400" b="1" dirty="0"/>
              <a:t>Potassium iodide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b="1" dirty="0">
                <a:cs typeface="Arial" charset="0"/>
              </a:rPr>
              <a:t>►</a:t>
            </a:r>
            <a:r>
              <a:rPr lang="en-US" sz="2400" b="1" dirty="0"/>
              <a:t> </a:t>
            </a:r>
            <a:r>
              <a:rPr lang="en-US" sz="2400" b="1" dirty="0" err="1" smtClean="0"/>
              <a:t>Ciclopirox</a:t>
            </a:r>
            <a:endParaRPr lang="en-US" sz="2400" b="1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b="1" dirty="0" smtClean="0">
                <a:cs typeface="Arial" charset="0"/>
              </a:rPr>
              <a:t>►</a:t>
            </a:r>
            <a:r>
              <a:rPr lang="en-US" sz="2400" b="1" dirty="0" smtClean="0"/>
              <a:t> </a:t>
            </a:r>
            <a:r>
              <a:rPr lang="en-US" sz="2400" b="1" dirty="0" err="1"/>
              <a:t>Haloprogin</a:t>
            </a:r>
            <a:r>
              <a:rPr lang="en-US" sz="2400" b="1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 idx="4294967295"/>
          </p:nvPr>
        </p:nvSpPr>
        <p:spPr>
          <a:xfrm>
            <a:off x="457200" y="2133600"/>
            <a:ext cx="7772400" cy="1470025"/>
          </a:xfrm>
        </p:spPr>
        <p:txBody>
          <a:bodyPr/>
          <a:lstStyle/>
          <a:p>
            <a:r>
              <a:rPr lang="en-US" b="1" dirty="0" smtClean="0">
                <a:solidFill>
                  <a:srgbClr val="336600"/>
                </a:solidFill>
                <a:latin typeface="Comic Sans MS" pitchFamily="66" charset="0"/>
              </a:rPr>
              <a:t>ANTIRETROVIRALS</a:t>
            </a:r>
            <a:r>
              <a:rPr lang="en-US" b="1" u="sng" dirty="0" smtClean="0">
                <a:solidFill>
                  <a:srgbClr val="336600"/>
                </a:solidFill>
                <a:latin typeface="Comic Sans MS" pitchFamily="66" charset="0"/>
              </a:rPr>
              <a:t/>
            </a:r>
            <a:br>
              <a:rPr lang="en-US" b="1" u="sng" dirty="0" smtClean="0">
                <a:solidFill>
                  <a:srgbClr val="336600"/>
                </a:solidFill>
                <a:latin typeface="Comic Sans MS" pitchFamily="66" charset="0"/>
              </a:rPr>
            </a:b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686800" cy="64008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None/>
            </a:pPr>
            <a:endParaRPr lang="en-US" b="1" dirty="0" smtClean="0">
              <a:solidFill>
                <a:srgbClr val="336600"/>
              </a:solidFill>
              <a:latin typeface="Comic Sans MS" pitchFamily="66" charset="0"/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b="1" dirty="0" smtClean="0">
              <a:solidFill>
                <a:srgbClr val="336600"/>
              </a:solidFill>
              <a:latin typeface="Comic Sans MS" pitchFamily="66" charset="0"/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b="1" dirty="0" smtClean="0">
                <a:solidFill>
                  <a:srgbClr val="336600"/>
                </a:solidFill>
                <a:latin typeface="Comic Sans MS" pitchFamily="66" charset="0"/>
              </a:rPr>
              <a:t>MYCOSES</a:t>
            </a:r>
            <a:endParaRPr lang="en-US" b="1" dirty="0">
              <a:solidFill>
                <a:srgbClr val="336600"/>
              </a:solidFill>
              <a:latin typeface="Comic Sans MS" pitchFamily="66" charset="0"/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800" dirty="0"/>
              <a:t>Most fungal infections are superficial (stratum cornea), </a:t>
            </a:r>
            <a:r>
              <a:rPr lang="en-US" sz="2800" dirty="0" err="1"/>
              <a:t>cutaneous</a:t>
            </a:r>
            <a:r>
              <a:rPr lang="en-US" sz="2800" dirty="0"/>
              <a:t> (keratinized layers), or subcutaneous; </a:t>
            </a:r>
            <a:endParaRPr lang="en-US" sz="2800" dirty="0" smtClean="0"/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800" dirty="0" smtClean="0"/>
              <a:t>Few </a:t>
            </a:r>
            <a:r>
              <a:rPr lang="en-US" sz="2800" dirty="0"/>
              <a:t>but serious infections are </a:t>
            </a:r>
            <a:r>
              <a:rPr lang="en-US" sz="2800" dirty="0" smtClean="0"/>
              <a:t>systemic </a:t>
            </a:r>
            <a:r>
              <a:rPr lang="en-US" sz="2800" dirty="0" smtClean="0">
                <a:cs typeface="Arial" charset="0"/>
              </a:rPr>
              <a:t>and</a:t>
            </a:r>
            <a:r>
              <a:rPr lang="en-US" sz="2800" dirty="0" smtClean="0"/>
              <a:t> </a:t>
            </a:r>
            <a:r>
              <a:rPr lang="en-US" sz="2800" dirty="0"/>
              <a:t>opportunistic mycoses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800" dirty="0"/>
              <a:t>Mycoses </a:t>
            </a:r>
            <a:r>
              <a:rPr lang="en-US" sz="2800" dirty="0" smtClean="0"/>
              <a:t>with </a:t>
            </a:r>
            <a:r>
              <a:rPr lang="en-US" sz="2800" dirty="0"/>
              <a:t>highest incidence are </a:t>
            </a:r>
            <a:r>
              <a:rPr lang="en-US" sz="2800" dirty="0" err="1"/>
              <a:t>candidiasis</a:t>
            </a:r>
            <a:r>
              <a:rPr lang="en-US" sz="2800" dirty="0"/>
              <a:t> and </a:t>
            </a:r>
            <a:r>
              <a:rPr lang="en-US" sz="2800" dirty="0" err="1"/>
              <a:t>dermatophytosis</a:t>
            </a:r>
            <a:endParaRPr lang="en-US" sz="2800" dirty="0"/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800" dirty="0"/>
              <a:t>Most mycoses are difficult to treat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sz="2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457200"/>
            <a:ext cx="8686800" cy="6172200"/>
          </a:xfrm>
        </p:spPr>
        <p:txBody>
          <a:bodyPr/>
          <a:lstStyle/>
          <a:p>
            <a:pPr>
              <a:buFontTx/>
              <a:buNone/>
            </a:pPr>
            <a:r>
              <a:rPr lang="en-US" b="1" u="sng" dirty="0">
                <a:solidFill>
                  <a:srgbClr val="336600"/>
                </a:solidFill>
                <a:latin typeface="Comic Sans MS" pitchFamily="66" charset="0"/>
              </a:rPr>
              <a:t>ANTIRETROVIRALS</a:t>
            </a:r>
          </a:p>
          <a:p>
            <a:pPr>
              <a:buFontTx/>
              <a:buNone/>
            </a:pPr>
            <a:endParaRPr lang="en-US" u="sng" dirty="0">
              <a:solidFill>
                <a:srgbClr val="336600"/>
              </a:solidFill>
              <a:latin typeface="Comic Sans MS" pitchFamily="66" charset="0"/>
            </a:endParaRPr>
          </a:p>
          <a:p>
            <a:pPr>
              <a:buFontTx/>
              <a:buNone/>
            </a:pPr>
            <a:r>
              <a:rPr lang="en-US" sz="2800" dirty="0"/>
              <a:t>1. Nucleoside reverse transcriptase inhibitors (</a:t>
            </a:r>
            <a:r>
              <a:rPr lang="en-US" sz="2800" dirty="0" err="1"/>
              <a:t>nRTIs</a:t>
            </a:r>
            <a:r>
              <a:rPr lang="en-US" sz="2800" dirty="0"/>
              <a:t>)</a:t>
            </a:r>
          </a:p>
          <a:p>
            <a:pPr>
              <a:buFontTx/>
              <a:buNone/>
            </a:pPr>
            <a:r>
              <a:rPr lang="en-US" sz="2800" dirty="0"/>
              <a:t>2. Nucleotide reverse transcriptase inhibitors (</a:t>
            </a:r>
            <a:r>
              <a:rPr lang="en-US" sz="2800" dirty="0" err="1"/>
              <a:t>ntRTIs</a:t>
            </a:r>
            <a:r>
              <a:rPr lang="en-US" sz="2800" dirty="0"/>
              <a:t>) </a:t>
            </a:r>
          </a:p>
          <a:p>
            <a:pPr>
              <a:buFontTx/>
              <a:buNone/>
            </a:pPr>
            <a:r>
              <a:rPr lang="en-US" sz="2800" dirty="0"/>
              <a:t>3. Non-nucleoside reverse transcriptase inhibitors (NNRTIs)</a:t>
            </a:r>
          </a:p>
          <a:p>
            <a:pPr>
              <a:buFontTx/>
              <a:buNone/>
            </a:pPr>
            <a:r>
              <a:rPr lang="en-US" sz="2800" dirty="0"/>
              <a:t>4. Protease inhibitors</a:t>
            </a:r>
          </a:p>
          <a:p>
            <a:pPr>
              <a:buFontTx/>
              <a:buNone/>
            </a:pPr>
            <a:r>
              <a:rPr lang="en-US" sz="2800" dirty="0"/>
              <a:t>5. Entry inhibitors – fusion inhibitors (</a:t>
            </a:r>
            <a:r>
              <a:rPr lang="en-US" sz="2800" dirty="0" err="1"/>
              <a:t>Enfuvirtide</a:t>
            </a:r>
            <a:r>
              <a:rPr lang="en-US" sz="2800" dirty="0" smtClean="0"/>
              <a:t>), attachment inhibitors</a:t>
            </a:r>
            <a:endParaRPr lang="en-US" sz="2800" dirty="0"/>
          </a:p>
          <a:p>
            <a:pPr>
              <a:buFontTx/>
              <a:buNone/>
            </a:pPr>
            <a:r>
              <a:rPr lang="en-US" sz="2800" dirty="0"/>
              <a:t>6. </a:t>
            </a:r>
            <a:r>
              <a:rPr lang="en-US" sz="2800" dirty="0" err="1"/>
              <a:t>Integrase</a:t>
            </a:r>
            <a:r>
              <a:rPr lang="en-US" sz="2800" dirty="0"/>
              <a:t> inhibitors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"/>
            <a:ext cx="8686800" cy="64770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400" b="1" dirty="0">
                <a:solidFill>
                  <a:srgbClr val="336600"/>
                </a:solidFill>
                <a:latin typeface="Comic Sans MS" pitchFamily="66" charset="0"/>
              </a:rPr>
              <a:t>NUCLEOSIDE REVERSE TRANSCRIPTASE INHIBITORS </a:t>
            </a:r>
            <a:r>
              <a:rPr lang="en-US" sz="2800" b="1" dirty="0">
                <a:solidFill>
                  <a:srgbClr val="336600"/>
                </a:solidFill>
                <a:latin typeface="Comic Sans MS" pitchFamily="66" charset="0"/>
              </a:rPr>
              <a:t>(</a:t>
            </a:r>
            <a:r>
              <a:rPr lang="en-US" sz="2800" b="1" dirty="0" err="1">
                <a:solidFill>
                  <a:srgbClr val="336600"/>
                </a:solidFill>
                <a:latin typeface="Comic Sans MS" pitchFamily="66" charset="0"/>
              </a:rPr>
              <a:t>nRTIS</a:t>
            </a:r>
            <a:r>
              <a:rPr lang="en-US" sz="2800" b="1" dirty="0">
                <a:solidFill>
                  <a:srgbClr val="336600"/>
                </a:solidFill>
                <a:latin typeface="Comic Sans MS" pitchFamily="66" charset="0"/>
              </a:rPr>
              <a:t>)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400" b="1" u="sng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b="1" u="sng" dirty="0"/>
              <a:t>Resistance</a:t>
            </a:r>
            <a:r>
              <a:rPr lang="en-US" sz="2400" dirty="0"/>
              <a:t>; - develops v. rapidly for many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b="1" dirty="0"/>
              <a:t>E.g.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 err="1"/>
              <a:t>Zidovudine</a:t>
            </a:r>
            <a:r>
              <a:rPr lang="en-US" sz="2400" dirty="0"/>
              <a:t> (</a:t>
            </a:r>
            <a:r>
              <a:rPr lang="en-US" sz="2400" dirty="0" err="1"/>
              <a:t>azidothymidine</a:t>
            </a:r>
            <a:r>
              <a:rPr lang="en-US" sz="2400" dirty="0"/>
              <a:t>, AZT</a:t>
            </a:r>
            <a:r>
              <a:rPr lang="en-US" sz="2400" dirty="0" smtClean="0"/>
              <a:t>)</a:t>
            </a:r>
            <a:endParaRPr lang="en-US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 err="1"/>
              <a:t>Lamivudine</a:t>
            </a:r>
            <a:r>
              <a:rPr lang="en-US" sz="2400" dirty="0"/>
              <a:t> </a:t>
            </a:r>
            <a:r>
              <a:rPr lang="en-US" sz="2400" dirty="0" smtClean="0"/>
              <a:t>(3</a:t>
            </a:r>
            <a:r>
              <a:rPr lang="en-US" sz="2400" dirty="0"/>
              <a:t>’- </a:t>
            </a:r>
            <a:r>
              <a:rPr lang="en-US" sz="2400" dirty="0" err="1" smtClean="0"/>
              <a:t>thiacytidine</a:t>
            </a:r>
            <a:r>
              <a:rPr lang="en-US" sz="2400" dirty="0" smtClean="0"/>
              <a:t>, 3TC) </a:t>
            </a:r>
            <a:endParaRPr lang="en-US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 err="1"/>
              <a:t>Abacavir</a:t>
            </a:r>
            <a:r>
              <a:rPr lang="en-US" sz="2400" dirty="0"/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 err="1"/>
              <a:t>Stavudine</a:t>
            </a:r>
            <a:r>
              <a:rPr lang="en-US" sz="2400" dirty="0"/>
              <a:t> (d4T)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 err="1" smtClean="0"/>
              <a:t>Didanosine</a:t>
            </a:r>
            <a:endParaRPr lang="en-US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 err="1"/>
              <a:t>Zalcitabine</a:t>
            </a:r>
            <a:r>
              <a:rPr lang="en-US" sz="2400" dirty="0"/>
              <a:t> (weakest</a:t>
            </a:r>
            <a:r>
              <a:rPr lang="en-US" sz="2400" dirty="0" smtClean="0"/>
              <a:t>) - </a:t>
            </a:r>
            <a:r>
              <a:rPr lang="en-US" sz="2400" dirty="0" err="1" smtClean="0"/>
              <a:t>ddC</a:t>
            </a:r>
            <a:endParaRPr lang="en-US" sz="2400" dirty="0"/>
          </a:p>
          <a:p>
            <a:pPr>
              <a:lnSpc>
                <a:spcPct val="90000"/>
              </a:lnSpc>
              <a:buFontTx/>
              <a:buNone/>
            </a:pPr>
            <a:endParaRPr lang="en-US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 err="1"/>
              <a:t>Combivir</a:t>
            </a:r>
            <a:r>
              <a:rPr lang="en-US" sz="2400" dirty="0"/>
              <a:t> (AZT + 3TC)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 err="1"/>
              <a:t>Trizivir</a:t>
            </a:r>
            <a:r>
              <a:rPr lang="en-US" sz="2400" dirty="0"/>
              <a:t> (AZT + 3TC + </a:t>
            </a:r>
            <a:r>
              <a:rPr lang="en-US" sz="2400" dirty="0" err="1"/>
              <a:t>abacavir</a:t>
            </a:r>
            <a:r>
              <a:rPr lang="en-US" sz="2400" dirty="0" smtClean="0"/>
              <a:t>)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"/>
            <a:ext cx="8534400" cy="6477000"/>
          </a:xfrm>
        </p:spPr>
        <p:txBody>
          <a:bodyPr/>
          <a:lstStyle/>
          <a:p>
            <a:pPr>
              <a:buFontTx/>
              <a:buNone/>
            </a:pPr>
            <a:r>
              <a:rPr lang="en-US" sz="2400" b="1" u="sng" dirty="0" err="1" smtClean="0"/>
              <a:t>Adm</a:t>
            </a:r>
            <a:r>
              <a:rPr lang="en-US" sz="2400" dirty="0"/>
              <a:t>: most oral</a:t>
            </a:r>
          </a:p>
          <a:p>
            <a:pPr>
              <a:buFontTx/>
              <a:buNone/>
            </a:pPr>
            <a:r>
              <a:rPr lang="en-US" sz="2400" b="1" u="sng" dirty="0"/>
              <a:t>Abs</a:t>
            </a:r>
            <a:r>
              <a:rPr lang="en-US" sz="2400" dirty="0"/>
              <a:t>: adequate</a:t>
            </a:r>
          </a:p>
          <a:p>
            <a:pPr>
              <a:buFontTx/>
              <a:buNone/>
            </a:pPr>
            <a:r>
              <a:rPr lang="en-US" sz="2400" dirty="0" err="1"/>
              <a:t>ddC</a:t>
            </a:r>
            <a:r>
              <a:rPr lang="en-US" sz="2400" dirty="0"/>
              <a:t> – interfered w/ by food, antacids, </a:t>
            </a:r>
            <a:r>
              <a:rPr lang="en-US" sz="2400" dirty="0" err="1"/>
              <a:t>metoclopramide</a:t>
            </a:r>
            <a:endParaRPr lang="en-US" sz="2400" dirty="0"/>
          </a:p>
          <a:p>
            <a:pPr>
              <a:buFontTx/>
              <a:buNone/>
            </a:pPr>
            <a:r>
              <a:rPr lang="en-US" sz="2400" b="1" u="sng" dirty="0"/>
              <a:t>Distribution</a:t>
            </a:r>
            <a:r>
              <a:rPr lang="en-US" sz="2400" dirty="0"/>
              <a:t>: wide – CSF, brain</a:t>
            </a:r>
          </a:p>
          <a:p>
            <a:pPr>
              <a:buFontTx/>
              <a:buNone/>
            </a:pPr>
            <a:r>
              <a:rPr lang="en-US" sz="2400" b="1" u="sng" dirty="0"/>
              <a:t>Elimination</a:t>
            </a:r>
            <a:r>
              <a:rPr lang="en-US" sz="2400" dirty="0"/>
              <a:t>; some metabolized, some renal,</a:t>
            </a:r>
          </a:p>
          <a:p>
            <a:pPr>
              <a:buFontTx/>
              <a:buNone/>
            </a:pPr>
            <a:r>
              <a:rPr lang="en-US" sz="2400" dirty="0"/>
              <a:t>– avoid co-</a:t>
            </a:r>
            <a:r>
              <a:rPr lang="en-US" sz="2400" dirty="0" err="1"/>
              <a:t>adm</a:t>
            </a:r>
            <a:r>
              <a:rPr lang="en-US" sz="2400" dirty="0"/>
              <a:t> w/ drugs of similar </a:t>
            </a:r>
            <a:r>
              <a:rPr lang="en-US" sz="2400" dirty="0" err="1" smtClean="0"/>
              <a:t>toxicit</a:t>
            </a:r>
            <a:r>
              <a:rPr lang="en-US" sz="2400" dirty="0" smtClean="0"/>
              <a:t>;</a:t>
            </a:r>
          </a:p>
          <a:p>
            <a:pPr>
              <a:buFontTx/>
              <a:buNone/>
            </a:pPr>
            <a:r>
              <a:rPr lang="en-US" sz="2400" dirty="0" smtClean="0"/>
              <a:t>-- </a:t>
            </a:r>
            <a:r>
              <a:rPr lang="en-US" sz="2400" dirty="0"/>
              <a:t>for majority - adjust dose w/ renal </a:t>
            </a:r>
            <a:r>
              <a:rPr lang="en-US" sz="2400" dirty="0" err="1"/>
              <a:t>dysfxn</a:t>
            </a:r>
            <a:r>
              <a:rPr lang="en-US" sz="2400" dirty="0"/>
              <a:t> </a:t>
            </a:r>
            <a:endParaRPr lang="en-US" sz="2400" dirty="0" smtClean="0"/>
          </a:p>
          <a:p>
            <a:pPr>
              <a:buFontTx/>
              <a:buNone/>
            </a:pPr>
            <a:endParaRPr lang="en-US" sz="2400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b="1" u="sng" dirty="0" smtClean="0">
                <a:solidFill>
                  <a:srgbClr val="006600"/>
                </a:solidFill>
                <a:latin typeface="Comic Sans MS" pitchFamily="66" charset="0"/>
              </a:rPr>
              <a:t>USES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 smtClean="0"/>
              <a:t>1. HIV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 smtClean="0"/>
              <a:t>	HAART regimen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 smtClean="0"/>
              <a:t>	PMTCT: </a:t>
            </a:r>
            <a:r>
              <a:rPr lang="en-US" sz="2400" dirty="0" err="1" smtClean="0"/>
              <a:t>Monotherapy</a:t>
            </a:r>
            <a:r>
              <a:rPr lang="en-US" sz="2400" dirty="0" smtClean="0"/>
              <a:t> – AZT (not DOC)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 smtClean="0"/>
              <a:t>2. </a:t>
            </a:r>
            <a:r>
              <a:rPr lang="en-US" sz="2400" dirty="0" err="1" smtClean="0"/>
              <a:t>Lamivudine</a:t>
            </a:r>
            <a:r>
              <a:rPr lang="en-US" sz="2400" dirty="0" smtClean="0"/>
              <a:t> – Hepatitis B</a:t>
            </a:r>
          </a:p>
          <a:p>
            <a:pPr>
              <a:buFontTx/>
              <a:buNone/>
            </a:pPr>
            <a:endParaRPr lang="en-US" sz="2400" dirty="0" smtClean="0"/>
          </a:p>
          <a:p>
            <a:pPr>
              <a:buFontTx/>
              <a:buNone/>
            </a:pPr>
            <a:endParaRPr lang="en-US" sz="2400" dirty="0" smtClean="0"/>
          </a:p>
          <a:p>
            <a:pPr>
              <a:buFontTx/>
              <a:buNone/>
            </a:pPr>
            <a:endParaRPr lang="en-US" sz="2400" dirty="0"/>
          </a:p>
          <a:p>
            <a:pPr>
              <a:buFontTx/>
              <a:buNone/>
            </a:pPr>
            <a:endParaRPr lang="en-US" sz="2400" dirty="0"/>
          </a:p>
          <a:p>
            <a:pPr>
              <a:buFontTx/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533400"/>
            <a:ext cx="8610600" cy="6324600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FontTx/>
              <a:buNone/>
            </a:pPr>
            <a:r>
              <a:rPr lang="en-US" sz="2400" b="1" u="sng" dirty="0" smtClean="0">
                <a:solidFill>
                  <a:srgbClr val="006600"/>
                </a:solidFill>
                <a:latin typeface="Comic Sans MS" pitchFamily="66" charset="0"/>
              </a:rPr>
              <a:t>General S/E</a:t>
            </a:r>
            <a:r>
              <a:rPr lang="en-US" sz="2400" u="sng" dirty="0" smtClean="0">
                <a:solidFill>
                  <a:srgbClr val="006600"/>
                </a:solidFill>
                <a:latin typeface="Comic Sans MS" pitchFamily="66" charset="0"/>
              </a:rPr>
              <a:t> </a:t>
            </a:r>
            <a:r>
              <a:rPr lang="en-US" sz="2400" u="sng" dirty="0" smtClean="0"/>
              <a:t>–(</a:t>
            </a:r>
            <a:r>
              <a:rPr lang="en-US" sz="2400" b="1" u="sng" dirty="0" smtClean="0"/>
              <a:t>Mitochondrial toxicity</a:t>
            </a:r>
            <a:r>
              <a:rPr lang="en-US" sz="2400" u="sng" dirty="0" smtClean="0"/>
              <a:t>)</a:t>
            </a:r>
          </a:p>
          <a:p>
            <a:pPr marL="533400" indent="-533400">
              <a:lnSpc>
                <a:spcPct val="90000"/>
              </a:lnSpc>
              <a:buFontTx/>
              <a:buNone/>
            </a:pPr>
            <a:endParaRPr lang="en-US" sz="2400" b="1" u="sng" dirty="0" smtClean="0">
              <a:solidFill>
                <a:srgbClr val="006600"/>
              </a:solidFill>
              <a:latin typeface="Comic Sans MS" pitchFamily="66" charset="0"/>
            </a:endParaRPr>
          </a:p>
          <a:p>
            <a:pPr marL="533400" indent="-533400">
              <a:lnSpc>
                <a:spcPct val="90000"/>
              </a:lnSpc>
              <a:buNone/>
            </a:pPr>
            <a:r>
              <a:rPr lang="en-US" sz="2400" dirty="0" smtClean="0"/>
              <a:t>1. Lactic acidosis &amp; hepatic </a:t>
            </a:r>
            <a:r>
              <a:rPr lang="en-US" sz="2400" dirty="0" err="1" smtClean="0"/>
              <a:t>steatosis</a:t>
            </a:r>
            <a:endParaRPr lang="en-US" sz="2400" dirty="0" smtClean="0"/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en-US" sz="2400" dirty="0" smtClean="0"/>
              <a:t>2. </a:t>
            </a:r>
            <a:r>
              <a:rPr lang="en-US" sz="2400" dirty="0" err="1" smtClean="0"/>
              <a:t>Myelosuppression</a:t>
            </a:r>
            <a:r>
              <a:rPr lang="en-US" sz="2400" dirty="0" smtClean="0"/>
              <a:t>- (AZT, D4T) </a:t>
            </a:r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en-US" sz="2400" dirty="0" smtClean="0"/>
              <a:t>3. </a:t>
            </a:r>
            <a:r>
              <a:rPr lang="en-US" sz="2400" dirty="0" err="1" smtClean="0"/>
              <a:t>Osteopenia</a:t>
            </a:r>
            <a:endParaRPr lang="en-US" sz="2400" dirty="0" smtClean="0"/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en-US" sz="2400" dirty="0" smtClean="0"/>
              <a:t>4. Pancreatitis (</a:t>
            </a:r>
            <a:r>
              <a:rPr lang="en-US" sz="2400" dirty="0" err="1" smtClean="0"/>
              <a:t>ddi</a:t>
            </a:r>
            <a:r>
              <a:rPr lang="en-US" sz="2400" dirty="0" smtClean="0"/>
              <a:t>, </a:t>
            </a:r>
            <a:r>
              <a:rPr lang="en-US" sz="2400" dirty="0" err="1" smtClean="0"/>
              <a:t>ddC</a:t>
            </a:r>
            <a:r>
              <a:rPr lang="en-US" sz="2400" dirty="0" smtClean="0"/>
              <a:t>, D4T)</a:t>
            </a:r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en-US" sz="2400" dirty="0" smtClean="0"/>
              <a:t>5. Neuropathy (</a:t>
            </a:r>
            <a:r>
              <a:rPr lang="en-US" sz="2400" dirty="0" err="1" smtClean="0"/>
              <a:t>ddI</a:t>
            </a:r>
            <a:r>
              <a:rPr lang="en-US" sz="2400" dirty="0" smtClean="0"/>
              <a:t>, dT4,</a:t>
            </a:r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en-US" sz="2400" dirty="0" smtClean="0"/>
              <a:t>6. </a:t>
            </a:r>
            <a:r>
              <a:rPr lang="en-US" sz="2400" dirty="0" err="1" smtClean="0"/>
              <a:t>Myopathy</a:t>
            </a:r>
            <a:r>
              <a:rPr lang="en-US" sz="2400" dirty="0" smtClean="0"/>
              <a:t> </a:t>
            </a:r>
            <a:r>
              <a:rPr lang="en-US" sz="2400" dirty="0" err="1" smtClean="0"/>
              <a:t>e.g</a:t>
            </a:r>
            <a:r>
              <a:rPr lang="en-US" sz="2400" dirty="0" smtClean="0"/>
              <a:t> </a:t>
            </a:r>
            <a:r>
              <a:rPr lang="en-US" sz="2400" dirty="0" err="1" smtClean="0"/>
              <a:t>cardiomyopathy</a:t>
            </a:r>
            <a:r>
              <a:rPr lang="en-US" sz="2400" dirty="0" smtClean="0"/>
              <a:t> (AZT)</a:t>
            </a:r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en-US" sz="2400" dirty="0" smtClean="0"/>
              <a:t>7. </a:t>
            </a:r>
            <a:r>
              <a:rPr lang="en-US" sz="2400" dirty="0" err="1" smtClean="0"/>
              <a:t>Lipodystrophy</a:t>
            </a:r>
            <a:r>
              <a:rPr lang="en-US" sz="2400" dirty="0" smtClean="0"/>
              <a:t> (AZT, d4T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400" dirty="0"/>
          </a:p>
          <a:p>
            <a:pPr>
              <a:lnSpc>
                <a:spcPct val="80000"/>
              </a:lnSpc>
              <a:buFontTx/>
              <a:buNone/>
            </a:pPr>
            <a:endParaRPr lang="en-US" sz="2400" b="1" dirty="0">
              <a:solidFill>
                <a:srgbClr val="336600"/>
              </a:solidFill>
              <a:latin typeface="Comic Sans MS" pitchFamily="66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sz="2400" b="1" dirty="0">
              <a:solidFill>
                <a:srgbClr val="336600"/>
              </a:solidFill>
              <a:latin typeface="Comic Sans MS" pitchFamily="66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sz="2400" b="1" dirty="0">
              <a:solidFill>
                <a:srgbClr val="3366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304800"/>
            <a:ext cx="8839200" cy="62484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800" b="1" dirty="0" smtClean="0">
                <a:solidFill>
                  <a:srgbClr val="336600"/>
                </a:solidFill>
                <a:latin typeface="Comic Sans MS" pitchFamily="66" charset="0"/>
              </a:rPr>
              <a:t>NON-NUCLEOSIDE REVERSE TRANSCRIPTASE INHIBITORS (NNRTIS)</a:t>
            </a:r>
            <a:endParaRPr lang="en-US" sz="2800" dirty="0" smtClean="0">
              <a:solidFill>
                <a:srgbClr val="336600"/>
              </a:solidFill>
              <a:latin typeface="Comic Sans MS" pitchFamily="66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 smtClean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b="1" dirty="0" smtClean="0"/>
              <a:t>E.g. </a:t>
            </a:r>
            <a:r>
              <a:rPr lang="en-US" sz="2400" b="1" dirty="0" err="1" smtClean="0"/>
              <a:t>Nevirapine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efavirenz</a:t>
            </a:r>
            <a:r>
              <a:rPr lang="en-US" sz="2400" b="1" dirty="0" smtClean="0"/>
              <a:t>, </a:t>
            </a:r>
            <a:r>
              <a:rPr lang="en-US" sz="2400" dirty="0" err="1" smtClean="0"/>
              <a:t>delavirdine</a:t>
            </a:r>
            <a:endParaRPr lang="en-US" sz="2400" u="sng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b="1" u="sng" dirty="0" err="1" smtClean="0"/>
              <a:t>Adm</a:t>
            </a:r>
            <a:r>
              <a:rPr lang="en-US" sz="2400" dirty="0"/>
              <a:t>: oral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b="1" u="sng" dirty="0"/>
              <a:t>Abs</a:t>
            </a:r>
            <a:r>
              <a:rPr lang="en-US" sz="2400" dirty="0"/>
              <a:t>: good;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/>
              <a:t>		</a:t>
            </a:r>
            <a:r>
              <a:rPr lang="en-US" sz="2400" dirty="0">
                <a:cs typeface="Arial" charset="0"/>
              </a:rPr>
              <a:t>♦</a:t>
            </a:r>
            <a:r>
              <a:rPr lang="en-US" sz="2400" dirty="0"/>
              <a:t> </a:t>
            </a:r>
            <a:r>
              <a:rPr lang="en-US" sz="2400" b="1" dirty="0" err="1"/>
              <a:t>Efavirenz</a:t>
            </a:r>
            <a:r>
              <a:rPr lang="en-US" sz="2400" dirty="0"/>
              <a:t> - avoid taking w/ fatty meals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b="1" u="sng" dirty="0"/>
              <a:t>Distribution</a:t>
            </a:r>
            <a:r>
              <a:rPr lang="en-US" sz="2400" dirty="0"/>
              <a:t>: wide including CSF, Placenta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>
                <a:cs typeface="Arial" charset="0"/>
              </a:rPr>
              <a:t>	</a:t>
            </a:r>
            <a:endParaRPr lang="en-US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b="1" u="sng" dirty="0"/>
              <a:t>Elimination</a:t>
            </a:r>
            <a:r>
              <a:rPr lang="en-US" sz="2400" u="sng" dirty="0"/>
              <a:t>:</a:t>
            </a:r>
            <a:r>
              <a:rPr lang="en-US" sz="2400" dirty="0"/>
              <a:t> </a:t>
            </a:r>
            <a:r>
              <a:rPr lang="en-US" sz="2400" dirty="0" smtClean="0"/>
              <a:t>metabolized (NB</a:t>
            </a:r>
            <a:r>
              <a:rPr lang="en-US" sz="2400" dirty="0"/>
              <a:t>. liver </a:t>
            </a:r>
            <a:r>
              <a:rPr lang="en-US" sz="2400" dirty="0" err="1"/>
              <a:t>fxn</a:t>
            </a:r>
            <a:r>
              <a:rPr lang="en-US" sz="2400" dirty="0"/>
              <a:t>)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/>
              <a:t>		</a:t>
            </a:r>
            <a:r>
              <a:rPr lang="en-US" sz="2400" b="1" dirty="0"/>
              <a:t>T</a:t>
            </a:r>
            <a:r>
              <a:rPr lang="en-US" sz="2400" b="1" baseline="-25000" dirty="0"/>
              <a:t>1/2-</a:t>
            </a:r>
            <a:r>
              <a:rPr lang="en-US" sz="2400" b="1" dirty="0"/>
              <a:t> long for </a:t>
            </a:r>
            <a:r>
              <a:rPr lang="en-US" sz="2400" b="1" dirty="0" err="1"/>
              <a:t>Efavirenz</a:t>
            </a:r>
            <a:r>
              <a:rPr lang="en-US" sz="2400" b="1" dirty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534400" cy="6629400"/>
          </a:xfrm>
        </p:spPr>
        <p:txBody>
          <a:bodyPr/>
          <a:lstStyle/>
          <a:p>
            <a:pPr>
              <a:buFontTx/>
              <a:buNone/>
            </a:pPr>
            <a:r>
              <a:rPr lang="en-US" sz="2800" b="1" u="sng" dirty="0">
                <a:solidFill>
                  <a:srgbClr val="006600"/>
                </a:solidFill>
                <a:latin typeface="Comic Sans MS" pitchFamily="66" charset="0"/>
              </a:rPr>
              <a:t>NNRTIs </a:t>
            </a:r>
            <a:r>
              <a:rPr lang="en-US" sz="2800" b="1" u="sng" dirty="0" smtClean="0">
                <a:solidFill>
                  <a:srgbClr val="006600"/>
                </a:solidFill>
                <a:latin typeface="Comic Sans MS" pitchFamily="66" charset="0"/>
              </a:rPr>
              <a:t>S/E</a:t>
            </a:r>
            <a:endParaRPr lang="en-US" sz="2800" b="1" u="sng" dirty="0">
              <a:solidFill>
                <a:srgbClr val="006600"/>
              </a:solidFill>
              <a:latin typeface="Comic Sans MS" pitchFamily="66" charset="0"/>
            </a:endParaRPr>
          </a:p>
          <a:p>
            <a:pPr>
              <a:buFontTx/>
              <a:buNone/>
            </a:pPr>
            <a:r>
              <a:rPr lang="en-US" sz="2400" dirty="0"/>
              <a:t>1. Hypersensitivity </a:t>
            </a:r>
            <a:r>
              <a:rPr lang="en-US" sz="2400" dirty="0" err="1"/>
              <a:t>rxns</a:t>
            </a:r>
            <a:r>
              <a:rPr lang="en-US" sz="2400" dirty="0"/>
              <a:t> e.g. SJS (</a:t>
            </a:r>
            <a:r>
              <a:rPr lang="en-US" sz="2400" dirty="0" smtClean="0"/>
              <a:t>NVP, </a:t>
            </a:r>
            <a:r>
              <a:rPr lang="en-US" sz="2400" dirty="0"/>
              <a:t>EFV)</a:t>
            </a:r>
          </a:p>
          <a:p>
            <a:pPr>
              <a:buFontTx/>
              <a:buNone/>
            </a:pPr>
            <a:r>
              <a:rPr lang="en-US" sz="2400" dirty="0"/>
              <a:t>	Highest w</a:t>
            </a:r>
            <a:r>
              <a:rPr lang="en-US" sz="2400" dirty="0" smtClean="0"/>
              <a:t>/ NVP</a:t>
            </a:r>
            <a:endParaRPr lang="en-US" sz="2400" dirty="0"/>
          </a:p>
          <a:p>
            <a:pPr>
              <a:buFontTx/>
              <a:buNone/>
            </a:pPr>
            <a:r>
              <a:rPr lang="en-US" sz="2400" dirty="0"/>
              <a:t>	Discontinue use if severe</a:t>
            </a:r>
          </a:p>
          <a:p>
            <a:pPr>
              <a:buFontTx/>
              <a:buNone/>
            </a:pPr>
            <a:endParaRPr lang="en-US" sz="2400" dirty="0"/>
          </a:p>
          <a:p>
            <a:pPr>
              <a:buFontTx/>
              <a:buNone/>
            </a:pPr>
            <a:r>
              <a:rPr lang="en-US" sz="2400" dirty="0"/>
              <a:t>2. CNS toxicity (EFV) </a:t>
            </a:r>
            <a:endParaRPr lang="en-US" sz="2400" dirty="0" smtClean="0"/>
          </a:p>
          <a:p>
            <a:pPr>
              <a:buFontTx/>
              <a:buNone/>
            </a:pPr>
            <a:r>
              <a:rPr lang="en-US" sz="2400" dirty="0" smtClean="0"/>
              <a:t>3</a:t>
            </a:r>
            <a:r>
              <a:rPr lang="en-US" sz="2400" dirty="0"/>
              <a:t>. Hepatitis (</a:t>
            </a:r>
            <a:r>
              <a:rPr lang="en-US" sz="2400" dirty="0" smtClean="0"/>
              <a:t>NVP, </a:t>
            </a:r>
            <a:r>
              <a:rPr lang="en-US" sz="2400" dirty="0"/>
              <a:t>monitor liver</a:t>
            </a:r>
            <a:r>
              <a:rPr lang="en-US" sz="2400" dirty="0" smtClean="0"/>
              <a:t>)</a:t>
            </a:r>
            <a:endParaRPr lang="en-US" sz="2400" dirty="0"/>
          </a:p>
          <a:p>
            <a:pPr>
              <a:buFontTx/>
              <a:buNone/>
            </a:pPr>
            <a:r>
              <a:rPr lang="en-US" sz="2400" dirty="0"/>
              <a:t>4. GIT irritation – nausea, vomiting, </a:t>
            </a:r>
            <a:r>
              <a:rPr lang="en-US" sz="2400" dirty="0" smtClean="0"/>
              <a:t>diarrhea</a:t>
            </a:r>
            <a:endParaRPr lang="en-US" sz="2400" dirty="0"/>
          </a:p>
          <a:p>
            <a:pPr>
              <a:buFontTx/>
              <a:buNone/>
            </a:pPr>
            <a:r>
              <a:rPr lang="en-US" sz="2400" dirty="0"/>
              <a:t>5. </a:t>
            </a:r>
            <a:r>
              <a:rPr lang="en-US" sz="2400" dirty="0" err="1"/>
              <a:t>Fetotoxic</a:t>
            </a:r>
            <a:r>
              <a:rPr lang="en-US" sz="2400" dirty="0"/>
              <a:t> (EFV- avoid in pregnancy)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304800"/>
            <a:ext cx="8610600" cy="632460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US" sz="2400" b="1" dirty="0">
                <a:solidFill>
                  <a:srgbClr val="336600"/>
                </a:solidFill>
                <a:latin typeface="Comic Sans MS" pitchFamily="66" charset="0"/>
              </a:rPr>
              <a:t>PROTEASE </a:t>
            </a:r>
            <a:r>
              <a:rPr lang="en-US" sz="2400" b="1" dirty="0" smtClean="0">
                <a:solidFill>
                  <a:srgbClr val="336600"/>
                </a:solidFill>
                <a:latin typeface="Comic Sans MS" pitchFamily="66" charset="0"/>
              </a:rPr>
              <a:t>INHIBITORS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en-US" sz="2400" b="1" dirty="0">
              <a:solidFill>
                <a:srgbClr val="336600"/>
              </a:solidFill>
              <a:latin typeface="Comic Sans MS" pitchFamily="66" charset="0"/>
            </a:endParaRP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US" sz="2400" b="1" dirty="0" err="1" smtClean="0"/>
              <a:t>E.g</a:t>
            </a:r>
            <a:r>
              <a:rPr lang="en-US" sz="2400" b="1" dirty="0" smtClean="0"/>
              <a:t> </a:t>
            </a:r>
            <a:r>
              <a:rPr lang="en-US" sz="2400" b="1" dirty="0" err="1"/>
              <a:t>Lopinavir</a:t>
            </a:r>
            <a:r>
              <a:rPr lang="en-US" sz="2400" b="1" dirty="0"/>
              <a:t>, </a:t>
            </a:r>
            <a:r>
              <a:rPr lang="en-US" sz="2400" b="1" dirty="0" err="1"/>
              <a:t>Ritonavir</a:t>
            </a:r>
            <a:r>
              <a:rPr lang="en-US" sz="2400" b="1" dirty="0"/>
              <a:t>, </a:t>
            </a:r>
            <a:r>
              <a:rPr lang="en-US" sz="2400" b="1" dirty="0" err="1"/>
              <a:t>saquinavir</a:t>
            </a:r>
            <a:r>
              <a:rPr lang="en-US" sz="2400" b="1" dirty="0"/>
              <a:t>, </a:t>
            </a:r>
            <a:r>
              <a:rPr lang="en-US" sz="2400" b="1" dirty="0" err="1" smtClean="0"/>
              <a:t>Indivavir</a:t>
            </a:r>
            <a:endParaRPr lang="en-US" sz="2400" b="1" dirty="0" smtClean="0"/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en-US" sz="2400" b="1" dirty="0" smtClean="0"/>
          </a:p>
          <a:p>
            <a:pPr>
              <a:buFontTx/>
              <a:buNone/>
            </a:pPr>
            <a:r>
              <a:rPr lang="en-US" sz="2400" dirty="0" smtClean="0"/>
              <a:t>(</a:t>
            </a:r>
            <a:r>
              <a:rPr lang="en-US" sz="2400" dirty="0" err="1" smtClean="0"/>
              <a:t>Ritonavir</a:t>
            </a:r>
            <a:r>
              <a:rPr lang="en-US" sz="2400" dirty="0" smtClean="0"/>
              <a:t> – not used because of toxicities</a:t>
            </a:r>
          </a:p>
          <a:p>
            <a:pPr>
              <a:buFontTx/>
              <a:buNone/>
            </a:pPr>
            <a:r>
              <a:rPr lang="en-US" sz="2400" b="1" u="sng" dirty="0" err="1" smtClean="0"/>
              <a:t>Adm</a:t>
            </a:r>
            <a:r>
              <a:rPr lang="en-US" sz="2400" dirty="0" smtClean="0"/>
              <a:t>: oral</a:t>
            </a:r>
          </a:p>
          <a:p>
            <a:pPr>
              <a:buFontTx/>
              <a:buNone/>
            </a:pPr>
            <a:r>
              <a:rPr lang="en-US" sz="2400" b="1" u="sng" dirty="0" err="1" smtClean="0"/>
              <a:t>Distr</a:t>
            </a:r>
            <a:r>
              <a:rPr lang="en-US" sz="2400" dirty="0" smtClean="0"/>
              <a:t>:</a:t>
            </a:r>
          </a:p>
          <a:p>
            <a:pPr>
              <a:buFontTx/>
              <a:buNone/>
            </a:pPr>
            <a:r>
              <a:rPr lang="en-US" sz="2400" dirty="0" smtClean="0">
                <a:cs typeface="Arial" charset="0"/>
              </a:rPr>
              <a:t>	●</a:t>
            </a:r>
            <a:r>
              <a:rPr lang="en-US" sz="2400" dirty="0" err="1" smtClean="0"/>
              <a:t>Indinavir</a:t>
            </a:r>
            <a:r>
              <a:rPr lang="en-US" sz="2400" dirty="0" smtClean="0"/>
              <a:t> – wide and highest (of proteases) CSF conc. </a:t>
            </a:r>
          </a:p>
          <a:p>
            <a:pPr>
              <a:buFontTx/>
              <a:buNone/>
            </a:pPr>
            <a:r>
              <a:rPr lang="en-US" sz="2400" b="1" u="sng" dirty="0" smtClean="0"/>
              <a:t>Elimination</a:t>
            </a:r>
            <a:r>
              <a:rPr lang="en-US" sz="2400" dirty="0" smtClean="0"/>
              <a:t>: all fecal </a:t>
            </a:r>
          </a:p>
          <a:p>
            <a:pPr>
              <a:buFontTx/>
              <a:buNone/>
            </a:pPr>
            <a:r>
              <a:rPr lang="en-US" sz="2400" dirty="0" smtClean="0">
                <a:cs typeface="Arial" charset="0"/>
              </a:rPr>
              <a:t>	●</a:t>
            </a:r>
            <a:r>
              <a:rPr lang="en-US" sz="2400" dirty="0" err="1" smtClean="0"/>
              <a:t>Saquinavir</a:t>
            </a:r>
            <a:r>
              <a:rPr lang="en-US" sz="2400" dirty="0" smtClean="0"/>
              <a:t> – </a:t>
            </a:r>
            <a:r>
              <a:rPr lang="en-US" sz="2400" b="1" dirty="0" smtClean="0"/>
              <a:t>sig. 1</a:t>
            </a:r>
            <a:r>
              <a:rPr lang="en-US" sz="2400" b="1" baseline="30000" dirty="0" smtClean="0"/>
              <a:t>st</a:t>
            </a:r>
            <a:r>
              <a:rPr lang="en-US" sz="2400" b="1" dirty="0" smtClean="0"/>
              <a:t> pass metabolism 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en-US" sz="2400" b="1" dirty="0" smtClean="0"/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en-US" sz="2400" b="1" u="sng" dirty="0" smtClean="0">
              <a:solidFill>
                <a:srgbClr val="0066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228600"/>
            <a:ext cx="8610600" cy="6400800"/>
          </a:xfrm>
        </p:spPr>
        <p:txBody>
          <a:bodyPr/>
          <a:lstStyle/>
          <a:p>
            <a:pPr marL="609600" indent="-609600">
              <a:lnSpc>
                <a:spcPct val="150000"/>
              </a:lnSpc>
              <a:buFontTx/>
              <a:buNone/>
            </a:pPr>
            <a:r>
              <a:rPr lang="en-US" sz="2400" b="1" u="sng" dirty="0" smtClean="0">
                <a:solidFill>
                  <a:srgbClr val="006600"/>
                </a:solidFill>
                <a:latin typeface="Comic Sans MS" pitchFamily="66" charset="0"/>
              </a:rPr>
              <a:t>S/E of protease inhibitors</a:t>
            </a:r>
            <a:r>
              <a:rPr lang="en-US" sz="2400" b="1" u="sng" dirty="0" smtClean="0"/>
              <a:t> </a:t>
            </a:r>
            <a:endParaRPr lang="en-US" sz="2400" dirty="0" smtClean="0"/>
          </a:p>
          <a:p>
            <a:pPr marL="609600" indent="-609600">
              <a:lnSpc>
                <a:spcPct val="150000"/>
              </a:lnSpc>
              <a:buFontTx/>
              <a:buAutoNum type="arabicPeriod"/>
            </a:pPr>
            <a:r>
              <a:rPr lang="en-US" sz="2400" dirty="0" smtClean="0"/>
              <a:t>GIT irritation (most common) – e.g. </a:t>
            </a:r>
            <a:r>
              <a:rPr lang="en-US" sz="2400" dirty="0" err="1" smtClean="0"/>
              <a:t>diarrhoea</a:t>
            </a:r>
            <a:endParaRPr lang="en-US" sz="2400" dirty="0" smtClean="0"/>
          </a:p>
          <a:p>
            <a:pPr marL="609600" indent="-609600">
              <a:lnSpc>
                <a:spcPct val="150000"/>
              </a:lnSpc>
              <a:buFontTx/>
              <a:buAutoNum type="arabicPeriod"/>
            </a:pPr>
            <a:r>
              <a:rPr lang="en-US" sz="2400" dirty="0" smtClean="0"/>
              <a:t>Insulin resistance-hyperglycemia, DKA</a:t>
            </a:r>
          </a:p>
          <a:p>
            <a:pPr marL="609600" indent="-609600">
              <a:buFontTx/>
              <a:buNone/>
            </a:pPr>
            <a:r>
              <a:rPr lang="en-US" sz="2400" dirty="0" smtClean="0"/>
              <a:t>3. </a:t>
            </a:r>
            <a:r>
              <a:rPr lang="en-US" sz="2400" dirty="0" err="1" smtClean="0"/>
              <a:t>Lipodystrophy</a:t>
            </a:r>
            <a:r>
              <a:rPr lang="en-US" sz="2400" dirty="0" smtClean="0"/>
              <a:t> - altered body fat distribution – </a:t>
            </a:r>
            <a:r>
              <a:rPr lang="en-US" sz="2400" b="1" dirty="0" smtClean="0"/>
              <a:t>(buffalo hump, </a:t>
            </a:r>
            <a:r>
              <a:rPr lang="en-US" sz="2400" b="1" dirty="0" err="1" smtClean="0"/>
              <a:t>truncal</a:t>
            </a:r>
            <a:r>
              <a:rPr lang="en-US" sz="2400" b="1" dirty="0" smtClean="0"/>
              <a:t> obesity, breast enlargement, facial and peripheral atrophy)</a:t>
            </a:r>
          </a:p>
          <a:p>
            <a:pPr marL="609600" indent="-609600">
              <a:lnSpc>
                <a:spcPct val="150000"/>
              </a:lnSpc>
              <a:buFontTx/>
              <a:buNone/>
            </a:pPr>
            <a:r>
              <a:rPr lang="en-US" sz="2400" dirty="0" smtClean="0"/>
              <a:t>4. Lipid abnormalities </a:t>
            </a:r>
          </a:p>
          <a:p>
            <a:pPr marL="609600" indent="-609600">
              <a:lnSpc>
                <a:spcPct val="150000"/>
              </a:lnSpc>
              <a:buFontTx/>
              <a:buNone/>
            </a:pPr>
            <a:r>
              <a:rPr lang="en-US" sz="2400" dirty="0" smtClean="0"/>
              <a:t>5. </a:t>
            </a:r>
            <a:r>
              <a:rPr lang="en-US" sz="2400" dirty="0" err="1" smtClean="0"/>
              <a:t>Osteopenia</a:t>
            </a:r>
            <a:endParaRPr lang="en-US" sz="2400" dirty="0" smtClean="0"/>
          </a:p>
          <a:p>
            <a:pPr>
              <a:buFontTx/>
              <a:buNone/>
            </a:pPr>
            <a:endParaRPr lang="en-US" sz="2400" b="1" dirty="0"/>
          </a:p>
          <a:p>
            <a:pPr>
              <a:buFontTx/>
              <a:buNone/>
            </a:pPr>
            <a:r>
              <a:rPr lang="en-US" sz="2400" dirty="0">
                <a:cs typeface="Arial" charset="0"/>
              </a:rPr>
              <a:t>	</a:t>
            </a:r>
            <a:endParaRPr lang="en-US" sz="2400" dirty="0"/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0"/>
            <a:ext cx="8686800" cy="66294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400" b="1" dirty="0">
                <a:solidFill>
                  <a:srgbClr val="006600"/>
                </a:solidFill>
                <a:latin typeface="Comic Sans MS" pitchFamily="66" charset="0"/>
              </a:rPr>
              <a:t>ANTIRETROVIRALS- most significant A/E for </a:t>
            </a:r>
            <a:r>
              <a:rPr lang="en-US" sz="2400" b="1" dirty="0" smtClean="0">
                <a:solidFill>
                  <a:srgbClr val="006600"/>
                </a:solidFill>
                <a:latin typeface="Comic Sans MS" pitchFamily="66" charset="0"/>
              </a:rPr>
              <a:t>some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400" dirty="0">
              <a:solidFill>
                <a:srgbClr val="006600"/>
              </a:solidFill>
              <a:latin typeface="Comic Sans MS" pitchFamily="66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b="1" dirty="0" err="1">
                <a:solidFill>
                  <a:srgbClr val="FF0000"/>
                </a:solidFill>
              </a:rPr>
              <a:t>Zidovudine</a:t>
            </a:r>
            <a:r>
              <a:rPr lang="en-US" sz="2400" b="1" dirty="0">
                <a:solidFill>
                  <a:srgbClr val="FF0000"/>
                </a:solidFill>
              </a:rPr>
              <a:t>: 	</a:t>
            </a:r>
            <a:r>
              <a:rPr lang="en-US" sz="2400" b="1" dirty="0" err="1">
                <a:solidFill>
                  <a:srgbClr val="FF0000"/>
                </a:solidFill>
              </a:rPr>
              <a:t>Myelosuppresion</a:t>
            </a:r>
            <a:endParaRPr lang="en-US" sz="2400" b="1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b="1" dirty="0" err="1">
                <a:solidFill>
                  <a:srgbClr val="FF0000"/>
                </a:solidFill>
              </a:rPr>
              <a:t>Stavudine</a:t>
            </a:r>
            <a:r>
              <a:rPr lang="en-US" sz="2400" b="1" dirty="0">
                <a:solidFill>
                  <a:srgbClr val="FF0000"/>
                </a:solidFill>
              </a:rPr>
              <a:t>: 	Peripheral neuropathy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 err="1"/>
              <a:t>Didanosine</a:t>
            </a:r>
            <a:r>
              <a:rPr lang="en-US" sz="2400" dirty="0"/>
              <a:t>: 	Pancreatitis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 err="1"/>
              <a:t>Lamivudine</a:t>
            </a:r>
            <a:r>
              <a:rPr lang="en-US" sz="2400" dirty="0"/>
              <a:t>: 	Exacerbates </a:t>
            </a:r>
            <a:r>
              <a:rPr lang="en-US" sz="2400" dirty="0" err="1"/>
              <a:t>HepB</a:t>
            </a:r>
            <a:r>
              <a:rPr lang="en-US" sz="2400" dirty="0"/>
              <a:t> on </a:t>
            </a:r>
            <a:r>
              <a:rPr lang="en-US" sz="2400" dirty="0" smtClean="0"/>
              <a:t>stopping</a:t>
            </a:r>
            <a:endParaRPr lang="en-US" sz="24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 err="1"/>
              <a:t>Zalcitabine</a:t>
            </a:r>
            <a:r>
              <a:rPr lang="en-US" sz="2400" dirty="0"/>
              <a:t>: 	Peripheral neuropathy, oral ulceration,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 err="1"/>
              <a:t>Abacavir</a:t>
            </a:r>
            <a:r>
              <a:rPr lang="en-US" sz="2400" dirty="0"/>
              <a:t>: 	Systemic hypersensitivity </a:t>
            </a:r>
            <a:r>
              <a:rPr lang="en-US" sz="2400" dirty="0" err="1" smtClean="0"/>
              <a:t>rxn</a:t>
            </a:r>
            <a:endParaRPr lang="en-US" sz="2400" dirty="0">
              <a:cs typeface="Arial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sz="24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b="1" dirty="0" err="1"/>
              <a:t>Tenofovir</a:t>
            </a:r>
            <a:r>
              <a:rPr lang="en-US" sz="2400" b="1" dirty="0"/>
              <a:t>: 	Exacerbates </a:t>
            </a:r>
            <a:r>
              <a:rPr lang="en-US" sz="2400" b="1" dirty="0" err="1"/>
              <a:t>HepB</a:t>
            </a:r>
            <a:r>
              <a:rPr lang="en-US" sz="2400" b="1" dirty="0"/>
              <a:t> on stopping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4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b="1" dirty="0" err="1">
                <a:solidFill>
                  <a:srgbClr val="FF0000"/>
                </a:solidFill>
              </a:rPr>
              <a:t>Nevirapine</a:t>
            </a:r>
            <a:r>
              <a:rPr lang="en-US" sz="2400" b="1" dirty="0">
                <a:solidFill>
                  <a:srgbClr val="FF0000"/>
                </a:solidFill>
              </a:rPr>
              <a:t>: 	</a:t>
            </a:r>
            <a:r>
              <a:rPr lang="en-US" sz="2400" b="1" dirty="0" err="1">
                <a:solidFill>
                  <a:srgbClr val="FF0000"/>
                </a:solidFill>
              </a:rPr>
              <a:t>Hepatotoxicity</a:t>
            </a:r>
            <a:r>
              <a:rPr lang="en-US" sz="2400" b="1" dirty="0">
                <a:solidFill>
                  <a:srgbClr val="FF0000"/>
                </a:solidFill>
              </a:rPr>
              <a:t>, Skin reactions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b="1" dirty="0" err="1">
                <a:solidFill>
                  <a:srgbClr val="FF0000"/>
                </a:solidFill>
              </a:rPr>
              <a:t>Efavirenz</a:t>
            </a:r>
            <a:r>
              <a:rPr lang="en-US" sz="2400" b="1" dirty="0">
                <a:solidFill>
                  <a:srgbClr val="FF0000"/>
                </a:solidFill>
              </a:rPr>
              <a:t>: 	Neuropsychiatric symptoms, </a:t>
            </a:r>
            <a:r>
              <a:rPr lang="en-US" sz="2400" b="1" dirty="0" err="1">
                <a:solidFill>
                  <a:srgbClr val="FF0000"/>
                </a:solidFill>
              </a:rPr>
              <a:t>teratogenicity</a:t>
            </a:r>
            <a:endParaRPr lang="en-US" sz="2400" b="1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sz="24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 err="1"/>
              <a:t>Indinavir</a:t>
            </a:r>
            <a:r>
              <a:rPr lang="en-US" sz="2400" dirty="0"/>
              <a:t>:	</a:t>
            </a:r>
            <a:r>
              <a:rPr lang="en-US" sz="2400" dirty="0" err="1" smtClean="0"/>
              <a:t>Nephrolithiasis</a:t>
            </a:r>
            <a:r>
              <a:rPr lang="en-US" sz="2400" dirty="0" smtClean="0"/>
              <a:t>(kidney stones), </a:t>
            </a:r>
            <a:r>
              <a:rPr lang="en-US" sz="2400" dirty="0" err="1"/>
              <a:t>hyperbiliribunemia</a:t>
            </a:r>
            <a:endParaRPr lang="en-US" sz="24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b="1" dirty="0" err="1" smtClean="0">
                <a:solidFill>
                  <a:srgbClr val="FF0000"/>
                </a:solidFill>
              </a:rPr>
              <a:t>Ritonavir</a:t>
            </a:r>
            <a:r>
              <a:rPr lang="en-US" sz="2400" b="1" dirty="0" smtClean="0">
                <a:solidFill>
                  <a:srgbClr val="FF0000"/>
                </a:solidFill>
              </a:rPr>
              <a:t>: 	 Liver toxicities, peripheral </a:t>
            </a:r>
            <a:r>
              <a:rPr lang="en-US" sz="2400" b="1" dirty="0" err="1" smtClean="0">
                <a:solidFill>
                  <a:srgbClr val="FF0000"/>
                </a:solidFill>
              </a:rPr>
              <a:t>paresthesia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 err="1" smtClean="0"/>
              <a:t>Saquinavir</a:t>
            </a:r>
            <a:r>
              <a:rPr lang="en-US" sz="2400" dirty="0" smtClean="0"/>
              <a:t>: 	DKA , SJS (rare)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b="1" u="sng" dirty="0" err="1" smtClean="0">
                <a:solidFill>
                  <a:srgbClr val="FF0000"/>
                </a:solidFill>
              </a:rPr>
              <a:t>Lopinavir</a:t>
            </a:r>
            <a:r>
              <a:rPr lang="en-US" sz="2400" b="1" u="sng" dirty="0">
                <a:solidFill>
                  <a:srgbClr val="FF0000"/>
                </a:solidFill>
              </a:rPr>
              <a:t>: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/>
              <a:t>	</a:t>
            </a:r>
            <a:r>
              <a:rPr lang="en-US" sz="2400" b="1" dirty="0" smtClean="0">
                <a:solidFill>
                  <a:srgbClr val="FF0000"/>
                </a:solidFill>
              </a:rPr>
              <a:t>Pancreatitis, </a:t>
            </a:r>
            <a:r>
              <a:rPr lang="en-US" sz="2400" b="1" dirty="0">
                <a:solidFill>
                  <a:srgbClr val="FF0000"/>
                </a:solidFill>
              </a:rPr>
              <a:t>rash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04800"/>
            <a:ext cx="8458200" cy="6096000"/>
          </a:xfrm>
        </p:spPr>
        <p:txBody>
          <a:bodyPr/>
          <a:lstStyle/>
          <a:p>
            <a:pPr>
              <a:buFontTx/>
              <a:buNone/>
            </a:pPr>
            <a:r>
              <a:rPr lang="en-US" sz="2800" b="1" dirty="0">
                <a:solidFill>
                  <a:srgbClr val="336600"/>
                </a:solidFill>
                <a:latin typeface="Comic Sans MS" pitchFamily="66" charset="0"/>
              </a:rPr>
              <a:t>INTERGRASE INHIBITORS</a:t>
            </a:r>
          </a:p>
          <a:p>
            <a:pPr>
              <a:buFontTx/>
              <a:buNone/>
            </a:pPr>
            <a:r>
              <a:rPr lang="en-US" sz="2400" b="1" u="sng" dirty="0" err="1"/>
              <a:t>Mxn</a:t>
            </a:r>
            <a:r>
              <a:rPr lang="en-US" sz="2400" b="1" u="sng" dirty="0"/>
              <a:t>:</a:t>
            </a:r>
            <a:r>
              <a:rPr lang="en-US" sz="2400" dirty="0"/>
              <a:t> </a:t>
            </a:r>
            <a:r>
              <a:rPr lang="en-US" sz="2400" dirty="0" err="1"/>
              <a:t>intergrase</a:t>
            </a:r>
            <a:r>
              <a:rPr lang="en-US" sz="2400" dirty="0"/>
              <a:t> - integrates HIV genetic material into the DNA of human thus the  drug prevents HIV genome from being </a:t>
            </a:r>
            <a:r>
              <a:rPr lang="en-US" sz="2400" dirty="0" err="1"/>
              <a:t>intergrated</a:t>
            </a:r>
            <a:r>
              <a:rPr lang="en-US" sz="2400" dirty="0"/>
              <a:t> into the host genome</a:t>
            </a:r>
          </a:p>
          <a:p>
            <a:pPr>
              <a:buFontTx/>
              <a:buNone/>
            </a:pPr>
            <a:endParaRPr lang="en-US" sz="2400" dirty="0"/>
          </a:p>
          <a:p>
            <a:pPr>
              <a:buFontTx/>
              <a:buNone/>
            </a:pPr>
            <a:r>
              <a:rPr lang="en-US" sz="2400" b="1" u="sng" dirty="0"/>
              <a:t>E.g.</a:t>
            </a:r>
            <a:r>
              <a:rPr lang="en-US" sz="2400" dirty="0"/>
              <a:t> </a:t>
            </a:r>
            <a:r>
              <a:rPr lang="en-US" sz="2400" dirty="0" err="1"/>
              <a:t>Raltegravir</a:t>
            </a:r>
            <a:r>
              <a:rPr lang="en-US" sz="2400" dirty="0"/>
              <a:t>, </a:t>
            </a:r>
            <a:r>
              <a:rPr lang="en-US" sz="2400" dirty="0" err="1"/>
              <a:t>Elvitegravir</a:t>
            </a:r>
            <a:endParaRPr lang="en-US" sz="2400" dirty="0"/>
          </a:p>
          <a:p>
            <a:pPr>
              <a:buFontTx/>
              <a:buNone/>
            </a:pPr>
            <a:r>
              <a:rPr lang="en-US" sz="2400" u="sng" dirty="0" err="1"/>
              <a:t>Adm</a:t>
            </a:r>
            <a:r>
              <a:rPr lang="en-US" sz="2400" u="sng" dirty="0"/>
              <a:t>:</a:t>
            </a:r>
            <a:r>
              <a:rPr lang="en-US" sz="2400" dirty="0"/>
              <a:t> oral</a:t>
            </a:r>
          </a:p>
          <a:p>
            <a:pPr>
              <a:buFontTx/>
              <a:buNone/>
            </a:pPr>
            <a:endParaRPr lang="en-US" sz="2400" b="1" dirty="0"/>
          </a:p>
          <a:p>
            <a:pPr>
              <a:buFontTx/>
              <a:buNone/>
            </a:pPr>
            <a:r>
              <a:rPr lang="en-US" sz="2400" b="1" dirty="0"/>
              <a:t>ADR:</a:t>
            </a:r>
            <a:r>
              <a:rPr lang="en-US" sz="2400" dirty="0"/>
              <a:t> </a:t>
            </a:r>
          </a:p>
          <a:p>
            <a:pPr>
              <a:buFontTx/>
              <a:buNone/>
            </a:pPr>
            <a:r>
              <a:rPr lang="en-US" sz="2400" dirty="0"/>
              <a:t>Common: nausea, dizziness, headache, diarrhea, &amp; pyrexia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"/>
            <a:ext cx="8458200" cy="65532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b="1" dirty="0" smtClean="0">
                <a:latin typeface="Comic Sans MS" pitchFamily="66" charset="0"/>
              </a:rPr>
              <a:t>ANTIFUNGALS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 b="1" dirty="0">
              <a:latin typeface="Comic Sans MS" pitchFamily="66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/>
              <a:t>1. </a:t>
            </a:r>
            <a:r>
              <a:rPr lang="en-US" sz="2800" dirty="0" err="1"/>
              <a:t>Polyene</a:t>
            </a:r>
            <a:r>
              <a:rPr lang="en-US" sz="2800" dirty="0"/>
              <a:t> – </a:t>
            </a:r>
            <a:r>
              <a:rPr lang="en-US" sz="2800" dirty="0" err="1"/>
              <a:t>Amphotericin</a:t>
            </a:r>
            <a:r>
              <a:rPr lang="en-US" sz="2800" dirty="0"/>
              <a:t>, </a:t>
            </a:r>
            <a:r>
              <a:rPr lang="en-US" sz="2800" dirty="0" err="1"/>
              <a:t>natamycin</a:t>
            </a:r>
            <a:r>
              <a:rPr lang="en-US" sz="2800" dirty="0"/>
              <a:t>, </a:t>
            </a:r>
            <a:r>
              <a:rPr lang="en-US" sz="2800" dirty="0" err="1"/>
              <a:t>nystatin</a:t>
            </a:r>
            <a:endParaRPr lang="en-US" sz="28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/>
              <a:t>2. Azoles – </a:t>
            </a:r>
            <a:r>
              <a:rPr lang="en-US" sz="2800" dirty="0" err="1"/>
              <a:t>ketoconazole</a:t>
            </a:r>
            <a:r>
              <a:rPr lang="en-US" sz="2800" dirty="0"/>
              <a:t> etc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/>
              <a:t>3. </a:t>
            </a:r>
            <a:r>
              <a:rPr lang="en-US" sz="2800" dirty="0" err="1"/>
              <a:t>Allyamines</a:t>
            </a:r>
            <a:r>
              <a:rPr lang="en-US" sz="2800" dirty="0"/>
              <a:t> –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/>
              <a:t>4. </a:t>
            </a:r>
            <a:r>
              <a:rPr lang="en-US" sz="2800" dirty="0" err="1"/>
              <a:t>Flucytosine</a:t>
            </a:r>
            <a:endParaRPr lang="en-US" sz="28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/>
              <a:t>5. </a:t>
            </a:r>
            <a:r>
              <a:rPr lang="en-US" sz="2800" dirty="0" err="1"/>
              <a:t>Griseofulvin</a:t>
            </a:r>
            <a:endParaRPr lang="en-US" sz="28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/>
              <a:t>6. Miscellaneous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/>
              <a:t>	</a:t>
            </a:r>
            <a:r>
              <a:rPr lang="en-US" sz="2800" dirty="0" err="1"/>
              <a:t>Tolnaftate</a:t>
            </a:r>
            <a:endParaRPr lang="en-US" sz="28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/>
              <a:t>	</a:t>
            </a:r>
            <a:r>
              <a:rPr lang="en-US" sz="2800" dirty="0" err="1"/>
              <a:t>Ciclopirox</a:t>
            </a:r>
            <a:r>
              <a:rPr lang="en-US" sz="2800" dirty="0"/>
              <a:t> </a:t>
            </a:r>
            <a:r>
              <a:rPr lang="en-US" sz="2800" dirty="0" err="1"/>
              <a:t>olamine</a:t>
            </a:r>
            <a:endParaRPr lang="en-US" sz="28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/>
              <a:t>	Fatty acids e.g. Benzoic </a:t>
            </a:r>
            <a:r>
              <a:rPr lang="en-US" sz="2800" dirty="0" smtClean="0"/>
              <a:t>acid</a:t>
            </a:r>
            <a:endParaRPr lang="en-US" sz="28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/>
              <a:t>	Salicylic acid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/>
              <a:t>	Potassium iodide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/>
              <a:t>	</a:t>
            </a:r>
            <a:r>
              <a:rPr lang="en-US" sz="2800" dirty="0" err="1"/>
              <a:t>Haloprogin</a:t>
            </a:r>
            <a:endParaRPr lang="en-US" sz="28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304800"/>
            <a:ext cx="8458200" cy="62484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800" b="1" dirty="0">
                <a:solidFill>
                  <a:srgbClr val="336600"/>
                </a:solidFill>
                <a:latin typeface="Comic Sans MS" pitchFamily="66" charset="0"/>
              </a:rPr>
              <a:t>ENTRY and FUSION INHIBITORS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4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b="1" dirty="0" err="1"/>
              <a:t>Mxn</a:t>
            </a:r>
            <a:r>
              <a:rPr lang="en-US" sz="2400" dirty="0"/>
              <a:t>: 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/>
              <a:t>HIV binds to CD4 receptors by the protein gp120. Upon binding GP120 deforms facilitating the viral protein gp41 to embed itself into the host cell's plasma membrane to form a pore.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4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b="1" dirty="0"/>
              <a:t>Entry Inhibitors</a:t>
            </a:r>
            <a:r>
              <a:rPr lang="en-US" sz="2400" dirty="0"/>
              <a:t>: bind and inhibit </a:t>
            </a:r>
            <a:r>
              <a:rPr lang="en-US" sz="2400" b="1" dirty="0"/>
              <a:t>either</a:t>
            </a:r>
            <a:r>
              <a:rPr lang="en-US" sz="2400" dirty="0"/>
              <a:t> the surface proteins present on HIV particle that are necessary for attachment to specific host receptors e.g. </a:t>
            </a:r>
            <a:r>
              <a:rPr lang="en-US" sz="2400" dirty="0" err="1"/>
              <a:t>gp</a:t>
            </a:r>
            <a:r>
              <a:rPr lang="en-US" sz="2400" dirty="0"/>
              <a:t> 120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b="1" dirty="0"/>
              <a:t>Or</a:t>
            </a:r>
            <a:r>
              <a:rPr lang="en-US" sz="2400" dirty="0"/>
              <a:t> bind to the specific receptors present on host cells e.g.CD4, CXCR4 or </a:t>
            </a:r>
            <a:r>
              <a:rPr lang="en-US" sz="2400" dirty="0" smtClean="0"/>
              <a:t>CCR5</a:t>
            </a:r>
            <a:endParaRPr lang="en-US" sz="2400" dirty="0"/>
          </a:p>
          <a:p>
            <a:pPr>
              <a:lnSpc>
                <a:spcPct val="80000"/>
              </a:lnSpc>
              <a:buFontTx/>
              <a:buNone/>
            </a:pPr>
            <a:endParaRPr lang="en-US" sz="24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b="1" dirty="0"/>
              <a:t>Fusion inhibitors</a:t>
            </a:r>
            <a:r>
              <a:rPr lang="en-US" sz="2400" dirty="0"/>
              <a:t>: </a:t>
            </a:r>
            <a:r>
              <a:rPr lang="en-US" sz="2400" dirty="0">
                <a:solidFill>
                  <a:srgbClr val="FF0000"/>
                </a:solidFill>
              </a:rPr>
              <a:t>bind to gp41 </a:t>
            </a:r>
            <a:r>
              <a:rPr lang="en-US" sz="2400" dirty="0"/>
              <a:t>thus prevent fusion with cell membrane and the formation of a pore that the </a:t>
            </a:r>
            <a:r>
              <a:rPr lang="en-US" sz="2400" dirty="0" err="1"/>
              <a:t>capsid</a:t>
            </a:r>
            <a:r>
              <a:rPr lang="en-US" sz="2400" dirty="0"/>
              <a:t> needs to enter the cell.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/>
              <a:t> e.g</a:t>
            </a:r>
            <a:r>
              <a:rPr lang="en-US" sz="2400" dirty="0">
                <a:solidFill>
                  <a:srgbClr val="FF0000"/>
                </a:solidFill>
              </a:rPr>
              <a:t>. </a:t>
            </a:r>
            <a:r>
              <a:rPr lang="en-US" sz="2400" dirty="0" err="1" smtClean="0">
                <a:solidFill>
                  <a:srgbClr val="FF0000"/>
                </a:solidFill>
              </a:rPr>
              <a:t>Enfuvirtide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228600"/>
            <a:ext cx="8610600" cy="63246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 b="1" dirty="0">
                <a:solidFill>
                  <a:srgbClr val="006600"/>
                </a:solidFill>
                <a:latin typeface="Comic Sans MS" pitchFamily="66" charset="0"/>
              </a:rPr>
              <a:t>ENFUVIRTIDE</a:t>
            </a:r>
            <a:endParaRPr lang="en-US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 err="1"/>
              <a:t>Adm</a:t>
            </a:r>
            <a:r>
              <a:rPr lang="en-US" sz="2400" dirty="0"/>
              <a:t>: Subcutaneous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/>
              <a:t>S/E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>
                <a:cs typeface="Arial" charset="0"/>
              </a:rPr>
              <a:t>♦ </a:t>
            </a:r>
            <a:r>
              <a:rPr lang="en-US" sz="2400" dirty="0"/>
              <a:t>Hypersensitivity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>
                <a:cs typeface="Arial" charset="0"/>
              </a:rPr>
              <a:t>♦</a:t>
            </a:r>
            <a:r>
              <a:rPr lang="en-US" sz="2400" dirty="0"/>
              <a:t> Local injection site </a:t>
            </a:r>
            <a:r>
              <a:rPr lang="en-US" sz="2400" dirty="0" err="1"/>
              <a:t>rxns</a:t>
            </a:r>
            <a:endParaRPr lang="en-US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>
                <a:cs typeface="Arial" charset="0"/>
              </a:rPr>
              <a:t>♦</a:t>
            </a:r>
            <a:r>
              <a:rPr lang="en-US" sz="2400" dirty="0"/>
              <a:t> Peripheral neuropathy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400" b="1" dirty="0">
              <a:solidFill>
                <a:srgbClr val="0066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US" sz="2800" b="1" dirty="0">
                <a:solidFill>
                  <a:srgbClr val="006600"/>
                </a:solidFill>
                <a:latin typeface="Comic Sans MS" pitchFamily="66" charset="0"/>
              </a:rPr>
              <a:t>GOALS OF ARV THERAPY (it is part of a Comprehensive Care)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800" dirty="0"/>
              <a:t>suppression of HIV </a:t>
            </a:r>
            <a:r>
              <a:rPr lang="en-US" sz="2800" dirty="0" smtClean="0"/>
              <a:t>replication</a:t>
            </a:r>
            <a:endParaRPr lang="en-US" sz="2800" dirty="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800" dirty="0"/>
              <a:t>Restore &amp; preserve immune </a:t>
            </a:r>
            <a:r>
              <a:rPr lang="en-US" sz="2800" dirty="0" err="1"/>
              <a:t>fxn</a:t>
            </a:r>
            <a:r>
              <a:rPr lang="en-US" sz="2800" dirty="0"/>
              <a:t> 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800" dirty="0"/>
              <a:t>Improve quality of life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800" dirty="0"/>
              <a:t>Reduce morbidity and mortality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endParaRPr lang="en-US" sz="2800" dirty="0"/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US" sz="2800" b="1" dirty="0"/>
              <a:t>Factors to consider before initiating </a:t>
            </a:r>
            <a:r>
              <a:rPr lang="en-US" sz="2800" b="1" dirty="0" smtClean="0"/>
              <a:t>ARV Therapy</a:t>
            </a:r>
            <a:endParaRPr lang="en-US" sz="2800" b="1" dirty="0"/>
          </a:p>
          <a:p>
            <a:pPr marL="609600" indent="-609600">
              <a:lnSpc>
                <a:spcPct val="80000"/>
              </a:lnSpc>
            </a:pPr>
            <a:r>
              <a:rPr lang="en-US" sz="2800" dirty="0" smtClean="0"/>
              <a:t>Adherence</a:t>
            </a:r>
            <a:endParaRPr lang="en-US" sz="2800" dirty="0"/>
          </a:p>
          <a:p>
            <a:pPr marL="609600" indent="-609600">
              <a:lnSpc>
                <a:spcPct val="80000"/>
              </a:lnSpc>
            </a:pPr>
            <a:r>
              <a:rPr lang="en-US" sz="2800" dirty="0" err="1"/>
              <a:t>Avalability</a:t>
            </a:r>
            <a:r>
              <a:rPr lang="en-US" sz="2800" dirty="0"/>
              <a:t>, </a:t>
            </a:r>
            <a:endParaRPr lang="en-US" sz="2800" dirty="0" smtClean="0"/>
          </a:p>
          <a:p>
            <a:pPr marL="609600" indent="-609600">
              <a:lnSpc>
                <a:spcPct val="80000"/>
              </a:lnSpc>
            </a:pPr>
            <a:r>
              <a:rPr lang="en-US" sz="2800" dirty="0" smtClean="0"/>
              <a:t>Accessibility </a:t>
            </a:r>
            <a:r>
              <a:rPr lang="en-US" sz="2800" dirty="0"/>
              <a:t>and affordability of RX</a:t>
            </a:r>
          </a:p>
          <a:p>
            <a:pPr marL="609600" indent="-609600">
              <a:lnSpc>
                <a:spcPct val="80000"/>
              </a:lnSpc>
            </a:pPr>
            <a:r>
              <a:rPr lang="en-US" sz="2800" dirty="0"/>
              <a:t>Supporting services- </a:t>
            </a:r>
            <a:r>
              <a:rPr lang="en-US" sz="2800" dirty="0" smtClean="0"/>
              <a:t>social</a:t>
            </a:r>
            <a:r>
              <a:rPr lang="en-US" sz="2800" dirty="0"/>
              <a:t>, nutrition, </a:t>
            </a:r>
            <a:r>
              <a:rPr lang="en-US" sz="2800" dirty="0" smtClean="0"/>
              <a:t>counseling</a:t>
            </a:r>
            <a:endParaRPr lang="en-US" sz="28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81000" y="2590800"/>
            <a:ext cx="8229600" cy="1143000"/>
          </a:xfrm>
        </p:spPr>
        <p:txBody>
          <a:bodyPr/>
          <a:lstStyle/>
          <a:p>
            <a:r>
              <a:rPr lang="en-US" sz="6000" b="1" dirty="0" smtClean="0"/>
              <a:t>THANK YOU</a:t>
            </a:r>
            <a:endParaRPr lang="en-US" sz="6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3276600" y="641350"/>
            <a:ext cx="28844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003300"/>
                </a:solidFill>
                <a:latin typeface="Comic Sans MS" pitchFamily="66" charset="0"/>
              </a:rPr>
              <a:t>ANTIFUNGALS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533400" y="1804988"/>
            <a:ext cx="286702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latin typeface="Comic Sans MS" pitchFamily="66" charset="0"/>
              </a:rPr>
              <a:t>ALTERATION OF </a:t>
            </a:r>
          </a:p>
          <a:p>
            <a:r>
              <a:rPr lang="en-US" sz="2000" b="1">
                <a:latin typeface="Comic Sans MS" pitchFamily="66" charset="0"/>
              </a:rPr>
              <a:t>CELL MEMBRANE </a:t>
            </a:r>
          </a:p>
          <a:p>
            <a:r>
              <a:rPr lang="en-US" sz="2000" b="1">
                <a:latin typeface="Comic Sans MS" pitchFamily="66" charset="0"/>
              </a:rPr>
              <a:t>/ WALL PROPERTIES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3810000" y="1881188"/>
            <a:ext cx="25225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latin typeface="Comic Sans MS" pitchFamily="66" charset="0"/>
              </a:rPr>
              <a:t>BLOCK NUCLEIC</a:t>
            </a:r>
          </a:p>
          <a:p>
            <a:r>
              <a:rPr lang="en-US" sz="2000" b="1">
                <a:latin typeface="Comic Sans MS" pitchFamily="66" charset="0"/>
              </a:rPr>
              <a:t>ACID SYNTHESIS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6934200" y="1957388"/>
            <a:ext cx="21875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latin typeface="Comic Sans MS" pitchFamily="66" charset="0"/>
              </a:rPr>
              <a:t>INHIBIT </a:t>
            </a:r>
          </a:p>
          <a:p>
            <a:r>
              <a:rPr lang="en-US" sz="2000" b="1">
                <a:latin typeface="Comic Sans MS" pitchFamily="66" charset="0"/>
              </a:rPr>
              <a:t>MICROTUBULE </a:t>
            </a:r>
          </a:p>
          <a:p>
            <a:r>
              <a:rPr lang="en-US" sz="2000" b="1">
                <a:latin typeface="Comic Sans MS" pitchFamily="66" charset="0"/>
              </a:rPr>
              <a:t>FUNCTION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212725" y="3598863"/>
            <a:ext cx="13890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latin typeface="Comic Sans MS" pitchFamily="66" charset="0"/>
              </a:rPr>
              <a:t>Porin-</a:t>
            </a:r>
          </a:p>
          <a:p>
            <a:r>
              <a:rPr lang="en-US" sz="2000" b="1">
                <a:latin typeface="Comic Sans MS" pitchFamily="66" charset="0"/>
              </a:rPr>
              <a:t>Formation</a:t>
            </a: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1676400" y="3633788"/>
            <a:ext cx="14684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latin typeface="Comic Sans MS" pitchFamily="66" charset="0"/>
              </a:rPr>
              <a:t>Synthesis </a:t>
            </a:r>
          </a:p>
          <a:p>
            <a:r>
              <a:rPr lang="en-US" sz="2000" b="1">
                <a:latin typeface="Comic Sans MS" pitchFamily="66" charset="0"/>
              </a:rPr>
              <a:t>inhibitors</a:t>
            </a:r>
          </a:p>
        </p:txBody>
      </p:sp>
      <p:grpSp>
        <p:nvGrpSpPr>
          <p:cNvPr id="3080" name="Group 8"/>
          <p:cNvGrpSpPr>
            <a:grpSpLocks/>
          </p:cNvGrpSpPr>
          <p:nvPr/>
        </p:nvGrpSpPr>
        <p:grpSpPr bwMode="auto">
          <a:xfrm>
            <a:off x="990600" y="1371600"/>
            <a:ext cx="6400800" cy="457200"/>
            <a:chOff x="624" y="864"/>
            <a:chExt cx="4032" cy="288"/>
          </a:xfrm>
        </p:grpSpPr>
        <p:sp>
          <p:nvSpPr>
            <p:cNvPr id="3081" name="Line 9"/>
            <p:cNvSpPr>
              <a:spLocks noChangeShapeType="1"/>
            </p:cNvSpPr>
            <p:nvPr/>
          </p:nvSpPr>
          <p:spPr bwMode="auto">
            <a:xfrm>
              <a:off x="624" y="864"/>
              <a:ext cx="4032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3082" name="Line 10"/>
            <p:cNvSpPr>
              <a:spLocks noChangeShapeType="1"/>
            </p:cNvSpPr>
            <p:nvPr/>
          </p:nvSpPr>
          <p:spPr bwMode="auto">
            <a:xfrm>
              <a:off x="4656" y="864"/>
              <a:ext cx="0" cy="288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3083" name="Line 11"/>
            <p:cNvSpPr>
              <a:spLocks noChangeShapeType="1"/>
            </p:cNvSpPr>
            <p:nvPr/>
          </p:nvSpPr>
          <p:spPr bwMode="auto">
            <a:xfrm>
              <a:off x="3120" y="864"/>
              <a:ext cx="0" cy="288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3084" name="Line 12"/>
            <p:cNvSpPr>
              <a:spLocks noChangeShapeType="1"/>
            </p:cNvSpPr>
            <p:nvPr/>
          </p:nvSpPr>
          <p:spPr bwMode="auto">
            <a:xfrm>
              <a:off x="624" y="864"/>
              <a:ext cx="0" cy="288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533400" y="2743200"/>
            <a:ext cx="1905000" cy="838200"/>
            <a:chOff x="336" y="1728"/>
            <a:chExt cx="1200" cy="528"/>
          </a:xfrm>
        </p:grpSpPr>
        <p:sp>
          <p:nvSpPr>
            <p:cNvPr id="3086" name="Line 14"/>
            <p:cNvSpPr>
              <a:spLocks noChangeShapeType="1"/>
            </p:cNvSpPr>
            <p:nvPr/>
          </p:nvSpPr>
          <p:spPr bwMode="auto">
            <a:xfrm>
              <a:off x="336" y="2016"/>
              <a:ext cx="1200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3087" name="Line 15"/>
            <p:cNvSpPr>
              <a:spLocks noChangeShapeType="1"/>
            </p:cNvSpPr>
            <p:nvPr/>
          </p:nvSpPr>
          <p:spPr bwMode="auto">
            <a:xfrm>
              <a:off x="336" y="2016"/>
              <a:ext cx="0" cy="24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3088" name="Line 16"/>
            <p:cNvSpPr>
              <a:spLocks noChangeShapeType="1"/>
            </p:cNvSpPr>
            <p:nvPr/>
          </p:nvSpPr>
          <p:spPr bwMode="auto">
            <a:xfrm>
              <a:off x="1536" y="2016"/>
              <a:ext cx="0" cy="24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3089" name="Line 17"/>
            <p:cNvSpPr>
              <a:spLocks noChangeShapeType="1"/>
            </p:cNvSpPr>
            <p:nvPr/>
          </p:nvSpPr>
          <p:spPr bwMode="auto">
            <a:xfrm>
              <a:off x="864" y="1728"/>
              <a:ext cx="0" cy="24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090" name="Text Box 18"/>
          <p:cNvSpPr txBox="1">
            <a:spLocks noChangeArrowheads="1"/>
          </p:cNvSpPr>
          <p:nvPr/>
        </p:nvSpPr>
        <p:spPr bwMode="auto">
          <a:xfrm>
            <a:off x="228600" y="5638800"/>
            <a:ext cx="2475358" cy="1323439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dirty="0" err="1">
                <a:latin typeface="Comic Sans MS" pitchFamily="66" charset="0"/>
              </a:rPr>
              <a:t>Polyene</a:t>
            </a:r>
            <a:r>
              <a:rPr lang="en-US" sz="2000" b="1" dirty="0">
                <a:latin typeface="Comic Sans MS" pitchFamily="66" charset="0"/>
              </a:rPr>
              <a:t> antibiotics</a:t>
            </a:r>
          </a:p>
          <a:p>
            <a:r>
              <a:rPr lang="en-US" sz="2000" b="1" dirty="0">
                <a:latin typeface="Comic Sans MS" pitchFamily="66" charset="0"/>
                <a:sym typeface="Symbol" pitchFamily="18" charset="2"/>
              </a:rPr>
              <a:t> </a:t>
            </a:r>
            <a:r>
              <a:rPr lang="en-US" sz="2000" b="1" dirty="0" err="1">
                <a:solidFill>
                  <a:srgbClr val="FF0000"/>
                </a:solidFill>
                <a:latin typeface="Comic Sans MS" pitchFamily="66" charset="0"/>
                <a:sym typeface="Symbol" pitchFamily="18" charset="2"/>
              </a:rPr>
              <a:t>Amphotericin</a:t>
            </a:r>
            <a:r>
              <a:rPr lang="en-US" sz="2000" b="1" dirty="0">
                <a:solidFill>
                  <a:srgbClr val="FF0000"/>
                </a:solidFill>
                <a:latin typeface="Comic Sans MS" pitchFamily="66" charset="0"/>
                <a:sym typeface="Symbol" pitchFamily="18" charset="2"/>
              </a:rPr>
              <a:t> B</a:t>
            </a:r>
          </a:p>
          <a:p>
            <a:pPr>
              <a:buFont typeface="Symbol"/>
              <a:buChar char="¨"/>
            </a:pPr>
            <a:r>
              <a:rPr lang="en-US" sz="2000" b="1" dirty="0" err="1" smtClean="0">
                <a:solidFill>
                  <a:srgbClr val="FF0000"/>
                </a:solidFill>
                <a:latin typeface="Comic Sans MS" pitchFamily="66" charset="0"/>
                <a:sym typeface="Symbol" pitchFamily="18" charset="2"/>
              </a:rPr>
              <a:t>Nystatin</a:t>
            </a:r>
            <a:endParaRPr lang="en-US" sz="2000" b="1" dirty="0" smtClean="0">
              <a:solidFill>
                <a:srgbClr val="FF0000"/>
              </a:solidFill>
              <a:latin typeface="Comic Sans MS" pitchFamily="66" charset="0"/>
              <a:sym typeface="Symbol" pitchFamily="18" charset="2"/>
            </a:endParaRPr>
          </a:p>
          <a:p>
            <a:pPr>
              <a:buFont typeface="Symbol"/>
              <a:buChar char="¨"/>
            </a:pPr>
            <a:r>
              <a:rPr lang="en-US" sz="2000" b="1" dirty="0" err="1" smtClean="0">
                <a:solidFill>
                  <a:srgbClr val="FF0000"/>
                </a:solidFill>
                <a:latin typeface="Comic Sans MS" pitchFamily="66" charset="0"/>
                <a:sym typeface="Symbol" pitchFamily="18" charset="2"/>
              </a:rPr>
              <a:t>Natamycin</a:t>
            </a:r>
            <a:endParaRPr lang="en-US" sz="20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091" name="Line 19"/>
          <p:cNvSpPr>
            <a:spLocks noChangeShapeType="1"/>
          </p:cNvSpPr>
          <p:nvPr/>
        </p:nvSpPr>
        <p:spPr bwMode="auto">
          <a:xfrm>
            <a:off x="533400" y="4191000"/>
            <a:ext cx="0" cy="1447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3092" name="Text Box 20"/>
          <p:cNvSpPr txBox="1">
            <a:spLocks noChangeArrowheads="1"/>
          </p:cNvSpPr>
          <p:nvPr/>
        </p:nvSpPr>
        <p:spPr bwMode="auto">
          <a:xfrm>
            <a:off x="4267200" y="3100388"/>
            <a:ext cx="1531938" cy="3968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FF0000"/>
                </a:solidFill>
                <a:latin typeface="Comic Sans MS" pitchFamily="66" charset="0"/>
              </a:rPr>
              <a:t>Flucytosine</a:t>
            </a:r>
          </a:p>
        </p:txBody>
      </p:sp>
      <p:sp>
        <p:nvSpPr>
          <p:cNvPr id="3093" name="Text Box 21"/>
          <p:cNvSpPr txBox="1">
            <a:spLocks noChangeArrowheads="1"/>
          </p:cNvSpPr>
          <p:nvPr/>
        </p:nvSpPr>
        <p:spPr bwMode="auto">
          <a:xfrm>
            <a:off x="6858000" y="3405188"/>
            <a:ext cx="1608138" cy="3968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FF0000"/>
                </a:solidFill>
                <a:latin typeface="Comic Sans MS" pitchFamily="66" charset="0"/>
              </a:rPr>
              <a:t>Griseofulvin</a:t>
            </a:r>
          </a:p>
        </p:txBody>
      </p:sp>
      <p:sp>
        <p:nvSpPr>
          <p:cNvPr id="3094" name="Text Box 22"/>
          <p:cNvSpPr txBox="1">
            <a:spLocks noChangeArrowheads="1"/>
          </p:cNvSpPr>
          <p:nvPr/>
        </p:nvSpPr>
        <p:spPr bwMode="auto">
          <a:xfrm>
            <a:off x="1676400" y="4495800"/>
            <a:ext cx="3713163" cy="10064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FF0000"/>
                </a:solidFill>
                <a:latin typeface="Comic Sans MS" pitchFamily="66" charset="0"/>
              </a:rPr>
              <a:t>1.Azoles  </a:t>
            </a:r>
          </a:p>
          <a:p>
            <a:r>
              <a:rPr lang="en-US" sz="2000" b="1">
                <a:solidFill>
                  <a:srgbClr val="FF0000"/>
                </a:solidFill>
                <a:latin typeface="Comic Sans MS" pitchFamily="66" charset="0"/>
              </a:rPr>
              <a:t>2.Allylamines</a:t>
            </a:r>
          </a:p>
          <a:p>
            <a:r>
              <a:rPr lang="en-US" sz="2000" b="1">
                <a:solidFill>
                  <a:srgbClr val="FF0000"/>
                </a:solidFill>
                <a:latin typeface="Comic Sans MS" pitchFamily="66" charset="0"/>
              </a:rPr>
              <a:t>3.Glucan synthesis inhibitors</a:t>
            </a:r>
          </a:p>
        </p:txBody>
      </p:sp>
      <p:sp>
        <p:nvSpPr>
          <p:cNvPr id="3095" name="Line 23"/>
          <p:cNvSpPr>
            <a:spLocks noChangeShapeType="1"/>
          </p:cNvSpPr>
          <p:nvPr/>
        </p:nvSpPr>
        <p:spPr bwMode="auto">
          <a:xfrm>
            <a:off x="2438400" y="42672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3096" name="Line 24"/>
          <p:cNvSpPr>
            <a:spLocks noChangeShapeType="1"/>
          </p:cNvSpPr>
          <p:nvPr/>
        </p:nvSpPr>
        <p:spPr bwMode="auto">
          <a:xfrm>
            <a:off x="5029200" y="25146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097" name="Line 25"/>
          <p:cNvSpPr>
            <a:spLocks noChangeShapeType="1"/>
          </p:cNvSpPr>
          <p:nvPr/>
        </p:nvSpPr>
        <p:spPr bwMode="auto">
          <a:xfrm>
            <a:off x="7696200" y="2971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763000" cy="640080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US" sz="2400" b="1" dirty="0">
                <a:solidFill>
                  <a:srgbClr val="CC0000"/>
                </a:solidFill>
                <a:latin typeface="Comic Sans MS" pitchFamily="66" charset="0"/>
              </a:rPr>
              <a:t>A) POLYENE ANTIFUNGALS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en-US" sz="2400" b="1" dirty="0">
              <a:solidFill>
                <a:srgbClr val="CC0000"/>
              </a:solidFill>
              <a:latin typeface="Comic Sans MS" pitchFamily="66" charset="0"/>
            </a:endParaRP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400" b="1" dirty="0" smtClean="0">
                <a:solidFill>
                  <a:srgbClr val="336600"/>
                </a:solidFill>
                <a:latin typeface="Comic Sans MS" pitchFamily="66" charset="0"/>
              </a:rPr>
              <a:t>AMPHOTERICIN B</a:t>
            </a:r>
            <a:endParaRPr lang="en-US" sz="2400" dirty="0"/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US" sz="2400" b="1" dirty="0" err="1"/>
              <a:t>Mxn</a:t>
            </a:r>
            <a:r>
              <a:rPr lang="en-US" sz="2400" dirty="0"/>
              <a:t>: </a:t>
            </a:r>
            <a:r>
              <a:rPr lang="en-US" sz="2400" dirty="0" smtClean="0"/>
              <a:t>Forms </a:t>
            </a:r>
            <a:r>
              <a:rPr lang="en-US" sz="2400" dirty="0"/>
              <a:t>pores and alters membrane permeability leading to loss of cellular constituents especially K+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en-US" sz="2400" dirty="0"/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US" sz="2400" b="1" dirty="0"/>
              <a:t>Spectrum</a:t>
            </a:r>
            <a:r>
              <a:rPr lang="en-US" sz="2400" dirty="0"/>
              <a:t>: The </a:t>
            </a:r>
            <a:r>
              <a:rPr lang="en-US" sz="2400" b="1" dirty="0"/>
              <a:t>most broad </a:t>
            </a:r>
            <a:r>
              <a:rPr lang="en-US" sz="2400" dirty="0"/>
              <a:t>spectrum antifungal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US" sz="2400" dirty="0">
                <a:cs typeface="Arial" charset="0"/>
              </a:rPr>
              <a:t>♦  </a:t>
            </a:r>
            <a:r>
              <a:rPr lang="en-US" sz="2400" dirty="0"/>
              <a:t>Most fungi and yeast (</a:t>
            </a:r>
            <a:r>
              <a:rPr lang="en-US" sz="2400" b="1" dirty="0"/>
              <a:t>**</a:t>
            </a:r>
            <a:r>
              <a:rPr lang="en-US" sz="2400" dirty="0" err="1">
                <a:solidFill>
                  <a:srgbClr val="FF0000"/>
                </a:solidFill>
              </a:rPr>
              <a:t>Norcadia</a:t>
            </a:r>
            <a:r>
              <a:rPr lang="en-US" sz="2400" dirty="0">
                <a:solidFill>
                  <a:srgbClr val="FF0000"/>
                </a:solidFill>
              </a:rPr>
              <a:t> and </a:t>
            </a:r>
            <a:r>
              <a:rPr lang="en-US" sz="2400" dirty="0" err="1">
                <a:solidFill>
                  <a:srgbClr val="FF0000"/>
                </a:solidFill>
              </a:rPr>
              <a:t>aspergillus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are resistant)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US" sz="2400" dirty="0">
                <a:cs typeface="Arial" charset="0"/>
              </a:rPr>
              <a:t>♦</a:t>
            </a:r>
            <a:r>
              <a:rPr lang="en-US" sz="2400" dirty="0"/>
              <a:t> Amoeba – </a:t>
            </a:r>
            <a:r>
              <a:rPr lang="en-US" sz="2400" dirty="0" err="1"/>
              <a:t>Naegleria</a:t>
            </a:r>
            <a:r>
              <a:rPr lang="en-US" sz="2400" dirty="0"/>
              <a:t> </a:t>
            </a:r>
            <a:r>
              <a:rPr lang="en-US" sz="2400" dirty="0" err="1"/>
              <a:t>fowleri</a:t>
            </a:r>
            <a:r>
              <a:rPr lang="en-US" sz="2400" dirty="0"/>
              <a:t> 	</a:t>
            </a:r>
            <a:r>
              <a:rPr lang="en-US" sz="2400" dirty="0">
                <a:cs typeface="Arial" charset="0"/>
              </a:rPr>
              <a:t>♦ Protozoa:  </a:t>
            </a:r>
            <a:r>
              <a:rPr lang="en-US" sz="2400" dirty="0" err="1">
                <a:cs typeface="Arial" charset="0"/>
              </a:rPr>
              <a:t>Leishmania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Donovani</a:t>
            </a:r>
            <a:endParaRPr lang="en-US" sz="2400" dirty="0"/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en-US" sz="2400" u="sng" dirty="0"/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US" sz="2400" u="sng" dirty="0" err="1"/>
              <a:t>Adm</a:t>
            </a:r>
            <a:r>
              <a:rPr lang="en-US" sz="2400" dirty="0"/>
              <a:t>: IV or </a:t>
            </a:r>
            <a:r>
              <a:rPr lang="en-US" sz="2400" dirty="0" err="1" smtClean="0"/>
              <a:t>intrathecally</a:t>
            </a:r>
            <a:r>
              <a:rPr lang="en-US" sz="2400" dirty="0" smtClean="0"/>
              <a:t> (</a:t>
            </a:r>
            <a:r>
              <a:rPr lang="en-US" sz="2400" dirty="0" err="1" smtClean="0"/>
              <a:t>inj</a:t>
            </a:r>
            <a:r>
              <a:rPr lang="en-US" sz="2400" dirty="0" smtClean="0"/>
              <a:t> in the spinal canal) </a:t>
            </a:r>
            <a:r>
              <a:rPr lang="en-US" sz="2400" dirty="0"/>
              <a:t>for systemic effect (not well abs from GIT or muscle)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US" sz="2400" dirty="0"/>
              <a:t>	Local for local effect (e.g. oral for GIT</a:t>
            </a:r>
            <a:r>
              <a:rPr lang="en-US" sz="2400" dirty="0" smtClean="0"/>
              <a:t>)</a:t>
            </a:r>
            <a:endParaRPr lang="en-US" sz="2400" dirty="0"/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US" sz="2400" u="sng" dirty="0" smtClean="0"/>
              <a:t>Distribution</a:t>
            </a:r>
            <a:r>
              <a:rPr lang="en-US" sz="2400" dirty="0"/>
              <a:t>: widely into body tissues and fluids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US" sz="2400" dirty="0"/>
              <a:t>	</a:t>
            </a:r>
            <a:endParaRPr lang="en-US" sz="2400" dirty="0" smtClean="0"/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US" sz="2400" u="sng" dirty="0" smtClean="0"/>
              <a:t>Elimination</a:t>
            </a:r>
            <a:r>
              <a:rPr lang="en-US" sz="2400" dirty="0"/>
              <a:t>: Largely metabolized, minor renal excretion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304800"/>
            <a:ext cx="8610600" cy="6248400"/>
          </a:xfrm>
        </p:spPr>
        <p:txBody>
          <a:bodyPr/>
          <a:lstStyle/>
          <a:p>
            <a:pPr marL="381000" indent="-381000">
              <a:lnSpc>
                <a:spcPct val="90000"/>
              </a:lnSpc>
              <a:buFontTx/>
              <a:buNone/>
            </a:pPr>
            <a:r>
              <a:rPr lang="en-US" sz="2400" b="1" dirty="0" smtClean="0">
                <a:solidFill>
                  <a:srgbClr val="006600"/>
                </a:solidFill>
                <a:latin typeface="Comic Sans MS" pitchFamily="66" charset="0"/>
              </a:rPr>
              <a:t> </a:t>
            </a:r>
            <a:r>
              <a:rPr lang="en-US" sz="2400" u="sng" dirty="0" smtClean="0"/>
              <a:t>S/E </a:t>
            </a:r>
            <a:r>
              <a:rPr lang="en-US" sz="2400" dirty="0"/>
              <a:t>– is a very toxic drug</a:t>
            </a:r>
          </a:p>
          <a:p>
            <a:pPr marL="381000" indent="-381000">
              <a:lnSpc>
                <a:spcPct val="90000"/>
              </a:lnSpc>
              <a:buFontTx/>
              <a:buNone/>
            </a:pPr>
            <a:r>
              <a:rPr lang="en-US" sz="2400" dirty="0" smtClean="0"/>
              <a:t>	</a:t>
            </a:r>
            <a:r>
              <a:rPr lang="en-US" sz="2400" b="1" dirty="0" smtClean="0"/>
              <a:t>1</a:t>
            </a:r>
            <a:r>
              <a:rPr lang="en-US" sz="2400" b="1" dirty="0"/>
              <a:t>. </a:t>
            </a:r>
            <a:r>
              <a:rPr lang="en-US" sz="2400" b="1" u="sng" dirty="0" err="1"/>
              <a:t>Nephrotoxic</a:t>
            </a:r>
            <a:r>
              <a:rPr lang="en-US" sz="2400" b="1" u="sng" dirty="0"/>
              <a:t>: very common</a:t>
            </a:r>
          </a:p>
          <a:p>
            <a:pPr marL="381000" indent="-381000">
              <a:lnSpc>
                <a:spcPct val="90000"/>
              </a:lnSpc>
              <a:buFontTx/>
              <a:buNone/>
            </a:pPr>
            <a:r>
              <a:rPr lang="en-US" sz="2400" dirty="0"/>
              <a:t>	</a:t>
            </a:r>
            <a:r>
              <a:rPr lang="en-US" sz="2400" dirty="0" smtClean="0"/>
              <a:t> A </a:t>
            </a:r>
            <a:r>
              <a:rPr lang="en-US" sz="2400" dirty="0"/>
              <a:t>reversible component (pre &amp; post infusion N/Saline hydration helps)</a:t>
            </a:r>
          </a:p>
          <a:p>
            <a:pPr marL="381000" indent="-381000">
              <a:lnSpc>
                <a:spcPct val="90000"/>
              </a:lnSpc>
              <a:buFontTx/>
              <a:buNone/>
            </a:pPr>
            <a:r>
              <a:rPr lang="en-US" sz="2400" dirty="0"/>
              <a:t>	</a:t>
            </a:r>
            <a:endParaRPr lang="en-US" sz="2400" dirty="0" smtClean="0"/>
          </a:p>
          <a:p>
            <a:pPr marL="381000" indent="-381000">
              <a:lnSpc>
                <a:spcPct val="90000"/>
              </a:lnSpc>
              <a:buFontTx/>
              <a:buNone/>
            </a:pPr>
            <a:r>
              <a:rPr lang="en-US" sz="2400" dirty="0"/>
              <a:t>	</a:t>
            </a:r>
            <a:r>
              <a:rPr lang="en-US" sz="2400" u="sng" dirty="0"/>
              <a:t>Renal toxicity minimized by</a:t>
            </a:r>
          </a:p>
          <a:p>
            <a:pPr marL="800100" lvl="1" indent="-342900">
              <a:lnSpc>
                <a:spcPct val="90000"/>
              </a:lnSpc>
              <a:buFontTx/>
              <a:buAutoNum type="arabicPeriod"/>
            </a:pPr>
            <a:r>
              <a:rPr lang="en-US" sz="2400" dirty="0"/>
              <a:t>Hydrating patient</a:t>
            </a:r>
          </a:p>
          <a:p>
            <a:pPr marL="800100" lvl="1" indent="-342900">
              <a:lnSpc>
                <a:spcPct val="90000"/>
              </a:lnSpc>
              <a:buFontTx/>
              <a:buAutoNum type="arabicPeriod"/>
            </a:pPr>
            <a:r>
              <a:rPr lang="en-US" sz="2400" dirty="0"/>
              <a:t>Use of low concentrations &amp; compensate by prolonging infusion time </a:t>
            </a:r>
          </a:p>
          <a:p>
            <a:pPr marL="800100" lvl="1" indent="-342900">
              <a:lnSpc>
                <a:spcPct val="90000"/>
              </a:lnSpc>
              <a:buFontTx/>
              <a:buAutoNum type="arabicPeriod"/>
            </a:pPr>
            <a:r>
              <a:rPr lang="en-US" sz="2400" dirty="0"/>
              <a:t>Give drug on alternate </a:t>
            </a:r>
            <a:r>
              <a:rPr lang="en-US" sz="2400" dirty="0" smtClean="0"/>
              <a:t>days</a:t>
            </a:r>
          </a:p>
          <a:p>
            <a:pPr marL="800100" lvl="1" indent="-342900">
              <a:lnSpc>
                <a:spcPct val="90000"/>
              </a:lnSpc>
              <a:buFontTx/>
              <a:buAutoNum type="arabicPeriod"/>
            </a:pPr>
            <a:endParaRPr lang="en-US" sz="2400" dirty="0"/>
          </a:p>
          <a:p>
            <a:pPr marL="381000" indent="-381000">
              <a:lnSpc>
                <a:spcPct val="80000"/>
              </a:lnSpc>
              <a:buFontTx/>
              <a:buNone/>
            </a:pPr>
            <a:r>
              <a:rPr lang="en-US" sz="2400" dirty="0" smtClean="0"/>
              <a:t>	</a:t>
            </a:r>
            <a:r>
              <a:rPr lang="en-US" sz="2400" b="1" u="sng" dirty="0" smtClean="0"/>
              <a:t>2. Hepatic dysfunction</a:t>
            </a:r>
          </a:p>
          <a:p>
            <a:pPr marL="381000" indent="-381000">
              <a:lnSpc>
                <a:spcPct val="80000"/>
              </a:lnSpc>
              <a:buFontTx/>
              <a:buNone/>
            </a:pPr>
            <a:r>
              <a:rPr lang="en-US" sz="2400" b="1" dirty="0" smtClean="0"/>
              <a:t>	3</a:t>
            </a:r>
            <a:r>
              <a:rPr lang="en-US" sz="2400" b="1" u="sng" dirty="0" smtClean="0"/>
              <a:t>. Thrombocytopenia</a:t>
            </a:r>
          </a:p>
          <a:p>
            <a:pPr marL="381000" indent="-381000">
              <a:lnSpc>
                <a:spcPct val="80000"/>
              </a:lnSpc>
              <a:buFontTx/>
              <a:buNone/>
            </a:pPr>
            <a:r>
              <a:rPr lang="en-US" sz="2400" b="1" dirty="0" smtClean="0"/>
              <a:t>	4</a:t>
            </a:r>
            <a:r>
              <a:rPr lang="en-US" sz="2400" b="1" u="sng" dirty="0" smtClean="0"/>
              <a:t>. Anaphylactic </a:t>
            </a:r>
            <a:r>
              <a:rPr lang="en-US" sz="2400" b="1" u="sng" dirty="0" err="1" smtClean="0"/>
              <a:t>rxns</a:t>
            </a:r>
            <a:endParaRPr lang="en-US" sz="2400" b="1" u="sng" dirty="0" smtClean="0"/>
          </a:p>
          <a:p>
            <a:pPr marL="381000" indent="-381000">
              <a:lnSpc>
                <a:spcPct val="80000"/>
              </a:lnSpc>
              <a:buFontTx/>
              <a:buNone/>
            </a:pPr>
            <a:r>
              <a:rPr lang="en-US" sz="2400" b="1" dirty="0" smtClean="0"/>
              <a:t>	5</a:t>
            </a:r>
            <a:r>
              <a:rPr lang="en-US" sz="2400" b="1" u="sng" dirty="0" smtClean="0"/>
              <a:t>. Infusion related effects:</a:t>
            </a:r>
          </a:p>
          <a:p>
            <a:pPr marL="381000" indent="-381000">
              <a:lnSpc>
                <a:spcPct val="80000"/>
              </a:lnSpc>
              <a:buFontTx/>
              <a:buNone/>
            </a:pPr>
            <a:r>
              <a:rPr lang="en-US" sz="2400" dirty="0" smtClean="0"/>
              <a:t>		- Fever, chills, nausea &amp; vomiting, headache, muscle &amp; 	joint pain, hypotension, rare pulmonary involvement</a:t>
            </a:r>
          </a:p>
          <a:p>
            <a:pPr marL="800100" lvl="1" indent="-342900">
              <a:lnSpc>
                <a:spcPct val="90000"/>
              </a:lnSpc>
              <a:buNone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229600" cy="6096000"/>
          </a:xfrm>
        </p:spPr>
        <p:txBody>
          <a:bodyPr/>
          <a:lstStyle/>
          <a:p>
            <a:pPr marL="381000" indent="-381000">
              <a:lnSpc>
                <a:spcPct val="80000"/>
              </a:lnSpc>
              <a:buFontTx/>
              <a:buNone/>
            </a:pPr>
            <a:r>
              <a:rPr lang="en-US" sz="2400" b="1" u="sng" dirty="0" smtClean="0"/>
              <a:t>D/I</a:t>
            </a:r>
            <a:r>
              <a:rPr lang="en-US" sz="2400" b="1" dirty="0" smtClean="0"/>
              <a:t> </a:t>
            </a:r>
            <a:r>
              <a:rPr lang="en-US" sz="2400" dirty="0" smtClean="0"/>
              <a:t>– synergistic w/ </a:t>
            </a:r>
            <a:r>
              <a:rPr lang="en-US" sz="2400" dirty="0" err="1" smtClean="0"/>
              <a:t>flucytosine</a:t>
            </a:r>
            <a:r>
              <a:rPr lang="en-US" sz="2400" dirty="0" smtClean="0"/>
              <a:t> (probably by increasing permeability)</a:t>
            </a:r>
          </a:p>
          <a:p>
            <a:pPr marL="381000" indent="-381000">
              <a:lnSpc>
                <a:spcPct val="80000"/>
              </a:lnSpc>
              <a:buFontTx/>
              <a:buNone/>
            </a:pPr>
            <a:r>
              <a:rPr lang="en-US" sz="2400" dirty="0" smtClean="0"/>
              <a:t>IV prepared w/dextrose </a:t>
            </a:r>
            <a:r>
              <a:rPr lang="en-US" sz="2400" b="1" dirty="0" smtClean="0"/>
              <a:t>not NS </a:t>
            </a:r>
            <a:r>
              <a:rPr lang="en-US" sz="2400" dirty="0" smtClean="0"/>
              <a:t>as NS will induce precipitation</a:t>
            </a:r>
          </a:p>
          <a:p>
            <a:pPr>
              <a:buFontTx/>
              <a:buNone/>
            </a:pPr>
            <a:endParaRPr lang="en-US" sz="2400" u="sng" dirty="0" smtClean="0"/>
          </a:p>
          <a:p>
            <a:pPr>
              <a:buFontTx/>
              <a:buNone/>
            </a:pPr>
            <a:r>
              <a:rPr lang="en-US" sz="2400" u="sng" dirty="0" smtClean="0"/>
              <a:t>Uses</a:t>
            </a:r>
            <a:r>
              <a:rPr lang="en-US" sz="2400" dirty="0"/>
              <a:t>: </a:t>
            </a:r>
          </a:p>
          <a:p>
            <a:pPr>
              <a:buFontTx/>
              <a:buNone/>
            </a:pPr>
            <a:r>
              <a:rPr lang="en-US" sz="2400" b="1" dirty="0"/>
              <a:t>	1. (DOC)</a:t>
            </a:r>
            <a:r>
              <a:rPr lang="en-US" sz="2400" dirty="0"/>
              <a:t> for </a:t>
            </a:r>
            <a:r>
              <a:rPr lang="en-US" sz="2400" b="1" dirty="0"/>
              <a:t>serious, acute</a:t>
            </a:r>
            <a:r>
              <a:rPr lang="en-US" sz="2400" dirty="0"/>
              <a:t> systemic </a:t>
            </a:r>
            <a:r>
              <a:rPr lang="en-US" sz="2400" dirty="0" err="1"/>
              <a:t>mycotic</a:t>
            </a:r>
            <a:r>
              <a:rPr lang="en-US" sz="2400" dirty="0"/>
              <a:t> infections e.g. </a:t>
            </a:r>
            <a:r>
              <a:rPr lang="en-US" sz="2400" dirty="0" err="1"/>
              <a:t>cryptococcal</a:t>
            </a:r>
            <a:r>
              <a:rPr lang="en-US" sz="2400" dirty="0"/>
              <a:t>  meningitis, fungal </a:t>
            </a:r>
            <a:r>
              <a:rPr lang="en-US" sz="2400" dirty="0" smtClean="0"/>
              <a:t>pneumonia and sepsis </a:t>
            </a:r>
            <a:r>
              <a:rPr lang="en-US" sz="2400" dirty="0"/>
              <a:t>due to fungi  </a:t>
            </a:r>
          </a:p>
          <a:p>
            <a:pPr>
              <a:buFontTx/>
              <a:buNone/>
            </a:pPr>
            <a:r>
              <a:rPr lang="en-US" sz="2400" dirty="0"/>
              <a:t>	</a:t>
            </a:r>
            <a:r>
              <a:rPr lang="en-US" sz="2400" b="1" dirty="0" smtClean="0"/>
              <a:t>2. </a:t>
            </a:r>
            <a:r>
              <a:rPr lang="en-US" sz="2400" dirty="0" smtClean="0"/>
              <a:t>Rx </a:t>
            </a:r>
            <a:r>
              <a:rPr lang="en-US" sz="2400" dirty="0"/>
              <a:t>of fungal infections in patients at risk in whom if  the fungal infection is left untreated will suffer serious infection e.g. cancer patients w/ </a:t>
            </a:r>
            <a:r>
              <a:rPr lang="en-US" sz="2400" dirty="0" err="1"/>
              <a:t>neutropenia</a:t>
            </a:r>
            <a:endParaRPr lang="en-US" sz="2400" dirty="0"/>
          </a:p>
          <a:p>
            <a:r>
              <a:rPr lang="en-US" sz="2400" dirty="0"/>
              <a:t>Local </a:t>
            </a:r>
            <a:r>
              <a:rPr lang="en-US" sz="2400" dirty="0" err="1"/>
              <a:t>adm</a:t>
            </a:r>
            <a:r>
              <a:rPr lang="en-US" sz="2400" dirty="0"/>
              <a:t>:</a:t>
            </a:r>
          </a:p>
          <a:p>
            <a:pPr>
              <a:buFontTx/>
              <a:buNone/>
            </a:pPr>
            <a:r>
              <a:rPr lang="en-US" sz="2400" dirty="0"/>
              <a:t>	</a:t>
            </a:r>
            <a:r>
              <a:rPr lang="en-US" sz="2400" b="1" dirty="0"/>
              <a:t>3. </a:t>
            </a:r>
            <a:r>
              <a:rPr lang="en-US" sz="2400" dirty="0" err="1"/>
              <a:t>Mycotic</a:t>
            </a:r>
            <a:r>
              <a:rPr lang="en-US" sz="2400" dirty="0"/>
              <a:t> infections of – GIT, eye, fungal arthritis, </a:t>
            </a:r>
            <a:r>
              <a:rPr lang="en-US" sz="2400" dirty="0" err="1"/>
              <a:t>mycotic</a:t>
            </a:r>
            <a:r>
              <a:rPr lang="en-US" sz="2400" dirty="0"/>
              <a:t> infections of the </a:t>
            </a:r>
            <a:r>
              <a:rPr lang="en-US" sz="2400" dirty="0" smtClean="0"/>
              <a:t>bladder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228600"/>
            <a:ext cx="8534400" cy="64008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400" b="1" dirty="0" smtClean="0">
                <a:solidFill>
                  <a:srgbClr val="006600"/>
                </a:solidFill>
                <a:latin typeface="Comic Sans MS" pitchFamily="66" charset="0"/>
              </a:rPr>
              <a:t>2</a:t>
            </a:r>
            <a:r>
              <a:rPr lang="en-US" sz="2400" b="1" dirty="0">
                <a:solidFill>
                  <a:srgbClr val="006600"/>
                </a:solidFill>
                <a:latin typeface="Comic Sans MS" pitchFamily="66" charset="0"/>
              </a:rPr>
              <a:t>. NYSTATIN</a:t>
            </a:r>
            <a:r>
              <a:rPr lang="en-US" sz="2400" dirty="0"/>
              <a:t> 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400" u="sng" dirty="0" err="1"/>
              <a:t>Adm</a:t>
            </a:r>
            <a:r>
              <a:rPr lang="en-US" sz="2400" dirty="0"/>
              <a:t>; topical or local only (</a:t>
            </a:r>
            <a:r>
              <a:rPr lang="en-US" sz="2400" dirty="0">
                <a:solidFill>
                  <a:srgbClr val="FF0000"/>
                </a:solidFill>
              </a:rPr>
              <a:t>too toxic for systemic use</a:t>
            </a:r>
            <a:r>
              <a:rPr lang="en-US" sz="2400" dirty="0"/>
              <a:t>)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400" u="sng" dirty="0"/>
              <a:t>Abs</a:t>
            </a:r>
            <a:r>
              <a:rPr lang="en-US" sz="2400" dirty="0"/>
              <a:t>: very poor (GIT, other mucus membrane or skin)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400" u="sng" dirty="0"/>
              <a:t>Uses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400" dirty="0"/>
              <a:t>	Candida infections – </a:t>
            </a:r>
            <a:r>
              <a:rPr lang="en-US" sz="2400" dirty="0" err="1"/>
              <a:t>oropharynx</a:t>
            </a:r>
            <a:r>
              <a:rPr lang="en-US" sz="2400" dirty="0"/>
              <a:t>, GIT, vagina, skin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sz="2400" dirty="0"/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400" b="1" dirty="0">
                <a:solidFill>
                  <a:srgbClr val="336600"/>
                </a:solidFill>
              </a:rPr>
              <a:t>3. NATAMYCIN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400" b="1" dirty="0"/>
              <a:t>Spectrum</a:t>
            </a:r>
            <a:r>
              <a:rPr lang="en-US" sz="2400" dirty="0"/>
              <a:t>: </a:t>
            </a:r>
            <a:r>
              <a:rPr lang="en-US" sz="2400" dirty="0" err="1"/>
              <a:t>Aspergillus</a:t>
            </a:r>
            <a:r>
              <a:rPr lang="en-US" sz="2400" dirty="0"/>
              <a:t>, </a:t>
            </a:r>
            <a:r>
              <a:rPr lang="en-US" sz="2400" dirty="0" err="1"/>
              <a:t>candida</a:t>
            </a:r>
            <a:endParaRPr lang="en-US" sz="2400" dirty="0"/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400" dirty="0"/>
              <a:t>Poor oral abs, given locally (inhalation, </a:t>
            </a:r>
            <a:r>
              <a:rPr lang="en-US" sz="2400" dirty="0" smtClean="0"/>
              <a:t>topical (surface of body part), </a:t>
            </a:r>
            <a:r>
              <a:rPr lang="en-US" sz="2400" dirty="0"/>
              <a:t>oral, vaginal tablets)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"/>
          <p:cNvGrpSpPr>
            <a:grpSpLocks/>
          </p:cNvGrpSpPr>
          <p:nvPr/>
        </p:nvGrpSpPr>
        <p:grpSpPr bwMode="auto">
          <a:xfrm>
            <a:off x="609600" y="990600"/>
            <a:ext cx="7921625" cy="5592763"/>
            <a:chOff x="384" y="624"/>
            <a:chExt cx="4990" cy="3523"/>
          </a:xfrm>
        </p:grpSpPr>
        <p:sp>
          <p:nvSpPr>
            <p:cNvPr id="8195" name="Text Box 3"/>
            <p:cNvSpPr txBox="1">
              <a:spLocks noChangeArrowheads="1"/>
            </p:cNvSpPr>
            <p:nvPr/>
          </p:nvSpPr>
          <p:spPr bwMode="auto">
            <a:xfrm>
              <a:off x="1766" y="624"/>
              <a:ext cx="108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>
                  <a:latin typeface="Comic Sans MS" pitchFamily="66" charset="0"/>
                </a:rPr>
                <a:t>Precursors</a:t>
              </a:r>
            </a:p>
          </p:txBody>
        </p:sp>
        <p:sp>
          <p:nvSpPr>
            <p:cNvPr id="8196" name="Text Box 4"/>
            <p:cNvSpPr txBox="1">
              <a:spLocks noChangeArrowheads="1"/>
            </p:cNvSpPr>
            <p:nvPr/>
          </p:nvSpPr>
          <p:spPr bwMode="auto">
            <a:xfrm>
              <a:off x="1670" y="1104"/>
              <a:ext cx="91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>
                  <a:latin typeface="Comic Sans MS" pitchFamily="66" charset="0"/>
                </a:rPr>
                <a:t>Squalene</a:t>
              </a:r>
            </a:p>
          </p:txBody>
        </p:sp>
        <p:sp>
          <p:nvSpPr>
            <p:cNvPr id="8197" name="Text Box 5"/>
            <p:cNvSpPr txBox="1">
              <a:spLocks noChangeArrowheads="1"/>
            </p:cNvSpPr>
            <p:nvPr/>
          </p:nvSpPr>
          <p:spPr bwMode="auto">
            <a:xfrm>
              <a:off x="1440" y="2275"/>
              <a:ext cx="166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>
                  <a:latin typeface="Comic Sans MS" pitchFamily="66" charset="0"/>
                </a:rPr>
                <a:t>Squalene epoxide</a:t>
              </a:r>
            </a:p>
          </p:txBody>
        </p:sp>
        <p:sp>
          <p:nvSpPr>
            <p:cNvPr id="8198" name="Text Box 6"/>
            <p:cNvSpPr txBox="1">
              <a:spLocks noChangeArrowheads="1"/>
            </p:cNvSpPr>
            <p:nvPr/>
          </p:nvSpPr>
          <p:spPr bwMode="auto">
            <a:xfrm>
              <a:off x="1728" y="3859"/>
              <a:ext cx="105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>
                  <a:latin typeface="Comic Sans MS" pitchFamily="66" charset="0"/>
                </a:rPr>
                <a:t>ergosterol</a:t>
              </a:r>
            </a:p>
          </p:txBody>
        </p:sp>
        <p:sp>
          <p:nvSpPr>
            <p:cNvPr id="8199" name="Text Box 7"/>
            <p:cNvSpPr txBox="1">
              <a:spLocks noChangeArrowheads="1"/>
            </p:cNvSpPr>
            <p:nvPr/>
          </p:nvSpPr>
          <p:spPr bwMode="auto">
            <a:xfrm>
              <a:off x="2208" y="3091"/>
              <a:ext cx="172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>
                  <a:latin typeface="Comic Sans MS" pitchFamily="66" charset="0"/>
                </a:rPr>
                <a:t>14-</a:t>
              </a:r>
              <a:r>
                <a:rPr lang="en-US" sz="2400">
                  <a:latin typeface="Comic Sans MS" pitchFamily="66" charset="0"/>
                  <a:sym typeface="Symbol" pitchFamily="18" charset="2"/>
                </a:rPr>
                <a:t></a:t>
              </a:r>
              <a:r>
                <a:rPr lang="en-US" sz="2400">
                  <a:latin typeface="Comic Sans MS" pitchFamily="66" charset="0"/>
                </a:rPr>
                <a:t>-demethylase</a:t>
              </a:r>
            </a:p>
          </p:txBody>
        </p:sp>
        <p:sp>
          <p:nvSpPr>
            <p:cNvPr id="8200" name="Text Box 8"/>
            <p:cNvSpPr txBox="1">
              <a:spLocks noChangeArrowheads="1"/>
            </p:cNvSpPr>
            <p:nvPr/>
          </p:nvSpPr>
          <p:spPr bwMode="auto">
            <a:xfrm>
              <a:off x="2160" y="1603"/>
              <a:ext cx="185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>
                  <a:latin typeface="Comic Sans MS" pitchFamily="66" charset="0"/>
                </a:rPr>
                <a:t>Squalene epoxidase</a:t>
              </a:r>
            </a:p>
          </p:txBody>
        </p:sp>
        <p:sp>
          <p:nvSpPr>
            <p:cNvPr id="8201" name="Line 9"/>
            <p:cNvSpPr>
              <a:spLocks noChangeShapeType="1"/>
            </p:cNvSpPr>
            <p:nvPr/>
          </p:nvSpPr>
          <p:spPr bwMode="auto">
            <a:xfrm>
              <a:off x="2208" y="835"/>
              <a:ext cx="0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202" name="Line 10"/>
            <p:cNvSpPr>
              <a:spLocks noChangeShapeType="1"/>
            </p:cNvSpPr>
            <p:nvPr/>
          </p:nvSpPr>
          <p:spPr bwMode="auto">
            <a:xfrm>
              <a:off x="2160" y="1459"/>
              <a:ext cx="0" cy="86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lg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203" name="Line 11"/>
            <p:cNvSpPr>
              <a:spLocks noChangeShapeType="1"/>
            </p:cNvSpPr>
            <p:nvPr/>
          </p:nvSpPr>
          <p:spPr bwMode="auto">
            <a:xfrm>
              <a:off x="2160" y="2611"/>
              <a:ext cx="0" cy="12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lg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204" name="Rectangle 12"/>
            <p:cNvSpPr>
              <a:spLocks noChangeArrowheads="1"/>
            </p:cNvSpPr>
            <p:nvPr/>
          </p:nvSpPr>
          <p:spPr bwMode="auto">
            <a:xfrm rot="-3701541">
              <a:off x="2064" y="1171"/>
              <a:ext cx="48" cy="1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205" name="Text Box 13"/>
            <p:cNvSpPr txBox="1">
              <a:spLocks noChangeArrowheads="1"/>
            </p:cNvSpPr>
            <p:nvPr/>
          </p:nvSpPr>
          <p:spPr bwMode="auto">
            <a:xfrm>
              <a:off x="384" y="1411"/>
              <a:ext cx="1259" cy="288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400" b="1">
                  <a:latin typeface="Comic Sans MS" pitchFamily="66" charset="0"/>
                </a:rPr>
                <a:t>Allylamines</a:t>
              </a:r>
            </a:p>
          </p:txBody>
        </p:sp>
        <p:sp>
          <p:nvSpPr>
            <p:cNvPr id="8206" name="Rectangle 14"/>
            <p:cNvSpPr>
              <a:spLocks noChangeArrowheads="1"/>
            </p:cNvSpPr>
            <p:nvPr/>
          </p:nvSpPr>
          <p:spPr bwMode="auto">
            <a:xfrm rot="-3701541">
              <a:off x="1920" y="2563"/>
              <a:ext cx="48" cy="1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207" name="Text Box 15"/>
            <p:cNvSpPr txBox="1">
              <a:spLocks noChangeArrowheads="1"/>
            </p:cNvSpPr>
            <p:nvPr/>
          </p:nvSpPr>
          <p:spPr bwMode="auto">
            <a:xfrm>
              <a:off x="384" y="2659"/>
              <a:ext cx="1122" cy="518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>
                  <a:latin typeface="Comic Sans MS" pitchFamily="66" charset="0"/>
                </a:rPr>
                <a:t>        </a:t>
              </a:r>
              <a:r>
                <a:rPr lang="en-US" sz="2400" b="1">
                  <a:latin typeface="Comic Sans MS" pitchFamily="66" charset="0"/>
                </a:rPr>
                <a:t>Azole</a:t>
              </a:r>
            </a:p>
            <a:p>
              <a:r>
                <a:rPr lang="en-US" sz="2400" b="1">
                  <a:latin typeface="Comic Sans MS" pitchFamily="66" charset="0"/>
                </a:rPr>
                <a:t>antifungals</a:t>
              </a:r>
            </a:p>
          </p:txBody>
        </p:sp>
        <p:sp>
          <p:nvSpPr>
            <p:cNvPr id="8208" name="Text Box 16"/>
            <p:cNvSpPr txBox="1">
              <a:spLocks noChangeArrowheads="1"/>
            </p:cNvSpPr>
            <p:nvPr/>
          </p:nvSpPr>
          <p:spPr bwMode="auto">
            <a:xfrm>
              <a:off x="3350" y="3840"/>
              <a:ext cx="202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>
                  <a:latin typeface="Comic Sans MS" pitchFamily="66" charset="0"/>
                </a:rPr>
                <a:t>Fungal cell membrane</a:t>
              </a:r>
            </a:p>
          </p:txBody>
        </p:sp>
        <p:sp>
          <p:nvSpPr>
            <p:cNvPr id="8209" name="Line 17"/>
            <p:cNvSpPr>
              <a:spLocks noChangeShapeType="1"/>
            </p:cNvSpPr>
            <p:nvPr/>
          </p:nvSpPr>
          <p:spPr bwMode="auto">
            <a:xfrm>
              <a:off x="2784" y="4003"/>
              <a:ext cx="57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0" y="304800"/>
            <a:ext cx="9009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Comic Sans MS" pitchFamily="66" charset="0"/>
              </a:rPr>
              <a:t>Steps at which </a:t>
            </a:r>
            <a:r>
              <a:rPr lang="en-US" sz="2400" b="1" u="sng">
                <a:solidFill>
                  <a:srgbClr val="FF0000"/>
                </a:solidFill>
                <a:latin typeface="Comic Sans MS" pitchFamily="66" charset="0"/>
              </a:rPr>
              <a:t>AZOLES</a:t>
            </a:r>
            <a:r>
              <a:rPr lang="en-US" sz="2400" b="1">
                <a:solidFill>
                  <a:srgbClr val="FF0000"/>
                </a:solidFill>
                <a:latin typeface="Comic Sans MS" pitchFamily="66" charset="0"/>
              </a:rPr>
              <a:t> &amp; </a:t>
            </a:r>
            <a:r>
              <a:rPr lang="en-US" sz="2400" b="1" u="sng">
                <a:solidFill>
                  <a:srgbClr val="FF0000"/>
                </a:solidFill>
                <a:latin typeface="Comic Sans MS" pitchFamily="66" charset="0"/>
              </a:rPr>
              <a:t>ALLYLAMINES</a:t>
            </a:r>
            <a:r>
              <a:rPr lang="en-US" sz="2400" b="1">
                <a:solidFill>
                  <a:srgbClr val="FF0000"/>
                </a:solidFill>
                <a:latin typeface="Comic Sans MS" pitchFamily="66" charset="0"/>
              </a:rPr>
              <a:t> antifungals work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5748</TotalTime>
  <Words>946</Words>
  <Application>Microsoft Office PowerPoint</Application>
  <PresentationFormat>On-screen Show (4:3)</PresentationFormat>
  <Paragraphs>375</Paragraphs>
  <Slides>33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Default Design</vt:lpstr>
      <vt:lpstr>ANTIFUNGALS (Antimycotics) 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ANTIRETROVIRALS 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ANTIFUNGALS</dc:title>
  <dc:creator>Admin</dc:creator>
  <cp:lastModifiedBy>CLEMENT</cp:lastModifiedBy>
  <cp:revision>114</cp:revision>
  <dcterms:created xsi:type="dcterms:W3CDTF">2007-09-04T10:41:55Z</dcterms:created>
  <dcterms:modified xsi:type="dcterms:W3CDTF">2017-06-23T07:23:36Z</dcterms:modified>
</cp:coreProperties>
</file>