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3"/>
  </p:notesMasterIdLst>
  <p:sldIdLst>
    <p:sldId id="256" r:id="rId2"/>
    <p:sldId id="347" r:id="rId3"/>
    <p:sldId id="261" r:id="rId4"/>
    <p:sldId id="333" r:id="rId5"/>
    <p:sldId id="259" r:id="rId6"/>
    <p:sldId id="266" r:id="rId7"/>
    <p:sldId id="262" r:id="rId8"/>
    <p:sldId id="267" r:id="rId9"/>
    <p:sldId id="268" r:id="rId10"/>
    <p:sldId id="269" r:id="rId11"/>
    <p:sldId id="309" r:id="rId12"/>
    <p:sldId id="270" r:id="rId13"/>
    <p:sldId id="340" r:id="rId14"/>
    <p:sldId id="271" r:id="rId15"/>
    <p:sldId id="34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343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15" r:id="rId33"/>
    <p:sldId id="344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48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97BD56-33A5-4ED5-A7A5-537F7EAC9FA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89C5B644-14CC-4CDD-8565-557F0AE08B19}">
      <dgm:prSet phldrT="[نص]"/>
      <dgm:spPr/>
      <dgm:t>
        <a:bodyPr/>
        <a:lstStyle/>
        <a:p>
          <a:pPr rtl="1"/>
          <a:r>
            <a:rPr lang="en-US" dirty="0" err="1"/>
            <a:t>Helminth</a:t>
          </a:r>
          <a:endParaRPr lang="ar-SA" dirty="0"/>
        </a:p>
      </dgm:t>
    </dgm:pt>
    <dgm:pt modelId="{AC30909B-85B1-4AB1-8207-137D0F216BBF}" type="parTrans" cxnId="{3A457E12-7F81-40C3-8BA3-B8AC5B2D41AC}">
      <dgm:prSet/>
      <dgm:spPr/>
      <dgm:t>
        <a:bodyPr/>
        <a:lstStyle/>
        <a:p>
          <a:pPr rtl="1"/>
          <a:endParaRPr lang="ar-SA"/>
        </a:p>
      </dgm:t>
    </dgm:pt>
    <dgm:pt modelId="{4912C8CB-C94D-4468-825D-C5A4B85C09FE}" type="sibTrans" cxnId="{3A457E12-7F81-40C3-8BA3-B8AC5B2D41AC}">
      <dgm:prSet/>
      <dgm:spPr/>
      <dgm:t>
        <a:bodyPr/>
        <a:lstStyle/>
        <a:p>
          <a:pPr rtl="1"/>
          <a:endParaRPr lang="ar-SA"/>
        </a:p>
      </dgm:t>
    </dgm:pt>
    <dgm:pt modelId="{428A8F19-2381-4909-8C11-BAA454702CCF}">
      <dgm:prSet phldrT="[نص]"/>
      <dgm:spPr/>
      <dgm:t>
        <a:bodyPr/>
        <a:lstStyle/>
        <a:p>
          <a:pPr rtl="1"/>
          <a:r>
            <a:rPr lang="en-US" dirty="0"/>
            <a:t>Flat worms</a:t>
          </a:r>
          <a:endParaRPr lang="ar-SA" dirty="0"/>
        </a:p>
      </dgm:t>
    </dgm:pt>
    <dgm:pt modelId="{3AA8D03A-B043-4746-A36B-3A03E0ACBD30}" type="parTrans" cxnId="{43B91F04-B36E-4B6C-A9AA-08AEC3CB5FA2}">
      <dgm:prSet/>
      <dgm:spPr/>
      <dgm:t>
        <a:bodyPr/>
        <a:lstStyle/>
        <a:p>
          <a:pPr rtl="1"/>
          <a:endParaRPr lang="ar-SA"/>
        </a:p>
      </dgm:t>
    </dgm:pt>
    <dgm:pt modelId="{5BE34C9A-C581-42AC-9EAE-879C0DD93BBD}" type="sibTrans" cxnId="{43B91F04-B36E-4B6C-A9AA-08AEC3CB5FA2}">
      <dgm:prSet/>
      <dgm:spPr/>
      <dgm:t>
        <a:bodyPr/>
        <a:lstStyle/>
        <a:p>
          <a:pPr rtl="1"/>
          <a:endParaRPr lang="ar-SA"/>
        </a:p>
      </dgm:t>
    </dgm:pt>
    <dgm:pt modelId="{10D1D899-4DC8-4D26-86E4-47807A509849}">
      <dgm:prSet phldrT="[نص]"/>
      <dgm:spPr/>
      <dgm:t>
        <a:bodyPr/>
        <a:lstStyle/>
        <a:p>
          <a:pPr algn="ctr" rtl="0"/>
          <a:r>
            <a:rPr lang="en-US" dirty="0" err="1"/>
            <a:t>Trematodes</a:t>
          </a:r>
          <a:endParaRPr lang="ar-SA" dirty="0"/>
        </a:p>
      </dgm:t>
    </dgm:pt>
    <dgm:pt modelId="{57C5D6E6-3BA9-4682-989F-CC60309BB389}" type="parTrans" cxnId="{F417E44D-2339-4299-A8AB-478BB69FFB03}">
      <dgm:prSet/>
      <dgm:spPr/>
      <dgm:t>
        <a:bodyPr/>
        <a:lstStyle/>
        <a:p>
          <a:pPr rtl="1"/>
          <a:endParaRPr lang="ar-SA"/>
        </a:p>
      </dgm:t>
    </dgm:pt>
    <dgm:pt modelId="{8B955A59-1678-4D83-902B-4BAC72E3C712}" type="sibTrans" cxnId="{F417E44D-2339-4299-A8AB-478BB69FFB03}">
      <dgm:prSet/>
      <dgm:spPr/>
      <dgm:t>
        <a:bodyPr/>
        <a:lstStyle/>
        <a:p>
          <a:pPr rtl="1"/>
          <a:endParaRPr lang="ar-SA"/>
        </a:p>
      </dgm:t>
    </dgm:pt>
    <dgm:pt modelId="{C1A5C168-C2CD-4EAA-BFB4-EBAD9FEAC65D}">
      <dgm:prSet phldrT="[نص]"/>
      <dgm:spPr/>
      <dgm:t>
        <a:bodyPr/>
        <a:lstStyle/>
        <a:p>
          <a:pPr rtl="0"/>
          <a:r>
            <a:rPr lang="en-US" dirty="0" err="1"/>
            <a:t>Cestodes</a:t>
          </a:r>
          <a:r>
            <a:rPr lang="en-US" dirty="0"/>
            <a:t> </a:t>
          </a:r>
          <a:endParaRPr lang="ar-SA" dirty="0"/>
        </a:p>
      </dgm:t>
    </dgm:pt>
    <dgm:pt modelId="{12A6F4F9-59DB-47D1-9364-4702099AA5D4}" type="parTrans" cxnId="{3DB8DA9B-4FB3-4777-B9B0-FC38D3DE4A78}">
      <dgm:prSet/>
      <dgm:spPr/>
      <dgm:t>
        <a:bodyPr/>
        <a:lstStyle/>
        <a:p>
          <a:pPr rtl="1"/>
          <a:endParaRPr lang="ar-SA"/>
        </a:p>
      </dgm:t>
    </dgm:pt>
    <dgm:pt modelId="{FD98AE1C-A0E7-4C4B-8302-848FAAC6EA1C}" type="sibTrans" cxnId="{3DB8DA9B-4FB3-4777-B9B0-FC38D3DE4A78}">
      <dgm:prSet/>
      <dgm:spPr/>
      <dgm:t>
        <a:bodyPr/>
        <a:lstStyle/>
        <a:p>
          <a:pPr rtl="1"/>
          <a:endParaRPr lang="ar-SA"/>
        </a:p>
      </dgm:t>
    </dgm:pt>
    <dgm:pt modelId="{C51AF909-4A8E-44BD-9B8B-EA1B157A680D}">
      <dgm:prSet phldrT="[نص]"/>
      <dgm:spPr/>
      <dgm:t>
        <a:bodyPr/>
        <a:lstStyle/>
        <a:p>
          <a:pPr rtl="0"/>
          <a:r>
            <a:rPr lang="en-US" dirty="0"/>
            <a:t>Round worms (Nematodes)</a:t>
          </a:r>
          <a:endParaRPr lang="ar-SA" dirty="0"/>
        </a:p>
      </dgm:t>
    </dgm:pt>
    <dgm:pt modelId="{45123A47-C478-4CD5-8328-C3E2508C337F}" type="parTrans" cxnId="{C4171B22-505C-4E6B-8E59-17548A72EA42}">
      <dgm:prSet/>
      <dgm:spPr/>
      <dgm:t>
        <a:bodyPr/>
        <a:lstStyle/>
        <a:p>
          <a:pPr rtl="1"/>
          <a:endParaRPr lang="ar-SA"/>
        </a:p>
      </dgm:t>
    </dgm:pt>
    <dgm:pt modelId="{A860FFA2-EC31-4F81-97D7-BE76D5442B84}" type="sibTrans" cxnId="{C4171B22-505C-4E6B-8E59-17548A72EA42}">
      <dgm:prSet/>
      <dgm:spPr/>
      <dgm:t>
        <a:bodyPr/>
        <a:lstStyle/>
        <a:p>
          <a:pPr rtl="1"/>
          <a:endParaRPr lang="ar-SA"/>
        </a:p>
      </dgm:t>
    </dgm:pt>
    <dgm:pt modelId="{6F9FD697-3C61-4C1E-9AA9-59837B6A27C4}">
      <dgm:prSet/>
      <dgm:spPr/>
      <dgm:t>
        <a:bodyPr/>
        <a:lstStyle/>
        <a:p>
          <a:pPr rtl="1"/>
          <a:r>
            <a:rPr lang="en-US" dirty="0"/>
            <a:t>Intestinal type</a:t>
          </a:r>
          <a:endParaRPr lang="ar-SA" dirty="0"/>
        </a:p>
      </dgm:t>
    </dgm:pt>
    <dgm:pt modelId="{3576FDAC-FF1D-4294-86E9-58A4CBA8580F}" type="parTrans" cxnId="{E2DF49EC-0C43-467C-8659-C26887A4128C}">
      <dgm:prSet/>
      <dgm:spPr/>
      <dgm:t>
        <a:bodyPr/>
        <a:lstStyle/>
        <a:p>
          <a:pPr rtl="1"/>
          <a:endParaRPr lang="ar-SA"/>
        </a:p>
      </dgm:t>
    </dgm:pt>
    <dgm:pt modelId="{DB8A3AFB-061C-4488-8A88-B9FFCF3928B5}" type="sibTrans" cxnId="{E2DF49EC-0C43-467C-8659-C26887A4128C}">
      <dgm:prSet/>
      <dgm:spPr/>
      <dgm:t>
        <a:bodyPr/>
        <a:lstStyle/>
        <a:p>
          <a:pPr rtl="1"/>
          <a:endParaRPr lang="ar-SA"/>
        </a:p>
      </dgm:t>
    </dgm:pt>
    <dgm:pt modelId="{91924F50-D4E7-4B43-8711-F77DC79E8F77}">
      <dgm:prSet/>
      <dgm:spPr/>
      <dgm:t>
        <a:bodyPr/>
        <a:lstStyle/>
        <a:p>
          <a:pPr rtl="1"/>
          <a:r>
            <a:rPr lang="en-US" dirty="0"/>
            <a:t>Tissue type</a:t>
          </a:r>
          <a:endParaRPr lang="ar-SA" dirty="0"/>
        </a:p>
      </dgm:t>
    </dgm:pt>
    <dgm:pt modelId="{766009C3-A1E9-4B7A-BCBF-D698BAB29BF2}" type="parTrans" cxnId="{A3EE704D-66E1-4D8B-9978-0FC62D588C5D}">
      <dgm:prSet/>
      <dgm:spPr/>
      <dgm:t>
        <a:bodyPr/>
        <a:lstStyle/>
        <a:p>
          <a:pPr rtl="1"/>
          <a:endParaRPr lang="ar-SA"/>
        </a:p>
      </dgm:t>
    </dgm:pt>
    <dgm:pt modelId="{91D2F534-B812-4EC9-88B3-13FD5487AB49}" type="sibTrans" cxnId="{A3EE704D-66E1-4D8B-9978-0FC62D588C5D}">
      <dgm:prSet/>
      <dgm:spPr/>
      <dgm:t>
        <a:bodyPr/>
        <a:lstStyle/>
        <a:p>
          <a:pPr rtl="1"/>
          <a:endParaRPr lang="ar-SA"/>
        </a:p>
      </dgm:t>
    </dgm:pt>
    <dgm:pt modelId="{DB6528F7-EF05-47FD-9D83-266E4AA731F0}" type="pres">
      <dgm:prSet presAssocID="{9D97BD56-33A5-4ED5-A7A5-537F7EAC9F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F518AC6-5CA3-48C7-9F3D-A44EE90ABD90}" type="pres">
      <dgm:prSet presAssocID="{89C5B644-14CC-4CDD-8565-557F0AE08B19}" presName="root1" presStyleCnt="0"/>
      <dgm:spPr/>
    </dgm:pt>
    <dgm:pt modelId="{001370D9-2181-4FB6-B43B-A0D32D21F28F}" type="pres">
      <dgm:prSet presAssocID="{89C5B644-14CC-4CDD-8565-557F0AE08B19}" presName="LevelOneTextNode" presStyleLbl="node0" presStyleIdx="0" presStyleCnt="1">
        <dgm:presLayoutVars>
          <dgm:chPref val="3"/>
        </dgm:presLayoutVars>
      </dgm:prSet>
      <dgm:spPr/>
    </dgm:pt>
    <dgm:pt modelId="{F6748F95-A168-4BEC-930A-092582ABA544}" type="pres">
      <dgm:prSet presAssocID="{89C5B644-14CC-4CDD-8565-557F0AE08B19}" presName="level2hierChild" presStyleCnt="0"/>
      <dgm:spPr/>
    </dgm:pt>
    <dgm:pt modelId="{1489F973-EE69-47BF-9CBE-65273D885A52}" type="pres">
      <dgm:prSet presAssocID="{3AA8D03A-B043-4746-A36B-3A03E0ACBD30}" presName="conn2-1" presStyleLbl="parChTrans1D2" presStyleIdx="0" presStyleCnt="2"/>
      <dgm:spPr/>
    </dgm:pt>
    <dgm:pt modelId="{FE7312CF-C712-4FD8-9302-FCBE2A54C848}" type="pres">
      <dgm:prSet presAssocID="{3AA8D03A-B043-4746-A36B-3A03E0ACBD30}" presName="connTx" presStyleLbl="parChTrans1D2" presStyleIdx="0" presStyleCnt="2"/>
      <dgm:spPr/>
    </dgm:pt>
    <dgm:pt modelId="{C11555A7-8B7B-4B77-9ED8-0811006C58E9}" type="pres">
      <dgm:prSet presAssocID="{428A8F19-2381-4909-8C11-BAA454702CCF}" presName="root2" presStyleCnt="0"/>
      <dgm:spPr/>
    </dgm:pt>
    <dgm:pt modelId="{02A6AB5B-DFC1-4270-9E6E-81E5FAE96A8D}" type="pres">
      <dgm:prSet presAssocID="{428A8F19-2381-4909-8C11-BAA454702CCF}" presName="LevelTwoTextNode" presStyleLbl="node2" presStyleIdx="0" presStyleCnt="2">
        <dgm:presLayoutVars>
          <dgm:chPref val="3"/>
        </dgm:presLayoutVars>
      </dgm:prSet>
      <dgm:spPr/>
    </dgm:pt>
    <dgm:pt modelId="{CD3819F5-7183-4A5D-893E-A02732958EA7}" type="pres">
      <dgm:prSet presAssocID="{428A8F19-2381-4909-8C11-BAA454702CCF}" presName="level3hierChild" presStyleCnt="0"/>
      <dgm:spPr/>
    </dgm:pt>
    <dgm:pt modelId="{2A4AD3F6-3AFB-4F44-97A5-B1CD07533B76}" type="pres">
      <dgm:prSet presAssocID="{57C5D6E6-3BA9-4682-989F-CC60309BB389}" presName="conn2-1" presStyleLbl="parChTrans1D3" presStyleIdx="0" presStyleCnt="4"/>
      <dgm:spPr/>
    </dgm:pt>
    <dgm:pt modelId="{04771122-5EAA-4DEC-9435-CCBF9A1D3506}" type="pres">
      <dgm:prSet presAssocID="{57C5D6E6-3BA9-4682-989F-CC60309BB389}" presName="connTx" presStyleLbl="parChTrans1D3" presStyleIdx="0" presStyleCnt="4"/>
      <dgm:spPr/>
    </dgm:pt>
    <dgm:pt modelId="{756927B2-3EE2-45E6-B73E-188AF0DA71B8}" type="pres">
      <dgm:prSet presAssocID="{10D1D899-4DC8-4D26-86E4-47807A509849}" presName="root2" presStyleCnt="0"/>
      <dgm:spPr/>
    </dgm:pt>
    <dgm:pt modelId="{516284A4-6AFC-432E-BE59-951E475D4260}" type="pres">
      <dgm:prSet presAssocID="{10D1D899-4DC8-4D26-86E4-47807A509849}" presName="LevelTwoTextNode" presStyleLbl="node3" presStyleIdx="0" presStyleCnt="4">
        <dgm:presLayoutVars>
          <dgm:chPref val="3"/>
        </dgm:presLayoutVars>
      </dgm:prSet>
      <dgm:spPr/>
    </dgm:pt>
    <dgm:pt modelId="{B35AC838-AADA-4D54-8085-7528B85367C3}" type="pres">
      <dgm:prSet presAssocID="{10D1D899-4DC8-4D26-86E4-47807A509849}" presName="level3hierChild" presStyleCnt="0"/>
      <dgm:spPr/>
    </dgm:pt>
    <dgm:pt modelId="{DBF0B1A8-E6C8-4A71-AD85-702AA7D43E67}" type="pres">
      <dgm:prSet presAssocID="{12A6F4F9-59DB-47D1-9364-4702099AA5D4}" presName="conn2-1" presStyleLbl="parChTrans1D3" presStyleIdx="1" presStyleCnt="4"/>
      <dgm:spPr/>
    </dgm:pt>
    <dgm:pt modelId="{020935A6-6324-4C22-B3B4-4C5D3F426E2A}" type="pres">
      <dgm:prSet presAssocID="{12A6F4F9-59DB-47D1-9364-4702099AA5D4}" presName="connTx" presStyleLbl="parChTrans1D3" presStyleIdx="1" presStyleCnt="4"/>
      <dgm:spPr/>
    </dgm:pt>
    <dgm:pt modelId="{E52708ED-F6B8-4B04-B4D8-D1349E00FA77}" type="pres">
      <dgm:prSet presAssocID="{C1A5C168-C2CD-4EAA-BFB4-EBAD9FEAC65D}" presName="root2" presStyleCnt="0"/>
      <dgm:spPr/>
    </dgm:pt>
    <dgm:pt modelId="{BD9A8C75-4422-461B-AF53-CDA3D6D176B5}" type="pres">
      <dgm:prSet presAssocID="{C1A5C168-C2CD-4EAA-BFB4-EBAD9FEAC65D}" presName="LevelTwoTextNode" presStyleLbl="node3" presStyleIdx="1" presStyleCnt="4">
        <dgm:presLayoutVars>
          <dgm:chPref val="3"/>
        </dgm:presLayoutVars>
      </dgm:prSet>
      <dgm:spPr/>
    </dgm:pt>
    <dgm:pt modelId="{EA450890-A63D-40AA-960F-3C7065DA151E}" type="pres">
      <dgm:prSet presAssocID="{C1A5C168-C2CD-4EAA-BFB4-EBAD9FEAC65D}" presName="level3hierChild" presStyleCnt="0"/>
      <dgm:spPr/>
    </dgm:pt>
    <dgm:pt modelId="{3A7B7D42-8060-42CA-8202-FF447592E82F}" type="pres">
      <dgm:prSet presAssocID="{45123A47-C478-4CD5-8328-C3E2508C337F}" presName="conn2-1" presStyleLbl="parChTrans1D2" presStyleIdx="1" presStyleCnt="2"/>
      <dgm:spPr/>
    </dgm:pt>
    <dgm:pt modelId="{5852612E-148D-4A62-9571-02E3FF321272}" type="pres">
      <dgm:prSet presAssocID="{45123A47-C478-4CD5-8328-C3E2508C337F}" presName="connTx" presStyleLbl="parChTrans1D2" presStyleIdx="1" presStyleCnt="2"/>
      <dgm:spPr/>
    </dgm:pt>
    <dgm:pt modelId="{27C3ADB1-F481-4AF4-A038-230E182B83EA}" type="pres">
      <dgm:prSet presAssocID="{C51AF909-4A8E-44BD-9B8B-EA1B157A680D}" presName="root2" presStyleCnt="0"/>
      <dgm:spPr/>
    </dgm:pt>
    <dgm:pt modelId="{07B4B324-50BC-4192-9534-C3DCFFC6F617}" type="pres">
      <dgm:prSet presAssocID="{C51AF909-4A8E-44BD-9B8B-EA1B157A680D}" presName="LevelTwoTextNode" presStyleLbl="node2" presStyleIdx="1" presStyleCnt="2">
        <dgm:presLayoutVars>
          <dgm:chPref val="3"/>
        </dgm:presLayoutVars>
      </dgm:prSet>
      <dgm:spPr/>
    </dgm:pt>
    <dgm:pt modelId="{9E9686EE-7C70-4A2C-80B6-CACD55432733}" type="pres">
      <dgm:prSet presAssocID="{C51AF909-4A8E-44BD-9B8B-EA1B157A680D}" presName="level3hierChild" presStyleCnt="0"/>
      <dgm:spPr/>
    </dgm:pt>
    <dgm:pt modelId="{53251FC6-A1E7-48E2-8D2E-294487C76F24}" type="pres">
      <dgm:prSet presAssocID="{766009C3-A1E9-4B7A-BCBF-D698BAB29BF2}" presName="conn2-1" presStyleLbl="parChTrans1D3" presStyleIdx="2" presStyleCnt="4"/>
      <dgm:spPr/>
    </dgm:pt>
    <dgm:pt modelId="{D33FD027-FC5A-4962-B542-39982B098D21}" type="pres">
      <dgm:prSet presAssocID="{766009C3-A1E9-4B7A-BCBF-D698BAB29BF2}" presName="connTx" presStyleLbl="parChTrans1D3" presStyleIdx="2" presStyleCnt="4"/>
      <dgm:spPr/>
    </dgm:pt>
    <dgm:pt modelId="{4A193869-75FF-473F-B53A-8A69AB619041}" type="pres">
      <dgm:prSet presAssocID="{91924F50-D4E7-4B43-8711-F77DC79E8F77}" presName="root2" presStyleCnt="0"/>
      <dgm:spPr/>
    </dgm:pt>
    <dgm:pt modelId="{0F0D35BF-E750-45F2-A717-FBA4C5284560}" type="pres">
      <dgm:prSet presAssocID="{91924F50-D4E7-4B43-8711-F77DC79E8F77}" presName="LevelTwoTextNode" presStyleLbl="node3" presStyleIdx="2" presStyleCnt="4">
        <dgm:presLayoutVars>
          <dgm:chPref val="3"/>
        </dgm:presLayoutVars>
      </dgm:prSet>
      <dgm:spPr/>
    </dgm:pt>
    <dgm:pt modelId="{B943A98B-8325-440D-9A04-BF5DCF7689A3}" type="pres">
      <dgm:prSet presAssocID="{91924F50-D4E7-4B43-8711-F77DC79E8F77}" presName="level3hierChild" presStyleCnt="0"/>
      <dgm:spPr/>
    </dgm:pt>
    <dgm:pt modelId="{689677E8-BA6E-4A29-A6E5-CA063C7AC5E3}" type="pres">
      <dgm:prSet presAssocID="{3576FDAC-FF1D-4294-86E9-58A4CBA8580F}" presName="conn2-1" presStyleLbl="parChTrans1D3" presStyleIdx="3" presStyleCnt="4"/>
      <dgm:spPr/>
    </dgm:pt>
    <dgm:pt modelId="{238DA81B-0A77-4677-9939-881083912FAE}" type="pres">
      <dgm:prSet presAssocID="{3576FDAC-FF1D-4294-86E9-58A4CBA8580F}" presName="connTx" presStyleLbl="parChTrans1D3" presStyleIdx="3" presStyleCnt="4"/>
      <dgm:spPr/>
    </dgm:pt>
    <dgm:pt modelId="{388F9537-B7F1-4B64-912B-40AFEF2D0966}" type="pres">
      <dgm:prSet presAssocID="{6F9FD697-3C61-4C1E-9AA9-59837B6A27C4}" presName="root2" presStyleCnt="0"/>
      <dgm:spPr/>
    </dgm:pt>
    <dgm:pt modelId="{DDF10439-19D7-42A9-AA6A-A54F7854E102}" type="pres">
      <dgm:prSet presAssocID="{6F9FD697-3C61-4C1E-9AA9-59837B6A27C4}" presName="LevelTwoTextNode" presStyleLbl="node3" presStyleIdx="3" presStyleCnt="4">
        <dgm:presLayoutVars>
          <dgm:chPref val="3"/>
        </dgm:presLayoutVars>
      </dgm:prSet>
      <dgm:spPr/>
    </dgm:pt>
    <dgm:pt modelId="{CE1DB289-2C83-4111-B10F-E802B3981CE1}" type="pres">
      <dgm:prSet presAssocID="{6F9FD697-3C61-4C1E-9AA9-59837B6A27C4}" presName="level3hierChild" presStyleCnt="0"/>
      <dgm:spPr/>
    </dgm:pt>
  </dgm:ptLst>
  <dgm:cxnLst>
    <dgm:cxn modelId="{96F01B02-81D7-442B-A1A9-D756F6514536}" type="presOf" srcId="{C1A5C168-C2CD-4EAA-BFB4-EBAD9FEAC65D}" destId="{BD9A8C75-4422-461B-AF53-CDA3D6D176B5}" srcOrd="0" destOrd="0" presId="urn:microsoft.com/office/officeart/2005/8/layout/hierarchy2"/>
    <dgm:cxn modelId="{43B91F04-B36E-4B6C-A9AA-08AEC3CB5FA2}" srcId="{89C5B644-14CC-4CDD-8565-557F0AE08B19}" destId="{428A8F19-2381-4909-8C11-BAA454702CCF}" srcOrd="0" destOrd="0" parTransId="{3AA8D03A-B043-4746-A36B-3A03E0ACBD30}" sibTransId="{5BE34C9A-C581-42AC-9EAE-879C0DD93BBD}"/>
    <dgm:cxn modelId="{E4317208-1DE9-46E0-BF9D-5A31DFE77AF6}" type="presOf" srcId="{3576FDAC-FF1D-4294-86E9-58A4CBA8580F}" destId="{238DA81B-0A77-4677-9939-881083912FAE}" srcOrd="1" destOrd="0" presId="urn:microsoft.com/office/officeart/2005/8/layout/hierarchy2"/>
    <dgm:cxn modelId="{3A457E12-7F81-40C3-8BA3-B8AC5B2D41AC}" srcId="{9D97BD56-33A5-4ED5-A7A5-537F7EAC9FA4}" destId="{89C5B644-14CC-4CDD-8565-557F0AE08B19}" srcOrd="0" destOrd="0" parTransId="{AC30909B-85B1-4AB1-8207-137D0F216BBF}" sibTransId="{4912C8CB-C94D-4468-825D-C5A4B85C09FE}"/>
    <dgm:cxn modelId="{C4171B22-505C-4E6B-8E59-17548A72EA42}" srcId="{89C5B644-14CC-4CDD-8565-557F0AE08B19}" destId="{C51AF909-4A8E-44BD-9B8B-EA1B157A680D}" srcOrd="1" destOrd="0" parTransId="{45123A47-C478-4CD5-8328-C3E2508C337F}" sibTransId="{A860FFA2-EC31-4F81-97D7-BE76D5442B84}"/>
    <dgm:cxn modelId="{65564C34-7CA6-434D-A145-DFDED094B13B}" type="presOf" srcId="{3576FDAC-FF1D-4294-86E9-58A4CBA8580F}" destId="{689677E8-BA6E-4A29-A6E5-CA063C7AC5E3}" srcOrd="0" destOrd="0" presId="urn:microsoft.com/office/officeart/2005/8/layout/hierarchy2"/>
    <dgm:cxn modelId="{15F4CC39-597F-4566-841A-262D74980496}" type="presOf" srcId="{57C5D6E6-3BA9-4682-989F-CC60309BB389}" destId="{2A4AD3F6-3AFB-4F44-97A5-B1CD07533B76}" srcOrd="0" destOrd="0" presId="urn:microsoft.com/office/officeart/2005/8/layout/hierarchy2"/>
    <dgm:cxn modelId="{7943A564-AA37-4E68-8075-47116B501B67}" type="presOf" srcId="{12A6F4F9-59DB-47D1-9364-4702099AA5D4}" destId="{020935A6-6324-4C22-B3B4-4C5D3F426E2A}" srcOrd="1" destOrd="0" presId="urn:microsoft.com/office/officeart/2005/8/layout/hierarchy2"/>
    <dgm:cxn modelId="{3EF8FC44-7C6F-4C7C-A0C5-1407CCDD60DB}" type="presOf" srcId="{89C5B644-14CC-4CDD-8565-557F0AE08B19}" destId="{001370D9-2181-4FB6-B43B-A0D32D21F28F}" srcOrd="0" destOrd="0" presId="urn:microsoft.com/office/officeart/2005/8/layout/hierarchy2"/>
    <dgm:cxn modelId="{4404B867-1959-4FF0-8DDA-93973C5224BE}" type="presOf" srcId="{3AA8D03A-B043-4746-A36B-3A03E0ACBD30}" destId="{FE7312CF-C712-4FD8-9302-FCBE2A54C848}" srcOrd="1" destOrd="0" presId="urn:microsoft.com/office/officeart/2005/8/layout/hierarchy2"/>
    <dgm:cxn modelId="{A3EE704D-66E1-4D8B-9978-0FC62D588C5D}" srcId="{C51AF909-4A8E-44BD-9B8B-EA1B157A680D}" destId="{91924F50-D4E7-4B43-8711-F77DC79E8F77}" srcOrd="0" destOrd="0" parTransId="{766009C3-A1E9-4B7A-BCBF-D698BAB29BF2}" sibTransId="{91D2F534-B812-4EC9-88B3-13FD5487AB49}"/>
    <dgm:cxn modelId="{F417E44D-2339-4299-A8AB-478BB69FFB03}" srcId="{428A8F19-2381-4909-8C11-BAA454702CCF}" destId="{10D1D899-4DC8-4D26-86E4-47807A509849}" srcOrd="0" destOrd="0" parTransId="{57C5D6E6-3BA9-4682-989F-CC60309BB389}" sibTransId="{8B955A59-1678-4D83-902B-4BAC72E3C712}"/>
    <dgm:cxn modelId="{08928B6E-8223-4F16-96CC-97C5EA833411}" type="presOf" srcId="{3AA8D03A-B043-4746-A36B-3A03E0ACBD30}" destId="{1489F973-EE69-47BF-9CBE-65273D885A52}" srcOrd="0" destOrd="0" presId="urn:microsoft.com/office/officeart/2005/8/layout/hierarchy2"/>
    <dgm:cxn modelId="{4CC69656-59F8-48D2-B147-C05259748B9E}" type="presOf" srcId="{9D97BD56-33A5-4ED5-A7A5-537F7EAC9FA4}" destId="{DB6528F7-EF05-47FD-9D83-266E4AA731F0}" srcOrd="0" destOrd="0" presId="urn:microsoft.com/office/officeart/2005/8/layout/hierarchy2"/>
    <dgm:cxn modelId="{F12D0E57-1189-4140-9434-4BCB4E80BB2D}" type="presOf" srcId="{766009C3-A1E9-4B7A-BCBF-D698BAB29BF2}" destId="{53251FC6-A1E7-48E2-8D2E-294487C76F24}" srcOrd="0" destOrd="0" presId="urn:microsoft.com/office/officeart/2005/8/layout/hierarchy2"/>
    <dgm:cxn modelId="{2FF91079-855F-4861-A4F2-5092DB600CFF}" type="presOf" srcId="{6F9FD697-3C61-4C1E-9AA9-59837B6A27C4}" destId="{DDF10439-19D7-42A9-AA6A-A54F7854E102}" srcOrd="0" destOrd="0" presId="urn:microsoft.com/office/officeart/2005/8/layout/hierarchy2"/>
    <dgm:cxn modelId="{3DB8DA9B-4FB3-4777-B9B0-FC38D3DE4A78}" srcId="{428A8F19-2381-4909-8C11-BAA454702CCF}" destId="{C1A5C168-C2CD-4EAA-BFB4-EBAD9FEAC65D}" srcOrd="1" destOrd="0" parTransId="{12A6F4F9-59DB-47D1-9364-4702099AA5D4}" sibTransId="{FD98AE1C-A0E7-4C4B-8302-848FAAC6EA1C}"/>
    <dgm:cxn modelId="{8CB2E1AB-91FE-4F4B-A5D6-E24ABFEABB6E}" type="presOf" srcId="{57C5D6E6-3BA9-4682-989F-CC60309BB389}" destId="{04771122-5EAA-4DEC-9435-CCBF9A1D3506}" srcOrd="1" destOrd="0" presId="urn:microsoft.com/office/officeart/2005/8/layout/hierarchy2"/>
    <dgm:cxn modelId="{038B3CB8-08F2-4BE1-9C6C-951C642BB6B5}" type="presOf" srcId="{10D1D899-4DC8-4D26-86E4-47807A509849}" destId="{516284A4-6AFC-432E-BE59-951E475D4260}" srcOrd="0" destOrd="0" presId="urn:microsoft.com/office/officeart/2005/8/layout/hierarchy2"/>
    <dgm:cxn modelId="{4F9D53BE-9CFF-43F8-8891-89A5AFACDEE2}" type="presOf" srcId="{91924F50-D4E7-4B43-8711-F77DC79E8F77}" destId="{0F0D35BF-E750-45F2-A717-FBA4C5284560}" srcOrd="0" destOrd="0" presId="urn:microsoft.com/office/officeart/2005/8/layout/hierarchy2"/>
    <dgm:cxn modelId="{FD6A10D0-42CA-4E31-A735-5ACF93378E3D}" type="presOf" srcId="{766009C3-A1E9-4B7A-BCBF-D698BAB29BF2}" destId="{D33FD027-FC5A-4962-B542-39982B098D21}" srcOrd="1" destOrd="0" presId="urn:microsoft.com/office/officeart/2005/8/layout/hierarchy2"/>
    <dgm:cxn modelId="{FD70A3D3-4819-4454-AB9C-1E45B3B691A4}" type="presOf" srcId="{12A6F4F9-59DB-47D1-9364-4702099AA5D4}" destId="{DBF0B1A8-E6C8-4A71-AD85-702AA7D43E67}" srcOrd="0" destOrd="0" presId="urn:microsoft.com/office/officeart/2005/8/layout/hierarchy2"/>
    <dgm:cxn modelId="{EB8132D5-6AF8-41FD-BAB1-919F118B1399}" type="presOf" srcId="{45123A47-C478-4CD5-8328-C3E2508C337F}" destId="{3A7B7D42-8060-42CA-8202-FF447592E82F}" srcOrd="0" destOrd="0" presId="urn:microsoft.com/office/officeart/2005/8/layout/hierarchy2"/>
    <dgm:cxn modelId="{EA6ED1E9-715A-49DD-A224-B619416C15B9}" type="presOf" srcId="{428A8F19-2381-4909-8C11-BAA454702CCF}" destId="{02A6AB5B-DFC1-4270-9E6E-81E5FAE96A8D}" srcOrd="0" destOrd="0" presId="urn:microsoft.com/office/officeart/2005/8/layout/hierarchy2"/>
    <dgm:cxn modelId="{361317EA-1979-4B49-93B7-A1CF890E6006}" type="presOf" srcId="{C51AF909-4A8E-44BD-9B8B-EA1B157A680D}" destId="{07B4B324-50BC-4192-9534-C3DCFFC6F617}" srcOrd="0" destOrd="0" presId="urn:microsoft.com/office/officeart/2005/8/layout/hierarchy2"/>
    <dgm:cxn modelId="{E2DF49EC-0C43-467C-8659-C26887A4128C}" srcId="{C51AF909-4A8E-44BD-9B8B-EA1B157A680D}" destId="{6F9FD697-3C61-4C1E-9AA9-59837B6A27C4}" srcOrd="1" destOrd="0" parTransId="{3576FDAC-FF1D-4294-86E9-58A4CBA8580F}" sibTransId="{DB8A3AFB-061C-4488-8A88-B9FFCF3928B5}"/>
    <dgm:cxn modelId="{0874CEF0-E3A0-4476-8E7D-6942E2CED4C7}" type="presOf" srcId="{45123A47-C478-4CD5-8328-C3E2508C337F}" destId="{5852612E-148D-4A62-9571-02E3FF321272}" srcOrd="1" destOrd="0" presId="urn:microsoft.com/office/officeart/2005/8/layout/hierarchy2"/>
    <dgm:cxn modelId="{99D54E2A-175D-4C72-A135-8B3A9C23DB4A}" type="presParOf" srcId="{DB6528F7-EF05-47FD-9D83-266E4AA731F0}" destId="{3F518AC6-5CA3-48C7-9F3D-A44EE90ABD90}" srcOrd="0" destOrd="0" presId="urn:microsoft.com/office/officeart/2005/8/layout/hierarchy2"/>
    <dgm:cxn modelId="{80E813B4-E412-40E6-9832-F44982CEC110}" type="presParOf" srcId="{3F518AC6-5CA3-48C7-9F3D-A44EE90ABD90}" destId="{001370D9-2181-4FB6-B43B-A0D32D21F28F}" srcOrd="0" destOrd="0" presId="urn:microsoft.com/office/officeart/2005/8/layout/hierarchy2"/>
    <dgm:cxn modelId="{FB396D48-844A-4252-AC35-8E58B2430CF9}" type="presParOf" srcId="{3F518AC6-5CA3-48C7-9F3D-A44EE90ABD90}" destId="{F6748F95-A168-4BEC-930A-092582ABA544}" srcOrd="1" destOrd="0" presId="urn:microsoft.com/office/officeart/2005/8/layout/hierarchy2"/>
    <dgm:cxn modelId="{2B56A55F-71B1-436E-A903-EFA3FB99362C}" type="presParOf" srcId="{F6748F95-A168-4BEC-930A-092582ABA544}" destId="{1489F973-EE69-47BF-9CBE-65273D885A52}" srcOrd="0" destOrd="0" presId="urn:microsoft.com/office/officeart/2005/8/layout/hierarchy2"/>
    <dgm:cxn modelId="{7735BD40-D296-46C3-8572-5EACE582E3D2}" type="presParOf" srcId="{1489F973-EE69-47BF-9CBE-65273D885A52}" destId="{FE7312CF-C712-4FD8-9302-FCBE2A54C848}" srcOrd="0" destOrd="0" presId="urn:microsoft.com/office/officeart/2005/8/layout/hierarchy2"/>
    <dgm:cxn modelId="{AEAAB9B9-640A-4232-B743-EC581FD9E8C2}" type="presParOf" srcId="{F6748F95-A168-4BEC-930A-092582ABA544}" destId="{C11555A7-8B7B-4B77-9ED8-0811006C58E9}" srcOrd="1" destOrd="0" presId="urn:microsoft.com/office/officeart/2005/8/layout/hierarchy2"/>
    <dgm:cxn modelId="{D1AEF411-3604-4FF0-8609-34A48E431BA9}" type="presParOf" srcId="{C11555A7-8B7B-4B77-9ED8-0811006C58E9}" destId="{02A6AB5B-DFC1-4270-9E6E-81E5FAE96A8D}" srcOrd="0" destOrd="0" presId="urn:microsoft.com/office/officeart/2005/8/layout/hierarchy2"/>
    <dgm:cxn modelId="{03102A7E-33DC-409B-9018-788A0F513CEC}" type="presParOf" srcId="{C11555A7-8B7B-4B77-9ED8-0811006C58E9}" destId="{CD3819F5-7183-4A5D-893E-A02732958EA7}" srcOrd="1" destOrd="0" presId="urn:microsoft.com/office/officeart/2005/8/layout/hierarchy2"/>
    <dgm:cxn modelId="{0120FD9A-94E3-4F9F-A1F2-93FEF3320C52}" type="presParOf" srcId="{CD3819F5-7183-4A5D-893E-A02732958EA7}" destId="{2A4AD3F6-3AFB-4F44-97A5-B1CD07533B76}" srcOrd="0" destOrd="0" presId="urn:microsoft.com/office/officeart/2005/8/layout/hierarchy2"/>
    <dgm:cxn modelId="{F8E2325E-51A7-40F2-AC7D-7C4EBDD0A21B}" type="presParOf" srcId="{2A4AD3F6-3AFB-4F44-97A5-B1CD07533B76}" destId="{04771122-5EAA-4DEC-9435-CCBF9A1D3506}" srcOrd="0" destOrd="0" presId="urn:microsoft.com/office/officeart/2005/8/layout/hierarchy2"/>
    <dgm:cxn modelId="{AD3BC3DC-83CA-4DB0-B7BC-A548D5761F37}" type="presParOf" srcId="{CD3819F5-7183-4A5D-893E-A02732958EA7}" destId="{756927B2-3EE2-45E6-B73E-188AF0DA71B8}" srcOrd="1" destOrd="0" presId="urn:microsoft.com/office/officeart/2005/8/layout/hierarchy2"/>
    <dgm:cxn modelId="{FD2F5193-CD13-43D8-A0F4-FF8CA02B931F}" type="presParOf" srcId="{756927B2-3EE2-45E6-B73E-188AF0DA71B8}" destId="{516284A4-6AFC-432E-BE59-951E475D4260}" srcOrd="0" destOrd="0" presId="urn:microsoft.com/office/officeart/2005/8/layout/hierarchy2"/>
    <dgm:cxn modelId="{94533E1A-8E2C-45C6-9535-ACDE06532A82}" type="presParOf" srcId="{756927B2-3EE2-45E6-B73E-188AF0DA71B8}" destId="{B35AC838-AADA-4D54-8085-7528B85367C3}" srcOrd="1" destOrd="0" presId="urn:microsoft.com/office/officeart/2005/8/layout/hierarchy2"/>
    <dgm:cxn modelId="{4EF2B91D-FC9A-4EC5-BCC5-A91FAA849FFA}" type="presParOf" srcId="{CD3819F5-7183-4A5D-893E-A02732958EA7}" destId="{DBF0B1A8-E6C8-4A71-AD85-702AA7D43E67}" srcOrd="2" destOrd="0" presId="urn:microsoft.com/office/officeart/2005/8/layout/hierarchy2"/>
    <dgm:cxn modelId="{E9E3FA60-26E4-4840-8851-D5D938E2F0E5}" type="presParOf" srcId="{DBF0B1A8-E6C8-4A71-AD85-702AA7D43E67}" destId="{020935A6-6324-4C22-B3B4-4C5D3F426E2A}" srcOrd="0" destOrd="0" presId="urn:microsoft.com/office/officeart/2005/8/layout/hierarchy2"/>
    <dgm:cxn modelId="{0928D19C-EB8F-4C34-8FE6-1B01A3D288D8}" type="presParOf" srcId="{CD3819F5-7183-4A5D-893E-A02732958EA7}" destId="{E52708ED-F6B8-4B04-B4D8-D1349E00FA77}" srcOrd="3" destOrd="0" presId="urn:microsoft.com/office/officeart/2005/8/layout/hierarchy2"/>
    <dgm:cxn modelId="{D2E77539-8913-49DE-AE56-D565FE159F33}" type="presParOf" srcId="{E52708ED-F6B8-4B04-B4D8-D1349E00FA77}" destId="{BD9A8C75-4422-461B-AF53-CDA3D6D176B5}" srcOrd="0" destOrd="0" presId="urn:microsoft.com/office/officeart/2005/8/layout/hierarchy2"/>
    <dgm:cxn modelId="{77C89AE0-8E28-439A-B96B-EF5F94CAB5DC}" type="presParOf" srcId="{E52708ED-F6B8-4B04-B4D8-D1349E00FA77}" destId="{EA450890-A63D-40AA-960F-3C7065DA151E}" srcOrd="1" destOrd="0" presId="urn:microsoft.com/office/officeart/2005/8/layout/hierarchy2"/>
    <dgm:cxn modelId="{9B3C05E0-2EAD-42AE-B0E7-B089A042F93F}" type="presParOf" srcId="{F6748F95-A168-4BEC-930A-092582ABA544}" destId="{3A7B7D42-8060-42CA-8202-FF447592E82F}" srcOrd="2" destOrd="0" presId="urn:microsoft.com/office/officeart/2005/8/layout/hierarchy2"/>
    <dgm:cxn modelId="{73FDB917-9C02-46B7-AAC7-34337F9D8C74}" type="presParOf" srcId="{3A7B7D42-8060-42CA-8202-FF447592E82F}" destId="{5852612E-148D-4A62-9571-02E3FF321272}" srcOrd="0" destOrd="0" presId="urn:microsoft.com/office/officeart/2005/8/layout/hierarchy2"/>
    <dgm:cxn modelId="{CE881CEE-9351-4E49-BA56-30515FFDB161}" type="presParOf" srcId="{F6748F95-A168-4BEC-930A-092582ABA544}" destId="{27C3ADB1-F481-4AF4-A038-230E182B83EA}" srcOrd="3" destOrd="0" presId="urn:microsoft.com/office/officeart/2005/8/layout/hierarchy2"/>
    <dgm:cxn modelId="{1601914F-07BB-4C7E-9941-1EF5973478AB}" type="presParOf" srcId="{27C3ADB1-F481-4AF4-A038-230E182B83EA}" destId="{07B4B324-50BC-4192-9534-C3DCFFC6F617}" srcOrd="0" destOrd="0" presId="urn:microsoft.com/office/officeart/2005/8/layout/hierarchy2"/>
    <dgm:cxn modelId="{3FB9CA95-0D79-4AB2-9F04-46EAC632D61D}" type="presParOf" srcId="{27C3ADB1-F481-4AF4-A038-230E182B83EA}" destId="{9E9686EE-7C70-4A2C-80B6-CACD55432733}" srcOrd="1" destOrd="0" presId="urn:microsoft.com/office/officeart/2005/8/layout/hierarchy2"/>
    <dgm:cxn modelId="{A889490D-7381-4F8A-9204-51C27531DB76}" type="presParOf" srcId="{9E9686EE-7C70-4A2C-80B6-CACD55432733}" destId="{53251FC6-A1E7-48E2-8D2E-294487C76F24}" srcOrd="0" destOrd="0" presId="urn:microsoft.com/office/officeart/2005/8/layout/hierarchy2"/>
    <dgm:cxn modelId="{57C1ECF9-9F9D-4A81-A671-E7D86350A2FE}" type="presParOf" srcId="{53251FC6-A1E7-48E2-8D2E-294487C76F24}" destId="{D33FD027-FC5A-4962-B542-39982B098D21}" srcOrd="0" destOrd="0" presId="urn:microsoft.com/office/officeart/2005/8/layout/hierarchy2"/>
    <dgm:cxn modelId="{82587687-973E-4278-8F07-B4EA168E31F5}" type="presParOf" srcId="{9E9686EE-7C70-4A2C-80B6-CACD55432733}" destId="{4A193869-75FF-473F-B53A-8A69AB619041}" srcOrd="1" destOrd="0" presId="urn:microsoft.com/office/officeart/2005/8/layout/hierarchy2"/>
    <dgm:cxn modelId="{A2530F55-72D8-4063-A112-B6CAF450F221}" type="presParOf" srcId="{4A193869-75FF-473F-B53A-8A69AB619041}" destId="{0F0D35BF-E750-45F2-A717-FBA4C5284560}" srcOrd="0" destOrd="0" presId="urn:microsoft.com/office/officeart/2005/8/layout/hierarchy2"/>
    <dgm:cxn modelId="{E45C528D-2626-45CC-8FD7-F2B092A25230}" type="presParOf" srcId="{4A193869-75FF-473F-B53A-8A69AB619041}" destId="{B943A98B-8325-440D-9A04-BF5DCF7689A3}" srcOrd="1" destOrd="0" presId="urn:microsoft.com/office/officeart/2005/8/layout/hierarchy2"/>
    <dgm:cxn modelId="{6DB4B8C8-AF0E-4BE4-9E2D-B458F671A72E}" type="presParOf" srcId="{9E9686EE-7C70-4A2C-80B6-CACD55432733}" destId="{689677E8-BA6E-4A29-A6E5-CA063C7AC5E3}" srcOrd="2" destOrd="0" presId="urn:microsoft.com/office/officeart/2005/8/layout/hierarchy2"/>
    <dgm:cxn modelId="{A7C2D53B-136A-4B65-B989-F69DFF269C8A}" type="presParOf" srcId="{689677E8-BA6E-4A29-A6E5-CA063C7AC5E3}" destId="{238DA81B-0A77-4677-9939-881083912FAE}" srcOrd="0" destOrd="0" presId="urn:microsoft.com/office/officeart/2005/8/layout/hierarchy2"/>
    <dgm:cxn modelId="{E038A23A-0E11-4133-9FCB-85F60B5C27BD}" type="presParOf" srcId="{9E9686EE-7C70-4A2C-80B6-CACD55432733}" destId="{388F9537-B7F1-4B64-912B-40AFEF2D0966}" srcOrd="3" destOrd="0" presId="urn:microsoft.com/office/officeart/2005/8/layout/hierarchy2"/>
    <dgm:cxn modelId="{9C7345DE-559B-448B-AF77-D1BD61AC1D09}" type="presParOf" srcId="{388F9537-B7F1-4B64-912B-40AFEF2D0966}" destId="{DDF10439-19D7-42A9-AA6A-A54F7854E102}" srcOrd="0" destOrd="0" presId="urn:microsoft.com/office/officeart/2005/8/layout/hierarchy2"/>
    <dgm:cxn modelId="{D3AB5528-605E-41AB-93DD-F872CDE0A947}" type="presParOf" srcId="{388F9537-B7F1-4B64-912B-40AFEF2D0966}" destId="{CE1DB289-2C83-4111-B10F-E802B3981CE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370D9-2181-4FB6-B43B-A0D32D21F28F}">
      <dsp:nvSpPr>
        <dsp:cNvPr id="0" name=""/>
        <dsp:cNvSpPr/>
      </dsp:nvSpPr>
      <dsp:spPr>
        <a:xfrm>
          <a:off x="5193" y="2817532"/>
          <a:ext cx="2403582" cy="1201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Helminth</a:t>
          </a:r>
          <a:endParaRPr lang="ar-SA" sz="3400" kern="1200" dirty="0"/>
        </a:p>
      </dsp:txBody>
      <dsp:txXfrm>
        <a:off x="40392" y="2852731"/>
        <a:ext cx="2333184" cy="1131393"/>
      </dsp:txXfrm>
    </dsp:sp>
    <dsp:sp modelId="{1489F973-EE69-47BF-9CBE-65273D885A52}">
      <dsp:nvSpPr>
        <dsp:cNvPr id="0" name=""/>
        <dsp:cNvSpPr/>
      </dsp:nvSpPr>
      <dsp:spPr>
        <a:xfrm rot="18289469">
          <a:off x="2047701" y="2711578"/>
          <a:ext cx="1683580" cy="31640"/>
        </a:xfrm>
        <a:custGeom>
          <a:avLst/>
          <a:gdLst/>
          <a:ahLst/>
          <a:cxnLst/>
          <a:rect l="0" t="0" r="0" b="0"/>
          <a:pathLst>
            <a:path>
              <a:moveTo>
                <a:pt x="0" y="15820"/>
              </a:moveTo>
              <a:lnTo>
                <a:pt x="1683580" y="158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600" kern="1200"/>
        </a:p>
      </dsp:txBody>
      <dsp:txXfrm>
        <a:off x="2847402" y="2685309"/>
        <a:ext cx="84179" cy="84179"/>
      </dsp:txXfrm>
    </dsp:sp>
    <dsp:sp modelId="{02A6AB5B-DFC1-4270-9E6E-81E5FAE96A8D}">
      <dsp:nvSpPr>
        <dsp:cNvPr id="0" name=""/>
        <dsp:cNvSpPr/>
      </dsp:nvSpPr>
      <dsp:spPr>
        <a:xfrm>
          <a:off x="3370208" y="1435472"/>
          <a:ext cx="2403582" cy="1201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Flat worms</a:t>
          </a:r>
          <a:endParaRPr lang="ar-SA" sz="3400" kern="1200" dirty="0"/>
        </a:p>
      </dsp:txBody>
      <dsp:txXfrm>
        <a:off x="3405407" y="1470671"/>
        <a:ext cx="2333184" cy="1131393"/>
      </dsp:txXfrm>
    </dsp:sp>
    <dsp:sp modelId="{2A4AD3F6-3AFB-4F44-97A5-B1CD07533B76}">
      <dsp:nvSpPr>
        <dsp:cNvPr id="0" name=""/>
        <dsp:cNvSpPr/>
      </dsp:nvSpPr>
      <dsp:spPr>
        <a:xfrm rot="19457599">
          <a:off x="5662503" y="1675033"/>
          <a:ext cx="1184008" cy="31640"/>
        </a:xfrm>
        <a:custGeom>
          <a:avLst/>
          <a:gdLst/>
          <a:ahLst/>
          <a:cxnLst/>
          <a:rect l="0" t="0" r="0" b="0"/>
          <a:pathLst>
            <a:path>
              <a:moveTo>
                <a:pt x="0" y="15820"/>
              </a:moveTo>
              <a:lnTo>
                <a:pt x="1184008" y="1582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224907" y="1661253"/>
        <a:ext cx="59200" cy="59200"/>
      </dsp:txXfrm>
    </dsp:sp>
    <dsp:sp modelId="{516284A4-6AFC-432E-BE59-951E475D4260}">
      <dsp:nvSpPr>
        <dsp:cNvPr id="0" name=""/>
        <dsp:cNvSpPr/>
      </dsp:nvSpPr>
      <dsp:spPr>
        <a:xfrm>
          <a:off x="6735224" y="744442"/>
          <a:ext cx="2403582" cy="1201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Trematodes</a:t>
          </a:r>
          <a:endParaRPr lang="ar-SA" sz="3400" kern="1200" dirty="0"/>
        </a:p>
      </dsp:txBody>
      <dsp:txXfrm>
        <a:off x="6770423" y="779641"/>
        <a:ext cx="2333184" cy="1131393"/>
      </dsp:txXfrm>
    </dsp:sp>
    <dsp:sp modelId="{DBF0B1A8-E6C8-4A71-AD85-702AA7D43E67}">
      <dsp:nvSpPr>
        <dsp:cNvPr id="0" name=""/>
        <dsp:cNvSpPr/>
      </dsp:nvSpPr>
      <dsp:spPr>
        <a:xfrm rot="2142401">
          <a:off x="5662503" y="2366063"/>
          <a:ext cx="1184008" cy="31640"/>
        </a:xfrm>
        <a:custGeom>
          <a:avLst/>
          <a:gdLst/>
          <a:ahLst/>
          <a:cxnLst/>
          <a:rect l="0" t="0" r="0" b="0"/>
          <a:pathLst>
            <a:path>
              <a:moveTo>
                <a:pt x="0" y="15820"/>
              </a:moveTo>
              <a:lnTo>
                <a:pt x="1184008" y="1582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224907" y="2352283"/>
        <a:ext cx="59200" cy="59200"/>
      </dsp:txXfrm>
    </dsp:sp>
    <dsp:sp modelId="{BD9A8C75-4422-461B-AF53-CDA3D6D176B5}">
      <dsp:nvSpPr>
        <dsp:cNvPr id="0" name=""/>
        <dsp:cNvSpPr/>
      </dsp:nvSpPr>
      <dsp:spPr>
        <a:xfrm>
          <a:off x="6735224" y="2126502"/>
          <a:ext cx="2403582" cy="1201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 err="1"/>
            <a:t>Cestodes</a:t>
          </a:r>
          <a:r>
            <a:rPr lang="en-US" sz="3400" kern="1200" dirty="0"/>
            <a:t> </a:t>
          </a:r>
          <a:endParaRPr lang="ar-SA" sz="3400" kern="1200" dirty="0"/>
        </a:p>
      </dsp:txBody>
      <dsp:txXfrm>
        <a:off x="6770423" y="2161701"/>
        <a:ext cx="2333184" cy="1131393"/>
      </dsp:txXfrm>
    </dsp:sp>
    <dsp:sp modelId="{3A7B7D42-8060-42CA-8202-FF447592E82F}">
      <dsp:nvSpPr>
        <dsp:cNvPr id="0" name=""/>
        <dsp:cNvSpPr/>
      </dsp:nvSpPr>
      <dsp:spPr>
        <a:xfrm rot="3310531">
          <a:off x="2047701" y="4093638"/>
          <a:ext cx="1683580" cy="31640"/>
        </a:xfrm>
        <a:custGeom>
          <a:avLst/>
          <a:gdLst/>
          <a:ahLst/>
          <a:cxnLst/>
          <a:rect l="0" t="0" r="0" b="0"/>
          <a:pathLst>
            <a:path>
              <a:moveTo>
                <a:pt x="0" y="15820"/>
              </a:moveTo>
              <a:lnTo>
                <a:pt x="1683580" y="158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600" kern="1200"/>
        </a:p>
      </dsp:txBody>
      <dsp:txXfrm>
        <a:off x="2847402" y="4067368"/>
        <a:ext cx="84179" cy="84179"/>
      </dsp:txXfrm>
    </dsp:sp>
    <dsp:sp modelId="{07B4B324-50BC-4192-9534-C3DCFFC6F617}">
      <dsp:nvSpPr>
        <dsp:cNvPr id="0" name=""/>
        <dsp:cNvSpPr/>
      </dsp:nvSpPr>
      <dsp:spPr>
        <a:xfrm>
          <a:off x="3370208" y="4199592"/>
          <a:ext cx="2403582" cy="1201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Round worms (Nematodes)</a:t>
          </a:r>
          <a:endParaRPr lang="ar-SA" sz="3400" kern="1200" dirty="0"/>
        </a:p>
      </dsp:txBody>
      <dsp:txXfrm>
        <a:off x="3405407" y="4234791"/>
        <a:ext cx="2333184" cy="1131393"/>
      </dsp:txXfrm>
    </dsp:sp>
    <dsp:sp modelId="{53251FC6-A1E7-48E2-8D2E-294487C76F24}">
      <dsp:nvSpPr>
        <dsp:cNvPr id="0" name=""/>
        <dsp:cNvSpPr/>
      </dsp:nvSpPr>
      <dsp:spPr>
        <a:xfrm rot="19457599">
          <a:off x="5662503" y="4439153"/>
          <a:ext cx="1184008" cy="31640"/>
        </a:xfrm>
        <a:custGeom>
          <a:avLst/>
          <a:gdLst/>
          <a:ahLst/>
          <a:cxnLst/>
          <a:rect l="0" t="0" r="0" b="0"/>
          <a:pathLst>
            <a:path>
              <a:moveTo>
                <a:pt x="0" y="15820"/>
              </a:moveTo>
              <a:lnTo>
                <a:pt x="1184008" y="1582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224907" y="4425373"/>
        <a:ext cx="59200" cy="59200"/>
      </dsp:txXfrm>
    </dsp:sp>
    <dsp:sp modelId="{0F0D35BF-E750-45F2-A717-FBA4C5284560}">
      <dsp:nvSpPr>
        <dsp:cNvPr id="0" name=""/>
        <dsp:cNvSpPr/>
      </dsp:nvSpPr>
      <dsp:spPr>
        <a:xfrm>
          <a:off x="6735224" y="3508562"/>
          <a:ext cx="2403582" cy="1201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Tissue type</a:t>
          </a:r>
          <a:endParaRPr lang="ar-SA" sz="3400" kern="1200" dirty="0"/>
        </a:p>
      </dsp:txBody>
      <dsp:txXfrm>
        <a:off x="6770423" y="3543761"/>
        <a:ext cx="2333184" cy="1131393"/>
      </dsp:txXfrm>
    </dsp:sp>
    <dsp:sp modelId="{689677E8-BA6E-4A29-A6E5-CA063C7AC5E3}">
      <dsp:nvSpPr>
        <dsp:cNvPr id="0" name=""/>
        <dsp:cNvSpPr/>
      </dsp:nvSpPr>
      <dsp:spPr>
        <a:xfrm rot="2142401">
          <a:off x="5662503" y="5130183"/>
          <a:ext cx="1184008" cy="31640"/>
        </a:xfrm>
        <a:custGeom>
          <a:avLst/>
          <a:gdLst/>
          <a:ahLst/>
          <a:cxnLst/>
          <a:rect l="0" t="0" r="0" b="0"/>
          <a:pathLst>
            <a:path>
              <a:moveTo>
                <a:pt x="0" y="15820"/>
              </a:moveTo>
              <a:lnTo>
                <a:pt x="1184008" y="1582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500" kern="1200"/>
        </a:p>
      </dsp:txBody>
      <dsp:txXfrm>
        <a:off x="6224907" y="5116403"/>
        <a:ext cx="59200" cy="59200"/>
      </dsp:txXfrm>
    </dsp:sp>
    <dsp:sp modelId="{DDF10439-19D7-42A9-AA6A-A54F7854E102}">
      <dsp:nvSpPr>
        <dsp:cNvPr id="0" name=""/>
        <dsp:cNvSpPr/>
      </dsp:nvSpPr>
      <dsp:spPr>
        <a:xfrm>
          <a:off x="6735224" y="4890622"/>
          <a:ext cx="2403582" cy="12017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Intestinal type</a:t>
          </a:r>
          <a:endParaRPr lang="ar-SA" sz="3400" kern="1200" dirty="0"/>
        </a:p>
      </dsp:txBody>
      <dsp:txXfrm>
        <a:off x="6770423" y="4925821"/>
        <a:ext cx="2333184" cy="1131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658B9-B979-4DBA-BBF6-B16674AF69ED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B4550-D1AD-4211-B874-35CF14E3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07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40E369-7D78-4D78-A1F0-CD45CFE377F2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A972E0-2D5A-44E5-A547-00BA839592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FC63D87B-448E-43D2-B0AC-2B6246B2B04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ANTHELMINTIC DRUGS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A90B5910-2906-4076-9643-D8AC44BF3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KMTC LECTURE SERIES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6DF9298D-ED7A-498A-AC1D-AFC2139B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7C7677A-01E4-423E-A120-361967072A71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>
            <a:extLst>
              <a:ext uri="{FF2B5EF4-FFF2-40B4-BE49-F238E27FC236}">
                <a16:creationId xmlns:a16="http://schemas.microsoft.com/office/drawing/2014/main" id="{0B9A273A-640A-4232-A21F-224D29FEF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2444" y="722744"/>
            <a:ext cx="8001557" cy="606831"/>
          </a:xfrm>
        </p:spPr>
        <p:txBody>
          <a:bodyPr/>
          <a:lstStyle/>
          <a:p>
            <a:pPr>
              <a:defRPr/>
            </a:pPr>
            <a:r>
              <a:rPr lang="en-US" sz="336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Pharmacokinetics of </a:t>
            </a:r>
            <a:r>
              <a:rPr lang="en-US" sz="3365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Albendazole</a:t>
            </a:r>
            <a:r>
              <a:rPr lang="en-US" sz="3365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41D9369-B94C-4E09-972B-DCC7AEA636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7962" y="1292483"/>
            <a:ext cx="8003040" cy="501339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benzimidazole carbamate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is administered orally, and absorbed erratically (unpredictable), absorption can be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with fatty meal.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metabolized in the liver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rapidly to its active metabolite albendazole sulphoxide. (1</a:t>
            </a:r>
            <a:r>
              <a:rPr lang="en-US" altLang="en-US" baseline="300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pass metabolism)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81361-BD35-47BA-8C57-7A5382B58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8BEF4F1-6C38-47E1-A2A1-16C3C7579A14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10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>
            <a:extLst>
              <a:ext uri="{FF2B5EF4-FFF2-40B4-BE49-F238E27FC236}">
                <a16:creationId xmlns:a16="http://schemas.microsoft.com/office/drawing/2014/main" id="{535353AE-CF9D-4D9A-8FE4-63A60FF6E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Continued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8C723F3-3B59-4663-A68C-EB153FA618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55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has a plasma half life of 8-12 hours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1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Sulphoxide is mostly (80%) protein bound , distributed to the tissues and enters the bile, cerebrospinal fluid, and the hydatid cyst.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1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urinary excretion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F9202-CE3C-4993-8A8C-67C7998A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44954B0-C78D-44E8-AD63-13413F816A66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11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>
            <a:extLst>
              <a:ext uri="{FF2B5EF4-FFF2-40B4-BE49-F238E27FC236}">
                <a16:creationId xmlns:a16="http://schemas.microsoft.com/office/drawing/2014/main" id="{522C23B7-EBD0-41FD-B242-16625D9137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0396" y="608501"/>
            <a:ext cx="8001556" cy="6839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Clinical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uses of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albendazole</a:t>
            </a:r>
            <a:r>
              <a:rPr lang="en-US" dirty="0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2D269B8-BBA2-459E-8938-43DD4E1153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39179" y="1562514"/>
            <a:ext cx="8003040" cy="4786394"/>
          </a:xfrm>
        </p:spPr>
        <p:txBody>
          <a:bodyPr/>
          <a:lstStyle/>
          <a:p>
            <a:pPr marL="571216" indent="-571216">
              <a:lnSpc>
                <a:spcPct val="80000"/>
              </a:lnSpc>
            </a:pPr>
            <a:endParaRPr lang="en-US" altLang="en-US" sz="2804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216" indent="-571216">
              <a:lnSpc>
                <a:spcPct val="80000"/>
              </a:lnSpc>
            </a:pPr>
            <a:r>
              <a:rPr lang="en-US" altLang="en-US" sz="2804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administered on empty stomach when used       against intraluminal parasites but with fatty meal when against tissue parasites.</a:t>
            </a:r>
          </a:p>
          <a:p>
            <a:pPr marL="571216" indent="-571216">
              <a:lnSpc>
                <a:spcPct val="80000"/>
              </a:lnSpc>
              <a:buNone/>
            </a:pPr>
            <a:endParaRPr lang="en-US" altLang="en-US" sz="261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216" indent="-571216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617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Ascariasis, trichuriasis, hookworm, pin worm infection (intestinal)</a:t>
            </a:r>
            <a:r>
              <a:rPr lang="en-US" altLang="en-US" sz="2617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71216" indent="-571216" algn="ctr">
              <a:lnSpc>
                <a:spcPct val="80000"/>
              </a:lnSpc>
              <a:buNone/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Acheives 100% cure in pinworm infection and high cure rates for others or marked reduction in eggs counts.</a:t>
            </a:r>
          </a:p>
          <a:p>
            <a:pPr marL="571216" indent="-571216">
              <a:lnSpc>
                <a:spcPct val="80000"/>
              </a:lnSpc>
            </a:pPr>
            <a:endParaRPr lang="en-US" altLang="en-US" sz="261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216" indent="-571216">
              <a:lnSpc>
                <a:spcPct val="80000"/>
              </a:lnSpc>
              <a:buNone/>
            </a:pPr>
            <a:endParaRPr lang="en-US" altLang="en-US" sz="261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DE40D-CD3D-47B7-A784-66F51BB80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427602F-C891-4AFA-BF4D-5D3CB56E755B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12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6DCD62CD-7629-4448-808B-0A2F9B958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216" indent="-571216">
              <a:lnSpc>
                <a:spcPct val="80000"/>
              </a:lnSpc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Hydatid diseases:</a:t>
            </a:r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216" indent="-571216">
              <a:lnSpc>
                <a:spcPct val="80000"/>
              </a:lnSpc>
              <a:buNone/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of choice, </a:t>
            </a:r>
            <a:r>
              <a:rPr lang="en-US" altLang="en-US" sz="2617" b="1" i="1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meals</a:t>
            </a: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71216" indent="-571216">
              <a:lnSpc>
                <a:spcPct val="80000"/>
              </a:lnSpc>
              <a:buNone/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Bone cyst may require treatment for 1 year.</a:t>
            </a:r>
          </a:p>
          <a:p>
            <a:pPr marL="571216" indent="-571216">
              <a:lnSpc>
                <a:spcPct val="80000"/>
              </a:lnSpc>
              <a:buNone/>
            </a:pPr>
            <a:endParaRPr lang="en-US" altLang="en-US" sz="261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216" indent="-571216"/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patients are to be treated surgically, both albendazole and praziquantel are used preoperatively for one month to reduce cyst fluid leakage. After surgery albandazole should be continued for a whole month.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B71CD559-A786-4ED7-B827-099C6E0D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3BD441C-82E8-4F44-8B8B-A504249DA7DA}" type="slidenum">
              <a:rPr lang="ar-SA" altLang="en-US" sz="1215">
                <a:solidFill>
                  <a:srgbClr val="B5A788"/>
                </a:solidFill>
              </a:rPr>
              <a:pPr eaLnBrk="1" hangingPunct="1"/>
              <a:t>13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>
            <a:extLst>
              <a:ext uri="{FF2B5EF4-FFF2-40B4-BE49-F238E27FC236}">
                <a16:creationId xmlns:a16="http://schemas.microsoft.com/office/drawing/2014/main" id="{82E6EDB6-3349-45F5-AD8C-E88246759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178" b="1" dirty="0" err="1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Albendazole</a:t>
            </a:r>
            <a:r>
              <a:rPr lang="en-US" sz="3178" b="1" dirty="0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 cont’d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8C9C642-697A-4B95-8800-2DF09C9359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81614" y="1577351"/>
            <a:ext cx="7919953" cy="5017850"/>
          </a:xfrm>
        </p:spPr>
        <p:txBody>
          <a:bodyPr>
            <a:normAutofit lnSpcReduction="10000"/>
          </a:bodyPr>
          <a:lstStyle/>
          <a:p>
            <a:pPr marL="571216" indent="-571216">
              <a:lnSpc>
                <a:spcPct val="80000"/>
              </a:lnSpc>
              <a:buFont typeface="Wingdings" panose="05000000000000000000" pitchFamily="2" charset="2"/>
              <a:buAutoNum type="arabicPeriod" startAt="3"/>
            </a:pPr>
            <a:r>
              <a:rPr lang="en-US" altLang="en-US" sz="2337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Neurocysticercosis:</a:t>
            </a:r>
            <a:r>
              <a:rPr lang="en-US" altLang="en-US" sz="2337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33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the drug of choice.</a:t>
            </a:r>
          </a:p>
          <a:p>
            <a:pPr marL="571216" indent="-571216">
              <a:lnSpc>
                <a:spcPct val="80000"/>
              </a:lnSpc>
              <a:buNone/>
            </a:pPr>
            <a:r>
              <a:rPr lang="en-US" altLang="en-US" sz="233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It is effective for symptomatic parenchymal and interventricular cysts. Less effective in arachnoid cyst.</a:t>
            </a:r>
          </a:p>
          <a:p>
            <a:pPr marL="571216" indent="-571216">
              <a:lnSpc>
                <a:spcPct val="80000"/>
              </a:lnSpc>
            </a:pPr>
            <a:r>
              <a:rPr lang="en-US" altLang="en-US" sz="233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superior to </a:t>
            </a:r>
            <a:r>
              <a:rPr lang="en-US" altLang="en-US" sz="2337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Praziquantel</a:t>
            </a:r>
            <a:r>
              <a:rPr lang="en-US" altLang="en-US" sz="233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neurocysticercosis for the following: </a:t>
            </a:r>
          </a:p>
          <a:p>
            <a:pPr marL="844213" lvl="1" indent="-571216">
              <a:lnSpc>
                <a:spcPct val="80000"/>
              </a:lnSpc>
              <a:buFont typeface="Gill Sans MT" panose="020B0502020104020203" pitchFamily="34" charset="0"/>
              <a:buAutoNum type="arabicPeriod"/>
            </a:pPr>
            <a:r>
              <a:rPr lang="en-US" altLang="en-US" sz="1963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Shorter course of treatment.</a:t>
            </a:r>
          </a:p>
          <a:p>
            <a:pPr marL="844213" lvl="1" indent="-571216">
              <a:lnSpc>
                <a:spcPct val="80000"/>
              </a:lnSpc>
              <a:buFont typeface="Gill Sans MT" panose="020B0502020104020203" pitchFamily="34" charset="0"/>
              <a:buAutoNum type="arabicPeriod"/>
            </a:pPr>
            <a:r>
              <a:rPr lang="en-US" altLang="en-US" sz="1963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cheaper</a:t>
            </a:r>
          </a:p>
          <a:p>
            <a:pPr marL="844213" lvl="1" indent="-571216">
              <a:lnSpc>
                <a:spcPct val="80000"/>
              </a:lnSpc>
              <a:buFont typeface="Gill Sans MT" panose="020B0502020104020203" pitchFamily="34" charset="0"/>
              <a:buAutoNum type="arabicPeriod"/>
            </a:pPr>
            <a:r>
              <a:rPr lang="en-US" altLang="en-US" sz="1963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co-administeration with steroid increases its absorption</a:t>
            </a:r>
          </a:p>
          <a:p>
            <a:pPr marL="844213" lvl="1" indent="-571216">
              <a:lnSpc>
                <a:spcPct val="80000"/>
              </a:lnSpc>
              <a:buFont typeface="Gill Sans MT" panose="020B0502020104020203" pitchFamily="34" charset="0"/>
              <a:buAutoNum type="arabicPeriod"/>
            </a:pPr>
            <a:r>
              <a:rPr lang="en-US" altLang="en-US" sz="1963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better in penetration arachnoid space..</a:t>
            </a:r>
          </a:p>
          <a:p>
            <a:pPr marL="844213" lvl="1" indent="-571216">
              <a:lnSpc>
                <a:spcPct val="80000"/>
              </a:lnSpc>
              <a:buFont typeface="Gill Sans MT" panose="020B0502020104020203" pitchFamily="34" charset="0"/>
              <a:buAutoNum type="arabicPeriod"/>
            </a:pPr>
            <a:r>
              <a:rPr lang="en-US" altLang="en-US" sz="1963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also effective for ocular cysts.</a:t>
            </a:r>
          </a:p>
          <a:p>
            <a:pPr marL="571216" indent="-571216">
              <a:lnSpc>
                <a:spcPct val="80000"/>
              </a:lnSpc>
              <a:buNone/>
            </a:pPr>
            <a:endParaRPr lang="en-US" altLang="en-US" sz="233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216" indent="-571216">
              <a:lnSpc>
                <a:spcPct val="80000"/>
              </a:lnSpc>
              <a:buFont typeface="Wingdings" panose="05000000000000000000" pitchFamily="2" charset="2"/>
              <a:buAutoNum type="arabicPeriod" startAt="4"/>
            </a:pPr>
            <a:r>
              <a:rPr lang="en-US" altLang="en-US" sz="2243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infections:</a:t>
            </a:r>
            <a:r>
              <a:rPr lang="en-US" altLang="en-US" sz="2243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43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of choice in cutaneous and visceral larvea migrans , intestinal cappillariasis, microsporidial infections, gnathostomiasis, trichinosis, clonorchiasis, opisthorchiasis, toxocariasis, and loiasis.</a:t>
            </a:r>
            <a:endParaRPr lang="en-US" altLang="en-US" sz="233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216" indent="-571216">
              <a:lnSpc>
                <a:spcPct val="80000"/>
              </a:lnSpc>
              <a:buNone/>
            </a:pPr>
            <a:r>
              <a:rPr lang="en-US" altLang="en-US" sz="2337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0017AE-E10B-4BF3-AC9F-35B2CE6EE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88A6F5A-4BF1-4678-AD85-7EBD6E554434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14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01A6C37D-3FBD-4B26-B188-79AE688B4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8A1668FB-3390-4BCF-AC38-D39D38CA5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It is used along with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cotricosteroid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 to decrease the inflammation caused by dying organism, and it also reduces the duration of course</a:t>
            </a:r>
          </a:p>
          <a:p>
            <a:pPr eaLnBrk="1" hangingPunct="1"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During the acute phase of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cysticercotic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encephalitis,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albandazole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is contraindicated and corticosteroid is indicated instead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sz="2617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N.B:In</a:t>
            </a:r>
            <a:r>
              <a:rPr lang="en-US" sz="2617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intestinal nematodes, treatment in days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sz="2617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But in </a:t>
            </a:r>
            <a:r>
              <a:rPr lang="en-US" sz="2617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hydatid</a:t>
            </a:r>
            <a:r>
              <a:rPr lang="en-US" sz="2617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disease &amp; </a:t>
            </a:r>
            <a:r>
              <a:rPr lang="en-US" sz="2617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Neurocysticercosis</a:t>
            </a:r>
            <a:r>
              <a:rPr lang="en-US" sz="2617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the treatment take longer duration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AFCDAFC3-6F45-4B08-9C81-598159DCF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596D4AC-2757-4D34-A645-988E75DE86EC}" type="slidenum">
              <a:rPr lang="ar-SA" altLang="en-US" sz="1215">
                <a:solidFill>
                  <a:srgbClr val="B5A788"/>
                </a:solidFill>
              </a:rPr>
              <a:pPr eaLnBrk="1" hangingPunct="1"/>
              <a:t>15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>
            <a:extLst>
              <a:ext uri="{FF2B5EF4-FFF2-40B4-BE49-F238E27FC236}">
                <a16:creationId xmlns:a16="http://schemas.microsoft.com/office/drawing/2014/main" id="{6044EBFB-10B6-47B5-BEAB-A1B95743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178" b="1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Albendazole con’d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9B80A45-1B04-47C6-99E6-533157215D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256" indent="-283073">
              <a:spcBef>
                <a:spcPts val="599"/>
              </a:spcBef>
              <a:buNone/>
              <a:defRPr/>
            </a:pPr>
            <a:r>
              <a:rPr lang="en-US" sz="2617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4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Adverse effects: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 short term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there is no significant adverse effects.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2617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In long term use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:  abdominal distress, headache, fever, fatigue, alopecia , increased liver enzymes ,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pancytopenia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. Blood counts and LFT should be carried out regularly.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Not given during pregnancy and in hypersensitive  people. 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Safety in children is not established in children below 2 years of age.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CA393-0C5B-4DD1-B6E7-26C8F4CF9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290E227-E75B-4564-AC00-D0187385961B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16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>
            <a:extLst>
              <a:ext uri="{FF2B5EF4-FFF2-40B4-BE49-F238E27FC236}">
                <a16:creationId xmlns:a16="http://schemas.microsoft.com/office/drawing/2014/main" id="{16799BF4-553F-49F3-A943-503EDDBD79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MEBENDAZOLE (</a:t>
            </a:r>
            <a:r>
              <a:rPr lang="en-US" dirty="0" err="1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Vermox</a:t>
            </a:r>
            <a:r>
              <a:rPr lang="en-US" dirty="0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DBE31C7-D240-4E22-ACD7-A278FEC5F9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it is a synthetic benzimidazole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it has wider spectrum and is safe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1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17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 Similar to albendazole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17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Effecacy influenced by: GI transit time, intensity of infection, and strain of parasite.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17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	It is also used to kill hook worm, pin worm , ascaris and trichuris </a:t>
            </a:r>
            <a:r>
              <a:rPr lang="en-US" altLang="en-US" sz="2617" u="sng">
                <a:latin typeface="Times New Roman" panose="02020603050405020304" pitchFamily="18" charset="0"/>
                <a:cs typeface="Times New Roman" panose="02020603050405020304" pitchFamily="18" charset="0"/>
              </a:rPr>
              <a:t>eggs</a:t>
            </a: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17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331B6-4F03-4D65-82D8-501EE70B1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620AA64-BCFE-418D-BE0C-B8C2B3FBA937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17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>
            <a:extLst>
              <a:ext uri="{FF2B5EF4-FFF2-40B4-BE49-F238E27FC236}">
                <a16:creationId xmlns:a16="http://schemas.microsoft.com/office/drawing/2014/main" id="{110ADB23-BD66-4CE1-9716-F8FB0CAE1D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48393" y="580309"/>
            <a:ext cx="8001556" cy="60683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738" dirty="0" err="1">
                <a:solidFill>
                  <a:schemeClr val="tx2">
                    <a:satMod val="130000"/>
                  </a:schemeClr>
                </a:solidFill>
              </a:rPr>
              <a:t>Mebendazole</a:t>
            </a:r>
            <a:r>
              <a:rPr lang="en-US" sz="3738" dirty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3738" dirty="0" err="1">
                <a:solidFill>
                  <a:schemeClr val="tx2">
                    <a:satMod val="130000"/>
                  </a:schemeClr>
                </a:solidFill>
              </a:rPr>
              <a:t>con’t</a:t>
            </a:r>
            <a:endParaRPr lang="en-US" sz="3738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C9A690C2-9345-47D3-BAE2-22ECD3D885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3358" y="1288031"/>
            <a:ext cx="8630643" cy="463357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2617" b="1" dirty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17" b="1" dirty="0">
                <a:solidFill>
                  <a:schemeClr val="tx2"/>
                </a:solidFill>
              </a:rPr>
              <a:t>Pharmacokinetics: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804" dirty="0">
                <a:latin typeface="Times New Roman" pitchFamily="18" charset="0"/>
                <a:cs typeface="Times New Roman" pitchFamily="18" charset="0"/>
              </a:rPr>
              <a:t>Less than 10% of orally administered drug is absorbed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804" dirty="0">
                <a:latin typeface="Times New Roman" pitchFamily="18" charset="0"/>
                <a:cs typeface="Times New Roman" pitchFamily="18" charset="0"/>
              </a:rPr>
              <a:t>Absorption increases with fatty meals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804" dirty="0">
                <a:latin typeface="Times New Roman" pitchFamily="18" charset="0"/>
                <a:cs typeface="Times New Roman" pitchFamily="18" charset="0"/>
              </a:rPr>
              <a:t>Absorbed drug is 90% protein bound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804" dirty="0">
                <a:latin typeface="Times New Roman" pitchFamily="18" charset="0"/>
                <a:cs typeface="Times New Roman" pitchFamily="18" charset="0"/>
              </a:rPr>
              <a:t>It is converted to </a:t>
            </a:r>
            <a:r>
              <a:rPr lang="en-US" sz="2804" u="sng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4" dirty="0">
                <a:latin typeface="Times New Roman" pitchFamily="18" charset="0"/>
                <a:cs typeface="Times New Roman" pitchFamily="18" charset="0"/>
              </a:rPr>
              <a:t>active metabolites rapidly in liver.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804" dirty="0">
                <a:latin typeface="Times New Roman" pitchFamily="18" charset="0"/>
                <a:cs typeface="Times New Roman" pitchFamily="18" charset="0"/>
              </a:rPr>
              <a:t>It has half life of 2-6 hours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804" dirty="0">
                <a:latin typeface="Times New Roman" pitchFamily="18" charset="0"/>
                <a:cs typeface="Times New Roman" pitchFamily="18" charset="0"/>
              </a:rPr>
              <a:t>It is primarily excreted in bile.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617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BF550-D262-4763-AA72-851E8405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D875502-A87E-4876-8A31-7ACFE620DF1E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18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>
            <a:extLst>
              <a:ext uri="{FF2B5EF4-FFF2-40B4-BE49-F238E27FC236}">
                <a16:creationId xmlns:a16="http://schemas.microsoft.com/office/drawing/2014/main" id="{96822E81-FCBE-4CF5-B23D-34BC4D0DC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9091" y="366658"/>
            <a:ext cx="8000073" cy="5311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738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Mebendazole</a:t>
            </a:r>
            <a:r>
              <a:rPr lang="en-US" sz="3738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8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con’t</a:t>
            </a:r>
            <a:endParaRPr lang="en-US" sz="3738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6FDE5AD-5B01-49E3-ABE3-A6EA5605E3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5172" y="1307320"/>
            <a:ext cx="8001557" cy="546889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3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3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uses: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3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taken orally before or after meal, tablets should be chewed before swallowing.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3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Ascaris lumbricoides</a:t>
            </a:r>
            <a:r>
              <a:rPr lang="en-US" altLang="en-US" sz="24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altLang="en-US" sz="243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trichuris</a:t>
            </a:r>
            <a:r>
              <a:rPr lang="en-US" altLang="en-US" sz="243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3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trichura</a:t>
            </a:r>
            <a:r>
              <a:rPr lang="en-US" altLang="en-US" sz="243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hookworm and </a:t>
            </a:r>
            <a:r>
              <a:rPr lang="en-US" altLang="en-US" sz="243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trichstrongylus</a:t>
            </a:r>
            <a:r>
              <a:rPr lang="en-US" altLang="en-US" sz="24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It is useful drug in case of mixed infection by these parasites.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adults and children over 2 years cure rate is 90-100 % except hookworm but a marked reduction in worm burden occurs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A576E-ABC2-45F7-AA7F-70B7F5530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E7D34FC-702B-4E2E-AA5D-EC519AA9F050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19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عنصر نائب للمحتوى 4">
            <a:extLst>
              <a:ext uri="{FF2B5EF4-FFF2-40B4-BE49-F238E27FC236}">
                <a16:creationId xmlns:a16="http://schemas.microsoft.com/office/drawing/2014/main" id="{8149D8FE-C46A-4261-8347-00D1F500A23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0572"/>
          <a:ext cx="9144000" cy="6836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E225083-D910-4B1D-AA2C-66E8456BD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647274C-A9AB-4E14-9AE1-0F2E7040F8A3}" type="slidenum">
              <a:rPr lang="ar-SA" altLang="en-US" sz="1215">
                <a:solidFill>
                  <a:srgbClr val="B5A788"/>
                </a:solidFill>
              </a:rPr>
              <a:pPr eaLnBrk="1" hangingPunct="1"/>
              <a:t>2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>
            <a:extLst>
              <a:ext uri="{FF2B5EF4-FFF2-40B4-BE49-F238E27FC236}">
                <a16:creationId xmlns:a16="http://schemas.microsoft.com/office/drawing/2014/main" id="{BBB9E2C8-F005-4F9F-87CC-A26592895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Mebendazole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cont’d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DA70568-BD13-4B6D-BD89-CC2EECFCBD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Intestinal capillaries</a:t>
            </a:r>
            <a:endParaRPr lang="en-US" altLang="en-US" sz="261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Trichinosis</a:t>
            </a: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: It has limited efficacy against adult worm.</a:t>
            </a:r>
          </a:p>
          <a:p>
            <a:pPr eaLnBrk="1" hangingPunct="1"/>
            <a:r>
              <a:rPr lang="en-US" altLang="en-US" sz="2617" b="1">
                <a:latin typeface="Times New Roman" panose="02020603050405020304" pitchFamily="18" charset="0"/>
                <a:cs typeface="Times New Roman" panose="02020603050405020304" pitchFamily="18" charset="0"/>
              </a:rPr>
              <a:t>Corticosteroids </a:t>
            </a: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coadministered in severe infection.</a:t>
            </a:r>
            <a:endParaRPr lang="en-US" altLang="en-US" sz="2617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5F6FD-CBE5-4BA8-B469-5FBEA7E9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93357A9-95CE-4AE7-911D-96AC3C40E4C9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20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>
            <a:extLst>
              <a:ext uri="{FF2B5EF4-FFF2-40B4-BE49-F238E27FC236}">
                <a16:creationId xmlns:a16="http://schemas.microsoft.com/office/drawing/2014/main" id="{10D003C4-DA3C-4E6E-8570-94812FA87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Mebendazole con’d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AD71DEA9-BC15-4275-B06C-AE5AE382E5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3093" y="1506134"/>
            <a:ext cx="8578713" cy="4557905"/>
          </a:xfrm>
        </p:spPr>
        <p:txBody>
          <a:bodyPr>
            <a:normAutofit fontScale="92500" lnSpcReduction="20000"/>
          </a:bodyPr>
          <a:lstStyle/>
          <a:p>
            <a:pPr marL="365256" indent="-283073">
              <a:lnSpc>
                <a:spcPct val="80000"/>
              </a:lnSpc>
              <a:spcBef>
                <a:spcPts val="599"/>
              </a:spcBef>
              <a:buNone/>
              <a:defRPr/>
            </a:pPr>
            <a:r>
              <a:rPr lang="en-US" sz="2617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991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Adverse effects and precautions</a:t>
            </a:r>
            <a:r>
              <a:rPr lang="en-US" sz="2617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None/>
              <a:defRPr/>
            </a:pPr>
            <a:endParaRPr lang="en-US" sz="243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43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No adverse effects in short term therapy except for mild GI disturbances.</a:t>
            </a: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endParaRPr lang="en-US" sz="2430" dirty="0">
              <a:latin typeface="Times New Roman" pitchFamily="18" charset="0"/>
              <a:cs typeface="Times New Roman" pitchFamily="18" charset="0"/>
            </a:endParaRP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 With high dose</a:t>
            </a:r>
            <a:r>
              <a:rPr lang="en-US" sz="243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h</a:t>
            </a: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ypersensitivity reactions, </a:t>
            </a:r>
            <a:r>
              <a:rPr lang="en-US" sz="2430" dirty="0" err="1">
                <a:latin typeface="Times New Roman" pitchFamily="18" charset="0"/>
                <a:cs typeface="Times New Roman" pitchFamily="18" charset="0"/>
              </a:rPr>
              <a:t>agranulocytosis</a:t>
            </a: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 , alopecia, elevation of liver enzymes.</a:t>
            </a: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endParaRPr lang="en-US" sz="2430" dirty="0">
              <a:latin typeface="Times New Roman" pitchFamily="18" charset="0"/>
              <a:cs typeface="Times New Roman" pitchFamily="18" charset="0"/>
            </a:endParaRP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Contraindicated in pregnancy.</a:t>
            </a: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endParaRPr lang="en-US" sz="2430" dirty="0">
              <a:latin typeface="Times New Roman" pitchFamily="18" charset="0"/>
              <a:cs typeface="Times New Roman" pitchFamily="18" charset="0"/>
            </a:endParaRP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 Used with caution under 2 years of age may cause convulsion in this group.</a:t>
            </a: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endParaRPr lang="en-US" sz="2430" dirty="0">
              <a:latin typeface="Times New Roman" pitchFamily="18" charset="0"/>
              <a:cs typeface="Times New Roman" pitchFamily="18" charset="0"/>
            </a:endParaRP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30" dirty="0" err="1">
                <a:latin typeface="Times New Roman" pitchFamily="18" charset="0"/>
                <a:cs typeface="Times New Roman" pitchFamily="18" charset="0"/>
              </a:rPr>
              <a:t>carbamazepine</a:t>
            </a: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30" dirty="0" err="1">
                <a:latin typeface="Times New Roman" pitchFamily="18" charset="0"/>
                <a:cs typeface="Times New Roman" pitchFamily="18" charset="0"/>
              </a:rPr>
              <a:t>phneytoin</a:t>
            </a: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3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↓ conc. </a:t>
            </a:r>
            <a:r>
              <a:rPr lang="en-US" sz="243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Cimetidine</a:t>
            </a:r>
            <a:r>
              <a:rPr lang="en-US" sz="243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 ↑ conc.</a:t>
            </a:r>
            <a:endParaRPr lang="en-US" sz="2430" dirty="0">
              <a:latin typeface="Times New Roman" pitchFamily="18" charset="0"/>
              <a:cs typeface="Times New Roman" pitchFamily="18" charset="0"/>
            </a:endParaRP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endParaRPr lang="en-US" sz="2430" dirty="0">
              <a:latin typeface="Times New Roman" pitchFamily="18" charset="0"/>
              <a:cs typeface="Times New Roman" pitchFamily="18" charset="0"/>
            </a:endParaRPr>
          </a:p>
          <a:p>
            <a:pPr marL="562895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430" dirty="0">
                <a:latin typeface="Times New Roman" pitchFamily="18" charset="0"/>
                <a:cs typeface="Times New Roman" pitchFamily="18" charset="0"/>
              </a:rPr>
              <a:t> used with caution in cirrhosis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E5689-8D4A-441E-9D52-B3AAD244B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6C01D6D-4D1E-4DD6-B86C-AF8F2CD472B1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21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>
            <a:extLst>
              <a:ext uri="{FF2B5EF4-FFF2-40B4-BE49-F238E27FC236}">
                <a16:creationId xmlns:a16="http://schemas.microsoft.com/office/drawing/2014/main" id="{518220BB-46F2-45CE-8C23-A21BC4635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Thiabendazole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6E23D002-DC6F-4989-A7A1-1893379BD1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5172" y="1719786"/>
            <a:ext cx="8001557" cy="4709242"/>
          </a:xfrm>
        </p:spPr>
        <p:txBody>
          <a:bodyPr>
            <a:normAutofit fontScale="92500" lnSpcReduction="10000"/>
          </a:bodyPr>
          <a:lstStyle/>
          <a:p>
            <a:pPr marL="365256" indent="-283073">
              <a:lnSpc>
                <a:spcPct val="8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It is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benzimidazole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. It is tasteless and insoluble in water.</a:t>
            </a: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None/>
              <a:defRPr/>
            </a:pPr>
            <a:endParaRPr lang="en-US" sz="2617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It is a chelating agent and forms stable complexes with metals including iron but does not bind with calcium.</a:t>
            </a:r>
            <a:endParaRPr lang="en-US" sz="2617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None/>
              <a:defRPr/>
            </a:pPr>
            <a:endParaRPr lang="en-US" sz="2617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It is rapidly absorbed orally</a:t>
            </a: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None/>
              <a:defRPr/>
            </a:pPr>
            <a:endParaRPr lang="en-US" sz="2617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It has half life of 1.2 hrs</a:t>
            </a: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None/>
              <a:defRPr/>
            </a:pPr>
            <a:endParaRPr lang="en-US" sz="2617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It is completely metabolized in liver and 90% is excreted in urine</a:t>
            </a: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None/>
              <a:defRPr/>
            </a:pPr>
            <a:endParaRPr lang="en-US" sz="2617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8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It can also get absorbed through the skin. Thus, could be applied in creams.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E55A6-2076-46D4-A40A-EE21216B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4550160-F0FF-41E9-9102-E0AE27AF96D6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22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>
            <a:extLst>
              <a:ext uri="{FF2B5EF4-FFF2-40B4-BE49-F238E27FC236}">
                <a16:creationId xmlns:a16="http://schemas.microsoft.com/office/drawing/2014/main" id="{47966C5B-2857-41B8-9F80-474F8B0721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Thiabendazole con’d: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A08532B-B9CA-43FA-8A9F-AAB0F05E5F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4310" y="1900797"/>
            <a:ext cx="8578713" cy="50890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91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</a:t>
            </a: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similar to other benzimidazoles.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1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It is ovicidal for some parasites.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It also possesses immunosuppressive, antipyretic, and mild antifungal and scabicidal (</a:t>
            </a:r>
            <a:r>
              <a:rPr lang="en-US" altLang="en-US" sz="2243">
                <a:latin typeface="Times New Roman" panose="02020603050405020304" pitchFamily="18" charset="0"/>
                <a:cs typeface="Times New Roman" panose="02020603050405020304" pitchFamily="18" charset="0"/>
              </a:rPr>
              <a:t>destroying the itch mite causing scabies )</a:t>
            </a: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effects.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17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84C1C-205F-4A3F-B323-6FE317E42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0EFB283-741E-4B81-9B64-E83213DD0630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23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88A88B4B-344D-4354-A2AE-5C27B2CBC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48" y="580310"/>
            <a:ext cx="7498584" cy="113947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112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112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Clinical uses:</a:t>
            </a:r>
            <a:br>
              <a:rPr lang="en-US" sz="4112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17152A8E-7B33-41EA-8150-3DD734F4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172" y="1629281"/>
            <a:ext cx="8001557" cy="4505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Should be given after meals and tablets should be chewed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61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For strongyloides (threadworms) infections:cure rate is 93%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 For cutaneous larval migrans thiabendazole cream  is effective and applied topically or given orally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Also effective for intestinal capillariasis and scabiasis.</a:t>
            </a:r>
          </a:p>
          <a:p>
            <a:pPr eaLnBrk="1" hangingPunct="1"/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DD3ECC11-2E32-46CF-8A94-F7FCDBC9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C542466-F119-4AAE-A436-69B32D6154B2}" type="slidenum">
              <a:rPr lang="ar-SA" altLang="en-US" sz="1215">
                <a:solidFill>
                  <a:srgbClr val="B5A788"/>
                </a:solidFill>
              </a:rPr>
              <a:pPr eaLnBrk="1" hangingPunct="1"/>
              <a:t>24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>
            <a:extLst>
              <a:ext uri="{FF2B5EF4-FFF2-40B4-BE49-F238E27FC236}">
                <a16:creationId xmlns:a16="http://schemas.microsoft.com/office/drawing/2014/main" id="{7AFCFBBD-96DA-4EA6-B346-44EAD9324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24048" y="509092"/>
            <a:ext cx="7498584" cy="1139476"/>
          </a:xfrm>
        </p:spPr>
        <p:txBody>
          <a:bodyPr/>
          <a:lstStyle/>
          <a:p>
            <a:pPr>
              <a:defRPr/>
            </a:pPr>
            <a:r>
              <a:rPr lang="en-US" b="1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Thiabendazole</a:t>
            </a:r>
            <a:r>
              <a:rPr lang="en-US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cont’d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DB3E3C2C-11DE-4143-92BC-F411355F9B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7961" y="2004655"/>
            <a:ext cx="8276040" cy="4253748"/>
          </a:xfrm>
        </p:spPr>
        <p:txBody>
          <a:bodyPr>
            <a:normAutofit fontScale="92500" lnSpcReduction="10000"/>
          </a:bodyPr>
          <a:lstStyle/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Adverse reactions and contraindications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62895" indent="-480712"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It is more toxic than other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benzamidazoles</a:t>
            </a:r>
            <a:endParaRPr lang="en-US" sz="2617" dirty="0">
              <a:latin typeface="Times New Roman" pitchFamily="18" charset="0"/>
              <a:cs typeface="Times New Roman" pitchFamily="18" charset="0"/>
            </a:endParaRPr>
          </a:p>
          <a:p>
            <a:pPr marL="562895" indent="-480712"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GI disturbances</a:t>
            </a:r>
          </a:p>
          <a:p>
            <a:pPr marL="562895" indent="-480712"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Pruritus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, headache, drowsiness, neuropsychiatric symptoms rarely may cause tinnitus,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bradycardia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, hypotension, hyperglycemia, convulsions,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neutropenia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and other adverse effects may occur.</a:t>
            </a:r>
          </a:p>
          <a:p>
            <a:pPr marL="562895" indent="-480712"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u="sng" dirty="0">
                <a:latin typeface="Times New Roman" pitchFamily="18" charset="0"/>
                <a:cs typeface="Times New Roman" pitchFamily="18" charset="0"/>
              </a:rPr>
              <a:t>Irreversible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live failure.</a:t>
            </a:r>
          </a:p>
          <a:p>
            <a:pPr marL="562895" indent="-480712"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Fatal Stevens–Johnson syndrome (inflammation of the skin)</a:t>
            </a:r>
          </a:p>
          <a:p>
            <a:pPr marL="562895" indent="-480712"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Not used in children below the weight of 15 kg, during  pregnancy, hepatic and renal diseases.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E2E97-0F06-4BBD-8330-D7D42B2A1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D56227A-97FE-4A40-BC0F-A77B44DA25A7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25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>
            <a:extLst>
              <a:ext uri="{FF2B5EF4-FFF2-40B4-BE49-F238E27FC236}">
                <a16:creationId xmlns:a16="http://schemas.microsoft.com/office/drawing/2014/main" id="{BB871575-CB4C-4668-B98C-DC00F2766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PYRANTEL PAMOATE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2DB86C8-EED7-4BEF-9ECE-071A96E4CD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10395" y="1454205"/>
            <a:ext cx="7922921" cy="517957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523">
                <a:latin typeface="Times New Roman" panose="02020603050405020304" pitchFamily="18" charset="0"/>
                <a:cs typeface="Times New Roman" panose="02020603050405020304" pitchFamily="18" charset="0"/>
              </a:rPr>
              <a:t>It is a broad-specturm antihelminthic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23">
                <a:latin typeface="Times New Roman" panose="02020603050405020304" pitchFamily="18" charset="0"/>
                <a:cs typeface="Times New Roman" panose="02020603050405020304" pitchFamily="18" charset="0"/>
              </a:rPr>
              <a:t> It is not effective against trichuriasis (whipworms) and trichostrongylus orientalis infections, yet oxantel pamoate is considered effective against trichuriasis. Both drugs can be combined for their synergistic effect.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23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23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23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23">
                <a:latin typeface="Times New Roman" panose="02020603050405020304" pitchFamily="18" charset="0"/>
                <a:cs typeface="Times New Roman" panose="02020603050405020304" pitchFamily="18" charset="0"/>
              </a:rPr>
              <a:t>It is poorly absorbed orally. Active mainly against luminal organisms.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523">
                <a:latin typeface="Times New Roman" panose="02020603050405020304" pitchFamily="18" charset="0"/>
                <a:cs typeface="Times New Roman" panose="02020603050405020304" pitchFamily="18" charset="0"/>
              </a:rPr>
              <a:t>Half of the drug is excreted unchanged in the feces.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17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</a:t>
            </a:r>
            <a:endParaRPr lang="en-US" altLang="en-US" sz="2523" b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523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depolarizing neuromuscular blocking</a:t>
            </a:r>
            <a:r>
              <a:rPr lang="en-US" altLang="en-US" sz="2523">
                <a:latin typeface="Times New Roman" panose="02020603050405020304" pitchFamily="18" charset="0"/>
                <a:cs typeface="Times New Roman" panose="02020603050405020304" pitchFamily="18" charset="0"/>
              </a:rPr>
              <a:t> agent that causes release of acetylcholine and inhibition  of cholinesterase leading to the paralysis of worms followed by their expulsion from the GIT.</a:t>
            </a:r>
            <a:endParaRPr lang="en-US" altLang="en-US" sz="2523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523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en-US" sz="252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F7C18-D1E7-4229-A02C-7B440E02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22EB874-A5B9-4319-89B4-A81A38266F55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26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>
            <a:extLst>
              <a:ext uri="{FF2B5EF4-FFF2-40B4-BE49-F238E27FC236}">
                <a16:creationId xmlns:a16="http://schemas.microsoft.com/office/drawing/2014/main" id="{31B3E7DF-C2E4-494C-877C-E1DE1585D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738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Pyrantel</a:t>
            </a:r>
            <a:r>
              <a:rPr lang="en-US" sz="3738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8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pamoate</a:t>
            </a:r>
            <a:r>
              <a:rPr lang="en-US" sz="3738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(cont’d)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26CFE157-BD56-460B-8F8F-5C584AD8DE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617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Efficacy and clinical uses: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It is very effective against mature and immature luminal organisms, but  not effective against migratory stages in the tissues or against ova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991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Enterobius vermicularis</a:t>
            </a:r>
            <a:r>
              <a:rPr lang="en-US" altLang="en-US" sz="299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(pinworm).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991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91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Ascaris lumbricoids</a:t>
            </a: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(common roundworm)</a:t>
            </a:r>
            <a:endParaRPr lang="en-US" altLang="en-US" sz="2991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991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Ancylostoma duodenale</a:t>
            </a: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(hookworm) single dose for light infection but a 3-day course is necessary for heavy infection especially N americanus infection.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3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B9028-5E01-44C4-9EF4-2E0AA10AD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15D8443-0FFF-43C2-AC97-30502BDFE0E5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27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>
            <a:extLst>
              <a:ext uri="{FF2B5EF4-FFF2-40B4-BE49-F238E27FC236}">
                <a16:creationId xmlns:a16="http://schemas.microsoft.com/office/drawing/2014/main" id="{8790F575-A83E-436F-998B-43A12B7DE8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738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Pyrantel</a:t>
            </a:r>
            <a:r>
              <a:rPr lang="en-US" sz="3738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8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pamoate</a:t>
            </a:r>
            <a:r>
              <a:rPr lang="en-US" sz="3738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38" dirty="0">
                <a:solidFill>
                  <a:schemeClr val="tx2">
                    <a:satMod val="130000"/>
                  </a:schemeClr>
                </a:solidFill>
              </a:rPr>
              <a:t>cont’d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</a:rPr>
              <a:t>: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711542C4-64BC-44F3-B3F4-D76307EF00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99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Adverse effects are infrequent and mild.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GI disturbance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Drowsiness, headache ,insomnia.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Rash, fever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99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Contraindications: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Should not be used in liver diseases.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Pregnancy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In children under 2 years of age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E525B-9143-40CC-B259-46C34D660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B3A3AF2-6AF9-497B-859A-869AD8CD20C7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28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>
            <a:extLst>
              <a:ext uri="{FF2B5EF4-FFF2-40B4-BE49-F238E27FC236}">
                <a16:creationId xmlns:a16="http://schemas.microsoft.com/office/drawing/2014/main" id="{DADECB2E-CF41-4A0A-AFFC-957AB0835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738" dirty="0">
                <a:solidFill>
                  <a:schemeClr val="tx2">
                    <a:satMod val="130000"/>
                  </a:schemeClr>
                </a:solidFill>
              </a:rPr>
              <a:t>PIPERAZINE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CDC8522-1CF0-48B2-AB8B-C96E4E9CE0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265" y="1633732"/>
            <a:ext cx="7498584" cy="478639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Only used for the treatment of ascariasis.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It is readily absorbed orally and excreted in urine </a:t>
            </a:r>
          </a:p>
          <a:p>
            <a:pPr eaLnBrk="1" hangingPunct="1">
              <a:lnSpc>
                <a:spcPct val="90000"/>
              </a:lnSpc>
            </a:pPr>
            <a:endParaRPr lang="en-US" altLang="en-US" sz="299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991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  It causes paralysis of ascaris by blocking acetylcholine at the myoneural junction, expelling the live worm by normal peristalsis.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43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43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243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BFABB-8266-4D37-A428-0F02EDDC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6BFC52F-B199-48BC-A5F0-FB1970553F3A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29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>
            <a:extLst>
              <a:ext uri="{FF2B5EF4-FFF2-40B4-BE49-F238E27FC236}">
                <a16:creationId xmlns:a16="http://schemas.microsoft.com/office/drawing/2014/main" id="{66D3F977-9263-48A6-87E6-3C98189CA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7700" y="10571"/>
            <a:ext cx="7498584" cy="113947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Nematodes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DFA9391-1987-4481-AA82-BB6FEA31F0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6744" y="936396"/>
            <a:ext cx="8347257" cy="363208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17">
                <a:solidFill>
                  <a:schemeClr val="accent1"/>
                </a:solidFill>
              </a:rPr>
              <a:t>A) </a:t>
            </a:r>
            <a:r>
              <a:rPr lang="en-US" altLang="en-US" sz="2617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INTESTINAL ROUND WORMS</a:t>
            </a:r>
          </a:p>
          <a:p>
            <a:pPr eaLnBrk="1" hangingPunct="1"/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Ascaris lmubricoides (common round worm)</a:t>
            </a:r>
          </a:p>
          <a:p>
            <a:pPr eaLnBrk="1" hangingPunct="1"/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Enterobius vermicularis (pinworm)</a:t>
            </a:r>
          </a:p>
          <a:p>
            <a:pPr eaLnBrk="1" hangingPunct="1"/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Trichuris trichuria (whipworm)</a:t>
            </a:r>
          </a:p>
          <a:p>
            <a:pPr eaLnBrk="1" hangingPunct="1"/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Strongyloids stercoralis (threadworm) </a:t>
            </a:r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617"/>
              <a:t>Strongyloidiasis</a:t>
            </a:r>
            <a:endParaRPr lang="en-US" altLang="en-US" sz="2617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617">
                <a:latin typeface="Times New Roman" panose="02020603050405020304" pitchFamily="18" charset="0"/>
                <a:cs typeface="Times New Roman" panose="02020603050405020304" pitchFamily="18" charset="0"/>
              </a:rPr>
              <a:t> Ancylostoma duodenale &amp; Necator americanus (hookworm)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925F8-9BDF-4B71-BCDB-351EBAA30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9752D97-F52D-4F95-A252-8DCF4B8484B0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</a:t>
            </a:fld>
            <a:endParaRPr lang="en-US" altLang="en-US" sz="1215">
              <a:solidFill>
                <a:srgbClr val="B5A788"/>
              </a:solidFill>
            </a:endParaRP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B02ABB1A-7BB6-4821-BEB6-1328D5940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227" y="4497259"/>
            <a:ext cx="8345774" cy="192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5" tIns="45658" rIns="91315" bIns="45658"/>
          <a:lstStyle>
            <a:lvl1pPr marL="390525" indent="-301625" eaLnBrk="0" hangingPunct="0"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596"/>
              </a:spcBef>
              <a:buClr>
                <a:schemeClr val="accent1"/>
              </a:buClr>
              <a:buSzPct val="80000"/>
            </a:pPr>
            <a:r>
              <a:rPr lang="en-US" altLang="en-US" sz="2617">
                <a:solidFill>
                  <a:schemeClr val="accent1"/>
                </a:solidFill>
                <a:latin typeface="Times New Roman" panose="02020603050405020304" pitchFamily="18" charset="0"/>
              </a:rPr>
              <a:t>B)  </a:t>
            </a:r>
            <a:r>
              <a:rPr lang="en-US" altLang="en-US" sz="2617" b="1">
                <a:solidFill>
                  <a:schemeClr val="accent1"/>
                </a:solidFill>
                <a:latin typeface="Times New Roman" panose="02020603050405020304" pitchFamily="18" charset="0"/>
              </a:rPr>
              <a:t>TISSUE ROUND WORMS</a:t>
            </a:r>
          </a:p>
          <a:p>
            <a:pPr eaLnBrk="1" hangingPunct="1">
              <a:spcBef>
                <a:spcPts val="596"/>
              </a:spcBef>
              <a:buClr>
                <a:schemeClr val="accent1"/>
              </a:buClr>
              <a:buSzPct val="80000"/>
            </a:pPr>
            <a:r>
              <a:rPr lang="en-US" altLang="en-US" sz="2617">
                <a:latin typeface="Times New Roman" panose="02020603050405020304" pitchFamily="18" charset="0"/>
              </a:rPr>
              <a:t>	</a:t>
            </a:r>
            <a:r>
              <a:rPr lang="en-US" altLang="en-US" sz="2617">
                <a:solidFill>
                  <a:srgbClr val="C00000"/>
                </a:solidFill>
                <a:latin typeface="Times New Roman" panose="02020603050405020304" pitchFamily="18" charset="0"/>
              </a:rPr>
              <a:t>Trichinella spiralis</a:t>
            </a:r>
            <a:r>
              <a:rPr lang="en-US" altLang="en-US" sz="2617">
                <a:solidFill>
                  <a:srgbClr val="FFC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617">
                <a:latin typeface="Times New Roman" panose="02020603050405020304" pitchFamily="18" charset="0"/>
              </a:rPr>
              <a:t>(Trichinosis)</a:t>
            </a:r>
          </a:p>
          <a:p>
            <a:pPr eaLnBrk="1" hangingPunct="1">
              <a:spcBef>
                <a:spcPts val="596"/>
              </a:spcBef>
              <a:buClr>
                <a:schemeClr val="accent1"/>
              </a:buClr>
              <a:buSzPct val="80000"/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617">
                <a:solidFill>
                  <a:srgbClr val="C00000"/>
                </a:solidFill>
                <a:latin typeface="Times New Roman" panose="02020603050405020304" pitchFamily="18" charset="0"/>
              </a:rPr>
              <a:t>Dracunculus medinensis </a:t>
            </a:r>
            <a:r>
              <a:rPr lang="en-US" altLang="en-US" sz="2617">
                <a:latin typeface="Times New Roman" panose="02020603050405020304" pitchFamily="18" charset="0"/>
              </a:rPr>
              <a:t>(guineaworm) </a:t>
            </a:r>
            <a:r>
              <a:rPr lang="en-US" altLang="en-US" sz="2617">
                <a:latin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617">
                <a:latin typeface="Times New Roman" panose="02020603050405020304" pitchFamily="18" charset="0"/>
              </a:rPr>
              <a:t>Dracunculiasis</a:t>
            </a:r>
          </a:p>
          <a:p>
            <a:pPr eaLnBrk="1" hangingPunct="1">
              <a:spcBef>
                <a:spcPts val="596"/>
              </a:spcBef>
              <a:buClr>
                <a:schemeClr val="accent1"/>
              </a:buClr>
              <a:buSzPct val="80000"/>
            </a:pPr>
            <a:endParaRPr lang="en-US" altLang="en-US" sz="2617">
              <a:latin typeface="Times New Roman" panose="02020603050405020304" pitchFamily="18" charset="0"/>
            </a:endParaRPr>
          </a:p>
          <a:p>
            <a:pPr eaLnBrk="1" hangingPunct="1">
              <a:spcBef>
                <a:spcPts val="596"/>
              </a:spcBef>
              <a:buClr>
                <a:schemeClr val="accent1"/>
              </a:buClr>
              <a:buSzPct val="80000"/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>
            <a:extLst>
              <a:ext uri="{FF2B5EF4-FFF2-40B4-BE49-F238E27FC236}">
                <a16:creationId xmlns:a16="http://schemas.microsoft.com/office/drawing/2014/main" id="{288ACED4-21AC-454A-A312-27B05C978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7887" y="437875"/>
            <a:ext cx="7497101" cy="1139476"/>
          </a:xfrm>
        </p:spPr>
        <p:txBody>
          <a:bodyPr/>
          <a:lstStyle/>
          <a:p>
            <a:pPr>
              <a:defRPr/>
            </a:pPr>
            <a:r>
              <a:rPr lang="en-US" sz="3365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Piperazine</a:t>
            </a:r>
            <a:r>
              <a:rPr lang="en-US" sz="3365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cont’d</a:t>
            </a:r>
            <a:br>
              <a:rPr lang="en-US" sz="3365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3365" dirty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5299192-9E87-40CE-AA48-7DEB7E37D8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Treatment is continued for 3-4  days  or repeated after one week in case of </a:t>
            </a:r>
            <a:r>
              <a:rPr lang="en-US" altLang="en-US" sz="2991" u="sng">
                <a:latin typeface="Times New Roman" panose="02020603050405020304" pitchFamily="18" charset="0"/>
                <a:cs typeface="Times New Roman" panose="02020603050405020304" pitchFamily="18" charset="0"/>
              </a:rPr>
              <a:t>heavy</a:t>
            </a: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infections.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7EA11-CDE0-490F-BC0E-2735479B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81367EE-373F-4304-9DD7-CD3B88BB75BB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30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>
            <a:extLst>
              <a:ext uri="{FF2B5EF4-FFF2-40B4-BE49-F238E27FC236}">
                <a16:creationId xmlns:a16="http://schemas.microsoft.com/office/drawing/2014/main" id="{D5058606-54B7-43FE-B666-C3DE603A9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Piperazine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cont’d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B387717B-0E0E-48D5-8BD7-4E8BCD23E9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991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Adverse effects: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GI disturbances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Neurotoxicity, allergic reactions serum sickness like syndrome</a:t>
            </a:r>
          </a:p>
          <a:p>
            <a:pPr eaLnBrk="1" hangingPunct="1">
              <a:defRPr/>
            </a:pPr>
            <a:r>
              <a:rPr lang="en-US" sz="2991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Contraindications</a:t>
            </a:r>
            <a:r>
              <a:rPr lang="en-US" sz="299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Epilepsy or chronic neurologic disease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Impaired liver or kidney functions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Pregnancy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Malnutrition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3BC88-DB46-40DE-9D19-7C90A48E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3FB9F04-A4D4-4D3E-9ED7-4C8E4CBE6784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31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>
            <a:extLst>
              <a:ext uri="{FF2B5EF4-FFF2-40B4-BE49-F238E27FC236}">
                <a16:creationId xmlns:a16="http://schemas.microsoft.com/office/drawing/2014/main" id="{BF38B519-69C8-4B13-A3AA-B82801BCD1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190" y="314729"/>
            <a:ext cx="8001556" cy="75965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804" b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Drugs used for treating human intestinal nematodes (single dose unless otherwise stated</a:t>
            </a:r>
          </a:p>
        </p:txBody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E2287382-661C-4058-92DE-170A9D872B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7961" y="1758362"/>
            <a:ext cx="9145484" cy="4253748"/>
          </a:xfrm>
        </p:spPr>
        <p:txBody>
          <a:bodyPr>
            <a:normAutofit lnSpcReduction="10000"/>
          </a:bodyPr>
          <a:lstStyle/>
          <a:p>
            <a:pPr marL="365256" indent="-283073">
              <a:spcBef>
                <a:spcPts val="599"/>
              </a:spcBef>
              <a:buNone/>
              <a:defRPr/>
            </a:pPr>
            <a:r>
              <a:rPr lang="en-US" dirty="0"/>
              <a:t>		      </a:t>
            </a:r>
            <a:r>
              <a:rPr lang="en-US" sz="1402" b="1" dirty="0" err="1">
                <a:solidFill>
                  <a:schemeClr val="accent1"/>
                </a:solidFill>
              </a:rPr>
              <a:t>Ascariasis</a:t>
            </a:r>
            <a:r>
              <a:rPr lang="en-US" sz="1402" b="1" dirty="0">
                <a:solidFill>
                  <a:schemeClr val="accent1"/>
                </a:solidFill>
              </a:rPr>
              <a:t>      Hookworm	</a:t>
            </a:r>
            <a:r>
              <a:rPr lang="en-US" sz="1402" b="1" dirty="0" err="1">
                <a:solidFill>
                  <a:schemeClr val="accent1"/>
                </a:solidFill>
              </a:rPr>
              <a:t>enterobius</a:t>
            </a:r>
            <a:r>
              <a:rPr lang="en-US" sz="1402" b="1" dirty="0">
                <a:solidFill>
                  <a:schemeClr val="accent1"/>
                </a:solidFill>
              </a:rPr>
              <a:t>            </a:t>
            </a:r>
            <a:r>
              <a:rPr lang="en-US" sz="1402" b="1" dirty="0" err="1">
                <a:solidFill>
                  <a:schemeClr val="accent1"/>
                </a:solidFill>
              </a:rPr>
              <a:t>tricuris</a:t>
            </a:r>
            <a:r>
              <a:rPr lang="en-US" sz="1402" b="1" dirty="0">
                <a:solidFill>
                  <a:schemeClr val="accent1"/>
                </a:solidFill>
              </a:rPr>
              <a:t>    </a:t>
            </a:r>
            <a:r>
              <a:rPr lang="en-US" sz="1402" b="1" dirty="0" err="1">
                <a:solidFill>
                  <a:schemeClr val="accent1"/>
                </a:solidFill>
              </a:rPr>
              <a:t>strongyloides</a:t>
            </a:r>
            <a:endParaRPr lang="en-US" sz="1402" b="1" dirty="0">
              <a:solidFill>
                <a:schemeClr val="accent1"/>
              </a:solidFill>
            </a:endParaRP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1402" b="1" dirty="0"/>
          </a:p>
          <a:p>
            <a:pPr marL="365256" indent="-283073">
              <a:spcBef>
                <a:spcPts val="599"/>
              </a:spcBef>
              <a:buNone/>
              <a:defRPr/>
            </a:pPr>
            <a:r>
              <a:rPr lang="en-US" sz="1869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Piperazine</a:t>
            </a:r>
            <a:r>
              <a:rPr lang="en-US" sz="1402" dirty="0"/>
              <a:t>	   ++                 +                    ++                          -                              -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1402" dirty="0"/>
          </a:p>
          <a:p>
            <a:pPr marL="365256" indent="-283073">
              <a:spcBef>
                <a:spcPts val="599"/>
              </a:spcBef>
              <a:buNone/>
              <a:defRPr/>
            </a:pPr>
            <a:r>
              <a:rPr lang="en-US" sz="1869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Pyrantel</a:t>
            </a:r>
            <a:r>
              <a:rPr lang="en-US" sz="1869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pa           </a:t>
            </a:r>
            <a:r>
              <a:rPr lang="en-US" sz="1402" dirty="0"/>
              <a:t> ++                 ++                  ++                          -                              -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1402" dirty="0"/>
          </a:p>
          <a:p>
            <a:pPr marL="365256" indent="-283073">
              <a:spcBef>
                <a:spcPts val="599"/>
              </a:spcBef>
              <a:buNone/>
              <a:defRPr/>
            </a:pPr>
            <a:r>
              <a:rPr lang="en-US" sz="1869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Albendazole</a:t>
            </a:r>
            <a:r>
              <a:rPr lang="en-US" sz="1869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2" dirty="0"/>
              <a:t>          ++                 ++                  ++                          +                             +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1402" dirty="0"/>
          </a:p>
          <a:p>
            <a:pPr marL="365256" indent="-283073">
              <a:spcBef>
                <a:spcPts val="599"/>
              </a:spcBef>
              <a:buNone/>
              <a:defRPr/>
            </a:pPr>
            <a:r>
              <a:rPr lang="en-US" sz="1869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Mebendazole</a:t>
            </a:r>
            <a:r>
              <a:rPr lang="en-US" sz="1869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2" dirty="0"/>
              <a:t>        ++                 ++                  ++                          +                            +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1402" dirty="0"/>
          </a:p>
          <a:p>
            <a:pPr marL="365256" indent="-283073">
              <a:spcBef>
                <a:spcPts val="599"/>
              </a:spcBef>
              <a:buNone/>
              <a:defRPr/>
            </a:pPr>
            <a:r>
              <a:rPr lang="en-US" sz="1869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Thiabendazole</a:t>
            </a:r>
            <a:r>
              <a:rPr lang="en-US" sz="1402" dirty="0"/>
              <a:t>        n/a                </a:t>
            </a:r>
            <a:r>
              <a:rPr lang="en-US" sz="1402" dirty="0" err="1"/>
              <a:t>n/a</a:t>
            </a:r>
            <a:r>
              <a:rPr lang="en-US" sz="1402" dirty="0"/>
              <a:t>                  </a:t>
            </a:r>
            <a:r>
              <a:rPr lang="en-US" sz="1402" dirty="0" err="1"/>
              <a:t>n/a</a:t>
            </a:r>
            <a:r>
              <a:rPr lang="en-US" sz="1402" dirty="0"/>
              <a:t>                         </a:t>
            </a:r>
            <a:r>
              <a:rPr lang="en-US" sz="1402" dirty="0" err="1"/>
              <a:t>n/a</a:t>
            </a:r>
            <a:r>
              <a:rPr lang="en-US" sz="1402" dirty="0"/>
              <a:t>                          ++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1402" dirty="0">
              <a:solidFill>
                <a:schemeClr val="tx2"/>
              </a:solidFill>
            </a:endParaRPr>
          </a:p>
          <a:p>
            <a:pPr marL="365256" indent="-283073">
              <a:spcBef>
                <a:spcPts val="599"/>
              </a:spcBef>
              <a:buNone/>
              <a:defRPr/>
            </a:pPr>
            <a:r>
              <a:rPr lang="en-US" sz="1869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Ivermectin</a:t>
            </a:r>
            <a:r>
              <a:rPr lang="en-US" sz="186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2" dirty="0"/>
              <a:t>                n/a                </a:t>
            </a:r>
            <a:r>
              <a:rPr lang="en-US" sz="1402" dirty="0" err="1"/>
              <a:t>n/a</a:t>
            </a:r>
            <a:r>
              <a:rPr lang="en-US" sz="1402" dirty="0"/>
              <a:t>                   </a:t>
            </a:r>
            <a:r>
              <a:rPr lang="en-US" sz="1402" dirty="0" err="1"/>
              <a:t>n/a</a:t>
            </a:r>
            <a:r>
              <a:rPr lang="en-US" sz="1402" dirty="0"/>
              <a:t>                         </a:t>
            </a:r>
            <a:r>
              <a:rPr lang="en-US" sz="1402" dirty="0" err="1"/>
              <a:t>n/a</a:t>
            </a:r>
            <a:r>
              <a:rPr lang="en-US" sz="1402" dirty="0"/>
              <a:t>                       ++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1402" dirty="0"/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1402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6DFED-B41A-43F9-915A-32762070C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D5F427D-1F78-4D39-905F-9AB5FD484134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32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150B3841-345B-4250-AF4A-14DCBC4DD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215" y="580310"/>
            <a:ext cx="7497101" cy="11394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Drug treatment for tape worm(</a:t>
            </a:r>
            <a:r>
              <a:rPr lang="en-US" sz="2800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cestodes</a:t>
            </a:r>
            <a:r>
              <a:rPr lang="en-US" sz="2800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) infection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FF986D4-4E08-4F2E-83F8-66FEF2C49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9628" y="2132253"/>
            <a:ext cx="7497101" cy="4786394"/>
          </a:xfrm>
        </p:spPr>
        <p:txBody>
          <a:bodyPr/>
          <a:lstStyle/>
          <a:p>
            <a:pPr eaLnBrk="1" hangingPunct="1"/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99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Niclosamide</a:t>
            </a:r>
          </a:p>
          <a:p>
            <a:pPr eaLnBrk="1" hangingPunct="1"/>
            <a:r>
              <a:rPr lang="en-US" altLang="en-US" sz="299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Praziquantel </a:t>
            </a:r>
          </a:p>
          <a:p>
            <a:pPr eaLnBrk="1" hangingPunct="1"/>
            <a:r>
              <a:rPr lang="en-US" altLang="en-US" sz="299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Albendazole</a:t>
            </a:r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8F948331-89E6-4B01-B2F8-4F5F8C709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01A3C6C-527D-4E71-A9CA-E6F491C2EB7E}" type="slidenum">
              <a:rPr lang="ar-SA" altLang="en-US" sz="1215">
                <a:solidFill>
                  <a:srgbClr val="B5A788"/>
                </a:solidFill>
              </a:rPr>
              <a:pPr eaLnBrk="1" hangingPunct="1"/>
              <a:t>33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>
            <a:extLst>
              <a:ext uri="{FF2B5EF4-FFF2-40B4-BE49-F238E27FC236}">
                <a16:creationId xmlns:a16="http://schemas.microsoft.com/office/drawing/2014/main" id="{F85ED4D9-F05E-45AC-AC7E-C17F2E737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738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NICLOSAMIDE</a:t>
            </a:r>
          </a:p>
        </p:txBody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307C7A74-7EEE-4EEC-BECC-9D667E82D5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It is useful for the treatment of adult </a:t>
            </a:r>
            <a:r>
              <a:rPr lang="en-US" sz="299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tape worm (</a:t>
            </a:r>
            <a:r>
              <a:rPr lang="en-US" sz="299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cestodes</a:t>
            </a:r>
            <a:r>
              <a:rPr lang="en-US" sz="299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 infestation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1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Mechanism of action: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Adult worm is rapidly killed by inhibition of the oxidative </a:t>
            </a:r>
            <a:r>
              <a:rPr lang="en-US" sz="2991" dirty="0" err="1">
                <a:latin typeface="Times New Roman" pitchFamily="18" charset="0"/>
                <a:cs typeface="Times New Roman" pitchFamily="18" charset="0"/>
              </a:rPr>
              <a:t>phosphorylation</a:t>
            </a: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or stimulation of </a:t>
            </a:r>
            <a:r>
              <a:rPr lang="en-US" sz="2991" dirty="0" err="1">
                <a:latin typeface="Times New Roman" pitchFamily="18" charset="0"/>
                <a:cs typeface="Times New Roman" pitchFamily="18" charset="0"/>
              </a:rPr>
              <a:t>ATPase</a:t>
            </a: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activity.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sz="2991" u="sng" dirty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effect on ova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991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91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Pharmacokinetics: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It is not absorbed from the gut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Neither drug nor its metabolites are found in the blood or urine.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sz="2617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2F234-01AA-40B0-B9C0-F471DB90C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607C39E-9939-44AD-AD0D-064A0E999DA0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34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>
            <a:extLst>
              <a:ext uri="{FF2B5EF4-FFF2-40B4-BE49-F238E27FC236}">
                <a16:creationId xmlns:a16="http://schemas.microsoft.com/office/drawing/2014/main" id="{08417409-7E6C-4995-8B31-B938C4888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738" b="1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Niclosamide</a:t>
            </a:r>
            <a:r>
              <a:rPr lang="en-US" sz="3738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cont’d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2A23F17-0DC2-43DE-8138-B179DE06E2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6771" y="1363700"/>
            <a:ext cx="8577230" cy="508906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43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Clinical uses:</a:t>
            </a:r>
          </a:p>
          <a:p>
            <a:pPr marL="563797" indent="-480712">
              <a:buFont typeface="+mj-lt"/>
              <a:buAutoNum type="alphaUcPeriod"/>
              <a:defRPr/>
            </a:pPr>
            <a:r>
              <a:rPr lang="en-US" sz="2243" b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en-US" sz="2243" b="1" dirty="0" err="1">
                <a:latin typeface="Times New Roman" pitchFamily="18" charset="0"/>
                <a:cs typeface="Times New Roman" pitchFamily="18" charset="0"/>
              </a:rPr>
              <a:t>Saginata</a:t>
            </a:r>
            <a:r>
              <a:rPr lang="en-US" sz="2243" b="1" dirty="0">
                <a:latin typeface="Times New Roman" pitchFamily="18" charset="0"/>
                <a:cs typeface="Times New Roman" pitchFamily="18" charset="0"/>
              </a:rPr>
              <a:t> (Beef tape worm),T. </a:t>
            </a:r>
            <a:r>
              <a:rPr lang="en-US" sz="2243" b="1" dirty="0" err="1">
                <a:latin typeface="Times New Roman" pitchFamily="18" charset="0"/>
                <a:cs typeface="Times New Roman" pitchFamily="18" charset="0"/>
              </a:rPr>
              <a:t>solium</a:t>
            </a:r>
            <a:r>
              <a:rPr lang="en-US" sz="2243" b="1" dirty="0">
                <a:latin typeface="Times New Roman" pitchFamily="18" charset="0"/>
                <a:cs typeface="Times New Roman" pitchFamily="18" charset="0"/>
              </a:rPr>
              <a:t> (pork tapeworm), </a:t>
            </a:r>
            <a:r>
              <a:rPr lang="en-US" sz="2243" b="1" dirty="0" err="1">
                <a:latin typeface="Times New Roman" pitchFamily="18" charset="0"/>
                <a:cs typeface="Times New Roman" pitchFamily="18" charset="0"/>
              </a:rPr>
              <a:t>Diphyllobothrium</a:t>
            </a:r>
            <a:r>
              <a:rPr lang="en-US" sz="2243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43" b="1" dirty="0" err="1">
                <a:latin typeface="Times New Roman" pitchFamily="18" charset="0"/>
                <a:cs typeface="Times New Roman" pitchFamily="18" charset="0"/>
              </a:rPr>
              <a:t>latum</a:t>
            </a:r>
            <a:r>
              <a:rPr lang="en-US" sz="2243" b="1" dirty="0">
                <a:latin typeface="Times New Roman" pitchFamily="18" charset="0"/>
                <a:cs typeface="Times New Roman" pitchFamily="18" charset="0"/>
              </a:rPr>
              <a:t> (fish tapeworm)</a:t>
            </a:r>
          </a:p>
          <a:p>
            <a:pPr eaLnBrk="1" hangingPunct="1">
              <a:defRPr/>
            </a:pP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In case of T.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solium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after 2 hrs of treatment, purge of magnesium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should be given to eliminate all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   mature segments.</a:t>
            </a:r>
          </a:p>
          <a:p>
            <a:pPr eaLnBrk="1" hangingPunct="1">
              <a:defRPr/>
            </a:pP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Not effective against 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cysticercosis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hydatid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disease. b/c 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   it’s not absorbed from the gut</a:t>
            </a:r>
          </a:p>
          <a:p>
            <a:pPr eaLnBrk="1" hangingPunct="1">
              <a:defRPr/>
            </a:pP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Hymenolepis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nana</a:t>
            </a:r>
          </a:p>
          <a:p>
            <a:pPr eaLnBrk="1" hangingPunct="1">
              <a:defRPr/>
            </a:pP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diminuta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Dipylidium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caninum</a:t>
            </a:r>
            <a:endParaRPr lang="en-US" sz="2243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Alternative for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Fasciolopsis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buski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Heterophyes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heterophyes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Metagonimus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43" dirty="0" err="1">
                <a:latin typeface="Times New Roman" pitchFamily="18" charset="0"/>
                <a:cs typeface="Times New Roman" pitchFamily="18" charset="0"/>
              </a:rPr>
              <a:t>yokogawi</a:t>
            </a:r>
            <a:r>
              <a:rPr lang="en-US" sz="2243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9D5F1-C26F-4FCD-8098-1CC9BA03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EED1E5C-71C3-443B-A07F-67DD05DE49D7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35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>
            <a:extLst>
              <a:ext uri="{FF2B5EF4-FFF2-40B4-BE49-F238E27FC236}">
                <a16:creationId xmlns:a16="http://schemas.microsoft.com/office/drawing/2014/main" id="{AF2E8BC2-A6B9-4C48-8940-7BE7DDF3B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Niclosamide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cont’d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C570B95-88AB-42D1-923F-99B59CCDAE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99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Adverse effects:</a:t>
            </a:r>
          </a:p>
          <a:p>
            <a:pPr eaLnBrk="1" hangingPunct="1"/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Mild, infrequent and transitory GI disturbances</a:t>
            </a:r>
          </a:p>
          <a:p>
            <a:pPr eaLnBrk="1" hangingPunct="1"/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Alcohol consumption should be avoided</a:t>
            </a:r>
          </a:p>
          <a:p>
            <a:pPr eaLnBrk="1" hangingPunct="1"/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Not indicated in children under 2 years of age or pregnancy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9B209-F5C8-46BF-8685-6A429EE1B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0725F3E-2CCE-4971-B32F-3D9DA7D961AB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36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>
            <a:extLst>
              <a:ext uri="{FF2B5EF4-FFF2-40B4-BE49-F238E27FC236}">
                <a16:creationId xmlns:a16="http://schemas.microsoft.com/office/drawing/2014/main" id="{02C24EE7-7EBB-4D76-B251-423061607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Diethylcarbamazine</a:t>
            </a:r>
            <a:endParaRPr lang="en-US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274ED05-52BF-4812-A1C1-F94B5897CA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36215" y="1454205"/>
            <a:ext cx="7497101" cy="510835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The drug of choice for the treatment of filariasis, loiasis and tropical eosinophilia.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91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Pharmacokinetics: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It is a synthetic derivative of piperazine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Rapidly absorbed from the gut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It has a half life of 2-3 hours which increases in alkaline urine up to 10 hours.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Equilibrates with all tissues except fat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It is excreted in urine unchanged.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Dosage is reduced in urinary alkalosis and renal impairment.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3181D-63E0-42F5-BD24-268511BD3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19DCE94-433E-47A1-A3E5-76D4825269DD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37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>
            <a:extLst>
              <a:ext uri="{FF2B5EF4-FFF2-40B4-BE49-F238E27FC236}">
                <a16:creationId xmlns:a16="http://schemas.microsoft.com/office/drawing/2014/main" id="{89B44667-45EF-44CB-8D11-50E0FFBBEF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112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DIETHYLCARBAMAZINE</a:t>
            </a: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con’d</a:t>
            </a:r>
            <a:endParaRPr lang="en-US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AB75977-E9D9-4FE0-9B0E-DF29AAA51D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3086" indent="0">
              <a:buNone/>
              <a:defRPr/>
            </a:pPr>
            <a:r>
              <a:rPr lang="en-US" sz="2991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Mechanism of action:</a:t>
            </a:r>
          </a:p>
          <a:p>
            <a:pPr eaLnBrk="1" hangingPunct="1"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It immobilizes microfilariae in tissues and alters its surface structure, making them more susceptible to destruction by host defense mechanism</a:t>
            </a:r>
          </a:p>
          <a:p>
            <a:pPr eaLnBrk="1" hangingPunct="1">
              <a:defRPr/>
            </a:pPr>
            <a:endParaRPr lang="en-US" sz="299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Unknown mechanism against adult worms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99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It also possesses an immunosuppressive effects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99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It has no </a:t>
            </a:r>
            <a:r>
              <a:rPr lang="en-US" sz="2991" dirty="0" err="1">
                <a:latin typeface="Times New Roman" pitchFamily="18" charset="0"/>
                <a:cs typeface="Times New Roman" pitchFamily="18" charset="0"/>
              </a:rPr>
              <a:t>teratogenic</a:t>
            </a: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effects on experiment animals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617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AC187-AB60-453D-BF33-D72275CE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3386349-E7EF-4185-9873-2C1FBA249F68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38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>
            <a:extLst>
              <a:ext uri="{FF2B5EF4-FFF2-40B4-BE49-F238E27FC236}">
                <a16:creationId xmlns:a16="http://schemas.microsoft.com/office/drawing/2014/main" id="{F8A5AEDB-0DDE-46E4-9906-E7D3B3573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DIETHYLCARBAMAZINE   con’d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492A6980-D708-448E-97C6-9CB973F32D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5288" y="1434917"/>
            <a:ext cx="8578713" cy="320477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It is a drug of choice for the treatment tissue cestodes,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  W. bancrofti, B. malayi, B. timori, and Loa loa.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99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 Microfiliariae are rapidly killed. Adult worms are killed slowly requiring several courses of treatment. Adult worms are either killed or sterilized.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99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991">
                <a:latin typeface="Times New Roman" panose="02020603050405020304" pitchFamily="18" charset="0"/>
                <a:cs typeface="Times New Roman" panose="02020603050405020304" pitchFamily="18" charset="0"/>
              </a:rPr>
              <a:t>It is highly effective against L. loa.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617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5CAEF-1CCC-4E08-A221-5511B46C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A2D60FB-C384-4412-A72A-A1002293D14B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39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C71E2FC3-B5F1-4534-BC06-1D2CB9FA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738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Other round worms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F2D58291-4033-47AC-9368-CFBF4DC25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961" y="1596640"/>
            <a:ext cx="7620247" cy="425374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991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FILARIAE</a:t>
            </a:r>
            <a:r>
              <a:rPr lang="en-US" sz="2617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738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includes:  </a:t>
            </a:r>
          </a:p>
          <a:p>
            <a:pPr marL="777447" indent="-694361">
              <a:buFont typeface="+mj-lt"/>
              <a:buAutoNum type="arabicPeriod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Wuchereria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bancrofti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filariasis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Loa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loiasis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Onchocerca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volvulus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onchocerciasis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River blindness. 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/>
              <a:t>	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Brugia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malayi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B.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timori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D28B13F0-C9D4-4792-BD86-C63FF75A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E29ED01-EE79-4D8D-B9FE-AD6F795CF20D}" type="slidenum">
              <a:rPr lang="ar-SA" altLang="en-US" sz="1215">
                <a:solidFill>
                  <a:srgbClr val="B5A788"/>
                </a:solidFill>
              </a:rPr>
              <a:pPr eaLnBrk="1" hangingPunct="1"/>
              <a:t>4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>
            <a:extLst>
              <a:ext uri="{FF2B5EF4-FFF2-40B4-BE49-F238E27FC236}">
                <a16:creationId xmlns:a16="http://schemas.microsoft.com/office/drawing/2014/main" id="{35ED807D-DCD9-4DDB-9441-5602D6412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DIETHYLCARBAMAZINE   con’d</a:t>
            </a: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4B0DC7AC-8E6D-4F1F-9BFE-18DB8DE655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6771" y="1434917"/>
            <a:ext cx="8577230" cy="4344253"/>
          </a:xfrm>
        </p:spPr>
        <p:txBody>
          <a:bodyPr>
            <a:normAutofit fontScale="62500" lnSpcReduction="20000"/>
          </a:bodyPr>
          <a:lstStyle/>
          <a:p>
            <a:pPr marL="365256" indent="-283073">
              <a:lnSpc>
                <a:spcPct val="90000"/>
              </a:lnSpc>
              <a:spcBef>
                <a:spcPts val="599"/>
              </a:spcBef>
              <a:buNone/>
              <a:defRPr/>
            </a:pPr>
            <a:endParaRPr lang="en-US" sz="2243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9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4299" dirty="0">
                <a:latin typeface="Times New Roman" pitchFamily="18" charset="0"/>
                <a:cs typeface="Times New Roman" pitchFamily="18" charset="0"/>
              </a:rPr>
              <a:t>Anti histamines and corticosteroids are given in allergic manifestations.</a:t>
            </a:r>
          </a:p>
          <a:p>
            <a:pPr marL="365256" indent="-283073">
              <a:lnSpc>
                <a:spcPct val="90000"/>
              </a:lnSpc>
              <a:spcBef>
                <a:spcPts val="599"/>
              </a:spcBef>
              <a:buNone/>
              <a:defRPr/>
            </a:pPr>
            <a:endParaRPr lang="en-US" sz="4299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9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4299" dirty="0">
                <a:latin typeface="Times New Roman" pitchFamily="18" charset="0"/>
                <a:cs typeface="Times New Roman" pitchFamily="18" charset="0"/>
              </a:rPr>
              <a:t>Complete Cure may be require several courses of treatment over 1-2 years.</a:t>
            </a:r>
          </a:p>
          <a:p>
            <a:pPr marL="365256" indent="-283073">
              <a:lnSpc>
                <a:spcPct val="90000"/>
              </a:lnSpc>
              <a:spcBef>
                <a:spcPts val="599"/>
              </a:spcBef>
              <a:buNone/>
              <a:defRPr/>
            </a:pPr>
            <a:endParaRPr lang="en-US" sz="4299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9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4299" dirty="0">
                <a:latin typeface="Times New Roman" pitchFamily="18" charset="0"/>
                <a:cs typeface="Times New Roman" pitchFamily="18" charset="0"/>
              </a:rPr>
              <a:t>The drug may be used in prophylaxis for </a:t>
            </a:r>
            <a:r>
              <a:rPr lang="en-US" sz="4299" dirty="0" err="1">
                <a:latin typeface="Times New Roman" pitchFamily="18" charset="0"/>
                <a:cs typeface="Times New Roman" pitchFamily="18" charset="0"/>
              </a:rPr>
              <a:t>loiasis</a:t>
            </a:r>
            <a:r>
              <a:rPr lang="en-US" sz="4299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299" dirty="0" err="1">
                <a:latin typeface="Times New Roman" pitchFamily="18" charset="0"/>
                <a:cs typeface="Times New Roman" pitchFamily="18" charset="0"/>
              </a:rPr>
              <a:t>bancroftian</a:t>
            </a:r>
            <a:r>
              <a:rPr lang="en-US" sz="4299" dirty="0">
                <a:latin typeface="Times New Roman" pitchFamily="18" charset="0"/>
                <a:cs typeface="Times New Roman" pitchFamily="18" charset="0"/>
              </a:rPr>
              <a:t>, and Malayan </a:t>
            </a:r>
            <a:r>
              <a:rPr lang="en-US" sz="4299" dirty="0" err="1">
                <a:latin typeface="Times New Roman" pitchFamily="18" charset="0"/>
                <a:cs typeface="Times New Roman" pitchFamily="18" charset="0"/>
              </a:rPr>
              <a:t>filariasis</a:t>
            </a:r>
            <a:endParaRPr lang="en-US" sz="4299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lnSpc>
                <a:spcPct val="9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4299" dirty="0">
                <a:latin typeface="Times New Roman" pitchFamily="18" charset="0"/>
                <a:cs typeface="Times New Roman" pitchFamily="18" charset="0"/>
              </a:rPr>
              <a:t>Tropical (pulmonary) eosinophilia</a:t>
            </a:r>
          </a:p>
          <a:p>
            <a:pPr marL="365256" indent="-283073">
              <a:lnSpc>
                <a:spcPct val="90000"/>
              </a:lnSpc>
              <a:spcBef>
                <a:spcPts val="599"/>
              </a:spcBef>
              <a:buFont typeface="Wingdings 2"/>
              <a:buChar char=""/>
              <a:defRPr/>
            </a:pPr>
            <a:r>
              <a:rPr lang="en-US" sz="4299" dirty="0" err="1">
                <a:latin typeface="Times New Roman" pitchFamily="18" charset="0"/>
                <a:cs typeface="Times New Roman" pitchFamily="18" charset="0"/>
              </a:rPr>
              <a:t>Mansonella</a:t>
            </a:r>
            <a:r>
              <a:rPr lang="en-US" sz="4299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99" dirty="0" err="1">
                <a:latin typeface="Times New Roman" pitchFamily="18" charset="0"/>
                <a:cs typeface="Times New Roman" pitchFamily="18" charset="0"/>
              </a:rPr>
              <a:t>streptocerca</a:t>
            </a:r>
            <a:endParaRPr lang="en-US" sz="4299" dirty="0"/>
          </a:p>
          <a:p>
            <a:pPr marL="365256" indent="-283073">
              <a:lnSpc>
                <a:spcPct val="90000"/>
              </a:lnSpc>
              <a:spcBef>
                <a:spcPts val="599"/>
              </a:spcBef>
              <a:buNone/>
              <a:defRPr/>
            </a:pPr>
            <a:r>
              <a:rPr lang="en-US" sz="4299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C1D6-D4C7-469E-9831-8C8CAB78C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33CDACD-3C2E-4DB1-B4D8-43CD2D7ACB53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40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>
            <a:extLst>
              <a:ext uri="{FF2B5EF4-FFF2-40B4-BE49-F238E27FC236}">
                <a16:creationId xmlns:a16="http://schemas.microsoft.com/office/drawing/2014/main" id="{9CAE6A1A-AB57-4E8F-A7E9-26C3BAECB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DIETHYLCARBAMAZINE   con’d</a:t>
            </a:r>
          </a:p>
        </p:txBody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4B51B629-5C02-4CA5-B44D-24CD9A8310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Drug induced/ Reactions induced by Dying parasites: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Fever , malaise,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papular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rash, headache, GI disturbance, cough, chest, muscle, joint pain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Leukocytosis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proteinurea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↑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eosinophilia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Retinal hemorrhage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Encephalopathy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Lymphangitis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lymphadenopathy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61E63-043A-43F0-998C-F56FA59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9446F9B-8194-4466-A161-191683FB8EDA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41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>
            <a:extLst>
              <a:ext uri="{FF2B5EF4-FFF2-40B4-BE49-F238E27FC236}">
                <a16:creationId xmlns:a16="http://schemas.microsoft.com/office/drawing/2014/main" id="{B5D48CFA-78DD-46D1-AAF0-247A1F4A9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DIETHYLCARBAMAZINE   con’d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8122E4A5-303A-4FC4-BD50-619F7F98B6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3086" indent="0">
              <a:buNone/>
              <a:defRPr/>
            </a:pP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Contraindications and cautions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Hypertension 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Renal disease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Patient suspected of having malaria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Patients with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lymphangitis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FFFBF-BB74-4E9C-AE58-12E669BAD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D85BDAB-A2AC-4383-8EBD-09E9CE044E67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42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>
            <a:extLst>
              <a:ext uri="{FF2B5EF4-FFF2-40B4-BE49-F238E27FC236}">
                <a16:creationId xmlns:a16="http://schemas.microsoft.com/office/drawing/2014/main" id="{974F0B05-8A3C-41DB-972F-C7CE8AB6B5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IVERMECTIN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32A7D4DA-2A5D-46AB-9F6A-1F2DC1398F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It is the drug of choice for treatment of strongyloidasis and onchocerciasis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It is a macrocyclic lactone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It is used orally and is rapidly absrobed, possesses wide volume of distribution about 50 L.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It has a half-life of 16 hrs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It is exclusively excreted in feces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DA9FF-C131-4A40-AD2B-DD72381C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BE893CC-92E1-46AE-86EE-7BD2041D7E2C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43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>
            <a:extLst>
              <a:ext uri="{FF2B5EF4-FFF2-40B4-BE49-F238E27FC236}">
                <a16:creationId xmlns:a16="http://schemas.microsoft.com/office/drawing/2014/main" id="{E8F0547F-2676-4EBB-8B20-1288765CD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IVERMECTIN  cont’d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915C1AB4-DCA5-4479-BD0B-0209CCD70F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</a:t>
            </a:r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It intensifies GABA –mediated  transmission of signals in peripheral nerves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paralyzing the worm.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In onchocerciasis it is microfilaricidal. It does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kill the adult worm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4A596-B459-419C-9901-6B645727F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01F969F-32F3-4DF1-9523-B6169EA1F227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44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>
            <a:extLst>
              <a:ext uri="{FF2B5EF4-FFF2-40B4-BE49-F238E27FC236}">
                <a16:creationId xmlns:a16="http://schemas.microsoft.com/office/drawing/2014/main" id="{17C2F06E-8263-4527-9019-901B9858A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IVERMECTIN  cont’d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AAE43755-4D3E-48A7-9717-F920D7D50F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uses: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Onchocerciasis: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with the 1</a:t>
            </a:r>
            <a:r>
              <a:rPr lang="en-US" altLang="en-US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treatment, patients with microfilariae in the cornea or anterior chamber may be treated with corticosteroid.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F842E-C22C-4A5E-A153-80B44516F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DEB1F16-D548-4DB4-8208-9E3E10ED6D95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45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>
            <a:extLst>
              <a:ext uri="{FF2B5EF4-FFF2-40B4-BE49-F238E27FC236}">
                <a16:creationId xmlns:a16="http://schemas.microsoft.com/office/drawing/2014/main" id="{3EA19A38-B7EB-4DE5-9779-7BB20677C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IVERMECTIN  cont’d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E86F308-A46F-4E2C-B6FF-86F4E9A40A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Strongyloidiasis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in immunosuppresed patient, repeated treatment is often needed.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Bancrofti filaricidal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 as it is mirofilaricidal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It is also used for scabies, lice, and cutaneous larva migrans.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Eliminates ascaris worms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Reduces microfilariae in Brugia malayi and M ozzardi.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49D56-1441-4065-9680-50F74040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D7D2EA3-9E62-4F6C-918A-A6918A67D6B2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46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>
            <a:extLst>
              <a:ext uri="{FF2B5EF4-FFF2-40B4-BE49-F238E27FC236}">
                <a16:creationId xmlns:a16="http://schemas.microsoft.com/office/drawing/2014/main" id="{F958B8B8-6B64-4A3B-996B-4ECF0EFF01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IVERMECTIN  cont’d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F4BF62B6-E180-4947-8126-31DBCDE8E2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36215" y="1169336"/>
            <a:ext cx="7497101" cy="5393224"/>
          </a:xfrm>
        </p:spPr>
        <p:txBody>
          <a:bodyPr/>
          <a:lstStyle/>
          <a:p>
            <a:pPr marL="83086" indent="0">
              <a:lnSpc>
                <a:spcPct val="90000"/>
              </a:lnSpc>
              <a:buNone/>
              <a:defRPr/>
            </a:pPr>
            <a:r>
              <a:rPr lang="en-US" sz="2617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Adverse effects: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Fatigue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dizziness,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GI disturbance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617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Onchocerciasis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617" b="1" dirty="0" err="1">
                <a:latin typeface="Times New Roman" pitchFamily="18" charset="0"/>
                <a:cs typeface="Times New Roman" pitchFamily="18" charset="0"/>
              </a:rPr>
              <a:t>Mazotti</a:t>
            </a:r>
            <a:r>
              <a:rPr lang="en-US" sz="2617" b="1" dirty="0">
                <a:latin typeface="Times New Roman" pitchFamily="18" charset="0"/>
                <a:cs typeface="Times New Roman" pitchFamily="18" charset="0"/>
              </a:rPr>
              <a:t> reaction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: fever, headache, dizziness, somnolence</a:t>
            </a:r>
            <a:r>
              <a:rPr lang="en-US" sz="2617" b="1" dirty="0"/>
              <a:t> 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(state of being drowsy),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weekness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, rash ,diarrhea,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arthralagia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, hypotension, lymphadenitis, peripheral edema due to killing of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microfiliariae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, for this steroids may be necessary for several days 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Swelling and abscess at site of adult worm</a:t>
            </a:r>
          </a:p>
          <a:p>
            <a:pPr marL="563797" indent="-480712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Punctuate corneal opacities.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AA523-4987-4BEC-8B1F-FE94A5F4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C340BE9-B8F9-4DF2-A22F-6EE4A1B19023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47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>
            <a:extLst>
              <a:ext uri="{FF2B5EF4-FFF2-40B4-BE49-F238E27FC236}">
                <a16:creationId xmlns:a16="http://schemas.microsoft.com/office/drawing/2014/main" id="{DD185159-C084-480C-B61E-CB701BB5E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IVERMECTIN  con’d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00413B16-3FD6-4819-BA36-9842DDFCB0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83086" indent="0">
              <a:buNone/>
              <a:defRPr/>
            </a:pP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Contraindication: 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other drugs that enhance GABA activity e.g.  Barbiturates, benzodiazepines, Valproic acid.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pregnancy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Impaired blood brain barrier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Children under 5 years of age.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97D75-B933-40FB-93FF-C6C2C00E6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1DC32B6-28E4-463C-85B1-7E6AA258D42D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48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>
            <a:extLst>
              <a:ext uri="{FF2B5EF4-FFF2-40B4-BE49-F238E27FC236}">
                <a16:creationId xmlns:a16="http://schemas.microsoft.com/office/drawing/2014/main" id="{3B87C5C9-3FEE-4629-BBA4-9FED1366C5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BITHIONOL</a:t>
            </a:r>
          </a:p>
        </p:txBody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3DAE171D-84A6-4BD3-8E06-00F276E8A7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It is the drug of choice for the treatment of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fascioliasis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(sheep liver fluke)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It is also used as an alternative for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praziquantel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in treating pulmonary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paragonimiasis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Repeat doses in case of cerebral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paragonimiasis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256" indent="-283073">
              <a:spcBef>
                <a:spcPts val="599"/>
              </a:spcBef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Pharmacokinetics:</a:t>
            </a:r>
          </a:p>
          <a:p>
            <a:pPr marL="365256" indent="-283073">
              <a:spcBef>
                <a:spcPts val="599"/>
              </a:spcBef>
              <a:buFont typeface="Wingdings 2"/>
              <a:buChar char="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It is orally administered and excreted in urine.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426B1-8127-4CC8-B0F5-87AC57E1B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61ED6BA-0DF3-45E2-B057-EE75D2D42528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49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C8B6C-77AB-460B-AAE6-3CC27994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15137-E93C-473C-A66F-46F6FE3CB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DB9924D-23B5-4E75-A658-93BCEB0B0CF6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5</a:t>
            </a:fld>
            <a:endParaRPr lang="en-US" altLang="en-US" sz="1215">
              <a:solidFill>
                <a:srgbClr val="B5A788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886529B-E86A-4EB3-A6F4-F2528E91CC57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Cestodes (tape worms)</a:t>
            </a:r>
            <a:endParaRPr lang="en-US" sz="2617" dirty="0">
              <a:latin typeface="Times New Roman" pitchFamily="18" charset="0"/>
              <a:cs typeface="Times New Roman" pitchFamily="18" charset="0"/>
            </a:endParaRP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Tenia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saginata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(Beef tapeworm) 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Tenia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solium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(Pork tapeworm),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Cysticercosis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(Pork tapeworm </a:t>
            </a:r>
            <a:r>
              <a:rPr lang="en-US" sz="2617" u="sng" dirty="0">
                <a:latin typeface="Times New Roman" pitchFamily="18" charset="0"/>
                <a:cs typeface="Times New Roman" pitchFamily="18" charset="0"/>
              </a:rPr>
              <a:t>larval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stage)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Hymenolepis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nana (Dwarf tapeworm) </a:t>
            </a:r>
          </a:p>
          <a:p>
            <a:pPr marL="563797" indent="-480712">
              <a:buFont typeface="+mj-lt"/>
              <a:buAutoNum type="arabicPeriod"/>
              <a:defRPr/>
            </a:pP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Diphyllobothrium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latum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(Fish tapeworm)</a:t>
            </a:r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endParaRPr lang="en-US" sz="2617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>
            <a:extLst>
              <a:ext uri="{FF2B5EF4-FFF2-40B4-BE49-F238E27FC236}">
                <a16:creationId xmlns:a16="http://schemas.microsoft.com/office/drawing/2014/main" id="{41DB9159-15D6-4CF8-94E3-08722A0BC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BITHIONOL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D2CD0C39-BC99-4015-93DC-5DC80E3517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991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Adverse effects:</a:t>
            </a:r>
          </a:p>
          <a:p>
            <a:pPr marL="563797" indent="-480712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99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GI disturbance</a:t>
            </a:r>
          </a:p>
          <a:p>
            <a:pPr marL="563797" indent="-480712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991" dirty="0" err="1">
                <a:latin typeface="Times New Roman" pitchFamily="18" charset="0"/>
                <a:cs typeface="Times New Roman" pitchFamily="18" charset="0"/>
              </a:rPr>
              <a:t>Dizziness,headache</a:t>
            </a:r>
            <a:endParaRPr lang="en-US" sz="2991" dirty="0">
              <a:latin typeface="Times New Roman" pitchFamily="18" charset="0"/>
              <a:cs typeface="Times New Roman" pitchFamily="18" charset="0"/>
            </a:endParaRPr>
          </a:p>
          <a:p>
            <a:pPr marL="563797" indent="-480712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991" dirty="0" err="1">
                <a:latin typeface="Times New Roman" pitchFamily="18" charset="0"/>
                <a:cs typeface="Times New Roman" pitchFamily="18" charset="0"/>
              </a:rPr>
              <a:t>Pruriuts</a:t>
            </a: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991" dirty="0" err="1">
                <a:latin typeface="Times New Roman" pitchFamily="18" charset="0"/>
                <a:cs typeface="Times New Roman" pitchFamily="18" charset="0"/>
              </a:rPr>
              <a:t>urticaria,Leucopenia</a:t>
            </a:r>
            <a:endParaRPr lang="en-US" sz="299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991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Contraindications and precautions</a:t>
            </a:r>
            <a:r>
              <a:rPr lang="en-US" sz="299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63797" indent="-480712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hepatitis, </a:t>
            </a:r>
          </a:p>
          <a:p>
            <a:pPr marL="563797" indent="-480712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leucopenia</a:t>
            </a:r>
          </a:p>
          <a:p>
            <a:pPr marL="563797" indent="-480712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991" dirty="0">
                <a:latin typeface="Times New Roman" pitchFamily="18" charset="0"/>
                <a:cs typeface="Times New Roman" pitchFamily="18" charset="0"/>
              </a:rPr>
              <a:t>Used with caution under 8 years of age.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99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17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3A1A2-D50A-4870-BDA0-213FF0A0D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0AD376A-DB86-4FEF-B8D9-2E9E90264E19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50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7F6A1-5BC2-45EE-AA75-87FAD2AD8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D4B0-262C-4BAE-A209-B009670FB94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400" i="1" dirty="0"/>
          </a:p>
          <a:p>
            <a:pPr marL="0" indent="0">
              <a:buNone/>
            </a:pPr>
            <a:endParaRPr lang="en-US" sz="4400" i="1" dirty="0"/>
          </a:p>
          <a:p>
            <a:pPr marL="0" indent="0">
              <a:buNone/>
            </a:pPr>
            <a:r>
              <a:rPr lang="en-US" sz="4400" i="1" dirty="0"/>
              <a:t>                THE END</a:t>
            </a:r>
          </a:p>
        </p:txBody>
      </p:sp>
    </p:spTree>
    <p:extLst>
      <p:ext uri="{BB962C8B-B14F-4D97-AF65-F5344CB8AC3E}">
        <p14:creationId xmlns:p14="http://schemas.microsoft.com/office/powerpoint/2010/main" val="66056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13058CEC-85D7-419B-9CC2-78AFBCF46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Hydatid tape worm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82E8AB4-555E-40D3-99F1-72D90CA082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24047" y="1454205"/>
            <a:ext cx="7709269" cy="977753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Echinococcus species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C170-C5D9-42F8-B7C8-EBF74504A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3727DE0-C4C0-4DA6-9133-8F6F4B33B4CC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6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>
            <a:extLst>
              <a:ext uri="{FF2B5EF4-FFF2-40B4-BE49-F238E27FC236}">
                <a16:creationId xmlns:a16="http://schemas.microsoft.com/office/drawing/2014/main" id="{0163BA9B-9552-4AE8-B67E-AD40275C2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99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TREMATODES/FLUKES (leaf-like)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7D075-60BC-407A-BA9E-CE088482D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FA1B640D-7C54-420F-BD4D-7C06FB0071F1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7</a:t>
            </a:fld>
            <a:endParaRPr lang="en-US" altLang="en-US" sz="1215">
              <a:solidFill>
                <a:srgbClr val="B5A788"/>
              </a:solidFill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FD8131A-25B6-4A31-B821-FFAF8497A4BD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Schistosoma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mansoni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Schistosoma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hematobium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Schistosoma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Japonicum</a:t>
            </a:r>
            <a:endParaRPr lang="en-US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Paragonimus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species 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Paragonimiasis</a:t>
            </a:r>
            <a:endParaRPr lang="en-US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Fasciolopsis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buski</a:t>
            </a:r>
            <a:endParaRPr lang="en-US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Fasciola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hepatica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Clonorchis</a:t>
            </a:r>
            <a:r>
              <a:rPr lang="en-US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sinensis</a:t>
            </a:r>
            <a:endParaRPr lang="en-US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>
            <a:extLst>
              <a:ext uri="{FF2B5EF4-FFF2-40B4-BE49-F238E27FC236}">
                <a16:creationId xmlns:a16="http://schemas.microsoft.com/office/drawing/2014/main" id="{0865BC58-1555-4312-BF17-736EFC8C17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265" y="81789"/>
            <a:ext cx="7498584" cy="1139476"/>
          </a:xfrm>
        </p:spPr>
        <p:txBody>
          <a:bodyPr/>
          <a:lstStyle/>
          <a:p>
            <a:pPr algn="ctr"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ANTIHELMINTIC DRUGS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F322DB5-39EB-4DA5-ABAC-40689BDD1B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2830" y="936396"/>
            <a:ext cx="7922921" cy="562616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55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BENZIMIDAZOLEs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551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1.ALBENDAZOLE: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 possess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broad-spectrum activity . 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 is the drug of choice for treatment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80712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Hydatid</a:t>
            </a:r>
            <a:r>
              <a:rPr lang="en-US" sz="2617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disease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80712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Neurocysticercosis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80712" indent="-480712">
              <a:lnSpc>
                <a:spcPct val="80000"/>
              </a:lnSpc>
              <a:spcBef>
                <a:spcPts val="599"/>
              </a:spcBef>
              <a:defRPr/>
            </a:pP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 is also a major drug the treatment of (</a:t>
            </a:r>
            <a:r>
              <a:rPr lang="en-US" sz="2617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intestinal nematodes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:</a:t>
            </a:r>
          </a:p>
          <a:p>
            <a:pPr marL="480712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Ascariasis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80712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Trichuriasis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80712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Strongyloidiasis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80712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Enterobius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vermicularis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(pinworm), </a:t>
            </a:r>
          </a:p>
          <a:p>
            <a:pPr marL="480712" indent="-480712">
              <a:lnSpc>
                <a:spcPct val="80000"/>
              </a:lnSpc>
              <a:spcBef>
                <a:spcPts val="599"/>
              </a:spcBef>
              <a:buFont typeface="+mj-lt"/>
              <a:buAutoNum type="arabicPeriod"/>
              <a:defRPr/>
            </a:pP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Nector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americanus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, &amp;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Ancylostoma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17" dirty="0" err="1">
                <a:latin typeface="Times New Roman" pitchFamily="18" charset="0"/>
                <a:cs typeface="Times New Roman" pitchFamily="18" charset="0"/>
              </a:rPr>
              <a:t>duodenale</a:t>
            </a:r>
            <a:r>
              <a:rPr lang="en-US" sz="2617" dirty="0">
                <a:latin typeface="Times New Roman" pitchFamily="18" charset="0"/>
                <a:cs typeface="Times New Roman" pitchFamily="18" charset="0"/>
              </a:rPr>
              <a:t> (Hookworms) </a:t>
            </a:r>
            <a:r>
              <a:rPr lang="en-US" sz="2617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infections.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b="1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5C11C-9E62-4C96-9457-B347F90F1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3CDE879-63FB-47FE-B7FA-EBA2A3348C82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8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>
            <a:extLst>
              <a:ext uri="{FF2B5EF4-FFF2-40B4-BE49-F238E27FC236}">
                <a16:creationId xmlns:a16="http://schemas.microsoft.com/office/drawing/2014/main" id="{DF29C402-6736-4AB4-ABC9-834F73212E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178" b="1" dirty="0" err="1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Albendazole</a:t>
            </a:r>
            <a:r>
              <a:rPr lang="en-US" sz="3178" b="1" dirty="0">
                <a:solidFill>
                  <a:srgbClr val="2AE845"/>
                </a:solidFill>
                <a:latin typeface="Times New Roman" pitchFamily="18" charset="0"/>
                <a:cs typeface="Times New Roman" pitchFamily="18" charset="0"/>
              </a:rPr>
              <a:t> cont’d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8FD4EA1-ED0B-419B-926A-FA8706364E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5586" y="1782101"/>
            <a:ext cx="8378415" cy="470924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  </a:t>
            </a:r>
          </a:p>
          <a:p>
            <a:pPr eaLnBrk="1" hangingPunct="1">
              <a:lnSpc>
                <a:spcPct val="80000"/>
              </a:lnSpc>
            </a:pPr>
            <a:endParaRPr lang="en-US" altLang="en-US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Inhibits microtubule synthesis and glucose uptake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61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has </a:t>
            </a:r>
            <a:r>
              <a:rPr lang="en-US" altLang="en-US" sz="2617" u="sng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larvicidal effects </a:t>
            </a: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hydatid disease, cysticercosis, ascariasis, and hookworm infection.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617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617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Also, ovicidal in ascariasis , ancylostomiasis (hookworm), trichuriasis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FDF8D-F42F-4F73-9FE2-79B99F13D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92500" lnSpcReduction="10000"/>
          </a:bodyPr>
          <a:lstStyle>
            <a:lvl1pPr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1pPr>
            <a:lvl2pPr marL="694361" indent="-267062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2pPr>
            <a:lvl3pPr marL="1068248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3pPr>
            <a:lvl4pPr marL="1495547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4pPr>
            <a:lvl5pPr marL="1922846" indent="-213650" defTabSz="912462" eaLnBrk="0" hangingPunct="0"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5pPr>
            <a:lvl6pPr marL="2350145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6pPr>
            <a:lvl7pPr marL="2777444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7pPr>
            <a:lvl8pPr marL="32047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8pPr>
            <a:lvl9pPr marL="3632043" indent="-213650" defTabSz="912462" eaLnBrk="0" fontAlgn="base" hangingPunct="0">
              <a:spcBef>
                <a:spcPct val="0"/>
              </a:spcBef>
              <a:spcAft>
                <a:spcPct val="0"/>
              </a:spcAft>
              <a:defRPr sz="1776">
                <a:solidFill>
                  <a:schemeClr val="tx1"/>
                </a:solidFill>
                <a:latin typeface="Verdan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8233CA7-4AA4-4F17-AAC0-5C7C0A523767}" type="slidenum">
              <a:rPr lang="ar-SA" altLang="en-US" sz="1215">
                <a:solidFill>
                  <a:srgbClr val="B5A788"/>
                </a:solidFill>
                <a:ea typeface="Majalla UI"/>
                <a:cs typeface="Majalla UI"/>
              </a:rPr>
              <a:pPr eaLnBrk="1" hangingPunct="1"/>
              <a:t>9</a:t>
            </a:fld>
            <a:endParaRPr lang="en-US" altLang="en-US" sz="1215">
              <a:solidFill>
                <a:srgbClr val="B5A788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211</TotalTime>
  <Words>2584</Words>
  <Application>Microsoft Office PowerPoint</Application>
  <PresentationFormat>On-screen Show (4:3)</PresentationFormat>
  <Paragraphs>422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1" baseType="lpstr">
      <vt:lpstr>Arial Black</vt:lpstr>
      <vt:lpstr>Calibri</vt:lpstr>
      <vt:lpstr>Gill Sans MT</vt:lpstr>
      <vt:lpstr>Majalla UI</vt:lpstr>
      <vt:lpstr>Times New Roman</vt:lpstr>
      <vt:lpstr>Tw Cen MT</vt:lpstr>
      <vt:lpstr>Verdana</vt:lpstr>
      <vt:lpstr>Wingdings</vt:lpstr>
      <vt:lpstr>Wingdings 2</vt:lpstr>
      <vt:lpstr>Median</vt:lpstr>
      <vt:lpstr>ANTHELMINTIC DRUGS</vt:lpstr>
      <vt:lpstr>PowerPoint Presentation</vt:lpstr>
      <vt:lpstr>Nematodes</vt:lpstr>
      <vt:lpstr>Other round worms</vt:lpstr>
      <vt:lpstr>PowerPoint Presentation</vt:lpstr>
      <vt:lpstr>   Hydatid tape worm</vt:lpstr>
      <vt:lpstr>TREMATODES/FLUKES (leaf-like)</vt:lpstr>
      <vt:lpstr>ANTIHELMINTIC DRUGS</vt:lpstr>
      <vt:lpstr>Albendazole cont’d</vt:lpstr>
      <vt:lpstr>Pharmacokinetics of Albendazole:</vt:lpstr>
      <vt:lpstr>Continued</vt:lpstr>
      <vt:lpstr>Clinical uses of albendazole:</vt:lpstr>
      <vt:lpstr>PowerPoint Presentation</vt:lpstr>
      <vt:lpstr>Albendazole cont’d</vt:lpstr>
      <vt:lpstr>PowerPoint Presentation</vt:lpstr>
      <vt:lpstr>Albendazole con’d</vt:lpstr>
      <vt:lpstr>MEBENDAZOLE (Vermox)</vt:lpstr>
      <vt:lpstr>Mebendazole con’t</vt:lpstr>
      <vt:lpstr>Mebendazole con’t</vt:lpstr>
      <vt:lpstr>Mebendazole cont’d</vt:lpstr>
      <vt:lpstr>Mebendazole con’d</vt:lpstr>
      <vt:lpstr>Thiabendazole</vt:lpstr>
      <vt:lpstr>Thiabendazole con’d:</vt:lpstr>
      <vt:lpstr> Clinical uses: </vt:lpstr>
      <vt:lpstr>Thiabendazole cont’d</vt:lpstr>
      <vt:lpstr>PYRANTEL PAMOATE</vt:lpstr>
      <vt:lpstr>Pyrantel pamoate (cont’d)</vt:lpstr>
      <vt:lpstr>Pyrantel pamoate cont’d:</vt:lpstr>
      <vt:lpstr>PIPERAZINE</vt:lpstr>
      <vt:lpstr>Piperazine cont’d  </vt:lpstr>
      <vt:lpstr>Piperazine cont’d</vt:lpstr>
      <vt:lpstr>Drugs used for treating human intestinal nematodes (single dose unless otherwise stated</vt:lpstr>
      <vt:lpstr>Drug treatment for tape worm(cestodes) infection</vt:lpstr>
      <vt:lpstr>NICLOSAMIDE</vt:lpstr>
      <vt:lpstr>Niclosamide cont’d</vt:lpstr>
      <vt:lpstr>Niclosamide cont’d</vt:lpstr>
      <vt:lpstr>Diethylcarbamazine</vt:lpstr>
      <vt:lpstr>DIETHYLCARBAMAZINE   con’d</vt:lpstr>
      <vt:lpstr>DIETHYLCARBAMAZINE   con’d</vt:lpstr>
      <vt:lpstr>DIETHYLCARBAMAZINE   con’d</vt:lpstr>
      <vt:lpstr>DIETHYLCARBAMAZINE   con’d</vt:lpstr>
      <vt:lpstr>DIETHYLCARBAMAZINE   con’d</vt:lpstr>
      <vt:lpstr>IVERMECTIN</vt:lpstr>
      <vt:lpstr>IVERMECTIN  cont’d</vt:lpstr>
      <vt:lpstr>IVERMECTIN  cont’d</vt:lpstr>
      <vt:lpstr>IVERMECTIN  cont’d</vt:lpstr>
      <vt:lpstr>IVERMECTIN  cont’d</vt:lpstr>
      <vt:lpstr>IVERMECTIN  con’d</vt:lpstr>
      <vt:lpstr>BITHIONOL</vt:lpstr>
      <vt:lpstr>BITHIONOL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Windows User</cp:lastModifiedBy>
  <cp:revision>11</cp:revision>
  <dcterms:created xsi:type="dcterms:W3CDTF">2021-06-16T19:37:17Z</dcterms:created>
  <dcterms:modified xsi:type="dcterms:W3CDTF">2022-06-06T16:22:47Z</dcterms:modified>
</cp:coreProperties>
</file>