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0"/>
  </p:notesMasterIdLst>
  <p:handoutMasterIdLst>
    <p:handoutMasterId r:id="rId8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329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5" r:id="rId27"/>
    <p:sldId id="280" r:id="rId28"/>
    <p:sldId id="281" r:id="rId29"/>
    <p:sldId id="283" r:id="rId30"/>
    <p:sldId id="330" r:id="rId31"/>
    <p:sldId id="282" r:id="rId32"/>
    <p:sldId id="286" r:id="rId33"/>
    <p:sldId id="284" r:id="rId34"/>
    <p:sldId id="287" r:id="rId35"/>
    <p:sldId id="288" r:id="rId36"/>
    <p:sldId id="289" r:id="rId37"/>
    <p:sldId id="290" r:id="rId38"/>
    <p:sldId id="291" r:id="rId39"/>
    <p:sldId id="331" r:id="rId40"/>
    <p:sldId id="292" r:id="rId41"/>
    <p:sldId id="293" r:id="rId42"/>
    <p:sldId id="332" r:id="rId43"/>
    <p:sldId id="333" r:id="rId44"/>
    <p:sldId id="334" r:id="rId45"/>
    <p:sldId id="294" r:id="rId46"/>
    <p:sldId id="295" r:id="rId47"/>
    <p:sldId id="297" r:id="rId48"/>
    <p:sldId id="298" r:id="rId49"/>
    <p:sldId id="299" r:id="rId50"/>
    <p:sldId id="300" r:id="rId51"/>
    <p:sldId id="302" r:id="rId52"/>
    <p:sldId id="301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11" r:id="rId7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103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26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r>
              <a:rPr lang="en-US" dirty="0" smtClean="0"/>
              <a:t>ANTIMALARIAL AGENTS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r>
              <a:rPr lang="en-US" dirty="0" smtClean="0"/>
              <a:t>OKOTH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89F4F1D-A6F4-4678-A137-5FFFD0DDA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75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4F2D778-63D7-46EE-A7AE-EA842CE01E98}" type="datetimeFigureOut">
              <a:rPr lang="en-US" smtClean="0"/>
              <a:pPr/>
              <a:t>2/26/2021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F0D85FD-E3CD-4E34-A521-F2EEB9A551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1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0D85FD-E3CD-4E34-A521-F2EEB9A5513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80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6284-B174-42F9-9F68-5B1491C91227}" type="datetime1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9146B-D7B6-4037-B781-57DEEBF6EC2D}" type="datetime1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99057-7921-43F3-AAC4-9662CD178E68}" type="datetime1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D30D7-97E1-4076-9F76-7A4BFAD36067}" type="datetime1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47774-D30C-43F1-B5A6-2B6540DA5974}" type="datetime1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E9265-E689-4D14-998F-38C8E559D5BF}" type="datetime1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4F137-2D07-475D-A418-E80AD894D42C}" type="datetime1">
              <a:rPr lang="en-US" smtClean="0"/>
              <a:t>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8783-55BC-4687-B515-7E8E4F107254}" type="datetime1">
              <a:rPr lang="en-US" smtClean="0"/>
              <a:t>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37EAF-7AA5-4014-9086-4A097B6B1AD1}" type="datetime1">
              <a:rPr lang="en-US" smtClean="0"/>
              <a:t>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17CD2-CC56-4D9C-A95F-BCCE6B361D47}" type="datetime1">
              <a:rPr lang="en-US" smtClean="0"/>
              <a:t>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5F34749-61A6-4EA4-9DDE-CCDD4841B8A8}" type="datetime1">
              <a:rPr lang="en-US" smtClean="0"/>
              <a:t>2/26/2021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E2A6D05A-42F0-48F8-8197-FE9B9F13F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B804F09-25B3-4E1C-97C8-78626840B25C}" type="datetime1">
              <a:rPr lang="en-US" smtClean="0"/>
              <a:t>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E2A6D05A-42F0-48F8-8197-FE9B9F13F7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ANTIMALARIAL AGENTS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P.J. OKOTH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classification of antimalarials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Tissue </a:t>
            </a:r>
            <a:r>
              <a:rPr lang="en-US" b="1" dirty="0" err="1" smtClean="0"/>
              <a:t>schizonticides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Act on the parasites during the hepatic cycle.</a:t>
            </a:r>
          </a:p>
          <a:p>
            <a:r>
              <a:rPr lang="en-US" b="1" dirty="0" smtClean="0"/>
              <a:t>Examples</a:t>
            </a:r>
            <a:r>
              <a:rPr lang="en-US" dirty="0" smtClean="0"/>
              <a:t>: </a:t>
            </a:r>
            <a:r>
              <a:rPr lang="en-US" dirty="0" err="1" smtClean="0"/>
              <a:t>Primaquine</a:t>
            </a:r>
            <a:r>
              <a:rPr lang="en-US" dirty="0" smtClean="0"/>
              <a:t>, </a:t>
            </a:r>
            <a:r>
              <a:rPr lang="en-US" dirty="0" err="1" smtClean="0"/>
              <a:t>Proguanil</a:t>
            </a:r>
            <a:r>
              <a:rPr lang="en-US" dirty="0" smtClean="0"/>
              <a:t>, and </a:t>
            </a:r>
            <a:r>
              <a:rPr lang="en-US" dirty="0" err="1" smtClean="0"/>
              <a:t>Tetracyclines</a:t>
            </a:r>
            <a:endParaRPr lang="en-US" dirty="0" smtClean="0"/>
          </a:p>
          <a:p>
            <a:r>
              <a:rPr lang="en-US" b="1" dirty="0" smtClean="0"/>
              <a:t>They are used for:</a:t>
            </a:r>
          </a:p>
          <a:p>
            <a:pPr lvl="1"/>
            <a:r>
              <a:rPr lang="en-US" dirty="0" smtClean="0"/>
              <a:t>Radical cure i.e. an attack on persisting hepatic forms (</a:t>
            </a:r>
            <a:r>
              <a:rPr lang="en-US" dirty="0" err="1" smtClean="0"/>
              <a:t>hypnocytes</a:t>
            </a:r>
            <a:r>
              <a:rPr lang="en-US" dirty="0" smtClean="0"/>
              <a:t>) once the parasite has been cleared from the blood. This is best achieved with </a:t>
            </a:r>
            <a:r>
              <a:rPr lang="en-US" dirty="0" err="1" smtClean="0"/>
              <a:t>primaquine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classification…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Tissue </a:t>
            </a:r>
            <a:r>
              <a:rPr lang="en-US" b="1" dirty="0" err="1" smtClean="0"/>
              <a:t>schizonticides</a:t>
            </a:r>
            <a:r>
              <a:rPr lang="en-US" b="1" dirty="0" smtClean="0"/>
              <a:t> are also used for:</a:t>
            </a:r>
          </a:p>
          <a:p>
            <a:pPr lvl="1"/>
            <a:r>
              <a:rPr lang="en-US" dirty="0" smtClean="0"/>
              <a:t>Preventing the initial hepatic cycle, i.e. causal prophylaxis.</a:t>
            </a:r>
          </a:p>
          <a:p>
            <a:pPr lvl="1"/>
            <a:r>
              <a:rPr lang="en-US" dirty="0" smtClean="0"/>
              <a:t>Drugs used include: </a:t>
            </a:r>
            <a:r>
              <a:rPr lang="en-US" dirty="0" err="1" smtClean="0"/>
              <a:t>primaquine</a:t>
            </a:r>
            <a:r>
              <a:rPr lang="en-US" dirty="0" smtClean="0"/>
              <a:t>, </a:t>
            </a:r>
            <a:r>
              <a:rPr lang="en-US" dirty="0" err="1" smtClean="0"/>
              <a:t>doxycycline</a:t>
            </a:r>
            <a:r>
              <a:rPr lang="en-US" dirty="0" smtClean="0"/>
              <a:t>, and </a:t>
            </a:r>
            <a:r>
              <a:rPr lang="en-US" dirty="0" err="1" smtClean="0"/>
              <a:t>proguanil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Causal prophylactics prevent the maturation of or destroy the sporozoites within the infected hepatic cells and thus prevent </a:t>
            </a:r>
            <a:r>
              <a:rPr lang="en-US" dirty="0" err="1" smtClean="0"/>
              <a:t>erythrocytic</a:t>
            </a:r>
            <a:r>
              <a:rPr lang="en-US" dirty="0" smtClean="0"/>
              <a:t> invasion.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classification…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err="1" smtClean="0"/>
              <a:t>Erythrocytic</a:t>
            </a:r>
            <a:r>
              <a:rPr lang="en-US" b="1" dirty="0" smtClean="0"/>
              <a:t> or blood </a:t>
            </a:r>
            <a:r>
              <a:rPr lang="en-US" b="1" dirty="0" err="1" smtClean="0"/>
              <a:t>schizonticides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Kill the asexual forms during the </a:t>
            </a:r>
            <a:r>
              <a:rPr lang="en-US" dirty="0" err="1" smtClean="0"/>
              <a:t>erythrocytic</a:t>
            </a:r>
            <a:r>
              <a:rPr lang="en-US" dirty="0" smtClean="0"/>
              <a:t> cycle.</a:t>
            </a:r>
          </a:p>
          <a:p>
            <a:r>
              <a:rPr lang="en-US" b="1" dirty="0" smtClean="0"/>
              <a:t>Examples</a:t>
            </a:r>
            <a:r>
              <a:rPr lang="en-US" dirty="0" smtClean="0"/>
              <a:t>: </a:t>
            </a:r>
            <a:r>
              <a:rPr lang="en-US" dirty="0" err="1" smtClean="0"/>
              <a:t>chloroquine</a:t>
            </a:r>
            <a:r>
              <a:rPr lang="en-US" dirty="0" smtClean="0"/>
              <a:t>, quinine, </a:t>
            </a:r>
            <a:r>
              <a:rPr lang="en-US" dirty="0" err="1" smtClean="0"/>
              <a:t>mefloquine</a:t>
            </a:r>
            <a:r>
              <a:rPr lang="en-US" dirty="0" smtClean="0"/>
              <a:t>, </a:t>
            </a:r>
            <a:r>
              <a:rPr lang="en-US" dirty="0" err="1" smtClean="0"/>
              <a:t>halofantrine</a:t>
            </a:r>
            <a:r>
              <a:rPr lang="en-US" dirty="0" smtClean="0"/>
              <a:t>, </a:t>
            </a:r>
            <a:r>
              <a:rPr lang="en-US" dirty="0" err="1" smtClean="0"/>
              <a:t>proguanil</a:t>
            </a:r>
            <a:r>
              <a:rPr lang="en-US" dirty="0" smtClean="0"/>
              <a:t>, </a:t>
            </a:r>
            <a:r>
              <a:rPr lang="en-US" dirty="0" err="1" smtClean="0"/>
              <a:t>pyrimethamine</a:t>
            </a:r>
            <a:r>
              <a:rPr lang="en-US" dirty="0" smtClean="0"/>
              <a:t>, </a:t>
            </a:r>
            <a:r>
              <a:rPr lang="en-US" dirty="0" err="1" smtClean="0"/>
              <a:t>tetracyclines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They may be used for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Treatment of acute attacks of malaria</a:t>
            </a:r>
          </a:p>
          <a:p>
            <a:pPr lvl="1"/>
            <a:r>
              <a:rPr lang="en-US" dirty="0" smtClean="0"/>
              <a:t>Prevention of attacks by early destruction of </a:t>
            </a:r>
            <a:r>
              <a:rPr lang="en-US" dirty="0" err="1" smtClean="0"/>
              <a:t>erythrocytic</a:t>
            </a:r>
            <a:r>
              <a:rPr lang="en-US" dirty="0" smtClean="0"/>
              <a:t> forms. This is called suppressive prophylaxis as it does not cure the hepatic cycle.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classification…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/>
              <a:t>Gametocidal</a:t>
            </a:r>
            <a:r>
              <a:rPr lang="en-US" b="1" dirty="0" smtClean="0"/>
              <a:t> (</a:t>
            </a:r>
            <a:r>
              <a:rPr lang="en-US" b="1" dirty="0" err="1" smtClean="0"/>
              <a:t>gametocytocides</a:t>
            </a:r>
            <a:r>
              <a:rPr lang="en-US" b="1" dirty="0" smtClean="0"/>
              <a:t>):</a:t>
            </a:r>
          </a:p>
          <a:p>
            <a:r>
              <a:rPr lang="en-US" dirty="0" smtClean="0"/>
              <a:t>Act on sexual forms and prevent transmission of the infection because the patient becomes non-infective and the parasite fails to develop in the mosquito.</a:t>
            </a:r>
          </a:p>
          <a:p>
            <a:r>
              <a:rPr lang="en-US" dirty="0" smtClean="0"/>
              <a:t>Examples: quinine, </a:t>
            </a:r>
            <a:r>
              <a:rPr lang="en-US" dirty="0" err="1" smtClean="0"/>
              <a:t>mefloquine</a:t>
            </a:r>
            <a:r>
              <a:rPr lang="en-US" dirty="0" smtClean="0"/>
              <a:t>, artesunate, artemether, </a:t>
            </a:r>
            <a:r>
              <a:rPr lang="en-US" dirty="0" err="1" smtClean="0"/>
              <a:t>primaquine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/>
          <a:lstStyle/>
          <a:p>
            <a:r>
              <a:rPr lang="en-US" b="1" dirty="0" err="1" smtClean="0"/>
              <a:t>Arylaminoalcohols</a:t>
            </a:r>
            <a:endParaRPr lang="en-US" b="1" dirty="0" smtClean="0"/>
          </a:p>
          <a:p>
            <a:pPr lvl="1"/>
            <a:r>
              <a:rPr lang="en-US" dirty="0" smtClean="0"/>
              <a:t>Cinchona alkaloids</a:t>
            </a:r>
          </a:p>
          <a:p>
            <a:pPr lvl="2"/>
            <a:r>
              <a:rPr lang="en-US" dirty="0" smtClean="0"/>
              <a:t>Quinine </a:t>
            </a:r>
          </a:p>
          <a:p>
            <a:pPr lvl="1"/>
            <a:r>
              <a:rPr lang="en-US" dirty="0" err="1" smtClean="0"/>
              <a:t>Quinoline</a:t>
            </a:r>
            <a:r>
              <a:rPr lang="en-US" dirty="0" smtClean="0"/>
              <a:t>-methanol</a:t>
            </a:r>
          </a:p>
          <a:p>
            <a:pPr lvl="2"/>
            <a:r>
              <a:rPr lang="en-US" dirty="0" err="1" smtClean="0"/>
              <a:t>Mefloquine</a:t>
            </a:r>
            <a:r>
              <a:rPr lang="en-US" dirty="0" smtClean="0"/>
              <a:t>   </a:t>
            </a:r>
          </a:p>
          <a:p>
            <a:r>
              <a:rPr lang="en-US" b="1" dirty="0" err="1" smtClean="0"/>
              <a:t>Sesquiterpenes</a:t>
            </a:r>
            <a:endParaRPr lang="en-US" b="1" dirty="0" smtClean="0"/>
          </a:p>
          <a:p>
            <a:pPr lvl="1"/>
            <a:r>
              <a:rPr lang="en-US" dirty="0" smtClean="0"/>
              <a:t>Artemisinin derivatives</a:t>
            </a:r>
          </a:p>
          <a:p>
            <a:pPr lvl="2"/>
            <a:r>
              <a:rPr lang="en-US" dirty="0" err="1" smtClean="0"/>
              <a:t>Artesunate</a:t>
            </a:r>
            <a:endParaRPr lang="en-US" dirty="0" smtClean="0"/>
          </a:p>
          <a:p>
            <a:pPr lvl="2"/>
            <a:r>
              <a:rPr lang="en-US" dirty="0" err="1" smtClean="0"/>
              <a:t>Artemether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4-Aminoquinolines</a:t>
            </a:r>
          </a:p>
          <a:p>
            <a:pPr lvl="1"/>
            <a:r>
              <a:rPr lang="en-US" sz="3200" dirty="0" err="1" smtClean="0"/>
              <a:t>Chloroquine</a:t>
            </a:r>
            <a:endParaRPr lang="en-US" sz="3200" dirty="0" smtClean="0"/>
          </a:p>
          <a:p>
            <a:pPr lvl="1"/>
            <a:r>
              <a:rPr lang="en-US" sz="3200" dirty="0" err="1" smtClean="0"/>
              <a:t>Amodiaquine</a:t>
            </a:r>
            <a:endParaRPr lang="en-US" sz="3200" dirty="0" smtClean="0"/>
          </a:p>
          <a:p>
            <a:r>
              <a:rPr lang="en-US" sz="3600" b="1" dirty="0" smtClean="0"/>
              <a:t>8-Aminoquinolines</a:t>
            </a:r>
          </a:p>
          <a:p>
            <a:pPr lvl="1"/>
            <a:r>
              <a:rPr lang="en-US" sz="3200" dirty="0" err="1" smtClean="0"/>
              <a:t>Primaquine</a:t>
            </a:r>
            <a:endParaRPr lang="en-US" sz="3200" dirty="0" smtClean="0"/>
          </a:p>
          <a:p>
            <a:r>
              <a:rPr lang="en-US" sz="3600" dirty="0" err="1" smtClean="0"/>
              <a:t>Phenanthrene</a:t>
            </a:r>
            <a:r>
              <a:rPr lang="en-US" sz="3600" dirty="0" smtClean="0"/>
              <a:t> methanol</a:t>
            </a:r>
          </a:p>
          <a:p>
            <a:pPr lvl="1"/>
            <a:r>
              <a:rPr lang="en-US" sz="3200" dirty="0" err="1" smtClean="0"/>
              <a:t>Halofantrine</a:t>
            </a:r>
            <a:r>
              <a:rPr lang="en-US" sz="3200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Chemical classification…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sz="3600" b="1" dirty="0" err="1" smtClean="0"/>
              <a:t>Antimetabolites</a:t>
            </a:r>
            <a:endParaRPr lang="en-US" sz="3600" b="1" dirty="0" smtClean="0"/>
          </a:p>
          <a:p>
            <a:pPr lvl="1"/>
            <a:r>
              <a:rPr lang="en-US" sz="3200" dirty="0" err="1" smtClean="0"/>
              <a:t>Biguanide</a:t>
            </a:r>
            <a:endParaRPr lang="en-US" sz="3200" dirty="0" smtClean="0"/>
          </a:p>
          <a:p>
            <a:pPr lvl="2"/>
            <a:r>
              <a:rPr lang="en-US" sz="2800" dirty="0" err="1" smtClean="0"/>
              <a:t>Proguanil</a:t>
            </a:r>
            <a:endParaRPr lang="en-US" sz="2800" dirty="0" smtClean="0"/>
          </a:p>
          <a:p>
            <a:pPr lvl="1"/>
            <a:r>
              <a:rPr lang="en-US" sz="3200" dirty="0" err="1" smtClean="0"/>
              <a:t>Diaminopyrimidine</a:t>
            </a:r>
            <a:endParaRPr lang="en-US" sz="3200" dirty="0" smtClean="0"/>
          </a:p>
          <a:p>
            <a:pPr lvl="2"/>
            <a:r>
              <a:rPr lang="en-US" sz="2800" dirty="0" err="1" smtClean="0"/>
              <a:t>Pyrimethamine</a:t>
            </a:r>
            <a:endParaRPr lang="en-US" sz="2800" dirty="0" smtClean="0"/>
          </a:p>
          <a:p>
            <a:pPr lvl="1"/>
            <a:r>
              <a:rPr lang="en-US" sz="3200" dirty="0" err="1" smtClean="0"/>
              <a:t>Sulfadoxine</a:t>
            </a:r>
            <a:endParaRPr lang="en-US" sz="3200" dirty="0" smtClean="0"/>
          </a:p>
          <a:p>
            <a:pPr lvl="1"/>
            <a:r>
              <a:rPr lang="en-US" sz="3200" dirty="0" err="1" smtClean="0"/>
              <a:t>Dapsone</a:t>
            </a:r>
            <a:endParaRPr lang="en-US" sz="3200" dirty="0" smtClean="0"/>
          </a:p>
          <a:p>
            <a:r>
              <a:rPr lang="en-US" sz="3600" b="1" dirty="0" smtClean="0"/>
              <a:t>Antibiotics</a:t>
            </a:r>
          </a:p>
          <a:p>
            <a:pPr lvl="1"/>
            <a:r>
              <a:rPr lang="en-US" sz="3200" dirty="0" smtClean="0"/>
              <a:t>Tetracycline, </a:t>
            </a:r>
            <a:r>
              <a:rPr lang="en-US" sz="3200" dirty="0" err="1" smtClean="0"/>
              <a:t>doxycycline</a:t>
            </a:r>
            <a:r>
              <a:rPr lang="en-US" sz="3200" dirty="0" smtClean="0"/>
              <a:t>, </a:t>
            </a:r>
            <a:r>
              <a:rPr lang="en-US" sz="3200" dirty="0" err="1" smtClean="0"/>
              <a:t>minocycline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Quinine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 obtained from the bark of the South American Cinchona tree. It is a Cinchona alkaloid.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Quinine is </a:t>
            </a:r>
            <a:r>
              <a:rPr lang="en-US" dirty="0" err="1" smtClean="0"/>
              <a:t>schizonticidal</a:t>
            </a:r>
            <a:endParaRPr lang="en-US" dirty="0" smtClean="0"/>
          </a:p>
          <a:p>
            <a:r>
              <a:rPr lang="en-US" dirty="0" smtClean="0"/>
              <a:t>It binds to </a:t>
            </a:r>
            <a:r>
              <a:rPr lang="en-US" dirty="0" err="1" smtClean="0"/>
              <a:t>plasmodial</a:t>
            </a:r>
            <a:r>
              <a:rPr lang="en-US" dirty="0" smtClean="0"/>
              <a:t> DNA to prevent protein synthesis.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Pharmacokinetics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Quinine is well absorbed from the GIT and is almost completely metabolized in the liver.</a:t>
            </a:r>
          </a:p>
          <a:p>
            <a:r>
              <a:rPr lang="en-US" dirty="0" smtClean="0"/>
              <a:t>The plasma half-life is 9-18 hours.</a:t>
            </a:r>
          </a:p>
          <a:p>
            <a:r>
              <a:rPr lang="en-US" dirty="0" smtClean="0"/>
              <a:t>Peak plasma levels are reached within 1-3 hours</a:t>
            </a:r>
          </a:p>
          <a:p>
            <a:r>
              <a:rPr lang="en-US" dirty="0" smtClean="0"/>
              <a:t>Elimination is in urine.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Describe the life cycle of malaria parasites</a:t>
            </a:r>
          </a:p>
          <a:p>
            <a:r>
              <a:rPr lang="en-US" dirty="0" smtClean="0"/>
              <a:t>Name the four major types of plasmodia that infect man and state the type of malaria each causes</a:t>
            </a:r>
          </a:p>
          <a:p>
            <a:r>
              <a:rPr lang="en-US" dirty="0" smtClean="0"/>
              <a:t>Classify antimalarial drugs</a:t>
            </a:r>
          </a:p>
          <a:p>
            <a:pPr lvl="1"/>
            <a:r>
              <a:rPr lang="en-US" dirty="0" smtClean="0"/>
              <a:t>Based on life cycle</a:t>
            </a:r>
          </a:p>
          <a:p>
            <a:pPr lvl="1"/>
            <a:r>
              <a:rPr lang="en-US" dirty="0" smtClean="0"/>
              <a:t>Based on chemical classification</a:t>
            </a:r>
          </a:p>
          <a:p>
            <a:r>
              <a:rPr lang="en-US" dirty="0" smtClean="0"/>
              <a:t>Discuss individual antimalarial drugs</a:t>
            </a:r>
          </a:p>
          <a:p>
            <a:r>
              <a:rPr lang="en-US" dirty="0" smtClean="0"/>
              <a:t>Discuss the management of uncomplicated and severe malaria.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err="1" smtClean="0"/>
              <a:t>Cinchonism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Characterized by:</a:t>
            </a:r>
          </a:p>
          <a:p>
            <a:pPr lvl="1"/>
            <a:r>
              <a:rPr lang="en-US" dirty="0" smtClean="0"/>
              <a:t>Tinnitus</a:t>
            </a:r>
          </a:p>
          <a:p>
            <a:pPr lvl="1"/>
            <a:r>
              <a:rPr lang="en-US" dirty="0" smtClean="0"/>
              <a:t>Diminished auditory acuity (high tone deafness)</a:t>
            </a:r>
          </a:p>
          <a:p>
            <a:pPr lvl="1"/>
            <a:r>
              <a:rPr lang="en-US" dirty="0" smtClean="0"/>
              <a:t>Blurred vision</a:t>
            </a:r>
          </a:p>
          <a:p>
            <a:pPr lvl="1"/>
            <a:r>
              <a:rPr lang="en-US" dirty="0" smtClean="0"/>
              <a:t>Headache</a:t>
            </a:r>
          </a:p>
          <a:p>
            <a:pPr lvl="1"/>
            <a:r>
              <a:rPr lang="en-US" dirty="0" smtClean="0"/>
              <a:t>Nausea and vomiting</a:t>
            </a:r>
          </a:p>
          <a:p>
            <a:pPr lvl="1"/>
            <a:r>
              <a:rPr lang="en-US" dirty="0" smtClean="0"/>
              <a:t>Vertigo</a:t>
            </a:r>
          </a:p>
          <a:p>
            <a:pPr lvl="1"/>
            <a:r>
              <a:rPr lang="en-US" dirty="0" smtClean="0"/>
              <a:t>Postural hypotension</a:t>
            </a:r>
          </a:p>
          <a:p>
            <a:r>
              <a:rPr lang="en-US" dirty="0" smtClean="0"/>
              <a:t>Symptoms usually disappear after withdrawal of the drug.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Hypotension</a:t>
            </a:r>
          </a:p>
          <a:p>
            <a:pPr lvl="1"/>
            <a:r>
              <a:rPr lang="en-US" dirty="0" smtClean="0"/>
              <a:t>Associated with excessively rapid I.V. infusion</a:t>
            </a:r>
          </a:p>
          <a:p>
            <a:r>
              <a:rPr lang="en-US" b="1" dirty="0" err="1" smtClean="0"/>
              <a:t>Hypoglycaemia</a:t>
            </a:r>
            <a:endParaRPr lang="en-US" b="1" dirty="0" smtClean="0"/>
          </a:p>
          <a:p>
            <a:pPr lvl="1"/>
            <a:r>
              <a:rPr lang="en-US" dirty="0" smtClean="0"/>
              <a:t>Due to effect of quinine stimulating the cells of the pancreas</a:t>
            </a:r>
          </a:p>
          <a:p>
            <a:pPr lvl="1"/>
            <a:r>
              <a:rPr lang="en-US" dirty="0" smtClean="0"/>
              <a:t>Often significant when quinine is given intravenously and supplementary glucose may be required.</a:t>
            </a:r>
          </a:p>
          <a:p>
            <a:r>
              <a:rPr lang="en-US" b="1" dirty="0" smtClean="0"/>
              <a:t>Idiosyncratic reactions</a:t>
            </a:r>
          </a:p>
          <a:p>
            <a:pPr lvl="1"/>
            <a:r>
              <a:rPr lang="en-US" dirty="0" err="1" smtClean="0"/>
              <a:t>Pruritus</a:t>
            </a:r>
            <a:endParaRPr lang="en-US" dirty="0" smtClean="0"/>
          </a:p>
          <a:p>
            <a:pPr lvl="1"/>
            <a:r>
              <a:rPr lang="en-US" dirty="0" err="1" smtClean="0"/>
              <a:t>Urticaria</a:t>
            </a:r>
            <a:endParaRPr lang="en-US" dirty="0" smtClean="0"/>
          </a:p>
          <a:p>
            <a:pPr lvl="1"/>
            <a:r>
              <a:rPr lang="en-US" dirty="0" smtClean="0"/>
              <a:t>Rashes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GIT side effects</a:t>
            </a:r>
            <a:r>
              <a:rPr lang="en-US" dirty="0" smtClean="0"/>
              <a:t> as a result of local irritation of the gastrointestinal tract.</a:t>
            </a:r>
          </a:p>
          <a:p>
            <a:pPr lvl="1"/>
            <a:r>
              <a:rPr lang="en-US" dirty="0" smtClean="0"/>
              <a:t>Nausea</a:t>
            </a:r>
          </a:p>
          <a:p>
            <a:pPr lvl="1"/>
            <a:r>
              <a:rPr lang="en-US" dirty="0" smtClean="0"/>
              <a:t>Vomiting</a:t>
            </a:r>
          </a:p>
          <a:p>
            <a:pPr lvl="1"/>
            <a:r>
              <a:rPr lang="en-US" dirty="0" err="1" smtClean="0"/>
              <a:t>Diarrhoea</a:t>
            </a:r>
            <a:endParaRPr lang="en-US" dirty="0" smtClean="0"/>
          </a:p>
          <a:p>
            <a:r>
              <a:rPr lang="en-US" b="1" dirty="0" smtClean="0"/>
              <a:t>Visual disturbances</a:t>
            </a:r>
          </a:p>
          <a:p>
            <a:pPr lvl="1"/>
            <a:r>
              <a:rPr lang="en-US" dirty="0" smtClean="0"/>
              <a:t>Blurred vision</a:t>
            </a:r>
          </a:p>
          <a:p>
            <a:pPr lvl="1"/>
            <a:r>
              <a:rPr lang="en-US" dirty="0" smtClean="0"/>
              <a:t>Distorted </a:t>
            </a:r>
            <a:r>
              <a:rPr lang="en-US" dirty="0" err="1" smtClean="0"/>
              <a:t>colour</a:t>
            </a:r>
            <a:r>
              <a:rPr lang="en-US" dirty="0" smtClean="0"/>
              <a:t> perception</a:t>
            </a:r>
          </a:p>
          <a:p>
            <a:pPr lvl="1"/>
            <a:r>
              <a:rPr lang="en-US" dirty="0" smtClean="0"/>
              <a:t>Photophobia</a:t>
            </a:r>
          </a:p>
          <a:p>
            <a:pPr lvl="1"/>
            <a:r>
              <a:rPr lang="en-US" dirty="0" err="1" smtClean="0"/>
              <a:t>Diplopia</a:t>
            </a:r>
            <a:endParaRPr lang="en-US" dirty="0" smtClean="0"/>
          </a:p>
          <a:p>
            <a:pPr lvl="1"/>
            <a:r>
              <a:rPr lang="en-US" dirty="0" smtClean="0"/>
              <a:t>Night blindness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/>
          </a:bodyPr>
          <a:lstStyle/>
          <a:p>
            <a:r>
              <a:rPr lang="en-US" b="1" dirty="0" smtClean="0"/>
              <a:t>Black water fever</a:t>
            </a:r>
          </a:p>
          <a:p>
            <a:pPr lvl="1"/>
            <a:r>
              <a:rPr lang="en-US" dirty="0" smtClean="0"/>
              <a:t>Has been observed in patients with G6PD enzyme deficiency.</a:t>
            </a:r>
          </a:p>
          <a:p>
            <a:pPr lvl="1"/>
            <a:r>
              <a:rPr lang="en-US" dirty="0" smtClean="0"/>
              <a:t>It is characterized by:</a:t>
            </a:r>
          </a:p>
          <a:p>
            <a:pPr lvl="2"/>
            <a:r>
              <a:rPr lang="en-US" dirty="0" err="1" smtClean="0"/>
              <a:t>Haemolysis</a:t>
            </a:r>
            <a:endParaRPr lang="en-US" dirty="0" smtClean="0"/>
          </a:p>
          <a:p>
            <a:pPr lvl="2"/>
            <a:r>
              <a:rPr lang="en-US" dirty="0" err="1" smtClean="0"/>
              <a:t>Haemoglobinuria</a:t>
            </a:r>
            <a:endParaRPr lang="en-US" dirty="0" smtClean="0"/>
          </a:p>
          <a:p>
            <a:pPr lvl="2"/>
            <a:r>
              <a:rPr lang="en-US" dirty="0" smtClean="0"/>
              <a:t>Renal failure</a:t>
            </a:r>
          </a:p>
          <a:p>
            <a:r>
              <a:rPr lang="en-US" b="1" dirty="0" err="1" smtClean="0"/>
              <a:t>Quinidine</a:t>
            </a:r>
            <a:r>
              <a:rPr lang="en-US" b="1" dirty="0" smtClean="0"/>
              <a:t>-like effects</a:t>
            </a:r>
          </a:p>
          <a:p>
            <a:pPr lvl="1"/>
            <a:r>
              <a:rPr lang="en-US" dirty="0" smtClean="0"/>
              <a:t>Hypotension, disturbance of </a:t>
            </a:r>
            <a:r>
              <a:rPr lang="en-US" dirty="0" err="1" smtClean="0"/>
              <a:t>atrioventricular</a:t>
            </a:r>
            <a:r>
              <a:rPr lang="en-US" dirty="0" smtClean="0"/>
              <a:t> conduction, cardiac arrest.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Formulation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Available as:</a:t>
            </a:r>
          </a:p>
          <a:p>
            <a:r>
              <a:rPr lang="en-US" b="1" dirty="0" smtClean="0"/>
              <a:t>Tablets</a:t>
            </a:r>
          </a:p>
          <a:p>
            <a:pPr lvl="1"/>
            <a:r>
              <a:rPr lang="en-US" dirty="0" smtClean="0"/>
              <a:t>300mg quinine dihydrochloride</a:t>
            </a:r>
          </a:p>
          <a:p>
            <a:pPr lvl="1"/>
            <a:r>
              <a:rPr lang="en-US" dirty="0" smtClean="0"/>
              <a:t>300mg quinine hydrochloride</a:t>
            </a:r>
          </a:p>
          <a:p>
            <a:pPr lvl="1"/>
            <a:r>
              <a:rPr lang="en-US" dirty="0" smtClean="0"/>
              <a:t>300mg quinine bisulphate</a:t>
            </a:r>
          </a:p>
          <a:p>
            <a:pPr lvl="1"/>
            <a:r>
              <a:rPr lang="en-US" dirty="0" smtClean="0"/>
              <a:t>300mg quinine sulphate</a:t>
            </a:r>
          </a:p>
          <a:p>
            <a:pPr lvl="1"/>
            <a:r>
              <a:rPr lang="en-US" dirty="0" smtClean="0"/>
              <a:t>200mg quinine sulphate </a:t>
            </a:r>
          </a:p>
          <a:p>
            <a:r>
              <a:rPr lang="en-US" b="1" dirty="0" smtClean="0"/>
              <a:t>Injectable solutions</a:t>
            </a:r>
          </a:p>
          <a:p>
            <a:pPr lvl="1"/>
            <a:r>
              <a:rPr lang="en-US" dirty="0" smtClean="0"/>
              <a:t>Quinine hydrochloride</a:t>
            </a:r>
          </a:p>
          <a:p>
            <a:pPr lvl="1"/>
            <a:r>
              <a:rPr lang="en-US" dirty="0" smtClean="0"/>
              <a:t>Quinine dihydrochloride</a:t>
            </a:r>
          </a:p>
          <a:p>
            <a:pPr lvl="1"/>
            <a:r>
              <a:rPr lang="en-US" dirty="0" smtClean="0"/>
              <a:t>Quinine sulphate</a:t>
            </a:r>
          </a:p>
          <a:p>
            <a:r>
              <a:rPr lang="en-US" dirty="0" smtClean="0"/>
              <a:t>The ampoules are usually 300mg/ml and come as 600mg (salt)/2ml or 300mg (salt)/ml.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Quinine is administered as a seven-day dose of 10mg/kg body weight three times a day (every eight hours )</a:t>
            </a:r>
          </a:p>
          <a:p>
            <a:pPr lvl="1"/>
            <a:r>
              <a:rPr lang="en-US" dirty="0" smtClean="0"/>
              <a:t>Given orally as tablets or reconstituted into syrup for children.</a:t>
            </a:r>
          </a:p>
          <a:p>
            <a:r>
              <a:rPr lang="en-US" b="1" dirty="0" smtClean="0"/>
              <a:t>Quinine intramuscular injection</a:t>
            </a:r>
          </a:p>
          <a:p>
            <a:pPr lvl="1"/>
            <a:r>
              <a:rPr lang="en-US" dirty="0" smtClean="0"/>
              <a:t>The dosage of IM quinine injection is a loading dose of 20mg/kg and maintenance of 10mg/kg body weight.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Administration of intramuscular quinine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Quinine MUST be diluted (maximum concentration is 100 mg/ml for adults, and 50mg/ml for children) before intramuscular injection.</a:t>
            </a:r>
          </a:p>
          <a:p>
            <a:r>
              <a:rPr lang="en-US" dirty="0" smtClean="0"/>
              <a:t>A loading dose of 20 mg/kg of quinine (diluted to a maximum 100 mg/ml for adults and 50mg/ml for children) is given by intramuscular injection (preferably the anterior thigh). </a:t>
            </a:r>
          </a:p>
          <a:p>
            <a:r>
              <a:rPr lang="en-US" dirty="0" smtClean="0"/>
              <a:t>A maximum of 3ml should be injected into one site. </a:t>
            </a:r>
          </a:p>
          <a:p>
            <a:r>
              <a:rPr lang="en-US" dirty="0" smtClean="0"/>
              <a:t>If the amount to be injected exceeds 3ml, multiple sites should be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Dosage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How to give the intramuscular injection:</a:t>
            </a:r>
          </a:p>
          <a:p>
            <a:pPr lvl="1"/>
            <a:r>
              <a:rPr lang="en-US" dirty="0" smtClean="0"/>
              <a:t>E.g. when giving at a strength of 50mg/ml to a child:</a:t>
            </a:r>
          </a:p>
          <a:p>
            <a:pPr lvl="2"/>
            <a:r>
              <a:rPr lang="en-US" sz="2800" dirty="0" smtClean="0"/>
              <a:t>Use a 10ml syringe. Draw up 5ml of sterile water for injection, then into the same syringe draw up 300mg (1ml) from an ampoule of quinine.</a:t>
            </a:r>
          </a:p>
          <a:p>
            <a:pPr lvl="2"/>
            <a:r>
              <a:rPr lang="en-US" sz="2800" dirty="0" smtClean="0"/>
              <a:t>The syringe now contains 50mg of quinine per ml. Mix the drug by shaking the syringe before injection.</a:t>
            </a:r>
          </a:p>
          <a:p>
            <a:pPr lvl="2"/>
            <a:r>
              <a:rPr lang="en-US" sz="2800" dirty="0" smtClean="0"/>
              <a:t>In all situations a maximum of 3ml should be injected into one injection site.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Dosage…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Quinine intravenous infusion:</a:t>
            </a:r>
          </a:p>
          <a:p>
            <a:r>
              <a:rPr lang="en-US" dirty="0" smtClean="0"/>
              <a:t>Is administered in isotonic fluid, either 5% dextrose or normal saline.</a:t>
            </a:r>
          </a:p>
          <a:p>
            <a:r>
              <a:rPr lang="en-US" b="1" dirty="0" smtClean="0"/>
              <a:t>Quinine</a:t>
            </a:r>
            <a:r>
              <a:rPr lang="en-US" dirty="0" smtClean="0"/>
              <a:t> is a </a:t>
            </a:r>
            <a:r>
              <a:rPr lang="en-US" b="1" dirty="0" smtClean="0"/>
              <a:t>first line treatment</a:t>
            </a:r>
            <a:r>
              <a:rPr lang="en-US" dirty="0" smtClean="0"/>
              <a:t> for complicated/severe malaria in the absence of </a:t>
            </a:r>
            <a:r>
              <a:rPr lang="en-US" dirty="0" err="1" smtClean="0"/>
              <a:t>Artesunate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Quinine administration in adults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2999"/>
          </a:xfrm>
        </p:spPr>
        <p:txBody>
          <a:bodyPr>
            <a:normAutofit fontScale="25000" lnSpcReduction="20000"/>
          </a:bodyPr>
          <a:lstStyle/>
          <a:p>
            <a:r>
              <a:rPr lang="en-US" sz="14400" b="1" dirty="0" smtClean="0"/>
              <a:t>Administer quinine as follows:</a:t>
            </a:r>
          </a:p>
          <a:p>
            <a:pPr lvl="1"/>
            <a:r>
              <a:rPr lang="en-US" sz="11200" dirty="0" smtClean="0"/>
              <a:t>A loading dose of quinine </a:t>
            </a:r>
            <a:r>
              <a:rPr lang="en-US" sz="11200" b="1" dirty="0" smtClean="0"/>
              <a:t>20mg/kg</a:t>
            </a:r>
            <a:r>
              <a:rPr lang="en-US" sz="11200" dirty="0" smtClean="0"/>
              <a:t> (maximum 1200mg) diluted in 500ml of isotonic solution (5% dextrose or normal saline) is given intravenously to run </a:t>
            </a:r>
            <a:r>
              <a:rPr lang="en-US" sz="11200" b="1" dirty="0" smtClean="0"/>
              <a:t>over 4 hours</a:t>
            </a:r>
            <a:r>
              <a:rPr lang="en-US" sz="11200" dirty="0" smtClean="0"/>
              <a:t>.</a:t>
            </a:r>
          </a:p>
          <a:p>
            <a:pPr lvl="1"/>
            <a:r>
              <a:rPr lang="en-US" sz="11200" b="1" dirty="0" smtClean="0"/>
              <a:t>8 hours</a:t>
            </a:r>
            <a:r>
              <a:rPr lang="en-US" sz="11200" dirty="0" smtClean="0"/>
              <a:t> from commencement of the initial dose of quinine, give </a:t>
            </a:r>
            <a:r>
              <a:rPr lang="en-US" sz="11200" b="1" dirty="0" smtClean="0"/>
              <a:t>10mg/kg</a:t>
            </a:r>
            <a:r>
              <a:rPr lang="en-US" sz="11200" dirty="0" smtClean="0"/>
              <a:t> (maximum 600mg) diluted in isotonic solution to run over 4 hours. </a:t>
            </a:r>
          </a:p>
          <a:p>
            <a:pPr lvl="1"/>
            <a:r>
              <a:rPr lang="en-US" sz="11200" dirty="0" smtClean="0"/>
              <a:t>Repeat </a:t>
            </a:r>
            <a:r>
              <a:rPr lang="en-US" sz="11200" b="1" dirty="0" smtClean="0"/>
              <a:t>10mg/kg</a:t>
            </a:r>
            <a:r>
              <a:rPr lang="en-US" sz="11200" dirty="0" smtClean="0"/>
              <a:t> quinine infusion </a:t>
            </a:r>
            <a:r>
              <a:rPr lang="en-US" sz="11200" b="1" dirty="0" smtClean="0"/>
              <a:t>every 8 hours</a:t>
            </a:r>
            <a:r>
              <a:rPr lang="en-US" sz="11200" dirty="0" smtClean="0"/>
              <a:t> until the patient can take medication orally.</a:t>
            </a:r>
          </a:p>
          <a:p>
            <a:pPr lvl="1"/>
            <a:endParaRPr lang="en-US" sz="4000" dirty="0" smtClean="0"/>
          </a:p>
          <a:p>
            <a:pPr>
              <a:buNone/>
            </a:pPr>
            <a:r>
              <a:rPr lang="en-US" sz="8000" dirty="0" smtClean="0"/>
              <a:t>NB: omit loading dose if any quinine has been given in the previous 24 hours or have received </a:t>
            </a:r>
            <a:r>
              <a:rPr lang="en-US" sz="8000" dirty="0" err="1" smtClean="0"/>
              <a:t>mefloquine</a:t>
            </a:r>
            <a:r>
              <a:rPr lang="en-US" sz="8000" dirty="0" smtClean="0"/>
              <a:t> in the last 7 days.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cycle of the malaria parasite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Female mosquito (Anopheles) bites man and infects his blood with </a:t>
            </a:r>
            <a:r>
              <a:rPr lang="en-US" b="1" dirty="0" smtClean="0"/>
              <a:t>sporozoites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Liver cycle:</a:t>
            </a:r>
          </a:p>
          <a:p>
            <a:pPr lvl="1"/>
            <a:r>
              <a:rPr lang="en-US" b="1" dirty="0" smtClean="0"/>
              <a:t>Sporozoites</a:t>
            </a:r>
            <a:r>
              <a:rPr lang="en-US" dirty="0" smtClean="0"/>
              <a:t> enter liver cells and develop into </a:t>
            </a:r>
            <a:r>
              <a:rPr lang="en-US" b="1" dirty="0" smtClean="0"/>
              <a:t>schizonts</a:t>
            </a:r>
            <a:r>
              <a:rPr lang="en-US" dirty="0" smtClean="0"/>
              <a:t> which form large numbers of </a:t>
            </a:r>
            <a:r>
              <a:rPr lang="en-US" b="1" dirty="0" err="1" smtClean="0"/>
              <a:t>merozoites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merozoites</a:t>
            </a:r>
            <a:r>
              <a:rPr lang="en-US" dirty="0" smtClean="0"/>
              <a:t> are released into circulation after 5-16 days.</a:t>
            </a:r>
          </a:p>
          <a:p>
            <a:pPr lvl="1"/>
            <a:r>
              <a:rPr lang="en-US" dirty="0" smtClean="0"/>
              <a:t>Tissue </a:t>
            </a:r>
            <a:r>
              <a:rPr lang="en-US" dirty="0" err="1" smtClean="0"/>
              <a:t>schizonticides</a:t>
            </a:r>
            <a:r>
              <a:rPr lang="en-US" dirty="0" smtClean="0"/>
              <a:t> act during this cycle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Quinine administration in adults…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/>
          </a:bodyPr>
          <a:lstStyle/>
          <a:p>
            <a:pPr lvl="1"/>
            <a:r>
              <a:rPr lang="en-US" sz="3200" dirty="0" smtClean="0"/>
              <a:t>Thereafter a complete course of </a:t>
            </a:r>
            <a:r>
              <a:rPr lang="en-US" sz="3200" dirty="0" err="1" smtClean="0"/>
              <a:t>artemether-lumefantrine</a:t>
            </a:r>
            <a:r>
              <a:rPr lang="en-US" sz="3200" dirty="0" smtClean="0"/>
              <a:t> (AL) is given</a:t>
            </a:r>
          </a:p>
          <a:p>
            <a:pPr lvl="1"/>
            <a:r>
              <a:rPr lang="en-US" sz="3200" dirty="0" smtClean="0"/>
              <a:t>Alternatively oral quinine is continued at 10mg/kg (maximum 600mg) every 8 hours to complete a total of 7 days of treatment.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children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1053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Put up IV quinine drip 20 mg/kg body weight loading dose in 15mls/kg of 5% dextrose to run over 4 hours.</a:t>
            </a:r>
          </a:p>
          <a:p>
            <a:r>
              <a:rPr lang="en-US" dirty="0" smtClean="0"/>
              <a:t>8 hours from the start of the initial dose of quinine, give 10mg/kg in 10mls/kg of isotonic solution (5% dextrose or normal saline) to run in a way as not to exceed 5 mg salt/kg body weight per hour</a:t>
            </a:r>
          </a:p>
          <a:p>
            <a:r>
              <a:rPr lang="en-US" dirty="0" smtClean="0"/>
              <a:t>Repeat 10mg/kg quinine infusion every 8 hours until the patient can take medication orally.</a:t>
            </a:r>
          </a:p>
          <a:p>
            <a:r>
              <a:rPr lang="en-US" dirty="0" smtClean="0"/>
              <a:t>Thereafter a complete course of </a:t>
            </a:r>
            <a:r>
              <a:rPr lang="en-US" dirty="0" err="1" smtClean="0"/>
              <a:t>artemether-lumefantrine</a:t>
            </a:r>
            <a:r>
              <a:rPr lang="en-US" dirty="0" smtClean="0"/>
              <a:t> (AL) is given.</a:t>
            </a:r>
          </a:p>
          <a:p>
            <a:r>
              <a:rPr lang="en-US" dirty="0" smtClean="0"/>
              <a:t>Alternatively, oral quinine may be given at 10mg/kg every 8 hours to complete a total (parenteral + oral) of 7 days 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NB: omit loading dose if any quinine has been given in the previous 24 hours or have received </a:t>
            </a:r>
            <a:r>
              <a:rPr lang="en-US" sz="2400" dirty="0" err="1" smtClean="0"/>
              <a:t>mefloquine</a:t>
            </a:r>
            <a:r>
              <a:rPr lang="en-US" sz="2400" dirty="0" smtClean="0"/>
              <a:t> in the last 7 days.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Artemisinin derivatives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Artesunate and Artemether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Artesunate and artemether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artemisinin derivatives</a:t>
            </a:r>
          </a:p>
          <a:p>
            <a:r>
              <a:rPr lang="en-US" dirty="0" smtClean="0"/>
              <a:t>They are among the most powerful and efficient drugs for the treatment of malaria.</a:t>
            </a:r>
          </a:p>
          <a:p>
            <a:r>
              <a:rPr lang="en-US" dirty="0" smtClean="0"/>
              <a:t>They have very few side effects</a:t>
            </a:r>
          </a:p>
          <a:p>
            <a:r>
              <a:rPr lang="en-US" dirty="0" smtClean="0"/>
              <a:t>They are derived from the extract of the plant Artemisia annua.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Pharmacodynamics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Both artesunate and artemether and their active metabolite dihydroartemisinin (DHA) are extremely potent antimalarials.</a:t>
            </a:r>
          </a:p>
          <a:p>
            <a:r>
              <a:rPr lang="en-US" dirty="0" smtClean="0"/>
              <a:t>They have a broader spectrum of antimalarial activity than any of the other antimalarial drugs.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kill the schizonts, delay the formation of gametocytes, and also kill the gametocytes.</a:t>
            </a:r>
          </a:p>
          <a:p>
            <a:pPr lvl="1"/>
            <a:r>
              <a:rPr lang="en-US" dirty="0" smtClean="0"/>
              <a:t>Activity against liver stages has not been demonstrated</a:t>
            </a:r>
          </a:p>
          <a:p>
            <a:pPr lvl="1"/>
            <a:r>
              <a:rPr lang="en-US" dirty="0" smtClean="0"/>
              <a:t>The drugs do not also prevent the inoculation of sporozoites into the liver following a mosquito bite.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Pharmacokinetics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They follow first-order kinetics when administered orally or intramuscularly.</a:t>
            </a:r>
          </a:p>
          <a:p>
            <a:r>
              <a:rPr lang="en-US" dirty="0" smtClean="0"/>
              <a:t>Absorption of artemether when administered orally is quick, and maximum plasma concentrations are obtained after about two hours.</a:t>
            </a:r>
          </a:p>
          <a:p>
            <a:r>
              <a:rPr lang="en-US" dirty="0" smtClean="0"/>
              <a:t>Artesunate is also quickly absorbed from the gut but hydrolysis, converting it to DHA, is very fast.</a:t>
            </a:r>
          </a:p>
          <a:p>
            <a:r>
              <a:rPr lang="en-US" dirty="0" smtClean="0"/>
              <a:t>Elimination is fast: plasma half-life is 1-2 hours.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Pharmacokinetics…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/>
          <a:lstStyle/>
          <a:p>
            <a:r>
              <a:rPr lang="en-US" dirty="0" smtClean="0"/>
              <a:t>Artemether is about 90% bound to plasma proteins, whereas DHA is only 50% bound</a:t>
            </a:r>
          </a:p>
          <a:p>
            <a:r>
              <a:rPr lang="en-US" dirty="0" smtClean="0"/>
              <a:t>Artesunate and artemether are converted to the common metabolite DHA in the body.</a:t>
            </a:r>
          </a:p>
          <a:p>
            <a:r>
              <a:rPr lang="en-US" dirty="0" smtClean="0"/>
              <a:t>DHA has nearly the same intrinsic activity against the malaria parasites as the drugs artesunate and artemether.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Preparations and dosage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Available as:</a:t>
            </a:r>
          </a:p>
          <a:p>
            <a:r>
              <a:rPr lang="en-US" b="1" dirty="0" smtClean="0"/>
              <a:t>Injectable </a:t>
            </a:r>
          </a:p>
          <a:p>
            <a:r>
              <a:rPr lang="en-US" dirty="0" smtClean="0"/>
              <a:t>Artemether for intramuscular injection (in ampoules)</a:t>
            </a:r>
          </a:p>
          <a:p>
            <a:pPr lvl="1"/>
            <a:r>
              <a:rPr lang="en-US" dirty="0" smtClean="0"/>
              <a:t>For adults: artemether 80mg/ml</a:t>
            </a:r>
          </a:p>
          <a:p>
            <a:pPr lvl="1"/>
            <a:r>
              <a:rPr lang="en-US" dirty="0" smtClean="0"/>
              <a:t>For children: artemether 20mg/ml and 40mg/ml</a:t>
            </a:r>
          </a:p>
          <a:p>
            <a:r>
              <a:rPr lang="en-US" dirty="0" err="1" smtClean="0"/>
              <a:t>Artesunate</a:t>
            </a:r>
            <a:r>
              <a:rPr lang="en-US" dirty="0" smtClean="0"/>
              <a:t> for IM or IV use</a:t>
            </a:r>
          </a:p>
          <a:p>
            <a:pPr lvl="1"/>
            <a:r>
              <a:rPr lang="en-US" dirty="0" smtClean="0"/>
              <a:t>Dispensed as </a:t>
            </a:r>
            <a:r>
              <a:rPr lang="en-US" dirty="0" err="1" smtClean="0"/>
              <a:t>artesunic</a:t>
            </a:r>
            <a:r>
              <a:rPr lang="en-US" dirty="0" smtClean="0"/>
              <a:t> powder with </a:t>
            </a:r>
            <a:r>
              <a:rPr lang="en-US" dirty="0" err="1" smtClean="0"/>
              <a:t>diluent</a:t>
            </a:r>
            <a:r>
              <a:rPr lang="en-US" dirty="0" smtClean="0"/>
              <a:t> of 5% sodium bicarbonate to form sodium </a:t>
            </a:r>
            <a:r>
              <a:rPr lang="en-US" dirty="0" err="1" smtClean="0"/>
              <a:t>artesunate</a:t>
            </a:r>
            <a:r>
              <a:rPr lang="en-US" dirty="0" smtClean="0"/>
              <a:t> solution.</a:t>
            </a:r>
          </a:p>
          <a:p>
            <a:pPr lvl="1"/>
            <a:r>
              <a:rPr lang="en-US" dirty="0" smtClean="0"/>
              <a:t>Administered in 5mls of normal saline or 5% dextrose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Preps and dosage…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Powder</a:t>
            </a:r>
            <a:r>
              <a:rPr lang="en-US" dirty="0" smtClean="0"/>
              <a:t> for an oral suspension of </a:t>
            </a:r>
            <a:r>
              <a:rPr lang="en-US" dirty="0" err="1" smtClean="0"/>
              <a:t>artemether</a:t>
            </a:r>
            <a:endParaRPr lang="en-US" dirty="0" smtClean="0"/>
          </a:p>
          <a:p>
            <a:r>
              <a:rPr lang="en-US" b="1" dirty="0" smtClean="0"/>
              <a:t>Tablets </a:t>
            </a:r>
          </a:p>
          <a:p>
            <a:pPr lvl="1"/>
            <a:r>
              <a:rPr lang="en-US" dirty="0" err="1" smtClean="0"/>
              <a:t>Artesunate</a:t>
            </a:r>
            <a:r>
              <a:rPr lang="en-US" dirty="0" smtClean="0"/>
              <a:t> tablets 100mg for adults and 50mg for children.</a:t>
            </a:r>
          </a:p>
          <a:p>
            <a:pPr lvl="1"/>
            <a:r>
              <a:rPr lang="en-US" dirty="0" err="1" smtClean="0"/>
              <a:t>Artemether</a:t>
            </a:r>
            <a:r>
              <a:rPr lang="en-US" dirty="0" smtClean="0"/>
              <a:t> tablets 50mg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cycle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P. </a:t>
            </a:r>
            <a:r>
              <a:rPr lang="en-US" dirty="0" err="1" smtClean="0"/>
              <a:t>vivax</a:t>
            </a:r>
            <a:r>
              <a:rPr lang="en-US" dirty="0" smtClean="0"/>
              <a:t>, P. </a:t>
            </a:r>
            <a:r>
              <a:rPr lang="en-US" dirty="0" err="1" smtClean="0"/>
              <a:t>ovale</a:t>
            </a:r>
            <a:r>
              <a:rPr lang="en-US" dirty="0" smtClean="0"/>
              <a:t>, P. </a:t>
            </a:r>
            <a:r>
              <a:rPr lang="en-US" dirty="0" err="1" smtClean="0"/>
              <a:t>malariae</a:t>
            </a:r>
            <a:r>
              <a:rPr lang="en-US" dirty="0" smtClean="0"/>
              <a:t> have a persistent liver cycle.</a:t>
            </a:r>
          </a:p>
          <a:p>
            <a:r>
              <a:rPr lang="en-US" dirty="0" smtClean="0"/>
              <a:t>They therefore need tissue </a:t>
            </a:r>
            <a:r>
              <a:rPr lang="en-US" dirty="0" err="1" smtClean="0"/>
              <a:t>schizonticides</a:t>
            </a:r>
            <a:r>
              <a:rPr lang="en-US" dirty="0" smtClean="0"/>
              <a:t> for elimination of the liver cycle so that infections do not recur.</a:t>
            </a:r>
          </a:p>
          <a:p>
            <a:r>
              <a:rPr lang="en-US" dirty="0" smtClean="0"/>
              <a:t>P. </a:t>
            </a:r>
            <a:r>
              <a:rPr lang="en-US" dirty="0" err="1" smtClean="0"/>
              <a:t>falciparum</a:t>
            </a:r>
            <a:r>
              <a:rPr lang="en-US" dirty="0" smtClean="0"/>
              <a:t> has no persistent liver cycle.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Preparations…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Artemether</a:t>
            </a:r>
            <a:r>
              <a:rPr lang="en-US" dirty="0" smtClean="0"/>
              <a:t> capsules 40mg</a:t>
            </a:r>
          </a:p>
          <a:p>
            <a:r>
              <a:rPr lang="en-US" dirty="0" smtClean="0"/>
              <a:t>Suppositories for babies and children</a:t>
            </a:r>
          </a:p>
          <a:p>
            <a:r>
              <a:rPr lang="en-US" dirty="0" err="1" smtClean="0"/>
              <a:t>Suppogels</a:t>
            </a:r>
            <a:r>
              <a:rPr lang="en-US" dirty="0" smtClean="0"/>
              <a:t> consisting of soft gelatine capsules containing 4omg artemether dissolved in soya oil.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Dosage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Artemether</a:t>
            </a:r>
            <a:r>
              <a:rPr lang="en-US" dirty="0" smtClean="0"/>
              <a:t> is administered by the intramuscular route at a loading dose of 3.2 mg/kg IM stat then 1.6 mg/kg/IM daily for 4 consecutive days</a:t>
            </a:r>
          </a:p>
          <a:p>
            <a:r>
              <a:rPr lang="en-US" b="1" dirty="0" smtClean="0"/>
              <a:t>Artesunate</a:t>
            </a:r>
            <a:r>
              <a:rPr lang="en-US" dirty="0" smtClean="0"/>
              <a:t>:</a:t>
            </a:r>
          </a:p>
          <a:p>
            <a:r>
              <a:rPr lang="en-US" dirty="0" smtClean="0"/>
              <a:t>The recommended dose is 3.2 mg/kg on first day followed by 1.6mg/kg daily for 4 consecutive days, or </a:t>
            </a:r>
          </a:p>
          <a:p>
            <a:pPr lvl="1"/>
            <a:r>
              <a:rPr lang="en-US" dirty="0" smtClean="0"/>
              <a:t>2 tablets of 100mg (200mg) as a single dose on day 1, followed by 1 tablet of 100mg for 4 consecutive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In-patient management of severe malaria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current recommended first line treatment of severe malaria in Kenya is </a:t>
            </a:r>
            <a:r>
              <a:rPr lang="en-US" b="1" dirty="0" err="1" smtClean="0"/>
              <a:t>Artesunate</a:t>
            </a:r>
            <a:r>
              <a:rPr lang="en-US" dirty="0" smtClean="0"/>
              <a:t> administration [May 2014 protocol]</a:t>
            </a:r>
          </a:p>
          <a:p>
            <a:r>
              <a:rPr lang="en-US" dirty="0" smtClean="0"/>
              <a:t>Quinine is used as a first choice only if </a:t>
            </a:r>
            <a:r>
              <a:rPr lang="en-US" dirty="0" err="1" smtClean="0"/>
              <a:t>artesunate</a:t>
            </a:r>
            <a:r>
              <a:rPr lang="en-US" dirty="0" smtClean="0"/>
              <a:t> is </a:t>
            </a:r>
            <a:r>
              <a:rPr lang="en-US" b="1" dirty="0" smtClean="0"/>
              <a:t>not</a:t>
            </a:r>
            <a:r>
              <a:rPr lang="en-US" dirty="0" smtClean="0"/>
              <a:t> available.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Artesunate</a:t>
            </a:r>
            <a:r>
              <a:rPr lang="en-US" dirty="0" smtClean="0"/>
              <a:t>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Dissolve </a:t>
            </a:r>
            <a:r>
              <a:rPr lang="en-US" dirty="0" err="1" smtClean="0"/>
              <a:t>artesunic</a:t>
            </a:r>
            <a:r>
              <a:rPr lang="en-US" dirty="0" smtClean="0"/>
              <a:t> powder with 5% sodium bicarbonate solution (provided with vial)</a:t>
            </a:r>
          </a:p>
          <a:p>
            <a:r>
              <a:rPr lang="en-US" dirty="0" smtClean="0"/>
              <a:t>Dilute resultant solution with 5ml of normal saline or 5% dextrose</a:t>
            </a:r>
          </a:p>
          <a:p>
            <a:r>
              <a:rPr lang="en-US" dirty="0" smtClean="0"/>
              <a:t>For children weighing 20kg and below, administer 3.0mg/kg stat by slow intravenous injection then at 12 hours and at 24 hours until the patient is able to tolerate oral medications.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Artesunate</a:t>
            </a:r>
            <a:r>
              <a:rPr lang="en-US" dirty="0" smtClean="0"/>
              <a:t> administration…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patients weighing above 20kg, administer 2.4mg/kg stat by slow intravenous injection then at 12 hours and at 24 hours until the patient is able to tolerate oral medications.</a:t>
            </a:r>
          </a:p>
          <a:p>
            <a:r>
              <a:rPr lang="en-US" dirty="0" err="1" smtClean="0"/>
              <a:t>Artesunate</a:t>
            </a:r>
            <a:r>
              <a:rPr lang="en-US" dirty="0" smtClean="0"/>
              <a:t> can be given IM at the same dosage and intervals.</a:t>
            </a:r>
          </a:p>
          <a:p>
            <a:r>
              <a:rPr lang="en-US" dirty="0" smtClean="0"/>
              <a:t>Thereafter a complete course of </a:t>
            </a:r>
            <a:r>
              <a:rPr lang="en-US" dirty="0" err="1" smtClean="0"/>
              <a:t>artemether-lumefantrine</a:t>
            </a:r>
            <a:r>
              <a:rPr lang="en-US" dirty="0" smtClean="0"/>
              <a:t> (AL) is given.</a:t>
            </a:r>
          </a:p>
          <a:p>
            <a:r>
              <a:rPr lang="en-US" dirty="0" smtClean="0"/>
              <a:t>Ensure the first 3 doses are completed whether the patient is able to tolerate oral medication or not.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 therapies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Combination therapies based on artesunate or artemether are currently recommended for the treatment of malaria.</a:t>
            </a:r>
          </a:p>
          <a:p>
            <a:r>
              <a:rPr lang="en-US" dirty="0" smtClean="0"/>
              <a:t>Combination therapy permits a shorter duration of treatment, which improves compliance.</a:t>
            </a:r>
          </a:p>
          <a:p>
            <a:r>
              <a:rPr lang="en-US" dirty="0" smtClean="0"/>
              <a:t>The theoretical risk of drug resistance is also significantly reduced by using combination therapy.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 therapies…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Artemether-Lumefantrine (AL)</a:t>
            </a:r>
          </a:p>
          <a:p>
            <a:r>
              <a:rPr lang="en-US" dirty="0" smtClean="0"/>
              <a:t>Combination consists of artemether 20mg and lumefantrine 120mg per tablet.</a:t>
            </a:r>
          </a:p>
          <a:p>
            <a:r>
              <a:rPr lang="en-US" dirty="0" smtClean="0"/>
              <a:t>It is the recommended first line treatment for </a:t>
            </a:r>
            <a:r>
              <a:rPr lang="en-US" b="1" dirty="0" smtClean="0"/>
              <a:t>uncomplicated</a:t>
            </a:r>
            <a:r>
              <a:rPr lang="en-US" dirty="0" smtClean="0"/>
              <a:t> </a:t>
            </a:r>
            <a:r>
              <a:rPr lang="en-US" b="1" dirty="0" smtClean="0"/>
              <a:t>malaria</a:t>
            </a:r>
            <a:r>
              <a:rPr lang="en-US" dirty="0" smtClean="0"/>
              <a:t> in Kenya.</a:t>
            </a:r>
          </a:p>
          <a:p>
            <a:r>
              <a:rPr lang="en-US" dirty="0" smtClean="0"/>
              <a:t>It is currently available as a co-formulated regular or child friendly dispersible tablet containing 20 mg of artemether and 120 mg of lumefantrine.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Artemether –Lumefantrine (AL)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Dose:</a:t>
            </a:r>
          </a:p>
          <a:p>
            <a:r>
              <a:rPr lang="en-US" dirty="0" smtClean="0"/>
              <a:t>AL is administered as a six-dose treatment over a three day period.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dose at time of initial diagnosis (0 hours)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dose after 8 hours, then</a:t>
            </a:r>
          </a:p>
          <a:p>
            <a:pPr lvl="1"/>
            <a:r>
              <a:rPr lang="en-US" dirty="0" smtClean="0"/>
              <a:t>Twice a day for the following two days.</a:t>
            </a:r>
          </a:p>
          <a:p>
            <a:r>
              <a:rPr lang="en-US" dirty="0" smtClean="0"/>
              <a:t>E.g. adult dose:</a:t>
            </a:r>
          </a:p>
          <a:p>
            <a:pPr lvl="1"/>
            <a:r>
              <a:rPr lang="en-US" dirty="0" smtClean="0"/>
              <a:t>4 tabs stat.</a:t>
            </a:r>
          </a:p>
          <a:p>
            <a:pPr lvl="1"/>
            <a:r>
              <a:rPr lang="en-US" dirty="0" smtClean="0"/>
              <a:t>4 tabs after 8 hours, then</a:t>
            </a:r>
          </a:p>
          <a:p>
            <a:pPr lvl="1"/>
            <a:r>
              <a:rPr lang="en-US" dirty="0" smtClean="0"/>
              <a:t>4 tabs B.D. x 2/7.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 …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3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  <a:gridCol w="1028700"/>
              </a:tblGrid>
              <a:tr h="370840"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Weight in kg</a:t>
                      </a:r>
                      <a:endParaRPr 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en-US" dirty="0" smtClean="0"/>
                        <a:t>Age in yrs</a:t>
                      </a:r>
                      <a:endParaRPr 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Number of tablets per dose</a:t>
                      </a:r>
                      <a:endParaRPr lang="en-US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Day</a:t>
                      </a:r>
                      <a:r>
                        <a:rPr lang="en-US" baseline="0" dirty="0" smtClean="0"/>
                        <a:t> 1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Day 2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Day 3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30000" dirty="0" smtClean="0"/>
                        <a:t>st</a:t>
                      </a:r>
                      <a:r>
                        <a:rPr lang="en-US" dirty="0" smtClean="0"/>
                        <a:t> dose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8hrs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24hrs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36hrs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48hrs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60hrs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 to &lt;15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5/12 to less than 3 yrs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15 to &lt;25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3-7yrs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25 to &lt;35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8-11 yrs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35 kg and Above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 yrs and above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children below 5 kg, if appropriate weight for age, evaluation of other causes of fever including malaria should be undertaken. </a:t>
            </a:r>
          </a:p>
          <a:p>
            <a:r>
              <a:rPr lang="en-US" dirty="0" smtClean="0"/>
              <a:t>Where malaria is confirmed, the current recommended treatment is </a:t>
            </a:r>
            <a:r>
              <a:rPr lang="en-US" b="1" dirty="0" smtClean="0"/>
              <a:t>half a tablet of AL</a:t>
            </a:r>
            <a:r>
              <a:rPr lang="en-US" dirty="0" smtClean="0"/>
              <a:t> given according to the schedule above under close supervision</a:t>
            </a:r>
          </a:p>
          <a:p>
            <a:r>
              <a:rPr lang="en-US" dirty="0" smtClean="0"/>
              <a:t>For children &lt; 24kg, dispersible tablets should be administered where available.</a:t>
            </a:r>
          </a:p>
          <a:p>
            <a:pPr lvl="1"/>
            <a:r>
              <a:rPr lang="en-US" dirty="0" smtClean="0"/>
              <a:t>Place the tablet in a cup or spoon, add a little water to it, wait a few minutes for tablets to disperse and then administer the resulting suspension to the child.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cycle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Erythrocyte cycle:</a:t>
            </a:r>
          </a:p>
          <a:p>
            <a:pPr lvl="1"/>
            <a:r>
              <a:rPr lang="en-US" dirty="0" err="1" smtClean="0"/>
              <a:t>Merozoites</a:t>
            </a:r>
            <a:r>
              <a:rPr lang="en-US" dirty="0" smtClean="0"/>
              <a:t> enter RBCs where they develop into schizonts which form more </a:t>
            </a:r>
            <a:r>
              <a:rPr lang="en-US" dirty="0" err="1" smtClean="0"/>
              <a:t>merozoites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Merozoites</a:t>
            </a:r>
            <a:r>
              <a:rPr lang="en-US" dirty="0" smtClean="0"/>
              <a:t> are released when the cells burst, causing a clinical attack of malaria.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merozoites</a:t>
            </a:r>
            <a:r>
              <a:rPr lang="en-US" dirty="0" smtClean="0"/>
              <a:t> re-enter red blood cells and the cycle is repeated.</a:t>
            </a:r>
          </a:p>
          <a:p>
            <a:pPr lvl="1"/>
            <a:r>
              <a:rPr lang="en-US" dirty="0" smtClean="0"/>
              <a:t>Blood </a:t>
            </a:r>
            <a:r>
              <a:rPr lang="en-US" dirty="0" err="1" smtClean="0"/>
              <a:t>schizonticides</a:t>
            </a:r>
            <a:r>
              <a:rPr lang="en-US" dirty="0" smtClean="0"/>
              <a:t> kill these asexual forms of malaria parasites.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Absorption of lumefantrine is increased when the drug is taken with food.</a:t>
            </a:r>
          </a:p>
          <a:p>
            <a:r>
              <a:rPr lang="en-US" dirty="0" smtClean="0"/>
              <a:t>AL is taken with a fatty meal e.g. milk</a:t>
            </a:r>
          </a:p>
          <a:p>
            <a:r>
              <a:rPr lang="en-US" dirty="0" smtClean="0"/>
              <a:t>If vomiting occurs within 30 minutes after drug administration, the dose should be repeated.</a:t>
            </a:r>
          </a:p>
          <a:p>
            <a:r>
              <a:rPr lang="en-US" dirty="0" smtClean="0"/>
              <a:t>Emphasize that all 6 doses must be taken over 3 days even if the patient feels better after a few doses.</a:t>
            </a:r>
          </a:p>
          <a:p>
            <a:r>
              <a:rPr lang="en-US" dirty="0" smtClean="0"/>
              <a:t>Advise patients to return immediately to the nearest health facility if the condition deteriorates at any time or if symptoms have not resolved after 3 days.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 – 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600" dirty="0" smtClean="0"/>
              <a:t>Dizziness</a:t>
            </a:r>
          </a:p>
          <a:p>
            <a:r>
              <a:rPr lang="en-US" sz="3600" dirty="0" smtClean="0"/>
              <a:t>Fatigue</a:t>
            </a:r>
          </a:p>
          <a:p>
            <a:r>
              <a:rPr lang="en-US" sz="3600" dirty="0" smtClean="0"/>
              <a:t>Lack of appetite</a:t>
            </a:r>
          </a:p>
          <a:p>
            <a:r>
              <a:rPr lang="en-US" sz="3600" dirty="0" smtClean="0"/>
              <a:t>Nausea</a:t>
            </a:r>
          </a:p>
          <a:p>
            <a:r>
              <a:rPr lang="en-US" sz="3600" dirty="0" smtClean="0"/>
              <a:t>Vomiting</a:t>
            </a:r>
          </a:p>
          <a:p>
            <a:r>
              <a:rPr lang="en-US" sz="3600" dirty="0" smtClean="0"/>
              <a:t>Abdominal pain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3600" dirty="0" smtClean="0"/>
              <a:t>Palpitations</a:t>
            </a:r>
          </a:p>
          <a:p>
            <a:r>
              <a:rPr lang="en-US" sz="3600" dirty="0" smtClean="0"/>
              <a:t>Muscle pain</a:t>
            </a:r>
          </a:p>
          <a:p>
            <a:r>
              <a:rPr lang="en-US" sz="3600" dirty="0" smtClean="0"/>
              <a:t>Joint pain</a:t>
            </a:r>
          </a:p>
          <a:p>
            <a:r>
              <a:rPr lang="en-US" sz="3600" dirty="0" smtClean="0"/>
              <a:t>Headache </a:t>
            </a:r>
          </a:p>
          <a:p>
            <a:r>
              <a:rPr lang="en-US" sz="3600" dirty="0" smtClean="0"/>
              <a:t>Rash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 – contraindications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Pregnancy – 1</a:t>
            </a:r>
            <a:r>
              <a:rPr lang="en-US" baseline="30000" dirty="0" smtClean="0"/>
              <a:t>st</a:t>
            </a:r>
            <a:r>
              <a:rPr lang="en-US" dirty="0" smtClean="0"/>
              <a:t> trimester and lactation.</a:t>
            </a:r>
          </a:p>
          <a:p>
            <a:r>
              <a:rPr lang="en-US" dirty="0" smtClean="0"/>
              <a:t>There is limited data on use in pregnancy</a:t>
            </a:r>
          </a:p>
          <a:p>
            <a:r>
              <a:rPr lang="en-US" dirty="0" smtClean="0"/>
              <a:t>Persons with severe malaria</a:t>
            </a:r>
          </a:p>
          <a:p>
            <a:r>
              <a:rPr lang="en-US" dirty="0" smtClean="0"/>
              <a:t>Persons with known hypersensitivity to either of the components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Artemether -Lumefantrine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LONART – DS</a:t>
            </a:r>
          </a:p>
          <a:p>
            <a:r>
              <a:rPr lang="en-US" dirty="0" smtClean="0"/>
              <a:t>A preparation of artemether and lumefantrine containing artemether 80mg and lumefantrine 480mg per tablet.</a:t>
            </a:r>
          </a:p>
          <a:p>
            <a:r>
              <a:rPr lang="en-US" dirty="0" smtClean="0"/>
              <a:t>Dose:</a:t>
            </a:r>
          </a:p>
          <a:p>
            <a:pPr lvl="1"/>
            <a:r>
              <a:rPr lang="en-US" dirty="0" smtClean="0"/>
              <a:t>1 tablet stat. (o hrs),</a:t>
            </a:r>
          </a:p>
          <a:p>
            <a:pPr lvl="1"/>
            <a:r>
              <a:rPr lang="en-US" dirty="0" smtClean="0"/>
              <a:t>1 tablet after 8 hours, then </a:t>
            </a:r>
          </a:p>
          <a:p>
            <a:pPr lvl="1"/>
            <a:r>
              <a:rPr lang="en-US" dirty="0" smtClean="0"/>
              <a:t>1 tablet B.D. for 2 days.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combinations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/>
              <a:t>Amodiaquine</a:t>
            </a:r>
            <a:r>
              <a:rPr lang="en-US" b="1" dirty="0" smtClean="0"/>
              <a:t> plus </a:t>
            </a:r>
            <a:r>
              <a:rPr lang="en-US" b="1" dirty="0" err="1" smtClean="0"/>
              <a:t>artesunate</a:t>
            </a:r>
            <a:endParaRPr lang="en-US" b="1" dirty="0" smtClean="0"/>
          </a:p>
          <a:p>
            <a:r>
              <a:rPr lang="en-US" dirty="0" smtClean="0"/>
              <a:t>Dose:</a:t>
            </a:r>
          </a:p>
          <a:p>
            <a:pPr lvl="1"/>
            <a:r>
              <a:rPr lang="en-US" dirty="0" err="1" smtClean="0"/>
              <a:t>Amodiaquine</a:t>
            </a:r>
            <a:r>
              <a:rPr lang="en-US" dirty="0" smtClean="0"/>
              <a:t> 10mg/kg daily for 3/7</a:t>
            </a:r>
          </a:p>
          <a:p>
            <a:pPr lvl="1"/>
            <a:r>
              <a:rPr lang="en-US" dirty="0" err="1" smtClean="0"/>
              <a:t>Artesunate</a:t>
            </a:r>
            <a:r>
              <a:rPr lang="en-US" dirty="0" smtClean="0"/>
              <a:t> 4mg/kg daily for 3/7</a:t>
            </a:r>
          </a:p>
          <a:p>
            <a:pPr>
              <a:buNone/>
            </a:pPr>
            <a:r>
              <a:rPr lang="en-US" b="1" dirty="0" err="1" smtClean="0"/>
              <a:t>Mefloquine</a:t>
            </a:r>
            <a:r>
              <a:rPr lang="en-US" b="1" dirty="0" smtClean="0"/>
              <a:t> + </a:t>
            </a:r>
            <a:r>
              <a:rPr lang="en-US" b="1" dirty="0" err="1" smtClean="0"/>
              <a:t>artesunate</a:t>
            </a:r>
            <a:r>
              <a:rPr lang="en-US" b="1" dirty="0" smtClean="0"/>
              <a:t> (</a:t>
            </a:r>
            <a:r>
              <a:rPr lang="en-US" b="1" dirty="0" err="1" smtClean="0"/>
              <a:t>Artequin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Dose:</a:t>
            </a:r>
          </a:p>
          <a:p>
            <a:pPr lvl="1"/>
            <a:r>
              <a:rPr lang="en-US" dirty="0" err="1" smtClean="0"/>
              <a:t>Artesunate</a:t>
            </a:r>
            <a:r>
              <a:rPr lang="en-US" dirty="0" smtClean="0"/>
              <a:t> 4mg/kg O.D x 3/7 [200mg O.D x 3/7]</a:t>
            </a:r>
          </a:p>
          <a:p>
            <a:pPr lvl="1"/>
            <a:r>
              <a:rPr lang="en-US" dirty="0" err="1" smtClean="0"/>
              <a:t>Mefloquine</a:t>
            </a:r>
            <a:r>
              <a:rPr lang="en-US" dirty="0" smtClean="0"/>
              <a:t> 25mg/kg given as a single dose or split dose. [250mg O.D x3/7]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/>
              <a:t>Artesunate</a:t>
            </a:r>
            <a:r>
              <a:rPr lang="en-US" b="1" dirty="0" smtClean="0"/>
              <a:t> + </a:t>
            </a:r>
            <a:r>
              <a:rPr lang="en-US" b="1" dirty="0" err="1" smtClean="0"/>
              <a:t>sulphamethoxypyridazine</a:t>
            </a:r>
            <a:r>
              <a:rPr lang="en-US" b="1" dirty="0" smtClean="0"/>
              <a:t>/</a:t>
            </a:r>
            <a:r>
              <a:rPr lang="en-US" b="1" dirty="0" err="1" smtClean="0"/>
              <a:t>pyrimethamine</a:t>
            </a:r>
            <a:r>
              <a:rPr lang="en-US" b="1" dirty="0" smtClean="0"/>
              <a:t> </a:t>
            </a:r>
          </a:p>
          <a:p>
            <a:pPr lvl="1">
              <a:buNone/>
            </a:pPr>
            <a:r>
              <a:rPr lang="en-US" b="1" dirty="0" smtClean="0"/>
              <a:t>E.g. CO-ARINATE</a:t>
            </a:r>
          </a:p>
          <a:p>
            <a:r>
              <a:rPr lang="en-US" dirty="0" smtClean="0"/>
              <a:t>Dose:</a:t>
            </a:r>
          </a:p>
          <a:p>
            <a:pPr lvl="1"/>
            <a:r>
              <a:rPr lang="en-US" dirty="0" smtClean="0"/>
              <a:t>1 tablet of the combination O.D. for 3 days.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Dihydroartemisinin-piperaquine</a:t>
            </a:r>
            <a:r>
              <a:rPr lang="en-US" b="1" dirty="0" smtClean="0"/>
              <a:t> (DHA-PPQ).</a:t>
            </a:r>
          </a:p>
          <a:p>
            <a:pPr lvl="1"/>
            <a:r>
              <a:rPr lang="en-US" dirty="0" smtClean="0"/>
              <a:t>Is the recommended </a:t>
            </a:r>
            <a:r>
              <a:rPr lang="en-US" b="1" dirty="0" smtClean="0"/>
              <a:t>second line treatment</a:t>
            </a:r>
            <a:r>
              <a:rPr lang="en-US" dirty="0" smtClean="0"/>
              <a:t> for uncomplicated malaria in Kenya.</a:t>
            </a:r>
          </a:p>
          <a:p>
            <a:pPr lvl="1"/>
            <a:r>
              <a:rPr lang="en-US" dirty="0" smtClean="0"/>
              <a:t>This is currently available as a fixed-dose combination with adult tablets containing </a:t>
            </a:r>
            <a:r>
              <a:rPr lang="en-US" b="1" dirty="0" smtClean="0"/>
              <a:t>40</a:t>
            </a:r>
            <a:r>
              <a:rPr lang="en-US" dirty="0" smtClean="0"/>
              <a:t> </a:t>
            </a:r>
            <a:r>
              <a:rPr lang="en-US" b="1" dirty="0" smtClean="0"/>
              <a:t>mg</a:t>
            </a:r>
            <a:r>
              <a:rPr lang="en-US" dirty="0" smtClean="0"/>
              <a:t> of dihydroartemisinin and </a:t>
            </a:r>
            <a:r>
              <a:rPr lang="en-US" b="1" dirty="0" smtClean="0"/>
              <a:t>320</a:t>
            </a:r>
            <a:r>
              <a:rPr lang="en-US" dirty="0" smtClean="0"/>
              <a:t> </a:t>
            </a:r>
            <a:r>
              <a:rPr lang="en-US" b="1" dirty="0" smtClean="0"/>
              <a:t>mg</a:t>
            </a:r>
            <a:r>
              <a:rPr lang="en-US" dirty="0" smtClean="0"/>
              <a:t> of </a:t>
            </a:r>
            <a:r>
              <a:rPr lang="en-US" dirty="0" err="1" smtClean="0"/>
              <a:t>piperaquine</a:t>
            </a:r>
            <a:r>
              <a:rPr lang="en-US" dirty="0" smtClean="0"/>
              <a:t> and </a:t>
            </a:r>
            <a:r>
              <a:rPr lang="en-US" dirty="0" err="1" smtClean="0"/>
              <a:t>paediatric</a:t>
            </a:r>
            <a:r>
              <a:rPr lang="en-US" dirty="0" smtClean="0"/>
              <a:t> tablets containing </a:t>
            </a:r>
            <a:r>
              <a:rPr lang="en-US" b="1" dirty="0" smtClean="0"/>
              <a:t>20mg</a:t>
            </a:r>
            <a:r>
              <a:rPr lang="en-US" dirty="0" smtClean="0"/>
              <a:t> dihydroartemisinin and </a:t>
            </a:r>
            <a:r>
              <a:rPr lang="en-US" b="1" dirty="0" smtClean="0"/>
              <a:t>160mg</a:t>
            </a:r>
            <a:r>
              <a:rPr lang="en-US" dirty="0" smtClean="0"/>
              <a:t> of </a:t>
            </a:r>
            <a:r>
              <a:rPr lang="en-US" dirty="0" err="1" smtClean="0"/>
              <a:t>piperaquine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These are administered once daily for three days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Primaquine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8-aminoquinolone</a:t>
            </a:r>
          </a:p>
          <a:p>
            <a:r>
              <a:rPr lang="en-US" dirty="0" smtClean="0"/>
              <a:t>Acts at several stages in the development of the </a:t>
            </a:r>
            <a:r>
              <a:rPr lang="en-US" dirty="0" err="1" smtClean="0"/>
              <a:t>plasmodial</a:t>
            </a:r>
            <a:r>
              <a:rPr lang="en-US" dirty="0" smtClean="0"/>
              <a:t> parasite, possibly by interfering with its mitochondrial function.</a:t>
            </a:r>
          </a:p>
          <a:p>
            <a:r>
              <a:rPr lang="en-US" dirty="0" smtClean="0"/>
              <a:t>Its unique effect is to eliminate the hepatic forms P. </a:t>
            </a:r>
            <a:r>
              <a:rPr lang="en-US" dirty="0" err="1" smtClean="0"/>
              <a:t>vivax</a:t>
            </a:r>
            <a:r>
              <a:rPr lang="en-US" dirty="0" smtClean="0"/>
              <a:t> and P. </a:t>
            </a:r>
            <a:r>
              <a:rPr lang="en-US" dirty="0" err="1" smtClean="0"/>
              <a:t>ovale</a:t>
            </a:r>
            <a:r>
              <a:rPr lang="en-US" dirty="0" smtClean="0"/>
              <a:t> after standard antimalarial therapy.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Treatment of uncomplicated </a:t>
            </a:r>
            <a:r>
              <a:rPr lang="en-US" dirty="0" err="1" smtClean="0"/>
              <a:t>vivax</a:t>
            </a:r>
            <a:r>
              <a:rPr lang="en-US" dirty="0" smtClean="0"/>
              <a:t> malaria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vital to have confirmed lab diagnosis of P. </a:t>
            </a:r>
            <a:r>
              <a:rPr lang="en-US" dirty="0" err="1" smtClean="0"/>
              <a:t>vivax</a:t>
            </a:r>
            <a:r>
              <a:rPr lang="en-US" dirty="0" smtClean="0"/>
              <a:t> malaria before commencing treatment. </a:t>
            </a:r>
          </a:p>
          <a:p>
            <a:r>
              <a:rPr lang="en-US" dirty="0" smtClean="0"/>
              <a:t>P. </a:t>
            </a:r>
            <a:r>
              <a:rPr lang="en-US" dirty="0" err="1" smtClean="0"/>
              <a:t>vivax</a:t>
            </a:r>
            <a:r>
              <a:rPr lang="en-US" dirty="0" smtClean="0"/>
              <a:t> has both blood and liver stages. </a:t>
            </a:r>
          </a:p>
          <a:p>
            <a:r>
              <a:rPr lang="en-US" dirty="0" smtClean="0"/>
              <a:t>Like </a:t>
            </a:r>
            <a:r>
              <a:rPr lang="en-US" dirty="0" err="1" smtClean="0"/>
              <a:t>falciparum</a:t>
            </a:r>
            <a:r>
              <a:rPr lang="en-US" dirty="0" smtClean="0"/>
              <a:t> malaria, the recommended treatment for </a:t>
            </a:r>
            <a:r>
              <a:rPr lang="en-US" dirty="0" err="1" smtClean="0"/>
              <a:t>vivax</a:t>
            </a:r>
            <a:r>
              <a:rPr lang="en-US" dirty="0" smtClean="0"/>
              <a:t> malaria is AL. </a:t>
            </a:r>
          </a:p>
          <a:p>
            <a:r>
              <a:rPr lang="en-US" dirty="0" smtClean="0"/>
              <a:t>However, in order to achieve a radical cure and prevent relapses, </a:t>
            </a:r>
            <a:r>
              <a:rPr lang="en-US" b="1" dirty="0" err="1" smtClean="0"/>
              <a:t>primaquine</a:t>
            </a:r>
            <a:r>
              <a:rPr lang="en-US" dirty="0" smtClean="0"/>
              <a:t>, must also be given.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Therapeutic dose of </a:t>
            </a:r>
            <a:r>
              <a:rPr lang="en-US" dirty="0" err="1" smtClean="0"/>
              <a:t>primaquine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Primaquine</a:t>
            </a:r>
            <a:r>
              <a:rPr lang="en-US" dirty="0" smtClean="0"/>
              <a:t> dose ranges between 0.25 and 0.5mg/kg/day once a day for 14 days.</a:t>
            </a:r>
          </a:p>
          <a:p>
            <a:r>
              <a:rPr lang="en-US" dirty="0" smtClean="0"/>
              <a:t>The usual dose is 15mg O.D. x 14/7</a:t>
            </a:r>
          </a:p>
          <a:p>
            <a:r>
              <a:rPr lang="en-US" dirty="0" smtClean="0"/>
              <a:t>Duration can be extended up to 21 days</a:t>
            </a:r>
          </a:p>
          <a:p>
            <a:r>
              <a:rPr lang="en-US" dirty="0" smtClean="0"/>
              <a:t>It is available as 7.5mg and 15mg tablets.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cycle…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Sexual forms:</a:t>
            </a:r>
          </a:p>
          <a:p>
            <a:r>
              <a:rPr lang="en-US" dirty="0" smtClean="0"/>
              <a:t>Some </a:t>
            </a:r>
            <a:r>
              <a:rPr lang="en-US" dirty="0" err="1" smtClean="0"/>
              <a:t>merozoites</a:t>
            </a:r>
            <a:r>
              <a:rPr lang="en-US" dirty="0" smtClean="0"/>
              <a:t> differentiate into male and female </a:t>
            </a:r>
            <a:r>
              <a:rPr lang="en-US" b="1" dirty="0" smtClean="0"/>
              <a:t>gametocytes</a:t>
            </a:r>
            <a:r>
              <a:rPr lang="en-US" dirty="0" smtClean="0"/>
              <a:t> inside the RBCs.</a:t>
            </a:r>
          </a:p>
          <a:p>
            <a:r>
              <a:rPr lang="en-US" dirty="0" smtClean="0"/>
              <a:t>They develop further only if ingested by mosquito.</a:t>
            </a:r>
          </a:p>
          <a:p>
            <a:r>
              <a:rPr lang="en-US" b="1" dirty="0" err="1" smtClean="0"/>
              <a:t>Gametocytocides</a:t>
            </a:r>
            <a:r>
              <a:rPr lang="en-US" dirty="0" smtClean="0"/>
              <a:t> act on the sexual forms and prevent transmission of the infection.</a:t>
            </a:r>
          </a:p>
          <a:p>
            <a:r>
              <a:rPr lang="en-US" dirty="0" smtClean="0"/>
              <a:t>Patient becomes non-infective and parasites fail to develop in the mosquito.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Primaquine</a:t>
            </a:r>
            <a:r>
              <a:rPr lang="en-US" dirty="0" smtClean="0"/>
              <a:t> 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Primaquine</a:t>
            </a:r>
            <a:r>
              <a:rPr lang="en-US" dirty="0" smtClean="0"/>
              <a:t> causes abdominal discomfort when taken on an empty stomach; it should always be taken with food. </a:t>
            </a:r>
          </a:p>
          <a:p>
            <a:r>
              <a:rPr lang="en-US" dirty="0" err="1" smtClean="0"/>
              <a:t>Primaquine</a:t>
            </a:r>
            <a:r>
              <a:rPr lang="en-US" dirty="0" smtClean="0"/>
              <a:t> may also cause </a:t>
            </a:r>
            <a:r>
              <a:rPr lang="en-US" dirty="0" err="1" smtClean="0"/>
              <a:t>haemolysis</a:t>
            </a:r>
            <a:r>
              <a:rPr lang="en-US" dirty="0" smtClean="0"/>
              <a:t> in patients with glucose-6-phosphatase </a:t>
            </a:r>
            <a:r>
              <a:rPr lang="en-US" dirty="0" err="1" smtClean="0"/>
              <a:t>dehydrogenase</a:t>
            </a:r>
            <a:r>
              <a:rPr lang="en-US" dirty="0" smtClean="0"/>
              <a:t> (G6PD) deficiency.</a:t>
            </a:r>
          </a:p>
          <a:p>
            <a:r>
              <a:rPr lang="en-US" dirty="0" smtClean="0"/>
              <a:t>Anorexia</a:t>
            </a:r>
          </a:p>
          <a:p>
            <a:r>
              <a:rPr lang="en-US" dirty="0" smtClean="0"/>
              <a:t>Nausea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Mefloquine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P.J.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Mefloquine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Is similar in several aspects to quinine</a:t>
            </a:r>
          </a:p>
          <a:p>
            <a:r>
              <a:rPr lang="en-US" dirty="0" smtClean="0"/>
              <a:t>It is used for malaria chemoprophylaxis and to treat uncomplicated P. </a:t>
            </a:r>
            <a:r>
              <a:rPr lang="en-US" dirty="0" err="1" smtClean="0"/>
              <a:t>falciparum</a:t>
            </a:r>
            <a:r>
              <a:rPr lang="en-US" dirty="0" smtClean="0"/>
              <a:t> malaria</a:t>
            </a:r>
          </a:p>
          <a:p>
            <a:r>
              <a:rPr lang="en-US" dirty="0" err="1" smtClean="0"/>
              <a:t>Mefloquine</a:t>
            </a:r>
            <a:r>
              <a:rPr lang="en-US" dirty="0" smtClean="0"/>
              <a:t> is rapidly absorbed from the gastrointestinal tract.</a:t>
            </a:r>
          </a:p>
          <a:p>
            <a:r>
              <a:rPr lang="en-US" dirty="0" smtClean="0"/>
              <a:t>Dose:</a:t>
            </a:r>
          </a:p>
          <a:p>
            <a:r>
              <a:rPr lang="en-US" dirty="0" smtClean="0"/>
              <a:t>20mg/kg [of base] stat. or</a:t>
            </a:r>
          </a:p>
          <a:p>
            <a:r>
              <a:rPr lang="en-US" dirty="0" smtClean="0"/>
              <a:t>10mg/kg stat, then 10mg/kg after 6-8 hours.</a:t>
            </a:r>
          </a:p>
          <a:p>
            <a:r>
              <a:rPr lang="en-US" dirty="0" smtClean="0"/>
              <a:t>Prophylaxis: 1 tablet weekly from 1 week before travelling and for at least 6 weeks after travelling.</a:t>
            </a:r>
          </a:p>
          <a:p>
            <a:r>
              <a:rPr lang="en-US" dirty="0" smtClean="0"/>
              <a:t>Available as 250mg tablets.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 of </a:t>
            </a:r>
            <a:r>
              <a:rPr lang="en-US" dirty="0" err="1" smtClean="0"/>
              <a:t>mefloquine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Nausea, vomiting, dizziness, disturbance of balance, abdominal pain, </a:t>
            </a:r>
            <a:r>
              <a:rPr lang="en-US" dirty="0" err="1" smtClean="0"/>
              <a:t>diarrhoea</a:t>
            </a:r>
            <a:r>
              <a:rPr lang="en-US" dirty="0" smtClean="0"/>
              <a:t>, loss of appetite.</a:t>
            </a:r>
          </a:p>
          <a:p>
            <a:r>
              <a:rPr lang="en-US" dirty="0" smtClean="0"/>
              <a:t>Rarely, hallucinations, seizures, psychoses.</a:t>
            </a:r>
          </a:p>
          <a:p>
            <a:r>
              <a:rPr lang="en-US" dirty="0" smtClean="0"/>
              <a:t>Should be avoided in patients taking beta-</a:t>
            </a:r>
            <a:r>
              <a:rPr lang="en-US" dirty="0" err="1" smtClean="0"/>
              <a:t>adrenoceptor</a:t>
            </a:r>
            <a:r>
              <a:rPr lang="en-US" dirty="0" smtClean="0"/>
              <a:t> and calcium channel antagonists for it causes sinus </a:t>
            </a:r>
            <a:r>
              <a:rPr lang="en-US" dirty="0" err="1" smtClean="0"/>
              <a:t>bradycardia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 of </a:t>
            </a:r>
            <a:r>
              <a:rPr lang="en-US" dirty="0" err="1" smtClean="0"/>
              <a:t>mefloquine</a:t>
            </a:r>
            <a:r>
              <a:rPr lang="en-US" dirty="0" smtClean="0"/>
              <a:t> is contraindicated in those whose activities require fine co-ordination or spatial performance e.g. airline crews.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Halofantrin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phenanthrene</a:t>
            </a:r>
            <a:r>
              <a:rPr lang="en-US" dirty="0" smtClean="0"/>
              <a:t> methanol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Halofantrine</a:t>
            </a:r>
            <a:r>
              <a:rPr lang="en-US" dirty="0" smtClean="0"/>
              <a:t> (</a:t>
            </a:r>
            <a:r>
              <a:rPr lang="en-US" dirty="0" err="1" smtClean="0"/>
              <a:t>Halfan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Halofantrine</a:t>
            </a:r>
            <a:r>
              <a:rPr lang="en-US" dirty="0" smtClean="0"/>
              <a:t> is active against the </a:t>
            </a:r>
            <a:r>
              <a:rPr lang="en-US" dirty="0" err="1" smtClean="0"/>
              <a:t>erythrocytic</a:t>
            </a:r>
            <a:r>
              <a:rPr lang="en-US" dirty="0" smtClean="0"/>
              <a:t> forms of all four Plasmodium species, especially P. </a:t>
            </a:r>
            <a:r>
              <a:rPr lang="en-US" dirty="0" err="1" smtClean="0"/>
              <a:t>falciparum</a:t>
            </a:r>
            <a:r>
              <a:rPr lang="en-US" dirty="0" smtClean="0"/>
              <a:t> and P. </a:t>
            </a:r>
            <a:r>
              <a:rPr lang="en-US" dirty="0" err="1" smtClean="0"/>
              <a:t>vivax</a:t>
            </a:r>
            <a:r>
              <a:rPr lang="en-US" dirty="0" smtClean="0"/>
              <a:t>, and at the </a:t>
            </a:r>
            <a:r>
              <a:rPr lang="en-US" dirty="0" err="1" smtClean="0"/>
              <a:t>schizont</a:t>
            </a:r>
            <a:r>
              <a:rPr lang="en-US" dirty="0" smtClean="0"/>
              <a:t> stage.</a:t>
            </a:r>
          </a:p>
          <a:p>
            <a:r>
              <a:rPr lang="en-US" b="1" dirty="0" smtClean="0"/>
              <a:t>Pharmacokinetics:</a:t>
            </a:r>
          </a:p>
          <a:p>
            <a:pPr lvl="1"/>
            <a:r>
              <a:rPr lang="en-US" dirty="0" smtClean="0"/>
              <a:t>Absorption from the GIT is variable, incomplete and substantially increased [6-10 times] by taking the drug with food.</a:t>
            </a:r>
          </a:p>
          <a:p>
            <a:pPr lvl="1"/>
            <a:r>
              <a:rPr lang="en-US" dirty="0" smtClean="0"/>
              <a:t>It is metabolized to an active metabolite and no unchanged drug is recovered in urine.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Halofantrine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Use:</a:t>
            </a:r>
          </a:p>
          <a:p>
            <a:pPr lvl="1"/>
            <a:r>
              <a:rPr lang="en-US" dirty="0" smtClean="0"/>
              <a:t>It is used for the treatment of uncomplicated resistant malaria due to P. </a:t>
            </a:r>
            <a:r>
              <a:rPr lang="en-US" dirty="0" err="1" smtClean="0"/>
              <a:t>falciparum</a:t>
            </a:r>
            <a:r>
              <a:rPr lang="en-US" dirty="0" smtClean="0"/>
              <a:t> and </a:t>
            </a:r>
            <a:r>
              <a:rPr lang="en-US" dirty="0" err="1" smtClean="0"/>
              <a:t>vivax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Halofantrine</a:t>
            </a:r>
            <a:r>
              <a:rPr lang="en-US" dirty="0" smtClean="0"/>
              <a:t> should not be given for prophylaxis. </a:t>
            </a:r>
          </a:p>
          <a:p>
            <a:r>
              <a:rPr lang="en-US" b="1" dirty="0" smtClean="0"/>
              <a:t>Adverse effects:</a:t>
            </a:r>
          </a:p>
          <a:p>
            <a:pPr lvl="1"/>
            <a:r>
              <a:rPr lang="en-US" dirty="0" smtClean="0"/>
              <a:t>Gastrointestinal symptoms</a:t>
            </a:r>
          </a:p>
          <a:p>
            <a:pPr lvl="1"/>
            <a:r>
              <a:rPr lang="en-US" dirty="0" err="1" smtClean="0"/>
              <a:t>Pruritis</a:t>
            </a:r>
            <a:endParaRPr lang="en-US" dirty="0" smtClean="0"/>
          </a:p>
          <a:p>
            <a:pPr lvl="1"/>
            <a:r>
              <a:rPr lang="en-US" dirty="0" smtClean="0"/>
              <a:t>Prolongation of cardiac QT interval – may predispose to hazardous </a:t>
            </a:r>
            <a:r>
              <a:rPr lang="en-US" dirty="0" err="1" smtClean="0"/>
              <a:t>dysrhythmias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Halofantrine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Precautions:</a:t>
            </a:r>
          </a:p>
          <a:p>
            <a:pPr lvl="1"/>
            <a:r>
              <a:rPr lang="en-US" sz="3200" dirty="0" smtClean="0"/>
              <a:t>The drug should not be taken:</a:t>
            </a:r>
          </a:p>
          <a:p>
            <a:pPr lvl="2"/>
            <a:r>
              <a:rPr lang="en-US" sz="2800" dirty="0" smtClean="0"/>
              <a:t>With food (especially fat)</a:t>
            </a:r>
          </a:p>
          <a:p>
            <a:pPr lvl="2"/>
            <a:r>
              <a:rPr lang="en-US" sz="2800" dirty="0" smtClean="0"/>
              <a:t>With other potentially </a:t>
            </a:r>
            <a:r>
              <a:rPr lang="en-US" sz="2800" dirty="0" err="1" smtClean="0"/>
              <a:t>dysrhythmic</a:t>
            </a:r>
            <a:r>
              <a:rPr lang="en-US" sz="2800" dirty="0" smtClean="0"/>
              <a:t> drugs e.g. antimalarials, </a:t>
            </a:r>
            <a:r>
              <a:rPr lang="en-US" sz="2800" dirty="0" err="1" smtClean="0"/>
              <a:t>tricyclic</a:t>
            </a:r>
            <a:r>
              <a:rPr lang="en-US" sz="2800" dirty="0" smtClean="0"/>
              <a:t> antidepressants, antipsychotics, </a:t>
            </a:r>
            <a:r>
              <a:rPr lang="en-US" sz="2800" dirty="0" err="1" smtClean="0"/>
              <a:t>astemizole</a:t>
            </a:r>
            <a:r>
              <a:rPr lang="en-US" sz="2800" dirty="0" smtClean="0"/>
              <a:t>, </a:t>
            </a:r>
            <a:r>
              <a:rPr lang="en-US" sz="2800" dirty="0" err="1" smtClean="0"/>
              <a:t>terfenadine</a:t>
            </a:r>
            <a:r>
              <a:rPr lang="en-US" sz="2800" dirty="0" smtClean="0"/>
              <a:t>.</a:t>
            </a:r>
          </a:p>
          <a:p>
            <a:pPr lvl="2"/>
            <a:r>
              <a:rPr lang="en-US" sz="2800" dirty="0" smtClean="0"/>
              <a:t>With drugs causing electrolyte imbalance</a:t>
            </a:r>
          </a:p>
          <a:p>
            <a:pPr lvl="2"/>
            <a:r>
              <a:rPr lang="en-US" sz="2800" dirty="0" smtClean="0"/>
              <a:t>By patients with cardiac disease associated with prolonged QT interval.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Halofantrine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6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Preparations and dosage:</a:t>
            </a:r>
          </a:p>
          <a:p>
            <a:pPr lvl="1"/>
            <a:r>
              <a:rPr lang="en-US" sz="3200" dirty="0" smtClean="0"/>
              <a:t>Available as </a:t>
            </a:r>
          </a:p>
          <a:p>
            <a:pPr lvl="2"/>
            <a:r>
              <a:rPr lang="en-US" sz="2800" dirty="0" smtClean="0"/>
              <a:t>250mg tablets</a:t>
            </a:r>
          </a:p>
          <a:p>
            <a:pPr lvl="2"/>
            <a:r>
              <a:rPr lang="en-US" sz="2800" dirty="0" smtClean="0"/>
              <a:t>Suspension 100mg/5ml (30 ml bottle)</a:t>
            </a:r>
          </a:p>
          <a:p>
            <a:pPr lvl="1"/>
            <a:r>
              <a:rPr lang="en-US" sz="3200" b="1" dirty="0" smtClean="0"/>
              <a:t>Dose:</a:t>
            </a:r>
          </a:p>
          <a:p>
            <a:pPr lvl="2"/>
            <a:r>
              <a:rPr lang="en-US" sz="2800" dirty="0" smtClean="0"/>
              <a:t>Over 40kg weight, 500mg six-hourly for 3 doses. Total 6 tablets.</a:t>
            </a:r>
          </a:p>
          <a:p>
            <a:pPr lvl="2"/>
            <a:r>
              <a:rPr lang="en-US" sz="2800" dirty="0" smtClean="0"/>
              <a:t>Under 40kg weight, 8mg/kg six-hourly for 3 doses. Total 24mg/kg.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Proguanil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antimetabolite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cycle…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Mosquito</a:t>
            </a:r>
            <a:r>
              <a:rPr lang="en-US" dirty="0" smtClean="0"/>
              <a:t> bites infected man and sucks up male and female gametocytes.</a:t>
            </a:r>
          </a:p>
          <a:p>
            <a:r>
              <a:rPr lang="en-US" dirty="0" smtClean="0"/>
              <a:t>Fertilization of gametes occurs and develop into </a:t>
            </a:r>
            <a:r>
              <a:rPr lang="en-US" b="1" dirty="0" smtClean="0"/>
              <a:t>sporozoites</a:t>
            </a:r>
            <a:r>
              <a:rPr lang="en-US" dirty="0" smtClean="0"/>
              <a:t> in the mosquito.</a:t>
            </a:r>
          </a:p>
          <a:p>
            <a:r>
              <a:rPr lang="en-US" dirty="0" smtClean="0"/>
              <a:t>The mosquito then bites another man and infects his blood with sporozoites, and the cycle is repeated.</a:t>
            </a:r>
          </a:p>
          <a:p>
            <a:r>
              <a:rPr lang="en-US" dirty="0" smtClean="0"/>
              <a:t>Since no drugs are effective against sporozoites, infection with the malaria parasite cannot be prevented.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Proguanil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MOA:</a:t>
            </a:r>
          </a:p>
          <a:p>
            <a:pPr lvl="1"/>
            <a:r>
              <a:rPr lang="en-US" dirty="0" err="1" smtClean="0"/>
              <a:t>Proguanil</a:t>
            </a:r>
            <a:r>
              <a:rPr lang="en-US" dirty="0" smtClean="0"/>
              <a:t> inhibits </a:t>
            </a:r>
            <a:r>
              <a:rPr lang="en-US" dirty="0" err="1" smtClean="0"/>
              <a:t>dihydrofolate</a:t>
            </a:r>
            <a:r>
              <a:rPr lang="en-US" dirty="0" smtClean="0"/>
              <a:t> </a:t>
            </a:r>
            <a:r>
              <a:rPr lang="en-US" dirty="0" err="1" smtClean="0"/>
              <a:t>reductase</a:t>
            </a:r>
            <a:r>
              <a:rPr lang="en-US" dirty="0" smtClean="0"/>
              <a:t> which converts folic acid to </a:t>
            </a:r>
            <a:r>
              <a:rPr lang="en-US" dirty="0" err="1" smtClean="0"/>
              <a:t>folinic</a:t>
            </a:r>
            <a:r>
              <a:rPr lang="en-US" dirty="0" smtClean="0"/>
              <a:t> acid, deficiency of which inhibits </a:t>
            </a:r>
            <a:r>
              <a:rPr lang="en-US" dirty="0" err="1" smtClean="0"/>
              <a:t>plasmodial</a:t>
            </a:r>
            <a:r>
              <a:rPr lang="en-US" dirty="0" smtClean="0"/>
              <a:t> cell division.</a:t>
            </a:r>
          </a:p>
          <a:p>
            <a:r>
              <a:rPr lang="en-US" b="1" dirty="0" smtClean="0"/>
              <a:t>Pharmacokinetics:</a:t>
            </a:r>
          </a:p>
          <a:p>
            <a:pPr lvl="1"/>
            <a:r>
              <a:rPr lang="en-US" dirty="0" err="1" smtClean="0"/>
              <a:t>Proguanil</a:t>
            </a:r>
            <a:r>
              <a:rPr lang="en-US" dirty="0" smtClean="0"/>
              <a:t> is moderately well absorbed from the gut and is excreted in the urine either unchanged or as an active metabolite.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Proguanil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Preparation and dosage:</a:t>
            </a:r>
          </a:p>
          <a:p>
            <a:pPr lvl="1"/>
            <a:r>
              <a:rPr lang="en-US" dirty="0" smtClean="0"/>
              <a:t>Available as 100mg tablets</a:t>
            </a:r>
          </a:p>
          <a:p>
            <a:pPr lvl="1"/>
            <a:r>
              <a:rPr lang="en-US" sz="3600" b="1" dirty="0" smtClean="0"/>
              <a:t>Dose:</a:t>
            </a:r>
          </a:p>
          <a:p>
            <a:pPr lvl="2"/>
            <a:r>
              <a:rPr lang="en-US" sz="3200" dirty="0" smtClean="0"/>
              <a:t>Adults: 200mg (2 tablets) daily</a:t>
            </a:r>
          </a:p>
          <a:p>
            <a:pPr lvl="2"/>
            <a:r>
              <a:rPr lang="en-US" sz="3200" dirty="0" smtClean="0"/>
              <a:t>9-14 years: one and a half tablets daily</a:t>
            </a:r>
          </a:p>
          <a:p>
            <a:pPr lvl="2"/>
            <a:r>
              <a:rPr lang="en-US" sz="3200" dirty="0" smtClean="0"/>
              <a:t>5-8 years: 1 tab daily</a:t>
            </a:r>
          </a:p>
          <a:p>
            <a:pPr lvl="2"/>
            <a:r>
              <a:rPr lang="en-US" sz="3200" dirty="0" smtClean="0"/>
              <a:t>1-4 years: half a tablet daily</a:t>
            </a:r>
          </a:p>
          <a:p>
            <a:pPr lvl="2"/>
            <a:r>
              <a:rPr lang="en-US" sz="3200" dirty="0" smtClean="0"/>
              <a:t>&lt; 1 year: a quarter tablet daily.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71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Proguanil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/>
              <a:t>Use: </a:t>
            </a:r>
          </a:p>
          <a:p>
            <a:pPr lvl="1"/>
            <a:r>
              <a:rPr lang="en-US" sz="3200" dirty="0" smtClean="0"/>
              <a:t>Chemoprophylaxis of malaria</a:t>
            </a:r>
          </a:p>
          <a:p>
            <a:r>
              <a:rPr lang="en-US" sz="3600" b="1" dirty="0" smtClean="0"/>
              <a:t>Adverse effects:</a:t>
            </a:r>
          </a:p>
          <a:p>
            <a:pPr lvl="1"/>
            <a:r>
              <a:rPr lang="en-US" sz="3200" dirty="0" smtClean="0"/>
              <a:t>Allergic reactions</a:t>
            </a:r>
          </a:p>
          <a:p>
            <a:pPr lvl="1"/>
            <a:r>
              <a:rPr lang="en-US" sz="3200" dirty="0" smtClean="0"/>
              <a:t>Steven-Johnson syndrome</a:t>
            </a:r>
          </a:p>
          <a:p>
            <a:pPr lvl="1"/>
            <a:r>
              <a:rPr lang="en-US" sz="3200" dirty="0" smtClean="0"/>
              <a:t>GI disorders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Sulfadoxine</a:t>
            </a:r>
            <a:r>
              <a:rPr lang="en-US" dirty="0" smtClean="0"/>
              <a:t>/</a:t>
            </a:r>
            <a:r>
              <a:rPr lang="en-US" dirty="0" err="1" smtClean="0"/>
              <a:t>pyrimethamine</a:t>
            </a:r>
            <a:r>
              <a:rPr lang="en-US" dirty="0" smtClean="0"/>
              <a:t> combination [SP]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ANTIMETABOLITE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Sulfadoxine</a:t>
            </a:r>
            <a:r>
              <a:rPr lang="en-US" dirty="0" smtClean="0"/>
              <a:t>/</a:t>
            </a:r>
            <a:r>
              <a:rPr lang="en-US" dirty="0" err="1" smtClean="0"/>
              <a:t>pyrimethamine</a:t>
            </a:r>
            <a:r>
              <a:rPr lang="en-US" dirty="0" smtClean="0"/>
              <a:t> [SP]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Pyrimethamine</a:t>
            </a:r>
            <a:r>
              <a:rPr lang="en-US" dirty="0" smtClean="0"/>
              <a:t> acts synergistically with </a:t>
            </a:r>
            <a:r>
              <a:rPr lang="en-US" dirty="0" err="1" smtClean="0"/>
              <a:t>sulfadoxine</a:t>
            </a:r>
            <a:r>
              <a:rPr lang="en-US" dirty="0" smtClean="0"/>
              <a:t> to inhibit folic acid metabolism.</a:t>
            </a:r>
          </a:p>
          <a:p>
            <a:r>
              <a:rPr lang="en-US" dirty="0" err="1" smtClean="0"/>
              <a:t>Sulfadoxine</a:t>
            </a:r>
            <a:r>
              <a:rPr lang="en-US" dirty="0" smtClean="0"/>
              <a:t> inhibits DHF </a:t>
            </a:r>
            <a:r>
              <a:rPr lang="en-US" dirty="0" err="1" smtClean="0"/>
              <a:t>synthase</a:t>
            </a:r>
            <a:endParaRPr lang="en-US" dirty="0" smtClean="0"/>
          </a:p>
          <a:p>
            <a:r>
              <a:rPr lang="en-US" dirty="0" err="1" smtClean="0"/>
              <a:t>Pyrimethamine</a:t>
            </a:r>
            <a:r>
              <a:rPr lang="en-US" dirty="0" smtClean="0"/>
              <a:t> inhibits </a:t>
            </a:r>
            <a:r>
              <a:rPr lang="en-US" dirty="0" err="1" smtClean="0"/>
              <a:t>plasmodial</a:t>
            </a:r>
            <a:r>
              <a:rPr lang="en-US" dirty="0" smtClean="0"/>
              <a:t> </a:t>
            </a:r>
            <a:r>
              <a:rPr lang="en-US" dirty="0" err="1" smtClean="0"/>
              <a:t>dihydrofolate</a:t>
            </a:r>
            <a:r>
              <a:rPr lang="en-US" dirty="0" smtClean="0"/>
              <a:t> </a:t>
            </a:r>
            <a:r>
              <a:rPr lang="en-US" dirty="0" err="1" smtClean="0"/>
              <a:t>reductase</a:t>
            </a:r>
            <a:r>
              <a:rPr lang="en-US" dirty="0" smtClean="0"/>
              <a:t>, for which it has a high affinity. </a:t>
            </a:r>
          </a:p>
          <a:p>
            <a:r>
              <a:rPr lang="en-US" dirty="0" smtClean="0"/>
              <a:t>This ultimately impairs DNA formation by the parasite.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MOA:</a:t>
            </a:r>
          </a:p>
          <a:p>
            <a:r>
              <a:rPr lang="en-US" dirty="0" smtClean="0"/>
              <a:t>PABA – [DHF </a:t>
            </a:r>
            <a:r>
              <a:rPr lang="en-US" dirty="0" err="1" smtClean="0"/>
              <a:t>synthase</a:t>
            </a:r>
            <a:r>
              <a:rPr lang="en-US" dirty="0" smtClean="0"/>
              <a:t>]- DHF – [DHF </a:t>
            </a:r>
            <a:r>
              <a:rPr lang="en-US" dirty="0" err="1" smtClean="0"/>
              <a:t>reductase</a:t>
            </a:r>
            <a:r>
              <a:rPr lang="en-US" dirty="0" smtClean="0"/>
              <a:t>] – THF (</a:t>
            </a:r>
            <a:r>
              <a:rPr lang="en-US" dirty="0" err="1" smtClean="0"/>
              <a:t>Tetrahydric</a:t>
            </a:r>
            <a:r>
              <a:rPr lang="en-US" dirty="0" smtClean="0"/>
              <a:t> folic acid) – </a:t>
            </a:r>
            <a:r>
              <a:rPr lang="en-US" dirty="0" err="1" smtClean="0"/>
              <a:t>purines</a:t>
            </a:r>
            <a:r>
              <a:rPr lang="en-US" dirty="0" smtClean="0"/>
              <a:t> – DNA.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Preparations and dosage:</a:t>
            </a:r>
          </a:p>
          <a:p>
            <a:pPr lvl="1"/>
            <a:r>
              <a:rPr lang="en-US" dirty="0" smtClean="0"/>
              <a:t>Tablets 500mg </a:t>
            </a:r>
            <a:r>
              <a:rPr lang="en-US" dirty="0" err="1" smtClean="0"/>
              <a:t>sulfadoxine</a:t>
            </a:r>
            <a:r>
              <a:rPr lang="en-US" dirty="0" smtClean="0"/>
              <a:t> + 25mg </a:t>
            </a:r>
            <a:r>
              <a:rPr lang="en-US" dirty="0" err="1" smtClean="0"/>
              <a:t>pyrimethamine</a:t>
            </a:r>
            <a:r>
              <a:rPr lang="en-US" dirty="0" smtClean="0"/>
              <a:t>. Also </a:t>
            </a:r>
            <a:r>
              <a:rPr lang="en-US" dirty="0" err="1" smtClean="0"/>
              <a:t>injectable</a:t>
            </a:r>
            <a:r>
              <a:rPr lang="en-US" dirty="0" smtClean="0"/>
              <a:t> available</a:t>
            </a:r>
          </a:p>
          <a:p>
            <a:pPr lvl="1"/>
            <a:r>
              <a:rPr lang="en-US" dirty="0" smtClean="0"/>
              <a:t>Suspension 250mg </a:t>
            </a:r>
            <a:r>
              <a:rPr lang="en-US" dirty="0" err="1" smtClean="0"/>
              <a:t>sulfadoxine</a:t>
            </a:r>
            <a:r>
              <a:rPr lang="en-US" dirty="0" smtClean="0"/>
              <a:t> + 12.5mg </a:t>
            </a:r>
            <a:r>
              <a:rPr lang="en-US" dirty="0" err="1" smtClean="0"/>
              <a:t>pyrimethamine</a:t>
            </a:r>
            <a:r>
              <a:rPr lang="en-US" dirty="0" smtClean="0"/>
              <a:t> in 5ml.</a:t>
            </a:r>
          </a:p>
          <a:p>
            <a:pPr lvl="1"/>
            <a:r>
              <a:rPr lang="en-US" b="1" dirty="0" smtClean="0"/>
              <a:t>Dose:</a:t>
            </a:r>
          </a:p>
          <a:p>
            <a:pPr lvl="1"/>
            <a:r>
              <a:rPr lang="en-US" dirty="0" smtClean="0"/>
              <a:t>Over 14 years: 2-3 tablets stat.</a:t>
            </a:r>
          </a:p>
          <a:p>
            <a:pPr lvl="1"/>
            <a:r>
              <a:rPr lang="en-US" dirty="0" smtClean="0"/>
              <a:t>9-14 years: 2 tablets stat.</a:t>
            </a:r>
          </a:p>
          <a:p>
            <a:pPr lvl="1"/>
            <a:r>
              <a:rPr lang="en-US" dirty="0" smtClean="0"/>
              <a:t>4-8 years: 1 tablet stat.</a:t>
            </a:r>
          </a:p>
          <a:p>
            <a:pPr lvl="1"/>
            <a:r>
              <a:rPr lang="en-US" dirty="0" smtClean="0"/>
              <a:t>&lt; 4 years: half tablet stat.</a:t>
            </a:r>
          </a:p>
          <a:p>
            <a:pPr lvl="1"/>
            <a:r>
              <a:rPr lang="en-US" dirty="0" smtClean="0"/>
              <a:t>Now mainly used for malaria prophylaxis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76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Sulphamethoxypyridazine</a:t>
            </a:r>
            <a:r>
              <a:rPr lang="en-US" b="1" dirty="0" smtClean="0"/>
              <a:t> / </a:t>
            </a:r>
            <a:r>
              <a:rPr lang="en-US" b="1" dirty="0" err="1" smtClean="0"/>
              <a:t>pyrimethamine</a:t>
            </a:r>
            <a:r>
              <a:rPr lang="en-US" b="1" dirty="0" smtClean="0"/>
              <a:t> combination </a:t>
            </a:r>
          </a:p>
          <a:p>
            <a:pPr lvl="1"/>
            <a:r>
              <a:rPr lang="en-US" sz="3200" dirty="0" smtClean="0"/>
              <a:t>Similar to </a:t>
            </a:r>
            <a:r>
              <a:rPr lang="en-US" sz="3200" dirty="0" err="1" smtClean="0"/>
              <a:t>sulfadoxine</a:t>
            </a:r>
            <a:r>
              <a:rPr lang="en-US" sz="3200" dirty="0" smtClean="0"/>
              <a:t> </a:t>
            </a:r>
            <a:r>
              <a:rPr lang="en-US" sz="3200" dirty="0" err="1" smtClean="0"/>
              <a:t>pyrimethamine</a:t>
            </a:r>
            <a:r>
              <a:rPr lang="en-US" sz="3200" dirty="0" smtClean="0"/>
              <a:t> in MOA</a:t>
            </a:r>
          </a:p>
          <a:p>
            <a:pPr lvl="1"/>
            <a:r>
              <a:rPr lang="en-US" sz="3200" dirty="0" smtClean="0"/>
              <a:t>Contains 500mg </a:t>
            </a:r>
            <a:r>
              <a:rPr lang="en-US" sz="3200" dirty="0" err="1" smtClean="0"/>
              <a:t>sulphamethoxypyridazine</a:t>
            </a:r>
            <a:r>
              <a:rPr lang="en-US" sz="3200" dirty="0" smtClean="0"/>
              <a:t> and 25mg </a:t>
            </a:r>
            <a:r>
              <a:rPr lang="en-US" sz="3200" dirty="0" err="1" smtClean="0"/>
              <a:t>pyrimethamine</a:t>
            </a:r>
            <a:r>
              <a:rPr lang="en-US" sz="3200" dirty="0" smtClean="0"/>
              <a:t>.</a:t>
            </a:r>
          </a:p>
          <a:p>
            <a:pPr lvl="1"/>
            <a:r>
              <a:rPr lang="en-US" sz="3200" b="1" dirty="0" smtClean="0"/>
              <a:t>Dose:</a:t>
            </a:r>
          </a:p>
          <a:p>
            <a:pPr lvl="2"/>
            <a:r>
              <a:rPr lang="en-US" sz="2800" dirty="0" smtClean="0"/>
              <a:t>Adult : 2 stat.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end.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Thanks.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Plasmodia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There are four major types of Plasmodia which infect man:</a:t>
            </a:r>
          </a:p>
          <a:p>
            <a:pPr lvl="1"/>
            <a:r>
              <a:rPr lang="en-US" sz="3200" dirty="0" smtClean="0"/>
              <a:t>Plasmodium </a:t>
            </a:r>
            <a:r>
              <a:rPr lang="en-US" sz="3200" dirty="0" err="1" smtClean="0"/>
              <a:t>falciparum</a:t>
            </a:r>
            <a:endParaRPr lang="en-US" sz="3200" dirty="0" smtClean="0"/>
          </a:p>
          <a:p>
            <a:pPr lvl="1"/>
            <a:r>
              <a:rPr lang="en-US" sz="3200" dirty="0" smtClean="0"/>
              <a:t>Plasmodium </a:t>
            </a:r>
            <a:r>
              <a:rPr lang="en-US" sz="3200" dirty="0" err="1" smtClean="0"/>
              <a:t>vivax</a:t>
            </a:r>
            <a:endParaRPr lang="en-US" sz="3200" dirty="0" smtClean="0"/>
          </a:p>
          <a:p>
            <a:pPr lvl="1"/>
            <a:r>
              <a:rPr lang="en-US" sz="3200" dirty="0" smtClean="0"/>
              <a:t>Plasmodium </a:t>
            </a:r>
            <a:r>
              <a:rPr lang="en-US" sz="3200" dirty="0" err="1" smtClean="0"/>
              <a:t>malariae</a:t>
            </a:r>
            <a:endParaRPr lang="en-US" sz="3200" dirty="0" smtClean="0"/>
          </a:p>
          <a:p>
            <a:pPr lvl="1"/>
            <a:r>
              <a:rPr lang="en-US" sz="3200" dirty="0" smtClean="0"/>
              <a:t>Plasmodium </a:t>
            </a:r>
            <a:r>
              <a:rPr lang="en-US" sz="3200" dirty="0" err="1" smtClean="0"/>
              <a:t>ovale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malaria caused by Plasmodia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P. </a:t>
            </a:r>
            <a:r>
              <a:rPr lang="en-US" dirty="0" err="1" smtClean="0"/>
              <a:t>falciparum</a:t>
            </a:r>
            <a:r>
              <a:rPr lang="en-US" dirty="0" smtClean="0"/>
              <a:t> causes </a:t>
            </a:r>
            <a:r>
              <a:rPr lang="en-US" b="1" dirty="0" smtClean="0"/>
              <a:t>malignant tertian malaria</a:t>
            </a:r>
            <a:r>
              <a:rPr lang="en-US" dirty="0" smtClean="0"/>
              <a:t>, a fulminating infection, which, if not promptly treated, may result in death.</a:t>
            </a:r>
          </a:p>
          <a:p>
            <a:r>
              <a:rPr lang="en-US" dirty="0" smtClean="0"/>
              <a:t>P. </a:t>
            </a:r>
            <a:r>
              <a:rPr lang="en-US" dirty="0" err="1" smtClean="0"/>
              <a:t>vivax</a:t>
            </a:r>
            <a:r>
              <a:rPr lang="en-US" dirty="0" smtClean="0"/>
              <a:t> causes </a:t>
            </a:r>
            <a:r>
              <a:rPr lang="en-US" b="1" dirty="0" smtClean="0"/>
              <a:t>benign tertian malaria</a:t>
            </a:r>
            <a:r>
              <a:rPr lang="en-US" dirty="0" smtClean="0"/>
              <a:t> which is mild and has a tendency to relapse.</a:t>
            </a:r>
          </a:p>
          <a:p>
            <a:pPr lvl="1"/>
            <a:r>
              <a:rPr lang="en-US" dirty="0" smtClean="0"/>
              <a:t>In both the above infections, the infected person develops pyrexia with rigors every 3</a:t>
            </a:r>
            <a:r>
              <a:rPr lang="en-US" baseline="30000" dirty="0" smtClean="0"/>
              <a:t>rd</a:t>
            </a:r>
            <a:r>
              <a:rPr lang="en-US" dirty="0" smtClean="0"/>
              <a:t> day and hence the term “</a:t>
            </a:r>
            <a:r>
              <a:rPr lang="en-US" b="1" dirty="0" smtClean="0"/>
              <a:t>tertian</a:t>
            </a:r>
            <a:r>
              <a:rPr lang="en-US" dirty="0" smtClean="0"/>
              <a:t>”.</a:t>
            </a:r>
          </a:p>
          <a:p>
            <a:r>
              <a:rPr lang="en-US" dirty="0" smtClean="0"/>
              <a:t>P. </a:t>
            </a:r>
            <a:r>
              <a:rPr lang="en-US" dirty="0" err="1" smtClean="0"/>
              <a:t>ovale</a:t>
            </a:r>
            <a:r>
              <a:rPr lang="en-US" dirty="0" smtClean="0"/>
              <a:t> and P. </a:t>
            </a:r>
            <a:r>
              <a:rPr lang="en-US" dirty="0" err="1" smtClean="0"/>
              <a:t>malariae</a:t>
            </a:r>
            <a:r>
              <a:rPr lang="en-US" dirty="0" smtClean="0"/>
              <a:t> infections are uncommon and usually mild.</a:t>
            </a:r>
          </a:p>
          <a:p>
            <a:pPr lvl="1"/>
            <a:r>
              <a:rPr lang="en-US" dirty="0" smtClean="0"/>
              <a:t>The infected individual develops pyrexia every 4</a:t>
            </a:r>
            <a:r>
              <a:rPr lang="en-US" baseline="30000" dirty="0" smtClean="0"/>
              <a:t>th</a:t>
            </a:r>
            <a:r>
              <a:rPr lang="en-US" dirty="0" smtClean="0"/>
              <a:t> day and hence, it is described as “</a:t>
            </a:r>
            <a:r>
              <a:rPr lang="en-US" b="1" dirty="0" smtClean="0"/>
              <a:t>benign </a:t>
            </a:r>
            <a:r>
              <a:rPr lang="en-US" b="1" dirty="0" err="1" smtClean="0"/>
              <a:t>quartan</a:t>
            </a:r>
            <a:r>
              <a:rPr lang="en-US" dirty="0" smtClean="0"/>
              <a:t>”.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05A-42F0-48F8-8197-FE9B9F13F74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1817</TotalTime>
  <Words>3699</Words>
  <Application>Microsoft Office PowerPoint</Application>
  <PresentationFormat>On-screen Show (4:3)</PresentationFormat>
  <Paragraphs>573</Paragraphs>
  <Slides>78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78</vt:i4>
      </vt:variant>
    </vt:vector>
  </HeadingPairs>
  <TitlesOfParts>
    <vt:vector size="85" baseType="lpstr">
      <vt:lpstr>Arial</vt:lpstr>
      <vt:lpstr>Calibri</vt:lpstr>
      <vt:lpstr>Corbel</vt:lpstr>
      <vt:lpstr>Wingdings</vt:lpstr>
      <vt:lpstr>Wingdings 2</vt:lpstr>
      <vt:lpstr>Wingdings 3</vt:lpstr>
      <vt:lpstr>Module</vt:lpstr>
      <vt:lpstr>ANTIMALARIAL AGENTS</vt:lpstr>
      <vt:lpstr>Learning objectives</vt:lpstr>
      <vt:lpstr>Life cycle of the malaria parasite</vt:lpstr>
      <vt:lpstr>Life cycle …</vt:lpstr>
      <vt:lpstr>Life cycle …</vt:lpstr>
      <vt:lpstr>Life cycle…</vt:lpstr>
      <vt:lpstr>Life cycle…</vt:lpstr>
      <vt:lpstr>Types of Plasmodia</vt:lpstr>
      <vt:lpstr>Types of malaria caused by Plasmodia</vt:lpstr>
      <vt:lpstr>Clinical classification of antimalarials</vt:lpstr>
      <vt:lpstr>Clinical classification…</vt:lpstr>
      <vt:lpstr>Clinical classification…</vt:lpstr>
      <vt:lpstr>Clinical classification…</vt:lpstr>
      <vt:lpstr>Chemical classification</vt:lpstr>
      <vt:lpstr>Chemical classification</vt:lpstr>
      <vt:lpstr>Chemical classification…</vt:lpstr>
      <vt:lpstr>Quinine </vt:lpstr>
      <vt:lpstr>Mechanism of action</vt:lpstr>
      <vt:lpstr>Pharmacokinetics </vt:lpstr>
      <vt:lpstr>Adverse effects</vt:lpstr>
      <vt:lpstr>Adverse effects…</vt:lpstr>
      <vt:lpstr>Adverse effects…</vt:lpstr>
      <vt:lpstr>Adverse effects…</vt:lpstr>
      <vt:lpstr>Formulation </vt:lpstr>
      <vt:lpstr>Dosage </vt:lpstr>
      <vt:lpstr> Administration of intramuscular quinine  </vt:lpstr>
      <vt:lpstr>Dosage …</vt:lpstr>
      <vt:lpstr>Dosage… </vt:lpstr>
      <vt:lpstr> Quinine administration in adults  </vt:lpstr>
      <vt:lpstr>Quinine administration in adults…</vt:lpstr>
      <vt:lpstr>In children</vt:lpstr>
      <vt:lpstr>Artemisinin derivatives</vt:lpstr>
      <vt:lpstr>Artesunate and artemether</vt:lpstr>
      <vt:lpstr>Pharmacodynamics </vt:lpstr>
      <vt:lpstr>Mechanism of action</vt:lpstr>
      <vt:lpstr>Pharmacokinetics </vt:lpstr>
      <vt:lpstr>Pharmacokinetics…</vt:lpstr>
      <vt:lpstr>Preparations and dosage</vt:lpstr>
      <vt:lpstr>Preps and dosage…</vt:lpstr>
      <vt:lpstr>Preparations…</vt:lpstr>
      <vt:lpstr>Dosage </vt:lpstr>
      <vt:lpstr>In-patient management of severe malaria</vt:lpstr>
      <vt:lpstr>Artesunate administration</vt:lpstr>
      <vt:lpstr>Artesunate administration…</vt:lpstr>
      <vt:lpstr>Combination therapies</vt:lpstr>
      <vt:lpstr>Combination therapies…</vt:lpstr>
      <vt:lpstr>Artemether –Lumefantrine (AL)</vt:lpstr>
      <vt:lpstr>AL …</vt:lpstr>
      <vt:lpstr>AL…</vt:lpstr>
      <vt:lpstr>AL…</vt:lpstr>
      <vt:lpstr>AL – Adverse Effects</vt:lpstr>
      <vt:lpstr>AL – contraindications</vt:lpstr>
      <vt:lpstr>Artemether -Lumefantrine</vt:lpstr>
      <vt:lpstr>Other combinations</vt:lpstr>
      <vt:lpstr>Combinations…</vt:lpstr>
      <vt:lpstr>Combinations …</vt:lpstr>
      <vt:lpstr>Primaquine </vt:lpstr>
      <vt:lpstr>Treatment of uncomplicated vivax malaria</vt:lpstr>
      <vt:lpstr> Therapeutic dose of primaquine</vt:lpstr>
      <vt:lpstr>Primaquine adverse effects</vt:lpstr>
      <vt:lpstr>Mefloquine </vt:lpstr>
      <vt:lpstr>Mefloquine </vt:lpstr>
      <vt:lpstr>Adverse effects of mefloquine</vt:lpstr>
      <vt:lpstr>Halofantrin </vt:lpstr>
      <vt:lpstr>Halofantrine (Halfan)</vt:lpstr>
      <vt:lpstr>Halofantrine </vt:lpstr>
      <vt:lpstr>Halofantrine </vt:lpstr>
      <vt:lpstr>Halofantrine </vt:lpstr>
      <vt:lpstr>Proguanil </vt:lpstr>
      <vt:lpstr>Proguanil </vt:lpstr>
      <vt:lpstr>Proguanil </vt:lpstr>
      <vt:lpstr>Proguanil </vt:lpstr>
      <vt:lpstr>Sulfadoxine/pyrimethamine combination [SP]</vt:lpstr>
      <vt:lpstr>Sulfadoxine/pyrimethamine [SP]</vt:lpstr>
      <vt:lpstr>SP</vt:lpstr>
      <vt:lpstr>SP</vt:lpstr>
      <vt:lpstr>SP</vt:lpstr>
      <vt:lpstr>The end.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ANTIMALARIAL AGENTS</dc:title>
  <dc:creator>peter juma</dc:creator>
  <cp:lastModifiedBy>HP</cp:lastModifiedBy>
  <cp:revision>99</cp:revision>
  <cp:lastPrinted>2017-03-23T11:41:58Z</cp:lastPrinted>
  <dcterms:created xsi:type="dcterms:W3CDTF">2014-06-22T09:13:49Z</dcterms:created>
  <dcterms:modified xsi:type="dcterms:W3CDTF">2021-02-26T04:44:52Z</dcterms:modified>
</cp:coreProperties>
</file>