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995" r:id="rId2"/>
    <p:sldId id="996" r:id="rId3"/>
    <p:sldId id="997" r:id="rId4"/>
    <p:sldId id="998" r:id="rId5"/>
    <p:sldId id="999" r:id="rId6"/>
    <p:sldId id="1000" r:id="rId7"/>
    <p:sldId id="1001" r:id="rId8"/>
    <p:sldId id="1002" r:id="rId9"/>
    <p:sldId id="1003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1395" autoAdjust="0"/>
  </p:normalViewPr>
  <p:slideViewPr>
    <p:cSldViewPr snapToGrid="0">
      <p:cViewPr>
        <p:scale>
          <a:sx n="46" d="100"/>
          <a:sy n="46" d="100"/>
        </p:scale>
        <p:origin x="-1578" y="-6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582C7-A3E6-4C29-BBA6-FD61042F029D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5BBA8-8BC1-4195-B160-586DD1103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3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9538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01B44-FE9F-429F-B680-03F5945116FA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39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104954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4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954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CAF8D3-F54B-48E0-BF50-C8E8DB5538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76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0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93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4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4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4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4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09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510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1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16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20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521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22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24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2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2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2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4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4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4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531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532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53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98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499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50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950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950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50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4A1DD-1185-4166-B295-109608F8E831}" type="datetimeFigureOut">
              <a:rPr lang="en-US" smtClean="0"/>
              <a:t>4/9/2022</a:t>
            </a:fld>
            <a:endParaRPr lang="en-US" dirty="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9250-A946-4B0A-9E20-4F590B3D99C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</a:t>
            </a:r>
            <a:r>
              <a:rPr lang="en-US" b="1" dirty="0"/>
              <a:t>ANTI PROTOZOA AND ANTIMALARIA</a:t>
            </a:r>
          </a:p>
        </p:txBody>
      </p:sp>
      <p:sp>
        <p:nvSpPr>
          <p:cNvPr id="10490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r>
              <a:rPr lang="en-US" dirty="0"/>
              <a:t>The common protozoa infection  include;</a:t>
            </a:r>
          </a:p>
          <a:p>
            <a:r>
              <a:rPr lang="en-US" dirty="0"/>
              <a:t>Amoebiasis ,</a:t>
            </a:r>
          </a:p>
          <a:p>
            <a:r>
              <a:rPr lang="en-US" dirty="0"/>
              <a:t>trypanosomiasis, </a:t>
            </a:r>
          </a:p>
          <a:p>
            <a:r>
              <a:rPr lang="en-US" dirty="0"/>
              <a:t>giardiasis, </a:t>
            </a:r>
          </a:p>
          <a:p>
            <a:r>
              <a:rPr lang="en-US" dirty="0"/>
              <a:t>malaria, </a:t>
            </a:r>
          </a:p>
          <a:p>
            <a:r>
              <a:rPr lang="en-US" dirty="0"/>
              <a:t>cutaneous and visceral leishmaniasis</a:t>
            </a:r>
          </a:p>
          <a:p>
            <a:r>
              <a:rPr lang="en-US" dirty="0"/>
              <a:t> Chagas disease,</a:t>
            </a:r>
          </a:p>
          <a:p>
            <a:r>
              <a:rPr lang="en-US" dirty="0"/>
              <a:t> toxoplasmosis and</a:t>
            </a:r>
          </a:p>
          <a:p>
            <a:r>
              <a:rPr lang="en-US" dirty="0"/>
              <a:t> trichomoniasis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antimalarial</a:t>
            </a:r>
          </a:p>
        </p:txBody>
      </p:sp>
      <p:sp>
        <p:nvSpPr>
          <p:cNvPr id="10490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pPr marL="0" indent="0">
              <a:buNone/>
            </a:pPr>
            <a:r>
              <a:rPr lang="en-US" dirty="0"/>
              <a:t>Examples include</a:t>
            </a:r>
            <a:r>
              <a:rPr lang="en-US" b="1" dirty="0"/>
              <a:t>; quinine, chloroquine, mefloquine, proguanil, pyrimethamine/sulfadoxine, tetracycline, doxycycline &amp; minocycline, primaquine, and also artemether-Lumefantrine (coartem)</a:t>
            </a:r>
          </a:p>
          <a:p>
            <a:r>
              <a:rPr lang="en-US" dirty="0"/>
              <a:t>The first line treatment of uncomplicated malaria in Kenya is Artemether-Lumefantrine.</a:t>
            </a:r>
          </a:p>
          <a:p>
            <a:r>
              <a:rPr lang="en-US" dirty="0"/>
              <a:t>The second line treatment for uncomplicated malaria in Kenya is dihydroartemisinic-piperaquine (DHA-PPQ)</a:t>
            </a:r>
          </a:p>
          <a:p>
            <a:r>
              <a:rPr lang="en-US" dirty="0"/>
              <a:t>This is available in a fixed dose combination with adult tablets containing 30mg/320mg of DHA-PPQ</a:t>
            </a:r>
          </a:p>
          <a:p>
            <a:r>
              <a:rPr lang="en-US" dirty="0"/>
              <a:t>Pediatric tablets containing  20mg/160mg of DHA-PPQ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Dosage; Artemether Lumefantrine</a:t>
            </a:r>
          </a:p>
        </p:txBody>
      </p:sp>
      <p:graphicFrame>
        <p:nvGraphicFramePr>
          <p:cNvPr id="419430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49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WEGHT IN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 IN YEARS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dirty="0"/>
                        <a:t>NUMBER OF TABLETS PER DOSE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b="0" dirty="0"/>
                        <a:t>                  day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                day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               day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98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5/12- 3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3-7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25-34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8-11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Above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Above 12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</a:t>
            </a:r>
            <a:r>
              <a:rPr lang="en-US" b="1" dirty="0"/>
              <a:t>anti-malaria cont.’</a:t>
            </a:r>
          </a:p>
        </p:txBody>
      </p:sp>
      <p:sp>
        <p:nvSpPr>
          <p:cNvPr id="104902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 anti-malarial drugs for uncomplicated malaria are;</a:t>
            </a:r>
          </a:p>
          <a:p>
            <a:r>
              <a:rPr lang="en-US" dirty="0"/>
              <a:t>Amodiaquine plus artesunate</a:t>
            </a:r>
          </a:p>
          <a:p>
            <a:r>
              <a:rPr lang="en-US" dirty="0"/>
              <a:t>Mefloquine plus artesunate</a:t>
            </a:r>
          </a:p>
          <a:p>
            <a:r>
              <a:rPr lang="en-US" dirty="0"/>
              <a:t>Halofantrine (halfan)  .this drug can cause arrhythmias, and is contraindicated in patients with heart disease.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       Quinine                </a:t>
            </a:r>
          </a:p>
        </p:txBody>
      </p:sp>
      <p:sp>
        <p:nvSpPr>
          <p:cNvPr id="10490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Quinine is an alkaloid derived from cinchona tree. </a:t>
            </a:r>
          </a:p>
          <a:p>
            <a:pPr marL="0" indent="0">
              <a:buNone/>
            </a:pPr>
            <a:r>
              <a:rPr lang="en-US" b="1" dirty="0"/>
              <a:t>Indication </a:t>
            </a:r>
          </a:p>
          <a:p>
            <a:pPr marL="0" indent="0">
              <a:buNone/>
            </a:pPr>
            <a:r>
              <a:rPr lang="en-US" dirty="0"/>
              <a:t>Reserved for severe and complicated malaria.</a:t>
            </a:r>
          </a:p>
          <a:p>
            <a:pPr marL="0" indent="0">
              <a:buNone/>
            </a:pPr>
            <a:r>
              <a:rPr lang="en-US" b="1" dirty="0"/>
              <a:t>Pharmacodynamics/mechanism of action</a:t>
            </a:r>
          </a:p>
          <a:p>
            <a:r>
              <a:rPr lang="en-US" dirty="0"/>
              <a:t>It binds to plasmodium DNA to prevent protein synthesis but its exact mode of action remains uncertain.</a:t>
            </a:r>
          </a:p>
          <a:p>
            <a:r>
              <a:rPr lang="en-US" dirty="0"/>
              <a:t>It is used to treat plasmodium falciparum in areas of multiple drug resistant.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4" name="Title 1"/>
          <p:cNvSpPr>
            <a:spLocks noGrp="1"/>
          </p:cNvSpPr>
          <p:nvPr>
            <p:ph type="title"/>
          </p:nvPr>
        </p:nvSpPr>
        <p:spPr>
          <a:xfrm>
            <a:off x="835378" y="365125"/>
            <a:ext cx="10518422" cy="1325563"/>
          </a:xfrm>
        </p:spPr>
        <p:txBody>
          <a:bodyPr>
            <a:normAutofit/>
          </a:bodyPr>
          <a:lstStyle/>
          <a:p>
            <a:r>
              <a:rPr lang="en-US" dirty="0"/>
              <a:t>                                                                               </a:t>
            </a:r>
            <a:r>
              <a:rPr lang="en-US" b="1" dirty="0"/>
              <a:t>pharmacokinetics</a:t>
            </a:r>
          </a:p>
        </p:txBody>
      </p:sp>
      <p:sp>
        <p:nvSpPr>
          <p:cNvPr id="104902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643" lnSpcReduction="10000"/>
          </a:bodyPr>
          <a:lstStyle/>
          <a:p>
            <a:r>
              <a:rPr lang="en-US" dirty="0"/>
              <a:t>Quinine is well absorbed in the gut  but absorption is delayed by antacids. It can be given via slow IV Infusion.</a:t>
            </a:r>
          </a:p>
          <a:p>
            <a:r>
              <a:rPr lang="en-US" dirty="0"/>
              <a:t>Metabolism occurs in the liver, the excretion is in the kidneys.</a:t>
            </a:r>
          </a:p>
          <a:p>
            <a:r>
              <a:rPr lang="en-US" dirty="0"/>
              <a:t>It is used for the treat of chloroquine resistant  P . falciparum often With Combination Of Pyrimethamine/ Sulfadoxine </a:t>
            </a:r>
          </a:p>
          <a:p>
            <a:pPr marL="0" indent="0">
              <a:buNone/>
            </a:pPr>
            <a:r>
              <a:rPr lang="en-US" b="1" dirty="0"/>
              <a:t>unwanted effects </a:t>
            </a:r>
          </a:p>
          <a:p>
            <a:r>
              <a:rPr lang="en-US" dirty="0"/>
              <a:t>has a low therapeutic widow and it produces effects in the skeletal muscles  and can cause; </a:t>
            </a:r>
            <a:r>
              <a:rPr lang="en-US" b="1" dirty="0"/>
              <a:t>GI irritation, renal damage, hemolytic anemia </a:t>
            </a:r>
            <a:r>
              <a:rPr lang="en-US" dirty="0"/>
              <a:t>(rarely)associated with “</a:t>
            </a:r>
            <a:r>
              <a:rPr lang="en-US" b="1" dirty="0"/>
              <a:t>black water fever</a:t>
            </a:r>
            <a:r>
              <a:rPr lang="en-US" dirty="0"/>
              <a:t>” in previously sensitized patients.</a:t>
            </a:r>
          </a:p>
          <a:p>
            <a:r>
              <a:rPr lang="en-US" dirty="0"/>
              <a:t>black water fever has a fatality rate of 25% due to intravascular coagulation and renal failure.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unwanted effects cont.’</a:t>
            </a:r>
          </a:p>
        </p:txBody>
      </p:sp>
      <p:sp>
        <p:nvSpPr>
          <p:cNvPr id="10490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r>
              <a:rPr lang="en-US" dirty="0"/>
              <a:t>Hypotension</a:t>
            </a:r>
          </a:p>
          <a:p>
            <a:r>
              <a:rPr lang="en-US" dirty="0"/>
              <a:t>Hypoglycemia</a:t>
            </a:r>
          </a:p>
          <a:p>
            <a:r>
              <a:rPr lang="en-US" dirty="0" err="1"/>
              <a:t>Cinchonism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Dosage;</a:t>
            </a:r>
          </a:p>
          <a:p>
            <a:pPr marL="0" indent="0">
              <a:buNone/>
            </a:pPr>
            <a:r>
              <a:rPr lang="en-US" dirty="0"/>
              <a:t>Loading dose IV Quinine  20mg/kg body wt. in 500mls of 5% or 10% dextrose (MAX 1200MG) for 4 hours then 10mg/kg body wt. as intravenous infusion in 500mls of 5% or 10% dextrose to run for 4hrs every 8 hourly ( maximum 600mgs)</a:t>
            </a:r>
          </a:p>
          <a:p>
            <a:pPr marL="0" indent="0">
              <a:buNone/>
            </a:pPr>
            <a:r>
              <a:rPr lang="en-US" dirty="0"/>
              <a:t>After  3 IV doses of quinine, one should try to change into oral  treatment and treatment should continue for 7 days.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quinine  cont.’</a:t>
            </a:r>
          </a:p>
        </p:txBody>
      </p:sp>
      <p:sp>
        <p:nvSpPr>
          <p:cNvPr id="10490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children loading  dose is 20mg /kg body wt. in 15mls/kg of isotonic fluid to run over 4 hours and maintenance dose 10mg/kg body </a:t>
            </a:r>
            <a:r>
              <a:rPr lang="en-US" dirty="0" err="1"/>
              <a:t>wtin</a:t>
            </a:r>
            <a:r>
              <a:rPr lang="en-US" dirty="0"/>
              <a:t> 10mls /kg of isotonic fluids to run over 4 hours every 12 hourly un </a:t>
            </a:r>
            <a:r>
              <a:rPr lang="en-US" dirty="0" err="1"/>
              <a:t>til</a:t>
            </a:r>
            <a:r>
              <a:rPr lang="en-US" dirty="0"/>
              <a:t> the patient can take orally.</a:t>
            </a:r>
          </a:p>
          <a:p>
            <a:r>
              <a:rPr lang="en-US" dirty="0"/>
              <a:t>Oral quinine is given 10mg/kg body </a:t>
            </a:r>
            <a:r>
              <a:rPr lang="en-US" dirty="0" err="1"/>
              <a:t>wt</a:t>
            </a:r>
            <a:r>
              <a:rPr lang="en-US" dirty="0"/>
              <a:t> 8 hourly to complete a total of (parenteral + oral ) 7 days.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of malaria</a:t>
            </a:r>
          </a:p>
        </p:txBody>
      </p:sp>
      <p:sp>
        <p:nvSpPr>
          <p:cNvPr id="10490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Chemoprophylaxis; mefloquine or atovaquone-proguanil or doxycycline.</a:t>
            </a:r>
          </a:p>
          <a:p>
            <a:r>
              <a:rPr lang="en-US" dirty="0"/>
              <a:t>Intermittent presumptive treatment (IPT) in recommended for pregnant women in areas of high malaria transmission.</a:t>
            </a:r>
          </a:p>
          <a:p>
            <a:r>
              <a:rPr lang="en-US" dirty="0"/>
              <a:t>Current recommended IPT medication is </a:t>
            </a:r>
            <a:r>
              <a:rPr lang="en-US" dirty="0" err="1"/>
              <a:t>sulphadoxine</a:t>
            </a:r>
            <a:r>
              <a:rPr lang="en-US" dirty="0"/>
              <a:t> 500mg ,pyrimethamine  25mg given as a dose of 3 tablets.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b="1" dirty="0"/>
              <a:t>Amoebicidal drugs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dirty="0"/>
              <a:t>metronidazole was covered under azoles antibiotics.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603</Words>
  <Application>Microsoft Office PowerPoint</Application>
  <PresentationFormat>Custom</PresentationFormat>
  <Paragraphs>97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 ANTI PROTOZOA AND ANTIMALARIA</vt:lpstr>
      <vt:lpstr>         antimalarial</vt:lpstr>
      <vt:lpstr>Dosage; Artemether Lumefantrine</vt:lpstr>
      <vt:lpstr>       anti-malaria cont.’</vt:lpstr>
      <vt:lpstr>                                Quinine                </vt:lpstr>
      <vt:lpstr>                                                                               pharmacokinetics</vt:lpstr>
      <vt:lpstr>unwanted effects cont.’</vt:lpstr>
      <vt:lpstr>                        quinine  cont.’</vt:lpstr>
      <vt:lpstr>Prevention of malaria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pharmacology</dc:title>
  <dc:creator>Administrator</dc:creator>
  <cp:lastModifiedBy>Windows User</cp:lastModifiedBy>
  <cp:revision>10</cp:revision>
  <cp:lastPrinted>2021-11-01T07:17:02Z</cp:lastPrinted>
  <dcterms:created xsi:type="dcterms:W3CDTF">2017-10-05T12:04:02Z</dcterms:created>
  <dcterms:modified xsi:type="dcterms:W3CDTF">2022-04-09T12:41:14Z</dcterms:modified>
</cp:coreProperties>
</file>