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7" r:id="rId10"/>
    <p:sldId id="266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88" r:id="rId23"/>
    <p:sldId id="283" r:id="rId24"/>
    <p:sldId id="284" r:id="rId25"/>
    <p:sldId id="285" r:id="rId26"/>
    <p:sldId id="286" r:id="rId27"/>
    <p:sldId id="287" r:id="rId28"/>
    <p:sldId id="279" r:id="rId29"/>
    <p:sldId id="280" r:id="rId30"/>
    <p:sldId id="281" r:id="rId31"/>
    <p:sldId id="289" r:id="rId32"/>
    <p:sldId id="290" r:id="rId33"/>
    <p:sldId id="291" r:id="rId34"/>
    <p:sldId id="294" r:id="rId35"/>
    <p:sldId id="292" r:id="rId36"/>
    <p:sldId id="293" r:id="rId37"/>
    <p:sldId id="299" r:id="rId38"/>
    <p:sldId id="297" r:id="rId39"/>
    <p:sldId id="296" r:id="rId40"/>
    <p:sldId id="298" r:id="rId41"/>
    <p:sldId id="282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93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dirty="0" smtClean="0"/>
              <a:t>ANTIVIRAL DRUGS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Mr. Okoth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45BF96-3502-4A90-B52E-92E98CFAE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180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145B663-4627-4AED-A680-BD37FF6065EA}" type="datetimeFigureOut">
              <a:rPr lang="en-US" smtClean="0"/>
              <a:pPr/>
              <a:t>5/5/2018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BF3609C-D4CE-4AE0-8813-D09E203B29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ANTIVIRAL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B.M. RISHINER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Mechanism of action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4582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It is a </a:t>
            </a:r>
            <a:r>
              <a:rPr lang="en-US" dirty="0" err="1" smtClean="0"/>
              <a:t>deoxyguanosine</a:t>
            </a:r>
            <a:r>
              <a:rPr lang="en-US" dirty="0" smtClean="0"/>
              <a:t> analogue</a:t>
            </a:r>
          </a:p>
          <a:p>
            <a:r>
              <a:rPr lang="en-US" dirty="0" smtClean="0"/>
              <a:t>It inhibits DNA synthesis and viral replication.</a:t>
            </a:r>
          </a:p>
          <a:p>
            <a:r>
              <a:rPr lang="en-US" dirty="0" smtClean="0"/>
              <a:t>The pharmacological effect of acyclovir depends on its conversion to an active metabolite by a herpes simplex specific enzyme, </a:t>
            </a:r>
            <a:r>
              <a:rPr lang="en-US" b="1" dirty="0" err="1" smtClean="0"/>
              <a:t>thymidine</a:t>
            </a:r>
            <a:r>
              <a:rPr lang="en-US" b="1" dirty="0" smtClean="0"/>
              <a:t> </a:t>
            </a:r>
            <a:r>
              <a:rPr lang="en-US" b="1" dirty="0" err="1" smtClean="0"/>
              <a:t>kinase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is </a:t>
            </a:r>
            <a:r>
              <a:rPr lang="en-US" dirty="0" err="1" smtClean="0"/>
              <a:t>phosphorylated</a:t>
            </a:r>
            <a:r>
              <a:rPr lang="en-US" dirty="0" smtClean="0"/>
              <a:t> only in herpes infected cells to </a:t>
            </a:r>
            <a:r>
              <a:rPr lang="en-US" b="1" dirty="0" smtClean="0"/>
              <a:t>acyclovir triphosphate</a:t>
            </a:r>
            <a:r>
              <a:rPr lang="en-US" dirty="0" smtClean="0"/>
              <a:t>, which inhibits herpes virus DNA polymerase competitively, preventing further DNA synthesis.</a:t>
            </a:r>
          </a:p>
          <a:p>
            <a:r>
              <a:rPr lang="en-US" dirty="0" smtClean="0"/>
              <a:t>Varicella zoster is also susceptible to acyclovir but its action is not </a:t>
            </a:r>
            <a:r>
              <a:rPr lang="en-US" dirty="0" err="1" smtClean="0"/>
              <a:t>thymidine</a:t>
            </a:r>
            <a:r>
              <a:rPr lang="en-US" dirty="0" smtClean="0"/>
              <a:t> </a:t>
            </a:r>
            <a:r>
              <a:rPr lang="en-US" dirty="0" err="1" smtClean="0"/>
              <a:t>kinase</a:t>
            </a:r>
            <a:r>
              <a:rPr lang="en-US" dirty="0" smtClean="0"/>
              <a:t> dependent.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Pharmacokinetics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About 20% of an oral dose is absorbed from the gut, but is sufficient for systemic treatment of some infections.</a:t>
            </a:r>
          </a:p>
          <a:p>
            <a:r>
              <a:rPr lang="en-US" dirty="0" smtClean="0"/>
              <a:t>It is widely distributed; penetrates the blood-brain barrier passively to enter CSF – it attains CSF concentration that is 50% of plasma concentration. It penetrates the cornea as well.</a:t>
            </a:r>
          </a:p>
          <a:p>
            <a:r>
              <a:rPr lang="en-US" dirty="0" smtClean="0"/>
              <a:t>Acyclovir is primarily excreted unchanged in urine, both by glomerular filtration and tubular secretion.</a:t>
            </a:r>
          </a:p>
          <a:p>
            <a:r>
              <a:rPr lang="en-US" dirty="0" smtClean="0"/>
              <a:t>Plasma half-life is 2-3 hours.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724400"/>
          </a:xfrm>
        </p:spPr>
        <p:txBody>
          <a:bodyPr>
            <a:noAutofit/>
          </a:bodyPr>
          <a:lstStyle/>
          <a:p>
            <a:r>
              <a:rPr lang="en-US" sz="3600" dirty="0" smtClean="0"/>
              <a:t>Acyclovir is indicated for herpes simplex and varicella zoster infections of the skin and mucus membranes, the brain and lung.</a:t>
            </a:r>
          </a:p>
          <a:p>
            <a:r>
              <a:rPr lang="en-US" sz="3600" dirty="0" smtClean="0"/>
              <a:t>Effective in the following conditions:</a:t>
            </a:r>
          </a:p>
          <a:p>
            <a:r>
              <a:rPr lang="en-US" sz="3600" b="1" dirty="0" err="1" smtClean="0"/>
              <a:t>Mucocutaneous</a:t>
            </a:r>
            <a:r>
              <a:rPr lang="en-US" sz="3600" b="1" dirty="0" smtClean="0"/>
              <a:t> herpes simplex</a:t>
            </a:r>
          </a:p>
          <a:p>
            <a:pPr lvl="1"/>
            <a:r>
              <a:rPr lang="en-US" sz="3200" dirty="0" smtClean="0"/>
              <a:t>Due type I virus</a:t>
            </a:r>
          </a:p>
          <a:p>
            <a:pPr lvl="1"/>
            <a:r>
              <a:rPr lang="en-US" sz="3200" dirty="0" smtClean="0"/>
              <a:t>Dose: 200mg orally 5 x a day for 10 days.</a:t>
            </a:r>
          </a:p>
          <a:p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use…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/>
          </a:bodyPr>
          <a:lstStyle/>
          <a:p>
            <a:r>
              <a:rPr lang="en-US" b="1" dirty="0" smtClean="0"/>
              <a:t>Genital herpes simplex</a:t>
            </a:r>
          </a:p>
          <a:p>
            <a:pPr lvl="1"/>
            <a:r>
              <a:rPr lang="en-US" dirty="0" smtClean="0"/>
              <a:t>Caused by type II virus</a:t>
            </a:r>
          </a:p>
          <a:p>
            <a:pPr lvl="1"/>
            <a:r>
              <a:rPr lang="en-US" dirty="0" smtClean="0"/>
              <a:t>Can be treated by topical, oral or parenteral acyclovir depending on stage and severity of the disease.</a:t>
            </a:r>
          </a:p>
          <a:p>
            <a:pPr lvl="1"/>
            <a:r>
              <a:rPr lang="en-US" b="1" dirty="0" smtClean="0"/>
              <a:t>Primary disease: </a:t>
            </a:r>
          </a:p>
          <a:p>
            <a:pPr lvl="2"/>
            <a:r>
              <a:rPr lang="en-US" dirty="0" smtClean="0"/>
              <a:t>5% ointment applied 6x a day for 10 days</a:t>
            </a:r>
          </a:p>
          <a:p>
            <a:pPr lvl="3"/>
            <a:r>
              <a:rPr lang="en-US" dirty="0" smtClean="0"/>
              <a:t>Effective if started early and in mild cases</a:t>
            </a:r>
          </a:p>
          <a:p>
            <a:pPr lvl="2"/>
            <a:r>
              <a:rPr lang="en-US" dirty="0" smtClean="0"/>
              <a:t>Late and more severe cases: acyclovir tablets 200mg 5x a day for 10 days + local therapy.</a:t>
            </a:r>
          </a:p>
          <a:p>
            <a:pPr lvl="2"/>
            <a:r>
              <a:rPr lang="en-US" dirty="0" smtClean="0"/>
              <a:t>These afford symptomatic relief and rapid healing of lesions. They do not prevent recurrences.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use…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Genital herpes simplex …</a:t>
            </a:r>
          </a:p>
          <a:p>
            <a:pPr lvl="1"/>
            <a:r>
              <a:rPr lang="en-US" b="1" dirty="0" smtClean="0"/>
              <a:t>Recurrent disease: </a:t>
            </a:r>
          </a:p>
          <a:p>
            <a:pPr lvl="2"/>
            <a:r>
              <a:rPr lang="en-US" dirty="0" smtClean="0"/>
              <a:t>Does not respond to topical treatment</a:t>
            </a:r>
          </a:p>
          <a:p>
            <a:pPr lvl="2"/>
            <a:r>
              <a:rPr lang="en-US" dirty="0" smtClean="0"/>
              <a:t>Response to oral treatment is slow and incomplete.</a:t>
            </a:r>
          </a:p>
          <a:p>
            <a:pPr lvl="2"/>
            <a:r>
              <a:rPr lang="en-US" dirty="0" smtClean="0"/>
              <a:t>Severe cases may respond to parenteral treatment 5mg/kg I.V. infused over 1 hour, 8 hourly for 10 days</a:t>
            </a:r>
          </a:p>
          <a:p>
            <a:r>
              <a:rPr lang="en-US" b="1" dirty="0" smtClean="0"/>
              <a:t>Herpes simplex encephalitis (herpes type I virus)</a:t>
            </a:r>
          </a:p>
          <a:p>
            <a:pPr lvl="1"/>
            <a:r>
              <a:rPr lang="en-US" dirty="0" smtClean="0"/>
              <a:t>Acyclovir 10mg/kg I.V. infused over 1 hour, 8 hourly for 10 days.</a:t>
            </a:r>
          </a:p>
          <a:p>
            <a:pPr lvl="1"/>
            <a:r>
              <a:rPr lang="en-US" dirty="0" smtClean="0"/>
              <a:t>Treatment is effective only if started early.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use…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953000"/>
          </a:xfrm>
        </p:spPr>
        <p:txBody>
          <a:bodyPr>
            <a:normAutofit/>
          </a:bodyPr>
          <a:lstStyle/>
          <a:p>
            <a:r>
              <a:rPr lang="en-US" b="1" dirty="0" smtClean="0"/>
              <a:t>Herpes simplex (type I) </a:t>
            </a:r>
            <a:r>
              <a:rPr lang="en-US" b="1" dirty="0" err="1" smtClean="0"/>
              <a:t>keratitis</a:t>
            </a:r>
            <a:endParaRPr lang="en-US" b="1" dirty="0" smtClean="0"/>
          </a:p>
          <a:p>
            <a:pPr lvl="1"/>
            <a:r>
              <a:rPr lang="en-US" dirty="0" smtClean="0"/>
              <a:t>Eye ointment applied 5x daily till 3 days after healing.</a:t>
            </a:r>
          </a:p>
          <a:p>
            <a:r>
              <a:rPr lang="en-US" b="1" dirty="0" smtClean="0"/>
              <a:t>Herpes zoster</a:t>
            </a:r>
          </a:p>
          <a:p>
            <a:pPr lvl="1"/>
            <a:r>
              <a:rPr lang="en-US" dirty="0" smtClean="0"/>
              <a:t>5-10mg/kg I.V. infusion over 1hour, 8hourly for 7 days.</a:t>
            </a:r>
          </a:p>
          <a:p>
            <a:pPr lvl="1"/>
            <a:r>
              <a:rPr lang="en-US" dirty="0" smtClean="0"/>
              <a:t>Oral therapy: 800mg 5x a day for 7 days</a:t>
            </a:r>
          </a:p>
          <a:p>
            <a:pPr lvl="1"/>
            <a:r>
              <a:rPr lang="en-US" dirty="0" smtClean="0"/>
              <a:t>Post-herpetic neuralgia is not prevented.</a:t>
            </a:r>
          </a:p>
          <a:p>
            <a:pPr lvl="1"/>
            <a:r>
              <a:rPr lang="en-US" dirty="0" smtClean="0"/>
              <a:t>The ointment may be applied on herpetic ulcers</a:t>
            </a:r>
          </a:p>
          <a:p>
            <a:r>
              <a:rPr lang="en-US" b="1" dirty="0" smtClean="0"/>
              <a:t>Chicken pox</a:t>
            </a:r>
          </a:p>
          <a:p>
            <a:pPr lvl="1"/>
            <a:r>
              <a:rPr lang="en-US" dirty="0" smtClean="0"/>
              <a:t>Acyclovir I.V. infusion 5mg/kg 8hourly for 7 days (15mg/kg/day)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Dose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76800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For Herpes simplex:</a:t>
            </a:r>
          </a:p>
          <a:p>
            <a:pPr lvl="1"/>
            <a:r>
              <a:rPr lang="en-US" sz="3200" dirty="0" smtClean="0"/>
              <a:t>Oral, 200mg five times a day for 5-10 days</a:t>
            </a:r>
          </a:p>
          <a:p>
            <a:pPr lvl="1"/>
            <a:r>
              <a:rPr lang="en-US" sz="3200" dirty="0" smtClean="0"/>
              <a:t>Intravenous, 5mg/kg over 1hour, repeated every 8 hours. (10mg/kg in herpes encephalitis)</a:t>
            </a:r>
          </a:p>
          <a:p>
            <a:r>
              <a:rPr lang="en-US" sz="3600" b="1" dirty="0" smtClean="0"/>
              <a:t>For Varicella zoster:</a:t>
            </a:r>
          </a:p>
          <a:p>
            <a:pPr lvl="1"/>
            <a:r>
              <a:rPr lang="en-US" sz="3200" dirty="0" smtClean="0"/>
              <a:t>Oral, 800mg five times a day for 7 days</a:t>
            </a:r>
          </a:p>
          <a:p>
            <a:pPr lvl="1"/>
            <a:r>
              <a:rPr lang="en-US" sz="3200" dirty="0" smtClean="0"/>
              <a:t>Intravenous, 10mg/kg 8-hourly.</a:t>
            </a:r>
            <a:endParaRPr lang="en-US" sz="3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Acyclovir preparations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Available as:</a:t>
            </a:r>
          </a:p>
          <a:p>
            <a:pPr lvl="1"/>
            <a:r>
              <a:rPr lang="en-US" sz="3200" dirty="0" smtClean="0"/>
              <a:t>Tablets 200mg; 400mg; 800mg.</a:t>
            </a:r>
          </a:p>
          <a:p>
            <a:pPr lvl="1"/>
            <a:r>
              <a:rPr lang="en-US" sz="3200" dirty="0" smtClean="0"/>
              <a:t>Suspension 200mg/5ml</a:t>
            </a:r>
          </a:p>
          <a:p>
            <a:pPr lvl="1"/>
            <a:r>
              <a:rPr lang="en-US" sz="3200" dirty="0" err="1" smtClean="0"/>
              <a:t>Injectable</a:t>
            </a:r>
            <a:r>
              <a:rPr lang="en-US" sz="3200" dirty="0" smtClean="0"/>
              <a:t> 250mg/vial for I.V. use</a:t>
            </a:r>
          </a:p>
          <a:p>
            <a:pPr lvl="1"/>
            <a:r>
              <a:rPr lang="en-US" sz="3200" dirty="0" smtClean="0"/>
              <a:t>Cream/ointment 5% for skin</a:t>
            </a:r>
          </a:p>
          <a:p>
            <a:pPr lvl="1"/>
            <a:r>
              <a:rPr lang="en-US" sz="3200" dirty="0" smtClean="0"/>
              <a:t>Ointment 3% for eye</a:t>
            </a:r>
            <a:endParaRPr lang="en-US" sz="3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Adverse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Topical:</a:t>
            </a:r>
          </a:p>
          <a:p>
            <a:pPr lvl="1"/>
            <a:r>
              <a:rPr lang="en-US" dirty="0" smtClean="0"/>
              <a:t>Stinging and burning sensation after application</a:t>
            </a:r>
          </a:p>
          <a:p>
            <a:pPr lvl="1"/>
            <a:r>
              <a:rPr lang="en-US" dirty="0" smtClean="0"/>
              <a:t>Ophthalmic ointment causes mild transient stinging sensation + superficial </a:t>
            </a:r>
            <a:r>
              <a:rPr lang="en-US" dirty="0" err="1" smtClean="0"/>
              <a:t>keratopathy</a:t>
            </a:r>
            <a:endParaRPr lang="en-US" dirty="0" smtClean="0"/>
          </a:p>
          <a:p>
            <a:r>
              <a:rPr lang="en-US" dirty="0" smtClean="0"/>
              <a:t>Oral:</a:t>
            </a:r>
          </a:p>
          <a:p>
            <a:pPr lvl="1"/>
            <a:r>
              <a:rPr lang="en-US" dirty="0" smtClean="0"/>
              <a:t>Gastrointestinal disturbances (nausea), headache, vertigo, malaise</a:t>
            </a:r>
          </a:p>
          <a:p>
            <a:r>
              <a:rPr lang="en-US" dirty="0" smtClean="0"/>
              <a:t>Intravenous:</a:t>
            </a:r>
          </a:p>
          <a:p>
            <a:pPr lvl="1"/>
            <a:r>
              <a:rPr lang="en-US" dirty="0" smtClean="0"/>
              <a:t>Rashes, sweating, emesis, fall in BP, severe local inflammation in extravasation of I.V. preparation.</a:t>
            </a:r>
          </a:p>
          <a:p>
            <a:pPr lvl="1"/>
            <a:r>
              <a:rPr lang="en-US" dirty="0" smtClean="0"/>
              <a:t>Dose-dependent decrease in glomerular filtration rate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Anti-herpes virus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Idoxuridine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Viruses use the biochemical system of their host cells, and it is therefore difficult to prevent viral multiplication without seriously damaging the patient.</a:t>
            </a:r>
          </a:p>
          <a:p>
            <a:r>
              <a:rPr lang="en-US" dirty="0" smtClean="0"/>
              <a:t>Antiviral agents are most active when viruses are replicating.</a:t>
            </a:r>
          </a:p>
          <a:p>
            <a:r>
              <a:rPr lang="en-US" dirty="0" smtClean="0"/>
              <a:t>The earlier the treatment is given, the better the result.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Idoxuridine - MOA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a </a:t>
            </a:r>
            <a:r>
              <a:rPr lang="en-US" dirty="0" err="1" smtClean="0"/>
              <a:t>thymidine</a:t>
            </a:r>
            <a:r>
              <a:rPr lang="en-US" dirty="0" smtClean="0"/>
              <a:t> analogue that inhibits DNA synthesis.</a:t>
            </a:r>
          </a:p>
          <a:p>
            <a:r>
              <a:rPr lang="en-US" dirty="0" smtClean="0"/>
              <a:t>It competes with </a:t>
            </a:r>
            <a:r>
              <a:rPr lang="en-US" dirty="0" err="1" smtClean="0"/>
              <a:t>thymidine</a:t>
            </a:r>
            <a:r>
              <a:rPr lang="en-US" dirty="0" smtClean="0"/>
              <a:t>, gets incorporated in DNA so that faulty DNA is formed which breaks down easily.</a:t>
            </a:r>
          </a:p>
          <a:p>
            <a:r>
              <a:rPr lang="en-US" dirty="0" smtClean="0"/>
              <a:t>This DNA directs the synthesis of wrong viral proteins; viral components collect in the host cells but infective viruses do not arise.</a:t>
            </a:r>
          </a:p>
          <a:p>
            <a:r>
              <a:rPr lang="en-US" dirty="0" smtClean="0"/>
              <a:t>It is effective only against DNA viruses.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Idoxuridine -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 smtClean="0"/>
              <a:t>It is only used topically</a:t>
            </a:r>
          </a:p>
          <a:p>
            <a:r>
              <a:rPr lang="en-US" sz="3200" dirty="0" smtClean="0"/>
              <a:t>Used in the treatment of </a:t>
            </a:r>
            <a:r>
              <a:rPr lang="en-US" sz="3200" b="1" dirty="0" smtClean="0"/>
              <a:t>herpes simplex </a:t>
            </a:r>
            <a:r>
              <a:rPr lang="en-US" sz="3200" b="1" dirty="0" err="1" smtClean="0"/>
              <a:t>keratoconjunctivitis</a:t>
            </a:r>
            <a:r>
              <a:rPr lang="en-US" sz="3200" dirty="0" smtClean="0"/>
              <a:t>:</a:t>
            </a:r>
          </a:p>
          <a:p>
            <a:pPr lvl="1"/>
            <a:r>
              <a:rPr lang="en-US" sz="3000" dirty="0" smtClean="0"/>
              <a:t>1 drop of 0.1% solution is put hourly during the day and 2 hourly during the night.</a:t>
            </a:r>
          </a:p>
          <a:p>
            <a:pPr lvl="1"/>
            <a:r>
              <a:rPr lang="en-US" sz="3000" dirty="0" smtClean="0"/>
              <a:t>After the acute stage is over,</a:t>
            </a:r>
          </a:p>
          <a:p>
            <a:pPr lvl="2"/>
            <a:r>
              <a:rPr lang="en-US" sz="2600" dirty="0" smtClean="0"/>
              <a:t>0.5% eye ointment 4 hourly for up to 3 weeks.</a:t>
            </a:r>
          </a:p>
          <a:p>
            <a:r>
              <a:rPr lang="en-US" sz="3200" dirty="0" smtClean="0"/>
              <a:t>Also effective topically for </a:t>
            </a:r>
            <a:r>
              <a:rPr lang="en-US" sz="3200" b="1" dirty="0" smtClean="0"/>
              <a:t>cutaneous herpes simplex</a:t>
            </a:r>
            <a:r>
              <a:rPr lang="en-US" sz="3200" dirty="0" smtClean="0"/>
              <a:t> with few adverse effects </a:t>
            </a:r>
            <a:endParaRPr lang="en-US" sz="36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Anti-cytomegalovirus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Ganciclovir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Anti-cytomegalovirus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Ganciclovir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Ganciclovir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MOA</a:t>
            </a:r>
          </a:p>
          <a:p>
            <a:r>
              <a:rPr lang="en-US" dirty="0" err="1" smtClean="0"/>
              <a:t>Ganciclovir</a:t>
            </a:r>
            <a:r>
              <a:rPr lang="en-US" dirty="0" smtClean="0"/>
              <a:t> is an acyclic analogue structurally related to acyclovir.</a:t>
            </a:r>
          </a:p>
          <a:p>
            <a:r>
              <a:rPr lang="en-US" dirty="0" smtClean="0"/>
              <a:t>It acts as a substrate [a molecule upon which an enzyme acts] for viral DNA polymerase and as a chain terminator aborting virus replication.</a:t>
            </a:r>
          </a:p>
          <a:p>
            <a:pPr>
              <a:buNone/>
            </a:pPr>
            <a:r>
              <a:rPr lang="en-US" b="1" dirty="0" smtClean="0"/>
              <a:t>Pharmacokinetics</a:t>
            </a:r>
          </a:p>
          <a:p>
            <a:r>
              <a:rPr lang="en-US" dirty="0" smtClean="0"/>
              <a:t>It is given I.V. or orally and is excreted mainly unchanged in urine.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Ganciclovir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Clinical use</a:t>
            </a:r>
          </a:p>
          <a:p>
            <a:r>
              <a:rPr lang="en-US" dirty="0" err="1" smtClean="0"/>
              <a:t>Ganciclovir</a:t>
            </a:r>
            <a:r>
              <a:rPr lang="en-US" dirty="0" smtClean="0"/>
              <a:t> is indicated for life-threatening cytomegalovirus infections in </a:t>
            </a:r>
            <a:r>
              <a:rPr lang="en-US" dirty="0" err="1" smtClean="0"/>
              <a:t>immunocompromised</a:t>
            </a:r>
            <a:r>
              <a:rPr lang="en-US" dirty="0" smtClean="0"/>
              <a:t> individuals, particularly with AIDS or transplanted organs.</a:t>
            </a:r>
          </a:p>
          <a:p>
            <a:r>
              <a:rPr lang="en-US" dirty="0" smtClean="0"/>
              <a:t>It is also used in the treatment and prevention of sight-threatening cytomegalovirus retinitis in </a:t>
            </a:r>
            <a:r>
              <a:rPr lang="en-US" dirty="0" err="1" smtClean="0"/>
              <a:t>immunocompromised</a:t>
            </a:r>
            <a:r>
              <a:rPr lang="en-US" dirty="0" smtClean="0"/>
              <a:t> patients.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Ganciclovir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Dose </a:t>
            </a:r>
          </a:p>
          <a:p>
            <a:r>
              <a:rPr lang="en-US" dirty="0" smtClean="0"/>
              <a:t>Intravenous: 5mg/kg over 1 hour every 12 hours for 14 days.</a:t>
            </a:r>
          </a:p>
          <a:p>
            <a:r>
              <a:rPr lang="en-US" dirty="0" smtClean="0"/>
              <a:t>Oral: 5mg/kg B.D. X 14 days</a:t>
            </a:r>
          </a:p>
          <a:p>
            <a:r>
              <a:rPr lang="en-US" dirty="0" smtClean="0"/>
              <a:t>Duration can be extended for up to 21 days.</a:t>
            </a:r>
          </a:p>
          <a:p>
            <a:pPr>
              <a:buNone/>
            </a:pPr>
            <a:r>
              <a:rPr lang="en-US" b="1" dirty="0" smtClean="0"/>
              <a:t>Preparations</a:t>
            </a:r>
          </a:p>
          <a:p>
            <a:r>
              <a:rPr lang="en-US" dirty="0" err="1" smtClean="0"/>
              <a:t>Injectable</a:t>
            </a:r>
            <a:r>
              <a:rPr lang="en-US" dirty="0" smtClean="0"/>
              <a:t> 500mg/vial (10ml)</a:t>
            </a:r>
          </a:p>
          <a:p>
            <a:r>
              <a:rPr lang="en-US" dirty="0" smtClean="0"/>
              <a:t>Tabs 250mg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Ganciclovir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err="1" smtClean="0"/>
              <a:t>Adversse</a:t>
            </a:r>
            <a:r>
              <a:rPr lang="en-US" b="1" dirty="0" smtClean="0"/>
              <a:t> effects</a:t>
            </a:r>
          </a:p>
          <a:p>
            <a:r>
              <a:rPr lang="en-US" dirty="0" err="1" smtClean="0"/>
              <a:t>Neutropenia</a:t>
            </a:r>
            <a:r>
              <a:rPr lang="en-US" dirty="0" smtClean="0"/>
              <a:t> and thrombocytopenia – usually, but not always, reversible after withdrawal.</a:t>
            </a:r>
          </a:p>
          <a:p>
            <a:r>
              <a:rPr lang="en-US" dirty="0" smtClean="0"/>
              <a:t>Fever, rash, gastrointestinal symptoms (nausea, vomiting), facial </a:t>
            </a:r>
            <a:r>
              <a:rPr lang="en-US" dirty="0" err="1" smtClean="0"/>
              <a:t>oedema</a:t>
            </a:r>
            <a:r>
              <a:rPr lang="en-US" dirty="0" smtClean="0"/>
              <a:t>, sore throat, </a:t>
            </a:r>
            <a:r>
              <a:rPr lang="en-US" dirty="0" err="1" smtClean="0"/>
              <a:t>epistaxis</a:t>
            </a:r>
            <a:r>
              <a:rPr lang="en-US" dirty="0" smtClean="0"/>
              <a:t>, malaise.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Anti-influenza virus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Amantadine </a:t>
            </a:r>
            <a:endParaRPr lang="en-US" sz="36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Amantadine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Is effective only against influenza A.</a:t>
            </a:r>
          </a:p>
          <a:p>
            <a:r>
              <a:rPr lang="en-US" b="1" dirty="0" smtClean="0"/>
              <a:t>MOA:</a:t>
            </a:r>
          </a:p>
          <a:p>
            <a:r>
              <a:rPr lang="en-US" dirty="0" smtClean="0"/>
              <a:t>It acts by interfering with the uncoating and release of viral genome into the host cell. [prevents entry of influenza A into host cells]</a:t>
            </a:r>
          </a:p>
          <a:p>
            <a:r>
              <a:rPr lang="en-US" b="1" dirty="0" smtClean="0"/>
              <a:t>Pharmacokinetics:</a:t>
            </a:r>
          </a:p>
          <a:p>
            <a:r>
              <a:rPr lang="en-US" dirty="0" smtClean="0"/>
              <a:t>It is well absorbed from the gastrointestinal tract and is eliminated in the urine.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An important difficulty is that in majority of acute infections, viral replication is already at its peak when symptoms appear.</a:t>
            </a:r>
          </a:p>
          <a:p>
            <a:pPr lvl="1"/>
            <a:r>
              <a:rPr lang="en-US" dirty="0" smtClean="0"/>
              <a:t>To be effective, one has to start therapy in the incubation period.</a:t>
            </a:r>
          </a:p>
          <a:p>
            <a:r>
              <a:rPr lang="en-US" dirty="0" smtClean="0"/>
              <a:t>Apart from primary infection, viral illness is often the consequence of reactivation of latent virus in the body.</a:t>
            </a:r>
          </a:p>
          <a:p>
            <a:r>
              <a:rPr lang="en-US" dirty="0" smtClean="0"/>
              <a:t>Patients whose immune systems are compromised may suffer particularly severe illness.</a:t>
            </a: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Amantadine…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8534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Use:</a:t>
            </a:r>
          </a:p>
          <a:p>
            <a:pPr lvl="1"/>
            <a:r>
              <a:rPr lang="en-US" dirty="0" smtClean="0"/>
              <a:t>May be used orally for the prevention and treatment of infection with influenza A virus.</a:t>
            </a:r>
          </a:p>
          <a:p>
            <a:pPr lvl="1"/>
            <a:r>
              <a:rPr lang="en-US" dirty="0" smtClean="0"/>
              <a:t>Of benefit to the debilitated, persons with respiratory disability, and people living in crowded conditions, especially during an influenza outbreak (epidemic).</a:t>
            </a:r>
          </a:p>
          <a:p>
            <a:r>
              <a:rPr lang="en-US" b="1" dirty="0" smtClean="0"/>
              <a:t>Adverse reactions:</a:t>
            </a:r>
          </a:p>
          <a:p>
            <a:pPr lvl="1"/>
            <a:r>
              <a:rPr lang="en-US" dirty="0" smtClean="0"/>
              <a:t>Dizziness, nervousness, lightheadedness and insomnia.</a:t>
            </a:r>
          </a:p>
          <a:p>
            <a:pPr lvl="1"/>
            <a:r>
              <a:rPr lang="en-US" dirty="0" smtClean="0"/>
              <a:t>Drowsiness, hallucinations, delirium and coma may in patients with impaired renal function.</a:t>
            </a:r>
          </a:p>
          <a:p>
            <a:pPr lvl="1"/>
            <a:r>
              <a:rPr lang="en-US" dirty="0" smtClean="0"/>
              <a:t>May induce convulsions and thus should be avoided in epileptic patients.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Helvetica"/>
              </a:rPr>
              <a:t/>
            </a:r>
            <a:br>
              <a:rPr lang="en-US" b="1" dirty="0" smtClean="0">
                <a:latin typeface="Helvetica"/>
              </a:rPr>
            </a:br>
            <a:r>
              <a:rPr lang="en-US" b="1" dirty="0" smtClean="0">
                <a:latin typeface="Helvetica"/>
              </a:rPr>
              <a:t/>
            </a:r>
            <a:br>
              <a:rPr lang="en-US" b="1" dirty="0" smtClean="0">
                <a:latin typeface="Helvetica"/>
              </a:rPr>
            </a:br>
            <a:r>
              <a:rPr lang="en-US" b="1" dirty="0" smtClean="0">
                <a:latin typeface="Helvetica"/>
              </a:rPr>
              <a:t/>
            </a:r>
            <a:br>
              <a:rPr lang="en-US" b="1" dirty="0" smtClean="0">
                <a:latin typeface="Helvetica"/>
              </a:rPr>
            </a:br>
            <a:r>
              <a:rPr lang="en-US" b="1" dirty="0" smtClean="0">
                <a:latin typeface="Helvetica"/>
              </a:rPr>
              <a:t/>
            </a:r>
            <a:br>
              <a:rPr lang="en-US" b="1" dirty="0" smtClean="0">
                <a:latin typeface="Helvetica"/>
              </a:rPr>
            </a:br>
            <a:r>
              <a:rPr lang="en-US" dirty="0" smtClean="0">
                <a:latin typeface="Helvetica"/>
              </a:rPr>
              <a:t/>
            </a:r>
            <a:br>
              <a:rPr lang="en-US" dirty="0" smtClean="0">
                <a:latin typeface="Helvetica"/>
              </a:rPr>
            </a:br>
            <a:r>
              <a:rPr lang="en-US" b="1" dirty="0" smtClean="0">
                <a:latin typeface="Helvetica"/>
              </a:rPr>
              <a:t>Non-selective antiviral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Helvetica"/>
              </a:rPr>
              <a:t>Ribavirin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Ribavirin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Ribavirin inhibits a number of DNA and RNA viruses.</a:t>
            </a:r>
          </a:p>
          <a:p>
            <a:r>
              <a:rPr lang="en-US" dirty="0" smtClean="0"/>
              <a:t>It </a:t>
            </a:r>
            <a:r>
              <a:rPr lang="en-US" b="1" dirty="0" smtClean="0"/>
              <a:t>inhibits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Respiratory syncytial virus</a:t>
            </a:r>
          </a:p>
          <a:p>
            <a:pPr lvl="1"/>
            <a:r>
              <a:rPr lang="en-US" dirty="0" smtClean="0"/>
              <a:t>Influenza A and B viruses</a:t>
            </a:r>
          </a:p>
          <a:p>
            <a:pPr lvl="1"/>
            <a:r>
              <a:rPr lang="en-US" dirty="0" smtClean="0"/>
              <a:t>Parainfluenza 1 and 3 viruses</a:t>
            </a:r>
          </a:p>
          <a:p>
            <a:pPr lvl="1"/>
            <a:r>
              <a:rPr lang="en-US" dirty="0" smtClean="0"/>
              <a:t>Lassa fever virus</a:t>
            </a:r>
          </a:p>
          <a:p>
            <a:r>
              <a:rPr lang="en-US" b="1" dirty="0" smtClean="0"/>
              <a:t>MOA</a:t>
            </a:r>
            <a:r>
              <a:rPr lang="en-US" dirty="0" smtClean="0"/>
              <a:t>: Involves the action of </a:t>
            </a:r>
            <a:r>
              <a:rPr lang="en-US" b="1" dirty="0" smtClean="0"/>
              <a:t>ribavirin triphosphate </a:t>
            </a:r>
            <a:r>
              <a:rPr lang="en-US" dirty="0" smtClean="0"/>
              <a:t>interfering with the binding of viral messenger RNA to ribosomes.</a:t>
            </a:r>
          </a:p>
          <a:p>
            <a:r>
              <a:rPr lang="en-US" b="1" dirty="0" smtClean="0"/>
              <a:t>Use</a:t>
            </a:r>
            <a:r>
              <a:rPr lang="en-US" dirty="0" smtClean="0"/>
              <a:t>: predominantly used in the form of a </a:t>
            </a:r>
            <a:r>
              <a:rPr lang="en-US" b="1" dirty="0" smtClean="0"/>
              <a:t>nebulized aerosol</a:t>
            </a:r>
            <a:r>
              <a:rPr lang="en-US" dirty="0" smtClean="0"/>
              <a:t> in the treatment of bronchitis in infancy as a consequence of respiratory syncytial virus infection.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Non-selective antiviral drugs that modulate the host immune system.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Interferons 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b="1" dirty="0" smtClean="0"/>
              <a:t>Interferons</a:t>
            </a:r>
            <a:r>
              <a:rPr lang="en-US" dirty="0" smtClean="0"/>
              <a:t> (</a:t>
            </a:r>
            <a:r>
              <a:rPr lang="en-US" b="1" dirty="0" smtClean="0"/>
              <a:t>IFN</a:t>
            </a:r>
            <a:r>
              <a:rPr lang="en-US" dirty="0" smtClean="0"/>
              <a:t>s) are proteins made and released by host cells in response to the presence of </a:t>
            </a:r>
            <a:r>
              <a:rPr lang="en-US" b="1" dirty="0" smtClean="0"/>
              <a:t>pathogens</a:t>
            </a:r>
            <a:r>
              <a:rPr lang="en-US" dirty="0" smtClean="0"/>
              <a:t> such as </a:t>
            </a:r>
            <a:r>
              <a:rPr lang="en-US" b="1" dirty="0" smtClean="0"/>
              <a:t>viruses</a:t>
            </a:r>
            <a:r>
              <a:rPr lang="en-US" dirty="0" smtClean="0"/>
              <a:t>, bacteria, parasites or </a:t>
            </a:r>
            <a:r>
              <a:rPr lang="en-US" b="1" dirty="0" smtClean="0"/>
              <a:t>tumor</a:t>
            </a:r>
            <a:r>
              <a:rPr lang="en-US" dirty="0" smtClean="0"/>
              <a:t> cells. </a:t>
            </a:r>
          </a:p>
          <a:p>
            <a:r>
              <a:rPr lang="en-US" dirty="0" smtClean="0"/>
              <a:t>They allow for communication between cells to trigger the protective defenses of the </a:t>
            </a:r>
            <a:r>
              <a:rPr lang="en-US" b="1" dirty="0" smtClean="0"/>
              <a:t>immune</a:t>
            </a:r>
            <a:r>
              <a:rPr lang="en-US" dirty="0" smtClean="0"/>
              <a:t> </a:t>
            </a:r>
            <a:r>
              <a:rPr lang="en-US" b="1" dirty="0" smtClean="0"/>
              <a:t>system</a:t>
            </a:r>
            <a:r>
              <a:rPr lang="en-US" dirty="0" smtClean="0"/>
              <a:t> that </a:t>
            </a:r>
            <a:r>
              <a:rPr lang="en-US" b="1" dirty="0" smtClean="0"/>
              <a:t>eradicate</a:t>
            </a:r>
            <a:r>
              <a:rPr lang="en-US" dirty="0" smtClean="0"/>
              <a:t> pathogens or tumors.</a:t>
            </a:r>
          </a:p>
          <a:p>
            <a:r>
              <a:rPr lang="en-US" dirty="0" smtClean="0"/>
              <a:t>IFNs belong to the large class of </a:t>
            </a:r>
            <a:r>
              <a:rPr lang="en-US" b="1" dirty="0" smtClean="0"/>
              <a:t>glycoproteins</a:t>
            </a:r>
            <a:r>
              <a:rPr lang="en-US" dirty="0" smtClean="0"/>
              <a:t> known as </a:t>
            </a:r>
            <a:r>
              <a:rPr lang="en-US" b="1" dirty="0" smtClean="0"/>
              <a:t>cytokines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Interferons are named after their ability to "interfere" with viral replication within host cells.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308848" cy="4800600"/>
          </a:xfrm>
        </p:spPr>
        <p:txBody>
          <a:bodyPr/>
          <a:lstStyle/>
          <a:p>
            <a:r>
              <a:rPr lang="en-US" dirty="0" smtClean="0"/>
              <a:t>Virus infection stimulates the production of protective glycoproteins (interferons) which act: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Directly on uninfected cells to induce enzymes that degrade viral RNA</a:t>
            </a:r>
          </a:p>
          <a:p>
            <a:pPr marL="834390" lvl="1" indent="-514350">
              <a:buFont typeface="+mj-lt"/>
              <a:buAutoNum type="arabicPeriod"/>
            </a:pPr>
            <a:r>
              <a:rPr lang="en-US" dirty="0" smtClean="0"/>
              <a:t>Indirectly by stimulating the immune system</a:t>
            </a:r>
          </a:p>
          <a:p>
            <a:r>
              <a:rPr lang="en-US" dirty="0" smtClean="0"/>
              <a:t>Interferons also modify cell regulatory mechanisms and inhibit neoplastic growth.</a:t>
            </a:r>
          </a:p>
          <a:p>
            <a:r>
              <a:rPr lang="en-US" dirty="0" smtClean="0"/>
              <a:t>They are classified as: </a:t>
            </a:r>
            <a:r>
              <a:rPr lang="en-US" b="1" dirty="0" smtClean="0"/>
              <a:t>alfa, beta, or gamma</a:t>
            </a:r>
            <a:r>
              <a:rPr lang="en-US" dirty="0" smtClean="0"/>
              <a:t> according to their antigenic and physical properties.</a:t>
            </a: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Alfa interferons:</a:t>
            </a:r>
          </a:p>
          <a:p>
            <a:r>
              <a:rPr lang="en-US" dirty="0" smtClean="0"/>
              <a:t>Are effective against conditions that include: -</a:t>
            </a:r>
          </a:p>
          <a:p>
            <a:pPr lvl="1"/>
            <a:r>
              <a:rPr lang="en-US" dirty="0" smtClean="0"/>
              <a:t>Hairy cell leukaemia - an accumulation of abnormal B lymphocytes that look hairy under a microscope due to surface projections.</a:t>
            </a:r>
          </a:p>
          <a:p>
            <a:pPr lvl="1"/>
            <a:r>
              <a:rPr lang="en-US" dirty="0" smtClean="0"/>
              <a:t>Chronic myeloid leukemia</a:t>
            </a:r>
          </a:p>
          <a:p>
            <a:pPr lvl="1"/>
            <a:r>
              <a:rPr lang="en-US" dirty="0" smtClean="0"/>
              <a:t>Both hepatitis B and hepatitis C</a:t>
            </a:r>
          </a:p>
          <a:p>
            <a:pPr lvl="1"/>
            <a:r>
              <a:rPr lang="en-US" dirty="0" smtClean="0"/>
              <a:t>Recurrent or metastatic renal cell carcinoma</a:t>
            </a:r>
          </a:p>
          <a:p>
            <a:pPr lvl="1"/>
            <a:r>
              <a:rPr lang="en-US" dirty="0" smtClean="0"/>
              <a:t>Kaposi’s sarcoma in AIDS patients (may be partly due to its activity against HIV)</a:t>
            </a:r>
          </a:p>
          <a:p>
            <a:pPr lvl="1"/>
            <a:r>
              <a:rPr lang="en-US" dirty="0" smtClean="0"/>
              <a:t>Condylomata acuminata (genital warts)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Are common and include:</a:t>
            </a:r>
          </a:p>
          <a:p>
            <a:pPr lvl="1"/>
            <a:r>
              <a:rPr lang="en-US" dirty="0" smtClean="0"/>
              <a:t>Influenza-like syndrome</a:t>
            </a:r>
          </a:p>
          <a:p>
            <a:pPr lvl="1"/>
            <a:r>
              <a:rPr lang="en-US" dirty="0" smtClean="0"/>
              <a:t>Fatigue</a:t>
            </a:r>
          </a:p>
          <a:p>
            <a:pPr lvl="1"/>
            <a:r>
              <a:rPr lang="en-US" dirty="0" smtClean="0"/>
              <a:t>Depression</a:t>
            </a:r>
          </a:p>
          <a:p>
            <a:pPr lvl="1"/>
            <a:r>
              <a:rPr lang="en-US" dirty="0" smtClean="0"/>
              <a:t>Anorexia</a:t>
            </a:r>
          </a:p>
          <a:p>
            <a:pPr lvl="1"/>
            <a:r>
              <a:rPr lang="en-US" dirty="0" smtClean="0"/>
              <a:t>Convulsions</a:t>
            </a:r>
          </a:p>
          <a:p>
            <a:pPr lvl="1"/>
            <a:r>
              <a:rPr lang="en-US" dirty="0" smtClean="0"/>
              <a:t>Hypotension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lvl="1"/>
            <a:r>
              <a:rPr lang="en-US" dirty="0" smtClean="0"/>
              <a:t>Hypertension</a:t>
            </a:r>
          </a:p>
          <a:p>
            <a:pPr lvl="1"/>
            <a:r>
              <a:rPr lang="en-US" dirty="0" smtClean="0"/>
              <a:t>Cardiac dysrhythmias</a:t>
            </a:r>
          </a:p>
          <a:p>
            <a:pPr lvl="1"/>
            <a:r>
              <a:rPr lang="en-US" dirty="0" smtClean="0"/>
              <a:t>Bone marrow depression</a:t>
            </a:r>
          </a:p>
          <a:p>
            <a:pPr lvl="1"/>
            <a:r>
              <a:rPr lang="en-US" dirty="0" smtClean="0"/>
              <a:t>Headache </a:t>
            </a:r>
          </a:p>
          <a:p>
            <a:pPr lvl="1"/>
            <a:r>
              <a:rPr lang="en-US" dirty="0" smtClean="0"/>
              <a:t>Muscle pain</a:t>
            </a:r>
          </a:p>
          <a:p>
            <a:pPr lvl="1"/>
            <a:r>
              <a:rPr lang="en-US" dirty="0" smtClean="0"/>
              <a:t>Hair thinning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Adverse reactions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Adverse reactions</a:t>
            </a:r>
            <a:endParaRPr lang="en-US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457200" y="152400"/>
          <a:ext cx="8153400" cy="6477360"/>
        </p:xfrm>
        <a:graphic>
          <a:graphicData uri="http://schemas.openxmlformats.org/drawingml/2006/table">
            <a:tbl>
              <a:tblPr/>
              <a:tblGrid>
                <a:gridCol w="4076700"/>
                <a:gridCol w="4076700"/>
              </a:tblGrid>
              <a:tr h="316778">
                <a:tc gridSpan="2">
                  <a:txBody>
                    <a:bodyPr/>
                    <a:lstStyle/>
                    <a:p>
                      <a:r>
                        <a:rPr lang="en-US" sz="2000" b="1" dirty="0"/>
                        <a:t>Pharmaceutical forms of interferons</a:t>
                      </a:r>
                    </a:p>
                  </a:txBody>
                  <a:tcPr marL="59765" marR="59765" marT="29882" marB="29882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6778">
                <a:tc>
                  <a:txBody>
                    <a:bodyPr/>
                    <a:lstStyle/>
                    <a:p>
                      <a:r>
                        <a:rPr lang="en-US" sz="2000" b="1" dirty="0"/>
                        <a:t>Generic name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dirty="0"/>
                        <a:t>Trade name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778">
                <a:tc>
                  <a:txBody>
                    <a:bodyPr/>
                    <a:lstStyle/>
                    <a:p>
                      <a:r>
                        <a:rPr lang="en-US" sz="2000"/>
                        <a:t>Interferon alpha 2a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Roferon</a:t>
                      </a:r>
                      <a:r>
                        <a:rPr lang="en-US" sz="2000" dirty="0"/>
                        <a:t> A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778">
                <a:tc>
                  <a:txBody>
                    <a:bodyPr/>
                    <a:lstStyle/>
                    <a:p>
                      <a:r>
                        <a:rPr lang="en-US" sz="2000" dirty="0"/>
                        <a:t>Interferon alpha 2b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Intron</a:t>
                      </a:r>
                      <a:r>
                        <a:rPr lang="en-US" sz="2000" dirty="0"/>
                        <a:t> A/</a:t>
                      </a:r>
                      <a:r>
                        <a:rPr lang="en-US" sz="2000" dirty="0" err="1"/>
                        <a:t>Reliferon</a:t>
                      </a:r>
                      <a:r>
                        <a:rPr lang="en-US" sz="2000" dirty="0"/>
                        <a:t>/</a:t>
                      </a:r>
                      <a:r>
                        <a:rPr lang="en-US" sz="2000" dirty="0" err="1"/>
                        <a:t>Uniferon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530">
                <a:tc>
                  <a:txBody>
                    <a:bodyPr/>
                    <a:lstStyle/>
                    <a:p>
                      <a:r>
                        <a:rPr lang="en-US" sz="2000"/>
                        <a:t>Human leukocyte Interferon-alpha (HuIFN-alpha-Le)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Multiferon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778">
                <a:tc>
                  <a:txBody>
                    <a:bodyPr/>
                    <a:lstStyle/>
                    <a:p>
                      <a:r>
                        <a:rPr lang="en-US" sz="2000" dirty="0"/>
                        <a:t>Interferon beta 1a, liquid form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Rebif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778">
                <a:tc>
                  <a:txBody>
                    <a:bodyPr/>
                    <a:lstStyle/>
                    <a:p>
                      <a:r>
                        <a:rPr lang="en-US" sz="2000" dirty="0"/>
                        <a:t>Interferon beta 1a, lyophilized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Avonex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530">
                <a:tc>
                  <a:txBody>
                    <a:bodyPr/>
                    <a:lstStyle/>
                    <a:p>
                      <a:r>
                        <a:rPr lang="en-US" sz="2000" dirty="0"/>
                        <a:t>Interferon beta 1a, </a:t>
                      </a:r>
                      <a:r>
                        <a:rPr lang="en-US" sz="2000" dirty="0" err="1"/>
                        <a:t>biogeneric</a:t>
                      </a:r>
                      <a:r>
                        <a:rPr lang="en-US" sz="2000" dirty="0"/>
                        <a:t> (Iran)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Cinnovex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778">
                <a:tc>
                  <a:txBody>
                    <a:bodyPr/>
                    <a:lstStyle/>
                    <a:p>
                      <a:r>
                        <a:rPr lang="en-US" sz="2000" dirty="0"/>
                        <a:t>Interferon beta 1b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Betaseron</a:t>
                      </a:r>
                      <a:r>
                        <a:rPr lang="en-US" sz="2000" dirty="0" smtClean="0"/>
                        <a:t>/ </a:t>
                      </a:r>
                      <a:r>
                        <a:rPr lang="en-US" sz="2000" dirty="0" err="1"/>
                        <a:t>Betaferon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16778">
                <a:tc>
                  <a:txBody>
                    <a:bodyPr/>
                    <a:lstStyle/>
                    <a:p>
                      <a:r>
                        <a:rPr lang="en-US" sz="2000" dirty="0"/>
                        <a:t>Interferon gamma 1b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Actimmune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530">
                <a:tc>
                  <a:txBody>
                    <a:bodyPr/>
                    <a:lstStyle/>
                    <a:p>
                      <a:r>
                        <a:rPr lang="en-US" sz="2000" dirty="0"/>
                        <a:t>PEGylated interferon alpha 2a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Pegasys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530">
                <a:tc>
                  <a:txBody>
                    <a:bodyPr/>
                    <a:lstStyle/>
                    <a:p>
                      <a:r>
                        <a:rPr lang="en-US" sz="2000" dirty="0"/>
                        <a:t>PEGylated interferon alpha 2a (Egypt)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/>
                        <a:t>Reiferon Retard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530">
                <a:tc>
                  <a:txBody>
                    <a:bodyPr/>
                    <a:lstStyle/>
                    <a:p>
                      <a:r>
                        <a:rPr lang="en-US" sz="2000" dirty="0"/>
                        <a:t>PEGylated interferon alpha 2b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PegIntron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55530">
                <a:tc>
                  <a:txBody>
                    <a:bodyPr/>
                    <a:lstStyle/>
                    <a:p>
                      <a:r>
                        <a:rPr lang="en-US" sz="2000" dirty="0"/>
                        <a:t>PEGylated interferon alpha 2b plus ribavirin (Canada)</a:t>
                      </a:r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/>
                        <a:t>Pegetron</a:t>
                      </a:r>
                      <a:endParaRPr lang="en-US" sz="2000" dirty="0"/>
                    </a:p>
                  </a:txBody>
                  <a:tcPr marL="59765" marR="59765" marT="29882" marB="2988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 dirty="0" smtClean="0"/>
              <a:t>In vials for injection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Human leukocyte interferon-alpha</a:t>
            </a:r>
            <a:endParaRPr lang="en-US" dirty="0"/>
          </a:p>
        </p:txBody>
      </p:sp>
      <p:pic>
        <p:nvPicPr>
          <p:cNvPr id="1026" name="Picture 2" descr="http://upload.wikimedia.org/wikipedia/commons/thumb/a/a9/Vials_of_Interferon_Image_3549-PH.jpg/200px-Vials_of_Interferon_Image_3549-PH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9835" b="9835"/>
          <a:stretch>
            <a:fillRect/>
          </a:stretch>
        </p:blipFill>
        <p:spPr bwMode="auto">
          <a:xfrm>
            <a:off x="1752600" y="482971"/>
            <a:ext cx="6781800" cy="40859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antiviral drugs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Anti-herpes virus</a:t>
            </a:r>
          </a:p>
          <a:p>
            <a:pPr lvl="1"/>
            <a:r>
              <a:rPr lang="en-US" dirty="0" smtClean="0"/>
              <a:t>Acyclovir</a:t>
            </a:r>
          </a:p>
          <a:p>
            <a:pPr lvl="1"/>
            <a:r>
              <a:rPr lang="en-US" dirty="0" smtClean="0"/>
              <a:t>Idoxuridine</a:t>
            </a:r>
          </a:p>
          <a:p>
            <a:pPr lvl="1"/>
            <a:r>
              <a:rPr lang="en-US" dirty="0" err="1" smtClean="0"/>
              <a:t>Famciclovir</a:t>
            </a:r>
            <a:endParaRPr lang="en-US" dirty="0" smtClean="0"/>
          </a:p>
          <a:p>
            <a:pPr lvl="1"/>
            <a:r>
              <a:rPr lang="en-US" dirty="0" err="1" smtClean="0"/>
              <a:t>Valaciclovir</a:t>
            </a:r>
            <a:r>
              <a:rPr lang="en-US" dirty="0" smtClean="0"/>
              <a:t> </a:t>
            </a:r>
          </a:p>
          <a:p>
            <a:r>
              <a:rPr lang="en-US" b="1" dirty="0" smtClean="0"/>
              <a:t>Anti-cytomegalovirus</a:t>
            </a:r>
          </a:p>
          <a:p>
            <a:pPr lvl="1"/>
            <a:r>
              <a:rPr lang="en-US" dirty="0" err="1" smtClean="0"/>
              <a:t>Ganciclovir</a:t>
            </a:r>
            <a:endParaRPr lang="en-US" dirty="0" smtClean="0"/>
          </a:p>
          <a:p>
            <a:pPr lvl="1"/>
            <a:r>
              <a:rPr lang="en-US" dirty="0" err="1" smtClean="0"/>
              <a:t>Foscarnet</a:t>
            </a:r>
            <a:endParaRPr lang="en-US" dirty="0" smtClean="0"/>
          </a:p>
          <a:p>
            <a:r>
              <a:rPr lang="en-US" b="1" dirty="0" smtClean="0"/>
              <a:t>Anti-influenza virus</a:t>
            </a:r>
          </a:p>
          <a:p>
            <a:pPr lvl="1"/>
            <a:r>
              <a:rPr lang="en-US" dirty="0" smtClean="0"/>
              <a:t>Amantadine</a:t>
            </a:r>
          </a:p>
          <a:p>
            <a:pPr lvl="1"/>
            <a:r>
              <a:rPr lang="en-US" dirty="0" err="1" smtClean="0"/>
              <a:t>Rimantadine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Preparations…</a:t>
            </a:r>
          </a:p>
          <a:p>
            <a:r>
              <a:rPr lang="en-US" b="1" dirty="0" smtClean="0"/>
              <a:t>PEGylated</a:t>
            </a:r>
            <a:r>
              <a:rPr lang="en-US" dirty="0" smtClean="0"/>
              <a:t> interferon-alpha: in this formulation, </a:t>
            </a:r>
            <a:r>
              <a:rPr lang="en-US" b="1" dirty="0" smtClean="0"/>
              <a:t>polyethylene glycol</a:t>
            </a:r>
            <a:r>
              <a:rPr lang="en-US" dirty="0" smtClean="0"/>
              <a:t> is added to make the interferon last longer in the body. </a:t>
            </a:r>
          </a:p>
          <a:p>
            <a:r>
              <a:rPr lang="en-US" dirty="0" smtClean="0"/>
              <a:t>These PEGylated drugs are injected </a:t>
            </a:r>
            <a:r>
              <a:rPr lang="en-US" b="1" dirty="0" smtClean="0"/>
              <a:t>once weekly</a:t>
            </a:r>
            <a:r>
              <a:rPr lang="en-US" dirty="0" smtClean="0"/>
              <a:t>, rather than administering </a:t>
            </a:r>
            <a:r>
              <a:rPr lang="en-US" b="1" dirty="0" smtClean="0"/>
              <a:t>three times per week</a:t>
            </a:r>
            <a:r>
              <a:rPr lang="en-US" dirty="0" smtClean="0"/>
              <a:t>, as is necessary for conventional interferon-alpha</a:t>
            </a:r>
          </a:p>
          <a:p>
            <a:r>
              <a:rPr lang="en-US" dirty="0" smtClean="0"/>
              <a:t>When used with the antiviral drug </a:t>
            </a:r>
            <a:r>
              <a:rPr lang="en-US" b="1" dirty="0" smtClean="0"/>
              <a:t>ribavirin</a:t>
            </a:r>
            <a:r>
              <a:rPr lang="en-US" dirty="0" smtClean="0"/>
              <a:t>, PEGylated interferon is effective in treatment of </a:t>
            </a:r>
            <a:r>
              <a:rPr lang="en-US" b="1" dirty="0" smtClean="0"/>
              <a:t>hepatitis C</a:t>
            </a:r>
            <a:endParaRPr lang="en-US" b="1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Anti-retroviral drugs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Next.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Anti-retrovirus</a:t>
            </a:r>
          </a:p>
          <a:p>
            <a:pPr marL="514350" indent="-514350">
              <a:buFont typeface="+mj-lt"/>
              <a:buAutoNum type="alphaUcPeriod"/>
            </a:pPr>
            <a:r>
              <a:rPr lang="en-US" b="1" dirty="0" smtClean="0"/>
              <a:t>Nucleoside reverse transcriptase inhibitors (NRTIs)</a:t>
            </a:r>
          </a:p>
          <a:p>
            <a:pPr lvl="1"/>
            <a:r>
              <a:rPr lang="en-US" dirty="0" err="1" smtClean="0"/>
              <a:t>Zidovudine</a:t>
            </a:r>
            <a:endParaRPr lang="en-US" dirty="0" smtClean="0"/>
          </a:p>
          <a:p>
            <a:pPr lvl="1"/>
            <a:r>
              <a:rPr lang="en-US" dirty="0" err="1" smtClean="0"/>
              <a:t>Didanosine</a:t>
            </a:r>
            <a:endParaRPr lang="en-US" dirty="0" smtClean="0"/>
          </a:p>
          <a:p>
            <a:pPr lvl="1"/>
            <a:r>
              <a:rPr lang="en-US" dirty="0" err="1" smtClean="0"/>
              <a:t>Zalcitabine</a:t>
            </a:r>
            <a:endParaRPr lang="en-US" dirty="0" smtClean="0"/>
          </a:p>
          <a:p>
            <a:pPr lvl="1"/>
            <a:r>
              <a:rPr lang="en-US" dirty="0" err="1" smtClean="0"/>
              <a:t>Stavudine</a:t>
            </a:r>
            <a:endParaRPr lang="en-US" dirty="0" smtClean="0"/>
          </a:p>
          <a:p>
            <a:pPr lvl="1"/>
            <a:r>
              <a:rPr lang="en-US" dirty="0" err="1" smtClean="0"/>
              <a:t>Lamivudine</a:t>
            </a:r>
            <a:endParaRPr lang="en-US" dirty="0" smtClean="0"/>
          </a:p>
          <a:p>
            <a:pPr lvl="1"/>
            <a:r>
              <a:rPr lang="en-US" dirty="0" err="1" smtClean="0"/>
              <a:t>Abacavir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Emtricitabine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b="1" dirty="0" smtClean="0"/>
              <a:t>Anti-retrovirus</a:t>
            </a:r>
          </a:p>
          <a:p>
            <a:pPr marL="514350" indent="-514350">
              <a:buFont typeface="+mj-lt"/>
              <a:buAutoNum type="alphaUcPeriod" startAt="2"/>
            </a:pPr>
            <a:r>
              <a:rPr lang="en-US" b="1" dirty="0" smtClean="0"/>
              <a:t>Nucleotide reverse transcriptase inhibitors (</a:t>
            </a:r>
            <a:r>
              <a:rPr lang="en-US" b="1" dirty="0" err="1" smtClean="0"/>
              <a:t>NtRTIs</a:t>
            </a:r>
            <a:r>
              <a:rPr lang="en-US" b="1" dirty="0" smtClean="0"/>
              <a:t>)</a:t>
            </a:r>
          </a:p>
          <a:p>
            <a:pPr lvl="1"/>
            <a:r>
              <a:rPr lang="en-US" dirty="0" err="1" smtClean="0"/>
              <a:t>Tenofovir</a:t>
            </a:r>
            <a:endParaRPr lang="en-US" dirty="0" smtClean="0"/>
          </a:p>
          <a:p>
            <a:pPr marL="514350" indent="-514350">
              <a:buFont typeface="+mj-lt"/>
              <a:buAutoNum type="alphaUcPeriod" startAt="3"/>
            </a:pPr>
            <a:r>
              <a:rPr lang="en-US" b="1" dirty="0" smtClean="0"/>
              <a:t>Non-nucleoside reverse transcriptase inhibitors (NNRTIs)</a:t>
            </a:r>
          </a:p>
          <a:p>
            <a:pPr lvl="1"/>
            <a:r>
              <a:rPr lang="en-US" dirty="0" err="1" smtClean="0"/>
              <a:t>Nevirapine</a:t>
            </a:r>
            <a:endParaRPr lang="en-US" dirty="0" smtClean="0"/>
          </a:p>
          <a:p>
            <a:pPr lvl="1"/>
            <a:r>
              <a:rPr lang="en-US" dirty="0" err="1" smtClean="0"/>
              <a:t>Efavirenz</a:t>
            </a:r>
            <a:endParaRPr lang="en-US" dirty="0" smtClean="0"/>
          </a:p>
          <a:p>
            <a:pPr lvl="1"/>
            <a:r>
              <a:rPr lang="en-US" dirty="0" err="1" smtClean="0"/>
              <a:t>Delavirdine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…</a:t>
            </a:r>
            <a:r>
              <a:rPr lang="en-US" sz="3200" b="1" dirty="0" smtClean="0"/>
              <a:t>anti-retrovirus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lphaUcPeriod" startAt="4"/>
            </a:pPr>
            <a:r>
              <a:rPr lang="en-US" sz="3200" b="1" dirty="0" smtClean="0"/>
              <a:t>Protease inhibitors (PIs)</a:t>
            </a:r>
            <a:endParaRPr lang="en-US" sz="3600" b="1" dirty="0" smtClean="0"/>
          </a:p>
          <a:p>
            <a:r>
              <a:rPr lang="en-US" sz="3200" dirty="0" err="1" smtClean="0"/>
              <a:t>Ritonavir</a:t>
            </a:r>
            <a:endParaRPr lang="en-US" sz="3200" dirty="0" smtClean="0"/>
          </a:p>
          <a:p>
            <a:r>
              <a:rPr lang="en-US" sz="3200" dirty="0" err="1" smtClean="0"/>
              <a:t>Indinavir</a:t>
            </a:r>
            <a:endParaRPr lang="en-US" sz="3200" dirty="0" smtClean="0"/>
          </a:p>
          <a:p>
            <a:r>
              <a:rPr lang="en-US" sz="3200" dirty="0" err="1" smtClean="0"/>
              <a:t>Nelfinavir</a:t>
            </a:r>
            <a:endParaRPr lang="en-US" sz="3200" dirty="0" smtClean="0"/>
          </a:p>
          <a:p>
            <a:r>
              <a:rPr lang="en-US" sz="3200" dirty="0" err="1" smtClean="0"/>
              <a:t>Saquinavir</a:t>
            </a:r>
            <a:endParaRPr lang="en-US" sz="3200" dirty="0" smtClean="0"/>
          </a:p>
          <a:p>
            <a:r>
              <a:rPr lang="en-US" sz="3200" dirty="0" err="1" smtClean="0"/>
              <a:t>Amprenavir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lvl="1"/>
            <a:endParaRPr lang="en-US" sz="36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err="1" smtClean="0"/>
              <a:t>Lopinavir</a:t>
            </a:r>
            <a:r>
              <a:rPr lang="en-US" sz="3200" dirty="0" smtClean="0"/>
              <a:t> </a:t>
            </a:r>
          </a:p>
          <a:p>
            <a:pPr lvl="1"/>
            <a:r>
              <a:rPr lang="en-US" sz="3200" dirty="0" err="1" smtClean="0"/>
              <a:t>Atazanavir</a:t>
            </a:r>
            <a:endParaRPr lang="en-US" sz="3200" dirty="0" smtClean="0"/>
          </a:p>
          <a:p>
            <a:pPr lvl="1"/>
            <a:r>
              <a:rPr lang="en-US" sz="3200" dirty="0" err="1" smtClean="0"/>
              <a:t>Darunavir</a:t>
            </a:r>
            <a:endParaRPr lang="en-US" sz="3200" dirty="0" smtClean="0"/>
          </a:p>
          <a:p>
            <a:pPr lvl="1"/>
            <a:r>
              <a:rPr lang="en-US" sz="3200" dirty="0" err="1" smtClean="0"/>
              <a:t>Tipranavir</a:t>
            </a:r>
            <a:endParaRPr lang="en-US" sz="3200" dirty="0" smtClean="0"/>
          </a:p>
          <a:p>
            <a:pPr lvl="1"/>
            <a:r>
              <a:rPr lang="en-US" sz="3200" dirty="0" err="1" smtClean="0"/>
              <a:t>Fosamprenavir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524000"/>
            <a:ext cx="8153400" cy="50292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latin typeface="Helvetica"/>
              </a:rPr>
              <a:t>Anti-retrovirus …</a:t>
            </a:r>
          </a:p>
          <a:p>
            <a:pPr marL="514350" indent="-514350">
              <a:buFont typeface="+mj-lt"/>
              <a:buAutoNum type="alphaUcPeriod" startAt="5"/>
            </a:pPr>
            <a:r>
              <a:rPr lang="en-US" b="1" dirty="0" smtClean="0">
                <a:latin typeface="Helvetica"/>
              </a:rPr>
              <a:t>Fusion inhibitors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err="1" smtClean="0">
                <a:latin typeface="Helvetica"/>
              </a:rPr>
              <a:t>Enfuvirtide</a:t>
            </a:r>
            <a:r>
              <a:rPr lang="en-US" dirty="0" smtClean="0">
                <a:latin typeface="Helvetica"/>
              </a:rPr>
              <a:t> </a:t>
            </a:r>
            <a:endParaRPr lang="en-US" dirty="0">
              <a:latin typeface="Helvetica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UcPeriod" startAt="6"/>
            </a:pPr>
            <a:r>
              <a:rPr lang="en-US" sz="2600" b="1" dirty="0" smtClean="0">
                <a:latin typeface="Helvetica"/>
              </a:rPr>
              <a:t>Entry inhibitors</a:t>
            </a:r>
            <a:endParaRPr lang="en-US" sz="4000" b="1" dirty="0" smtClean="0">
              <a:latin typeface="Helvetica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Helvetica"/>
              </a:rPr>
              <a:t>Maraviroc</a:t>
            </a:r>
            <a:endParaRPr lang="en-US" dirty="0" smtClean="0">
              <a:latin typeface="Helvetica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Helvetica"/>
              </a:rPr>
              <a:t>Vicroviroc</a:t>
            </a:r>
            <a:endParaRPr lang="en-US" dirty="0" smtClean="0">
              <a:latin typeface="Helvetica"/>
            </a:endParaRPr>
          </a:p>
          <a:p>
            <a:pPr marL="514350" indent="-514350">
              <a:lnSpc>
                <a:spcPct val="90000"/>
              </a:lnSpc>
              <a:buFont typeface="+mj-lt"/>
              <a:buAutoNum type="alphaUcPeriod" startAt="7"/>
            </a:pPr>
            <a:r>
              <a:rPr lang="en-US" b="1" dirty="0" err="1" smtClean="0">
                <a:latin typeface="Helvetica"/>
              </a:rPr>
              <a:t>Integrase</a:t>
            </a:r>
            <a:r>
              <a:rPr lang="en-US" b="1" dirty="0" smtClean="0">
                <a:latin typeface="Helvetica"/>
              </a:rPr>
              <a:t> inhibitors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§"/>
            </a:pPr>
            <a:r>
              <a:rPr lang="en-US" dirty="0" err="1" smtClean="0">
                <a:latin typeface="Helvetica"/>
              </a:rPr>
              <a:t>Raltegravir</a:t>
            </a:r>
            <a:endParaRPr lang="en-US" b="1" dirty="0" smtClean="0">
              <a:latin typeface="Helvetica"/>
            </a:endParaRPr>
          </a:p>
          <a:p>
            <a:pPr>
              <a:buNone/>
            </a:pPr>
            <a:r>
              <a:rPr lang="en-US" b="1" dirty="0" smtClean="0">
                <a:latin typeface="Helvetica"/>
              </a:rPr>
              <a:t>Non-selective antiviral drugs</a:t>
            </a:r>
          </a:p>
          <a:p>
            <a:pPr lvl="1"/>
            <a:r>
              <a:rPr lang="en-US" dirty="0" smtClean="0">
                <a:latin typeface="Helvetica"/>
              </a:rPr>
              <a:t>Ribavirin</a:t>
            </a:r>
          </a:p>
          <a:p>
            <a:pPr lvl="1"/>
            <a:r>
              <a:rPr lang="en-US" dirty="0" err="1" smtClean="0">
                <a:latin typeface="Helvetica"/>
              </a:rPr>
              <a:t>Lamivudine</a:t>
            </a:r>
            <a:endParaRPr lang="en-US" dirty="0" smtClean="0">
              <a:latin typeface="Helvetica"/>
            </a:endParaRPr>
          </a:p>
          <a:p>
            <a:pPr lvl="1"/>
            <a:r>
              <a:rPr lang="en-US" dirty="0" smtClean="0">
                <a:latin typeface="Helvetica"/>
              </a:rPr>
              <a:t>Interferon alpha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Anti-herpes virus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ACYCLOVIR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669</TotalTime>
  <Words>1742</Words>
  <Application>Microsoft Office PowerPoint</Application>
  <PresentationFormat>On-screen Show (4:3)</PresentationFormat>
  <Paragraphs>279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Calibri</vt:lpstr>
      <vt:lpstr>Helvetica</vt:lpstr>
      <vt:lpstr>Tw Cen MT</vt:lpstr>
      <vt:lpstr>Wingdings</vt:lpstr>
      <vt:lpstr>Wingdings 2</vt:lpstr>
      <vt:lpstr>Median</vt:lpstr>
      <vt:lpstr>ANTIVIRAL DRUGS</vt:lpstr>
      <vt:lpstr>INTRODUCTION</vt:lpstr>
      <vt:lpstr>Introduction…</vt:lpstr>
      <vt:lpstr>Classification of antiviral drugs</vt:lpstr>
      <vt:lpstr>Classification…</vt:lpstr>
      <vt:lpstr>Classification…</vt:lpstr>
      <vt:lpstr>Classification …anti-retrovirus</vt:lpstr>
      <vt:lpstr>Classification…</vt:lpstr>
      <vt:lpstr>Anti-herpes virus</vt:lpstr>
      <vt:lpstr> Mechanism of action </vt:lpstr>
      <vt:lpstr>Pharmacokinetics </vt:lpstr>
      <vt:lpstr>Clinical use</vt:lpstr>
      <vt:lpstr>Clinical use…</vt:lpstr>
      <vt:lpstr>Clinical use…</vt:lpstr>
      <vt:lpstr>Clinical use…</vt:lpstr>
      <vt:lpstr>Dose </vt:lpstr>
      <vt:lpstr>Acyclovir preparations</vt:lpstr>
      <vt:lpstr>Adverse effects</vt:lpstr>
      <vt:lpstr>Idoxuridine </vt:lpstr>
      <vt:lpstr>Idoxuridine - MOA</vt:lpstr>
      <vt:lpstr>Idoxuridine - uses</vt:lpstr>
      <vt:lpstr>Anti-cytomegalovirus</vt:lpstr>
      <vt:lpstr>Ganciclovir </vt:lpstr>
      <vt:lpstr>Ganciclovir </vt:lpstr>
      <vt:lpstr>Ganciclovir </vt:lpstr>
      <vt:lpstr>Ganciclovir </vt:lpstr>
      <vt:lpstr>Ganciclovir </vt:lpstr>
      <vt:lpstr>Anti-influenza virus</vt:lpstr>
      <vt:lpstr>Amantadine </vt:lpstr>
      <vt:lpstr>Amantadine…</vt:lpstr>
      <vt:lpstr>     Non-selective antiviral drugs</vt:lpstr>
      <vt:lpstr>Ribavirin </vt:lpstr>
      <vt:lpstr>Interferons </vt:lpstr>
      <vt:lpstr>Interferons </vt:lpstr>
      <vt:lpstr>Interferons </vt:lpstr>
      <vt:lpstr>Interferons </vt:lpstr>
      <vt:lpstr>Interferons </vt:lpstr>
      <vt:lpstr>PowerPoint Presentation</vt:lpstr>
      <vt:lpstr>Human leukocyte interferon-alpha</vt:lpstr>
      <vt:lpstr>Interferons </vt:lpstr>
      <vt:lpstr>Anti-retroviral drugs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ANTIVIRAL DRUGS</dc:title>
  <dc:creator>peter juma</dc:creator>
  <cp:lastModifiedBy>ABDULLATIF AHMED</cp:lastModifiedBy>
  <cp:revision>45</cp:revision>
  <dcterms:created xsi:type="dcterms:W3CDTF">2014-06-05T07:22:18Z</dcterms:created>
  <dcterms:modified xsi:type="dcterms:W3CDTF">2018-05-05T10:37:59Z</dcterms:modified>
</cp:coreProperties>
</file>