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26" r:id="rId4"/>
    <p:sldId id="327" r:id="rId5"/>
    <p:sldId id="328" r:id="rId6"/>
    <p:sldId id="325" r:id="rId7"/>
    <p:sldId id="258" r:id="rId8"/>
    <p:sldId id="288" r:id="rId9"/>
    <p:sldId id="259" r:id="rId10"/>
    <p:sldId id="260" r:id="rId11"/>
    <p:sldId id="261" r:id="rId12"/>
    <p:sldId id="262" r:id="rId13"/>
    <p:sldId id="265" r:id="rId14"/>
    <p:sldId id="266" r:id="rId15"/>
    <p:sldId id="269" r:id="rId16"/>
    <p:sldId id="270" r:id="rId17"/>
    <p:sldId id="271" r:id="rId18"/>
    <p:sldId id="272" r:id="rId19"/>
    <p:sldId id="273" r:id="rId20"/>
    <p:sldId id="274" r:id="rId21"/>
    <p:sldId id="281" r:id="rId22"/>
    <p:sldId id="283" r:id="rId23"/>
    <p:sldId id="284" r:id="rId24"/>
    <p:sldId id="287" r:id="rId25"/>
    <p:sldId id="275" r:id="rId26"/>
    <p:sldId id="276" r:id="rId27"/>
    <p:sldId id="289" r:id="rId28"/>
    <p:sldId id="329" r:id="rId29"/>
    <p:sldId id="298" r:id="rId30"/>
    <p:sldId id="299" r:id="rId31"/>
    <p:sldId id="300" r:id="rId32"/>
    <p:sldId id="301" r:id="rId33"/>
    <p:sldId id="302" r:id="rId34"/>
    <p:sldId id="304" r:id="rId35"/>
    <p:sldId id="305" r:id="rId36"/>
    <p:sldId id="308" r:id="rId37"/>
    <p:sldId id="306" r:id="rId38"/>
    <p:sldId id="310" r:id="rId39"/>
    <p:sldId id="313" r:id="rId40"/>
    <p:sldId id="316" r:id="rId41"/>
    <p:sldId id="317" r:id="rId42"/>
    <p:sldId id="319" r:id="rId43"/>
    <p:sldId id="295" r:id="rId44"/>
    <p:sldId id="320" r:id="rId45"/>
    <p:sldId id="321" r:id="rId46"/>
    <p:sldId id="322" r:id="rId47"/>
    <p:sldId id="323" r:id="rId48"/>
    <p:sldId id="324"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494"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20BDF3-6BD4-4837-A558-673A4E9AF339}" type="datetimeFigureOut">
              <a:rPr lang="en-US" smtClean="0"/>
              <a:pPr/>
              <a:t>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8486F-1E34-4536-9FAC-E560DD441D3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20BDF3-6BD4-4837-A558-673A4E9AF339}" type="datetimeFigureOut">
              <a:rPr lang="en-US" smtClean="0"/>
              <a:pPr/>
              <a:t>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8486F-1E34-4536-9FAC-E560DD441D3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20BDF3-6BD4-4837-A558-673A4E9AF339}" type="datetimeFigureOut">
              <a:rPr lang="en-US" smtClean="0"/>
              <a:pPr/>
              <a:t>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8486F-1E34-4536-9FAC-E560DD441D3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20BDF3-6BD4-4837-A558-673A4E9AF339}" type="datetimeFigureOut">
              <a:rPr lang="en-US" smtClean="0"/>
              <a:pPr/>
              <a:t>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8486F-1E34-4536-9FAC-E560DD441D3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20BDF3-6BD4-4837-A558-673A4E9AF339}" type="datetimeFigureOut">
              <a:rPr lang="en-US" smtClean="0"/>
              <a:pPr/>
              <a:t>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8486F-1E34-4536-9FAC-E560DD441D3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20BDF3-6BD4-4837-A558-673A4E9AF339}" type="datetimeFigureOut">
              <a:rPr lang="en-US" smtClean="0"/>
              <a:pPr/>
              <a:t>2/22/2020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A8486F-1E34-4536-9FAC-E560DD441D3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20BDF3-6BD4-4837-A558-673A4E9AF339}" type="datetimeFigureOut">
              <a:rPr lang="en-US" smtClean="0"/>
              <a:pPr/>
              <a:t>2/22/2020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A8486F-1E34-4536-9FAC-E560DD441D3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20BDF3-6BD4-4837-A558-673A4E9AF339}" type="datetimeFigureOut">
              <a:rPr lang="en-US" smtClean="0"/>
              <a:pPr/>
              <a:t>2/22/2020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A8486F-1E34-4536-9FAC-E560DD441D3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20BDF3-6BD4-4837-A558-673A4E9AF339}" type="datetimeFigureOut">
              <a:rPr lang="en-US" smtClean="0"/>
              <a:pPr/>
              <a:t>2/22/2020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A8486F-1E34-4536-9FAC-E560DD441D3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20BDF3-6BD4-4837-A558-673A4E9AF339}" type="datetimeFigureOut">
              <a:rPr lang="en-US" smtClean="0"/>
              <a:pPr/>
              <a:t>2/22/2020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A8486F-1E34-4536-9FAC-E560DD441D3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20BDF3-6BD4-4837-A558-673A4E9AF339}" type="datetimeFigureOut">
              <a:rPr lang="en-US" smtClean="0"/>
              <a:pPr/>
              <a:t>2/22/2020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A8486F-1E34-4536-9FAC-E560DD441D3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20BDF3-6BD4-4837-A558-673A4E9AF339}" type="datetimeFigureOut">
              <a:rPr lang="en-US" smtClean="0"/>
              <a:pPr/>
              <a:t>2/22/2020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A8486F-1E34-4536-9FAC-E560DD441D3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3448050"/>
          </a:xfrm>
        </p:spPr>
        <p:txBody>
          <a:bodyPr>
            <a:normAutofit/>
          </a:bodyPr>
          <a:lstStyle/>
          <a:p>
            <a:r>
              <a:rPr lang="en-US" sz="6000" b="1" dirty="0" smtClean="0">
                <a:solidFill>
                  <a:srgbClr val="FFC000"/>
                </a:solidFill>
              </a:rPr>
              <a:t>ANTIVIRAL DRUGS</a:t>
            </a:r>
            <a:br>
              <a:rPr lang="en-US" sz="6000" b="1" dirty="0" smtClean="0">
                <a:solidFill>
                  <a:srgbClr val="FFC000"/>
                </a:solidFill>
              </a:rPr>
            </a:br>
            <a:endParaRPr lang="en-US" sz="6000" b="1" dirty="0">
              <a:solidFill>
                <a:srgbClr val="FFC000"/>
              </a:solidFill>
            </a:endParaRPr>
          </a:p>
        </p:txBody>
      </p:sp>
      <p:sp>
        <p:nvSpPr>
          <p:cNvPr id="3" name="Subtitle 2"/>
          <p:cNvSpPr>
            <a:spLocks noGrp="1"/>
          </p:cNvSpPr>
          <p:nvPr>
            <p:ph type="subTitle" idx="1"/>
          </p:nvPr>
        </p:nvSpPr>
        <p:spPr/>
        <p:txBody>
          <a:bodyPr>
            <a:noAutofit/>
          </a:bodyPr>
          <a:lstStyle/>
          <a:p>
            <a:r>
              <a:rPr lang="en-US" sz="3600" b="1" dirty="0" smtClean="0">
                <a:solidFill>
                  <a:srgbClr val="7030A0"/>
                </a:solidFill>
              </a:rPr>
              <a:t>UZIMA UNIVERSITY COLLEGE</a:t>
            </a:r>
            <a:endParaRPr lang="en-US" sz="3600" b="1" dirty="0">
              <a:solidFill>
                <a:srgbClr val="7030A0"/>
              </a:solidFill>
            </a:endParaRPr>
          </a:p>
          <a:p>
            <a:r>
              <a:rPr lang="en-US" sz="3600" b="1" dirty="0" smtClean="0">
                <a:solidFill>
                  <a:srgbClr val="00B050"/>
                </a:solidFill>
              </a:rPr>
              <a:t>DR. CALEB OKOTH</a:t>
            </a:r>
          </a:p>
          <a:p>
            <a:endParaRPr lang="en-US" sz="3600" b="1" dirty="0" smtClean="0">
              <a:solidFill>
                <a:srgbClr val="92D050"/>
              </a:solidFill>
            </a:endParaRPr>
          </a:p>
        </p:txBody>
      </p:sp>
      <p:pic>
        <p:nvPicPr>
          <p:cNvPr id="4" name="Picture 2" descr="RELENZA-ZANAMIVIR"/>
          <p:cNvPicPr>
            <a:picLocks noChangeAspect="1" noChangeArrowheads="1"/>
          </p:cNvPicPr>
          <p:nvPr/>
        </p:nvPicPr>
        <p:blipFill>
          <a:blip r:embed="rId2"/>
          <a:srcRect/>
          <a:stretch>
            <a:fillRect/>
          </a:stretch>
        </p:blipFill>
        <p:spPr bwMode="auto">
          <a:xfrm>
            <a:off x="1739900" y="1828800"/>
            <a:ext cx="2540000" cy="2057400"/>
          </a:xfrm>
          <a:prstGeom prst="rect">
            <a:avLst/>
          </a:prstGeom>
          <a:noFill/>
        </p:spPr>
      </p:pic>
      <p:pic>
        <p:nvPicPr>
          <p:cNvPr id="5" name="Picture 3" descr="oseltamivir"/>
          <p:cNvPicPr>
            <a:picLocks noChangeAspect="1" noChangeArrowheads="1"/>
          </p:cNvPicPr>
          <p:nvPr/>
        </p:nvPicPr>
        <p:blipFill>
          <a:blip r:embed="rId3"/>
          <a:srcRect/>
          <a:stretch>
            <a:fillRect/>
          </a:stretch>
        </p:blipFill>
        <p:spPr bwMode="auto">
          <a:xfrm>
            <a:off x="5029200" y="1762126"/>
            <a:ext cx="2895600" cy="19812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2800" b="1" dirty="0" smtClean="0"/>
              <a:t>NRTI</a:t>
            </a:r>
            <a:r>
              <a:rPr lang="en-US" sz="2800" dirty="0" smtClean="0"/>
              <a:t> </a:t>
            </a:r>
            <a:endParaRPr lang="en-US" sz="2800" dirty="0"/>
          </a:p>
        </p:txBody>
      </p:sp>
      <p:sp>
        <p:nvSpPr>
          <p:cNvPr id="3" name="Content Placeholder 2"/>
          <p:cNvSpPr>
            <a:spLocks noGrp="1"/>
          </p:cNvSpPr>
          <p:nvPr>
            <p:ph idx="1"/>
          </p:nvPr>
        </p:nvSpPr>
        <p:spPr>
          <a:xfrm>
            <a:off x="152400" y="914400"/>
            <a:ext cx="8991600" cy="5791200"/>
          </a:xfrm>
        </p:spPr>
        <p:txBody>
          <a:bodyPr>
            <a:normAutofit/>
          </a:bodyPr>
          <a:lstStyle/>
          <a:p>
            <a:pPr marL="0" indent="0">
              <a:buNone/>
            </a:pPr>
            <a:r>
              <a:rPr lang="en-US" sz="2400" dirty="0" smtClean="0"/>
              <a:t>   1. </a:t>
            </a:r>
            <a:r>
              <a:rPr lang="en-US" sz="2400" u="sng" dirty="0" smtClean="0"/>
              <a:t> </a:t>
            </a:r>
            <a:r>
              <a:rPr lang="en-US" sz="2400" b="1" u="sng" dirty="0" err="1" smtClean="0"/>
              <a:t>Zidovudine</a:t>
            </a:r>
            <a:endParaRPr lang="en-US" sz="2400" b="1" u="sng" dirty="0" smtClean="0"/>
          </a:p>
          <a:p>
            <a:r>
              <a:rPr lang="en-US" sz="2400" dirty="0" smtClean="0"/>
              <a:t>It is an analogue of thymidine</a:t>
            </a:r>
          </a:p>
          <a:p>
            <a:pPr marL="0" indent="0">
              <a:buNone/>
            </a:pPr>
            <a:r>
              <a:rPr lang="en-US" sz="2400" dirty="0" smtClean="0"/>
              <a:t>     </a:t>
            </a:r>
            <a:r>
              <a:rPr lang="en-US" sz="2400" b="1" dirty="0" smtClean="0"/>
              <a:t>Indication</a:t>
            </a:r>
          </a:p>
          <a:p>
            <a:r>
              <a:rPr lang="en-US" sz="2400" dirty="0" smtClean="0"/>
              <a:t>Serous manifestation of HIV in patients with AIDS or AIDS related complex</a:t>
            </a:r>
          </a:p>
          <a:p>
            <a:r>
              <a:rPr lang="en-US" sz="2400" dirty="0" smtClean="0"/>
              <a:t>Early symptomatic and asymptomatic HIV infections when blood markers indicate risk of disease progression</a:t>
            </a:r>
          </a:p>
          <a:p>
            <a:pPr marL="0" indent="0">
              <a:buNone/>
            </a:pPr>
            <a:r>
              <a:rPr lang="en-US" sz="2400" dirty="0" smtClean="0"/>
              <a:t>      </a:t>
            </a:r>
            <a:r>
              <a:rPr lang="en-US" sz="2400" b="1" dirty="0" smtClean="0"/>
              <a:t>Available dosage forms:</a:t>
            </a:r>
            <a:r>
              <a:rPr lang="en-US" sz="2400" dirty="0" smtClean="0"/>
              <a:t> </a:t>
            </a:r>
          </a:p>
          <a:p>
            <a:r>
              <a:rPr lang="en-US" sz="2400" dirty="0" smtClean="0"/>
              <a:t>Oral: 100 mg capsules, 300 mg tablets, 50 mg/5 ml syrup</a:t>
            </a:r>
          </a:p>
          <a:p>
            <a:r>
              <a:rPr lang="en-US" sz="2400" dirty="0" smtClean="0"/>
              <a:t>Parenteral: 10mg/ml injection</a:t>
            </a:r>
          </a:p>
          <a:p>
            <a:pPr marL="0" indent="0">
              <a:buNone/>
            </a:pPr>
            <a:r>
              <a:rPr lang="en-US" sz="2400" dirty="0" smtClean="0"/>
              <a:t>     </a:t>
            </a:r>
            <a:r>
              <a:rPr lang="en-US" sz="2400" b="1" dirty="0" smtClean="0"/>
              <a:t>Dose:</a:t>
            </a:r>
            <a:r>
              <a:rPr lang="en-US" sz="2400" dirty="0" smtClean="0"/>
              <a:t> adult; 200 mg </a:t>
            </a:r>
            <a:r>
              <a:rPr lang="en-US" sz="2400" dirty="0" err="1" smtClean="0"/>
              <a:t>tds</a:t>
            </a:r>
            <a:r>
              <a:rPr lang="en-US" sz="2400" dirty="0" smtClean="0"/>
              <a:t> or 300 mg </a:t>
            </a:r>
            <a:r>
              <a:rPr lang="en-US" sz="2400" dirty="0" err="1" smtClean="0"/>
              <a:t>bd</a:t>
            </a:r>
            <a:endParaRPr lang="en-US" sz="2400" dirty="0" smtClean="0"/>
          </a:p>
          <a:p>
            <a:endParaRPr lang="en-US" sz="2400" dirty="0" smtClean="0"/>
          </a:p>
          <a:p>
            <a:endParaRPr lang="en-US" sz="2400" dirty="0"/>
          </a:p>
          <a:p>
            <a:endParaRPr lang="en-US" sz="2400" dirty="0" smtClean="0"/>
          </a:p>
          <a:p>
            <a:endParaRPr lang="en-US" sz="2400" dirty="0" smtClean="0"/>
          </a:p>
          <a:p>
            <a:endParaRPr lang="en-US" sz="2400" dirty="0"/>
          </a:p>
        </p:txBody>
      </p:sp>
    </p:spTree>
    <p:extLst>
      <p:ext uri="{BB962C8B-B14F-4D97-AF65-F5344CB8AC3E}">
        <p14:creationId xmlns:p14="http://schemas.microsoft.com/office/powerpoint/2010/main" xmlns="" val="5526339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2800" b="1" dirty="0" smtClean="0"/>
              <a:t>NRTI CONT</a:t>
            </a:r>
            <a:endParaRPr lang="en-US" sz="2800" b="1" dirty="0"/>
          </a:p>
        </p:txBody>
      </p:sp>
      <p:sp>
        <p:nvSpPr>
          <p:cNvPr id="3" name="Content Placeholder 2"/>
          <p:cNvSpPr>
            <a:spLocks noGrp="1"/>
          </p:cNvSpPr>
          <p:nvPr>
            <p:ph idx="1"/>
          </p:nvPr>
        </p:nvSpPr>
        <p:spPr>
          <a:xfrm>
            <a:off x="76200" y="838200"/>
            <a:ext cx="8610600" cy="5943600"/>
          </a:xfrm>
        </p:spPr>
        <p:txBody>
          <a:bodyPr>
            <a:normAutofit/>
          </a:bodyPr>
          <a:lstStyle/>
          <a:p>
            <a:pPr marL="0" indent="0">
              <a:buNone/>
            </a:pPr>
            <a:r>
              <a:rPr lang="en-US" sz="2400" dirty="0" smtClean="0"/>
              <a:t>      </a:t>
            </a:r>
            <a:r>
              <a:rPr lang="en-US" sz="2400" b="1" dirty="0" smtClean="0"/>
              <a:t>Adverse effects of </a:t>
            </a:r>
            <a:r>
              <a:rPr lang="en-US" sz="2400" b="1" dirty="0" err="1" smtClean="0"/>
              <a:t>zidovudine</a:t>
            </a:r>
            <a:endParaRPr lang="en-US" sz="2400" b="1" dirty="0" smtClean="0"/>
          </a:p>
          <a:p>
            <a:r>
              <a:rPr lang="en-US" sz="2400" dirty="0" smtClean="0"/>
              <a:t>Common; </a:t>
            </a:r>
            <a:r>
              <a:rPr lang="en-US" sz="2400" dirty="0" err="1" smtClean="0"/>
              <a:t>myelosuppression</a:t>
            </a:r>
            <a:r>
              <a:rPr lang="en-US" sz="2400" dirty="0"/>
              <a:t> </a:t>
            </a:r>
            <a:r>
              <a:rPr lang="en-US" sz="2400" dirty="0" smtClean="0"/>
              <a:t>resulting in anemia or neutropenia</a:t>
            </a:r>
          </a:p>
          <a:p>
            <a:r>
              <a:rPr lang="en-US" sz="2400" dirty="0" smtClean="0"/>
              <a:t>GIT disturbances- nausea , vomiting</a:t>
            </a:r>
          </a:p>
          <a:p>
            <a:r>
              <a:rPr lang="en-US" sz="2400" dirty="0" smtClean="0"/>
              <a:t>Headaches and </a:t>
            </a:r>
            <a:r>
              <a:rPr lang="en-US" sz="2400" dirty="0" smtClean="0"/>
              <a:t>insomnia</a:t>
            </a:r>
            <a:endParaRPr lang="en-US" sz="2400" dirty="0" smtClean="0"/>
          </a:p>
          <a:p>
            <a:pPr marL="0" indent="0">
              <a:buNone/>
            </a:pPr>
            <a:r>
              <a:rPr lang="en-US" sz="2400" dirty="0" smtClean="0"/>
              <a:t>     </a:t>
            </a:r>
            <a:r>
              <a:rPr lang="en-US" sz="2400" b="1" dirty="0" smtClean="0"/>
              <a:t>Management of ADR</a:t>
            </a:r>
          </a:p>
          <a:p>
            <a:r>
              <a:rPr lang="en-US" sz="2400" dirty="0" smtClean="0"/>
              <a:t>Drug withdrawal incase of anemia/change of regimen</a:t>
            </a:r>
          </a:p>
          <a:p>
            <a:r>
              <a:rPr lang="en-US" sz="2400" dirty="0" smtClean="0"/>
              <a:t>Folic acid and ferrous </a:t>
            </a:r>
            <a:r>
              <a:rPr lang="en-US" sz="2400" dirty="0" err="1" smtClean="0"/>
              <a:t>sulphate</a:t>
            </a:r>
            <a:r>
              <a:rPr lang="en-US" sz="2400" dirty="0" smtClean="0"/>
              <a:t> for anemia; transfuse whole blood if severe</a:t>
            </a:r>
          </a:p>
          <a:p>
            <a:pPr marL="0" indent="0">
              <a:buNone/>
            </a:pPr>
            <a:r>
              <a:rPr lang="en-US" sz="2400" dirty="0" smtClean="0"/>
              <a:t>     </a:t>
            </a:r>
            <a:r>
              <a:rPr lang="en-US" sz="2400" b="1" dirty="0" smtClean="0"/>
              <a:t>Contraindications</a:t>
            </a:r>
          </a:p>
          <a:p>
            <a:r>
              <a:rPr lang="en-US" sz="2400" dirty="0" smtClean="0"/>
              <a:t>Anemia</a:t>
            </a:r>
          </a:p>
          <a:p>
            <a:r>
              <a:rPr lang="en-US" sz="2400" dirty="0" err="1" smtClean="0"/>
              <a:t>Myelosuppressive</a:t>
            </a:r>
            <a:r>
              <a:rPr lang="en-US" sz="2400" dirty="0" smtClean="0"/>
              <a:t> disorders</a:t>
            </a:r>
          </a:p>
          <a:p>
            <a:r>
              <a:rPr lang="en-US" sz="2400" dirty="0" smtClean="0"/>
              <a:t>Hypersensitivity to </a:t>
            </a:r>
            <a:r>
              <a:rPr lang="en-US" sz="2400" dirty="0" err="1" smtClean="0"/>
              <a:t>zidovudine</a:t>
            </a:r>
            <a:endParaRPr lang="en-US" sz="2400" dirty="0" smtClean="0"/>
          </a:p>
          <a:p>
            <a:pPr marL="0" indent="0">
              <a:buNone/>
            </a:pPr>
            <a:r>
              <a:rPr lang="en-US" sz="2400" dirty="0" smtClean="0"/>
              <a:t>     </a:t>
            </a:r>
          </a:p>
          <a:p>
            <a:endParaRPr lang="en-US" sz="2400" dirty="0" smtClean="0"/>
          </a:p>
          <a:p>
            <a:pPr marL="0" indent="0">
              <a:buNone/>
            </a:pPr>
            <a:endParaRPr lang="en-US" sz="2400" dirty="0"/>
          </a:p>
        </p:txBody>
      </p:sp>
    </p:spTree>
    <p:extLst>
      <p:ext uri="{BB962C8B-B14F-4D97-AF65-F5344CB8AC3E}">
        <p14:creationId xmlns:p14="http://schemas.microsoft.com/office/powerpoint/2010/main" xmlns="" val="8557820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3200" b="1" dirty="0" smtClean="0"/>
              <a:t>NRTI CONT</a:t>
            </a:r>
            <a:endParaRPr lang="en-US" sz="3200" b="1" dirty="0"/>
          </a:p>
        </p:txBody>
      </p:sp>
      <p:sp>
        <p:nvSpPr>
          <p:cNvPr id="3" name="Content Placeholder 2"/>
          <p:cNvSpPr>
            <a:spLocks noGrp="1"/>
          </p:cNvSpPr>
          <p:nvPr>
            <p:ph idx="1"/>
          </p:nvPr>
        </p:nvSpPr>
        <p:spPr>
          <a:xfrm>
            <a:off x="457200" y="762000"/>
            <a:ext cx="8229600" cy="5943600"/>
          </a:xfrm>
        </p:spPr>
        <p:txBody>
          <a:bodyPr>
            <a:normAutofit/>
          </a:bodyPr>
          <a:lstStyle/>
          <a:p>
            <a:pPr marL="0" indent="0">
              <a:buNone/>
            </a:pPr>
            <a:r>
              <a:rPr lang="en-US" sz="2800" dirty="0" smtClean="0"/>
              <a:t>    </a:t>
            </a:r>
            <a:r>
              <a:rPr lang="en-US" sz="2800" b="1" dirty="0" smtClean="0"/>
              <a:t>Metabolism, half life and excretion</a:t>
            </a:r>
          </a:p>
          <a:p>
            <a:r>
              <a:rPr lang="en-US" sz="2800" dirty="0" smtClean="0"/>
              <a:t>Bioavailability is 60-80% and the peak plasma concentration occurs at 30 minutes. Its half life is 1 hour and intracellular half life of active triphosphate is 3 hours</a:t>
            </a:r>
          </a:p>
          <a:p>
            <a:r>
              <a:rPr lang="en-US" sz="2800" dirty="0" smtClean="0"/>
              <a:t>Most of the drug is metabolized to the inactive </a:t>
            </a:r>
            <a:r>
              <a:rPr lang="en-US" sz="2800" dirty="0" err="1" smtClean="0"/>
              <a:t>glucuronide</a:t>
            </a:r>
            <a:r>
              <a:rPr lang="en-US" sz="2800" dirty="0" smtClean="0"/>
              <a:t> in the liver, only 20% of the active form being excreted in urine.</a:t>
            </a:r>
          </a:p>
          <a:p>
            <a:pPr marL="0" indent="0">
              <a:buNone/>
            </a:pPr>
            <a:endParaRPr lang="en-US" sz="2800" b="1" dirty="0" smtClean="0"/>
          </a:p>
        </p:txBody>
      </p:sp>
    </p:spTree>
    <p:extLst>
      <p:ext uri="{BB962C8B-B14F-4D97-AF65-F5344CB8AC3E}">
        <p14:creationId xmlns:p14="http://schemas.microsoft.com/office/powerpoint/2010/main" xmlns="" val="39709602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2800" b="1" dirty="0" smtClean="0"/>
              <a:t>NRTI CONT</a:t>
            </a:r>
            <a:endParaRPr lang="en-US" sz="2800" b="1" dirty="0"/>
          </a:p>
        </p:txBody>
      </p:sp>
      <p:sp>
        <p:nvSpPr>
          <p:cNvPr id="3" name="Content Placeholder 2"/>
          <p:cNvSpPr>
            <a:spLocks noGrp="1"/>
          </p:cNvSpPr>
          <p:nvPr>
            <p:ph idx="1"/>
          </p:nvPr>
        </p:nvSpPr>
        <p:spPr>
          <a:xfrm>
            <a:off x="457200" y="685800"/>
            <a:ext cx="8229600" cy="6019800"/>
          </a:xfrm>
        </p:spPr>
        <p:txBody>
          <a:bodyPr>
            <a:normAutofit/>
          </a:bodyPr>
          <a:lstStyle/>
          <a:p>
            <a:pPr marL="0" indent="0">
              <a:buNone/>
            </a:pPr>
            <a:r>
              <a:rPr lang="en-US" sz="2400" b="1" dirty="0" smtClean="0"/>
              <a:t>2.</a:t>
            </a:r>
            <a:r>
              <a:rPr lang="en-US" sz="2400" dirty="0" smtClean="0"/>
              <a:t> </a:t>
            </a:r>
            <a:r>
              <a:rPr lang="en-US" sz="2400" b="1" u="sng" dirty="0" smtClean="0"/>
              <a:t>Lamivudine</a:t>
            </a:r>
          </a:p>
          <a:p>
            <a:r>
              <a:rPr lang="en-US" sz="2400" dirty="0" smtClean="0"/>
              <a:t>It is a cytosine analogue</a:t>
            </a:r>
          </a:p>
          <a:p>
            <a:r>
              <a:rPr lang="en-US" sz="2400" b="1" dirty="0" smtClean="0"/>
              <a:t>Indication:</a:t>
            </a:r>
            <a:r>
              <a:rPr lang="en-US" sz="2400" dirty="0" smtClean="0"/>
              <a:t> HIV infection, HBV infections</a:t>
            </a:r>
          </a:p>
          <a:p>
            <a:r>
              <a:rPr lang="en-US" sz="2400" b="1" dirty="0" smtClean="0"/>
              <a:t>Available dosage forms:</a:t>
            </a:r>
            <a:r>
              <a:rPr lang="en-US" sz="2400" dirty="0" smtClean="0"/>
              <a:t> oral: 100, 150 mg tablets, 10mg/ml oral solution. Oral (</a:t>
            </a:r>
            <a:r>
              <a:rPr lang="en-US" sz="2400" dirty="0" err="1" smtClean="0"/>
              <a:t>combivir</a:t>
            </a:r>
            <a:r>
              <a:rPr lang="en-US" sz="2400" dirty="0" smtClean="0"/>
              <a:t>) 150 mg tab in combination with </a:t>
            </a:r>
            <a:r>
              <a:rPr lang="en-US" sz="2400" dirty="0" err="1" smtClean="0"/>
              <a:t>zidovudine</a:t>
            </a:r>
            <a:r>
              <a:rPr lang="en-US" sz="2400" dirty="0" smtClean="0"/>
              <a:t> 300 mg</a:t>
            </a:r>
          </a:p>
          <a:p>
            <a:r>
              <a:rPr lang="en-US" sz="2400" b="1" dirty="0" smtClean="0"/>
              <a:t>Dose:</a:t>
            </a:r>
            <a:r>
              <a:rPr lang="en-US" sz="2400" dirty="0" smtClean="0"/>
              <a:t> 150 mg </a:t>
            </a:r>
            <a:r>
              <a:rPr lang="en-US" sz="2400" dirty="0" err="1" smtClean="0"/>
              <a:t>bd</a:t>
            </a:r>
            <a:r>
              <a:rPr lang="en-US" sz="2400" dirty="0" smtClean="0"/>
              <a:t> or 300 mg od daily depending on weight</a:t>
            </a:r>
          </a:p>
          <a:p>
            <a:pPr marL="0" indent="0">
              <a:buNone/>
            </a:pPr>
            <a:r>
              <a:rPr lang="en-US" sz="2400" dirty="0" smtClean="0"/>
              <a:t> </a:t>
            </a:r>
            <a:r>
              <a:rPr lang="en-US" sz="2400" b="1" dirty="0" smtClean="0"/>
              <a:t>Adverse effects</a:t>
            </a:r>
          </a:p>
          <a:p>
            <a:r>
              <a:rPr lang="en-US" sz="2400" dirty="0" err="1" smtClean="0"/>
              <a:t>Lamivudine</a:t>
            </a:r>
            <a:r>
              <a:rPr lang="en-US" sz="2400" dirty="0" smtClean="0"/>
              <a:t> has excellent safety profiles. Headache, nausea, insomnia and dizziness are rare</a:t>
            </a:r>
          </a:p>
          <a:p>
            <a:pPr marL="0" indent="0">
              <a:buNone/>
            </a:pPr>
            <a:r>
              <a:rPr lang="en-US" sz="2400" dirty="0" smtClean="0"/>
              <a:t>     </a:t>
            </a:r>
            <a:r>
              <a:rPr lang="en-US" sz="2400" b="1" dirty="0" smtClean="0"/>
              <a:t>Contraindications</a:t>
            </a:r>
          </a:p>
          <a:p>
            <a:r>
              <a:rPr lang="en-US" sz="2400" dirty="0" smtClean="0"/>
              <a:t>Patients on </a:t>
            </a:r>
            <a:r>
              <a:rPr lang="en-US" sz="2400" dirty="0" err="1" smtClean="0"/>
              <a:t>zalcitabine</a:t>
            </a:r>
            <a:r>
              <a:rPr lang="en-US" sz="2400" dirty="0" smtClean="0"/>
              <a:t> ( inhibits intracellular </a:t>
            </a:r>
            <a:r>
              <a:rPr lang="en-US" sz="2400" dirty="0" err="1" smtClean="0"/>
              <a:t>phosphorylation</a:t>
            </a:r>
            <a:r>
              <a:rPr lang="en-US" sz="2400" dirty="0" smtClean="0"/>
              <a:t> of </a:t>
            </a:r>
            <a:r>
              <a:rPr lang="en-US" sz="2400" dirty="0" err="1" smtClean="0"/>
              <a:t>lamivudine</a:t>
            </a:r>
            <a:r>
              <a:rPr lang="en-US" sz="2400" dirty="0" smtClean="0"/>
              <a:t>)</a:t>
            </a:r>
          </a:p>
          <a:p>
            <a:endParaRPr lang="en-US" sz="2400" dirty="0" smtClean="0"/>
          </a:p>
          <a:p>
            <a:endParaRPr lang="en-US" sz="2400" dirty="0"/>
          </a:p>
        </p:txBody>
      </p:sp>
    </p:spTree>
    <p:extLst>
      <p:ext uri="{BB962C8B-B14F-4D97-AF65-F5344CB8AC3E}">
        <p14:creationId xmlns:p14="http://schemas.microsoft.com/office/powerpoint/2010/main" xmlns="" val="42645761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3200" dirty="0" smtClean="0"/>
              <a:t>NRTI CONT..</a:t>
            </a:r>
            <a:endParaRPr lang="en-US" sz="3200" dirty="0"/>
          </a:p>
        </p:txBody>
      </p:sp>
      <p:sp>
        <p:nvSpPr>
          <p:cNvPr id="3" name="Content Placeholder 2"/>
          <p:cNvSpPr>
            <a:spLocks noGrp="1"/>
          </p:cNvSpPr>
          <p:nvPr>
            <p:ph idx="1"/>
          </p:nvPr>
        </p:nvSpPr>
        <p:spPr>
          <a:xfrm>
            <a:off x="457200" y="685800"/>
            <a:ext cx="8229600" cy="6019800"/>
          </a:xfrm>
        </p:spPr>
        <p:txBody>
          <a:bodyPr>
            <a:normAutofit/>
          </a:bodyPr>
          <a:lstStyle/>
          <a:p>
            <a:pPr marL="0" indent="0">
              <a:buNone/>
            </a:pPr>
            <a:r>
              <a:rPr lang="en-US" sz="2400" b="1" dirty="0" smtClean="0"/>
              <a:t>Metabolism and excretion</a:t>
            </a:r>
          </a:p>
          <a:p>
            <a:r>
              <a:rPr lang="en-US" sz="2400" dirty="0" smtClean="0"/>
              <a:t>Well absorbed and excreted in urine unchanged</a:t>
            </a:r>
          </a:p>
          <a:p>
            <a:r>
              <a:rPr lang="en-US" sz="2400" dirty="0" smtClean="0"/>
              <a:t>Mean elimination half life is 2.5 hours, intracellular half life of active metabolite in HIV infected cell line is 10.5-15.5 hours and HBV cell line is 17-19 hours</a:t>
            </a:r>
          </a:p>
          <a:p>
            <a:endParaRPr lang="en-US" sz="2400" dirty="0"/>
          </a:p>
        </p:txBody>
      </p:sp>
    </p:spTree>
    <p:extLst>
      <p:ext uri="{BB962C8B-B14F-4D97-AF65-F5344CB8AC3E}">
        <p14:creationId xmlns:p14="http://schemas.microsoft.com/office/powerpoint/2010/main" xmlns="" val="40748330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2400" dirty="0" smtClean="0"/>
              <a:t>NRTI CONT</a:t>
            </a:r>
            <a:endParaRPr lang="en-US" sz="2400" dirty="0"/>
          </a:p>
        </p:txBody>
      </p:sp>
      <p:sp>
        <p:nvSpPr>
          <p:cNvPr id="3" name="Content Placeholder 2"/>
          <p:cNvSpPr>
            <a:spLocks noGrp="1"/>
          </p:cNvSpPr>
          <p:nvPr>
            <p:ph idx="1"/>
          </p:nvPr>
        </p:nvSpPr>
        <p:spPr>
          <a:xfrm>
            <a:off x="457200" y="647700"/>
            <a:ext cx="8229600" cy="6057900"/>
          </a:xfrm>
        </p:spPr>
        <p:txBody>
          <a:bodyPr>
            <a:normAutofit lnSpcReduction="10000"/>
          </a:bodyPr>
          <a:lstStyle/>
          <a:p>
            <a:pPr marL="0" indent="0">
              <a:buNone/>
            </a:pPr>
            <a:r>
              <a:rPr lang="en-US" sz="2400" b="1" dirty="0" smtClean="0"/>
              <a:t>   3. </a:t>
            </a:r>
            <a:r>
              <a:rPr lang="en-US" sz="2400" b="1" u="sng" dirty="0" smtClean="0"/>
              <a:t>STAVUDINE</a:t>
            </a:r>
          </a:p>
          <a:p>
            <a:pPr marL="0" indent="0">
              <a:buNone/>
            </a:pPr>
            <a:r>
              <a:rPr lang="en-US" sz="2400" dirty="0" smtClean="0"/>
              <a:t>     </a:t>
            </a:r>
            <a:r>
              <a:rPr lang="en-US" sz="2400" b="1" dirty="0" smtClean="0"/>
              <a:t>Indications</a:t>
            </a:r>
          </a:p>
          <a:p>
            <a:r>
              <a:rPr lang="en-US" sz="2400" dirty="0" smtClean="0"/>
              <a:t>HIV infections</a:t>
            </a:r>
          </a:p>
          <a:p>
            <a:r>
              <a:rPr lang="en-US" sz="2400" b="1" dirty="0" smtClean="0"/>
              <a:t>Dose:</a:t>
            </a:r>
            <a:r>
              <a:rPr lang="en-US" sz="2400" dirty="0" smtClean="0"/>
              <a:t> 30-40 mg </a:t>
            </a:r>
            <a:r>
              <a:rPr lang="en-US" sz="2400" dirty="0" err="1" smtClean="0"/>
              <a:t>bd</a:t>
            </a:r>
            <a:r>
              <a:rPr lang="en-US" sz="2400" dirty="0" smtClean="0"/>
              <a:t>, depending on the weight</a:t>
            </a:r>
          </a:p>
          <a:p>
            <a:pPr marL="0" indent="0">
              <a:buNone/>
            </a:pPr>
            <a:r>
              <a:rPr lang="en-US" sz="2400" dirty="0" smtClean="0"/>
              <a:t>     </a:t>
            </a:r>
            <a:r>
              <a:rPr lang="en-US" sz="2400" b="1" dirty="0" smtClean="0"/>
              <a:t>Adverse effects</a:t>
            </a:r>
          </a:p>
          <a:p>
            <a:r>
              <a:rPr lang="en-US" sz="2400" dirty="0" smtClean="0"/>
              <a:t>Neuropathy</a:t>
            </a:r>
          </a:p>
          <a:p>
            <a:r>
              <a:rPr lang="en-US" sz="2400" dirty="0" smtClean="0"/>
              <a:t>Arthralgia</a:t>
            </a:r>
          </a:p>
          <a:p>
            <a:r>
              <a:rPr lang="en-US" sz="2400" dirty="0" smtClean="0"/>
              <a:t>Pancreatitis</a:t>
            </a:r>
          </a:p>
          <a:p>
            <a:r>
              <a:rPr lang="en-US" sz="2400" dirty="0" smtClean="0"/>
              <a:t>Serum elevation of aminotransferase</a:t>
            </a:r>
          </a:p>
          <a:p>
            <a:r>
              <a:rPr lang="en-US" sz="2400" dirty="0" err="1" smtClean="0"/>
              <a:t>Lipodystrophy</a:t>
            </a:r>
            <a:r>
              <a:rPr lang="en-US" sz="2400" dirty="0" smtClean="0"/>
              <a:t> </a:t>
            </a:r>
          </a:p>
          <a:p>
            <a:pPr marL="0" indent="0">
              <a:buNone/>
            </a:pPr>
            <a:r>
              <a:rPr lang="en-US" sz="2400" dirty="0" smtClean="0"/>
              <a:t>     </a:t>
            </a:r>
            <a:r>
              <a:rPr lang="en-US" sz="2400" b="1" dirty="0" smtClean="0"/>
              <a:t>Management of ADRs</a:t>
            </a:r>
          </a:p>
          <a:p>
            <a:r>
              <a:rPr lang="en-US" sz="2400" dirty="0" smtClean="0"/>
              <a:t>Pyridoxine 50 mg od fro neuropathy</a:t>
            </a:r>
          </a:p>
          <a:p>
            <a:pPr marL="0" indent="0">
              <a:buNone/>
            </a:pPr>
            <a:r>
              <a:rPr lang="en-US" sz="2400" dirty="0" smtClean="0"/>
              <a:t>     </a:t>
            </a:r>
            <a:r>
              <a:rPr lang="en-US" sz="2400" b="1" dirty="0" smtClean="0"/>
              <a:t>Contraindications</a:t>
            </a:r>
          </a:p>
          <a:p>
            <a:r>
              <a:rPr lang="en-US" sz="2400" dirty="0" smtClean="0"/>
              <a:t>Patients on neuropathic inducing drugs such as </a:t>
            </a:r>
            <a:r>
              <a:rPr lang="en-US" sz="2400" dirty="0" err="1" smtClean="0"/>
              <a:t>zalcitabine</a:t>
            </a:r>
            <a:r>
              <a:rPr lang="en-US" sz="2400" dirty="0" smtClean="0"/>
              <a:t> , isoniazid and </a:t>
            </a:r>
            <a:r>
              <a:rPr lang="en-US" sz="2400" dirty="0" err="1" smtClean="0"/>
              <a:t>didanosine</a:t>
            </a:r>
            <a:endParaRPr lang="en-US" sz="2400" dirty="0" smtClean="0"/>
          </a:p>
          <a:p>
            <a:endParaRPr lang="en-US" sz="2400" dirty="0"/>
          </a:p>
        </p:txBody>
      </p:sp>
    </p:spTree>
    <p:extLst>
      <p:ext uri="{BB962C8B-B14F-4D97-AF65-F5344CB8AC3E}">
        <p14:creationId xmlns:p14="http://schemas.microsoft.com/office/powerpoint/2010/main" xmlns="" val="41806561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2800" dirty="0" smtClean="0"/>
              <a:t>NRTI CINT…</a:t>
            </a:r>
            <a:endParaRPr lang="en-US" sz="2800" dirty="0"/>
          </a:p>
        </p:txBody>
      </p:sp>
      <p:sp>
        <p:nvSpPr>
          <p:cNvPr id="3" name="Content Placeholder 2"/>
          <p:cNvSpPr>
            <a:spLocks noGrp="1"/>
          </p:cNvSpPr>
          <p:nvPr>
            <p:ph idx="1"/>
          </p:nvPr>
        </p:nvSpPr>
        <p:spPr>
          <a:xfrm>
            <a:off x="457200" y="609600"/>
            <a:ext cx="8229600" cy="5516563"/>
          </a:xfrm>
        </p:spPr>
        <p:txBody>
          <a:bodyPr>
            <a:normAutofit/>
          </a:bodyPr>
          <a:lstStyle/>
          <a:p>
            <a:pPr marL="0" indent="0">
              <a:buNone/>
            </a:pPr>
            <a:endParaRPr lang="en-US" sz="2400" dirty="0" smtClean="0"/>
          </a:p>
          <a:p>
            <a:pPr marL="0" indent="0">
              <a:buNone/>
            </a:pPr>
            <a:r>
              <a:rPr lang="en-US" sz="2400" dirty="0" smtClean="0"/>
              <a:t>     </a:t>
            </a:r>
            <a:r>
              <a:rPr lang="en-US" sz="2400" b="1" dirty="0" smtClean="0"/>
              <a:t>Metabolism, half-life and excretion</a:t>
            </a:r>
          </a:p>
          <a:p>
            <a:r>
              <a:rPr lang="en-US" sz="2400" dirty="0" smtClean="0"/>
              <a:t>Plasma half life is 1.22 hours; intracellular half life is 3.5 hours</a:t>
            </a:r>
          </a:p>
          <a:p>
            <a:r>
              <a:rPr lang="en-US" sz="2400" dirty="0" smtClean="0"/>
              <a:t>Excretion is by active tubular secretion and glomerular filtration</a:t>
            </a:r>
          </a:p>
          <a:p>
            <a:r>
              <a:rPr lang="en-US" sz="2400" dirty="0" smtClean="0"/>
              <a:t>High oral bioavailability, 80% that is not food dependent</a:t>
            </a:r>
          </a:p>
          <a:p>
            <a:pPr marL="0" indent="0">
              <a:buNone/>
            </a:pPr>
            <a:r>
              <a:rPr lang="en-US" sz="2400" dirty="0" smtClean="0"/>
              <a:t>    4. </a:t>
            </a:r>
            <a:r>
              <a:rPr lang="en-US" sz="2400" b="1" u="sng" dirty="0" smtClean="0"/>
              <a:t>ABACAVIR</a:t>
            </a:r>
          </a:p>
          <a:p>
            <a:pPr marL="0" indent="0">
              <a:buNone/>
            </a:pPr>
            <a:r>
              <a:rPr lang="en-US" sz="2400" dirty="0" smtClean="0"/>
              <a:t>It’s a </a:t>
            </a:r>
            <a:r>
              <a:rPr lang="en-US" sz="2400" dirty="0" err="1" smtClean="0"/>
              <a:t>guanosine</a:t>
            </a:r>
            <a:r>
              <a:rPr lang="en-US" sz="2400" dirty="0" smtClean="0"/>
              <a:t> analogue</a:t>
            </a:r>
          </a:p>
          <a:p>
            <a:pPr marL="0" indent="0">
              <a:buNone/>
            </a:pPr>
            <a:r>
              <a:rPr lang="en-US" sz="2400" dirty="0" smtClean="0"/>
              <a:t>      </a:t>
            </a:r>
            <a:r>
              <a:rPr lang="en-US" sz="2400" b="1" dirty="0" smtClean="0"/>
              <a:t>Indications</a:t>
            </a:r>
          </a:p>
          <a:p>
            <a:r>
              <a:rPr lang="en-US" sz="2400" dirty="0" smtClean="0"/>
              <a:t>HIV infections in combination with other </a:t>
            </a:r>
            <a:r>
              <a:rPr lang="en-US" sz="2400" dirty="0" err="1" smtClean="0"/>
              <a:t>antiretrovirals</a:t>
            </a:r>
            <a:endParaRPr lang="en-US" sz="2400" dirty="0" smtClean="0"/>
          </a:p>
          <a:p>
            <a:pPr marL="0" indent="0">
              <a:buNone/>
            </a:pPr>
            <a:endParaRPr lang="en-US" sz="2400" dirty="0" smtClean="0"/>
          </a:p>
          <a:p>
            <a:r>
              <a:rPr lang="en-US" sz="2400" b="1" dirty="0" smtClean="0"/>
              <a:t>Dose: </a:t>
            </a:r>
            <a:r>
              <a:rPr lang="en-US" sz="2400" dirty="0" smtClean="0"/>
              <a:t>300 mg </a:t>
            </a:r>
            <a:r>
              <a:rPr lang="en-US" sz="2400" dirty="0" err="1" smtClean="0"/>
              <a:t>bd</a:t>
            </a:r>
            <a:endParaRPr lang="en-US" sz="2400" dirty="0" smtClean="0"/>
          </a:p>
          <a:p>
            <a:pPr marL="0" indent="0">
              <a:buNone/>
            </a:pPr>
            <a:endParaRPr lang="en-US" sz="2400" dirty="0" smtClean="0"/>
          </a:p>
          <a:p>
            <a:endParaRPr lang="en-US" sz="2400" dirty="0" smtClean="0"/>
          </a:p>
          <a:p>
            <a:endParaRPr lang="en-US" sz="2400" dirty="0" smtClean="0"/>
          </a:p>
        </p:txBody>
      </p:sp>
    </p:spTree>
    <p:extLst>
      <p:ext uri="{BB962C8B-B14F-4D97-AF65-F5344CB8AC3E}">
        <p14:creationId xmlns:p14="http://schemas.microsoft.com/office/powerpoint/2010/main" xmlns="" val="39031731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2800" b="1" dirty="0" smtClean="0"/>
              <a:t>NRTI CONT…</a:t>
            </a:r>
            <a:endParaRPr lang="en-US" sz="2800" b="1" dirty="0"/>
          </a:p>
        </p:txBody>
      </p:sp>
      <p:sp>
        <p:nvSpPr>
          <p:cNvPr id="3" name="Content Placeholder 2"/>
          <p:cNvSpPr>
            <a:spLocks noGrp="1"/>
          </p:cNvSpPr>
          <p:nvPr>
            <p:ph idx="1"/>
          </p:nvPr>
        </p:nvSpPr>
        <p:spPr>
          <a:xfrm>
            <a:off x="0" y="609600"/>
            <a:ext cx="9144000" cy="6248400"/>
          </a:xfrm>
        </p:spPr>
        <p:txBody>
          <a:bodyPr>
            <a:normAutofit/>
          </a:bodyPr>
          <a:lstStyle/>
          <a:p>
            <a:pPr marL="0" indent="0">
              <a:buNone/>
            </a:pPr>
            <a:r>
              <a:rPr lang="en-US" sz="2400" dirty="0" smtClean="0"/>
              <a:t>      </a:t>
            </a:r>
            <a:r>
              <a:rPr lang="en-US" sz="2400" b="1" dirty="0" smtClean="0"/>
              <a:t>Adverse effects</a:t>
            </a:r>
          </a:p>
          <a:p>
            <a:r>
              <a:rPr lang="en-US" sz="2400" dirty="0" smtClean="0"/>
              <a:t>Hypersensitivity reactions 2-5%</a:t>
            </a:r>
          </a:p>
          <a:p>
            <a:r>
              <a:rPr lang="en-US" sz="2400" dirty="0" smtClean="0"/>
              <a:t>Fever, malaise and GIT complaints occurs within first 6 weeks of therapy</a:t>
            </a:r>
          </a:p>
          <a:p>
            <a:r>
              <a:rPr lang="en-US" sz="2400" dirty="0" smtClean="0"/>
              <a:t>Rash</a:t>
            </a:r>
          </a:p>
          <a:p>
            <a:r>
              <a:rPr lang="en-US" sz="2400" dirty="0" smtClean="0"/>
              <a:t>Nausea, vomiting and diarrhea</a:t>
            </a:r>
          </a:p>
          <a:p>
            <a:r>
              <a:rPr lang="en-US" sz="2400" dirty="0" smtClean="0"/>
              <a:t>Headache and fatigue</a:t>
            </a:r>
          </a:p>
          <a:p>
            <a:r>
              <a:rPr lang="en-US" sz="2400" dirty="0" smtClean="0"/>
              <a:t>Pancreatitis, rare</a:t>
            </a:r>
          </a:p>
          <a:p>
            <a:r>
              <a:rPr lang="en-US" sz="2400" dirty="0" smtClean="0"/>
              <a:t>Hyperglycemia, rare</a:t>
            </a:r>
          </a:p>
          <a:p>
            <a:r>
              <a:rPr lang="en-US" sz="2400" dirty="0" smtClean="0"/>
              <a:t>Hypertriglyceridemia, rare</a:t>
            </a:r>
          </a:p>
          <a:p>
            <a:pPr marL="0" indent="0">
              <a:buNone/>
            </a:pPr>
            <a:r>
              <a:rPr lang="en-US" sz="2400" dirty="0" smtClean="0"/>
              <a:t>     </a:t>
            </a:r>
            <a:r>
              <a:rPr lang="en-US" sz="2400" b="1" dirty="0" smtClean="0"/>
              <a:t>Half-life, metabolism and excretion</a:t>
            </a:r>
          </a:p>
          <a:p>
            <a:r>
              <a:rPr lang="en-US" sz="2400" dirty="0" smtClean="0"/>
              <a:t>Elimination half life is 1.5 hours</a:t>
            </a:r>
          </a:p>
          <a:p>
            <a:r>
              <a:rPr lang="en-US" sz="2400" dirty="0" smtClean="0"/>
              <a:t>Metabolized by alcohol dehydrogenase and </a:t>
            </a:r>
            <a:r>
              <a:rPr lang="en-US" sz="2400" dirty="0" err="1" smtClean="0"/>
              <a:t>glucuronyl</a:t>
            </a:r>
            <a:r>
              <a:rPr lang="en-US" sz="2400" dirty="0" smtClean="0"/>
              <a:t> </a:t>
            </a:r>
            <a:r>
              <a:rPr lang="en-US" sz="2400" dirty="0" err="1" smtClean="0"/>
              <a:t>transferase</a:t>
            </a:r>
            <a:r>
              <a:rPr lang="en-US" sz="2400" dirty="0" smtClean="0"/>
              <a:t> to inactive metabolites that are eliminated primarily in the liver</a:t>
            </a:r>
          </a:p>
          <a:p>
            <a:endParaRPr lang="en-US" sz="2400" dirty="0" smtClean="0"/>
          </a:p>
          <a:p>
            <a:endParaRPr lang="en-US" sz="2400" dirty="0"/>
          </a:p>
        </p:txBody>
      </p:sp>
    </p:spTree>
    <p:extLst>
      <p:ext uri="{BB962C8B-B14F-4D97-AF65-F5344CB8AC3E}">
        <p14:creationId xmlns:p14="http://schemas.microsoft.com/office/powerpoint/2010/main" xmlns="" val="42358411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2800" b="1" dirty="0" smtClean="0"/>
              <a:t>NUCLEOTIDE REVERSE TRANSCRIPTASE INHIBITORS</a:t>
            </a:r>
            <a:endParaRPr lang="en-US" sz="2800" b="1" dirty="0"/>
          </a:p>
        </p:txBody>
      </p:sp>
      <p:sp>
        <p:nvSpPr>
          <p:cNvPr id="3" name="Content Placeholder 2"/>
          <p:cNvSpPr>
            <a:spLocks noGrp="1"/>
          </p:cNvSpPr>
          <p:nvPr>
            <p:ph idx="1"/>
          </p:nvPr>
        </p:nvSpPr>
        <p:spPr>
          <a:xfrm>
            <a:off x="457200" y="685800"/>
            <a:ext cx="8229600" cy="5943600"/>
          </a:xfrm>
        </p:spPr>
        <p:txBody>
          <a:bodyPr>
            <a:normAutofit/>
          </a:bodyPr>
          <a:lstStyle/>
          <a:p>
            <a:pPr marL="0" indent="0">
              <a:buNone/>
            </a:pPr>
            <a:r>
              <a:rPr lang="en-US" sz="2400" dirty="0" smtClean="0"/>
              <a:t>     </a:t>
            </a:r>
            <a:r>
              <a:rPr lang="en-US" sz="2400" b="1" u="sng" dirty="0" smtClean="0"/>
              <a:t>TENOFOVIR (TDF)</a:t>
            </a:r>
          </a:p>
          <a:p>
            <a:r>
              <a:rPr lang="en-US" sz="2400" dirty="0" err="1" smtClean="0"/>
              <a:t>Tenofovir</a:t>
            </a:r>
            <a:r>
              <a:rPr lang="en-US" sz="2400" dirty="0" smtClean="0"/>
              <a:t> </a:t>
            </a:r>
            <a:r>
              <a:rPr lang="en-US" sz="2400" dirty="0" err="1" smtClean="0"/>
              <a:t>disoproxil</a:t>
            </a:r>
            <a:r>
              <a:rPr lang="en-US" sz="2400" dirty="0" smtClean="0"/>
              <a:t> </a:t>
            </a:r>
            <a:r>
              <a:rPr lang="en-US" sz="2400" dirty="0" err="1" smtClean="0"/>
              <a:t>fumarate</a:t>
            </a:r>
            <a:r>
              <a:rPr lang="en-US" sz="2400" dirty="0" smtClean="0"/>
              <a:t> is a pro drug that is converted in vivo to </a:t>
            </a:r>
            <a:r>
              <a:rPr lang="en-US" sz="2400" dirty="0" err="1" smtClean="0"/>
              <a:t>tenofovir</a:t>
            </a:r>
            <a:r>
              <a:rPr lang="en-US" sz="2400" dirty="0" smtClean="0"/>
              <a:t>, an acyclic nucleoside phosphate (nucleotide) analogue of adenosine</a:t>
            </a:r>
          </a:p>
          <a:p>
            <a:pPr marL="0" indent="0">
              <a:buNone/>
            </a:pPr>
            <a:r>
              <a:rPr lang="en-US" sz="2400" dirty="0" smtClean="0"/>
              <a:t>     </a:t>
            </a:r>
            <a:r>
              <a:rPr lang="en-US" sz="2400" b="1" dirty="0" smtClean="0"/>
              <a:t>Mechanism of action</a:t>
            </a:r>
          </a:p>
          <a:p>
            <a:r>
              <a:rPr lang="en-US" sz="2400" dirty="0" smtClean="0"/>
              <a:t>Competitively inhibits HIV reverse transcriptase and causes chain termination after incorporation of DNA. </a:t>
            </a:r>
          </a:p>
          <a:p>
            <a:pPr marL="0" indent="0">
              <a:buNone/>
            </a:pPr>
            <a:r>
              <a:rPr lang="en-US" sz="2400" dirty="0" smtClean="0"/>
              <a:t>     </a:t>
            </a:r>
            <a:r>
              <a:rPr lang="en-US" sz="2400" b="1" dirty="0" smtClean="0"/>
              <a:t>Indications</a:t>
            </a:r>
          </a:p>
          <a:p>
            <a:r>
              <a:rPr lang="en-US" sz="2400" dirty="0" smtClean="0"/>
              <a:t>HIV infection together with other </a:t>
            </a:r>
            <a:r>
              <a:rPr lang="en-US" sz="2400" dirty="0" err="1" smtClean="0"/>
              <a:t>antiretrovirals</a:t>
            </a:r>
            <a:endParaRPr lang="en-US" sz="2400" dirty="0" smtClean="0"/>
          </a:p>
          <a:p>
            <a:r>
              <a:rPr lang="en-US" sz="2400" dirty="0" smtClean="0"/>
              <a:t>Pre-exposure prophylaxis alone or in combination with </a:t>
            </a:r>
            <a:r>
              <a:rPr lang="en-US" sz="2400" dirty="0" err="1" smtClean="0"/>
              <a:t>emtricitabine</a:t>
            </a:r>
            <a:endParaRPr lang="en-US" sz="2400" dirty="0" smtClean="0"/>
          </a:p>
          <a:p>
            <a:pPr marL="0" indent="0">
              <a:buNone/>
            </a:pPr>
            <a:r>
              <a:rPr lang="en-US" sz="2400" dirty="0" smtClean="0"/>
              <a:t>      </a:t>
            </a:r>
            <a:r>
              <a:rPr lang="en-US" sz="2400" b="1" dirty="0" smtClean="0"/>
              <a:t>Available dosage forms:</a:t>
            </a:r>
            <a:r>
              <a:rPr lang="en-US" sz="2400" dirty="0" smtClean="0"/>
              <a:t> 300 mg tablets</a:t>
            </a:r>
          </a:p>
          <a:p>
            <a:pPr marL="0" indent="0">
              <a:buNone/>
            </a:pPr>
            <a:r>
              <a:rPr lang="en-US" sz="2400" dirty="0" smtClean="0"/>
              <a:t>      </a:t>
            </a:r>
            <a:r>
              <a:rPr lang="en-US" sz="2400" b="1" dirty="0" smtClean="0"/>
              <a:t>Dose:</a:t>
            </a:r>
            <a:r>
              <a:rPr lang="en-US" sz="2400" dirty="0" smtClean="0"/>
              <a:t> 300 mg </a:t>
            </a:r>
            <a:r>
              <a:rPr lang="en-US" sz="2400" dirty="0"/>
              <a:t>o</a:t>
            </a:r>
            <a:r>
              <a:rPr lang="en-US" sz="2400" dirty="0" smtClean="0"/>
              <a:t>d</a:t>
            </a:r>
          </a:p>
          <a:p>
            <a:pPr marL="0" indent="0">
              <a:buNone/>
            </a:pPr>
            <a:endParaRPr lang="en-US" sz="2400" dirty="0" smtClean="0"/>
          </a:p>
          <a:p>
            <a:endParaRPr lang="en-US" sz="2400" dirty="0" smtClean="0"/>
          </a:p>
          <a:p>
            <a:endParaRPr lang="en-US" sz="2400" dirty="0" smtClean="0"/>
          </a:p>
          <a:p>
            <a:endParaRPr lang="en-US" sz="2400" dirty="0"/>
          </a:p>
        </p:txBody>
      </p:sp>
    </p:spTree>
    <p:extLst>
      <p:ext uri="{BB962C8B-B14F-4D97-AF65-F5344CB8AC3E}">
        <p14:creationId xmlns:p14="http://schemas.microsoft.com/office/powerpoint/2010/main" xmlns="" val="1392911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2400" b="1" dirty="0" smtClean="0"/>
              <a:t>NUCLEOTIDE REVERSE TRANSCRIPTASE INHIBITOR</a:t>
            </a:r>
            <a:endParaRPr lang="en-US" sz="2400" b="1" dirty="0"/>
          </a:p>
        </p:txBody>
      </p:sp>
      <p:sp>
        <p:nvSpPr>
          <p:cNvPr id="3" name="Content Placeholder 2"/>
          <p:cNvSpPr>
            <a:spLocks noGrp="1"/>
          </p:cNvSpPr>
          <p:nvPr>
            <p:ph idx="1"/>
          </p:nvPr>
        </p:nvSpPr>
        <p:spPr>
          <a:xfrm>
            <a:off x="457200" y="609600"/>
            <a:ext cx="8229600" cy="5516563"/>
          </a:xfrm>
        </p:spPr>
        <p:txBody>
          <a:bodyPr>
            <a:normAutofit/>
          </a:bodyPr>
          <a:lstStyle/>
          <a:p>
            <a:pPr marL="0" indent="0">
              <a:buNone/>
            </a:pPr>
            <a:r>
              <a:rPr lang="en-US" sz="2400" dirty="0"/>
              <a:t> </a:t>
            </a:r>
            <a:r>
              <a:rPr lang="en-US" sz="2400" dirty="0" smtClean="0"/>
              <a:t> </a:t>
            </a:r>
            <a:r>
              <a:rPr lang="en-US" sz="2400" b="1" dirty="0" smtClean="0"/>
              <a:t>   </a:t>
            </a:r>
            <a:r>
              <a:rPr lang="en-US" sz="2400" b="1" dirty="0"/>
              <a:t>Adverse effects</a:t>
            </a:r>
          </a:p>
          <a:p>
            <a:r>
              <a:rPr lang="en-US" sz="2400" dirty="0"/>
              <a:t>GIT effects; nausea, vomiting, diarrhea and </a:t>
            </a:r>
            <a:r>
              <a:rPr lang="en-US" sz="2400" dirty="0" smtClean="0"/>
              <a:t>flatulence, renal </a:t>
            </a:r>
            <a:r>
              <a:rPr lang="en-US" sz="2400" dirty="0" err="1" smtClean="0"/>
              <a:t>impairement</a:t>
            </a:r>
            <a:r>
              <a:rPr lang="en-US" sz="2400" dirty="0" smtClean="0"/>
              <a:t>.</a:t>
            </a:r>
            <a:endParaRPr lang="en-US" sz="2400" b="1" dirty="0"/>
          </a:p>
          <a:p>
            <a:pPr marL="0" indent="0">
              <a:buNone/>
            </a:pPr>
            <a:r>
              <a:rPr lang="en-US" sz="2400" b="1" dirty="0" smtClean="0"/>
              <a:t>     Pharmacokinetics</a:t>
            </a:r>
          </a:p>
          <a:p>
            <a:r>
              <a:rPr lang="en-US" sz="2400" dirty="0" smtClean="0"/>
              <a:t>Bioavailability is increased if the drug is ingested following a high fatty meal</a:t>
            </a:r>
          </a:p>
          <a:p>
            <a:r>
              <a:rPr lang="en-US" sz="2400" dirty="0" smtClean="0"/>
              <a:t>Maximum serum concentrations are achieved in about 1 hour after taking medications</a:t>
            </a:r>
          </a:p>
          <a:p>
            <a:r>
              <a:rPr lang="en-US" sz="2400" dirty="0" smtClean="0"/>
              <a:t>Elimination occurs by a combination of glomerular filtration and active tubular secretions</a:t>
            </a:r>
          </a:p>
          <a:p>
            <a:r>
              <a:rPr lang="en-US" sz="2400" dirty="0" smtClean="0"/>
              <a:t>However , only 70-80% of the dose recovered in the urine, allowing for possibility of hepatic metabolism as well as alteration in hepatic insufficiency</a:t>
            </a:r>
            <a:endParaRPr lang="en-US" sz="2400" dirty="0"/>
          </a:p>
        </p:txBody>
      </p:sp>
    </p:spTree>
    <p:extLst>
      <p:ext uri="{BB962C8B-B14F-4D97-AF65-F5344CB8AC3E}">
        <p14:creationId xmlns:p14="http://schemas.microsoft.com/office/powerpoint/2010/main" xmlns="" val="20017647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200" b="1" dirty="0" smtClean="0"/>
              <a:t>INTRODUCTION</a:t>
            </a:r>
            <a:endParaRPr lang="en-US" sz="3200" b="1" dirty="0"/>
          </a:p>
        </p:txBody>
      </p:sp>
      <p:sp>
        <p:nvSpPr>
          <p:cNvPr id="3" name="Content Placeholder 2"/>
          <p:cNvSpPr>
            <a:spLocks noGrp="1"/>
          </p:cNvSpPr>
          <p:nvPr>
            <p:ph idx="1"/>
          </p:nvPr>
        </p:nvSpPr>
        <p:spPr>
          <a:xfrm>
            <a:off x="457200" y="914400"/>
            <a:ext cx="8229600" cy="5211763"/>
          </a:xfrm>
        </p:spPr>
        <p:txBody>
          <a:bodyPr>
            <a:normAutofit/>
          </a:bodyPr>
          <a:lstStyle/>
          <a:p>
            <a:r>
              <a:rPr lang="en-US" sz="2400" dirty="0" smtClean="0"/>
              <a:t>Viruses present more difficult problem of chemotherapy than do other higher organisms e.g. bacteria for they are intracellular parasites that use the metabolism of host cells.</a:t>
            </a:r>
          </a:p>
          <a:p>
            <a:r>
              <a:rPr lang="en-US" sz="2400" dirty="0" smtClean="0"/>
              <a:t>They also share metabolic processes of the host cell</a:t>
            </a:r>
          </a:p>
          <a:p>
            <a:r>
              <a:rPr lang="en-US" sz="2400" dirty="0" smtClean="0"/>
              <a:t>Identification of the difference between human and viral metabolism, however, has led to the development of effective antiviral agents</a:t>
            </a:r>
          </a:p>
          <a:p>
            <a:endParaRPr lang="en-US" sz="2400" dirty="0" smtClean="0"/>
          </a:p>
          <a:p>
            <a:endParaRPr lang="en-US" sz="2400" dirty="0"/>
          </a:p>
        </p:txBody>
      </p:sp>
      <p:pic>
        <p:nvPicPr>
          <p:cNvPr id="4" name="Picture 4" descr="hiv1"/>
          <p:cNvPicPr>
            <a:picLocks noChangeAspect="1" noChangeArrowheads="1"/>
          </p:cNvPicPr>
          <p:nvPr/>
        </p:nvPicPr>
        <p:blipFill>
          <a:blip r:embed="rId2"/>
          <a:srcRect/>
          <a:stretch>
            <a:fillRect/>
          </a:stretch>
        </p:blipFill>
        <p:spPr bwMode="auto">
          <a:xfrm>
            <a:off x="495300" y="3733800"/>
            <a:ext cx="6743700" cy="2620963"/>
          </a:xfrm>
          <a:prstGeom prst="rect">
            <a:avLst/>
          </a:prstGeom>
          <a:noFill/>
        </p:spPr>
      </p:pic>
    </p:spTree>
    <p:extLst>
      <p:ext uri="{BB962C8B-B14F-4D97-AF65-F5344CB8AC3E}">
        <p14:creationId xmlns:p14="http://schemas.microsoft.com/office/powerpoint/2010/main" xmlns="" val="6914337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Autofit/>
          </a:bodyPr>
          <a:lstStyle/>
          <a:p>
            <a:r>
              <a:rPr lang="en-US" sz="2400" b="1" dirty="0" smtClean="0"/>
              <a:t>NON-NUCLEOSIDE REVERSE TRANSCRIPTASE INHIBITORS, NNRTI</a:t>
            </a:r>
            <a:endParaRPr lang="en-US" sz="2400" b="1" dirty="0"/>
          </a:p>
        </p:txBody>
      </p:sp>
      <p:sp>
        <p:nvSpPr>
          <p:cNvPr id="3" name="Content Placeholder 2"/>
          <p:cNvSpPr>
            <a:spLocks noGrp="1"/>
          </p:cNvSpPr>
          <p:nvPr>
            <p:ph idx="1"/>
          </p:nvPr>
        </p:nvSpPr>
        <p:spPr>
          <a:xfrm>
            <a:off x="457200" y="685800"/>
            <a:ext cx="8229600" cy="6172200"/>
          </a:xfrm>
        </p:spPr>
        <p:txBody>
          <a:bodyPr>
            <a:normAutofit fontScale="77500" lnSpcReduction="20000"/>
          </a:bodyPr>
          <a:lstStyle/>
          <a:p>
            <a:r>
              <a:rPr lang="en-US" sz="2800" dirty="0" smtClean="0"/>
              <a:t>This class include: </a:t>
            </a:r>
            <a:r>
              <a:rPr lang="en-US" sz="2800" dirty="0" err="1" smtClean="0"/>
              <a:t>nevirapine</a:t>
            </a:r>
            <a:r>
              <a:rPr lang="en-US" sz="2800" dirty="0" smtClean="0"/>
              <a:t> (NVP), </a:t>
            </a:r>
            <a:r>
              <a:rPr lang="en-US" sz="2800" dirty="0" err="1" smtClean="0"/>
              <a:t>delavirdine</a:t>
            </a:r>
            <a:r>
              <a:rPr lang="en-US" sz="2800" dirty="0"/>
              <a:t> </a:t>
            </a:r>
            <a:r>
              <a:rPr lang="en-US" sz="2800" dirty="0" smtClean="0"/>
              <a:t>and </a:t>
            </a:r>
            <a:r>
              <a:rPr lang="en-US" sz="2800" dirty="0" err="1" smtClean="0"/>
              <a:t>efavirenz</a:t>
            </a:r>
            <a:r>
              <a:rPr lang="en-US" sz="2800" dirty="0" smtClean="0"/>
              <a:t> (EFV)</a:t>
            </a:r>
          </a:p>
          <a:p>
            <a:pPr marL="0" indent="0">
              <a:buNone/>
            </a:pPr>
            <a:r>
              <a:rPr lang="en-US" sz="2800" dirty="0" smtClean="0"/>
              <a:t>     1. </a:t>
            </a:r>
            <a:r>
              <a:rPr lang="en-US" sz="2800" b="1" u="sng" dirty="0" smtClean="0"/>
              <a:t>NEVIRAPINE</a:t>
            </a:r>
          </a:p>
          <a:p>
            <a:pPr marL="0" indent="0">
              <a:buNone/>
            </a:pPr>
            <a:r>
              <a:rPr lang="en-US" sz="2800" dirty="0" smtClean="0"/>
              <a:t>      </a:t>
            </a:r>
            <a:r>
              <a:rPr lang="en-US" sz="2800" b="1" dirty="0" smtClean="0"/>
              <a:t>Indications</a:t>
            </a:r>
          </a:p>
          <a:p>
            <a:r>
              <a:rPr lang="en-US" sz="2800" dirty="0" smtClean="0"/>
              <a:t>HIV infection as a component of antiretroviral regimen</a:t>
            </a:r>
          </a:p>
          <a:p>
            <a:r>
              <a:rPr lang="en-US" sz="2800" dirty="0" smtClean="0"/>
              <a:t>Prevention of mother to child transmission as a single dose at the onset of labor and followed by 2 mg/kg oral dose given to neonate within 3 days after delivery</a:t>
            </a:r>
          </a:p>
          <a:p>
            <a:pPr marL="0" indent="0">
              <a:buNone/>
            </a:pPr>
            <a:r>
              <a:rPr lang="en-US" sz="2800" dirty="0" smtClean="0"/>
              <a:t>      </a:t>
            </a:r>
            <a:r>
              <a:rPr lang="en-US" sz="2800" b="1" dirty="0" smtClean="0"/>
              <a:t>Dose:</a:t>
            </a:r>
            <a:r>
              <a:rPr lang="en-US" sz="2800" dirty="0" smtClean="0"/>
              <a:t> 200 mg bid; gradual dose escalation over 14 days is recommended to decrease frequency of rash i.e. 200 mg od for first 14 days</a:t>
            </a:r>
          </a:p>
          <a:p>
            <a:pPr marL="0" indent="0">
              <a:buNone/>
            </a:pPr>
            <a:r>
              <a:rPr lang="en-US" sz="2800" b="1" dirty="0"/>
              <a:t>Precautions:</a:t>
            </a:r>
            <a:r>
              <a:rPr lang="en-US" sz="2800" dirty="0"/>
              <a:t> Dose escalation from 200 od over 14 days to decrease frequency of rash</a:t>
            </a:r>
          </a:p>
          <a:p>
            <a:pPr marL="0" indent="0">
              <a:buNone/>
            </a:pPr>
            <a:r>
              <a:rPr lang="en-US" sz="2800" dirty="0"/>
              <a:t>      </a:t>
            </a:r>
            <a:r>
              <a:rPr lang="en-US" sz="2800" b="1" dirty="0"/>
              <a:t>Adverse effects</a:t>
            </a:r>
          </a:p>
          <a:p>
            <a:r>
              <a:rPr lang="en-US" sz="2800" dirty="0"/>
              <a:t>Severe life threatening skin rashes have occurred during </a:t>
            </a:r>
            <a:r>
              <a:rPr lang="en-US" sz="2800" dirty="0" err="1"/>
              <a:t>nevirapine</a:t>
            </a:r>
            <a:r>
              <a:rPr lang="en-US" sz="2800" dirty="0"/>
              <a:t> therapy including Steven Johnson syndrome and toxic epidermal necrosis</a:t>
            </a:r>
          </a:p>
          <a:p>
            <a:r>
              <a:rPr lang="en-US" sz="2800" dirty="0"/>
              <a:t>Fulminant hepatitis and fever</a:t>
            </a:r>
          </a:p>
          <a:p>
            <a:r>
              <a:rPr lang="en-US" sz="2800" dirty="0"/>
              <a:t>Nausea, headache and somnolence</a:t>
            </a:r>
          </a:p>
          <a:p>
            <a:pPr marL="0" indent="0">
              <a:buNone/>
            </a:pPr>
            <a:endParaRPr lang="en-US" sz="2400" dirty="0" smtClean="0"/>
          </a:p>
          <a:p>
            <a:pPr marL="0" indent="0">
              <a:buNone/>
            </a:pPr>
            <a:r>
              <a:rPr lang="en-US" sz="2400" dirty="0" smtClean="0"/>
              <a:t>      </a:t>
            </a:r>
          </a:p>
          <a:p>
            <a:endParaRPr lang="en-US" sz="2400" dirty="0"/>
          </a:p>
        </p:txBody>
      </p:sp>
    </p:spTree>
    <p:extLst>
      <p:ext uri="{BB962C8B-B14F-4D97-AF65-F5344CB8AC3E}">
        <p14:creationId xmlns:p14="http://schemas.microsoft.com/office/powerpoint/2010/main" xmlns="" val="31170459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Autofit/>
          </a:bodyPr>
          <a:lstStyle/>
          <a:p>
            <a:r>
              <a:rPr lang="en-US" sz="2400" b="1" dirty="0" err="1" smtClean="0"/>
              <a:t>NnRTI</a:t>
            </a:r>
            <a:r>
              <a:rPr lang="en-US" sz="2400" b="1" dirty="0" smtClean="0"/>
              <a:t> CONT…..</a:t>
            </a:r>
            <a:endParaRPr lang="en-US" sz="2400" b="1" dirty="0"/>
          </a:p>
        </p:txBody>
      </p:sp>
      <p:sp>
        <p:nvSpPr>
          <p:cNvPr id="3" name="Content Placeholder 2"/>
          <p:cNvSpPr>
            <a:spLocks noGrp="1"/>
          </p:cNvSpPr>
          <p:nvPr>
            <p:ph idx="1"/>
          </p:nvPr>
        </p:nvSpPr>
        <p:spPr>
          <a:xfrm>
            <a:off x="457200" y="685800"/>
            <a:ext cx="8229600" cy="5867400"/>
          </a:xfrm>
        </p:spPr>
        <p:txBody>
          <a:bodyPr>
            <a:normAutofit fontScale="85000" lnSpcReduction="10000"/>
          </a:bodyPr>
          <a:lstStyle/>
          <a:p>
            <a:pPr marL="0" indent="0">
              <a:buNone/>
            </a:pPr>
            <a:r>
              <a:rPr lang="en-US" sz="2400" dirty="0" smtClean="0"/>
              <a:t>   2. </a:t>
            </a:r>
            <a:r>
              <a:rPr lang="en-US" sz="2400" u="sng" dirty="0" smtClean="0"/>
              <a:t>  </a:t>
            </a:r>
            <a:r>
              <a:rPr lang="en-US" sz="2400" b="1" u="sng" dirty="0" smtClean="0"/>
              <a:t>EFAVIRENZ</a:t>
            </a:r>
          </a:p>
          <a:p>
            <a:pPr marL="0" indent="0">
              <a:buNone/>
            </a:pPr>
            <a:r>
              <a:rPr lang="en-US" sz="2400" b="1" dirty="0" smtClean="0"/>
              <a:t>     Indications</a:t>
            </a:r>
          </a:p>
          <a:p>
            <a:r>
              <a:rPr lang="en-US" sz="2400" dirty="0" smtClean="0"/>
              <a:t>HIV infections in combination with other </a:t>
            </a:r>
            <a:r>
              <a:rPr lang="en-US" sz="2400" dirty="0" err="1" smtClean="0"/>
              <a:t>antiretrovirals</a:t>
            </a:r>
            <a:endParaRPr lang="en-US" sz="2400" dirty="0" smtClean="0"/>
          </a:p>
          <a:p>
            <a:r>
              <a:rPr lang="en-US" sz="2400" b="1" dirty="0" smtClean="0"/>
              <a:t>Available dosage forms:</a:t>
            </a:r>
            <a:r>
              <a:rPr lang="en-US" sz="2400" dirty="0" smtClean="0"/>
              <a:t> oral: 50,100,200 mg capsules; 600 mg tablets</a:t>
            </a:r>
          </a:p>
          <a:p>
            <a:pPr marL="0" indent="0">
              <a:buNone/>
            </a:pPr>
            <a:r>
              <a:rPr lang="en-US" sz="2400" dirty="0" smtClean="0"/>
              <a:t>      </a:t>
            </a:r>
            <a:r>
              <a:rPr lang="en-US" sz="2400" b="1" dirty="0" smtClean="0"/>
              <a:t>Dose</a:t>
            </a:r>
            <a:r>
              <a:rPr lang="en-US" sz="2400" dirty="0" smtClean="0"/>
              <a:t>:600 mg od</a:t>
            </a:r>
          </a:p>
          <a:p>
            <a:pPr marL="0" indent="0">
              <a:buNone/>
            </a:pPr>
            <a:r>
              <a:rPr lang="en-US" sz="2400" dirty="0"/>
              <a:t> </a:t>
            </a:r>
            <a:r>
              <a:rPr lang="en-US" sz="2400" b="1" dirty="0"/>
              <a:t>Adverse effects</a:t>
            </a:r>
          </a:p>
          <a:p>
            <a:r>
              <a:rPr lang="en-US" sz="2400" dirty="0"/>
              <a:t>CNS effects: dizziness, drowsiness, insomnia, headache, confusion, amnesia, agitation, delusions, depression, nightmares and euphoria</a:t>
            </a:r>
          </a:p>
          <a:p>
            <a:r>
              <a:rPr lang="en-US" sz="2400" dirty="0"/>
              <a:t>Mild to moderate skin rash</a:t>
            </a:r>
          </a:p>
          <a:p>
            <a:r>
              <a:rPr lang="en-US" sz="2400" dirty="0"/>
              <a:t>Nausea, vomiting and diarrhea</a:t>
            </a:r>
          </a:p>
          <a:p>
            <a:r>
              <a:rPr lang="en-US" sz="2400" dirty="0" err="1"/>
              <a:t>Crystalluria</a:t>
            </a:r>
            <a:endParaRPr lang="en-US" sz="2400" dirty="0"/>
          </a:p>
          <a:p>
            <a:r>
              <a:rPr lang="en-US" sz="2400" dirty="0"/>
              <a:t>Elevated liver enzymes</a:t>
            </a:r>
          </a:p>
          <a:p>
            <a:r>
              <a:rPr lang="en-US" sz="2400" dirty="0"/>
              <a:t>Increase in total serum cholesterol by 10-20%</a:t>
            </a:r>
          </a:p>
          <a:p>
            <a:pPr marL="0" indent="0">
              <a:buNone/>
            </a:pPr>
            <a:r>
              <a:rPr lang="en-US" sz="2400" dirty="0"/>
              <a:t>     </a:t>
            </a:r>
            <a:r>
              <a:rPr lang="en-US" sz="2400" b="1" dirty="0"/>
              <a:t>Contraindications</a:t>
            </a:r>
            <a:endParaRPr lang="en-US" sz="2400" dirty="0"/>
          </a:p>
          <a:p>
            <a:r>
              <a:rPr lang="en-US" sz="2400" dirty="0"/>
              <a:t>Hypercholesterolemia</a:t>
            </a:r>
          </a:p>
          <a:p>
            <a:r>
              <a:rPr lang="en-US" sz="2400" dirty="0"/>
              <a:t>Hyperlipidemia</a:t>
            </a:r>
            <a:endParaRPr lang="en-US" sz="2400" dirty="0" smtClean="0"/>
          </a:p>
          <a:p>
            <a:pPr marL="0" indent="0">
              <a:buNone/>
            </a:pPr>
            <a:r>
              <a:rPr lang="en-US" sz="2400" dirty="0" smtClean="0"/>
              <a:t>   </a:t>
            </a:r>
          </a:p>
          <a:p>
            <a:endParaRPr lang="en-US" sz="2400" dirty="0" smtClean="0"/>
          </a:p>
          <a:p>
            <a:endParaRPr lang="en-US" sz="2400" dirty="0"/>
          </a:p>
        </p:txBody>
      </p:sp>
    </p:spTree>
    <p:extLst>
      <p:ext uri="{BB962C8B-B14F-4D97-AF65-F5344CB8AC3E}">
        <p14:creationId xmlns:p14="http://schemas.microsoft.com/office/powerpoint/2010/main" xmlns="" val="30159106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2400" b="1" dirty="0" err="1" smtClean="0"/>
              <a:t>NnRTI</a:t>
            </a:r>
            <a:r>
              <a:rPr lang="en-US" sz="2400" b="1" dirty="0" smtClean="0"/>
              <a:t> CONT….</a:t>
            </a:r>
            <a:endParaRPr lang="en-US" sz="2400" b="1" dirty="0"/>
          </a:p>
        </p:txBody>
      </p:sp>
      <p:sp>
        <p:nvSpPr>
          <p:cNvPr id="3" name="Content Placeholder 2"/>
          <p:cNvSpPr>
            <a:spLocks noGrp="1"/>
          </p:cNvSpPr>
          <p:nvPr>
            <p:ph idx="1"/>
          </p:nvPr>
        </p:nvSpPr>
        <p:spPr>
          <a:xfrm>
            <a:off x="457200" y="609600"/>
            <a:ext cx="8229600" cy="5516563"/>
          </a:xfrm>
        </p:spPr>
        <p:txBody>
          <a:bodyPr>
            <a:normAutofit/>
          </a:bodyPr>
          <a:lstStyle/>
          <a:p>
            <a:pPr marL="0" indent="0">
              <a:buNone/>
            </a:pPr>
            <a:r>
              <a:rPr lang="en-US" sz="2400" dirty="0" smtClean="0"/>
              <a:t>     </a:t>
            </a:r>
            <a:r>
              <a:rPr lang="en-US" sz="2400" b="1" dirty="0" smtClean="0"/>
              <a:t>Pharmacokinetics of </a:t>
            </a:r>
            <a:r>
              <a:rPr lang="en-US" sz="2400" b="1" dirty="0" err="1" smtClean="0"/>
              <a:t>efavirenz</a:t>
            </a:r>
            <a:endParaRPr lang="en-US" sz="2400" b="1" dirty="0" smtClean="0"/>
          </a:p>
          <a:p>
            <a:r>
              <a:rPr lang="en-US" sz="2400" dirty="0" smtClean="0"/>
              <a:t>Has a long half life of 40-55 hours</a:t>
            </a:r>
          </a:p>
          <a:p>
            <a:r>
              <a:rPr lang="en-US" sz="2400" dirty="0" smtClean="0"/>
              <a:t>Peak plasma concentrations are seen 3-5 hours after administration; steady state plasma concentrations are reached in 6-10 days.</a:t>
            </a:r>
          </a:p>
          <a:p>
            <a:r>
              <a:rPr lang="en-US" sz="2400" dirty="0" err="1" smtClean="0"/>
              <a:t>Efavirenz</a:t>
            </a:r>
            <a:r>
              <a:rPr lang="en-US" sz="2400" dirty="0" smtClean="0"/>
              <a:t> is principally metabolized by CYP3A4 and CYP2B6 to inactive </a:t>
            </a:r>
            <a:r>
              <a:rPr lang="en-US" sz="2400" dirty="0" err="1" smtClean="0"/>
              <a:t>hydroxylated</a:t>
            </a:r>
            <a:r>
              <a:rPr lang="en-US" sz="2400" dirty="0" smtClean="0"/>
              <a:t> metabolites; the remainder is eliminated in feces as unchanged drug.</a:t>
            </a:r>
          </a:p>
          <a:p>
            <a:pPr marL="0" indent="0">
              <a:buNone/>
            </a:pPr>
            <a:endParaRPr lang="en-US" sz="2400" dirty="0" smtClean="0"/>
          </a:p>
          <a:p>
            <a:pPr marL="0" indent="0">
              <a:buNone/>
            </a:pPr>
            <a:endParaRPr lang="en-US" sz="2400" dirty="0" smtClean="0"/>
          </a:p>
          <a:p>
            <a:endParaRPr lang="en-US" sz="2400" dirty="0"/>
          </a:p>
        </p:txBody>
      </p:sp>
    </p:spTree>
    <p:extLst>
      <p:ext uri="{BB962C8B-B14F-4D97-AF65-F5344CB8AC3E}">
        <p14:creationId xmlns:p14="http://schemas.microsoft.com/office/powerpoint/2010/main" xmlns="" val="16385827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2800" b="1" dirty="0" smtClean="0"/>
              <a:t>PROTEASE INHIBITORS, PIs</a:t>
            </a:r>
            <a:endParaRPr lang="en-US" sz="2800" b="1" dirty="0"/>
          </a:p>
        </p:txBody>
      </p:sp>
      <p:sp>
        <p:nvSpPr>
          <p:cNvPr id="3" name="Content Placeholder 2"/>
          <p:cNvSpPr>
            <a:spLocks noGrp="1"/>
          </p:cNvSpPr>
          <p:nvPr>
            <p:ph idx="1"/>
          </p:nvPr>
        </p:nvSpPr>
        <p:spPr>
          <a:xfrm>
            <a:off x="457200" y="609600"/>
            <a:ext cx="8229600" cy="5516563"/>
          </a:xfrm>
        </p:spPr>
        <p:txBody>
          <a:bodyPr>
            <a:normAutofit/>
          </a:bodyPr>
          <a:lstStyle/>
          <a:p>
            <a:r>
              <a:rPr lang="en-US" sz="2400" dirty="0" smtClean="0"/>
              <a:t>This class include; </a:t>
            </a:r>
            <a:r>
              <a:rPr lang="en-US" sz="2400" dirty="0" err="1" smtClean="0"/>
              <a:t>Saquinavir</a:t>
            </a:r>
            <a:r>
              <a:rPr lang="en-US" sz="2400" dirty="0" smtClean="0"/>
              <a:t>, ritonavir, </a:t>
            </a:r>
            <a:r>
              <a:rPr lang="en-US" sz="2400" dirty="0" err="1" smtClean="0"/>
              <a:t>lopinavir,indinavir</a:t>
            </a:r>
            <a:r>
              <a:rPr lang="en-US" sz="2400" dirty="0" smtClean="0"/>
              <a:t>, </a:t>
            </a:r>
            <a:r>
              <a:rPr lang="en-US" sz="2400" dirty="0" err="1" smtClean="0"/>
              <a:t>nelfinavir</a:t>
            </a:r>
            <a:r>
              <a:rPr lang="en-US" sz="2400" dirty="0" smtClean="0"/>
              <a:t>, </a:t>
            </a:r>
            <a:r>
              <a:rPr lang="en-US" sz="2400" dirty="0" err="1" smtClean="0"/>
              <a:t>amprenavir</a:t>
            </a:r>
            <a:r>
              <a:rPr lang="en-US" sz="2400" dirty="0"/>
              <a:t> </a:t>
            </a:r>
            <a:r>
              <a:rPr lang="en-US" sz="2400" dirty="0" smtClean="0"/>
              <a:t>and </a:t>
            </a:r>
            <a:r>
              <a:rPr lang="en-US" sz="2400" dirty="0" err="1" smtClean="0"/>
              <a:t>atazanavir</a:t>
            </a:r>
            <a:endParaRPr lang="en-US" sz="2400" dirty="0" smtClean="0"/>
          </a:p>
          <a:p>
            <a:pPr marL="0" indent="0">
              <a:buNone/>
            </a:pPr>
            <a:r>
              <a:rPr lang="en-US" sz="2400" dirty="0" smtClean="0"/>
              <a:t>     </a:t>
            </a:r>
            <a:r>
              <a:rPr lang="en-US" sz="2400" b="1" dirty="0" smtClean="0"/>
              <a:t>Mechanism of action</a:t>
            </a:r>
          </a:p>
          <a:p>
            <a:r>
              <a:rPr lang="en-US" sz="2400" dirty="0" smtClean="0"/>
              <a:t>During the later </a:t>
            </a:r>
            <a:r>
              <a:rPr lang="sr-Cyrl-CS" sz="2400" dirty="0" smtClean="0"/>
              <a:t>stages </a:t>
            </a:r>
            <a:r>
              <a:rPr lang="sr-Cyrl-CS" sz="2400" dirty="0"/>
              <a:t>of the HIV growth cycle, the </a:t>
            </a:r>
            <a:r>
              <a:rPr lang="sr-Cyrl-CS" sz="2400" i="1" dirty="0"/>
              <a:t>Gag</a:t>
            </a:r>
            <a:r>
              <a:rPr lang="sr-Cyrl-CS" sz="2400" dirty="0"/>
              <a:t> and </a:t>
            </a:r>
            <a:r>
              <a:rPr lang="sr-Cyrl-CS" sz="2400" i="1" dirty="0"/>
              <a:t>Gag-Pol</a:t>
            </a:r>
            <a:r>
              <a:rPr lang="sr-Cyrl-CS" sz="2400" dirty="0"/>
              <a:t> gene products are translated into polyproteins, and these become immature budding particles. Protease is responsible for cleaving these precursor molecules to produce the final structural proteins of the mature virion core. By preventing cleavage of the Gag-Pol polyprotein, protease inhibitors (PIs) result in the production of immature, noninfectious viral particles </a:t>
            </a:r>
            <a:r>
              <a:rPr lang="sr-Cyrl-CS" sz="2400" dirty="0" smtClean="0"/>
              <a:t>.</a:t>
            </a:r>
            <a:endParaRPr lang="en-US" sz="2400" dirty="0" smtClean="0"/>
          </a:p>
          <a:p>
            <a:r>
              <a:rPr lang="sr-Cyrl-CS" sz="2400" dirty="0" smtClean="0"/>
              <a:t> </a:t>
            </a:r>
            <a:r>
              <a:rPr lang="sr-Cyrl-CS" sz="2400" dirty="0"/>
              <a:t>Unfortunately, specific genotypic alterations that confer phenotypic resistance are fairly common with these agents, thus contraindicating monotherapy. </a:t>
            </a:r>
            <a:endParaRPr lang="en-US" sz="2400" dirty="0"/>
          </a:p>
        </p:txBody>
      </p:sp>
    </p:spTree>
    <p:extLst>
      <p:ext uri="{BB962C8B-B14F-4D97-AF65-F5344CB8AC3E}">
        <p14:creationId xmlns:p14="http://schemas.microsoft.com/office/powerpoint/2010/main" xmlns="" val="27475495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2400" b="1" dirty="0" smtClean="0"/>
              <a:t>PIs </a:t>
            </a:r>
            <a:r>
              <a:rPr lang="en-US" sz="2400" b="1" dirty="0" err="1" smtClean="0"/>
              <a:t>cont</a:t>
            </a:r>
            <a:r>
              <a:rPr lang="en-US" sz="2400" b="1" dirty="0" smtClean="0"/>
              <a:t>…</a:t>
            </a:r>
            <a:endParaRPr lang="en-US" sz="2400" b="1" dirty="0"/>
          </a:p>
        </p:txBody>
      </p:sp>
      <p:sp>
        <p:nvSpPr>
          <p:cNvPr id="3" name="Content Placeholder 2"/>
          <p:cNvSpPr>
            <a:spLocks noGrp="1"/>
          </p:cNvSpPr>
          <p:nvPr>
            <p:ph idx="1"/>
          </p:nvPr>
        </p:nvSpPr>
        <p:spPr>
          <a:xfrm>
            <a:off x="152400" y="685800"/>
            <a:ext cx="8991600" cy="5943600"/>
          </a:xfrm>
        </p:spPr>
        <p:txBody>
          <a:bodyPr>
            <a:normAutofit fontScale="92500" lnSpcReduction="10000"/>
          </a:bodyPr>
          <a:lstStyle/>
          <a:p>
            <a:pPr marL="0" indent="0">
              <a:buNone/>
            </a:pPr>
            <a:r>
              <a:rPr lang="en-US" sz="2400" b="1" dirty="0" smtClean="0"/>
              <a:t>     1. </a:t>
            </a:r>
            <a:r>
              <a:rPr lang="en-US" sz="2400" b="1" u="sng" dirty="0" smtClean="0"/>
              <a:t>RITONAVIR</a:t>
            </a:r>
          </a:p>
          <a:p>
            <a:pPr marL="0" indent="0">
              <a:buNone/>
            </a:pPr>
            <a:r>
              <a:rPr lang="en-US" sz="2400" dirty="0" smtClean="0"/>
              <a:t>     </a:t>
            </a:r>
            <a:r>
              <a:rPr lang="en-US" sz="2400" b="1" dirty="0" smtClean="0"/>
              <a:t>Indication</a:t>
            </a:r>
          </a:p>
          <a:p>
            <a:r>
              <a:rPr lang="en-US" sz="2400" dirty="0" smtClean="0"/>
              <a:t>HIV infections in combination with other </a:t>
            </a:r>
            <a:r>
              <a:rPr lang="en-US" sz="2400" dirty="0" err="1" smtClean="0"/>
              <a:t>antiretrovirals</a:t>
            </a:r>
            <a:endParaRPr lang="en-US" sz="2400" dirty="0" smtClean="0"/>
          </a:p>
          <a:p>
            <a:r>
              <a:rPr lang="en-US" sz="2400" b="1" dirty="0" smtClean="0"/>
              <a:t>Available dosage forms: </a:t>
            </a:r>
            <a:r>
              <a:rPr lang="en-US" sz="2400" dirty="0" smtClean="0"/>
              <a:t>oral: 100 mg capsules; 80 mg/ml oral solution</a:t>
            </a:r>
          </a:p>
          <a:p>
            <a:r>
              <a:rPr lang="en-US" sz="2400" b="1" dirty="0" smtClean="0"/>
              <a:t>Dose</a:t>
            </a:r>
            <a:r>
              <a:rPr lang="en-US" sz="2400" dirty="0" smtClean="0"/>
              <a:t>: 600 mg bid</a:t>
            </a:r>
          </a:p>
          <a:p>
            <a:pPr marL="0" indent="0">
              <a:buNone/>
            </a:pPr>
            <a:r>
              <a:rPr lang="en-US" sz="2400" dirty="0" smtClean="0"/>
              <a:t>     </a:t>
            </a:r>
            <a:r>
              <a:rPr lang="en-US" sz="2400" b="1" dirty="0" smtClean="0"/>
              <a:t>Interactions</a:t>
            </a:r>
          </a:p>
          <a:p>
            <a:r>
              <a:rPr lang="en-US" sz="2400" dirty="0" smtClean="0"/>
              <a:t>Its an inhibitor of CYP3A4 and therefore concurrent administration with other PIs results in increased plasma levels of latter </a:t>
            </a:r>
            <a:r>
              <a:rPr lang="en-US" sz="2400" dirty="0" smtClean="0"/>
              <a:t>drugs</a:t>
            </a:r>
            <a:endParaRPr lang="en-US" sz="2400" dirty="0" smtClean="0"/>
          </a:p>
          <a:p>
            <a:pPr marL="0" indent="0">
              <a:buNone/>
            </a:pPr>
            <a:r>
              <a:rPr lang="en-US" sz="2400" dirty="0" smtClean="0"/>
              <a:t>     </a:t>
            </a:r>
            <a:r>
              <a:rPr lang="en-US" sz="2400" b="1" dirty="0" smtClean="0"/>
              <a:t>Adverse effects</a:t>
            </a:r>
          </a:p>
          <a:p>
            <a:r>
              <a:rPr lang="en-US" sz="2400" dirty="0" smtClean="0"/>
              <a:t>GIT disturbances e.g. diarrhea</a:t>
            </a:r>
          </a:p>
          <a:p>
            <a:r>
              <a:rPr lang="en-US" sz="2400" dirty="0" err="1" smtClean="0"/>
              <a:t>Paresthesias</a:t>
            </a:r>
            <a:r>
              <a:rPr lang="en-US" sz="2400" dirty="0" smtClean="0"/>
              <a:t> (</a:t>
            </a:r>
            <a:r>
              <a:rPr lang="en-US" sz="2400" dirty="0" err="1" smtClean="0"/>
              <a:t>circumoral</a:t>
            </a:r>
            <a:r>
              <a:rPr lang="en-US" sz="2400" dirty="0" smtClean="0"/>
              <a:t> and peripheral)</a:t>
            </a:r>
          </a:p>
          <a:p>
            <a:r>
              <a:rPr lang="en-US" sz="2400" dirty="0" smtClean="0"/>
              <a:t>Elevated serum aminotransferases</a:t>
            </a:r>
          </a:p>
          <a:p>
            <a:r>
              <a:rPr lang="en-US" sz="2400" dirty="0" smtClean="0"/>
              <a:t>Altered taste</a:t>
            </a:r>
          </a:p>
          <a:p>
            <a:r>
              <a:rPr lang="en-US" sz="2400" dirty="0" smtClean="0"/>
              <a:t>Hypertriglyceridemia</a:t>
            </a:r>
          </a:p>
          <a:p>
            <a:r>
              <a:rPr lang="en-US" sz="2400" dirty="0" smtClean="0"/>
              <a:t>Nausea, vomiting and abdominal pain </a:t>
            </a:r>
          </a:p>
          <a:p>
            <a:endParaRPr lang="en-US" sz="2400" dirty="0"/>
          </a:p>
          <a:p>
            <a:endParaRPr lang="en-US" sz="2400" dirty="0" smtClean="0"/>
          </a:p>
          <a:p>
            <a:endParaRPr lang="en-US" sz="2400" dirty="0" smtClean="0"/>
          </a:p>
          <a:p>
            <a:endParaRPr lang="en-US" sz="2400" dirty="0"/>
          </a:p>
        </p:txBody>
      </p:sp>
    </p:spTree>
    <p:extLst>
      <p:ext uri="{BB962C8B-B14F-4D97-AF65-F5344CB8AC3E}">
        <p14:creationId xmlns:p14="http://schemas.microsoft.com/office/powerpoint/2010/main" xmlns="" val="26418564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Autofit/>
          </a:bodyPr>
          <a:lstStyle/>
          <a:p>
            <a:r>
              <a:rPr lang="en-US" sz="2400" b="1" dirty="0" smtClean="0"/>
              <a:t>PIs </a:t>
            </a:r>
            <a:r>
              <a:rPr lang="en-US" sz="2400" b="1" dirty="0" err="1" smtClean="0"/>
              <a:t>cont</a:t>
            </a:r>
            <a:r>
              <a:rPr lang="en-US" sz="2400" b="1" dirty="0" smtClean="0"/>
              <a:t>….</a:t>
            </a:r>
            <a:endParaRPr lang="en-US" sz="2400" b="1" dirty="0"/>
          </a:p>
        </p:txBody>
      </p:sp>
      <p:sp>
        <p:nvSpPr>
          <p:cNvPr id="3" name="Content Placeholder 2"/>
          <p:cNvSpPr>
            <a:spLocks noGrp="1"/>
          </p:cNvSpPr>
          <p:nvPr>
            <p:ph idx="1"/>
          </p:nvPr>
        </p:nvSpPr>
        <p:spPr>
          <a:xfrm>
            <a:off x="457200" y="609600"/>
            <a:ext cx="8229600" cy="5516563"/>
          </a:xfrm>
        </p:spPr>
        <p:txBody>
          <a:bodyPr>
            <a:normAutofit/>
          </a:bodyPr>
          <a:lstStyle/>
          <a:p>
            <a:pPr marL="0" indent="0">
              <a:buNone/>
            </a:pPr>
            <a:endParaRPr lang="en-US" sz="2400" dirty="0" smtClean="0"/>
          </a:p>
          <a:p>
            <a:pPr marL="0" indent="0">
              <a:buNone/>
            </a:pPr>
            <a:r>
              <a:rPr lang="en-US" sz="2400" dirty="0" smtClean="0"/>
              <a:t>     </a:t>
            </a:r>
            <a:r>
              <a:rPr lang="en-US" sz="2400" b="1" dirty="0" smtClean="0"/>
              <a:t>Precautions</a:t>
            </a:r>
          </a:p>
          <a:p>
            <a:r>
              <a:rPr lang="en-US" sz="2400" dirty="0" smtClean="0"/>
              <a:t>Caution is advised when administering the drug to patients with impaired hepatic function</a:t>
            </a:r>
          </a:p>
          <a:p>
            <a:pPr marL="0" indent="0">
              <a:buNone/>
            </a:pPr>
            <a:r>
              <a:rPr lang="en-US" sz="2400" dirty="0" smtClean="0"/>
              <a:t>     </a:t>
            </a:r>
            <a:r>
              <a:rPr lang="en-US" sz="2400" b="1" dirty="0" smtClean="0"/>
              <a:t>Pharmacokinetics</a:t>
            </a:r>
          </a:p>
          <a:p>
            <a:r>
              <a:rPr lang="en-US" sz="2400" dirty="0" smtClean="0"/>
              <a:t>Metabolism to an active metabolite occurs via the CYP3A and CYP2D6 isoforms</a:t>
            </a:r>
          </a:p>
          <a:p>
            <a:r>
              <a:rPr lang="en-US" sz="2400" dirty="0" smtClean="0"/>
              <a:t>Excretion is primarily in the feces</a:t>
            </a:r>
          </a:p>
          <a:p>
            <a:r>
              <a:rPr lang="en-US" sz="2400" dirty="0" smtClean="0"/>
              <a:t>Bioavailability is about 75% that increases when the drug is given with food</a:t>
            </a:r>
            <a:endParaRPr lang="en-US" sz="2400" dirty="0"/>
          </a:p>
        </p:txBody>
      </p:sp>
    </p:spTree>
    <p:extLst>
      <p:ext uri="{BB962C8B-B14F-4D97-AF65-F5344CB8AC3E}">
        <p14:creationId xmlns:p14="http://schemas.microsoft.com/office/powerpoint/2010/main" xmlns="" val="34988273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2400" b="1" dirty="0" smtClean="0"/>
              <a:t>PIs </a:t>
            </a:r>
            <a:r>
              <a:rPr lang="en-US" sz="2400" b="1" dirty="0" err="1" smtClean="0"/>
              <a:t>cont</a:t>
            </a:r>
            <a:r>
              <a:rPr lang="en-US" sz="2400" b="1" dirty="0" smtClean="0"/>
              <a:t>…</a:t>
            </a:r>
            <a:endParaRPr lang="en-US" sz="2400" b="1" dirty="0"/>
          </a:p>
        </p:txBody>
      </p:sp>
      <p:sp>
        <p:nvSpPr>
          <p:cNvPr id="3" name="Content Placeholder 2"/>
          <p:cNvSpPr>
            <a:spLocks noGrp="1"/>
          </p:cNvSpPr>
          <p:nvPr>
            <p:ph idx="1"/>
          </p:nvPr>
        </p:nvSpPr>
        <p:spPr>
          <a:xfrm>
            <a:off x="0" y="609600"/>
            <a:ext cx="9144000" cy="6248400"/>
          </a:xfrm>
        </p:spPr>
        <p:txBody>
          <a:bodyPr>
            <a:normAutofit/>
          </a:bodyPr>
          <a:lstStyle/>
          <a:p>
            <a:pPr marL="0" indent="0">
              <a:buNone/>
            </a:pPr>
            <a:r>
              <a:rPr lang="en-US" sz="2400" dirty="0" smtClean="0"/>
              <a:t>      2.</a:t>
            </a:r>
            <a:r>
              <a:rPr lang="en-US" sz="2400" b="1" u="sng" dirty="0" smtClean="0"/>
              <a:t>LOPINAVIR/RITONAVIR</a:t>
            </a:r>
            <a:r>
              <a:rPr lang="en-US" sz="2400" b="1" dirty="0" smtClean="0"/>
              <a:t> (</a:t>
            </a:r>
            <a:r>
              <a:rPr lang="en-US" sz="2400" b="1" dirty="0" err="1" smtClean="0"/>
              <a:t>Kaletra</a:t>
            </a:r>
            <a:r>
              <a:rPr lang="en-US" sz="2400" b="1" dirty="0" smtClean="0"/>
              <a:t>, Alluvia)</a:t>
            </a:r>
          </a:p>
          <a:p>
            <a:r>
              <a:rPr lang="en-US" sz="2400" dirty="0" smtClean="0"/>
              <a:t>Several studies have shown enhanced efficacy or improved tolerability if two PIs are administered together</a:t>
            </a:r>
          </a:p>
          <a:p>
            <a:r>
              <a:rPr lang="en-US" sz="2400" dirty="0" err="1" smtClean="0"/>
              <a:t>Lopinanavir</a:t>
            </a:r>
            <a:r>
              <a:rPr lang="en-US" sz="2400" dirty="0" smtClean="0"/>
              <a:t> 100 mg/ritonavir 400 mg  is a licensed combination in which </a:t>
            </a:r>
            <a:r>
              <a:rPr lang="en-US" sz="2400" dirty="0" err="1" smtClean="0"/>
              <a:t>subtherapeutic</a:t>
            </a:r>
            <a:r>
              <a:rPr lang="en-US" sz="2400" dirty="0" smtClean="0"/>
              <a:t> doses of ritonavir inhibits CYP3A4 mediated metabolism of </a:t>
            </a:r>
            <a:r>
              <a:rPr lang="en-US" sz="2400" dirty="0" err="1" smtClean="0"/>
              <a:t>lopinavir</a:t>
            </a:r>
            <a:r>
              <a:rPr lang="en-US" sz="2400" dirty="0" smtClean="0"/>
              <a:t>, thereby resulting in increased exposure to </a:t>
            </a:r>
            <a:r>
              <a:rPr lang="en-US" sz="2400" dirty="0" err="1" smtClean="0"/>
              <a:t>lopinavir</a:t>
            </a:r>
            <a:endParaRPr lang="en-US" sz="2400" dirty="0" smtClean="0"/>
          </a:p>
          <a:p>
            <a:pPr marL="0" indent="0">
              <a:buNone/>
            </a:pPr>
            <a:r>
              <a:rPr lang="en-US" sz="2400" dirty="0" smtClean="0"/>
              <a:t>      </a:t>
            </a:r>
            <a:r>
              <a:rPr lang="en-US" sz="2400" b="1" dirty="0" smtClean="0"/>
              <a:t>Indications</a:t>
            </a:r>
          </a:p>
          <a:p>
            <a:r>
              <a:rPr lang="en-US" sz="2400" dirty="0" smtClean="0"/>
              <a:t>HIV infection in combination with other </a:t>
            </a:r>
            <a:r>
              <a:rPr lang="en-US" sz="2400" dirty="0" err="1" smtClean="0"/>
              <a:t>antiretrovirals</a:t>
            </a:r>
            <a:r>
              <a:rPr lang="en-US" sz="2400" dirty="0" smtClean="0"/>
              <a:t>.</a:t>
            </a:r>
          </a:p>
          <a:p>
            <a:pPr>
              <a:buNone/>
            </a:pPr>
            <a:r>
              <a:rPr lang="en-US" sz="2400" dirty="0" smtClean="0"/>
              <a:t>      </a:t>
            </a:r>
            <a:r>
              <a:rPr lang="en-US" sz="2400" b="1" dirty="0" smtClean="0"/>
              <a:t>Available dosage forms</a:t>
            </a:r>
            <a:r>
              <a:rPr lang="en-US" sz="2400" dirty="0" smtClean="0"/>
              <a:t>: oral: 133.3 mg/33.3 mg capsules: 400 mg/100 mg per 5 ml solution</a:t>
            </a:r>
          </a:p>
          <a:p>
            <a:r>
              <a:rPr lang="en-US" sz="2400" b="1" dirty="0" smtClean="0"/>
              <a:t>Dose</a:t>
            </a:r>
            <a:r>
              <a:rPr lang="en-US" sz="2400" dirty="0" smtClean="0"/>
              <a:t>: 400mg/100mg </a:t>
            </a:r>
            <a:r>
              <a:rPr lang="en-US" sz="2400" dirty="0" err="1" smtClean="0"/>
              <a:t>bd</a:t>
            </a:r>
            <a:endParaRPr lang="en-US" sz="2400" dirty="0" smtClean="0"/>
          </a:p>
          <a:p>
            <a:pPr marL="0" indent="0">
              <a:buNone/>
            </a:pPr>
            <a:r>
              <a:rPr lang="en-US" sz="2400" b="1" dirty="0" smtClean="0"/>
              <a:t>Adverse </a:t>
            </a:r>
            <a:r>
              <a:rPr lang="en-US" sz="2400" b="1" dirty="0" smtClean="0"/>
              <a:t>effects</a:t>
            </a:r>
          </a:p>
          <a:p>
            <a:r>
              <a:rPr lang="en-US" sz="2400" dirty="0" smtClean="0"/>
              <a:t>Diarrhea, abdominal pain, nausea, vomiting and asthenia.</a:t>
            </a:r>
            <a:endParaRPr lang="en-US" sz="2400" dirty="0"/>
          </a:p>
        </p:txBody>
      </p:sp>
    </p:spTree>
    <p:extLst>
      <p:ext uri="{BB962C8B-B14F-4D97-AF65-F5344CB8AC3E}">
        <p14:creationId xmlns:p14="http://schemas.microsoft.com/office/powerpoint/2010/main" xmlns="" val="37000695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2400" b="1" dirty="0" smtClean="0"/>
              <a:t>PIs </a:t>
            </a:r>
            <a:r>
              <a:rPr lang="en-US" sz="2400" b="1" dirty="0" err="1" smtClean="0"/>
              <a:t>cont</a:t>
            </a:r>
            <a:r>
              <a:rPr lang="en-US" sz="2400" b="1" dirty="0" smtClean="0"/>
              <a:t>…</a:t>
            </a:r>
            <a:endParaRPr lang="en-US" sz="2400" b="1" dirty="0"/>
          </a:p>
        </p:txBody>
      </p:sp>
      <p:sp>
        <p:nvSpPr>
          <p:cNvPr id="3" name="Content Placeholder 2"/>
          <p:cNvSpPr>
            <a:spLocks noGrp="1"/>
          </p:cNvSpPr>
          <p:nvPr>
            <p:ph idx="1"/>
          </p:nvPr>
        </p:nvSpPr>
        <p:spPr>
          <a:xfrm>
            <a:off x="457200" y="609600"/>
            <a:ext cx="8229600" cy="5516563"/>
          </a:xfrm>
        </p:spPr>
        <p:txBody>
          <a:bodyPr>
            <a:normAutofit/>
          </a:bodyPr>
          <a:lstStyle/>
          <a:p>
            <a:pPr marL="0" indent="0">
              <a:buNone/>
            </a:pPr>
            <a:endParaRPr lang="en-US" sz="2400" dirty="0" smtClean="0"/>
          </a:p>
          <a:p>
            <a:pPr marL="0" indent="0">
              <a:buNone/>
            </a:pPr>
            <a:r>
              <a:rPr lang="en-US" sz="2400" dirty="0" smtClean="0"/>
              <a:t>     </a:t>
            </a:r>
            <a:r>
              <a:rPr lang="en-US" sz="2400" b="1" dirty="0" smtClean="0"/>
              <a:t>Pharmacokinetics</a:t>
            </a:r>
          </a:p>
          <a:p>
            <a:r>
              <a:rPr lang="en-US" sz="2400" dirty="0" smtClean="0"/>
              <a:t>Absorption is enhanced with food</a:t>
            </a:r>
          </a:p>
          <a:p>
            <a:r>
              <a:rPr lang="en-US" sz="2400" dirty="0" err="1" smtClean="0"/>
              <a:t>Lopinavir</a:t>
            </a:r>
            <a:r>
              <a:rPr lang="en-US" sz="2400" dirty="0" smtClean="0"/>
              <a:t> is 98-99%  protein bound and is extensively metabolized by the CYP3A4 </a:t>
            </a:r>
            <a:r>
              <a:rPr lang="en-US" sz="2400" dirty="0" err="1" smtClean="0"/>
              <a:t>isoenzyme</a:t>
            </a:r>
            <a:r>
              <a:rPr lang="en-US" sz="2400" dirty="0" smtClean="0"/>
              <a:t>, which is inhibited by ritonavir.</a:t>
            </a:r>
          </a:p>
          <a:p>
            <a:r>
              <a:rPr lang="en-US" sz="2400" dirty="0" smtClean="0"/>
              <a:t>Serum levels of </a:t>
            </a:r>
            <a:r>
              <a:rPr lang="en-US" sz="2400" dirty="0" err="1" smtClean="0"/>
              <a:t>lopinavir</a:t>
            </a:r>
            <a:r>
              <a:rPr lang="en-US" sz="2400" dirty="0" smtClean="0"/>
              <a:t> may be increased in patients with hepatic impairment.</a:t>
            </a:r>
            <a:endParaRPr lang="en-US" sz="2400" dirty="0"/>
          </a:p>
        </p:txBody>
      </p:sp>
    </p:spTree>
    <p:extLst>
      <p:ext uri="{BB962C8B-B14F-4D97-AF65-F5344CB8AC3E}">
        <p14:creationId xmlns:p14="http://schemas.microsoft.com/office/powerpoint/2010/main" xmlns="" val="35345506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2400" b="1" dirty="0" smtClean="0"/>
              <a:t>PIs </a:t>
            </a:r>
            <a:r>
              <a:rPr lang="en-US" sz="2400" b="1" dirty="0" err="1" smtClean="0"/>
              <a:t>cont</a:t>
            </a:r>
            <a:r>
              <a:rPr lang="en-US" sz="2400" b="1" dirty="0" smtClean="0"/>
              <a:t>…</a:t>
            </a:r>
            <a:endParaRPr lang="en-US" sz="2400" b="1" dirty="0"/>
          </a:p>
        </p:txBody>
      </p:sp>
      <p:sp>
        <p:nvSpPr>
          <p:cNvPr id="3" name="Content Placeholder 2"/>
          <p:cNvSpPr>
            <a:spLocks noGrp="1"/>
          </p:cNvSpPr>
          <p:nvPr>
            <p:ph idx="1"/>
          </p:nvPr>
        </p:nvSpPr>
        <p:spPr>
          <a:xfrm>
            <a:off x="457200" y="685800"/>
            <a:ext cx="8229600" cy="5440363"/>
          </a:xfrm>
        </p:spPr>
        <p:txBody>
          <a:bodyPr>
            <a:normAutofit/>
          </a:bodyPr>
          <a:lstStyle/>
          <a:p>
            <a:pPr marL="0" indent="0">
              <a:buNone/>
            </a:pPr>
            <a:r>
              <a:rPr lang="en-US" sz="2400" dirty="0" smtClean="0"/>
              <a:t>     3. </a:t>
            </a:r>
            <a:r>
              <a:rPr lang="en-US" sz="2400" b="1" u="sng" dirty="0" smtClean="0"/>
              <a:t>ATAZANAVIR</a:t>
            </a:r>
          </a:p>
          <a:p>
            <a:r>
              <a:rPr lang="sr-Cyrl-CS" sz="2400" dirty="0"/>
              <a:t>Atazanavir is a newer azapeptide PI with a pharmacokinetic profile that allows once-daily dosing. </a:t>
            </a:r>
            <a:endParaRPr lang="en-US" sz="2400" dirty="0" smtClean="0"/>
          </a:p>
          <a:p>
            <a:r>
              <a:rPr lang="sr-Cyrl-CS" sz="2400" dirty="0" smtClean="0"/>
              <a:t>Its </a:t>
            </a:r>
            <a:r>
              <a:rPr lang="sr-Cyrl-CS" sz="2400" dirty="0"/>
              <a:t>oral bioavailability is approximately </a:t>
            </a:r>
            <a:r>
              <a:rPr lang="sr-Cyrl-CS" sz="2400" dirty="0" smtClean="0"/>
              <a:t>60–68%</a:t>
            </a:r>
            <a:r>
              <a:rPr lang="en-US" sz="2400" dirty="0" smtClean="0"/>
              <a:t>.</a:t>
            </a:r>
          </a:p>
          <a:p>
            <a:r>
              <a:rPr lang="sr-Cyrl-CS" sz="2400" dirty="0" smtClean="0"/>
              <a:t>The </a:t>
            </a:r>
            <a:r>
              <a:rPr lang="sr-Cyrl-CS" sz="2400" dirty="0"/>
              <a:t>plasma half-life is 6–7 hours, which increases to approximately 11 hours when co-administered with ritonavir</a:t>
            </a:r>
            <a:r>
              <a:rPr lang="sr-Cyrl-CS" sz="2400" dirty="0" smtClean="0"/>
              <a:t>.</a:t>
            </a:r>
            <a:endParaRPr lang="en-US" sz="2400" dirty="0" smtClean="0"/>
          </a:p>
          <a:p>
            <a:r>
              <a:rPr lang="sr-Cyrl-CS" sz="2400" dirty="0" smtClean="0"/>
              <a:t> </a:t>
            </a:r>
            <a:r>
              <a:rPr lang="sr-Cyrl-CS" sz="2400" dirty="0"/>
              <a:t>The primary route of elimination is biliary; atazanavir should not be given to patients with severe hepatic insufficiency</a:t>
            </a:r>
            <a:r>
              <a:rPr lang="sr-Cyrl-CS" sz="2400" dirty="0" smtClean="0"/>
              <a:t>.</a:t>
            </a:r>
            <a:endParaRPr lang="en-US" sz="2400" dirty="0" smtClean="0"/>
          </a:p>
          <a:p>
            <a:r>
              <a:rPr lang="en-US" sz="2400" b="1" dirty="0" smtClean="0"/>
              <a:t>A</a:t>
            </a:r>
            <a:r>
              <a:rPr lang="sr-Cyrl-CS" sz="2400" b="1" dirty="0" smtClean="0"/>
              <a:t>dverse effects</a:t>
            </a:r>
            <a:r>
              <a:rPr lang="en-US" sz="2400" b="1" dirty="0" smtClean="0"/>
              <a:t>:</a:t>
            </a:r>
            <a:r>
              <a:rPr lang="sr-Cyrl-CS" sz="2400" dirty="0" smtClean="0"/>
              <a:t> </a:t>
            </a:r>
            <a:r>
              <a:rPr lang="sr-Cyrl-CS" sz="2400" dirty="0"/>
              <a:t>nausea, vomiting, diarrhea, abdominal pain, headache, peripheral neuropathy, and skin </a:t>
            </a:r>
            <a:r>
              <a:rPr lang="sr-Cyrl-CS" sz="2400" dirty="0" smtClean="0"/>
              <a:t>rash</a:t>
            </a:r>
            <a:endParaRPr lang="en-US" sz="2400" dirty="0" smtClean="0"/>
          </a:p>
          <a:p>
            <a:pPr>
              <a:buNone/>
            </a:pPr>
            <a:endParaRPr lang="sr-Cyrl-CS" sz="2400" dirty="0"/>
          </a:p>
          <a:p>
            <a:endParaRPr lang="en-US" sz="2400" dirty="0"/>
          </a:p>
        </p:txBody>
      </p:sp>
    </p:spTree>
    <p:extLst>
      <p:ext uri="{BB962C8B-B14F-4D97-AF65-F5344CB8AC3E}">
        <p14:creationId xmlns:p14="http://schemas.microsoft.com/office/powerpoint/2010/main" xmlns="" val="39889532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2400" b="1" dirty="0" smtClean="0"/>
              <a:t>FUSION INHIBITORS</a:t>
            </a:r>
            <a:endParaRPr lang="en-US" sz="2400" b="1" dirty="0"/>
          </a:p>
        </p:txBody>
      </p:sp>
      <p:sp>
        <p:nvSpPr>
          <p:cNvPr id="3" name="Content Placeholder 2"/>
          <p:cNvSpPr>
            <a:spLocks noGrp="1"/>
          </p:cNvSpPr>
          <p:nvPr>
            <p:ph idx="1"/>
          </p:nvPr>
        </p:nvSpPr>
        <p:spPr>
          <a:xfrm>
            <a:off x="0" y="609600"/>
            <a:ext cx="8991600" cy="6248400"/>
          </a:xfrm>
        </p:spPr>
        <p:txBody>
          <a:bodyPr>
            <a:normAutofit lnSpcReduction="10000"/>
          </a:bodyPr>
          <a:lstStyle/>
          <a:p>
            <a:pPr marL="0" indent="0">
              <a:buNone/>
            </a:pPr>
            <a:r>
              <a:rPr lang="en-US" sz="2400" dirty="0" smtClean="0"/>
              <a:t>     </a:t>
            </a:r>
            <a:r>
              <a:rPr lang="en-US" sz="2400" b="1" u="sng" dirty="0" smtClean="0"/>
              <a:t>ENFURVITIDE</a:t>
            </a:r>
          </a:p>
          <a:p>
            <a:pPr marL="0" indent="0">
              <a:buNone/>
            </a:pPr>
            <a:r>
              <a:rPr lang="en-US" sz="2400" dirty="0" smtClean="0"/>
              <a:t>     </a:t>
            </a:r>
            <a:r>
              <a:rPr lang="en-US" sz="2400" b="1" dirty="0" smtClean="0"/>
              <a:t>Mechanism of action</a:t>
            </a:r>
          </a:p>
          <a:p>
            <a:r>
              <a:rPr lang="en-US" sz="2400" dirty="0" smtClean="0"/>
              <a:t>Blocks entry of virus into the cell</a:t>
            </a:r>
          </a:p>
          <a:p>
            <a:r>
              <a:rPr lang="en-US" sz="2400" dirty="0" smtClean="0"/>
              <a:t>It binds to gp14 sub unit of the viral envelop glycoprotein, preventing conformational changes required for fusion of viral and cellular membranes</a:t>
            </a:r>
          </a:p>
          <a:p>
            <a:pPr marL="0" indent="0">
              <a:buNone/>
            </a:pPr>
            <a:r>
              <a:rPr lang="en-US" sz="2400" dirty="0" smtClean="0"/>
              <a:t>     </a:t>
            </a:r>
            <a:r>
              <a:rPr lang="en-US" sz="2400" b="1" dirty="0" smtClean="0"/>
              <a:t>Indications</a:t>
            </a:r>
          </a:p>
          <a:p>
            <a:r>
              <a:rPr lang="en-US" sz="2400" dirty="0" smtClean="0"/>
              <a:t>Treatment of patients with persistent HIV-1 replication despite ongoing therapy</a:t>
            </a:r>
          </a:p>
          <a:p>
            <a:r>
              <a:rPr lang="en-US" sz="2400" b="1" dirty="0" err="1" smtClean="0"/>
              <a:t>Avaialble</a:t>
            </a:r>
            <a:r>
              <a:rPr lang="en-US" sz="2400" b="1" dirty="0" smtClean="0"/>
              <a:t> dosage forms:</a:t>
            </a:r>
            <a:r>
              <a:rPr lang="en-US" sz="2400" dirty="0" smtClean="0"/>
              <a:t> Parenteral</a:t>
            </a:r>
            <a:r>
              <a:rPr lang="en-US" sz="2400" dirty="0"/>
              <a:t>;</a:t>
            </a:r>
            <a:r>
              <a:rPr lang="en-US" sz="2400" dirty="0" smtClean="0"/>
              <a:t> 90 mg/ml for injection</a:t>
            </a:r>
          </a:p>
          <a:p>
            <a:r>
              <a:rPr lang="en-US" sz="2400" b="1" dirty="0" smtClean="0"/>
              <a:t>Dose:</a:t>
            </a:r>
            <a:r>
              <a:rPr lang="en-US" sz="2400" dirty="0" smtClean="0"/>
              <a:t> 90 mg bid subcutaneously</a:t>
            </a:r>
          </a:p>
          <a:p>
            <a:pPr marL="0" indent="0">
              <a:buNone/>
            </a:pPr>
            <a:r>
              <a:rPr lang="en-US" sz="2400" dirty="0" smtClean="0"/>
              <a:t>     </a:t>
            </a:r>
            <a:r>
              <a:rPr lang="en-US" sz="2400" b="1" dirty="0" smtClean="0"/>
              <a:t>Adverse effects</a:t>
            </a:r>
          </a:p>
          <a:p>
            <a:r>
              <a:rPr lang="en-US" sz="2400" dirty="0" smtClean="0"/>
              <a:t>Local injection site reactions (most common ADR)</a:t>
            </a:r>
          </a:p>
          <a:p>
            <a:r>
              <a:rPr lang="en-US" sz="2400" dirty="0" smtClean="0"/>
              <a:t>Hypersensitivity reactions</a:t>
            </a:r>
          </a:p>
          <a:p>
            <a:r>
              <a:rPr lang="en-US" sz="2400" dirty="0" smtClean="0"/>
              <a:t>Eosinophilia </a:t>
            </a:r>
          </a:p>
          <a:p>
            <a:endParaRPr lang="en-US" sz="2400" dirty="0"/>
          </a:p>
        </p:txBody>
      </p:sp>
    </p:spTree>
    <p:extLst>
      <p:ext uri="{BB962C8B-B14F-4D97-AF65-F5344CB8AC3E}">
        <p14:creationId xmlns:p14="http://schemas.microsoft.com/office/powerpoint/2010/main" xmlns="" val="18608812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VIRUS’ PERSONAL LIFE</a:t>
            </a:r>
            <a:endParaRPr lang="en-US" sz="2800" b="1" dirty="0"/>
          </a:p>
        </p:txBody>
      </p:sp>
      <p:pic>
        <p:nvPicPr>
          <p:cNvPr id="4" name="Picture 5" descr="hav-life-cycle"/>
          <p:cNvPicPr>
            <a:picLocks noGrp="1" noChangeAspect="1" noChangeArrowheads="1"/>
          </p:cNvPicPr>
          <p:nvPr>
            <p:ph idx="1"/>
          </p:nvPr>
        </p:nvPicPr>
        <p:blipFill>
          <a:blip r:embed="rId2"/>
          <a:srcRect/>
          <a:stretch>
            <a:fillRect/>
          </a:stretch>
        </p:blipFill>
        <p:spPr>
          <a:xfrm>
            <a:off x="1704975" y="1720056"/>
            <a:ext cx="5734050" cy="4286250"/>
          </a:xfrm>
          <a:noFill/>
          <a:ln/>
        </p:spPr>
      </p:pic>
    </p:spTree>
    <p:extLst>
      <p:ext uri="{BB962C8B-B14F-4D97-AF65-F5344CB8AC3E}">
        <p14:creationId xmlns:p14="http://schemas.microsoft.com/office/powerpoint/2010/main" xmlns="" val="40590244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2400" b="1" dirty="0" smtClean="0"/>
              <a:t>FUSION INHIBITOR</a:t>
            </a:r>
            <a:endParaRPr lang="en-US" sz="2400" b="1" dirty="0"/>
          </a:p>
        </p:txBody>
      </p:sp>
      <p:sp>
        <p:nvSpPr>
          <p:cNvPr id="3" name="Content Placeholder 2"/>
          <p:cNvSpPr>
            <a:spLocks noGrp="1"/>
          </p:cNvSpPr>
          <p:nvPr>
            <p:ph idx="1"/>
          </p:nvPr>
        </p:nvSpPr>
        <p:spPr>
          <a:xfrm>
            <a:off x="457200" y="685800"/>
            <a:ext cx="8229600" cy="5440363"/>
          </a:xfrm>
        </p:spPr>
        <p:txBody>
          <a:bodyPr>
            <a:normAutofit/>
          </a:bodyPr>
          <a:lstStyle/>
          <a:p>
            <a:pPr marL="0" indent="0">
              <a:buNone/>
            </a:pPr>
            <a:endParaRPr lang="en-US" sz="2400" dirty="0" smtClean="0"/>
          </a:p>
          <a:p>
            <a:pPr marL="0" indent="0">
              <a:buNone/>
            </a:pPr>
            <a:r>
              <a:rPr lang="en-US" sz="2400" dirty="0" smtClean="0"/>
              <a:t>     </a:t>
            </a:r>
            <a:r>
              <a:rPr lang="en-US" sz="2400" b="1" dirty="0" smtClean="0"/>
              <a:t>Pharmacokinetics</a:t>
            </a:r>
          </a:p>
          <a:p>
            <a:r>
              <a:rPr lang="en-US" sz="2400" dirty="0" smtClean="0"/>
              <a:t>Protein binding is high and metabolism appears to be by </a:t>
            </a:r>
            <a:r>
              <a:rPr lang="en-US" sz="2400" dirty="0" err="1" smtClean="0"/>
              <a:t>proteolytic</a:t>
            </a:r>
            <a:r>
              <a:rPr lang="en-US" sz="2400" dirty="0" smtClean="0"/>
              <a:t> hydrolysis without involvement of cytochrome P450 systems</a:t>
            </a:r>
          </a:p>
          <a:p>
            <a:r>
              <a:rPr lang="en-US" sz="2400" dirty="0" smtClean="0"/>
              <a:t>Elimination half life is 3.8 hours </a:t>
            </a:r>
          </a:p>
          <a:p>
            <a:r>
              <a:rPr lang="en-US" sz="2400" dirty="0" smtClean="0"/>
              <a:t>Time to peak concentrations is 8 hours</a:t>
            </a:r>
            <a:endParaRPr lang="en-US" sz="2400" dirty="0"/>
          </a:p>
        </p:txBody>
      </p:sp>
    </p:spTree>
    <p:extLst>
      <p:ext uri="{BB962C8B-B14F-4D97-AF65-F5344CB8AC3E}">
        <p14:creationId xmlns:p14="http://schemas.microsoft.com/office/powerpoint/2010/main" xmlns="" val="6137100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2800" b="1" dirty="0" smtClean="0"/>
              <a:t>DNA POLYMERASE INHIBITORS</a:t>
            </a:r>
            <a:endParaRPr lang="en-US" sz="2800" b="1" dirty="0"/>
          </a:p>
        </p:txBody>
      </p:sp>
      <p:sp>
        <p:nvSpPr>
          <p:cNvPr id="3" name="Content Placeholder 2"/>
          <p:cNvSpPr>
            <a:spLocks noGrp="1"/>
          </p:cNvSpPr>
          <p:nvPr>
            <p:ph idx="1"/>
          </p:nvPr>
        </p:nvSpPr>
        <p:spPr>
          <a:xfrm>
            <a:off x="0" y="762000"/>
            <a:ext cx="9144000" cy="6096000"/>
          </a:xfrm>
        </p:spPr>
        <p:txBody>
          <a:bodyPr>
            <a:normAutofit lnSpcReduction="10000"/>
          </a:bodyPr>
          <a:lstStyle/>
          <a:p>
            <a:r>
              <a:rPr lang="en-US" sz="2400" dirty="0" smtClean="0"/>
              <a:t>This class include: acyclovir, </a:t>
            </a:r>
            <a:r>
              <a:rPr lang="en-US" sz="2400" dirty="0" err="1" smtClean="0"/>
              <a:t>cidofovir</a:t>
            </a:r>
            <a:r>
              <a:rPr lang="en-US" sz="2400" dirty="0" smtClean="0"/>
              <a:t>, </a:t>
            </a:r>
            <a:r>
              <a:rPr lang="en-US" sz="2400" dirty="0" err="1" smtClean="0"/>
              <a:t>famciclovir</a:t>
            </a:r>
            <a:r>
              <a:rPr lang="en-US" sz="2400" dirty="0" smtClean="0"/>
              <a:t>, </a:t>
            </a:r>
            <a:r>
              <a:rPr lang="en-US" sz="2400" dirty="0" err="1" smtClean="0"/>
              <a:t>foscarnet</a:t>
            </a:r>
            <a:r>
              <a:rPr lang="en-US" sz="2400" dirty="0" smtClean="0"/>
              <a:t>, </a:t>
            </a:r>
            <a:r>
              <a:rPr lang="en-US" sz="2400" dirty="0" err="1" smtClean="0"/>
              <a:t>ganciclovir</a:t>
            </a:r>
            <a:r>
              <a:rPr lang="en-US" sz="2400" dirty="0" smtClean="0"/>
              <a:t>, </a:t>
            </a:r>
            <a:r>
              <a:rPr lang="en-US" sz="2400" dirty="0" err="1" smtClean="0"/>
              <a:t>idoxuridine</a:t>
            </a:r>
            <a:r>
              <a:rPr lang="en-US" sz="2400" dirty="0"/>
              <a:t> </a:t>
            </a:r>
            <a:r>
              <a:rPr lang="en-US" sz="2400" dirty="0" smtClean="0"/>
              <a:t>and </a:t>
            </a:r>
            <a:r>
              <a:rPr lang="en-US" sz="2400" dirty="0" err="1" smtClean="0"/>
              <a:t>penciclovir</a:t>
            </a:r>
            <a:endParaRPr lang="en-US" sz="2400" dirty="0" smtClean="0"/>
          </a:p>
          <a:p>
            <a:pPr marL="0" indent="0">
              <a:buNone/>
            </a:pPr>
            <a:r>
              <a:rPr lang="en-US" sz="2400" dirty="0" smtClean="0"/>
              <a:t>   1.  </a:t>
            </a:r>
            <a:r>
              <a:rPr lang="en-US" sz="2400" b="1" u="sng" dirty="0" smtClean="0"/>
              <a:t>ACYCLOVIR</a:t>
            </a:r>
          </a:p>
          <a:p>
            <a:r>
              <a:rPr lang="en-US" sz="2400" dirty="0" smtClean="0"/>
              <a:t>Its acyclic </a:t>
            </a:r>
            <a:r>
              <a:rPr lang="en-US" sz="2400" dirty="0" err="1" smtClean="0"/>
              <a:t>guanosine</a:t>
            </a:r>
            <a:r>
              <a:rPr lang="en-US" sz="2400" dirty="0" smtClean="0"/>
              <a:t> derivative with clinical activity against HSV-1, HSV-2 and varicella zoster virus</a:t>
            </a:r>
          </a:p>
          <a:p>
            <a:pPr marL="0" indent="0">
              <a:buNone/>
            </a:pPr>
            <a:r>
              <a:rPr lang="en-US" sz="2400" dirty="0" smtClean="0"/>
              <a:t>      </a:t>
            </a:r>
            <a:r>
              <a:rPr lang="en-US" sz="2400" b="1" dirty="0" smtClean="0"/>
              <a:t>Mechanism of action</a:t>
            </a:r>
          </a:p>
          <a:p>
            <a:r>
              <a:rPr lang="en-US" sz="2400" dirty="0" smtClean="0"/>
              <a:t>Acyclovir </a:t>
            </a:r>
            <a:r>
              <a:rPr lang="sr-Cyrl-CS" sz="2400" dirty="0" smtClean="0"/>
              <a:t>requires </a:t>
            </a:r>
            <a:r>
              <a:rPr lang="sr-Cyrl-CS" sz="2400" dirty="0"/>
              <a:t>three phosphorylation steps for activation. It is converted first to the monophosphate derivative by the </a:t>
            </a:r>
            <a:r>
              <a:rPr lang="sr-Cyrl-CS" sz="2400" dirty="0" smtClean="0"/>
              <a:t>virus-specifi</a:t>
            </a:r>
            <a:r>
              <a:rPr lang="en-US" sz="2400" dirty="0" smtClean="0"/>
              <a:t>c</a:t>
            </a:r>
            <a:r>
              <a:rPr lang="sr-Cyrl-CS" sz="2400" dirty="0" smtClean="0"/>
              <a:t> </a:t>
            </a:r>
            <a:r>
              <a:rPr lang="sr-Cyrl-CS" sz="2400" dirty="0"/>
              <a:t>thymidine kinase and then to the di- and triphosphate compounds by host cell enzymes </a:t>
            </a:r>
            <a:r>
              <a:rPr lang="sr-Cyrl-CS" sz="2400" dirty="0" smtClean="0"/>
              <a:t>. </a:t>
            </a:r>
            <a:r>
              <a:rPr lang="sr-Cyrl-CS" sz="2400" dirty="0"/>
              <a:t>Because it requires the viral kinase for initial phosphorylation, acyclovir is selectively activated, and the active metabolite accumulates, only in infected cells. Acyclovir triphosphate inhibits viral DNA synthesis by two mechanisms: competition with deoxyGTP for the viral DNA polymerase, resulting in binding to the DNA template as an irreversible complex; and chain termination following incorporation into the viral </a:t>
            </a:r>
            <a:r>
              <a:rPr lang="sr-Cyrl-CS" sz="2400" dirty="0" smtClean="0"/>
              <a:t>DNA</a:t>
            </a:r>
            <a:endParaRPr lang="en-US" sz="2400" dirty="0" smtClean="0"/>
          </a:p>
          <a:p>
            <a:endParaRPr lang="en-US" sz="2400" dirty="0" smtClean="0"/>
          </a:p>
          <a:p>
            <a:endParaRPr lang="en-US" sz="2400" dirty="0"/>
          </a:p>
        </p:txBody>
      </p:sp>
    </p:spTree>
    <p:extLst>
      <p:ext uri="{BB962C8B-B14F-4D97-AF65-F5344CB8AC3E}">
        <p14:creationId xmlns:p14="http://schemas.microsoft.com/office/powerpoint/2010/main" xmlns="" val="2105775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2400" b="1" dirty="0" smtClean="0"/>
              <a:t>DNA POLYMERASE INHIBITORS, DPIs</a:t>
            </a:r>
            <a:endParaRPr lang="en-US" sz="2400" b="1" dirty="0"/>
          </a:p>
        </p:txBody>
      </p:sp>
      <p:sp>
        <p:nvSpPr>
          <p:cNvPr id="3" name="Content Placeholder 2"/>
          <p:cNvSpPr>
            <a:spLocks noGrp="1"/>
          </p:cNvSpPr>
          <p:nvPr>
            <p:ph idx="1"/>
          </p:nvPr>
        </p:nvSpPr>
        <p:spPr>
          <a:xfrm>
            <a:off x="76200" y="685800"/>
            <a:ext cx="8915400" cy="6172200"/>
          </a:xfrm>
        </p:spPr>
        <p:txBody>
          <a:bodyPr>
            <a:normAutofit fontScale="92500" lnSpcReduction="20000"/>
          </a:bodyPr>
          <a:lstStyle/>
          <a:p>
            <a:pPr marL="0" indent="0">
              <a:buNone/>
            </a:pPr>
            <a:r>
              <a:rPr lang="en-US" sz="2400" dirty="0" smtClean="0"/>
              <a:t>     </a:t>
            </a:r>
            <a:r>
              <a:rPr lang="en-US" sz="2400" b="1" dirty="0" smtClean="0"/>
              <a:t>Indications</a:t>
            </a:r>
          </a:p>
          <a:p>
            <a:r>
              <a:rPr lang="en-US" sz="2400" dirty="0" smtClean="0"/>
              <a:t>Primary genital herpes</a:t>
            </a:r>
          </a:p>
          <a:p>
            <a:r>
              <a:rPr lang="en-US" sz="2400" dirty="0" smtClean="0"/>
              <a:t>Herpes </a:t>
            </a:r>
            <a:r>
              <a:rPr lang="en-US" sz="2400" dirty="0" err="1" smtClean="0"/>
              <a:t>labialis</a:t>
            </a:r>
            <a:endParaRPr lang="en-US" sz="2400" dirty="0" smtClean="0"/>
          </a:p>
          <a:p>
            <a:r>
              <a:rPr lang="en-US" sz="2400" dirty="0" smtClean="0"/>
              <a:t>Management of zoster associated pain</a:t>
            </a:r>
          </a:p>
          <a:p>
            <a:r>
              <a:rPr lang="en-US" sz="2400" dirty="0" smtClean="0"/>
              <a:t>Given prophylactically to patients undergoing organ transplantation to prevent reactivation of HSV infections</a:t>
            </a:r>
          </a:p>
          <a:p>
            <a:r>
              <a:rPr lang="en-US" sz="2400" dirty="0" smtClean="0"/>
              <a:t>Treatment of herpes simplex encephalitis, neonatal HSV infections and serous HSV or VZV infections</a:t>
            </a:r>
          </a:p>
          <a:p>
            <a:pPr marL="0" indent="0">
              <a:buNone/>
            </a:pPr>
            <a:r>
              <a:rPr lang="en-US" sz="2400" dirty="0" smtClean="0"/>
              <a:t>     </a:t>
            </a:r>
            <a:r>
              <a:rPr lang="en-US" sz="2400" b="1" dirty="0" smtClean="0"/>
              <a:t>Available dosage forms</a:t>
            </a:r>
            <a:r>
              <a:rPr lang="en-US" sz="2400" dirty="0" smtClean="0"/>
              <a:t>: oral: 200 mg capsules, 400, 800 mg tablets; 200 mg/5 ml suspension. Parenteral: 50 mg/ml powder to reconstitute injection ( 500, 1000 mg/vial), topical: 5% ointment</a:t>
            </a:r>
          </a:p>
          <a:p>
            <a:pPr marL="0" indent="0">
              <a:buNone/>
            </a:pPr>
            <a:r>
              <a:rPr lang="en-US" sz="2400" dirty="0" smtClean="0"/>
              <a:t>     </a:t>
            </a:r>
            <a:r>
              <a:rPr lang="en-US" sz="2400" b="1" dirty="0" smtClean="0"/>
              <a:t>Dose</a:t>
            </a:r>
          </a:p>
          <a:p>
            <a:r>
              <a:rPr lang="en-US" sz="2400" b="1" dirty="0" smtClean="0"/>
              <a:t>Oral</a:t>
            </a:r>
          </a:p>
          <a:p>
            <a:r>
              <a:rPr lang="en-US" sz="2400" dirty="0" smtClean="0"/>
              <a:t>First episode genital herpes 400 mg </a:t>
            </a:r>
            <a:r>
              <a:rPr lang="en-US" sz="2400" dirty="0" err="1" smtClean="0"/>
              <a:t>tid</a:t>
            </a:r>
            <a:r>
              <a:rPr lang="en-US" sz="2400" dirty="0" smtClean="0"/>
              <a:t> or 200 mg five times daily</a:t>
            </a:r>
          </a:p>
          <a:p>
            <a:r>
              <a:rPr lang="en-US" sz="2400" dirty="0" smtClean="0"/>
              <a:t>Recurrent genital herpes 400 mg </a:t>
            </a:r>
            <a:r>
              <a:rPr lang="en-US" sz="2400" dirty="0" err="1" smtClean="0"/>
              <a:t>tid</a:t>
            </a:r>
            <a:r>
              <a:rPr lang="en-US" sz="2400" dirty="0" smtClean="0"/>
              <a:t> or 200 mg five times or 800 mg bid</a:t>
            </a:r>
          </a:p>
          <a:p>
            <a:r>
              <a:rPr lang="en-US" sz="2400" dirty="0" smtClean="0"/>
              <a:t>Genital herpes suppression 400 mg bid</a:t>
            </a:r>
          </a:p>
          <a:p>
            <a:r>
              <a:rPr lang="en-US" sz="2400" dirty="0" smtClean="0"/>
              <a:t>Herpes </a:t>
            </a:r>
            <a:r>
              <a:rPr lang="en-US" sz="2400" dirty="0" err="1" smtClean="0"/>
              <a:t>proctitis</a:t>
            </a:r>
            <a:r>
              <a:rPr lang="en-US" sz="2400" dirty="0" smtClean="0"/>
              <a:t> 400 mg five times daily</a:t>
            </a:r>
          </a:p>
          <a:p>
            <a:r>
              <a:rPr lang="en-US" sz="2400" dirty="0" err="1" smtClean="0"/>
              <a:t>Mucocutaneos</a:t>
            </a:r>
            <a:r>
              <a:rPr lang="en-US" sz="2400" dirty="0" smtClean="0"/>
              <a:t> herpes 400 mg five times daily</a:t>
            </a:r>
          </a:p>
          <a:p>
            <a:endParaRPr lang="en-US" sz="2400" dirty="0" smtClean="0"/>
          </a:p>
          <a:p>
            <a:endParaRPr lang="en-US" sz="2400" dirty="0"/>
          </a:p>
        </p:txBody>
      </p:sp>
    </p:spTree>
    <p:extLst>
      <p:ext uri="{BB962C8B-B14F-4D97-AF65-F5344CB8AC3E}">
        <p14:creationId xmlns:p14="http://schemas.microsoft.com/office/powerpoint/2010/main" xmlns="" val="41997210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2400" dirty="0" smtClean="0"/>
              <a:t>DPIs</a:t>
            </a:r>
            <a:endParaRPr lang="en-US" sz="2400" dirty="0"/>
          </a:p>
        </p:txBody>
      </p:sp>
      <p:sp>
        <p:nvSpPr>
          <p:cNvPr id="3" name="Content Placeholder 2"/>
          <p:cNvSpPr>
            <a:spLocks noGrp="1"/>
          </p:cNvSpPr>
          <p:nvPr>
            <p:ph idx="1"/>
          </p:nvPr>
        </p:nvSpPr>
        <p:spPr>
          <a:xfrm>
            <a:off x="457200" y="609600"/>
            <a:ext cx="8229600" cy="5516563"/>
          </a:xfrm>
        </p:spPr>
        <p:txBody>
          <a:bodyPr>
            <a:normAutofit fontScale="92500" lnSpcReduction="10000"/>
          </a:bodyPr>
          <a:lstStyle/>
          <a:p>
            <a:r>
              <a:rPr lang="en-US" sz="2400" b="1" dirty="0" smtClean="0"/>
              <a:t>Oral cont..</a:t>
            </a:r>
          </a:p>
          <a:p>
            <a:r>
              <a:rPr lang="en-US" sz="2400" dirty="0" smtClean="0"/>
              <a:t>Varicella 20 mg/kg ( maximum 800 mg) four times daily</a:t>
            </a:r>
          </a:p>
          <a:p>
            <a:r>
              <a:rPr lang="en-US" sz="2400" dirty="0" smtClean="0"/>
              <a:t>Zoster 800 mg five times daily</a:t>
            </a:r>
          </a:p>
          <a:p>
            <a:pPr marL="0" indent="0">
              <a:buNone/>
            </a:pPr>
            <a:r>
              <a:rPr lang="en-US" sz="2400" dirty="0" smtClean="0"/>
              <a:t>     </a:t>
            </a:r>
            <a:r>
              <a:rPr lang="en-US" sz="2400" b="1" dirty="0" smtClean="0"/>
              <a:t>Intravenous</a:t>
            </a:r>
          </a:p>
          <a:p>
            <a:r>
              <a:rPr lang="en-US" sz="2400" dirty="0" smtClean="0"/>
              <a:t>Severe HSV infection 5 mg/kg q8h</a:t>
            </a:r>
          </a:p>
          <a:p>
            <a:r>
              <a:rPr lang="en-US" sz="2400" dirty="0" smtClean="0"/>
              <a:t>Herpes encephalitis 10-15 mg/kg q8h</a:t>
            </a:r>
          </a:p>
          <a:p>
            <a:r>
              <a:rPr lang="en-US" sz="2400" dirty="0" smtClean="0"/>
              <a:t>Neonatal HSV infection 20 mg/kg q8h</a:t>
            </a:r>
          </a:p>
          <a:p>
            <a:r>
              <a:rPr lang="en-US" sz="2400" dirty="0" smtClean="0"/>
              <a:t>Varicella zoster suppression in </a:t>
            </a:r>
            <a:r>
              <a:rPr lang="en-US" sz="2400" dirty="0" err="1" smtClean="0"/>
              <a:t>immunocompromised</a:t>
            </a:r>
            <a:r>
              <a:rPr lang="en-US" sz="2400" dirty="0" smtClean="0"/>
              <a:t> host 10mg/kg q8h</a:t>
            </a:r>
          </a:p>
          <a:p>
            <a:r>
              <a:rPr lang="en-US" sz="2400" b="1" dirty="0" smtClean="0"/>
              <a:t>Interactions</a:t>
            </a:r>
          </a:p>
          <a:p>
            <a:r>
              <a:rPr lang="en-US" sz="2400" dirty="0" smtClean="0"/>
              <a:t>Has no serious interactions</a:t>
            </a:r>
          </a:p>
          <a:p>
            <a:pPr marL="0" indent="0">
              <a:buNone/>
            </a:pPr>
            <a:r>
              <a:rPr lang="en-US" sz="2400" dirty="0" smtClean="0"/>
              <a:t>      </a:t>
            </a:r>
            <a:r>
              <a:rPr lang="en-US" sz="2400" b="1" dirty="0" smtClean="0"/>
              <a:t>Adverse effects</a:t>
            </a:r>
          </a:p>
          <a:p>
            <a:r>
              <a:rPr lang="en-US" sz="2400" dirty="0" smtClean="0"/>
              <a:t>Acyclovir is generally well tolerated</a:t>
            </a:r>
          </a:p>
          <a:p>
            <a:r>
              <a:rPr lang="en-US" sz="2400" dirty="0" smtClean="0"/>
              <a:t>IV infusion may cause reversible renal dysfunction due to crystalline neuropathy or neurologic toxicity ( tremors, delirium, seizures)</a:t>
            </a:r>
            <a:endParaRPr lang="en-US" sz="2400" dirty="0"/>
          </a:p>
        </p:txBody>
      </p:sp>
    </p:spTree>
    <p:extLst>
      <p:ext uri="{BB962C8B-B14F-4D97-AF65-F5344CB8AC3E}">
        <p14:creationId xmlns:p14="http://schemas.microsoft.com/office/powerpoint/2010/main" xmlns="" val="41187414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2400" b="1" dirty="0" smtClean="0"/>
              <a:t>DPIs </a:t>
            </a:r>
            <a:r>
              <a:rPr lang="en-US" sz="2400" b="1" dirty="0" err="1" smtClean="0"/>
              <a:t>cont</a:t>
            </a:r>
            <a:r>
              <a:rPr lang="en-US" sz="2400" b="1" dirty="0" smtClean="0"/>
              <a:t>…</a:t>
            </a:r>
            <a:endParaRPr lang="en-US" sz="2400" b="1" dirty="0"/>
          </a:p>
        </p:txBody>
      </p:sp>
      <p:sp>
        <p:nvSpPr>
          <p:cNvPr id="3" name="Content Placeholder 2"/>
          <p:cNvSpPr>
            <a:spLocks noGrp="1"/>
          </p:cNvSpPr>
          <p:nvPr>
            <p:ph idx="1"/>
          </p:nvPr>
        </p:nvSpPr>
        <p:spPr>
          <a:xfrm>
            <a:off x="457200" y="685800"/>
            <a:ext cx="8229600" cy="5440363"/>
          </a:xfrm>
        </p:spPr>
        <p:txBody>
          <a:bodyPr>
            <a:normAutofit fontScale="92500" lnSpcReduction="20000"/>
          </a:bodyPr>
          <a:lstStyle/>
          <a:p>
            <a:pPr marL="0" indent="0">
              <a:buNone/>
            </a:pPr>
            <a:r>
              <a:rPr lang="en-US" sz="2400" dirty="0" smtClean="0"/>
              <a:t>   2.  </a:t>
            </a:r>
            <a:r>
              <a:rPr lang="en-US" sz="2400" b="1" u="sng" dirty="0" smtClean="0"/>
              <a:t>VALACYCLOVIR</a:t>
            </a:r>
          </a:p>
          <a:p>
            <a:r>
              <a:rPr lang="en-US" sz="2400" dirty="0" smtClean="0"/>
              <a:t>It’s the L-</a:t>
            </a:r>
            <a:r>
              <a:rPr lang="en-US" sz="2400" dirty="0" err="1" smtClean="0"/>
              <a:t>valyl</a:t>
            </a:r>
            <a:r>
              <a:rPr lang="en-US" sz="2400" dirty="0" smtClean="0"/>
              <a:t> ester of acyclovir. It s rapidly converted to acyclovir after oral administration</a:t>
            </a:r>
          </a:p>
          <a:p>
            <a:r>
              <a:rPr lang="en-US" sz="2400" dirty="0" smtClean="0"/>
              <a:t>It has improved efficacy versus acyclovir for all indications</a:t>
            </a:r>
          </a:p>
          <a:p>
            <a:pPr marL="0" indent="0">
              <a:buNone/>
            </a:pPr>
            <a:r>
              <a:rPr lang="en-US" sz="2400" dirty="0" smtClean="0"/>
              <a:t>     </a:t>
            </a:r>
            <a:r>
              <a:rPr lang="en-US" sz="2400" b="1" dirty="0" smtClean="0"/>
              <a:t>Indications</a:t>
            </a:r>
          </a:p>
          <a:p>
            <a:r>
              <a:rPr lang="en-US" sz="2400" dirty="0" smtClean="0"/>
              <a:t>Treatment of first attacks of recurrent genital herpes</a:t>
            </a:r>
          </a:p>
          <a:p>
            <a:r>
              <a:rPr lang="en-US" sz="2400" dirty="0" smtClean="0"/>
              <a:t>Suppression of recurrent genital herpes</a:t>
            </a:r>
          </a:p>
          <a:p>
            <a:r>
              <a:rPr lang="en-US" sz="2400" dirty="0" smtClean="0"/>
              <a:t>Treatment of herpes zoster infections</a:t>
            </a:r>
          </a:p>
          <a:p>
            <a:r>
              <a:rPr lang="en-US" sz="2400" dirty="0" smtClean="0"/>
              <a:t>Preventing cytomegalovirus disease after organ transplantation</a:t>
            </a:r>
          </a:p>
          <a:p>
            <a:r>
              <a:rPr lang="en-US" sz="2400" dirty="0" smtClean="0"/>
              <a:t>Available dosage forms: oral: 500, 1000 mg tablets</a:t>
            </a:r>
          </a:p>
          <a:p>
            <a:pPr marL="0" indent="0">
              <a:buNone/>
            </a:pPr>
            <a:r>
              <a:rPr lang="en-US" sz="2400" dirty="0"/>
              <a:t> </a:t>
            </a:r>
            <a:r>
              <a:rPr lang="en-US" sz="2400" dirty="0" smtClean="0"/>
              <a:t>    </a:t>
            </a:r>
            <a:r>
              <a:rPr lang="en-US" sz="2400" b="1" dirty="0" smtClean="0"/>
              <a:t>Dose</a:t>
            </a:r>
          </a:p>
          <a:p>
            <a:pPr marL="0" indent="0">
              <a:buNone/>
            </a:pPr>
            <a:r>
              <a:rPr lang="en-US" sz="2400" b="1" dirty="0" smtClean="0"/>
              <a:t>     Oral </a:t>
            </a:r>
          </a:p>
          <a:p>
            <a:r>
              <a:rPr lang="en-US" sz="2400" dirty="0" smtClean="0"/>
              <a:t>First episode genital herpes 1g bid</a:t>
            </a:r>
          </a:p>
          <a:p>
            <a:r>
              <a:rPr lang="en-US" sz="2400" dirty="0" smtClean="0"/>
              <a:t>Recurrent genital herpes  500 mg bid</a:t>
            </a:r>
          </a:p>
          <a:p>
            <a:r>
              <a:rPr lang="en-US" sz="2400" dirty="0" smtClean="0"/>
              <a:t>Genital herpes suppression   500 mg daily or twice daily</a:t>
            </a:r>
          </a:p>
          <a:p>
            <a:r>
              <a:rPr lang="en-US" sz="2400" dirty="0" smtClean="0"/>
              <a:t>Zoster                                        1 g </a:t>
            </a:r>
            <a:r>
              <a:rPr lang="en-US" sz="2400" dirty="0" err="1" smtClean="0"/>
              <a:t>tid</a:t>
            </a:r>
            <a:endParaRPr lang="en-US" sz="2400" dirty="0" smtClean="0"/>
          </a:p>
          <a:p>
            <a:endParaRPr lang="en-US" sz="2400" dirty="0"/>
          </a:p>
        </p:txBody>
      </p:sp>
      <p:pic>
        <p:nvPicPr>
          <p:cNvPr id="4" name="Picture 4" descr="valcyclovir_s"/>
          <p:cNvPicPr>
            <a:picLocks noChangeAspect="1" noChangeArrowheads="1"/>
          </p:cNvPicPr>
          <p:nvPr/>
        </p:nvPicPr>
        <p:blipFill>
          <a:blip r:embed="rId2"/>
          <a:srcRect/>
          <a:stretch>
            <a:fillRect/>
          </a:stretch>
        </p:blipFill>
        <p:spPr bwMode="auto">
          <a:xfrm>
            <a:off x="5715000" y="3962399"/>
            <a:ext cx="3276600" cy="1219201"/>
          </a:xfrm>
          <a:prstGeom prst="rect">
            <a:avLst/>
          </a:prstGeom>
          <a:noFill/>
        </p:spPr>
      </p:pic>
    </p:spTree>
    <p:extLst>
      <p:ext uri="{BB962C8B-B14F-4D97-AF65-F5344CB8AC3E}">
        <p14:creationId xmlns:p14="http://schemas.microsoft.com/office/powerpoint/2010/main" xmlns="" val="245350455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2400" b="1" dirty="0" smtClean="0"/>
              <a:t>DPIs </a:t>
            </a:r>
            <a:r>
              <a:rPr lang="en-US" sz="2400" b="1" dirty="0" err="1" smtClean="0"/>
              <a:t>cont</a:t>
            </a:r>
            <a:r>
              <a:rPr lang="en-US" sz="2400" b="1" dirty="0" smtClean="0"/>
              <a:t>…</a:t>
            </a:r>
            <a:endParaRPr lang="en-US" sz="2400" b="1" dirty="0"/>
          </a:p>
        </p:txBody>
      </p:sp>
      <p:sp>
        <p:nvSpPr>
          <p:cNvPr id="3" name="Content Placeholder 2"/>
          <p:cNvSpPr>
            <a:spLocks noGrp="1"/>
          </p:cNvSpPr>
          <p:nvPr>
            <p:ph idx="1"/>
          </p:nvPr>
        </p:nvSpPr>
        <p:spPr>
          <a:xfrm>
            <a:off x="0" y="685800"/>
            <a:ext cx="8686800" cy="5943600"/>
          </a:xfrm>
        </p:spPr>
        <p:txBody>
          <a:bodyPr>
            <a:normAutofit/>
          </a:bodyPr>
          <a:lstStyle/>
          <a:p>
            <a:pPr marL="0" indent="0">
              <a:buNone/>
            </a:pPr>
            <a:r>
              <a:rPr lang="en-US" sz="2400" dirty="0" smtClean="0"/>
              <a:t>     </a:t>
            </a:r>
            <a:r>
              <a:rPr lang="en-US" sz="2400" b="1" dirty="0" smtClean="0"/>
              <a:t>Adverse effects</a:t>
            </a:r>
          </a:p>
          <a:p>
            <a:r>
              <a:rPr lang="en-US" sz="2400" dirty="0" smtClean="0"/>
              <a:t>Generally well tolerated</a:t>
            </a:r>
          </a:p>
          <a:p>
            <a:r>
              <a:rPr lang="en-US" sz="2400" dirty="0" smtClean="0"/>
              <a:t>Nausea, headache and diarrhea may occur</a:t>
            </a:r>
          </a:p>
          <a:p>
            <a:r>
              <a:rPr lang="en-US" sz="2400" dirty="0" smtClean="0"/>
              <a:t>High doses in AIDS patients may cause GIT intolerance as well as thrombotic </a:t>
            </a:r>
            <a:r>
              <a:rPr lang="en-US" sz="2400" dirty="0" err="1" smtClean="0"/>
              <a:t>microangiopathies</a:t>
            </a:r>
            <a:r>
              <a:rPr lang="en-US" sz="2400" dirty="0"/>
              <a:t> </a:t>
            </a:r>
            <a:r>
              <a:rPr lang="en-US" sz="2400" dirty="0" smtClean="0"/>
              <a:t>such as thrombotic </a:t>
            </a:r>
            <a:r>
              <a:rPr lang="en-US" sz="2400" dirty="0" err="1" smtClean="0"/>
              <a:t>purpura</a:t>
            </a:r>
            <a:r>
              <a:rPr lang="en-US" sz="2400" dirty="0" smtClean="0"/>
              <a:t> and hemolytic uremic syndrome</a:t>
            </a:r>
          </a:p>
          <a:p>
            <a:pPr marL="0" indent="0">
              <a:buNone/>
            </a:pPr>
            <a:r>
              <a:rPr lang="en-US" sz="2400" dirty="0" smtClean="0"/>
              <a:t>  </a:t>
            </a:r>
            <a:endParaRPr lang="en-US" sz="2400" b="1" u="sng" dirty="0" smtClean="0"/>
          </a:p>
        </p:txBody>
      </p:sp>
    </p:spTree>
    <p:extLst>
      <p:ext uri="{BB962C8B-B14F-4D97-AF65-F5344CB8AC3E}">
        <p14:creationId xmlns:p14="http://schemas.microsoft.com/office/powerpoint/2010/main" xmlns="" val="337494912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2400" b="1" dirty="0" smtClean="0"/>
              <a:t>DPIs cont..</a:t>
            </a:r>
            <a:endParaRPr lang="en-US" sz="2400" b="1" dirty="0"/>
          </a:p>
        </p:txBody>
      </p:sp>
      <p:sp>
        <p:nvSpPr>
          <p:cNvPr id="3" name="Content Placeholder 2"/>
          <p:cNvSpPr>
            <a:spLocks noGrp="1"/>
          </p:cNvSpPr>
          <p:nvPr>
            <p:ph idx="1"/>
          </p:nvPr>
        </p:nvSpPr>
        <p:spPr>
          <a:xfrm>
            <a:off x="63500" y="685800"/>
            <a:ext cx="8229600" cy="5516563"/>
          </a:xfrm>
        </p:spPr>
        <p:txBody>
          <a:bodyPr>
            <a:normAutofit/>
          </a:bodyPr>
          <a:lstStyle/>
          <a:p>
            <a:pPr marL="0" indent="0">
              <a:buNone/>
            </a:pPr>
            <a:r>
              <a:rPr lang="en-US" sz="2400" dirty="0" smtClean="0"/>
              <a:t>  3.  </a:t>
            </a:r>
            <a:r>
              <a:rPr lang="en-US" sz="2400" b="1" u="sng" dirty="0" smtClean="0"/>
              <a:t>GANCICLOVIR</a:t>
            </a:r>
          </a:p>
          <a:p>
            <a:pPr marL="0" indent="0">
              <a:buNone/>
            </a:pPr>
            <a:r>
              <a:rPr lang="en-US" sz="2400" b="1" dirty="0" smtClean="0"/>
              <a:t>     Indications</a:t>
            </a:r>
          </a:p>
          <a:p>
            <a:r>
              <a:rPr lang="en-US" sz="2400" dirty="0" smtClean="0"/>
              <a:t>Delay progression of CMV retinitis in patients with AIDs</a:t>
            </a:r>
          </a:p>
          <a:p>
            <a:r>
              <a:rPr lang="en-US" sz="2400" dirty="0" smtClean="0"/>
              <a:t>Treatment of CMV colitis and esophagitis</a:t>
            </a:r>
          </a:p>
          <a:p>
            <a:r>
              <a:rPr lang="en-US" sz="2400" dirty="0" smtClean="0"/>
              <a:t>Reduce risk of CMV infections in transplant patients</a:t>
            </a:r>
          </a:p>
          <a:p>
            <a:r>
              <a:rPr lang="en-US" sz="2400" dirty="0" smtClean="0"/>
              <a:t>Treatment of CMV pneumonitis in </a:t>
            </a:r>
            <a:r>
              <a:rPr lang="en-US" sz="2400" dirty="0" err="1" smtClean="0"/>
              <a:t>immunocompromised</a:t>
            </a:r>
            <a:r>
              <a:rPr lang="en-US" sz="2400" dirty="0" smtClean="0"/>
              <a:t> patients</a:t>
            </a:r>
          </a:p>
          <a:p>
            <a:pPr marL="0" indent="0">
              <a:buNone/>
            </a:pPr>
            <a:endParaRPr lang="en-US" sz="2400" dirty="0" smtClean="0"/>
          </a:p>
        </p:txBody>
      </p:sp>
    </p:spTree>
    <p:extLst>
      <p:ext uri="{BB962C8B-B14F-4D97-AF65-F5344CB8AC3E}">
        <p14:creationId xmlns:p14="http://schemas.microsoft.com/office/powerpoint/2010/main" xmlns="" val="36250874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2400" b="1" dirty="0" smtClean="0"/>
              <a:t>DPIs cont..</a:t>
            </a:r>
            <a:endParaRPr lang="en-US" sz="2400" b="1" dirty="0"/>
          </a:p>
        </p:txBody>
      </p:sp>
      <p:sp>
        <p:nvSpPr>
          <p:cNvPr id="3" name="Content Placeholder 2"/>
          <p:cNvSpPr>
            <a:spLocks noGrp="1"/>
          </p:cNvSpPr>
          <p:nvPr>
            <p:ph idx="1"/>
          </p:nvPr>
        </p:nvSpPr>
        <p:spPr>
          <a:xfrm>
            <a:off x="0" y="609600"/>
            <a:ext cx="9144000" cy="6248400"/>
          </a:xfrm>
        </p:spPr>
        <p:txBody>
          <a:bodyPr>
            <a:normAutofit/>
          </a:bodyPr>
          <a:lstStyle/>
          <a:p>
            <a:pPr marL="0" indent="0">
              <a:buNone/>
            </a:pPr>
            <a:endParaRPr lang="en-US" sz="2400" dirty="0" smtClean="0"/>
          </a:p>
          <a:p>
            <a:pPr marL="0" indent="0">
              <a:buNone/>
            </a:pPr>
            <a:r>
              <a:rPr lang="en-US" sz="2400" dirty="0" smtClean="0"/>
              <a:t>    4. </a:t>
            </a:r>
            <a:r>
              <a:rPr lang="en-US" sz="2400" b="1" u="sng" dirty="0" smtClean="0"/>
              <a:t>VALGANCICLOVIR</a:t>
            </a:r>
          </a:p>
          <a:p>
            <a:pPr marL="0" indent="0">
              <a:buNone/>
            </a:pPr>
            <a:r>
              <a:rPr lang="en-US" sz="2400" b="1" dirty="0" smtClean="0"/>
              <a:t>      Indications</a:t>
            </a:r>
          </a:p>
          <a:p>
            <a:r>
              <a:rPr lang="en-US" sz="2400" dirty="0" smtClean="0"/>
              <a:t>Treatment of CMV retinitis in patients with AIDs</a:t>
            </a:r>
          </a:p>
          <a:p>
            <a:r>
              <a:rPr lang="en-US" sz="2400" b="1" dirty="0" smtClean="0"/>
              <a:t>Available dosage forms: </a:t>
            </a:r>
            <a:r>
              <a:rPr lang="en-US" sz="2400" dirty="0" smtClean="0"/>
              <a:t>oral: 450 mg capsules</a:t>
            </a:r>
          </a:p>
          <a:p>
            <a:pPr marL="0" indent="0">
              <a:buNone/>
            </a:pPr>
            <a:r>
              <a:rPr lang="en-US" sz="2400" dirty="0" smtClean="0"/>
              <a:t>     </a:t>
            </a:r>
            <a:r>
              <a:rPr lang="en-US" sz="2400" b="1" dirty="0" smtClean="0"/>
              <a:t>Dose</a:t>
            </a:r>
          </a:p>
          <a:p>
            <a:pPr marL="0" indent="0">
              <a:buNone/>
            </a:pPr>
            <a:r>
              <a:rPr lang="en-US" sz="2400" dirty="0" smtClean="0"/>
              <a:t>     </a:t>
            </a:r>
            <a:r>
              <a:rPr lang="en-US" sz="2400" b="1" dirty="0" smtClean="0"/>
              <a:t>Oral</a:t>
            </a:r>
          </a:p>
          <a:p>
            <a:r>
              <a:rPr lang="en-US" sz="2400" dirty="0" smtClean="0"/>
              <a:t>CMV retinitis  induction: 900 mg bid, maintenance : 900 mg od</a:t>
            </a:r>
          </a:p>
          <a:p>
            <a:r>
              <a:rPr lang="en-US" sz="2400" dirty="0" smtClean="0"/>
              <a:t>CMV prophylaxis    900 mg od</a:t>
            </a:r>
          </a:p>
          <a:p>
            <a:endParaRPr lang="en-US" sz="2400" dirty="0"/>
          </a:p>
        </p:txBody>
      </p:sp>
    </p:spTree>
    <p:extLst>
      <p:ext uri="{BB962C8B-B14F-4D97-AF65-F5344CB8AC3E}">
        <p14:creationId xmlns:p14="http://schemas.microsoft.com/office/powerpoint/2010/main" xmlns="" val="10743659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2400" b="1" dirty="0" smtClean="0"/>
              <a:t>DPIs </a:t>
            </a:r>
            <a:r>
              <a:rPr lang="en-US" sz="2400" b="1" dirty="0" err="1" smtClean="0"/>
              <a:t>cont</a:t>
            </a:r>
            <a:r>
              <a:rPr lang="en-US" sz="2400" b="1" dirty="0" smtClean="0"/>
              <a:t>…</a:t>
            </a:r>
            <a:endParaRPr lang="en-US" sz="2400" b="1" dirty="0"/>
          </a:p>
        </p:txBody>
      </p:sp>
      <p:sp>
        <p:nvSpPr>
          <p:cNvPr id="3" name="Content Placeholder 2"/>
          <p:cNvSpPr>
            <a:spLocks noGrp="1"/>
          </p:cNvSpPr>
          <p:nvPr>
            <p:ph idx="1"/>
          </p:nvPr>
        </p:nvSpPr>
        <p:spPr>
          <a:xfrm>
            <a:off x="457200" y="609600"/>
            <a:ext cx="8229600" cy="6096000"/>
          </a:xfrm>
        </p:spPr>
        <p:txBody>
          <a:bodyPr>
            <a:normAutofit/>
          </a:bodyPr>
          <a:lstStyle/>
          <a:p>
            <a:pPr marL="0" indent="0">
              <a:buNone/>
            </a:pPr>
            <a:r>
              <a:rPr lang="en-US" sz="2400" dirty="0" smtClean="0"/>
              <a:t> </a:t>
            </a:r>
          </a:p>
          <a:p>
            <a:pPr marL="0" indent="0">
              <a:buNone/>
            </a:pPr>
            <a:r>
              <a:rPr lang="en-US" sz="2400" dirty="0" smtClean="0"/>
              <a:t>    5. </a:t>
            </a:r>
            <a:r>
              <a:rPr lang="en-US" sz="2400" b="1" u="sng" dirty="0" smtClean="0"/>
              <a:t>CIDOFOVIR</a:t>
            </a:r>
            <a:endParaRPr lang="en-US" sz="2400" dirty="0" smtClean="0"/>
          </a:p>
          <a:p>
            <a:pPr marL="0" indent="0">
              <a:buNone/>
            </a:pPr>
            <a:r>
              <a:rPr lang="en-US" sz="2400" dirty="0" smtClean="0"/>
              <a:t>     </a:t>
            </a:r>
            <a:r>
              <a:rPr lang="en-US" sz="2400" b="1" dirty="0" smtClean="0"/>
              <a:t>Indications</a:t>
            </a:r>
          </a:p>
          <a:p>
            <a:r>
              <a:rPr lang="en-US" sz="2400" dirty="0" smtClean="0"/>
              <a:t>Treatment of CMV retinitis, given IV</a:t>
            </a:r>
          </a:p>
          <a:p>
            <a:r>
              <a:rPr lang="en-US" sz="2400" dirty="0" smtClean="0"/>
              <a:t>Treatment of </a:t>
            </a:r>
            <a:r>
              <a:rPr lang="en-US" sz="2400" dirty="0" err="1" smtClean="0"/>
              <a:t>polyomaviruses</a:t>
            </a:r>
            <a:r>
              <a:rPr lang="en-US" sz="2400" dirty="0" smtClean="0"/>
              <a:t>-associated progressive multifocal </a:t>
            </a:r>
            <a:r>
              <a:rPr lang="en-US" sz="2400" dirty="0" err="1" smtClean="0"/>
              <a:t>leukoencephalopathy</a:t>
            </a:r>
            <a:r>
              <a:rPr lang="en-US" sz="2400" dirty="0" smtClean="0"/>
              <a:t> syndrome in AIDS patients</a:t>
            </a:r>
          </a:p>
          <a:p>
            <a:r>
              <a:rPr lang="en-US" sz="2400" dirty="0" smtClean="0"/>
              <a:t>Post exposure prophylaxis against small pox</a:t>
            </a:r>
          </a:p>
          <a:p>
            <a:r>
              <a:rPr lang="en-US" sz="2400" dirty="0" smtClean="0"/>
              <a:t>Topical treatment of </a:t>
            </a:r>
            <a:r>
              <a:rPr lang="en-US" sz="2400" dirty="0" err="1" smtClean="0"/>
              <a:t>molluscam</a:t>
            </a:r>
            <a:r>
              <a:rPr lang="en-US" sz="2400" dirty="0" smtClean="0"/>
              <a:t> </a:t>
            </a:r>
            <a:r>
              <a:rPr lang="en-US" sz="2400" dirty="0" err="1" smtClean="0"/>
              <a:t>contagiosam</a:t>
            </a:r>
            <a:endParaRPr lang="en-US" sz="2400" dirty="0" smtClean="0"/>
          </a:p>
          <a:p>
            <a:pPr marL="0" indent="0">
              <a:buNone/>
            </a:pPr>
            <a:r>
              <a:rPr lang="en-US" sz="2400" dirty="0"/>
              <a:t> </a:t>
            </a:r>
            <a:r>
              <a:rPr lang="en-US" sz="2400" b="1" dirty="0"/>
              <a:t>Adverse reactions</a:t>
            </a:r>
          </a:p>
          <a:p>
            <a:r>
              <a:rPr lang="en-US" sz="2400" dirty="0"/>
              <a:t>Dose dependent nephrotoxicity</a:t>
            </a:r>
          </a:p>
          <a:p>
            <a:r>
              <a:rPr lang="en-US" sz="2400" dirty="0"/>
              <a:t>Uveitis</a:t>
            </a:r>
          </a:p>
          <a:p>
            <a:r>
              <a:rPr lang="en-US" sz="2400" dirty="0"/>
              <a:t>Decreased intraocular pressure</a:t>
            </a:r>
          </a:p>
          <a:p>
            <a:r>
              <a:rPr lang="en-US" sz="2400" dirty="0" err="1"/>
              <a:t>Probenecid</a:t>
            </a:r>
            <a:r>
              <a:rPr lang="en-US" sz="2400" dirty="0"/>
              <a:t> related hypersensitivity reactions</a:t>
            </a:r>
          </a:p>
          <a:p>
            <a:r>
              <a:rPr lang="en-US" sz="2400" dirty="0"/>
              <a:t>Rare neutropenia and metabolic acidosis</a:t>
            </a:r>
            <a:endParaRPr lang="en-US" sz="2400" dirty="0" smtClean="0"/>
          </a:p>
          <a:p>
            <a:pPr marL="0" indent="0">
              <a:buNone/>
            </a:pPr>
            <a:endParaRPr lang="en-US" sz="2400" dirty="0" smtClean="0"/>
          </a:p>
        </p:txBody>
      </p:sp>
    </p:spTree>
    <p:extLst>
      <p:ext uri="{BB962C8B-B14F-4D97-AF65-F5344CB8AC3E}">
        <p14:creationId xmlns:p14="http://schemas.microsoft.com/office/powerpoint/2010/main" xmlns="" val="345550503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Autofit/>
          </a:bodyPr>
          <a:lstStyle/>
          <a:p>
            <a:r>
              <a:rPr lang="en-US" sz="2400" dirty="0" smtClean="0"/>
              <a:t>DPIs </a:t>
            </a:r>
            <a:r>
              <a:rPr lang="en-US" sz="2400" dirty="0" err="1" smtClean="0"/>
              <a:t>cont</a:t>
            </a:r>
            <a:r>
              <a:rPr lang="en-US" sz="2400" dirty="0" smtClean="0"/>
              <a:t>…</a:t>
            </a:r>
            <a:endParaRPr lang="en-US" sz="2400" dirty="0"/>
          </a:p>
        </p:txBody>
      </p:sp>
      <p:sp>
        <p:nvSpPr>
          <p:cNvPr id="3" name="Content Placeholder 2"/>
          <p:cNvSpPr>
            <a:spLocks noGrp="1"/>
          </p:cNvSpPr>
          <p:nvPr>
            <p:ph idx="1"/>
          </p:nvPr>
        </p:nvSpPr>
        <p:spPr>
          <a:xfrm>
            <a:off x="0" y="533400"/>
            <a:ext cx="9144000" cy="6172200"/>
          </a:xfrm>
        </p:spPr>
        <p:txBody>
          <a:bodyPr>
            <a:normAutofit lnSpcReduction="10000"/>
          </a:bodyPr>
          <a:lstStyle/>
          <a:p>
            <a:pPr marL="0" indent="0">
              <a:buNone/>
            </a:pPr>
            <a:r>
              <a:rPr lang="en-US" sz="2400" dirty="0" smtClean="0"/>
              <a:t>   7.  </a:t>
            </a:r>
            <a:r>
              <a:rPr lang="en-US" sz="2400" b="1" u="sng" dirty="0" smtClean="0"/>
              <a:t>FOSCARNET</a:t>
            </a:r>
          </a:p>
          <a:p>
            <a:r>
              <a:rPr lang="en-US" sz="2400" dirty="0" err="1" smtClean="0"/>
              <a:t>Foscarnet</a:t>
            </a:r>
            <a:r>
              <a:rPr lang="en-US" sz="2400" dirty="0" smtClean="0"/>
              <a:t> (</a:t>
            </a:r>
            <a:r>
              <a:rPr lang="en-US" sz="2400" dirty="0" err="1" smtClean="0"/>
              <a:t>phosphonofomic</a:t>
            </a:r>
            <a:r>
              <a:rPr lang="en-US" sz="2400" dirty="0" smtClean="0"/>
              <a:t> acid) is an inorganic pyrophosphate compound that inhibits viral DNA polymerase, RNA polymerase and HIV reverse transcriptase directly , without requiring activation by phosphorylation</a:t>
            </a:r>
          </a:p>
          <a:p>
            <a:r>
              <a:rPr lang="en-US" sz="2400" dirty="0" smtClean="0"/>
              <a:t>It has </a:t>
            </a:r>
            <a:r>
              <a:rPr lang="en-US" sz="2400" dirty="0" err="1" smtClean="0"/>
              <a:t>invitro</a:t>
            </a:r>
            <a:r>
              <a:rPr lang="en-US" sz="2400" dirty="0" smtClean="0"/>
              <a:t> activity against HSV, VZV, CMV, EBV, HHV-6, HHV-8 and HIV</a:t>
            </a:r>
          </a:p>
          <a:p>
            <a:pPr marL="0" indent="0">
              <a:buNone/>
            </a:pPr>
            <a:r>
              <a:rPr lang="en-US" sz="2400" dirty="0" smtClean="0"/>
              <a:t>      </a:t>
            </a:r>
            <a:r>
              <a:rPr lang="en-US" sz="2400" b="1" dirty="0" smtClean="0"/>
              <a:t>Indications</a:t>
            </a:r>
          </a:p>
          <a:p>
            <a:r>
              <a:rPr lang="en-US" sz="2400" dirty="0" smtClean="0"/>
              <a:t>CMV retinitis</a:t>
            </a:r>
          </a:p>
          <a:p>
            <a:r>
              <a:rPr lang="en-US" sz="2400" dirty="0" smtClean="0"/>
              <a:t>CMV colitis and esophagitis</a:t>
            </a:r>
          </a:p>
          <a:p>
            <a:r>
              <a:rPr lang="en-US" sz="2400" dirty="0" smtClean="0"/>
              <a:t>Acyclovir resistant HSV infections and VZV infections</a:t>
            </a:r>
          </a:p>
          <a:p>
            <a:pPr marL="0" indent="0">
              <a:buNone/>
            </a:pPr>
            <a:r>
              <a:rPr lang="en-US" sz="2400" dirty="0" smtClean="0"/>
              <a:t>     </a:t>
            </a:r>
            <a:r>
              <a:rPr lang="en-US" sz="2400" b="1" dirty="0" smtClean="0"/>
              <a:t>Available dosage </a:t>
            </a:r>
            <a:r>
              <a:rPr lang="en-US" sz="2400" b="1" dirty="0" err="1" smtClean="0"/>
              <a:t>forms</a:t>
            </a:r>
            <a:r>
              <a:rPr lang="en-US" sz="2400" dirty="0" err="1" smtClean="0"/>
              <a:t>:Parenteral</a:t>
            </a:r>
            <a:r>
              <a:rPr lang="en-US" sz="2400" dirty="0" smtClean="0"/>
              <a:t> 24 mg/ml for IV injection</a:t>
            </a:r>
          </a:p>
          <a:p>
            <a:pPr marL="0" indent="0">
              <a:buNone/>
            </a:pPr>
            <a:r>
              <a:rPr lang="en-US" sz="2400" dirty="0" smtClean="0"/>
              <a:t>     </a:t>
            </a:r>
            <a:r>
              <a:rPr lang="en-US" sz="2400" b="1" dirty="0" smtClean="0"/>
              <a:t>Dose</a:t>
            </a:r>
          </a:p>
          <a:p>
            <a:pPr marL="0" indent="0">
              <a:buNone/>
            </a:pPr>
            <a:r>
              <a:rPr lang="en-US" sz="2400" dirty="0" smtClean="0"/>
              <a:t>     </a:t>
            </a:r>
            <a:r>
              <a:rPr lang="en-US" sz="2400" b="1" dirty="0" smtClean="0"/>
              <a:t>Intravenous:</a:t>
            </a:r>
          </a:p>
          <a:p>
            <a:r>
              <a:rPr lang="en-US" sz="2400" dirty="0" smtClean="0"/>
              <a:t>CMV retinitis treatment induction: 60 mg/kg q8h or 90 mg/kg q12h, maintenance: 90-120 mg/kg/d</a:t>
            </a:r>
            <a:endParaRPr lang="en-US" sz="2400" dirty="0"/>
          </a:p>
        </p:txBody>
      </p:sp>
    </p:spTree>
    <p:extLst>
      <p:ext uri="{BB962C8B-B14F-4D97-AF65-F5344CB8AC3E}">
        <p14:creationId xmlns:p14="http://schemas.microsoft.com/office/powerpoint/2010/main" xmlns="" val="32958675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pic>
        <p:nvPicPr>
          <p:cNvPr id="4" name="Picture 2" descr="virusEntryRelease"/>
          <p:cNvPicPr>
            <a:picLocks noGrp="1" noChangeAspect="1" noChangeArrowheads="1"/>
          </p:cNvPicPr>
          <p:nvPr>
            <p:ph idx="1"/>
          </p:nvPr>
        </p:nvPicPr>
        <p:blipFill>
          <a:blip r:embed="rId2"/>
          <a:srcRect/>
          <a:stretch>
            <a:fillRect/>
          </a:stretch>
        </p:blipFill>
        <p:spPr bwMode="auto">
          <a:xfrm>
            <a:off x="228600" y="914400"/>
            <a:ext cx="8382000" cy="5211763"/>
          </a:xfrm>
          <a:prstGeom prst="rect">
            <a:avLst/>
          </a:prstGeom>
          <a:noFill/>
        </p:spPr>
      </p:pic>
    </p:spTree>
    <p:extLst>
      <p:ext uri="{BB962C8B-B14F-4D97-AF65-F5344CB8AC3E}">
        <p14:creationId xmlns:p14="http://schemas.microsoft.com/office/powerpoint/2010/main" xmlns="" val="98520397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2400" b="1" dirty="0" smtClean="0"/>
              <a:t>INHIBITORS OF VIRAL COAT DISASSEMBLY AND NEURAMINIDASE</a:t>
            </a:r>
            <a:endParaRPr lang="en-US" sz="2400" b="1" dirty="0"/>
          </a:p>
        </p:txBody>
      </p:sp>
      <p:sp>
        <p:nvSpPr>
          <p:cNvPr id="3" name="Content Placeholder 2"/>
          <p:cNvSpPr>
            <a:spLocks noGrp="1"/>
          </p:cNvSpPr>
          <p:nvPr>
            <p:ph idx="1"/>
          </p:nvPr>
        </p:nvSpPr>
        <p:spPr>
          <a:xfrm>
            <a:off x="457200" y="685800"/>
            <a:ext cx="8229600" cy="5440363"/>
          </a:xfrm>
        </p:spPr>
        <p:txBody>
          <a:bodyPr>
            <a:normAutofit fontScale="92500" lnSpcReduction="20000"/>
          </a:bodyPr>
          <a:lstStyle/>
          <a:p>
            <a:r>
              <a:rPr lang="en-US" sz="2400" dirty="0" smtClean="0"/>
              <a:t>This class include: amantadine and </a:t>
            </a:r>
            <a:r>
              <a:rPr lang="en-US" sz="2400" dirty="0" err="1" smtClean="0"/>
              <a:t>rimantadine</a:t>
            </a:r>
            <a:r>
              <a:rPr lang="en-US" sz="2400" dirty="0" smtClean="0"/>
              <a:t>, </a:t>
            </a:r>
            <a:r>
              <a:rPr lang="en-US" sz="2400" dirty="0" err="1" smtClean="0"/>
              <a:t>zanamivir</a:t>
            </a:r>
            <a:r>
              <a:rPr lang="en-US" sz="2400" dirty="0" smtClean="0"/>
              <a:t> and </a:t>
            </a:r>
            <a:r>
              <a:rPr lang="en-US" sz="2400" dirty="0" err="1" smtClean="0"/>
              <a:t>oseltamivir</a:t>
            </a:r>
            <a:r>
              <a:rPr lang="en-US" sz="2400" dirty="0" smtClean="0"/>
              <a:t> </a:t>
            </a:r>
          </a:p>
          <a:p>
            <a:pPr marL="0" indent="0">
              <a:buNone/>
            </a:pPr>
            <a:r>
              <a:rPr lang="en-US" sz="2400" dirty="0" smtClean="0"/>
              <a:t>    </a:t>
            </a:r>
            <a:r>
              <a:rPr lang="en-US" sz="2400" u="sng" dirty="0" smtClean="0"/>
              <a:t> </a:t>
            </a:r>
            <a:r>
              <a:rPr lang="en-US" sz="2400" b="1" u="sng" dirty="0" smtClean="0"/>
              <a:t>AMANTADINE AND RIMANTADINE</a:t>
            </a:r>
          </a:p>
          <a:p>
            <a:pPr marL="0" indent="0">
              <a:buNone/>
            </a:pPr>
            <a:r>
              <a:rPr lang="en-US" sz="2400" dirty="0" smtClean="0"/>
              <a:t>     </a:t>
            </a:r>
            <a:r>
              <a:rPr lang="en-US" sz="2400" b="1" dirty="0" smtClean="0"/>
              <a:t>Mechanism of action</a:t>
            </a:r>
          </a:p>
          <a:p>
            <a:r>
              <a:rPr lang="en-US" sz="2400" dirty="0" smtClean="0"/>
              <a:t>Are cyclic amines that inhibit </a:t>
            </a:r>
            <a:r>
              <a:rPr lang="en-US" sz="2400" dirty="0" err="1" smtClean="0"/>
              <a:t>uncoating</a:t>
            </a:r>
            <a:r>
              <a:rPr lang="en-US" sz="2400" dirty="0" smtClean="0"/>
              <a:t> of viral RNA influenza A within infected host cells, thus preventing its replication</a:t>
            </a:r>
          </a:p>
          <a:p>
            <a:pPr marL="0" indent="0">
              <a:buNone/>
            </a:pPr>
            <a:r>
              <a:rPr lang="en-US" sz="2400" dirty="0" smtClean="0"/>
              <a:t>      </a:t>
            </a:r>
            <a:r>
              <a:rPr lang="en-US" sz="2400" b="1" dirty="0" smtClean="0"/>
              <a:t>Indications</a:t>
            </a:r>
          </a:p>
          <a:p>
            <a:r>
              <a:rPr lang="en-US" sz="2400" dirty="0" smtClean="0"/>
              <a:t>Viral influenza A infections</a:t>
            </a:r>
          </a:p>
          <a:p>
            <a:pPr marL="0" indent="0">
              <a:buNone/>
            </a:pPr>
            <a:r>
              <a:rPr lang="en-US" sz="2400" dirty="0" smtClean="0"/>
              <a:t>      </a:t>
            </a:r>
            <a:r>
              <a:rPr lang="en-US" sz="2400" b="1" dirty="0" smtClean="0"/>
              <a:t>Available dosage forms</a:t>
            </a:r>
          </a:p>
          <a:p>
            <a:r>
              <a:rPr lang="en-US" sz="2400" dirty="0" smtClean="0"/>
              <a:t>Amantadine: (</a:t>
            </a:r>
            <a:r>
              <a:rPr lang="en-US" sz="2400" dirty="0" err="1" smtClean="0"/>
              <a:t>symmetrel</a:t>
            </a:r>
            <a:r>
              <a:rPr lang="en-US" sz="2400" dirty="0" smtClean="0"/>
              <a:t>); oral: 100 mg capsules, tablets; 50 mg/5 ml syrup</a:t>
            </a:r>
          </a:p>
          <a:p>
            <a:r>
              <a:rPr lang="en-US" sz="2400" dirty="0" err="1" smtClean="0"/>
              <a:t>Rimanatdine</a:t>
            </a:r>
            <a:r>
              <a:rPr lang="en-US" sz="2400" dirty="0" smtClean="0"/>
              <a:t>: (</a:t>
            </a:r>
            <a:r>
              <a:rPr lang="en-US" sz="2400" dirty="0" err="1" smtClean="0"/>
              <a:t>flumadine</a:t>
            </a:r>
            <a:r>
              <a:rPr lang="en-US" sz="2400" dirty="0" smtClean="0"/>
              <a:t>): Oral: 100 mg tablets; 50 mg/ml suspension</a:t>
            </a:r>
          </a:p>
          <a:p>
            <a:pPr marL="0" indent="0">
              <a:buNone/>
            </a:pPr>
            <a:r>
              <a:rPr lang="en-US" sz="2400" dirty="0" smtClean="0"/>
              <a:t>      </a:t>
            </a:r>
            <a:r>
              <a:rPr lang="en-US" sz="2400" b="1" dirty="0" smtClean="0"/>
              <a:t>Dose</a:t>
            </a:r>
          </a:p>
          <a:p>
            <a:r>
              <a:rPr lang="en-US" sz="2400" dirty="0" smtClean="0"/>
              <a:t>Amantadine 100 or 200 mg </a:t>
            </a:r>
            <a:r>
              <a:rPr lang="en-US" sz="2400" dirty="0" err="1" smtClean="0"/>
              <a:t>bd</a:t>
            </a:r>
            <a:r>
              <a:rPr lang="en-US" sz="2400" dirty="0" smtClean="0"/>
              <a:t> orally in influenza A</a:t>
            </a:r>
          </a:p>
          <a:p>
            <a:r>
              <a:rPr lang="en-US" sz="2400" dirty="0" err="1" smtClean="0"/>
              <a:t>Rimantadine</a:t>
            </a:r>
            <a:r>
              <a:rPr lang="en-US" sz="2400" dirty="0" smtClean="0"/>
              <a:t> 100 or 200 mg </a:t>
            </a:r>
            <a:r>
              <a:rPr lang="en-US" sz="2400" dirty="0" err="1" smtClean="0"/>
              <a:t>bd</a:t>
            </a:r>
            <a:r>
              <a:rPr lang="en-US" sz="2400" dirty="0" smtClean="0"/>
              <a:t> orally in influenza A</a:t>
            </a:r>
          </a:p>
          <a:p>
            <a:endParaRPr lang="en-US" sz="2400" dirty="0"/>
          </a:p>
        </p:txBody>
      </p:sp>
    </p:spTree>
    <p:extLst>
      <p:ext uri="{BB962C8B-B14F-4D97-AF65-F5344CB8AC3E}">
        <p14:creationId xmlns:p14="http://schemas.microsoft.com/office/powerpoint/2010/main" xmlns="" val="226563994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2400" b="1" dirty="0" smtClean="0"/>
              <a:t>ANTI-INFLUENZA DRUGS</a:t>
            </a:r>
            <a:endParaRPr lang="en-US" sz="2400" b="1" dirty="0"/>
          </a:p>
        </p:txBody>
      </p:sp>
      <p:sp>
        <p:nvSpPr>
          <p:cNvPr id="3" name="Content Placeholder 2"/>
          <p:cNvSpPr>
            <a:spLocks noGrp="1"/>
          </p:cNvSpPr>
          <p:nvPr>
            <p:ph idx="1"/>
          </p:nvPr>
        </p:nvSpPr>
        <p:spPr>
          <a:xfrm>
            <a:off x="457200" y="609600"/>
            <a:ext cx="8229600" cy="6172200"/>
          </a:xfrm>
        </p:spPr>
        <p:txBody>
          <a:bodyPr>
            <a:normAutofit/>
          </a:bodyPr>
          <a:lstStyle/>
          <a:p>
            <a:pPr marL="0" indent="0">
              <a:buNone/>
            </a:pPr>
            <a:r>
              <a:rPr lang="en-US" sz="2400" dirty="0" smtClean="0"/>
              <a:t>     </a:t>
            </a:r>
            <a:r>
              <a:rPr lang="en-US" sz="2400" b="1" dirty="0" smtClean="0"/>
              <a:t>Adverse effect</a:t>
            </a:r>
            <a:r>
              <a:rPr lang="en-US" sz="2400" dirty="0" smtClean="0"/>
              <a:t>s</a:t>
            </a:r>
          </a:p>
          <a:p>
            <a:r>
              <a:rPr lang="en-US" sz="2400" dirty="0" smtClean="0"/>
              <a:t>GIT intolerance</a:t>
            </a:r>
          </a:p>
          <a:p>
            <a:r>
              <a:rPr lang="en-US" sz="2400" dirty="0" smtClean="0"/>
              <a:t>CNS  complaints(nervousness, difficulty in concentrating and light headedness)</a:t>
            </a:r>
          </a:p>
          <a:p>
            <a:pPr marL="0" indent="0">
              <a:buNone/>
            </a:pPr>
            <a:r>
              <a:rPr lang="en-US" sz="2400" b="1" dirty="0" smtClean="0"/>
              <a:t>Half life, metabolism and excretion</a:t>
            </a:r>
          </a:p>
          <a:p>
            <a:r>
              <a:rPr lang="en-US" sz="2400" dirty="0" smtClean="0"/>
              <a:t>Plasma </a:t>
            </a:r>
            <a:r>
              <a:rPr lang="en-US" sz="2400" dirty="0" err="1" smtClean="0"/>
              <a:t>hal</a:t>
            </a:r>
            <a:r>
              <a:rPr lang="en-US" sz="2400" dirty="0" smtClean="0"/>
              <a:t> life is 12-18 hours for </a:t>
            </a:r>
            <a:r>
              <a:rPr lang="en-US" sz="2400" dirty="0" err="1" smtClean="0"/>
              <a:t>amantadine</a:t>
            </a:r>
            <a:r>
              <a:rPr lang="en-US" sz="2400" dirty="0" smtClean="0"/>
              <a:t> and 24-36 hours for </a:t>
            </a:r>
            <a:r>
              <a:rPr lang="en-US" sz="2400" dirty="0" err="1" smtClean="0"/>
              <a:t>rimantadine</a:t>
            </a:r>
            <a:endParaRPr lang="en-US" sz="2400" dirty="0" smtClean="0"/>
          </a:p>
          <a:p>
            <a:r>
              <a:rPr lang="en-US" sz="2400" dirty="0" err="1" smtClean="0"/>
              <a:t>Rimantadine</a:t>
            </a:r>
            <a:r>
              <a:rPr lang="en-US" sz="2400" dirty="0" smtClean="0"/>
              <a:t> is four to ten times more active than </a:t>
            </a:r>
            <a:r>
              <a:rPr lang="en-US" sz="2400" dirty="0" err="1" smtClean="0"/>
              <a:t>amantadine</a:t>
            </a:r>
            <a:r>
              <a:rPr lang="en-US" sz="2400" dirty="0" smtClean="0"/>
              <a:t> in vitro</a:t>
            </a:r>
          </a:p>
          <a:p>
            <a:r>
              <a:rPr lang="en-US" sz="2400" dirty="0" err="1" smtClean="0"/>
              <a:t>Amantadine</a:t>
            </a:r>
            <a:r>
              <a:rPr lang="en-US" sz="2400" dirty="0" smtClean="0"/>
              <a:t> is excreted </a:t>
            </a:r>
            <a:r>
              <a:rPr lang="en-US" sz="2400" dirty="0" err="1" smtClean="0"/>
              <a:t>unmetabolized</a:t>
            </a:r>
            <a:r>
              <a:rPr lang="en-US" sz="2400" dirty="0" smtClean="0"/>
              <a:t> in urine, </a:t>
            </a:r>
            <a:r>
              <a:rPr lang="en-US" sz="2400" dirty="0" err="1" smtClean="0"/>
              <a:t>rimantadine</a:t>
            </a:r>
            <a:r>
              <a:rPr lang="en-US" sz="2400" dirty="0" smtClean="0"/>
              <a:t> undergoes extensive hydroxylation, conjugation and </a:t>
            </a:r>
            <a:r>
              <a:rPr lang="en-US" sz="2400" dirty="0" err="1" smtClean="0"/>
              <a:t>glucuronidation</a:t>
            </a:r>
            <a:r>
              <a:rPr lang="en-US" sz="2400" dirty="0" smtClean="0"/>
              <a:t> before renal/urinary  excretion</a:t>
            </a:r>
          </a:p>
          <a:p>
            <a:endParaRPr lang="en-US" sz="2400" dirty="0" smtClean="0"/>
          </a:p>
          <a:p>
            <a:pPr marL="0" indent="0">
              <a:buNone/>
            </a:pPr>
            <a:r>
              <a:rPr lang="en-US" sz="2400" dirty="0" smtClean="0"/>
              <a:t>     </a:t>
            </a:r>
            <a:endParaRPr lang="en-US" sz="2400" dirty="0"/>
          </a:p>
        </p:txBody>
      </p:sp>
    </p:spTree>
    <p:extLst>
      <p:ext uri="{BB962C8B-B14F-4D97-AF65-F5344CB8AC3E}">
        <p14:creationId xmlns:p14="http://schemas.microsoft.com/office/powerpoint/2010/main" xmlns="" val="411664459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2400" b="1" dirty="0" smtClean="0"/>
              <a:t>ANTI-INFLUENZA DRUGS</a:t>
            </a:r>
            <a:endParaRPr lang="en-US" sz="2400" b="1" dirty="0"/>
          </a:p>
        </p:txBody>
      </p:sp>
      <p:sp>
        <p:nvSpPr>
          <p:cNvPr id="3" name="Content Placeholder 2"/>
          <p:cNvSpPr>
            <a:spLocks noGrp="1"/>
          </p:cNvSpPr>
          <p:nvPr>
            <p:ph idx="1"/>
          </p:nvPr>
        </p:nvSpPr>
        <p:spPr>
          <a:xfrm>
            <a:off x="228600" y="609600"/>
            <a:ext cx="8458200" cy="6248400"/>
          </a:xfrm>
        </p:spPr>
        <p:txBody>
          <a:bodyPr>
            <a:normAutofit fontScale="92500" lnSpcReduction="20000"/>
          </a:bodyPr>
          <a:lstStyle/>
          <a:p>
            <a:pPr marL="0" indent="0">
              <a:buNone/>
            </a:pPr>
            <a:r>
              <a:rPr lang="en-US" sz="2400" dirty="0" smtClean="0"/>
              <a:t>     </a:t>
            </a:r>
            <a:r>
              <a:rPr lang="en-US" sz="2400" b="1" u="sng" dirty="0" smtClean="0"/>
              <a:t>ZANAMIVIR AND OSELTAMIVIR</a:t>
            </a:r>
          </a:p>
          <a:p>
            <a:r>
              <a:rPr lang="en-US" sz="2400" dirty="0" smtClean="0"/>
              <a:t>Are neuraminidase inhibitors</a:t>
            </a:r>
          </a:p>
          <a:p>
            <a:r>
              <a:rPr lang="en-US" sz="2400" dirty="0" smtClean="0"/>
              <a:t>Have activity against both influenza A and B</a:t>
            </a:r>
          </a:p>
          <a:p>
            <a:pPr marL="0" indent="0">
              <a:buNone/>
            </a:pPr>
            <a:r>
              <a:rPr lang="en-US" sz="2400" dirty="0" smtClean="0"/>
              <a:t>      </a:t>
            </a:r>
            <a:r>
              <a:rPr lang="en-US" sz="2400" b="1" dirty="0" smtClean="0"/>
              <a:t>Indication</a:t>
            </a:r>
          </a:p>
          <a:p>
            <a:r>
              <a:rPr lang="en-US" sz="2400" dirty="0" smtClean="0"/>
              <a:t>Treatment of acute uncomplicated influenza infections</a:t>
            </a:r>
          </a:p>
          <a:p>
            <a:pPr marL="0" indent="0">
              <a:buNone/>
            </a:pPr>
            <a:r>
              <a:rPr lang="en-US" sz="2400" dirty="0" smtClean="0"/>
              <a:t>      </a:t>
            </a:r>
            <a:r>
              <a:rPr lang="en-US" sz="2400" b="1" dirty="0" smtClean="0"/>
              <a:t>Available dosage forms:</a:t>
            </a:r>
            <a:r>
              <a:rPr lang="en-US" sz="2400" dirty="0" smtClean="0"/>
              <a:t> </a:t>
            </a:r>
          </a:p>
          <a:p>
            <a:r>
              <a:rPr lang="en-US" sz="2400" dirty="0" err="1" smtClean="0"/>
              <a:t>Zanamivir</a:t>
            </a:r>
            <a:r>
              <a:rPr lang="en-US" sz="2400" dirty="0" smtClean="0"/>
              <a:t> (Relenza):inhalational: 5 mg</a:t>
            </a:r>
          </a:p>
          <a:p>
            <a:r>
              <a:rPr lang="en-US" sz="2400" dirty="0" err="1" smtClean="0"/>
              <a:t>Oseltamivir</a:t>
            </a:r>
            <a:r>
              <a:rPr lang="en-US" sz="2400" dirty="0" smtClean="0"/>
              <a:t> (Tamiflu): oral: 75 mg capsule; powder to reconstitute as suspension (12 mg/ml)</a:t>
            </a:r>
          </a:p>
          <a:p>
            <a:pPr marL="0" indent="0">
              <a:buNone/>
            </a:pPr>
            <a:r>
              <a:rPr lang="en-US" sz="2400" dirty="0" smtClean="0"/>
              <a:t>     </a:t>
            </a:r>
            <a:r>
              <a:rPr lang="en-US" sz="2400" b="1" dirty="0" err="1" smtClean="0"/>
              <a:t>Dose</a:t>
            </a:r>
            <a:r>
              <a:rPr lang="en-US" sz="2400" dirty="0" err="1" smtClean="0"/>
              <a:t>:P.O</a:t>
            </a:r>
            <a:r>
              <a:rPr lang="en-US" sz="2400" dirty="0" smtClean="0"/>
              <a:t> 75 mg </a:t>
            </a:r>
            <a:r>
              <a:rPr lang="en-US" sz="2400" dirty="0" err="1" smtClean="0"/>
              <a:t>bd</a:t>
            </a:r>
            <a:endParaRPr lang="en-US" sz="2400" dirty="0" smtClean="0"/>
          </a:p>
          <a:p>
            <a:pPr marL="0" indent="0">
              <a:buNone/>
            </a:pPr>
            <a:r>
              <a:rPr lang="en-US" sz="2400" dirty="0" smtClean="0"/>
              <a:t>      </a:t>
            </a:r>
            <a:r>
              <a:rPr lang="en-US" sz="2400" b="1" dirty="0" smtClean="0"/>
              <a:t>Adverse effects</a:t>
            </a:r>
          </a:p>
          <a:p>
            <a:r>
              <a:rPr lang="en-US" sz="2400" dirty="0" smtClean="0"/>
              <a:t>Nausea and vomiting which may be decreased by administration with food</a:t>
            </a:r>
          </a:p>
          <a:p>
            <a:pPr marL="0" indent="0">
              <a:buNone/>
            </a:pPr>
            <a:r>
              <a:rPr lang="en-US" sz="2400" dirty="0" smtClean="0"/>
              <a:t>     </a:t>
            </a:r>
            <a:r>
              <a:rPr lang="en-US" sz="2400" b="1" dirty="0" err="1" smtClean="0"/>
              <a:t>Halflife</a:t>
            </a:r>
            <a:r>
              <a:rPr lang="en-US" sz="2400" b="1" dirty="0" smtClean="0"/>
              <a:t> metabolism and excretion</a:t>
            </a:r>
          </a:p>
          <a:p>
            <a:r>
              <a:rPr lang="en-US" sz="2400" dirty="0" err="1" smtClean="0"/>
              <a:t>Zanamavir</a:t>
            </a:r>
            <a:r>
              <a:rPr lang="en-US" sz="2400" dirty="0" smtClean="0"/>
              <a:t> is administered via oral inhalation; it has poor oral </a:t>
            </a:r>
            <a:r>
              <a:rPr lang="en-US" sz="2400" dirty="0" err="1" smtClean="0"/>
              <a:t>bioavailablity</a:t>
            </a:r>
            <a:r>
              <a:rPr lang="en-US" sz="2400" dirty="0" smtClean="0"/>
              <a:t>, rapid renal clearance and </a:t>
            </a:r>
            <a:r>
              <a:rPr lang="en-US" sz="2400" dirty="0" err="1" smtClean="0"/>
              <a:t>abscence</a:t>
            </a:r>
            <a:r>
              <a:rPr lang="en-US" sz="2400" dirty="0" smtClean="0"/>
              <a:t> metabolism</a:t>
            </a:r>
          </a:p>
          <a:p>
            <a:r>
              <a:rPr lang="en-US" sz="2400" dirty="0" err="1" smtClean="0"/>
              <a:t>Oseltamivir</a:t>
            </a:r>
            <a:r>
              <a:rPr lang="en-US" sz="2400" dirty="0" smtClean="0"/>
              <a:t> is a </a:t>
            </a:r>
            <a:r>
              <a:rPr lang="en-US" sz="2400" dirty="0" err="1" smtClean="0"/>
              <a:t>prodrug</a:t>
            </a:r>
            <a:r>
              <a:rPr lang="en-US" sz="2400" dirty="0" smtClean="0"/>
              <a:t> that is activated in the gut or liver; its half life is 6-10 hours and excretion is primarily in urine</a:t>
            </a:r>
          </a:p>
          <a:p>
            <a:endParaRPr lang="en-US" sz="2400" dirty="0" smtClean="0"/>
          </a:p>
          <a:p>
            <a:endParaRPr lang="en-US" sz="2400" dirty="0"/>
          </a:p>
        </p:txBody>
      </p:sp>
      <p:pic>
        <p:nvPicPr>
          <p:cNvPr id="4" name="Picture 5" descr="relenzaInhaler"/>
          <p:cNvPicPr>
            <a:picLocks noChangeAspect="1" noChangeArrowheads="1"/>
          </p:cNvPicPr>
          <p:nvPr/>
        </p:nvPicPr>
        <p:blipFill>
          <a:blip r:embed="rId2"/>
          <a:srcRect/>
          <a:stretch>
            <a:fillRect/>
          </a:stretch>
        </p:blipFill>
        <p:spPr bwMode="auto">
          <a:xfrm>
            <a:off x="7010400" y="609600"/>
            <a:ext cx="2133600" cy="1401762"/>
          </a:xfrm>
          <a:prstGeom prst="rect">
            <a:avLst/>
          </a:prstGeom>
          <a:noFill/>
        </p:spPr>
      </p:pic>
      <p:pic>
        <p:nvPicPr>
          <p:cNvPr id="5" name="Picture 4" descr="tamiflu"/>
          <p:cNvPicPr>
            <a:picLocks noChangeAspect="1" noChangeArrowheads="1"/>
          </p:cNvPicPr>
          <p:nvPr/>
        </p:nvPicPr>
        <p:blipFill>
          <a:blip r:embed="rId3"/>
          <a:srcRect/>
          <a:stretch>
            <a:fillRect/>
          </a:stretch>
        </p:blipFill>
        <p:spPr bwMode="auto">
          <a:xfrm>
            <a:off x="5715000" y="3276600"/>
            <a:ext cx="3429000" cy="991394"/>
          </a:xfrm>
          <a:prstGeom prst="rect">
            <a:avLst/>
          </a:prstGeom>
          <a:noFill/>
        </p:spPr>
      </p:pic>
    </p:spTree>
    <p:extLst>
      <p:ext uri="{BB962C8B-B14F-4D97-AF65-F5344CB8AC3E}">
        <p14:creationId xmlns:p14="http://schemas.microsoft.com/office/powerpoint/2010/main" xmlns="" val="2790294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2400" b="1" dirty="0" smtClean="0"/>
              <a:t>ANTI-HEPATITIS AGENTS</a:t>
            </a:r>
            <a:endParaRPr lang="en-US" sz="2400" b="1" dirty="0"/>
          </a:p>
        </p:txBody>
      </p:sp>
      <p:sp>
        <p:nvSpPr>
          <p:cNvPr id="3" name="Content Placeholder 2"/>
          <p:cNvSpPr>
            <a:spLocks noGrp="1"/>
          </p:cNvSpPr>
          <p:nvPr>
            <p:ph idx="1"/>
          </p:nvPr>
        </p:nvSpPr>
        <p:spPr>
          <a:xfrm>
            <a:off x="0" y="609600"/>
            <a:ext cx="8686800" cy="6248400"/>
          </a:xfrm>
        </p:spPr>
        <p:txBody>
          <a:bodyPr>
            <a:normAutofit lnSpcReduction="10000"/>
          </a:bodyPr>
          <a:lstStyle/>
          <a:p>
            <a:r>
              <a:rPr lang="en-US" sz="2400" dirty="0" smtClean="0"/>
              <a:t>This class include: ribavirin, lamivudine, </a:t>
            </a:r>
            <a:r>
              <a:rPr lang="en-US" sz="2400" dirty="0" err="1" smtClean="0"/>
              <a:t>adefovir</a:t>
            </a:r>
            <a:r>
              <a:rPr lang="en-US" sz="2400" dirty="0" smtClean="0"/>
              <a:t>, interferon </a:t>
            </a:r>
            <a:r>
              <a:rPr lang="en-US" sz="2400" dirty="0" err="1" smtClean="0"/>
              <a:t>alfa</a:t>
            </a:r>
            <a:r>
              <a:rPr lang="en-US" sz="2400" dirty="0" smtClean="0"/>
              <a:t>, </a:t>
            </a:r>
            <a:r>
              <a:rPr lang="en-US" sz="2400" dirty="0" err="1" smtClean="0"/>
              <a:t>pregylated</a:t>
            </a:r>
            <a:r>
              <a:rPr lang="en-US" sz="2400" dirty="0" smtClean="0"/>
              <a:t> interferon alpha</a:t>
            </a:r>
          </a:p>
          <a:p>
            <a:pPr marL="0" indent="0">
              <a:buNone/>
            </a:pPr>
            <a:r>
              <a:rPr lang="en-US" sz="2400" dirty="0" smtClean="0"/>
              <a:t>   1.  </a:t>
            </a:r>
            <a:r>
              <a:rPr lang="en-US" sz="2400" b="1" u="sng" dirty="0" smtClean="0"/>
              <a:t>RIBAVIRIN</a:t>
            </a:r>
          </a:p>
          <a:p>
            <a:r>
              <a:rPr lang="en-US" sz="2400" dirty="0" smtClean="0"/>
              <a:t>A </a:t>
            </a:r>
            <a:r>
              <a:rPr lang="en-US" sz="2400" dirty="0" err="1" smtClean="0"/>
              <a:t>guanosine</a:t>
            </a:r>
            <a:r>
              <a:rPr lang="en-US" sz="2400" dirty="0" smtClean="0"/>
              <a:t> analogue that is phosphorylated </a:t>
            </a:r>
            <a:r>
              <a:rPr lang="en-US" sz="2400" dirty="0" err="1" smtClean="0"/>
              <a:t>intracellularly</a:t>
            </a:r>
            <a:r>
              <a:rPr lang="en-US" sz="2400" dirty="0" smtClean="0"/>
              <a:t> by host cell enzyme</a:t>
            </a:r>
          </a:p>
          <a:p>
            <a:pPr marL="0" indent="0">
              <a:buNone/>
            </a:pPr>
            <a:r>
              <a:rPr lang="en-US" sz="2400" dirty="0" smtClean="0"/>
              <a:t>     </a:t>
            </a:r>
            <a:r>
              <a:rPr lang="en-US" sz="2400" b="1" dirty="0" smtClean="0"/>
              <a:t>Mechanism of action</a:t>
            </a:r>
          </a:p>
          <a:p>
            <a:r>
              <a:rPr lang="en-US" sz="2400" dirty="0" smtClean="0"/>
              <a:t>Interferes with synthesis of </a:t>
            </a:r>
            <a:r>
              <a:rPr lang="en-US" sz="2400" dirty="0" err="1" smtClean="0"/>
              <a:t>guanosine</a:t>
            </a:r>
            <a:r>
              <a:rPr lang="en-US" sz="2400" dirty="0" smtClean="0"/>
              <a:t> triphosphate, to inhibit capping of viral messenger RNA and to inhibit viral RNA –dependent RNA polymerase of certain viruses</a:t>
            </a:r>
            <a:endParaRPr lang="en-US" sz="2400" dirty="0"/>
          </a:p>
          <a:p>
            <a:pPr marL="0" indent="0">
              <a:buNone/>
            </a:pPr>
            <a:r>
              <a:rPr lang="en-US" sz="2400" dirty="0" smtClean="0"/>
              <a:t>     </a:t>
            </a:r>
            <a:r>
              <a:rPr lang="en-US" sz="2400" b="1" dirty="0" smtClean="0"/>
              <a:t>Indication</a:t>
            </a:r>
          </a:p>
          <a:p>
            <a:r>
              <a:rPr lang="en-US" sz="2400" dirty="0" smtClean="0"/>
              <a:t>Treatment of chronic hepatitis C in  combination with SC interferon alfa-2b; </a:t>
            </a:r>
            <a:r>
              <a:rPr lang="en-US" sz="2400" dirty="0" err="1" smtClean="0"/>
              <a:t>monotherapy</a:t>
            </a:r>
            <a:r>
              <a:rPr lang="en-US" sz="2400" dirty="0" smtClean="0"/>
              <a:t> is not effective.</a:t>
            </a:r>
          </a:p>
          <a:p>
            <a:r>
              <a:rPr lang="en-US" sz="2400" dirty="0" smtClean="0"/>
              <a:t>Viral hemorrhagic fever </a:t>
            </a:r>
          </a:p>
          <a:p>
            <a:pPr marL="0" indent="0">
              <a:buNone/>
            </a:pPr>
            <a:r>
              <a:rPr lang="en-US" sz="2400" b="1" dirty="0" smtClean="0"/>
              <a:t>Adverse effects</a:t>
            </a:r>
          </a:p>
          <a:p>
            <a:r>
              <a:rPr lang="en-US" sz="2400" dirty="0" smtClean="0"/>
              <a:t>Dose dependent hemolytic anemia</a:t>
            </a:r>
          </a:p>
          <a:p>
            <a:r>
              <a:rPr lang="en-US" sz="2400" dirty="0" smtClean="0"/>
              <a:t>Depression ,fatigue, irritability, rash , insomnia, </a:t>
            </a:r>
            <a:r>
              <a:rPr lang="en-US" sz="2400" dirty="0" err="1" smtClean="0"/>
              <a:t>cough,pruritus</a:t>
            </a:r>
            <a:endParaRPr lang="en-US" sz="2400" dirty="0" smtClean="0"/>
          </a:p>
        </p:txBody>
      </p:sp>
    </p:spTree>
    <p:extLst>
      <p:ext uri="{BB962C8B-B14F-4D97-AF65-F5344CB8AC3E}">
        <p14:creationId xmlns:p14="http://schemas.microsoft.com/office/powerpoint/2010/main" xmlns="" val="99036807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2400" b="1" dirty="0" smtClean="0"/>
              <a:t>ANTI-HEPATITIS AGENTS</a:t>
            </a:r>
            <a:endParaRPr lang="en-US" sz="2400" b="1" dirty="0"/>
          </a:p>
        </p:txBody>
      </p:sp>
      <p:sp>
        <p:nvSpPr>
          <p:cNvPr id="3" name="Content Placeholder 2"/>
          <p:cNvSpPr>
            <a:spLocks noGrp="1"/>
          </p:cNvSpPr>
          <p:nvPr>
            <p:ph idx="1"/>
          </p:nvPr>
        </p:nvSpPr>
        <p:spPr>
          <a:xfrm>
            <a:off x="457200" y="609600"/>
            <a:ext cx="8229600" cy="5516563"/>
          </a:xfrm>
        </p:spPr>
        <p:txBody>
          <a:bodyPr>
            <a:normAutofit/>
          </a:bodyPr>
          <a:lstStyle/>
          <a:p>
            <a:pPr marL="0" indent="0">
              <a:buNone/>
            </a:pPr>
            <a:r>
              <a:rPr lang="en-US" sz="2400" dirty="0" smtClean="0"/>
              <a:t>     </a:t>
            </a:r>
            <a:r>
              <a:rPr lang="en-US" sz="2400" b="1" dirty="0" smtClean="0"/>
              <a:t>Management of ADRs</a:t>
            </a:r>
          </a:p>
          <a:p>
            <a:r>
              <a:rPr lang="en-US" sz="2400" dirty="0" smtClean="0"/>
              <a:t>Dose reduction to prevent hemolytic anemia</a:t>
            </a:r>
          </a:p>
          <a:p>
            <a:pPr marL="0" indent="0">
              <a:buNone/>
            </a:pPr>
            <a:r>
              <a:rPr lang="en-US" sz="2400" b="1" dirty="0" smtClean="0"/>
              <a:t>     Available dosage forms:</a:t>
            </a:r>
            <a:r>
              <a:rPr lang="en-US" sz="2400" dirty="0" smtClean="0"/>
              <a:t> </a:t>
            </a:r>
          </a:p>
          <a:p>
            <a:r>
              <a:rPr lang="en-US" sz="2400" dirty="0" smtClean="0"/>
              <a:t>Aerosol (</a:t>
            </a:r>
            <a:r>
              <a:rPr lang="en-US" sz="2400" dirty="0" err="1" smtClean="0"/>
              <a:t>virazole</a:t>
            </a:r>
            <a:r>
              <a:rPr lang="en-US" sz="2400" dirty="0" smtClean="0"/>
              <a:t>): powder to reconstitute for aerosol; 6g/100 ml vial. Oral (</a:t>
            </a:r>
            <a:r>
              <a:rPr lang="en-US" sz="2400" dirty="0" err="1" smtClean="0"/>
              <a:t>rebetol</a:t>
            </a:r>
            <a:r>
              <a:rPr lang="en-US" sz="2400" dirty="0" smtClean="0"/>
              <a:t>) 200 mg capsule; oral:(</a:t>
            </a:r>
            <a:r>
              <a:rPr lang="en-US" sz="2400" dirty="0" err="1" smtClean="0"/>
              <a:t>rebetron</a:t>
            </a:r>
            <a:r>
              <a:rPr lang="en-US" sz="2400" dirty="0" smtClean="0"/>
              <a:t>): 200 mg in combination with 3 million units of interferon</a:t>
            </a:r>
          </a:p>
          <a:p>
            <a:pPr marL="0" indent="0">
              <a:buNone/>
            </a:pPr>
            <a:r>
              <a:rPr lang="en-US" sz="2400" dirty="0" smtClean="0"/>
              <a:t>     </a:t>
            </a:r>
            <a:endParaRPr lang="en-US" sz="2400" dirty="0"/>
          </a:p>
        </p:txBody>
      </p:sp>
    </p:spTree>
    <p:extLst>
      <p:ext uri="{BB962C8B-B14F-4D97-AF65-F5344CB8AC3E}">
        <p14:creationId xmlns:p14="http://schemas.microsoft.com/office/powerpoint/2010/main" xmlns="" val="23477606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2400" b="1" dirty="0" smtClean="0"/>
              <a:t>ANTI-HEPATITIS AGENTS</a:t>
            </a:r>
            <a:endParaRPr lang="en-US" sz="2400" b="1" dirty="0"/>
          </a:p>
        </p:txBody>
      </p:sp>
      <p:sp>
        <p:nvSpPr>
          <p:cNvPr id="3" name="Content Placeholder 2"/>
          <p:cNvSpPr>
            <a:spLocks noGrp="1"/>
          </p:cNvSpPr>
          <p:nvPr>
            <p:ph idx="1"/>
          </p:nvPr>
        </p:nvSpPr>
        <p:spPr>
          <a:xfrm>
            <a:off x="457200" y="609600"/>
            <a:ext cx="8229600" cy="5516563"/>
          </a:xfrm>
        </p:spPr>
        <p:txBody>
          <a:bodyPr>
            <a:normAutofit fontScale="92500" lnSpcReduction="20000"/>
          </a:bodyPr>
          <a:lstStyle/>
          <a:p>
            <a:pPr marL="0" indent="0">
              <a:buNone/>
            </a:pPr>
            <a:r>
              <a:rPr lang="en-US" sz="2400" dirty="0" smtClean="0"/>
              <a:t>    2.</a:t>
            </a:r>
            <a:r>
              <a:rPr lang="en-US" sz="2400" u="sng" dirty="0" smtClean="0"/>
              <a:t> </a:t>
            </a:r>
            <a:r>
              <a:rPr lang="en-US" sz="2400" b="1" u="sng" dirty="0" smtClean="0"/>
              <a:t>ADEFOVIR</a:t>
            </a:r>
          </a:p>
          <a:p>
            <a:r>
              <a:rPr lang="en-US" sz="2400" dirty="0" smtClean="0"/>
              <a:t>A nucleotide analog of adenosine monophosphate</a:t>
            </a:r>
          </a:p>
          <a:p>
            <a:pPr marL="0" indent="0">
              <a:buNone/>
            </a:pPr>
            <a:r>
              <a:rPr lang="en-US" sz="2400" dirty="0" smtClean="0"/>
              <a:t>      </a:t>
            </a:r>
            <a:r>
              <a:rPr lang="en-US" sz="2400" b="1" dirty="0" smtClean="0"/>
              <a:t>Indication</a:t>
            </a:r>
          </a:p>
          <a:p>
            <a:r>
              <a:rPr lang="en-US" sz="2400" dirty="0" smtClean="0"/>
              <a:t>Treatment of lamivudine resistant strains of hepatitis B</a:t>
            </a:r>
          </a:p>
          <a:p>
            <a:r>
              <a:rPr lang="en-US" sz="2400" b="1" dirty="0" smtClean="0"/>
              <a:t>Available dosage form:</a:t>
            </a:r>
            <a:r>
              <a:rPr lang="en-US" sz="2400" dirty="0" smtClean="0"/>
              <a:t> oral: 10 mg tablets</a:t>
            </a:r>
          </a:p>
          <a:p>
            <a:r>
              <a:rPr lang="en-US" sz="2400" b="1" dirty="0" smtClean="0"/>
              <a:t>Dose</a:t>
            </a:r>
            <a:r>
              <a:rPr lang="en-US" sz="2400" dirty="0" smtClean="0"/>
              <a:t>: chronic HBV 10 mg od orally</a:t>
            </a:r>
          </a:p>
          <a:p>
            <a:pPr marL="0" indent="0">
              <a:buNone/>
            </a:pPr>
            <a:r>
              <a:rPr lang="en-US" sz="2400" dirty="0" smtClean="0"/>
              <a:t>     </a:t>
            </a:r>
            <a:r>
              <a:rPr lang="en-US" sz="2400" b="1" dirty="0" smtClean="0"/>
              <a:t>Adverse effects</a:t>
            </a:r>
          </a:p>
          <a:p>
            <a:r>
              <a:rPr lang="en-US" sz="2400" dirty="0" smtClean="0"/>
              <a:t>Dose dependent nephrotoxicity</a:t>
            </a:r>
          </a:p>
          <a:p>
            <a:r>
              <a:rPr lang="en-US" sz="2400" dirty="0" smtClean="0"/>
              <a:t>Lactic acidosis</a:t>
            </a:r>
          </a:p>
          <a:p>
            <a:r>
              <a:rPr lang="en-US" sz="2400" dirty="0" err="1" smtClean="0"/>
              <a:t>Hepatomegally</a:t>
            </a:r>
            <a:r>
              <a:rPr lang="en-US" sz="2400" dirty="0" smtClean="0"/>
              <a:t> with </a:t>
            </a:r>
            <a:r>
              <a:rPr lang="en-US" sz="2400" dirty="0" err="1" smtClean="0"/>
              <a:t>steatosis</a:t>
            </a:r>
            <a:endParaRPr lang="en-US" sz="2400" dirty="0" smtClean="0"/>
          </a:p>
          <a:p>
            <a:pPr marL="0" indent="0">
              <a:buNone/>
            </a:pPr>
            <a:r>
              <a:rPr lang="en-US" sz="2400" dirty="0" smtClean="0"/>
              <a:t>     </a:t>
            </a:r>
            <a:r>
              <a:rPr lang="en-US" sz="2400" b="1" dirty="0" smtClean="0"/>
              <a:t>Interactions</a:t>
            </a:r>
          </a:p>
          <a:p>
            <a:r>
              <a:rPr lang="en-US" sz="2400" dirty="0" smtClean="0"/>
              <a:t>Ibuprofen increases bioavailability of </a:t>
            </a:r>
            <a:r>
              <a:rPr lang="en-US" sz="2400" dirty="0" err="1" smtClean="0"/>
              <a:t>adefovir</a:t>
            </a:r>
            <a:r>
              <a:rPr lang="en-US" sz="2400" dirty="0" smtClean="0"/>
              <a:t> by 23%</a:t>
            </a:r>
          </a:p>
          <a:p>
            <a:pPr marL="0" indent="0">
              <a:buNone/>
            </a:pPr>
            <a:r>
              <a:rPr lang="en-US" sz="2400" dirty="0" smtClean="0"/>
              <a:t>     </a:t>
            </a:r>
            <a:r>
              <a:rPr lang="en-US" sz="2400" b="1" dirty="0" smtClean="0"/>
              <a:t>Pharmacokinetics</a:t>
            </a:r>
          </a:p>
          <a:p>
            <a:r>
              <a:rPr lang="en-US" sz="2400" dirty="0" smtClean="0"/>
              <a:t>Terminal elimination half life is about 7.5 hours</a:t>
            </a:r>
          </a:p>
          <a:p>
            <a:r>
              <a:rPr lang="en-US" sz="2400" dirty="0" smtClean="0"/>
              <a:t>Excreted in the kidneys by glomerular filtration and tubular reabsorption </a:t>
            </a:r>
            <a:endParaRPr lang="en-US" sz="2400" dirty="0"/>
          </a:p>
        </p:txBody>
      </p:sp>
    </p:spTree>
    <p:extLst>
      <p:ext uri="{BB962C8B-B14F-4D97-AF65-F5344CB8AC3E}">
        <p14:creationId xmlns:p14="http://schemas.microsoft.com/office/powerpoint/2010/main" xmlns="" val="140162501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2400" b="1" dirty="0" smtClean="0"/>
              <a:t>DRUGS THAT MODULATE HOST IMMUNE SYSTEM</a:t>
            </a:r>
            <a:endParaRPr lang="en-US" sz="2400" b="1" dirty="0"/>
          </a:p>
        </p:txBody>
      </p:sp>
      <p:sp>
        <p:nvSpPr>
          <p:cNvPr id="3" name="Content Placeholder 2"/>
          <p:cNvSpPr>
            <a:spLocks noGrp="1"/>
          </p:cNvSpPr>
          <p:nvPr>
            <p:ph idx="1"/>
          </p:nvPr>
        </p:nvSpPr>
        <p:spPr>
          <a:xfrm>
            <a:off x="0" y="762000"/>
            <a:ext cx="8991600" cy="5364163"/>
          </a:xfrm>
        </p:spPr>
        <p:txBody>
          <a:bodyPr>
            <a:normAutofit lnSpcReduction="10000"/>
          </a:bodyPr>
          <a:lstStyle/>
          <a:p>
            <a:pPr marL="0" indent="0">
              <a:buNone/>
            </a:pPr>
            <a:r>
              <a:rPr lang="en-US" sz="2400" dirty="0" smtClean="0"/>
              <a:t>    1. </a:t>
            </a:r>
            <a:r>
              <a:rPr lang="en-US" sz="2400" b="1" u="sng" dirty="0" smtClean="0"/>
              <a:t>INTEFERONS</a:t>
            </a:r>
          </a:p>
          <a:p>
            <a:r>
              <a:rPr lang="sr-Cyrl-CS" sz="2400" dirty="0"/>
              <a:t>Interferons are host cytokines that exert complex antiviral, </a:t>
            </a:r>
            <a:r>
              <a:rPr lang="sr-Cyrl-CS" sz="2400" dirty="0" smtClean="0"/>
              <a:t>immunomodulatory </a:t>
            </a:r>
            <a:r>
              <a:rPr lang="sr-Cyrl-CS" sz="2400" dirty="0"/>
              <a:t>and antiproliferative </a:t>
            </a:r>
            <a:r>
              <a:rPr lang="sr-Cyrl-CS" sz="2400" dirty="0" smtClean="0"/>
              <a:t>activities. </a:t>
            </a:r>
            <a:r>
              <a:rPr lang="sr-Cyrl-CS" sz="2400" dirty="0"/>
              <a:t>Interferon (IFN)-alfa appears to function by induction of intracellular signals following binding to specific cell membrane receptors, resulting in inhibition of viral penetration, translation, transcription, protein processing, maturation, and release, as well as increased expression of major histocompatibility complex antigens, enhanced phagocytic activity of macrophages, and augmentation of the proliferation and survival of cytotoxic T </a:t>
            </a:r>
            <a:r>
              <a:rPr lang="sr-Cyrl-CS" sz="2400" dirty="0" smtClean="0"/>
              <a:t>cells</a:t>
            </a:r>
            <a:endParaRPr lang="en-US" sz="2400" dirty="0" smtClean="0"/>
          </a:p>
          <a:p>
            <a:pPr marL="0" indent="0">
              <a:buNone/>
            </a:pPr>
            <a:r>
              <a:rPr lang="en-US" sz="2400" dirty="0" smtClean="0"/>
              <a:t>     </a:t>
            </a:r>
            <a:r>
              <a:rPr lang="en-US" sz="2400" b="1" dirty="0" smtClean="0"/>
              <a:t>Indications</a:t>
            </a:r>
          </a:p>
          <a:p>
            <a:r>
              <a:rPr lang="en-US" sz="2400" dirty="0" smtClean="0"/>
              <a:t>Treatment of hepatitis B ( dose: SC/IM 5 million units od)</a:t>
            </a:r>
          </a:p>
          <a:p>
            <a:r>
              <a:rPr lang="en-US" sz="2400" dirty="0" smtClean="0"/>
              <a:t>Hepatitis C; Dose: SC/IM 5 million units od for 3 weeks, then 5 million units three times weekly.</a:t>
            </a:r>
            <a:endParaRPr lang="en-US" sz="2400" dirty="0"/>
          </a:p>
        </p:txBody>
      </p:sp>
    </p:spTree>
    <p:extLst>
      <p:ext uri="{BB962C8B-B14F-4D97-AF65-F5344CB8AC3E}">
        <p14:creationId xmlns:p14="http://schemas.microsoft.com/office/powerpoint/2010/main" xmlns="" val="249064699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2400" b="1" dirty="0" smtClean="0"/>
              <a:t>IMMUNOMODULATORS</a:t>
            </a:r>
            <a:endParaRPr lang="en-US" sz="2400" b="1" dirty="0"/>
          </a:p>
        </p:txBody>
      </p:sp>
      <p:sp>
        <p:nvSpPr>
          <p:cNvPr id="3" name="Content Placeholder 2"/>
          <p:cNvSpPr>
            <a:spLocks noGrp="1"/>
          </p:cNvSpPr>
          <p:nvPr>
            <p:ph idx="1"/>
          </p:nvPr>
        </p:nvSpPr>
        <p:spPr>
          <a:xfrm>
            <a:off x="457200" y="609600"/>
            <a:ext cx="8229600" cy="5516563"/>
          </a:xfrm>
        </p:spPr>
        <p:txBody>
          <a:bodyPr>
            <a:normAutofit fontScale="92500" lnSpcReduction="10000"/>
          </a:bodyPr>
          <a:lstStyle/>
          <a:p>
            <a:pPr marL="0" indent="0">
              <a:buNone/>
            </a:pPr>
            <a:r>
              <a:rPr lang="en-US" sz="2400" dirty="0" smtClean="0"/>
              <a:t>     2.</a:t>
            </a:r>
            <a:r>
              <a:rPr lang="en-US" sz="2400" b="1" u="sng" dirty="0" smtClean="0"/>
              <a:t>PALIVIZUMAB</a:t>
            </a:r>
          </a:p>
          <a:p>
            <a:r>
              <a:rPr lang="sr-Cyrl-CS" sz="2400" dirty="0"/>
              <a:t>Palivizumab is a humanized monoclonal antibody directed against an epitope in the A antigen site on the F surface protein of </a:t>
            </a:r>
            <a:r>
              <a:rPr lang="sr-Cyrl-CS" sz="2400" dirty="0" smtClean="0"/>
              <a:t>RSV</a:t>
            </a:r>
            <a:r>
              <a:rPr lang="en-US" sz="2400" dirty="0" smtClean="0"/>
              <a:t> (respiratory syncytial virus)</a:t>
            </a:r>
            <a:r>
              <a:rPr lang="sr-Cyrl-CS" sz="2400" dirty="0" smtClean="0"/>
              <a:t>. </a:t>
            </a:r>
            <a:r>
              <a:rPr lang="sr-Cyrl-CS" sz="2400" dirty="0"/>
              <a:t>It is licensed for the prevention of RSV infection in high-risk infants and children such as premature infants and those with bronchopulmonary dysplasia or congenital heart </a:t>
            </a:r>
            <a:r>
              <a:rPr lang="sr-Cyrl-CS" sz="2400" dirty="0" smtClean="0"/>
              <a:t>disease.</a:t>
            </a:r>
            <a:endParaRPr lang="en-US" sz="2400" dirty="0" smtClean="0"/>
          </a:p>
          <a:p>
            <a:r>
              <a:rPr lang="en-US" sz="2400" b="1" dirty="0" smtClean="0"/>
              <a:t>A</a:t>
            </a:r>
            <a:r>
              <a:rPr lang="sr-Cyrl-CS" sz="2400" b="1" dirty="0" smtClean="0"/>
              <a:t>dverse </a:t>
            </a:r>
            <a:r>
              <a:rPr lang="sr-Cyrl-CS" sz="2400" b="1" dirty="0"/>
              <a:t>effects </a:t>
            </a:r>
            <a:r>
              <a:rPr lang="sr-Cyrl-CS" sz="2400" b="1" dirty="0" smtClean="0"/>
              <a:t>include</a:t>
            </a:r>
            <a:r>
              <a:rPr lang="en-US" sz="2400" b="1" dirty="0" smtClean="0"/>
              <a:t>:</a:t>
            </a:r>
            <a:r>
              <a:rPr lang="sr-Cyrl-CS" sz="2400" dirty="0" smtClean="0"/>
              <a:t> </a:t>
            </a:r>
            <a:r>
              <a:rPr lang="sr-Cyrl-CS" sz="2400" dirty="0"/>
              <a:t>upper respiratory tract infection, fever, rhinitis, rash, diarrhea, vomiting, cough, otitis media, and elevation in serum aminotransferase levels</a:t>
            </a:r>
            <a:r>
              <a:rPr lang="sr-Cyrl-CS" sz="2400" dirty="0" smtClean="0"/>
              <a:t>.</a:t>
            </a:r>
            <a:endParaRPr lang="en-US" sz="2400" dirty="0" smtClean="0"/>
          </a:p>
          <a:p>
            <a:pPr marL="0" indent="0">
              <a:buNone/>
            </a:pPr>
            <a:r>
              <a:rPr lang="en-US" sz="2400" dirty="0" smtClean="0"/>
              <a:t>    3. </a:t>
            </a:r>
            <a:r>
              <a:rPr lang="en-US" sz="2400" b="1" u="sng" dirty="0" smtClean="0"/>
              <a:t>IMIQUIMOD</a:t>
            </a:r>
          </a:p>
          <a:p>
            <a:r>
              <a:rPr lang="sr-Cyrl-CS" sz="2400" dirty="0"/>
              <a:t>Imiquimod is an immune response modifier shown to be effective in the topical treatment of external genital and perianal warts (ie, condyloma </a:t>
            </a:r>
            <a:r>
              <a:rPr lang="sr-Cyrl-CS" sz="2400" dirty="0" smtClean="0"/>
              <a:t>acuminatum</a:t>
            </a:r>
            <a:r>
              <a:rPr lang="en-US" sz="2400" dirty="0" smtClean="0"/>
              <a:t>)</a:t>
            </a:r>
            <a:r>
              <a:rPr lang="sr-Cyrl-CS" sz="2400" dirty="0" smtClean="0"/>
              <a:t>. </a:t>
            </a:r>
            <a:r>
              <a:rPr lang="sr-Cyrl-CS" sz="2400" dirty="0"/>
              <a:t>The 5% cream is applied three times weekly and washed off 6–10 hours after each </a:t>
            </a:r>
            <a:r>
              <a:rPr lang="sr-Cyrl-CS" sz="2400" dirty="0" smtClean="0"/>
              <a:t>application. </a:t>
            </a:r>
            <a:r>
              <a:rPr lang="sr-Cyrl-CS" sz="2400" dirty="0"/>
              <a:t>Imiquimod is also effective against actinic keratoses. </a:t>
            </a:r>
          </a:p>
          <a:p>
            <a:endParaRPr lang="sr-Cyrl-CS" sz="2400" dirty="0"/>
          </a:p>
          <a:p>
            <a:endParaRPr lang="en-US" sz="2400" dirty="0"/>
          </a:p>
        </p:txBody>
      </p:sp>
    </p:spTree>
    <p:extLst>
      <p:ext uri="{BB962C8B-B14F-4D97-AF65-F5344CB8AC3E}">
        <p14:creationId xmlns:p14="http://schemas.microsoft.com/office/powerpoint/2010/main" xmlns="" val="2192904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END…</a:t>
            </a:r>
            <a:endParaRPr lang="en-US" dirty="0"/>
          </a:p>
        </p:txBody>
      </p:sp>
      <p:sp>
        <p:nvSpPr>
          <p:cNvPr id="3" name="Content Placeholder 2"/>
          <p:cNvSpPr>
            <a:spLocks noGrp="1"/>
          </p:cNvSpPr>
          <p:nvPr>
            <p:ph idx="1"/>
          </p:nvPr>
        </p:nvSpPr>
        <p:spPr/>
        <p:txBody>
          <a:bodyPr>
            <a:normAutofit fontScale="92500" lnSpcReduction="20000"/>
          </a:bodyPr>
          <a:lstStyle/>
          <a:p>
            <a:endParaRPr lang="en-US" sz="4400" dirty="0" smtClean="0"/>
          </a:p>
          <a:p>
            <a:endParaRPr lang="en-US" sz="4400" dirty="0"/>
          </a:p>
          <a:p>
            <a:endParaRPr lang="en-US" sz="4400" dirty="0" smtClean="0"/>
          </a:p>
          <a:p>
            <a:endParaRPr lang="en-US" sz="4400" dirty="0"/>
          </a:p>
          <a:p>
            <a:endParaRPr lang="en-US" sz="4400" dirty="0" smtClean="0"/>
          </a:p>
          <a:p>
            <a:endParaRPr lang="en-US" sz="4400" dirty="0"/>
          </a:p>
          <a:p>
            <a:r>
              <a:rPr lang="en-US" sz="4400" dirty="0" smtClean="0"/>
              <a:t>THANK YOU.</a:t>
            </a:r>
            <a:endParaRPr lang="en-US" sz="4400" dirty="0"/>
          </a:p>
        </p:txBody>
      </p:sp>
      <p:pic>
        <p:nvPicPr>
          <p:cNvPr id="4" name="Picture 4" descr="Coronavirus"/>
          <p:cNvPicPr>
            <a:picLocks noChangeAspect="1" noChangeArrowheads="1"/>
          </p:cNvPicPr>
          <p:nvPr/>
        </p:nvPicPr>
        <p:blipFill>
          <a:blip r:embed="rId2"/>
          <a:srcRect/>
          <a:stretch>
            <a:fillRect/>
          </a:stretch>
        </p:blipFill>
        <p:spPr bwMode="auto">
          <a:xfrm>
            <a:off x="1905000" y="1417638"/>
            <a:ext cx="4876800" cy="3840162"/>
          </a:xfrm>
          <a:prstGeom prst="rect">
            <a:avLst/>
          </a:prstGeom>
          <a:noFill/>
        </p:spPr>
      </p:pic>
    </p:spTree>
    <p:extLst>
      <p:ext uri="{BB962C8B-B14F-4D97-AF65-F5344CB8AC3E}">
        <p14:creationId xmlns:p14="http://schemas.microsoft.com/office/powerpoint/2010/main" xmlns="" val="449877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METHODS OF ATTACK</a:t>
            </a:r>
            <a:endParaRPr lang="en-US" sz="2800" b="1" dirty="0"/>
          </a:p>
        </p:txBody>
      </p:sp>
      <p:pic>
        <p:nvPicPr>
          <p:cNvPr id="4" name="Picture 7" descr="hav-life-cycle2"/>
          <p:cNvPicPr>
            <a:picLocks noGrp="1" noChangeAspect="1" noChangeArrowheads="1"/>
          </p:cNvPicPr>
          <p:nvPr>
            <p:ph idx="1"/>
          </p:nvPr>
        </p:nvPicPr>
        <p:blipFill>
          <a:blip r:embed="rId2"/>
          <a:srcRect/>
          <a:stretch>
            <a:fillRect/>
          </a:stretch>
        </p:blipFill>
        <p:spPr>
          <a:xfrm>
            <a:off x="1704975" y="1720056"/>
            <a:ext cx="5734050" cy="4286250"/>
          </a:xfrm>
          <a:noFill/>
          <a:ln/>
        </p:spPr>
      </p:pic>
    </p:spTree>
    <p:extLst>
      <p:ext uri="{BB962C8B-B14F-4D97-AF65-F5344CB8AC3E}">
        <p14:creationId xmlns:p14="http://schemas.microsoft.com/office/powerpoint/2010/main" xmlns="" val="26442973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2800" b="1" dirty="0" smtClean="0"/>
              <a:t>ANTIVIRAL DRUGS</a:t>
            </a:r>
            <a:endParaRPr lang="en-US" sz="2800" b="1" dirty="0"/>
          </a:p>
        </p:txBody>
      </p:sp>
      <p:pic>
        <p:nvPicPr>
          <p:cNvPr id="4" name="Picture 4" descr="valcyclovir_s"/>
          <p:cNvPicPr>
            <a:picLocks noGrp="1" noChangeAspect="1" noChangeArrowheads="1"/>
          </p:cNvPicPr>
          <p:nvPr>
            <p:ph idx="1"/>
          </p:nvPr>
        </p:nvPicPr>
        <p:blipFill>
          <a:blip r:embed="rId2"/>
          <a:srcRect/>
          <a:stretch>
            <a:fillRect/>
          </a:stretch>
        </p:blipFill>
        <p:spPr bwMode="auto">
          <a:xfrm>
            <a:off x="5181600" y="2514600"/>
            <a:ext cx="3333750" cy="2609850"/>
          </a:xfrm>
          <a:prstGeom prst="rect">
            <a:avLst/>
          </a:prstGeom>
          <a:noFill/>
        </p:spPr>
      </p:pic>
      <p:pic>
        <p:nvPicPr>
          <p:cNvPr id="5" name="Picture 5" descr="tamiflu"/>
          <p:cNvPicPr>
            <a:picLocks noChangeAspect="1" noChangeArrowheads="1"/>
          </p:cNvPicPr>
          <p:nvPr/>
        </p:nvPicPr>
        <p:blipFill>
          <a:blip r:embed="rId3"/>
          <a:srcRect/>
          <a:stretch>
            <a:fillRect/>
          </a:stretch>
        </p:blipFill>
        <p:spPr bwMode="auto">
          <a:xfrm>
            <a:off x="914400" y="2362200"/>
            <a:ext cx="2819400" cy="2654300"/>
          </a:xfrm>
          <a:prstGeom prst="rect">
            <a:avLst/>
          </a:prstGeom>
          <a:noFill/>
        </p:spPr>
      </p:pic>
    </p:spTree>
    <p:extLst>
      <p:ext uri="{BB962C8B-B14F-4D97-AF65-F5344CB8AC3E}">
        <p14:creationId xmlns:p14="http://schemas.microsoft.com/office/powerpoint/2010/main" xmlns="" val="5487073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r>
              <a:rPr lang="en-US" sz="3200" b="1" dirty="0" smtClean="0"/>
              <a:t>CLASSIFICATION OF ANTIVIRAL DRUGS</a:t>
            </a:r>
            <a:endParaRPr lang="en-US" sz="3200" b="1" dirty="0"/>
          </a:p>
        </p:txBody>
      </p:sp>
      <p:sp>
        <p:nvSpPr>
          <p:cNvPr id="3" name="Content Placeholder 2"/>
          <p:cNvSpPr>
            <a:spLocks noGrp="1"/>
          </p:cNvSpPr>
          <p:nvPr>
            <p:ph idx="1"/>
          </p:nvPr>
        </p:nvSpPr>
        <p:spPr>
          <a:xfrm>
            <a:off x="457200" y="1143000"/>
            <a:ext cx="8229600" cy="4983163"/>
          </a:xfrm>
        </p:spPr>
        <p:txBody>
          <a:bodyPr>
            <a:normAutofit fontScale="92500" lnSpcReduction="20000"/>
          </a:bodyPr>
          <a:lstStyle/>
          <a:p>
            <a:r>
              <a:rPr lang="en-US" sz="2400" dirty="0" smtClean="0"/>
              <a:t>There are two classes of antivirals</a:t>
            </a:r>
          </a:p>
          <a:p>
            <a:pPr marL="0" indent="0">
              <a:buNone/>
            </a:pPr>
            <a:r>
              <a:rPr lang="en-US" sz="2400" dirty="0" smtClean="0"/>
              <a:t>    </a:t>
            </a:r>
            <a:r>
              <a:rPr lang="en-US" sz="2400" b="1" dirty="0" smtClean="0"/>
              <a:t>Drugs that directly impair virus replication</a:t>
            </a:r>
          </a:p>
          <a:p>
            <a:r>
              <a:rPr lang="en-US" sz="2400" dirty="0" smtClean="0"/>
              <a:t>Nucleoside reverse transcriptase inhibitors</a:t>
            </a:r>
          </a:p>
          <a:p>
            <a:r>
              <a:rPr lang="en-US" sz="2400" dirty="0" smtClean="0"/>
              <a:t>Nucleotide reverse transcriptase inhibitors</a:t>
            </a:r>
          </a:p>
          <a:p>
            <a:r>
              <a:rPr lang="en-US" sz="2400" dirty="0" smtClean="0"/>
              <a:t>Non-nucleoside reverse transcriptase inhibitors</a:t>
            </a:r>
          </a:p>
          <a:p>
            <a:r>
              <a:rPr lang="en-US" sz="2400" dirty="0" smtClean="0"/>
              <a:t>Protease inhibitors</a:t>
            </a:r>
          </a:p>
          <a:p>
            <a:r>
              <a:rPr lang="en-US" sz="2400" dirty="0" smtClean="0"/>
              <a:t>Fusion inhibitors</a:t>
            </a:r>
          </a:p>
          <a:p>
            <a:r>
              <a:rPr lang="en-US" sz="2400" dirty="0" err="1" smtClean="0"/>
              <a:t>Integrase</a:t>
            </a:r>
            <a:r>
              <a:rPr lang="en-US" sz="2400" dirty="0" smtClean="0"/>
              <a:t> inhibitors</a:t>
            </a:r>
          </a:p>
          <a:p>
            <a:r>
              <a:rPr lang="en-US" sz="2400" dirty="0" smtClean="0"/>
              <a:t>DNA polymerase inhibitors</a:t>
            </a:r>
          </a:p>
          <a:p>
            <a:r>
              <a:rPr lang="en-US" sz="2400" dirty="0" smtClean="0"/>
              <a:t>Inhibitors of viral coat disassembly and neuraminidase/ ant-influenza drugs</a:t>
            </a:r>
          </a:p>
          <a:p>
            <a:pPr marL="0" indent="0">
              <a:buNone/>
            </a:pPr>
            <a:r>
              <a:rPr lang="en-US" sz="2400" dirty="0" smtClean="0"/>
              <a:t>     </a:t>
            </a:r>
            <a:r>
              <a:rPr lang="en-US" sz="2400" b="1" dirty="0" smtClean="0"/>
              <a:t>Drug that modulate host immune system</a:t>
            </a:r>
          </a:p>
          <a:p>
            <a:r>
              <a:rPr lang="en-US" sz="2400" dirty="0" smtClean="0"/>
              <a:t>Immunoglobulin</a:t>
            </a:r>
          </a:p>
          <a:p>
            <a:r>
              <a:rPr lang="en-US" sz="2400" dirty="0" err="1" smtClean="0"/>
              <a:t>interferons</a:t>
            </a:r>
            <a:endParaRPr lang="en-US" sz="2400" dirty="0"/>
          </a:p>
        </p:txBody>
      </p:sp>
    </p:spTree>
    <p:extLst>
      <p:ext uri="{BB962C8B-B14F-4D97-AF65-F5344CB8AC3E}">
        <p14:creationId xmlns:p14="http://schemas.microsoft.com/office/powerpoint/2010/main" xmlns="" val="11065642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r>
              <a:rPr lang="en-US" sz="2400" b="1" dirty="0" smtClean="0"/>
              <a:t>ANTIVIRALS: CLASSIFICATIONS</a:t>
            </a:r>
            <a:endParaRPr lang="en-US" sz="2400" b="1" dirty="0"/>
          </a:p>
        </p:txBody>
      </p:sp>
      <p:pic>
        <p:nvPicPr>
          <p:cNvPr id="6" name="Content Placeholder 5" descr="Antiviral Drugs"/>
          <p:cNvPicPr>
            <a:picLocks noGrp="1" noChangeAspect="1" noChangeArrowheads="1"/>
          </p:cNvPicPr>
          <p:nvPr>
            <p:ph idx="1"/>
          </p:nvPr>
        </p:nvPicPr>
        <p:blipFill>
          <a:blip r:embed="rId2"/>
          <a:srcRect/>
          <a:stretch>
            <a:fillRect/>
          </a:stretch>
        </p:blipFill>
        <p:spPr>
          <a:xfrm>
            <a:off x="228600" y="914400"/>
            <a:ext cx="8686800" cy="5742781"/>
          </a:xfrm>
          <a:noFill/>
          <a:ln/>
        </p:spPr>
      </p:pic>
    </p:spTree>
    <p:extLst>
      <p:ext uri="{BB962C8B-B14F-4D97-AF65-F5344CB8AC3E}">
        <p14:creationId xmlns:p14="http://schemas.microsoft.com/office/powerpoint/2010/main" xmlns="" val="38957983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2800" b="1" dirty="0" smtClean="0"/>
              <a:t>CLASSIFICATION: DRUGS THAT DIRECTLY IMPAIR VIRAL REPLICATION</a:t>
            </a:r>
            <a:endParaRPr lang="en-US" sz="2800" b="1" dirty="0"/>
          </a:p>
        </p:txBody>
      </p:sp>
      <p:sp>
        <p:nvSpPr>
          <p:cNvPr id="3" name="Content Placeholder 2"/>
          <p:cNvSpPr>
            <a:spLocks noGrp="1"/>
          </p:cNvSpPr>
          <p:nvPr>
            <p:ph idx="1"/>
          </p:nvPr>
        </p:nvSpPr>
        <p:spPr>
          <a:xfrm>
            <a:off x="457200" y="1143000"/>
            <a:ext cx="8229600" cy="4983163"/>
          </a:xfrm>
        </p:spPr>
        <p:txBody>
          <a:bodyPr>
            <a:normAutofit/>
          </a:bodyPr>
          <a:lstStyle/>
          <a:p>
            <a:pPr marL="0" indent="0">
              <a:buNone/>
            </a:pPr>
            <a:r>
              <a:rPr lang="en-US" sz="2400" dirty="0" smtClean="0"/>
              <a:t>     </a:t>
            </a:r>
            <a:r>
              <a:rPr lang="en-US" sz="2400" b="1" dirty="0" smtClean="0"/>
              <a:t>Nucleoside reverse transcriptase inhibitors (NRTI)</a:t>
            </a:r>
          </a:p>
          <a:p>
            <a:r>
              <a:rPr lang="en-US" sz="2400" dirty="0" smtClean="0"/>
              <a:t>This </a:t>
            </a:r>
            <a:r>
              <a:rPr lang="en-US" sz="2400" dirty="0" err="1" smtClean="0"/>
              <a:t>classs</a:t>
            </a:r>
            <a:r>
              <a:rPr lang="en-US" sz="2400" dirty="0" smtClean="0"/>
              <a:t> include: </a:t>
            </a:r>
            <a:r>
              <a:rPr lang="en-US" sz="2400" dirty="0" err="1" smtClean="0"/>
              <a:t>zidovudine</a:t>
            </a:r>
            <a:r>
              <a:rPr lang="en-US" sz="2400" dirty="0" smtClean="0"/>
              <a:t> (AZT), </a:t>
            </a:r>
            <a:r>
              <a:rPr lang="en-US" sz="2400" dirty="0" err="1" smtClean="0"/>
              <a:t>abacavir</a:t>
            </a:r>
            <a:r>
              <a:rPr lang="en-US" sz="2400" dirty="0" smtClean="0"/>
              <a:t> (ABC), lamivudine (3TC), </a:t>
            </a:r>
            <a:r>
              <a:rPr lang="en-US" sz="2400" dirty="0" err="1" smtClean="0"/>
              <a:t>didanosine</a:t>
            </a:r>
            <a:r>
              <a:rPr lang="en-US" sz="2400" dirty="0" smtClean="0"/>
              <a:t> (</a:t>
            </a:r>
            <a:r>
              <a:rPr lang="en-US" sz="2400" dirty="0" err="1" smtClean="0"/>
              <a:t>ddI</a:t>
            </a:r>
            <a:r>
              <a:rPr lang="en-US" sz="2400" dirty="0" smtClean="0"/>
              <a:t>), </a:t>
            </a:r>
            <a:r>
              <a:rPr lang="en-US" sz="2400" dirty="0" err="1" smtClean="0"/>
              <a:t>zalcitabine</a:t>
            </a:r>
            <a:r>
              <a:rPr lang="en-US" sz="2400" dirty="0" smtClean="0"/>
              <a:t> (</a:t>
            </a:r>
            <a:r>
              <a:rPr lang="en-US" sz="2400" dirty="0" err="1" smtClean="0"/>
              <a:t>ddC</a:t>
            </a:r>
            <a:r>
              <a:rPr lang="en-US" sz="2400" dirty="0" smtClean="0"/>
              <a:t>),  </a:t>
            </a:r>
            <a:r>
              <a:rPr lang="en-US" sz="2400" dirty="0" err="1" smtClean="0"/>
              <a:t>stavudine</a:t>
            </a:r>
            <a:r>
              <a:rPr lang="en-US" sz="2400" dirty="0" smtClean="0"/>
              <a:t> (D4t) and </a:t>
            </a:r>
            <a:r>
              <a:rPr lang="en-US" sz="2400" dirty="0" err="1" smtClean="0"/>
              <a:t>Emtricitabine</a:t>
            </a:r>
            <a:r>
              <a:rPr lang="en-US" sz="2400" dirty="0" smtClean="0"/>
              <a:t>.</a:t>
            </a:r>
          </a:p>
          <a:p>
            <a:pPr marL="0" indent="0">
              <a:buNone/>
            </a:pPr>
            <a:r>
              <a:rPr lang="en-US" sz="2400" dirty="0" smtClean="0"/>
              <a:t>      </a:t>
            </a:r>
            <a:r>
              <a:rPr lang="en-US" sz="2400" b="1" dirty="0" smtClean="0"/>
              <a:t>Mechanism of action</a:t>
            </a:r>
          </a:p>
          <a:p>
            <a:r>
              <a:rPr lang="en-US" sz="2400" dirty="0" smtClean="0"/>
              <a:t>All are phosphorylated by host cell enzyme to give 5’-triphosphate. The 5’-triphosphate moiety competes with equivalent host cellular triphosphate , which are essential substrates for the formation of </a:t>
            </a:r>
            <a:r>
              <a:rPr lang="en-US" sz="2400" dirty="0" err="1" smtClean="0"/>
              <a:t>proviral</a:t>
            </a:r>
            <a:r>
              <a:rPr lang="en-US" sz="2400" dirty="0" smtClean="0"/>
              <a:t> DNA by viral reverse transcriptase ( viral RNA –dependent  DNA </a:t>
            </a:r>
            <a:r>
              <a:rPr lang="en-US" sz="2400" dirty="0" err="1" smtClean="0"/>
              <a:t>polymerse</a:t>
            </a:r>
            <a:r>
              <a:rPr lang="en-US" sz="2400" dirty="0" smtClean="0"/>
              <a:t>); the incorporation of 5;-triphosphate moiety into the growing viral DNA results in chain termination. </a:t>
            </a:r>
          </a:p>
          <a:p>
            <a:endParaRPr lang="en-US" sz="2400" dirty="0"/>
          </a:p>
        </p:txBody>
      </p:sp>
    </p:spTree>
    <p:extLst>
      <p:ext uri="{BB962C8B-B14F-4D97-AF65-F5344CB8AC3E}">
        <p14:creationId xmlns:p14="http://schemas.microsoft.com/office/powerpoint/2010/main" xmlns="" val="25581399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1329</TotalTime>
  <Words>3384</Words>
  <Application>Microsoft Office PowerPoint</Application>
  <PresentationFormat>On-screen Show (4:3)</PresentationFormat>
  <Paragraphs>436</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ANTIVIRAL DRUGS </vt:lpstr>
      <vt:lpstr>INTRODUCTION</vt:lpstr>
      <vt:lpstr>VIRUS’ PERSONAL LIFE</vt:lpstr>
      <vt:lpstr>Slide 4</vt:lpstr>
      <vt:lpstr>METHODS OF ATTACK</vt:lpstr>
      <vt:lpstr>ANTIVIRAL DRUGS</vt:lpstr>
      <vt:lpstr>CLASSIFICATION OF ANTIVIRAL DRUGS</vt:lpstr>
      <vt:lpstr>ANTIVIRALS: CLASSIFICATIONS</vt:lpstr>
      <vt:lpstr>CLASSIFICATION: DRUGS THAT DIRECTLY IMPAIR VIRAL REPLICATION</vt:lpstr>
      <vt:lpstr>NRTI </vt:lpstr>
      <vt:lpstr>NRTI CONT</vt:lpstr>
      <vt:lpstr>NRTI CONT</vt:lpstr>
      <vt:lpstr>NRTI CONT</vt:lpstr>
      <vt:lpstr>NRTI CONT..</vt:lpstr>
      <vt:lpstr>NRTI CONT</vt:lpstr>
      <vt:lpstr>NRTI CINT…</vt:lpstr>
      <vt:lpstr>NRTI CONT…</vt:lpstr>
      <vt:lpstr>NUCLEOTIDE REVERSE TRANSCRIPTASE INHIBITORS</vt:lpstr>
      <vt:lpstr>NUCLEOTIDE REVERSE TRANSCRIPTASE INHIBITOR</vt:lpstr>
      <vt:lpstr>NON-NUCLEOSIDE REVERSE TRANSCRIPTASE INHIBITORS, NNRTI</vt:lpstr>
      <vt:lpstr>NnRTI CONT…..</vt:lpstr>
      <vt:lpstr>NnRTI CONT….</vt:lpstr>
      <vt:lpstr>PROTEASE INHIBITORS, PIs</vt:lpstr>
      <vt:lpstr>PIs cont…</vt:lpstr>
      <vt:lpstr>PIs cont….</vt:lpstr>
      <vt:lpstr>PIs cont…</vt:lpstr>
      <vt:lpstr>PIs cont…</vt:lpstr>
      <vt:lpstr>PIs cont…</vt:lpstr>
      <vt:lpstr>FUSION INHIBITORS</vt:lpstr>
      <vt:lpstr>FUSION INHIBITOR</vt:lpstr>
      <vt:lpstr>DNA POLYMERASE INHIBITORS</vt:lpstr>
      <vt:lpstr>DNA POLYMERASE INHIBITORS, DPIs</vt:lpstr>
      <vt:lpstr>DPIs</vt:lpstr>
      <vt:lpstr>DPIs cont…</vt:lpstr>
      <vt:lpstr>DPIs cont…</vt:lpstr>
      <vt:lpstr>DPIs cont..</vt:lpstr>
      <vt:lpstr>DPIs cont..</vt:lpstr>
      <vt:lpstr>DPIs cont…</vt:lpstr>
      <vt:lpstr>DPIs cont…</vt:lpstr>
      <vt:lpstr>INHIBITORS OF VIRAL COAT DISASSEMBLY AND NEURAMINIDASE</vt:lpstr>
      <vt:lpstr>ANTI-INFLUENZA DRUGS</vt:lpstr>
      <vt:lpstr>ANTI-INFLUENZA DRUGS</vt:lpstr>
      <vt:lpstr>ANTI-HEPATITIS AGENTS</vt:lpstr>
      <vt:lpstr>ANTI-HEPATITIS AGENTS</vt:lpstr>
      <vt:lpstr>ANTI-HEPATITIS AGENTS</vt:lpstr>
      <vt:lpstr>DRUGS THAT MODULATE HOST IMMUNE SYSTEM</vt:lpstr>
      <vt:lpstr>IMMUNOMODULATORS</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ANTIVIRAL DRUGS</dc:title>
  <dc:creator>dell</dc:creator>
  <cp:lastModifiedBy>user</cp:lastModifiedBy>
  <cp:revision>265</cp:revision>
  <dcterms:created xsi:type="dcterms:W3CDTF">2015-09-22T17:55:42Z</dcterms:created>
  <dcterms:modified xsi:type="dcterms:W3CDTF">2020-02-22T11:10:15Z</dcterms:modified>
</cp:coreProperties>
</file>