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13"/>
  </p:notesMasterIdLst>
  <p:sldIdLst>
    <p:sldId id="369" r:id="rId2"/>
    <p:sldId id="370" r:id="rId3"/>
    <p:sldId id="371" r:id="rId4"/>
    <p:sldId id="372" r:id="rId5"/>
    <p:sldId id="373" r:id="rId6"/>
    <p:sldId id="374" r:id="rId7"/>
    <p:sldId id="375" r:id="rId8"/>
    <p:sldId id="376"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 id="458" r:id="rId91"/>
    <p:sldId id="459"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474" r:id="rId107"/>
    <p:sldId id="475" r:id="rId108"/>
    <p:sldId id="476" r:id="rId109"/>
    <p:sldId id="477" r:id="rId110"/>
    <p:sldId id="478" r:id="rId111"/>
    <p:sldId id="479"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51" d="100"/>
          <a:sy n="51" d="100"/>
        </p:scale>
        <p:origin x="-40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907"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908"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909"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910"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911"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912"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37965502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880"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1048881"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48882" name="Date Placeholder 3"/>
          <p:cNvSpPr>
            <a:spLocks noGrp="1"/>
          </p:cNvSpPr>
          <p:nvPr>
            <p:ph type="dt" sz="half" idx="10"/>
          </p:nvPr>
        </p:nvSpPr>
        <p:spPr/>
        <p:txBody>
          <a:bodyPr/>
          <a:lstStyle/>
          <a:p>
            <a:fld id="{98E1B158-102A-4294-8EA1-A186A530E280}" type="datetimeFigureOut">
              <a:rPr lang="en-US" smtClean="0"/>
              <a:t>03-Jun-21</a:t>
            </a:fld>
            <a:endParaRPr lang="en-US"/>
          </a:p>
        </p:txBody>
      </p:sp>
      <p:sp>
        <p:nvSpPr>
          <p:cNvPr id="1048883" name="Footer Placeholder 4"/>
          <p:cNvSpPr>
            <a:spLocks noGrp="1"/>
          </p:cNvSpPr>
          <p:nvPr>
            <p:ph type="ftr" sz="quarter" idx="11"/>
          </p:nvPr>
        </p:nvSpPr>
        <p:spPr/>
        <p:txBody>
          <a:bodyPr/>
          <a:lstStyle/>
          <a:p>
            <a:endParaRPr lang="en-US"/>
          </a:p>
        </p:txBody>
      </p:sp>
      <p:sp>
        <p:nvSpPr>
          <p:cNvPr id="1048884" name="Slide Number Placeholder 5"/>
          <p:cNvSpPr>
            <a:spLocks noGrp="1"/>
          </p:cNvSpPr>
          <p:nvPr>
            <p:ph type="sldNum" sz="quarter" idx="12"/>
          </p:nvPr>
        </p:nvSpPr>
        <p:spPr/>
        <p:txBody>
          <a:bodyPr/>
          <a:lstStyle/>
          <a:p>
            <a:fld id="{72CBAC31-65A6-4602-A7F1-A71E44400F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8901"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1048902"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8903"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904" name="Date Placeholder 4"/>
          <p:cNvSpPr>
            <a:spLocks noGrp="1"/>
          </p:cNvSpPr>
          <p:nvPr>
            <p:ph type="dt" sz="half" idx="10"/>
          </p:nvPr>
        </p:nvSpPr>
        <p:spPr/>
        <p:txBody>
          <a:bodyPr/>
          <a:lstStyle/>
          <a:p>
            <a:fld id="{98E1B158-102A-4294-8EA1-A186A530E280}" type="datetimeFigureOut">
              <a:rPr lang="en-US" smtClean="0"/>
              <a:t>03-Jun-21</a:t>
            </a:fld>
            <a:endParaRPr lang="en-US"/>
          </a:p>
        </p:txBody>
      </p:sp>
      <p:sp>
        <p:nvSpPr>
          <p:cNvPr id="1048905" name="Footer Placeholder 5"/>
          <p:cNvSpPr>
            <a:spLocks noGrp="1"/>
          </p:cNvSpPr>
          <p:nvPr>
            <p:ph type="ftr" sz="quarter" idx="11"/>
          </p:nvPr>
        </p:nvSpPr>
        <p:spPr/>
        <p:txBody>
          <a:bodyPr/>
          <a:lstStyle/>
          <a:p>
            <a:endParaRPr lang="en-US"/>
          </a:p>
        </p:txBody>
      </p:sp>
      <p:sp>
        <p:nvSpPr>
          <p:cNvPr id="1048906" name="Slide Number Placeholder 6"/>
          <p:cNvSpPr>
            <a:spLocks noGrp="1"/>
          </p:cNvSpPr>
          <p:nvPr>
            <p:ph type="sldNum" sz="quarter" idx="12"/>
          </p:nvPr>
        </p:nvSpPr>
        <p:spPr/>
        <p:txBody>
          <a:bodyPr/>
          <a:lstStyle/>
          <a:p>
            <a:fld id="{72CBAC31-65A6-4602-A7F1-A71E44400F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849"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1048850"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851" name="Date Placeholder 3"/>
          <p:cNvSpPr>
            <a:spLocks noGrp="1"/>
          </p:cNvSpPr>
          <p:nvPr>
            <p:ph type="dt" sz="half" idx="10"/>
          </p:nvPr>
        </p:nvSpPr>
        <p:spPr/>
        <p:txBody>
          <a:bodyPr/>
          <a:lstStyle/>
          <a:p>
            <a:fld id="{98E1B158-102A-4294-8EA1-A186A530E280}" type="datetimeFigureOut">
              <a:rPr lang="en-US" smtClean="0"/>
              <a:t>03-Jun-21</a:t>
            </a:fld>
            <a:endParaRPr lang="en-US"/>
          </a:p>
        </p:txBody>
      </p:sp>
      <p:sp>
        <p:nvSpPr>
          <p:cNvPr id="1048852" name="Footer Placeholder 4"/>
          <p:cNvSpPr>
            <a:spLocks noGrp="1"/>
          </p:cNvSpPr>
          <p:nvPr>
            <p:ph type="ftr" sz="quarter" idx="11"/>
          </p:nvPr>
        </p:nvSpPr>
        <p:spPr/>
        <p:txBody>
          <a:bodyPr/>
          <a:lstStyle/>
          <a:p>
            <a:endParaRPr lang="en-US"/>
          </a:p>
        </p:txBody>
      </p:sp>
      <p:sp>
        <p:nvSpPr>
          <p:cNvPr id="1048853" name="Slide Number Placeholder 5"/>
          <p:cNvSpPr>
            <a:spLocks noGrp="1"/>
          </p:cNvSpPr>
          <p:nvPr>
            <p:ph type="sldNum" sz="quarter" idx="12"/>
          </p:nvPr>
        </p:nvSpPr>
        <p:spPr/>
        <p:txBody>
          <a:bodyPr/>
          <a:lstStyle/>
          <a:p>
            <a:fld id="{72CBAC31-65A6-4602-A7F1-A71E44400F3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841"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048842"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48843"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844" name="Date Placeholder 3"/>
          <p:cNvSpPr>
            <a:spLocks noGrp="1"/>
          </p:cNvSpPr>
          <p:nvPr>
            <p:ph type="dt" sz="half" idx="10"/>
          </p:nvPr>
        </p:nvSpPr>
        <p:spPr/>
        <p:txBody>
          <a:bodyPr/>
          <a:lstStyle/>
          <a:p>
            <a:fld id="{98E1B158-102A-4294-8EA1-A186A530E280}" type="datetimeFigureOut">
              <a:rPr lang="en-US" smtClean="0"/>
              <a:t>03-Jun-21</a:t>
            </a:fld>
            <a:endParaRPr lang="en-US"/>
          </a:p>
        </p:txBody>
      </p:sp>
      <p:sp>
        <p:nvSpPr>
          <p:cNvPr id="1048845" name="Footer Placeholder 4"/>
          <p:cNvSpPr>
            <a:spLocks noGrp="1"/>
          </p:cNvSpPr>
          <p:nvPr>
            <p:ph type="ftr" sz="quarter" idx="11"/>
          </p:nvPr>
        </p:nvSpPr>
        <p:spPr/>
        <p:txBody>
          <a:bodyPr/>
          <a:lstStyle/>
          <a:p>
            <a:endParaRPr lang="en-US"/>
          </a:p>
        </p:txBody>
      </p:sp>
      <p:sp>
        <p:nvSpPr>
          <p:cNvPr id="1048846" name="Slide Number Placeholder 5"/>
          <p:cNvSpPr>
            <a:spLocks noGrp="1"/>
          </p:cNvSpPr>
          <p:nvPr>
            <p:ph type="sldNum" sz="quarter" idx="12"/>
          </p:nvPr>
        </p:nvSpPr>
        <p:spPr/>
        <p:txBody>
          <a:bodyPr/>
          <a:lstStyle/>
          <a:p>
            <a:fld id="{72CBAC31-65A6-4602-A7F1-A71E44400F3C}" type="slidenum">
              <a:rPr lang="en-US" smtClean="0"/>
              <a:t>‹#›</a:t>
            </a:fld>
            <a:endParaRPr lang="en-US"/>
          </a:p>
        </p:txBody>
      </p:sp>
      <p:sp>
        <p:nvSpPr>
          <p:cNvPr id="1048847"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048848"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854"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1048855"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856" name="Date Placeholder 3"/>
          <p:cNvSpPr>
            <a:spLocks noGrp="1"/>
          </p:cNvSpPr>
          <p:nvPr>
            <p:ph type="dt" sz="half" idx="10"/>
          </p:nvPr>
        </p:nvSpPr>
        <p:spPr/>
        <p:txBody>
          <a:bodyPr/>
          <a:lstStyle/>
          <a:p>
            <a:fld id="{98E1B158-102A-4294-8EA1-A186A530E280}" type="datetimeFigureOut">
              <a:rPr lang="en-US" smtClean="0"/>
              <a:t>03-Jun-21</a:t>
            </a:fld>
            <a:endParaRPr lang="en-US"/>
          </a:p>
        </p:txBody>
      </p:sp>
      <p:sp>
        <p:nvSpPr>
          <p:cNvPr id="1048857" name="Footer Placeholder 4"/>
          <p:cNvSpPr>
            <a:spLocks noGrp="1"/>
          </p:cNvSpPr>
          <p:nvPr>
            <p:ph type="ftr" sz="quarter" idx="11"/>
          </p:nvPr>
        </p:nvSpPr>
        <p:spPr/>
        <p:txBody>
          <a:bodyPr/>
          <a:lstStyle/>
          <a:p>
            <a:endParaRPr lang="en-US"/>
          </a:p>
        </p:txBody>
      </p:sp>
      <p:sp>
        <p:nvSpPr>
          <p:cNvPr id="1048858" name="Slide Number Placeholder 5"/>
          <p:cNvSpPr>
            <a:spLocks noGrp="1"/>
          </p:cNvSpPr>
          <p:nvPr>
            <p:ph type="sldNum" sz="quarter" idx="12"/>
          </p:nvPr>
        </p:nvSpPr>
        <p:spPr/>
        <p:txBody>
          <a:bodyPr/>
          <a:lstStyle/>
          <a:p>
            <a:fld id="{72CBAC31-65A6-4602-A7F1-A71E44400F3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048891"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1048892"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893"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894"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895"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896"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897"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3145730" name="Straight Connector 16"/>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7"/>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898" name="Date Placeholder 3"/>
          <p:cNvSpPr>
            <a:spLocks noGrp="1"/>
          </p:cNvSpPr>
          <p:nvPr>
            <p:ph type="dt" sz="half" idx="10"/>
          </p:nvPr>
        </p:nvSpPr>
        <p:spPr/>
        <p:txBody>
          <a:bodyPr/>
          <a:lstStyle/>
          <a:p>
            <a:fld id="{98E1B158-102A-4294-8EA1-A186A530E280}" type="datetimeFigureOut">
              <a:rPr lang="en-US" smtClean="0"/>
              <a:t>03-Jun-21</a:t>
            </a:fld>
            <a:endParaRPr lang="en-US"/>
          </a:p>
        </p:txBody>
      </p:sp>
      <p:sp>
        <p:nvSpPr>
          <p:cNvPr id="1048899" name="Footer Placeholder 4"/>
          <p:cNvSpPr>
            <a:spLocks noGrp="1"/>
          </p:cNvSpPr>
          <p:nvPr>
            <p:ph type="ftr" sz="quarter" idx="11"/>
          </p:nvPr>
        </p:nvSpPr>
        <p:spPr/>
        <p:txBody>
          <a:bodyPr/>
          <a:lstStyle/>
          <a:p>
            <a:endParaRPr lang="en-US"/>
          </a:p>
        </p:txBody>
      </p:sp>
      <p:sp>
        <p:nvSpPr>
          <p:cNvPr id="1048900" name="Slide Number Placeholder 5"/>
          <p:cNvSpPr>
            <a:spLocks noGrp="1"/>
          </p:cNvSpPr>
          <p:nvPr>
            <p:ph type="sldNum" sz="quarter" idx="12"/>
          </p:nvPr>
        </p:nvSpPr>
        <p:spPr/>
        <p:txBody>
          <a:bodyPr/>
          <a:lstStyle/>
          <a:p>
            <a:fld id="{72CBAC31-65A6-4602-A7F1-A71E44400F3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048810"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1048811"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812"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8813"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814"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815"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8816"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817"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818"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8819"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3145728" name="Straight Connector 18"/>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820" name="Date Placeholder 3"/>
          <p:cNvSpPr>
            <a:spLocks noGrp="1"/>
          </p:cNvSpPr>
          <p:nvPr>
            <p:ph type="dt" sz="half" idx="10"/>
          </p:nvPr>
        </p:nvSpPr>
        <p:spPr/>
        <p:txBody>
          <a:bodyPr/>
          <a:lstStyle/>
          <a:p>
            <a:fld id="{98E1B158-102A-4294-8EA1-A186A530E280}" type="datetimeFigureOut">
              <a:rPr lang="en-US" smtClean="0"/>
              <a:t>03-Jun-21</a:t>
            </a:fld>
            <a:endParaRPr lang="en-US"/>
          </a:p>
        </p:txBody>
      </p:sp>
      <p:sp>
        <p:nvSpPr>
          <p:cNvPr id="1048821" name="Footer Placeholder 4"/>
          <p:cNvSpPr>
            <a:spLocks noGrp="1"/>
          </p:cNvSpPr>
          <p:nvPr>
            <p:ph type="ftr" sz="quarter" idx="11"/>
          </p:nvPr>
        </p:nvSpPr>
        <p:spPr/>
        <p:txBody>
          <a:bodyPr/>
          <a:lstStyle/>
          <a:p>
            <a:endParaRPr lang="en-US"/>
          </a:p>
        </p:txBody>
      </p:sp>
      <p:sp>
        <p:nvSpPr>
          <p:cNvPr id="1048822" name="Slide Number Placeholder 5"/>
          <p:cNvSpPr>
            <a:spLocks noGrp="1"/>
          </p:cNvSpPr>
          <p:nvPr>
            <p:ph type="sldNum" sz="quarter" idx="12"/>
          </p:nvPr>
        </p:nvSpPr>
        <p:spPr/>
        <p:txBody>
          <a:bodyPr/>
          <a:lstStyle/>
          <a:p>
            <a:fld id="{72CBAC31-65A6-4602-A7F1-A71E44400F3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36" name="Title 1"/>
          <p:cNvSpPr>
            <a:spLocks noGrp="1"/>
          </p:cNvSpPr>
          <p:nvPr>
            <p:ph type="title"/>
          </p:nvPr>
        </p:nvSpPr>
        <p:spPr/>
        <p:txBody>
          <a:bodyPr/>
          <a:lstStyle/>
          <a:p>
            <a:r>
              <a:rPr lang="en-US" smtClean="0"/>
              <a:t>Click to edit Master title style</a:t>
            </a:r>
            <a:endParaRPr lang="en-US" dirty="0"/>
          </a:p>
        </p:txBody>
      </p:sp>
      <p:sp>
        <p:nvSpPr>
          <p:cNvPr id="1048837"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838" name="Date Placeholder 3"/>
          <p:cNvSpPr>
            <a:spLocks noGrp="1"/>
          </p:cNvSpPr>
          <p:nvPr>
            <p:ph type="dt" sz="half" idx="10"/>
          </p:nvPr>
        </p:nvSpPr>
        <p:spPr/>
        <p:txBody>
          <a:bodyPr/>
          <a:lstStyle/>
          <a:p>
            <a:fld id="{98E1B158-102A-4294-8EA1-A186A530E280}" type="datetimeFigureOut">
              <a:rPr lang="en-US" smtClean="0"/>
              <a:t>03-Jun-21</a:t>
            </a:fld>
            <a:endParaRPr lang="en-US"/>
          </a:p>
        </p:txBody>
      </p:sp>
      <p:sp>
        <p:nvSpPr>
          <p:cNvPr id="1048839" name="Footer Placeholder 4"/>
          <p:cNvSpPr>
            <a:spLocks noGrp="1"/>
          </p:cNvSpPr>
          <p:nvPr>
            <p:ph type="ftr" sz="quarter" idx="11"/>
          </p:nvPr>
        </p:nvSpPr>
        <p:spPr/>
        <p:txBody>
          <a:bodyPr/>
          <a:lstStyle/>
          <a:p>
            <a:endParaRPr lang="en-US"/>
          </a:p>
        </p:txBody>
      </p:sp>
      <p:sp>
        <p:nvSpPr>
          <p:cNvPr id="1048840" name="Slide Number Placeholder 5"/>
          <p:cNvSpPr>
            <a:spLocks noGrp="1"/>
          </p:cNvSpPr>
          <p:nvPr>
            <p:ph type="sldNum" sz="quarter" idx="12"/>
          </p:nvPr>
        </p:nvSpPr>
        <p:spPr/>
        <p:txBody>
          <a:bodyPr/>
          <a:lstStyle/>
          <a:p>
            <a:fld id="{72CBAC31-65A6-4602-A7F1-A71E44400F3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823"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1048824"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825" name="Date Placeholder 3"/>
          <p:cNvSpPr>
            <a:spLocks noGrp="1"/>
          </p:cNvSpPr>
          <p:nvPr>
            <p:ph type="dt" sz="half" idx="10"/>
          </p:nvPr>
        </p:nvSpPr>
        <p:spPr/>
        <p:txBody>
          <a:bodyPr/>
          <a:lstStyle/>
          <a:p>
            <a:fld id="{98E1B158-102A-4294-8EA1-A186A530E280}" type="datetimeFigureOut">
              <a:rPr lang="en-US" smtClean="0"/>
              <a:t>03-Jun-21</a:t>
            </a:fld>
            <a:endParaRPr lang="en-US"/>
          </a:p>
        </p:txBody>
      </p:sp>
      <p:sp>
        <p:nvSpPr>
          <p:cNvPr id="1048826" name="Footer Placeholder 4"/>
          <p:cNvSpPr>
            <a:spLocks noGrp="1"/>
          </p:cNvSpPr>
          <p:nvPr>
            <p:ph type="ftr" sz="quarter" idx="11"/>
          </p:nvPr>
        </p:nvSpPr>
        <p:spPr/>
        <p:txBody>
          <a:bodyPr/>
          <a:lstStyle/>
          <a:p>
            <a:endParaRPr lang="en-US"/>
          </a:p>
        </p:txBody>
      </p:sp>
      <p:sp>
        <p:nvSpPr>
          <p:cNvPr id="1048827" name="Slide Number Placeholder 5"/>
          <p:cNvSpPr>
            <a:spLocks noGrp="1"/>
          </p:cNvSpPr>
          <p:nvPr>
            <p:ph type="sldNum" sz="quarter" idx="12"/>
          </p:nvPr>
        </p:nvSpPr>
        <p:spPr/>
        <p:txBody>
          <a:bodyPr/>
          <a:lstStyle/>
          <a:p>
            <a:fld id="{72CBAC31-65A6-4602-A7F1-A71E44400F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3" name="Title 1"/>
          <p:cNvSpPr>
            <a:spLocks noGrp="1"/>
          </p:cNvSpPr>
          <p:nvPr>
            <p:ph type="title"/>
          </p:nvPr>
        </p:nvSpPr>
        <p:spPr/>
        <p:txBody>
          <a:bodyPr/>
          <a:lstStyle/>
          <a:p>
            <a:r>
              <a:rPr lang="en-US" smtClean="0"/>
              <a:t>Click to edit Master title style</a:t>
            </a:r>
            <a:endParaRPr lang="en-US" dirty="0"/>
          </a:p>
        </p:txBody>
      </p:sp>
      <p:sp>
        <p:nvSpPr>
          <p:cNvPr id="1048584"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85" name="Date Placeholder 3"/>
          <p:cNvSpPr>
            <a:spLocks noGrp="1"/>
          </p:cNvSpPr>
          <p:nvPr>
            <p:ph type="dt" sz="half" idx="10"/>
          </p:nvPr>
        </p:nvSpPr>
        <p:spPr/>
        <p:txBody>
          <a:bodyPr/>
          <a:lstStyle/>
          <a:p>
            <a:fld id="{98E1B158-102A-4294-8EA1-A186A530E280}" type="datetimeFigureOut">
              <a:rPr lang="en-US" smtClean="0"/>
              <a:t>03-Jun-21</a:t>
            </a:fld>
            <a:endParaRPr lang="en-US"/>
          </a:p>
        </p:txBody>
      </p:sp>
      <p:sp>
        <p:nvSpPr>
          <p:cNvPr id="1048586" name="Footer Placeholder 4"/>
          <p:cNvSpPr>
            <a:spLocks noGrp="1"/>
          </p:cNvSpPr>
          <p:nvPr>
            <p:ph type="ftr" sz="quarter" idx="11"/>
          </p:nvPr>
        </p:nvSpPr>
        <p:spPr/>
        <p:txBody>
          <a:bodyPr/>
          <a:lstStyle/>
          <a:p>
            <a:endParaRPr lang="en-US"/>
          </a:p>
        </p:txBody>
      </p:sp>
      <p:sp>
        <p:nvSpPr>
          <p:cNvPr id="1048587" name="Slide Number Placeholder 5"/>
          <p:cNvSpPr>
            <a:spLocks noGrp="1"/>
          </p:cNvSpPr>
          <p:nvPr>
            <p:ph type="sldNum" sz="quarter" idx="12"/>
          </p:nvPr>
        </p:nvSpPr>
        <p:spPr/>
        <p:txBody>
          <a:bodyPr/>
          <a:lstStyle/>
          <a:p>
            <a:fld id="{72CBAC31-65A6-4602-A7F1-A71E44400F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859"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1048860"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861" name="Date Placeholder 3"/>
          <p:cNvSpPr>
            <a:spLocks noGrp="1"/>
          </p:cNvSpPr>
          <p:nvPr>
            <p:ph type="dt" sz="half" idx="10"/>
          </p:nvPr>
        </p:nvSpPr>
        <p:spPr/>
        <p:txBody>
          <a:bodyPr/>
          <a:lstStyle/>
          <a:p>
            <a:fld id="{98E1B158-102A-4294-8EA1-A186A530E280}" type="datetimeFigureOut">
              <a:rPr lang="en-US" smtClean="0"/>
              <a:t>03-Jun-21</a:t>
            </a:fld>
            <a:endParaRPr lang="en-US"/>
          </a:p>
        </p:txBody>
      </p:sp>
      <p:sp>
        <p:nvSpPr>
          <p:cNvPr id="1048862" name="Footer Placeholder 4"/>
          <p:cNvSpPr>
            <a:spLocks noGrp="1"/>
          </p:cNvSpPr>
          <p:nvPr>
            <p:ph type="ftr" sz="quarter" idx="11"/>
          </p:nvPr>
        </p:nvSpPr>
        <p:spPr/>
        <p:txBody>
          <a:bodyPr/>
          <a:lstStyle/>
          <a:p>
            <a:endParaRPr lang="en-US"/>
          </a:p>
        </p:txBody>
      </p:sp>
      <p:sp>
        <p:nvSpPr>
          <p:cNvPr id="1048863" name="Slide Number Placeholder 5"/>
          <p:cNvSpPr>
            <a:spLocks noGrp="1"/>
          </p:cNvSpPr>
          <p:nvPr>
            <p:ph type="sldNum" sz="quarter" idx="12"/>
          </p:nvPr>
        </p:nvSpPr>
        <p:spPr/>
        <p:txBody>
          <a:bodyPr/>
          <a:lstStyle/>
          <a:p>
            <a:fld id="{72CBAC31-65A6-4602-A7F1-A71E44400F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870" name="Title 1"/>
          <p:cNvSpPr>
            <a:spLocks noGrp="1"/>
          </p:cNvSpPr>
          <p:nvPr>
            <p:ph type="title"/>
          </p:nvPr>
        </p:nvSpPr>
        <p:spPr/>
        <p:txBody>
          <a:bodyPr/>
          <a:lstStyle/>
          <a:p>
            <a:r>
              <a:rPr lang="en-US" smtClean="0"/>
              <a:t>Click to edit Master title style</a:t>
            </a:r>
            <a:endParaRPr lang="en-US" dirty="0"/>
          </a:p>
        </p:txBody>
      </p:sp>
      <p:sp>
        <p:nvSpPr>
          <p:cNvPr id="1048871"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872"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873" name="Date Placeholder 4"/>
          <p:cNvSpPr>
            <a:spLocks noGrp="1"/>
          </p:cNvSpPr>
          <p:nvPr>
            <p:ph type="dt" sz="half" idx="10"/>
          </p:nvPr>
        </p:nvSpPr>
        <p:spPr/>
        <p:txBody>
          <a:bodyPr/>
          <a:lstStyle/>
          <a:p>
            <a:fld id="{98E1B158-102A-4294-8EA1-A186A530E280}" type="datetimeFigureOut">
              <a:rPr lang="en-US" smtClean="0"/>
              <a:t>03-Jun-21</a:t>
            </a:fld>
            <a:endParaRPr lang="en-US"/>
          </a:p>
        </p:txBody>
      </p:sp>
      <p:sp>
        <p:nvSpPr>
          <p:cNvPr id="1048874" name="Footer Placeholder 5"/>
          <p:cNvSpPr>
            <a:spLocks noGrp="1"/>
          </p:cNvSpPr>
          <p:nvPr>
            <p:ph type="ftr" sz="quarter" idx="11"/>
          </p:nvPr>
        </p:nvSpPr>
        <p:spPr/>
        <p:txBody>
          <a:bodyPr/>
          <a:lstStyle/>
          <a:p>
            <a:endParaRPr lang="en-US"/>
          </a:p>
        </p:txBody>
      </p:sp>
      <p:sp>
        <p:nvSpPr>
          <p:cNvPr id="1048875" name="Slide Number Placeholder 6"/>
          <p:cNvSpPr>
            <a:spLocks noGrp="1"/>
          </p:cNvSpPr>
          <p:nvPr>
            <p:ph type="sldNum" sz="quarter" idx="12"/>
          </p:nvPr>
        </p:nvSpPr>
        <p:spPr/>
        <p:txBody>
          <a:bodyPr/>
          <a:lstStyle/>
          <a:p>
            <a:fld id="{72CBAC31-65A6-4602-A7F1-A71E44400F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28" name="Title 1"/>
          <p:cNvSpPr>
            <a:spLocks noGrp="1"/>
          </p:cNvSpPr>
          <p:nvPr>
            <p:ph type="title"/>
          </p:nvPr>
        </p:nvSpPr>
        <p:spPr/>
        <p:txBody>
          <a:bodyPr/>
          <a:lstStyle/>
          <a:p>
            <a:r>
              <a:rPr lang="en-US" smtClean="0"/>
              <a:t>Click to edit Master title style</a:t>
            </a:r>
            <a:endParaRPr lang="en-US" dirty="0"/>
          </a:p>
        </p:txBody>
      </p:sp>
      <p:sp>
        <p:nvSpPr>
          <p:cNvPr id="1048829"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830"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831"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832"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833" name="Date Placeholder 6"/>
          <p:cNvSpPr>
            <a:spLocks noGrp="1"/>
          </p:cNvSpPr>
          <p:nvPr>
            <p:ph type="dt" sz="half" idx="10"/>
          </p:nvPr>
        </p:nvSpPr>
        <p:spPr/>
        <p:txBody>
          <a:bodyPr/>
          <a:lstStyle/>
          <a:p>
            <a:fld id="{98E1B158-102A-4294-8EA1-A186A530E280}" type="datetimeFigureOut">
              <a:rPr lang="en-US" smtClean="0"/>
              <a:t>03-Jun-21</a:t>
            </a:fld>
            <a:endParaRPr lang="en-US"/>
          </a:p>
        </p:txBody>
      </p:sp>
      <p:sp>
        <p:nvSpPr>
          <p:cNvPr id="1048834" name="Footer Placeholder 7"/>
          <p:cNvSpPr>
            <a:spLocks noGrp="1"/>
          </p:cNvSpPr>
          <p:nvPr>
            <p:ph type="ftr" sz="quarter" idx="11"/>
          </p:nvPr>
        </p:nvSpPr>
        <p:spPr/>
        <p:txBody>
          <a:bodyPr/>
          <a:lstStyle/>
          <a:p>
            <a:endParaRPr lang="en-US"/>
          </a:p>
        </p:txBody>
      </p:sp>
      <p:sp>
        <p:nvSpPr>
          <p:cNvPr id="1048835" name="Slide Number Placeholder 8"/>
          <p:cNvSpPr>
            <a:spLocks noGrp="1"/>
          </p:cNvSpPr>
          <p:nvPr>
            <p:ph type="sldNum" sz="quarter" idx="12"/>
          </p:nvPr>
        </p:nvSpPr>
        <p:spPr/>
        <p:txBody>
          <a:bodyPr/>
          <a:lstStyle/>
          <a:p>
            <a:fld id="{72CBAC31-65A6-4602-A7F1-A71E44400F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76" name="Title 1"/>
          <p:cNvSpPr>
            <a:spLocks noGrp="1"/>
          </p:cNvSpPr>
          <p:nvPr>
            <p:ph type="title"/>
          </p:nvPr>
        </p:nvSpPr>
        <p:spPr/>
        <p:txBody>
          <a:bodyPr/>
          <a:lstStyle/>
          <a:p>
            <a:r>
              <a:rPr lang="en-US" smtClean="0"/>
              <a:t>Click to edit Master title style</a:t>
            </a:r>
            <a:endParaRPr lang="en-US" dirty="0"/>
          </a:p>
        </p:txBody>
      </p:sp>
      <p:sp>
        <p:nvSpPr>
          <p:cNvPr id="1048877" name="Date Placeholder 2"/>
          <p:cNvSpPr>
            <a:spLocks noGrp="1"/>
          </p:cNvSpPr>
          <p:nvPr>
            <p:ph type="dt" sz="half" idx="10"/>
          </p:nvPr>
        </p:nvSpPr>
        <p:spPr/>
        <p:txBody>
          <a:bodyPr/>
          <a:lstStyle/>
          <a:p>
            <a:fld id="{98E1B158-102A-4294-8EA1-A186A530E280}" type="datetimeFigureOut">
              <a:rPr lang="en-US" smtClean="0"/>
              <a:t>03-Jun-21</a:t>
            </a:fld>
            <a:endParaRPr lang="en-US"/>
          </a:p>
        </p:txBody>
      </p:sp>
      <p:sp>
        <p:nvSpPr>
          <p:cNvPr id="1048878" name="Footer Placeholder 3"/>
          <p:cNvSpPr>
            <a:spLocks noGrp="1"/>
          </p:cNvSpPr>
          <p:nvPr>
            <p:ph type="ftr" sz="quarter" idx="11"/>
          </p:nvPr>
        </p:nvSpPr>
        <p:spPr/>
        <p:txBody>
          <a:bodyPr/>
          <a:lstStyle/>
          <a:p>
            <a:endParaRPr lang="en-US"/>
          </a:p>
        </p:txBody>
      </p:sp>
      <p:sp>
        <p:nvSpPr>
          <p:cNvPr id="1048879" name="Slide Number Placeholder 4"/>
          <p:cNvSpPr>
            <a:spLocks noGrp="1"/>
          </p:cNvSpPr>
          <p:nvPr>
            <p:ph type="sldNum" sz="quarter" idx="12"/>
          </p:nvPr>
        </p:nvSpPr>
        <p:spPr/>
        <p:txBody>
          <a:bodyPr/>
          <a:lstStyle/>
          <a:p>
            <a:fld id="{72CBAC31-65A6-4602-A7F1-A71E44400F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02" name="Date Placeholder 1"/>
          <p:cNvSpPr>
            <a:spLocks noGrp="1"/>
          </p:cNvSpPr>
          <p:nvPr>
            <p:ph type="dt" sz="half" idx="10"/>
          </p:nvPr>
        </p:nvSpPr>
        <p:spPr/>
        <p:txBody>
          <a:bodyPr/>
          <a:lstStyle/>
          <a:p>
            <a:fld id="{98E1B158-102A-4294-8EA1-A186A530E280}" type="datetimeFigureOut">
              <a:rPr lang="en-US" smtClean="0"/>
              <a:t>03-Jun-21</a:t>
            </a:fld>
            <a:endParaRPr lang="en-US"/>
          </a:p>
        </p:txBody>
      </p:sp>
      <p:sp>
        <p:nvSpPr>
          <p:cNvPr id="1048603" name="Footer Placeholder 2"/>
          <p:cNvSpPr>
            <a:spLocks noGrp="1"/>
          </p:cNvSpPr>
          <p:nvPr>
            <p:ph type="ftr" sz="quarter" idx="11"/>
          </p:nvPr>
        </p:nvSpPr>
        <p:spPr/>
        <p:txBody>
          <a:bodyPr/>
          <a:lstStyle/>
          <a:p>
            <a:endParaRPr lang="en-US"/>
          </a:p>
        </p:txBody>
      </p:sp>
      <p:sp>
        <p:nvSpPr>
          <p:cNvPr id="1048604" name="Slide Number Placeholder 3"/>
          <p:cNvSpPr>
            <a:spLocks noGrp="1"/>
          </p:cNvSpPr>
          <p:nvPr>
            <p:ph type="sldNum" sz="quarter" idx="12"/>
          </p:nvPr>
        </p:nvSpPr>
        <p:spPr/>
        <p:txBody>
          <a:bodyPr/>
          <a:lstStyle/>
          <a:p>
            <a:fld id="{72CBAC31-65A6-4602-A7F1-A71E44400F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64"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1048865"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866"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867" name="Date Placeholder 4"/>
          <p:cNvSpPr>
            <a:spLocks noGrp="1"/>
          </p:cNvSpPr>
          <p:nvPr>
            <p:ph type="dt" sz="half" idx="10"/>
          </p:nvPr>
        </p:nvSpPr>
        <p:spPr/>
        <p:txBody>
          <a:bodyPr/>
          <a:lstStyle/>
          <a:p>
            <a:fld id="{98E1B158-102A-4294-8EA1-A186A530E280}" type="datetimeFigureOut">
              <a:rPr lang="en-US" smtClean="0"/>
              <a:t>03-Jun-21</a:t>
            </a:fld>
            <a:endParaRPr lang="en-US"/>
          </a:p>
        </p:txBody>
      </p:sp>
      <p:sp>
        <p:nvSpPr>
          <p:cNvPr id="1048868" name="Footer Placeholder 5"/>
          <p:cNvSpPr>
            <a:spLocks noGrp="1"/>
          </p:cNvSpPr>
          <p:nvPr>
            <p:ph type="ftr" sz="quarter" idx="11"/>
          </p:nvPr>
        </p:nvSpPr>
        <p:spPr/>
        <p:txBody>
          <a:bodyPr/>
          <a:lstStyle/>
          <a:p>
            <a:endParaRPr lang="en-US"/>
          </a:p>
        </p:txBody>
      </p:sp>
      <p:sp>
        <p:nvSpPr>
          <p:cNvPr id="1048869" name="Slide Number Placeholder 6"/>
          <p:cNvSpPr>
            <a:spLocks noGrp="1"/>
          </p:cNvSpPr>
          <p:nvPr>
            <p:ph type="sldNum" sz="quarter" idx="12"/>
          </p:nvPr>
        </p:nvSpPr>
        <p:spPr/>
        <p:txBody>
          <a:bodyPr/>
          <a:lstStyle/>
          <a:p>
            <a:fld id="{72CBAC31-65A6-4602-A7F1-A71E44400F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85"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1048886"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8887"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888" name="Date Placeholder 4"/>
          <p:cNvSpPr>
            <a:spLocks noGrp="1"/>
          </p:cNvSpPr>
          <p:nvPr>
            <p:ph type="dt" sz="half" idx="10"/>
          </p:nvPr>
        </p:nvSpPr>
        <p:spPr/>
        <p:txBody>
          <a:bodyPr/>
          <a:lstStyle/>
          <a:p>
            <a:fld id="{98E1B158-102A-4294-8EA1-A186A530E280}" type="datetimeFigureOut">
              <a:rPr lang="en-US" smtClean="0"/>
              <a:t>03-Jun-21</a:t>
            </a:fld>
            <a:endParaRPr lang="en-US"/>
          </a:p>
        </p:txBody>
      </p:sp>
      <p:sp>
        <p:nvSpPr>
          <p:cNvPr id="1048889" name="Footer Placeholder 5"/>
          <p:cNvSpPr>
            <a:spLocks noGrp="1"/>
          </p:cNvSpPr>
          <p:nvPr>
            <p:ph type="ftr" sz="quarter" idx="11"/>
          </p:nvPr>
        </p:nvSpPr>
        <p:spPr/>
        <p:txBody>
          <a:bodyPr/>
          <a:lstStyle/>
          <a:p>
            <a:endParaRPr lang="en-US"/>
          </a:p>
        </p:txBody>
      </p:sp>
      <p:sp>
        <p:nvSpPr>
          <p:cNvPr id="1048890" name="Slide Number Placeholder 6"/>
          <p:cNvSpPr>
            <a:spLocks noGrp="1"/>
          </p:cNvSpPr>
          <p:nvPr>
            <p:ph type="sldNum" sz="quarter" idx="12"/>
          </p:nvPr>
        </p:nvSpPr>
        <p:spPr/>
        <p:txBody>
          <a:bodyPr/>
          <a:lstStyle/>
          <a:p>
            <a:fld id="{72CBAC31-65A6-4602-A7F1-A71E44400F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97152" name="Picture 7"/>
          <p:cNvPicPr>
            <a:picLocks noChangeAspect="1"/>
          </p:cNvPicPr>
          <p:nvPr/>
        </p:nvPicPr>
        <p:blipFill rotWithShape="1">
          <a:blip r:embed="rId19"/>
          <a:srcRect l="3613"/>
          <a:stretch>
            <a:fillRect/>
          </a:stretch>
        </p:blipFill>
        <p:spPr>
          <a:xfrm>
            <a:off x="0" y="2669685"/>
            <a:ext cx="4037012" cy="4188315"/>
          </a:xfrm>
          <a:prstGeom prst="rect">
            <a:avLst/>
          </a:prstGeom>
        </p:spPr>
      </p:pic>
      <p:pic>
        <p:nvPicPr>
          <p:cNvPr id="2097153" name="Picture 6"/>
          <p:cNvPicPr>
            <a:picLocks noChangeAspect="1"/>
          </p:cNvPicPr>
          <p:nvPr/>
        </p:nvPicPr>
        <p:blipFill rotWithShape="1">
          <a:blip r:embed="rId20"/>
          <a:srcRect l="35640"/>
          <a:stretch>
            <a:fillRect/>
          </a:stretch>
        </p:blipFill>
        <p:spPr>
          <a:xfrm>
            <a:off x="0" y="2892347"/>
            <a:ext cx="1522412" cy="2365453"/>
          </a:xfrm>
          <a:prstGeom prst="rect">
            <a:avLst/>
          </a:prstGeom>
        </p:spPr>
      </p:pic>
      <p:sp>
        <p:nvSpPr>
          <p:cNvPr id="104857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pic>
        <p:nvPicPr>
          <p:cNvPr id="2097154" name="Picture 8"/>
          <p:cNvPicPr>
            <a:picLocks noChangeAspect="1"/>
          </p:cNvPicPr>
          <p:nvPr/>
        </p:nvPicPr>
        <p:blipFill rotWithShape="1">
          <a:blip r:embed="rId21"/>
          <a:srcRect t="28813"/>
          <a:stretch>
            <a:fillRect/>
          </a:stretch>
        </p:blipFill>
        <p:spPr>
          <a:xfrm>
            <a:off x="7999412" y="0"/>
            <a:ext cx="1603387" cy="1141407"/>
          </a:xfrm>
          <a:prstGeom prst="rect">
            <a:avLst/>
          </a:prstGeom>
        </p:spPr>
      </p:pic>
      <p:pic>
        <p:nvPicPr>
          <p:cNvPr id="2097155" name="Picture 9"/>
          <p:cNvPicPr>
            <a:picLocks noChangeAspect="1"/>
          </p:cNvPicPr>
          <p:nvPr/>
        </p:nvPicPr>
        <p:blipFill rotWithShape="1">
          <a:blip r:embed="rId22"/>
          <a:srcRect b="23320"/>
          <a:stretch>
            <a:fillRect/>
          </a:stretch>
        </p:blipFill>
        <p:spPr>
          <a:xfrm>
            <a:off x="8605878" y="6096000"/>
            <a:ext cx="993734" cy="762000"/>
          </a:xfrm>
          <a:prstGeom prst="rect">
            <a:avLst/>
          </a:prstGeom>
        </p:spPr>
      </p:pic>
      <p:sp>
        <p:nvSpPr>
          <p:cNvPr id="1048577"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578"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1048579"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80"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8E1B158-102A-4294-8EA1-A186A530E280}" type="datetimeFigureOut">
              <a:rPr lang="en-US" smtClean="0"/>
              <a:t>03-Jun-21</a:t>
            </a:fld>
            <a:endParaRPr lang="en-US"/>
          </a:p>
        </p:txBody>
      </p:sp>
      <p:sp>
        <p:nvSpPr>
          <p:cNvPr id="1048581"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1048582"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2CBAC31-65A6-4602-A7F1-A71E44400F3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1"/>
          <p:cNvPicPr>
            <a:picLocks noChangeAspect="1"/>
          </p:cNvPicPr>
          <p:nvPr/>
        </p:nvPicPr>
        <p:blipFill>
          <a:blip r:embed="rId2"/>
          <a:stretch>
            <a:fillRect/>
          </a:stretch>
        </p:blipFill>
        <p:spPr>
          <a:xfrm>
            <a:off x="0" y="0"/>
            <a:ext cx="12192000" cy="6857999"/>
          </a:xfrm>
          <a:prstGeom prst="rect">
            <a:avLst/>
          </a:prstGeom>
        </p:spPr>
      </p:pic>
      <p:pic>
        <p:nvPicPr>
          <p:cNvPr id="2097157" name="Picture 2"/>
          <p:cNvPicPr>
            <a:picLocks noChangeAspect="1"/>
          </p:cNvPicPr>
          <p:nvPr/>
        </p:nvPicPr>
        <p:blipFill>
          <a:blip r:embed="rId2"/>
          <a:stretch>
            <a:fillRect/>
          </a:stretch>
        </p:blipFill>
        <p:spPr>
          <a:xfrm>
            <a:off x="0" y="-115747"/>
            <a:ext cx="12192000" cy="6857999"/>
          </a:xfrm>
          <a:prstGeom prst="rect">
            <a:avLst/>
          </a:prstGeom>
        </p:spPr>
      </p:pic>
      <p:sp>
        <p:nvSpPr>
          <p:cNvPr id="1048605" name="Rectangle 3"/>
          <p:cNvSpPr/>
          <p:nvPr/>
        </p:nvSpPr>
        <p:spPr>
          <a:xfrm>
            <a:off x="544011" y="694481"/>
            <a:ext cx="4826642" cy="769441"/>
          </a:xfrm>
          <a:prstGeom prst="rect">
            <a:avLst/>
          </a:prstGeom>
        </p:spPr>
        <p:txBody>
          <a:bodyPr wrap="square">
            <a:spAutoFit/>
          </a:bodyPr>
          <a:lstStyle/>
          <a:p>
            <a:r>
              <a:rPr lang="en-US" sz="2400" dirty="0">
                <a:solidFill>
                  <a:schemeClr val="accent6">
                    <a:lumMod val="20000"/>
                    <a:lumOff val="80000"/>
                  </a:schemeClr>
                </a:solidFill>
              </a:rPr>
              <a:t>APPLIED COMMUNICATION</a:t>
            </a:r>
            <a:br>
              <a:rPr lang="en-US" sz="2400" dirty="0">
                <a:solidFill>
                  <a:schemeClr val="accent6">
                    <a:lumMod val="20000"/>
                    <a:lumOff val="80000"/>
                  </a:schemeClr>
                </a:solidFill>
              </a:rPr>
            </a:br>
            <a:r>
              <a:rPr lang="en-US" sz="2000" dirty="0" smtClean="0">
                <a:solidFill>
                  <a:schemeClr val="bg2">
                    <a:lumMod val="60000"/>
                    <a:lumOff val="40000"/>
                  </a:schemeClr>
                </a:solidFill>
              </a:rPr>
              <a:t>By James </a:t>
            </a:r>
            <a:r>
              <a:rPr lang="en-US" sz="2000" dirty="0" err="1" smtClean="0">
                <a:solidFill>
                  <a:schemeClr val="bg2">
                    <a:lumMod val="60000"/>
                    <a:lumOff val="40000"/>
                  </a:schemeClr>
                </a:solidFill>
              </a:rPr>
              <a:t>O.Okong’o</a:t>
            </a:r>
            <a:endParaRPr lang="en-US" sz="2000" dirty="0">
              <a:solidFill>
                <a:schemeClr val="bg2">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a:xfrm>
            <a:off x="1259569" y="417994"/>
            <a:ext cx="9404723" cy="1400530"/>
          </a:xfrm>
        </p:spPr>
        <p:txBody>
          <a:bodyPr/>
          <a:lstStyle/>
          <a:p>
            <a:r>
              <a:rPr lang="en-US" b="1" dirty="0">
                <a:solidFill>
                  <a:schemeClr val="accent2"/>
                </a:solidFill>
              </a:rPr>
              <a:t>How are critical thinking skills applied in nursing?</a:t>
            </a:r>
            <a:br>
              <a:rPr lang="en-US" b="1" dirty="0">
                <a:solidFill>
                  <a:schemeClr val="accent2"/>
                </a:solidFill>
              </a:rPr>
            </a:br>
            <a:endParaRPr lang="en-US" dirty="0">
              <a:solidFill>
                <a:schemeClr val="accent2"/>
              </a:solidFill>
            </a:endParaRPr>
          </a:p>
        </p:txBody>
      </p:sp>
      <p:sp>
        <p:nvSpPr>
          <p:cNvPr id="1048623" name="Content Placeholder 2"/>
          <p:cNvSpPr>
            <a:spLocks noGrp="1"/>
          </p:cNvSpPr>
          <p:nvPr>
            <p:ph idx="1"/>
          </p:nvPr>
        </p:nvSpPr>
        <p:spPr/>
        <p:txBody>
          <a:bodyPr>
            <a:normAutofit lnSpcReduction="10000"/>
          </a:bodyPr>
          <a:lstStyle/>
          <a:p>
            <a:r>
              <a:rPr lang="en-US" dirty="0" smtClean="0"/>
              <a:t>“Nurses use critical thinking in every single shift,” </a:t>
            </a:r>
            <a:r>
              <a:rPr lang="en-US" dirty="0" err="1" smtClean="0"/>
              <a:t>Sollars</a:t>
            </a:r>
            <a:r>
              <a:rPr lang="en-US" dirty="0" smtClean="0"/>
              <a:t> says. “Critical thinking in nursing is a paramount skill necessary in the care of your patients. Nowadays there is more emphasis on machines and technical aspects of nursing, but critical thinking plays an important role.</a:t>
            </a:r>
          </a:p>
          <a:p>
            <a:r>
              <a:rPr lang="en-US" dirty="0" smtClean="0"/>
              <a:t> You need it to understand and anticipate changes in your patient's condition.”</a:t>
            </a:r>
          </a:p>
          <a:p>
            <a:r>
              <a:rPr lang="en-US" dirty="0" smtClean="0"/>
              <a:t>As a nurse, you will inevitably encounter a situation in which there are multiple solutions or treatments and you’ll be tasked with determining the solution that will provide the best possible outcome for your patient. You must be able to quickly and confidently assess situations and make the best care decision in each unique scenario. It is in situations like these that your critical thinking skills will direct your decision making.</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6" name="Title 1"/>
          <p:cNvSpPr>
            <a:spLocks noGrp="1"/>
          </p:cNvSpPr>
          <p:nvPr>
            <p:ph type="title"/>
          </p:nvPr>
        </p:nvSpPr>
        <p:spPr/>
        <p:txBody>
          <a:bodyPr/>
          <a:lstStyle/>
          <a:p>
            <a:r>
              <a:rPr lang="en-US" sz="4400" dirty="0">
                <a:solidFill>
                  <a:schemeClr val="bg2">
                    <a:lumMod val="20000"/>
                    <a:lumOff val="80000"/>
                  </a:schemeClr>
                </a:solidFill>
              </a:rPr>
              <a:t>Small group discussion</a:t>
            </a:r>
            <a:endParaRPr lang="en-US" dirty="0">
              <a:solidFill>
                <a:schemeClr val="bg2">
                  <a:lumMod val="20000"/>
                  <a:lumOff val="80000"/>
                </a:schemeClr>
              </a:solidFill>
            </a:endParaRPr>
          </a:p>
        </p:txBody>
      </p:sp>
      <p:sp>
        <p:nvSpPr>
          <p:cNvPr id="1048787" name="Content Placeholder 2"/>
          <p:cNvSpPr>
            <a:spLocks noGrp="1"/>
          </p:cNvSpPr>
          <p:nvPr>
            <p:ph idx="1"/>
          </p:nvPr>
        </p:nvSpPr>
        <p:spPr/>
        <p:txBody>
          <a:bodyPr/>
          <a:lstStyle/>
          <a:p>
            <a:pPr>
              <a:buNone/>
            </a:pPr>
            <a:r>
              <a:rPr lang="en-US" dirty="0">
                <a:solidFill>
                  <a:srgbClr val="FF0000"/>
                </a:solidFill>
              </a:rPr>
              <a:t>Definition</a:t>
            </a:r>
          </a:p>
          <a:p>
            <a:pPr>
              <a:buNone/>
            </a:pPr>
            <a:r>
              <a:rPr lang="en-US" dirty="0"/>
              <a:t>An appropriate technique for encouraging learners to analyze , synthesize and evaluate the knowledge that they acquire( higher order cognitive skills) e.g. causes of a disease or custom practiced within a community</a:t>
            </a:r>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8" name="Title 1"/>
          <p:cNvSpPr>
            <a:spLocks noGrp="1"/>
          </p:cNvSpPr>
          <p:nvPr>
            <p:ph type="title"/>
          </p:nvPr>
        </p:nvSpPr>
        <p:spPr/>
        <p:txBody>
          <a:bodyPr/>
          <a:lstStyle/>
          <a:p>
            <a:r>
              <a:rPr lang="en-US" sz="4400" dirty="0">
                <a:solidFill>
                  <a:schemeClr val="bg2">
                    <a:lumMod val="20000"/>
                    <a:lumOff val="80000"/>
                  </a:schemeClr>
                </a:solidFill>
                <a:latin typeface="Times New Roman" pitchFamily="18" charset="0"/>
                <a:cs typeface="Times New Roman" pitchFamily="18" charset="0"/>
              </a:rPr>
              <a:t>Advantages of small group discussion</a:t>
            </a:r>
            <a:endParaRPr lang="en-US" dirty="0">
              <a:solidFill>
                <a:schemeClr val="bg2">
                  <a:lumMod val="20000"/>
                  <a:lumOff val="80000"/>
                </a:schemeClr>
              </a:solidFill>
            </a:endParaRPr>
          </a:p>
        </p:txBody>
      </p:sp>
      <p:sp>
        <p:nvSpPr>
          <p:cNvPr id="1048789" name="Content Placeholder 2"/>
          <p:cNvSpPr>
            <a:spLocks noGrp="1"/>
          </p:cNvSpPr>
          <p:nvPr>
            <p:ph idx="1"/>
          </p:nvPr>
        </p:nvSpPr>
        <p:spPr/>
        <p:txBody>
          <a:bodyPr/>
          <a:lstStyle/>
          <a:p>
            <a:r>
              <a:rPr lang="en-US" dirty="0">
                <a:latin typeface="Times New Roman" pitchFamily="18" charset="0"/>
                <a:cs typeface="Times New Roman" pitchFamily="18" charset="0"/>
              </a:rPr>
              <a:t>Allows  use of the resources of the members of the group: there is shared commitment to learning. Learners help each other with difficult points</a:t>
            </a:r>
          </a:p>
          <a:p>
            <a:r>
              <a:rPr lang="en-US" dirty="0">
                <a:latin typeface="Times New Roman" pitchFamily="18" charset="0"/>
                <a:cs typeface="Times New Roman" pitchFamily="18" charset="0"/>
              </a:rPr>
              <a:t>Provides learner with opportunities to interact with the instructor and fellow learners</a:t>
            </a:r>
          </a:p>
          <a:p>
            <a:r>
              <a:rPr lang="en-US" dirty="0">
                <a:latin typeface="Times New Roman" pitchFamily="18" charset="0"/>
                <a:cs typeface="Times New Roman" pitchFamily="18" charset="0"/>
              </a:rPr>
              <a:t>Learners learn to evaluate the logic of and the evidence for their own and others positions i.e. learning is through self expression and intercommunication</a:t>
            </a:r>
          </a:p>
          <a:p>
            <a:r>
              <a:rPr lang="en-US" dirty="0">
                <a:latin typeface="Times New Roman" pitchFamily="18" charset="0"/>
                <a:cs typeface="Times New Roman" pitchFamily="18" charset="0"/>
              </a:rPr>
              <a:t>Allows learner to become active participant in learning process rather than passive recipients of information from one source. Work becomes a motivation to the learner.</a:t>
            </a:r>
          </a:p>
          <a:p>
            <a:r>
              <a:rPr lang="en-US" dirty="0">
                <a:latin typeface="Times New Roman" pitchFamily="18" charset="0"/>
                <a:cs typeface="Times New Roman" pitchFamily="18" charset="0"/>
              </a:rPr>
              <a:t>The student grasps the idea of self learning without fear of failure.</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0" name="Title 1"/>
          <p:cNvSpPr>
            <a:spLocks noGrp="1"/>
          </p:cNvSpPr>
          <p:nvPr>
            <p:ph type="title"/>
          </p:nvPr>
        </p:nvSpPr>
        <p:spPr>
          <a:xfrm>
            <a:off x="750283" y="475868"/>
            <a:ext cx="9404723" cy="1400530"/>
          </a:xfrm>
        </p:spPr>
        <p:txBody>
          <a:bodyPr/>
          <a:lstStyle/>
          <a:p>
            <a:r>
              <a:rPr lang="en-US" sz="4400" dirty="0">
                <a:solidFill>
                  <a:schemeClr val="bg2">
                    <a:lumMod val="20000"/>
                    <a:lumOff val="80000"/>
                  </a:schemeClr>
                </a:solidFill>
              </a:rPr>
              <a:t>Disadvantages of small group discussion</a:t>
            </a:r>
            <a:endParaRPr lang="en-US" dirty="0">
              <a:solidFill>
                <a:schemeClr val="bg2">
                  <a:lumMod val="20000"/>
                  <a:lumOff val="80000"/>
                </a:schemeClr>
              </a:solidFill>
            </a:endParaRPr>
          </a:p>
        </p:txBody>
      </p:sp>
      <p:sp>
        <p:nvSpPr>
          <p:cNvPr id="1048791" name="Content Placeholder 2"/>
          <p:cNvSpPr>
            <a:spLocks noGrp="1"/>
          </p:cNvSpPr>
          <p:nvPr>
            <p:ph idx="1"/>
          </p:nvPr>
        </p:nvSpPr>
        <p:spPr/>
        <p:txBody>
          <a:bodyPr/>
          <a:lstStyle/>
          <a:p>
            <a:r>
              <a:rPr lang="en-US" dirty="0"/>
              <a:t>Dominance of vocal and aggressive members</a:t>
            </a:r>
          </a:p>
          <a:p>
            <a:r>
              <a:rPr lang="en-US" dirty="0"/>
              <a:t>Extended length of time during discussions</a:t>
            </a:r>
          </a:p>
          <a:p>
            <a:r>
              <a:rPr lang="en-US" dirty="0"/>
              <a:t>Discussions could loose direction</a:t>
            </a:r>
          </a:p>
          <a:p>
            <a:r>
              <a:rPr lang="en-US" dirty="0"/>
              <a:t>Poor planning due to lack of agenda and specific learning objectives leading to waste of time</a:t>
            </a:r>
          </a:p>
          <a:p>
            <a:r>
              <a:rPr lang="en-US" dirty="0"/>
              <a:t>A big group will not guarantee successful discussions</a:t>
            </a:r>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2" name="Title 1"/>
          <p:cNvSpPr>
            <a:spLocks noGrp="1"/>
          </p:cNvSpPr>
          <p:nvPr>
            <p:ph type="title"/>
          </p:nvPr>
        </p:nvSpPr>
        <p:spPr/>
        <p:txBody>
          <a:bodyPr/>
          <a:lstStyle/>
          <a:p>
            <a:r>
              <a:rPr lang="en-US" dirty="0">
                <a:solidFill>
                  <a:schemeClr val="bg2">
                    <a:lumMod val="20000"/>
                    <a:lumOff val="80000"/>
                  </a:schemeClr>
                </a:solidFill>
              </a:rPr>
              <a:t>Management of groups</a:t>
            </a:r>
          </a:p>
        </p:txBody>
      </p:sp>
      <p:sp>
        <p:nvSpPr>
          <p:cNvPr id="1048793" name="Content Placeholder 2"/>
          <p:cNvSpPr>
            <a:spLocks noGrp="1"/>
          </p:cNvSpPr>
          <p:nvPr>
            <p:ph idx="1"/>
          </p:nvPr>
        </p:nvSpPr>
        <p:spPr/>
        <p:txBody>
          <a:bodyPr/>
          <a:lstStyle/>
          <a:p>
            <a:r>
              <a:rPr lang="en-US" dirty="0">
                <a:latin typeface="Times New Roman" pitchFamily="18" charset="0"/>
                <a:cs typeface="Times New Roman" pitchFamily="18" charset="0"/>
              </a:rPr>
              <a:t>Group </a:t>
            </a:r>
            <a:r>
              <a:rPr lang="en-US" dirty="0" smtClean="0">
                <a:latin typeface="Times New Roman" pitchFamily="18" charset="0"/>
                <a:cs typeface="Times New Roman" pitchFamily="18" charset="0"/>
              </a:rPr>
              <a:t>management </a:t>
            </a:r>
            <a:r>
              <a:rPr lang="en-US" dirty="0">
                <a:latin typeface="Times New Roman" pitchFamily="18" charset="0"/>
                <a:cs typeface="Times New Roman" pitchFamily="18" charset="0"/>
              </a:rPr>
              <a:t>refers to handling of individuals working together in pursuit of set objectives, working in groups constitutes very complex social interactions e.g. groups </a:t>
            </a:r>
            <a:r>
              <a:rPr lang="en-US" dirty="0" smtClean="0">
                <a:latin typeface="Times New Roman" pitchFamily="18" charset="0"/>
                <a:cs typeface="Times New Roman" pitchFamily="18" charset="0"/>
              </a:rPr>
              <a:t>develop </a:t>
            </a:r>
            <a:r>
              <a:rPr lang="en-US" dirty="0">
                <a:latin typeface="Times New Roman" pitchFamily="18" charset="0"/>
                <a:cs typeface="Times New Roman" pitchFamily="18" charset="0"/>
              </a:rPr>
              <a:t>rules and characteristics that tend to define the type of group</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What </a:t>
            </a:r>
            <a:r>
              <a:rPr lang="en-US" dirty="0">
                <a:latin typeface="Times New Roman" pitchFamily="18" charset="0"/>
                <a:cs typeface="Times New Roman" pitchFamily="18" charset="0"/>
              </a:rPr>
              <a:t>is a small group;-</a:t>
            </a:r>
          </a:p>
          <a:p>
            <a:r>
              <a:rPr lang="en-US" dirty="0">
                <a:latin typeface="Times New Roman" pitchFamily="18" charset="0"/>
                <a:cs typeface="Times New Roman" pitchFamily="18" charset="0"/>
              </a:rPr>
              <a:t>Two or more persons who are interacting in such a manner that each person influences and is influenced by the other person</a:t>
            </a: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4" name="Title 1"/>
          <p:cNvSpPr>
            <a:spLocks noGrp="1"/>
          </p:cNvSpPr>
          <p:nvPr>
            <p:ph type="title"/>
          </p:nvPr>
        </p:nvSpPr>
        <p:spPr/>
        <p:txBody>
          <a:bodyPr/>
          <a:lstStyle/>
          <a:p>
            <a:r>
              <a:rPr lang="en-US" dirty="0" smtClean="0">
                <a:solidFill>
                  <a:schemeClr val="bg2">
                    <a:lumMod val="40000"/>
                    <a:lumOff val="60000"/>
                  </a:schemeClr>
                </a:solidFill>
              </a:rPr>
              <a:t>Group mnx cont.</a:t>
            </a:r>
            <a:endParaRPr lang="en-US" dirty="0">
              <a:solidFill>
                <a:schemeClr val="bg2">
                  <a:lumMod val="40000"/>
                  <a:lumOff val="60000"/>
                </a:schemeClr>
              </a:solidFill>
            </a:endParaRPr>
          </a:p>
        </p:txBody>
      </p:sp>
      <p:sp>
        <p:nvSpPr>
          <p:cNvPr id="1048795" name="Content Placeholder 2"/>
          <p:cNvSpPr>
            <a:spLocks noGrp="1"/>
          </p:cNvSpPr>
          <p:nvPr>
            <p:ph idx="1"/>
          </p:nvPr>
        </p:nvSpPr>
        <p:spPr/>
        <p:txBody>
          <a:bodyPr/>
          <a:lstStyle/>
          <a:p>
            <a:r>
              <a:rPr lang="en-US" dirty="0">
                <a:latin typeface="Times New Roman" pitchFamily="18" charset="0"/>
                <a:cs typeface="Times New Roman" pitchFamily="18" charset="0"/>
              </a:rPr>
              <a:t>Groups are defined in terms of perceptions and cognitions, motivation and need satisfaction, group goals, group organization and interdependency , members and interaction</a:t>
            </a:r>
          </a:p>
          <a:p>
            <a:r>
              <a:rPr lang="en-US" dirty="0">
                <a:latin typeface="Times New Roman" pitchFamily="18" charset="0"/>
                <a:cs typeface="Times New Roman" pitchFamily="18" charset="0"/>
              </a:rPr>
              <a:t>Small group teaching is a popular and effective teaching technique</a:t>
            </a:r>
          </a:p>
          <a:p>
            <a:r>
              <a:rPr lang="en-US" dirty="0">
                <a:latin typeface="Times New Roman" pitchFamily="18" charset="0"/>
                <a:cs typeface="Times New Roman" pitchFamily="18" charset="0"/>
              </a:rPr>
              <a:t>A group should be small enough for all members to see and hear each other without difficulty. A group of more than 12 is likely to be too large, 5-12 is ideal. </a:t>
            </a:r>
          </a:p>
          <a:p>
            <a:r>
              <a:rPr lang="en-US" dirty="0">
                <a:latin typeface="Times New Roman" pitchFamily="18" charset="0"/>
                <a:cs typeface="Times New Roman" pitchFamily="18" charset="0"/>
              </a:rPr>
              <a:t>The size of a group will be determined ultimately by the nature of the task and the type of members</a:t>
            </a:r>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6" name="Title 1"/>
          <p:cNvSpPr>
            <a:spLocks noGrp="1"/>
          </p:cNvSpPr>
          <p:nvPr>
            <p:ph type="title"/>
          </p:nvPr>
        </p:nvSpPr>
        <p:spPr/>
        <p:txBody>
          <a:bodyPr/>
          <a:lstStyle/>
          <a:p>
            <a:r>
              <a:rPr lang="en-US" dirty="0">
                <a:solidFill>
                  <a:schemeClr val="bg2">
                    <a:lumMod val="40000"/>
                    <a:lumOff val="60000"/>
                  </a:schemeClr>
                </a:solidFill>
                <a:latin typeface="Times New Roman" pitchFamily="18" charset="0"/>
                <a:cs typeface="Times New Roman" pitchFamily="18" charset="0"/>
              </a:rPr>
              <a:t>Group dynamics</a:t>
            </a:r>
            <a:endParaRPr lang="en-US" dirty="0">
              <a:solidFill>
                <a:schemeClr val="bg2">
                  <a:lumMod val="40000"/>
                  <a:lumOff val="60000"/>
                </a:schemeClr>
              </a:solidFill>
            </a:endParaRPr>
          </a:p>
        </p:txBody>
      </p:sp>
      <p:sp>
        <p:nvSpPr>
          <p:cNvPr id="1048797" name="Content Placeholder 2"/>
          <p:cNvSpPr>
            <a:spLocks noGrp="1"/>
          </p:cNvSpPr>
          <p:nvPr>
            <p:ph idx="1"/>
          </p:nvPr>
        </p:nvSpPr>
        <p:spPr/>
        <p:txBody>
          <a:bodyPr/>
          <a:lstStyle/>
          <a:p>
            <a:pPr>
              <a:buNone/>
            </a:pPr>
            <a:r>
              <a:rPr lang="en-US" dirty="0">
                <a:latin typeface="Times New Roman" pitchFamily="18" charset="0"/>
                <a:cs typeface="Times New Roman" pitchFamily="18" charset="0"/>
              </a:rPr>
              <a:t>These are forces which come as a result of working as a group. Psychologists say that we get better results when we work in groups. Groups undergo stages of growth, development and maturation which are;-</a:t>
            </a:r>
          </a:p>
          <a:p>
            <a:pPr marL="0" indent="0">
              <a:buNone/>
            </a:pPr>
            <a:r>
              <a:rPr lang="en-US" dirty="0">
                <a:solidFill>
                  <a:schemeClr val="bg2">
                    <a:lumMod val="40000"/>
                    <a:lumOff val="60000"/>
                  </a:schemeClr>
                </a:solidFill>
                <a:latin typeface="Times New Roman" pitchFamily="18" charset="0"/>
                <a:cs typeface="Times New Roman" pitchFamily="18" charset="0"/>
              </a:rPr>
              <a:t>Stage 1;</a:t>
            </a:r>
            <a:r>
              <a:rPr lang="en-US" dirty="0">
                <a:latin typeface="Times New Roman" pitchFamily="18" charset="0"/>
                <a:cs typeface="Times New Roman" pitchFamily="18" charset="0"/>
              </a:rPr>
              <a:t>- forming or social stage</a:t>
            </a:r>
          </a:p>
          <a:p>
            <a:pPr marL="0" indent="0">
              <a:buNone/>
            </a:pPr>
            <a:r>
              <a:rPr lang="en-US" dirty="0" smtClean="0">
                <a:latin typeface="Times New Roman" pitchFamily="18" charset="0"/>
                <a:cs typeface="Times New Roman" pitchFamily="18" charset="0"/>
              </a:rPr>
              <a:t>-People </a:t>
            </a:r>
            <a:r>
              <a:rPr lang="en-US" dirty="0">
                <a:latin typeface="Times New Roman" pitchFamily="18" charset="0"/>
                <a:cs typeface="Times New Roman" pitchFamily="18" charset="0"/>
              </a:rPr>
              <a:t>come together, members are anxious and very courteous to each other, talk is superficial. Members ‘test’ each other and rarely </a:t>
            </a:r>
            <a:r>
              <a:rPr lang="en-US" dirty="0" smtClean="0">
                <a:latin typeface="Times New Roman" pitchFamily="18" charset="0"/>
                <a:cs typeface="Times New Roman" pitchFamily="18" charset="0"/>
              </a:rPr>
              <a:t>disagree</a:t>
            </a:r>
          </a:p>
          <a:p>
            <a:pPr marL="0" indent="0">
              <a:buNone/>
            </a:pPr>
            <a:r>
              <a:rPr lang="en-US" dirty="0" smtClean="0">
                <a:solidFill>
                  <a:schemeClr val="bg2">
                    <a:lumMod val="40000"/>
                    <a:lumOff val="60000"/>
                  </a:schemeClr>
                </a:solidFill>
                <a:latin typeface="Times New Roman" pitchFamily="18" charset="0"/>
                <a:cs typeface="Times New Roman" pitchFamily="18" charset="0"/>
              </a:rPr>
              <a:t>Stage </a:t>
            </a:r>
            <a:r>
              <a:rPr lang="en-US" dirty="0">
                <a:solidFill>
                  <a:schemeClr val="bg2">
                    <a:lumMod val="40000"/>
                    <a:lumOff val="60000"/>
                  </a:schemeClr>
                </a:solidFill>
                <a:latin typeface="Times New Roman" pitchFamily="18" charset="0"/>
                <a:cs typeface="Times New Roman" pitchFamily="18" charset="0"/>
              </a:rPr>
              <a:t>2:</a:t>
            </a:r>
            <a:r>
              <a:rPr lang="en-US" dirty="0">
                <a:latin typeface="Times New Roman" pitchFamily="18" charset="0"/>
                <a:cs typeface="Times New Roman" pitchFamily="18" charset="0"/>
              </a:rPr>
              <a:t>- storming</a:t>
            </a:r>
          </a:p>
          <a:p>
            <a:pPr>
              <a:buNone/>
            </a:pPr>
            <a:r>
              <a:rPr lang="en-US" dirty="0" smtClean="0">
                <a:latin typeface="Times New Roman" pitchFamily="18" charset="0"/>
                <a:cs typeface="Times New Roman" pitchFamily="18" charset="0"/>
              </a:rPr>
              <a:t>-Power </a:t>
            </a:r>
            <a:r>
              <a:rPr lang="en-US" dirty="0">
                <a:latin typeface="Times New Roman" pitchFamily="18" charset="0"/>
                <a:cs typeface="Times New Roman" pitchFamily="18" charset="0"/>
              </a:rPr>
              <a:t>struggle begins, members talk in an impersonal manner, nobody listens.</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Title 1"/>
          <p:cNvSpPr>
            <a:spLocks noGrp="1"/>
          </p:cNvSpPr>
          <p:nvPr>
            <p:ph type="title"/>
          </p:nvPr>
        </p:nvSpPr>
        <p:spPr/>
        <p:txBody>
          <a:bodyPr/>
          <a:lstStyle/>
          <a:p>
            <a:r>
              <a:rPr lang="en-US" dirty="0" smtClean="0"/>
              <a:t>Group dynamics cont.</a:t>
            </a:r>
            <a:endParaRPr lang="en-US" dirty="0"/>
          </a:p>
        </p:txBody>
      </p:sp>
      <p:sp>
        <p:nvSpPr>
          <p:cNvPr id="1048799" name="Content Placeholder 2"/>
          <p:cNvSpPr>
            <a:spLocks noGrp="1"/>
          </p:cNvSpPr>
          <p:nvPr>
            <p:ph idx="1"/>
          </p:nvPr>
        </p:nvSpPr>
        <p:spPr/>
        <p:txBody>
          <a:bodyPr>
            <a:normAutofit fontScale="95000" lnSpcReduction="20000"/>
          </a:bodyPr>
          <a:lstStyle/>
          <a:p>
            <a:pPr marL="0" indent="0">
              <a:buNone/>
            </a:pPr>
            <a:r>
              <a:rPr lang="en-US" dirty="0">
                <a:solidFill>
                  <a:schemeClr val="bg2">
                    <a:lumMod val="40000"/>
                    <a:lumOff val="60000"/>
                  </a:schemeClr>
                </a:solidFill>
                <a:latin typeface="Times New Roman" pitchFamily="18" charset="0"/>
                <a:cs typeface="Times New Roman" pitchFamily="18" charset="0"/>
              </a:rPr>
              <a:t>Stage 3</a:t>
            </a:r>
            <a:r>
              <a:rPr lang="en-US" dirty="0">
                <a:latin typeface="Times New Roman" pitchFamily="18" charset="0"/>
                <a:cs typeface="Times New Roman" pitchFamily="18" charset="0"/>
              </a:rPr>
              <a:t>:- Norming</a:t>
            </a:r>
          </a:p>
          <a:p>
            <a:pPr>
              <a:buNone/>
            </a:pPr>
            <a:r>
              <a:rPr lang="en-US" dirty="0">
                <a:latin typeface="Times New Roman" pitchFamily="18" charset="0"/>
                <a:cs typeface="Times New Roman" pitchFamily="18" charset="0"/>
              </a:rPr>
              <a:t>Members become disenchanted with the progress. They express frustration and start questioning issues, goals and  procedures. They start forming group norms. Roles start becoming distinct</a:t>
            </a:r>
          </a:p>
          <a:p>
            <a:pPr marL="0" indent="0">
              <a:buNone/>
            </a:pPr>
            <a:r>
              <a:rPr lang="en-US" dirty="0">
                <a:solidFill>
                  <a:schemeClr val="bg2">
                    <a:lumMod val="40000"/>
                    <a:lumOff val="60000"/>
                  </a:schemeClr>
                </a:solidFill>
                <a:latin typeface="Times New Roman" pitchFamily="18" charset="0"/>
                <a:cs typeface="Times New Roman" pitchFamily="18" charset="0"/>
              </a:rPr>
              <a:t>Stage 4:</a:t>
            </a:r>
            <a:r>
              <a:rPr lang="en-US" dirty="0">
                <a:latin typeface="Times New Roman" pitchFamily="18" charset="0"/>
                <a:cs typeface="Times New Roman" pitchFamily="18" charset="0"/>
              </a:rPr>
              <a:t>- performing</a:t>
            </a:r>
          </a:p>
          <a:p>
            <a:pPr>
              <a:buNone/>
            </a:pPr>
            <a:r>
              <a:rPr lang="en-US" dirty="0">
                <a:latin typeface="Times New Roman" pitchFamily="18" charset="0"/>
                <a:cs typeface="Times New Roman" pitchFamily="18" charset="0"/>
              </a:rPr>
              <a:t>Here there is more open communication </a:t>
            </a:r>
            <a:r>
              <a:rPr lang="en-US" dirty="0" err="1">
                <a:latin typeface="Times New Roman" pitchFamily="18" charset="0"/>
                <a:cs typeface="Times New Roman" pitchFamily="18" charset="0"/>
              </a:rPr>
              <a:t>esp</a:t>
            </a:r>
            <a:r>
              <a:rPr lang="en-US" dirty="0">
                <a:latin typeface="Times New Roman" pitchFamily="18" charset="0"/>
                <a:cs typeface="Times New Roman" pitchFamily="18" charset="0"/>
              </a:rPr>
              <a:t> on external problems. Solutions to problems start emerging. This is the acceptance or performance</a:t>
            </a:r>
          </a:p>
          <a:p>
            <a:pPr marL="0" indent="0">
              <a:buNone/>
            </a:pPr>
            <a:r>
              <a:rPr lang="en-US" dirty="0">
                <a:solidFill>
                  <a:schemeClr val="bg2">
                    <a:lumMod val="40000"/>
                    <a:lumOff val="60000"/>
                  </a:schemeClr>
                </a:solidFill>
                <a:latin typeface="Times New Roman" pitchFamily="18" charset="0"/>
                <a:cs typeface="Times New Roman" pitchFamily="18" charset="0"/>
              </a:rPr>
              <a:t>Stage 5;</a:t>
            </a:r>
            <a:r>
              <a:rPr lang="en-US" dirty="0">
                <a:latin typeface="Times New Roman" pitchFamily="18" charset="0"/>
                <a:cs typeface="Times New Roman" pitchFamily="18" charset="0"/>
              </a:rPr>
              <a:t>- Teaming</a:t>
            </a:r>
          </a:p>
          <a:p>
            <a:pPr>
              <a:buNone/>
            </a:pPr>
            <a:r>
              <a:rPr lang="en-US" dirty="0">
                <a:latin typeface="Times New Roman" pitchFamily="18" charset="0"/>
                <a:cs typeface="Times New Roman" pitchFamily="18" charset="0"/>
              </a:rPr>
              <a:t>Frank communication develops with genuine and empathic listening, consensus and teamwork develop. A feeling of interdependence is acknowledge. This is the teamwork stage. </a:t>
            </a:r>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0" name="Title 1"/>
          <p:cNvSpPr>
            <a:spLocks noGrp="1"/>
          </p:cNvSpPr>
          <p:nvPr>
            <p:ph type="title"/>
          </p:nvPr>
        </p:nvSpPr>
        <p:spPr/>
        <p:txBody>
          <a:bodyPr/>
          <a:lstStyle/>
          <a:p>
            <a:r>
              <a:rPr lang="en-US" dirty="0" smtClean="0">
                <a:solidFill>
                  <a:schemeClr val="bg2">
                    <a:lumMod val="40000"/>
                    <a:lumOff val="60000"/>
                  </a:schemeClr>
                </a:solidFill>
              </a:rPr>
              <a:t>Group dynamics cont.</a:t>
            </a:r>
            <a:endParaRPr lang="en-US" dirty="0">
              <a:solidFill>
                <a:schemeClr val="bg2">
                  <a:lumMod val="40000"/>
                  <a:lumOff val="60000"/>
                </a:schemeClr>
              </a:solidFill>
            </a:endParaRPr>
          </a:p>
        </p:txBody>
      </p:sp>
      <p:sp>
        <p:nvSpPr>
          <p:cNvPr id="1048801" name="Content Placeholder 2"/>
          <p:cNvSpPr>
            <a:spLocks noGrp="1"/>
          </p:cNvSpPr>
          <p:nvPr>
            <p:ph idx="1"/>
          </p:nvPr>
        </p:nvSpPr>
        <p:spPr/>
        <p:txBody>
          <a:bodyPr/>
          <a:lstStyle/>
          <a:p>
            <a:pPr>
              <a:buNone/>
            </a:pPr>
            <a:r>
              <a:rPr lang="en-US" dirty="0">
                <a:latin typeface="Times New Roman" pitchFamily="18" charset="0"/>
                <a:cs typeface="Times New Roman" pitchFamily="18" charset="0"/>
              </a:rPr>
              <a:t>When a group has reached this stage, we say the group is mature and is working as one team</a:t>
            </a:r>
          </a:p>
          <a:p>
            <a:pPr marL="0" indent="0">
              <a:buNone/>
            </a:pPr>
            <a:r>
              <a:rPr lang="en-US" dirty="0">
                <a:solidFill>
                  <a:schemeClr val="bg2">
                    <a:lumMod val="40000"/>
                    <a:lumOff val="60000"/>
                  </a:schemeClr>
                </a:solidFill>
                <a:latin typeface="Times New Roman" pitchFamily="18" charset="0"/>
                <a:cs typeface="Times New Roman" pitchFamily="18" charset="0"/>
              </a:rPr>
              <a:t>Stage 6;</a:t>
            </a:r>
            <a:r>
              <a:rPr lang="en-US" dirty="0">
                <a:latin typeface="Times New Roman" pitchFamily="18" charset="0"/>
                <a:cs typeface="Times New Roman" pitchFamily="18" charset="0"/>
              </a:rPr>
              <a:t>- Disbanding</a:t>
            </a:r>
          </a:p>
          <a:p>
            <a:pPr>
              <a:buNone/>
            </a:pPr>
            <a:r>
              <a:rPr lang="en-US" dirty="0">
                <a:latin typeface="Times New Roman" pitchFamily="18" charset="0"/>
                <a:cs typeface="Times New Roman" pitchFamily="18" charset="0"/>
              </a:rPr>
              <a:t>Sometimes called the mourning stage, group members show anxiety hopelessness and affiliation. They are now ready to dispense</a:t>
            </a:r>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2" name="Title 1"/>
          <p:cNvSpPr>
            <a:spLocks noGrp="1"/>
          </p:cNvSpPr>
          <p:nvPr>
            <p:ph type="title"/>
          </p:nvPr>
        </p:nvSpPr>
        <p:spPr/>
        <p:txBody>
          <a:bodyPr/>
          <a:lstStyle/>
          <a:p>
            <a:r>
              <a:rPr lang="en-US" dirty="0">
                <a:solidFill>
                  <a:schemeClr val="bg2">
                    <a:lumMod val="40000"/>
                    <a:lumOff val="60000"/>
                  </a:schemeClr>
                </a:solidFill>
              </a:rPr>
              <a:t>What affects group interactions;-</a:t>
            </a:r>
          </a:p>
        </p:txBody>
      </p:sp>
      <p:sp>
        <p:nvSpPr>
          <p:cNvPr id="1048803" name="Content Placeholder 2"/>
          <p:cNvSpPr>
            <a:spLocks noGrp="1"/>
          </p:cNvSpPr>
          <p:nvPr>
            <p:ph idx="1"/>
          </p:nvPr>
        </p:nvSpPr>
        <p:spPr/>
        <p:txBody>
          <a:bodyPr/>
          <a:lstStyle/>
          <a:p>
            <a:pPr>
              <a:buNone/>
            </a:pPr>
            <a:r>
              <a:rPr lang="en-US" b="1" dirty="0">
                <a:solidFill>
                  <a:schemeClr val="bg2">
                    <a:lumMod val="20000"/>
                    <a:lumOff val="80000"/>
                  </a:schemeClr>
                </a:solidFill>
                <a:latin typeface="Times New Roman" pitchFamily="18" charset="0"/>
                <a:cs typeface="Times New Roman" pitchFamily="18" charset="0"/>
              </a:rPr>
              <a:t>Physical environment;- this includes;-</a:t>
            </a:r>
          </a:p>
          <a:p>
            <a:r>
              <a:rPr lang="en-US" dirty="0">
                <a:latin typeface="Times New Roman" pitchFamily="18" charset="0"/>
                <a:cs typeface="Times New Roman" pitchFamily="18" charset="0"/>
              </a:rPr>
              <a:t>Size- the larger the groups, the less the interaction</a:t>
            </a:r>
          </a:p>
          <a:p>
            <a:r>
              <a:rPr lang="en-US" dirty="0">
                <a:latin typeface="Times New Roman" pitchFamily="18" charset="0"/>
                <a:cs typeface="Times New Roman" pitchFamily="18" charset="0"/>
              </a:rPr>
              <a:t>Shape- of the room and size</a:t>
            </a:r>
          </a:p>
          <a:p>
            <a:r>
              <a:rPr lang="en-US" dirty="0">
                <a:latin typeface="Times New Roman" pitchFamily="18" charset="0"/>
                <a:cs typeface="Times New Roman" pitchFamily="18" charset="0"/>
              </a:rPr>
              <a:t>Lighting, temperature and ventilation</a:t>
            </a:r>
          </a:p>
          <a:p>
            <a:r>
              <a:rPr lang="en-US" dirty="0">
                <a:latin typeface="Times New Roman" pitchFamily="18" charset="0"/>
                <a:cs typeface="Times New Roman" pitchFamily="18" charset="0"/>
              </a:rPr>
              <a:t>Furniture</a:t>
            </a:r>
          </a:p>
          <a:p>
            <a:r>
              <a:rPr lang="en-US" dirty="0">
                <a:latin typeface="Times New Roman" pitchFamily="18" charset="0"/>
                <a:cs typeface="Times New Roman" pitchFamily="18" charset="0"/>
              </a:rPr>
              <a:t>Space between individuals in the group</a:t>
            </a:r>
          </a:p>
          <a:p>
            <a:pPr>
              <a:buNone/>
            </a:pPr>
            <a:r>
              <a:rPr lang="en-US" b="1" dirty="0">
                <a:latin typeface="Times New Roman" pitchFamily="18" charset="0"/>
                <a:cs typeface="Times New Roman" pitchFamily="18" charset="0"/>
              </a:rPr>
              <a:t>Social environment;-</a:t>
            </a:r>
          </a:p>
          <a:p>
            <a:pPr>
              <a:buNone/>
            </a:pPr>
            <a:r>
              <a:rPr lang="en-US" dirty="0">
                <a:latin typeface="Times New Roman" pitchFamily="18" charset="0"/>
                <a:cs typeface="Times New Roman" pitchFamily="18" charset="0"/>
              </a:rPr>
              <a:t>Age- relationships (friendly or hostile)</a:t>
            </a:r>
          </a:p>
          <a:p>
            <a:pPr>
              <a:buNone/>
            </a:pPr>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4" name="Title 1"/>
          <p:cNvSpPr>
            <a:spLocks noGrp="1"/>
          </p:cNvSpPr>
          <p:nvPr>
            <p:ph type="title"/>
          </p:nvPr>
        </p:nvSpPr>
        <p:spPr/>
        <p:txBody>
          <a:bodyPr/>
          <a:lstStyle/>
          <a:p>
            <a:r>
              <a:rPr lang="en-US" dirty="0" smtClean="0">
                <a:solidFill>
                  <a:schemeClr val="bg2">
                    <a:lumMod val="40000"/>
                    <a:lumOff val="60000"/>
                  </a:schemeClr>
                </a:solidFill>
              </a:rPr>
              <a:t>Cont.</a:t>
            </a:r>
            <a:endParaRPr lang="en-US" dirty="0">
              <a:solidFill>
                <a:schemeClr val="bg2">
                  <a:lumMod val="40000"/>
                  <a:lumOff val="60000"/>
                </a:schemeClr>
              </a:solidFill>
            </a:endParaRPr>
          </a:p>
        </p:txBody>
      </p:sp>
      <p:sp>
        <p:nvSpPr>
          <p:cNvPr id="1048805" name="Content Placeholder 2"/>
          <p:cNvSpPr>
            <a:spLocks noGrp="1"/>
          </p:cNvSpPr>
          <p:nvPr>
            <p:ph idx="1"/>
          </p:nvPr>
        </p:nvSpPr>
        <p:spPr/>
        <p:txBody>
          <a:bodyPr/>
          <a:lstStyle/>
          <a:p>
            <a:pPr>
              <a:buNone/>
            </a:pPr>
            <a:r>
              <a:rPr lang="en-US" dirty="0">
                <a:latin typeface="Times New Roman" pitchFamily="18" charset="0"/>
                <a:cs typeface="Times New Roman" pitchFamily="18" charset="0"/>
              </a:rPr>
              <a:t>Gender- members, social characteristics, knowledge, status</a:t>
            </a:r>
          </a:p>
          <a:p>
            <a:pPr>
              <a:buNone/>
            </a:pPr>
            <a:r>
              <a:rPr lang="en-US" b="1" dirty="0">
                <a:latin typeface="Times New Roman" pitchFamily="18" charset="0"/>
                <a:cs typeface="Times New Roman" pitchFamily="18" charset="0"/>
              </a:rPr>
              <a:t>Personality characteristics</a:t>
            </a:r>
          </a:p>
          <a:p>
            <a:pPr>
              <a:buNone/>
            </a:pPr>
            <a:r>
              <a:rPr lang="en-US" dirty="0">
                <a:latin typeface="Times New Roman" pitchFamily="18" charset="0"/>
                <a:cs typeface="Times New Roman" pitchFamily="18" charset="0"/>
              </a:rPr>
              <a:t>Individuals can be categorized as having the following characteristics;-</a:t>
            </a:r>
          </a:p>
          <a:p>
            <a:pPr>
              <a:buFont typeface="Arial" pitchFamily="34" charset="0"/>
              <a:buChar char="•"/>
            </a:pPr>
            <a:r>
              <a:rPr lang="en-US" dirty="0">
                <a:latin typeface="Times New Roman" pitchFamily="18" charset="0"/>
                <a:cs typeface="Times New Roman" pitchFamily="18" charset="0"/>
              </a:rPr>
              <a:t>Group task roles</a:t>
            </a:r>
          </a:p>
          <a:p>
            <a:pPr>
              <a:buFont typeface="Arial" pitchFamily="34" charset="0"/>
              <a:buChar char="•"/>
            </a:pPr>
            <a:r>
              <a:rPr lang="en-US" dirty="0">
                <a:latin typeface="Times New Roman" pitchFamily="18" charset="0"/>
                <a:cs typeface="Times New Roman" pitchFamily="18" charset="0"/>
              </a:rPr>
              <a:t>Group building and maintenance roles</a:t>
            </a:r>
          </a:p>
          <a:p>
            <a:pPr>
              <a:buFont typeface="Arial" pitchFamily="34" charset="0"/>
              <a:buChar char="•"/>
            </a:pPr>
            <a:r>
              <a:rPr lang="en-US" dirty="0">
                <a:latin typeface="Times New Roman" pitchFamily="18" charset="0"/>
                <a:cs typeface="Times New Roman" pitchFamily="18" charset="0"/>
              </a:rPr>
              <a:t>Individuals roles aimed at satisfying individual needs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p:txBody>
          <a:bodyPr/>
          <a:lstStyle/>
          <a:p>
            <a:r>
              <a:rPr lang="en-US" b="1" dirty="0"/>
              <a:t>The importance of critical thinking;</a:t>
            </a:r>
            <a:endParaRPr lang="en-US" dirty="0"/>
          </a:p>
        </p:txBody>
      </p:sp>
      <p:sp>
        <p:nvSpPr>
          <p:cNvPr id="1048625" name="Content Placeholder 2"/>
          <p:cNvSpPr>
            <a:spLocks noGrp="1"/>
          </p:cNvSpPr>
          <p:nvPr>
            <p:ph idx="1"/>
          </p:nvPr>
        </p:nvSpPr>
        <p:spPr/>
        <p:txBody>
          <a:bodyPr/>
          <a:lstStyle/>
          <a:p>
            <a:r>
              <a:rPr lang="en-US" dirty="0"/>
              <a:t>It is the domain- general thinking skill</a:t>
            </a:r>
          </a:p>
          <a:p>
            <a:r>
              <a:rPr lang="en-US" dirty="0"/>
              <a:t>It is very important in the new knowledge economy. One must be able to deal with changes quickly and effectively by having the ability to analyze information and integrate diverse sources of knowledge in solving problems</a:t>
            </a:r>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6" name="Title 1"/>
          <p:cNvSpPr>
            <a:spLocks noGrp="1"/>
          </p:cNvSpPr>
          <p:nvPr>
            <p:ph type="title"/>
          </p:nvPr>
        </p:nvSpPr>
        <p:spPr/>
        <p:txBody>
          <a:bodyPr/>
          <a:lstStyle/>
          <a:p>
            <a:r>
              <a:rPr lang="en-US" b="1" dirty="0">
                <a:solidFill>
                  <a:srgbClr val="FFC000"/>
                </a:solidFill>
                <a:latin typeface="Times New Roman" pitchFamily="18" charset="0"/>
                <a:cs typeface="Times New Roman" pitchFamily="18" charset="0"/>
              </a:rPr>
              <a:t>How to be an effective group member</a:t>
            </a:r>
            <a:br>
              <a:rPr lang="en-US" b="1" dirty="0">
                <a:solidFill>
                  <a:srgbClr val="FFC000"/>
                </a:solidFill>
                <a:latin typeface="Times New Roman" pitchFamily="18" charset="0"/>
                <a:cs typeface="Times New Roman" pitchFamily="18" charset="0"/>
              </a:rPr>
            </a:br>
            <a:endParaRPr lang="en-US" dirty="0">
              <a:solidFill>
                <a:srgbClr val="FFC000"/>
              </a:solidFill>
            </a:endParaRPr>
          </a:p>
        </p:txBody>
      </p:sp>
      <p:sp>
        <p:nvSpPr>
          <p:cNvPr id="1048807" name="Content Placeholder 2"/>
          <p:cNvSpPr>
            <a:spLocks noGrp="1"/>
          </p:cNvSpPr>
          <p:nvPr>
            <p:ph idx="1"/>
          </p:nvPr>
        </p:nvSpPr>
        <p:spPr/>
        <p:txBody>
          <a:bodyPr/>
          <a:lstStyle/>
          <a:p>
            <a:pPr>
              <a:buFont typeface="Wingdings" pitchFamily="2" charset="2"/>
              <a:buChar char="§"/>
            </a:pPr>
            <a:r>
              <a:rPr lang="en-US" dirty="0" smtClean="0">
                <a:latin typeface="Times New Roman" pitchFamily="18" charset="0"/>
                <a:cs typeface="Times New Roman" pitchFamily="18" charset="0"/>
              </a:rPr>
              <a:t>Accept </a:t>
            </a:r>
            <a:r>
              <a:rPr lang="en-US" dirty="0">
                <a:latin typeface="Times New Roman" pitchFamily="18" charset="0"/>
                <a:cs typeface="Times New Roman" pitchFamily="18" charset="0"/>
              </a:rPr>
              <a:t>responsibility, do not pass the buck to others either outside or inside the group</a:t>
            </a:r>
          </a:p>
          <a:p>
            <a:pPr>
              <a:buFont typeface="Wingdings" pitchFamily="2" charset="2"/>
              <a:buChar char="§"/>
            </a:pPr>
            <a:r>
              <a:rPr lang="en-US" dirty="0">
                <a:latin typeface="Times New Roman" pitchFamily="18" charset="0"/>
                <a:cs typeface="Times New Roman" pitchFamily="18" charset="0"/>
              </a:rPr>
              <a:t>Listen to what others say rather than just waiting for a gap to attack</a:t>
            </a:r>
          </a:p>
          <a:p>
            <a:pPr>
              <a:buFont typeface="Wingdings" pitchFamily="2" charset="2"/>
              <a:buChar char="§"/>
            </a:pPr>
            <a:r>
              <a:rPr lang="en-US" dirty="0">
                <a:latin typeface="Times New Roman" pitchFamily="18" charset="0"/>
                <a:cs typeface="Times New Roman" pitchFamily="18" charset="0"/>
              </a:rPr>
              <a:t>Think and relax before jumping</a:t>
            </a:r>
          </a:p>
          <a:p>
            <a:pPr>
              <a:buFont typeface="Wingdings" pitchFamily="2" charset="2"/>
              <a:buChar char="§"/>
            </a:pPr>
            <a:r>
              <a:rPr lang="en-US" dirty="0">
                <a:latin typeface="Times New Roman" pitchFamily="18" charset="0"/>
                <a:cs typeface="Times New Roman" pitchFamily="18" charset="0"/>
              </a:rPr>
              <a:t>Build by participation and not pressing your point of view</a:t>
            </a:r>
          </a:p>
          <a:p>
            <a:pPr>
              <a:buFont typeface="Wingdings" pitchFamily="2" charset="2"/>
              <a:buChar char="§"/>
            </a:pPr>
            <a:r>
              <a:rPr lang="en-US" dirty="0">
                <a:latin typeface="Times New Roman" pitchFamily="18" charset="0"/>
                <a:cs typeface="Times New Roman" pitchFamily="18" charset="0"/>
              </a:rPr>
              <a:t>Think in terms of group success</a:t>
            </a:r>
          </a:p>
          <a:p>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8" name="Title 1"/>
          <p:cNvSpPr>
            <a:spLocks noGrp="1"/>
          </p:cNvSpPr>
          <p:nvPr>
            <p:ph type="title"/>
          </p:nvPr>
        </p:nvSpPr>
        <p:spPr/>
        <p:txBody>
          <a:bodyPr/>
          <a:lstStyle/>
          <a:p>
            <a:r>
              <a:rPr lang="en-US" dirty="0" smtClean="0">
                <a:solidFill>
                  <a:srgbClr val="FFC000"/>
                </a:solidFill>
              </a:rPr>
              <a:t>Effective group membership cont.</a:t>
            </a:r>
            <a:endParaRPr lang="en-US" dirty="0">
              <a:solidFill>
                <a:srgbClr val="FFC000"/>
              </a:solidFill>
            </a:endParaRPr>
          </a:p>
        </p:txBody>
      </p:sp>
      <p:sp>
        <p:nvSpPr>
          <p:cNvPr id="1048809" name="Content Placeholder 2"/>
          <p:cNvSpPr>
            <a:spLocks noGrp="1"/>
          </p:cNvSpPr>
          <p:nvPr>
            <p:ph idx="1"/>
          </p:nvPr>
        </p:nvSpPr>
        <p:spPr/>
        <p:txBody>
          <a:bodyPr/>
          <a:lstStyle/>
          <a:p>
            <a:pPr>
              <a:buFont typeface="Wingdings" pitchFamily="2" charset="2"/>
              <a:buChar char="§"/>
            </a:pPr>
            <a:r>
              <a:rPr lang="en-US" dirty="0">
                <a:latin typeface="Times New Roman" pitchFamily="18" charset="0"/>
                <a:cs typeface="Times New Roman" pitchFamily="18" charset="0"/>
              </a:rPr>
              <a:t>Control disruptive elements</a:t>
            </a:r>
          </a:p>
          <a:p>
            <a:pPr>
              <a:buFont typeface="Wingdings" pitchFamily="2" charset="2"/>
              <a:buChar char="§"/>
            </a:pPr>
            <a:r>
              <a:rPr lang="en-US" dirty="0">
                <a:latin typeface="Times New Roman" pitchFamily="18" charset="0"/>
                <a:cs typeface="Times New Roman" pitchFamily="18" charset="0"/>
              </a:rPr>
              <a:t>Lead only when required to get the group out of difficulty</a:t>
            </a:r>
          </a:p>
          <a:p>
            <a:pPr>
              <a:buFont typeface="Wingdings" pitchFamily="2" charset="2"/>
              <a:buChar char="§"/>
            </a:pPr>
            <a:r>
              <a:rPr lang="en-US" dirty="0">
                <a:latin typeface="Times New Roman" pitchFamily="18" charset="0"/>
                <a:cs typeface="Times New Roman" pitchFamily="18" charset="0"/>
              </a:rPr>
              <a:t>Summarize for the groups benefit</a:t>
            </a:r>
          </a:p>
          <a:p>
            <a:pPr>
              <a:buFont typeface="Wingdings" pitchFamily="2" charset="2"/>
              <a:buChar char="§"/>
            </a:pPr>
            <a:r>
              <a:rPr lang="en-US" dirty="0">
                <a:latin typeface="Times New Roman" pitchFamily="18" charset="0"/>
                <a:cs typeface="Times New Roman" pitchFamily="18" charset="0"/>
              </a:rPr>
              <a:t>Avoid presenting </a:t>
            </a:r>
            <a:r>
              <a:rPr lang="en-US" dirty="0" smtClean="0">
                <a:latin typeface="Times New Roman" pitchFamily="18" charset="0"/>
                <a:cs typeface="Times New Roman" pitchFamily="18" charset="0"/>
              </a:rPr>
              <a:t>proposals </a:t>
            </a:r>
            <a:r>
              <a:rPr lang="en-US" dirty="0">
                <a:latin typeface="Times New Roman" pitchFamily="18" charset="0"/>
                <a:cs typeface="Times New Roman" pitchFamily="18" charset="0"/>
              </a:rPr>
              <a:t>which invoke no reaction from the group</a:t>
            </a:r>
          </a:p>
          <a:p>
            <a:pPr>
              <a:buFont typeface="Wingdings" pitchFamily="2" charset="2"/>
              <a:buChar char="§"/>
            </a:pPr>
            <a:r>
              <a:rPr lang="en-US" dirty="0">
                <a:latin typeface="Times New Roman" pitchFamily="18" charset="0"/>
                <a:cs typeface="Times New Roman" pitchFamily="18" charset="0"/>
              </a:rPr>
              <a:t>Bring problems to the surface so that they can be clearly worked out</a:t>
            </a:r>
          </a:p>
          <a:p>
            <a:pPr>
              <a:buFont typeface="Wingdings" pitchFamily="2" charset="2"/>
              <a:buChar char="§"/>
            </a:pPr>
            <a:r>
              <a:rPr lang="en-US" dirty="0">
                <a:latin typeface="Times New Roman" pitchFamily="18" charset="0"/>
                <a:cs typeface="Times New Roman" pitchFamily="18" charset="0"/>
              </a:rPr>
              <a:t>Refrain from repeating anything that holds up group progress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title"/>
          </p:nvPr>
        </p:nvSpPr>
        <p:spPr/>
        <p:txBody>
          <a:bodyPr/>
          <a:lstStyle/>
          <a:p>
            <a:r>
              <a:rPr lang="en-US" dirty="0"/>
              <a:t>The importance of critical thinking skills </a:t>
            </a:r>
            <a:r>
              <a:rPr lang="en-US" dirty="0" smtClean="0"/>
              <a:t>cont.</a:t>
            </a:r>
            <a:endParaRPr lang="en-US" dirty="0"/>
          </a:p>
        </p:txBody>
      </p:sp>
      <p:sp>
        <p:nvSpPr>
          <p:cNvPr id="1048627" name="Content Placeholder 2"/>
          <p:cNvSpPr>
            <a:spLocks noGrp="1"/>
          </p:cNvSpPr>
          <p:nvPr>
            <p:ph idx="1"/>
          </p:nvPr>
        </p:nvSpPr>
        <p:spPr/>
        <p:txBody>
          <a:bodyPr/>
          <a:lstStyle/>
          <a:p>
            <a:r>
              <a:rPr lang="en-US" dirty="0"/>
              <a:t>It enhances language and presentation skills.</a:t>
            </a:r>
          </a:p>
          <a:p>
            <a:r>
              <a:rPr lang="en-US" dirty="0"/>
              <a:t>Thinking clearly and systematically improves the way we express our ideas</a:t>
            </a:r>
          </a:p>
          <a:p>
            <a:r>
              <a:rPr lang="en-US" dirty="0"/>
              <a:t>Critical thinking promotes creativity</a:t>
            </a:r>
          </a:p>
          <a:p>
            <a:r>
              <a:rPr lang="en-US" dirty="0"/>
              <a:t>It is crucial for self reflection</a:t>
            </a:r>
          </a:p>
          <a:p>
            <a:r>
              <a:rPr lang="en-US" dirty="0"/>
              <a:t>It is the foundation of science and democracy</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a:xfrm>
            <a:off x="646111" y="452718"/>
            <a:ext cx="9404723" cy="1600200"/>
          </a:xfrm>
        </p:spPr>
        <p:txBody>
          <a:bodyPr/>
          <a:lstStyle/>
          <a:p>
            <a:r>
              <a:rPr lang="en-US" b="1" dirty="0"/>
              <a:t>A person with critical thinking skills is able to:(qualities of a critical </a:t>
            </a:r>
            <a:r>
              <a:rPr lang="en-US" b="1" dirty="0" smtClean="0"/>
              <a:t>thinker</a:t>
            </a:r>
            <a:r>
              <a:rPr lang="en-US" b="1" dirty="0"/>
              <a:t>)</a:t>
            </a:r>
            <a:endParaRPr lang="en-US" dirty="0"/>
          </a:p>
        </p:txBody>
      </p:sp>
      <p:sp>
        <p:nvSpPr>
          <p:cNvPr id="1048629" name="Content Placeholder 2"/>
          <p:cNvSpPr>
            <a:spLocks noGrp="1"/>
          </p:cNvSpPr>
          <p:nvPr>
            <p:ph idx="1"/>
          </p:nvPr>
        </p:nvSpPr>
        <p:spPr>
          <a:xfrm>
            <a:off x="1103312" y="2743200"/>
            <a:ext cx="9348627" cy="3657599"/>
          </a:xfrm>
        </p:spPr>
        <p:txBody>
          <a:bodyPr/>
          <a:lstStyle/>
          <a:p>
            <a:r>
              <a:rPr lang="en-US" dirty="0"/>
              <a:t>Understand the logical connections between ideas</a:t>
            </a:r>
          </a:p>
          <a:p>
            <a:r>
              <a:rPr lang="en-US" dirty="0"/>
              <a:t>Identify, construct and evaluate arguments</a:t>
            </a:r>
          </a:p>
          <a:p>
            <a:r>
              <a:rPr lang="en-US" dirty="0"/>
              <a:t>Detect inconsistencies and common mistakes in reasoning</a:t>
            </a:r>
          </a:p>
          <a:p>
            <a:r>
              <a:rPr lang="en-US" dirty="0"/>
              <a:t>Solve problems systematically</a:t>
            </a:r>
          </a:p>
          <a:p>
            <a:r>
              <a:rPr lang="en-US" dirty="0"/>
              <a:t>Identify the relevance and importance of ideas</a:t>
            </a:r>
          </a:p>
          <a:p>
            <a:r>
              <a:rPr lang="en-US" dirty="0"/>
              <a:t>Reflect on the justification of one’s own beliefs and values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p:txBody>
          <a:bodyPr/>
          <a:lstStyle/>
          <a:p>
            <a:r>
              <a:rPr lang="en-US" dirty="0" smtClean="0"/>
              <a:t>Cont.</a:t>
            </a:r>
            <a:endParaRPr lang="en-US" dirty="0"/>
          </a:p>
        </p:txBody>
      </p:sp>
      <p:sp>
        <p:nvSpPr>
          <p:cNvPr id="1048631" name="Content Placeholder 2"/>
          <p:cNvSpPr>
            <a:spLocks noGrp="1"/>
          </p:cNvSpPr>
          <p:nvPr>
            <p:ph idx="1"/>
          </p:nvPr>
        </p:nvSpPr>
        <p:spPr/>
        <p:txBody>
          <a:bodyPr>
            <a:normAutofit fontScale="92500" lnSpcReduction="20000"/>
          </a:bodyPr>
          <a:lstStyle/>
          <a:p>
            <a:r>
              <a:rPr lang="en-US" dirty="0"/>
              <a:t>A person with a good memory and knows a lot of facts is not necessarily good at critical thinking</a:t>
            </a:r>
          </a:p>
          <a:p>
            <a:r>
              <a:rPr lang="en-US" dirty="0"/>
              <a:t>A critical thinker is able to deduce consequences from what he knows and he knows</a:t>
            </a:r>
          </a:p>
          <a:p>
            <a:r>
              <a:rPr lang="en-US" dirty="0"/>
              <a:t>He is able to make use of such information to solve problems, and to seek relevant sources of information to inform himself</a:t>
            </a:r>
          </a:p>
          <a:p>
            <a:r>
              <a:rPr lang="en-US" dirty="0"/>
              <a:t>Critical thinking should not be confused with arguments or being critical of other people</a:t>
            </a:r>
          </a:p>
          <a:p>
            <a:r>
              <a:rPr lang="en-US" dirty="0"/>
              <a:t>CT can be used to enhance work processes and improve social institutions</a:t>
            </a:r>
          </a:p>
          <a:p>
            <a:r>
              <a:rPr lang="en-US" dirty="0"/>
              <a:t>It is thinking ‘out-of- the- box’</a:t>
            </a:r>
          </a:p>
          <a:p>
            <a:r>
              <a:rPr lang="en-US" dirty="0"/>
              <a:t>It is an essential part of creativity because we need critical thinking to evaluate and improve  our creative ideas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p:txBody>
          <a:bodyPr/>
          <a:lstStyle/>
          <a:p>
            <a:r>
              <a:rPr lang="en-US" dirty="0"/>
              <a:t>Critical thinking skills include; advantages of a CT</a:t>
            </a:r>
          </a:p>
        </p:txBody>
      </p:sp>
      <p:sp>
        <p:nvSpPr>
          <p:cNvPr id="1048633" name="Content Placeholder 2"/>
          <p:cNvSpPr>
            <a:spLocks noGrp="1"/>
          </p:cNvSpPr>
          <p:nvPr>
            <p:ph idx="1"/>
          </p:nvPr>
        </p:nvSpPr>
        <p:spPr/>
        <p:txBody>
          <a:bodyPr>
            <a:normAutofit lnSpcReduction="10000"/>
          </a:bodyPr>
          <a:lstStyle/>
          <a:p>
            <a:r>
              <a:rPr lang="en-US" dirty="0"/>
              <a:t>Complex problem solving</a:t>
            </a:r>
          </a:p>
          <a:p>
            <a:r>
              <a:rPr lang="en-US" dirty="0"/>
              <a:t>Critical thinking</a:t>
            </a:r>
          </a:p>
          <a:p>
            <a:r>
              <a:rPr lang="en-US" dirty="0"/>
              <a:t>Creativity</a:t>
            </a:r>
          </a:p>
          <a:p>
            <a:r>
              <a:rPr lang="en-US" dirty="0"/>
              <a:t>People manager </a:t>
            </a:r>
          </a:p>
          <a:p>
            <a:r>
              <a:rPr lang="en-US" dirty="0"/>
              <a:t>coordinating with others</a:t>
            </a:r>
          </a:p>
          <a:p>
            <a:r>
              <a:rPr lang="en-US" dirty="0"/>
              <a:t>Emotional intelligence</a:t>
            </a:r>
          </a:p>
          <a:p>
            <a:r>
              <a:rPr lang="en-US" dirty="0"/>
              <a:t>Judgments and decision making</a:t>
            </a:r>
          </a:p>
          <a:p>
            <a:r>
              <a:rPr lang="en-US" dirty="0"/>
              <a:t>Service orientation </a:t>
            </a:r>
          </a:p>
          <a:p>
            <a:r>
              <a:rPr lang="en-US" dirty="0"/>
              <a:t>Negotiation</a:t>
            </a:r>
          </a:p>
          <a:p>
            <a:r>
              <a:rPr lang="en-US" dirty="0"/>
              <a:t>Cognitive flexibility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b="1" dirty="0"/>
              <a:t>CRITICAL REFLECTION SKILLS</a:t>
            </a:r>
            <a:endParaRPr lang="en-US" dirty="0"/>
          </a:p>
        </p:txBody>
      </p:sp>
      <p:sp>
        <p:nvSpPr>
          <p:cNvPr id="1048635" name="Content Placeholder 2"/>
          <p:cNvSpPr>
            <a:spLocks noGrp="1"/>
          </p:cNvSpPr>
          <p:nvPr>
            <p:ph idx="1"/>
          </p:nvPr>
        </p:nvSpPr>
        <p:spPr/>
        <p:txBody>
          <a:bodyPr/>
          <a:lstStyle/>
          <a:p>
            <a:r>
              <a:rPr lang="en-US" dirty="0"/>
              <a:t>Professional organizations and regulatory bodies are making critical reflection a mandatory component of professional practice</a:t>
            </a:r>
          </a:p>
          <a:p>
            <a:r>
              <a:rPr lang="en-US" dirty="0"/>
              <a:t>Refection is a vital part to nursing practice, just as with articulating a robust practice framework which is essential for accountable, ethical and quality practice</a:t>
            </a:r>
          </a:p>
          <a:p>
            <a:r>
              <a:rPr lang="en-US" dirty="0"/>
              <a:t>Critical thinking is more than a step –by- step problem solving process, it applies reflective skills to concrete situations.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p:txBody>
          <a:bodyPr/>
          <a:lstStyle/>
          <a:p>
            <a:r>
              <a:rPr lang="en-US" dirty="0"/>
              <a:t>Critical reflection skills cont:</a:t>
            </a:r>
          </a:p>
        </p:txBody>
      </p:sp>
      <p:sp>
        <p:nvSpPr>
          <p:cNvPr id="1048637" name="Content Placeholder 2"/>
          <p:cNvSpPr>
            <a:spLocks noGrp="1"/>
          </p:cNvSpPr>
          <p:nvPr>
            <p:ph idx="1"/>
          </p:nvPr>
        </p:nvSpPr>
        <p:spPr/>
        <p:txBody>
          <a:bodyPr/>
          <a:lstStyle/>
          <a:p>
            <a:r>
              <a:rPr lang="en-US" dirty="0"/>
              <a:t>It can only be learnt and refined through practice, doing and reflecting on what we have done and why we did it that way</a:t>
            </a:r>
          </a:p>
          <a:p>
            <a:r>
              <a:rPr lang="en-US" dirty="0"/>
              <a:t>A critically reflective approach relies upon knowledge .</a:t>
            </a:r>
          </a:p>
          <a:p>
            <a:r>
              <a:rPr lang="en-US" dirty="0"/>
              <a:t>It is generated both empirically and self reflectively, and in the process of interaction, in order to analyze, resist and change constructed power relations, structures and way of thinking . (Fook, 1989, p202 cited in Osmond $ Darlington, 2005, p 3)</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table"/>
          <p:cNvPicPr>
            <a:picLocks noChangeAspect="1"/>
          </p:cNvPicPr>
          <p:nvPr/>
        </p:nvPicPr>
        <p:blipFill>
          <a:blip r:embed="rId2"/>
          <a:stretch>
            <a:fillRect/>
          </a:stretch>
        </p:blipFill>
        <p:spPr>
          <a:xfrm>
            <a:off x="2176041" y="115747"/>
            <a:ext cx="7789762"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
          <p:cNvSpPr>
            <a:spLocks noGrp="1"/>
          </p:cNvSpPr>
          <p:nvPr>
            <p:ph type="title"/>
          </p:nvPr>
        </p:nvSpPr>
        <p:spPr/>
        <p:txBody>
          <a:bodyPr/>
          <a:lstStyle/>
          <a:p>
            <a:r>
              <a:rPr lang="en-US" b="1" dirty="0"/>
              <a:t>Problem solving skills</a:t>
            </a:r>
            <a:endParaRPr lang="en-US" dirty="0"/>
          </a:p>
        </p:txBody>
      </p:sp>
      <p:sp>
        <p:nvSpPr>
          <p:cNvPr id="1048639" name="Content Placeholder 2"/>
          <p:cNvSpPr>
            <a:spLocks noGrp="1"/>
          </p:cNvSpPr>
          <p:nvPr>
            <p:ph idx="1"/>
          </p:nvPr>
        </p:nvSpPr>
        <p:spPr/>
        <p:txBody>
          <a:bodyPr/>
          <a:lstStyle/>
          <a:p>
            <a:r>
              <a:rPr lang="en-US" dirty="0"/>
              <a:t>Problem solving is a universal job skill that applies to any position and every industry. Not everyone is good at problem solving</a:t>
            </a:r>
          </a:p>
          <a:p>
            <a:r>
              <a:rPr lang="en-US" b="1" dirty="0"/>
              <a:t>The four Stages of problem solving</a:t>
            </a:r>
          </a:p>
          <a:p>
            <a:pPr marL="514350" indent="-514350">
              <a:buNone/>
            </a:pPr>
            <a:r>
              <a:rPr lang="en-US" b="1" dirty="0"/>
              <a:t>1. Identify the problem</a:t>
            </a:r>
          </a:p>
          <a:p>
            <a:pPr marL="514350" indent="-514350">
              <a:buNone/>
            </a:pPr>
            <a:r>
              <a:rPr lang="en-US" b="1" dirty="0"/>
              <a:t>2. Define the problem</a:t>
            </a:r>
          </a:p>
          <a:p>
            <a:pPr marL="514350" indent="-514350">
              <a:buNone/>
            </a:pPr>
            <a:r>
              <a:rPr lang="en-US" dirty="0"/>
              <a:t>Observe the problem area closely to form a detailed image of what's wrong, analyze it, keep your focus on the problem</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title"/>
          </p:nvPr>
        </p:nvSpPr>
        <p:spPr/>
        <p:txBody>
          <a:bodyPr/>
          <a:lstStyle/>
          <a:p>
            <a:r>
              <a:rPr lang="en-US" b="1" dirty="0">
                <a:solidFill>
                  <a:schemeClr val="accent3">
                    <a:lumMod val="75000"/>
                  </a:schemeClr>
                </a:solidFill>
              </a:rPr>
              <a:t>Critical thinking</a:t>
            </a:r>
            <a:r>
              <a:rPr lang="en-US" dirty="0">
                <a:solidFill>
                  <a:schemeClr val="accent3">
                    <a:lumMod val="75000"/>
                  </a:schemeClr>
                </a:solidFill>
              </a:rPr>
              <a:t/>
            </a:r>
            <a:br>
              <a:rPr lang="en-US" dirty="0">
                <a:solidFill>
                  <a:schemeClr val="accent3">
                    <a:lumMod val="75000"/>
                  </a:schemeClr>
                </a:solidFill>
              </a:rPr>
            </a:br>
            <a:endParaRPr lang="en-US" dirty="0">
              <a:solidFill>
                <a:schemeClr val="accent3">
                  <a:lumMod val="75000"/>
                </a:schemeClr>
              </a:solidFill>
            </a:endParaRPr>
          </a:p>
        </p:txBody>
      </p:sp>
      <p:sp>
        <p:nvSpPr>
          <p:cNvPr id="1048607" name="Content Placeholder 2"/>
          <p:cNvSpPr>
            <a:spLocks noGrp="1"/>
          </p:cNvSpPr>
          <p:nvPr>
            <p:ph idx="1"/>
          </p:nvPr>
        </p:nvSpPr>
        <p:spPr/>
        <p:txBody>
          <a:bodyPr>
            <a:normAutofit/>
          </a:bodyPr>
          <a:lstStyle/>
          <a:p>
            <a:r>
              <a:rPr lang="en-US" dirty="0" smtClean="0"/>
              <a:t>The nursing profession tends to attract those who have natural nurturing abilities, a desire to help others and a knack for science or anatomy. </a:t>
            </a:r>
          </a:p>
          <a:p>
            <a:r>
              <a:rPr lang="en-US" dirty="0" smtClean="0"/>
              <a:t>Critical thinking ability is very vital for all successful nurses. They need to identify problems, determine best solution through critical thinking process.</a:t>
            </a:r>
          </a:p>
          <a:p>
            <a:r>
              <a:rPr lang="en-US" dirty="0" smtClean="0"/>
              <a:t>After execution, they then reflect on the intervention</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p:txBody>
          <a:bodyPr/>
          <a:lstStyle/>
          <a:p>
            <a:r>
              <a:rPr lang="en-US" dirty="0"/>
              <a:t>Problem solving skills cont;</a:t>
            </a:r>
          </a:p>
        </p:txBody>
      </p:sp>
      <p:sp>
        <p:nvSpPr>
          <p:cNvPr id="1048641" name="Content Placeholder 2"/>
          <p:cNvSpPr>
            <a:spLocks noGrp="1"/>
          </p:cNvSpPr>
          <p:nvPr>
            <p:ph idx="1"/>
          </p:nvPr>
        </p:nvSpPr>
        <p:spPr/>
        <p:txBody>
          <a:bodyPr/>
          <a:lstStyle/>
          <a:p>
            <a:pPr marL="514350" indent="-514350">
              <a:buNone/>
            </a:pPr>
            <a:r>
              <a:rPr lang="en-US" b="1" dirty="0"/>
              <a:t>3. Brainstorm alternatives- </a:t>
            </a:r>
            <a:r>
              <a:rPr lang="en-US" dirty="0"/>
              <a:t>this requires a careful balance of creativity and logical thinking. Compare all possible alternatives</a:t>
            </a:r>
          </a:p>
          <a:p>
            <a:pPr marL="514350" indent="-514350">
              <a:buNone/>
            </a:pPr>
            <a:r>
              <a:rPr lang="en-US" b="1" dirty="0"/>
              <a:t>4</a:t>
            </a:r>
            <a:r>
              <a:rPr lang="en-US" dirty="0"/>
              <a:t>. </a:t>
            </a:r>
            <a:r>
              <a:rPr lang="en-US" b="1" dirty="0"/>
              <a:t>Choose best strategy- </a:t>
            </a:r>
            <a:r>
              <a:rPr lang="en-US" dirty="0"/>
              <a:t>strong decision making is essential at this stage. After considering all your  options you must  select the best strategy for your problem and stick with your choice</a:t>
            </a:r>
          </a:p>
          <a:p>
            <a:pPr marL="514350" indent="-514350">
              <a:buNone/>
            </a:pPr>
            <a:r>
              <a:rPr lang="en-US" b="1" dirty="0"/>
              <a:t>5</a:t>
            </a:r>
            <a:r>
              <a:rPr lang="en-US" dirty="0"/>
              <a:t>. </a:t>
            </a:r>
            <a:r>
              <a:rPr lang="en-US" b="1" dirty="0"/>
              <a:t>Implement your solution-this </a:t>
            </a:r>
            <a:r>
              <a:rPr lang="en-US" dirty="0"/>
              <a:t>is the critical peak of the problem solving process. This is where you draw an action plan</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
          <p:cNvSpPr>
            <a:spLocks noGrp="1"/>
          </p:cNvSpPr>
          <p:nvPr>
            <p:ph type="title"/>
          </p:nvPr>
        </p:nvSpPr>
        <p:spPr/>
        <p:txBody>
          <a:bodyPr/>
          <a:lstStyle/>
          <a:p>
            <a:r>
              <a:rPr lang="en-US" b="1" dirty="0"/>
              <a:t>Principles of critical thinking</a:t>
            </a:r>
            <a:endParaRPr lang="en-US" dirty="0"/>
          </a:p>
        </p:txBody>
      </p:sp>
      <p:sp>
        <p:nvSpPr>
          <p:cNvPr id="1048643" name="Content Placeholder 2"/>
          <p:cNvSpPr>
            <a:spLocks noGrp="1"/>
          </p:cNvSpPr>
          <p:nvPr>
            <p:ph idx="1"/>
          </p:nvPr>
        </p:nvSpPr>
        <p:spPr/>
        <p:txBody>
          <a:bodyPr/>
          <a:lstStyle/>
          <a:p>
            <a:r>
              <a:rPr lang="en-US" dirty="0"/>
              <a:t>Problem solving may seem straight forward at first glance but there are other hidden facts that need to be addressed. Albert Einstein wrote ‘</a:t>
            </a:r>
            <a:r>
              <a:rPr lang="en-US" i="1" dirty="0"/>
              <a:t>you can never solve a problem on the level on which it was created</a:t>
            </a:r>
            <a:r>
              <a:rPr lang="en-US" dirty="0"/>
              <a:t>’</a:t>
            </a:r>
          </a:p>
          <a:p>
            <a:r>
              <a:rPr lang="en-US" dirty="0"/>
              <a:t>In early stages of problem solving, you need to have strong </a:t>
            </a:r>
            <a:r>
              <a:rPr lang="en-US" b="1" dirty="0"/>
              <a:t>observational skills  </a:t>
            </a:r>
            <a:r>
              <a:rPr lang="en-US" dirty="0"/>
              <a:t>rather than accepting issues at face value, you need to demonstrate lateral thinking and analytical abilities. This will help you to assess what’s going on and pinpoint the core cause of the issue</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
          <p:cNvSpPr>
            <a:spLocks noGrp="1"/>
          </p:cNvSpPr>
          <p:nvPr>
            <p:ph type="title"/>
          </p:nvPr>
        </p:nvSpPr>
        <p:spPr/>
        <p:txBody>
          <a:bodyPr/>
          <a:lstStyle/>
          <a:p>
            <a:r>
              <a:rPr lang="en-US" dirty="0" smtClean="0"/>
              <a:t>Cont.</a:t>
            </a:r>
            <a:endParaRPr lang="en-US" dirty="0"/>
          </a:p>
        </p:txBody>
      </p:sp>
      <p:sp>
        <p:nvSpPr>
          <p:cNvPr id="1048645" name="Content Placeholder 2"/>
          <p:cNvSpPr>
            <a:spLocks noGrp="1"/>
          </p:cNvSpPr>
          <p:nvPr>
            <p:ph idx="1"/>
          </p:nvPr>
        </p:nvSpPr>
        <p:spPr/>
        <p:txBody>
          <a:bodyPr/>
          <a:lstStyle/>
          <a:p>
            <a:r>
              <a:rPr lang="en-US" dirty="0"/>
              <a:t>As you explore potential solutions, you must demonstrate </a:t>
            </a:r>
            <a:r>
              <a:rPr lang="en-US" b="1" dirty="0"/>
              <a:t>persistence</a:t>
            </a:r>
            <a:r>
              <a:rPr lang="en-US" dirty="0"/>
              <a:t>, finding the right approach to the issue by innovative  critical thinking</a:t>
            </a:r>
          </a:p>
          <a:p>
            <a:r>
              <a:rPr lang="en-US" dirty="0"/>
              <a:t>You must demonstrate </a:t>
            </a:r>
            <a:r>
              <a:rPr lang="en-US" b="1" dirty="0"/>
              <a:t>resilience </a:t>
            </a:r>
            <a:r>
              <a:rPr lang="en-US" dirty="0"/>
              <a:t>to withstand inevitable pushback from resistance to change</a:t>
            </a:r>
          </a:p>
          <a:p>
            <a:r>
              <a:rPr lang="en-US" dirty="0"/>
              <a:t>Both </a:t>
            </a:r>
            <a:r>
              <a:rPr lang="en-US" b="1" dirty="0"/>
              <a:t>communication </a:t>
            </a:r>
            <a:r>
              <a:rPr lang="en-US" dirty="0"/>
              <a:t>and </a:t>
            </a:r>
            <a:r>
              <a:rPr lang="en-US" b="1" dirty="0"/>
              <a:t>negotiation</a:t>
            </a:r>
            <a:r>
              <a:rPr lang="en-US" dirty="0"/>
              <a:t> are important at this point</a:t>
            </a:r>
          </a:p>
          <a:p>
            <a:r>
              <a:rPr lang="en-US" dirty="0"/>
              <a:t>Once you have implemented your solution, you will need to  utilize </a:t>
            </a:r>
            <a:r>
              <a:rPr lang="en-US" b="1" dirty="0"/>
              <a:t>critical thinking </a:t>
            </a:r>
            <a:r>
              <a:rPr lang="en-US" dirty="0"/>
              <a:t>and </a:t>
            </a:r>
            <a:r>
              <a:rPr lang="en-US" b="1" dirty="0"/>
              <a:t>attention to details skills </a:t>
            </a:r>
            <a:r>
              <a:rPr lang="en-US" dirty="0"/>
              <a:t>as you assess  the results and ensure that the problem is resolved successfully.</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1"/>
          <p:cNvSpPr>
            <a:spLocks noGrp="1"/>
          </p:cNvSpPr>
          <p:nvPr>
            <p:ph type="title"/>
          </p:nvPr>
        </p:nvSpPr>
        <p:spPr/>
        <p:txBody>
          <a:bodyPr/>
          <a:lstStyle/>
          <a:p>
            <a:r>
              <a:rPr lang="en-US" b="1" dirty="0"/>
              <a:t>Summary</a:t>
            </a:r>
            <a:endParaRPr lang="en-US" dirty="0"/>
          </a:p>
        </p:txBody>
      </p:sp>
      <p:sp>
        <p:nvSpPr>
          <p:cNvPr id="1048647" name="Content Placeholder 2"/>
          <p:cNvSpPr>
            <a:spLocks noGrp="1"/>
          </p:cNvSpPr>
          <p:nvPr>
            <p:ph idx="1"/>
          </p:nvPr>
        </p:nvSpPr>
        <p:spPr/>
        <p:txBody>
          <a:bodyPr/>
          <a:lstStyle/>
          <a:p>
            <a:r>
              <a:rPr lang="en-US" dirty="0"/>
              <a:t>Critical thinking is the intellectually disciplined process of actively,  and skillfully conceptualizing, applying, analyzing, synthesizing and or evaluating information gathered from ,or generated by observation, experience, reflection, reasoning or communication as a guide to belief and action.</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itle 1"/>
          <p:cNvSpPr>
            <a:spLocks noGrp="1"/>
          </p:cNvSpPr>
          <p:nvPr>
            <p:ph type="title"/>
          </p:nvPr>
        </p:nvSpPr>
        <p:spPr/>
        <p:txBody>
          <a:bodyPr/>
          <a:lstStyle/>
          <a:p>
            <a:r>
              <a:rPr lang="en-US" dirty="0" smtClean="0">
                <a:solidFill>
                  <a:schemeClr val="accent2"/>
                </a:solidFill>
              </a:rPr>
              <a:t>     COUNSELLING</a:t>
            </a:r>
            <a:endParaRPr lang="en-US" dirty="0">
              <a:solidFill>
                <a:schemeClr val="accent2"/>
              </a:solidFill>
            </a:endParaRPr>
          </a:p>
        </p:txBody>
      </p:sp>
      <p:sp>
        <p:nvSpPr>
          <p:cNvPr id="1048649" name="Content Placeholder 2"/>
          <p:cNvSpPr>
            <a:spLocks noGrp="1"/>
          </p:cNvSpPr>
          <p:nvPr>
            <p:ph idx="1"/>
          </p:nvPr>
        </p:nvSpPr>
        <p:spPr/>
        <p:txBody>
          <a:bodyPr>
            <a:normAutofit/>
          </a:bodyPr>
          <a:lstStyle/>
          <a:p>
            <a:pPr marL="0" indent="0">
              <a:buNone/>
            </a:pPr>
            <a:r>
              <a:rPr lang="en-US" dirty="0" smtClean="0">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OBJECTIVES</a:t>
            </a:r>
          </a:p>
          <a:p>
            <a:pPr>
              <a:buFont typeface="Wingdings" pitchFamily="2" charset="2"/>
              <a:buChar char="§"/>
            </a:pPr>
            <a:endParaRPr lang="en-US" dirty="0" smtClean="0">
              <a:latin typeface="Times New Roman" pitchFamily="18" charset="0"/>
              <a:cs typeface="Times New Roman" pitchFamily="18" charset="0"/>
            </a:endParaRPr>
          </a:p>
          <a:p>
            <a:pPr>
              <a:buFont typeface="Wingdings" pitchFamily="2" charset="2"/>
              <a:buChar char="§"/>
            </a:pPr>
            <a:r>
              <a:rPr lang="en-US" dirty="0" smtClean="0">
                <a:latin typeface="Times New Roman" pitchFamily="18" charset="0"/>
                <a:cs typeface="Times New Roman" pitchFamily="18" charset="0"/>
              </a:rPr>
              <a:t>Define </a:t>
            </a:r>
            <a:r>
              <a:rPr lang="en-US" dirty="0">
                <a:latin typeface="Times New Roman" pitchFamily="18" charset="0"/>
                <a:cs typeface="Times New Roman" pitchFamily="18" charset="0"/>
              </a:rPr>
              <a:t>counseling</a:t>
            </a:r>
          </a:p>
          <a:p>
            <a:pPr>
              <a:buFont typeface="Wingdings" pitchFamily="2" charset="2"/>
              <a:buChar char="§"/>
            </a:pPr>
            <a:r>
              <a:rPr lang="en-US" dirty="0">
                <a:latin typeface="Times New Roman" pitchFamily="18" charset="0"/>
                <a:cs typeface="Times New Roman" pitchFamily="18" charset="0"/>
              </a:rPr>
              <a:t>Discuss types of counseling</a:t>
            </a:r>
          </a:p>
          <a:p>
            <a:pPr>
              <a:buFont typeface="Wingdings" pitchFamily="2" charset="2"/>
              <a:buChar char="§"/>
            </a:pPr>
            <a:r>
              <a:rPr lang="en-US" dirty="0">
                <a:latin typeface="Times New Roman" pitchFamily="18" charset="0"/>
                <a:cs typeface="Times New Roman" pitchFamily="18" charset="0"/>
              </a:rPr>
              <a:t>Discuss the characteristics of counseling</a:t>
            </a:r>
          </a:p>
          <a:p>
            <a:pPr>
              <a:buFont typeface="Wingdings" pitchFamily="2" charset="2"/>
              <a:buChar char="§"/>
            </a:pPr>
            <a:r>
              <a:rPr lang="en-US" dirty="0">
                <a:latin typeface="Times New Roman" pitchFamily="18" charset="0"/>
                <a:cs typeface="Times New Roman" pitchFamily="18" charset="0"/>
              </a:rPr>
              <a:t>Discuss the barriers to effective counseling</a:t>
            </a:r>
          </a:p>
          <a:p>
            <a:pPr>
              <a:buFont typeface="Wingdings" pitchFamily="2" charset="2"/>
              <a:buChar char="§"/>
            </a:pPr>
            <a:r>
              <a:rPr lang="en-US" dirty="0">
                <a:latin typeface="Times New Roman" pitchFamily="18" charset="0"/>
                <a:cs typeface="Times New Roman" pitchFamily="18" charset="0"/>
              </a:rPr>
              <a:t>Discuss clients rights and ethical issues</a:t>
            </a:r>
          </a:p>
          <a:p>
            <a:pPr>
              <a:buFont typeface="Wingdings" pitchFamily="2" charset="2"/>
              <a:buChar char="§"/>
            </a:pPr>
            <a:r>
              <a:rPr lang="en-US" dirty="0">
                <a:latin typeface="Times New Roman" pitchFamily="18" charset="0"/>
                <a:cs typeface="Times New Roman" pitchFamily="18" charset="0"/>
              </a:rPr>
              <a:t>Discuss approaches used in counseling</a:t>
            </a:r>
          </a:p>
          <a:p>
            <a:pPr>
              <a:buFont typeface="Wingdings" pitchFamily="2" charset="2"/>
              <a:buChar char="§"/>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itle 1"/>
          <p:cNvSpPr>
            <a:spLocks noGrp="1"/>
          </p:cNvSpPr>
          <p:nvPr>
            <p:ph type="title"/>
          </p:nvPr>
        </p:nvSpPr>
        <p:spPr/>
        <p:txBody>
          <a:bodyPr/>
          <a:lstStyle/>
          <a:p>
            <a:r>
              <a:rPr lang="en-US" dirty="0" smtClean="0">
                <a:solidFill>
                  <a:srgbClr val="FF0000"/>
                </a:solidFill>
              </a:rPr>
              <a:t>Counselling cont.</a:t>
            </a:r>
            <a:endParaRPr lang="en-US" dirty="0">
              <a:solidFill>
                <a:srgbClr val="FF0000"/>
              </a:solidFill>
            </a:endParaRPr>
          </a:p>
        </p:txBody>
      </p:sp>
      <p:sp>
        <p:nvSpPr>
          <p:cNvPr id="1048651" name="Content Placeholder 2"/>
          <p:cNvSpPr>
            <a:spLocks noGrp="1"/>
          </p:cNvSpPr>
          <p:nvPr>
            <p:ph idx="1"/>
          </p:nvPr>
        </p:nvSpPr>
        <p:spPr/>
        <p:txBody>
          <a:bodyPr>
            <a:normAutofit fontScale="90000" lnSpcReduction="20000"/>
          </a:bodyPr>
          <a:lstStyle/>
          <a:p>
            <a:r>
              <a:rPr lang="en-US" dirty="0"/>
              <a:t>Definition- Counselling is a helping process where one person explicitly and purposefully gives his time ,attention and skills to assist a client to explore the situation, identify and act upon solutions within the limitations of their given environment. </a:t>
            </a:r>
          </a:p>
          <a:p>
            <a:r>
              <a:rPr lang="en-US" dirty="0"/>
              <a:t>Its an enabling process designed to help an </a:t>
            </a:r>
            <a:r>
              <a:rPr lang="en-US" dirty="0" smtClean="0"/>
              <a:t>individual </a:t>
            </a:r>
            <a:r>
              <a:rPr lang="en-US" dirty="0"/>
              <a:t>with his life  and grow to greater maturity through learning to take responsibility and making decisions for himself.</a:t>
            </a:r>
          </a:p>
          <a:p>
            <a:endParaRPr lang="en-US" dirty="0"/>
          </a:p>
          <a:p>
            <a:r>
              <a:rPr lang="en-US" dirty="0"/>
              <a:t>It’s a helping relationship which includes:</a:t>
            </a:r>
          </a:p>
          <a:p>
            <a:pPr>
              <a:buFont typeface="Wingdings" panose="05000000000000000000" pitchFamily="2" charset="2"/>
              <a:buChar char="§"/>
            </a:pPr>
            <a:r>
              <a:rPr lang="en-US" dirty="0"/>
              <a:t>-Someone seeking help.</a:t>
            </a:r>
          </a:p>
          <a:p>
            <a:pPr>
              <a:buFont typeface="Wingdings" panose="05000000000000000000" pitchFamily="2" charset="2"/>
              <a:buChar char="§"/>
            </a:pPr>
            <a:r>
              <a:rPr lang="en-US" dirty="0"/>
              <a:t>Someone willing to help.</a:t>
            </a:r>
          </a:p>
          <a:p>
            <a:pPr>
              <a:buFont typeface="Wingdings" panose="05000000000000000000" pitchFamily="2" charset="2"/>
              <a:buChar char="§"/>
            </a:pPr>
            <a:r>
              <a:rPr lang="en-US" dirty="0"/>
              <a:t>Capable or trained to help.</a:t>
            </a:r>
          </a:p>
          <a:p>
            <a:pPr>
              <a:buFont typeface="Wingdings" panose="05000000000000000000" pitchFamily="2" charset="2"/>
              <a:buChar char="§"/>
            </a:pPr>
            <a:r>
              <a:rPr lang="en-US" dirty="0"/>
              <a:t>In a setting that permits help to be given and received.</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
          <p:cNvSpPr>
            <a:spLocks noGrp="1"/>
          </p:cNvSpPr>
          <p:nvPr>
            <p:ph type="title"/>
          </p:nvPr>
        </p:nvSpPr>
        <p:spPr/>
        <p:txBody>
          <a:bodyPr/>
          <a:lstStyle/>
          <a:p>
            <a:r>
              <a:rPr lang="en-US" dirty="0" smtClean="0">
                <a:solidFill>
                  <a:schemeClr val="accent2"/>
                </a:solidFill>
              </a:rPr>
              <a:t>COUNSELLING IS NOT</a:t>
            </a:r>
            <a:endParaRPr lang="en-US" dirty="0">
              <a:solidFill>
                <a:schemeClr val="accent2"/>
              </a:solidFill>
            </a:endParaRPr>
          </a:p>
        </p:txBody>
      </p:sp>
      <p:sp>
        <p:nvSpPr>
          <p:cNvPr id="1048653" name="Content Placeholder 2"/>
          <p:cNvSpPr>
            <a:spLocks noGrp="1"/>
          </p:cNvSpPr>
          <p:nvPr>
            <p:ph idx="1"/>
          </p:nvPr>
        </p:nvSpPr>
        <p:spPr/>
        <p:txBody>
          <a:bodyPr/>
          <a:lstStyle/>
          <a:p>
            <a:r>
              <a:rPr lang="en-US" dirty="0" smtClean="0"/>
              <a:t>Giving information</a:t>
            </a:r>
          </a:p>
          <a:p>
            <a:r>
              <a:rPr lang="en-US" dirty="0" smtClean="0"/>
              <a:t>Giving advice.</a:t>
            </a:r>
          </a:p>
          <a:p>
            <a:r>
              <a:rPr lang="en-US" dirty="0" smtClean="0"/>
              <a:t>Persuading, threatening, or compelling without use of physical force.</a:t>
            </a:r>
          </a:p>
          <a:p>
            <a:r>
              <a:rPr lang="en-US" dirty="0" smtClean="0"/>
              <a:t>Counselling is not selection and assignment of  individuals to jobs.</a:t>
            </a:r>
          </a:p>
          <a:p>
            <a:r>
              <a:rPr lang="en-US" dirty="0" smtClean="0"/>
              <a:t>Counselling is not interviewing.</a:t>
            </a:r>
          </a:p>
          <a:p>
            <a:r>
              <a:rPr lang="en-US" dirty="0" smtClean="0"/>
              <a:t>Giving solutions.</a:t>
            </a:r>
          </a:p>
          <a:p>
            <a:r>
              <a:rPr lang="en-US" dirty="0" smtClean="0"/>
              <a:t>Getting emotionally involved.</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
          <p:cNvSpPr>
            <a:spLocks noGrp="1"/>
          </p:cNvSpPr>
          <p:nvPr>
            <p:ph type="title"/>
          </p:nvPr>
        </p:nvSpPr>
        <p:spPr/>
        <p:txBody>
          <a:bodyPr/>
          <a:lstStyle/>
          <a:p>
            <a:r>
              <a:rPr lang="en-US" dirty="0" smtClean="0">
                <a:solidFill>
                  <a:schemeClr val="accent1">
                    <a:lumMod val="60000"/>
                    <a:lumOff val="40000"/>
                  </a:schemeClr>
                </a:solidFill>
              </a:rPr>
              <a:t>Scope of counselling services</a:t>
            </a:r>
            <a:endParaRPr lang="en-US" dirty="0">
              <a:solidFill>
                <a:schemeClr val="accent1">
                  <a:lumMod val="60000"/>
                  <a:lumOff val="40000"/>
                </a:schemeClr>
              </a:solidFill>
            </a:endParaRPr>
          </a:p>
        </p:txBody>
      </p:sp>
      <p:sp>
        <p:nvSpPr>
          <p:cNvPr id="1048655" name="Content Placeholder 2"/>
          <p:cNvSpPr>
            <a:spLocks noGrp="1"/>
          </p:cNvSpPr>
          <p:nvPr>
            <p:ph idx="1"/>
          </p:nvPr>
        </p:nvSpPr>
        <p:spPr/>
        <p:txBody>
          <a:bodyPr>
            <a:normAutofit fontScale="95000" lnSpcReduction="20000"/>
          </a:bodyPr>
          <a:lstStyle/>
          <a:p>
            <a:r>
              <a:rPr lang="en-US" dirty="0" smtClean="0"/>
              <a:t>Help in selection of educational courses, profitable occupation, job placement.</a:t>
            </a:r>
          </a:p>
          <a:p>
            <a:r>
              <a:rPr lang="en-US" dirty="0" smtClean="0"/>
              <a:t>Maintenance of mental health.</a:t>
            </a:r>
          </a:p>
          <a:p>
            <a:r>
              <a:rPr lang="en-US" dirty="0" smtClean="0"/>
              <a:t>Improvement of study skills.</a:t>
            </a:r>
          </a:p>
          <a:p>
            <a:r>
              <a:rPr lang="en-US" dirty="0" smtClean="0"/>
              <a:t>Help individuals reach their maximum efficiency or potential.</a:t>
            </a:r>
          </a:p>
          <a:p>
            <a:r>
              <a:rPr lang="en-US" dirty="0" smtClean="0"/>
              <a:t>Handling discipline cases.</a:t>
            </a:r>
          </a:p>
          <a:p>
            <a:r>
              <a:rPr lang="en-US" dirty="0" smtClean="0"/>
              <a:t>Helping student choose vocational objectives</a:t>
            </a:r>
          </a:p>
          <a:p>
            <a:r>
              <a:rPr lang="en-US" dirty="0" smtClean="0"/>
              <a:t>Concern about academic progress.</a:t>
            </a:r>
          </a:p>
          <a:p>
            <a:r>
              <a:rPr lang="en-US" dirty="0" smtClean="0"/>
              <a:t>Problems of the family ,social, personal, moral, marital and many more.</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
          <p:cNvSpPr>
            <a:spLocks noGrp="1"/>
          </p:cNvSpPr>
          <p:nvPr>
            <p:ph type="title"/>
          </p:nvPr>
        </p:nvSpPr>
        <p:spPr/>
        <p:txBody>
          <a:bodyPr/>
          <a:lstStyle/>
          <a:p>
            <a:r>
              <a:rPr lang="en-US" dirty="0" smtClean="0">
                <a:solidFill>
                  <a:schemeClr val="accent1">
                    <a:lumMod val="60000"/>
                    <a:lumOff val="40000"/>
                  </a:schemeClr>
                </a:solidFill>
              </a:rPr>
              <a:t>Counseling cont.</a:t>
            </a:r>
            <a:endParaRPr lang="en-US" dirty="0">
              <a:solidFill>
                <a:schemeClr val="accent1">
                  <a:lumMod val="60000"/>
                  <a:lumOff val="40000"/>
                </a:schemeClr>
              </a:solidFill>
            </a:endParaRPr>
          </a:p>
        </p:txBody>
      </p:sp>
      <p:sp>
        <p:nvSpPr>
          <p:cNvPr id="1048657" name="Content Placeholder 2"/>
          <p:cNvSpPr>
            <a:spLocks noGrp="1"/>
          </p:cNvSpPr>
          <p:nvPr>
            <p:ph idx="1"/>
          </p:nvPr>
        </p:nvSpPr>
        <p:spPr/>
        <p:txBody>
          <a:bodyPr/>
          <a:lstStyle/>
          <a:p>
            <a:r>
              <a:rPr lang="en-US" dirty="0" smtClean="0"/>
              <a:t>Involves counselor and counselee.</a:t>
            </a:r>
          </a:p>
          <a:p>
            <a:r>
              <a:rPr lang="en-US" dirty="0" smtClean="0"/>
              <a:t>Avoid judgmental incidences.</a:t>
            </a:r>
          </a:p>
          <a:p>
            <a:r>
              <a:rPr lang="en-US" dirty="0" smtClean="0"/>
              <a:t>One should not give solutions but help the client make choices.</a:t>
            </a:r>
          </a:p>
          <a:p>
            <a:r>
              <a:rPr lang="en-US" dirty="0" smtClean="0"/>
              <a:t>Don’t get emotionally involved.</a:t>
            </a:r>
          </a:p>
          <a:p>
            <a:r>
              <a:rPr lang="en-US" dirty="0" smtClean="0"/>
              <a:t>Solving a clients problems makes him have more problems. </a:t>
            </a:r>
          </a:p>
          <a:p>
            <a:r>
              <a:rPr lang="en-US" dirty="0" smtClean="0"/>
              <a:t>Don’t make yourself a reference.</a:t>
            </a:r>
          </a:p>
          <a:p>
            <a:r>
              <a:rPr lang="en-US" dirty="0" smtClean="0"/>
              <a:t>Don’t judge your clients problems from your own point of view.</a:t>
            </a:r>
          </a:p>
          <a:p>
            <a:r>
              <a:rPr lang="en-US" dirty="0" smtClean="0"/>
              <a:t>Counselling is a psychotherapy.</a:t>
            </a:r>
          </a:p>
          <a:p>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
          <p:cNvSpPr>
            <a:spLocks noGrp="1"/>
          </p:cNvSpPr>
          <p:nvPr>
            <p:ph type="title"/>
          </p:nvPr>
        </p:nvSpPr>
        <p:spPr/>
        <p:txBody>
          <a:bodyPr/>
          <a:lstStyle/>
          <a:p>
            <a:r>
              <a:rPr lang="en-US" dirty="0"/>
              <a:t>The purpose of counseling</a:t>
            </a:r>
          </a:p>
        </p:txBody>
      </p:sp>
      <p:sp>
        <p:nvSpPr>
          <p:cNvPr id="1048659" name="Content Placeholder 2"/>
          <p:cNvSpPr>
            <a:spLocks noGrp="1"/>
          </p:cNvSpPr>
          <p:nvPr>
            <p:ph idx="1"/>
          </p:nvPr>
        </p:nvSpPr>
        <p:spPr/>
        <p:txBody>
          <a:bodyPr/>
          <a:lstStyle/>
          <a:p>
            <a:r>
              <a:rPr lang="en-US" dirty="0">
                <a:latin typeface="Times New Roman" pitchFamily="18" charset="0"/>
                <a:cs typeface="Times New Roman" pitchFamily="18" charset="0"/>
              </a:rPr>
              <a:t>To help them understand the problems they are experiencing, find answers and coping mechanisms</a:t>
            </a:r>
          </a:p>
          <a:p>
            <a:r>
              <a:rPr lang="en-US" dirty="0">
                <a:latin typeface="Times New Roman" pitchFamily="18" charset="0"/>
                <a:cs typeface="Times New Roman" pitchFamily="18" charset="0"/>
              </a:rPr>
              <a:t>Give them information they are lacking to solve problems</a:t>
            </a:r>
          </a:p>
          <a:p>
            <a:r>
              <a:rPr lang="en-US" dirty="0">
                <a:latin typeface="Times New Roman" pitchFamily="18" charset="0"/>
                <a:cs typeface="Times New Roman" pitchFamily="18" charset="0"/>
              </a:rPr>
              <a:t>Assist them to understand alternative approaches to solving the problems facing them</a:t>
            </a:r>
          </a:p>
          <a:p>
            <a:r>
              <a:rPr lang="en-US" dirty="0">
                <a:latin typeface="Times New Roman" pitchFamily="18" charset="0"/>
                <a:cs typeface="Times New Roman" pitchFamily="18" charset="0"/>
              </a:rPr>
              <a:t>Assist others who may be having similar problems</a:t>
            </a:r>
          </a:p>
          <a:p>
            <a:r>
              <a:rPr lang="en-US" dirty="0">
                <a:latin typeface="Times New Roman" pitchFamily="18" charset="0"/>
                <a:cs typeface="Times New Roman" pitchFamily="18" charset="0"/>
              </a:rPr>
              <a:t>Help them explore the problems and clarify conflicting issues</a:t>
            </a:r>
          </a:p>
          <a:p>
            <a:r>
              <a:rPr lang="en-US" dirty="0">
                <a:latin typeface="Times New Roman" pitchFamily="18" charset="0"/>
                <a:cs typeface="Times New Roman" pitchFamily="18" charset="0"/>
              </a:rPr>
              <a:t>Assist them to adjust to the problem or find better ways of coping/living with the problem</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en-US" b="1" dirty="0"/>
              <a:t>Definition of critical thinking</a:t>
            </a:r>
            <a:endParaRPr lang="en-US" dirty="0"/>
          </a:p>
        </p:txBody>
      </p:sp>
      <p:sp>
        <p:nvSpPr>
          <p:cNvPr id="1048609" name="Content Placeholder 2"/>
          <p:cNvSpPr>
            <a:spLocks noGrp="1"/>
          </p:cNvSpPr>
          <p:nvPr>
            <p:ph idx="1"/>
          </p:nvPr>
        </p:nvSpPr>
        <p:spPr/>
        <p:txBody>
          <a:bodyPr/>
          <a:lstStyle/>
          <a:p>
            <a:r>
              <a:rPr lang="en-US" dirty="0"/>
              <a:t>It is the ability to think clearly, rationally about what to do or what to believe. It includes the ability to engage in reflective independent thinking</a:t>
            </a:r>
          </a:p>
          <a:p>
            <a:r>
              <a:rPr lang="en-US" dirty="0"/>
              <a:t>It is the analysis of the thought, the assessment of the thought, the dispositions of the thought</a:t>
            </a:r>
          </a:p>
          <a:p>
            <a:r>
              <a:rPr lang="en-US" dirty="0"/>
              <a:t>It is self guided, self disciplined thinking which attempts to reason at the highest level of quality in a fair minded way.</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itle 1"/>
          <p:cNvSpPr>
            <a:spLocks noGrp="1"/>
          </p:cNvSpPr>
          <p:nvPr>
            <p:ph type="title"/>
          </p:nvPr>
        </p:nvSpPr>
        <p:spPr/>
        <p:txBody>
          <a:bodyPr/>
          <a:lstStyle/>
          <a:p>
            <a:r>
              <a:rPr lang="en-US" dirty="0"/>
              <a:t>Types of counseling</a:t>
            </a:r>
          </a:p>
        </p:txBody>
      </p:sp>
      <p:sp>
        <p:nvSpPr>
          <p:cNvPr id="1048661" name="Content Placeholder 2"/>
          <p:cNvSpPr>
            <a:spLocks noGrp="1"/>
          </p:cNvSpPr>
          <p:nvPr>
            <p:ph idx="1"/>
          </p:nvPr>
        </p:nvSpPr>
        <p:spPr/>
        <p:txBody>
          <a:bodyPr/>
          <a:lstStyle/>
          <a:p>
            <a:r>
              <a:rPr lang="en-US" dirty="0">
                <a:latin typeface="Times New Roman" pitchFamily="18" charset="0"/>
                <a:cs typeface="Times New Roman" pitchFamily="18" charset="0"/>
              </a:rPr>
              <a:t>Formal – provided by professionals trained in counseling e.g. professional counselors, psychologists, social workers and church ministers</a:t>
            </a:r>
          </a:p>
          <a:p>
            <a:pPr>
              <a:buNone/>
            </a:pP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Informal- provided by people and other professionals not trained in counseling e.g. nurses, doctors, teachers, lawyers and parents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1"/>
          <p:cNvSpPr>
            <a:spLocks noGrp="1"/>
          </p:cNvSpPr>
          <p:nvPr>
            <p:ph type="title"/>
          </p:nvPr>
        </p:nvSpPr>
        <p:spPr/>
        <p:txBody>
          <a:bodyPr/>
          <a:lstStyle/>
          <a:p>
            <a:r>
              <a:rPr lang="en-US" dirty="0"/>
              <a:t>Forms of counseling</a:t>
            </a:r>
          </a:p>
        </p:txBody>
      </p:sp>
      <p:sp>
        <p:nvSpPr>
          <p:cNvPr id="1048663" name="Content Placeholder 2"/>
          <p:cNvSpPr>
            <a:spLocks noGrp="1"/>
          </p:cNvSpPr>
          <p:nvPr>
            <p:ph idx="1"/>
          </p:nvPr>
        </p:nvSpPr>
        <p:spPr/>
        <p:txBody>
          <a:bodyPr/>
          <a:lstStyle/>
          <a:p>
            <a:r>
              <a:rPr lang="en-US" dirty="0">
                <a:latin typeface="Times New Roman" pitchFamily="18" charset="0"/>
                <a:cs typeface="Times New Roman" pitchFamily="18" charset="0"/>
              </a:rPr>
              <a:t>Individual counseling- involves counselor with one person</a:t>
            </a:r>
          </a:p>
          <a:p>
            <a:r>
              <a:rPr lang="en-US" dirty="0">
                <a:latin typeface="Times New Roman" pitchFamily="18" charset="0"/>
                <a:cs typeface="Times New Roman" pitchFamily="18" charset="0"/>
              </a:rPr>
              <a:t>Marital counseling- counselor with married couples. Helps them understand their problems and find solutions to their problems. Both partners must be available during counseling sessions</a:t>
            </a:r>
          </a:p>
          <a:p>
            <a:r>
              <a:rPr lang="en-US" dirty="0">
                <a:latin typeface="Times New Roman" pitchFamily="18" charset="0"/>
                <a:cs typeface="Times New Roman" pitchFamily="18" charset="0"/>
              </a:rPr>
              <a:t>Family counseling- counselor working with more than 2 members of a family at any given session, family counseling focuses on family issues and is conducted when all the family members concerned are present</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Title 1"/>
          <p:cNvSpPr>
            <a:spLocks noGrp="1"/>
          </p:cNvSpPr>
          <p:nvPr>
            <p:ph type="title"/>
          </p:nvPr>
        </p:nvSpPr>
        <p:spPr/>
        <p:txBody>
          <a:bodyPr/>
          <a:lstStyle/>
          <a:p>
            <a:r>
              <a:rPr lang="en-US" dirty="0"/>
              <a:t>Forms of counseling cont;-</a:t>
            </a:r>
          </a:p>
        </p:txBody>
      </p:sp>
      <p:sp>
        <p:nvSpPr>
          <p:cNvPr id="1048665" name="Content Placeholder 2"/>
          <p:cNvSpPr>
            <a:spLocks noGrp="1"/>
          </p:cNvSpPr>
          <p:nvPr>
            <p:ph idx="1"/>
          </p:nvPr>
        </p:nvSpPr>
        <p:spPr/>
        <p:txBody>
          <a:bodyPr/>
          <a:lstStyle/>
          <a:p>
            <a:r>
              <a:rPr lang="en-US" dirty="0">
                <a:latin typeface="Times New Roman" pitchFamily="18" charset="0"/>
                <a:cs typeface="Times New Roman" pitchFamily="18" charset="0"/>
              </a:rPr>
              <a:t>Student counseling;- concerned with helping the student to solve his problems pertaining to education</a:t>
            </a:r>
          </a:p>
          <a:p>
            <a:r>
              <a:rPr lang="en-US" dirty="0">
                <a:latin typeface="Times New Roman" pitchFamily="18" charset="0"/>
                <a:cs typeface="Times New Roman" pitchFamily="18" charset="0"/>
              </a:rPr>
              <a:t>Group counseling;- working to help people where peer group values are more important e.g. adolescents</a:t>
            </a:r>
          </a:p>
          <a:p>
            <a:r>
              <a:rPr lang="en-US" dirty="0">
                <a:latin typeface="Times New Roman" pitchFamily="18" charset="0"/>
                <a:cs typeface="Times New Roman" pitchFamily="18" charset="0"/>
              </a:rPr>
              <a:t>Behavioral counseling;- counseling to change specific and particular behavior and treat the behavioral disorders based on learning by ‘conditioning’</a:t>
            </a:r>
          </a:p>
          <a:p>
            <a:r>
              <a:rPr lang="en-US" dirty="0">
                <a:latin typeface="Times New Roman" pitchFamily="18" charset="0"/>
                <a:cs typeface="Times New Roman" pitchFamily="18" charset="0"/>
              </a:rPr>
              <a:t>Dietary counseling- about diet and nutritional needs</a:t>
            </a:r>
          </a:p>
          <a:p>
            <a:r>
              <a:rPr lang="en-US" dirty="0">
                <a:latin typeface="Times New Roman" pitchFamily="18" charset="0"/>
                <a:cs typeface="Times New Roman" pitchFamily="18" charset="0"/>
              </a:rPr>
              <a:t>Bereavement counseling;- helps on working through the phases of grief. It combines an opportunity for emotional release including the expression of despair and anger</a:t>
            </a:r>
          </a:p>
          <a:p>
            <a:endParaRPr lang="en-US"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itle 1"/>
          <p:cNvSpPr>
            <a:spLocks noGrp="1"/>
          </p:cNvSpPr>
          <p:nvPr>
            <p:ph type="title"/>
          </p:nvPr>
        </p:nvSpPr>
        <p:spPr/>
        <p:txBody>
          <a:bodyPr/>
          <a:lstStyle/>
          <a:p>
            <a:r>
              <a:rPr lang="en-US" dirty="0"/>
              <a:t>Forms of counseling cont;-</a:t>
            </a:r>
          </a:p>
        </p:txBody>
      </p:sp>
      <p:sp>
        <p:nvSpPr>
          <p:cNvPr id="1048667" name="Content Placeholder 2"/>
          <p:cNvSpPr>
            <a:spLocks noGrp="1"/>
          </p:cNvSpPr>
          <p:nvPr>
            <p:ph idx="1"/>
          </p:nvPr>
        </p:nvSpPr>
        <p:spPr/>
        <p:txBody>
          <a:bodyPr/>
          <a:lstStyle/>
          <a:p>
            <a:pPr>
              <a:buFont typeface="Wingdings" pitchFamily="2" charset="2"/>
              <a:buChar char="§"/>
            </a:pPr>
            <a:r>
              <a:rPr lang="en-US" dirty="0">
                <a:latin typeface="Times New Roman" pitchFamily="18" charset="0"/>
                <a:cs typeface="Times New Roman" pitchFamily="18" charset="0"/>
              </a:rPr>
              <a:t>Special group counseling- any group of people requiring counseling to enable them adjust better in their life e.g.</a:t>
            </a:r>
          </a:p>
          <a:p>
            <a:pPr>
              <a:buFont typeface="Wingdings" pitchFamily="2" charset="2"/>
              <a:buChar char="ü"/>
            </a:pPr>
            <a:endParaRPr lang="en-US" dirty="0">
              <a:latin typeface="Times New Roman" pitchFamily="18" charset="0"/>
              <a:cs typeface="Times New Roman" pitchFamily="18" charset="0"/>
            </a:endParaRPr>
          </a:p>
          <a:p>
            <a:pPr>
              <a:buFont typeface="Wingdings" pitchFamily="2" charset="2"/>
              <a:buChar char="ü"/>
            </a:pPr>
            <a:r>
              <a:rPr lang="en-US" dirty="0">
                <a:latin typeface="Times New Roman" pitchFamily="18" charset="0"/>
                <a:cs typeface="Times New Roman" pitchFamily="18" charset="0"/>
              </a:rPr>
              <a:t> drugs and substance abusers</a:t>
            </a:r>
          </a:p>
          <a:p>
            <a:pPr>
              <a:buFont typeface="Wingdings" pitchFamily="2" charset="2"/>
              <a:buChar char="ü"/>
            </a:pPr>
            <a:r>
              <a:rPr lang="en-US" dirty="0">
                <a:latin typeface="Times New Roman" pitchFamily="18" charset="0"/>
                <a:cs typeface="Times New Roman" pitchFamily="18" charset="0"/>
              </a:rPr>
              <a:t> rape victims and abusers</a:t>
            </a:r>
          </a:p>
          <a:p>
            <a:pPr>
              <a:buFont typeface="Wingdings" pitchFamily="2" charset="2"/>
              <a:buChar char="ü"/>
            </a:pPr>
            <a:r>
              <a:rPr lang="en-US" dirty="0">
                <a:latin typeface="Times New Roman" pitchFamily="18" charset="0"/>
                <a:cs typeface="Times New Roman" pitchFamily="18" charset="0"/>
              </a:rPr>
              <a:t> HIV/AIDs infected and affected people</a:t>
            </a:r>
          </a:p>
          <a:p>
            <a:pPr>
              <a:buFont typeface="Wingdings" pitchFamily="2" charset="2"/>
              <a:buChar char="ü"/>
            </a:pPr>
            <a:r>
              <a:rPr lang="en-US" dirty="0">
                <a:latin typeface="Times New Roman" pitchFamily="18" charset="0"/>
                <a:cs typeface="Times New Roman" pitchFamily="18" charset="0"/>
              </a:rPr>
              <a:t> terminally ill people of all categories</a:t>
            </a:r>
          </a:p>
          <a:p>
            <a:pPr>
              <a:buFont typeface="Wingdings" pitchFamily="2" charset="2"/>
              <a:buChar char="ü"/>
            </a:pPr>
            <a:r>
              <a:rPr lang="en-US" dirty="0">
                <a:latin typeface="Times New Roman" pitchFamily="18" charset="0"/>
                <a:cs typeface="Times New Roman" pitchFamily="18" charset="0"/>
              </a:rPr>
              <a:t> families/ individuals with handicapped persons/ blind/ deaf and or retarded persons</a:t>
            </a:r>
          </a:p>
          <a:p>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itle 1"/>
          <p:cNvSpPr>
            <a:spLocks noGrp="1"/>
          </p:cNvSpPr>
          <p:nvPr>
            <p:ph type="title"/>
          </p:nvPr>
        </p:nvSpPr>
        <p:spPr/>
        <p:txBody>
          <a:bodyPr/>
          <a:lstStyle/>
          <a:p>
            <a:r>
              <a:rPr lang="en-US" dirty="0" smtClean="0"/>
              <a:t>Special group counselling cont.</a:t>
            </a:r>
            <a:endParaRPr lang="en-US" dirty="0"/>
          </a:p>
        </p:txBody>
      </p:sp>
      <p:sp>
        <p:nvSpPr>
          <p:cNvPr id="1048669" name="Content Placeholder 2"/>
          <p:cNvSpPr>
            <a:spLocks noGrp="1"/>
          </p:cNvSpPr>
          <p:nvPr>
            <p:ph idx="1"/>
          </p:nvPr>
        </p:nvSpPr>
        <p:spPr/>
        <p:txBody>
          <a:bodyPr/>
          <a:lstStyle/>
          <a:p>
            <a:pPr>
              <a:buFont typeface="Wingdings" pitchFamily="2" charset="2"/>
              <a:buChar char="ü"/>
            </a:pPr>
            <a:r>
              <a:rPr lang="en-US" dirty="0">
                <a:latin typeface="Times New Roman" pitchFamily="18" charset="0"/>
                <a:cs typeface="Times New Roman" pitchFamily="18" charset="0"/>
              </a:rPr>
              <a:t>divorce/ separated/marital or family disputes</a:t>
            </a:r>
          </a:p>
          <a:p>
            <a:pPr>
              <a:buFont typeface="Wingdings" pitchFamily="2" charset="2"/>
              <a:buChar char="ü"/>
            </a:pPr>
            <a:r>
              <a:rPr lang="en-US" dirty="0">
                <a:latin typeface="Times New Roman" pitchFamily="18" charset="0"/>
                <a:cs typeface="Times New Roman" pitchFamily="18" charset="0"/>
              </a:rPr>
              <a:t> those who need abortion or have procured abortion</a:t>
            </a:r>
          </a:p>
          <a:p>
            <a:pPr>
              <a:buFont typeface="Wingdings" pitchFamily="2" charset="2"/>
              <a:buChar char="ü"/>
            </a:pPr>
            <a:r>
              <a:rPr lang="en-US" dirty="0">
                <a:latin typeface="Times New Roman" pitchFamily="18" charset="0"/>
                <a:cs typeface="Times New Roman" pitchFamily="18" charset="0"/>
              </a:rPr>
              <a:t>  those with sex difficulties/ impotence, reproductive health and family planning assistance</a:t>
            </a:r>
          </a:p>
          <a:p>
            <a:pPr>
              <a:buFont typeface="Wingdings" pitchFamily="2" charset="2"/>
              <a:buChar char="ü"/>
            </a:pPr>
            <a:r>
              <a:rPr lang="en-US" dirty="0">
                <a:latin typeface="Times New Roman" pitchFamily="18" charset="0"/>
                <a:cs typeface="Times New Roman" pitchFamily="18" charset="0"/>
              </a:rPr>
              <a:t>  retirees, </a:t>
            </a:r>
            <a:r>
              <a:rPr lang="en-US" dirty="0" smtClean="0">
                <a:latin typeface="Times New Roman" pitchFamily="18" charset="0"/>
                <a:cs typeface="Times New Roman" pitchFamily="18" charset="0"/>
              </a:rPr>
              <a:t>retrenchies.</a:t>
            </a:r>
            <a:endParaRPr lang="en-US"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Title 1"/>
          <p:cNvSpPr>
            <a:spLocks noGrp="1"/>
          </p:cNvSpPr>
          <p:nvPr>
            <p:ph type="title"/>
          </p:nvPr>
        </p:nvSpPr>
        <p:spPr>
          <a:xfrm>
            <a:off x="773432" y="406419"/>
            <a:ext cx="9404723" cy="1400530"/>
          </a:xfrm>
        </p:spPr>
        <p:txBody>
          <a:bodyPr/>
          <a:lstStyle/>
          <a:p>
            <a:r>
              <a:rPr lang="en-US" dirty="0" smtClean="0">
                <a:solidFill>
                  <a:schemeClr val="accent1">
                    <a:lumMod val="60000"/>
                    <a:lumOff val="40000"/>
                  </a:schemeClr>
                </a:solidFill>
              </a:rPr>
              <a:t>Various counselling Approaches.</a:t>
            </a:r>
            <a:endParaRPr lang="en-US" dirty="0">
              <a:solidFill>
                <a:schemeClr val="accent1">
                  <a:lumMod val="60000"/>
                  <a:lumOff val="40000"/>
                </a:schemeClr>
              </a:solidFill>
            </a:endParaRPr>
          </a:p>
        </p:txBody>
      </p:sp>
      <p:sp>
        <p:nvSpPr>
          <p:cNvPr id="1048671" name="Content Placeholder 2"/>
          <p:cNvSpPr>
            <a:spLocks noGrp="1"/>
          </p:cNvSpPr>
          <p:nvPr>
            <p:ph idx="1"/>
          </p:nvPr>
        </p:nvSpPr>
        <p:spPr>
          <a:xfrm>
            <a:off x="1002522" y="2006620"/>
            <a:ext cx="8946541" cy="4195481"/>
          </a:xfrm>
        </p:spPr>
        <p:txBody>
          <a:bodyPr>
            <a:normAutofit fontScale="95000" lnSpcReduction="20000"/>
          </a:bodyPr>
          <a:lstStyle/>
          <a:p>
            <a:r>
              <a:rPr lang="en-US" dirty="0" smtClean="0"/>
              <a:t>Psychoanalytic approach</a:t>
            </a:r>
          </a:p>
          <a:p>
            <a:r>
              <a:rPr lang="en-US" dirty="0" smtClean="0"/>
              <a:t>Humanistic approach.</a:t>
            </a:r>
          </a:p>
          <a:p>
            <a:r>
              <a:rPr lang="en-US" dirty="0" smtClean="0"/>
              <a:t>Behavioral approach.</a:t>
            </a:r>
          </a:p>
          <a:p>
            <a:r>
              <a:rPr lang="en-US" dirty="0" smtClean="0"/>
              <a:t>Client centered approach.</a:t>
            </a:r>
          </a:p>
          <a:p>
            <a:endParaRPr lang="en-US" dirty="0"/>
          </a:p>
          <a:p>
            <a:pPr marL="0" indent="0">
              <a:buNone/>
            </a:pPr>
            <a:r>
              <a:rPr lang="en-US" dirty="0" smtClean="0">
                <a:solidFill>
                  <a:schemeClr val="accent1">
                    <a:lumMod val="60000"/>
                    <a:lumOff val="40000"/>
                  </a:schemeClr>
                </a:solidFill>
              </a:rPr>
              <a:t>ROLES OF A COUNSELLOR.</a:t>
            </a:r>
          </a:p>
          <a:p>
            <a:pPr>
              <a:buFont typeface="Arial" panose="020B0604020202020204" pitchFamily="34" charset="0"/>
              <a:buChar char="•"/>
            </a:pPr>
            <a:r>
              <a:rPr lang="en-US" dirty="0" smtClean="0"/>
              <a:t>Help in behavior change.</a:t>
            </a:r>
          </a:p>
          <a:p>
            <a:pPr>
              <a:buFont typeface="Arial" panose="020B0604020202020204" pitchFamily="34" charset="0"/>
              <a:buChar char="•"/>
            </a:pPr>
            <a:r>
              <a:rPr lang="en-US" dirty="0" smtClean="0"/>
              <a:t>Help the client explore and bring out their feelings.</a:t>
            </a:r>
          </a:p>
          <a:p>
            <a:pPr>
              <a:buFont typeface="Arial" panose="020B0604020202020204" pitchFamily="34" charset="0"/>
              <a:buChar cha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itle 1"/>
          <p:cNvSpPr>
            <a:spLocks noGrp="1"/>
          </p:cNvSpPr>
          <p:nvPr>
            <p:ph type="title"/>
          </p:nvPr>
        </p:nvSpPr>
        <p:spPr/>
        <p:txBody>
          <a:bodyPr/>
          <a:lstStyle/>
          <a:p>
            <a:r>
              <a:rPr lang="en-US" dirty="0" smtClean="0">
                <a:solidFill>
                  <a:srgbClr val="00B050"/>
                </a:solidFill>
              </a:rPr>
              <a:t>Counselling skills.</a:t>
            </a:r>
            <a:endParaRPr lang="en-US" dirty="0">
              <a:solidFill>
                <a:srgbClr val="00B050"/>
              </a:solidFill>
            </a:endParaRPr>
          </a:p>
        </p:txBody>
      </p:sp>
      <p:sp>
        <p:nvSpPr>
          <p:cNvPr id="1048673" name="Content Placeholder 2"/>
          <p:cNvSpPr>
            <a:spLocks noGrp="1"/>
          </p:cNvSpPr>
          <p:nvPr>
            <p:ph idx="1"/>
          </p:nvPr>
        </p:nvSpPr>
        <p:spPr/>
        <p:txBody>
          <a:bodyPr>
            <a:normAutofit fontScale="90000" lnSpcReduction="10000"/>
          </a:bodyPr>
          <a:lstStyle/>
          <a:p>
            <a:r>
              <a:rPr lang="en-US" dirty="0" smtClean="0"/>
              <a:t>A counsellor must realize he is a person.</a:t>
            </a:r>
          </a:p>
          <a:p>
            <a:r>
              <a:rPr lang="en-US" dirty="0" smtClean="0"/>
              <a:t>He must know his weaknesses.</a:t>
            </a:r>
          </a:p>
          <a:p>
            <a:r>
              <a:rPr lang="en-US" dirty="0" smtClean="0"/>
              <a:t>He must appreciate that as a person he is part of the process of therapy.</a:t>
            </a:r>
          </a:p>
          <a:p>
            <a:r>
              <a:rPr lang="en-US" dirty="0" smtClean="0"/>
              <a:t>Counselling is a therapy and changing our client is worthy.</a:t>
            </a:r>
          </a:p>
          <a:p>
            <a:endParaRPr lang="en-US" dirty="0"/>
          </a:p>
          <a:p>
            <a:pPr marL="0" indent="0">
              <a:buNone/>
            </a:pPr>
            <a:r>
              <a:rPr lang="en-US" sz="3000" dirty="0" smtClean="0">
                <a:solidFill>
                  <a:srgbClr val="00B050"/>
                </a:solidFill>
              </a:rPr>
              <a:t>Levels of counselling</a:t>
            </a:r>
          </a:p>
          <a:p>
            <a:r>
              <a:rPr lang="en-US" dirty="0" smtClean="0"/>
              <a:t>Informal counselling-any helping relationship by a responsible person.</a:t>
            </a:r>
          </a:p>
          <a:p>
            <a:r>
              <a:rPr lang="en-US" dirty="0" smtClean="0"/>
              <a:t>Non specialized counselling-provided by professionals</a:t>
            </a:r>
          </a:p>
          <a:p>
            <a:r>
              <a:rPr lang="en-US" dirty="0" smtClean="0"/>
              <a:t>Professional counselling-Done by a counselor specially trained in specific line.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Title 1"/>
          <p:cNvSpPr>
            <a:spLocks noGrp="1"/>
          </p:cNvSpPr>
          <p:nvPr>
            <p:ph type="title"/>
          </p:nvPr>
        </p:nvSpPr>
        <p:spPr/>
        <p:txBody>
          <a:bodyPr/>
          <a:lstStyle/>
          <a:p>
            <a:r>
              <a:rPr lang="en-US" dirty="0" smtClean="0">
                <a:solidFill>
                  <a:srgbClr val="00B0F0"/>
                </a:solidFill>
              </a:rPr>
              <a:t>Personal characteristics of an effective counsellor.</a:t>
            </a:r>
            <a:endParaRPr lang="en-US" dirty="0">
              <a:solidFill>
                <a:srgbClr val="00B0F0"/>
              </a:solidFill>
            </a:endParaRPr>
          </a:p>
        </p:txBody>
      </p:sp>
      <p:sp>
        <p:nvSpPr>
          <p:cNvPr id="1048675" name="Content Placeholder 2"/>
          <p:cNvSpPr>
            <a:spLocks noGrp="1"/>
          </p:cNvSpPr>
          <p:nvPr>
            <p:ph idx="1"/>
          </p:nvPr>
        </p:nvSpPr>
        <p:spPr/>
        <p:txBody>
          <a:bodyPr>
            <a:normAutofit fontScale="85000" lnSpcReduction="10000"/>
          </a:bodyPr>
          <a:lstStyle/>
          <a:p>
            <a:r>
              <a:rPr lang="en-US" dirty="0" smtClean="0"/>
              <a:t>Must have personal identity.</a:t>
            </a:r>
          </a:p>
          <a:p>
            <a:r>
              <a:rPr lang="en-US" dirty="0" smtClean="0"/>
              <a:t>Respect and appreciate themselves</a:t>
            </a:r>
          </a:p>
          <a:p>
            <a:r>
              <a:rPr lang="en-US" dirty="0" smtClean="0"/>
              <a:t>Be open to change, willing to adopt new things.</a:t>
            </a:r>
          </a:p>
          <a:p>
            <a:r>
              <a:rPr lang="en-US" dirty="0" smtClean="0"/>
              <a:t>Make choices that affect their lives.</a:t>
            </a:r>
          </a:p>
          <a:p>
            <a:r>
              <a:rPr lang="en-US" dirty="0" smtClean="0"/>
              <a:t>Have a sense of humor.</a:t>
            </a:r>
          </a:p>
          <a:p>
            <a:r>
              <a:rPr lang="en-US" dirty="0" smtClean="0"/>
              <a:t>Make mistakes and willing to admit.</a:t>
            </a:r>
          </a:p>
          <a:p>
            <a:r>
              <a:rPr lang="en-US" dirty="0" smtClean="0"/>
              <a:t>Appreciate the influence of culture.</a:t>
            </a:r>
          </a:p>
          <a:p>
            <a:r>
              <a:rPr lang="en-US" dirty="0" smtClean="0"/>
              <a:t>Become deeply involved in others welfare.</a:t>
            </a:r>
          </a:p>
          <a:p>
            <a:r>
              <a:rPr lang="en-US" dirty="0" smtClean="0"/>
              <a:t>Derive success from improvement of clients.</a:t>
            </a:r>
          </a:p>
          <a:p>
            <a:r>
              <a:rPr lang="en-US" dirty="0" smtClean="0"/>
              <a:t>Able to maintain healthy </a:t>
            </a:r>
            <a:r>
              <a:rPr lang="en-US" dirty="0" err="1" smtClean="0"/>
              <a:t>bounderies</a:t>
            </a:r>
            <a:r>
              <a:rPr lang="en-US" dirty="0" smtClean="0"/>
              <a: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Title 1"/>
          <p:cNvSpPr>
            <a:spLocks noGrp="1"/>
          </p:cNvSpPr>
          <p:nvPr>
            <p:ph type="title"/>
          </p:nvPr>
        </p:nvSpPr>
        <p:spPr/>
        <p:txBody>
          <a:bodyPr/>
          <a:lstStyle/>
          <a:p>
            <a:r>
              <a:rPr lang="en-US" dirty="0" smtClean="0">
                <a:solidFill>
                  <a:srgbClr val="FF0000"/>
                </a:solidFill>
              </a:rPr>
              <a:t>Counsellors values</a:t>
            </a:r>
            <a:endParaRPr lang="en-US" dirty="0">
              <a:solidFill>
                <a:srgbClr val="FF0000"/>
              </a:solidFill>
            </a:endParaRPr>
          </a:p>
        </p:txBody>
      </p:sp>
      <p:sp>
        <p:nvSpPr>
          <p:cNvPr id="1048677" name="Content Placeholder 2"/>
          <p:cNvSpPr>
            <a:spLocks noGrp="1"/>
          </p:cNvSpPr>
          <p:nvPr>
            <p:ph idx="1"/>
          </p:nvPr>
        </p:nvSpPr>
        <p:spPr/>
        <p:txBody>
          <a:bodyPr>
            <a:normAutofit fontScale="95000" lnSpcReduction="20000"/>
          </a:bodyPr>
          <a:lstStyle/>
          <a:p>
            <a:r>
              <a:rPr lang="en-US" sz="2800" dirty="0" smtClean="0">
                <a:solidFill>
                  <a:srgbClr val="FF0000"/>
                </a:solidFill>
              </a:rPr>
              <a:t>Values influence the counselling and will determine the following:</a:t>
            </a:r>
          </a:p>
          <a:p>
            <a:pPr>
              <a:buFont typeface="Wingdings" panose="05000000000000000000" pitchFamily="2" charset="2"/>
              <a:buChar char="v"/>
            </a:pPr>
            <a:r>
              <a:rPr lang="en-US" dirty="0" smtClean="0"/>
              <a:t>Course of action.</a:t>
            </a:r>
          </a:p>
          <a:p>
            <a:pPr>
              <a:buFont typeface="Wingdings" panose="05000000000000000000" pitchFamily="2" charset="2"/>
              <a:buChar char="v"/>
            </a:pPr>
            <a:r>
              <a:rPr lang="en-US" dirty="0" smtClean="0"/>
              <a:t>How can you retain your values and allow the client choose his values.</a:t>
            </a:r>
          </a:p>
          <a:p>
            <a:pPr>
              <a:buFont typeface="Wingdings" panose="05000000000000000000" pitchFamily="2" charset="2"/>
              <a:buChar char="v"/>
            </a:pPr>
            <a:r>
              <a:rPr lang="en-US" dirty="0" smtClean="0"/>
              <a:t>Is it not justifiable for you to impose your values on others.</a:t>
            </a:r>
          </a:p>
          <a:p>
            <a:pPr>
              <a:buFont typeface="Wingdings" panose="05000000000000000000" pitchFamily="2" charset="2"/>
              <a:buChar char="v"/>
            </a:pPr>
            <a:r>
              <a:rPr lang="en-US" dirty="0" smtClean="0"/>
              <a:t>Be aware of sharp conflict with others over their values.</a:t>
            </a:r>
          </a:p>
          <a:p>
            <a:pPr>
              <a:buFont typeface="Wingdings" panose="05000000000000000000" pitchFamily="2" charset="2"/>
              <a:buChar char="v"/>
            </a:pPr>
            <a:r>
              <a:rPr lang="en-US" dirty="0" smtClean="0"/>
              <a:t>We need to know how to handle ourselves incase of conflict in values.</a:t>
            </a:r>
          </a:p>
          <a:p>
            <a:pPr>
              <a:buFont typeface="Wingdings" panose="05000000000000000000" pitchFamily="2" charset="2"/>
              <a:buChar char="v"/>
            </a:pPr>
            <a:r>
              <a:rPr lang="en-US" dirty="0" smtClean="0"/>
              <a:t>Use ethical consideration.</a:t>
            </a:r>
          </a:p>
          <a:p>
            <a:pPr>
              <a:buFont typeface="Wingdings" panose="05000000000000000000" pitchFamily="2" charset="2"/>
              <a:buChar char="v"/>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Title 1"/>
          <p:cNvSpPr>
            <a:spLocks noGrp="1"/>
          </p:cNvSpPr>
          <p:nvPr>
            <p:ph type="title"/>
          </p:nvPr>
        </p:nvSpPr>
        <p:spPr/>
        <p:txBody>
          <a:bodyPr/>
          <a:lstStyle/>
          <a:p>
            <a:r>
              <a:rPr lang="en-US" dirty="0" smtClean="0">
                <a:solidFill>
                  <a:schemeClr val="bg2">
                    <a:lumMod val="40000"/>
                    <a:lumOff val="60000"/>
                  </a:schemeClr>
                </a:solidFill>
              </a:rPr>
              <a:t>Dealing with conflict in individual values and consideration.</a:t>
            </a:r>
            <a:endParaRPr lang="en-US" dirty="0">
              <a:solidFill>
                <a:schemeClr val="bg2">
                  <a:lumMod val="40000"/>
                  <a:lumOff val="60000"/>
                </a:schemeClr>
              </a:solidFill>
            </a:endParaRPr>
          </a:p>
        </p:txBody>
      </p:sp>
      <p:sp>
        <p:nvSpPr>
          <p:cNvPr id="1048679" name="Content Placeholder 2"/>
          <p:cNvSpPr>
            <a:spLocks noGrp="1"/>
          </p:cNvSpPr>
          <p:nvPr>
            <p:ph idx="1"/>
          </p:nvPr>
        </p:nvSpPr>
        <p:spPr/>
        <p:txBody>
          <a:bodyPr>
            <a:normAutofit fontScale="95000" lnSpcReduction="20000"/>
          </a:bodyPr>
          <a:lstStyle/>
          <a:p>
            <a:r>
              <a:rPr lang="en-US" dirty="0" smtClean="0"/>
              <a:t>Understand how your culture influences your thinking and behavior.</a:t>
            </a:r>
          </a:p>
          <a:p>
            <a:r>
              <a:rPr lang="en-US" dirty="0" smtClean="0"/>
              <a:t>Identify the basic stereotypes that you have in gender ,culture and values.</a:t>
            </a:r>
          </a:p>
          <a:p>
            <a:r>
              <a:rPr lang="en-US" dirty="0" smtClean="0"/>
              <a:t>What is the level of flexibility you have when it comes to adopting other cultures.</a:t>
            </a:r>
          </a:p>
          <a:p>
            <a:endParaRPr lang="en-US" dirty="0"/>
          </a:p>
          <a:p>
            <a:pPr marL="0" indent="0">
              <a:buNone/>
            </a:pPr>
            <a:r>
              <a:rPr lang="en-US" sz="3200" dirty="0" smtClean="0">
                <a:solidFill>
                  <a:schemeClr val="bg2">
                    <a:lumMod val="40000"/>
                    <a:lumOff val="60000"/>
                  </a:schemeClr>
                </a:solidFill>
              </a:rPr>
              <a:t>Ethical legal issues in counselling.</a:t>
            </a:r>
          </a:p>
          <a:p>
            <a:pPr>
              <a:buFont typeface="Wingdings" panose="05000000000000000000" pitchFamily="2" charset="2"/>
              <a:buChar char="§"/>
            </a:pPr>
            <a:r>
              <a:rPr lang="en-US" dirty="0" smtClean="0"/>
              <a:t>Uphold public trust at high levels.</a:t>
            </a:r>
          </a:p>
          <a:p>
            <a:pPr>
              <a:buFont typeface="Wingdings" panose="05000000000000000000" pitchFamily="2" charset="2"/>
              <a:buChar char="§"/>
            </a:pPr>
            <a:r>
              <a:rPr lang="en-US" dirty="0" smtClean="0"/>
              <a:t>High level of training.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p:txBody>
          <a:bodyPr/>
          <a:lstStyle/>
          <a:p>
            <a:r>
              <a:rPr lang="en-US" b="1" dirty="0">
                <a:solidFill>
                  <a:schemeClr val="accent3">
                    <a:lumMod val="75000"/>
                  </a:schemeClr>
                </a:solidFill>
              </a:rPr>
              <a:t>Critical thinking</a:t>
            </a:r>
            <a:r>
              <a:rPr lang="en-US" dirty="0">
                <a:solidFill>
                  <a:schemeClr val="accent3">
                    <a:lumMod val="75000"/>
                  </a:schemeClr>
                </a:solidFill>
              </a:rPr>
              <a:t/>
            </a:r>
            <a:br>
              <a:rPr lang="en-US" dirty="0">
                <a:solidFill>
                  <a:schemeClr val="accent3">
                    <a:lumMod val="75000"/>
                  </a:schemeClr>
                </a:solidFill>
              </a:rPr>
            </a:br>
            <a:endParaRPr lang="en-US" dirty="0"/>
          </a:p>
        </p:txBody>
      </p:sp>
      <p:sp>
        <p:nvSpPr>
          <p:cNvPr id="1048611" name="Content Placeholder 2"/>
          <p:cNvSpPr>
            <a:spLocks noGrp="1"/>
          </p:cNvSpPr>
          <p:nvPr>
            <p:ph idx="1"/>
          </p:nvPr>
        </p:nvSpPr>
        <p:spPr/>
        <p:txBody>
          <a:bodyPr>
            <a:normAutofit fontScale="72500" lnSpcReduction="20000"/>
          </a:bodyPr>
          <a:lstStyle/>
          <a:p>
            <a:r>
              <a:rPr lang="en-US" dirty="0"/>
              <a:t>Involves determining the meaning and significance of what is observed or expressed and determining whether there is adequate justification to accept the conclusion as true.</a:t>
            </a:r>
          </a:p>
          <a:p>
            <a:r>
              <a:rPr lang="en-US" dirty="0"/>
              <a:t>Ideally universities should produce graduates who are independent minded (critical thinkers). </a:t>
            </a:r>
          </a:p>
          <a:p>
            <a:r>
              <a:rPr lang="en-US" dirty="0"/>
              <a:t>Psychologists and educationists have suggested the following as qualities of a good critical thinker:</a:t>
            </a:r>
          </a:p>
          <a:p>
            <a:pPr lvl="0">
              <a:buFont typeface="Courier New" panose="02070309020205020404" pitchFamily="49" charset="0"/>
              <a:buChar char="o"/>
            </a:pPr>
            <a:endParaRPr lang="en-US" dirty="0"/>
          </a:p>
          <a:p>
            <a:pPr marL="0" lvl="0" indent="0">
              <a:buNone/>
            </a:pPr>
            <a:r>
              <a:rPr lang="en-US" dirty="0"/>
              <a:t>   1.  Solve problems as they are. Do not pile assignments and hand them over well beyond the deadline.</a:t>
            </a:r>
          </a:p>
          <a:p>
            <a:pPr marL="0" lvl="0" indent="0">
              <a:buNone/>
            </a:pPr>
            <a:r>
              <a:rPr lang="en-US" dirty="0"/>
              <a:t>  2. They contribute immensely to the learning process by conducting research, reading and making notes.</a:t>
            </a:r>
          </a:p>
          <a:p>
            <a:pPr marL="0" lvl="0" indent="0">
              <a:buNone/>
            </a:pPr>
            <a:r>
              <a:rPr lang="en-US" dirty="0"/>
              <a:t>  3. They invite guest speakers or attend visiting professor’s/scholar’s presentations </a:t>
            </a:r>
          </a:p>
          <a:p>
            <a:pPr marL="0" lvl="0" indent="0">
              <a:buNone/>
            </a:pPr>
            <a:r>
              <a:rPr lang="en-US" dirty="0"/>
              <a:t>  4.  Good listeners as they listen to other people’s views critically and extract relevant points .</a:t>
            </a:r>
          </a:p>
          <a:p>
            <a:pPr marL="0" indent="0">
              <a:buNone/>
            </a:pPr>
            <a:r>
              <a:rPr lang="en-US" dirty="0"/>
              <a:t>  5. Weighs his/her contributions before making them.</a:t>
            </a:r>
          </a:p>
          <a:p>
            <a:pPr marL="0" indent="0">
              <a:buNone/>
            </a:pPr>
            <a:r>
              <a:rPr lang="en-US" dirty="0"/>
              <a:t>  6. Is an effective problem solver.</a:t>
            </a:r>
          </a:p>
          <a:p>
            <a:pPr lvl="0">
              <a:buFont typeface="Courier New" panose="02070309020205020404" pitchFamily="49" charset="0"/>
              <a:buChar char="o"/>
            </a:pPr>
            <a:endParaRPr lang="en-US" dirty="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Title 1"/>
          <p:cNvSpPr>
            <a:spLocks noGrp="1"/>
          </p:cNvSpPr>
          <p:nvPr>
            <p:ph type="title"/>
          </p:nvPr>
        </p:nvSpPr>
        <p:spPr/>
        <p:txBody>
          <a:bodyPr/>
          <a:lstStyle/>
          <a:p>
            <a:r>
              <a:rPr lang="en-US" dirty="0" smtClean="0">
                <a:solidFill>
                  <a:schemeClr val="accent1">
                    <a:lumMod val="60000"/>
                    <a:lumOff val="40000"/>
                  </a:schemeClr>
                </a:solidFill>
              </a:rPr>
              <a:t>Best practice  guidelines</a:t>
            </a:r>
            <a:br>
              <a:rPr lang="en-US" dirty="0" smtClean="0">
                <a:solidFill>
                  <a:schemeClr val="accent1">
                    <a:lumMod val="60000"/>
                    <a:lumOff val="40000"/>
                  </a:schemeClr>
                </a:solidFill>
              </a:rPr>
            </a:br>
            <a:r>
              <a:rPr lang="en-US" dirty="0" smtClean="0">
                <a:solidFill>
                  <a:schemeClr val="accent1">
                    <a:lumMod val="60000"/>
                    <a:lumOff val="40000"/>
                  </a:schemeClr>
                </a:solidFill>
              </a:rPr>
              <a:t>code of ethics.</a:t>
            </a:r>
            <a:endParaRPr lang="en-US" dirty="0">
              <a:solidFill>
                <a:schemeClr val="accent1">
                  <a:lumMod val="60000"/>
                  <a:lumOff val="40000"/>
                </a:schemeClr>
              </a:solidFill>
            </a:endParaRPr>
          </a:p>
        </p:txBody>
      </p:sp>
      <p:sp>
        <p:nvSpPr>
          <p:cNvPr id="1048681" name="Content Placeholder 2"/>
          <p:cNvSpPr>
            <a:spLocks noGrp="1"/>
          </p:cNvSpPr>
          <p:nvPr>
            <p:ph idx="1"/>
          </p:nvPr>
        </p:nvSpPr>
        <p:spPr/>
        <p:txBody>
          <a:bodyPr>
            <a:normAutofit fontScale="95000" lnSpcReduction="20000"/>
          </a:bodyPr>
          <a:lstStyle/>
          <a:p>
            <a:r>
              <a:rPr lang="en-US" dirty="0" smtClean="0"/>
              <a:t>Counselling relationship with </a:t>
            </a:r>
            <a:r>
              <a:rPr lang="en-US" dirty="0"/>
              <a:t>t</a:t>
            </a:r>
            <a:r>
              <a:rPr lang="en-US" dirty="0" smtClean="0"/>
              <a:t>he patient.</a:t>
            </a:r>
          </a:p>
          <a:p>
            <a:r>
              <a:rPr lang="en-US" dirty="0" smtClean="0"/>
              <a:t>Confidentiality and privileged communication and privacy.</a:t>
            </a:r>
          </a:p>
          <a:p>
            <a:r>
              <a:rPr lang="en-US" dirty="0" smtClean="0"/>
              <a:t>Professional responsibility.</a:t>
            </a:r>
          </a:p>
          <a:p>
            <a:r>
              <a:rPr lang="en-US" dirty="0" smtClean="0"/>
              <a:t>Relationship with other professional .</a:t>
            </a:r>
          </a:p>
          <a:p>
            <a:r>
              <a:rPr lang="en-US" dirty="0" smtClean="0"/>
              <a:t>Evaluation, assessment and interpretation.</a:t>
            </a:r>
          </a:p>
          <a:p>
            <a:r>
              <a:rPr lang="en-US" dirty="0" smtClean="0"/>
              <a:t>Supervision.</a:t>
            </a:r>
          </a:p>
          <a:p>
            <a:r>
              <a:rPr lang="en-US" dirty="0" smtClean="0"/>
              <a:t>Research and publication.</a:t>
            </a:r>
          </a:p>
          <a:p>
            <a:r>
              <a:rPr lang="en-US" dirty="0" smtClean="0"/>
              <a:t>Resolving ethical issues.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Title 1"/>
          <p:cNvSpPr>
            <a:spLocks noGrp="1"/>
          </p:cNvSpPr>
          <p:nvPr>
            <p:ph type="title"/>
          </p:nvPr>
        </p:nvSpPr>
        <p:spPr/>
        <p:txBody>
          <a:bodyPr/>
          <a:lstStyle/>
          <a:p>
            <a:r>
              <a:rPr lang="en-US" dirty="0" smtClean="0">
                <a:solidFill>
                  <a:schemeClr val="accent1">
                    <a:lumMod val="60000"/>
                    <a:lumOff val="40000"/>
                  </a:schemeClr>
                </a:solidFill>
              </a:rPr>
              <a:t>Making decision.</a:t>
            </a:r>
            <a:endParaRPr lang="en-US" dirty="0">
              <a:solidFill>
                <a:schemeClr val="accent1">
                  <a:lumMod val="60000"/>
                  <a:lumOff val="40000"/>
                </a:schemeClr>
              </a:solidFill>
            </a:endParaRPr>
          </a:p>
        </p:txBody>
      </p:sp>
      <p:sp>
        <p:nvSpPr>
          <p:cNvPr id="1048683" name="Content Placeholder 2"/>
          <p:cNvSpPr>
            <a:spLocks noGrp="1"/>
          </p:cNvSpPr>
          <p:nvPr>
            <p:ph idx="1"/>
          </p:nvPr>
        </p:nvSpPr>
        <p:spPr/>
        <p:txBody>
          <a:bodyPr>
            <a:normAutofit fontScale="95000" lnSpcReduction="20000"/>
          </a:bodyPr>
          <a:lstStyle/>
          <a:p>
            <a:r>
              <a:rPr lang="en-US" dirty="0" smtClean="0"/>
              <a:t>Always identify the problem.</a:t>
            </a:r>
          </a:p>
          <a:p>
            <a:r>
              <a:rPr lang="en-US" dirty="0" smtClean="0"/>
              <a:t>Apply code of ethics.</a:t>
            </a:r>
          </a:p>
          <a:p>
            <a:r>
              <a:rPr lang="en-US" dirty="0" smtClean="0"/>
              <a:t>Determine the nature of dilemma.</a:t>
            </a:r>
          </a:p>
          <a:p>
            <a:r>
              <a:rPr lang="en-US" dirty="0" smtClean="0"/>
              <a:t>Generate various course of actions.</a:t>
            </a:r>
          </a:p>
          <a:p>
            <a:r>
              <a:rPr lang="en-US" dirty="0" smtClean="0"/>
              <a:t>Look for each options and consequences.</a:t>
            </a:r>
          </a:p>
          <a:p>
            <a:r>
              <a:rPr lang="en-US" dirty="0" smtClean="0"/>
              <a:t>Course of action.</a:t>
            </a:r>
          </a:p>
          <a:p>
            <a:r>
              <a:rPr lang="en-US" dirty="0" smtClean="0"/>
              <a:t>Evaluate course of action.</a:t>
            </a:r>
          </a:p>
          <a:p>
            <a:r>
              <a:rPr lang="en-US" dirty="0" smtClean="0"/>
              <a:t>Implement course of action.</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1"/>
          <p:cNvSpPr>
            <a:spLocks noGrp="1"/>
          </p:cNvSpPr>
          <p:nvPr>
            <p:ph type="title"/>
          </p:nvPr>
        </p:nvSpPr>
        <p:spPr/>
        <p:txBody>
          <a:bodyPr/>
          <a:lstStyle/>
          <a:p>
            <a:r>
              <a:rPr lang="en-US" dirty="0" smtClean="0">
                <a:solidFill>
                  <a:schemeClr val="accent2">
                    <a:lumMod val="60000"/>
                    <a:lumOff val="40000"/>
                  </a:schemeClr>
                </a:solidFill>
              </a:rPr>
              <a:t>Issues faced by beginning counsellors.</a:t>
            </a:r>
            <a:endParaRPr lang="en-US" dirty="0">
              <a:solidFill>
                <a:schemeClr val="accent2">
                  <a:lumMod val="60000"/>
                  <a:lumOff val="40000"/>
                </a:schemeClr>
              </a:solidFill>
            </a:endParaRPr>
          </a:p>
        </p:txBody>
      </p:sp>
      <p:sp>
        <p:nvSpPr>
          <p:cNvPr id="1048685" name="Content Placeholder 2"/>
          <p:cNvSpPr>
            <a:spLocks noGrp="1"/>
          </p:cNvSpPr>
          <p:nvPr>
            <p:ph idx="1"/>
          </p:nvPr>
        </p:nvSpPr>
        <p:spPr/>
        <p:txBody>
          <a:bodyPr>
            <a:normAutofit fontScale="85000" lnSpcReduction="20000"/>
          </a:bodyPr>
          <a:lstStyle/>
          <a:p>
            <a:r>
              <a:rPr lang="en-US" dirty="0" smtClean="0"/>
              <a:t>Anxiety.</a:t>
            </a:r>
          </a:p>
          <a:p>
            <a:r>
              <a:rPr lang="en-US" dirty="0" smtClean="0"/>
              <a:t>Being undisclosing yourself.</a:t>
            </a:r>
          </a:p>
          <a:p>
            <a:r>
              <a:rPr lang="en-US" dirty="0" smtClean="0"/>
              <a:t>Perfectionism.</a:t>
            </a:r>
          </a:p>
          <a:p>
            <a:r>
              <a:rPr lang="en-US" dirty="0" smtClean="0"/>
              <a:t>Being honest about our limitation.</a:t>
            </a:r>
          </a:p>
          <a:p>
            <a:r>
              <a:rPr lang="en-US" dirty="0" smtClean="0"/>
              <a:t>Understanding silence.</a:t>
            </a:r>
          </a:p>
          <a:p>
            <a:r>
              <a:rPr lang="en-US" dirty="0" smtClean="0"/>
              <a:t>Dealing with demands from clients.</a:t>
            </a:r>
          </a:p>
          <a:p>
            <a:r>
              <a:rPr lang="en-US" dirty="0" smtClean="0"/>
              <a:t>Dealing with client without commitment.</a:t>
            </a:r>
          </a:p>
          <a:p>
            <a:r>
              <a:rPr lang="en-US" dirty="0" smtClean="0"/>
              <a:t>Tolerating ambiguity.</a:t>
            </a:r>
          </a:p>
          <a:p>
            <a:r>
              <a:rPr lang="en-US" dirty="0" smtClean="0"/>
              <a:t>Developing a sense of humor.</a:t>
            </a:r>
          </a:p>
          <a:p>
            <a:r>
              <a:rPr lang="en-US" dirty="0" smtClean="0"/>
              <a:t>Sharing responsibility with client.</a:t>
            </a:r>
          </a:p>
          <a:p>
            <a:r>
              <a:rPr lang="en-US" dirty="0" smtClean="0"/>
              <a:t>Giving advice instead of leaving open.</a:t>
            </a:r>
          </a:p>
          <a:p>
            <a:r>
              <a:rPr lang="en-US" dirty="0" smtClean="0"/>
              <a:t>Burnouts.</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
          <p:cNvSpPr>
            <a:spLocks noGrp="1"/>
          </p:cNvSpPr>
          <p:nvPr>
            <p:ph type="title"/>
          </p:nvPr>
        </p:nvSpPr>
        <p:spPr/>
        <p:txBody>
          <a:bodyPr/>
          <a:lstStyle/>
          <a:p>
            <a:r>
              <a:rPr lang="en-US" dirty="0">
                <a:solidFill>
                  <a:srgbClr val="FF0000"/>
                </a:solidFill>
              </a:rPr>
              <a:t>Qualities of a counsellor.</a:t>
            </a:r>
          </a:p>
        </p:txBody>
      </p:sp>
      <p:sp>
        <p:nvSpPr>
          <p:cNvPr id="1048687" name="Content Placeholder 2"/>
          <p:cNvSpPr>
            <a:spLocks noGrp="1"/>
          </p:cNvSpPr>
          <p:nvPr>
            <p:ph idx="1"/>
          </p:nvPr>
        </p:nvSpPr>
        <p:spPr/>
        <p:txBody>
          <a:bodyPr/>
          <a:lstStyle/>
          <a:p>
            <a:r>
              <a:rPr lang="en-US" dirty="0"/>
              <a:t>Confidentiality- Bring about trust.</a:t>
            </a:r>
          </a:p>
          <a:p>
            <a:r>
              <a:rPr lang="en-US" dirty="0"/>
              <a:t>Empathy- Walking in someone else shoe.</a:t>
            </a:r>
          </a:p>
          <a:p>
            <a:r>
              <a:rPr lang="en-US" dirty="0"/>
              <a:t>Positive regards.</a:t>
            </a:r>
          </a:p>
          <a:p>
            <a:r>
              <a:rPr lang="en-US" dirty="0"/>
              <a:t>Warmth.</a:t>
            </a:r>
          </a:p>
          <a:p>
            <a:r>
              <a:rPr lang="en-US" dirty="0"/>
              <a:t>Respect.</a:t>
            </a:r>
          </a:p>
          <a:p>
            <a:r>
              <a:rPr lang="en-US" dirty="0"/>
              <a:t>Genuine.</a:t>
            </a:r>
          </a:p>
          <a:p>
            <a:r>
              <a:rPr lang="en-US" dirty="0"/>
              <a:t>Non judgmental.</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Title 1"/>
          <p:cNvSpPr>
            <a:spLocks noGrp="1"/>
          </p:cNvSpPr>
          <p:nvPr>
            <p:ph type="title"/>
          </p:nvPr>
        </p:nvSpPr>
        <p:spPr/>
        <p:txBody>
          <a:bodyPr/>
          <a:lstStyle/>
          <a:p>
            <a:r>
              <a:rPr lang="en-US" dirty="0" smtClean="0">
                <a:solidFill>
                  <a:srgbClr val="FF0000"/>
                </a:solidFill>
              </a:rPr>
              <a:t>Moral principles in counselling.</a:t>
            </a:r>
            <a:endParaRPr lang="en-US" dirty="0">
              <a:solidFill>
                <a:srgbClr val="FF0000"/>
              </a:solidFill>
            </a:endParaRPr>
          </a:p>
        </p:txBody>
      </p:sp>
      <p:sp>
        <p:nvSpPr>
          <p:cNvPr id="1048689" name="Content Placeholder 2"/>
          <p:cNvSpPr>
            <a:spLocks noGrp="1"/>
          </p:cNvSpPr>
          <p:nvPr>
            <p:ph idx="1"/>
          </p:nvPr>
        </p:nvSpPr>
        <p:spPr/>
        <p:txBody>
          <a:bodyPr/>
          <a:lstStyle/>
          <a:p>
            <a:r>
              <a:rPr lang="en-US" dirty="0" smtClean="0"/>
              <a:t>Autonomy-Independence and ability to make ones own decision.</a:t>
            </a:r>
          </a:p>
          <a:p>
            <a:r>
              <a:rPr lang="en-US" dirty="0" smtClean="0"/>
              <a:t>Justice- Treating each person fairly.</a:t>
            </a:r>
          </a:p>
          <a:p>
            <a:r>
              <a:rPr lang="en-US" dirty="0" smtClean="0"/>
              <a:t>Maleficent- Doing no harm.</a:t>
            </a:r>
          </a:p>
          <a:p>
            <a:r>
              <a:rPr lang="en-US" dirty="0" smtClean="0"/>
              <a:t>Fidelity- Keeping commitment faithfully and being trusted.</a:t>
            </a:r>
          </a:p>
          <a:p>
            <a:r>
              <a:rPr lang="en-US" dirty="0" smtClean="0"/>
              <a:t>Beneficent- Doing good or what is in the best interest of clients.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Title 1"/>
          <p:cNvSpPr>
            <a:spLocks noGrp="1"/>
          </p:cNvSpPr>
          <p:nvPr>
            <p:ph type="title"/>
          </p:nvPr>
        </p:nvSpPr>
        <p:spPr/>
        <p:txBody>
          <a:bodyPr/>
          <a:lstStyle/>
          <a:p>
            <a:r>
              <a:rPr lang="en-US" dirty="0">
                <a:solidFill>
                  <a:srgbClr val="FF0000"/>
                </a:solidFill>
              </a:rPr>
              <a:t>Process of counselling</a:t>
            </a:r>
            <a:br>
              <a:rPr lang="en-US" dirty="0">
                <a:solidFill>
                  <a:srgbClr val="FF0000"/>
                </a:solidFill>
              </a:rPr>
            </a:br>
            <a:endParaRPr lang="en-US" dirty="0">
              <a:solidFill>
                <a:srgbClr val="FF0000"/>
              </a:solidFill>
            </a:endParaRPr>
          </a:p>
        </p:txBody>
      </p:sp>
      <p:sp>
        <p:nvSpPr>
          <p:cNvPr id="1048691" name="Content Placeholder 2"/>
          <p:cNvSpPr>
            <a:spLocks noGrp="1"/>
          </p:cNvSpPr>
          <p:nvPr>
            <p:ph idx="1"/>
          </p:nvPr>
        </p:nvSpPr>
        <p:spPr/>
        <p:txBody>
          <a:bodyPr/>
          <a:lstStyle/>
          <a:p>
            <a:pPr marL="0" indent="0">
              <a:buNone/>
            </a:pPr>
            <a:r>
              <a:rPr lang="en-US" dirty="0" smtClean="0"/>
              <a:t>1. Opening up- Welcoming /reception/ greetings.</a:t>
            </a:r>
          </a:p>
          <a:p>
            <a:pPr marL="0" indent="0">
              <a:buNone/>
            </a:pPr>
            <a:r>
              <a:rPr lang="en-US" dirty="0" smtClean="0"/>
              <a:t>2. Exploring- Listen to the client as he talks, cries, laughs and shares.</a:t>
            </a:r>
          </a:p>
          <a:p>
            <a:pPr marL="0" indent="0">
              <a:buNone/>
            </a:pPr>
            <a:r>
              <a:rPr lang="en-US" dirty="0" smtClean="0"/>
              <a:t>3. Understanding- Seek clarification, paraphrasing, match action with words, ask questions.</a:t>
            </a:r>
          </a:p>
          <a:p>
            <a:pPr marL="0" indent="0">
              <a:buNone/>
            </a:pPr>
            <a:r>
              <a:rPr lang="en-US" dirty="0" smtClean="0"/>
              <a:t>4. Deciding on intervention- Several intervention are provided and client chooses way forward.</a:t>
            </a:r>
          </a:p>
          <a:p>
            <a:pPr marL="0" indent="0">
              <a:buNone/>
            </a:pPr>
            <a:r>
              <a:rPr lang="en-US" dirty="0" smtClean="0"/>
              <a:t>5. Help plan on intervention.</a:t>
            </a:r>
          </a:p>
          <a:p>
            <a:pPr marL="0" indent="0">
              <a:buNone/>
            </a:pPr>
            <a:r>
              <a:rPr lang="en-US" dirty="0" smtClean="0"/>
              <a:t>6. Monitor intervention &amp; action.</a:t>
            </a:r>
          </a:p>
          <a:p>
            <a:pPr marL="0" indent="0">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Title 1"/>
          <p:cNvSpPr>
            <a:spLocks noGrp="1"/>
          </p:cNvSpPr>
          <p:nvPr>
            <p:ph type="title"/>
          </p:nvPr>
        </p:nvSpPr>
        <p:spPr/>
        <p:txBody>
          <a:bodyPr/>
          <a:lstStyle/>
          <a:p>
            <a:r>
              <a:rPr lang="en-US" dirty="0">
                <a:latin typeface="Times New Roman" pitchFamily="18" charset="0"/>
                <a:cs typeface="Times New Roman" pitchFamily="18" charset="0"/>
              </a:rPr>
              <a:t>THE COUNSELING PROCESS</a:t>
            </a:r>
            <a:endParaRPr lang="en-US" dirty="0"/>
          </a:p>
        </p:txBody>
      </p:sp>
      <p:sp>
        <p:nvSpPr>
          <p:cNvPr id="1048693" name="Content Placeholder 2"/>
          <p:cNvSpPr>
            <a:spLocks noGrp="1"/>
          </p:cNvSpPr>
          <p:nvPr>
            <p:ph idx="1"/>
          </p:nvPr>
        </p:nvSpPr>
        <p:spPr/>
        <p:txBody>
          <a:bodyPr/>
          <a:lstStyle/>
          <a:p>
            <a:r>
              <a:rPr lang="en-US" dirty="0">
                <a:latin typeface="Times New Roman" pitchFamily="18" charset="0"/>
                <a:cs typeface="Times New Roman" pitchFamily="18" charset="0"/>
              </a:rPr>
              <a:t>Procedure used by the counselor when conducting counseling sessions.</a:t>
            </a:r>
          </a:p>
          <a:p>
            <a:pPr>
              <a:buFont typeface="Wingdings" pitchFamily="2" charset="2"/>
              <a:buChar char="v"/>
            </a:pPr>
            <a:r>
              <a:rPr lang="en-US" dirty="0">
                <a:latin typeface="Times New Roman" pitchFamily="18" charset="0"/>
                <a:cs typeface="Times New Roman" pitchFamily="18" charset="0"/>
              </a:rPr>
              <a:t>First create rapport-for client to open up</a:t>
            </a:r>
          </a:p>
          <a:p>
            <a:pPr>
              <a:buFont typeface="Wingdings" pitchFamily="2" charset="2"/>
              <a:buChar char="v"/>
            </a:pPr>
            <a:r>
              <a:rPr lang="en-US" dirty="0">
                <a:latin typeface="Times New Roman" pitchFamily="18" charset="0"/>
                <a:cs typeface="Times New Roman" pitchFamily="18" charset="0"/>
              </a:rPr>
              <a:t>Therapeutic interview –interview conducted by a counselor to a client purpose is to identify some social –psychological problems affecting the client .The technique of asking interview questions determines the effectiveness of counseling. </a:t>
            </a:r>
          </a:p>
          <a:p>
            <a:r>
              <a:rPr lang="en-US" dirty="0">
                <a:latin typeface="Times New Roman" pitchFamily="18" charset="0"/>
                <a:cs typeface="Times New Roman" pitchFamily="18" charset="0"/>
              </a:rPr>
              <a:t> Can use structured or unstructured probing, open or closed type of questions. Client’s response is unlimited when using the structured or unstructured probing question.</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itle 1"/>
          <p:cNvSpPr>
            <a:spLocks noGrp="1"/>
          </p:cNvSpPr>
          <p:nvPr>
            <p:ph type="title"/>
          </p:nvPr>
        </p:nvSpPr>
        <p:spPr/>
        <p:txBody>
          <a:bodyPr/>
          <a:lstStyle/>
          <a:p>
            <a:r>
              <a:rPr lang="en-US" dirty="0"/>
              <a:t>PREPATION FOR THE INTERVIEW</a:t>
            </a:r>
          </a:p>
        </p:txBody>
      </p:sp>
      <p:sp>
        <p:nvSpPr>
          <p:cNvPr id="1048695" name="Content Placeholder 2"/>
          <p:cNvSpPr>
            <a:spLocks noGrp="1"/>
          </p:cNvSpPr>
          <p:nvPr>
            <p:ph idx="1"/>
          </p:nvPr>
        </p:nvSpPr>
        <p:spPr/>
        <p:txBody>
          <a:bodyPr/>
          <a:lstStyle/>
          <a:p>
            <a:r>
              <a:rPr lang="en-US" dirty="0">
                <a:latin typeface="Times New Roman" pitchFamily="18" charset="0"/>
                <a:cs typeface="Times New Roman" pitchFamily="18" charset="0"/>
              </a:rPr>
              <a:t>Conducted in a private quiet room. </a:t>
            </a:r>
          </a:p>
          <a:p>
            <a:r>
              <a:rPr lang="en-US" dirty="0">
                <a:latin typeface="Times New Roman" pitchFamily="18" charset="0"/>
                <a:cs typeface="Times New Roman" pitchFamily="18" charset="0"/>
              </a:rPr>
              <a:t>Spacious to allow comfort.</a:t>
            </a:r>
          </a:p>
          <a:p>
            <a:r>
              <a:rPr lang="en-US" dirty="0">
                <a:latin typeface="Times New Roman" pitchFamily="18" charset="0"/>
                <a:cs typeface="Times New Roman" pitchFamily="18" charset="0"/>
              </a:rPr>
              <a:t>Enough ventilation and furniture ,lighting, clean and tidy.</a:t>
            </a:r>
          </a:p>
          <a:p>
            <a:r>
              <a:rPr lang="en-US" dirty="0">
                <a:latin typeface="Times New Roman" pitchFamily="18" charset="0"/>
                <a:cs typeface="Times New Roman" pitchFamily="18" charset="0"/>
              </a:rPr>
              <a:t>A good table and comfortable chairs.</a:t>
            </a:r>
          </a:p>
          <a:p>
            <a:r>
              <a:rPr lang="en-US" dirty="0">
                <a:latin typeface="Times New Roman" pitchFamily="18" charset="0"/>
                <a:cs typeface="Times New Roman" pitchFamily="18" charset="0"/>
              </a:rPr>
              <a:t>Free from noise, no distracting equipment or pictures on the wall .</a:t>
            </a:r>
          </a:p>
          <a:p>
            <a:r>
              <a:rPr lang="en-US" dirty="0">
                <a:latin typeface="Times New Roman" pitchFamily="18" charset="0"/>
                <a:cs typeface="Times New Roman" pitchFamily="18" charset="0"/>
              </a:rPr>
              <a:t>Client and counselor should sit facing each other. </a:t>
            </a:r>
          </a:p>
          <a:p>
            <a:r>
              <a:rPr lang="en-US" dirty="0">
                <a:latin typeface="Times New Roman" pitchFamily="18" charset="0"/>
                <a:cs typeface="Times New Roman" pitchFamily="18" charset="0"/>
              </a:rPr>
              <a:t>Preparation of the room depends on the type of interview  to be conducted  e.g. RH-have visual aids on RH displayed.</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Title 1"/>
          <p:cNvSpPr>
            <a:spLocks noGrp="1"/>
          </p:cNvSpPr>
          <p:nvPr>
            <p:ph type="title"/>
          </p:nvPr>
        </p:nvSpPr>
        <p:spPr/>
        <p:txBody>
          <a:bodyPr/>
          <a:lstStyle/>
          <a:p>
            <a:r>
              <a:rPr lang="en-US" b="1" dirty="0"/>
              <a:t>STEPS IN COUNSELING PROCESS</a:t>
            </a:r>
            <a:endParaRPr lang="en-US" dirty="0"/>
          </a:p>
        </p:txBody>
      </p:sp>
      <p:sp>
        <p:nvSpPr>
          <p:cNvPr id="1048697" name="Content Placeholder 2"/>
          <p:cNvSpPr>
            <a:spLocks noGrp="1"/>
          </p:cNvSpPr>
          <p:nvPr>
            <p:ph idx="1"/>
          </p:nvPr>
        </p:nvSpPr>
        <p:spPr/>
        <p:txBody>
          <a:bodyPr/>
          <a:lstStyle/>
          <a:p>
            <a:r>
              <a:rPr lang="en-US" b="1" dirty="0">
                <a:latin typeface="Times New Roman" pitchFamily="18" charset="0"/>
                <a:cs typeface="Times New Roman" pitchFamily="18" charset="0"/>
              </a:rPr>
              <a:t>G</a:t>
            </a:r>
            <a:r>
              <a:rPr lang="en-US" dirty="0">
                <a:latin typeface="Times New Roman" pitchFamily="18" charset="0"/>
                <a:cs typeface="Times New Roman" pitchFamily="18" charset="0"/>
              </a:rPr>
              <a:t>-greet and welcome the client .</a:t>
            </a:r>
          </a:p>
          <a:p>
            <a:r>
              <a:rPr lang="en-US" b="1" dirty="0">
                <a:latin typeface="Times New Roman" pitchFamily="18" charset="0"/>
                <a:cs typeface="Times New Roman" pitchFamily="18" charset="0"/>
              </a:rPr>
              <a:t>A</a:t>
            </a:r>
            <a:r>
              <a:rPr lang="en-US" dirty="0">
                <a:latin typeface="Times New Roman" pitchFamily="18" charset="0"/>
                <a:cs typeface="Times New Roman" pitchFamily="18" charset="0"/>
              </a:rPr>
              <a:t>- ask the client about himself and  family ,Ask help –why consulting .</a:t>
            </a:r>
          </a:p>
          <a:p>
            <a:r>
              <a:rPr lang="en-US" b="1" dirty="0">
                <a:latin typeface="Times New Roman" pitchFamily="18" charset="0"/>
                <a:cs typeface="Times New Roman" pitchFamily="18" charset="0"/>
              </a:rPr>
              <a:t>T</a:t>
            </a:r>
            <a:r>
              <a:rPr lang="en-US" dirty="0">
                <a:latin typeface="Times New Roman" pitchFamily="18" charset="0"/>
                <a:cs typeface="Times New Roman" pitchFamily="18" charset="0"/>
              </a:rPr>
              <a:t>-tell the client what you  can/cannot do to resolve the problem .</a:t>
            </a:r>
          </a:p>
          <a:p>
            <a:r>
              <a:rPr lang="en-US" b="1" dirty="0">
                <a:latin typeface="Times New Roman" pitchFamily="18" charset="0"/>
                <a:cs typeface="Times New Roman" pitchFamily="18" charset="0"/>
              </a:rPr>
              <a:t>H</a:t>
            </a:r>
            <a:r>
              <a:rPr lang="en-US" dirty="0">
                <a:latin typeface="Times New Roman" pitchFamily="18" charset="0"/>
                <a:cs typeface="Times New Roman" pitchFamily="18" charset="0"/>
              </a:rPr>
              <a:t>-help her/him formulate course of action and identify resources to resolve the problem.</a:t>
            </a:r>
          </a:p>
          <a:p>
            <a:r>
              <a:rPr lang="en-US" b="1" dirty="0">
                <a:latin typeface="Times New Roman" pitchFamily="18" charset="0"/>
                <a:cs typeface="Times New Roman" pitchFamily="18" charset="0"/>
              </a:rPr>
              <a:t>E-</a:t>
            </a:r>
            <a:r>
              <a:rPr lang="en-US" dirty="0">
                <a:latin typeface="Times New Roman" pitchFamily="18" charset="0"/>
                <a:cs typeface="Times New Roman" pitchFamily="18" charset="0"/>
              </a:rPr>
              <a:t>explain available services and location cost</a:t>
            </a:r>
          </a:p>
          <a:p>
            <a:r>
              <a:rPr lang="en-US" b="1" dirty="0">
                <a:latin typeface="Times New Roman" pitchFamily="18" charset="0"/>
                <a:cs typeface="Times New Roman" pitchFamily="18" charset="0"/>
              </a:rPr>
              <a:t>R</a:t>
            </a:r>
            <a:r>
              <a:rPr lang="en-US" dirty="0">
                <a:latin typeface="Times New Roman" pitchFamily="18" charset="0"/>
                <a:cs typeface="Times New Roman" pitchFamily="18" charset="0"/>
              </a:rPr>
              <a:t>-return appointment to the client</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
          <p:cNvSpPr>
            <a:spLocks noGrp="1"/>
          </p:cNvSpPr>
          <p:nvPr>
            <p:ph type="title"/>
          </p:nvPr>
        </p:nvSpPr>
        <p:spPr/>
        <p:txBody>
          <a:bodyPr/>
          <a:lstStyle/>
          <a:p>
            <a:r>
              <a:rPr lang="en-US" b="1" dirty="0"/>
              <a:t>1         ENTRY </a:t>
            </a:r>
            <a:r>
              <a:rPr lang="en-US" dirty="0">
                <a:latin typeface="Times New Roman" pitchFamily="18" charset="0"/>
                <a:cs typeface="Times New Roman" pitchFamily="18" charset="0"/>
              </a:rPr>
              <a:t>PHASE</a:t>
            </a:r>
            <a:r>
              <a:rPr lang="en-US" dirty="0"/>
              <a:t> </a:t>
            </a:r>
            <a:br>
              <a:rPr lang="en-US" dirty="0"/>
            </a:br>
            <a:endParaRPr lang="en-US" dirty="0"/>
          </a:p>
        </p:txBody>
      </p:sp>
      <p:sp>
        <p:nvSpPr>
          <p:cNvPr id="1048699" name="Content Placeholder 2"/>
          <p:cNvSpPr>
            <a:spLocks noGrp="1"/>
          </p:cNvSpPr>
          <p:nvPr>
            <p:ph idx="1"/>
          </p:nvPr>
        </p:nvSpPr>
        <p:spPr/>
        <p:txBody>
          <a:bodyPr/>
          <a:lstStyle/>
          <a:p>
            <a:r>
              <a:rPr lang="en-US" dirty="0">
                <a:latin typeface="Times New Roman" pitchFamily="18" charset="0"/>
                <a:cs typeface="Times New Roman" pitchFamily="18" charset="0"/>
              </a:rPr>
              <a:t>Initial contact starts to build up a relationship ,the good communication skills both verbal and non-verbal apply.</a:t>
            </a:r>
          </a:p>
          <a:p>
            <a:r>
              <a:rPr lang="en-US" dirty="0">
                <a:latin typeface="Times New Roman" pitchFamily="18" charset="0"/>
                <a:cs typeface="Times New Roman" pitchFamily="18" charset="0"/>
              </a:rPr>
              <a:t>It involves engaging clients to explore issues directly affecting them</a:t>
            </a:r>
          </a:p>
          <a:p>
            <a:r>
              <a:rPr lang="en-US" dirty="0">
                <a:latin typeface="Times New Roman" pitchFamily="18" charset="0"/>
                <a:cs typeface="Times New Roman" pitchFamily="18" charset="0"/>
              </a:rPr>
              <a:t>The first interview is important because the client is reading the verbal and non verbal messages to make inferences about the counselor and the counseling situation</a:t>
            </a:r>
          </a:p>
          <a:p>
            <a:pPr marL="571500" indent="-571500">
              <a:lnSpc>
                <a:spcPct val="120000"/>
              </a:lnSpc>
              <a:buNone/>
            </a:pPr>
            <a:r>
              <a:rPr lang="en-US" sz="1800" dirty="0"/>
              <a: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p:txBody>
          <a:bodyPr/>
          <a:lstStyle/>
          <a:p>
            <a:r>
              <a:rPr lang="en-US" b="1" dirty="0"/>
              <a:t>Critical thinking terms as described by Scheffer and Rubenfield</a:t>
            </a:r>
            <a:endParaRPr lang="en-US" dirty="0"/>
          </a:p>
        </p:txBody>
      </p:sp>
      <p:sp>
        <p:nvSpPr>
          <p:cNvPr id="1048613" name="Content Placeholder 2"/>
          <p:cNvSpPr>
            <a:spLocks noGrp="1"/>
          </p:cNvSpPr>
          <p:nvPr>
            <p:ph idx="1"/>
          </p:nvPr>
        </p:nvSpPr>
        <p:spPr/>
        <p:txBody>
          <a:bodyPr/>
          <a:lstStyle/>
          <a:p>
            <a:pPr>
              <a:buNone/>
            </a:pPr>
            <a:r>
              <a:rPr lang="en-US" dirty="0"/>
              <a:t>1.Analysing- separating or breaking a whole  into parts to discover their nature, functional relationships </a:t>
            </a:r>
            <a:r>
              <a:rPr lang="en-US" dirty="0" smtClean="0"/>
              <a:t>e.g. </a:t>
            </a:r>
            <a:r>
              <a:rPr lang="en-US" dirty="0"/>
              <a:t>I studied it piece by piece.</a:t>
            </a:r>
          </a:p>
          <a:p>
            <a:r>
              <a:rPr lang="en-US" dirty="0"/>
              <a:t>Ability to connect pieces of information together in order to determine the meaning</a:t>
            </a:r>
          </a:p>
          <a:p>
            <a:pPr>
              <a:buNone/>
            </a:pPr>
            <a:r>
              <a:rPr lang="en-US" dirty="0"/>
              <a:t>2. Applying standards- judging according to established personal professional or social rules or criteria</a:t>
            </a:r>
          </a:p>
          <a:p>
            <a:pPr>
              <a:buNone/>
            </a:pPr>
            <a:endParaRPr lang="en-US" dirty="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itle 1"/>
          <p:cNvSpPr>
            <a:spLocks noGrp="1"/>
          </p:cNvSpPr>
          <p:nvPr>
            <p:ph type="title"/>
          </p:nvPr>
        </p:nvSpPr>
        <p:spPr/>
        <p:txBody>
          <a:bodyPr/>
          <a:lstStyle/>
          <a:p>
            <a:r>
              <a:rPr lang="en-US" b="1" dirty="0"/>
              <a:t>Entry phase- Roles</a:t>
            </a:r>
            <a:endParaRPr lang="en-US" dirty="0"/>
          </a:p>
        </p:txBody>
      </p:sp>
      <p:sp>
        <p:nvSpPr>
          <p:cNvPr id="1048701" name="Content Placeholder 2"/>
          <p:cNvSpPr>
            <a:spLocks noGrp="1"/>
          </p:cNvSpPr>
          <p:nvPr>
            <p:ph idx="1"/>
          </p:nvPr>
        </p:nvSpPr>
        <p:spPr/>
        <p:txBody>
          <a:bodyPr/>
          <a:lstStyle/>
          <a:p>
            <a:pPr marL="571500" indent="-571500">
              <a:lnSpc>
                <a:spcPct val="120000"/>
              </a:lnSpc>
              <a:buFont typeface="+mj-lt"/>
              <a:buAutoNum type="romanUcPeriod"/>
            </a:pPr>
            <a:r>
              <a:rPr lang="en-US" b="1" dirty="0">
                <a:latin typeface="Times New Roman" pitchFamily="18" charset="0"/>
                <a:cs typeface="Times New Roman" pitchFamily="18" charset="0"/>
              </a:rPr>
              <a:t> R- </a:t>
            </a:r>
            <a:r>
              <a:rPr lang="en-US" dirty="0">
                <a:latin typeface="Times New Roman" pitchFamily="18" charset="0"/>
                <a:cs typeface="Times New Roman" pitchFamily="18" charset="0"/>
              </a:rPr>
              <a:t>relax before the client </a:t>
            </a:r>
          </a:p>
          <a:p>
            <a:pPr marL="571500" indent="-571500">
              <a:lnSpc>
                <a:spcPct val="120000"/>
              </a:lnSpc>
              <a:buFont typeface="+mj-lt"/>
              <a:buAutoNum type="romanUcPeriod"/>
            </a:pPr>
            <a:r>
              <a:rPr lang="en-US" b="1" dirty="0">
                <a:latin typeface="Times New Roman" pitchFamily="18" charset="0"/>
                <a:cs typeface="Times New Roman" pitchFamily="18" charset="0"/>
              </a:rPr>
              <a:t>O</a:t>
            </a:r>
            <a:r>
              <a:rPr lang="en-US" dirty="0">
                <a:latin typeface="Times New Roman" pitchFamily="18" charset="0"/>
                <a:cs typeface="Times New Roman" pitchFamily="18" charset="0"/>
              </a:rPr>
              <a:t>- open up and establish good rapport ,be empathetic ,avoid crossing your arms across your chest </a:t>
            </a:r>
          </a:p>
          <a:p>
            <a:pPr marL="571500" indent="-571500">
              <a:lnSpc>
                <a:spcPct val="120000"/>
              </a:lnSpc>
              <a:buFont typeface="+mj-lt"/>
              <a:buAutoNum type="romanUcPeriod"/>
            </a:pPr>
            <a:r>
              <a:rPr lang="en-US" b="1" dirty="0">
                <a:latin typeface="Times New Roman" pitchFamily="18" charset="0"/>
                <a:cs typeface="Times New Roman" pitchFamily="18" charset="0"/>
              </a:rPr>
              <a:t>  L- </a:t>
            </a:r>
            <a:r>
              <a:rPr lang="en-US" dirty="0">
                <a:latin typeface="Times New Roman" pitchFamily="18" charset="0"/>
                <a:cs typeface="Times New Roman" pitchFamily="18" charset="0"/>
              </a:rPr>
              <a:t>lean forward a bit towards the client and use bodily language e.g. postures and gestures which show that you care.</a:t>
            </a:r>
          </a:p>
          <a:p>
            <a:pPr marL="571500" indent="-571500">
              <a:lnSpc>
                <a:spcPct val="120000"/>
              </a:lnSpc>
              <a:buFont typeface="+mj-lt"/>
              <a:buAutoNum type="romanUcPeriod"/>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E </a:t>
            </a:r>
            <a:r>
              <a:rPr lang="en-US" dirty="0">
                <a:latin typeface="Times New Roman" pitchFamily="18" charset="0"/>
                <a:cs typeface="Times New Roman" pitchFamily="18" charset="0"/>
              </a:rPr>
              <a:t>-maintain eye conduct </a:t>
            </a:r>
          </a:p>
          <a:p>
            <a:pPr marL="571500" indent="-571500">
              <a:lnSpc>
                <a:spcPct val="120000"/>
              </a:lnSpc>
              <a:buFont typeface="+mj-lt"/>
              <a:buAutoNum type="romanUcPeriod"/>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 S- </a:t>
            </a:r>
            <a:r>
              <a:rPr lang="en-US" dirty="0">
                <a:latin typeface="Times New Roman" pitchFamily="18" charset="0"/>
                <a:cs typeface="Times New Roman" pitchFamily="18" charset="0"/>
              </a:rPr>
              <a:t>sit squarely in a respectable /comfortable position</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itle 1"/>
          <p:cNvSpPr>
            <a:spLocks noGrp="1"/>
          </p:cNvSpPr>
          <p:nvPr>
            <p:ph type="title"/>
          </p:nvPr>
        </p:nvSpPr>
        <p:spPr/>
        <p:txBody>
          <a:bodyPr/>
          <a:lstStyle/>
          <a:p>
            <a:r>
              <a:rPr lang="en-US" dirty="0" smtClean="0">
                <a:latin typeface="Times New Roman" pitchFamily="18" charset="0"/>
                <a:cs typeface="Times New Roman" pitchFamily="18" charset="0"/>
              </a:rPr>
              <a:t> Steps </a:t>
            </a:r>
            <a:r>
              <a:rPr lang="en-US" dirty="0">
                <a:latin typeface="Times New Roman" pitchFamily="18" charset="0"/>
                <a:cs typeface="Times New Roman" pitchFamily="18" charset="0"/>
              </a:rPr>
              <a:t>for relationship building for the counselor</a:t>
            </a:r>
            <a:endParaRPr lang="en-US" dirty="0"/>
          </a:p>
        </p:txBody>
      </p:sp>
      <p:sp>
        <p:nvSpPr>
          <p:cNvPr id="1048703" name="Content Placeholder 2"/>
          <p:cNvSpPr>
            <a:spLocks noGrp="1"/>
          </p:cNvSpPr>
          <p:nvPr>
            <p:ph idx="1"/>
          </p:nvPr>
        </p:nvSpPr>
        <p:spPr/>
        <p:txBody>
          <a:bodyPr/>
          <a:lstStyle/>
          <a:p>
            <a:r>
              <a:rPr lang="en-US" dirty="0">
                <a:latin typeface="Times New Roman" pitchFamily="18" charset="0"/>
                <a:cs typeface="Times New Roman" pitchFamily="18" charset="0"/>
              </a:rPr>
              <a:t>Introduce yourself</a:t>
            </a:r>
          </a:p>
          <a:p>
            <a:r>
              <a:rPr lang="en-US" dirty="0">
                <a:latin typeface="Times New Roman" pitchFamily="18" charset="0"/>
                <a:cs typeface="Times New Roman" pitchFamily="18" charset="0"/>
              </a:rPr>
              <a:t>Invite client to sit on the chair provided</a:t>
            </a:r>
          </a:p>
          <a:p>
            <a:r>
              <a:rPr lang="en-US" dirty="0">
                <a:latin typeface="Times New Roman" pitchFamily="18" charset="0"/>
                <a:cs typeface="Times New Roman" pitchFamily="18" charset="0"/>
              </a:rPr>
              <a:t>Ensure the client is comfortable</a:t>
            </a:r>
          </a:p>
          <a:p>
            <a:r>
              <a:rPr lang="en-US" dirty="0">
                <a:latin typeface="Times New Roman" pitchFamily="18" charset="0"/>
                <a:cs typeface="Times New Roman" pitchFamily="18" charset="0"/>
              </a:rPr>
              <a:t>Address the client by the name</a:t>
            </a:r>
          </a:p>
          <a:p>
            <a:r>
              <a:rPr lang="en-US" dirty="0">
                <a:latin typeface="Times New Roman" pitchFamily="18" charset="0"/>
                <a:cs typeface="Times New Roman" pitchFamily="18" charset="0"/>
              </a:rPr>
              <a:t>Invite social conversation to reduce anxiety</a:t>
            </a:r>
          </a:p>
          <a:p>
            <a:r>
              <a:rPr lang="en-US" dirty="0">
                <a:latin typeface="Times New Roman" pitchFamily="18" charset="0"/>
                <a:cs typeface="Times New Roman" pitchFamily="18" charset="0"/>
              </a:rPr>
              <a:t>Watch for non verbal behavior- shows clients emotional state</a:t>
            </a:r>
          </a:p>
          <a:p>
            <a:r>
              <a:rPr lang="en-US" dirty="0">
                <a:latin typeface="Times New Roman" pitchFamily="18" charset="0"/>
                <a:cs typeface="Times New Roman" pitchFamily="18" charset="0"/>
              </a:rPr>
              <a:t>Let client tell the reason for coming</a:t>
            </a:r>
          </a:p>
          <a:p>
            <a:r>
              <a:rPr lang="en-US" dirty="0">
                <a:latin typeface="Times New Roman" pitchFamily="18" charset="0"/>
                <a:cs typeface="Times New Roman" pitchFamily="18" charset="0"/>
              </a:rPr>
              <a:t>Show that you are interested in the client</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Title 1"/>
          <p:cNvSpPr>
            <a:spLocks noGrp="1"/>
          </p:cNvSpPr>
          <p:nvPr>
            <p:ph type="title"/>
          </p:nvPr>
        </p:nvSpPr>
        <p:spPr/>
        <p:txBody>
          <a:bodyPr/>
          <a:lstStyle/>
          <a:p>
            <a:r>
              <a:rPr lang="en-US" sz="4400" b="1" dirty="0">
                <a:solidFill>
                  <a:schemeClr val="bg2">
                    <a:lumMod val="60000"/>
                    <a:lumOff val="40000"/>
                  </a:schemeClr>
                </a:solidFill>
                <a:latin typeface="Times New Roman" pitchFamily="18" charset="0"/>
                <a:cs typeface="Times New Roman" pitchFamily="18" charset="0"/>
              </a:rPr>
              <a:t>The work of the counselor is to;-</a:t>
            </a:r>
            <a:br>
              <a:rPr lang="en-US" sz="4400" b="1" dirty="0">
                <a:solidFill>
                  <a:schemeClr val="bg2">
                    <a:lumMod val="60000"/>
                    <a:lumOff val="40000"/>
                  </a:schemeClr>
                </a:solidFill>
                <a:latin typeface="Times New Roman" pitchFamily="18" charset="0"/>
                <a:cs typeface="Times New Roman" pitchFamily="18" charset="0"/>
              </a:rPr>
            </a:br>
            <a:endParaRPr lang="en-US" dirty="0"/>
          </a:p>
        </p:txBody>
      </p:sp>
      <p:sp>
        <p:nvSpPr>
          <p:cNvPr id="1048705" name="Content Placeholder 2"/>
          <p:cNvSpPr>
            <a:spLocks noGrp="1"/>
          </p:cNvSpPr>
          <p:nvPr>
            <p:ph idx="1"/>
          </p:nvPr>
        </p:nvSpPr>
        <p:spPr/>
        <p:txBody>
          <a:bodyPr/>
          <a:lstStyle/>
          <a:p>
            <a:pPr marL="571500" indent="-571500">
              <a:lnSpc>
                <a:spcPct val="120000"/>
              </a:lnSpc>
            </a:pPr>
            <a:r>
              <a:rPr lang="en-US" b="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clarify </a:t>
            </a:r>
            <a:r>
              <a:rPr lang="en-US" dirty="0">
                <a:latin typeface="Times New Roman" pitchFamily="18" charset="0"/>
                <a:cs typeface="Times New Roman" pitchFamily="18" charset="0"/>
              </a:rPr>
              <a:t>the needs of the clients.</a:t>
            </a:r>
          </a:p>
          <a:p>
            <a:pPr marL="571500" indent="-571500">
              <a:lnSpc>
                <a:spcPct val="120000"/>
              </a:lnSpc>
              <a:buFont typeface="+mj-lt"/>
              <a:buAutoNum type="romanUcPeriod"/>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L</a:t>
            </a:r>
            <a:r>
              <a:rPr lang="en-US" dirty="0">
                <a:latin typeface="Times New Roman" pitchFamily="18" charset="0"/>
                <a:cs typeface="Times New Roman" pitchFamily="18" charset="0"/>
              </a:rPr>
              <a:t>-listen attentively to what the client is telling you  </a:t>
            </a:r>
          </a:p>
          <a:p>
            <a:pPr marL="571500" indent="-571500">
              <a:lnSpc>
                <a:spcPct val="120000"/>
              </a:lnSpc>
              <a:buFont typeface="+mj-lt"/>
              <a:buAutoNum type="romanUcPeriod"/>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E-</a:t>
            </a:r>
            <a:r>
              <a:rPr lang="en-US" dirty="0">
                <a:latin typeface="Times New Roman" pitchFamily="18" charset="0"/>
                <a:cs typeface="Times New Roman" pitchFamily="18" charset="0"/>
              </a:rPr>
              <a:t>encourage</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interaction-talk to the client let him respond .</a:t>
            </a:r>
          </a:p>
          <a:p>
            <a:pPr marL="571500" indent="-571500">
              <a:lnSpc>
                <a:spcPct val="120000"/>
              </a:lnSpc>
              <a:buFont typeface="+mj-lt"/>
              <a:buAutoNum type="romanUcPeriod"/>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a:t>
            </a:r>
            <a:r>
              <a:rPr lang="en-US" dirty="0">
                <a:latin typeface="Times New Roman" pitchFamily="18" charset="0"/>
                <a:cs typeface="Times New Roman" pitchFamily="18" charset="0"/>
              </a:rPr>
              <a:t>-acknowledge what the client is saying and probe further </a:t>
            </a:r>
          </a:p>
          <a:p>
            <a:pPr marL="571500" indent="-571500">
              <a:lnSpc>
                <a:spcPct val="120000"/>
              </a:lnSpc>
              <a:buFont typeface="+mj-lt"/>
              <a:buAutoNum type="romanUcPeriod"/>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R</a:t>
            </a:r>
            <a:r>
              <a:rPr lang="en-US" dirty="0">
                <a:latin typeface="Times New Roman" pitchFamily="18" charset="0"/>
                <a:cs typeface="Times New Roman" pitchFamily="18" charset="0"/>
              </a:rPr>
              <a:t> -  reflect back to the client, clarify what he/she says and summarizes .</a:t>
            </a:r>
            <a:endParaRPr lang="en-US" dirty="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Title 1"/>
          <p:cNvSpPr>
            <a:spLocks noGrp="1"/>
          </p:cNvSpPr>
          <p:nvPr>
            <p:ph type="title"/>
          </p:nvPr>
        </p:nvSpPr>
        <p:spPr/>
        <p:txBody>
          <a:bodyPr/>
          <a:lstStyle/>
          <a:p>
            <a:r>
              <a:rPr lang="en-US" dirty="0"/>
              <a:t>2 .WORKING PHASE TAKES 45-60MINS</a:t>
            </a:r>
          </a:p>
        </p:txBody>
      </p:sp>
      <p:sp>
        <p:nvSpPr>
          <p:cNvPr id="1048707" name="Content Placeholder 2"/>
          <p:cNvSpPr>
            <a:spLocks noGrp="1"/>
          </p:cNvSpPr>
          <p:nvPr>
            <p:ph idx="1"/>
          </p:nvPr>
        </p:nvSpPr>
        <p:spPr/>
        <p:txBody>
          <a:bodyPr/>
          <a:lstStyle/>
          <a:p>
            <a:r>
              <a:rPr lang="en-US" dirty="0">
                <a:latin typeface="Times New Roman" pitchFamily="18" charset="0"/>
                <a:cs typeface="Times New Roman" pitchFamily="18" charset="0"/>
              </a:rPr>
              <a:t>Counseling session is subdivided into 5stages.</a:t>
            </a:r>
          </a:p>
          <a:p>
            <a:r>
              <a:rPr lang="en-US" dirty="0">
                <a:latin typeface="Times New Roman" pitchFamily="18" charset="0"/>
                <a:cs typeface="Times New Roman" pitchFamily="18" charset="0"/>
              </a:rPr>
              <a:t>It begins when counselor convinces client that he is able to help .</a:t>
            </a:r>
          </a:p>
          <a:p>
            <a:pPr marL="514350" indent="-514350">
              <a:buFont typeface="+mj-lt"/>
              <a:buAutoNum type="alphaLcParenR"/>
            </a:pPr>
            <a:r>
              <a:rPr lang="en-US" dirty="0">
                <a:latin typeface="Times New Roman" pitchFamily="18" charset="0"/>
                <a:cs typeface="Times New Roman" pitchFamily="18" charset="0"/>
              </a:rPr>
              <a:t> Social stage –Climate setting. Greet the client, make him feel comfortable .</a:t>
            </a:r>
          </a:p>
          <a:p>
            <a:pPr marL="514350" indent="-514350">
              <a:buFont typeface="+mj-lt"/>
              <a:buAutoNum type="alphaLcParenR"/>
            </a:pPr>
            <a:r>
              <a:rPr lang="en-US" dirty="0">
                <a:latin typeface="Times New Roman" pitchFamily="18" charset="0"/>
                <a:cs typeface="Times New Roman" pitchFamily="18" charset="0"/>
              </a:rPr>
              <a:t> Problem exploration –ask him/her his needs or problems. Listen carefully, observe non-verbal communication, gather all information and specific facts the client is telling you about the </a:t>
            </a:r>
            <a:r>
              <a:rPr lang="en-US" dirty="0" smtClean="0">
                <a:latin typeface="Times New Roman" pitchFamily="18" charset="0"/>
                <a:cs typeface="Times New Roman" pitchFamily="18" charset="0"/>
              </a:rPr>
              <a:t>problems.</a:t>
            </a:r>
          </a:p>
          <a:p>
            <a:pPr marL="514350" indent="-514350">
              <a:buFont typeface="+mj-lt"/>
              <a:buAutoNum type="alphaLcParenR"/>
            </a:pPr>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Title 1"/>
          <p:cNvSpPr>
            <a:spLocks noGrp="1"/>
          </p:cNvSpPr>
          <p:nvPr>
            <p:ph type="title"/>
          </p:nvPr>
        </p:nvSpPr>
        <p:spPr/>
        <p:txBody>
          <a:bodyPr/>
          <a:lstStyle/>
          <a:p>
            <a:r>
              <a:rPr lang="en-US" dirty="0" smtClean="0"/>
              <a:t>Working phase cont.</a:t>
            </a:r>
            <a:endParaRPr lang="en-US" dirty="0"/>
          </a:p>
        </p:txBody>
      </p:sp>
      <p:sp>
        <p:nvSpPr>
          <p:cNvPr id="1048709" name="Content Placeholder 2"/>
          <p:cNvSpPr>
            <a:spLocks noGrp="1"/>
          </p:cNvSpPr>
          <p:nvPr>
            <p:ph idx="1"/>
          </p:nvPr>
        </p:nvSpPr>
        <p:spPr/>
        <p:txBody>
          <a:bodyPr/>
          <a:lstStyle/>
          <a:p>
            <a:pPr marL="514350" indent="-514350"/>
            <a:r>
              <a:rPr lang="en-US" b="1" dirty="0">
                <a:latin typeface="Times New Roman" pitchFamily="18" charset="0"/>
                <a:cs typeface="Times New Roman" pitchFamily="18" charset="0"/>
              </a:rPr>
              <a:t>Interacting with the client </a:t>
            </a:r>
            <a:r>
              <a:rPr lang="en-US" dirty="0">
                <a:latin typeface="Times New Roman" pitchFamily="18" charset="0"/>
                <a:cs typeface="Times New Roman" pitchFamily="18" charset="0"/>
              </a:rPr>
              <a:t>–Probe more about the problems. Find out how the problem started and its progress, any factors worsening the problems. Is it the first time the problem is occurring.</a:t>
            </a:r>
          </a:p>
          <a:p>
            <a:pPr marL="514350" indent="-514350"/>
            <a:r>
              <a:rPr lang="en-US" dirty="0">
                <a:solidFill>
                  <a:schemeClr val="bg2">
                    <a:lumMod val="60000"/>
                    <a:lumOff val="40000"/>
                  </a:schemeClr>
                </a:solidFill>
                <a:latin typeface="Times New Roman" pitchFamily="18" charset="0"/>
                <a:cs typeface="Times New Roman" pitchFamily="18" charset="0"/>
              </a:rPr>
              <a:t>c) </a:t>
            </a:r>
            <a:r>
              <a:rPr lang="en-US" b="1" dirty="0">
                <a:latin typeface="Times New Roman" pitchFamily="18" charset="0"/>
                <a:cs typeface="Times New Roman" pitchFamily="18" charset="0"/>
              </a:rPr>
              <a:t>Set goals- </a:t>
            </a:r>
            <a:r>
              <a:rPr lang="en-US" dirty="0">
                <a:latin typeface="Times New Roman" pitchFamily="18" charset="0"/>
                <a:cs typeface="Times New Roman" pitchFamily="18" charset="0"/>
              </a:rPr>
              <a:t>Get all the necessary information to solve the problem. Use available resources to solve the problem. Agree with the client on no. of sessions to hold. Agree on the no. of problems or issues to discuss during the session and set priorities .You also agree on the length of each session and the time of reporting</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Title 1"/>
          <p:cNvSpPr>
            <a:spLocks noGrp="1"/>
          </p:cNvSpPr>
          <p:nvPr>
            <p:ph type="title"/>
          </p:nvPr>
        </p:nvSpPr>
        <p:spPr/>
        <p:txBody>
          <a:bodyPr/>
          <a:lstStyle/>
          <a:p>
            <a:r>
              <a:rPr lang="en-US" dirty="0" smtClean="0">
                <a:solidFill>
                  <a:srgbClr val="0070C0"/>
                </a:solidFill>
              </a:rPr>
              <a:t>Counselling skills.</a:t>
            </a:r>
            <a:endParaRPr lang="en-US" dirty="0">
              <a:solidFill>
                <a:srgbClr val="0070C0"/>
              </a:solidFill>
            </a:endParaRPr>
          </a:p>
        </p:txBody>
      </p:sp>
      <p:sp>
        <p:nvSpPr>
          <p:cNvPr id="1048711" name="Content Placeholder 2"/>
          <p:cNvSpPr>
            <a:spLocks noGrp="1"/>
          </p:cNvSpPr>
          <p:nvPr>
            <p:ph idx="1"/>
          </p:nvPr>
        </p:nvSpPr>
        <p:spPr/>
        <p:txBody>
          <a:bodyPr>
            <a:normAutofit fontScale="85000" lnSpcReduction="10000"/>
          </a:bodyPr>
          <a:lstStyle/>
          <a:p>
            <a:r>
              <a:rPr lang="en-US" sz="3600" dirty="0" smtClean="0">
                <a:solidFill>
                  <a:srgbClr val="0070C0"/>
                </a:solidFill>
              </a:rPr>
              <a:t>Active listening</a:t>
            </a:r>
          </a:p>
          <a:p>
            <a:pPr marL="0" indent="0">
              <a:buNone/>
            </a:pPr>
            <a:r>
              <a:rPr lang="en-US" sz="3600" dirty="0" smtClean="0"/>
              <a:t> -</a:t>
            </a:r>
            <a:r>
              <a:rPr lang="en-US" dirty="0" smtClean="0"/>
              <a:t>Body language.</a:t>
            </a:r>
          </a:p>
          <a:p>
            <a:pPr marL="0" indent="0">
              <a:buNone/>
            </a:pPr>
            <a:r>
              <a:rPr lang="en-US" dirty="0" smtClean="0"/>
              <a:t> -Eye contact.</a:t>
            </a:r>
          </a:p>
          <a:p>
            <a:pPr marL="0" indent="0">
              <a:buNone/>
            </a:pPr>
            <a:r>
              <a:rPr lang="en-US" dirty="0" smtClean="0"/>
              <a:t> -Encourage the client to continue talking.</a:t>
            </a:r>
          </a:p>
          <a:p>
            <a:pPr marL="0" indent="0">
              <a:buNone/>
            </a:pPr>
            <a:r>
              <a:rPr lang="en-US" dirty="0"/>
              <a:t> </a:t>
            </a:r>
            <a:r>
              <a:rPr lang="en-US" dirty="0" smtClean="0"/>
              <a:t>-Facial expression.</a:t>
            </a:r>
          </a:p>
          <a:p>
            <a:pPr marL="0" indent="0">
              <a:buNone/>
            </a:pPr>
            <a:r>
              <a:rPr lang="en-US" dirty="0" smtClean="0"/>
              <a:t> -Maintaining a good posture.</a:t>
            </a:r>
          </a:p>
          <a:p>
            <a:pPr marL="0" indent="0">
              <a:buNone/>
            </a:pPr>
            <a:r>
              <a:rPr lang="en-US" dirty="0"/>
              <a:t> </a:t>
            </a:r>
            <a:r>
              <a:rPr lang="en-US" dirty="0" smtClean="0"/>
              <a:t>-Participation of a person is part of what one is experiencing.</a:t>
            </a:r>
          </a:p>
          <a:p>
            <a:pPr marL="0" indent="0">
              <a:buNone/>
            </a:pPr>
            <a:r>
              <a:rPr lang="en-US" dirty="0" smtClean="0"/>
              <a:t>-Tonal Variation should be noted.</a:t>
            </a:r>
          </a:p>
          <a:p>
            <a:pPr marL="0" indent="0">
              <a:buNone/>
            </a:pPr>
            <a:r>
              <a:rPr lang="en-US" dirty="0" smtClean="0"/>
              <a:t>-A combination of empathy and listening is important in counselling.</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itle 1"/>
          <p:cNvSpPr>
            <a:spLocks noGrp="1"/>
          </p:cNvSpPr>
          <p:nvPr>
            <p:ph type="title"/>
          </p:nvPr>
        </p:nvSpPr>
        <p:spPr/>
        <p:txBody>
          <a:bodyPr/>
          <a:lstStyle/>
          <a:p>
            <a:r>
              <a:rPr lang="en-US" dirty="0" smtClean="0">
                <a:solidFill>
                  <a:srgbClr val="0070C0"/>
                </a:solidFill>
              </a:rPr>
              <a:t>Hindrances to active listening</a:t>
            </a:r>
            <a:endParaRPr lang="en-US" dirty="0">
              <a:solidFill>
                <a:srgbClr val="0070C0"/>
              </a:solidFill>
            </a:endParaRPr>
          </a:p>
        </p:txBody>
      </p:sp>
      <p:sp>
        <p:nvSpPr>
          <p:cNvPr id="1048713" name="Content Placeholder 2"/>
          <p:cNvSpPr>
            <a:spLocks noGrp="1"/>
          </p:cNvSpPr>
          <p:nvPr>
            <p:ph idx="1"/>
          </p:nvPr>
        </p:nvSpPr>
        <p:spPr/>
        <p:txBody>
          <a:bodyPr>
            <a:normAutofit fontScale="95000" lnSpcReduction="20000"/>
          </a:bodyPr>
          <a:lstStyle/>
          <a:p>
            <a:r>
              <a:rPr lang="en-US" dirty="0" smtClean="0"/>
              <a:t>Being selective in listening.</a:t>
            </a:r>
          </a:p>
          <a:p>
            <a:r>
              <a:rPr lang="en-US" dirty="0" smtClean="0"/>
              <a:t>Being destructed.</a:t>
            </a:r>
          </a:p>
          <a:p>
            <a:r>
              <a:rPr lang="en-US" dirty="0" smtClean="0"/>
              <a:t>Personal values.</a:t>
            </a:r>
          </a:p>
          <a:p>
            <a:r>
              <a:rPr lang="en-US" dirty="0" smtClean="0"/>
              <a:t>Life experiences.</a:t>
            </a:r>
          </a:p>
          <a:p>
            <a:r>
              <a:rPr lang="en-US" dirty="0" smtClean="0"/>
              <a:t>Preparation for a response before listening to complains.</a:t>
            </a:r>
          </a:p>
          <a:p>
            <a:r>
              <a:rPr lang="en-US" dirty="0" smtClean="0"/>
              <a:t>People who feel threatened by what the client is talking about.</a:t>
            </a:r>
          </a:p>
          <a:p>
            <a:r>
              <a:rPr lang="en-US" dirty="0" smtClean="0"/>
              <a:t>Culture.</a:t>
            </a:r>
          </a:p>
          <a:p>
            <a:r>
              <a:rPr lang="en-US" dirty="0" smtClean="0"/>
              <a:t>Language barrier.</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Title 1"/>
          <p:cNvSpPr>
            <a:spLocks noGrp="1"/>
          </p:cNvSpPr>
          <p:nvPr>
            <p:ph type="title"/>
          </p:nvPr>
        </p:nvSpPr>
        <p:spPr/>
        <p:txBody>
          <a:bodyPr/>
          <a:lstStyle/>
          <a:p>
            <a:r>
              <a:rPr lang="en-US" dirty="0">
                <a:latin typeface="Times New Roman" pitchFamily="18" charset="0"/>
                <a:cs typeface="Times New Roman" pitchFamily="18" charset="0"/>
              </a:rPr>
              <a:t>Goal setting</a:t>
            </a:r>
            <a:endParaRPr lang="en-US" dirty="0"/>
          </a:p>
        </p:txBody>
      </p:sp>
      <p:sp>
        <p:nvSpPr>
          <p:cNvPr id="1048715" name="Content Placeholder 2"/>
          <p:cNvSpPr>
            <a:spLocks noGrp="1"/>
          </p:cNvSpPr>
          <p:nvPr>
            <p:ph idx="1"/>
          </p:nvPr>
        </p:nvSpPr>
        <p:spPr/>
        <p:txBody>
          <a:bodyPr/>
          <a:lstStyle/>
          <a:p>
            <a:r>
              <a:rPr lang="en-US" dirty="0">
                <a:latin typeface="Times New Roman" pitchFamily="18" charset="0"/>
                <a:cs typeface="Times New Roman" pitchFamily="18" charset="0"/>
              </a:rPr>
              <a:t>Goals are the results or outcomes that the client wants to achieve at the end of the counseling period</a:t>
            </a:r>
          </a:p>
          <a:p>
            <a:r>
              <a:rPr lang="en-US" dirty="0">
                <a:latin typeface="Times New Roman" pitchFamily="18" charset="0"/>
                <a:cs typeface="Times New Roman" pitchFamily="18" charset="0"/>
              </a:rPr>
              <a:t>Goals give direction to be followed during counseling</a:t>
            </a:r>
          </a:p>
          <a:p>
            <a:r>
              <a:rPr lang="en-US" dirty="0">
                <a:latin typeface="Times New Roman" pitchFamily="18" charset="0"/>
                <a:cs typeface="Times New Roman" pitchFamily="18" charset="0"/>
              </a:rPr>
              <a:t>They should be selected and defined with care in explicit, feasible and measurable terms</a:t>
            </a:r>
          </a:p>
          <a:p>
            <a:r>
              <a:rPr lang="en-US" dirty="0">
                <a:latin typeface="Times New Roman" pitchFamily="18" charset="0"/>
                <a:cs typeface="Times New Roman" pitchFamily="18" charset="0"/>
              </a:rPr>
              <a:t>Goals should be stated in positive terms and should be within the counselors knowledge and skills</a:t>
            </a:r>
          </a:p>
          <a:p>
            <a:r>
              <a:rPr lang="en-US" dirty="0">
                <a:latin typeface="Times New Roman" pitchFamily="18" charset="0"/>
                <a:cs typeface="Times New Roman" pitchFamily="18" charset="0"/>
              </a:rPr>
              <a:t>They should be achievable</a:t>
            </a:r>
          </a:p>
          <a:p>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Title 1"/>
          <p:cNvSpPr>
            <a:spLocks noGrp="1"/>
          </p:cNvSpPr>
          <p:nvPr>
            <p:ph type="title"/>
          </p:nvPr>
        </p:nvSpPr>
        <p:spPr/>
        <p:txBody>
          <a:bodyPr/>
          <a:lstStyle/>
          <a:p>
            <a:r>
              <a:rPr lang="en-US" dirty="0"/>
              <a:t>Working phase </a:t>
            </a:r>
            <a:r>
              <a:rPr lang="en-US" dirty="0" smtClean="0"/>
              <a:t>cont.</a:t>
            </a:r>
            <a:endParaRPr lang="en-US" dirty="0"/>
          </a:p>
        </p:txBody>
      </p:sp>
      <p:sp>
        <p:nvSpPr>
          <p:cNvPr id="1048717" name="Content Placeholder 2"/>
          <p:cNvSpPr>
            <a:spLocks noGrp="1"/>
          </p:cNvSpPr>
          <p:nvPr>
            <p:ph idx="1"/>
          </p:nvPr>
        </p:nvSpPr>
        <p:spPr/>
        <p:txBody>
          <a:bodyPr>
            <a:normAutofit fontScale="95000" lnSpcReduction="20000"/>
          </a:bodyPr>
          <a:lstStyle/>
          <a:p>
            <a:pPr marL="514350" indent="-514350">
              <a:buNone/>
            </a:pPr>
            <a:r>
              <a:rPr lang="en-US" dirty="0" smtClean="0">
                <a:solidFill>
                  <a:schemeClr val="bg2">
                    <a:lumMod val="60000"/>
                    <a:lumOff val="40000"/>
                  </a:schemeClr>
                </a:solidFill>
              </a:rPr>
              <a:t>a)  </a:t>
            </a:r>
            <a:r>
              <a:rPr lang="en-US" b="1" dirty="0">
                <a:latin typeface="Times New Roman" pitchFamily="18" charset="0"/>
                <a:cs typeface="Times New Roman" pitchFamily="18" charset="0"/>
              </a:rPr>
              <a:t>Techniques of termination.</a:t>
            </a:r>
          </a:p>
          <a:p>
            <a:pPr marL="514350" indent="-514350"/>
            <a:r>
              <a:rPr lang="en-US" dirty="0">
                <a:latin typeface="Times New Roman" pitchFamily="18" charset="0"/>
                <a:cs typeface="Times New Roman" pitchFamily="18" charset="0"/>
              </a:rPr>
              <a:t>Introduce the idea of termination</a:t>
            </a:r>
          </a:p>
          <a:p>
            <a:pPr marL="514350" indent="-514350"/>
            <a:r>
              <a:rPr lang="en-US" dirty="0">
                <a:latin typeface="Times New Roman" pitchFamily="18" charset="0"/>
                <a:cs typeface="Times New Roman" pitchFamily="18" charset="0"/>
              </a:rPr>
              <a:t>Encourage client to rely on him/herself –the counselor tries to make client to be self reliant, hence gradually separates him/herself from the client .</a:t>
            </a:r>
          </a:p>
          <a:p>
            <a:pPr marL="514350" indent="-514350"/>
            <a:r>
              <a:rPr lang="en-US" dirty="0">
                <a:latin typeface="Times New Roman" pitchFamily="18" charset="0"/>
                <a:cs typeface="Times New Roman" pitchFamily="18" charset="0"/>
              </a:rPr>
              <a:t>Both client and counselor agree to reduce the no</a:t>
            </a:r>
            <a:r>
              <a:rPr lang="en-US" dirty="0" smtClean="0">
                <a:latin typeface="Times New Roman" pitchFamily="18" charset="0"/>
                <a:cs typeface="Times New Roman" pitchFamily="18" charset="0"/>
              </a:rPr>
              <a:t>. of </a:t>
            </a:r>
            <a:r>
              <a:rPr lang="en-US" dirty="0">
                <a:latin typeface="Times New Roman" pitchFamily="18" charset="0"/>
                <a:cs typeface="Times New Roman" pitchFamily="18" charset="0"/>
              </a:rPr>
              <a:t>counseling sessions and complete all pending issues before termination </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Note:- Some </a:t>
            </a:r>
            <a:r>
              <a:rPr lang="en-US" dirty="0">
                <a:latin typeface="Times New Roman" pitchFamily="18" charset="0"/>
                <a:cs typeface="Times New Roman" pitchFamily="18" charset="0"/>
              </a:rPr>
              <a:t>may  require further counseling support after termination ,therefore encourage gradual termination and allow the client the opportunity  to visit you when need arises.</a:t>
            </a:r>
          </a:p>
          <a:p>
            <a:pPr marL="0" indent="0">
              <a:buNone/>
            </a:pPr>
            <a:r>
              <a:rPr lang="en-US" dirty="0" smtClean="0">
                <a:latin typeface="Times New Roman" pitchFamily="18" charset="0"/>
                <a:cs typeface="Times New Roman" pitchFamily="18" charset="0"/>
              </a:rPr>
              <a:t>-Termination </a:t>
            </a:r>
            <a:r>
              <a:rPr lang="en-US" dirty="0">
                <a:latin typeface="Times New Roman" pitchFamily="18" charset="0"/>
                <a:cs typeface="Times New Roman" pitchFamily="18" charset="0"/>
              </a:rPr>
              <a:t>is considered not just at the end of successful relationship but is also considered when it seems counseling is not being helpful.</a:t>
            </a:r>
          </a:p>
          <a:p>
            <a:pPr marL="514350" indent="-514350"/>
            <a:endParaRPr lang="en-US" dirty="0">
              <a:latin typeface="Times New Roman" pitchFamily="18" charset="0"/>
              <a:cs typeface="Times New Roman" pitchFamily="18" charset="0"/>
            </a:endParaRPr>
          </a:p>
          <a:p>
            <a:pPr marL="514350" indent="-514350"/>
            <a:endParaRPr lang="en-US" dirty="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Title 1"/>
          <p:cNvSpPr>
            <a:spLocks noGrp="1"/>
          </p:cNvSpPr>
          <p:nvPr>
            <p:ph type="title"/>
          </p:nvPr>
        </p:nvSpPr>
        <p:spPr/>
        <p:txBody>
          <a:bodyPr/>
          <a:lstStyle/>
          <a:p>
            <a:r>
              <a:rPr lang="en-US" dirty="0"/>
              <a:t>Closure /terminating the session</a:t>
            </a:r>
            <a:br>
              <a:rPr lang="en-US" dirty="0"/>
            </a:br>
            <a:endParaRPr lang="en-US" dirty="0"/>
          </a:p>
        </p:txBody>
      </p:sp>
      <p:sp>
        <p:nvSpPr>
          <p:cNvPr id="1048719" name="Content Placeholder 2"/>
          <p:cNvSpPr>
            <a:spLocks noGrp="1"/>
          </p:cNvSpPr>
          <p:nvPr>
            <p:ph idx="1"/>
          </p:nvPr>
        </p:nvSpPr>
        <p:spPr/>
        <p:txBody>
          <a:bodyPr>
            <a:normAutofit fontScale="95000" lnSpcReduction="20000"/>
          </a:bodyPr>
          <a:lstStyle/>
          <a:p>
            <a:pPr marL="0" indent="0">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Counselor summarizes the important points discussed during the session. </a:t>
            </a:r>
          </a:p>
          <a:p>
            <a:pPr marL="514350" indent="-514350">
              <a:buNone/>
            </a:pPr>
            <a:r>
              <a:rPr lang="en-US" dirty="0" smtClean="0">
                <a:latin typeface="Times New Roman" pitchFamily="18" charset="0"/>
                <a:cs typeface="Times New Roman" pitchFamily="18" charset="0"/>
              </a:rPr>
              <a:t>-Both </a:t>
            </a:r>
            <a:r>
              <a:rPr lang="en-US" dirty="0">
                <a:latin typeface="Times New Roman" pitchFamily="18" charset="0"/>
                <a:cs typeface="Times New Roman" pitchFamily="18" charset="0"/>
              </a:rPr>
              <a:t>counselor and client have to agree on the steps to be taken next.</a:t>
            </a:r>
          </a:p>
          <a:p>
            <a:pPr marL="514350" indent="-514350">
              <a:buNone/>
            </a:pPr>
            <a:r>
              <a:rPr lang="en-US" dirty="0" smtClean="0">
                <a:latin typeface="Times New Roman" pitchFamily="18" charset="0"/>
                <a:cs typeface="Times New Roman" pitchFamily="18" charset="0"/>
              </a:rPr>
              <a:t>-Agree </a:t>
            </a:r>
            <a:r>
              <a:rPr lang="en-US" dirty="0">
                <a:latin typeface="Times New Roman" pitchFamily="18" charset="0"/>
                <a:cs typeface="Times New Roman" pitchFamily="18" charset="0"/>
              </a:rPr>
              <a:t>on return date and any assignments  client is expected to do at home.</a:t>
            </a:r>
          </a:p>
          <a:p>
            <a:pPr marL="514350" indent="-514350">
              <a:buNone/>
            </a:pPr>
            <a:r>
              <a:rPr lang="en-US" dirty="0" smtClean="0">
                <a:latin typeface="Times New Roman" pitchFamily="18" charset="0"/>
                <a:cs typeface="Times New Roman" pitchFamily="18" charset="0"/>
              </a:rPr>
              <a:t>-Client  </a:t>
            </a:r>
            <a:r>
              <a:rPr lang="en-US" dirty="0">
                <a:latin typeface="Times New Roman" pitchFamily="18" charset="0"/>
                <a:cs typeface="Times New Roman" pitchFamily="18" charset="0"/>
              </a:rPr>
              <a:t>is given enough time to ask questions which require clarification.</a:t>
            </a:r>
          </a:p>
          <a:p>
            <a:pPr marL="0" indent="0">
              <a:buNone/>
            </a:pPr>
            <a:endParaRPr lang="en-US" dirty="0" smtClean="0">
              <a:solidFill>
                <a:schemeClr val="bg2">
                  <a:lumMod val="60000"/>
                  <a:lumOff val="40000"/>
                </a:schemeClr>
              </a:solidFill>
              <a:latin typeface="Times New Roman" pitchFamily="18" charset="0"/>
              <a:cs typeface="Times New Roman" pitchFamily="18" charset="0"/>
            </a:endParaRPr>
          </a:p>
          <a:p>
            <a:pPr marL="0" indent="0">
              <a:buNone/>
            </a:pPr>
            <a:r>
              <a:rPr lang="en-US" dirty="0" smtClean="0">
                <a:solidFill>
                  <a:schemeClr val="bg2">
                    <a:lumMod val="60000"/>
                    <a:lumOff val="40000"/>
                  </a:schemeClr>
                </a:solidFill>
                <a:latin typeface="Times New Roman" pitchFamily="18" charset="0"/>
                <a:cs typeface="Times New Roman" pitchFamily="18" charset="0"/>
              </a:rPr>
              <a:t>f) </a:t>
            </a:r>
            <a:r>
              <a:rPr lang="en-US" dirty="0" smtClean="0">
                <a:latin typeface="Times New Roman" pitchFamily="18" charset="0"/>
                <a:cs typeface="Times New Roman" pitchFamily="18" charset="0"/>
              </a:rPr>
              <a:t>Termination </a:t>
            </a:r>
            <a:r>
              <a:rPr lang="en-US" dirty="0">
                <a:latin typeface="Times New Roman" pitchFamily="18" charset="0"/>
                <a:cs typeface="Times New Roman" pitchFamily="18" charset="0"/>
              </a:rPr>
              <a:t>of counseling –termination means ending the counseling relationships.</a:t>
            </a:r>
          </a:p>
          <a:p>
            <a:pPr marL="0" indent="0">
              <a:buNone/>
            </a:pPr>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is decided when the client, shows signs of improvement and ability to solve his problems.</a:t>
            </a: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Prepare your client to be ready for termination of counseling relationship.</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p:txBody>
          <a:bodyPr/>
          <a:lstStyle/>
          <a:p>
            <a:r>
              <a:rPr lang="en-US" dirty="0"/>
              <a:t>Terms  used in critical thinking skills</a:t>
            </a:r>
          </a:p>
        </p:txBody>
      </p:sp>
      <p:sp>
        <p:nvSpPr>
          <p:cNvPr id="1048615" name="Content Placeholder 2"/>
          <p:cNvSpPr>
            <a:spLocks noGrp="1"/>
          </p:cNvSpPr>
          <p:nvPr>
            <p:ph idx="1"/>
          </p:nvPr>
        </p:nvSpPr>
        <p:spPr/>
        <p:txBody>
          <a:bodyPr/>
          <a:lstStyle/>
          <a:p>
            <a:pPr>
              <a:buNone/>
            </a:pPr>
            <a:r>
              <a:rPr lang="en-US" dirty="0"/>
              <a:t>3. Discriminating- recognizing differences and similarities among things or situations and distinguishing carefully as to category or rank e.g. I grouped things together</a:t>
            </a:r>
          </a:p>
          <a:p>
            <a:pPr>
              <a:buNone/>
            </a:pPr>
            <a:r>
              <a:rPr lang="en-US" dirty="0"/>
              <a:t>4. Information seeking- searching for evidence, facts or knowledge by identifying relevant sources and gathering objective, subjective historical and current data from those sources</a:t>
            </a:r>
          </a:p>
          <a:p>
            <a:pPr>
              <a:buNone/>
            </a:pPr>
            <a:r>
              <a:rPr lang="en-US" dirty="0"/>
              <a:t>5. Logical reasoning- drawing inferences or conclusions that are supported or justified by evidence e.g.’ I deduced from that information that-----’, my rationale for that conclusion was---”</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Title 1"/>
          <p:cNvSpPr>
            <a:spLocks noGrp="1"/>
          </p:cNvSpPr>
          <p:nvPr>
            <p:ph type="title"/>
          </p:nvPr>
        </p:nvSpPr>
        <p:spPr/>
        <p:txBody>
          <a:bodyPr/>
          <a:lstStyle/>
          <a:p>
            <a:r>
              <a:rPr lang="en-US" b="1" dirty="0"/>
              <a:t>STAGES /PROCESS OF SEPARATION</a:t>
            </a:r>
            <a:endParaRPr lang="en-US" dirty="0"/>
          </a:p>
        </p:txBody>
      </p:sp>
      <p:sp>
        <p:nvSpPr>
          <p:cNvPr id="1048721" name="Content Placeholder 2"/>
          <p:cNvSpPr>
            <a:spLocks noGrp="1"/>
          </p:cNvSpPr>
          <p:nvPr>
            <p:ph idx="1"/>
          </p:nvPr>
        </p:nvSpPr>
        <p:spPr/>
        <p:txBody>
          <a:bodyPr/>
          <a:lstStyle/>
          <a:p>
            <a:pPr marL="514350" indent="-514350">
              <a:buNone/>
            </a:pPr>
            <a:r>
              <a:rPr lang="en-US" b="1" dirty="0">
                <a:latin typeface="Times New Roman" pitchFamily="18" charset="0"/>
                <a:cs typeface="Times New Roman" pitchFamily="18" charset="0"/>
              </a:rPr>
              <a:t>1. Denial</a:t>
            </a:r>
            <a:r>
              <a:rPr lang="en-US" dirty="0">
                <a:latin typeface="Times New Roman" pitchFamily="18" charset="0"/>
                <a:cs typeface="Times New Roman" pitchFamily="18" charset="0"/>
              </a:rPr>
              <a:t> –disbelief, refusal, panic on idea of  termination </a:t>
            </a:r>
          </a:p>
          <a:p>
            <a:pPr marL="514350" indent="-514350">
              <a:buNone/>
            </a:pPr>
            <a:r>
              <a:rPr lang="en-US" dirty="0">
                <a:latin typeface="Times New Roman" pitchFamily="18" charset="0"/>
                <a:cs typeface="Times New Roman" pitchFamily="18" charset="0"/>
              </a:rPr>
              <a:t>  Help client by convincing him/her of the achievement </a:t>
            </a:r>
          </a:p>
          <a:p>
            <a:pPr marL="514350" indent="-514350">
              <a:buNone/>
            </a:pPr>
            <a:r>
              <a:rPr lang="en-US" dirty="0">
                <a:latin typeface="Times New Roman" pitchFamily="18" charset="0"/>
                <a:cs typeface="Times New Roman" pitchFamily="18" charset="0"/>
              </a:rPr>
              <a:t>Identify specific changes which have occurred since commencing counseling sessions.</a:t>
            </a:r>
          </a:p>
          <a:p>
            <a:pPr marL="514350" indent="-514350">
              <a:buNone/>
            </a:pPr>
            <a:r>
              <a:rPr lang="en-US" b="1" dirty="0">
                <a:latin typeface="Times New Roman" pitchFamily="18" charset="0"/>
                <a:cs typeface="Times New Roman" pitchFamily="18" charset="0"/>
              </a:rPr>
              <a:t>2. Anger</a:t>
            </a:r>
            <a:r>
              <a:rPr lang="en-US" dirty="0">
                <a:latin typeface="Times New Roman" pitchFamily="18" charset="0"/>
                <a:cs typeface="Times New Roman" pitchFamily="18" charset="0"/>
              </a:rPr>
              <a:t>  -When a client looses a person who is so close and helpful, he or she may  react by refusing to eat ,talk or cry. As  a counselor, help the client to overcome the state of anger by talking to the client and sharing his/her feelings  but be empathetic. The client has to face and accept the reality in order to move on</a:t>
            </a:r>
          </a:p>
          <a:p>
            <a:pPr marL="514350" indent="-514350">
              <a:buNone/>
            </a:pPr>
            <a:r>
              <a:rPr lang="en-US" dirty="0">
                <a:latin typeface="Times New Roman" pitchFamily="18" charset="0"/>
                <a:cs typeface="Times New Roman" pitchFamily="18" charset="0"/>
              </a:rPr>
              <a:t>Encourage  client  to express his/her feelings and to accept the termination. </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Title 1"/>
          <p:cNvSpPr>
            <a:spLocks noGrp="1"/>
          </p:cNvSpPr>
          <p:nvPr>
            <p:ph type="title"/>
          </p:nvPr>
        </p:nvSpPr>
        <p:spPr/>
        <p:txBody>
          <a:bodyPr/>
          <a:lstStyle/>
          <a:p>
            <a:r>
              <a:rPr lang="en-US" dirty="0" smtClean="0">
                <a:solidFill>
                  <a:srgbClr val="0070C0"/>
                </a:solidFill>
              </a:rPr>
              <a:t>Verbal skills</a:t>
            </a:r>
            <a:endParaRPr lang="en-US" dirty="0">
              <a:solidFill>
                <a:srgbClr val="0070C0"/>
              </a:solidFill>
            </a:endParaRPr>
          </a:p>
        </p:txBody>
      </p:sp>
      <p:sp>
        <p:nvSpPr>
          <p:cNvPr id="1048723" name="Content Placeholder 2"/>
          <p:cNvSpPr>
            <a:spLocks noGrp="1"/>
          </p:cNvSpPr>
          <p:nvPr>
            <p:ph idx="1"/>
          </p:nvPr>
        </p:nvSpPr>
        <p:spPr/>
        <p:txBody>
          <a:bodyPr>
            <a:normAutofit fontScale="90000" lnSpcReduction="10000"/>
          </a:bodyPr>
          <a:lstStyle/>
          <a:p>
            <a:r>
              <a:rPr lang="en-US" dirty="0" smtClean="0"/>
              <a:t>Having minimal verbal references .</a:t>
            </a:r>
          </a:p>
          <a:p>
            <a:r>
              <a:rPr lang="en-US" dirty="0" smtClean="0"/>
              <a:t>Non verbal listening.</a:t>
            </a:r>
          </a:p>
          <a:p>
            <a:r>
              <a:rPr lang="en-US" dirty="0" smtClean="0"/>
              <a:t>Open questions- Allow client express himself fully.</a:t>
            </a:r>
          </a:p>
          <a:p>
            <a:r>
              <a:rPr lang="en-US" dirty="0" smtClean="0"/>
              <a:t>Make them feel safe and entrust you with the information given to them.</a:t>
            </a:r>
          </a:p>
          <a:p>
            <a:pPr marL="0" indent="0">
              <a:buNone/>
            </a:pPr>
            <a:r>
              <a:rPr lang="en-US" sz="3200" dirty="0" smtClean="0">
                <a:solidFill>
                  <a:srgbClr val="0070C0"/>
                </a:solidFill>
              </a:rPr>
              <a:t>Reflective skills</a:t>
            </a:r>
            <a:r>
              <a:rPr lang="en-US" dirty="0" smtClean="0">
                <a:solidFill>
                  <a:srgbClr val="0070C0"/>
                </a:solidFill>
              </a:rPr>
              <a:t>.</a:t>
            </a:r>
          </a:p>
          <a:p>
            <a:pPr>
              <a:buFont typeface="Wingdings" panose="05000000000000000000" pitchFamily="2" charset="2"/>
              <a:buChar char="Ø"/>
            </a:pPr>
            <a:r>
              <a:rPr lang="en-US" dirty="0" smtClean="0"/>
              <a:t>Feeling.</a:t>
            </a:r>
          </a:p>
          <a:p>
            <a:pPr>
              <a:buFont typeface="Wingdings" panose="05000000000000000000" pitchFamily="2" charset="2"/>
              <a:buChar char="Ø"/>
            </a:pPr>
            <a:r>
              <a:rPr lang="en-US" dirty="0" smtClean="0"/>
              <a:t>Restating and reframing.</a:t>
            </a:r>
          </a:p>
          <a:p>
            <a:pPr>
              <a:buFont typeface="Wingdings" panose="05000000000000000000" pitchFamily="2" charset="2"/>
              <a:buChar char="Ø"/>
            </a:pPr>
            <a:r>
              <a:rPr lang="en-US" dirty="0" smtClean="0"/>
              <a:t>Affirming.</a:t>
            </a:r>
          </a:p>
          <a:p>
            <a:pPr>
              <a:buFont typeface="Wingdings" panose="05000000000000000000" pitchFamily="2" charset="2"/>
              <a:buChar char="Ø"/>
            </a:pPr>
            <a:r>
              <a:rPr lang="en-US" dirty="0" smtClean="0"/>
              <a:t>Summarizing.</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Title 1"/>
          <p:cNvSpPr>
            <a:spLocks noGrp="1"/>
          </p:cNvSpPr>
          <p:nvPr>
            <p:ph type="title"/>
          </p:nvPr>
        </p:nvSpPr>
        <p:spPr/>
        <p:txBody>
          <a:bodyPr/>
          <a:lstStyle/>
          <a:p>
            <a:r>
              <a:rPr lang="en-US" dirty="0" smtClean="0"/>
              <a:t>Stages of separation cont.</a:t>
            </a:r>
            <a:endParaRPr lang="en-US" dirty="0"/>
          </a:p>
        </p:txBody>
      </p:sp>
      <p:sp>
        <p:nvSpPr>
          <p:cNvPr id="1048725" name="Content Placeholder 2"/>
          <p:cNvSpPr>
            <a:spLocks noGrp="1"/>
          </p:cNvSpPr>
          <p:nvPr>
            <p:ph idx="1"/>
          </p:nvPr>
        </p:nvSpPr>
        <p:spPr>
          <a:xfrm>
            <a:off x="1026987" y="2238112"/>
            <a:ext cx="8946541" cy="4195481"/>
          </a:xfrm>
        </p:spPr>
        <p:txBody>
          <a:bodyPr/>
          <a:lstStyle/>
          <a:p>
            <a:pPr marL="514350" indent="-514350">
              <a:buNone/>
            </a:pPr>
            <a:r>
              <a:rPr lang="en-US" b="1" dirty="0">
                <a:latin typeface="Times New Roman" pitchFamily="18" charset="0"/>
                <a:cs typeface="Times New Roman" pitchFamily="18" charset="0"/>
              </a:rPr>
              <a:t>3. Bargaining stage</a:t>
            </a:r>
            <a:r>
              <a:rPr lang="en-US" dirty="0">
                <a:latin typeface="Times New Roman" pitchFamily="18" charset="0"/>
                <a:cs typeface="Times New Roman" pitchFamily="18" charset="0"/>
              </a:rPr>
              <a:t>:-the client wishes the counselor will change his/her mind and continue with the counseling sessions. The client will even argue with the counselor to  lengthen the discussion.</a:t>
            </a:r>
          </a:p>
          <a:p>
            <a:pPr marL="514350" indent="-514350">
              <a:buNone/>
            </a:pPr>
            <a:r>
              <a:rPr lang="en-US" dirty="0">
                <a:latin typeface="Times New Roman" pitchFamily="18" charset="0"/>
                <a:cs typeface="Times New Roman" pitchFamily="18" charset="0"/>
              </a:rPr>
              <a:t> As a counselor, listen attentively to the clients arguments. Tell the client the achievements he/she  has made since he/she started attending the counseling sessions. Emphasize on the importance of being independent</a:t>
            </a:r>
            <a:endParaRPr lang="en-US" dirty="0"/>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Title 1"/>
          <p:cNvSpPr>
            <a:spLocks noGrp="1"/>
          </p:cNvSpPr>
          <p:nvPr>
            <p:ph type="title"/>
          </p:nvPr>
        </p:nvSpPr>
        <p:spPr/>
        <p:txBody>
          <a:bodyPr/>
          <a:lstStyle/>
          <a:p>
            <a:r>
              <a:rPr lang="en-US" dirty="0" smtClean="0"/>
              <a:t>Stages of separation cont.</a:t>
            </a:r>
            <a:endParaRPr lang="en-US" dirty="0"/>
          </a:p>
        </p:txBody>
      </p:sp>
      <p:sp>
        <p:nvSpPr>
          <p:cNvPr id="1048727" name="Content Placeholder 2"/>
          <p:cNvSpPr>
            <a:spLocks noGrp="1"/>
          </p:cNvSpPr>
          <p:nvPr>
            <p:ph idx="1"/>
          </p:nvPr>
        </p:nvSpPr>
        <p:spPr/>
        <p:txBody>
          <a:bodyPr/>
          <a:lstStyle/>
          <a:p>
            <a:pPr marL="514350" indent="-514350">
              <a:buNone/>
            </a:pPr>
            <a:r>
              <a:rPr lang="en-US" b="1" dirty="0">
                <a:latin typeface="Times New Roman" pitchFamily="18" charset="0"/>
                <a:cs typeface="Times New Roman" pitchFamily="18" charset="0"/>
              </a:rPr>
              <a:t>4. Depression:</a:t>
            </a:r>
            <a:r>
              <a:rPr lang="en-US" dirty="0">
                <a:latin typeface="Times New Roman" pitchFamily="18" charset="0"/>
                <a:cs typeface="Times New Roman" pitchFamily="18" charset="0"/>
              </a:rPr>
              <a:t>-occurs when the truth  dawns  on the client .He/she may  express depression by  withdrawing from the norms, develop anorexia, insomnia etc. a lot of counseling will help the client to come out of this situation. A lot of patience is also required.</a:t>
            </a:r>
          </a:p>
          <a:p>
            <a:pPr marL="514350" indent="-514350">
              <a:buNone/>
            </a:pPr>
            <a:endParaRPr lang="en-US" dirty="0">
              <a:latin typeface="Times New Roman" pitchFamily="18" charset="0"/>
              <a:cs typeface="Times New Roman" pitchFamily="18" charset="0"/>
            </a:endParaRPr>
          </a:p>
          <a:p>
            <a:pPr marL="514350" indent="-514350">
              <a:buNone/>
            </a:pPr>
            <a:r>
              <a:rPr lang="en-US" b="1" dirty="0">
                <a:latin typeface="Times New Roman" pitchFamily="18" charset="0"/>
                <a:cs typeface="Times New Roman" pitchFamily="18" charset="0"/>
              </a:rPr>
              <a:t>5. Acceptance</a:t>
            </a:r>
            <a:r>
              <a:rPr lang="en-US" dirty="0">
                <a:latin typeface="Times New Roman" pitchFamily="18" charset="0"/>
                <a:cs typeface="Times New Roman" pitchFamily="18" charset="0"/>
              </a:rPr>
              <a:t>-  The client now accepts the reality and plans how to cope with the situation. He/she gains  confidence and moves on. He will continue with his life as usual with new vigor and strength. He will be happy again </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Title 1"/>
          <p:cNvSpPr>
            <a:spLocks noGrp="1"/>
          </p:cNvSpPr>
          <p:nvPr>
            <p:ph type="title"/>
          </p:nvPr>
        </p:nvSpPr>
        <p:spPr/>
        <p:txBody>
          <a:bodyPr/>
          <a:lstStyle/>
          <a:p>
            <a:r>
              <a:rPr lang="en-US" dirty="0" smtClean="0">
                <a:solidFill>
                  <a:schemeClr val="accent2"/>
                </a:solidFill>
              </a:rPr>
              <a:t>Reflection of feelings.</a:t>
            </a:r>
            <a:endParaRPr lang="en-US" dirty="0">
              <a:solidFill>
                <a:schemeClr val="accent2"/>
              </a:solidFill>
            </a:endParaRPr>
          </a:p>
        </p:txBody>
      </p:sp>
      <p:sp>
        <p:nvSpPr>
          <p:cNvPr id="1048729" name="Content Placeholder 2"/>
          <p:cNvSpPr>
            <a:spLocks noGrp="1"/>
          </p:cNvSpPr>
          <p:nvPr>
            <p:ph idx="1"/>
          </p:nvPr>
        </p:nvSpPr>
        <p:spPr/>
        <p:txBody>
          <a:bodyPr/>
          <a:lstStyle/>
          <a:p>
            <a:r>
              <a:rPr lang="en-US" dirty="0" smtClean="0"/>
              <a:t>Encourage the client to accept situation they are in.</a:t>
            </a:r>
          </a:p>
          <a:p>
            <a:r>
              <a:rPr lang="en-US" dirty="0" smtClean="0"/>
              <a:t>Listen for and check both verbal and non-verbal communication.</a:t>
            </a:r>
          </a:p>
          <a:p>
            <a:r>
              <a:rPr lang="en-US" dirty="0" smtClean="0"/>
              <a:t>Ensure both verbal and nonverbal are coherent.</a:t>
            </a:r>
          </a:p>
          <a:p>
            <a:pPr marL="0" indent="0">
              <a:buNone/>
            </a:pPr>
            <a:r>
              <a:rPr lang="en-US" sz="2800" dirty="0" smtClean="0">
                <a:solidFill>
                  <a:schemeClr val="accent2"/>
                </a:solidFill>
              </a:rPr>
              <a:t>Restating</a:t>
            </a:r>
            <a:r>
              <a:rPr lang="en-US" dirty="0" smtClean="0"/>
              <a:t>- Use your own words to confirm what the client means to say.</a:t>
            </a:r>
          </a:p>
          <a:p>
            <a:pPr marL="0" indent="0">
              <a:buNone/>
            </a:pPr>
            <a:r>
              <a:rPr lang="en-US" sz="2800" dirty="0" smtClean="0">
                <a:solidFill>
                  <a:schemeClr val="accent2"/>
                </a:solidFill>
              </a:rPr>
              <a:t>Affirming</a:t>
            </a:r>
            <a:r>
              <a:rPr lang="en-US" dirty="0" smtClean="0"/>
              <a:t>- Ensure the clients decision is stood by and is the best decision.</a:t>
            </a:r>
          </a:p>
          <a:p>
            <a:pPr marL="0" indent="0">
              <a:buNone/>
            </a:pPr>
            <a:r>
              <a:rPr lang="en-US" sz="2800" dirty="0" smtClean="0">
                <a:solidFill>
                  <a:schemeClr val="accent2"/>
                </a:solidFill>
              </a:rPr>
              <a:t>Summarizing</a:t>
            </a:r>
            <a:r>
              <a:rPr lang="en-US" dirty="0" smtClean="0"/>
              <a:t>- Putting together all the client has spoken in order to confirm the client and counsellor are at per</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Title 1"/>
          <p:cNvSpPr>
            <a:spLocks noGrp="1"/>
          </p:cNvSpPr>
          <p:nvPr>
            <p:ph type="title"/>
          </p:nvPr>
        </p:nvSpPr>
        <p:spPr/>
        <p:txBody>
          <a:bodyPr/>
          <a:lstStyle/>
          <a:p>
            <a:r>
              <a:rPr lang="en-US" sz="4400" b="1" dirty="0">
                <a:solidFill>
                  <a:srgbClr val="C00000"/>
                </a:solidFill>
                <a:latin typeface="Times New Roman" pitchFamily="18" charset="0"/>
                <a:cs typeface="Times New Roman" pitchFamily="18" charset="0"/>
              </a:rPr>
              <a:t>RIGHTS OF A CLIENT</a:t>
            </a:r>
            <a:endParaRPr lang="en-US" dirty="0"/>
          </a:p>
        </p:txBody>
      </p:sp>
      <p:sp>
        <p:nvSpPr>
          <p:cNvPr id="1048731" name="Content Placeholder 2"/>
          <p:cNvSpPr>
            <a:spLocks noGrp="1"/>
          </p:cNvSpPr>
          <p:nvPr>
            <p:ph idx="1"/>
          </p:nvPr>
        </p:nvSpPr>
        <p:spPr/>
        <p:txBody>
          <a:bodyPr>
            <a:normAutofit fontScale="95000" lnSpcReduction="20000"/>
          </a:bodyPr>
          <a:lstStyle/>
          <a:p>
            <a:r>
              <a:rPr lang="en-US" dirty="0">
                <a:latin typeface="Times New Roman" pitchFamily="18" charset="0"/>
                <a:cs typeface="Times New Roman" pitchFamily="18" charset="0"/>
              </a:rPr>
              <a:t>The counselor should observe clients rights during counseling sessions.</a:t>
            </a:r>
          </a:p>
          <a:p>
            <a:pPr>
              <a:buFont typeface="Wingdings" pitchFamily="2" charset="2"/>
              <a:buChar char="Ø"/>
            </a:pPr>
            <a:r>
              <a:rPr lang="en-US" dirty="0">
                <a:latin typeface="Times New Roman" pitchFamily="18" charset="0"/>
                <a:cs typeface="Times New Roman" pitchFamily="18" charset="0"/>
              </a:rPr>
              <a:t>Respect the client </a:t>
            </a:r>
          </a:p>
          <a:p>
            <a:pPr>
              <a:buFont typeface="Wingdings" pitchFamily="2" charset="2"/>
              <a:buChar char="Ø"/>
            </a:pPr>
            <a:r>
              <a:rPr lang="en-US" dirty="0">
                <a:latin typeface="Times New Roman" pitchFamily="18" charset="0"/>
                <a:cs typeface="Times New Roman" pitchFamily="18" charset="0"/>
              </a:rPr>
              <a:t>Privacy</a:t>
            </a:r>
          </a:p>
          <a:p>
            <a:pPr>
              <a:buFont typeface="Wingdings" pitchFamily="2" charset="2"/>
              <a:buChar char="Ø"/>
            </a:pPr>
            <a:r>
              <a:rPr lang="en-US" dirty="0">
                <a:latin typeface="Times New Roman" pitchFamily="18" charset="0"/>
                <a:cs typeface="Times New Roman" pitchFamily="18" charset="0"/>
              </a:rPr>
              <a:t>Confidentiality</a:t>
            </a:r>
          </a:p>
          <a:p>
            <a:pPr>
              <a:buFont typeface="Wingdings" pitchFamily="2" charset="2"/>
              <a:buChar char="Ø"/>
            </a:pPr>
            <a:r>
              <a:rPr lang="en-US" dirty="0">
                <a:latin typeface="Times New Roman" pitchFamily="18" charset="0"/>
                <a:cs typeface="Times New Roman" pitchFamily="18" charset="0"/>
              </a:rPr>
              <a:t>Consent on all decisions made –do not impose decisions on the client </a:t>
            </a:r>
          </a:p>
          <a:p>
            <a:pPr>
              <a:buFont typeface="Wingdings" pitchFamily="2" charset="2"/>
              <a:buChar char="Ø"/>
            </a:pPr>
            <a:r>
              <a:rPr lang="en-US" dirty="0">
                <a:latin typeface="Times New Roman" pitchFamily="18" charset="0"/>
                <a:cs typeface="Times New Roman" pitchFamily="18" charset="0"/>
              </a:rPr>
              <a:t>Client should feel confident when with the counselor who should display competency.</a:t>
            </a:r>
          </a:p>
          <a:p>
            <a:pPr>
              <a:buFont typeface="Wingdings" pitchFamily="2" charset="2"/>
              <a:buChar char="Ø"/>
            </a:pPr>
            <a:r>
              <a:rPr lang="en-US" dirty="0">
                <a:latin typeface="Times New Roman" pitchFamily="18" charset="0"/>
                <a:cs typeface="Times New Roman" pitchFamily="18" charset="0"/>
              </a:rPr>
              <a:t>Client should be involved in planning of his/her care .</a:t>
            </a:r>
          </a:p>
          <a:p>
            <a:pPr>
              <a:buFont typeface="Wingdings" pitchFamily="2" charset="2"/>
              <a:buChar char="Ø"/>
            </a:pPr>
            <a:r>
              <a:rPr lang="en-US" dirty="0">
                <a:latin typeface="Times New Roman" pitchFamily="18" charset="0"/>
                <a:cs typeface="Times New Roman" pitchFamily="18" charset="0"/>
              </a:rPr>
              <a:t>Client informed on his/her health status .</a:t>
            </a:r>
          </a:p>
          <a:p>
            <a:pPr>
              <a:buFont typeface="Wingdings" pitchFamily="2" charset="2"/>
              <a:buChar char="Ø"/>
            </a:pPr>
            <a:r>
              <a:rPr lang="en-US" dirty="0">
                <a:latin typeface="Times New Roman" pitchFamily="18" charset="0"/>
                <a:cs typeface="Times New Roman" pitchFamily="18" charset="0"/>
              </a:rPr>
              <a:t>Refer client if need be.</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Title 1"/>
          <p:cNvSpPr>
            <a:spLocks noGrp="1"/>
          </p:cNvSpPr>
          <p:nvPr>
            <p:ph type="title"/>
          </p:nvPr>
        </p:nvSpPr>
        <p:spPr/>
        <p:txBody>
          <a:bodyPr/>
          <a:lstStyle/>
          <a:p>
            <a:r>
              <a:rPr lang="en-US" dirty="0">
                <a:solidFill>
                  <a:srgbClr val="C00000"/>
                </a:solidFill>
              </a:rPr>
              <a:t>Ethical issues in counseling</a:t>
            </a:r>
            <a:endParaRPr lang="en-US" dirty="0"/>
          </a:p>
        </p:txBody>
      </p:sp>
      <p:sp>
        <p:nvSpPr>
          <p:cNvPr id="1048733" name="Content Placeholder 2"/>
          <p:cNvSpPr>
            <a:spLocks noGrp="1"/>
          </p:cNvSpPr>
          <p:nvPr>
            <p:ph idx="1"/>
          </p:nvPr>
        </p:nvSpPr>
        <p:spPr/>
        <p:txBody>
          <a:bodyPr>
            <a:normAutofit/>
          </a:bodyPr>
          <a:lstStyle/>
          <a:p>
            <a:pPr>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primary role of the counselor is to serve his or her clients interests at all times.</a:t>
            </a:r>
          </a:p>
          <a:p>
            <a:pPr>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counselor has a responsibility to </a:t>
            </a:r>
            <a:r>
              <a:rPr lang="en-US" dirty="0" smtClean="0">
                <a:latin typeface="Times New Roman" pitchFamily="18" charset="0"/>
                <a:cs typeface="Times New Roman" pitchFamily="18" charset="0"/>
              </a:rPr>
              <a:t>ensure clients confidentiality. </a:t>
            </a:r>
          </a:p>
          <a:p>
            <a:pPr>
              <a:buNone/>
            </a:pPr>
            <a:r>
              <a:rPr lang="en-US" dirty="0" smtClean="0">
                <a:latin typeface="Times New Roman" pitchFamily="18" charset="0"/>
                <a:cs typeface="Times New Roman" pitchFamily="18" charset="0"/>
              </a:rPr>
              <a:t>-He needs to be competent, </a:t>
            </a:r>
            <a:r>
              <a:rPr lang="en-US" dirty="0">
                <a:latin typeface="Times New Roman" pitchFamily="18" charset="0"/>
                <a:cs typeface="Times New Roman" pitchFamily="18" charset="0"/>
              </a:rPr>
              <a:t>maintenance of ethical </a:t>
            </a:r>
            <a:r>
              <a:rPr lang="en-US" dirty="0" smtClean="0">
                <a:latin typeface="Times New Roman" pitchFamily="18" charset="0"/>
                <a:cs typeface="Times New Roman" pitchFamily="18" charset="0"/>
              </a:rPr>
              <a:t>standards.</a:t>
            </a:r>
            <a:endParaRPr lang="en-US"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counselor should respect client’s right as an individual human being</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should respect the values and beliefs of her/his client</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function of the counselor is to enable the client understand him/herself </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counselor does not offer solutions to the </a:t>
            </a:r>
            <a:r>
              <a:rPr lang="en-US" dirty="0" smtClean="0">
                <a:latin typeface="Times New Roman" pitchFamily="18" charset="0"/>
                <a:cs typeface="Times New Roman" pitchFamily="18" charset="0"/>
              </a:rPr>
              <a:t>counselee, he </a:t>
            </a:r>
            <a:r>
              <a:rPr lang="en-US" dirty="0">
                <a:latin typeface="Times New Roman" pitchFamily="18" charset="0"/>
                <a:cs typeface="Times New Roman" pitchFamily="18" charset="0"/>
              </a:rPr>
              <a:t>is a helper rather </a:t>
            </a:r>
            <a:r>
              <a:rPr lang="en-US" dirty="0" smtClean="0">
                <a:latin typeface="Times New Roman" pitchFamily="18" charset="0"/>
                <a:cs typeface="Times New Roman" pitchFamily="18" charset="0"/>
              </a:rPr>
              <a:t>than an advisor.</a:t>
            </a:r>
          </a:p>
          <a:p>
            <a:pPr>
              <a:buNone/>
            </a:pPr>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Title 1"/>
          <p:cNvSpPr>
            <a:spLocks noGrp="1"/>
          </p:cNvSpPr>
          <p:nvPr>
            <p:ph type="title"/>
          </p:nvPr>
        </p:nvSpPr>
        <p:spPr/>
        <p:txBody>
          <a:bodyPr/>
          <a:lstStyle/>
          <a:p>
            <a:r>
              <a:rPr lang="en-US" dirty="0">
                <a:solidFill>
                  <a:srgbClr val="C00000"/>
                </a:solidFill>
              </a:rPr>
              <a:t>Code of practice</a:t>
            </a:r>
            <a:endParaRPr lang="en-US" dirty="0"/>
          </a:p>
        </p:txBody>
      </p:sp>
      <p:sp>
        <p:nvSpPr>
          <p:cNvPr id="1048735" name="Content Placeholder 2"/>
          <p:cNvSpPr>
            <a:spLocks noGrp="1"/>
          </p:cNvSpPr>
          <p:nvPr>
            <p:ph idx="1"/>
          </p:nvPr>
        </p:nvSpPr>
        <p:spPr/>
        <p:txBody>
          <a:bodyPr/>
          <a:lstStyle/>
          <a:p>
            <a:pPr>
              <a:buFont typeface="Wingdings" pitchFamily="2" charset="2"/>
              <a:buChar char="v"/>
            </a:pPr>
            <a:r>
              <a:rPr lang="en-US" dirty="0">
                <a:latin typeface="Times New Roman" pitchFamily="18" charset="0"/>
                <a:cs typeface="Times New Roman" pitchFamily="18" charset="0"/>
              </a:rPr>
              <a:t>The counselor should observe the code of ethics at all times of his/her practice.</a:t>
            </a:r>
          </a:p>
          <a:p>
            <a:pPr>
              <a:buFont typeface="Wingdings" pitchFamily="2" charset="2"/>
              <a:buChar char="v"/>
            </a:pPr>
            <a:r>
              <a:rPr lang="en-US" dirty="0">
                <a:latin typeface="Times New Roman" pitchFamily="18" charset="0"/>
                <a:cs typeface="Times New Roman" pitchFamily="18" charset="0"/>
              </a:rPr>
              <a:t>Ensure that client does not suffer any physical or psychological harm during counseling</a:t>
            </a:r>
          </a:p>
          <a:p>
            <a:pPr>
              <a:buFont typeface="Wingdings" pitchFamily="2" charset="2"/>
              <a:buChar char="v"/>
            </a:pPr>
            <a:r>
              <a:rPr lang="en-US" dirty="0">
                <a:latin typeface="Times New Roman" pitchFamily="18" charset="0"/>
                <a:cs typeface="Times New Roman" pitchFamily="18" charset="0"/>
              </a:rPr>
              <a:t>The counselors approach in counseling should make the client feel accepted as a person with own rights</a:t>
            </a:r>
          </a:p>
          <a:p>
            <a:pPr>
              <a:buFont typeface="Wingdings" pitchFamily="2" charset="2"/>
              <a:buChar char="v"/>
            </a:pPr>
            <a:r>
              <a:rPr lang="en-US" dirty="0">
                <a:latin typeface="Times New Roman" pitchFamily="18" charset="0"/>
                <a:cs typeface="Times New Roman" pitchFamily="18" charset="0"/>
              </a:rPr>
              <a:t>The counselor must always set and monitor the boundaries between the client and himself</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6" name="Title 1"/>
          <p:cNvSpPr>
            <a:spLocks noGrp="1"/>
          </p:cNvSpPr>
          <p:nvPr>
            <p:ph type="title"/>
          </p:nvPr>
        </p:nvSpPr>
        <p:spPr/>
        <p:txBody>
          <a:bodyPr/>
          <a:lstStyle/>
          <a:p>
            <a:r>
              <a:rPr lang="en-US" dirty="0" smtClean="0"/>
              <a:t>Code of practice cont.</a:t>
            </a:r>
            <a:endParaRPr lang="en-US" dirty="0"/>
          </a:p>
        </p:txBody>
      </p:sp>
      <p:sp>
        <p:nvSpPr>
          <p:cNvPr id="1048737" name="Content Placeholder 2"/>
          <p:cNvSpPr>
            <a:spLocks noGrp="1"/>
          </p:cNvSpPr>
          <p:nvPr>
            <p:ph idx="1"/>
          </p:nvPr>
        </p:nvSpPr>
        <p:spPr/>
        <p:txBody>
          <a:bodyPr/>
          <a:lstStyle/>
          <a:p>
            <a:pPr>
              <a:buFont typeface="Wingdings" pitchFamily="2" charset="2"/>
              <a:buChar char="v"/>
            </a:pPr>
            <a:r>
              <a:rPr lang="en-US" dirty="0">
                <a:latin typeface="Times New Roman" pitchFamily="18" charset="0"/>
                <a:cs typeface="Times New Roman" pitchFamily="18" charset="0"/>
              </a:rPr>
              <a:t>The counselor should always work together with the client </a:t>
            </a:r>
          </a:p>
          <a:p>
            <a:pPr>
              <a:buFont typeface="Wingdings" pitchFamily="2" charset="2"/>
              <a:buChar char="v"/>
            </a:pPr>
            <a:r>
              <a:rPr lang="en-US" dirty="0">
                <a:latin typeface="Times New Roman" pitchFamily="18" charset="0"/>
                <a:cs typeface="Times New Roman" pitchFamily="18" charset="0"/>
              </a:rPr>
              <a:t>The counselor should respect clients ability to make his own decisions and changes in line with his beliefs/values</a:t>
            </a:r>
          </a:p>
          <a:p>
            <a:pPr>
              <a:buFont typeface="Wingdings" pitchFamily="2" charset="2"/>
              <a:buChar char="v"/>
            </a:pPr>
            <a:r>
              <a:rPr lang="en-US" dirty="0">
                <a:latin typeface="Times New Roman" pitchFamily="18" charset="0"/>
                <a:cs typeface="Times New Roman" pitchFamily="18" charset="0"/>
              </a:rPr>
              <a:t>The counselor should not exploit their clients financially, sexually, emotionally, or in any other way. Engaging sexual activity with the client is an unethical behavior</a:t>
            </a:r>
          </a:p>
          <a:p>
            <a:pPr>
              <a:buFont typeface="Wingdings" pitchFamily="2" charset="2"/>
              <a:buChar char="v"/>
            </a:pPr>
            <a:r>
              <a:rPr lang="en-US" dirty="0">
                <a:latin typeface="Times New Roman" pitchFamily="18" charset="0"/>
                <a:cs typeface="Times New Roman" pitchFamily="18" charset="0"/>
              </a:rPr>
              <a:t>It is also important that the clients are offered privacy during counseling sessions. Clients should not be observed by anyone other than the counselor</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8" name="Title 1"/>
          <p:cNvSpPr>
            <a:spLocks noGrp="1"/>
          </p:cNvSpPr>
          <p:nvPr>
            <p:ph type="title"/>
          </p:nvPr>
        </p:nvSpPr>
        <p:spPr/>
        <p:txBody>
          <a:bodyPr/>
          <a:lstStyle/>
          <a:p>
            <a:r>
              <a:rPr lang="en-US" dirty="0" smtClean="0"/>
              <a:t>Barrier to counselling</a:t>
            </a:r>
            <a:endParaRPr lang="en-US" dirty="0"/>
          </a:p>
        </p:txBody>
      </p:sp>
      <p:sp>
        <p:nvSpPr>
          <p:cNvPr id="1048739" name="Content Placeholder 2"/>
          <p:cNvSpPr>
            <a:spLocks noGrp="1"/>
          </p:cNvSpPr>
          <p:nvPr>
            <p:ph idx="1"/>
          </p:nvPr>
        </p:nvSpPr>
        <p:spPr/>
        <p:txBody>
          <a:bodyPr>
            <a:normAutofit fontScale="95000" lnSpcReduction="20000"/>
          </a:bodyPr>
          <a:lstStyle/>
          <a:p>
            <a:r>
              <a:rPr lang="en-US" dirty="0" smtClean="0"/>
              <a:t>Physical barriers- counsellors age, sex, type of room.</a:t>
            </a:r>
          </a:p>
          <a:p>
            <a:r>
              <a:rPr lang="en-US" dirty="0" smtClean="0"/>
              <a:t>Difference in socio cultural background.</a:t>
            </a:r>
          </a:p>
          <a:p>
            <a:r>
              <a:rPr lang="en-US" dirty="0" smtClean="0"/>
              <a:t>Gesture- boredom, disgust, frown.</a:t>
            </a:r>
          </a:p>
          <a:p>
            <a:r>
              <a:rPr lang="en-US" dirty="0" smtClean="0"/>
              <a:t>Client/patient barrier-Lack of interest.</a:t>
            </a:r>
          </a:p>
          <a:p>
            <a:pPr marL="0" indent="0">
              <a:buNone/>
            </a:pPr>
            <a:r>
              <a:rPr lang="en-US" dirty="0"/>
              <a:t> </a:t>
            </a:r>
            <a:r>
              <a:rPr lang="en-US" dirty="0" smtClean="0"/>
              <a:t>                                         -impatient counsellors</a:t>
            </a:r>
          </a:p>
          <a:p>
            <a:pPr marL="0" indent="0">
              <a:buNone/>
            </a:pPr>
            <a:r>
              <a:rPr lang="en-US" dirty="0" smtClean="0"/>
              <a:t>                                          -Patient with too many problems.</a:t>
            </a:r>
          </a:p>
          <a:p>
            <a:pPr marL="0" indent="0">
              <a:buNone/>
            </a:pPr>
            <a:r>
              <a:rPr lang="en-US" dirty="0"/>
              <a:t> </a:t>
            </a:r>
            <a:r>
              <a:rPr lang="en-US" dirty="0" smtClean="0"/>
              <a:t>                                         -Emotional instability by patient.</a:t>
            </a:r>
          </a:p>
          <a:p>
            <a:pPr marL="0" indent="0">
              <a:buNone/>
            </a:pPr>
            <a:r>
              <a:rPr lang="en-US" dirty="0"/>
              <a:t> </a:t>
            </a:r>
            <a:r>
              <a:rPr lang="en-US" dirty="0" smtClean="0"/>
              <a:t>                                         -Poor listening skills.</a:t>
            </a:r>
          </a:p>
          <a:p>
            <a:pPr marL="0" indent="0">
              <a:buNone/>
            </a:pPr>
            <a:r>
              <a:rPr lang="en-US" dirty="0"/>
              <a:t> </a:t>
            </a:r>
            <a:r>
              <a:rPr lang="en-US" dirty="0" smtClean="0"/>
              <a:t>                                         -PERSONAL VALUES.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p:txBody>
          <a:bodyPr/>
          <a:lstStyle/>
          <a:p>
            <a:r>
              <a:rPr lang="en-US" dirty="0" smtClean="0"/>
              <a:t>Terms Cont</a:t>
            </a:r>
            <a:r>
              <a:rPr lang="en-US" dirty="0"/>
              <a:t>.</a:t>
            </a:r>
          </a:p>
        </p:txBody>
      </p:sp>
      <p:sp>
        <p:nvSpPr>
          <p:cNvPr id="1048617" name="Content Placeholder 2"/>
          <p:cNvSpPr>
            <a:spLocks noGrp="1"/>
          </p:cNvSpPr>
          <p:nvPr>
            <p:ph idx="1"/>
          </p:nvPr>
        </p:nvSpPr>
        <p:spPr/>
        <p:txBody>
          <a:bodyPr/>
          <a:lstStyle/>
          <a:p>
            <a:pPr>
              <a:buNone/>
            </a:pPr>
            <a:r>
              <a:rPr lang="en-US" dirty="0"/>
              <a:t>6. Predicting- envisioning a plan and its consequences e.g. I envisioned the outcome would be---</a:t>
            </a:r>
          </a:p>
          <a:p>
            <a:pPr>
              <a:buNone/>
            </a:pPr>
            <a:r>
              <a:rPr lang="en-US" dirty="0"/>
              <a:t>7. Transforming knowledge- changing or converting the condition  or function of concepts among contexts e.g. I improved on the basics by---, I wondered if that would fit the situation of---</a:t>
            </a:r>
          </a:p>
          <a:p>
            <a:pPr>
              <a:buNone/>
            </a:pPr>
            <a:r>
              <a:rPr lang="en-US" dirty="0"/>
              <a:t>8. interpretation- having the ability to understand the information you are being presented with and being able to communicate the meaning of that information to others.</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Title 1"/>
          <p:cNvSpPr>
            <a:spLocks noGrp="1"/>
          </p:cNvSpPr>
          <p:nvPr>
            <p:ph type="title"/>
          </p:nvPr>
        </p:nvSpPr>
        <p:spPr/>
        <p:txBody>
          <a:bodyPr/>
          <a:lstStyle/>
          <a:p>
            <a:r>
              <a:rPr lang="en-US" b="1" dirty="0">
                <a:solidFill>
                  <a:srgbClr val="0070C0"/>
                </a:solidFill>
              </a:rPr>
              <a:t>1. What are the approaches to counselling?</a:t>
            </a:r>
            <a:r>
              <a:rPr lang="en-US" dirty="0"/>
              <a:t/>
            </a:r>
            <a:br>
              <a:rPr lang="en-US" dirty="0"/>
            </a:br>
            <a:endParaRPr lang="en-US" dirty="0"/>
          </a:p>
        </p:txBody>
      </p:sp>
      <p:sp>
        <p:nvSpPr>
          <p:cNvPr id="1048741" name="Content Placeholder 2"/>
          <p:cNvSpPr>
            <a:spLocks noGrp="1"/>
          </p:cNvSpPr>
          <p:nvPr>
            <p:ph idx="1"/>
          </p:nvPr>
        </p:nvSpPr>
        <p:spPr/>
        <p:txBody>
          <a:bodyPr>
            <a:normAutofit fontScale="95000" lnSpcReduction="20000"/>
          </a:bodyPr>
          <a:lstStyle/>
          <a:p>
            <a:pPr marL="0" indent="0">
              <a:buNone/>
            </a:pPr>
            <a:r>
              <a:rPr lang="en-US" b="1" dirty="0" smtClean="0">
                <a:solidFill>
                  <a:srgbClr val="0070C0"/>
                </a:solidFill>
              </a:rPr>
              <a:t>1. Psychodynamic </a:t>
            </a:r>
            <a:r>
              <a:rPr lang="en-US" b="1" dirty="0">
                <a:solidFill>
                  <a:srgbClr val="0070C0"/>
                </a:solidFill>
              </a:rPr>
              <a:t>Approach to Counselling</a:t>
            </a:r>
            <a:r>
              <a:rPr lang="en-US" dirty="0">
                <a:solidFill>
                  <a:srgbClr val="0070C0"/>
                </a:solidFill>
              </a:rPr>
              <a:t> </a:t>
            </a:r>
          </a:p>
          <a:p>
            <a:r>
              <a:rPr lang="en-US" dirty="0"/>
              <a:t>   Psychodynamic counselling is based on Freud’s idea that true knowledge of people and their problems is possible through an understanding of particular areas of the human mind, these areas include  the conscious ,subconscious and unconscious mind. The conscious includes things we are aware of, the subconscious involves things below our conscious awareness, while the unconscious involves things that have been suppressed and very difficult to retrieve to consciousness. Freud’s main interest was to bring to consciousness what is in the unconscious mind through a process called psychoanalysis. Psychoanalysis enables one use previous challenges to cope with future or existing problems.</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Title 1"/>
          <p:cNvSpPr>
            <a:spLocks noGrp="1"/>
          </p:cNvSpPr>
          <p:nvPr>
            <p:ph type="title"/>
          </p:nvPr>
        </p:nvSpPr>
        <p:spPr/>
        <p:txBody>
          <a:bodyPr/>
          <a:lstStyle/>
          <a:p>
            <a:r>
              <a:rPr lang="en-US" b="1" dirty="0">
                <a:solidFill>
                  <a:srgbClr val="0070C0"/>
                </a:solidFill>
              </a:rPr>
              <a:t>Humanistic Approach to Counselling</a:t>
            </a:r>
            <a:r>
              <a:rPr lang="en-US" dirty="0"/>
              <a:t/>
            </a:r>
            <a:br>
              <a:rPr lang="en-US" dirty="0"/>
            </a:br>
            <a:endParaRPr lang="en-US" dirty="0"/>
          </a:p>
        </p:txBody>
      </p:sp>
      <p:sp>
        <p:nvSpPr>
          <p:cNvPr id="1048743" name="Content Placeholder 2"/>
          <p:cNvSpPr>
            <a:spLocks noGrp="1"/>
          </p:cNvSpPr>
          <p:nvPr>
            <p:ph idx="1"/>
          </p:nvPr>
        </p:nvSpPr>
        <p:spPr/>
        <p:txBody>
          <a:bodyPr>
            <a:normAutofit fontScale="90000" lnSpcReduction="10000"/>
          </a:bodyPr>
          <a:lstStyle/>
          <a:p>
            <a:r>
              <a:rPr lang="en-US" dirty="0" smtClean="0"/>
              <a:t>It </a:t>
            </a:r>
            <a:r>
              <a:rPr lang="en-US" dirty="0"/>
              <a:t>recognizes the uniqueness of every individual. It believes each individual has a capacity to grow emotionally and psychologically to level of self-actualization and personal fulfilment. Humanistic counsellors belief that it is not life events that cause problems, but how individuals experiences life events. Life events reveal how we feel about ourselves, influence self-esteem and confidence. The Humanistic approach to counselling encourages the client to learn to understand how negative responses to life events can lead to psychological discomfort.  The approach aims for acceptance of both the negative and positive aspects of oneself. Humanistic counsellors aim to help clients to explore their own thoughts and feelings and to work out their own solutions to their problems.  The American psychologist, Carl Rogers (1902-1987) developed one of the most commonly used humanistic therapies, Client-Centered Counselling, which encourages the client to concentrate on how they feel at the present moment.</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4" name="Title 1"/>
          <p:cNvSpPr>
            <a:spLocks noGrp="1"/>
          </p:cNvSpPr>
          <p:nvPr>
            <p:ph type="title"/>
          </p:nvPr>
        </p:nvSpPr>
        <p:spPr/>
        <p:txBody>
          <a:bodyPr/>
          <a:lstStyle/>
          <a:p>
            <a:r>
              <a:rPr lang="en-US" b="1" dirty="0">
                <a:solidFill>
                  <a:srgbClr val="0070C0"/>
                </a:solidFill>
              </a:rPr>
              <a:t>Client-Centered Counselling</a:t>
            </a:r>
            <a:r>
              <a:rPr lang="en-US" dirty="0">
                <a:solidFill>
                  <a:srgbClr val="0070C0"/>
                </a:solidFill>
              </a:rPr>
              <a:t/>
            </a:r>
            <a:br>
              <a:rPr lang="en-US" dirty="0">
                <a:solidFill>
                  <a:srgbClr val="0070C0"/>
                </a:solidFill>
              </a:rPr>
            </a:br>
            <a:endParaRPr lang="en-US" dirty="0">
              <a:solidFill>
                <a:srgbClr val="0070C0"/>
              </a:solidFill>
            </a:endParaRPr>
          </a:p>
        </p:txBody>
      </p:sp>
      <p:sp>
        <p:nvSpPr>
          <p:cNvPr id="1048745" name="Content Placeholder 2"/>
          <p:cNvSpPr>
            <a:spLocks noGrp="1"/>
          </p:cNvSpPr>
          <p:nvPr>
            <p:ph idx="1"/>
          </p:nvPr>
        </p:nvSpPr>
        <p:spPr/>
        <p:txBody>
          <a:bodyPr/>
          <a:lstStyle/>
          <a:p>
            <a:r>
              <a:rPr lang="en-US" dirty="0" smtClean="0"/>
              <a:t>It </a:t>
            </a:r>
            <a:r>
              <a:rPr lang="en-US" dirty="0"/>
              <a:t>focuses on the belief that the client is the expert of their own thoughts, feelings, experiences and problems. The client is most capable of finding appropriate solutions to his problems as the counsellor provides a conducive environment and guidance for the process .The responsibility of working out solutions rests entirely on the client. The counsellor aims to show empathy, warmth and genuineness which enables clients self-understanding and psychological growth. The counselor does not choose a course of action, make recommendation, ask probing questions or try to interpret anything to the client.</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6" name="Title 1"/>
          <p:cNvSpPr>
            <a:spLocks noGrp="1"/>
          </p:cNvSpPr>
          <p:nvPr>
            <p:ph type="title"/>
          </p:nvPr>
        </p:nvSpPr>
        <p:spPr/>
        <p:txBody>
          <a:bodyPr/>
          <a:lstStyle/>
          <a:p>
            <a:r>
              <a:rPr lang="en-US" b="1" dirty="0">
                <a:solidFill>
                  <a:srgbClr val="0070C0"/>
                </a:solidFill>
              </a:rPr>
              <a:t>Behavioral Approach to counselling</a:t>
            </a:r>
            <a:r>
              <a:rPr lang="en-US" dirty="0">
                <a:solidFill>
                  <a:srgbClr val="0070C0"/>
                </a:solidFill>
              </a:rPr>
              <a:t/>
            </a:r>
            <a:br>
              <a:rPr lang="en-US" dirty="0">
                <a:solidFill>
                  <a:srgbClr val="0070C0"/>
                </a:solidFill>
              </a:rPr>
            </a:br>
            <a:endParaRPr lang="en-US" dirty="0">
              <a:solidFill>
                <a:srgbClr val="0070C0"/>
              </a:solidFill>
            </a:endParaRPr>
          </a:p>
        </p:txBody>
      </p:sp>
      <p:sp>
        <p:nvSpPr>
          <p:cNvPr id="1048747" name="Content Placeholder 2"/>
          <p:cNvSpPr>
            <a:spLocks noGrp="1"/>
          </p:cNvSpPr>
          <p:nvPr>
            <p:ph idx="1"/>
          </p:nvPr>
        </p:nvSpPr>
        <p:spPr/>
        <p:txBody>
          <a:bodyPr>
            <a:normAutofit fontScale="90000" lnSpcReduction="10000"/>
          </a:bodyPr>
          <a:lstStyle/>
          <a:p>
            <a:r>
              <a:rPr lang="en-US" dirty="0" smtClean="0"/>
              <a:t>Focuses </a:t>
            </a:r>
            <a:r>
              <a:rPr lang="en-US" dirty="0"/>
              <a:t>on assumption that environment determines an individual’s behavior .Ones respond to given situations may be due to behaviors learned and reinforced in childhood. These is most noticeable in phobias to different stimuli. Behavior therapy focuses on behavior of individuals and aims to help modify unwanted behaviors .Unwanted behaviors include undesired response to a stimuli that the counsellor identifies and works together with the client to change or adapt the behavioral range of behavior modification techniques are used. The client and counsellor have to draw a course of action that is realistic and with attainable goals. Client are taught how to relax in situations that produce anxiety response and are reward or positively reinforced on achieving desired behavior. Behavioral counsellors use skills of listening, reflecting, and clarification to make assessment of all factors relating to the behavior</a:t>
            </a:r>
          </a:p>
          <a:p>
            <a:pPr marL="0" indent="0">
              <a:buNone/>
            </a:pPr>
            <a:r>
              <a:rPr lang="en-US" dirty="0"/>
              <a:t> </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8" name="Title 1"/>
          <p:cNvSpPr>
            <a:spLocks noGrp="1"/>
          </p:cNvSpPr>
          <p:nvPr>
            <p:ph type="title"/>
          </p:nvPr>
        </p:nvSpPr>
        <p:spPr/>
        <p:txBody>
          <a:bodyPr/>
          <a:lstStyle/>
          <a:p>
            <a:r>
              <a:rPr lang="en-US" dirty="0" smtClean="0">
                <a:solidFill>
                  <a:schemeClr val="accent3">
                    <a:lumMod val="75000"/>
                  </a:schemeClr>
                </a:solidFill>
              </a:rPr>
              <a:t>Problem management</a:t>
            </a:r>
            <a:endParaRPr lang="en-US" dirty="0">
              <a:solidFill>
                <a:schemeClr val="accent3">
                  <a:lumMod val="75000"/>
                </a:schemeClr>
              </a:solidFill>
            </a:endParaRPr>
          </a:p>
        </p:txBody>
      </p:sp>
      <p:sp>
        <p:nvSpPr>
          <p:cNvPr id="1048749" name="Content Placeholder 2"/>
          <p:cNvSpPr>
            <a:spLocks noGrp="1"/>
          </p:cNvSpPr>
          <p:nvPr>
            <p:ph idx="1"/>
          </p:nvPr>
        </p:nvSpPr>
        <p:spPr/>
        <p:txBody>
          <a:bodyPr>
            <a:normAutofit fontScale="95000" lnSpcReduction="20000"/>
          </a:bodyPr>
          <a:lstStyle/>
          <a:p>
            <a:pPr marL="0" indent="0">
              <a:buNone/>
            </a:pPr>
            <a:r>
              <a:rPr lang="en-US" dirty="0" smtClean="0"/>
              <a:t>1. Understanding the problem- Use all counselling skills to get solutions.</a:t>
            </a:r>
          </a:p>
          <a:p>
            <a:pPr marL="0" indent="0">
              <a:buNone/>
            </a:pPr>
            <a:r>
              <a:rPr lang="en-US" dirty="0" smtClean="0"/>
              <a:t>2. Look for various options available.</a:t>
            </a:r>
          </a:p>
          <a:p>
            <a:pPr marL="0" indent="0">
              <a:buNone/>
            </a:pPr>
            <a:r>
              <a:rPr lang="en-US" dirty="0" smtClean="0"/>
              <a:t>                   -Counselling.</a:t>
            </a:r>
          </a:p>
          <a:p>
            <a:pPr marL="0" indent="0">
              <a:buNone/>
            </a:pPr>
            <a:r>
              <a:rPr lang="en-US" dirty="0"/>
              <a:t> </a:t>
            </a:r>
            <a:r>
              <a:rPr lang="en-US" dirty="0" smtClean="0"/>
              <a:t>                  -Full time engagement.</a:t>
            </a:r>
          </a:p>
          <a:p>
            <a:pPr marL="0" indent="0">
              <a:buNone/>
            </a:pPr>
            <a:r>
              <a:rPr lang="en-US" dirty="0"/>
              <a:t> </a:t>
            </a:r>
            <a:r>
              <a:rPr lang="en-US" dirty="0" smtClean="0"/>
              <a:t>                  -Sufficient income.</a:t>
            </a:r>
          </a:p>
          <a:p>
            <a:pPr marL="0" indent="0">
              <a:buNone/>
            </a:pPr>
            <a:r>
              <a:rPr lang="en-US" dirty="0" smtClean="0"/>
              <a:t>3.Make simple goals that can enable you achieve the larger goal.</a:t>
            </a:r>
          </a:p>
          <a:p>
            <a:pPr marL="0" indent="0">
              <a:buNone/>
            </a:pPr>
            <a:r>
              <a:rPr lang="en-US" dirty="0" smtClean="0"/>
              <a:t>4.Developing a plan of action- Let the client make decisions and encourage them with the action they have taken.</a:t>
            </a:r>
          </a:p>
          <a:p>
            <a:pPr marL="0" indent="0">
              <a:buNone/>
            </a:pPr>
            <a:r>
              <a:rPr lang="en-US" dirty="0" smtClean="0"/>
              <a:t>5.Monitoring and evaluation- Look at how well the action plans are.</a:t>
            </a:r>
          </a:p>
          <a:p>
            <a:pPr marL="0" indent="0">
              <a:buNone/>
            </a:pPr>
            <a:r>
              <a:rPr lang="en-US" dirty="0" smtClean="0"/>
              <a:t>Do they meet the set goals.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Title 1"/>
          <p:cNvSpPr>
            <a:spLocks noGrp="1"/>
          </p:cNvSpPr>
          <p:nvPr>
            <p:ph type="title"/>
          </p:nvPr>
        </p:nvSpPr>
        <p:spPr/>
        <p:txBody>
          <a:bodyPr/>
          <a:lstStyle/>
          <a:p>
            <a:r>
              <a:rPr lang="en-US" b="1" dirty="0">
                <a:solidFill>
                  <a:schemeClr val="accent3">
                    <a:lumMod val="75000"/>
                  </a:schemeClr>
                </a:solidFill>
              </a:rPr>
              <a:t>Student-Centered Learning</a:t>
            </a:r>
            <a:br>
              <a:rPr lang="en-US" b="1" dirty="0">
                <a:solidFill>
                  <a:schemeClr val="accent3">
                    <a:lumMod val="75000"/>
                  </a:schemeClr>
                </a:solidFill>
              </a:rPr>
            </a:br>
            <a:endParaRPr lang="en-US" dirty="0">
              <a:solidFill>
                <a:schemeClr val="accent3">
                  <a:lumMod val="75000"/>
                </a:schemeClr>
              </a:solidFill>
            </a:endParaRPr>
          </a:p>
        </p:txBody>
      </p:sp>
      <p:sp>
        <p:nvSpPr>
          <p:cNvPr id="1048751" name="Content Placeholder 2"/>
          <p:cNvSpPr>
            <a:spLocks noGrp="1"/>
          </p:cNvSpPr>
          <p:nvPr>
            <p:ph idx="1"/>
          </p:nvPr>
        </p:nvSpPr>
        <p:spPr/>
        <p:txBody>
          <a:bodyPr/>
          <a:lstStyle/>
          <a:p>
            <a:pPr>
              <a:buNone/>
            </a:pPr>
            <a:r>
              <a:rPr lang="en-US" dirty="0"/>
              <a:t>To develop learner autonomy, independence and responsibility in order to achieve set educational goals</a:t>
            </a:r>
          </a:p>
          <a:p>
            <a:pPr>
              <a:buNone/>
            </a:pPr>
            <a:r>
              <a:rPr lang="en-US" b="1" i="1" dirty="0"/>
              <a:t>Specific objectives</a:t>
            </a:r>
          </a:p>
          <a:p>
            <a:pPr>
              <a:buFont typeface="Wingdings" pitchFamily="2" charset="2"/>
              <a:buChar char="§"/>
            </a:pPr>
            <a:r>
              <a:rPr lang="en-US" dirty="0"/>
              <a:t>Understand the history of education in Kenya</a:t>
            </a:r>
          </a:p>
          <a:p>
            <a:pPr>
              <a:buFont typeface="Wingdings" pitchFamily="2" charset="2"/>
              <a:buChar char="§"/>
            </a:pPr>
            <a:r>
              <a:rPr lang="en-US" dirty="0"/>
              <a:t>Explain the trends of nursing education in Kenya</a:t>
            </a:r>
          </a:p>
          <a:p>
            <a:pPr>
              <a:buFont typeface="Wingdings" pitchFamily="2" charset="2"/>
              <a:buChar char="§"/>
            </a:pPr>
            <a:r>
              <a:rPr lang="en-US" dirty="0"/>
              <a:t>Explain the principles of learning</a:t>
            </a:r>
          </a:p>
          <a:p>
            <a:pPr>
              <a:buFont typeface="Wingdings" pitchFamily="2" charset="2"/>
              <a:buChar char="§"/>
            </a:pPr>
            <a:r>
              <a:rPr lang="en-US" dirty="0"/>
              <a:t>Explain the various learning methods</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2" name="Title 1"/>
          <p:cNvSpPr>
            <a:spLocks noGrp="1"/>
          </p:cNvSpPr>
          <p:nvPr>
            <p:ph type="title"/>
          </p:nvPr>
        </p:nvSpPr>
        <p:spPr/>
        <p:txBody>
          <a:bodyPr/>
          <a:lstStyle/>
          <a:p>
            <a:r>
              <a:rPr lang="en-US" sz="4400" b="1" dirty="0">
                <a:solidFill>
                  <a:schemeClr val="accent2">
                    <a:lumMod val="60000"/>
                    <a:lumOff val="40000"/>
                  </a:schemeClr>
                </a:solidFill>
                <a:latin typeface="Times New Roman" pitchFamily="18" charset="0"/>
                <a:cs typeface="Times New Roman" pitchFamily="18" charset="0"/>
              </a:rPr>
              <a:t>Historical background of education in Kenya</a:t>
            </a:r>
            <a:endParaRPr lang="en-US" dirty="0">
              <a:solidFill>
                <a:schemeClr val="accent2">
                  <a:lumMod val="60000"/>
                  <a:lumOff val="40000"/>
                </a:schemeClr>
              </a:solidFill>
            </a:endParaRPr>
          </a:p>
        </p:txBody>
      </p:sp>
      <p:sp>
        <p:nvSpPr>
          <p:cNvPr id="1048753" name="Content Placeholder 2"/>
          <p:cNvSpPr>
            <a:spLocks noGrp="1"/>
          </p:cNvSpPr>
          <p:nvPr>
            <p:ph idx="1"/>
          </p:nvPr>
        </p:nvSpPr>
        <p:spPr/>
        <p:txBody>
          <a:bodyPr>
            <a:normAutofit fontScale="95000" lnSpcReduction="10000"/>
          </a:bodyPr>
          <a:lstStyle/>
          <a:p>
            <a:pPr>
              <a:buNone/>
            </a:pPr>
            <a:r>
              <a:rPr lang="en-US" dirty="0">
                <a:latin typeface="Times New Roman" pitchFamily="18" charset="0"/>
                <a:cs typeface="Times New Roman" pitchFamily="18" charset="0"/>
              </a:rPr>
              <a:t>Education is as old as mankind but it has developed steadily since independence.</a:t>
            </a:r>
          </a:p>
          <a:p>
            <a:pPr>
              <a:buNone/>
            </a:pPr>
            <a:r>
              <a:rPr lang="en-US" dirty="0">
                <a:latin typeface="Times New Roman" pitchFamily="18" charset="0"/>
                <a:cs typeface="Times New Roman" pitchFamily="18" charset="0"/>
              </a:rPr>
              <a:t>Before the coming of the Europeans in Kenya, most learning was through oral narrative from the older generations</a:t>
            </a:r>
          </a:p>
          <a:p>
            <a:pPr>
              <a:buNone/>
            </a:pPr>
            <a:r>
              <a:rPr lang="en-US" dirty="0">
                <a:latin typeface="Times New Roman" pitchFamily="18" charset="0"/>
                <a:cs typeface="Times New Roman" pitchFamily="18" charset="0"/>
              </a:rPr>
              <a:t>Formal learning in schools including reading and writing came with the arrival of the Europeans especially the British who introduced the English language.</a:t>
            </a:r>
          </a:p>
          <a:p>
            <a:pPr>
              <a:buNone/>
            </a:pPr>
            <a:endParaRPr lang="en-US" dirty="0"/>
          </a:p>
          <a:p>
            <a:pPr>
              <a:buNone/>
            </a:pPr>
            <a:r>
              <a:rPr lang="en-US" dirty="0">
                <a:latin typeface="Times New Roman" pitchFamily="18" charset="0"/>
                <a:cs typeface="Times New Roman" pitchFamily="18" charset="0"/>
              </a:rPr>
              <a:t>The need for educated Kenyans increased at independence to take over leadership from the colonialists</a:t>
            </a:r>
          </a:p>
          <a:p>
            <a:pPr>
              <a:buNone/>
            </a:pPr>
            <a:r>
              <a:rPr lang="en-US" dirty="0">
                <a:latin typeface="Times New Roman" pitchFamily="18" charset="0"/>
                <a:cs typeface="Times New Roman" pitchFamily="18" charset="0"/>
              </a:rPr>
              <a:t>Specific commissions were set up to periodically make recommendations and approvals  for the sake of improving education  and to fight poverty, ignorance and disease e.g. The (</a:t>
            </a:r>
            <a:r>
              <a:rPr lang="en-US" dirty="0" err="1">
                <a:latin typeface="Times New Roman" pitchFamily="18" charset="0"/>
                <a:cs typeface="Times New Roman" pitchFamily="18" charset="0"/>
              </a:rPr>
              <a:t>Ominde</a:t>
            </a:r>
            <a:r>
              <a:rPr lang="en-US" dirty="0">
                <a:latin typeface="Times New Roman" pitchFamily="18" charset="0"/>
                <a:cs typeface="Times New Roman" pitchFamily="18" charset="0"/>
              </a:rPr>
              <a:t> report 1964) , the Appleton 1995, </a:t>
            </a:r>
            <a:r>
              <a:rPr lang="en-US" dirty="0" err="1">
                <a:latin typeface="Times New Roman" pitchFamily="18" charset="0"/>
                <a:cs typeface="Times New Roman" pitchFamily="18" charset="0"/>
              </a:rPr>
              <a:t>Angwenyi</a:t>
            </a:r>
            <a:r>
              <a:rPr lang="en-US" dirty="0">
                <a:latin typeface="Times New Roman" pitchFamily="18" charset="0"/>
                <a:cs typeface="Times New Roman" pitchFamily="18" charset="0"/>
              </a:rPr>
              <a:t> 1995, </a:t>
            </a:r>
            <a:r>
              <a:rPr lang="en-US" dirty="0" err="1">
                <a:latin typeface="Times New Roman" pitchFamily="18" charset="0"/>
                <a:cs typeface="Times New Roman" pitchFamily="18" charset="0"/>
              </a:rPr>
              <a:t>Lyord</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Elain</a:t>
            </a:r>
            <a:r>
              <a:rPr lang="en-US" dirty="0">
                <a:latin typeface="Times New Roman" pitchFamily="18" charset="0"/>
                <a:cs typeface="Times New Roman" pitchFamily="18" charset="0"/>
              </a:rPr>
              <a:t> reports. </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4" name="Title 1"/>
          <p:cNvSpPr>
            <a:spLocks noGrp="1"/>
          </p:cNvSpPr>
          <p:nvPr>
            <p:ph type="title"/>
          </p:nvPr>
        </p:nvSpPr>
        <p:spPr/>
        <p:txBody>
          <a:bodyPr/>
          <a:lstStyle/>
          <a:p>
            <a:r>
              <a:rPr lang="en-US" sz="4400" dirty="0">
                <a:solidFill>
                  <a:schemeClr val="accent2">
                    <a:lumMod val="60000"/>
                    <a:lumOff val="40000"/>
                  </a:schemeClr>
                </a:solidFill>
              </a:rPr>
              <a:t>TRENDS OF NURSING EDUCATION IN KENYA</a:t>
            </a:r>
            <a:endParaRPr lang="en-US" dirty="0">
              <a:solidFill>
                <a:schemeClr val="accent2">
                  <a:lumMod val="60000"/>
                  <a:lumOff val="40000"/>
                </a:schemeClr>
              </a:solidFill>
            </a:endParaRPr>
          </a:p>
        </p:txBody>
      </p:sp>
      <p:sp>
        <p:nvSpPr>
          <p:cNvPr id="1048755" name="Content Placeholder 2"/>
          <p:cNvSpPr>
            <a:spLocks noGrp="1"/>
          </p:cNvSpPr>
          <p:nvPr>
            <p:ph idx="1"/>
          </p:nvPr>
        </p:nvSpPr>
        <p:spPr/>
        <p:txBody>
          <a:bodyPr/>
          <a:lstStyle/>
          <a:p>
            <a:r>
              <a:rPr lang="en-US" dirty="0">
                <a:latin typeface="Times New Roman" pitchFamily="18" charset="0"/>
                <a:cs typeface="Times New Roman" pitchFamily="18" charset="0"/>
              </a:rPr>
              <a:t>Before independence  many people went to traditional healers and herbalists for treatment of various ailments</a:t>
            </a:r>
          </a:p>
          <a:p>
            <a:r>
              <a:rPr lang="en-US" dirty="0">
                <a:latin typeface="Times New Roman" pitchFamily="18" charset="0"/>
                <a:cs typeface="Times New Roman" pitchFamily="18" charset="0"/>
              </a:rPr>
              <a:t>In 1895 -1901, colonialists created the medical department to oversee the health care of its members but eventually it spread to encompass the colonial employees and the community at large</a:t>
            </a:r>
          </a:p>
          <a:p>
            <a:r>
              <a:rPr lang="en-US" dirty="0">
                <a:latin typeface="Times New Roman" pitchFamily="18" charset="0"/>
                <a:cs typeface="Times New Roman" pitchFamily="18" charset="0"/>
              </a:rPr>
              <a:t>In 1927, a form of ‘on job training’ for nurses was formed . Trainees were taught how to read and write, do arithmetic and hygiene (Ndirangu,1992)</a:t>
            </a: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6" name="Title 1"/>
          <p:cNvSpPr>
            <a:spLocks noGrp="1"/>
          </p:cNvSpPr>
          <p:nvPr>
            <p:ph type="title"/>
          </p:nvPr>
        </p:nvSpPr>
        <p:spPr/>
        <p:txBody>
          <a:bodyPr/>
          <a:lstStyle/>
          <a:p>
            <a:r>
              <a:rPr lang="en-US" dirty="0" smtClean="0">
                <a:solidFill>
                  <a:schemeClr val="accent2">
                    <a:lumMod val="60000"/>
                    <a:lumOff val="40000"/>
                  </a:schemeClr>
                </a:solidFill>
              </a:rPr>
              <a:t>Trends cont.</a:t>
            </a:r>
            <a:endParaRPr lang="en-US" dirty="0">
              <a:solidFill>
                <a:schemeClr val="accent2">
                  <a:lumMod val="60000"/>
                  <a:lumOff val="40000"/>
                </a:schemeClr>
              </a:solidFill>
            </a:endParaRPr>
          </a:p>
        </p:txBody>
      </p:sp>
      <p:sp>
        <p:nvSpPr>
          <p:cNvPr id="1048757" name="Content Placeholder 2"/>
          <p:cNvSpPr>
            <a:spLocks noGrp="1"/>
          </p:cNvSpPr>
          <p:nvPr>
            <p:ph idx="1"/>
          </p:nvPr>
        </p:nvSpPr>
        <p:spPr/>
        <p:txBody>
          <a:bodyPr>
            <a:normAutofit fontScale="95000" lnSpcReduction="20000"/>
          </a:bodyPr>
          <a:lstStyle/>
          <a:p>
            <a:r>
              <a:rPr lang="en-US" dirty="0">
                <a:latin typeface="Times New Roman" pitchFamily="18" charset="0"/>
                <a:cs typeface="Times New Roman" pitchFamily="18" charset="0"/>
              </a:rPr>
              <a:t>1929 - formal training of dressers started.</a:t>
            </a:r>
          </a:p>
          <a:p>
            <a:pPr>
              <a:buNone/>
            </a:pPr>
            <a:r>
              <a:rPr lang="en-US" dirty="0">
                <a:latin typeface="Times New Roman" pitchFamily="18" charset="0"/>
                <a:cs typeface="Times New Roman" pitchFamily="18" charset="0"/>
              </a:rPr>
              <a:t> 1949  -The nursing council ordinance came into place</a:t>
            </a:r>
          </a:p>
          <a:p>
            <a:pPr>
              <a:buNone/>
            </a:pPr>
            <a:r>
              <a:rPr lang="en-US" dirty="0">
                <a:latin typeface="Times New Roman" pitchFamily="18" charset="0"/>
                <a:cs typeface="Times New Roman" pitchFamily="18" charset="0"/>
              </a:rPr>
              <a:t> 1952 - Kenya registered nursing </a:t>
            </a:r>
          </a:p>
          <a:p>
            <a:pPr>
              <a:buNone/>
            </a:pPr>
            <a:r>
              <a:rPr lang="en-US" dirty="0">
                <a:latin typeface="Times New Roman" pitchFamily="18" charset="0"/>
                <a:cs typeface="Times New Roman" pitchFamily="18" charset="0"/>
              </a:rPr>
              <a:t>1959 -  Kenya enrolled nursing </a:t>
            </a:r>
          </a:p>
          <a:p>
            <a:pPr>
              <a:buNone/>
            </a:pPr>
            <a:r>
              <a:rPr lang="en-US" dirty="0">
                <a:latin typeface="Times New Roman" pitchFamily="18" charset="0"/>
                <a:cs typeface="Times New Roman" pitchFamily="18" charset="0"/>
              </a:rPr>
              <a:t> 1965 - Kenya registered midwives in </a:t>
            </a:r>
            <a:r>
              <a:rPr lang="en-US" dirty="0" err="1">
                <a:latin typeface="Times New Roman" pitchFamily="18" charset="0"/>
                <a:cs typeface="Times New Roman" pitchFamily="18" charset="0"/>
              </a:rPr>
              <a:t>Ngara</a:t>
            </a:r>
            <a:r>
              <a:rPr lang="en-US" dirty="0">
                <a:latin typeface="Times New Roman" pitchFamily="18" charset="0"/>
                <a:cs typeface="Times New Roman" pitchFamily="18" charset="0"/>
              </a:rPr>
              <a:t>, and the current medical training college in NRB</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Following the implementation of these courses, the government realized the need to develop a comprehensive multipurpose nursing </a:t>
            </a:r>
            <a:r>
              <a:rPr lang="en-US" dirty="0" err="1">
                <a:latin typeface="Times New Roman" pitchFamily="18" charset="0"/>
                <a:cs typeface="Times New Roman" pitchFamily="18" charset="0"/>
              </a:rPr>
              <a:t>programme</a:t>
            </a:r>
            <a:r>
              <a:rPr lang="en-US" dirty="0">
                <a:latin typeface="Times New Roman" pitchFamily="18" charset="0"/>
                <a:cs typeface="Times New Roman" pitchFamily="18" charset="0"/>
              </a:rPr>
              <a:t> in order to address primary health care issues long before the Alma Ata conference of 1978</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8" name="Title 1"/>
          <p:cNvSpPr>
            <a:spLocks noGrp="1"/>
          </p:cNvSpPr>
          <p:nvPr>
            <p:ph type="title"/>
          </p:nvPr>
        </p:nvSpPr>
        <p:spPr/>
        <p:txBody>
          <a:bodyPr/>
          <a:lstStyle/>
          <a:p>
            <a:r>
              <a:rPr lang="en-US" sz="4400" b="1" dirty="0">
                <a:solidFill>
                  <a:schemeClr val="accent2">
                    <a:lumMod val="60000"/>
                    <a:lumOff val="40000"/>
                  </a:schemeClr>
                </a:solidFill>
                <a:latin typeface="Times New Roman" pitchFamily="18" charset="0"/>
                <a:cs typeface="Times New Roman" pitchFamily="18" charset="0"/>
              </a:rPr>
              <a:t>Principles of teaching and learning</a:t>
            </a:r>
            <a:endParaRPr lang="en-US" dirty="0">
              <a:solidFill>
                <a:schemeClr val="accent2">
                  <a:lumMod val="60000"/>
                  <a:lumOff val="40000"/>
                </a:schemeClr>
              </a:solidFill>
            </a:endParaRPr>
          </a:p>
        </p:txBody>
      </p:sp>
      <p:sp>
        <p:nvSpPr>
          <p:cNvPr id="1048759" name="Content Placeholder 2"/>
          <p:cNvSpPr>
            <a:spLocks noGrp="1"/>
          </p:cNvSpPr>
          <p:nvPr>
            <p:ph idx="1"/>
          </p:nvPr>
        </p:nvSpPr>
        <p:spPr/>
        <p:txBody>
          <a:bodyPr/>
          <a:lstStyle/>
          <a:p>
            <a:pPr>
              <a:buNone/>
            </a:pPr>
            <a:r>
              <a:rPr lang="en-US" b="1" dirty="0">
                <a:latin typeface="Times New Roman" pitchFamily="18" charset="0"/>
                <a:cs typeface="Times New Roman" pitchFamily="18" charset="0"/>
              </a:rPr>
              <a:t>Learning</a:t>
            </a:r>
            <a:r>
              <a:rPr lang="en-US" dirty="0">
                <a:latin typeface="Times New Roman" pitchFamily="18" charset="0"/>
                <a:cs typeface="Times New Roman" pitchFamily="18" charset="0"/>
              </a:rPr>
              <a:t>- is a process resulting in some modification in the way of thinking, feeling or doing by the learner. Learning can only take place following positive or negative experiences</a:t>
            </a:r>
          </a:p>
          <a:p>
            <a:pPr>
              <a:buNone/>
            </a:pPr>
            <a:r>
              <a:rPr lang="en-US" b="1" dirty="0">
                <a:latin typeface="Times New Roman" pitchFamily="18" charset="0"/>
                <a:cs typeface="Times New Roman" pitchFamily="18" charset="0"/>
              </a:rPr>
              <a:t>Principles</a:t>
            </a:r>
            <a:r>
              <a:rPr lang="en-US" dirty="0">
                <a:latin typeface="Times New Roman" pitchFamily="18" charset="0"/>
                <a:cs typeface="Times New Roman" pitchFamily="18" charset="0"/>
              </a:rPr>
              <a:t>- are rules , laws or facts about something. Principles arise as a result of repeated experience, leading to a deeper understanding of ideas on the processes of teaching and learning</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title"/>
          </p:nvPr>
        </p:nvSpPr>
        <p:spPr/>
        <p:txBody>
          <a:bodyPr>
            <a:normAutofit fontScale="90000"/>
          </a:bodyPr>
          <a:lstStyle/>
          <a:p>
            <a:r>
              <a:rPr lang="en-US" b="1" dirty="0" smtClean="0">
                <a:solidFill>
                  <a:schemeClr val="accent3">
                    <a:lumMod val="75000"/>
                  </a:schemeClr>
                </a:solidFill>
              </a:rPr>
              <a:t>Why are critical thinking skills in nursing important?</a:t>
            </a:r>
            <a:br>
              <a:rPr lang="en-US" b="1" dirty="0" smtClean="0">
                <a:solidFill>
                  <a:schemeClr val="accent3">
                    <a:lumMod val="75000"/>
                  </a:schemeClr>
                </a:solidFill>
              </a:rPr>
            </a:br>
            <a:endParaRPr lang="en-US" dirty="0">
              <a:solidFill>
                <a:schemeClr val="accent3">
                  <a:lumMod val="75000"/>
                </a:schemeClr>
              </a:solidFill>
            </a:endParaRPr>
          </a:p>
        </p:txBody>
      </p:sp>
      <p:sp>
        <p:nvSpPr>
          <p:cNvPr id="1048619" name="Content Placeholder 2"/>
          <p:cNvSpPr>
            <a:spLocks noGrp="1"/>
          </p:cNvSpPr>
          <p:nvPr>
            <p:ph idx="1"/>
          </p:nvPr>
        </p:nvSpPr>
        <p:spPr/>
        <p:txBody>
          <a:bodyPr>
            <a:normAutofit fontScale="92500" lnSpcReduction="10000"/>
          </a:bodyPr>
          <a:lstStyle/>
          <a:p>
            <a:r>
              <a:rPr lang="en-US" dirty="0" smtClean="0"/>
              <a:t>A nurse learns all sorts of practical skills in nursing school, like flawlessly dressing a wound, taking vitals or giving an IV without flinching. </a:t>
            </a:r>
            <a:endParaRPr lang="en-US" dirty="0"/>
          </a:p>
          <a:p>
            <a:r>
              <a:rPr lang="en-US" dirty="0" smtClean="0"/>
              <a:t> without the ability to think clearly and make rational decisions, those skills alone won’t get you very far, you need to think critically as well.</a:t>
            </a:r>
          </a:p>
          <a:p>
            <a:r>
              <a:rPr lang="en-US" dirty="0" smtClean="0"/>
              <a:t>“Nurses are faced with decision-making situations in patient care, and each decision they make impacts patient outcomes. Nursing critical thinking skills drive the decision-making process and impact the quality of care provided,” says Georgia Vest, DNP, RN and senior dean of nursing at Rasmussen College School of Nursing.</a:t>
            </a:r>
          </a:p>
          <a:p>
            <a:r>
              <a:rPr lang="en-US" dirty="0" smtClean="0"/>
              <a:t>Critical thinking is embedded in a nurse’s everyday routine. They flex this mental muscle each day they enter the floor. When you’re faced with decisions that could ultimately mean life or death, the ability to analyze a situation and come to a solution separates the good nurses from </a:t>
            </a:r>
            <a:r>
              <a:rPr lang="en-US" dirty="0" smtClean="0">
                <a:solidFill>
                  <a:schemeClr val="tx1">
                    <a:lumMod val="85000"/>
                    <a:lumOff val="15000"/>
                  </a:schemeClr>
                </a:solidFill>
              </a:rPr>
              <a:t>the great ones.</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Title 1"/>
          <p:cNvSpPr>
            <a:spLocks noGrp="1"/>
          </p:cNvSpPr>
          <p:nvPr>
            <p:ph type="title"/>
          </p:nvPr>
        </p:nvSpPr>
        <p:spPr/>
        <p:txBody>
          <a:bodyPr/>
          <a:lstStyle/>
          <a:p>
            <a:r>
              <a:rPr lang="en-US" dirty="0">
                <a:solidFill>
                  <a:schemeClr val="accent2">
                    <a:lumMod val="60000"/>
                    <a:lumOff val="40000"/>
                  </a:schemeClr>
                </a:solidFill>
              </a:rPr>
              <a:t>Principles of learning</a:t>
            </a:r>
          </a:p>
        </p:txBody>
      </p:sp>
      <p:sp>
        <p:nvSpPr>
          <p:cNvPr id="1048761" name="Content Placeholder 2"/>
          <p:cNvSpPr>
            <a:spLocks noGrp="1"/>
          </p:cNvSpPr>
          <p:nvPr>
            <p:ph idx="1"/>
          </p:nvPr>
        </p:nvSpPr>
        <p:spPr/>
        <p:txBody>
          <a:bodyPr/>
          <a:lstStyle/>
          <a:p>
            <a:pPr>
              <a:buFont typeface="Wingdings" pitchFamily="2" charset="2"/>
              <a:buChar char="v"/>
            </a:pPr>
            <a:r>
              <a:rPr lang="en-US" dirty="0"/>
              <a:t>Students learn what is relevant and useful</a:t>
            </a:r>
          </a:p>
          <a:p>
            <a:pPr>
              <a:buFont typeface="Wingdings" pitchFamily="2" charset="2"/>
              <a:buChar char="v"/>
            </a:pPr>
            <a:r>
              <a:rPr lang="en-US" dirty="0"/>
              <a:t>Students learn when the material is presented in a logical sequential order</a:t>
            </a:r>
          </a:p>
          <a:p>
            <a:pPr>
              <a:buFont typeface="Wingdings" pitchFamily="2" charset="2"/>
              <a:buChar char="v"/>
            </a:pPr>
            <a:r>
              <a:rPr lang="en-US" dirty="0"/>
              <a:t>Students learn when they are actively involved</a:t>
            </a:r>
          </a:p>
          <a:p>
            <a:pPr>
              <a:buFont typeface="Wingdings" pitchFamily="2" charset="2"/>
              <a:buChar char="v"/>
            </a:pPr>
            <a:r>
              <a:rPr lang="en-US" dirty="0"/>
              <a:t>Students learn when they receive feedback on their performance</a:t>
            </a:r>
          </a:p>
          <a:p>
            <a:pPr>
              <a:buNone/>
            </a:pPr>
            <a:r>
              <a:rPr lang="en-US" dirty="0"/>
              <a:t>In any learning institution, motivation, information, practice and feedback are of particular importance</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2" name="Title 1"/>
          <p:cNvSpPr>
            <a:spLocks noGrp="1"/>
          </p:cNvSpPr>
          <p:nvPr>
            <p:ph type="title"/>
          </p:nvPr>
        </p:nvSpPr>
        <p:spPr/>
        <p:txBody>
          <a:bodyPr/>
          <a:lstStyle/>
          <a:p>
            <a:r>
              <a:rPr lang="en-US" dirty="0">
                <a:solidFill>
                  <a:schemeClr val="accent2">
                    <a:lumMod val="60000"/>
                    <a:lumOff val="40000"/>
                  </a:schemeClr>
                </a:solidFill>
                <a:latin typeface="Times New Roman" pitchFamily="18" charset="0"/>
                <a:cs typeface="Times New Roman" pitchFamily="18" charset="0"/>
              </a:rPr>
              <a:t>Characteristics of learning</a:t>
            </a:r>
            <a:endParaRPr lang="en-US" dirty="0">
              <a:solidFill>
                <a:schemeClr val="accent2">
                  <a:lumMod val="60000"/>
                  <a:lumOff val="40000"/>
                </a:schemeClr>
              </a:solidFill>
            </a:endParaRPr>
          </a:p>
        </p:txBody>
      </p:sp>
      <p:sp>
        <p:nvSpPr>
          <p:cNvPr id="1048763" name="Content Placeholder 2"/>
          <p:cNvSpPr>
            <a:spLocks noGrp="1"/>
          </p:cNvSpPr>
          <p:nvPr>
            <p:ph idx="1"/>
          </p:nvPr>
        </p:nvSpPr>
        <p:spPr/>
        <p:txBody>
          <a:bodyPr>
            <a:normAutofit fontScale="95000" lnSpcReduction="20000"/>
          </a:bodyPr>
          <a:lstStyle/>
          <a:p>
            <a:r>
              <a:rPr lang="en-US" dirty="0">
                <a:latin typeface="Times New Roman" pitchFamily="18" charset="0"/>
                <a:cs typeface="Times New Roman" pitchFamily="18" charset="0"/>
              </a:rPr>
              <a:t>Produces a behavior change in the learner. The change is gradual, adoptable and selective. Its not directly observable, its abstract</a:t>
            </a:r>
          </a:p>
          <a:p>
            <a:r>
              <a:rPr lang="en-US" dirty="0">
                <a:latin typeface="Times New Roman" pitchFamily="18" charset="0"/>
                <a:cs typeface="Times New Roman" pitchFamily="18" charset="0"/>
              </a:rPr>
              <a:t>This means that, there are activities a learner needs to do in order to gain the change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listen to one another, talk to each other, observe activities, watch a practice and perform according to instructions- return </a:t>
            </a:r>
            <a:r>
              <a:rPr lang="en-US" dirty="0" smtClean="0">
                <a:latin typeface="Times New Roman" pitchFamily="18" charset="0"/>
                <a:cs typeface="Times New Roman" pitchFamily="18" charset="0"/>
              </a:rPr>
              <a:t>demonstrations</a:t>
            </a:r>
          </a:p>
          <a:p>
            <a:pPr marL="0" indent="0">
              <a:buNone/>
            </a:pPr>
            <a:endParaRPr lang="en-US" sz="2400" dirty="0" smtClean="0">
              <a:solidFill>
                <a:schemeClr val="bg2">
                  <a:lumMod val="60000"/>
                  <a:lumOff val="40000"/>
                </a:schemeClr>
              </a:solidFill>
            </a:endParaRPr>
          </a:p>
          <a:p>
            <a:pPr marL="0" indent="0">
              <a:buNone/>
            </a:pPr>
            <a:r>
              <a:rPr lang="en-US" sz="2400" dirty="0" smtClean="0">
                <a:solidFill>
                  <a:schemeClr val="bg2">
                    <a:lumMod val="60000"/>
                    <a:lumOff val="40000"/>
                  </a:schemeClr>
                </a:solidFill>
              </a:rPr>
              <a:t>Characteristics </a:t>
            </a:r>
            <a:r>
              <a:rPr lang="en-US" sz="2400" dirty="0">
                <a:solidFill>
                  <a:schemeClr val="bg2">
                    <a:lumMod val="60000"/>
                    <a:lumOff val="40000"/>
                  </a:schemeClr>
                </a:solidFill>
              </a:rPr>
              <a:t>of learning</a:t>
            </a:r>
            <a:endParaRPr lang="en-US" sz="2400" dirty="0" smtClean="0">
              <a:solidFill>
                <a:schemeClr val="bg2">
                  <a:lumMod val="60000"/>
                  <a:lumOff val="40000"/>
                </a:schemeClr>
              </a:solidFill>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a:t>
            </a:r>
            <a:r>
              <a:rPr lang="en-US" dirty="0" smtClean="0"/>
              <a:t>Feedback </a:t>
            </a:r>
            <a:r>
              <a:rPr lang="en-US" dirty="0"/>
              <a:t>and evaluation</a:t>
            </a:r>
          </a:p>
          <a:p>
            <a:pPr marL="0" indent="0">
              <a:buNone/>
            </a:pPr>
            <a:r>
              <a:rPr lang="en-US" dirty="0" smtClean="0"/>
              <a:t>-Practice </a:t>
            </a:r>
            <a:r>
              <a:rPr lang="en-US" dirty="0"/>
              <a:t>and repetition</a:t>
            </a:r>
          </a:p>
          <a:p>
            <a:pPr marL="0" indent="0">
              <a:buNone/>
            </a:pPr>
            <a:r>
              <a:rPr lang="en-US" dirty="0" smtClean="0"/>
              <a:t>-Systematic </a:t>
            </a:r>
            <a:r>
              <a:rPr lang="en-US" dirty="0"/>
              <a:t>approach</a:t>
            </a:r>
          </a:p>
          <a:p>
            <a:endParaRPr lang="en-US" dirty="0" smtClean="0"/>
          </a:p>
          <a:p>
            <a:endParaRPr lang="en-US" dirty="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4" name="Title 1"/>
          <p:cNvSpPr>
            <a:spLocks noGrp="1"/>
          </p:cNvSpPr>
          <p:nvPr>
            <p:ph type="title"/>
          </p:nvPr>
        </p:nvSpPr>
        <p:spPr/>
        <p:txBody>
          <a:bodyPr/>
          <a:lstStyle/>
          <a:p>
            <a:r>
              <a:rPr lang="en-US" sz="4400" dirty="0">
                <a:solidFill>
                  <a:schemeClr val="bg2">
                    <a:lumMod val="20000"/>
                    <a:lumOff val="80000"/>
                  </a:schemeClr>
                </a:solidFill>
              </a:rPr>
              <a:t>Principles and conditions for learning</a:t>
            </a:r>
            <a:endParaRPr lang="en-US" dirty="0">
              <a:solidFill>
                <a:schemeClr val="bg2">
                  <a:lumMod val="20000"/>
                  <a:lumOff val="80000"/>
                </a:schemeClr>
              </a:solidFill>
            </a:endParaRPr>
          </a:p>
        </p:txBody>
      </p:sp>
      <p:sp>
        <p:nvSpPr>
          <p:cNvPr id="1048765" name="Content Placeholder 2"/>
          <p:cNvSpPr>
            <a:spLocks noGrp="1"/>
          </p:cNvSpPr>
          <p:nvPr>
            <p:ph idx="1"/>
          </p:nvPr>
        </p:nvSpPr>
        <p:spPr/>
        <p:txBody>
          <a:bodyPr/>
          <a:lstStyle/>
          <a:p>
            <a:pPr>
              <a:buNone/>
            </a:pPr>
            <a:r>
              <a:rPr lang="en-US" dirty="0"/>
              <a:t>Adults learn differently from children. The art  of helping adults to learn is called </a:t>
            </a:r>
            <a:r>
              <a:rPr lang="en-US" b="1" dirty="0"/>
              <a:t>Andragogy</a:t>
            </a:r>
            <a:r>
              <a:rPr lang="en-US" dirty="0"/>
              <a:t>. The art of helping children to learn is called</a:t>
            </a:r>
            <a:r>
              <a:rPr lang="en-US" b="1" dirty="0"/>
              <a:t> pedagogy</a:t>
            </a:r>
          </a:p>
          <a:p>
            <a:pPr>
              <a:buNone/>
            </a:pPr>
            <a:r>
              <a:rPr lang="en-US" i="1" dirty="0"/>
              <a:t>Principles and conditions of learning</a:t>
            </a:r>
          </a:p>
          <a:p>
            <a:pPr>
              <a:buFont typeface="Wingdings" pitchFamily="2" charset="2"/>
              <a:buChar char="§"/>
            </a:pPr>
            <a:r>
              <a:rPr lang="en-US" dirty="0"/>
              <a:t>individual pace</a:t>
            </a:r>
          </a:p>
          <a:p>
            <a:pPr>
              <a:buFont typeface="Wingdings" pitchFamily="2" charset="2"/>
              <a:buChar char="§"/>
            </a:pPr>
            <a:r>
              <a:rPr lang="en-US" dirty="0"/>
              <a:t>active learning</a:t>
            </a:r>
          </a:p>
          <a:p>
            <a:pPr>
              <a:buFont typeface="Wingdings" pitchFamily="2" charset="2"/>
              <a:buChar char="§"/>
            </a:pPr>
            <a:r>
              <a:rPr lang="en-US" dirty="0"/>
              <a:t>Integrated learning</a:t>
            </a:r>
          </a:p>
          <a:p>
            <a:pPr>
              <a:buFont typeface="Wingdings" pitchFamily="2" charset="2"/>
              <a:buChar char="§"/>
            </a:pPr>
            <a:r>
              <a:rPr lang="en-US" dirty="0"/>
              <a:t>Cumulative learning</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6" name="Title 1"/>
          <p:cNvSpPr>
            <a:spLocks noGrp="1"/>
          </p:cNvSpPr>
          <p:nvPr>
            <p:ph type="title"/>
          </p:nvPr>
        </p:nvSpPr>
        <p:spPr/>
        <p:txBody>
          <a:bodyPr/>
          <a:lstStyle/>
          <a:p>
            <a:r>
              <a:rPr lang="en-US" dirty="0">
                <a:solidFill>
                  <a:schemeClr val="bg2">
                    <a:lumMod val="20000"/>
                    <a:lumOff val="80000"/>
                  </a:schemeClr>
                </a:solidFill>
              </a:rPr>
              <a:t>Principles and conditions for learning </a:t>
            </a:r>
            <a:r>
              <a:rPr lang="en-US" dirty="0" smtClean="0">
                <a:solidFill>
                  <a:schemeClr val="bg2">
                    <a:lumMod val="20000"/>
                    <a:lumOff val="80000"/>
                  </a:schemeClr>
                </a:solidFill>
              </a:rPr>
              <a:t>cont.</a:t>
            </a:r>
            <a:endParaRPr lang="en-US" dirty="0">
              <a:solidFill>
                <a:schemeClr val="bg2">
                  <a:lumMod val="20000"/>
                  <a:lumOff val="80000"/>
                </a:schemeClr>
              </a:solidFill>
            </a:endParaRPr>
          </a:p>
        </p:txBody>
      </p:sp>
      <p:sp>
        <p:nvSpPr>
          <p:cNvPr id="1048767" name="Content Placeholder 2"/>
          <p:cNvSpPr>
            <a:spLocks noGrp="1"/>
          </p:cNvSpPr>
          <p:nvPr>
            <p:ph idx="1"/>
          </p:nvPr>
        </p:nvSpPr>
        <p:spPr/>
        <p:txBody>
          <a:bodyPr/>
          <a:lstStyle/>
          <a:p>
            <a:pPr>
              <a:buFont typeface="Wingdings" pitchFamily="2" charset="2"/>
              <a:buChar char="§"/>
            </a:pPr>
            <a:r>
              <a:rPr lang="en-US" dirty="0"/>
              <a:t>Learning for understanding and application of knowledge</a:t>
            </a:r>
          </a:p>
          <a:p>
            <a:pPr>
              <a:buFont typeface="Wingdings" pitchFamily="2" charset="2"/>
              <a:buChar char="§"/>
            </a:pPr>
            <a:r>
              <a:rPr lang="en-US" dirty="0"/>
              <a:t>Relevant and useful learning</a:t>
            </a:r>
          </a:p>
          <a:p>
            <a:pPr>
              <a:buFont typeface="Wingdings" pitchFamily="2" charset="2"/>
              <a:buChar char="§"/>
            </a:pPr>
            <a:r>
              <a:rPr lang="en-US" dirty="0"/>
              <a:t>Interest for learning</a:t>
            </a:r>
          </a:p>
          <a:p>
            <a:pPr>
              <a:buFont typeface="Wingdings" pitchFamily="2" charset="2"/>
              <a:buChar char="§"/>
            </a:pPr>
            <a:r>
              <a:rPr lang="en-US" dirty="0"/>
              <a:t>Progression in learning</a:t>
            </a:r>
          </a:p>
          <a:p>
            <a:pPr>
              <a:buFont typeface="Wingdings" pitchFamily="2" charset="2"/>
              <a:buChar char="§"/>
            </a:pPr>
            <a:r>
              <a:rPr lang="en-US" dirty="0"/>
              <a:t>Open minded , reflective and critical learning</a:t>
            </a:r>
          </a:p>
          <a:p>
            <a:pPr>
              <a:buFont typeface="Wingdings" pitchFamily="2" charset="2"/>
              <a:buChar char="§"/>
            </a:pPr>
            <a:r>
              <a:rPr lang="en-US" dirty="0"/>
              <a:t>Respect for teachers and students</a:t>
            </a: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Title 1"/>
          <p:cNvSpPr>
            <a:spLocks noGrp="1"/>
          </p:cNvSpPr>
          <p:nvPr>
            <p:ph type="title"/>
          </p:nvPr>
        </p:nvSpPr>
        <p:spPr/>
        <p:txBody>
          <a:bodyPr/>
          <a:lstStyle/>
          <a:p>
            <a:r>
              <a:rPr lang="en-US" sz="4400" b="1" dirty="0">
                <a:solidFill>
                  <a:schemeClr val="bg2">
                    <a:lumMod val="20000"/>
                    <a:lumOff val="80000"/>
                  </a:schemeClr>
                </a:solidFill>
              </a:rPr>
              <a:t>The basis and foundation </a:t>
            </a:r>
            <a:r>
              <a:rPr lang="en-US" sz="4400" b="1" dirty="0" smtClean="0">
                <a:solidFill>
                  <a:schemeClr val="bg2">
                    <a:lumMod val="20000"/>
                    <a:lumOff val="80000"/>
                  </a:schemeClr>
                </a:solidFill>
              </a:rPr>
              <a:t>of theories </a:t>
            </a:r>
            <a:r>
              <a:rPr lang="en-US" sz="4400" b="1" dirty="0">
                <a:solidFill>
                  <a:schemeClr val="bg2">
                    <a:lumMod val="20000"/>
                    <a:lumOff val="80000"/>
                  </a:schemeClr>
                </a:solidFill>
              </a:rPr>
              <a:t>of learning </a:t>
            </a:r>
            <a:endParaRPr lang="en-US" dirty="0">
              <a:solidFill>
                <a:schemeClr val="bg2">
                  <a:lumMod val="20000"/>
                  <a:lumOff val="80000"/>
                </a:schemeClr>
              </a:solidFill>
            </a:endParaRPr>
          </a:p>
        </p:txBody>
      </p:sp>
      <p:sp>
        <p:nvSpPr>
          <p:cNvPr id="1048769" name="Content Placeholder 2"/>
          <p:cNvSpPr>
            <a:spLocks noGrp="1"/>
          </p:cNvSpPr>
          <p:nvPr>
            <p:ph idx="1"/>
          </p:nvPr>
        </p:nvSpPr>
        <p:spPr/>
        <p:txBody>
          <a:bodyPr/>
          <a:lstStyle/>
          <a:p>
            <a:pPr>
              <a:buNone/>
            </a:pPr>
            <a:r>
              <a:rPr lang="en-US" dirty="0"/>
              <a:t>Theories explain how and why people learn. There are 3 main theories of learning</a:t>
            </a:r>
          </a:p>
          <a:p>
            <a:pPr>
              <a:buNone/>
            </a:pPr>
            <a:endParaRPr lang="en-US" dirty="0"/>
          </a:p>
          <a:p>
            <a:pPr>
              <a:buFont typeface="Wingdings" pitchFamily="2" charset="2"/>
              <a:buChar char="v"/>
            </a:pPr>
            <a:r>
              <a:rPr lang="en-US" dirty="0"/>
              <a:t>Cognitive theories</a:t>
            </a:r>
          </a:p>
          <a:p>
            <a:pPr>
              <a:buFont typeface="Wingdings" pitchFamily="2" charset="2"/>
              <a:buChar char="v"/>
            </a:pPr>
            <a:r>
              <a:rPr lang="en-US" dirty="0"/>
              <a:t>Behaviorist theories</a:t>
            </a:r>
          </a:p>
          <a:p>
            <a:pPr>
              <a:buFont typeface="Wingdings" pitchFamily="2" charset="2"/>
              <a:buChar char="v"/>
            </a:pPr>
            <a:r>
              <a:rPr lang="en-US" dirty="0"/>
              <a:t>Humanistic and social psychologists</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0" name="Title 1"/>
          <p:cNvSpPr>
            <a:spLocks noGrp="1"/>
          </p:cNvSpPr>
          <p:nvPr>
            <p:ph type="title"/>
          </p:nvPr>
        </p:nvSpPr>
        <p:spPr/>
        <p:txBody>
          <a:bodyPr/>
          <a:lstStyle/>
          <a:p>
            <a:r>
              <a:rPr lang="en-US" dirty="0">
                <a:solidFill>
                  <a:schemeClr val="bg2">
                    <a:lumMod val="20000"/>
                    <a:lumOff val="80000"/>
                  </a:schemeClr>
                </a:solidFill>
              </a:rPr>
              <a:t>Cognitive theories</a:t>
            </a:r>
          </a:p>
        </p:txBody>
      </p:sp>
      <p:sp>
        <p:nvSpPr>
          <p:cNvPr id="1048771" name="Content Placeholder 2"/>
          <p:cNvSpPr>
            <a:spLocks noGrp="1"/>
          </p:cNvSpPr>
          <p:nvPr>
            <p:ph idx="1"/>
          </p:nvPr>
        </p:nvSpPr>
        <p:spPr/>
        <p:txBody>
          <a:bodyPr/>
          <a:lstStyle/>
          <a:p>
            <a:r>
              <a:rPr lang="en-US" dirty="0"/>
              <a:t>A group of scholars studied how knowledge is acquired, stored, correlated and retrieved.</a:t>
            </a:r>
          </a:p>
          <a:p>
            <a:pPr marL="582930" indent="-514350">
              <a:buFont typeface="Wingdings" pitchFamily="2" charset="2"/>
              <a:buChar char="v"/>
            </a:pPr>
            <a:r>
              <a:rPr lang="en-US" dirty="0"/>
              <a:t> Cognitive theorists believe that knowledge is a mental process that results in one being aware of a situation or </a:t>
            </a:r>
            <a:r>
              <a:rPr lang="en-US" dirty="0" smtClean="0"/>
              <a:t>project.</a:t>
            </a:r>
            <a:r>
              <a:rPr lang="en-US" dirty="0"/>
              <a:t> B.S Bloom proposed 3 main domains of learning</a:t>
            </a:r>
          </a:p>
          <a:p>
            <a:pPr>
              <a:buFont typeface="Wingdings" pitchFamily="2" charset="2"/>
              <a:buChar char="q"/>
            </a:pPr>
            <a:r>
              <a:rPr lang="en-US" dirty="0"/>
              <a:t>  Affective domain- concerned with attitudes</a:t>
            </a:r>
          </a:p>
          <a:p>
            <a:pPr>
              <a:buFont typeface="Wingdings" pitchFamily="2" charset="2"/>
              <a:buChar char="q"/>
            </a:pPr>
            <a:r>
              <a:rPr lang="en-US" dirty="0"/>
              <a:t>Cognitive domain concerned with knowledge</a:t>
            </a:r>
          </a:p>
          <a:p>
            <a:endParaRPr lang="en-US" dirty="0" smtClean="0"/>
          </a:p>
          <a:p>
            <a:endParaRPr lang="en-US" dirty="0"/>
          </a:p>
          <a:p>
            <a:pPr>
              <a:buNone/>
            </a:pPr>
            <a:endParaRPr lang="en-US" dirty="0"/>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a:spLocks noGrp="1"/>
          </p:cNvSpPr>
          <p:nvPr>
            <p:ph type="title"/>
          </p:nvPr>
        </p:nvSpPr>
        <p:spPr/>
        <p:txBody>
          <a:bodyPr/>
          <a:lstStyle/>
          <a:p>
            <a:r>
              <a:rPr lang="en-US" dirty="0">
                <a:solidFill>
                  <a:schemeClr val="bg2">
                    <a:lumMod val="20000"/>
                    <a:lumOff val="80000"/>
                  </a:schemeClr>
                </a:solidFill>
              </a:rPr>
              <a:t>Cognitive theories cont;-</a:t>
            </a:r>
          </a:p>
        </p:txBody>
      </p:sp>
      <p:sp>
        <p:nvSpPr>
          <p:cNvPr id="1048601" name="Content Placeholder 2"/>
          <p:cNvSpPr>
            <a:spLocks noGrp="1"/>
          </p:cNvSpPr>
          <p:nvPr>
            <p:ph idx="1"/>
          </p:nvPr>
        </p:nvSpPr>
        <p:spPr/>
        <p:txBody>
          <a:bodyPr/>
          <a:lstStyle/>
          <a:p>
            <a:pPr>
              <a:buFont typeface="Wingdings" pitchFamily="2" charset="2"/>
              <a:buChar char="q"/>
            </a:pPr>
            <a:r>
              <a:rPr lang="en-US" dirty="0"/>
              <a:t>Psychomotor domain concerned with muscular and mental activities (skills)</a:t>
            </a:r>
          </a:p>
          <a:p>
            <a:pPr>
              <a:buNone/>
            </a:pPr>
            <a:r>
              <a:rPr lang="en-US" dirty="0"/>
              <a:t>According to Bloom, there are levels of learning a learner must go through starting from basic existing knowledge to the highest level possible</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title"/>
          </p:nvPr>
        </p:nvSpPr>
        <p:spPr/>
        <p:txBody>
          <a:bodyPr/>
          <a:lstStyle/>
          <a:p>
            <a:r>
              <a:rPr lang="en-US" dirty="0">
                <a:solidFill>
                  <a:schemeClr val="bg2">
                    <a:lumMod val="20000"/>
                    <a:lumOff val="80000"/>
                  </a:schemeClr>
                </a:solidFill>
              </a:rPr>
              <a:t>Cognitive theory by D.P.Asubel</a:t>
            </a:r>
          </a:p>
        </p:txBody>
      </p:sp>
      <p:sp>
        <p:nvSpPr>
          <p:cNvPr id="1048597" name="Content Placeholder 2"/>
          <p:cNvSpPr>
            <a:spLocks noGrp="1"/>
          </p:cNvSpPr>
          <p:nvPr>
            <p:ph idx="1"/>
          </p:nvPr>
        </p:nvSpPr>
        <p:spPr/>
        <p:txBody>
          <a:bodyPr/>
          <a:lstStyle/>
          <a:p>
            <a:r>
              <a:rPr lang="en-US" dirty="0"/>
              <a:t>D.P. Asubel – proposed that learning should start from known to unknown. From simple to complex. He noted that new information fits into existing knowledge like a key fits into a lock. E.g. Learning to cook ugali after knowing how to cook </a:t>
            </a:r>
            <a:r>
              <a:rPr lang="en-US" dirty="0" smtClean="0"/>
              <a:t>uji.</a:t>
            </a:r>
            <a:r>
              <a:rPr lang="en-US" dirty="0"/>
              <a:t> </a:t>
            </a:r>
            <a:endParaRPr lang="en-US" dirty="0" smtClean="0"/>
          </a:p>
          <a:p>
            <a:endParaRPr lang="en-US" dirty="0"/>
          </a:p>
          <a:p>
            <a:r>
              <a:rPr lang="en-US" dirty="0" smtClean="0"/>
              <a:t>Cognitive </a:t>
            </a:r>
            <a:r>
              <a:rPr lang="en-US" dirty="0"/>
              <a:t>theory </a:t>
            </a:r>
            <a:r>
              <a:rPr lang="en-US" dirty="0" smtClean="0"/>
              <a:t>J. Brunner</a:t>
            </a:r>
          </a:p>
          <a:p>
            <a:r>
              <a:rPr lang="en-US" dirty="0" smtClean="0">
                <a:latin typeface="Times New Roman" pitchFamily="18" charset="0"/>
                <a:cs typeface="Times New Roman" pitchFamily="18" charset="0"/>
              </a:rPr>
              <a:t>J</a:t>
            </a:r>
            <a:r>
              <a:rPr lang="en-US" dirty="0">
                <a:latin typeface="Times New Roman" pitchFamily="18" charset="0"/>
                <a:cs typeface="Times New Roman" pitchFamily="18" charset="0"/>
              </a:rPr>
              <a:t>. Bruner- recommended </a:t>
            </a:r>
            <a:r>
              <a:rPr lang="en-US" dirty="0" smtClean="0">
                <a:latin typeface="Times New Roman" pitchFamily="18" charset="0"/>
                <a:cs typeface="Times New Roman" pitchFamily="18" charset="0"/>
              </a:rPr>
              <a:t>learning where a Teacher </a:t>
            </a:r>
            <a:r>
              <a:rPr lang="en-US" dirty="0">
                <a:latin typeface="Times New Roman" pitchFamily="18" charset="0"/>
                <a:cs typeface="Times New Roman" pitchFamily="18" charset="0"/>
              </a:rPr>
              <a:t>provides problem for the learner to work out the answers on their own and resources with which they must do so. This innovative learning reminds the learner that he can learn if he wants to do so. </a:t>
            </a:r>
          </a:p>
          <a:p>
            <a:endParaRPr lang="en-US" dirty="0" smtClean="0"/>
          </a:p>
          <a:p>
            <a:endParaRPr lang="en-US" dirty="0" smtClean="0"/>
          </a:p>
          <a:p>
            <a:endParaRPr lang="en-US" dirty="0"/>
          </a:p>
          <a:p>
            <a:endParaRPr lang="en-US" dirty="0"/>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r>
              <a:rPr lang="en-US" dirty="0">
                <a:solidFill>
                  <a:schemeClr val="bg2">
                    <a:lumMod val="20000"/>
                    <a:lumOff val="80000"/>
                  </a:schemeClr>
                </a:solidFill>
              </a:rPr>
              <a:t>Cognitive theory J</a:t>
            </a:r>
            <a:r>
              <a:rPr lang="en-US" dirty="0" smtClean="0">
                <a:solidFill>
                  <a:schemeClr val="bg2">
                    <a:lumMod val="20000"/>
                    <a:lumOff val="80000"/>
                  </a:schemeClr>
                </a:solidFill>
              </a:rPr>
              <a:t>. Bruner </a:t>
            </a:r>
            <a:r>
              <a:rPr lang="en-US" dirty="0">
                <a:solidFill>
                  <a:schemeClr val="bg2">
                    <a:lumMod val="20000"/>
                    <a:lumOff val="80000"/>
                  </a:schemeClr>
                </a:solidFill>
              </a:rPr>
              <a:t>cont;-</a:t>
            </a:r>
          </a:p>
        </p:txBody>
      </p:sp>
      <p:sp>
        <p:nvSpPr>
          <p:cNvPr id="1048593" name="Content Placeholder 2"/>
          <p:cNvSpPr>
            <a:spLocks noGrp="1"/>
          </p:cNvSpPr>
          <p:nvPr>
            <p:ph idx="1"/>
          </p:nvPr>
        </p:nvSpPr>
        <p:spPr/>
        <p:txBody>
          <a:bodyPr/>
          <a:lstStyle/>
          <a:p>
            <a:pPr>
              <a:buFont typeface="Wingdings" pitchFamily="2" charset="2"/>
              <a:buChar char="v"/>
            </a:pPr>
            <a:r>
              <a:rPr lang="en-US" b="1" dirty="0"/>
              <a:t>Some observations made were</a:t>
            </a:r>
            <a:r>
              <a:rPr lang="en-US" dirty="0"/>
              <a:t>;</a:t>
            </a:r>
          </a:p>
          <a:p>
            <a:pPr>
              <a:buFont typeface="Arial" pitchFamily="34" charset="0"/>
              <a:buChar char="•"/>
            </a:pPr>
            <a:r>
              <a:rPr lang="en-US" dirty="0"/>
              <a:t>The learner is challenged to discover things for himself</a:t>
            </a:r>
          </a:p>
          <a:p>
            <a:pPr>
              <a:buFont typeface="Arial" pitchFamily="34" charset="0"/>
              <a:buChar char="•"/>
            </a:pPr>
            <a:r>
              <a:rPr lang="en-US" dirty="0"/>
              <a:t>The learner uses known knowledge to  create new knowledge</a:t>
            </a:r>
          </a:p>
          <a:p>
            <a:pPr>
              <a:buFont typeface="Arial" pitchFamily="34" charset="0"/>
              <a:buChar char="•"/>
            </a:pPr>
            <a:r>
              <a:rPr lang="en-US" dirty="0"/>
              <a:t>Getting the right solution motivates the learner </a:t>
            </a:r>
          </a:p>
          <a:p>
            <a:pPr>
              <a:buFont typeface="Arial" pitchFamily="34" charset="0"/>
              <a:buChar char="•"/>
            </a:pPr>
            <a:r>
              <a:rPr lang="en-US" dirty="0"/>
              <a:t>The learner will be able to tackle issues for him/herself</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dirty="0" smtClean="0">
                <a:solidFill>
                  <a:schemeClr val="bg2">
                    <a:lumMod val="20000"/>
                    <a:lumOff val="80000"/>
                  </a:schemeClr>
                </a:solidFill>
              </a:rPr>
              <a:t>Behaviorist </a:t>
            </a:r>
            <a:r>
              <a:rPr lang="en-US" dirty="0">
                <a:solidFill>
                  <a:schemeClr val="bg2">
                    <a:lumMod val="20000"/>
                    <a:lumOff val="80000"/>
                  </a:schemeClr>
                </a:solidFill>
              </a:rPr>
              <a:t>theory</a:t>
            </a:r>
          </a:p>
        </p:txBody>
      </p:sp>
      <p:sp>
        <p:nvSpPr>
          <p:cNvPr id="1048589" name="Content Placeholder 2"/>
          <p:cNvSpPr>
            <a:spLocks noGrp="1"/>
          </p:cNvSpPr>
          <p:nvPr>
            <p:ph idx="1"/>
          </p:nvPr>
        </p:nvSpPr>
        <p:spPr>
          <a:xfrm>
            <a:off x="1750466" y="5090515"/>
            <a:ext cx="5097587" cy="4195481"/>
          </a:xfrm>
        </p:spPr>
        <p:txBody>
          <a:bodyPr/>
          <a:lstStyle/>
          <a:p>
            <a:r>
              <a:rPr lang="en-US" dirty="0">
                <a:latin typeface="Times New Roman" pitchFamily="18" charset="0"/>
                <a:cs typeface="Times New Roman" pitchFamily="18" charset="0"/>
              </a:rPr>
              <a:t>Thorndike- looked at learning objectives to direct  goal</a:t>
            </a:r>
          </a:p>
          <a:p>
            <a:r>
              <a:rPr lang="en-US" dirty="0">
                <a:latin typeface="Times New Roman" pitchFamily="18" charset="0"/>
                <a:cs typeface="Times New Roman" pitchFamily="18" charset="0"/>
              </a:rPr>
              <a:t>Pavlov- studied conditioning reflex, punishment and reinforcement</a:t>
            </a:r>
          </a:p>
          <a:p>
            <a:r>
              <a:rPr lang="en-US" dirty="0">
                <a:latin typeface="Times New Roman" pitchFamily="18" charset="0"/>
                <a:cs typeface="Times New Roman" pitchFamily="18" charset="0"/>
              </a:rPr>
              <a:t>Watson- interested </a:t>
            </a: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active participation i.e. learning by practice</a:t>
            </a:r>
          </a:p>
          <a:p>
            <a:r>
              <a:rPr lang="en-US" dirty="0">
                <a:latin typeface="Times New Roman" pitchFamily="18" charset="0"/>
                <a:cs typeface="Times New Roman" pitchFamily="18" charset="0"/>
              </a:rPr>
              <a:t>B.F.Skinner- believes that behavior will be shaped according to the desire of the teacher if it is rewarded immediately and should be positive. Usually successful with young children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p:txBody>
          <a:bodyPr/>
          <a:lstStyle/>
          <a:p>
            <a:r>
              <a:rPr lang="en-US" b="1" dirty="0">
                <a:solidFill>
                  <a:schemeClr val="accent3">
                    <a:lumMod val="75000"/>
                  </a:schemeClr>
                </a:solidFill>
              </a:rPr>
              <a:t>How can you develop your critical thinking skills?</a:t>
            </a:r>
            <a:br>
              <a:rPr lang="en-US" b="1" dirty="0">
                <a:solidFill>
                  <a:schemeClr val="accent3">
                    <a:lumMod val="75000"/>
                  </a:schemeClr>
                </a:solidFill>
              </a:rPr>
            </a:br>
            <a:endParaRPr lang="en-US" dirty="0">
              <a:solidFill>
                <a:schemeClr val="accent3">
                  <a:lumMod val="75000"/>
                </a:schemeClr>
              </a:solidFill>
            </a:endParaRPr>
          </a:p>
        </p:txBody>
      </p:sp>
      <p:sp>
        <p:nvSpPr>
          <p:cNvPr id="1048621" name="Content Placeholder 2"/>
          <p:cNvSpPr>
            <a:spLocks noGrp="1"/>
          </p:cNvSpPr>
          <p:nvPr>
            <p:ph idx="1"/>
          </p:nvPr>
        </p:nvSpPr>
        <p:spPr/>
        <p:txBody>
          <a:bodyPr>
            <a:normAutofit fontScale="85000" lnSpcReduction="20000"/>
          </a:bodyPr>
          <a:lstStyle/>
          <a:p>
            <a:r>
              <a:rPr lang="en-US" dirty="0" smtClean="0"/>
              <a:t>As you know, learning doesn’t stop with graduation from nursing school. Good nurses continue to soak up knowledge and continually improve throughout their careers. Likewise, they can continue to build their critical thinking skills in the workplace with each shift.</a:t>
            </a:r>
          </a:p>
          <a:p>
            <a:r>
              <a:rPr lang="en-US" dirty="0" smtClean="0"/>
              <a:t>“To improve your critical thinking, pick the brains of the experienced nurses around you to help you get the mindset,” suggests Eileen </a:t>
            </a:r>
            <a:r>
              <a:rPr lang="en-US" dirty="0" err="1" smtClean="0"/>
              <a:t>Sollars</a:t>
            </a:r>
            <a:r>
              <a:rPr lang="en-US" dirty="0" smtClean="0"/>
              <a:t>, RN ADN, AAS. Understanding how a seasoned nurse came to a conclusion will provide you with insights you may not have considered and help you develop your own approach.</a:t>
            </a:r>
          </a:p>
          <a:p>
            <a:r>
              <a:rPr lang="en-US" dirty="0" smtClean="0"/>
              <a:t>The chain of command can also help nurses develop critical thinking skills in the workplace.</a:t>
            </a:r>
          </a:p>
          <a:p>
            <a:r>
              <a:rPr lang="en-US" dirty="0" smtClean="0"/>
              <a:t>“Another aid in the development of critical thinking I cannot stress enough is the utilization of the chain of command,” Vest says. “In the chain of command, the nurse always reports up to the nurse manager and down to the patient care aide. Peers and fellow healthcare professionals are not in the chain of command. Clear understanding and proper utilization of the chain of command is essential in the workplace.”</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
          <p:cNvSpPr>
            <a:spLocks noGrp="1"/>
          </p:cNvSpPr>
          <p:nvPr>
            <p:ph type="title"/>
          </p:nvPr>
        </p:nvSpPr>
        <p:spPr/>
        <p:txBody>
          <a:bodyPr/>
          <a:lstStyle/>
          <a:p>
            <a:r>
              <a:rPr lang="en-US" dirty="0" smtClean="0">
                <a:solidFill>
                  <a:schemeClr val="bg2">
                    <a:lumMod val="20000"/>
                    <a:lumOff val="80000"/>
                  </a:schemeClr>
                </a:solidFill>
              </a:rPr>
              <a:t>Behaviorist </a:t>
            </a:r>
            <a:r>
              <a:rPr lang="en-US" dirty="0">
                <a:solidFill>
                  <a:schemeClr val="bg2">
                    <a:lumMod val="20000"/>
                    <a:lumOff val="80000"/>
                  </a:schemeClr>
                </a:solidFill>
              </a:rPr>
              <a:t>theory cont;-</a:t>
            </a:r>
          </a:p>
        </p:txBody>
      </p:sp>
      <p:sp>
        <p:nvSpPr>
          <p:cNvPr id="1048591" name="Content Placeholder 2"/>
          <p:cNvSpPr>
            <a:spLocks noGrp="1"/>
          </p:cNvSpPr>
          <p:nvPr>
            <p:ph idx="1"/>
          </p:nvPr>
        </p:nvSpPr>
        <p:spPr/>
        <p:txBody>
          <a:bodyPr>
            <a:normAutofit fontScale="95000" lnSpcReduction="20000"/>
          </a:bodyPr>
          <a:lstStyle/>
          <a:p>
            <a:r>
              <a:rPr lang="en-US" dirty="0" smtClean="0"/>
              <a:t>R . M. Gagne- </a:t>
            </a:r>
            <a:r>
              <a:rPr lang="en-US" dirty="0"/>
              <a:t>categorized learning into different domains so that the different conditions for learning and assessment could be planned accordingly. The domains identified by Gagne included;</a:t>
            </a:r>
          </a:p>
          <a:p>
            <a:pPr>
              <a:buFont typeface="Arial" pitchFamily="34" charset="0"/>
              <a:buChar char="•"/>
            </a:pPr>
            <a:r>
              <a:rPr lang="en-US" dirty="0"/>
              <a:t>Motor skills</a:t>
            </a:r>
          </a:p>
          <a:p>
            <a:pPr>
              <a:buFont typeface="Arial" pitchFamily="34" charset="0"/>
              <a:buChar char="•"/>
            </a:pPr>
            <a:r>
              <a:rPr lang="en-US" dirty="0"/>
              <a:t>Verbal skills</a:t>
            </a:r>
          </a:p>
          <a:p>
            <a:pPr>
              <a:buFont typeface="Arial" pitchFamily="34" charset="0"/>
              <a:buChar char="•"/>
            </a:pPr>
            <a:r>
              <a:rPr lang="en-US" dirty="0"/>
              <a:t>Intellectual skills</a:t>
            </a:r>
          </a:p>
          <a:p>
            <a:pPr>
              <a:buFont typeface="Arial" pitchFamily="34" charset="0"/>
              <a:buChar char="•"/>
            </a:pPr>
            <a:r>
              <a:rPr lang="en-US" dirty="0"/>
              <a:t>Cognitive strategies and attitudes</a:t>
            </a:r>
          </a:p>
          <a:p>
            <a:pPr>
              <a:buNone/>
            </a:pPr>
            <a:r>
              <a:rPr lang="en-US" dirty="0"/>
              <a:t>He insisted that skills cannot be learned unless students were given opportunities to practice under supervision</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
          <p:cNvSpPr>
            <a:spLocks noGrp="1"/>
          </p:cNvSpPr>
          <p:nvPr>
            <p:ph type="title"/>
          </p:nvPr>
        </p:nvSpPr>
        <p:spPr/>
        <p:txBody>
          <a:bodyPr/>
          <a:lstStyle/>
          <a:p>
            <a:r>
              <a:rPr lang="en-US" sz="4400" dirty="0">
                <a:solidFill>
                  <a:schemeClr val="bg2">
                    <a:lumMod val="20000"/>
                    <a:lumOff val="80000"/>
                  </a:schemeClr>
                </a:solidFill>
              </a:rPr>
              <a:t>Humanistic and social psychologists</a:t>
            </a:r>
            <a:endParaRPr lang="en-US" dirty="0">
              <a:solidFill>
                <a:schemeClr val="bg2">
                  <a:lumMod val="20000"/>
                  <a:lumOff val="80000"/>
                </a:schemeClr>
              </a:solidFill>
            </a:endParaRPr>
          </a:p>
        </p:txBody>
      </p:sp>
      <p:sp>
        <p:nvSpPr>
          <p:cNvPr id="1048595" name="Content Placeholder 2"/>
          <p:cNvSpPr>
            <a:spLocks noGrp="1"/>
          </p:cNvSpPr>
          <p:nvPr>
            <p:ph idx="1"/>
          </p:nvPr>
        </p:nvSpPr>
        <p:spPr/>
        <p:txBody>
          <a:bodyPr/>
          <a:lstStyle/>
          <a:p>
            <a:pPr>
              <a:buFont typeface="Wingdings" pitchFamily="2" charset="2"/>
              <a:buChar char="v"/>
            </a:pPr>
            <a:r>
              <a:rPr lang="en-US" b="1" dirty="0"/>
              <a:t>Carl Rogers- </a:t>
            </a:r>
            <a:r>
              <a:rPr lang="en-US" dirty="0"/>
              <a:t>provided a learner centered view of learning. His main propositions were that;</a:t>
            </a:r>
          </a:p>
          <a:p>
            <a:pPr>
              <a:buFont typeface="Arial" pitchFamily="34" charset="0"/>
              <a:buChar char="•"/>
            </a:pPr>
            <a:r>
              <a:rPr lang="en-US" dirty="0"/>
              <a:t>All humans have a natural potential and desire to learn</a:t>
            </a:r>
          </a:p>
          <a:p>
            <a:pPr>
              <a:buFont typeface="Arial" pitchFamily="34" charset="0"/>
              <a:buChar char="•"/>
            </a:pPr>
            <a:r>
              <a:rPr lang="en-US" dirty="0"/>
              <a:t>Learning occurs when the student perceives relevance related to his own purposes</a:t>
            </a:r>
          </a:p>
          <a:p>
            <a:pPr>
              <a:buFont typeface="Arial" pitchFamily="34" charset="0"/>
              <a:buChar char="•"/>
            </a:pPr>
            <a:r>
              <a:rPr lang="en-US" dirty="0"/>
              <a:t>Significant learning is acquired through doing</a:t>
            </a:r>
          </a:p>
          <a:p>
            <a:pPr>
              <a:buFont typeface="Arial" pitchFamily="34" charset="0"/>
              <a:buChar char="•"/>
            </a:pPr>
            <a:r>
              <a:rPr lang="en-US" dirty="0"/>
              <a:t>Learning is more effective when the learner is responsible for choosing his direction , discover resources, and formulating problems</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
          <p:cNvSpPr>
            <a:spLocks noGrp="1"/>
          </p:cNvSpPr>
          <p:nvPr>
            <p:ph type="title"/>
          </p:nvPr>
        </p:nvSpPr>
        <p:spPr/>
        <p:txBody>
          <a:bodyPr/>
          <a:lstStyle/>
          <a:p>
            <a:r>
              <a:rPr lang="en-US" sz="4000" dirty="0">
                <a:solidFill>
                  <a:schemeClr val="bg2">
                    <a:lumMod val="20000"/>
                    <a:lumOff val="80000"/>
                  </a:schemeClr>
                </a:solidFill>
              </a:rPr>
              <a:t>Humanistic and social psychologists by Carl Rogers</a:t>
            </a:r>
            <a:endParaRPr lang="en-US" dirty="0">
              <a:solidFill>
                <a:schemeClr val="bg2">
                  <a:lumMod val="20000"/>
                  <a:lumOff val="80000"/>
                </a:schemeClr>
              </a:solidFill>
            </a:endParaRPr>
          </a:p>
        </p:txBody>
      </p:sp>
      <p:sp>
        <p:nvSpPr>
          <p:cNvPr id="1048599" name="Content Placeholder 2"/>
          <p:cNvSpPr>
            <a:spLocks noGrp="1"/>
          </p:cNvSpPr>
          <p:nvPr>
            <p:ph idx="1"/>
          </p:nvPr>
        </p:nvSpPr>
        <p:spPr/>
        <p:txBody>
          <a:bodyPr/>
          <a:lstStyle/>
          <a:p>
            <a:pPr>
              <a:buFont typeface="Arial" pitchFamily="34" charset="0"/>
              <a:buChar char="•"/>
            </a:pPr>
            <a:r>
              <a:rPr lang="en-US" dirty="0"/>
              <a:t>Most learning is self initiated and involves the whole person including his feelings as well as intellect</a:t>
            </a:r>
          </a:p>
          <a:p>
            <a:pPr>
              <a:buFont typeface="Arial" pitchFamily="34" charset="0"/>
              <a:buChar char="•"/>
            </a:pPr>
            <a:r>
              <a:rPr lang="en-US" dirty="0"/>
              <a:t>Self evaluation is a basic skill and necessary for effective mature learning</a:t>
            </a:r>
          </a:p>
          <a:p>
            <a:pPr>
              <a:buFont typeface="Arial" pitchFamily="34" charset="0"/>
              <a:buChar char="•"/>
            </a:pPr>
            <a:r>
              <a:rPr lang="en-US" dirty="0"/>
              <a:t>Learners should retain a continuing openness to change. Rogers approach significantly contributed to adult learning principles. The use of small group  discussion , where the teachers is a guide and a friend rather than leader.</a:t>
            </a:r>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2" name="Title 1"/>
          <p:cNvSpPr>
            <a:spLocks noGrp="1"/>
          </p:cNvSpPr>
          <p:nvPr>
            <p:ph type="title"/>
          </p:nvPr>
        </p:nvSpPr>
        <p:spPr/>
        <p:txBody>
          <a:bodyPr/>
          <a:lstStyle/>
          <a:p>
            <a:r>
              <a:rPr lang="en-US" dirty="0">
                <a:solidFill>
                  <a:schemeClr val="bg2">
                    <a:lumMod val="20000"/>
                    <a:lumOff val="80000"/>
                  </a:schemeClr>
                </a:solidFill>
              </a:rPr>
              <a:t>Abraham Maslow</a:t>
            </a:r>
          </a:p>
        </p:txBody>
      </p:sp>
      <p:sp>
        <p:nvSpPr>
          <p:cNvPr id="1048773" name="Content Placeholder 2"/>
          <p:cNvSpPr>
            <a:spLocks noGrp="1"/>
          </p:cNvSpPr>
          <p:nvPr>
            <p:ph idx="1"/>
          </p:nvPr>
        </p:nvSpPr>
        <p:spPr/>
        <p:txBody>
          <a:bodyPr/>
          <a:lstStyle/>
          <a:p>
            <a:r>
              <a:rPr lang="en-US" dirty="0"/>
              <a:t>Traditional teaching and learning has concentrated on force-feeding prescribed knowledge and has  neglected to encourage the development of the student as a person with a role in society,</a:t>
            </a:r>
          </a:p>
          <a:p>
            <a:r>
              <a:rPr lang="en-US" dirty="0"/>
              <a:t>According to Maslow, education should help students to look within themselves, and from this self knowledge, develop a set of values which will guide them in their life of work.</a:t>
            </a:r>
          </a:p>
          <a:p>
            <a:r>
              <a:rPr lang="en-US" dirty="0" smtClean="0"/>
              <a:t>.</a:t>
            </a:r>
            <a:r>
              <a:rPr lang="en-US" dirty="0"/>
              <a:t> Maslow emphasizes the importance of learning for self enhancement rather than simply for utility. Implicit in this approach is the importance of the individual in deciding what to learn and how to learn it</a:t>
            </a:r>
          </a:p>
          <a:p>
            <a:endParaRPr lang="en-US" dirty="0"/>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4" name="Title 1"/>
          <p:cNvSpPr>
            <a:spLocks noGrp="1"/>
          </p:cNvSpPr>
          <p:nvPr>
            <p:ph type="title"/>
          </p:nvPr>
        </p:nvSpPr>
        <p:spPr/>
        <p:txBody>
          <a:bodyPr/>
          <a:lstStyle/>
          <a:p>
            <a:r>
              <a:rPr lang="en-US" dirty="0">
                <a:solidFill>
                  <a:schemeClr val="bg2">
                    <a:lumMod val="20000"/>
                    <a:lumOff val="80000"/>
                  </a:schemeClr>
                </a:solidFill>
              </a:rPr>
              <a:t>Learning is encouraged in an atmosphere that; </a:t>
            </a:r>
            <a:br>
              <a:rPr lang="en-US" dirty="0">
                <a:solidFill>
                  <a:schemeClr val="bg2">
                    <a:lumMod val="20000"/>
                    <a:lumOff val="80000"/>
                  </a:schemeClr>
                </a:solidFill>
              </a:rPr>
            </a:br>
            <a:endParaRPr lang="en-US" dirty="0">
              <a:solidFill>
                <a:schemeClr val="bg2">
                  <a:lumMod val="20000"/>
                  <a:lumOff val="80000"/>
                </a:schemeClr>
              </a:solidFill>
            </a:endParaRPr>
          </a:p>
        </p:txBody>
      </p:sp>
      <p:sp>
        <p:nvSpPr>
          <p:cNvPr id="1048775" name="Content Placeholder 2"/>
          <p:cNvSpPr>
            <a:spLocks noGrp="1"/>
          </p:cNvSpPr>
          <p:nvPr>
            <p:ph idx="1"/>
          </p:nvPr>
        </p:nvSpPr>
        <p:spPr/>
        <p:txBody>
          <a:bodyPr>
            <a:normAutofit fontScale="85000" lnSpcReduction="10000"/>
          </a:bodyPr>
          <a:lstStyle/>
          <a:p>
            <a:r>
              <a:rPr lang="en-US" dirty="0"/>
              <a:t>Encourages people to be active</a:t>
            </a:r>
          </a:p>
          <a:p>
            <a:r>
              <a:rPr lang="en-US" dirty="0"/>
              <a:t>Emphasizes the personal nature of learning</a:t>
            </a:r>
          </a:p>
          <a:p>
            <a:r>
              <a:rPr lang="en-US" dirty="0"/>
              <a:t>Accepts that differences is desirable</a:t>
            </a:r>
          </a:p>
          <a:p>
            <a:r>
              <a:rPr lang="en-US" dirty="0"/>
              <a:t>Recognizes proper rights to make mistakes</a:t>
            </a:r>
          </a:p>
          <a:p>
            <a:r>
              <a:rPr lang="en-US" dirty="0"/>
              <a:t>Tolerates imperfection</a:t>
            </a:r>
          </a:p>
          <a:p>
            <a:r>
              <a:rPr lang="en-US" dirty="0"/>
              <a:t>Encourages openness of mind and trust in self</a:t>
            </a:r>
          </a:p>
          <a:p>
            <a:r>
              <a:rPr lang="en-US" dirty="0"/>
              <a:t>Makes the individual feel respected and accepted</a:t>
            </a:r>
          </a:p>
          <a:p>
            <a:r>
              <a:rPr lang="en-US" dirty="0"/>
              <a:t>Facilitates discovery</a:t>
            </a:r>
          </a:p>
          <a:p>
            <a:r>
              <a:rPr lang="en-US" dirty="0"/>
              <a:t>Puts emphasis on self evaluation and co operation</a:t>
            </a:r>
          </a:p>
          <a:p>
            <a:r>
              <a:rPr lang="en-US" dirty="0"/>
              <a:t>Permits confrontation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6" name="Title 1"/>
          <p:cNvSpPr>
            <a:spLocks noGrp="1"/>
          </p:cNvSpPr>
          <p:nvPr>
            <p:ph type="title"/>
          </p:nvPr>
        </p:nvSpPr>
        <p:spPr/>
        <p:txBody>
          <a:bodyPr/>
          <a:lstStyle/>
          <a:p>
            <a:r>
              <a:rPr lang="en-US" sz="4400" dirty="0">
                <a:solidFill>
                  <a:schemeClr val="bg2">
                    <a:lumMod val="20000"/>
                    <a:lumOff val="80000"/>
                  </a:schemeClr>
                </a:solidFill>
              </a:rPr>
              <a:t>Innovative educational processes</a:t>
            </a:r>
            <a:endParaRPr lang="en-US" dirty="0">
              <a:solidFill>
                <a:schemeClr val="bg2">
                  <a:lumMod val="20000"/>
                  <a:lumOff val="80000"/>
                </a:schemeClr>
              </a:solidFill>
            </a:endParaRPr>
          </a:p>
        </p:txBody>
      </p:sp>
      <p:sp>
        <p:nvSpPr>
          <p:cNvPr id="1048777" name="Content Placeholder 2"/>
          <p:cNvSpPr>
            <a:spLocks noGrp="1"/>
          </p:cNvSpPr>
          <p:nvPr>
            <p:ph idx="1"/>
          </p:nvPr>
        </p:nvSpPr>
        <p:spPr/>
        <p:txBody>
          <a:bodyPr>
            <a:normAutofit fontScale="90000" lnSpcReduction="10000"/>
          </a:bodyPr>
          <a:lstStyle/>
          <a:p>
            <a:r>
              <a:rPr lang="en-US" dirty="0"/>
              <a:t>The burden of learning shifts to the learner. The teacher is transformed into a facilitator</a:t>
            </a:r>
          </a:p>
          <a:p>
            <a:pPr>
              <a:buNone/>
            </a:pPr>
            <a:r>
              <a:rPr lang="en-US" b="1" dirty="0">
                <a:solidFill>
                  <a:schemeClr val="bg2">
                    <a:lumMod val="60000"/>
                    <a:lumOff val="40000"/>
                  </a:schemeClr>
                </a:solidFill>
              </a:rPr>
              <a:t>Problem based learning method</a:t>
            </a:r>
          </a:p>
          <a:p>
            <a:pPr>
              <a:buFont typeface="Arial" pitchFamily="34" charset="0"/>
              <a:buChar char="•"/>
            </a:pPr>
            <a:r>
              <a:rPr lang="en-US" dirty="0"/>
              <a:t>Tutorial problems are developed according to the curriculum</a:t>
            </a:r>
          </a:p>
          <a:p>
            <a:pPr>
              <a:buFont typeface="Arial" pitchFamily="34" charset="0"/>
              <a:buChar char="•"/>
            </a:pPr>
            <a:r>
              <a:rPr lang="en-US" b="1" dirty="0"/>
              <a:t>The 3 steps PBL tutorial</a:t>
            </a:r>
          </a:p>
          <a:p>
            <a:pPr>
              <a:buNone/>
            </a:pPr>
            <a:r>
              <a:rPr lang="en-US" b="1" dirty="0"/>
              <a:t>Step 1- </a:t>
            </a:r>
            <a:r>
              <a:rPr lang="en-US" dirty="0"/>
              <a:t>read through problem, define terms, clarify concept, </a:t>
            </a:r>
            <a:r>
              <a:rPr lang="en-US" dirty="0" err="1"/>
              <a:t>analyse</a:t>
            </a:r>
            <a:r>
              <a:rPr lang="en-US" dirty="0"/>
              <a:t> the problem and set learning objectives. Students identify their own learning objectives (SOLO)</a:t>
            </a:r>
          </a:p>
          <a:p>
            <a:pPr>
              <a:buNone/>
            </a:pPr>
            <a:r>
              <a:rPr lang="en-US" b="1" dirty="0"/>
              <a:t>Step 2- </a:t>
            </a:r>
            <a:r>
              <a:rPr lang="en-US" dirty="0"/>
              <a:t>SDL means that the student will study and look for information on their own, Give a time frame</a:t>
            </a:r>
          </a:p>
          <a:p>
            <a:pPr>
              <a:buNone/>
            </a:pPr>
            <a:r>
              <a:rPr lang="en-US" b="1" dirty="0"/>
              <a:t>Step 3- </a:t>
            </a:r>
            <a:r>
              <a:rPr lang="en-US" dirty="0"/>
              <a:t>presentation of gathered information ,solution of problems and synthesis</a:t>
            </a: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8" name="Title 1"/>
          <p:cNvSpPr>
            <a:spLocks noGrp="1"/>
          </p:cNvSpPr>
          <p:nvPr>
            <p:ph type="title"/>
          </p:nvPr>
        </p:nvSpPr>
        <p:spPr/>
        <p:txBody>
          <a:bodyPr/>
          <a:lstStyle/>
          <a:p>
            <a:r>
              <a:rPr lang="en-US" dirty="0">
                <a:solidFill>
                  <a:schemeClr val="accent3"/>
                </a:solidFill>
              </a:rPr>
              <a:t>SDL </a:t>
            </a:r>
            <a:r>
              <a:rPr lang="en-US" dirty="0" smtClean="0">
                <a:solidFill>
                  <a:schemeClr val="accent3"/>
                </a:solidFill>
              </a:rPr>
              <a:t>definition</a:t>
            </a:r>
            <a:endParaRPr lang="en-US" dirty="0">
              <a:solidFill>
                <a:schemeClr val="accent3"/>
              </a:solidFill>
            </a:endParaRPr>
          </a:p>
        </p:txBody>
      </p:sp>
      <p:sp>
        <p:nvSpPr>
          <p:cNvPr id="1048779" name="Content Placeholder 2"/>
          <p:cNvSpPr>
            <a:spLocks noGrp="1"/>
          </p:cNvSpPr>
          <p:nvPr>
            <p:ph idx="1"/>
          </p:nvPr>
        </p:nvSpPr>
        <p:spPr/>
        <p:txBody>
          <a:bodyPr/>
          <a:lstStyle/>
          <a:p>
            <a:r>
              <a:rPr lang="en-US" b="1" dirty="0"/>
              <a:t>student-centered learning</a:t>
            </a:r>
            <a:r>
              <a:rPr lang="en-US" dirty="0"/>
              <a:t> refers to a wide variety of educational programs, learning </a:t>
            </a:r>
            <a:r>
              <a:rPr lang="en-US" dirty="0" smtClean="0"/>
              <a:t>experiences, </a:t>
            </a:r>
            <a:r>
              <a:rPr lang="en-US" dirty="0"/>
              <a:t>instructional approaches, and academic-support strategies that are intended to address the distinct learning needs, interests, aspirations, or cultural backgrounds of individual students and groups of students. </a:t>
            </a:r>
          </a:p>
          <a:p>
            <a:endParaRPr lang="en-US" dirty="0"/>
          </a:p>
          <a:p>
            <a:r>
              <a:rPr lang="en-US" dirty="0"/>
              <a:t>This strategy requires wide variety of educational methods, from modifying assignments and instructional strategies in the classroom to entirely redesigning the ways in which students are grouped and taught in a school.</a:t>
            </a:r>
          </a:p>
          <a:p>
            <a:endParaRPr lang="en-US" dirty="0"/>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0" name="Title 1"/>
          <p:cNvSpPr>
            <a:spLocks noGrp="1"/>
          </p:cNvSpPr>
          <p:nvPr>
            <p:ph type="title"/>
          </p:nvPr>
        </p:nvSpPr>
        <p:spPr/>
        <p:txBody>
          <a:bodyPr/>
          <a:lstStyle/>
          <a:p>
            <a:r>
              <a:rPr lang="en-US" dirty="0">
                <a:solidFill>
                  <a:schemeClr val="accent3">
                    <a:lumMod val="75000"/>
                  </a:schemeClr>
                </a:solidFill>
              </a:rPr>
              <a:t>Student-centered learning guiding principles:</a:t>
            </a:r>
            <a:br>
              <a:rPr lang="en-US" dirty="0">
                <a:solidFill>
                  <a:schemeClr val="accent3">
                    <a:lumMod val="75000"/>
                  </a:schemeClr>
                </a:solidFill>
              </a:rPr>
            </a:br>
            <a:endParaRPr lang="en-US" dirty="0"/>
          </a:p>
        </p:txBody>
      </p:sp>
      <p:sp>
        <p:nvSpPr>
          <p:cNvPr id="1048781" name="Content Placeholder 2"/>
          <p:cNvSpPr>
            <a:spLocks noGrp="1"/>
          </p:cNvSpPr>
          <p:nvPr>
            <p:ph idx="1"/>
          </p:nvPr>
        </p:nvSpPr>
        <p:spPr/>
        <p:txBody>
          <a:bodyPr>
            <a:normAutofit fontScale="95000" lnSpcReduction="20000"/>
          </a:bodyPr>
          <a:lstStyle/>
          <a:p>
            <a:r>
              <a:rPr lang="en-US" dirty="0"/>
              <a:t>Teachers and students create a learner-centered environment</a:t>
            </a:r>
          </a:p>
          <a:p>
            <a:r>
              <a:rPr lang="en-US" dirty="0"/>
              <a:t>Teachers act as both facilitators and activators</a:t>
            </a:r>
          </a:p>
          <a:p>
            <a:r>
              <a:rPr lang="en-US" dirty="0"/>
              <a:t>Students assume responsibility for goal setting as well as attaining proficiency on learning targets</a:t>
            </a:r>
          </a:p>
          <a:p>
            <a:r>
              <a:rPr lang="en-US" dirty="0"/>
              <a:t>Curriculum is organized into individual learning targets</a:t>
            </a:r>
          </a:p>
          <a:p>
            <a:r>
              <a:rPr lang="en-US" dirty="0"/>
              <a:t>Students generate evidence of mastery of state, national, and international standards</a:t>
            </a:r>
          </a:p>
          <a:p>
            <a:r>
              <a:rPr lang="en-US" dirty="0"/>
              <a:t>Differentiated instruction is essential for success</a:t>
            </a:r>
          </a:p>
          <a:p>
            <a:r>
              <a:rPr lang="en-US" dirty="0"/>
              <a:t>Instruction and assessment are linked</a:t>
            </a:r>
          </a:p>
          <a:p>
            <a:endParaRPr lang="en-US" dirty="0"/>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2" name="Title 1"/>
          <p:cNvSpPr>
            <a:spLocks noGrp="1"/>
          </p:cNvSpPr>
          <p:nvPr>
            <p:ph type="title"/>
          </p:nvPr>
        </p:nvSpPr>
        <p:spPr/>
        <p:txBody>
          <a:bodyPr/>
          <a:lstStyle/>
          <a:p>
            <a:r>
              <a:rPr lang="en-US" dirty="0" smtClean="0">
                <a:solidFill>
                  <a:schemeClr val="bg2">
                    <a:lumMod val="20000"/>
                    <a:lumOff val="80000"/>
                  </a:schemeClr>
                </a:solidFill>
              </a:rPr>
              <a:t>Guiding principles cont.</a:t>
            </a:r>
            <a:endParaRPr lang="en-US" dirty="0">
              <a:solidFill>
                <a:schemeClr val="bg2">
                  <a:lumMod val="20000"/>
                  <a:lumOff val="80000"/>
                </a:schemeClr>
              </a:solidFill>
            </a:endParaRPr>
          </a:p>
        </p:txBody>
      </p:sp>
      <p:sp>
        <p:nvSpPr>
          <p:cNvPr id="1048783" name="Content Placeholder 2"/>
          <p:cNvSpPr>
            <a:spLocks noGrp="1"/>
          </p:cNvSpPr>
          <p:nvPr>
            <p:ph idx="1"/>
          </p:nvPr>
        </p:nvSpPr>
        <p:spPr/>
        <p:txBody>
          <a:bodyPr>
            <a:normAutofit fontScale="95000" lnSpcReduction="20000"/>
          </a:bodyPr>
          <a:lstStyle/>
          <a:p>
            <a:r>
              <a:rPr lang="en-US" dirty="0"/>
              <a:t>Learning targets are grouped by levels</a:t>
            </a:r>
          </a:p>
          <a:p>
            <a:r>
              <a:rPr lang="en-US" dirty="0"/>
              <a:t>Students are grouped by instructional levels</a:t>
            </a:r>
          </a:p>
          <a:p>
            <a:r>
              <a:rPr lang="en-US" dirty="0"/>
              <a:t>Student progression is based on mastery of content, not time</a:t>
            </a:r>
          </a:p>
          <a:p>
            <a:r>
              <a:rPr lang="en-US" dirty="0"/>
              <a:t>Performance rubrics will be used to evaluate mastery of learning targets</a:t>
            </a:r>
          </a:p>
          <a:p>
            <a:r>
              <a:rPr lang="en-US" dirty="0"/>
              <a:t>Students and teachers have seamless technology available</a:t>
            </a:r>
          </a:p>
          <a:p>
            <a:r>
              <a:rPr lang="en-US" dirty="0"/>
              <a:t>Students are able to communicate their progress relative to personalized learning goals</a:t>
            </a:r>
          </a:p>
          <a:p>
            <a:r>
              <a:rPr lang="en-US" dirty="0"/>
              <a:t>Students will maintain portfolios to track evidence of mastery of learning targets</a:t>
            </a:r>
          </a:p>
          <a:p>
            <a:r>
              <a:rPr lang="en-US" dirty="0"/>
              <a:t>Instruction strategies match individual student’s needs to improve student performance</a:t>
            </a:r>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4" name="Title 1"/>
          <p:cNvSpPr>
            <a:spLocks noGrp="1"/>
          </p:cNvSpPr>
          <p:nvPr>
            <p:ph type="title"/>
          </p:nvPr>
        </p:nvSpPr>
        <p:spPr/>
        <p:txBody>
          <a:bodyPr/>
          <a:lstStyle/>
          <a:p>
            <a:r>
              <a:rPr lang="en-US" dirty="0">
                <a:solidFill>
                  <a:schemeClr val="accent3">
                    <a:lumMod val="75000"/>
                  </a:schemeClr>
                </a:solidFill>
              </a:rPr>
              <a:t>Advantages of student centered learning</a:t>
            </a:r>
            <a:endParaRPr lang="en-US" dirty="0"/>
          </a:p>
        </p:txBody>
      </p:sp>
      <p:sp>
        <p:nvSpPr>
          <p:cNvPr id="1048785" name="Content Placeholder 2"/>
          <p:cNvSpPr>
            <a:spLocks noGrp="1"/>
          </p:cNvSpPr>
          <p:nvPr>
            <p:ph idx="1"/>
          </p:nvPr>
        </p:nvSpPr>
        <p:spPr/>
        <p:txBody>
          <a:bodyPr>
            <a:normAutofit fontScale="95000" lnSpcReduction="20000"/>
          </a:bodyPr>
          <a:lstStyle/>
          <a:p>
            <a:r>
              <a:rPr lang="en-US" dirty="0"/>
              <a:t>Teachers and students create a learner-centered environment</a:t>
            </a:r>
          </a:p>
          <a:p>
            <a:r>
              <a:rPr lang="en-US" dirty="0"/>
              <a:t>Teachers act as both facilitators and activators</a:t>
            </a:r>
          </a:p>
          <a:p>
            <a:r>
              <a:rPr lang="en-US" dirty="0"/>
              <a:t>Students assume responsibility for goal setting as well as attaining proficiency on learning targets</a:t>
            </a:r>
          </a:p>
          <a:p>
            <a:r>
              <a:rPr lang="en-US" dirty="0"/>
              <a:t>Curriculum is organized into individual learning targets</a:t>
            </a:r>
          </a:p>
          <a:p>
            <a:r>
              <a:rPr lang="en-US" dirty="0"/>
              <a:t>Students generate evidence of mastery of state, national, and international standards</a:t>
            </a:r>
          </a:p>
          <a:p>
            <a:r>
              <a:rPr lang="en-US" dirty="0"/>
              <a:t>Differentiated instruction is essential for success</a:t>
            </a:r>
          </a:p>
          <a:p>
            <a:r>
              <a:rPr lang="en-US" dirty="0"/>
              <a:t>Instruction and assessment are linked</a:t>
            </a:r>
          </a:p>
          <a:p>
            <a:endParaRPr lang="en-US" dirty="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8026</Words>
  <Application>Microsoft Office PowerPoint</Application>
  <PresentationFormat>Custom</PresentationFormat>
  <Paragraphs>705</Paragraphs>
  <Slides>111</Slides>
  <Notes>0</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Ion</vt:lpstr>
      <vt:lpstr>PowerPoint Presentation</vt:lpstr>
      <vt:lpstr>Critical thinking </vt:lpstr>
      <vt:lpstr>Definition of critical thinking</vt:lpstr>
      <vt:lpstr>Critical thinking </vt:lpstr>
      <vt:lpstr>Critical thinking terms as described by Scheffer and Rubenfield</vt:lpstr>
      <vt:lpstr>Terms  used in critical thinking skills</vt:lpstr>
      <vt:lpstr>Terms Cont.</vt:lpstr>
      <vt:lpstr>Why are critical thinking skills in nursing important? </vt:lpstr>
      <vt:lpstr>How can you develop your critical thinking skills? </vt:lpstr>
      <vt:lpstr>How are critical thinking skills applied in nursing? </vt:lpstr>
      <vt:lpstr>The importance of critical thinking;</vt:lpstr>
      <vt:lpstr>The importance of critical thinking skills cont.</vt:lpstr>
      <vt:lpstr>A person with critical thinking skills is able to:(qualities of a critical thinker)</vt:lpstr>
      <vt:lpstr>Cont.</vt:lpstr>
      <vt:lpstr>Critical thinking skills include; advantages of a CT</vt:lpstr>
      <vt:lpstr>CRITICAL REFLECTION SKILLS</vt:lpstr>
      <vt:lpstr>Critical reflection skills cont:</vt:lpstr>
      <vt:lpstr>PowerPoint Presentation</vt:lpstr>
      <vt:lpstr>Problem solving skills</vt:lpstr>
      <vt:lpstr>Problem solving skills cont;</vt:lpstr>
      <vt:lpstr>Principles of critical thinking</vt:lpstr>
      <vt:lpstr>Cont.</vt:lpstr>
      <vt:lpstr>Summary</vt:lpstr>
      <vt:lpstr>     COUNSELLING</vt:lpstr>
      <vt:lpstr>Counselling cont.</vt:lpstr>
      <vt:lpstr>COUNSELLING IS NOT</vt:lpstr>
      <vt:lpstr>Scope of counselling services</vt:lpstr>
      <vt:lpstr>Counseling cont.</vt:lpstr>
      <vt:lpstr>The purpose of counseling</vt:lpstr>
      <vt:lpstr>Types of counseling</vt:lpstr>
      <vt:lpstr>Forms of counseling</vt:lpstr>
      <vt:lpstr>Forms of counseling cont;-</vt:lpstr>
      <vt:lpstr>Forms of counseling cont;-</vt:lpstr>
      <vt:lpstr>Special group counselling cont.</vt:lpstr>
      <vt:lpstr>Various counselling Approaches.</vt:lpstr>
      <vt:lpstr>Counselling skills.</vt:lpstr>
      <vt:lpstr>Personal characteristics of an effective counsellor.</vt:lpstr>
      <vt:lpstr>Counsellors values</vt:lpstr>
      <vt:lpstr>Dealing with conflict in individual values and consideration.</vt:lpstr>
      <vt:lpstr>Best practice  guidelines code of ethics.</vt:lpstr>
      <vt:lpstr>Making decision.</vt:lpstr>
      <vt:lpstr>Issues faced by beginning counsellors.</vt:lpstr>
      <vt:lpstr>Qualities of a counsellor.</vt:lpstr>
      <vt:lpstr>Moral principles in counselling.</vt:lpstr>
      <vt:lpstr>Process of counselling </vt:lpstr>
      <vt:lpstr>THE COUNSELING PROCESS</vt:lpstr>
      <vt:lpstr>PREPATION FOR THE INTERVIEW</vt:lpstr>
      <vt:lpstr>STEPS IN COUNSELING PROCESS</vt:lpstr>
      <vt:lpstr>1         ENTRY PHASE  </vt:lpstr>
      <vt:lpstr>Entry phase- Roles</vt:lpstr>
      <vt:lpstr> Steps for relationship building for the counselor</vt:lpstr>
      <vt:lpstr>The work of the counselor is to;- </vt:lpstr>
      <vt:lpstr>2 .WORKING PHASE TAKES 45-60MINS</vt:lpstr>
      <vt:lpstr>Working phase cont.</vt:lpstr>
      <vt:lpstr>Counselling skills.</vt:lpstr>
      <vt:lpstr>Hindrances to active listening</vt:lpstr>
      <vt:lpstr>Goal setting</vt:lpstr>
      <vt:lpstr>Working phase cont.</vt:lpstr>
      <vt:lpstr>Closure /terminating the session </vt:lpstr>
      <vt:lpstr>STAGES /PROCESS OF SEPARATION</vt:lpstr>
      <vt:lpstr>Verbal skills</vt:lpstr>
      <vt:lpstr>Stages of separation cont.</vt:lpstr>
      <vt:lpstr>Stages of separation cont.</vt:lpstr>
      <vt:lpstr>Reflection of feelings.</vt:lpstr>
      <vt:lpstr>RIGHTS OF A CLIENT</vt:lpstr>
      <vt:lpstr>Ethical issues in counseling</vt:lpstr>
      <vt:lpstr>Code of practice</vt:lpstr>
      <vt:lpstr>Code of practice cont.</vt:lpstr>
      <vt:lpstr>Barrier to counselling</vt:lpstr>
      <vt:lpstr>1. What are the approaches to counselling? </vt:lpstr>
      <vt:lpstr>Humanistic Approach to Counselling </vt:lpstr>
      <vt:lpstr>Client-Centered Counselling </vt:lpstr>
      <vt:lpstr>Behavioral Approach to counselling </vt:lpstr>
      <vt:lpstr>Problem management</vt:lpstr>
      <vt:lpstr>Student-Centered Learning </vt:lpstr>
      <vt:lpstr>Historical background of education in Kenya</vt:lpstr>
      <vt:lpstr>TRENDS OF NURSING EDUCATION IN KENYA</vt:lpstr>
      <vt:lpstr>Trends cont.</vt:lpstr>
      <vt:lpstr>Principles of teaching and learning</vt:lpstr>
      <vt:lpstr>Principles of learning</vt:lpstr>
      <vt:lpstr>Characteristics of learning</vt:lpstr>
      <vt:lpstr>Principles and conditions for learning</vt:lpstr>
      <vt:lpstr>Principles and conditions for learning cont.</vt:lpstr>
      <vt:lpstr>The basis and foundation of theories of learning </vt:lpstr>
      <vt:lpstr>Cognitive theories</vt:lpstr>
      <vt:lpstr>Cognitive theories cont;-</vt:lpstr>
      <vt:lpstr>Cognitive theory by D.P.Asubel</vt:lpstr>
      <vt:lpstr>Cognitive theory J. Bruner cont;-</vt:lpstr>
      <vt:lpstr>Behaviorist theory</vt:lpstr>
      <vt:lpstr>Behaviorist theory cont;-</vt:lpstr>
      <vt:lpstr>Humanistic and social psychologists</vt:lpstr>
      <vt:lpstr>Humanistic and social psychologists by Carl Rogers</vt:lpstr>
      <vt:lpstr>Abraham Maslow</vt:lpstr>
      <vt:lpstr>Learning is encouraged in an atmosphere that;  </vt:lpstr>
      <vt:lpstr>Innovative educational processes</vt:lpstr>
      <vt:lpstr>SDL definition</vt:lpstr>
      <vt:lpstr>Student-centered learning guiding principles: </vt:lpstr>
      <vt:lpstr>Guiding principles cont.</vt:lpstr>
      <vt:lpstr>Advantages of student centered learning</vt:lpstr>
      <vt:lpstr>Small group discussion</vt:lpstr>
      <vt:lpstr>Advantages of small group discussion</vt:lpstr>
      <vt:lpstr>Disadvantages of small group discussion</vt:lpstr>
      <vt:lpstr>Management of groups</vt:lpstr>
      <vt:lpstr>Group mnx cont.</vt:lpstr>
      <vt:lpstr>Group dynamics</vt:lpstr>
      <vt:lpstr>Group dynamics cont.</vt:lpstr>
      <vt:lpstr>Group dynamics cont.</vt:lpstr>
      <vt:lpstr>What affects group interactions;-</vt:lpstr>
      <vt:lpstr>Cont.</vt:lpstr>
      <vt:lpstr>How to be an effective group member </vt:lpstr>
      <vt:lpstr>Effective group membership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COMMUNICATION By Moses I Irukan.          12/04/2019</dc:title>
  <dc:creator>user</dc:creator>
  <cp:lastModifiedBy>Windows User</cp:lastModifiedBy>
  <cp:revision>1</cp:revision>
  <dcterms:created xsi:type="dcterms:W3CDTF">2019-05-08T02:38:53Z</dcterms:created>
  <dcterms:modified xsi:type="dcterms:W3CDTF">2021-06-03T07:10:14Z</dcterms:modified>
</cp:coreProperties>
</file>