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6" r:id="rId1"/>
  </p:sldMasterIdLst>
  <p:notesMasterIdLst>
    <p:notesMasterId r:id="rId2"/>
  </p:notesMasterIdLst>
  <p:sldIdLst>
    <p:sldId id="369" r:id="rId3"/>
    <p:sldId id="370" r:id="rId4"/>
    <p:sldId id="371"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477" r:id="rId111"/>
    <p:sldId id="478" r:id="rId112"/>
    <p:sldId id="479" r:id="rId113"/>
  </p:sldIdLst>
  <p:sldSz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20000" autoAdjust="0"/>
    <p:restoredTop sz="94660"/>
  </p:normalViewPr>
  <p:slideViewPr>
    <p:cSldViewPr snapToGrid="0">
      <p:cViewPr varScale="1">
        <p:scale>
          <a:sx n="82" d="100"/>
          <a:sy n="82" d="100"/>
        </p:scale>
        <p:origin x="60" y="150"/>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tableStyles" Target="tableStyles.xml"/><Relationship Id="rId115" Type="http://schemas.openxmlformats.org/officeDocument/2006/relationships/presProps" Target="presProps.xml"/><Relationship Id="rId11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259" name=""/>
        <p:cNvGrpSpPr/>
        <p:nvPr/>
      </p:nvGrpSpPr>
      <p:grpSpPr>
        <a:xfrm>
          <a:off x="0" y="0"/>
          <a:ext cx="0" cy="0"/>
          <a:chOff x="0" y="0"/>
          <a:chExt cx="0" cy="0"/>
        </a:xfrm>
      </p:grpSpPr>
      <p:sp>
        <p:nvSpPr>
          <p:cNvPr id="104890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90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90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91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91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91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55" name=""/>
        <p:cNvGrpSpPr/>
        <p:nvPr/>
      </p:nvGrpSpPr>
      <p:grpSpPr>
        <a:xfrm>
          <a:off x="0" y="0"/>
          <a:ext cx="0" cy="0"/>
          <a:chOff x="0" y="0"/>
          <a:chExt cx="0" cy="0"/>
        </a:xfrm>
      </p:grpSpPr>
      <p:sp>
        <p:nvSpPr>
          <p:cNvPr id="1048880"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dirty="0" lang="en-US"/>
          </a:p>
        </p:txBody>
      </p:sp>
      <p:sp>
        <p:nvSpPr>
          <p:cNvPr id="1048881" name="Subtitle 2"/>
          <p:cNvSpPr>
            <a:spLocks noGrp="1"/>
          </p:cNvSpPr>
          <p:nvPr>
            <p:ph type="subTitle" idx="1"/>
          </p:nvPr>
        </p:nvSpPr>
        <p:spPr>
          <a:xfrm>
            <a:off x="1154955" y="4777380"/>
            <a:ext cx="882565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882"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83" name="Footer Placeholder 4"/>
          <p:cNvSpPr>
            <a:spLocks noGrp="1"/>
          </p:cNvSpPr>
          <p:nvPr>
            <p:ph type="ftr" sz="quarter" idx="11"/>
          </p:nvPr>
        </p:nvSpPr>
        <p:spPr/>
        <p:txBody>
          <a:bodyPr/>
          <a:p>
            <a:endParaRPr lang="en-US"/>
          </a:p>
        </p:txBody>
      </p:sp>
      <p:sp>
        <p:nvSpPr>
          <p:cNvPr id="1048884"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258" name=""/>
        <p:cNvGrpSpPr/>
        <p:nvPr/>
      </p:nvGrpSpPr>
      <p:grpSpPr>
        <a:xfrm>
          <a:off x="0" y="0"/>
          <a:ext cx="0" cy="0"/>
          <a:chOff x="0" y="0"/>
          <a:chExt cx="0" cy="0"/>
        </a:xfrm>
      </p:grpSpPr>
      <p:sp>
        <p:nvSpPr>
          <p:cNvPr id="1048901" name="Title 1"/>
          <p:cNvSpPr>
            <a:spLocks noGrp="1"/>
          </p:cNvSpPr>
          <p:nvPr>
            <p:ph type="title"/>
          </p:nvPr>
        </p:nvSpPr>
        <p:spPr>
          <a:xfrm>
            <a:off x="1154956" y="4800587"/>
            <a:ext cx="8825657" cy="566738"/>
          </a:xfrm>
        </p:spPr>
        <p:txBody>
          <a:bodyPr anchor="b">
            <a:normAutofit/>
          </a:bodyPr>
          <a:lstStyle>
            <a:lvl1pPr algn="l">
              <a:defRPr b="0" sz="2400"/>
            </a:lvl1pPr>
          </a:lstStyle>
          <a:p>
            <a:r>
              <a:rPr lang="en-US" smtClean="0"/>
              <a:t>Click to edit Master title style</a:t>
            </a:r>
            <a:endParaRPr dirty="0" lang="en-US"/>
          </a:p>
        </p:txBody>
      </p:sp>
      <p:sp>
        <p:nvSpPr>
          <p:cNvPr id="1048902" name="Picture Placeholder 2"/>
          <p:cNvSpPr>
            <a:spLocks noChangeAspect="1" noGrp="1"/>
          </p:cNvSpPr>
          <p:nvPr>
            <p:ph type="pic" idx="1"/>
          </p:nvPr>
        </p:nvSpPr>
        <p:spPr>
          <a:xfrm>
            <a:off x="1154955" y="685800"/>
            <a:ext cx="882565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903" name="Text Placeholder 3"/>
          <p:cNvSpPr>
            <a:spLocks noGrp="1"/>
          </p:cNvSpPr>
          <p:nvPr>
            <p:ph type="body" sz="half" idx="2"/>
          </p:nvPr>
        </p:nvSpPr>
        <p:spPr>
          <a:xfrm>
            <a:off x="1154956" y="5367325"/>
            <a:ext cx="882565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904" name="Date Placeholder 4"/>
          <p:cNvSpPr>
            <a:spLocks noGrp="1"/>
          </p:cNvSpPr>
          <p:nvPr>
            <p:ph type="dt" sz="half" idx="10"/>
          </p:nvPr>
        </p:nvSpPr>
        <p:spPr/>
        <p:txBody>
          <a:bodyPr/>
          <a:p>
            <a:fld id="{98E1B158-102A-4294-8EA1-A186A530E280}" type="datetimeFigureOut">
              <a:rPr lang="en-US" smtClean="0"/>
            </a:fld>
            <a:endParaRPr lang="en-US"/>
          </a:p>
        </p:txBody>
      </p:sp>
      <p:sp>
        <p:nvSpPr>
          <p:cNvPr id="1048905" name="Footer Placeholder 5"/>
          <p:cNvSpPr>
            <a:spLocks noGrp="1"/>
          </p:cNvSpPr>
          <p:nvPr>
            <p:ph type="ftr" sz="quarter" idx="11"/>
          </p:nvPr>
        </p:nvSpPr>
        <p:spPr/>
        <p:txBody>
          <a:bodyPr/>
          <a:p>
            <a:endParaRPr lang="en-US"/>
          </a:p>
        </p:txBody>
      </p:sp>
      <p:sp>
        <p:nvSpPr>
          <p:cNvPr id="1048906" name="Slide Number Placeholder 6"/>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249" name=""/>
        <p:cNvGrpSpPr/>
        <p:nvPr/>
      </p:nvGrpSpPr>
      <p:grpSpPr>
        <a:xfrm>
          <a:off x="0" y="0"/>
          <a:ext cx="0" cy="0"/>
          <a:chOff x="0" y="0"/>
          <a:chExt cx="0" cy="0"/>
        </a:xfrm>
      </p:grpSpPr>
      <p:sp>
        <p:nvSpPr>
          <p:cNvPr id="1048849"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dirty="0" lang="en-US"/>
          </a:p>
        </p:txBody>
      </p:sp>
      <p:sp>
        <p:nvSpPr>
          <p:cNvPr id="1048850" name="Text Placeholder 3"/>
          <p:cNvSpPr>
            <a:spLocks noGrp="1"/>
          </p:cNvSpPr>
          <p:nvPr>
            <p:ph type="body" sz="half" idx="2"/>
          </p:nvPr>
        </p:nvSpPr>
        <p:spPr>
          <a:xfrm>
            <a:off x="1154954" y="3657600"/>
            <a:ext cx="8825659"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51"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52" name="Footer Placeholder 4"/>
          <p:cNvSpPr>
            <a:spLocks noGrp="1"/>
          </p:cNvSpPr>
          <p:nvPr>
            <p:ph type="ftr" sz="quarter" idx="11"/>
          </p:nvPr>
        </p:nvSpPr>
        <p:spPr/>
        <p:txBody>
          <a:bodyPr/>
          <a:p>
            <a:endParaRPr lang="en-US"/>
          </a:p>
        </p:txBody>
      </p:sp>
      <p:sp>
        <p:nvSpPr>
          <p:cNvPr id="1048853"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248" name=""/>
        <p:cNvGrpSpPr/>
        <p:nvPr/>
      </p:nvGrpSpPr>
      <p:grpSpPr>
        <a:xfrm>
          <a:off x="0" y="0"/>
          <a:ext cx="0" cy="0"/>
          <a:chOff x="0" y="0"/>
          <a:chExt cx="0" cy="0"/>
        </a:xfrm>
      </p:grpSpPr>
      <p:sp>
        <p:nvSpPr>
          <p:cNvPr id="1048841"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dirty="0" lang="en-US"/>
          </a:p>
        </p:txBody>
      </p:sp>
      <p:sp>
        <p:nvSpPr>
          <p:cNvPr id="1048842" name="Text Placeholder 3"/>
          <p:cNvSpPr>
            <a:spLocks noGrp="1"/>
          </p:cNvSpPr>
          <p:nvPr>
            <p:ph type="body" sz="half" idx="14"/>
          </p:nvPr>
        </p:nvSpPr>
        <p:spPr>
          <a:xfrm>
            <a:off x="1930400" y="3771174"/>
            <a:ext cx="727964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en-US" smtClean="0"/>
              <a:t>Click to edit Master text styles</a:t>
            </a:r>
          </a:p>
        </p:txBody>
      </p:sp>
      <p:sp>
        <p:nvSpPr>
          <p:cNvPr id="1048843" name="Text Placeholder 3"/>
          <p:cNvSpPr>
            <a:spLocks noGrp="1"/>
          </p:cNvSpPr>
          <p:nvPr>
            <p:ph type="body" sz="half" idx="2"/>
          </p:nvPr>
        </p:nvSpPr>
        <p:spPr>
          <a:xfrm>
            <a:off x="1154954" y="4350657"/>
            <a:ext cx="8825659"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44"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45" name="Footer Placeholder 4"/>
          <p:cNvSpPr>
            <a:spLocks noGrp="1"/>
          </p:cNvSpPr>
          <p:nvPr>
            <p:ph type="ftr" sz="quarter" idx="11"/>
          </p:nvPr>
        </p:nvSpPr>
        <p:spPr/>
        <p:txBody>
          <a:bodyPr/>
          <a:p>
            <a:endParaRPr lang="en-US"/>
          </a:p>
        </p:txBody>
      </p:sp>
      <p:sp>
        <p:nvSpPr>
          <p:cNvPr id="1048846" name="Slide Number Placeholder 5"/>
          <p:cNvSpPr>
            <a:spLocks noGrp="1"/>
          </p:cNvSpPr>
          <p:nvPr>
            <p:ph type="sldNum" sz="quarter" idx="12"/>
          </p:nvPr>
        </p:nvSpPr>
        <p:spPr/>
        <p:txBody>
          <a:bodyPr/>
          <a:p>
            <a:fld id="{72CBAC31-65A6-4602-A7F1-A71E44400F3C}" type="slidenum">
              <a:rPr lang="en-US" smtClean="0"/>
            </a:fld>
            <a:endParaRPr lang="en-US"/>
          </a:p>
        </p:txBody>
      </p:sp>
      <p:sp>
        <p:nvSpPr>
          <p:cNvPr id="1048847" name="TextBox 11"/>
          <p:cNvSpPr txBox="1"/>
          <p:nvPr/>
        </p:nvSpPr>
        <p:spPr>
          <a:xfrm>
            <a:off x="898295" y="971253"/>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
        <p:nvSpPr>
          <p:cNvPr id="1048848" name="TextBox 14"/>
          <p:cNvSpPr txBox="1"/>
          <p:nvPr/>
        </p:nvSpPr>
        <p:spPr>
          <a:xfrm>
            <a:off x="9330490" y="2613787"/>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250" name=""/>
        <p:cNvGrpSpPr/>
        <p:nvPr/>
      </p:nvGrpSpPr>
      <p:grpSpPr>
        <a:xfrm>
          <a:off x="0" y="0"/>
          <a:ext cx="0" cy="0"/>
          <a:chOff x="0" y="0"/>
          <a:chExt cx="0" cy="0"/>
        </a:xfrm>
      </p:grpSpPr>
      <p:sp>
        <p:nvSpPr>
          <p:cNvPr id="1048854" name="Title 1"/>
          <p:cNvSpPr>
            <a:spLocks noGrp="1"/>
          </p:cNvSpPr>
          <p:nvPr>
            <p:ph type="title"/>
          </p:nvPr>
        </p:nvSpPr>
        <p:spPr>
          <a:xfrm>
            <a:off x="1154954" y="3124201"/>
            <a:ext cx="8825660" cy="1653180"/>
          </a:xfrm>
        </p:spPr>
        <p:txBody>
          <a:bodyPr anchor="b"/>
          <a:lstStyle>
            <a:lvl1pPr algn="l">
              <a:defRPr b="0" cap="none" sz="4000"/>
            </a:lvl1pPr>
          </a:lstStyle>
          <a:p>
            <a:r>
              <a:rPr lang="en-US" smtClean="0"/>
              <a:t>Click to edit Master title style</a:t>
            </a:r>
            <a:endParaRPr dirty="0" lang="en-US"/>
          </a:p>
        </p:txBody>
      </p:sp>
      <p:sp>
        <p:nvSpPr>
          <p:cNvPr id="1048855" name="Text Placeholder 2"/>
          <p:cNvSpPr>
            <a:spLocks noGrp="1"/>
          </p:cNvSpPr>
          <p:nvPr>
            <p:ph type="body" idx="1"/>
          </p:nvPr>
        </p:nvSpPr>
        <p:spPr>
          <a:xfrm>
            <a:off x="1154954" y="4777381"/>
            <a:ext cx="8825659"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856"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57" name="Footer Placeholder 4"/>
          <p:cNvSpPr>
            <a:spLocks noGrp="1"/>
          </p:cNvSpPr>
          <p:nvPr>
            <p:ph type="ftr" sz="quarter" idx="11"/>
          </p:nvPr>
        </p:nvSpPr>
        <p:spPr/>
        <p:txBody>
          <a:bodyPr/>
          <a:p>
            <a:endParaRPr lang="en-US"/>
          </a:p>
        </p:txBody>
      </p:sp>
      <p:sp>
        <p:nvSpPr>
          <p:cNvPr id="1048858"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257" name=""/>
        <p:cNvGrpSpPr/>
        <p:nvPr/>
      </p:nvGrpSpPr>
      <p:grpSpPr>
        <a:xfrm>
          <a:off x="0" y="0"/>
          <a:ext cx="0" cy="0"/>
          <a:chOff x="0" y="0"/>
          <a:chExt cx="0" cy="0"/>
        </a:xfrm>
      </p:grpSpPr>
      <p:sp>
        <p:nvSpPr>
          <p:cNvPr id="1048891" name="Title 1"/>
          <p:cNvSpPr>
            <a:spLocks noGrp="1"/>
          </p:cNvSpPr>
          <p:nvPr>
            <p:ph type="title"/>
          </p:nvPr>
        </p:nvSpPr>
        <p:spPr/>
        <p:txBody>
          <a:bodyPr/>
          <a:lstStyle>
            <a:lvl1pPr>
              <a:defRPr sz="4200"/>
            </a:lvl1pPr>
          </a:lstStyle>
          <a:p>
            <a:r>
              <a:rPr lang="en-US" smtClean="0"/>
              <a:t>Click to edit Master title style</a:t>
            </a:r>
            <a:endParaRPr dirty="0" lang="en-US"/>
          </a:p>
        </p:txBody>
      </p:sp>
      <p:sp>
        <p:nvSpPr>
          <p:cNvPr id="1048892" name="Text Placeholder 2"/>
          <p:cNvSpPr>
            <a:spLocks noGrp="1"/>
          </p:cNvSpPr>
          <p:nvPr>
            <p:ph type="body" idx="1"/>
          </p:nvPr>
        </p:nvSpPr>
        <p:spPr>
          <a:xfrm>
            <a:off x="632947" y="1981200"/>
            <a:ext cx="29468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93" name="Text Placeholder 3"/>
          <p:cNvSpPr>
            <a:spLocks noGrp="1"/>
          </p:cNvSpPr>
          <p:nvPr>
            <p:ph type="body" sz="half" idx="15"/>
          </p:nvPr>
        </p:nvSpPr>
        <p:spPr>
          <a:xfrm>
            <a:off x="652463" y="2667000"/>
            <a:ext cx="2927350"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94" name="Text Placeholder 4"/>
          <p:cNvSpPr>
            <a:spLocks noGrp="1"/>
          </p:cNvSpPr>
          <p:nvPr>
            <p:ph type="body" sz="quarter" idx="3"/>
          </p:nvPr>
        </p:nvSpPr>
        <p:spPr>
          <a:xfrm>
            <a:off x="3883659" y="1981200"/>
            <a:ext cx="2936241"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95" name="Text Placeholder 3"/>
          <p:cNvSpPr>
            <a:spLocks noGrp="1"/>
          </p:cNvSpPr>
          <p:nvPr>
            <p:ph type="body" sz="half" idx="16"/>
          </p:nvPr>
        </p:nvSpPr>
        <p:spPr>
          <a:xfrm>
            <a:off x="3873106" y="2667000"/>
            <a:ext cx="294679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96" name="Text Placeholder 4"/>
          <p:cNvSpPr>
            <a:spLocks noGrp="1"/>
          </p:cNvSpPr>
          <p:nvPr>
            <p:ph type="body" sz="quarter" idx="13"/>
          </p:nvPr>
        </p:nvSpPr>
        <p:spPr>
          <a:xfrm>
            <a:off x="7124700" y="1981200"/>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97" name="Text Placeholder 3"/>
          <p:cNvSpPr>
            <a:spLocks noGrp="1"/>
          </p:cNvSpPr>
          <p:nvPr>
            <p:ph type="body" sz="half" idx="17"/>
          </p:nvPr>
        </p:nvSpPr>
        <p:spPr>
          <a:xfrm>
            <a:off x="7124700" y="2667000"/>
            <a:ext cx="2932113"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cxnSp>
        <p:nvCxnSpPr>
          <p:cNvPr id="3145730" name="Straight Connector 16"/>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98"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99" name="Footer Placeholder 4"/>
          <p:cNvSpPr>
            <a:spLocks noGrp="1"/>
          </p:cNvSpPr>
          <p:nvPr>
            <p:ph type="ftr" sz="quarter" idx="11"/>
          </p:nvPr>
        </p:nvSpPr>
        <p:spPr/>
        <p:txBody>
          <a:bodyPr/>
          <a:p>
            <a:endParaRPr lang="en-US"/>
          </a:p>
        </p:txBody>
      </p:sp>
      <p:sp>
        <p:nvSpPr>
          <p:cNvPr id="1048900"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244" name=""/>
        <p:cNvGrpSpPr/>
        <p:nvPr/>
      </p:nvGrpSpPr>
      <p:grpSpPr>
        <a:xfrm>
          <a:off x="0" y="0"/>
          <a:ext cx="0" cy="0"/>
          <a:chOff x="0" y="0"/>
          <a:chExt cx="0" cy="0"/>
        </a:xfrm>
      </p:grpSpPr>
      <p:sp>
        <p:nvSpPr>
          <p:cNvPr id="1048810" name="Title 1"/>
          <p:cNvSpPr>
            <a:spLocks noGrp="1"/>
          </p:cNvSpPr>
          <p:nvPr>
            <p:ph type="title"/>
          </p:nvPr>
        </p:nvSpPr>
        <p:spPr/>
        <p:txBody>
          <a:bodyPr/>
          <a:lstStyle>
            <a:lvl1pPr>
              <a:defRPr sz="4200"/>
            </a:lvl1pPr>
          </a:lstStyle>
          <a:p>
            <a:r>
              <a:rPr lang="en-US" smtClean="0"/>
              <a:t>Click to edit Master title style</a:t>
            </a:r>
            <a:endParaRPr dirty="0" lang="en-US"/>
          </a:p>
        </p:txBody>
      </p:sp>
      <p:sp>
        <p:nvSpPr>
          <p:cNvPr id="1048811" name="Text Placeholder 2"/>
          <p:cNvSpPr>
            <a:spLocks noGrp="1"/>
          </p:cNvSpPr>
          <p:nvPr>
            <p:ph type="body" idx="1"/>
          </p:nvPr>
        </p:nvSpPr>
        <p:spPr>
          <a:xfrm>
            <a:off x="652463" y="4250949"/>
            <a:ext cx="2940050"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12" name="Picture Placeholder 2"/>
          <p:cNvSpPr>
            <a:spLocks noChangeAspect="1" noGrp="1"/>
          </p:cNvSpPr>
          <p:nvPr>
            <p:ph type="pic" idx="15"/>
          </p:nvPr>
        </p:nvSpPr>
        <p:spPr>
          <a:xfrm>
            <a:off x="652463" y="2209800"/>
            <a:ext cx="2940050"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813" name="Text Placeholder 3"/>
          <p:cNvSpPr>
            <a:spLocks noGrp="1"/>
          </p:cNvSpPr>
          <p:nvPr>
            <p:ph type="body" sz="half" idx="18"/>
          </p:nvPr>
        </p:nvSpPr>
        <p:spPr>
          <a:xfrm>
            <a:off x="652463" y="4827211"/>
            <a:ext cx="2940050"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14" name="Text Placeholder 4"/>
          <p:cNvSpPr>
            <a:spLocks noGrp="1"/>
          </p:cNvSpPr>
          <p:nvPr>
            <p:ph type="body" sz="quarter" idx="3"/>
          </p:nvPr>
        </p:nvSpPr>
        <p:spPr>
          <a:xfrm>
            <a:off x="3889375" y="4250949"/>
            <a:ext cx="29305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15" name="Picture Placeholder 2"/>
          <p:cNvSpPr>
            <a:spLocks noChangeAspect="1" noGrp="1"/>
          </p:cNvSpPr>
          <p:nvPr>
            <p:ph type="pic" idx="21"/>
          </p:nvPr>
        </p:nvSpPr>
        <p:spPr>
          <a:xfrm>
            <a:off x="3889374" y="2209800"/>
            <a:ext cx="2930525"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816" name="Text Placeholder 3"/>
          <p:cNvSpPr>
            <a:spLocks noGrp="1"/>
          </p:cNvSpPr>
          <p:nvPr>
            <p:ph type="body" sz="half" idx="19"/>
          </p:nvPr>
        </p:nvSpPr>
        <p:spPr>
          <a:xfrm>
            <a:off x="3888022" y="4827210"/>
            <a:ext cx="2934406"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17" name="Text Placeholder 4"/>
          <p:cNvSpPr>
            <a:spLocks noGrp="1"/>
          </p:cNvSpPr>
          <p:nvPr>
            <p:ph type="body" sz="quarter" idx="13"/>
          </p:nvPr>
        </p:nvSpPr>
        <p:spPr>
          <a:xfrm>
            <a:off x="7124700" y="4250949"/>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18" name="Picture Placeholder 2"/>
          <p:cNvSpPr>
            <a:spLocks noChangeAspect="1" noGrp="1"/>
          </p:cNvSpPr>
          <p:nvPr>
            <p:ph type="pic" idx="22"/>
          </p:nvPr>
        </p:nvSpPr>
        <p:spPr>
          <a:xfrm>
            <a:off x="7124699" y="2209800"/>
            <a:ext cx="2932113"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819" name="Text Placeholder 3"/>
          <p:cNvSpPr>
            <a:spLocks noGrp="1"/>
          </p:cNvSpPr>
          <p:nvPr>
            <p:ph type="body" sz="half" idx="20"/>
          </p:nvPr>
        </p:nvSpPr>
        <p:spPr>
          <a:xfrm>
            <a:off x="7124575" y="4827208"/>
            <a:ext cx="2935997"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cxnSp>
        <p:nvCxnSpPr>
          <p:cNvPr id="3145728" name="Straight Connector 18"/>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20"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21" name="Footer Placeholder 4"/>
          <p:cNvSpPr>
            <a:spLocks noGrp="1"/>
          </p:cNvSpPr>
          <p:nvPr>
            <p:ph type="ftr" sz="quarter" idx="11"/>
          </p:nvPr>
        </p:nvSpPr>
        <p:spPr/>
        <p:txBody>
          <a:bodyPr/>
          <a:p>
            <a:endParaRPr lang="en-US"/>
          </a:p>
        </p:txBody>
      </p:sp>
      <p:sp>
        <p:nvSpPr>
          <p:cNvPr id="1048822"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47" name=""/>
        <p:cNvGrpSpPr/>
        <p:nvPr/>
      </p:nvGrpSpPr>
      <p:grpSpPr>
        <a:xfrm>
          <a:off x="0" y="0"/>
          <a:ext cx="0" cy="0"/>
          <a:chOff x="0" y="0"/>
          <a:chExt cx="0" cy="0"/>
        </a:xfrm>
      </p:grpSpPr>
      <p:sp>
        <p:nvSpPr>
          <p:cNvPr id="1048836" name="Title 1"/>
          <p:cNvSpPr>
            <a:spLocks noGrp="1"/>
          </p:cNvSpPr>
          <p:nvPr>
            <p:ph type="title"/>
          </p:nvPr>
        </p:nvSpPr>
        <p:spPr/>
        <p:txBody>
          <a:bodyPr/>
          <a:p>
            <a:r>
              <a:rPr lang="en-US" smtClean="0"/>
              <a:t>Click to edit Master title style</a:t>
            </a:r>
            <a:endParaRPr dirty="0" lang="en-US"/>
          </a:p>
        </p:txBody>
      </p:sp>
      <p:sp>
        <p:nvSpPr>
          <p:cNvPr id="1048837" name="Vertical Text Placeholder 2"/>
          <p:cNvSpPr>
            <a:spLocks noGrp="1"/>
          </p:cNvSpPr>
          <p:nvPr>
            <p:ph type="body" orient="vert" idx="1"/>
          </p:nvPr>
        </p:nvSpPr>
        <p:spPr/>
        <p:txBody>
          <a:bodyPr anchor="t" anchorCtr="0"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38"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39" name="Footer Placeholder 4"/>
          <p:cNvSpPr>
            <a:spLocks noGrp="1"/>
          </p:cNvSpPr>
          <p:nvPr>
            <p:ph type="ftr" sz="quarter" idx="11"/>
          </p:nvPr>
        </p:nvSpPr>
        <p:spPr/>
        <p:txBody>
          <a:bodyPr/>
          <a:p>
            <a:endParaRPr lang="en-US"/>
          </a:p>
        </p:txBody>
      </p:sp>
      <p:sp>
        <p:nvSpPr>
          <p:cNvPr id="1048840"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45" name=""/>
        <p:cNvGrpSpPr/>
        <p:nvPr/>
      </p:nvGrpSpPr>
      <p:grpSpPr>
        <a:xfrm>
          <a:off x="0" y="0"/>
          <a:ext cx="0" cy="0"/>
          <a:chOff x="0" y="0"/>
          <a:chExt cx="0" cy="0"/>
        </a:xfrm>
      </p:grpSpPr>
      <p:sp>
        <p:nvSpPr>
          <p:cNvPr id="1048823" name="Vertical Title 1"/>
          <p:cNvSpPr>
            <a:spLocks noGrp="1"/>
          </p:cNvSpPr>
          <p:nvPr>
            <p:ph type="title" orient="vert"/>
          </p:nvPr>
        </p:nvSpPr>
        <p:spPr>
          <a:xfrm>
            <a:off x="8304212" y="430213"/>
            <a:ext cx="1752601" cy="5826125"/>
          </a:xfrm>
        </p:spPr>
        <p:txBody>
          <a:bodyPr anchor="b" anchorCtr="0" vert="eaVert"/>
          <a:p>
            <a:r>
              <a:rPr lang="en-US" smtClean="0"/>
              <a:t>Click to edit Master title style</a:t>
            </a:r>
            <a:endParaRPr dirty="0" lang="en-US"/>
          </a:p>
        </p:txBody>
      </p:sp>
      <p:sp>
        <p:nvSpPr>
          <p:cNvPr id="1048824" name="Vertical Text Placeholder 2"/>
          <p:cNvSpPr>
            <a:spLocks noGrp="1"/>
          </p:cNvSpPr>
          <p:nvPr>
            <p:ph type="body" orient="vert" idx="1"/>
          </p:nvPr>
        </p:nvSpPr>
        <p:spPr>
          <a:xfrm>
            <a:off x="652463" y="887414"/>
            <a:ext cx="7423149" cy="5368924"/>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25"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26" name="Footer Placeholder 4"/>
          <p:cNvSpPr>
            <a:spLocks noGrp="1"/>
          </p:cNvSpPr>
          <p:nvPr>
            <p:ph type="ftr" sz="quarter" idx="11"/>
          </p:nvPr>
        </p:nvSpPr>
        <p:spPr/>
        <p:txBody>
          <a:bodyPr/>
          <a:p>
            <a:endParaRPr lang="en-US"/>
          </a:p>
        </p:txBody>
      </p:sp>
      <p:sp>
        <p:nvSpPr>
          <p:cNvPr id="1048827"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18" name=""/>
        <p:cNvGrpSpPr/>
        <p:nvPr/>
      </p:nvGrpSpPr>
      <p:grpSpPr>
        <a:xfrm>
          <a:off x="0" y="0"/>
          <a:ext cx="0" cy="0"/>
          <a:chOff x="0" y="0"/>
          <a:chExt cx="0" cy="0"/>
        </a:xfrm>
      </p:grpSpPr>
      <p:sp>
        <p:nvSpPr>
          <p:cNvPr id="1048583" name="Title 1"/>
          <p:cNvSpPr>
            <a:spLocks noGrp="1"/>
          </p:cNvSpPr>
          <p:nvPr>
            <p:ph type="title"/>
          </p:nvPr>
        </p:nvSpPr>
        <p:spPr/>
        <p:txBody>
          <a:bodyPr/>
          <a:p>
            <a:r>
              <a:rPr lang="en-US" smtClean="0"/>
              <a:t>Click to edit Master title style</a:t>
            </a:r>
            <a:endParaRPr dirty="0" lang="en-US"/>
          </a:p>
        </p:txBody>
      </p:sp>
      <p:sp>
        <p:nvSpPr>
          <p:cNvPr id="1048584"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5" name="Date Placeholder 3"/>
          <p:cNvSpPr>
            <a:spLocks noGrp="1"/>
          </p:cNvSpPr>
          <p:nvPr>
            <p:ph type="dt" sz="half" idx="10"/>
          </p:nvPr>
        </p:nvSpPr>
        <p:spPr/>
        <p:txBody>
          <a:bodyPr/>
          <a:p>
            <a:fld id="{98E1B158-102A-4294-8EA1-A186A530E280}" type="datetimeFigureOut">
              <a:rPr lang="en-US" smtClean="0"/>
            </a:fld>
            <a:endParaRPr lang="en-US"/>
          </a:p>
        </p:txBody>
      </p:sp>
      <p:sp>
        <p:nvSpPr>
          <p:cNvPr id="1048586" name="Footer Placeholder 4"/>
          <p:cNvSpPr>
            <a:spLocks noGrp="1"/>
          </p:cNvSpPr>
          <p:nvPr>
            <p:ph type="ftr" sz="quarter" idx="11"/>
          </p:nvPr>
        </p:nvSpPr>
        <p:spPr/>
        <p:txBody>
          <a:bodyPr/>
          <a:p>
            <a:endParaRPr lang="en-US"/>
          </a:p>
        </p:txBody>
      </p:sp>
      <p:sp>
        <p:nvSpPr>
          <p:cNvPr id="1048587"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51" name=""/>
        <p:cNvGrpSpPr/>
        <p:nvPr/>
      </p:nvGrpSpPr>
      <p:grpSpPr>
        <a:xfrm>
          <a:off x="0" y="0"/>
          <a:ext cx="0" cy="0"/>
          <a:chOff x="0" y="0"/>
          <a:chExt cx="0" cy="0"/>
        </a:xfrm>
      </p:grpSpPr>
      <p:sp>
        <p:nvSpPr>
          <p:cNvPr id="1048859" name="Title 1"/>
          <p:cNvSpPr>
            <a:spLocks noGrp="1"/>
          </p:cNvSpPr>
          <p:nvPr>
            <p:ph type="title"/>
          </p:nvPr>
        </p:nvSpPr>
        <p:spPr>
          <a:xfrm>
            <a:off x="1154956" y="2861733"/>
            <a:ext cx="8825657" cy="1915647"/>
          </a:xfrm>
        </p:spPr>
        <p:txBody>
          <a:bodyPr anchor="b"/>
          <a:lstStyle>
            <a:lvl1pPr algn="l">
              <a:defRPr b="0" cap="none" sz="4000"/>
            </a:lvl1pPr>
          </a:lstStyle>
          <a:p>
            <a:r>
              <a:rPr lang="en-US" smtClean="0"/>
              <a:t>Click to edit Master title style</a:t>
            </a:r>
            <a:endParaRPr dirty="0" lang="en-US"/>
          </a:p>
        </p:txBody>
      </p:sp>
      <p:sp>
        <p:nvSpPr>
          <p:cNvPr id="1048860" name="Text Placeholder 2"/>
          <p:cNvSpPr>
            <a:spLocks noGrp="1"/>
          </p:cNvSpPr>
          <p:nvPr>
            <p:ph type="body" idx="1"/>
          </p:nvPr>
        </p:nvSpPr>
        <p:spPr>
          <a:xfrm>
            <a:off x="1154955" y="4777381"/>
            <a:ext cx="882565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861" name="Date Placeholder 3"/>
          <p:cNvSpPr>
            <a:spLocks noGrp="1"/>
          </p:cNvSpPr>
          <p:nvPr>
            <p:ph type="dt" sz="half" idx="10"/>
          </p:nvPr>
        </p:nvSpPr>
        <p:spPr/>
        <p:txBody>
          <a:bodyPr/>
          <a:p>
            <a:fld id="{98E1B158-102A-4294-8EA1-A186A530E280}" type="datetimeFigureOut">
              <a:rPr lang="en-US" smtClean="0"/>
            </a:fld>
            <a:endParaRPr lang="en-US"/>
          </a:p>
        </p:txBody>
      </p:sp>
      <p:sp>
        <p:nvSpPr>
          <p:cNvPr id="1048862" name="Footer Placeholder 4"/>
          <p:cNvSpPr>
            <a:spLocks noGrp="1"/>
          </p:cNvSpPr>
          <p:nvPr>
            <p:ph type="ftr" sz="quarter" idx="11"/>
          </p:nvPr>
        </p:nvSpPr>
        <p:spPr/>
        <p:txBody>
          <a:bodyPr/>
          <a:p>
            <a:endParaRPr lang="en-US"/>
          </a:p>
        </p:txBody>
      </p:sp>
      <p:sp>
        <p:nvSpPr>
          <p:cNvPr id="1048863" name="Slide Number Placeholder 5"/>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53" name=""/>
        <p:cNvGrpSpPr/>
        <p:nvPr/>
      </p:nvGrpSpPr>
      <p:grpSpPr>
        <a:xfrm>
          <a:off x="0" y="0"/>
          <a:ext cx="0" cy="0"/>
          <a:chOff x="0" y="0"/>
          <a:chExt cx="0" cy="0"/>
        </a:xfrm>
      </p:grpSpPr>
      <p:sp>
        <p:nvSpPr>
          <p:cNvPr id="1048870" name="Title 1"/>
          <p:cNvSpPr>
            <a:spLocks noGrp="1"/>
          </p:cNvSpPr>
          <p:nvPr>
            <p:ph type="title"/>
          </p:nvPr>
        </p:nvSpPr>
        <p:spPr/>
        <p:txBody>
          <a:bodyPr/>
          <a:p>
            <a:r>
              <a:rPr lang="en-US" smtClean="0"/>
              <a:t>Click to edit Master title style</a:t>
            </a:r>
            <a:endParaRPr dirty="0" lang="en-US"/>
          </a:p>
        </p:txBody>
      </p:sp>
      <p:sp>
        <p:nvSpPr>
          <p:cNvPr id="1048871"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72"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73" name="Date Placeholder 4"/>
          <p:cNvSpPr>
            <a:spLocks noGrp="1"/>
          </p:cNvSpPr>
          <p:nvPr>
            <p:ph type="dt" sz="half" idx="10"/>
          </p:nvPr>
        </p:nvSpPr>
        <p:spPr/>
        <p:txBody>
          <a:bodyPr/>
          <a:p>
            <a:fld id="{98E1B158-102A-4294-8EA1-A186A530E280}" type="datetimeFigureOut">
              <a:rPr lang="en-US" smtClean="0"/>
            </a:fld>
            <a:endParaRPr lang="en-US"/>
          </a:p>
        </p:txBody>
      </p:sp>
      <p:sp>
        <p:nvSpPr>
          <p:cNvPr id="1048874" name="Footer Placeholder 5"/>
          <p:cNvSpPr>
            <a:spLocks noGrp="1"/>
          </p:cNvSpPr>
          <p:nvPr>
            <p:ph type="ftr" sz="quarter" idx="11"/>
          </p:nvPr>
        </p:nvSpPr>
        <p:spPr/>
        <p:txBody>
          <a:bodyPr/>
          <a:p>
            <a:endParaRPr lang="en-US"/>
          </a:p>
        </p:txBody>
      </p:sp>
      <p:sp>
        <p:nvSpPr>
          <p:cNvPr id="1048875" name="Slide Number Placeholder 6"/>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46" name=""/>
        <p:cNvGrpSpPr/>
        <p:nvPr/>
      </p:nvGrpSpPr>
      <p:grpSpPr>
        <a:xfrm>
          <a:off x="0" y="0"/>
          <a:ext cx="0" cy="0"/>
          <a:chOff x="0" y="0"/>
          <a:chExt cx="0" cy="0"/>
        </a:xfrm>
      </p:grpSpPr>
      <p:sp>
        <p:nvSpPr>
          <p:cNvPr id="1048828" name="Title 1"/>
          <p:cNvSpPr>
            <a:spLocks noGrp="1"/>
          </p:cNvSpPr>
          <p:nvPr>
            <p:ph type="title"/>
          </p:nvPr>
        </p:nvSpPr>
        <p:spPr/>
        <p:txBody>
          <a:bodyPr/>
          <a:p>
            <a:r>
              <a:rPr lang="en-US" smtClean="0"/>
              <a:t>Click to edit Master title style</a:t>
            </a:r>
            <a:endParaRPr dirty="0" lang="en-US"/>
          </a:p>
        </p:txBody>
      </p:sp>
      <p:sp>
        <p:nvSpPr>
          <p:cNvPr id="1048829" name="Text Placeholder 2"/>
          <p:cNvSpPr>
            <a:spLocks noGrp="1"/>
          </p:cNvSpPr>
          <p:nvPr>
            <p:ph type="body" idx="1"/>
          </p:nvPr>
        </p:nvSpPr>
        <p:spPr>
          <a:xfrm>
            <a:off x="1103313" y="1905000"/>
            <a:ext cx="439633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30"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31" name="Text Placeholder 4"/>
          <p:cNvSpPr>
            <a:spLocks noGrp="1"/>
          </p:cNvSpPr>
          <p:nvPr>
            <p:ph type="body" sz="quarter" idx="3"/>
          </p:nvPr>
        </p:nvSpPr>
        <p:spPr>
          <a:xfrm>
            <a:off x="5654495" y="1905000"/>
            <a:ext cx="4396339"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32"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33" name="Date Placeholder 6"/>
          <p:cNvSpPr>
            <a:spLocks noGrp="1"/>
          </p:cNvSpPr>
          <p:nvPr>
            <p:ph type="dt" sz="half" idx="10"/>
          </p:nvPr>
        </p:nvSpPr>
        <p:spPr/>
        <p:txBody>
          <a:bodyPr/>
          <a:p>
            <a:fld id="{98E1B158-102A-4294-8EA1-A186A530E280}" type="datetimeFigureOut">
              <a:rPr lang="en-US" smtClean="0"/>
            </a:fld>
            <a:endParaRPr lang="en-US"/>
          </a:p>
        </p:txBody>
      </p:sp>
      <p:sp>
        <p:nvSpPr>
          <p:cNvPr id="1048834" name="Footer Placeholder 7"/>
          <p:cNvSpPr>
            <a:spLocks noGrp="1"/>
          </p:cNvSpPr>
          <p:nvPr>
            <p:ph type="ftr" sz="quarter" idx="11"/>
          </p:nvPr>
        </p:nvSpPr>
        <p:spPr/>
        <p:txBody>
          <a:bodyPr/>
          <a:p>
            <a:endParaRPr lang="en-US"/>
          </a:p>
        </p:txBody>
      </p:sp>
      <p:sp>
        <p:nvSpPr>
          <p:cNvPr id="1048835" name="Slide Number Placeholder 8"/>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54" name=""/>
        <p:cNvGrpSpPr/>
        <p:nvPr/>
      </p:nvGrpSpPr>
      <p:grpSpPr>
        <a:xfrm>
          <a:off x="0" y="0"/>
          <a:ext cx="0" cy="0"/>
          <a:chOff x="0" y="0"/>
          <a:chExt cx="0" cy="0"/>
        </a:xfrm>
      </p:grpSpPr>
      <p:sp>
        <p:nvSpPr>
          <p:cNvPr id="1048876" name="Title 1"/>
          <p:cNvSpPr>
            <a:spLocks noGrp="1"/>
          </p:cNvSpPr>
          <p:nvPr>
            <p:ph type="title"/>
          </p:nvPr>
        </p:nvSpPr>
        <p:spPr/>
        <p:txBody>
          <a:bodyPr/>
          <a:p>
            <a:r>
              <a:rPr lang="en-US" smtClean="0"/>
              <a:t>Click to edit Master title style</a:t>
            </a:r>
            <a:endParaRPr dirty="0" lang="en-US"/>
          </a:p>
        </p:txBody>
      </p:sp>
      <p:sp>
        <p:nvSpPr>
          <p:cNvPr id="1048877" name="Date Placeholder 2"/>
          <p:cNvSpPr>
            <a:spLocks noGrp="1"/>
          </p:cNvSpPr>
          <p:nvPr>
            <p:ph type="dt" sz="half" idx="10"/>
          </p:nvPr>
        </p:nvSpPr>
        <p:spPr/>
        <p:txBody>
          <a:bodyPr/>
          <a:p>
            <a:fld id="{98E1B158-102A-4294-8EA1-A186A530E280}" type="datetimeFigureOut">
              <a:rPr lang="en-US" smtClean="0"/>
            </a:fld>
            <a:endParaRPr lang="en-US"/>
          </a:p>
        </p:txBody>
      </p:sp>
      <p:sp>
        <p:nvSpPr>
          <p:cNvPr id="1048878" name="Footer Placeholder 3"/>
          <p:cNvSpPr>
            <a:spLocks noGrp="1"/>
          </p:cNvSpPr>
          <p:nvPr>
            <p:ph type="ftr" sz="quarter" idx="11"/>
          </p:nvPr>
        </p:nvSpPr>
        <p:spPr/>
        <p:txBody>
          <a:bodyPr/>
          <a:p>
            <a:endParaRPr lang="en-US"/>
          </a:p>
        </p:txBody>
      </p:sp>
      <p:sp>
        <p:nvSpPr>
          <p:cNvPr id="1048879" name="Slide Number Placeholder 4"/>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39" name=""/>
        <p:cNvGrpSpPr/>
        <p:nvPr/>
      </p:nvGrpSpPr>
      <p:grpSpPr>
        <a:xfrm>
          <a:off x="0" y="0"/>
          <a:ext cx="0" cy="0"/>
          <a:chOff x="0" y="0"/>
          <a:chExt cx="0" cy="0"/>
        </a:xfrm>
      </p:grpSpPr>
      <p:sp>
        <p:nvSpPr>
          <p:cNvPr id="1048602" name="Date Placeholder 1"/>
          <p:cNvSpPr>
            <a:spLocks noGrp="1"/>
          </p:cNvSpPr>
          <p:nvPr>
            <p:ph type="dt" sz="half" idx="10"/>
          </p:nvPr>
        </p:nvSpPr>
        <p:spPr/>
        <p:txBody>
          <a:bodyPr/>
          <a:p>
            <a:fld id="{98E1B158-102A-4294-8EA1-A186A530E280}" type="datetimeFigureOut">
              <a:rPr lang="en-US" smtClean="0"/>
            </a:fld>
            <a:endParaRPr lang="en-US"/>
          </a:p>
        </p:txBody>
      </p:sp>
      <p:sp>
        <p:nvSpPr>
          <p:cNvPr id="1048603" name="Footer Placeholder 2"/>
          <p:cNvSpPr>
            <a:spLocks noGrp="1"/>
          </p:cNvSpPr>
          <p:nvPr>
            <p:ph type="ftr" sz="quarter" idx="11"/>
          </p:nvPr>
        </p:nvSpPr>
        <p:spPr/>
        <p:txBody>
          <a:bodyPr/>
          <a:p>
            <a:endParaRPr lang="en-US"/>
          </a:p>
        </p:txBody>
      </p:sp>
      <p:sp>
        <p:nvSpPr>
          <p:cNvPr id="1048604" name="Slide Number Placeholder 3"/>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52" name=""/>
        <p:cNvGrpSpPr/>
        <p:nvPr/>
      </p:nvGrpSpPr>
      <p:grpSpPr>
        <a:xfrm>
          <a:off x="0" y="0"/>
          <a:ext cx="0" cy="0"/>
          <a:chOff x="0" y="0"/>
          <a:chExt cx="0" cy="0"/>
        </a:xfrm>
      </p:grpSpPr>
      <p:sp>
        <p:nvSpPr>
          <p:cNvPr id="1048864" name="Title 1"/>
          <p:cNvSpPr>
            <a:spLocks noGrp="1"/>
          </p:cNvSpPr>
          <p:nvPr>
            <p:ph type="title"/>
          </p:nvPr>
        </p:nvSpPr>
        <p:spPr>
          <a:xfrm>
            <a:off x="1154953" y="1447800"/>
            <a:ext cx="3401064" cy="1447800"/>
          </a:xfrm>
        </p:spPr>
        <p:txBody>
          <a:bodyPr anchor="b"/>
          <a:lstStyle>
            <a:lvl1pPr algn="l">
              <a:defRPr b="0" sz="2400"/>
            </a:lvl1pPr>
          </a:lstStyle>
          <a:p>
            <a:r>
              <a:rPr lang="en-US" smtClean="0"/>
              <a:t>Click to edit Master title style</a:t>
            </a:r>
            <a:endParaRPr dirty="0" lang="en-US"/>
          </a:p>
        </p:txBody>
      </p:sp>
      <p:sp>
        <p:nvSpPr>
          <p:cNvPr id="1048865"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66" name="Text Placeholder 3"/>
          <p:cNvSpPr>
            <a:spLocks noGrp="1"/>
          </p:cNvSpPr>
          <p:nvPr>
            <p:ph type="body" sz="half" idx="2"/>
          </p:nvPr>
        </p:nvSpPr>
        <p:spPr>
          <a:xfrm>
            <a:off x="1154953" y="3129280"/>
            <a:ext cx="3401063"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67" name="Date Placeholder 4"/>
          <p:cNvSpPr>
            <a:spLocks noGrp="1"/>
          </p:cNvSpPr>
          <p:nvPr>
            <p:ph type="dt" sz="half" idx="10"/>
          </p:nvPr>
        </p:nvSpPr>
        <p:spPr/>
        <p:txBody>
          <a:bodyPr/>
          <a:p>
            <a:fld id="{98E1B158-102A-4294-8EA1-A186A530E280}" type="datetimeFigureOut">
              <a:rPr lang="en-US" smtClean="0"/>
            </a:fld>
            <a:endParaRPr lang="en-US"/>
          </a:p>
        </p:txBody>
      </p:sp>
      <p:sp>
        <p:nvSpPr>
          <p:cNvPr id="1048868" name="Footer Placeholder 5"/>
          <p:cNvSpPr>
            <a:spLocks noGrp="1"/>
          </p:cNvSpPr>
          <p:nvPr>
            <p:ph type="ftr" sz="quarter" idx="11"/>
          </p:nvPr>
        </p:nvSpPr>
        <p:spPr/>
        <p:txBody>
          <a:bodyPr/>
          <a:p>
            <a:endParaRPr lang="en-US"/>
          </a:p>
        </p:txBody>
      </p:sp>
      <p:sp>
        <p:nvSpPr>
          <p:cNvPr id="1048869" name="Slide Number Placeholder 6"/>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56" name=""/>
        <p:cNvGrpSpPr/>
        <p:nvPr/>
      </p:nvGrpSpPr>
      <p:grpSpPr>
        <a:xfrm>
          <a:off x="0" y="0"/>
          <a:ext cx="0" cy="0"/>
          <a:chOff x="0" y="0"/>
          <a:chExt cx="0" cy="0"/>
        </a:xfrm>
      </p:grpSpPr>
      <p:sp>
        <p:nvSpPr>
          <p:cNvPr id="1048885" name="Title 1"/>
          <p:cNvSpPr>
            <a:spLocks noGrp="1"/>
          </p:cNvSpPr>
          <p:nvPr>
            <p:ph type="title"/>
          </p:nvPr>
        </p:nvSpPr>
        <p:spPr>
          <a:xfrm>
            <a:off x="1153907" y="1854192"/>
            <a:ext cx="5092906" cy="1574808"/>
          </a:xfrm>
        </p:spPr>
        <p:txBody>
          <a:bodyPr anchor="b">
            <a:normAutofit/>
          </a:bodyPr>
          <a:lstStyle>
            <a:lvl1pPr algn="l">
              <a:defRPr b="0" sz="3600"/>
            </a:lvl1pPr>
          </a:lstStyle>
          <a:p>
            <a:r>
              <a:rPr lang="en-US" smtClean="0"/>
              <a:t>Click to edit Master title style</a:t>
            </a:r>
            <a:endParaRPr dirty="0" lang="en-US"/>
          </a:p>
        </p:txBody>
      </p:sp>
      <p:sp>
        <p:nvSpPr>
          <p:cNvPr id="1048886" name="Picture Placeholder 2"/>
          <p:cNvSpPr>
            <a:spLocks noChangeAspect="1" noGrp="1"/>
          </p:cNvSpPr>
          <p:nvPr>
            <p:ph type="pic" idx="1"/>
          </p:nvPr>
        </p:nvSpPr>
        <p:spPr>
          <a:xfrm>
            <a:off x="6949546" y="1143000"/>
            <a:ext cx="3200400"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887" name="Text Placeholder 3"/>
          <p:cNvSpPr>
            <a:spLocks noGrp="1"/>
          </p:cNvSpPr>
          <p:nvPr>
            <p:ph type="body" sz="half" idx="2"/>
          </p:nvPr>
        </p:nvSpPr>
        <p:spPr>
          <a:xfrm>
            <a:off x="1154954" y="3657600"/>
            <a:ext cx="5084979"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88" name="Date Placeholder 4"/>
          <p:cNvSpPr>
            <a:spLocks noGrp="1"/>
          </p:cNvSpPr>
          <p:nvPr>
            <p:ph type="dt" sz="half" idx="10"/>
          </p:nvPr>
        </p:nvSpPr>
        <p:spPr/>
        <p:txBody>
          <a:bodyPr/>
          <a:p>
            <a:fld id="{98E1B158-102A-4294-8EA1-A186A530E280}" type="datetimeFigureOut">
              <a:rPr lang="en-US" smtClean="0"/>
            </a:fld>
            <a:endParaRPr lang="en-US"/>
          </a:p>
        </p:txBody>
      </p:sp>
      <p:sp>
        <p:nvSpPr>
          <p:cNvPr id="1048889" name="Footer Placeholder 5"/>
          <p:cNvSpPr>
            <a:spLocks noGrp="1"/>
          </p:cNvSpPr>
          <p:nvPr>
            <p:ph type="ftr" sz="quarter" idx="11"/>
          </p:nvPr>
        </p:nvSpPr>
        <p:spPr/>
        <p:txBody>
          <a:bodyPr/>
          <a:p>
            <a:endParaRPr lang="en-US"/>
          </a:p>
        </p:txBody>
      </p:sp>
      <p:sp>
        <p:nvSpPr>
          <p:cNvPr id="1048890" name="Slide Number Placeholder 6"/>
          <p:cNvSpPr>
            <a:spLocks noGrp="1"/>
          </p:cNvSpPr>
          <p:nvPr>
            <p:ph type="sldNum" sz="quarter" idx="12"/>
          </p:nvPr>
        </p:nvSpPr>
        <p:spPr/>
        <p:txBody>
          <a:bodyPr/>
          <a:p>
            <a:fld id="{72CBAC31-65A6-4602-A7F1-A71E44400F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image" Target="../media/image2.png"/><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00" name=""/>
        <p:cNvGrpSpPr/>
        <p:nvPr/>
      </p:nvGrpSpPr>
      <p:grpSpPr>
        <a:xfrm>
          <a:off x="0" y="0"/>
          <a:ext cx="0" cy="0"/>
          <a:chOff x="0" y="0"/>
          <a:chExt cx="0" cy="0"/>
        </a:xfrm>
      </p:grpSpPr>
      <p:pic>
        <p:nvPicPr>
          <p:cNvPr id="2097152" name="Picture 7"/>
          <p:cNvPicPr>
            <a:picLocks noChangeAspect="1"/>
          </p:cNvPicPr>
          <p:nvPr/>
        </p:nvPicPr>
        <p:blipFill rotWithShape="1">
          <a:blip xmlns:r="http://schemas.openxmlformats.org/officeDocument/2006/relationships" r:embed="rId18"/>
          <a:srcRect l="3613"/>
          <a:stretch>
            <a:fillRect/>
          </a:stretch>
        </p:blipFill>
        <p:spPr>
          <a:xfrm>
            <a:off x="0" y="2669685"/>
            <a:ext cx="4037012" cy="4188315"/>
          </a:xfrm>
          <a:prstGeom prst="rect"/>
        </p:spPr>
      </p:pic>
      <p:pic>
        <p:nvPicPr>
          <p:cNvPr id="2097153" name="Picture 6"/>
          <p:cNvPicPr>
            <a:picLocks noChangeAspect="1"/>
          </p:cNvPicPr>
          <p:nvPr/>
        </p:nvPicPr>
        <p:blipFill rotWithShape="1">
          <a:blip xmlns:r="http://schemas.openxmlformats.org/officeDocument/2006/relationships" r:embed="rId19"/>
          <a:srcRect l="35640"/>
          <a:stretch>
            <a:fillRect/>
          </a:stretch>
        </p:blipFill>
        <p:spPr>
          <a:xfrm>
            <a:off x="0" y="2892347"/>
            <a:ext cx="1522412" cy="2365453"/>
          </a:xfrm>
          <a:prstGeom prst="rect"/>
        </p:spPr>
      </p:pic>
      <p:sp>
        <p:nvSpPr>
          <p:cNvPr id="1048576" name="Oval 15"/>
          <p:cNvSpPr/>
          <p:nvPr/>
        </p:nvSpPr>
        <p:spPr>
          <a:xfrm>
            <a:off x="860901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xmlns:r="http://schemas.openxmlformats.org/officeDocument/2006/relationships" r:embed="rId20"/>
          <a:srcRect t="28813"/>
          <a:stretch>
            <a:fillRect/>
          </a:stretch>
        </p:blipFill>
        <p:spPr>
          <a:xfrm>
            <a:off x="7999412" y="0"/>
            <a:ext cx="1603387" cy="1141407"/>
          </a:xfrm>
          <a:prstGeom prst="rect"/>
        </p:spPr>
      </p:pic>
      <p:pic>
        <p:nvPicPr>
          <p:cNvPr id="2097155" name="Picture 9"/>
          <p:cNvPicPr>
            <a:picLocks noChangeAspect="1"/>
          </p:cNvPicPr>
          <p:nvPr/>
        </p:nvPicPr>
        <p:blipFill rotWithShape="1">
          <a:blip xmlns:r="http://schemas.openxmlformats.org/officeDocument/2006/relationships" r:embed="rId21"/>
          <a:srcRect b="23320"/>
          <a:stretch>
            <a:fillRect/>
          </a:stretch>
        </p:blipFill>
        <p:spPr>
          <a:xfrm>
            <a:off x="8605878" y="6096000"/>
            <a:ext cx="993734" cy="762000"/>
          </a:xfrm>
          <a:prstGeom prst="rect"/>
        </p:spPr>
      </p:pic>
      <p:sp>
        <p:nvSpPr>
          <p:cNvPr id="1048577"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p:spPr>
        <p:txBody>
          <a:bodyPr anchor="t" bIns="45720" lIns="91440" rIns="91440" rtlCol="0" tIns="45720" vert="horz">
            <a:noAutofit/>
          </a:bodyPr>
          <a:p>
            <a:r>
              <a:rPr lang="en-US" smtClean="0"/>
              <a:t>Click to edit Master title style</a:t>
            </a:r>
            <a:endParaRPr dirty="0" lang="en-US"/>
          </a:p>
        </p:txBody>
      </p:sp>
      <p:sp>
        <p:nvSpPr>
          <p:cNvPr id="1048579" name="Text Placeholder 2"/>
          <p:cNvSpPr>
            <a:spLocks noGrp="1"/>
          </p:cNvSpPr>
          <p:nvPr>
            <p:ph type="body" idx="1"/>
          </p:nvPr>
        </p:nvSpPr>
        <p:spPr>
          <a:xfrm>
            <a:off x="1103312" y="2052918"/>
            <a:ext cx="8946541" cy="4195481"/>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0" name="Date Placeholder 3"/>
          <p:cNvSpPr>
            <a:spLocks noGrp="1"/>
          </p:cNvSpPr>
          <p:nvPr>
            <p:ph type="dt" sz="half" idx="2"/>
          </p:nvPr>
        </p:nvSpPr>
        <p:spPr>
          <a:xfrm rot="5400000">
            <a:off x="10155639" y="1790701"/>
            <a:ext cx="990599" cy="304799"/>
          </a:xfrm>
          <a:prstGeom prst="rect"/>
        </p:spPr>
        <p:txBody>
          <a:bodyPr anchor="t" bIns="45720" lIns="91440" rIns="91440" rtlCol="0" tIns="45720" vert="horz"/>
          <a:lstStyle>
            <a:lvl1pPr algn="l">
              <a:defRPr b="0" sz="1100" i="0">
                <a:solidFill>
                  <a:schemeClr val="tx1">
                    <a:tint val="75000"/>
                    <a:alpha val="60000"/>
                  </a:schemeClr>
                </a:solidFill>
              </a:defRPr>
            </a:lvl1pPr>
          </a:lstStyle>
          <a:p>
            <a:fld id="{98E1B158-102A-4294-8EA1-A186A530E280}" type="datetimeFigureOut">
              <a:rPr lang="en-US" smtClean="0"/>
            </a:fld>
            <a:endParaRPr lang="en-US"/>
          </a:p>
        </p:txBody>
      </p:sp>
      <p:sp>
        <p:nvSpPr>
          <p:cNvPr id="1048581" name="Footer Placeholder 4"/>
          <p:cNvSpPr>
            <a:spLocks noGrp="1"/>
          </p:cNvSpPr>
          <p:nvPr>
            <p:ph type="ftr" sz="quarter" idx="3"/>
          </p:nvPr>
        </p:nvSpPr>
        <p:spPr>
          <a:xfrm rot="5400000">
            <a:off x="8951573" y="3225297"/>
            <a:ext cx="3859795" cy="304801"/>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en-US"/>
          </a:p>
        </p:txBody>
      </p:sp>
      <p:sp>
        <p:nvSpPr>
          <p:cNvPr id="1048582"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tx1">
                    <a:tint val="75000"/>
                  </a:schemeClr>
                </a:solidFill>
              </a:defRPr>
            </a:lvl1pPr>
          </a:lstStyle>
          <a:p>
            <a:fld id="{72CBAC31-65A6-4602-A7F1-A71E44400F3C}" type="slidenum">
              <a:rPr lang="en-US" smtClean="0"/>
            </a:fld>
            <a:endParaRPr lang="en-US"/>
          </a:p>
        </p:txBody>
      </p:sp>
    </p:spTree>
  </p:cSld>
  <p:clrMap accent1="accent1" accent2="accent2" accent3="accent3" accent4="accent4" accent5="accent5" accent6="accent6" bg1="dk1" bg2="dk2" tx1="lt1" tx2="lt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0"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pic>
        <p:nvPicPr>
          <p:cNvPr id="2097156" name="Picture 1"/>
          <p:cNvPicPr>
            <a:picLocks noChangeAspect="1"/>
          </p:cNvPicPr>
          <p:nvPr/>
        </p:nvPicPr>
        <p:blipFill>
          <a:blip xmlns:r="http://schemas.openxmlformats.org/officeDocument/2006/relationships" r:embed="rId1"/>
          <a:stretch>
            <a:fillRect/>
          </a:stretch>
        </p:blipFill>
        <p:spPr>
          <a:xfrm>
            <a:off x="0" y="0"/>
            <a:ext cx="12192000" cy="6857999"/>
          </a:xfrm>
          <a:prstGeom prst="rect"/>
        </p:spPr>
      </p:pic>
      <p:pic>
        <p:nvPicPr>
          <p:cNvPr id="2097157" name="Picture 2"/>
          <p:cNvPicPr>
            <a:picLocks noChangeAspect="1"/>
          </p:cNvPicPr>
          <p:nvPr/>
        </p:nvPicPr>
        <p:blipFill>
          <a:blip xmlns:r="http://schemas.openxmlformats.org/officeDocument/2006/relationships" r:embed="rId1"/>
          <a:stretch>
            <a:fillRect/>
          </a:stretch>
        </p:blipFill>
        <p:spPr>
          <a:xfrm>
            <a:off x="0" y="-115747"/>
            <a:ext cx="12192000" cy="6857999"/>
          </a:xfrm>
          <a:prstGeom prst="rect"/>
        </p:spPr>
      </p:pic>
      <p:sp>
        <p:nvSpPr>
          <p:cNvPr id="1048605" name="Rectangle 3"/>
          <p:cNvSpPr/>
          <p:nvPr/>
        </p:nvSpPr>
        <p:spPr>
          <a:xfrm>
            <a:off x="544011" y="694481"/>
            <a:ext cx="4826642" cy="1000887"/>
          </a:xfrm>
          <a:prstGeom prst="rect"/>
        </p:spPr>
        <p:txBody>
          <a:bodyPr wrap="square">
            <a:spAutoFit/>
          </a:bodyPr>
          <a:p>
            <a:r>
              <a:rPr dirty="0" sz="2400" lang="en-US">
                <a:solidFill>
                  <a:schemeClr val="accent6">
                    <a:lumMod val="20000"/>
                    <a:lumOff val="80000"/>
                  </a:schemeClr>
                </a:solidFill>
              </a:rPr>
              <a:t>APPLIED COMMUNICATION</a:t>
            </a:r>
            <a:br>
              <a:rPr dirty="0" sz="2400" lang="en-US">
                <a:solidFill>
                  <a:schemeClr val="accent6">
                    <a:lumMod val="20000"/>
                    <a:lumOff val="80000"/>
                  </a:schemeClr>
                </a:solidFill>
              </a:rPr>
            </a:br>
            <a:r>
              <a:rPr dirty="0" sz="2000" lang="en-US">
                <a:solidFill>
                  <a:schemeClr val="bg2">
                    <a:lumMod val="60000"/>
                    <a:lumOff val="40000"/>
                  </a:schemeClr>
                </a:solidFill>
              </a:rPr>
              <a:t>By Moses I Irukan.        </a:t>
            </a:r>
            <a:r>
              <a:rPr dirty="0" sz="2000" lang="en-US" smtClean="0">
                <a:solidFill>
                  <a:schemeClr val="bg2">
                    <a:lumMod val="60000"/>
                    <a:lumOff val="40000"/>
                  </a:schemeClr>
                </a:solidFill>
              </a:rPr>
              <a:t>12/04/2019</a:t>
            </a:r>
            <a:endParaRPr dirty="0" sz="2000" lang="en-US">
              <a:solidFill>
                <a:schemeClr val="bg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22" name="Title 1"/>
          <p:cNvSpPr>
            <a:spLocks noGrp="1"/>
          </p:cNvSpPr>
          <p:nvPr>
            <p:ph type="title"/>
          </p:nvPr>
        </p:nvSpPr>
        <p:spPr>
          <a:xfrm>
            <a:off x="1259569" y="417994"/>
            <a:ext cx="9404723" cy="1400530"/>
          </a:xfrm>
        </p:spPr>
        <p:txBody>
          <a:bodyPr/>
          <a:p>
            <a:r>
              <a:rPr b="1" dirty="0" lang="en-US">
                <a:solidFill>
                  <a:schemeClr val="accent2"/>
                </a:solidFill>
              </a:rPr>
              <a:t>How are critical thinking skills applied in nursing?</a:t>
            </a:r>
            <a:br>
              <a:rPr b="1" dirty="0" lang="en-US">
                <a:solidFill>
                  <a:schemeClr val="accent2"/>
                </a:solidFill>
              </a:rPr>
            </a:br>
            <a:endParaRPr dirty="0" lang="en-US">
              <a:solidFill>
                <a:schemeClr val="accent2"/>
              </a:solidFill>
            </a:endParaRPr>
          </a:p>
        </p:txBody>
      </p:sp>
      <p:sp>
        <p:nvSpPr>
          <p:cNvPr id="1048623" name="Content Placeholder 2"/>
          <p:cNvSpPr>
            <a:spLocks noGrp="1"/>
          </p:cNvSpPr>
          <p:nvPr>
            <p:ph idx="1"/>
          </p:nvPr>
        </p:nvSpPr>
        <p:spPr/>
        <p:txBody>
          <a:bodyPr>
            <a:normAutofit lnSpcReduction="10000"/>
          </a:bodyPr>
          <a:p>
            <a:r>
              <a:rPr dirty="0" lang="en-US" smtClean="0"/>
              <a:t>“Nurses use critical thinking in every single shift,” </a:t>
            </a:r>
            <a:r>
              <a:rPr dirty="0" lang="en-US" err="1" smtClean="0"/>
              <a:t>Sollars</a:t>
            </a:r>
            <a:r>
              <a:rPr dirty="0" lang="en-US" smtClean="0"/>
              <a:t> says. “Critical thinking in nursing is a paramount skill necessary in the care of your patients. Nowadays there is more emphasis on machines and technical aspects of nursing, but critical thinking plays an important role.</a:t>
            </a:r>
          </a:p>
          <a:p>
            <a:r>
              <a:rPr dirty="0" lang="en-US" smtClean="0"/>
              <a:t> You need it to understand and anticipate changes in your patient's condition.”</a:t>
            </a:r>
          </a:p>
          <a:p>
            <a:r>
              <a:rPr dirty="0" lang="en-US" smtClean="0"/>
              <a:t>As a nurse, you will inevitably encounter a situation in which there are multiple solutions or treatments and you’ll be tasked with determining the solution that will provide the best possible outcome for your patient. You must be able to quickly and confidently assess situations and make the best care decision in each unique scenario. It is in situations like these that your critical thinking skills will direct your decision making.</a:t>
            </a:r>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86" name="Title 1"/>
          <p:cNvSpPr>
            <a:spLocks noGrp="1"/>
          </p:cNvSpPr>
          <p:nvPr>
            <p:ph type="title"/>
          </p:nvPr>
        </p:nvSpPr>
        <p:spPr/>
        <p:txBody>
          <a:bodyPr/>
          <a:p>
            <a:r>
              <a:rPr dirty="0" sz="4400" lang="en-US">
                <a:solidFill>
                  <a:schemeClr val="bg2">
                    <a:lumMod val="20000"/>
                    <a:lumOff val="80000"/>
                  </a:schemeClr>
                </a:solidFill>
              </a:rPr>
              <a:t>Small group discussion</a:t>
            </a:r>
            <a:endParaRPr dirty="0" lang="en-US">
              <a:solidFill>
                <a:schemeClr val="bg2">
                  <a:lumMod val="20000"/>
                  <a:lumOff val="80000"/>
                </a:schemeClr>
              </a:solidFill>
            </a:endParaRPr>
          </a:p>
        </p:txBody>
      </p:sp>
      <p:sp>
        <p:nvSpPr>
          <p:cNvPr id="1048787" name="Content Placeholder 2"/>
          <p:cNvSpPr>
            <a:spLocks noGrp="1"/>
          </p:cNvSpPr>
          <p:nvPr>
            <p:ph idx="1"/>
          </p:nvPr>
        </p:nvSpPr>
        <p:spPr/>
        <p:txBody>
          <a:bodyPr/>
          <a:p>
            <a:pPr>
              <a:buNone/>
            </a:pPr>
            <a:r>
              <a:rPr dirty="0" lang="en-US">
                <a:solidFill>
                  <a:srgbClr val="FF0000"/>
                </a:solidFill>
              </a:rPr>
              <a:t>Definition</a:t>
            </a:r>
          </a:p>
          <a:p>
            <a:pPr>
              <a:buNone/>
            </a:pPr>
            <a:r>
              <a:rPr dirty="0" lang="en-US"/>
              <a:t>An appropriate technique for encouraging learners to analyze , synthesize and evaluate the knowledge that they acquire( higher order cognitive skills) e.g. causes of a disease or custom practiced within a community</a:t>
            </a:r>
          </a:p>
          <a:p>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88" name="Title 1"/>
          <p:cNvSpPr>
            <a:spLocks noGrp="1"/>
          </p:cNvSpPr>
          <p:nvPr>
            <p:ph type="title"/>
          </p:nvPr>
        </p:nvSpPr>
        <p:spPr/>
        <p:txBody>
          <a:bodyPr/>
          <a:p>
            <a:r>
              <a:rPr dirty="0" sz="4400" lang="en-US">
                <a:solidFill>
                  <a:schemeClr val="bg2">
                    <a:lumMod val="20000"/>
                    <a:lumOff val="80000"/>
                  </a:schemeClr>
                </a:solidFill>
                <a:latin typeface="Times New Roman" pitchFamily="18" charset="0"/>
                <a:cs typeface="Times New Roman" pitchFamily="18" charset="0"/>
              </a:rPr>
              <a:t>Advantages of small group discussion</a:t>
            </a:r>
            <a:endParaRPr dirty="0" lang="en-US">
              <a:solidFill>
                <a:schemeClr val="bg2">
                  <a:lumMod val="20000"/>
                  <a:lumOff val="80000"/>
                </a:schemeClr>
              </a:solidFill>
            </a:endParaRPr>
          </a:p>
        </p:txBody>
      </p:sp>
      <p:sp>
        <p:nvSpPr>
          <p:cNvPr id="1048789" name="Content Placeholder 2"/>
          <p:cNvSpPr>
            <a:spLocks noGrp="1"/>
          </p:cNvSpPr>
          <p:nvPr>
            <p:ph idx="1"/>
          </p:nvPr>
        </p:nvSpPr>
        <p:spPr/>
        <p:txBody>
          <a:bodyPr/>
          <a:p>
            <a:r>
              <a:rPr dirty="0" lang="en-US">
                <a:latin typeface="Times New Roman" pitchFamily="18" charset="0"/>
                <a:cs typeface="Times New Roman" pitchFamily="18" charset="0"/>
              </a:rPr>
              <a:t>Allows  use of the resources of the members of the group: there is shared commitment to learning. Learners help each other with difficult points</a:t>
            </a:r>
          </a:p>
          <a:p>
            <a:r>
              <a:rPr dirty="0" lang="en-US">
                <a:latin typeface="Times New Roman" pitchFamily="18" charset="0"/>
                <a:cs typeface="Times New Roman" pitchFamily="18" charset="0"/>
              </a:rPr>
              <a:t>Provides learner with opportunities to interact with the instructor and fellow learners</a:t>
            </a:r>
          </a:p>
          <a:p>
            <a:r>
              <a:rPr dirty="0" lang="en-US">
                <a:latin typeface="Times New Roman" pitchFamily="18" charset="0"/>
                <a:cs typeface="Times New Roman" pitchFamily="18" charset="0"/>
              </a:rPr>
              <a:t>Learners learn to evaluate the logic of and the evidence for their own and others positions i.e. learning is through self expression and intercommunication</a:t>
            </a:r>
          </a:p>
          <a:p>
            <a:r>
              <a:rPr dirty="0" lang="en-US">
                <a:latin typeface="Times New Roman" pitchFamily="18" charset="0"/>
                <a:cs typeface="Times New Roman" pitchFamily="18" charset="0"/>
              </a:rPr>
              <a:t>Allows learner to become active participant in learning process rather than passive recipients of information from one source. Work becomes a motivation to the learner.</a:t>
            </a:r>
          </a:p>
          <a:p>
            <a:r>
              <a:rPr dirty="0" lang="en-US">
                <a:latin typeface="Times New Roman" pitchFamily="18" charset="0"/>
                <a:cs typeface="Times New Roman" pitchFamily="18" charset="0"/>
              </a:rPr>
              <a:t>The student grasps the idea of self learning without fear of failure.</a:t>
            </a:r>
          </a:p>
          <a:p>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90" name="Title 1"/>
          <p:cNvSpPr>
            <a:spLocks noGrp="1"/>
          </p:cNvSpPr>
          <p:nvPr>
            <p:ph type="title"/>
          </p:nvPr>
        </p:nvSpPr>
        <p:spPr>
          <a:xfrm>
            <a:off x="750283" y="475868"/>
            <a:ext cx="9404723" cy="1400530"/>
          </a:xfrm>
        </p:spPr>
        <p:txBody>
          <a:bodyPr/>
          <a:p>
            <a:r>
              <a:rPr dirty="0" sz="4400" lang="en-US">
                <a:solidFill>
                  <a:schemeClr val="bg2">
                    <a:lumMod val="20000"/>
                    <a:lumOff val="80000"/>
                  </a:schemeClr>
                </a:solidFill>
              </a:rPr>
              <a:t>Disadvantages of small group discussion</a:t>
            </a:r>
            <a:endParaRPr dirty="0" lang="en-US">
              <a:solidFill>
                <a:schemeClr val="bg2">
                  <a:lumMod val="20000"/>
                  <a:lumOff val="80000"/>
                </a:schemeClr>
              </a:solidFill>
            </a:endParaRPr>
          </a:p>
        </p:txBody>
      </p:sp>
      <p:sp>
        <p:nvSpPr>
          <p:cNvPr id="1048791" name="Content Placeholder 2"/>
          <p:cNvSpPr>
            <a:spLocks noGrp="1"/>
          </p:cNvSpPr>
          <p:nvPr>
            <p:ph idx="1"/>
          </p:nvPr>
        </p:nvSpPr>
        <p:spPr/>
        <p:txBody>
          <a:bodyPr/>
          <a:p>
            <a:r>
              <a:rPr dirty="0" lang="en-US"/>
              <a:t>Dominance of vocal and aggressive members</a:t>
            </a:r>
          </a:p>
          <a:p>
            <a:r>
              <a:rPr dirty="0" lang="en-US"/>
              <a:t>Extended length of time during discussions</a:t>
            </a:r>
          </a:p>
          <a:p>
            <a:r>
              <a:rPr dirty="0" lang="en-US"/>
              <a:t>Discussions could loose direction</a:t>
            </a:r>
          </a:p>
          <a:p>
            <a:r>
              <a:rPr dirty="0" lang="en-US"/>
              <a:t>Poor planning due to lack of agenda and specific learning objectives leading to waste of time</a:t>
            </a:r>
          </a:p>
          <a:p>
            <a:r>
              <a:rPr dirty="0" lang="en-US"/>
              <a:t>A big group will not guarantee successful discussions</a:t>
            </a:r>
          </a:p>
          <a:p>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92" name="Title 1"/>
          <p:cNvSpPr>
            <a:spLocks noGrp="1"/>
          </p:cNvSpPr>
          <p:nvPr>
            <p:ph type="title"/>
          </p:nvPr>
        </p:nvSpPr>
        <p:spPr/>
        <p:txBody>
          <a:bodyPr/>
          <a:p>
            <a:r>
              <a:rPr dirty="0" lang="en-US">
                <a:solidFill>
                  <a:schemeClr val="bg2">
                    <a:lumMod val="20000"/>
                    <a:lumOff val="80000"/>
                  </a:schemeClr>
                </a:solidFill>
              </a:rPr>
              <a:t>Management of groups</a:t>
            </a:r>
          </a:p>
        </p:txBody>
      </p:sp>
      <p:sp>
        <p:nvSpPr>
          <p:cNvPr id="1048793" name="Content Placeholder 2"/>
          <p:cNvSpPr>
            <a:spLocks noGrp="1"/>
          </p:cNvSpPr>
          <p:nvPr>
            <p:ph idx="1"/>
          </p:nvPr>
        </p:nvSpPr>
        <p:spPr/>
        <p:txBody>
          <a:bodyPr/>
          <a:p>
            <a:r>
              <a:rPr dirty="0" lang="en-US">
                <a:latin typeface="Times New Roman" pitchFamily="18" charset="0"/>
                <a:cs typeface="Times New Roman" pitchFamily="18" charset="0"/>
              </a:rPr>
              <a:t>Group </a:t>
            </a:r>
            <a:r>
              <a:rPr dirty="0" lang="en-US" smtClean="0">
                <a:latin typeface="Times New Roman" pitchFamily="18" charset="0"/>
                <a:cs typeface="Times New Roman" pitchFamily="18" charset="0"/>
              </a:rPr>
              <a:t>management </a:t>
            </a:r>
            <a:r>
              <a:rPr dirty="0" lang="en-US">
                <a:latin typeface="Times New Roman" pitchFamily="18" charset="0"/>
                <a:cs typeface="Times New Roman" pitchFamily="18" charset="0"/>
              </a:rPr>
              <a:t>refers to handling of individuals working together in pursuit of set objectives, working in groups constitutes very complex social interactions e.g. groups </a:t>
            </a:r>
            <a:r>
              <a:rPr dirty="0" lang="en-US" smtClean="0">
                <a:latin typeface="Times New Roman" pitchFamily="18" charset="0"/>
                <a:cs typeface="Times New Roman" pitchFamily="18" charset="0"/>
              </a:rPr>
              <a:t>develop </a:t>
            </a:r>
            <a:r>
              <a:rPr dirty="0" lang="en-US">
                <a:latin typeface="Times New Roman" pitchFamily="18" charset="0"/>
                <a:cs typeface="Times New Roman" pitchFamily="18" charset="0"/>
              </a:rPr>
              <a:t>rules and characteristics that tend to define the type of group</a:t>
            </a:r>
          </a:p>
          <a:p>
            <a:pPr>
              <a:buNone/>
            </a:pPr>
            <a:endParaRPr dirty="0" lang="en-US" smtClean="0">
              <a:latin typeface="Times New Roman" pitchFamily="18" charset="0"/>
              <a:cs typeface="Times New Roman" pitchFamily="18" charset="0"/>
            </a:endParaRPr>
          </a:p>
          <a:p>
            <a:pPr>
              <a:buNone/>
            </a:pPr>
            <a:r>
              <a:rPr dirty="0" lang="en-US" smtClean="0">
                <a:latin typeface="Times New Roman" pitchFamily="18" charset="0"/>
                <a:cs typeface="Times New Roman" pitchFamily="18" charset="0"/>
              </a:rPr>
              <a:t>What </a:t>
            </a:r>
            <a:r>
              <a:rPr dirty="0" lang="en-US">
                <a:latin typeface="Times New Roman" pitchFamily="18" charset="0"/>
                <a:cs typeface="Times New Roman" pitchFamily="18" charset="0"/>
              </a:rPr>
              <a:t>is a small group;-</a:t>
            </a:r>
          </a:p>
          <a:p>
            <a:r>
              <a:rPr dirty="0" lang="en-US">
                <a:latin typeface="Times New Roman" pitchFamily="18" charset="0"/>
                <a:cs typeface="Times New Roman" pitchFamily="18" charset="0"/>
              </a:rPr>
              <a:t>Two or more persons who are interacting in such a manner that each person influences and is influenced by the other person</a:t>
            </a:r>
          </a:p>
          <a:p>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94" name="Title 1"/>
          <p:cNvSpPr>
            <a:spLocks noGrp="1"/>
          </p:cNvSpPr>
          <p:nvPr>
            <p:ph type="title"/>
          </p:nvPr>
        </p:nvSpPr>
        <p:spPr/>
        <p:txBody>
          <a:bodyPr/>
          <a:p>
            <a:r>
              <a:rPr dirty="0" lang="en-US" smtClean="0">
                <a:solidFill>
                  <a:schemeClr val="bg2">
                    <a:lumMod val="40000"/>
                    <a:lumOff val="60000"/>
                  </a:schemeClr>
                </a:solidFill>
              </a:rPr>
              <a:t>Group mnx cont.</a:t>
            </a:r>
            <a:endParaRPr dirty="0" lang="en-US">
              <a:solidFill>
                <a:schemeClr val="bg2">
                  <a:lumMod val="40000"/>
                  <a:lumOff val="60000"/>
                </a:schemeClr>
              </a:solidFill>
            </a:endParaRPr>
          </a:p>
        </p:txBody>
      </p:sp>
      <p:sp>
        <p:nvSpPr>
          <p:cNvPr id="1048795" name="Content Placeholder 2"/>
          <p:cNvSpPr>
            <a:spLocks noGrp="1"/>
          </p:cNvSpPr>
          <p:nvPr>
            <p:ph idx="1"/>
          </p:nvPr>
        </p:nvSpPr>
        <p:spPr/>
        <p:txBody>
          <a:bodyPr/>
          <a:p>
            <a:r>
              <a:rPr dirty="0" lang="en-US">
                <a:latin typeface="Times New Roman" pitchFamily="18" charset="0"/>
                <a:cs typeface="Times New Roman" pitchFamily="18" charset="0"/>
              </a:rPr>
              <a:t>Groups are defined in terms of perceptions and cognitions, motivation and need satisfaction, group goals, group organization and interdependency , members and interaction</a:t>
            </a:r>
          </a:p>
          <a:p>
            <a:r>
              <a:rPr dirty="0" lang="en-US">
                <a:latin typeface="Times New Roman" pitchFamily="18" charset="0"/>
                <a:cs typeface="Times New Roman" pitchFamily="18" charset="0"/>
              </a:rPr>
              <a:t>Small group teaching is a popular and effective teaching technique</a:t>
            </a:r>
          </a:p>
          <a:p>
            <a:r>
              <a:rPr dirty="0" lang="en-US">
                <a:latin typeface="Times New Roman" pitchFamily="18" charset="0"/>
                <a:cs typeface="Times New Roman" pitchFamily="18" charset="0"/>
              </a:rPr>
              <a:t>A group should be small enough for all members to see and hear each other without difficulty. A group of more than 12 is likely to be too large, 5-12 is ideal. </a:t>
            </a:r>
          </a:p>
          <a:p>
            <a:r>
              <a:rPr dirty="0" lang="en-US">
                <a:latin typeface="Times New Roman" pitchFamily="18" charset="0"/>
                <a:cs typeface="Times New Roman" pitchFamily="18" charset="0"/>
              </a:rPr>
              <a:t>The size of a group will be determined ultimately by the nature of the task and the type of members</a:t>
            </a:r>
          </a:p>
          <a:p>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96" name="Title 1"/>
          <p:cNvSpPr>
            <a:spLocks noGrp="1"/>
          </p:cNvSpPr>
          <p:nvPr>
            <p:ph type="title"/>
          </p:nvPr>
        </p:nvSpPr>
        <p:spPr/>
        <p:txBody>
          <a:bodyPr/>
          <a:p>
            <a:r>
              <a:rPr dirty="0" lang="en-US">
                <a:solidFill>
                  <a:schemeClr val="bg2">
                    <a:lumMod val="40000"/>
                    <a:lumOff val="60000"/>
                  </a:schemeClr>
                </a:solidFill>
                <a:latin typeface="Times New Roman" pitchFamily="18" charset="0"/>
                <a:cs typeface="Times New Roman" pitchFamily="18" charset="0"/>
              </a:rPr>
              <a:t>Group dynamics</a:t>
            </a:r>
            <a:endParaRPr dirty="0" lang="en-US">
              <a:solidFill>
                <a:schemeClr val="bg2">
                  <a:lumMod val="40000"/>
                  <a:lumOff val="60000"/>
                </a:schemeClr>
              </a:solidFill>
            </a:endParaRPr>
          </a:p>
        </p:txBody>
      </p:sp>
      <p:sp>
        <p:nvSpPr>
          <p:cNvPr id="1048797" name="Content Placeholder 2"/>
          <p:cNvSpPr>
            <a:spLocks noGrp="1"/>
          </p:cNvSpPr>
          <p:nvPr>
            <p:ph idx="1"/>
          </p:nvPr>
        </p:nvSpPr>
        <p:spPr/>
        <p:txBody>
          <a:bodyPr/>
          <a:p>
            <a:pPr>
              <a:buNone/>
            </a:pPr>
            <a:r>
              <a:rPr dirty="0" lang="en-US">
                <a:latin typeface="Times New Roman" pitchFamily="18" charset="0"/>
                <a:cs typeface="Times New Roman" pitchFamily="18" charset="0"/>
              </a:rPr>
              <a:t>These are forces which come as a result of working as a group. Psychologists say that we get better results when we work in groups. Groups undergo stages of growth, development and maturation which are;-</a:t>
            </a:r>
          </a:p>
          <a:p>
            <a:pPr indent="0" marL="0">
              <a:buNone/>
            </a:pPr>
            <a:r>
              <a:rPr dirty="0" lang="en-US">
                <a:solidFill>
                  <a:schemeClr val="bg2">
                    <a:lumMod val="40000"/>
                    <a:lumOff val="60000"/>
                  </a:schemeClr>
                </a:solidFill>
                <a:latin typeface="Times New Roman" pitchFamily="18" charset="0"/>
                <a:cs typeface="Times New Roman" pitchFamily="18" charset="0"/>
              </a:rPr>
              <a:t>Stage 1;</a:t>
            </a:r>
            <a:r>
              <a:rPr dirty="0" lang="en-US">
                <a:latin typeface="Times New Roman" pitchFamily="18" charset="0"/>
                <a:cs typeface="Times New Roman" pitchFamily="18" charset="0"/>
              </a:rPr>
              <a:t>- forming or social stage</a:t>
            </a:r>
          </a:p>
          <a:p>
            <a:pPr indent="0" marL="0">
              <a:buNone/>
            </a:pPr>
            <a:r>
              <a:rPr dirty="0" lang="en-US" smtClean="0">
                <a:latin typeface="Times New Roman" pitchFamily="18" charset="0"/>
                <a:cs typeface="Times New Roman" pitchFamily="18" charset="0"/>
              </a:rPr>
              <a:t>-People </a:t>
            </a:r>
            <a:r>
              <a:rPr dirty="0" lang="en-US">
                <a:latin typeface="Times New Roman" pitchFamily="18" charset="0"/>
                <a:cs typeface="Times New Roman" pitchFamily="18" charset="0"/>
              </a:rPr>
              <a:t>come together, members are anxious and very courteous to each other, talk is superficial. Members ‘test’ each other and rarely </a:t>
            </a:r>
            <a:r>
              <a:rPr dirty="0" lang="en-US" smtClean="0">
                <a:latin typeface="Times New Roman" pitchFamily="18" charset="0"/>
                <a:cs typeface="Times New Roman" pitchFamily="18" charset="0"/>
              </a:rPr>
              <a:t>disagree</a:t>
            </a:r>
          </a:p>
          <a:p>
            <a:pPr indent="0" marL="0">
              <a:buNone/>
            </a:pPr>
            <a:r>
              <a:rPr dirty="0" lang="en-US" smtClean="0">
                <a:solidFill>
                  <a:schemeClr val="bg2">
                    <a:lumMod val="40000"/>
                    <a:lumOff val="60000"/>
                  </a:schemeClr>
                </a:solidFill>
                <a:latin typeface="Times New Roman" pitchFamily="18" charset="0"/>
                <a:cs typeface="Times New Roman" pitchFamily="18" charset="0"/>
              </a:rPr>
              <a:t>Stage </a:t>
            </a:r>
            <a:r>
              <a:rPr dirty="0" lang="en-US">
                <a:solidFill>
                  <a:schemeClr val="bg2">
                    <a:lumMod val="40000"/>
                    <a:lumOff val="60000"/>
                  </a:schemeClr>
                </a:solidFill>
                <a:latin typeface="Times New Roman" pitchFamily="18" charset="0"/>
                <a:cs typeface="Times New Roman" pitchFamily="18" charset="0"/>
              </a:rPr>
              <a:t>2:</a:t>
            </a:r>
            <a:r>
              <a:rPr dirty="0" lang="en-US">
                <a:latin typeface="Times New Roman" pitchFamily="18" charset="0"/>
                <a:cs typeface="Times New Roman" pitchFamily="18" charset="0"/>
              </a:rPr>
              <a:t>- storming</a:t>
            </a:r>
          </a:p>
          <a:p>
            <a:pPr>
              <a:buNone/>
            </a:pPr>
            <a:r>
              <a:rPr dirty="0" lang="en-US" smtClean="0">
                <a:latin typeface="Times New Roman" pitchFamily="18" charset="0"/>
                <a:cs typeface="Times New Roman" pitchFamily="18" charset="0"/>
              </a:rPr>
              <a:t>-Power </a:t>
            </a:r>
            <a:r>
              <a:rPr dirty="0" lang="en-US">
                <a:latin typeface="Times New Roman" pitchFamily="18" charset="0"/>
                <a:cs typeface="Times New Roman" pitchFamily="18" charset="0"/>
              </a:rPr>
              <a:t>struggle begins, members talk in an impersonal manner, nobody listens.</a:t>
            </a:r>
          </a:p>
          <a:p>
            <a:pPr>
              <a:buNone/>
            </a:pPr>
            <a:endParaRPr dirty="0" lang="en-US" smtClean="0">
              <a:latin typeface="Times New Roman" pitchFamily="18" charset="0"/>
              <a:cs typeface="Times New Roman" pitchFamily="18" charset="0"/>
            </a:endParaRPr>
          </a:p>
          <a:p>
            <a:pPr>
              <a:buNone/>
            </a:pPr>
            <a:endParaRPr dirty="0" lang="en-US">
              <a:latin typeface="Times New Roman" pitchFamily="18" charset="0"/>
              <a:cs typeface="Times New Roman" pitchFamily="18" charset="0"/>
            </a:endParaRPr>
          </a:p>
          <a:p>
            <a:pPr>
              <a:buNone/>
            </a:pPr>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98" name="Title 1"/>
          <p:cNvSpPr>
            <a:spLocks noGrp="1"/>
          </p:cNvSpPr>
          <p:nvPr>
            <p:ph type="title"/>
          </p:nvPr>
        </p:nvSpPr>
        <p:spPr/>
        <p:txBody>
          <a:bodyPr/>
          <a:p>
            <a:r>
              <a:rPr dirty="0" lang="en-US" smtClean="0"/>
              <a:t>Group dynamics cont.</a:t>
            </a:r>
            <a:endParaRPr dirty="0" lang="en-US"/>
          </a:p>
        </p:txBody>
      </p:sp>
      <p:sp>
        <p:nvSpPr>
          <p:cNvPr id="1048799" name="Content Placeholder 2"/>
          <p:cNvSpPr>
            <a:spLocks noGrp="1"/>
          </p:cNvSpPr>
          <p:nvPr>
            <p:ph idx="1"/>
          </p:nvPr>
        </p:nvSpPr>
        <p:spPr/>
        <p:txBody>
          <a:bodyPr>
            <a:normAutofit fontScale="95000" lnSpcReduction="20000"/>
          </a:bodyPr>
          <a:p>
            <a:pPr indent="0" marL="0">
              <a:buNone/>
            </a:pPr>
            <a:r>
              <a:rPr dirty="0" lang="en-US">
                <a:solidFill>
                  <a:schemeClr val="bg2">
                    <a:lumMod val="40000"/>
                    <a:lumOff val="60000"/>
                  </a:schemeClr>
                </a:solidFill>
                <a:latin typeface="Times New Roman" pitchFamily="18" charset="0"/>
                <a:cs typeface="Times New Roman" pitchFamily="18" charset="0"/>
              </a:rPr>
              <a:t>Stage 3</a:t>
            </a:r>
            <a:r>
              <a:rPr dirty="0" lang="en-US">
                <a:latin typeface="Times New Roman" pitchFamily="18" charset="0"/>
                <a:cs typeface="Times New Roman" pitchFamily="18" charset="0"/>
              </a:rPr>
              <a:t>:- Norming</a:t>
            </a:r>
          </a:p>
          <a:p>
            <a:pPr>
              <a:buNone/>
            </a:pPr>
            <a:r>
              <a:rPr dirty="0" lang="en-US">
                <a:latin typeface="Times New Roman" pitchFamily="18" charset="0"/>
                <a:cs typeface="Times New Roman" pitchFamily="18" charset="0"/>
              </a:rPr>
              <a:t>Members become disenchanted with the progress. They express frustration and start questioning issues, goals and  procedures. They start forming group norms. Roles start becoming distinct</a:t>
            </a:r>
          </a:p>
          <a:p>
            <a:pPr indent="0" marL="0">
              <a:buNone/>
            </a:pPr>
            <a:r>
              <a:rPr dirty="0" lang="en-US">
                <a:solidFill>
                  <a:schemeClr val="bg2">
                    <a:lumMod val="40000"/>
                    <a:lumOff val="60000"/>
                  </a:schemeClr>
                </a:solidFill>
                <a:latin typeface="Times New Roman" pitchFamily="18" charset="0"/>
                <a:cs typeface="Times New Roman" pitchFamily="18" charset="0"/>
              </a:rPr>
              <a:t>Stage 4:</a:t>
            </a:r>
            <a:r>
              <a:rPr dirty="0" lang="en-US">
                <a:latin typeface="Times New Roman" pitchFamily="18" charset="0"/>
                <a:cs typeface="Times New Roman" pitchFamily="18" charset="0"/>
              </a:rPr>
              <a:t>- performing</a:t>
            </a:r>
          </a:p>
          <a:p>
            <a:pPr>
              <a:buNone/>
            </a:pPr>
            <a:r>
              <a:rPr dirty="0" lang="en-US">
                <a:latin typeface="Times New Roman" pitchFamily="18" charset="0"/>
                <a:cs typeface="Times New Roman" pitchFamily="18" charset="0"/>
              </a:rPr>
              <a:t>Here there is more open communication </a:t>
            </a:r>
            <a:r>
              <a:rPr dirty="0" lang="en-US" err="1">
                <a:latin typeface="Times New Roman" pitchFamily="18" charset="0"/>
                <a:cs typeface="Times New Roman" pitchFamily="18" charset="0"/>
              </a:rPr>
              <a:t>esp</a:t>
            </a:r>
            <a:r>
              <a:rPr dirty="0" lang="en-US">
                <a:latin typeface="Times New Roman" pitchFamily="18" charset="0"/>
                <a:cs typeface="Times New Roman" pitchFamily="18" charset="0"/>
              </a:rPr>
              <a:t> on external problems. Solutions to problems start emerging. This is the acceptance or performance</a:t>
            </a:r>
          </a:p>
          <a:p>
            <a:pPr indent="0" marL="0">
              <a:buNone/>
            </a:pPr>
            <a:r>
              <a:rPr dirty="0" lang="en-US">
                <a:solidFill>
                  <a:schemeClr val="bg2">
                    <a:lumMod val="40000"/>
                    <a:lumOff val="60000"/>
                  </a:schemeClr>
                </a:solidFill>
                <a:latin typeface="Times New Roman" pitchFamily="18" charset="0"/>
                <a:cs typeface="Times New Roman" pitchFamily="18" charset="0"/>
              </a:rPr>
              <a:t>Stage 5;</a:t>
            </a:r>
            <a:r>
              <a:rPr dirty="0" lang="en-US">
                <a:latin typeface="Times New Roman" pitchFamily="18" charset="0"/>
                <a:cs typeface="Times New Roman" pitchFamily="18" charset="0"/>
              </a:rPr>
              <a:t>- Teaming</a:t>
            </a:r>
          </a:p>
          <a:p>
            <a:pPr>
              <a:buNone/>
            </a:pPr>
            <a:r>
              <a:rPr dirty="0" lang="en-US">
                <a:latin typeface="Times New Roman" pitchFamily="18" charset="0"/>
                <a:cs typeface="Times New Roman" pitchFamily="18" charset="0"/>
              </a:rPr>
              <a:t>Frank communication develops with genuine and empathic listening, consensus and teamwork develop. A feeling of interdependence is acknowledge. This is the teamwork stage. </a:t>
            </a:r>
          </a:p>
          <a:p>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800" name="Title 1"/>
          <p:cNvSpPr>
            <a:spLocks noGrp="1"/>
          </p:cNvSpPr>
          <p:nvPr>
            <p:ph type="title"/>
          </p:nvPr>
        </p:nvSpPr>
        <p:spPr/>
        <p:txBody>
          <a:bodyPr/>
          <a:p>
            <a:r>
              <a:rPr dirty="0" lang="en-US" smtClean="0">
                <a:solidFill>
                  <a:schemeClr val="bg2">
                    <a:lumMod val="40000"/>
                    <a:lumOff val="60000"/>
                  </a:schemeClr>
                </a:solidFill>
              </a:rPr>
              <a:t>Group dynamics cont.</a:t>
            </a:r>
            <a:endParaRPr dirty="0" lang="en-US">
              <a:solidFill>
                <a:schemeClr val="bg2">
                  <a:lumMod val="40000"/>
                  <a:lumOff val="60000"/>
                </a:schemeClr>
              </a:solidFill>
            </a:endParaRPr>
          </a:p>
        </p:txBody>
      </p:sp>
      <p:sp>
        <p:nvSpPr>
          <p:cNvPr id="1048801" name="Content Placeholder 2"/>
          <p:cNvSpPr>
            <a:spLocks noGrp="1"/>
          </p:cNvSpPr>
          <p:nvPr>
            <p:ph idx="1"/>
          </p:nvPr>
        </p:nvSpPr>
        <p:spPr/>
        <p:txBody>
          <a:bodyPr/>
          <a:p>
            <a:pPr>
              <a:buNone/>
            </a:pPr>
            <a:r>
              <a:rPr dirty="0" lang="en-US">
                <a:latin typeface="Times New Roman" pitchFamily="18" charset="0"/>
                <a:cs typeface="Times New Roman" pitchFamily="18" charset="0"/>
              </a:rPr>
              <a:t>When a group has reached this stage, we say the group is mature and is working as one team</a:t>
            </a:r>
          </a:p>
          <a:p>
            <a:pPr indent="0" marL="0">
              <a:buNone/>
            </a:pPr>
            <a:r>
              <a:rPr dirty="0" lang="en-US">
                <a:solidFill>
                  <a:schemeClr val="bg2">
                    <a:lumMod val="40000"/>
                    <a:lumOff val="60000"/>
                  </a:schemeClr>
                </a:solidFill>
                <a:latin typeface="Times New Roman" pitchFamily="18" charset="0"/>
                <a:cs typeface="Times New Roman" pitchFamily="18" charset="0"/>
              </a:rPr>
              <a:t>Stage 6;</a:t>
            </a:r>
            <a:r>
              <a:rPr dirty="0" lang="en-US">
                <a:latin typeface="Times New Roman" pitchFamily="18" charset="0"/>
                <a:cs typeface="Times New Roman" pitchFamily="18" charset="0"/>
              </a:rPr>
              <a:t>- Disbanding</a:t>
            </a:r>
          </a:p>
          <a:p>
            <a:pPr>
              <a:buNone/>
            </a:pPr>
            <a:r>
              <a:rPr dirty="0" lang="en-US">
                <a:latin typeface="Times New Roman" pitchFamily="18" charset="0"/>
                <a:cs typeface="Times New Roman" pitchFamily="18" charset="0"/>
              </a:rPr>
              <a:t>Sometimes called the mourning stage, group members show anxiety hopelessness and affiliation. They are now ready to dispense</a:t>
            </a:r>
          </a:p>
          <a:p>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802" name="Title 1"/>
          <p:cNvSpPr>
            <a:spLocks noGrp="1"/>
          </p:cNvSpPr>
          <p:nvPr>
            <p:ph type="title"/>
          </p:nvPr>
        </p:nvSpPr>
        <p:spPr/>
        <p:txBody>
          <a:bodyPr/>
          <a:p>
            <a:r>
              <a:rPr dirty="0" lang="en-US">
                <a:solidFill>
                  <a:schemeClr val="bg2">
                    <a:lumMod val="40000"/>
                    <a:lumOff val="60000"/>
                  </a:schemeClr>
                </a:solidFill>
              </a:rPr>
              <a:t>What affects group interactions;-</a:t>
            </a:r>
          </a:p>
        </p:txBody>
      </p:sp>
      <p:sp>
        <p:nvSpPr>
          <p:cNvPr id="1048803" name="Content Placeholder 2"/>
          <p:cNvSpPr>
            <a:spLocks noGrp="1"/>
          </p:cNvSpPr>
          <p:nvPr>
            <p:ph idx="1"/>
          </p:nvPr>
        </p:nvSpPr>
        <p:spPr/>
        <p:txBody>
          <a:bodyPr/>
          <a:p>
            <a:pPr>
              <a:buNone/>
            </a:pPr>
            <a:r>
              <a:rPr b="1" dirty="0" lang="en-US">
                <a:solidFill>
                  <a:schemeClr val="bg2">
                    <a:lumMod val="20000"/>
                    <a:lumOff val="80000"/>
                  </a:schemeClr>
                </a:solidFill>
                <a:latin typeface="Times New Roman" pitchFamily="18" charset="0"/>
                <a:cs typeface="Times New Roman" pitchFamily="18" charset="0"/>
              </a:rPr>
              <a:t>Physical environment;- this includes;-</a:t>
            </a:r>
          </a:p>
          <a:p>
            <a:r>
              <a:rPr dirty="0" lang="en-US">
                <a:latin typeface="Times New Roman" pitchFamily="18" charset="0"/>
                <a:cs typeface="Times New Roman" pitchFamily="18" charset="0"/>
              </a:rPr>
              <a:t>Size- the larger the groups, the less the interaction</a:t>
            </a:r>
          </a:p>
          <a:p>
            <a:r>
              <a:rPr dirty="0" lang="en-US">
                <a:latin typeface="Times New Roman" pitchFamily="18" charset="0"/>
                <a:cs typeface="Times New Roman" pitchFamily="18" charset="0"/>
              </a:rPr>
              <a:t>Shape- of the room and size</a:t>
            </a:r>
          </a:p>
          <a:p>
            <a:r>
              <a:rPr dirty="0" lang="en-US">
                <a:latin typeface="Times New Roman" pitchFamily="18" charset="0"/>
                <a:cs typeface="Times New Roman" pitchFamily="18" charset="0"/>
              </a:rPr>
              <a:t>Lighting, temperature and ventilation</a:t>
            </a:r>
          </a:p>
          <a:p>
            <a:r>
              <a:rPr dirty="0" lang="en-US">
                <a:latin typeface="Times New Roman" pitchFamily="18" charset="0"/>
                <a:cs typeface="Times New Roman" pitchFamily="18" charset="0"/>
              </a:rPr>
              <a:t>Furniture</a:t>
            </a:r>
          </a:p>
          <a:p>
            <a:r>
              <a:rPr dirty="0" lang="en-US">
                <a:latin typeface="Times New Roman" pitchFamily="18" charset="0"/>
                <a:cs typeface="Times New Roman" pitchFamily="18" charset="0"/>
              </a:rPr>
              <a:t>Space between individuals in the group</a:t>
            </a:r>
          </a:p>
          <a:p>
            <a:pPr>
              <a:buNone/>
            </a:pPr>
            <a:r>
              <a:rPr b="1" dirty="0" lang="en-US">
                <a:latin typeface="Times New Roman" pitchFamily="18" charset="0"/>
                <a:cs typeface="Times New Roman" pitchFamily="18" charset="0"/>
              </a:rPr>
              <a:t>Social environment;-</a:t>
            </a:r>
          </a:p>
          <a:p>
            <a:pPr>
              <a:buNone/>
            </a:pPr>
            <a:r>
              <a:rPr dirty="0" lang="en-US">
                <a:latin typeface="Times New Roman" pitchFamily="18" charset="0"/>
                <a:cs typeface="Times New Roman" pitchFamily="18" charset="0"/>
              </a:rPr>
              <a:t>Age- relationships (friendly or hostile)</a:t>
            </a:r>
          </a:p>
          <a:p>
            <a:pPr>
              <a:buNone/>
            </a:pPr>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804" name="Title 1"/>
          <p:cNvSpPr>
            <a:spLocks noGrp="1"/>
          </p:cNvSpPr>
          <p:nvPr>
            <p:ph type="title"/>
          </p:nvPr>
        </p:nvSpPr>
        <p:spPr/>
        <p:txBody>
          <a:bodyPr/>
          <a:p>
            <a:r>
              <a:rPr dirty="0" lang="en-US" smtClean="0">
                <a:solidFill>
                  <a:schemeClr val="bg2">
                    <a:lumMod val="40000"/>
                    <a:lumOff val="60000"/>
                  </a:schemeClr>
                </a:solidFill>
              </a:rPr>
              <a:t>Cont.</a:t>
            </a:r>
            <a:endParaRPr dirty="0" lang="en-US">
              <a:solidFill>
                <a:schemeClr val="bg2">
                  <a:lumMod val="40000"/>
                  <a:lumOff val="60000"/>
                </a:schemeClr>
              </a:solidFill>
            </a:endParaRPr>
          </a:p>
        </p:txBody>
      </p:sp>
      <p:sp>
        <p:nvSpPr>
          <p:cNvPr id="1048805" name="Content Placeholder 2"/>
          <p:cNvSpPr>
            <a:spLocks noGrp="1"/>
          </p:cNvSpPr>
          <p:nvPr>
            <p:ph idx="1"/>
          </p:nvPr>
        </p:nvSpPr>
        <p:spPr/>
        <p:txBody>
          <a:bodyPr/>
          <a:p>
            <a:pPr>
              <a:buNone/>
            </a:pPr>
            <a:r>
              <a:rPr dirty="0" lang="en-US">
                <a:latin typeface="Times New Roman" pitchFamily="18" charset="0"/>
                <a:cs typeface="Times New Roman" pitchFamily="18" charset="0"/>
              </a:rPr>
              <a:t>Gender- members, social characteristics, knowledge, status</a:t>
            </a:r>
          </a:p>
          <a:p>
            <a:pPr>
              <a:buNone/>
            </a:pPr>
            <a:r>
              <a:rPr b="1" dirty="0" lang="en-US">
                <a:latin typeface="Times New Roman" pitchFamily="18" charset="0"/>
                <a:cs typeface="Times New Roman" pitchFamily="18" charset="0"/>
              </a:rPr>
              <a:t>Personality characteristics</a:t>
            </a:r>
          </a:p>
          <a:p>
            <a:pPr>
              <a:buNone/>
            </a:pPr>
            <a:r>
              <a:rPr dirty="0" lang="en-US">
                <a:latin typeface="Times New Roman" pitchFamily="18" charset="0"/>
                <a:cs typeface="Times New Roman" pitchFamily="18" charset="0"/>
              </a:rPr>
              <a:t>Individuals can be categorized as having the following characteristics;-</a:t>
            </a:r>
          </a:p>
          <a:p>
            <a:pPr>
              <a:buFont typeface="Arial" pitchFamily="34" charset="0"/>
              <a:buChar char="•"/>
            </a:pPr>
            <a:r>
              <a:rPr dirty="0" lang="en-US">
                <a:latin typeface="Times New Roman" pitchFamily="18" charset="0"/>
                <a:cs typeface="Times New Roman" pitchFamily="18" charset="0"/>
              </a:rPr>
              <a:t>Group task roles</a:t>
            </a:r>
          </a:p>
          <a:p>
            <a:pPr>
              <a:buFont typeface="Arial" pitchFamily="34" charset="0"/>
              <a:buChar char="•"/>
            </a:pPr>
            <a:r>
              <a:rPr dirty="0" lang="en-US">
                <a:latin typeface="Times New Roman" pitchFamily="18" charset="0"/>
                <a:cs typeface="Times New Roman" pitchFamily="18" charset="0"/>
              </a:rPr>
              <a:t>Group building and maintenance roles</a:t>
            </a:r>
          </a:p>
          <a:p>
            <a:pPr>
              <a:buFont typeface="Arial" pitchFamily="34" charset="0"/>
              <a:buChar char="•"/>
            </a:pPr>
            <a:r>
              <a:rPr dirty="0" lang="en-US">
                <a:latin typeface="Times New Roman" pitchFamily="18" charset="0"/>
                <a:cs typeface="Times New Roman" pitchFamily="18" charset="0"/>
              </a:rPr>
              <a:t>Individuals roles aimed at satisfying individual needs</a:t>
            </a: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24" name="Title 1"/>
          <p:cNvSpPr>
            <a:spLocks noGrp="1"/>
          </p:cNvSpPr>
          <p:nvPr>
            <p:ph type="title"/>
          </p:nvPr>
        </p:nvSpPr>
        <p:spPr/>
        <p:txBody>
          <a:bodyPr/>
          <a:p>
            <a:r>
              <a:rPr b="1" dirty="0" lang="en-US"/>
              <a:t>The importance of critical thinking;</a:t>
            </a:r>
            <a:endParaRPr dirty="0" lang="en-US"/>
          </a:p>
        </p:txBody>
      </p:sp>
      <p:sp>
        <p:nvSpPr>
          <p:cNvPr id="1048625" name="Content Placeholder 2"/>
          <p:cNvSpPr>
            <a:spLocks noGrp="1"/>
          </p:cNvSpPr>
          <p:nvPr>
            <p:ph idx="1"/>
          </p:nvPr>
        </p:nvSpPr>
        <p:spPr/>
        <p:txBody>
          <a:bodyPr/>
          <a:p>
            <a:r>
              <a:rPr dirty="0" lang="en-US"/>
              <a:t>It is the domain- general thinking skill</a:t>
            </a:r>
          </a:p>
          <a:p>
            <a:r>
              <a:rPr dirty="0" lang="en-US"/>
              <a:t>It is very important in the new knowledge economy. One must be able to deal with changes quickly and effectively by having the ability to analyze information and integrate diverse sources of knowledge in solving problems</a:t>
            </a:r>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806" name="Title 1"/>
          <p:cNvSpPr>
            <a:spLocks noGrp="1"/>
          </p:cNvSpPr>
          <p:nvPr>
            <p:ph type="title"/>
          </p:nvPr>
        </p:nvSpPr>
        <p:spPr/>
        <p:txBody>
          <a:bodyPr/>
          <a:p>
            <a:r>
              <a:rPr b="1" dirty="0" lang="en-US">
                <a:solidFill>
                  <a:srgbClr val="FFC000"/>
                </a:solidFill>
                <a:latin typeface="Times New Roman" pitchFamily="18" charset="0"/>
                <a:cs typeface="Times New Roman" pitchFamily="18" charset="0"/>
              </a:rPr>
              <a:t>How to be an effective group member</a:t>
            </a:r>
            <a:br>
              <a:rPr b="1" dirty="0" lang="en-US">
                <a:solidFill>
                  <a:srgbClr val="FFC000"/>
                </a:solidFill>
                <a:latin typeface="Times New Roman" pitchFamily="18" charset="0"/>
                <a:cs typeface="Times New Roman" pitchFamily="18" charset="0"/>
              </a:rPr>
            </a:br>
            <a:endParaRPr dirty="0" lang="en-US">
              <a:solidFill>
                <a:srgbClr val="FFC000"/>
              </a:solidFill>
            </a:endParaRPr>
          </a:p>
        </p:txBody>
      </p:sp>
      <p:sp>
        <p:nvSpPr>
          <p:cNvPr id="1048807" name="Content Placeholder 2"/>
          <p:cNvSpPr>
            <a:spLocks noGrp="1"/>
          </p:cNvSpPr>
          <p:nvPr>
            <p:ph idx="1"/>
          </p:nvPr>
        </p:nvSpPr>
        <p:spPr/>
        <p:txBody>
          <a:bodyPr/>
          <a:p>
            <a:pPr>
              <a:buFont typeface="Wingdings" pitchFamily="2" charset="2"/>
              <a:buChar char="§"/>
            </a:pPr>
            <a:r>
              <a:rPr dirty="0" lang="en-US" smtClean="0">
                <a:latin typeface="Times New Roman" pitchFamily="18" charset="0"/>
                <a:cs typeface="Times New Roman" pitchFamily="18" charset="0"/>
              </a:rPr>
              <a:t>Accept </a:t>
            </a:r>
            <a:r>
              <a:rPr dirty="0" lang="en-US">
                <a:latin typeface="Times New Roman" pitchFamily="18" charset="0"/>
                <a:cs typeface="Times New Roman" pitchFamily="18" charset="0"/>
              </a:rPr>
              <a:t>responsibility, do not pass the buck to others either outside or inside the group</a:t>
            </a:r>
          </a:p>
          <a:p>
            <a:pPr>
              <a:buFont typeface="Wingdings" pitchFamily="2" charset="2"/>
              <a:buChar char="§"/>
            </a:pPr>
            <a:r>
              <a:rPr dirty="0" lang="en-US">
                <a:latin typeface="Times New Roman" pitchFamily="18" charset="0"/>
                <a:cs typeface="Times New Roman" pitchFamily="18" charset="0"/>
              </a:rPr>
              <a:t>Listen to what others say rather than just waiting for a gap to attack</a:t>
            </a:r>
          </a:p>
          <a:p>
            <a:pPr>
              <a:buFont typeface="Wingdings" pitchFamily="2" charset="2"/>
              <a:buChar char="§"/>
            </a:pPr>
            <a:r>
              <a:rPr dirty="0" lang="en-US">
                <a:latin typeface="Times New Roman" pitchFamily="18" charset="0"/>
                <a:cs typeface="Times New Roman" pitchFamily="18" charset="0"/>
              </a:rPr>
              <a:t>Think and relax before jumping</a:t>
            </a:r>
          </a:p>
          <a:p>
            <a:pPr>
              <a:buFont typeface="Wingdings" pitchFamily="2" charset="2"/>
              <a:buChar char="§"/>
            </a:pPr>
            <a:r>
              <a:rPr dirty="0" lang="en-US">
                <a:latin typeface="Times New Roman" pitchFamily="18" charset="0"/>
                <a:cs typeface="Times New Roman" pitchFamily="18" charset="0"/>
              </a:rPr>
              <a:t>Build by participation and not pressing your point of view</a:t>
            </a:r>
          </a:p>
          <a:p>
            <a:pPr>
              <a:buFont typeface="Wingdings" pitchFamily="2" charset="2"/>
              <a:buChar char="§"/>
            </a:pPr>
            <a:r>
              <a:rPr dirty="0" lang="en-US">
                <a:latin typeface="Times New Roman" pitchFamily="18" charset="0"/>
                <a:cs typeface="Times New Roman" pitchFamily="18" charset="0"/>
              </a:rPr>
              <a:t>Think in terms of group success</a:t>
            </a:r>
          </a:p>
          <a:p>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808" name="Title 1"/>
          <p:cNvSpPr>
            <a:spLocks noGrp="1"/>
          </p:cNvSpPr>
          <p:nvPr>
            <p:ph type="title"/>
          </p:nvPr>
        </p:nvSpPr>
        <p:spPr/>
        <p:txBody>
          <a:bodyPr/>
          <a:p>
            <a:r>
              <a:rPr dirty="0" lang="en-US" smtClean="0">
                <a:solidFill>
                  <a:srgbClr val="FFC000"/>
                </a:solidFill>
              </a:rPr>
              <a:t>Effective group membership cont.</a:t>
            </a:r>
            <a:endParaRPr dirty="0" lang="en-US">
              <a:solidFill>
                <a:srgbClr val="FFC000"/>
              </a:solidFill>
            </a:endParaRPr>
          </a:p>
        </p:txBody>
      </p:sp>
      <p:sp>
        <p:nvSpPr>
          <p:cNvPr id="1048809" name="Content Placeholder 2"/>
          <p:cNvSpPr>
            <a:spLocks noGrp="1"/>
          </p:cNvSpPr>
          <p:nvPr>
            <p:ph idx="1"/>
          </p:nvPr>
        </p:nvSpPr>
        <p:spPr/>
        <p:txBody>
          <a:bodyPr/>
          <a:p>
            <a:pPr>
              <a:buFont typeface="Wingdings" pitchFamily="2" charset="2"/>
              <a:buChar char="§"/>
            </a:pPr>
            <a:r>
              <a:rPr dirty="0" lang="en-US">
                <a:latin typeface="Times New Roman" pitchFamily="18" charset="0"/>
                <a:cs typeface="Times New Roman" pitchFamily="18" charset="0"/>
              </a:rPr>
              <a:t>Control disruptive elements</a:t>
            </a:r>
          </a:p>
          <a:p>
            <a:pPr>
              <a:buFont typeface="Wingdings" pitchFamily="2" charset="2"/>
              <a:buChar char="§"/>
            </a:pPr>
            <a:r>
              <a:rPr dirty="0" lang="en-US">
                <a:latin typeface="Times New Roman" pitchFamily="18" charset="0"/>
                <a:cs typeface="Times New Roman" pitchFamily="18" charset="0"/>
              </a:rPr>
              <a:t>Lead only when required to get the group out of difficulty</a:t>
            </a:r>
          </a:p>
          <a:p>
            <a:pPr>
              <a:buFont typeface="Wingdings" pitchFamily="2" charset="2"/>
              <a:buChar char="§"/>
            </a:pPr>
            <a:r>
              <a:rPr dirty="0" lang="en-US">
                <a:latin typeface="Times New Roman" pitchFamily="18" charset="0"/>
                <a:cs typeface="Times New Roman" pitchFamily="18" charset="0"/>
              </a:rPr>
              <a:t>Summarize for the groups benefit</a:t>
            </a:r>
          </a:p>
          <a:p>
            <a:pPr>
              <a:buFont typeface="Wingdings" pitchFamily="2" charset="2"/>
              <a:buChar char="§"/>
            </a:pPr>
            <a:r>
              <a:rPr dirty="0" lang="en-US">
                <a:latin typeface="Times New Roman" pitchFamily="18" charset="0"/>
                <a:cs typeface="Times New Roman" pitchFamily="18" charset="0"/>
              </a:rPr>
              <a:t>Avoid presenting </a:t>
            </a:r>
            <a:r>
              <a:rPr dirty="0" lang="en-US" smtClean="0">
                <a:latin typeface="Times New Roman" pitchFamily="18" charset="0"/>
                <a:cs typeface="Times New Roman" pitchFamily="18" charset="0"/>
              </a:rPr>
              <a:t>proposals </a:t>
            </a:r>
            <a:r>
              <a:rPr dirty="0" lang="en-US">
                <a:latin typeface="Times New Roman" pitchFamily="18" charset="0"/>
                <a:cs typeface="Times New Roman" pitchFamily="18" charset="0"/>
              </a:rPr>
              <a:t>which invoke no reaction from the group</a:t>
            </a:r>
          </a:p>
          <a:p>
            <a:pPr>
              <a:buFont typeface="Wingdings" pitchFamily="2" charset="2"/>
              <a:buChar char="§"/>
            </a:pPr>
            <a:r>
              <a:rPr dirty="0" lang="en-US">
                <a:latin typeface="Times New Roman" pitchFamily="18" charset="0"/>
                <a:cs typeface="Times New Roman" pitchFamily="18" charset="0"/>
              </a:rPr>
              <a:t>Bring problems to the surface so that they can be clearly worked out</a:t>
            </a:r>
          </a:p>
          <a:p>
            <a:pPr>
              <a:buFont typeface="Wingdings" pitchFamily="2" charset="2"/>
              <a:buChar char="§"/>
            </a:pPr>
            <a:r>
              <a:rPr dirty="0" lang="en-US">
                <a:latin typeface="Times New Roman" pitchFamily="18" charset="0"/>
                <a:cs typeface="Times New Roman" pitchFamily="18" charset="0"/>
              </a:rPr>
              <a:t>Refrain from repeating anything that holds up group progress</a:t>
            </a:r>
          </a:p>
          <a:p>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26" name="Title 1"/>
          <p:cNvSpPr>
            <a:spLocks noGrp="1"/>
          </p:cNvSpPr>
          <p:nvPr>
            <p:ph type="title"/>
          </p:nvPr>
        </p:nvSpPr>
        <p:spPr/>
        <p:txBody>
          <a:bodyPr/>
          <a:p>
            <a:r>
              <a:rPr dirty="0" lang="en-US"/>
              <a:t>The importance of critical thinking skills </a:t>
            </a:r>
            <a:r>
              <a:rPr dirty="0" lang="en-US" smtClean="0"/>
              <a:t>cont.</a:t>
            </a:r>
            <a:endParaRPr dirty="0" lang="en-US"/>
          </a:p>
        </p:txBody>
      </p:sp>
      <p:sp>
        <p:nvSpPr>
          <p:cNvPr id="1048627" name="Content Placeholder 2"/>
          <p:cNvSpPr>
            <a:spLocks noGrp="1"/>
          </p:cNvSpPr>
          <p:nvPr>
            <p:ph idx="1"/>
          </p:nvPr>
        </p:nvSpPr>
        <p:spPr/>
        <p:txBody>
          <a:bodyPr/>
          <a:p>
            <a:r>
              <a:rPr dirty="0" lang="en-US"/>
              <a:t>It enhances language and presentation skills.</a:t>
            </a:r>
          </a:p>
          <a:p>
            <a:r>
              <a:rPr dirty="0" lang="en-US"/>
              <a:t>Thinking clearly and systematically improves the way we express our ideas</a:t>
            </a:r>
          </a:p>
          <a:p>
            <a:r>
              <a:rPr dirty="0" lang="en-US"/>
              <a:t>Critical thinking promotes creativity</a:t>
            </a:r>
          </a:p>
          <a:p>
            <a:r>
              <a:rPr dirty="0" lang="en-US"/>
              <a:t>It is crucial for self reflection</a:t>
            </a:r>
          </a:p>
          <a:p>
            <a:r>
              <a:rPr dirty="0" lang="en-US"/>
              <a:t>It is the foundation of science and democracy</a:t>
            </a:r>
          </a:p>
          <a:p>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28" name="Title 1"/>
          <p:cNvSpPr>
            <a:spLocks noGrp="1"/>
          </p:cNvSpPr>
          <p:nvPr>
            <p:ph type="title"/>
          </p:nvPr>
        </p:nvSpPr>
        <p:spPr>
          <a:xfrm>
            <a:off x="646111" y="452718"/>
            <a:ext cx="9404723" cy="1600200"/>
          </a:xfrm>
        </p:spPr>
        <p:txBody>
          <a:bodyPr/>
          <a:p>
            <a:r>
              <a:rPr b="1" dirty="0" lang="en-US"/>
              <a:t>A person with critical thinking skills is able to:(qualities of a critical </a:t>
            </a:r>
            <a:r>
              <a:rPr b="1" dirty="0" lang="en-US" smtClean="0"/>
              <a:t>thinker</a:t>
            </a:r>
            <a:r>
              <a:rPr b="1" dirty="0" lang="en-US"/>
              <a:t>)</a:t>
            </a:r>
            <a:endParaRPr dirty="0" lang="en-US"/>
          </a:p>
        </p:txBody>
      </p:sp>
      <p:sp>
        <p:nvSpPr>
          <p:cNvPr id="1048629" name="Content Placeholder 2"/>
          <p:cNvSpPr>
            <a:spLocks noGrp="1"/>
          </p:cNvSpPr>
          <p:nvPr>
            <p:ph idx="1"/>
          </p:nvPr>
        </p:nvSpPr>
        <p:spPr>
          <a:xfrm>
            <a:off x="1103312" y="2743200"/>
            <a:ext cx="9348627" cy="3657599"/>
          </a:xfrm>
        </p:spPr>
        <p:txBody>
          <a:bodyPr/>
          <a:p>
            <a:r>
              <a:rPr dirty="0" lang="en-US"/>
              <a:t>Understand the logical connections between ideas</a:t>
            </a:r>
          </a:p>
          <a:p>
            <a:r>
              <a:rPr dirty="0" lang="en-US"/>
              <a:t>Identify, construct and evaluate arguments</a:t>
            </a:r>
          </a:p>
          <a:p>
            <a:r>
              <a:rPr dirty="0" lang="en-US"/>
              <a:t>Detect inconsistencies and common mistakes in reasoning</a:t>
            </a:r>
          </a:p>
          <a:p>
            <a:r>
              <a:rPr dirty="0" lang="en-US"/>
              <a:t>Solve problems systematically</a:t>
            </a:r>
          </a:p>
          <a:p>
            <a:r>
              <a:rPr dirty="0" lang="en-US"/>
              <a:t>Identify the relevance and importance of ideas</a:t>
            </a:r>
          </a:p>
          <a:p>
            <a:r>
              <a:rPr dirty="0" lang="en-US"/>
              <a:t>Reflect on the justification of one’s own beliefs and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30" name="Title 1"/>
          <p:cNvSpPr>
            <a:spLocks noGrp="1"/>
          </p:cNvSpPr>
          <p:nvPr>
            <p:ph type="title"/>
          </p:nvPr>
        </p:nvSpPr>
        <p:spPr/>
        <p:txBody>
          <a:bodyPr/>
          <a:p>
            <a:r>
              <a:rPr dirty="0" lang="en-US" smtClean="0"/>
              <a:t>Cont.</a:t>
            </a:r>
            <a:endParaRPr dirty="0" lang="en-US"/>
          </a:p>
        </p:txBody>
      </p:sp>
      <p:sp>
        <p:nvSpPr>
          <p:cNvPr id="1048631" name="Content Placeholder 2"/>
          <p:cNvSpPr>
            <a:spLocks noGrp="1"/>
          </p:cNvSpPr>
          <p:nvPr>
            <p:ph idx="1"/>
          </p:nvPr>
        </p:nvSpPr>
        <p:spPr/>
        <p:txBody>
          <a:bodyPr>
            <a:normAutofit fontScale="92500" lnSpcReduction="20000"/>
          </a:bodyPr>
          <a:p>
            <a:r>
              <a:rPr dirty="0" lang="en-US"/>
              <a:t>A person with a good memory and knows a lot of facts is not necessarily good at critical thinking</a:t>
            </a:r>
          </a:p>
          <a:p>
            <a:r>
              <a:rPr dirty="0" lang="en-US"/>
              <a:t>A critical thinker is able to deduce consequences from what he knows and he knows</a:t>
            </a:r>
          </a:p>
          <a:p>
            <a:r>
              <a:rPr dirty="0" lang="en-US"/>
              <a:t>He is able to make use of such information to solve problems, and to seek relevant sources of information to inform himself</a:t>
            </a:r>
          </a:p>
          <a:p>
            <a:r>
              <a:rPr dirty="0" lang="en-US"/>
              <a:t>Critical thinking should not be confused with arguments or being critical of other people</a:t>
            </a:r>
          </a:p>
          <a:p>
            <a:r>
              <a:rPr dirty="0" lang="en-US"/>
              <a:t>CT can be used to enhance work processes and improve social institutions</a:t>
            </a:r>
          </a:p>
          <a:p>
            <a:r>
              <a:rPr dirty="0" lang="en-US"/>
              <a:t>It is thinking ‘out-of- the- box’</a:t>
            </a:r>
          </a:p>
          <a:p>
            <a:r>
              <a:rPr dirty="0" lang="en-US"/>
              <a:t>It is an essential part of creativity because we need critical thinking to evaluate and improve  our creative ideas</a:t>
            </a:r>
          </a:p>
          <a:p>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32" name="Title 1"/>
          <p:cNvSpPr>
            <a:spLocks noGrp="1"/>
          </p:cNvSpPr>
          <p:nvPr>
            <p:ph type="title"/>
          </p:nvPr>
        </p:nvSpPr>
        <p:spPr/>
        <p:txBody>
          <a:bodyPr/>
          <a:p>
            <a:r>
              <a:rPr dirty="0" lang="en-US"/>
              <a:t>Critical thinking skills include; advantages of a CT</a:t>
            </a:r>
          </a:p>
        </p:txBody>
      </p:sp>
      <p:sp>
        <p:nvSpPr>
          <p:cNvPr id="1048633" name="Content Placeholder 2"/>
          <p:cNvSpPr>
            <a:spLocks noGrp="1"/>
          </p:cNvSpPr>
          <p:nvPr>
            <p:ph idx="1"/>
          </p:nvPr>
        </p:nvSpPr>
        <p:spPr/>
        <p:txBody>
          <a:bodyPr>
            <a:normAutofit lnSpcReduction="10000"/>
          </a:bodyPr>
          <a:p>
            <a:r>
              <a:rPr dirty="0" lang="en-US"/>
              <a:t>Complex problem solving</a:t>
            </a:r>
          </a:p>
          <a:p>
            <a:r>
              <a:rPr dirty="0" lang="en-US"/>
              <a:t>Critical thinking</a:t>
            </a:r>
          </a:p>
          <a:p>
            <a:r>
              <a:rPr dirty="0" lang="en-US"/>
              <a:t>Creativity</a:t>
            </a:r>
          </a:p>
          <a:p>
            <a:r>
              <a:rPr dirty="0" lang="en-US"/>
              <a:t>People manager </a:t>
            </a:r>
          </a:p>
          <a:p>
            <a:r>
              <a:rPr dirty="0" lang="en-US"/>
              <a:t>coordinating with others</a:t>
            </a:r>
          </a:p>
          <a:p>
            <a:r>
              <a:rPr dirty="0" lang="en-US"/>
              <a:t>Emotional intelligence</a:t>
            </a:r>
          </a:p>
          <a:p>
            <a:r>
              <a:rPr dirty="0" lang="en-US"/>
              <a:t>Judgments and decision making</a:t>
            </a:r>
          </a:p>
          <a:p>
            <a:r>
              <a:rPr dirty="0" lang="en-US"/>
              <a:t>Service orientation </a:t>
            </a:r>
          </a:p>
          <a:p>
            <a:r>
              <a:rPr dirty="0" lang="en-US"/>
              <a:t>Negotiation</a:t>
            </a:r>
          </a:p>
          <a:p>
            <a:r>
              <a:rPr dirty="0" lang="en-US"/>
              <a:t>Cognitive flexibility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34" name="Title 1"/>
          <p:cNvSpPr>
            <a:spLocks noGrp="1"/>
          </p:cNvSpPr>
          <p:nvPr>
            <p:ph type="title"/>
          </p:nvPr>
        </p:nvSpPr>
        <p:spPr/>
        <p:txBody>
          <a:bodyPr/>
          <a:p>
            <a:r>
              <a:rPr b="1" dirty="0" lang="en-US"/>
              <a:t>CRITICAL REFLECTION SKILLS</a:t>
            </a:r>
            <a:endParaRPr dirty="0" lang="en-US"/>
          </a:p>
        </p:txBody>
      </p:sp>
      <p:sp>
        <p:nvSpPr>
          <p:cNvPr id="1048635" name="Content Placeholder 2"/>
          <p:cNvSpPr>
            <a:spLocks noGrp="1"/>
          </p:cNvSpPr>
          <p:nvPr>
            <p:ph idx="1"/>
          </p:nvPr>
        </p:nvSpPr>
        <p:spPr/>
        <p:txBody>
          <a:bodyPr/>
          <a:p>
            <a:r>
              <a:rPr dirty="0" lang="en-US"/>
              <a:t>Professional organizations and regulatory bodies are making critical reflection a mandatory component of professional practice</a:t>
            </a:r>
          </a:p>
          <a:p>
            <a:r>
              <a:rPr dirty="0" lang="en-US"/>
              <a:t>Refection is a vital part to nursing practice, just as with articulating a robust practice framework which is essential for accountable, ethical and quality practice</a:t>
            </a:r>
          </a:p>
          <a:p>
            <a:r>
              <a:rPr dirty="0" lang="en-US"/>
              <a:t>Critical thinking is more than a step –by- step problem solving process, it applies reflective skills to concrete situations.</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36" name="Title 1"/>
          <p:cNvSpPr>
            <a:spLocks noGrp="1"/>
          </p:cNvSpPr>
          <p:nvPr>
            <p:ph type="title"/>
          </p:nvPr>
        </p:nvSpPr>
        <p:spPr/>
        <p:txBody>
          <a:bodyPr/>
          <a:p>
            <a:r>
              <a:rPr dirty="0" lang="en-US"/>
              <a:t>Critical reflection skills cont:</a:t>
            </a:r>
          </a:p>
        </p:txBody>
      </p:sp>
      <p:sp>
        <p:nvSpPr>
          <p:cNvPr id="1048637" name="Content Placeholder 2"/>
          <p:cNvSpPr>
            <a:spLocks noGrp="1"/>
          </p:cNvSpPr>
          <p:nvPr>
            <p:ph idx="1"/>
          </p:nvPr>
        </p:nvSpPr>
        <p:spPr/>
        <p:txBody>
          <a:bodyPr/>
          <a:p>
            <a:r>
              <a:rPr dirty="0" lang="en-US"/>
              <a:t>It can only be learnt and refined through practice, doing and reflecting on what we have done and why we did it that way</a:t>
            </a:r>
          </a:p>
          <a:p>
            <a:r>
              <a:rPr dirty="0" lang="en-US"/>
              <a:t>A critically reflective approach relies upon knowledge .</a:t>
            </a:r>
          </a:p>
          <a:p>
            <a:r>
              <a:rPr dirty="0" lang="en-US"/>
              <a:t>It is generated both empirically and self reflectively, and in the process of interaction, in order to analyze, resist and change constructed power relations, structures and way of thinking . (Fook, 1989, p202 cited in Osmond $ Darlington, 2005, p 3)</a:t>
            </a:r>
          </a:p>
          <a:p>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pic>
        <p:nvPicPr>
          <p:cNvPr id="2097158" name="table"/>
          <p:cNvPicPr>
            <a:picLocks noChangeAspect="1"/>
          </p:cNvPicPr>
          <p:nvPr/>
        </p:nvPicPr>
        <p:blipFill>
          <a:blip xmlns:r="http://schemas.openxmlformats.org/officeDocument/2006/relationships" r:embed="rId1"/>
          <a:stretch>
            <a:fillRect/>
          </a:stretch>
        </p:blipFill>
        <p:spPr>
          <a:xfrm>
            <a:off x="2176041" y="115747"/>
            <a:ext cx="7789762" cy="6858000"/>
          </a:xfrm>
          <a:prstGeom prst="rec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38" name="Title 1"/>
          <p:cNvSpPr>
            <a:spLocks noGrp="1"/>
          </p:cNvSpPr>
          <p:nvPr>
            <p:ph type="title"/>
          </p:nvPr>
        </p:nvSpPr>
        <p:spPr/>
        <p:txBody>
          <a:bodyPr/>
          <a:p>
            <a:r>
              <a:rPr b="1" dirty="0" lang="en-US"/>
              <a:t>Problem solving skills</a:t>
            </a:r>
            <a:endParaRPr dirty="0" lang="en-US"/>
          </a:p>
        </p:txBody>
      </p:sp>
      <p:sp>
        <p:nvSpPr>
          <p:cNvPr id="1048639" name="Content Placeholder 2"/>
          <p:cNvSpPr>
            <a:spLocks noGrp="1"/>
          </p:cNvSpPr>
          <p:nvPr>
            <p:ph idx="1"/>
          </p:nvPr>
        </p:nvSpPr>
        <p:spPr/>
        <p:txBody>
          <a:bodyPr/>
          <a:p>
            <a:r>
              <a:rPr dirty="0" lang="en-US"/>
              <a:t>Problem solving is a universal job skill that applies to any position and every industry. Not everyone is good at problem solving</a:t>
            </a:r>
          </a:p>
          <a:p>
            <a:r>
              <a:rPr b="1" dirty="0" lang="en-US"/>
              <a:t>The four Stages of problem solving</a:t>
            </a:r>
          </a:p>
          <a:p>
            <a:pPr indent="-514350" marL="514350">
              <a:buNone/>
            </a:pPr>
            <a:r>
              <a:rPr b="1" dirty="0" lang="en-US"/>
              <a:t>1. Identify the problem</a:t>
            </a:r>
          </a:p>
          <a:p>
            <a:pPr indent="-514350" marL="514350">
              <a:buNone/>
            </a:pPr>
            <a:r>
              <a:rPr b="1" dirty="0" lang="en-US"/>
              <a:t>2. Define the problem</a:t>
            </a:r>
          </a:p>
          <a:p>
            <a:pPr indent="-514350" marL="514350">
              <a:buNone/>
            </a:pPr>
            <a:r>
              <a:rPr dirty="0" lang="en-US"/>
              <a:t>Observe the problem area closely to form a detailed image of what's wrong, analyze it, keep your focus on the problem</a:t>
            </a:r>
          </a:p>
          <a:p>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06" name="Title 1"/>
          <p:cNvSpPr>
            <a:spLocks noGrp="1"/>
          </p:cNvSpPr>
          <p:nvPr>
            <p:ph type="title"/>
          </p:nvPr>
        </p:nvSpPr>
        <p:spPr/>
        <p:txBody>
          <a:bodyPr/>
          <a:p>
            <a:r>
              <a:rPr b="1" dirty="0" lang="en-US">
                <a:solidFill>
                  <a:schemeClr val="accent3">
                    <a:lumMod val="75000"/>
                  </a:schemeClr>
                </a:solidFill>
              </a:rPr>
              <a:t>Critical thinking</a:t>
            </a:r>
            <a:r>
              <a:rPr dirty="0" lang="en-US">
                <a:solidFill>
                  <a:schemeClr val="accent3">
                    <a:lumMod val="75000"/>
                  </a:schemeClr>
                </a:solidFill>
              </a:rPr>
              <a:t/>
            </a:r>
            <a:br>
              <a:rPr dirty="0" lang="en-US">
                <a:solidFill>
                  <a:schemeClr val="accent3">
                    <a:lumMod val="75000"/>
                  </a:schemeClr>
                </a:solidFill>
              </a:rPr>
            </a:br>
            <a:endParaRPr dirty="0" lang="en-US">
              <a:solidFill>
                <a:schemeClr val="accent3">
                  <a:lumMod val="75000"/>
                </a:schemeClr>
              </a:solidFill>
            </a:endParaRPr>
          </a:p>
        </p:txBody>
      </p:sp>
      <p:sp>
        <p:nvSpPr>
          <p:cNvPr id="1048607" name="Content Placeholder 2"/>
          <p:cNvSpPr>
            <a:spLocks noGrp="1"/>
          </p:cNvSpPr>
          <p:nvPr>
            <p:ph idx="1"/>
          </p:nvPr>
        </p:nvSpPr>
        <p:spPr/>
        <p:txBody>
          <a:bodyPr>
            <a:normAutofit/>
          </a:bodyPr>
          <a:p>
            <a:r>
              <a:rPr dirty="0" lang="en-US" smtClean="0"/>
              <a:t>The nursing profession tends to attract those who have natural nurturing abilities, a desire to help others and a knack for science or anatomy. </a:t>
            </a:r>
          </a:p>
          <a:p>
            <a:r>
              <a:rPr dirty="0" lang="en-US" smtClean="0"/>
              <a:t>Critical thinking ability is very vital for all successful nurses. They need to identify problems, determine best solution through critical thinking process.</a:t>
            </a:r>
          </a:p>
          <a:p>
            <a:r>
              <a:rPr dirty="0" lang="en-US" smtClean="0"/>
              <a:t>After execution, they then reflect on the intervention</a:t>
            </a:r>
          </a:p>
          <a:p>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40" name="Title 1"/>
          <p:cNvSpPr>
            <a:spLocks noGrp="1"/>
          </p:cNvSpPr>
          <p:nvPr>
            <p:ph type="title"/>
          </p:nvPr>
        </p:nvSpPr>
        <p:spPr/>
        <p:txBody>
          <a:bodyPr/>
          <a:p>
            <a:r>
              <a:rPr dirty="0" lang="en-US"/>
              <a:t>Problem solving skills cont;</a:t>
            </a:r>
          </a:p>
        </p:txBody>
      </p:sp>
      <p:sp>
        <p:nvSpPr>
          <p:cNvPr id="1048641" name="Content Placeholder 2"/>
          <p:cNvSpPr>
            <a:spLocks noGrp="1"/>
          </p:cNvSpPr>
          <p:nvPr>
            <p:ph idx="1"/>
          </p:nvPr>
        </p:nvSpPr>
        <p:spPr/>
        <p:txBody>
          <a:bodyPr/>
          <a:p>
            <a:pPr indent="-514350" marL="514350">
              <a:buNone/>
            </a:pPr>
            <a:r>
              <a:rPr b="1" dirty="0" lang="en-US"/>
              <a:t>3. Brainstorm alternatives- </a:t>
            </a:r>
            <a:r>
              <a:rPr dirty="0" lang="en-US"/>
              <a:t>this requires a careful balance of creativity and logical thinking. Compare all possible alternatives</a:t>
            </a:r>
          </a:p>
          <a:p>
            <a:pPr indent="-514350" marL="514350">
              <a:buNone/>
            </a:pPr>
            <a:r>
              <a:rPr b="1" dirty="0" lang="en-US"/>
              <a:t>4</a:t>
            </a:r>
            <a:r>
              <a:rPr dirty="0" lang="en-US"/>
              <a:t>. </a:t>
            </a:r>
            <a:r>
              <a:rPr b="1" dirty="0" lang="en-US"/>
              <a:t>Choose best strategy- </a:t>
            </a:r>
            <a:r>
              <a:rPr dirty="0" lang="en-US"/>
              <a:t>strong decision making is essential at this stage. After considering all your  options you must  select the best strategy for your problem and stick with your choice</a:t>
            </a:r>
          </a:p>
          <a:p>
            <a:pPr indent="-514350" marL="514350">
              <a:buNone/>
            </a:pPr>
            <a:r>
              <a:rPr b="1" dirty="0" lang="en-US"/>
              <a:t>5</a:t>
            </a:r>
            <a:r>
              <a:rPr dirty="0" lang="en-US"/>
              <a:t>. </a:t>
            </a:r>
            <a:r>
              <a:rPr b="1" dirty="0" lang="en-US"/>
              <a:t>Implement your solution-this </a:t>
            </a:r>
            <a:r>
              <a:rPr dirty="0" lang="en-US"/>
              <a:t>is the critical peak of the problem solving process. This is where you draw an action plan</a:t>
            </a:r>
          </a:p>
          <a:p>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42" name="Title 1"/>
          <p:cNvSpPr>
            <a:spLocks noGrp="1"/>
          </p:cNvSpPr>
          <p:nvPr>
            <p:ph type="title"/>
          </p:nvPr>
        </p:nvSpPr>
        <p:spPr/>
        <p:txBody>
          <a:bodyPr/>
          <a:p>
            <a:r>
              <a:rPr b="1" dirty="0" lang="en-US"/>
              <a:t>Principles of critical thinking</a:t>
            </a:r>
            <a:endParaRPr dirty="0" lang="en-US"/>
          </a:p>
        </p:txBody>
      </p:sp>
      <p:sp>
        <p:nvSpPr>
          <p:cNvPr id="1048643" name="Content Placeholder 2"/>
          <p:cNvSpPr>
            <a:spLocks noGrp="1"/>
          </p:cNvSpPr>
          <p:nvPr>
            <p:ph idx="1"/>
          </p:nvPr>
        </p:nvSpPr>
        <p:spPr/>
        <p:txBody>
          <a:bodyPr/>
          <a:p>
            <a:r>
              <a:rPr dirty="0" lang="en-US"/>
              <a:t>Problem solving may seem straight forward at first glance but there are other hidden facts that need to be addressed. Albert Einstein wrote ‘</a:t>
            </a:r>
            <a:r>
              <a:rPr dirty="0" i="1" lang="en-US"/>
              <a:t>you can never solve a problem on the level on which it was created</a:t>
            </a:r>
            <a:r>
              <a:rPr dirty="0" lang="en-US"/>
              <a:t>’</a:t>
            </a:r>
          </a:p>
          <a:p>
            <a:r>
              <a:rPr dirty="0" lang="en-US"/>
              <a:t>In early stages of problem solving, you need to have strong </a:t>
            </a:r>
            <a:r>
              <a:rPr b="1" dirty="0" lang="en-US"/>
              <a:t>observational skills  </a:t>
            </a:r>
            <a:r>
              <a:rPr dirty="0" lang="en-US"/>
              <a:t>rather than accepting issues at face value, you need to demonstrate lateral thinking and analytical abilities. This will help you to assess what’s going on and pinpoint the core cause of the issue</a:t>
            </a:r>
          </a:p>
          <a:p>
            <a:endParaRPr dirty="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44" name="Title 1"/>
          <p:cNvSpPr>
            <a:spLocks noGrp="1"/>
          </p:cNvSpPr>
          <p:nvPr>
            <p:ph type="title"/>
          </p:nvPr>
        </p:nvSpPr>
        <p:spPr/>
        <p:txBody>
          <a:bodyPr/>
          <a:p>
            <a:r>
              <a:rPr dirty="0" lang="en-US" smtClean="0"/>
              <a:t>Cont.</a:t>
            </a:r>
            <a:endParaRPr dirty="0" lang="en-US"/>
          </a:p>
        </p:txBody>
      </p:sp>
      <p:sp>
        <p:nvSpPr>
          <p:cNvPr id="1048645" name="Content Placeholder 2"/>
          <p:cNvSpPr>
            <a:spLocks noGrp="1"/>
          </p:cNvSpPr>
          <p:nvPr>
            <p:ph idx="1"/>
          </p:nvPr>
        </p:nvSpPr>
        <p:spPr/>
        <p:txBody>
          <a:bodyPr/>
          <a:p>
            <a:r>
              <a:rPr dirty="0" lang="en-US"/>
              <a:t>As you explore potential solutions, you must demonstrate </a:t>
            </a:r>
            <a:r>
              <a:rPr b="1" dirty="0" lang="en-US"/>
              <a:t>persistence</a:t>
            </a:r>
            <a:r>
              <a:rPr dirty="0" lang="en-US"/>
              <a:t>, finding the right approach to the issue by innovative  critical thinking</a:t>
            </a:r>
          </a:p>
          <a:p>
            <a:r>
              <a:rPr dirty="0" lang="en-US"/>
              <a:t>You must demonstrate </a:t>
            </a:r>
            <a:r>
              <a:rPr b="1" dirty="0" lang="en-US"/>
              <a:t>resilience </a:t>
            </a:r>
            <a:r>
              <a:rPr dirty="0" lang="en-US"/>
              <a:t>to withstand inevitable pushback from resistance to change</a:t>
            </a:r>
          </a:p>
          <a:p>
            <a:r>
              <a:rPr dirty="0" lang="en-US"/>
              <a:t>Both </a:t>
            </a:r>
            <a:r>
              <a:rPr b="1" dirty="0" lang="en-US"/>
              <a:t>communication </a:t>
            </a:r>
            <a:r>
              <a:rPr dirty="0" lang="en-US"/>
              <a:t>and </a:t>
            </a:r>
            <a:r>
              <a:rPr b="1" dirty="0" lang="en-US"/>
              <a:t>negotiation</a:t>
            </a:r>
            <a:r>
              <a:rPr dirty="0" lang="en-US"/>
              <a:t> are important at this point</a:t>
            </a:r>
          </a:p>
          <a:p>
            <a:r>
              <a:rPr dirty="0" lang="en-US"/>
              <a:t>Once you have implemented your solution, you will need to  utilize </a:t>
            </a:r>
            <a:r>
              <a:rPr b="1" dirty="0" lang="en-US"/>
              <a:t>critical thinking </a:t>
            </a:r>
            <a:r>
              <a:rPr dirty="0" lang="en-US"/>
              <a:t>and </a:t>
            </a:r>
            <a:r>
              <a:rPr b="1" dirty="0" lang="en-US"/>
              <a:t>attention to details skills </a:t>
            </a:r>
            <a:r>
              <a:rPr dirty="0" lang="en-US"/>
              <a:t>as you assess  the results and ensure that the problem is resolved successfully.</a:t>
            </a:r>
          </a:p>
          <a:p>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46" name="Title 1"/>
          <p:cNvSpPr>
            <a:spLocks noGrp="1"/>
          </p:cNvSpPr>
          <p:nvPr>
            <p:ph type="title"/>
          </p:nvPr>
        </p:nvSpPr>
        <p:spPr/>
        <p:txBody>
          <a:bodyPr/>
          <a:p>
            <a:r>
              <a:rPr b="1" dirty="0" lang="en-US"/>
              <a:t>Summary</a:t>
            </a:r>
            <a:endParaRPr dirty="0" lang="en-US"/>
          </a:p>
        </p:txBody>
      </p:sp>
      <p:sp>
        <p:nvSpPr>
          <p:cNvPr id="1048647" name="Content Placeholder 2"/>
          <p:cNvSpPr>
            <a:spLocks noGrp="1"/>
          </p:cNvSpPr>
          <p:nvPr>
            <p:ph idx="1"/>
          </p:nvPr>
        </p:nvSpPr>
        <p:spPr/>
        <p:txBody>
          <a:bodyPr/>
          <a:p>
            <a:r>
              <a:rPr dirty="0" lang="en-US"/>
              <a:t>Critical thinking is the intellectually disciplined process of actively,  and skillfully conceptualizing, applying, analyzing, synthesizing and or evaluating information gathered from ,or generated by observation, experience, reflection, reasoning or communication as a guide to belief and action.</a:t>
            </a:r>
          </a:p>
          <a:p>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48" name="Title 1"/>
          <p:cNvSpPr>
            <a:spLocks noGrp="1"/>
          </p:cNvSpPr>
          <p:nvPr>
            <p:ph type="title"/>
          </p:nvPr>
        </p:nvSpPr>
        <p:spPr/>
        <p:txBody>
          <a:bodyPr/>
          <a:p>
            <a:r>
              <a:rPr dirty="0" lang="en-US" smtClean="0">
                <a:solidFill>
                  <a:schemeClr val="accent2"/>
                </a:solidFill>
              </a:rPr>
              <a:t>     COUNSELLING</a:t>
            </a:r>
            <a:endParaRPr dirty="0" lang="en-US">
              <a:solidFill>
                <a:schemeClr val="accent2"/>
              </a:solidFill>
            </a:endParaRPr>
          </a:p>
        </p:txBody>
      </p:sp>
      <p:sp>
        <p:nvSpPr>
          <p:cNvPr id="1048649" name="Content Placeholder 2"/>
          <p:cNvSpPr>
            <a:spLocks noGrp="1"/>
          </p:cNvSpPr>
          <p:nvPr>
            <p:ph idx="1"/>
          </p:nvPr>
        </p:nvSpPr>
        <p:spPr/>
        <p:txBody>
          <a:bodyPr>
            <a:normAutofit/>
          </a:bodyPr>
          <a:p>
            <a:pPr indent="0" marL="0">
              <a:buNone/>
            </a:pPr>
            <a:r>
              <a:rPr dirty="0" lang="en-US" smtClean="0">
                <a:latin typeface="Times New Roman" pitchFamily="18" charset="0"/>
                <a:cs typeface="Times New Roman" pitchFamily="18" charset="0"/>
              </a:rPr>
              <a:t>     </a:t>
            </a:r>
            <a:r>
              <a:rPr dirty="0" sz="3200" lang="en-US" smtClean="0">
                <a:solidFill>
                  <a:srgbClr val="FF0000"/>
                </a:solidFill>
                <a:latin typeface="Times New Roman" pitchFamily="18" charset="0"/>
                <a:cs typeface="Times New Roman" pitchFamily="18" charset="0"/>
              </a:rPr>
              <a:t>OBJECTIVES</a:t>
            </a:r>
          </a:p>
          <a:p>
            <a:pPr>
              <a:buFont typeface="Wingdings" pitchFamily="2" charset="2"/>
              <a:buChar char="§"/>
            </a:pPr>
            <a:endParaRPr dirty="0" lang="en-US" smtClean="0">
              <a:latin typeface="Times New Roman" pitchFamily="18" charset="0"/>
              <a:cs typeface="Times New Roman" pitchFamily="18" charset="0"/>
            </a:endParaRPr>
          </a:p>
          <a:p>
            <a:pPr>
              <a:buFont typeface="Wingdings" pitchFamily="2" charset="2"/>
              <a:buChar char="§"/>
            </a:pPr>
            <a:r>
              <a:rPr dirty="0" lang="en-US" smtClean="0">
                <a:latin typeface="Times New Roman" pitchFamily="18" charset="0"/>
                <a:cs typeface="Times New Roman" pitchFamily="18" charset="0"/>
              </a:rPr>
              <a:t>Define </a:t>
            </a:r>
            <a:r>
              <a:rPr dirty="0" lang="en-US">
                <a:latin typeface="Times New Roman" pitchFamily="18" charset="0"/>
                <a:cs typeface="Times New Roman" pitchFamily="18" charset="0"/>
              </a:rPr>
              <a:t>counseling</a:t>
            </a:r>
          </a:p>
          <a:p>
            <a:pPr>
              <a:buFont typeface="Wingdings" pitchFamily="2" charset="2"/>
              <a:buChar char="§"/>
            </a:pPr>
            <a:r>
              <a:rPr dirty="0" lang="en-US">
                <a:latin typeface="Times New Roman" pitchFamily="18" charset="0"/>
                <a:cs typeface="Times New Roman" pitchFamily="18" charset="0"/>
              </a:rPr>
              <a:t>Discuss types of counseling</a:t>
            </a:r>
          </a:p>
          <a:p>
            <a:pPr>
              <a:buFont typeface="Wingdings" pitchFamily="2" charset="2"/>
              <a:buChar char="§"/>
            </a:pPr>
            <a:r>
              <a:rPr dirty="0" lang="en-US">
                <a:latin typeface="Times New Roman" pitchFamily="18" charset="0"/>
                <a:cs typeface="Times New Roman" pitchFamily="18" charset="0"/>
              </a:rPr>
              <a:t>Discuss the characteristics of counseling</a:t>
            </a:r>
          </a:p>
          <a:p>
            <a:pPr>
              <a:buFont typeface="Wingdings" pitchFamily="2" charset="2"/>
              <a:buChar char="§"/>
            </a:pPr>
            <a:r>
              <a:rPr dirty="0" lang="en-US">
                <a:latin typeface="Times New Roman" pitchFamily="18" charset="0"/>
                <a:cs typeface="Times New Roman" pitchFamily="18" charset="0"/>
              </a:rPr>
              <a:t>Discuss the barriers to effective counseling</a:t>
            </a:r>
          </a:p>
          <a:p>
            <a:pPr>
              <a:buFont typeface="Wingdings" pitchFamily="2" charset="2"/>
              <a:buChar char="§"/>
            </a:pPr>
            <a:r>
              <a:rPr dirty="0" lang="en-US">
                <a:latin typeface="Times New Roman" pitchFamily="18" charset="0"/>
                <a:cs typeface="Times New Roman" pitchFamily="18" charset="0"/>
              </a:rPr>
              <a:t>Discuss clients rights and ethical issues</a:t>
            </a:r>
          </a:p>
          <a:p>
            <a:pPr>
              <a:buFont typeface="Wingdings" pitchFamily="2" charset="2"/>
              <a:buChar char="§"/>
            </a:pPr>
            <a:r>
              <a:rPr dirty="0" lang="en-US">
                <a:latin typeface="Times New Roman" pitchFamily="18" charset="0"/>
                <a:cs typeface="Times New Roman" pitchFamily="18" charset="0"/>
              </a:rPr>
              <a:t>Discuss approaches used in counseling</a:t>
            </a:r>
          </a:p>
          <a:p>
            <a:pPr>
              <a:buFont typeface="Wingdings" pitchFamily="2" charset="2"/>
              <a:buChar char="§"/>
            </a:pPr>
            <a:endParaRPr dirty="0" lang="en-US">
              <a:latin typeface="Times New Roman" pitchFamily="18" charset="0"/>
              <a:cs typeface="Times New Roman" pitchFamily="18" charset="0"/>
            </a:endParaRPr>
          </a:p>
          <a:p>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50" name="Title 1"/>
          <p:cNvSpPr>
            <a:spLocks noGrp="1"/>
          </p:cNvSpPr>
          <p:nvPr>
            <p:ph type="title"/>
          </p:nvPr>
        </p:nvSpPr>
        <p:spPr/>
        <p:txBody>
          <a:bodyPr/>
          <a:p>
            <a:r>
              <a:rPr dirty="0" lang="en-US" smtClean="0">
                <a:solidFill>
                  <a:srgbClr val="FF0000"/>
                </a:solidFill>
              </a:rPr>
              <a:t>Counselling cont.</a:t>
            </a:r>
            <a:endParaRPr dirty="0" lang="en-US">
              <a:solidFill>
                <a:srgbClr val="FF0000"/>
              </a:solidFill>
            </a:endParaRPr>
          </a:p>
        </p:txBody>
      </p:sp>
      <p:sp>
        <p:nvSpPr>
          <p:cNvPr id="1048651" name="Content Placeholder 2"/>
          <p:cNvSpPr>
            <a:spLocks noGrp="1"/>
          </p:cNvSpPr>
          <p:nvPr>
            <p:ph idx="1"/>
          </p:nvPr>
        </p:nvSpPr>
        <p:spPr/>
        <p:txBody>
          <a:bodyPr>
            <a:normAutofit fontScale="90000" lnSpcReduction="20000"/>
          </a:bodyPr>
          <a:p>
            <a:r>
              <a:rPr dirty="0" lang="en-US"/>
              <a:t>Definition- Counselling is a helping process where one person explicitly and purposefully gives his time ,attention and skills to assist a client to explore the situation, identify and act upon solutions within the limitations of their given environment. </a:t>
            </a:r>
          </a:p>
          <a:p>
            <a:r>
              <a:rPr dirty="0" lang="en-US"/>
              <a:t>Its an enabling process designed to help an </a:t>
            </a:r>
            <a:r>
              <a:rPr dirty="0" lang="en-US" smtClean="0"/>
              <a:t>individual </a:t>
            </a:r>
            <a:r>
              <a:rPr dirty="0" lang="en-US"/>
              <a:t>with his life  and grow to greater maturity through learning to take responsibility and making decisions for himself.</a:t>
            </a:r>
          </a:p>
          <a:p>
            <a:endParaRPr dirty="0" lang="en-US"/>
          </a:p>
          <a:p>
            <a:r>
              <a:rPr dirty="0" lang="en-US"/>
              <a:t>It’s a helping relationship which includes:</a:t>
            </a:r>
          </a:p>
          <a:p>
            <a:pPr>
              <a:buFont typeface="Wingdings" panose="05000000000000000000" pitchFamily="2" charset="2"/>
              <a:buChar char="§"/>
            </a:pPr>
            <a:r>
              <a:rPr dirty="0" lang="en-US"/>
              <a:t>-Someone seeking help.</a:t>
            </a:r>
          </a:p>
          <a:p>
            <a:pPr>
              <a:buFont typeface="Wingdings" panose="05000000000000000000" pitchFamily="2" charset="2"/>
              <a:buChar char="§"/>
            </a:pPr>
            <a:r>
              <a:rPr dirty="0" lang="en-US"/>
              <a:t>Someone willing to help.</a:t>
            </a:r>
          </a:p>
          <a:p>
            <a:pPr>
              <a:buFont typeface="Wingdings" panose="05000000000000000000" pitchFamily="2" charset="2"/>
              <a:buChar char="§"/>
            </a:pPr>
            <a:r>
              <a:rPr dirty="0" lang="en-US"/>
              <a:t>Capable or trained to help.</a:t>
            </a:r>
          </a:p>
          <a:p>
            <a:pPr>
              <a:buFont typeface="Wingdings" panose="05000000000000000000" pitchFamily="2" charset="2"/>
              <a:buChar char="§"/>
            </a:pPr>
            <a:r>
              <a:rPr dirty="0" lang="en-US"/>
              <a:t>In a setting that permits help to be given and received.</a:t>
            </a:r>
          </a:p>
          <a:p>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52" name="Title 1"/>
          <p:cNvSpPr>
            <a:spLocks noGrp="1"/>
          </p:cNvSpPr>
          <p:nvPr>
            <p:ph type="title"/>
          </p:nvPr>
        </p:nvSpPr>
        <p:spPr/>
        <p:txBody>
          <a:bodyPr/>
          <a:p>
            <a:r>
              <a:rPr dirty="0" lang="en-US" smtClean="0">
                <a:solidFill>
                  <a:schemeClr val="accent2"/>
                </a:solidFill>
              </a:rPr>
              <a:t>COUNSELLING IS NOT</a:t>
            </a:r>
            <a:endParaRPr dirty="0" lang="en-US">
              <a:solidFill>
                <a:schemeClr val="accent2"/>
              </a:solidFill>
            </a:endParaRPr>
          </a:p>
        </p:txBody>
      </p:sp>
      <p:sp>
        <p:nvSpPr>
          <p:cNvPr id="1048653" name="Content Placeholder 2"/>
          <p:cNvSpPr>
            <a:spLocks noGrp="1"/>
          </p:cNvSpPr>
          <p:nvPr>
            <p:ph idx="1"/>
          </p:nvPr>
        </p:nvSpPr>
        <p:spPr/>
        <p:txBody>
          <a:bodyPr/>
          <a:p>
            <a:r>
              <a:rPr dirty="0" lang="en-US" smtClean="0"/>
              <a:t>Giving information</a:t>
            </a:r>
          </a:p>
          <a:p>
            <a:r>
              <a:rPr dirty="0" lang="en-US" smtClean="0"/>
              <a:t>Giving advice.</a:t>
            </a:r>
          </a:p>
          <a:p>
            <a:r>
              <a:rPr dirty="0" lang="en-US" smtClean="0"/>
              <a:t>Persuading, threatening, or compelling without use of physical force.</a:t>
            </a:r>
          </a:p>
          <a:p>
            <a:r>
              <a:rPr dirty="0" lang="en-US" smtClean="0"/>
              <a:t>Counselling is not selection and assignment of  individuals to jobs.</a:t>
            </a:r>
          </a:p>
          <a:p>
            <a:r>
              <a:rPr dirty="0" lang="en-US" smtClean="0"/>
              <a:t>Counselling is not interviewing.</a:t>
            </a:r>
          </a:p>
          <a:p>
            <a:r>
              <a:rPr dirty="0" lang="en-US" smtClean="0"/>
              <a:t>Giving solutions.</a:t>
            </a:r>
          </a:p>
          <a:p>
            <a:r>
              <a:rPr dirty="0" lang="en-US" smtClean="0"/>
              <a:t>Getting emotionally involved.</a:t>
            </a:r>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54" name="Title 1"/>
          <p:cNvSpPr>
            <a:spLocks noGrp="1"/>
          </p:cNvSpPr>
          <p:nvPr>
            <p:ph type="title"/>
          </p:nvPr>
        </p:nvSpPr>
        <p:spPr/>
        <p:txBody>
          <a:bodyPr/>
          <a:p>
            <a:r>
              <a:rPr dirty="0" lang="en-US" smtClean="0">
                <a:solidFill>
                  <a:schemeClr val="accent1">
                    <a:lumMod val="60000"/>
                    <a:lumOff val="40000"/>
                  </a:schemeClr>
                </a:solidFill>
              </a:rPr>
              <a:t>Scope of counselling services</a:t>
            </a:r>
            <a:endParaRPr dirty="0" lang="en-US">
              <a:solidFill>
                <a:schemeClr val="accent1">
                  <a:lumMod val="60000"/>
                  <a:lumOff val="40000"/>
                </a:schemeClr>
              </a:solidFill>
            </a:endParaRPr>
          </a:p>
        </p:txBody>
      </p:sp>
      <p:sp>
        <p:nvSpPr>
          <p:cNvPr id="1048655" name="Content Placeholder 2"/>
          <p:cNvSpPr>
            <a:spLocks noGrp="1"/>
          </p:cNvSpPr>
          <p:nvPr>
            <p:ph idx="1"/>
          </p:nvPr>
        </p:nvSpPr>
        <p:spPr/>
        <p:txBody>
          <a:bodyPr>
            <a:normAutofit fontScale="95000" lnSpcReduction="20000"/>
          </a:bodyPr>
          <a:p>
            <a:r>
              <a:rPr dirty="0" lang="en-US" smtClean="0"/>
              <a:t>Help in selection of educational courses, profitable occupation, job placement.</a:t>
            </a:r>
          </a:p>
          <a:p>
            <a:r>
              <a:rPr dirty="0" lang="en-US" smtClean="0"/>
              <a:t>Maintenance of mental health.</a:t>
            </a:r>
          </a:p>
          <a:p>
            <a:r>
              <a:rPr dirty="0" lang="en-US" smtClean="0"/>
              <a:t>Improvement of study skills.</a:t>
            </a:r>
          </a:p>
          <a:p>
            <a:r>
              <a:rPr dirty="0" lang="en-US" smtClean="0"/>
              <a:t>Help individuals reach their maximum efficiency or potential.</a:t>
            </a:r>
          </a:p>
          <a:p>
            <a:r>
              <a:rPr dirty="0" lang="en-US" smtClean="0"/>
              <a:t>Handling discipline cases.</a:t>
            </a:r>
          </a:p>
          <a:p>
            <a:r>
              <a:rPr dirty="0" lang="en-US" smtClean="0"/>
              <a:t>Helping student choose vocational objectives</a:t>
            </a:r>
          </a:p>
          <a:p>
            <a:r>
              <a:rPr dirty="0" lang="en-US" smtClean="0"/>
              <a:t>Concern about academic progress.</a:t>
            </a:r>
          </a:p>
          <a:p>
            <a:r>
              <a:rPr dirty="0" lang="en-US" smtClean="0"/>
              <a:t>Problems of the family ,social, personal, moral, marital and many more.</a:t>
            </a:r>
          </a:p>
          <a:p>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56" name="Title 1"/>
          <p:cNvSpPr>
            <a:spLocks noGrp="1"/>
          </p:cNvSpPr>
          <p:nvPr>
            <p:ph type="title"/>
          </p:nvPr>
        </p:nvSpPr>
        <p:spPr/>
        <p:txBody>
          <a:bodyPr/>
          <a:p>
            <a:r>
              <a:rPr dirty="0" lang="en-US" smtClean="0">
                <a:solidFill>
                  <a:schemeClr val="accent1">
                    <a:lumMod val="60000"/>
                    <a:lumOff val="40000"/>
                  </a:schemeClr>
                </a:solidFill>
              </a:rPr>
              <a:t>Counseling cont.</a:t>
            </a:r>
            <a:endParaRPr dirty="0" lang="en-US">
              <a:solidFill>
                <a:schemeClr val="accent1">
                  <a:lumMod val="60000"/>
                  <a:lumOff val="40000"/>
                </a:schemeClr>
              </a:solidFill>
            </a:endParaRPr>
          </a:p>
        </p:txBody>
      </p:sp>
      <p:sp>
        <p:nvSpPr>
          <p:cNvPr id="1048657" name="Content Placeholder 2"/>
          <p:cNvSpPr>
            <a:spLocks noGrp="1"/>
          </p:cNvSpPr>
          <p:nvPr>
            <p:ph idx="1"/>
          </p:nvPr>
        </p:nvSpPr>
        <p:spPr/>
        <p:txBody>
          <a:bodyPr/>
          <a:p>
            <a:r>
              <a:rPr dirty="0" lang="en-US" smtClean="0"/>
              <a:t>Involves counselor and counselee.</a:t>
            </a:r>
          </a:p>
          <a:p>
            <a:r>
              <a:rPr dirty="0" lang="en-US" smtClean="0"/>
              <a:t>Avoid judgmental incidences.</a:t>
            </a:r>
          </a:p>
          <a:p>
            <a:r>
              <a:rPr dirty="0" lang="en-US" smtClean="0"/>
              <a:t>One should not give solutions but help the client make choices.</a:t>
            </a:r>
          </a:p>
          <a:p>
            <a:r>
              <a:rPr dirty="0" lang="en-US" smtClean="0"/>
              <a:t>Don’t get emotionally involved.</a:t>
            </a:r>
          </a:p>
          <a:p>
            <a:r>
              <a:rPr dirty="0" lang="en-US" smtClean="0"/>
              <a:t>Solving a clients problems makes him have more problems. </a:t>
            </a:r>
          </a:p>
          <a:p>
            <a:r>
              <a:rPr dirty="0" lang="en-US" smtClean="0"/>
              <a:t>Don’t make yourself a reference.</a:t>
            </a:r>
          </a:p>
          <a:p>
            <a:r>
              <a:rPr dirty="0" lang="en-US" smtClean="0"/>
              <a:t>Don’t judge your clients problems from your own point of view.</a:t>
            </a:r>
          </a:p>
          <a:p>
            <a:r>
              <a:rPr dirty="0" lang="en-US" smtClean="0"/>
              <a:t>Counselling is a psychotherapy.</a:t>
            </a:r>
          </a:p>
          <a:p>
            <a:endParaRPr dirty="0" lang="en-US" smtClean="0"/>
          </a:p>
          <a:p>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58" name="Title 1"/>
          <p:cNvSpPr>
            <a:spLocks noGrp="1"/>
          </p:cNvSpPr>
          <p:nvPr>
            <p:ph type="title"/>
          </p:nvPr>
        </p:nvSpPr>
        <p:spPr/>
        <p:txBody>
          <a:bodyPr/>
          <a:p>
            <a:r>
              <a:rPr dirty="0" lang="en-US"/>
              <a:t>The purpose of counseling</a:t>
            </a:r>
          </a:p>
        </p:txBody>
      </p:sp>
      <p:sp>
        <p:nvSpPr>
          <p:cNvPr id="1048659" name="Content Placeholder 2"/>
          <p:cNvSpPr>
            <a:spLocks noGrp="1"/>
          </p:cNvSpPr>
          <p:nvPr>
            <p:ph idx="1"/>
          </p:nvPr>
        </p:nvSpPr>
        <p:spPr/>
        <p:txBody>
          <a:bodyPr/>
          <a:p>
            <a:r>
              <a:rPr dirty="0" lang="en-US">
                <a:latin typeface="Times New Roman" pitchFamily="18" charset="0"/>
                <a:cs typeface="Times New Roman" pitchFamily="18" charset="0"/>
              </a:rPr>
              <a:t>To help them understand the problems they are experiencing, find answers and coping mechanisms</a:t>
            </a:r>
          </a:p>
          <a:p>
            <a:r>
              <a:rPr dirty="0" lang="en-US">
                <a:latin typeface="Times New Roman" pitchFamily="18" charset="0"/>
                <a:cs typeface="Times New Roman" pitchFamily="18" charset="0"/>
              </a:rPr>
              <a:t>Give them information they are lacking to solve problems</a:t>
            </a:r>
          </a:p>
          <a:p>
            <a:r>
              <a:rPr dirty="0" lang="en-US">
                <a:latin typeface="Times New Roman" pitchFamily="18" charset="0"/>
                <a:cs typeface="Times New Roman" pitchFamily="18" charset="0"/>
              </a:rPr>
              <a:t>Assist them to understand alternative approaches to solving the problems facing them</a:t>
            </a:r>
          </a:p>
          <a:p>
            <a:r>
              <a:rPr dirty="0" lang="en-US">
                <a:latin typeface="Times New Roman" pitchFamily="18" charset="0"/>
                <a:cs typeface="Times New Roman" pitchFamily="18" charset="0"/>
              </a:rPr>
              <a:t>Assist others who may be having similar problems</a:t>
            </a:r>
          </a:p>
          <a:p>
            <a:r>
              <a:rPr dirty="0" lang="en-US">
                <a:latin typeface="Times New Roman" pitchFamily="18" charset="0"/>
                <a:cs typeface="Times New Roman" pitchFamily="18" charset="0"/>
              </a:rPr>
              <a:t>Help them explore the problems and clarify conflicting issues</a:t>
            </a:r>
          </a:p>
          <a:p>
            <a:r>
              <a:rPr dirty="0" lang="en-US">
                <a:latin typeface="Times New Roman" pitchFamily="18" charset="0"/>
                <a:cs typeface="Times New Roman" pitchFamily="18" charset="0"/>
              </a:rPr>
              <a:t>Assist them to adjust to the problem or find better ways of coping/living with the problem</a:t>
            </a:r>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08" name="Title 1"/>
          <p:cNvSpPr>
            <a:spLocks noGrp="1"/>
          </p:cNvSpPr>
          <p:nvPr>
            <p:ph type="title"/>
          </p:nvPr>
        </p:nvSpPr>
        <p:spPr/>
        <p:txBody>
          <a:bodyPr/>
          <a:p>
            <a:r>
              <a:rPr b="1" dirty="0" lang="en-US"/>
              <a:t>Definition of critical thinking</a:t>
            </a:r>
            <a:endParaRPr dirty="0" lang="en-US"/>
          </a:p>
        </p:txBody>
      </p:sp>
      <p:sp>
        <p:nvSpPr>
          <p:cNvPr id="1048609" name="Content Placeholder 2"/>
          <p:cNvSpPr>
            <a:spLocks noGrp="1"/>
          </p:cNvSpPr>
          <p:nvPr>
            <p:ph idx="1"/>
          </p:nvPr>
        </p:nvSpPr>
        <p:spPr/>
        <p:txBody>
          <a:bodyPr/>
          <a:p>
            <a:r>
              <a:rPr dirty="0" lang="en-US"/>
              <a:t>It is the ability to think clearly, rationally about what to do or what to believe. It includes the ability to engage in reflective independent thinking</a:t>
            </a:r>
          </a:p>
          <a:p>
            <a:r>
              <a:rPr dirty="0" lang="en-US"/>
              <a:t>It is the analysis of the thought, the assessment of the thought, the dispositions of the thought</a:t>
            </a:r>
          </a:p>
          <a:p>
            <a:r>
              <a:rPr dirty="0" lang="en-US"/>
              <a:t>It is self guided, self disciplined thinking which attempts to reason at the highest level of quality in a fair minded way.</a:t>
            </a:r>
          </a:p>
          <a:p>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60" name="Title 1"/>
          <p:cNvSpPr>
            <a:spLocks noGrp="1"/>
          </p:cNvSpPr>
          <p:nvPr>
            <p:ph type="title"/>
          </p:nvPr>
        </p:nvSpPr>
        <p:spPr/>
        <p:txBody>
          <a:bodyPr/>
          <a:p>
            <a:r>
              <a:rPr dirty="0" lang="en-US"/>
              <a:t>Types of counseling</a:t>
            </a:r>
          </a:p>
        </p:txBody>
      </p:sp>
      <p:sp>
        <p:nvSpPr>
          <p:cNvPr id="1048661" name="Content Placeholder 2"/>
          <p:cNvSpPr>
            <a:spLocks noGrp="1"/>
          </p:cNvSpPr>
          <p:nvPr>
            <p:ph idx="1"/>
          </p:nvPr>
        </p:nvSpPr>
        <p:spPr/>
        <p:txBody>
          <a:bodyPr/>
          <a:p>
            <a:r>
              <a:rPr dirty="0" lang="en-US">
                <a:latin typeface="Times New Roman" pitchFamily="18" charset="0"/>
                <a:cs typeface="Times New Roman" pitchFamily="18" charset="0"/>
              </a:rPr>
              <a:t>Formal – provided by professionals trained in counseling e.g. professional counselors, psychologists, social workers and church ministers</a:t>
            </a:r>
          </a:p>
          <a:p>
            <a:pPr>
              <a:buNone/>
            </a:pPr>
            <a:r>
              <a:rPr dirty="0" lang="en-US">
                <a:latin typeface="Times New Roman" pitchFamily="18" charset="0"/>
                <a:cs typeface="Times New Roman" pitchFamily="18" charset="0"/>
              </a:rPr>
              <a:t> </a:t>
            </a:r>
          </a:p>
          <a:p>
            <a:r>
              <a:rPr dirty="0" lang="en-US">
                <a:latin typeface="Times New Roman" pitchFamily="18" charset="0"/>
                <a:cs typeface="Times New Roman" pitchFamily="18" charset="0"/>
              </a:rPr>
              <a:t>Informal- provided by people and other professionals not trained in counseling e.g. nurses, doctors, teachers, lawyers and parents</a:t>
            </a:r>
          </a:p>
          <a:p>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62" name="Title 1"/>
          <p:cNvSpPr>
            <a:spLocks noGrp="1"/>
          </p:cNvSpPr>
          <p:nvPr>
            <p:ph type="title"/>
          </p:nvPr>
        </p:nvSpPr>
        <p:spPr/>
        <p:txBody>
          <a:bodyPr/>
          <a:p>
            <a:r>
              <a:rPr dirty="0" lang="en-US"/>
              <a:t>Forms of counseling</a:t>
            </a:r>
          </a:p>
        </p:txBody>
      </p:sp>
      <p:sp>
        <p:nvSpPr>
          <p:cNvPr id="1048663" name="Content Placeholder 2"/>
          <p:cNvSpPr>
            <a:spLocks noGrp="1"/>
          </p:cNvSpPr>
          <p:nvPr>
            <p:ph idx="1"/>
          </p:nvPr>
        </p:nvSpPr>
        <p:spPr/>
        <p:txBody>
          <a:bodyPr/>
          <a:p>
            <a:r>
              <a:rPr dirty="0" lang="en-US">
                <a:latin typeface="Times New Roman" pitchFamily="18" charset="0"/>
                <a:cs typeface="Times New Roman" pitchFamily="18" charset="0"/>
              </a:rPr>
              <a:t>Individual counseling- involves counselor with one person</a:t>
            </a:r>
          </a:p>
          <a:p>
            <a:r>
              <a:rPr dirty="0" lang="en-US">
                <a:latin typeface="Times New Roman" pitchFamily="18" charset="0"/>
                <a:cs typeface="Times New Roman" pitchFamily="18" charset="0"/>
              </a:rPr>
              <a:t>Marital counseling- counselor with married couples. Helps them understand their problems and find solutions to their problems. Both partners must be available during counseling sessions</a:t>
            </a:r>
          </a:p>
          <a:p>
            <a:r>
              <a:rPr dirty="0" lang="en-US">
                <a:latin typeface="Times New Roman" pitchFamily="18" charset="0"/>
                <a:cs typeface="Times New Roman" pitchFamily="18" charset="0"/>
              </a:rPr>
              <a:t>Family counseling- counselor working with more than 2 members of a family at any given session, family counseling focuses on family issues and is conducted when all the family members concerned are present</a:t>
            </a:r>
          </a:p>
          <a:p>
            <a:endParaRPr dirty="0"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64" name="Title 1"/>
          <p:cNvSpPr>
            <a:spLocks noGrp="1"/>
          </p:cNvSpPr>
          <p:nvPr>
            <p:ph type="title"/>
          </p:nvPr>
        </p:nvSpPr>
        <p:spPr/>
        <p:txBody>
          <a:bodyPr/>
          <a:p>
            <a:r>
              <a:rPr dirty="0" lang="en-US"/>
              <a:t>Forms of counseling cont;-</a:t>
            </a:r>
          </a:p>
        </p:txBody>
      </p:sp>
      <p:sp>
        <p:nvSpPr>
          <p:cNvPr id="1048665" name="Content Placeholder 2"/>
          <p:cNvSpPr>
            <a:spLocks noGrp="1"/>
          </p:cNvSpPr>
          <p:nvPr>
            <p:ph idx="1"/>
          </p:nvPr>
        </p:nvSpPr>
        <p:spPr/>
        <p:txBody>
          <a:bodyPr/>
          <a:p>
            <a:r>
              <a:rPr dirty="0" lang="en-US">
                <a:latin typeface="Times New Roman" pitchFamily="18" charset="0"/>
                <a:cs typeface="Times New Roman" pitchFamily="18" charset="0"/>
              </a:rPr>
              <a:t>Student counseling;- concerned with helping the student to solve his problems pertaining to education</a:t>
            </a:r>
          </a:p>
          <a:p>
            <a:r>
              <a:rPr dirty="0" lang="en-US">
                <a:latin typeface="Times New Roman" pitchFamily="18" charset="0"/>
                <a:cs typeface="Times New Roman" pitchFamily="18" charset="0"/>
              </a:rPr>
              <a:t>Group counseling;- working to help people where peer group values are more important e.g. adolescents</a:t>
            </a:r>
          </a:p>
          <a:p>
            <a:r>
              <a:rPr dirty="0" lang="en-US">
                <a:latin typeface="Times New Roman" pitchFamily="18" charset="0"/>
                <a:cs typeface="Times New Roman" pitchFamily="18" charset="0"/>
              </a:rPr>
              <a:t>Behavioral counseling;- counseling to change specific and particular behavior and treat the behavioral disorders based on learning by ‘conditioning’</a:t>
            </a:r>
          </a:p>
          <a:p>
            <a:r>
              <a:rPr dirty="0" lang="en-US">
                <a:latin typeface="Times New Roman" pitchFamily="18" charset="0"/>
                <a:cs typeface="Times New Roman" pitchFamily="18" charset="0"/>
              </a:rPr>
              <a:t>Dietary counseling- about diet and nutritional needs</a:t>
            </a:r>
          </a:p>
          <a:p>
            <a:r>
              <a:rPr dirty="0" lang="en-US">
                <a:latin typeface="Times New Roman" pitchFamily="18" charset="0"/>
                <a:cs typeface="Times New Roman" pitchFamily="18" charset="0"/>
              </a:rPr>
              <a:t>Bereavement counseling;- helps on working through the phases of grief. It combines an opportunity for emotional release including the expression of despair and anger</a:t>
            </a:r>
          </a:p>
          <a:p>
            <a:endParaRPr dirty="0" lang="en-US"/>
          </a:p>
          <a:p>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66" name="Title 1"/>
          <p:cNvSpPr>
            <a:spLocks noGrp="1"/>
          </p:cNvSpPr>
          <p:nvPr>
            <p:ph type="title"/>
          </p:nvPr>
        </p:nvSpPr>
        <p:spPr/>
        <p:txBody>
          <a:bodyPr/>
          <a:p>
            <a:r>
              <a:rPr dirty="0" lang="en-US"/>
              <a:t>Forms of counseling cont;-</a:t>
            </a:r>
          </a:p>
        </p:txBody>
      </p:sp>
      <p:sp>
        <p:nvSpPr>
          <p:cNvPr id="1048667" name="Content Placeholder 2"/>
          <p:cNvSpPr>
            <a:spLocks noGrp="1"/>
          </p:cNvSpPr>
          <p:nvPr>
            <p:ph idx="1"/>
          </p:nvPr>
        </p:nvSpPr>
        <p:spPr/>
        <p:txBody>
          <a:bodyPr/>
          <a:p>
            <a:pPr>
              <a:buFont typeface="Wingdings" pitchFamily="2" charset="2"/>
              <a:buChar char="§"/>
            </a:pPr>
            <a:r>
              <a:rPr dirty="0" lang="en-US">
                <a:latin typeface="Times New Roman" pitchFamily="18" charset="0"/>
                <a:cs typeface="Times New Roman" pitchFamily="18" charset="0"/>
              </a:rPr>
              <a:t>Special group counseling- any group of people requiring counseling to enable them adjust better in their life e.g.</a:t>
            </a:r>
          </a:p>
          <a:p>
            <a:pPr>
              <a:buFont typeface="Wingdings" pitchFamily="2" charset="2"/>
              <a:buChar char="ü"/>
            </a:pPr>
            <a:endParaRPr dirty="0" lang="en-US">
              <a:latin typeface="Times New Roman" pitchFamily="18" charset="0"/>
              <a:cs typeface="Times New Roman" pitchFamily="18" charset="0"/>
            </a:endParaRPr>
          </a:p>
          <a:p>
            <a:pPr>
              <a:buFont typeface="Wingdings" pitchFamily="2" charset="2"/>
              <a:buChar char="ü"/>
            </a:pPr>
            <a:r>
              <a:rPr dirty="0" lang="en-US">
                <a:latin typeface="Times New Roman" pitchFamily="18" charset="0"/>
                <a:cs typeface="Times New Roman" pitchFamily="18" charset="0"/>
              </a:rPr>
              <a:t> drugs and substance abusers</a:t>
            </a:r>
          </a:p>
          <a:p>
            <a:pPr>
              <a:buFont typeface="Wingdings" pitchFamily="2" charset="2"/>
              <a:buChar char="ü"/>
            </a:pPr>
            <a:r>
              <a:rPr dirty="0" lang="en-US">
                <a:latin typeface="Times New Roman" pitchFamily="18" charset="0"/>
                <a:cs typeface="Times New Roman" pitchFamily="18" charset="0"/>
              </a:rPr>
              <a:t> rape victims and abusers</a:t>
            </a:r>
          </a:p>
          <a:p>
            <a:pPr>
              <a:buFont typeface="Wingdings" pitchFamily="2" charset="2"/>
              <a:buChar char="ü"/>
            </a:pPr>
            <a:r>
              <a:rPr dirty="0" lang="en-US">
                <a:latin typeface="Times New Roman" pitchFamily="18" charset="0"/>
                <a:cs typeface="Times New Roman" pitchFamily="18" charset="0"/>
              </a:rPr>
              <a:t> HIV/AIDs infected and affected people</a:t>
            </a:r>
          </a:p>
          <a:p>
            <a:pPr>
              <a:buFont typeface="Wingdings" pitchFamily="2" charset="2"/>
              <a:buChar char="ü"/>
            </a:pPr>
            <a:r>
              <a:rPr dirty="0" lang="en-US">
                <a:latin typeface="Times New Roman" pitchFamily="18" charset="0"/>
                <a:cs typeface="Times New Roman" pitchFamily="18" charset="0"/>
              </a:rPr>
              <a:t> terminally ill people of all categories</a:t>
            </a:r>
          </a:p>
          <a:p>
            <a:pPr>
              <a:buFont typeface="Wingdings" pitchFamily="2" charset="2"/>
              <a:buChar char="ü"/>
            </a:pPr>
            <a:r>
              <a:rPr dirty="0" lang="en-US">
                <a:latin typeface="Times New Roman" pitchFamily="18" charset="0"/>
                <a:cs typeface="Times New Roman" pitchFamily="18" charset="0"/>
              </a:rPr>
              <a:t> families/ individuals with handicapped persons/ blind/ deaf and or retarded persons</a:t>
            </a:r>
          </a:p>
          <a:p>
            <a:endParaRPr dirty="0" lang="en-US"/>
          </a:p>
          <a:p>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68" name="Title 1"/>
          <p:cNvSpPr>
            <a:spLocks noGrp="1"/>
          </p:cNvSpPr>
          <p:nvPr>
            <p:ph type="title"/>
          </p:nvPr>
        </p:nvSpPr>
        <p:spPr/>
        <p:txBody>
          <a:bodyPr/>
          <a:p>
            <a:r>
              <a:rPr dirty="0" lang="en-US" smtClean="0"/>
              <a:t>Special group counselling cont.</a:t>
            </a:r>
            <a:endParaRPr dirty="0" lang="en-US"/>
          </a:p>
        </p:txBody>
      </p:sp>
      <p:sp>
        <p:nvSpPr>
          <p:cNvPr id="1048669" name="Content Placeholder 2"/>
          <p:cNvSpPr>
            <a:spLocks noGrp="1"/>
          </p:cNvSpPr>
          <p:nvPr>
            <p:ph idx="1"/>
          </p:nvPr>
        </p:nvSpPr>
        <p:spPr/>
        <p:txBody>
          <a:bodyPr/>
          <a:p>
            <a:pPr>
              <a:buFont typeface="Wingdings" pitchFamily="2" charset="2"/>
              <a:buChar char="ü"/>
            </a:pPr>
            <a:r>
              <a:rPr dirty="0" lang="en-US">
                <a:latin typeface="Times New Roman" pitchFamily="18" charset="0"/>
                <a:cs typeface="Times New Roman" pitchFamily="18" charset="0"/>
              </a:rPr>
              <a:t>divorce/ separated/marital or family disputes</a:t>
            </a:r>
          </a:p>
          <a:p>
            <a:pPr>
              <a:buFont typeface="Wingdings" pitchFamily="2" charset="2"/>
              <a:buChar char="ü"/>
            </a:pPr>
            <a:r>
              <a:rPr dirty="0" lang="en-US">
                <a:latin typeface="Times New Roman" pitchFamily="18" charset="0"/>
                <a:cs typeface="Times New Roman" pitchFamily="18" charset="0"/>
              </a:rPr>
              <a:t> those who need abortion or have procured abortion</a:t>
            </a:r>
          </a:p>
          <a:p>
            <a:pPr>
              <a:buFont typeface="Wingdings" pitchFamily="2" charset="2"/>
              <a:buChar char="ü"/>
            </a:pPr>
            <a:r>
              <a:rPr dirty="0" lang="en-US">
                <a:latin typeface="Times New Roman" pitchFamily="18" charset="0"/>
                <a:cs typeface="Times New Roman" pitchFamily="18" charset="0"/>
              </a:rPr>
              <a:t>  those with sex difficulties/ impotence, reproductive health and family planning assistance</a:t>
            </a:r>
          </a:p>
          <a:p>
            <a:pPr>
              <a:buFont typeface="Wingdings" pitchFamily="2" charset="2"/>
              <a:buChar char="ü"/>
            </a:pPr>
            <a:r>
              <a:rPr dirty="0" lang="en-US">
                <a:latin typeface="Times New Roman" pitchFamily="18" charset="0"/>
                <a:cs typeface="Times New Roman" pitchFamily="18" charset="0"/>
              </a:rPr>
              <a:t>  retirees, </a:t>
            </a:r>
            <a:r>
              <a:rPr dirty="0" lang="en-US" smtClean="0">
                <a:latin typeface="Times New Roman" pitchFamily="18" charset="0"/>
                <a:cs typeface="Times New Roman" pitchFamily="18" charset="0"/>
              </a:rPr>
              <a:t>retrenchies.</a:t>
            </a:r>
            <a:endParaRPr dirty="0" lang="en-US"/>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70" name="Title 1"/>
          <p:cNvSpPr>
            <a:spLocks noGrp="1"/>
          </p:cNvSpPr>
          <p:nvPr>
            <p:ph type="title"/>
          </p:nvPr>
        </p:nvSpPr>
        <p:spPr>
          <a:xfrm>
            <a:off x="773432" y="406419"/>
            <a:ext cx="9404723" cy="1400530"/>
          </a:xfrm>
        </p:spPr>
        <p:txBody>
          <a:bodyPr/>
          <a:p>
            <a:r>
              <a:rPr dirty="0" lang="en-US" smtClean="0">
                <a:solidFill>
                  <a:schemeClr val="accent1">
                    <a:lumMod val="60000"/>
                    <a:lumOff val="40000"/>
                  </a:schemeClr>
                </a:solidFill>
              </a:rPr>
              <a:t>Various counselling Approaches.</a:t>
            </a:r>
            <a:endParaRPr dirty="0" lang="en-US">
              <a:solidFill>
                <a:schemeClr val="accent1">
                  <a:lumMod val="60000"/>
                  <a:lumOff val="40000"/>
                </a:schemeClr>
              </a:solidFill>
            </a:endParaRPr>
          </a:p>
        </p:txBody>
      </p:sp>
      <p:sp>
        <p:nvSpPr>
          <p:cNvPr id="1048671" name="Content Placeholder 2"/>
          <p:cNvSpPr>
            <a:spLocks noGrp="1"/>
          </p:cNvSpPr>
          <p:nvPr>
            <p:ph idx="1"/>
          </p:nvPr>
        </p:nvSpPr>
        <p:spPr>
          <a:xfrm>
            <a:off x="1002522" y="2006620"/>
            <a:ext cx="8946541" cy="4195481"/>
          </a:xfrm>
        </p:spPr>
        <p:txBody>
          <a:bodyPr>
            <a:normAutofit fontScale="95000" lnSpcReduction="20000"/>
          </a:bodyPr>
          <a:p>
            <a:r>
              <a:rPr dirty="0" lang="en-US" smtClean="0"/>
              <a:t>Psychoanalytic approach</a:t>
            </a:r>
          </a:p>
          <a:p>
            <a:r>
              <a:rPr dirty="0" lang="en-US" smtClean="0"/>
              <a:t>Humanistic approach.</a:t>
            </a:r>
          </a:p>
          <a:p>
            <a:r>
              <a:rPr dirty="0" lang="en-US" smtClean="0"/>
              <a:t>Behavioral approach.</a:t>
            </a:r>
          </a:p>
          <a:p>
            <a:r>
              <a:rPr dirty="0" lang="en-US" smtClean="0"/>
              <a:t>Client centered approach.</a:t>
            </a:r>
          </a:p>
          <a:p>
            <a:endParaRPr dirty="0" lang="en-US"/>
          </a:p>
          <a:p>
            <a:pPr indent="0" marL="0">
              <a:buNone/>
            </a:pPr>
            <a:r>
              <a:rPr dirty="0" lang="en-US" smtClean="0">
                <a:solidFill>
                  <a:schemeClr val="accent1">
                    <a:lumMod val="60000"/>
                    <a:lumOff val="40000"/>
                  </a:schemeClr>
                </a:solidFill>
              </a:rPr>
              <a:t>ROLES OF A COUNSELLOR.</a:t>
            </a:r>
          </a:p>
          <a:p>
            <a:pPr>
              <a:buFont typeface="Arial" panose="020B0604020202020204" pitchFamily="34" charset="0"/>
              <a:buChar char="•"/>
            </a:pPr>
            <a:r>
              <a:rPr dirty="0" lang="en-US" smtClean="0"/>
              <a:t>Help in behavior change.</a:t>
            </a:r>
          </a:p>
          <a:p>
            <a:pPr>
              <a:buFont typeface="Arial" panose="020B0604020202020204" pitchFamily="34" charset="0"/>
              <a:buChar char="•"/>
            </a:pPr>
            <a:r>
              <a:rPr dirty="0" lang="en-US" smtClean="0"/>
              <a:t>Help the client explore and bring out their feelings.</a:t>
            </a:r>
          </a:p>
          <a:p>
            <a:pPr>
              <a:buFont typeface="Arial" panose="020B0604020202020204" pitchFamily="34" charset="0"/>
              <a:buChar char="•"/>
            </a:pPr>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72" name="Title 1"/>
          <p:cNvSpPr>
            <a:spLocks noGrp="1"/>
          </p:cNvSpPr>
          <p:nvPr>
            <p:ph type="title"/>
          </p:nvPr>
        </p:nvSpPr>
        <p:spPr/>
        <p:txBody>
          <a:bodyPr/>
          <a:p>
            <a:r>
              <a:rPr dirty="0" lang="en-US" smtClean="0">
                <a:solidFill>
                  <a:srgbClr val="00B050"/>
                </a:solidFill>
              </a:rPr>
              <a:t>Counselling skills.</a:t>
            </a:r>
            <a:endParaRPr dirty="0" lang="en-US">
              <a:solidFill>
                <a:srgbClr val="00B050"/>
              </a:solidFill>
            </a:endParaRPr>
          </a:p>
        </p:txBody>
      </p:sp>
      <p:sp>
        <p:nvSpPr>
          <p:cNvPr id="1048673" name="Content Placeholder 2"/>
          <p:cNvSpPr>
            <a:spLocks noGrp="1"/>
          </p:cNvSpPr>
          <p:nvPr>
            <p:ph idx="1"/>
          </p:nvPr>
        </p:nvSpPr>
        <p:spPr/>
        <p:txBody>
          <a:bodyPr>
            <a:normAutofit fontScale="90000" lnSpcReduction="10000"/>
          </a:bodyPr>
          <a:p>
            <a:r>
              <a:rPr dirty="0" lang="en-US" smtClean="0"/>
              <a:t>A counsellor must realize he is a person.</a:t>
            </a:r>
          </a:p>
          <a:p>
            <a:r>
              <a:rPr dirty="0" lang="en-US" smtClean="0"/>
              <a:t>He must know his weaknesses.</a:t>
            </a:r>
          </a:p>
          <a:p>
            <a:r>
              <a:rPr dirty="0" lang="en-US" smtClean="0"/>
              <a:t>He must appreciate that as a person he is part of the process of therapy.</a:t>
            </a:r>
          </a:p>
          <a:p>
            <a:r>
              <a:rPr dirty="0" lang="en-US" smtClean="0"/>
              <a:t>Counselling is a therapy and changing our client is worthy.</a:t>
            </a:r>
          </a:p>
          <a:p>
            <a:endParaRPr dirty="0" lang="en-US"/>
          </a:p>
          <a:p>
            <a:pPr indent="0" marL="0">
              <a:buNone/>
            </a:pPr>
            <a:r>
              <a:rPr dirty="0" sz="3000" lang="en-US" smtClean="0">
                <a:solidFill>
                  <a:srgbClr val="00B050"/>
                </a:solidFill>
              </a:rPr>
              <a:t>Levels of counselling</a:t>
            </a:r>
          </a:p>
          <a:p>
            <a:r>
              <a:rPr dirty="0" lang="en-US" smtClean="0"/>
              <a:t>Informal counselling-any helping relationship by a responsible person.</a:t>
            </a:r>
          </a:p>
          <a:p>
            <a:r>
              <a:rPr dirty="0" lang="en-US" smtClean="0"/>
              <a:t>Non specialized counselling-provided by professionals</a:t>
            </a:r>
          </a:p>
          <a:p>
            <a:r>
              <a:rPr dirty="0" lang="en-US" smtClean="0"/>
              <a:t>Professional counselling-Done by a counselor specially trained in specific line.</a:t>
            </a:r>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74" name="Title 1"/>
          <p:cNvSpPr>
            <a:spLocks noGrp="1"/>
          </p:cNvSpPr>
          <p:nvPr>
            <p:ph type="title"/>
          </p:nvPr>
        </p:nvSpPr>
        <p:spPr/>
        <p:txBody>
          <a:bodyPr/>
          <a:p>
            <a:r>
              <a:rPr dirty="0" lang="en-US" smtClean="0">
                <a:solidFill>
                  <a:srgbClr val="00B0F0"/>
                </a:solidFill>
              </a:rPr>
              <a:t>Personal characteristics of an effective counsellor.</a:t>
            </a:r>
            <a:endParaRPr dirty="0" lang="en-US">
              <a:solidFill>
                <a:srgbClr val="00B0F0"/>
              </a:solidFill>
            </a:endParaRPr>
          </a:p>
        </p:txBody>
      </p:sp>
      <p:sp>
        <p:nvSpPr>
          <p:cNvPr id="1048675" name="Content Placeholder 2"/>
          <p:cNvSpPr>
            <a:spLocks noGrp="1"/>
          </p:cNvSpPr>
          <p:nvPr>
            <p:ph idx="1"/>
          </p:nvPr>
        </p:nvSpPr>
        <p:spPr/>
        <p:txBody>
          <a:bodyPr>
            <a:normAutofit fontScale="85000" lnSpcReduction="10000"/>
          </a:bodyPr>
          <a:p>
            <a:r>
              <a:rPr dirty="0" lang="en-US" smtClean="0"/>
              <a:t>Must have personal identity.</a:t>
            </a:r>
          </a:p>
          <a:p>
            <a:r>
              <a:rPr dirty="0" lang="en-US" smtClean="0"/>
              <a:t>Respect and appreciate themselves</a:t>
            </a:r>
          </a:p>
          <a:p>
            <a:r>
              <a:rPr dirty="0" lang="en-US" smtClean="0"/>
              <a:t>Be open to change, willing to adopt new things.</a:t>
            </a:r>
          </a:p>
          <a:p>
            <a:r>
              <a:rPr dirty="0" lang="en-US" smtClean="0"/>
              <a:t>Make choices that affect their lives.</a:t>
            </a:r>
          </a:p>
          <a:p>
            <a:r>
              <a:rPr dirty="0" lang="en-US" smtClean="0"/>
              <a:t>Have a sense of humor.</a:t>
            </a:r>
          </a:p>
          <a:p>
            <a:r>
              <a:rPr dirty="0" lang="en-US" smtClean="0"/>
              <a:t>Make mistakes and willing to admit.</a:t>
            </a:r>
          </a:p>
          <a:p>
            <a:r>
              <a:rPr dirty="0" lang="en-US" smtClean="0"/>
              <a:t>Appreciate the influence of culture.</a:t>
            </a:r>
          </a:p>
          <a:p>
            <a:r>
              <a:rPr dirty="0" lang="en-US" smtClean="0"/>
              <a:t>Become deeply involved in others welfare.</a:t>
            </a:r>
          </a:p>
          <a:p>
            <a:r>
              <a:rPr dirty="0" lang="en-US" smtClean="0"/>
              <a:t>Derive success from improvement of clients.</a:t>
            </a:r>
          </a:p>
          <a:p>
            <a:r>
              <a:rPr dirty="0" lang="en-US" smtClean="0"/>
              <a:t>Able to maintain healthy </a:t>
            </a:r>
            <a:r>
              <a:rPr dirty="0" lang="en-US" err="1" smtClean="0"/>
              <a:t>bounderies</a:t>
            </a:r>
            <a:r>
              <a:rPr dirty="0" lang="en-US" smtClean="0"/>
              <a:t>.</a:t>
            </a:r>
          </a:p>
          <a:p>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76" name="Title 1"/>
          <p:cNvSpPr>
            <a:spLocks noGrp="1"/>
          </p:cNvSpPr>
          <p:nvPr>
            <p:ph type="title"/>
          </p:nvPr>
        </p:nvSpPr>
        <p:spPr/>
        <p:txBody>
          <a:bodyPr/>
          <a:p>
            <a:r>
              <a:rPr dirty="0" lang="en-US" smtClean="0">
                <a:solidFill>
                  <a:srgbClr val="FF0000"/>
                </a:solidFill>
              </a:rPr>
              <a:t>Counsellors values</a:t>
            </a:r>
            <a:endParaRPr dirty="0" lang="en-US">
              <a:solidFill>
                <a:srgbClr val="FF0000"/>
              </a:solidFill>
            </a:endParaRPr>
          </a:p>
        </p:txBody>
      </p:sp>
      <p:sp>
        <p:nvSpPr>
          <p:cNvPr id="1048677" name="Content Placeholder 2"/>
          <p:cNvSpPr>
            <a:spLocks noGrp="1"/>
          </p:cNvSpPr>
          <p:nvPr>
            <p:ph idx="1"/>
          </p:nvPr>
        </p:nvSpPr>
        <p:spPr/>
        <p:txBody>
          <a:bodyPr>
            <a:normAutofit fontScale="95000" lnSpcReduction="20000"/>
          </a:bodyPr>
          <a:p>
            <a:r>
              <a:rPr dirty="0" sz="2800" lang="en-US" smtClean="0">
                <a:solidFill>
                  <a:srgbClr val="FF0000"/>
                </a:solidFill>
              </a:rPr>
              <a:t>Values influence the counselling and will determine the following:</a:t>
            </a:r>
          </a:p>
          <a:p>
            <a:pPr>
              <a:buFont typeface="Wingdings" panose="05000000000000000000" pitchFamily="2" charset="2"/>
              <a:buChar char="v"/>
            </a:pPr>
            <a:r>
              <a:rPr dirty="0" lang="en-US" smtClean="0"/>
              <a:t>Course of action.</a:t>
            </a:r>
          </a:p>
          <a:p>
            <a:pPr>
              <a:buFont typeface="Wingdings" panose="05000000000000000000" pitchFamily="2" charset="2"/>
              <a:buChar char="v"/>
            </a:pPr>
            <a:r>
              <a:rPr dirty="0" lang="en-US" smtClean="0"/>
              <a:t>How can you retain your values and allow the client choose his values.</a:t>
            </a:r>
          </a:p>
          <a:p>
            <a:pPr>
              <a:buFont typeface="Wingdings" panose="05000000000000000000" pitchFamily="2" charset="2"/>
              <a:buChar char="v"/>
            </a:pPr>
            <a:r>
              <a:rPr dirty="0" lang="en-US" smtClean="0"/>
              <a:t>Is it not justifiable for you to impose your values on others.</a:t>
            </a:r>
          </a:p>
          <a:p>
            <a:pPr>
              <a:buFont typeface="Wingdings" panose="05000000000000000000" pitchFamily="2" charset="2"/>
              <a:buChar char="v"/>
            </a:pPr>
            <a:r>
              <a:rPr dirty="0" lang="en-US" smtClean="0"/>
              <a:t>Be aware of sharp conflict with others over their values.</a:t>
            </a:r>
          </a:p>
          <a:p>
            <a:pPr>
              <a:buFont typeface="Wingdings" panose="05000000000000000000" pitchFamily="2" charset="2"/>
              <a:buChar char="v"/>
            </a:pPr>
            <a:r>
              <a:rPr dirty="0" lang="en-US" smtClean="0"/>
              <a:t>We need to know how to handle ourselves incase of conflict in values.</a:t>
            </a:r>
          </a:p>
          <a:p>
            <a:pPr>
              <a:buFont typeface="Wingdings" panose="05000000000000000000" pitchFamily="2" charset="2"/>
              <a:buChar char="v"/>
            </a:pPr>
            <a:r>
              <a:rPr dirty="0" lang="en-US" smtClean="0"/>
              <a:t>Use ethical consideration.</a:t>
            </a:r>
          </a:p>
          <a:p>
            <a:pPr>
              <a:buFont typeface="Wingdings" panose="05000000000000000000" pitchFamily="2" charset="2"/>
              <a:buChar char="v"/>
            </a:pPr>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78" name="Title 1"/>
          <p:cNvSpPr>
            <a:spLocks noGrp="1"/>
          </p:cNvSpPr>
          <p:nvPr>
            <p:ph type="title"/>
          </p:nvPr>
        </p:nvSpPr>
        <p:spPr/>
        <p:txBody>
          <a:bodyPr/>
          <a:p>
            <a:r>
              <a:rPr dirty="0" lang="en-US" smtClean="0">
                <a:solidFill>
                  <a:schemeClr val="bg2">
                    <a:lumMod val="40000"/>
                    <a:lumOff val="60000"/>
                  </a:schemeClr>
                </a:solidFill>
              </a:rPr>
              <a:t>Dealing with conflict in individual values and consideration.</a:t>
            </a:r>
            <a:endParaRPr dirty="0" lang="en-US">
              <a:solidFill>
                <a:schemeClr val="bg2">
                  <a:lumMod val="40000"/>
                  <a:lumOff val="60000"/>
                </a:schemeClr>
              </a:solidFill>
            </a:endParaRPr>
          </a:p>
        </p:txBody>
      </p:sp>
      <p:sp>
        <p:nvSpPr>
          <p:cNvPr id="1048679" name="Content Placeholder 2"/>
          <p:cNvSpPr>
            <a:spLocks noGrp="1"/>
          </p:cNvSpPr>
          <p:nvPr>
            <p:ph idx="1"/>
          </p:nvPr>
        </p:nvSpPr>
        <p:spPr/>
        <p:txBody>
          <a:bodyPr>
            <a:normAutofit fontScale="95000" lnSpcReduction="20000"/>
          </a:bodyPr>
          <a:p>
            <a:r>
              <a:rPr dirty="0" lang="en-US" smtClean="0"/>
              <a:t>Understand how your culture influences your thinking and behavior.</a:t>
            </a:r>
          </a:p>
          <a:p>
            <a:r>
              <a:rPr dirty="0" lang="en-US" smtClean="0"/>
              <a:t>Identify the basic stereotypes that you have in gender ,culture and values.</a:t>
            </a:r>
          </a:p>
          <a:p>
            <a:r>
              <a:rPr dirty="0" lang="en-US" smtClean="0"/>
              <a:t>What is the level of flexibility you have when it comes to adopting other cultures.</a:t>
            </a:r>
          </a:p>
          <a:p>
            <a:endParaRPr dirty="0" lang="en-US"/>
          </a:p>
          <a:p>
            <a:pPr indent="0" marL="0">
              <a:buNone/>
            </a:pPr>
            <a:r>
              <a:rPr dirty="0" sz="3200" lang="en-US" smtClean="0">
                <a:solidFill>
                  <a:schemeClr val="bg2">
                    <a:lumMod val="40000"/>
                    <a:lumOff val="60000"/>
                  </a:schemeClr>
                </a:solidFill>
              </a:rPr>
              <a:t>Ethical legal issues in counselling.</a:t>
            </a:r>
          </a:p>
          <a:p>
            <a:pPr>
              <a:buFont typeface="Wingdings" panose="05000000000000000000" pitchFamily="2" charset="2"/>
              <a:buChar char="§"/>
            </a:pPr>
            <a:r>
              <a:rPr dirty="0" lang="en-US" smtClean="0"/>
              <a:t>Uphold public trust at high levels.</a:t>
            </a:r>
          </a:p>
          <a:p>
            <a:pPr>
              <a:buFont typeface="Wingdings" panose="05000000000000000000" pitchFamily="2" charset="2"/>
              <a:buChar char="§"/>
            </a:pPr>
            <a:r>
              <a:rPr dirty="0" lang="en-US" smtClean="0"/>
              <a:t>High level of training.</a:t>
            </a:r>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10" name="Title 1"/>
          <p:cNvSpPr>
            <a:spLocks noGrp="1"/>
          </p:cNvSpPr>
          <p:nvPr>
            <p:ph type="title"/>
          </p:nvPr>
        </p:nvSpPr>
        <p:spPr/>
        <p:txBody>
          <a:bodyPr/>
          <a:p>
            <a:r>
              <a:rPr b="1" dirty="0" lang="en-US">
                <a:solidFill>
                  <a:schemeClr val="accent3">
                    <a:lumMod val="75000"/>
                  </a:schemeClr>
                </a:solidFill>
              </a:rPr>
              <a:t>Critical thinking</a:t>
            </a:r>
            <a:r>
              <a:rPr dirty="0" lang="en-US">
                <a:solidFill>
                  <a:schemeClr val="accent3">
                    <a:lumMod val="75000"/>
                  </a:schemeClr>
                </a:solidFill>
              </a:rPr>
              <a:t/>
            </a:r>
            <a:br>
              <a:rPr dirty="0" lang="en-US">
                <a:solidFill>
                  <a:schemeClr val="accent3">
                    <a:lumMod val="75000"/>
                  </a:schemeClr>
                </a:solidFill>
              </a:rPr>
            </a:br>
            <a:endParaRPr dirty="0" lang="en-US"/>
          </a:p>
        </p:txBody>
      </p:sp>
      <p:sp>
        <p:nvSpPr>
          <p:cNvPr id="1048611" name="Content Placeholder 2"/>
          <p:cNvSpPr>
            <a:spLocks noGrp="1"/>
          </p:cNvSpPr>
          <p:nvPr>
            <p:ph idx="1"/>
          </p:nvPr>
        </p:nvSpPr>
        <p:spPr/>
        <p:txBody>
          <a:bodyPr>
            <a:normAutofit fontScale="80000" lnSpcReduction="20000"/>
          </a:bodyPr>
          <a:p>
            <a:r>
              <a:rPr dirty="0" lang="en-US"/>
              <a:t>Involves determining the meaning and significance of what is observed or expressed and determining whether there is adequate justification to accept the conclusion as true.</a:t>
            </a:r>
          </a:p>
          <a:p>
            <a:r>
              <a:rPr dirty="0" lang="en-US"/>
              <a:t>Ideally universities should produce graduates who are independent minded (critical thinkers). </a:t>
            </a:r>
          </a:p>
          <a:p>
            <a:r>
              <a:rPr dirty="0" lang="en-US"/>
              <a:t>Psychologists and educationists have suggested the following as qualities of a good critical thinker:</a:t>
            </a:r>
          </a:p>
          <a:p>
            <a:pPr lvl="0">
              <a:buFont typeface="Courier New" panose="02070309020205020404" pitchFamily="49" charset="0"/>
              <a:buChar char="o"/>
            </a:pPr>
            <a:endParaRPr dirty="0" lang="en-US"/>
          </a:p>
          <a:p>
            <a:pPr indent="0" lvl="0" marL="0">
              <a:buNone/>
            </a:pPr>
            <a:r>
              <a:rPr dirty="0" lang="en-US"/>
              <a:t>   1.  Solve problems as they are. Do not pile assignments and hand them over well beyond the deadline.</a:t>
            </a:r>
          </a:p>
          <a:p>
            <a:pPr indent="0" lvl="0" marL="0">
              <a:buNone/>
            </a:pPr>
            <a:r>
              <a:rPr dirty="0" lang="en-US"/>
              <a:t>  2. They contribute immensely to the learning process by conducting research, reading and making notes.</a:t>
            </a:r>
          </a:p>
          <a:p>
            <a:pPr indent="0" lvl="0" marL="0">
              <a:buNone/>
            </a:pPr>
            <a:r>
              <a:rPr dirty="0" lang="en-US"/>
              <a:t>  3. They invite guest speakers or attend visiting professor’s/scholar’s presentations </a:t>
            </a:r>
          </a:p>
          <a:p>
            <a:pPr indent="0" lvl="0" marL="0">
              <a:buNone/>
            </a:pPr>
            <a:r>
              <a:rPr dirty="0" lang="en-US"/>
              <a:t>  4.  Good listeners as they listen to other people’s views critically and extract relevant points .</a:t>
            </a:r>
          </a:p>
          <a:p>
            <a:pPr indent="0" marL="0">
              <a:buNone/>
            </a:pPr>
            <a:r>
              <a:rPr dirty="0" lang="en-US"/>
              <a:t>  5. Weighs his/her contributions before making them.</a:t>
            </a:r>
          </a:p>
          <a:p>
            <a:pPr indent="0" marL="0">
              <a:buNone/>
            </a:pPr>
            <a:r>
              <a:rPr dirty="0" lang="en-US"/>
              <a:t>  6. Is an effective problem solver.</a:t>
            </a:r>
          </a:p>
          <a:p>
            <a:pPr lvl="0">
              <a:buFont typeface="Courier New" panose="02070309020205020404" pitchFamily="49" charset="0"/>
              <a:buChar char="o"/>
            </a:pPr>
            <a:endParaRPr dirty="0" lang="en-US"/>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80" name="Title 1"/>
          <p:cNvSpPr>
            <a:spLocks noGrp="1"/>
          </p:cNvSpPr>
          <p:nvPr>
            <p:ph type="title"/>
          </p:nvPr>
        </p:nvSpPr>
        <p:spPr/>
        <p:txBody>
          <a:bodyPr/>
          <a:p>
            <a:r>
              <a:rPr dirty="0" lang="en-US" smtClean="0">
                <a:solidFill>
                  <a:schemeClr val="accent1">
                    <a:lumMod val="60000"/>
                    <a:lumOff val="40000"/>
                  </a:schemeClr>
                </a:solidFill>
              </a:rPr>
              <a:t>Best practice  guidelines</a:t>
            </a:r>
            <a:br>
              <a:rPr dirty="0" lang="en-US" smtClean="0">
                <a:solidFill>
                  <a:schemeClr val="accent1">
                    <a:lumMod val="60000"/>
                    <a:lumOff val="40000"/>
                  </a:schemeClr>
                </a:solidFill>
              </a:rPr>
            </a:br>
            <a:r>
              <a:rPr dirty="0" lang="en-US" smtClean="0">
                <a:solidFill>
                  <a:schemeClr val="accent1">
                    <a:lumMod val="60000"/>
                    <a:lumOff val="40000"/>
                  </a:schemeClr>
                </a:solidFill>
              </a:rPr>
              <a:t>code of ethics.</a:t>
            </a:r>
            <a:endParaRPr dirty="0" lang="en-US">
              <a:solidFill>
                <a:schemeClr val="accent1">
                  <a:lumMod val="60000"/>
                  <a:lumOff val="40000"/>
                </a:schemeClr>
              </a:solidFill>
            </a:endParaRPr>
          </a:p>
        </p:txBody>
      </p:sp>
      <p:sp>
        <p:nvSpPr>
          <p:cNvPr id="1048681" name="Content Placeholder 2"/>
          <p:cNvSpPr>
            <a:spLocks noGrp="1"/>
          </p:cNvSpPr>
          <p:nvPr>
            <p:ph idx="1"/>
          </p:nvPr>
        </p:nvSpPr>
        <p:spPr/>
        <p:txBody>
          <a:bodyPr>
            <a:normAutofit fontScale="95000" lnSpcReduction="20000"/>
          </a:bodyPr>
          <a:p>
            <a:r>
              <a:rPr dirty="0" lang="en-US" smtClean="0"/>
              <a:t>Counselling relationship with </a:t>
            </a:r>
            <a:r>
              <a:rPr dirty="0" lang="en-US"/>
              <a:t>t</a:t>
            </a:r>
            <a:r>
              <a:rPr dirty="0" lang="en-US" smtClean="0"/>
              <a:t>he patient.</a:t>
            </a:r>
          </a:p>
          <a:p>
            <a:r>
              <a:rPr dirty="0" lang="en-US" smtClean="0"/>
              <a:t>Confidentiality and privileged communication and privacy.</a:t>
            </a:r>
          </a:p>
          <a:p>
            <a:r>
              <a:rPr dirty="0" lang="en-US" smtClean="0"/>
              <a:t>Professional responsibility.</a:t>
            </a:r>
          </a:p>
          <a:p>
            <a:r>
              <a:rPr dirty="0" lang="en-US" smtClean="0"/>
              <a:t>Relationship with other professional .</a:t>
            </a:r>
          </a:p>
          <a:p>
            <a:r>
              <a:rPr dirty="0" lang="en-US" smtClean="0"/>
              <a:t>Evaluation, assessment and interpretation.</a:t>
            </a:r>
          </a:p>
          <a:p>
            <a:r>
              <a:rPr dirty="0" lang="en-US" smtClean="0"/>
              <a:t>Supervision.</a:t>
            </a:r>
          </a:p>
          <a:p>
            <a:r>
              <a:rPr dirty="0" lang="en-US" smtClean="0"/>
              <a:t>Research and publication.</a:t>
            </a:r>
          </a:p>
          <a:p>
            <a:r>
              <a:rPr dirty="0" lang="en-US" smtClean="0"/>
              <a:t>Resolving ethical issues.</a:t>
            </a:r>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82" name="Title 1"/>
          <p:cNvSpPr>
            <a:spLocks noGrp="1"/>
          </p:cNvSpPr>
          <p:nvPr>
            <p:ph type="title"/>
          </p:nvPr>
        </p:nvSpPr>
        <p:spPr/>
        <p:txBody>
          <a:bodyPr/>
          <a:p>
            <a:r>
              <a:rPr dirty="0" lang="en-US" smtClean="0">
                <a:solidFill>
                  <a:schemeClr val="accent1">
                    <a:lumMod val="60000"/>
                    <a:lumOff val="40000"/>
                  </a:schemeClr>
                </a:solidFill>
              </a:rPr>
              <a:t>Making decision.</a:t>
            </a:r>
            <a:endParaRPr dirty="0" lang="en-US">
              <a:solidFill>
                <a:schemeClr val="accent1">
                  <a:lumMod val="60000"/>
                  <a:lumOff val="40000"/>
                </a:schemeClr>
              </a:solidFill>
            </a:endParaRPr>
          </a:p>
        </p:txBody>
      </p:sp>
      <p:sp>
        <p:nvSpPr>
          <p:cNvPr id="1048683" name="Content Placeholder 2"/>
          <p:cNvSpPr>
            <a:spLocks noGrp="1"/>
          </p:cNvSpPr>
          <p:nvPr>
            <p:ph idx="1"/>
          </p:nvPr>
        </p:nvSpPr>
        <p:spPr/>
        <p:txBody>
          <a:bodyPr>
            <a:normAutofit fontScale="95000" lnSpcReduction="20000"/>
          </a:bodyPr>
          <a:p>
            <a:r>
              <a:rPr dirty="0" lang="en-US" smtClean="0"/>
              <a:t>Always identify the problem.</a:t>
            </a:r>
          </a:p>
          <a:p>
            <a:r>
              <a:rPr dirty="0" lang="en-US" smtClean="0"/>
              <a:t>Apply code of ethics.</a:t>
            </a:r>
          </a:p>
          <a:p>
            <a:r>
              <a:rPr dirty="0" lang="en-US" smtClean="0"/>
              <a:t>Determine the nature of dilemma.</a:t>
            </a:r>
          </a:p>
          <a:p>
            <a:r>
              <a:rPr dirty="0" lang="en-US" smtClean="0"/>
              <a:t>Generate </a:t>
            </a:r>
            <a:r>
              <a:rPr dirty="0" lang="en-US" smtClean="0"/>
              <a:t>various course </a:t>
            </a:r>
            <a:r>
              <a:rPr dirty="0" lang="en-US" smtClean="0"/>
              <a:t>of </a:t>
            </a:r>
            <a:r>
              <a:rPr dirty="0" lang="en-US" smtClean="0"/>
              <a:t>actions.</a:t>
            </a:r>
            <a:endParaRPr dirty="0" lang="en-US" smtClean="0"/>
          </a:p>
          <a:p>
            <a:r>
              <a:rPr dirty="0" lang="en-US" smtClean="0"/>
              <a:t>Look for each options and consequences.</a:t>
            </a:r>
          </a:p>
          <a:p>
            <a:r>
              <a:rPr dirty="0" lang="en-US" smtClean="0"/>
              <a:t>Course of action.</a:t>
            </a:r>
          </a:p>
          <a:p>
            <a:r>
              <a:rPr dirty="0" lang="en-US" smtClean="0"/>
              <a:t>Evaluate course of action.</a:t>
            </a:r>
          </a:p>
          <a:p>
            <a:r>
              <a:rPr dirty="0" lang="en-US" smtClean="0"/>
              <a:t>Implement course of action.</a:t>
            </a:r>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84" name="Title 1"/>
          <p:cNvSpPr>
            <a:spLocks noGrp="1"/>
          </p:cNvSpPr>
          <p:nvPr>
            <p:ph type="title"/>
          </p:nvPr>
        </p:nvSpPr>
        <p:spPr/>
        <p:txBody>
          <a:bodyPr/>
          <a:p>
            <a:r>
              <a:rPr dirty="0" lang="en-US" smtClean="0">
                <a:solidFill>
                  <a:schemeClr val="accent2">
                    <a:lumMod val="60000"/>
                    <a:lumOff val="40000"/>
                  </a:schemeClr>
                </a:solidFill>
              </a:rPr>
              <a:t>Issues faced by beginning counsellors.</a:t>
            </a:r>
            <a:endParaRPr dirty="0" lang="en-US">
              <a:solidFill>
                <a:schemeClr val="accent2">
                  <a:lumMod val="60000"/>
                  <a:lumOff val="40000"/>
                </a:schemeClr>
              </a:solidFill>
            </a:endParaRPr>
          </a:p>
        </p:txBody>
      </p:sp>
      <p:sp>
        <p:nvSpPr>
          <p:cNvPr id="1048685" name="Content Placeholder 2"/>
          <p:cNvSpPr>
            <a:spLocks noGrp="1"/>
          </p:cNvSpPr>
          <p:nvPr>
            <p:ph idx="1"/>
          </p:nvPr>
        </p:nvSpPr>
        <p:spPr/>
        <p:txBody>
          <a:bodyPr>
            <a:normAutofit fontScale="85000" lnSpcReduction="20000"/>
          </a:bodyPr>
          <a:p>
            <a:r>
              <a:rPr dirty="0" lang="en-US" smtClean="0"/>
              <a:t>Anxiety.</a:t>
            </a:r>
          </a:p>
          <a:p>
            <a:r>
              <a:rPr dirty="0" lang="en-US" smtClean="0"/>
              <a:t>Being undisclosing yourself.</a:t>
            </a:r>
          </a:p>
          <a:p>
            <a:r>
              <a:rPr dirty="0" lang="en-US" smtClean="0"/>
              <a:t>Perfectionism.</a:t>
            </a:r>
          </a:p>
          <a:p>
            <a:r>
              <a:rPr dirty="0" lang="en-US" smtClean="0"/>
              <a:t>Being honest about our limitation.</a:t>
            </a:r>
          </a:p>
          <a:p>
            <a:r>
              <a:rPr dirty="0" lang="en-US" smtClean="0"/>
              <a:t>Understanding silence.</a:t>
            </a:r>
          </a:p>
          <a:p>
            <a:r>
              <a:rPr dirty="0" lang="en-US" smtClean="0"/>
              <a:t>Dealing with demands from clients.</a:t>
            </a:r>
          </a:p>
          <a:p>
            <a:r>
              <a:rPr dirty="0" lang="en-US" smtClean="0"/>
              <a:t>Dealing with client without commitment.</a:t>
            </a:r>
          </a:p>
          <a:p>
            <a:r>
              <a:rPr dirty="0" lang="en-US" smtClean="0"/>
              <a:t>Tolerating ambiguity.</a:t>
            </a:r>
          </a:p>
          <a:p>
            <a:r>
              <a:rPr dirty="0" lang="en-US" smtClean="0"/>
              <a:t>Developing a sense of humor.</a:t>
            </a:r>
          </a:p>
          <a:p>
            <a:r>
              <a:rPr dirty="0" lang="en-US" smtClean="0"/>
              <a:t>Sharing responsibility with client.</a:t>
            </a:r>
          </a:p>
          <a:p>
            <a:r>
              <a:rPr dirty="0" lang="en-US" smtClean="0"/>
              <a:t>Giving advice instead of leaving open.</a:t>
            </a:r>
          </a:p>
          <a:p>
            <a:r>
              <a:rPr dirty="0" lang="en-US" smtClean="0"/>
              <a:t>Burnouts.</a:t>
            </a: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86" name="Title 1"/>
          <p:cNvSpPr>
            <a:spLocks noGrp="1"/>
          </p:cNvSpPr>
          <p:nvPr>
            <p:ph type="title"/>
          </p:nvPr>
        </p:nvSpPr>
        <p:spPr/>
        <p:txBody>
          <a:bodyPr/>
          <a:p>
            <a:r>
              <a:rPr dirty="0" lang="en-US">
                <a:solidFill>
                  <a:srgbClr val="FF0000"/>
                </a:solidFill>
              </a:rPr>
              <a:t>Qualities of a counsellor.</a:t>
            </a:r>
          </a:p>
        </p:txBody>
      </p:sp>
      <p:sp>
        <p:nvSpPr>
          <p:cNvPr id="1048687" name="Content Placeholder 2"/>
          <p:cNvSpPr>
            <a:spLocks noGrp="1"/>
          </p:cNvSpPr>
          <p:nvPr>
            <p:ph idx="1"/>
          </p:nvPr>
        </p:nvSpPr>
        <p:spPr/>
        <p:txBody>
          <a:bodyPr/>
          <a:p>
            <a:r>
              <a:rPr dirty="0" lang="en-US"/>
              <a:t>Confidentiality- Bring about trust.</a:t>
            </a:r>
          </a:p>
          <a:p>
            <a:r>
              <a:rPr dirty="0" lang="en-US"/>
              <a:t>Empathy- Walking in someone else shoe.</a:t>
            </a:r>
          </a:p>
          <a:p>
            <a:r>
              <a:rPr dirty="0" lang="en-US"/>
              <a:t>Positive regards.</a:t>
            </a:r>
          </a:p>
          <a:p>
            <a:r>
              <a:rPr dirty="0" lang="en-US"/>
              <a:t>Warmth.</a:t>
            </a:r>
          </a:p>
          <a:p>
            <a:r>
              <a:rPr dirty="0" lang="en-US"/>
              <a:t>Respect.</a:t>
            </a:r>
          </a:p>
          <a:p>
            <a:r>
              <a:rPr dirty="0" lang="en-US"/>
              <a:t>Genuine.</a:t>
            </a:r>
          </a:p>
          <a:p>
            <a:r>
              <a:rPr dirty="0" lang="en-US"/>
              <a:t>Non judgmental.</a:t>
            </a:r>
          </a:p>
          <a:p>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88" name="Title 1"/>
          <p:cNvSpPr>
            <a:spLocks noGrp="1"/>
          </p:cNvSpPr>
          <p:nvPr>
            <p:ph type="title"/>
          </p:nvPr>
        </p:nvSpPr>
        <p:spPr/>
        <p:txBody>
          <a:bodyPr/>
          <a:p>
            <a:r>
              <a:rPr dirty="0" lang="en-US" smtClean="0">
                <a:solidFill>
                  <a:srgbClr val="FF0000"/>
                </a:solidFill>
              </a:rPr>
              <a:t>Moral principles in counselling.</a:t>
            </a:r>
            <a:endParaRPr dirty="0" lang="en-US">
              <a:solidFill>
                <a:srgbClr val="FF0000"/>
              </a:solidFill>
            </a:endParaRPr>
          </a:p>
        </p:txBody>
      </p:sp>
      <p:sp>
        <p:nvSpPr>
          <p:cNvPr id="1048689" name="Content Placeholder 2"/>
          <p:cNvSpPr>
            <a:spLocks noGrp="1"/>
          </p:cNvSpPr>
          <p:nvPr>
            <p:ph idx="1"/>
          </p:nvPr>
        </p:nvSpPr>
        <p:spPr/>
        <p:txBody>
          <a:bodyPr/>
          <a:p>
            <a:r>
              <a:rPr dirty="0" lang="en-US" smtClean="0"/>
              <a:t>Autonomy-Independence and ability to make ones own decision.</a:t>
            </a:r>
          </a:p>
          <a:p>
            <a:r>
              <a:rPr dirty="0" lang="en-US" smtClean="0"/>
              <a:t>Justice- Treating each person fairly.</a:t>
            </a:r>
          </a:p>
          <a:p>
            <a:r>
              <a:rPr dirty="0" lang="en-US" smtClean="0"/>
              <a:t>Maleficent- Doing no harm.</a:t>
            </a:r>
          </a:p>
          <a:p>
            <a:r>
              <a:rPr dirty="0" lang="en-US" smtClean="0"/>
              <a:t>Fidelity- Keeping commitment faithfully and being trusted.</a:t>
            </a:r>
          </a:p>
          <a:p>
            <a:r>
              <a:rPr dirty="0" lang="en-US" smtClean="0"/>
              <a:t>Beneficent- Doing good or what is in the best interest of clients.</a:t>
            </a:r>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90" name="Title 1"/>
          <p:cNvSpPr>
            <a:spLocks noGrp="1"/>
          </p:cNvSpPr>
          <p:nvPr>
            <p:ph type="title"/>
          </p:nvPr>
        </p:nvSpPr>
        <p:spPr/>
        <p:txBody>
          <a:bodyPr/>
          <a:p>
            <a:r>
              <a:rPr dirty="0" lang="en-US">
                <a:solidFill>
                  <a:srgbClr val="FF0000"/>
                </a:solidFill>
              </a:rPr>
              <a:t>Process of counselling</a:t>
            </a:r>
            <a:br>
              <a:rPr dirty="0" lang="en-US">
                <a:solidFill>
                  <a:srgbClr val="FF0000"/>
                </a:solidFill>
              </a:rPr>
            </a:br>
            <a:endParaRPr dirty="0" lang="en-US">
              <a:solidFill>
                <a:srgbClr val="FF0000"/>
              </a:solidFill>
            </a:endParaRPr>
          </a:p>
        </p:txBody>
      </p:sp>
      <p:sp>
        <p:nvSpPr>
          <p:cNvPr id="1048691" name="Content Placeholder 2"/>
          <p:cNvSpPr>
            <a:spLocks noGrp="1"/>
          </p:cNvSpPr>
          <p:nvPr>
            <p:ph idx="1"/>
          </p:nvPr>
        </p:nvSpPr>
        <p:spPr/>
        <p:txBody>
          <a:bodyPr/>
          <a:p>
            <a:pPr indent="0" marL="0">
              <a:buNone/>
            </a:pPr>
            <a:r>
              <a:rPr dirty="0" lang="en-US" smtClean="0"/>
              <a:t>1. Opening up- Welcoming /reception/ greetings.</a:t>
            </a:r>
          </a:p>
          <a:p>
            <a:pPr indent="0" marL="0">
              <a:buNone/>
            </a:pPr>
            <a:r>
              <a:rPr dirty="0" lang="en-US" smtClean="0"/>
              <a:t>2. Exploring- Listen to the client as he talks, cries, laughs and shares.</a:t>
            </a:r>
          </a:p>
          <a:p>
            <a:pPr indent="0" marL="0">
              <a:buNone/>
            </a:pPr>
            <a:r>
              <a:rPr dirty="0" lang="en-US" smtClean="0"/>
              <a:t>3. Understanding- Seek clarification, paraphrasing, match action with words, ask questions.</a:t>
            </a:r>
          </a:p>
          <a:p>
            <a:pPr indent="0" marL="0">
              <a:buNone/>
            </a:pPr>
            <a:r>
              <a:rPr dirty="0" lang="en-US" smtClean="0"/>
              <a:t>4. Deciding on intervention- Several intervention are provided and client chooses way forward.</a:t>
            </a:r>
          </a:p>
          <a:p>
            <a:pPr indent="0" marL="0">
              <a:buNone/>
            </a:pPr>
            <a:r>
              <a:rPr dirty="0" lang="en-US" smtClean="0"/>
              <a:t>5. Help plan on intervention.</a:t>
            </a:r>
          </a:p>
          <a:p>
            <a:pPr indent="0" marL="0">
              <a:buNone/>
            </a:pPr>
            <a:r>
              <a:rPr dirty="0" lang="en-US" smtClean="0"/>
              <a:t>6. Monitor intervention &amp; action.</a:t>
            </a:r>
          </a:p>
          <a:p>
            <a:pPr indent="0" marL="0">
              <a:buNone/>
            </a:pPr>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92" name="Title 1"/>
          <p:cNvSpPr>
            <a:spLocks noGrp="1"/>
          </p:cNvSpPr>
          <p:nvPr>
            <p:ph type="title"/>
          </p:nvPr>
        </p:nvSpPr>
        <p:spPr/>
        <p:txBody>
          <a:bodyPr/>
          <a:p>
            <a:r>
              <a:rPr dirty="0" lang="en-US">
                <a:latin typeface="Times New Roman" pitchFamily="18" charset="0"/>
                <a:cs typeface="Times New Roman" pitchFamily="18" charset="0"/>
              </a:rPr>
              <a:t>THE COUNSELING PROCESS</a:t>
            </a:r>
            <a:endParaRPr dirty="0" lang="en-US"/>
          </a:p>
        </p:txBody>
      </p:sp>
      <p:sp>
        <p:nvSpPr>
          <p:cNvPr id="1048693" name="Content Placeholder 2"/>
          <p:cNvSpPr>
            <a:spLocks noGrp="1"/>
          </p:cNvSpPr>
          <p:nvPr>
            <p:ph idx="1"/>
          </p:nvPr>
        </p:nvSpPr>
        <p:spPr/>
        <p:txBody>
          <a:bodyPr/>
          <a:p>
            <a:r>
              <a:rPr dirty="0" lang="en-US">
                <a:latin typeface="Times New Roman" pitchFamily="18" charset="0"/>
                <a:cs typeface="Times New Roman" pitchFamily="18" charset="0"/>
              </a:rPr>
              <a:t>Procedure used by the counselor when conducting counseling sessions.</a:t>
            </a:r>
          </a:p>
          <a:p>
            <a:pPr>
              <a:buFont typeface="Wingdings" pitchFamily="2" charset="2"/>
              <a:buChar char="v"/>
            </a:pPr>
            <a:r>
              <a:rPr dirty="0" lang="en-US">
                <a:latin typeface="Times New Roman" pitchFamily="18" charset="0"/>
                <a:cs typeface="Times New Roman" pitchFamily="18" charset="0"/>
              </a:rPr>
              <a:t>First create rapport-for client to open up</a:t>
            </a:r>
          </a:p>
          <a:p>
            <a:pPr>
              <a:buFont typeface="Wingdings" pitchFamily="2" charset="2"/>
              <a:buChar char="v"/>
            </a:pPr>
            <a:r>
              <a:rPr dirty="0" lang="en-US">
                <a:latin typeface="Times New Roman" pitchFamily="18" charset="0"/>
                <a:cs typeface="Times New Roman" pitchFamily="18" charset="0"/>
              </a:rPr>
              <a:t>Therapeutic interview –interview conducted by a counselor to a client purpose is to identify some social –psychological problems affecting the client .The technique of asking interview questions determines the effectiveness of counseling. </a:t>
            </a:r>
          </a:p>
          <a:p>
            <a:r>
              <a:rPr dirty="0" lang="en-US">
                <a:latin typeface="Times New Roman" pitchFamily="18" charset="0"/>
                <a:cs typeface="Times New Roman" pitchFamily="18" charset="0"/>
              </a:rPr>
              <a:t> Can use structured or unstructured probing, open or closed type of questions. Client’s response is unlimited when using the structured or unstructured probing question.</a:t>
            </a:r>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94" name="Title 1"/>
          <p:cNvSpPr>
            <a:spLocks noGrp="1"/>
          </p:cNvSpPr>
          <p:nvPr>
            <p:ph type="title"/>
          </p:nvPr>
        </p:nvSpPr>
        <p:spPr/>
        <p:txBody>
          <a:bodyPr/>
          <a:p>
            <a:r>
              <a:rPr dirty="0" lang="en-US"/>
              <a:t>PREPATION FOR THE INTERVIEW</a:t>
            </a:r>
          </a:p>
        </p:txBody>
      </p:sp>
      <p:sp>
        <p:nvSpPr>
          <p:cNvPr id="1048695" name="Content Placeholder 2"/>
          <p:cNvSpPr>
            <a:spLocks noGrp="1"/>
          </p:cNvSpPr>
          <p:nvPr>
            <p:ph idx="1"/>
          </p:nvPr>
        </p:nvSpPr>
        <p:spPr/>
        <p:txBody>
          <a:bodyPr/>
          <a:p>
            <a:r>
              <a:rPr dirty="0" lang="en-US">
                <a:latin typeface="Times New Roman" pitchFamily="18" charset="0"/>
                <a:cs typeface="Times New Roman" pitchFamily="18" charset="0"/>
              </a:rPr>
              <a:t>Conducted in a private quiet room. </a:t>
            </a:r>
          </a:p>
          <a:p>
            <a:r>
              <a:rPr dirty="0" lang="en-US">
                <a:latin typeface="Times New Roman" pitchFamily="18" charset="0"/>
                <a:cs typeface="Times New Roman" pitchFamily="18" charset="0"/>
              </a:rPr>
              <a:t>Spacious to allow comfort.</a:t>
            </a:r>
          </a:p>
          <a:p>
            <a:r>
              <a:rPr dirty="0" lang="en-US">
                <a:latin typeface="Times New Roman" pitchFamily="18" charset="0"/>
                <a:cs typeface="Times New Roman" pitchFamily="18" charset="0"/>
              </a:rPr>
              <a:t>Enough ventilation and furniture ,lighting, clean and tidy.</a:t>
            </a:r>
          </a:p>
          <a:p>
            <a:r>
              <a:rPr dirty="0" lang="en-US">
                <a:latin typeface="Times New Roman" pitchFamily="18" charset="0"/>
                <a:cs typeface="Times New Roman" pitchFamily="18" charset="0"/>
              </a:rPr>
              <a:t>A good table and comfortable chairs.</a:t>
            </a:r>
          </a:p>
          <a:p>
            <a:r>
              <a:rPr dirty="0" lang="en-US">
                <a:latin typeface="Times New Roman" pitchFamily="18" charset="0"/>
                <a:cs typeface="Times New Roman" pitchFamily="18" charset="0"/>
              </a:rPr>
              <a:t>Free from noise, no distracting equipment or pictures on the wall .</a:t>
            </a:r>
          </a:p>
          <a:p>
            <a:r>
              <a:rPr dirty="0" lang="en-US">
                <a:latin typeface="Times New Roman" pitchFamily="18" charset="0"/>
                <a:cs typeface="Times New Roman" pitchFamily="18" charset="0"/>
              </a:rPr>
              <a:t>Client and counselor should sit facing each other. </a:t>
            </a:r>
          </a:p>
          <a:p>
            <a:r>
              <a:rPr dirty="0" lang="en-US">
                <a:latin typeface="Times New Roman" pitchFamily="18" charset="0"/>
                <a:cs typeface="Times New Roman" pitchFamily="18" charset="0"/>
              </a:rPr>
              <a:t>Preparation of the room depends on the type of interview  to be conducted  e.g. RH-have visual aids on RH displayed.</a:t>
            </a:r>
          </a:p>
          <a:p>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96" name="Title 1"/>
          <p:cNvSpPr>
            <a:spLocks noGrp="1"/>
          </p:cNvSpPr>
          <p:nvPr>
            <p:ph type="title"/>
          </p:nvPr>
        </p:nvSpPr>
        <p:spPr/>
        <p:txBody>
          <a:bodyPr/>
          <a:p>
            <a:r>
              <a:rPr b="1" dirty="0" lang="en-US"/>
              <a:t>STEPS IN COUNSELING PROCESS</a:t>
            </a:r>
            <a:endParaRPr dirty="0" lang="en-US"/>
          </a:p>
        </p:txBody>
      </p:sp>
      <p:sp>
        <p:nvSpPr>
          <p:cNvPr id="1048697" name="Content Placeholder 2"/>
          <p:cNvSpPr>
            <a:spLocks noGrp="1"/>
          </p:cNvSpPr>
          <p:nvPr>
            <p:ph idx="1"/>
          </p:nvPr>
        </p:nvSpPr>
        <p:spPr/>
        <p:txBody>
          <a:bodyPr/>
          <a:p>
            <a:r>
              <a:rPr b="1" dirty="0" lang="en-US">
                <a:latin typeface="Times New Roman" pitchFamily="18" charset="0"/>
                <a:cs typeface="Times New Roman" pitchFamily="18" charset="0"/>
              </a:rPr>
              <a:t>G</a:t>
            </a:r>
            <a:r>
              <a:rPr dirty="0" lang="en-US">
                <a:latin typeface="Times New Roman" pitchFamily="18" charset="0"/>
                <a:cs typeface="Times New Roman" pitchFamily="18" charset="0"/>
              </a:rPr>
              <a:t>-greet and welcome the client .</a:t>
            </a:r>
          </a:p>
          <a:p>
            <a:r>
              <a:rPr b="1" dirty="0" lang="en-US">
                <a:latin typeface="Times New Roman" pitchFamily="18" charset="0"/>
                <a:cs typeface="Times New Roman" pitchFamily="18" charset="0"/>
              </a:rPr>
              <a:t>A</a:t>
            </a:r>
            <a:r>
              <a:rPr dirty="0" lang="en-US">
                <a:latin typeface="Times New Roman" pitchFamily="18" charset="0"/>
                <a:cs typeface="Times New Roman" pitchFamily="18" charset="0"/>
              </a:rPr>
              <a:t>- ask the client about himself and  family ,Ask help –why consulting .</a:t>
            </a:r>
          </a:p>
          <a:p>
            <a:r>
              <a:rPr b="1" dirty="0" lang="en-US">
                <a:latin typeface="Times New Roman" pitchFamily="18" charset="0"/>
                <a:cs typeface="Times New Roman" pitchFamily="18" charset="0"/>
              </a:rPr>
              <a:t>T</a:t>
            </a:r>
            <a:r>
              <a:rPr dirty="0" lang="en-US">
                <a:latin typeface="Times New Roman" pitchFamily="18" charset="0"/>
                <a:cs typeface="Times New Roman" pitchFamily="18" charset="0"/>
              </a:rPr>
              <a:t>-tell the client what you  can/cannot do to resolve the problem .</a:t>
            </a:r>
          </a:p>
          <a:p>
            <a:r>
              <a:rPr b="1" dirty="0" lang="en-US">
                <a:latin typeface="Times New Roman" pitchFamily="18" charset="0"/>
                <a:cs typeface="Times New Roman" pitchFamily="18" charset="0"/>
              </a:rPr>
              <a:t>H</a:t>
            </a:r>
            <a:r>
              <a:rPr dirty="0" lang="en-US">
                <a:latin typeface="Times New Roman" pitchFamily="18" charset="0"/>
                <a:cs typeface="Times New Roman" pitchFamily="18" charset="0"/>
              </a:rPr>
              <a:t>-help her/him formulate course of action and identify resources to resolve the problem.</a:t>
            </a:r>
          </a:p>
          <a:p>
            <a:r>
              <a:rPr b="1" dirty="0" lang="en-US">
                <a:latin typeface="Times New Roman" pitchFamily="18" charset="0"/>
                <a:cs typeface="Times New Roman" pitchFamily="18" charset="0"/>
              </a:rPr>
              <a:t>E-</a:t>
            </a:r>
            <a:r>
              <a:rPr dirty="0" lang="en-US">
                <a:latin typeface="Times New Roman" pitchFamily="18" charset="0"/>
                <a:cs typeface="Times New Roman" pitchFamily="18" charset="0"/>
              </a:rPr>
              <a:t>explain available services and location cost</a:t>
            </a:r>
          </a:p>
          <a:p>
            <a:r>
              <a:rPr b="1" dirty="0" lang="en-US">
                <a:latin typeface="Times New Roman" pitchFamily="18" charset="0"/>
                <a:cs typeface="Times New Roman" pitchFamily="18" charset="0"/>
              </a:rPr>
              <a:t>R</a:t>
            </a:r>
            <a:r>
              <a:rPr dirty="0" lang="en-US">
                <a:latin typeface="Times New Roman" pitchFamily="18" charset="0"/>
                <a:cs typeface="Times New Roman" pitchFamily="18" charset="0"/>
              </a:rPr>
              <a:t>-return appointment to the client</a:t>
            </a:r>
          </a:p>
          <a:p>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98" name="Title 1"/>
          <p:cNvSpPr>
            <a:spLocks noGrp="1"/>
          </p:cNvSpPr>
          <p:nvPr>
            <p:ph type="title"/>
          </p:nvPr>
        </p:nvSpPr>
        <p:spPr/>
        <p:txBody>
          <a:bodyPr/>
          <a:p>
            <a:r>
              <a:rPr b="1" dirty="0" lang="en-US"/>
              <a:t>1         ENTRY </a:t>
            </a:r>
            <a:r>
              <a:rPr dirty="0" lang="en-US">
                <a:latin typeface="Times New Roman" pitchFamily="18" charset="0"/>
                <a:cs typeface="Times New Roman" pitchFamily="18" charset="0"/>
              </a:rPr>
              <a:t>PHASE</a:t>
            </a:r>
            <a:r>
              <a:rPr dirty="0" lang="en-US"/>
              <a:t> </a:t>
            </a:r>
            <a:br>
              <a:rPr dirty="0" lang="en-US"/>
            </a:br>
            <a:endParaRPr dirty="0" lang="en-US"/>
          </a:p>
        </p:txBody>
      </p:sp>
      <p:sp>
        <p:nvSpPr>
          <p:cNvPr id="1048699" name="Content Placeholder 2"/>
          <p:cNvSpPr>
            <a:spLocks noGrp="1"/>
          </p:cNvSpPr>
          <p:nvPr>
            <p:ph idx="1"/>
          </p:nvPr>
        </p:nvSpPr>
        <p:spPr/>
        <p:txBody>
          <a:bodyPr/>
          <a:p>
            <a:r>
              <a:rPr dirty="0" lang="en-US">
                <a:latin typeface="Times New Roman" pitchFamily="18" charset="0"/>
                <a:cs typeface="Times New Roman" pitchFamily="18" charset="0"/>
              </a:rPr>
              <a:t>Initial contact starts to build up a relationship ,the good communication skills both verbal and non-verbal apply.</a:t>
            </a:r>
          </a:p>
          <a:p>
            <a:r>
              <a:rPr dirty="0" lang="en-US">
                <a:latin typeface="Times New Roman" pitchFamily="18" charset="0"/>
                <a:cs typeface="Times New Roman" pitchFamily="18" charset="0"/>
              </a:rPr>
              <a:t>It involves engaging clients to explore issues directly affecting them</a:t>
            </a:r>
          </a:p>
          <a:p>
            <a:r>
              <a:rPr dirty="0" lang="en-US">
                <a:latin typeface="Times New Roman" pitchFamily="18" charset="0"/>
                <a:cs typeface="Times New Roman" pitchFamily="18" charset="0"/>
              </a:rPr>
              <a:t>The first interview is important because the client is reading the verbal and non verbal messages to make inferences about the counselor and the counseling situation</a:t>
            </a:r>
          </a:p>
          <a:p>
            <a:pPr indent="-571500" marL="571500">
              <a:lnSpc>
                <a:spcPct val="120000"/>
              </a:lnSpc>
              <a:buNone/>
            </a:pPr>
            <a:r>
              <a:rPr dirty="0" sz="1800" lang="en-US"/>
              <a:t>.</a:t>
            </a:r>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12" name="Title 1"/>
          <p:cNvSpPr>
            <a:spLocks noGrp="1"/>
          </p:cNvSpPr>
          <p:nvPr>
            <p:ph type="title"/>
          </p:nvPr>
        </p:nvSpPr>
        <p:spPr/>
        <p:txBody>
          <a:bodyPr/>
          <a:p>
            <a:r>
              <a:rPr b="1" dirty="0" lang="en-US"/>
              <a:t>Critical thinking terms as described by Scheffer and Rubenfield</a:t>
            </a:r>
            <a:endParaRPr dirty="0" lang="en-US"/>
          </a:p>
        </p:txBody>
      </p:sp>
      <p:sp>
        <p:nvSpPr>
          <p:cNvPr id="1048613" name="Content Placeholder 2"/>
          <p:cNvSpPr>
            <a:spLocks noGrp="1"/>
          </p:cNvSpPr>
          <p:nvPr>
            <p:ph idx="1"/>
          </p:nvPr>
        </p:nvSpPr>
        <p:spPr/>
        <p:txBody>
          <a:bodyPr/>
          <a:p>
            <a:pPr>
              <a:buNone/>
            </a:pPr>
            <a:r>
              <a:rPr dirty="0" lang="en-US"/>
              <a:t>1.Analysing- separating or breaking a whole  into parts to discover their nature, functional relationships </a:t>
            </a:r>
            <a:r>
              <a:rPr dirty="0" lang="en-US" smtClean="0"/>
              <a:t>e.g. </a:t>
            </a:r>
            <a:r>
              <a:rPr dirty="0" lang="en-US"/>
              <a:t>I studied it piece by piece.</a:t>
            </a:r>
          </a:p>
          <a:p>
            <a:r>
              <a:rPr dirty="0" lang="en-US"/>
              <a:t>Ability to connect pieces of information together in order to determine the meaning</a:t>
            </a:r>
          </a:p>
          <a:p>
            <a:pPr>
              <a:buNone/>
            </a:pPr>
            <a:r>
              <a:rPr dirty="0" lang="en-US"/>
              <a:t>2. Applying standards- judging according to established personal professional or social rules or criteria</a:t>
            </a:r>
          </a:p>
          <a:p>
            <a:pPr>
              <a:buNone/>
            </a:pPr>
            <a:endParaRPr dirty="0" lang="en-US"/>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00" name="Title 1"/>
          <p:cNvSpPr>
            <a:spLocks noGrp="1"/>
          </p:cNvSpPr>
          <p:nvPr>
            <p:ph type="title"/>
          </p:nvPr>
        </p:nvSpPr>
        <p:spPr/>
        <p:txBody>
          <a:bodyPr/>
          <a:p>
            <a:r>
              <a:rPr b="1" dirty="0" lang="en-US"/>
              <a:t>Entry phase- Roles</a:t>
            </a:r>
            <a:endParaRPr dirty="0" lang="en-US"/>
          </a:p>
        </p:txBody>
      </p:sp>
      <p:sp>
        <p:nvSpPr>
          <p:cNvPr id="1048701" name="Content Placeholder 2"/>
          <p:cNvSpPr>
            <a:spLocks noGrp="1"/>
          </p:cNvSpPr>
          <p:nvPr>
            <p:ph idx="1"/>
          </p:nvPr>
        </p:nvSpPr>
        <p:spPr/>
        <p:txBody>
          <a:bodyPr/>
          <a:p>
            <a:pPr indent="-571500" marL="571500">
              <a:lnSpc>
                <a:spcPct val="120000"/>
              </a:lnSpc>
              <a:buFont typeface="+mj-lt"/>
              <a:buAutoNum type="romanUcPeriod"/>
            </a:pPr>
            <a:r>
              <a:rPr b="1" dirty="0" lang="en-US">
                <a:latin typeface="Times New Roman" pitchFamily="18" charset="0"/>
                <a:cs typeface="Times New Roman" pitchFamily="18" charset="0"/>
              </a:rPr>
              <a:t> R- </a:t>
            </a:r>
            <a:r>
              <a:rPr dirty="0" lang="en-US">
                <a:latin typeface="Times New Roman" pitchFamily="18" charset="0"/>
                <a:cs typeface="Times New Roman" pitchFamily="18" charset="0"/>
              </a:rPr>
              <a:t>relax before the client </a:t>
            </a:r>
          </a:p>
          <a:p>
            <a:pPr indent="-571500" marL="571500">
              <a:lnSpc>
                <a:spcPct val="120000"/>
              </a:lnSpc>
              <a:buFont typeface="+mj-lt"/>
              <a:buAutoNum type="romanUcPeriod"/>
            </a:pPr>
            <a:r>
              <a:rPr b="1" dirty="0" lang="en-US">
                <a:latin typeface="Times New Roman" pitchFamily="18" charset="0"/>
                <a:cs typeface="Times New Roman" pitchFamily="18" charset="0"/>
              </a:rPr>
              <a:t>O</a:t>
            </a:r>
            <a:r>
              <a:rPr dirty="0" lang="en-US">
                <a:latin typeface="Times New Roman" pitchFamily="18" charset="0"/>
                <a:cs typeface="Times New Roman" pitchFamily="18" charset="0"/>
              </a:rPr>
              <a:t>- open up and establish good rapport ,be empathetic ,avoid crossing your arms across your chest </a:t>
            </a:r>
          </a:p>
          <a:p>
            <a:pPr indent="-571500" marL="571500">
              <a:lnSpc>
                <a:spcPct val="120000"/>
              </a:lnSpc>
              <a:buFont typeface="+mj-lt"/>
              <a:buAutoNum type="romanUcPeriod"/>
            </a:pPr>
            <a:r>
              <a:rPr b="1" dirty="0" lang="en-US">
                <a:latin typeface="Times New Roman" pitchFamily="18" charset="0"/>
                <a:cs typeface="Times New Roman" pitchFamily="18" charset="0"/>
              </a:rPr>
              <a:t>  L- </a:t>
            </a:r>
            <a:r>
              <a:rPr dirty="0" lang="en-US">
                <a:latin typeface="Times New Roman" pitchFamily="18" charset="0"/>
                <a:cs typeface="Times New Roman" pitchFamily="18" charset="0"/>
              </a:rPr>
              <a:t>lean forward a bit towards the client and use bodily language e.g. postures and gestures which show that you care.</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E </a:t>
            </a:r>
            <a:r>
              <a:rPr dirty="0" lang="en-US">
                <a:latin typeface="Times New Roman" pitchFamily="18" charset="0"/>
                <a:cs typeface="Times New Roman" pitchFamily="18" charset="0"/>
              </a:rPr>
              <a:t>-maintain eye conduct </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 S- </a:t>
            </a:r>
            <a:r>
              <a:rPr dirty="0" lang="en-US">
                <a:latin typeface="Times New Roman" pitchFamily="18" charset="0"/>
                <a:cs typeface="Times New Roman" pitchFamily="18" charset="0"/>
              </a:rPr>
              <a:t>sit squarely in a respectable /comfortable position</a:t>
            </a:r>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702" name="Title 1"/>
          <p:cNvSpPr>
            <a:spLocks noGrp="1"/>
          </p:cNvSpPr>
          <p:nvPr>
            <p:ph type="title"/>
          </p:nvPr>
        </p:nvSpPr>
        <p:spPr/>
        <p:txBody>
          <a:bodyPr/>
          <a:p>
            <a:r>
              <a:rPr dirty="0" lang="en-US" smtClean="0">
                <a:latin typeface="Times New Roman" pitchFamily="18" charset="0"/>
                <a:cs typeface="Times New Roman" pitchFamily="18" charset="0"/>
              </a:rPr>
              <a:t> Steps </a:t>
            </a:r>
            <a:r>
              <a:rPr dirty="0" lang="en-US">
                <a:latin typeface="Times New Roman" pitchFamily="18" charset="0"/>
                <a:cs typeface="Times New Roman" pitchFamily="18" charset="0"/>
              </a:rPr>
              <a:t>for relationship building for the counselor</a:t>
            </a:r>
            <a:endParaRPr dirty="0" lang="en-US"/>
          </a:p>
        </p:txBody>
      </p:sp>
      <p:sp>
        <p:nvSpPr>
          <p:cNvPr id="1048703" name="Content Placeholder 2"/>
          <p:cNvSpPr>
            <a:spLocks noGrp="1"/>
          </p:cNvSpPr>
          <p:nvPr>
            <p:ph idx="1"/>
          </p:nvPr>
        </p:nvSpPr>
        <p:spPr/>
        <p:txBody>
          <a:bodyPr/>
          <a:p>
            <a:r>
              <a:rPr dirty="0" lang="en-US">
                <a:latin typeface="Times New Roman" pitchFamily="18" charset="0"/>
                <a:cs typeface="Times New Roman" pitchFamily="18" charset="0"/>
              </a:rPr>
              <a:t>Introduce yourself</a:t>
            </a:r>
          </a:p>
          <a:p>
            <a:r>
              <a:rPr dirty="0" lang="en-US">
                <a:latin typeface="Times New Roman" pitchFamily="18" charset="0"/>
                <a:cs typeface="Times New Roman" pitchFamily="18" charset="0"/>
              </a:rPr>
              <a:t>Invite client to sit on the chair provided</a:t>
            </a:r>
          </a:p>
          <a:p>
            <a:r>
              <a:rPr dirty="0" lang="en-US">
                <a:latin typeface="Times New Roman" pitchFamily="18" charset="0"/>
                <a:cs typeface="Times New Roman" pitchFamily="18" charset="0"/>
              </a:rPr>
              <a:t>Ensure the client is comfortable</a:t>
            </a:r>
          </a:p>
          <a:p>
            <a:r>
              <a:rPr dirty="0" lang="en-US">
                <a:latin typeface="Times New Roman" pitchFamily="18" charset="0"/>
                <a:cs typeface="Times New Roman" pitchFamily="18" charset="0"/>
              </a:rPr>
              <a:t>Address the client by the name</a:t>
            </a:r>
          </a:p>
          <a:p>
            <a:r>
              <a:rPr dirty="0" lang="en-US">
                <a:latin typeface="Times New Roman" pitchFamily="18" charset="0"/>
                <a:cs typeface="Times New Roman" pitchFamily="18" charset="0"/>
              </a:rPr>
              <a:t>Invite social conversation to reduce anxiety</a:t>
            </a:r>
          </a:p>
          <a:p>
            <a:r>
              <a:rPr dirty="0" lang="en-US">
                <a:latin typeface="Times New Roman" pitchFamily="18" charset="0"/>
                <a:cs typeface="Times New Roman" pitchFamily="18" charset="0"/>
              </a:rPr>
              <a:t>Watch for non verbal behavior- shows clients emotional state</a:t>
            </a:r>
          </a:p>
          <a:p>
            <a:r>
              <a:rPr dirty="0" lang="en-US">
                <a:latin typeface="Times New Roman" pitchFamily="18" charset="0"/>
                <a:cs typeface="Times New Roman" pitchFamily="18" charset="0"/>
              </a:rPr>
              <a:t>Let client tell the reason for coming</a:t>
            </a:r>
          </a:p>
          <a:p>
            <a:r>
              <a:rPr dirty="0" lang="en-US">
                <a:latin typeface="Times New Roman" pitchFamily="18" charset="0"/>
                <a:cs typeface="Times New Roman" pitchFamily="18" charset="0"/>
              </a:rPr>
              <a:t>Show that you are interested in the client</a:t>
            </a:r>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704" name="Title 1"/>
          <p:cNvSpPr>
            <a:spLocks noGrp="1"/>
          </p:cNvSpPr>
          <p:nvPr>
            <p:ph type="title"/>
          </p:nvPr>
        </p:nvSpPr>
        <p:spPr/>
        <p:txBody>
          <a:bodyPr/>
          <a:p>
            <a:r>
              <a:rPr b="1" dirty="0" sz="4400" lang="en-US">
                <a:solidFill>
                  <a:schemeClr val="bg2">
                    <a:lumMod val="60000"/>
                    <a:lumOff val="40000"/>
                  </a:schemeClr>
                </a:solidFill>
                <a:latin typeface="Times New Roman" pitchFamily="18" charset="0"/>
                <a:cs typeface="Times New Roman" pitchFamily="18" charset="0"/>
              </a:rPr>
              <a:t>The work of the counselor is to;-</a:t>
            </a:r>
            <a:br>
              <a:rPr b="1" dirty="0" sz="4400" lang="en-US">
                <a:solidFill>
                  <a:schemeClr val="bg2">
                    <a:lumMod val="60000"/>
                    <a:lumOff val="40000"/>
                  </a:schemeClr>
                </a:solidFill>
                <a:latin typeface="Times New Roman" pitchFamily="18" charset="0"/>
                <a:cs typeface="Times New Roman" pitchFamily="18" charset="0"/>
              </a:rPr>
            </a:br>
            <a:endParaRPr dirty="0" lang="en-US"/>
          </a:p>
        </p:txBody>
      </p:sp>
      <p:sp>
        <p:nvSpPr>
          <p:cNvPr id="1048705" name="Content Placeholder 2"/>
          <p:cNvSpPr>
            <a:spLocks noGrp="1"/>
          </p:cNvSpPr>
          <p:nvPr>
            <p:ph idx="1"/>
          </p:nvPr>
        </p:nvSpPr>
        <p:spPr/>
        <p:txBody>
          <a:bodyPr/>
          <a:p>
            <a:pPr indent="-571500" marL="571500">
              <a:lnSpc>
                <a:spcPct val="120000"/>
              </a:lnSpc>
            </a:pPr>
            <a:r>
              <a:rPr b="1" dirty="0" lang="en-US" smtClean="0">
                <a:latin typeface="Times New Roman" pitchFamily="18" charset="0"/>
                <a:cs typeface="Times New Roman" pitchFamily="18" charset="0"/>
              </a:rPr>
              <a:t>C-</a:t>
            </a:r>
            <a:r>
              <a:rPr dirty="0" lang="en-US" smtClean="0">
                <a:latin typeface="Times New Roman" pitchFamily="18" charset="0"/>
                <a:cs typeface="Times New Roman" pitchFamily="18" charset="0"/>
              </a:rPr>
              <a:t>clarify </a:t>
            </a:r>
            <a:r>
              <a:rPr dirty="0" lang="en-US">
                <a:latin typeface="Times New Roman" pitchFamily="18" charset="0"/>
                <a:cs typeface="Times New Roman" pitchFamily="18" charset="0"/>
              </a:rPr>
              <a:t>the needs of the clients.</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L</a:t>
            </a:r>
            <a:r>
              <a:rPr dirty="0" lang="en-US">
                <a:latin typeface="Times New Roman" pitchFamily="18" charset="0"/>
                <a:cs typeface="Times New Roman" pitchFamily="18" charset="0"/>
              </a:rPr>
              <a:t>-listen attentively to what the client is telling you  </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E-</a:t>
            </a:r>
            <a:r>
              <a:rPr dirty="0" lang="en-US">
                <a:latin typeface="Times New Roman" pitchFamily="18" charset="0"/>
                <a:cs typeface="Times New Roman" pitchFamily="18" charset="0"/>
              </a:rPr>
              <a:t>encourage</a:t>
            </a:r>
            <a:r>
              <a:rPr b="1" dirty="0" lang="en-US">
                <a:latin typeface="Times New Roman" pitchFamily="18" charset="0"/>
                <a:cs typeface="Times New Roman" pitchFamily="18" charset="0"/>
              </a:rPr>
              <a:t> </a:t>
            </a:r>
            <a:r>
              <a:rPr dirty="0" lang="en-US">
                <a:latin typeface="Times New Roman" pitchFamily="18" charset="0"/>
                <a:cs typeface="Times New Roman" pitchFamily="18" charset="0"/>
              </a:rPr>
              <a:t>interaction-talk to the client let him respond .</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A</a:t>
            </a:r>
            <a:r>
              <a:rPr dirty="0" lang="en-US">
                <a:latin typeface="Times New Roman" pitchFamily="18" charset="0"/>
                <a:cs typeface="Times New Roman" pitchFamily="18" charset="0"/>
              </a:rPr>
              <a:t>-acknowledge what the client is saying and probe further </a:t>
            </a:r>
          </a:p>
          <a:p>
            <a:pPr indent="-571500" marL="571500">
              <a:lnSpc>
                <a:spcPct val="120000"/>
              </a:lnSpc>
              <a:buFont typeface="+mj-lt"/>
              <a:buAutoNum type="romanUcPeriod"/>
            </a:pPr>
            <a:r>
              <a:rPr dirty="0" lang="en-US">
                <a:latin typeface="Times New Roman" pitchFamily="18" charset="0"/>
                <a:cs typeface="Times New Roman" pitchFamily="18" charset="0"/>
              </a:rPr>
              <a:t> </a:t>
            </a:r>
            <a:r>
              <a:rPr b="1" dirty="0" lang="en-US">
                <a:latin typeface="Times New Roman" pitchFamily="18" charset="0"/>
                <a:cs typeface="Times New Roman" pitchFamily="18" charset="0"/>
              </a:rPr>
              <a:t>R</a:t>
            </a:r>
            <a:r>
              <a:rPr dirty="0" lang="en-US">
                <a:latin typeface="Times New Roman" pitchFamily="18" charset="0"/>
                <a:cs typeface="Times New Roman" pitchFamily="18" charset="0"/>
              </a:rPr>
              <a:t> -  reflect back to the client, clarify what he/she says and summarizes .</a:t>
            </a:r>
            <a:endParaRPr dirty="0" lang="en-US"/>
          </a:p>
          <a:p>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706" name="Title 1"/>
          <p:cNvSpPr>
            <a:spLocks noGrp="1"/>
          </p:cNvSpPr>
          <p:nvPr>
            <p:ph type="title"/>
          </p:nvPr>
        </p:nvSpPr>
        <p:spPr/>
        <p:txBody>
          <a:bodyPr/>
          <a:p>
            <a:r>
              <a:rPr dirty="0" lang="en-US"/>
              <a:t>2 .WORKING PHASE TAKES 45-60MINS</a:t>
            </a:r>
          </a:p>
        </p:txBody>
      </p:sp>
      <p:sp>
        <p:nvSpPr>
          <p:cNvPr id="1048707" name="Content Placeholder 2"/>
          <p:cNvSpPr>
            <a:spLocks noGrp="1"/>
          </p:cNvSpPr>
          <p:nvPr>
            <p:ph idx="1"/>
          </p:nvPr>
        </p:nvSpPr>
        <p:spPr/>
        <p:txBody>
          <a:bodyPr/>
          <a:p>
            <a:r>
              <a:rPr dirty="0" lang="en-US">
                <a:latin typeface="Times New Roman" pitchFamily="18" charset="0"/>
                <a:cs typeface="Times New Roman" pitchFamily="18" charset="0"/>
              </a:rPr>
              <a:t>Counseling session is subdivided into 5stages.</a:t>
            </a:r>
          </a:p>
          <a:p>
            <a:r>
              <a:rPr dirty="0" lang="en-US">
                <a:latin typeface="Times New Roman" pitchFamily="18" charset="0"/>
                <a:cs typeface="Times New Roman" pitchFamily="18" charset="0"/>
              </a:rPr>
              <a:t>It begins when counselor convinces client that he is able to help .</a:t>
            </a:r>
          </a:p>
          <a:p>
            <a:pPr indent="-514350" marL="514350">
              <a:buFont typeface="+mj-lt"/>
              <a:buAutoNum type="alphaLcParenR"/>
            </a:pPr>
            <a:r>
              <a:rPr dirty="0" lang="en-US">
                <a:latin typeface="Times New Roman" pitchFamily="18" charset="0"/>
                <a:cs typeface="Times New Roman" pitchFamily="18" charset="0"/>
              </a:rPr>
              <a:t> Social stage –Climate setting. Greet the client, make him feel comfortable .</a:t>
            </a:r>
          </a:p>
          <a:p>
            <a:pPr indent="-514350" marL="514350">
              <a:buFont typeface="+mj-lt"/>
              <a:buAutoNum type="alphaLcParenR"/>
            </a:pPr>
            <a:r>
              <a:rPr dirty="0" lang="en-US">
                <a:latin typeface="Times New Roman" pitchFamily="18" charset="0"/>
                <a:cs typeface="Times New Roman" pitchFamily="18" charset="0"/>
              </a:rPr>
              <a:t> Problem exploration –ask him/her his needs or problems. Listen carefully, observe non-verbal communication, gather all information and specific facts the client is telling you about the </a:t>
            </a:r>
            <a:r>
              <a:rPr dirty="0" lang="en-US" smtClean="0">
                <a:latin typeface="Times New Roman" pitchFamily="18" charset="0"/>
                <a:cs typeface="Times New Roman" pitchFamily="18" charset="0"/>
              </a:rPr>
              <a:t>problems.</a:t>
            </a:r>
          </a:p>
          <a:p>
            <a:pPr indent="-514350" marL="514350">
              <a:buFont typeface="+mj-lt"/>
              <a:buAutoNum type="alphaLcParenR"/>
            </a:pPr>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708" name="Title 1"/>
          <p:cNvSpPr>
            <a:spLocks noGrp="1"/>
          </p:cNvSpPr>
          <p:nvPr>
            <p:ph type="title"/>
          </p:nvPr>
        </p:nvSpPr>
        <p:spPr/>
        <p:txBody>
          <a:bodyPr/>
          <a:p>
            <a:r>
              <a:rPr dirty="0" lang="en-US" smtClean="0"/>
              <a:t>Working phase cont.</a:t>
            </a:r>
            <a:endParaRPr dirty="0" lang="en-US"/>
          </a:p>
        </p:txBody>
      </p:sp>
      <p:sp>
        <p:nvSpPr>
          <p:cNvPr id="1048709" name="Content Placeholder 2"/>
          <p:cNvSpPr>
            <a:spLocks noGrp="1"/>
          </p:cNvSpPr>
          <p:nvPr>
            <p:ph idx="1"/>
          </p:nvPr>
        </p:nvSpPr>
        <p:spPr/>
        <p:txBody>
          <a:bodyPr/>
          <a:p>
            <a:pPr indent="-514350" marL="514350"/>
            <a:r>
              <a:rPr b="1" dirty="0" lang="en-US">
                <a:latin typeface="Times New Roman" pitchFamily="18" charset="0"/>
                <a:cs typeface="Times New Roman" pitchFamily="18" charset="0"/>
              </a:rPr>
              <a:t>Interacting with the client </a:t>
            </a:r>
            <a:r>
              <a:rPr dirty="0" lang="en-US">
                <a:latin typeface="Times New Roman" pitchFamily="18" charset="0"/>
                <a:cs typeface="Times New Roman" pitchFamily="18" charset="0"/>
              </a:rPr>
              <a:t>–Probe more about the problems. Find out how the problem started and its progress, any factors worsening the problems. Is it the first time the problem is occurring.</a:t>
            </a:r>
          </a:p>
          <a:p>
            <a:pPr indent="-514350" marL="514350"/>
            <a:r>
              <a:rPr dirty="0" lang="en-US">
                <a:solidFill>
                  <a:schemeClr val="bg2">
                    <a:lumMod val="60000"/>
                    <a:lumOff val="40000"/>
                  </a:schemeClr>
                </a:solidFill>
                <a:latin typeface="Times New Roman" pitchFamily="18" charset="0"/>
                <a:cs typeface="Times New Roman" pitchFamily="18" charset="0"/>
              </a:rPr>
              <a:t>c) </a:t>
            </a:r>
            <a:r>
              <a:rPr b="1" dirty="0" lang="en-US">
                <a:latin typeface="Times New Roman" pitchFamily="18" charset="0"/>
                <a:cs typeface="Times New Roman" pitchFamily="18" charset="0"/>
              </a:rPr>
              <a:t>Set goals- </a:t>
            </a:r>
            <a:r>
              <a:rPr dirty="0" lang="en-US">
                <a:latin typeface="Times New Roman" pitchFamily="18" charset="0"/>
                <a:cs typeface="Times New Roman" pitchFamily="18" charset="0"/>
              </a:rPr>
              <a:t>Get all the necessary information to solve the problem. Use available resources to solve the problem. Agree with the client on no. of sessions to hold. Agree on the no. of problems or issues to discuss during the session and set priorities .You also agree on the length of each session and the time of reporting</a:t>
            </a:r>
          </a:p>
          <a:p>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710" name="Title 1"/>
          <p:cNvSpPr>
            <a:spLocks noGrp="1"/>
          </p:cNvSpPr>
          <p:nvPr>
            <p:ph type="title"/>
          </p:nvPr>
        </p:nvSpPr>
        <p:spPr/>
        <p:txBody>
          <a:bodyPr/>
          <a:p>
            <a:r>
              <a:rPr dirty="0" lang="en-US" smtClean="0">
                <a:solidFill>
                  <a:srgbClr val="0070C0"/>
                </a:solidFill>
              </a:rPr>
              <a:t>Counselling skills.</a:t>
            </a:r>
            <a:endParaRPr dirty="0" lang="en-US">
              <a:solidFill>
                <a:srgbClr val="0070C0"/>
              </a:solidFill>
            </a:endParaRPr>
          </a:p>
        </p:txBody>
      </p:sp>
      <p:sp>
        <p:nvSpPr>
          <p:cNvPr id="1048711" name="Content Placeholder 2"/>
          <p:cNvSpPr>
            <a:spLocks noGrp="1"/>
          </p:cNvSpPr>
          <p:nvPr>
            <p:ph idx="1"/>
          </p:nvPr>
        </p:nvSpPr>
        <p:spPr/>
        <p:txBody>
          <a:bodyPr>
            <a:normAutofit fontScale="85000" lnSpcReduction="10000"/>
          </a:bodyPr>
          <a:p>
            <a:r>
              <a:rPr dirty="0" sz="3600" lang="en-US" smtClean="0">
                <a:solidFill>
                  <a:srgbClr val="0070C0"/>
                </a:solidFill>
              </a:rPr>
              <a:t>Active listening</a:t>
            </a:r>
          </a:p>
          <a:p>
            <a:pPr indent="0" marL="0">
              <a:buNone/>
            </a:pPr>
            <a:r>
              <a:rPr dirty="0" sz="3600" lang="en-US" smtClean="0"/>
              <a:t> -</a:t>
            </a:r>
            <a:r>
              <a:rPr dirty="0" lang="en-US" smtClean="0"/>
              <a:t>Body language.</a:t>
            </a:r>
          </a:p>
          <a:p>
            <a:pPr indent="0" marL="0">
              <a:buNone/>
            </a:pPr>
            <a:r>
              <a:rPr dirty="0" lang="en-US" smtClean="0"/>
              <a:t> -Eye contact.</a:t>
            </a:r>
          </a:p>
          <a:p>
            <a:pPr indent="0" marL="0">
              <a:buNone/>
            </a:pPr>
            <a:r>
              <a:rPr dirty="0" lang="en-US" smtClean="0"/>
              <a:t> -Encourage the client to continue talking.</a:t>
            </a:r>
          </a:p>
          <a:p>
            <a:pPr indent="0" marL="0">
              <a:buNone/>
            </a:pPr>
            <a:r>
              <a:rPr dirty="0" lang="en-US"/>
              <a:t> </a:t>
            </a:r>
            <a:r>
              <a:rPr dirty="0" lang="en-US" smtClean="0"/>
              <a:t>-Facial expression.</a:t>
            </a:r>
          </a:p>
          <a:p>
            <a:pPr indent="0" marL="0">
              <a:buNone/>
            </a:pPr>
            <a:r>
              <a:rPr dirty="0" lang="en-US" smtClean="0"/>
              <a:t> -Maintaining a good posture.</a:t>
            </a:r>
          </a:p>
          <a:p>
            <a:pPr indent="0" marL="0">
              <a:buNone/>
            </a:pPr>
            <a:r>
              <a:rPr dirty="0" lang="en-US"/>
              <a:t> </a:t>
            </a:r>
            <a:r>
              <a:rPr dirty="0" lang="en-US" smtClean="0"/>
              <a:t>-Participation of a person is part of what one is experiencing.</a:t>
            </a:r>
          </a:p>
          <a:p>
            <a:pPr indent="0" marL="0">
              <a:buNone/>
            </a:pPr>
            <a:r>
              <a:rPr dirty="0" lang="en-US" smtClean="0"/>
              <a:t>-Tonal Variation should be noted.</a:t>
            </a:r>
          </a:p>
          <a:p>
            <a:pPr indent="0" marL="0">
              <a:buNone/>
            </a:pPr>
            <a:r>
              <a:rPr dirty="0" lang="en-US" smtClean="0"/>
              <a:t>-A combination of empathy and listening is important in counselling.</a:t>
            </a:r>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12" name="Title 1"/>
          <p:cNvSpPr>
            <a:spLocks noGrp="1"/>
          </p:cNvSpPr>
          <p:nvPr>
            <p:ph type="title"/>
          </p:nvPr>
        </p:nvSpPr>
        <p:spPr/>
        <p:txBody>
          <a:bodyPr/>
          <a:p>
            <a:r>
              <a:rPr dirty="0" lang="en-US" smtClean="0">
                <a:solidFill>
                  <a:srgbClr val="0070C0"/>
                </a:solidFill>
              </a:rPr>
              <a:t>Hindrances to active listening</a:t>
            </a:r>
            <a:endParaRPr dirty="0" lang="en-US">
              <a:solidFill>
                <a:srgbClr val="0070C0"/>
              </a:solidFill>
            </a:endParaRPr>
          </a:p>
        </p:txBody>
      </p:sp>
      <p:sp>
        <p:nvSpPr>
          <p:cNvPr id="1048713" name="Content Placeholder 2"/>
          <p:cNvSpPr>
            <a:spLocks noGrp="1"/>
          </p:cNvSpPr>
          <p:nvPr>
            <p:ph idx="1"/>
          </p:nvPr>
        </p:nvSpPr>
        <p:spPr/>
        <p:txBody>
          <a:bodyPr>
            <a:normAutofit fontScale="95000" lnSpcReduction="20000"/>
          </a:bodyPr>
          <a:p>
            <a:r>
              <a:rPr dirty="0" lang="en-US" smtClean="0"/>
              <a:t>Being selective in listening.</a:t>
            </a:r>
          </a:p>
          <a:p>
            <a:r>
              <a:rPr dirty="0" lang="en-US" smtClean="0"/>
              <a:t>Being destructed.</a:t>
            </a:r>
          </a:p>
          <a:p>
            <a:r>
              <a:rPr dirty="0" lang="en-US" smtClean="0"/>
              <a:t>Personal values.</a:t>
            </a:r>
          </a:p>
          <a:p>
            <a:r>
              <a:rPr dirty="0" lang="en-US" smtClean="0"/>
              <a:t>Life experiences.</a:t>
            </a:r>
          </a:p>
          <a:p>
            <a:r>
              <a:rPr dirty="0" lang="en-US" smtClean="0"/>
              <a:t>Preparation for a response before listening to complains.</a:t>
            </a:r>
          </a:p>
          <a:p>
            <a:r>
              <a:rPr dirty="0" lang="en-US" smtClean="0"/>
              <a:t>People who feel threatened by what the client is talking about.</a:t>
            </a:r>
          </a:p>
          <a:p>
            <a:r>
              <a:rPr dirty="0" lang="en-US" smtClean="0"/>
              <a:t>Culture.</a:t>
            </a:r>
          </a:p>
          <a:p>
            <a:r>
              <a:rPr dirty="0" lang="en-US" smtClean="0"/>
              <a:t>Language barrier.</a:t>
            </a:r>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714" name="Title 1"/>
          <p:cNvSpPr>
            <a:spLocks noGrp="1"/>
          </p:cNvSpPr>
          <p:nvPr>
            <p:ph type="title"/>
          </p:nvPr>
        </p:nvSpPr>
        <p:spPr/>
        <p:txBody>
          <a:bodyPr/>
          <a:p>
            <a:r>
              <a:rPr dirty="0" lang="en-US">
                <a:latin typeface="Times New Roman" pitchFamily="18" charset="0"/>
                <a:cs typeface="Times New Roman" pitchFamily="18" charset="0"/>
              </a:rPr>
              <a:t>Goal setting</a:t>
            </a:r>
            <a:endParaRPr dirty="0" lang="en-US"/>
          </a:p>
        </p:txBody>
      </p:sp>
      <p:sp>
        <p:nvSpPr>
          <p:cNvPr id="1048715" name="Content Placeholder 2"/>
          <p:cNvSpPr>
            <a:spLocks noGrp="1"/>
          </p:cNvSpPr>
          <p:nvPr>
            <p:ph idx="1"/>
          </p:nvPr>
        </p:nvSpPr>
        <p:spPr/>
        <p:txBody>
          <a:bodyPr/>
          <a:p>
            <a:r>
              <a:rPr dirty="0" lang="en-US">
                <a:latin typeface="Times New Roman" pitchFamily="18" charset="0"/>
                <a:cs typeface="Times New Roman" pitchFamily="18" charset="0"/>
              </a:rPr>
              <a:t>Goals are the results or outcomes that the client wants to achieve at the end of the counseling period</a:t>
            </a:r>
          </a:p>
          <a:p>
            <a:r>
              <a:rPr dirty="0" lang="en-US">
                <a:latin typeface="Times New Roman" pitchFamily="18" charset="0"/>
                <a:cs typeface="Times New Roman" pitchFamily="18" charset="0"/>
              </a:rPr>
              <a:t>Goals give direction to be followed during counseling</a:t>
            </a:r>
          </a:p>
          <a:p>
            <a:r>
              <a:rPr dirty="0" lang="en-US">
                <a:latin typeface="Times New Roman" pitchFamily="18" charset="0"/>
                <a:cs typeface="Times New Roman" pitchFamily="18" charset="0"/>
              </a:rPr>
              <a:t>They should be selected and defined with care in explicit, feasible and measurable terms</a:t>
            </a:r>
          </a:p>
          <a:p>
            <a:r>
              <a:rPr dirty="0" lang="en-US">
                <a:latin typeface="Times New Roman" pitchFamily="18" charset="0"/>
                <a:cs typeface="Times New Roman" pitchFamily="18" charset="0"/>
              </a:rPr>
              <a:t>Goals should be stated in positive terms and should be within the counselors knowledge and skills</a:t>
            </a:r>
          </a:p>
          <a:p>
            <a:r>
              <a:rPr dirty="0" lang="en-US">
                <a:latin typeface="Times New Roman" pitchFamily="18" charset="0"/>
                <a:cs typeface="Times New Roman" pitchFamily="18" charset="0"/>
              </a:rPr>
              <a:t>They should be achievable</a:t>
            </a:r>
          </a:p>
          <a:p>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716" name="Title 1"/>
          <p:cNvSpPr>
            <a:spLocks noGrp="1"/>
          </p:cNvSpPr>
          <p:nvPr>
            <p:ph type="title"/>
          </p:nvPr>
        </p:nvSpPr>
        <p:spPr/>
        <p:txBody>
          <a:bodyPr/>
          <a:p>
            <a:r>
              <a:rPr dirty="0" lang="en-US"/>
              <a:t>Working phase </a:t>
            </a:r>
            <a:r>
              <a:rPr dirty="0" lang="en-US" smtClean="0"/>
              <a:t>cont.</a:t>
            </a:r>
            <a:endParaRPr dirty="0" lang="en-US"/>
          </a:p>
        </p:txBody>
      </p:sp>
      <p:sp>
        <p:nvSpPr>
          <p:cNvPr id="1048717" name="Content Placeholder 2"/>
          <p:cNvSpPr>
            <a:spLocks noGrp="1"/>
          </p:cNvSpPr>
          <p:nvPr>
            <p:ph idx="1"/>
          </p:nvPr>
        </p:nvSpPr>
        <p:spPr/>
        <p:txBody>
          <a:bodyPr>
            <a:normAutofit fontScale="95000" lnSpcReduction="20000"/>
          </a:bodyPr>
          <a:p>
            <a:pPr indent="-514350" marL="514350">
              <a:buNone/>
            </a:pPr>
            <a:r>
              <a:rPr dirty="0" lang="en-US" smtClean="0">
                <a:solidFill>
                  <a:schemeClr val="bg2">
                    <a:lumMod val="60000"/>
                    <a:lumOff val="40000"/>
                  </a:schemeClr>
                </a:solidFill>
              </a:rPr>
              <a:t>a)  </a:t>
            </a:r>
            <a:r>
              <a:rPr b="1" dirty="0" lang="en-US">
                <a:latin typeface="Times New Roman" pitchFamily="18" charset="0"/>
                <a:cs typeface="Times New Roman" pitchFamily="18" charset="0"/>
              </a:rPr>
              <a:t>Techniques of termination.</a:t>
            </a:r>
          </a:p>
          <a:p>
            <a:pPr indent="-514350" marL="514350"/>
            <a:r>
              <a:rPr dirty="0" lang="en-US">
                <a:latin typeface="Times New Roman" pitchFamily="18" charset="0"/>
                <a:cs typeface="Times New Roman" pitchFamily="18" charset="0"/>
              </a:rPr>
              <a:t>Introduce the idea of termination</a:t>
            </a:r>
          </a:p>
          <a:p>
            <a:pPr indent="-514350" marL="514350"/>
            <a:r>
              <a:rPr dirty="0" lang="en-US">
                <a:latin typeface="Times New Roman" pitchFamily="18" charset="0"/>
                <a:cs typeface="Times New Roman" pitchFamily="18" charset="0"/>
              </a:rPr>
              <a:t>Encourage client to rely on him/herself –the counselor tries to make client to be self reliant, hence gradually separates him/herself from the client .</a:t>
            </a:r>
          </a:p>
          <a:p>
            <a:pPr indent="-514350" marL="514350"/>
            <a:r>
              <a:rPr dirty="0" lang="en-US">
                <a:latin typeface="Times New Roman" pitchFamily="18" charset="0"/>
                <a:cs typeface="Times New Roman" pitchFamily="18" charset="0"/>
              </a:rPr>
              <a:t>Both client and counselor agree to reduce the no</a:t>
            </a:r>
            <a:r>
              <a:rPr dirty="0" lang="en-US" smtClean="0">
                <a:latin typeface="Times New Roman" pitchFamily="18" charset="0"/>
                <a:cs typeface="Times New Roman" pitchFamily="18" charset="0"/>
              </a:rPr>
              <a:t>. of </a:t>
            </a:r>
            <a:r>
              <a:rPr dirty="0" lang="en-US">
                <a:latin typeface="Times New Roman" pitchFamily="18" charset="0"/>
                <a:cs typeface="Times New Roman" pitchFamily="18" charset="0"/>
              </a:rPr>
              <a:t>counseling sessions and complete all pending issues before termination </a:t>
            </a:r>
            <a:r>
              <a:rPr dirty="0" lang="en-US" smtClean="0">
                <a:latin typeface="Times New Roman" pitchFamily="18" charset="0"/>
                <a:cs typeface="Times New Roman" pitchFamily="18" charset="0"/>
              </a:rPr>
              <a:t>.</a:t>
            </a:r>
            <a:r>
              <a:rPr dirty="0" lang="en-US">
                <a:latin typeface="Times New Roman" pitchFamily="18" charset="0"/>
                <a:cs typeface="Times New Roman" pitchFamily="18" charset="0"/>
              </a:rPr>
              <a:t> </a:t>
            </a:r>
            <a:endParaRPr dirty="0" lang="en-US" smtClean="0">
              <a:latin typeface="Times New Roman" pitchFamily="18" charset="0"/>
              <a:cs typeface="Times New Roman" pitchFamily="18" charset="0"/>
            </a:endParaRPr>
          </a:p>
          <a:p>
            <a:pPr indent="0" marL="0">
              <a:buNone/>
            </a:pPr>
            <a:r>
              <a:rPr dirty="0" lang="en-US" smtClean="0">
                <a:latin typeface="Times New Roman" pitchFamily="18" charset="0"/>
                <a:cs typeface="Times New Roman" pitchFamily="18" charset="0"/>
              </a:rPr>
              <a:t>Note:- Some </a:t>
            </a:r>
            <a:r>
              <a:rPr dirty="0" lang="en-US">
                <a:latin typeface="Times New Roman" pitchFamily="18" charset="0"/>
                <a:cs typeface="Times New Roman" pitchFamily="18" charset="0"/>
              </a:rPr>
              <a:t>may  require further counseling support after termination ,therefore encourage gradual termination and allow the client the opportunity  to visit you when need arises.</a:t>
            </a:r>
          </a:p>
          <a:p>
            <a:pPr indent="0" marL="0">
              <a:buNone/>
            </a:pPr>
            <a:r>
              <a:rPr dirty="0" lang="en-US" smtClean="0">
                <a:latin typeface="Times New Roman" pitchFamily="18" charset="0"/>
                <a:cs typeface="Times New Roman" pitchFamily="18" charset="0"/>
              </a:rPr>
              <a:t>-Termination </a:t>
            </a:r>
            <a:r>
              <a:rPr dirty="0" lang="en-US">
                <a:latin typeface="Times New Roman" pitchFamily="18" charset="0"/>
                <a:cs typeface="Times New Roman" pitchFamily="18" charset="0"/>
              </a:rPr>
              <a:t>is considered not just at the end of successful relationship but is also considered when it seems counseling is not being helpful.</a:t>
            </a:r>
          </a:p>
          <a:p>
            <a:pPr indent="-514350" marL="514350"/>
            <a:endParaRPr dirty="0" lang="en-US">
              <a:latin typeface="Times New Roman" pitchFamily="18" charset="0"/>
              <a:cs typeface="Times New Roman" pitchFamily="18" charset="0"/>
            </a:endParaRPr>
          </a:p>
          <a:p>
            <a:pPr indent="-514350" marL="514350"/>
            <a:endParaRPr dirty="0" lang="en-US"/>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718" name="Title 1"/>
          <p:cNvSpPr>
            <a:spLocks noGrp="1"/>
          </p:cNvSpPr>
          <p:nvPr>
            <p:ph type="title"/>
          </p:nvPr>
        </p:nvSpPr>
        <p:spPr/>
        <p:txBody>
          <a:bodyPr/>
          <a:p>
            <a:r>
              <a:rPr dirty="0" lang="en-US"/>
              <a:t>Closure /terminating the session</a:t>
            </a:r>
            <a:br>
              <a:rPr dirty="0" lang="en-US"/>
            </a:br>
            <a:endParaRPr dirty="0" lang="en-US"/>
          </a:p>
        </p:txBody>
      </p:sp>
      <p:sp>
        <p:nvSpPr>
          <p:cNvPr id="1048719" name="Content Placeholder 2"/>
          <p:cNvSpPr>
            <a:spLocks noGrp="1"/>
          </p:cNvSpPr>
          <p:nvPr>
            <p:ph idx="1"/>
          </p:nvPr>
        </p:nvSpPr>
        <p:spPr/>
        <p:txBody>
          <a:bodyPr>
            <a:normAutofit fontScale="95000" lnSpcReduction="20000"/>
          </a:bodyPr>
          <a:p>
            <a:pPr indent="0" marL="0">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Counselor summarizes the important points discussed during the session. </a:t>
            </a:r>
          </a:p>
          <a:p>
            <a:pPr indent="-514350" marL="514350">
              <a:buNone/>
            </a:pPr>
            <a:r>
              <a:rPr dirty="0" lang="en-US" smtClean="0">
                <a:latin typeface="Times New Roman" pitchFamily="18" charset="0"/>
                <a:cs typeface="Times New Roman" pitchFamily="18" charset="0"/>
              </a:rPr>
              <a:t>-Both </a:t>
            </a:r>
            <a:r>
              <a:rPr dirty="0" lang="en-US">
                <a:latin typeface="Times New Roman" pitchFamily="18" charset="0"/>
                <a:cs typeface="Times New Roman" pitchFamily="18" charset="0"/>
              </a:rPr>
              <a:t>counselor and client have to agree on the steps to be taken next.</a:t>
            </a:r>
          </a:p>
          <a:p>
            <a:pPr indent="-514350" marL="514350">
              <a:buNone/>
            </a:pPr>
            <a:r>
              <a:rPr dirty="0" lang="en-US" smtClean="0">
                <a:latin typeface="Times New Roman" pitchFamily="18" charset="0"/>
                <a:cs typeface="Times New Roman" pitchFamily="18" charset="0"/>
              </a:rPr>
              <a:t>-Agree </a:t>
            </a:r>
            <a:r>
              <a:rPr dirty="0" lang="en-US">
                <a:latin typeface="Times New Roman" pitchFamily="18" charset="0"/>
                <a:cs typeface="Times New Roman" pitchFamily="18" charset="0"/>
              </a:rPr>
              <a:t>on return date and any assignments  client is expected to do at home.</a:t>
            </a:r>
          </a:p>
          <a:p>
            <a:pPr indent="-514350" marL="514350">
              <a:buNone/>
            </a:pPr>
            <a:r>
              <a:rPr dirty="0" lang="en-US" smtClean="0">
                <a:latin typeface="Times New Roman" pitchFamily="18" charset="0"/>
                <a:cs typeface="Times New Roman" pitchFamily="18" charset="0"/>
              </a:rPr>
              <a:t>-Client  </a:t>
            </a:r>
            <a:r>
              <a:rPr dirty="0" lang="en-US">
                <a:latin typeface="Times New Roman" pitchFamily="18" charset="0"/>
                <a:cs typeface="Times New Roman" pitchFamily="18" charset="0"/>
              </a:rPr>
              <a:t>is given enough time to ask questions which require clarification.</a:t>
            </a:r>
          </a:p>
          <a:p>
            <a:pPr indent="0" marL="0">
              <a:buNone/>
            </a:pPr>
            <a:endParaRPr dirty="0" lang="en-US" smtClean="0">
              <a:solidFill>
                <a:schemeClr val="bg2">
                  <a:lumMod val="60000"/>
                  <a:lumOff val="40000"/>
                </a:schemeClr>
              </a:solidFill>
              <a:latin typeface="Times New Roman" pitchFamily="18" charset="0"/>
              <a:cs typeface="Times New Roman" pitchFamily="18" charset="0"/>
            </a:endParaRPr>
          </a:p>
          <a:p>
            <a:pPr indent="0" marL="0">
              <a:buNone/>
            </a:pPr>
            <a:r>
              <a:rPr dirty="0" lang="en-US" smtClean="0">
                <a:solidFill>
                  <a:schemeClr val="bg2">
                    <a:lumMod val="60000"/>
                    <a:lumOff val="40000"/>
                  </a:schemeClr>
                </a:solidFill>
                <a:latin typeface="Times New Roman" pitchFamily="18" charset="0"/>
                <a:cs typeface="Times New Roman" pitchFamily="18" charset="0"/>
              </a:rPr>
              <a:t>f) </a:t>
            </a:r>
            <a:r>
              <a:rPr dirty="0" lang="en-US" smtClean="0">
                <a:latin typeface="Times New Roman" pitchFamily="18" charset="0"/>
                <a:cs typeface="Times New Roman" pitchFamily="18" charset="0"/>
              </a:rPr>
              <a:t>Termination </a:t>
            </a:r>
            <a:r>
              <a:rPr dirty="0" lang="en-US">
                <a:latin typeface="Times New Roman" pitchFamily="18" charset="0"/>
                <a:cs typeface="Times New Roman" pitchFamily="18" charset="0"/>
              </a:rPr>
              <a:t>of counseling –termination means ending the counseling relationships.</a:t>
            </a:r>
          </a:p>
          <a:p>
            <a:pPr indent="0" marL="0">
              <a:buNone/>
            </a:pPr>
            <a:r>
              <a:rPr dirty="0" lang="en-US" smtClean="0">
                <a:latin typeface="Times New Roman" pitchFamily="18" charset="0"/>
                <a:cs typeface="Times New Roman" pitchFamily="18" charset="0"/>
              </a:rPr>
              <a:t>-This </a:t>
            </a:r>
            <a:r>
              <a:rPr dirty="0" lang="en-US">
                <a:latin typeface="Times New Roman" pitchFamily="18" charset="0"/>
                <a:cs typeface="Times New Roman" pitchFamily="18" charset="0"/>
              </a:rPr>
              <a:t>is decided when the client, shows signs of improvement and ability to solve his problems.</a:t>
            </a:r>
          </a:p>
          <a:p>
            <a:pPr indent="0" marL="0">
              <a:buNone/>
            </a:pPr>
            <a:r>
              <a:rPr dirty="0" lang="en-US" smtClean="0">
                <a:latin typeface="Times New Roman" pitchFamily="18" charset="0"/>
                <a:cs typeface="Times New Roman" pitchFamily="18" charset="0"/>
              </a:rPr>
              <a:t>- </a:t>
            </a:r>
            <a:r>
              <a:rPr dirty="0" lang="en-US">
                <a:latin typeface="Times New Roman" pitchFamily="18" charset="0"/>
                <a:cs typeface="Times New Roman" pitchFamily="18" charset="0"/>
              </a:rPr>
              <a:t>Prepare your client to be ready for termination of counseling relationship.</a:t>
            </a:r>
            <a:endParaRPr dirty="0" lang="en-US"/>
          </a:p>
          <a:p>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14" name="Title 1"/>
          <p:cNvSpPr>
            <a:spLocks noGrp="1"/>
          </p:cNvSpPr>
          <p:nvPr>
            <p:ph type="title"/>
          </p:nvPr>
        </p:nvSpPr>
        <p:spPr/>
        <p:txBody>
          <a:bodyPr/>
          <a:p>
            <a:r>
              <a:rPr dirty="0" lang="en-US"/>
              <a:t>Terms  used in critical thinking skills</a:t>
            </a:r>
          </a:p>
        </p:txBody>
      </p:sp>
      <p:sp>
        <p:nvSpPr>
          <p:cNvPr id="1048615" name="Content Placeholder 2"/>
          <p:cNvSpPr>
            <a:spLocks noGrp="1"/>
          </p:cNvSpPr>
          <p:nvPr>
            <p:ph idx="1"/>
          </p:nvPr>
        </p:nvSpPr>
        <p:spPr/>
        <p:txBody>
          <a:bodyPr/>
          <a:p>
            <a:pPr>
              <a:buNone/>
            </a:pPr>
            <a:r>
              <a:rPr dirty="0" lang="en-US"/>
              <a:t>3. Discriminating- recognizing differences and similarities among things or situations and distinguishing carefully as to category or rank e.g. I grouped things together</a:t>
            </a:r>
          </a:p>
          <a:p>
            <a:pPr>
              <a:buNone/>
            </a:pPr>
            <a:r>
              <a:rPr dirty="0" lang="en-US"/>
              <a:t>4. Information seeking- searching for evidence, facts or knowledge by identifying relevant sources and gathering objective, subjective historical and current data from those sources</a:t>
            </a:r>
          </a:p>
          <a:p>
            <a:pPr>
              <a:buNone/>
            </a:pPr>
            <a:r>
              <a:rPr dirty="0" lang="en-US"/>
              <a:t>5. Logical reasoning- drawing inferences or conclusions that are supported or justified by evidence e.g.’ I deduced from that information that-----’, my rationale for that conclusion was---”</a:t>
            </a:r>
          </a:p>
          <a:p>
            <a:endParaRPr dirty="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720" name="Title 1"/>
          <p:cNvSpPr>
            <a:spLocks noGrp="1"/>
          </p:cNvSpPr>
          <p:nvPr>
            <p:ph type="title"/>
          </p:nvPr>
        </p:nvSpPr>
        <p:spPr/>
        <p:txBody>
          <a:bodyPr/>
          <a:p>
            <a:r>
              <a:rPr b="1" dirty="0" lang="en-US"/>
              <a:t>STAGES /PROCESS OF SEPARATION</a:t>
            </a:r>
            <a:endParaRPr dirty="0" lang="en-US"/>
          </a:p>
        </p:txBody>
      </p:sp>
      <p:sp>
        <p:nvSpPr>
          <p:cNvPr id="1048721" name="Content Placeholder 2"/>
          <p:cNvSpPr>
            <a:spLocks noGrp="1"/>
          </p:cNvSpPr>
          <p:nvPr>
            <p:ph idx="1"/>
          </p:nvPr>
        </p:nvSpPr>
        <p:spPr/>
        <p:txBody>
          <a:bodyPr/>
          <a:p>
            <a:pPr indent="-514350" marL="514350">
              <a:buNone/>
            </a:pPr>
            <a:r>
              <a:rPr b="1" dirty="0" lang="en-US">
                <a:latin typeface="Times New Roman" pitchFamily="18" charset="0"/>
                <a:cs typeface="Times New Roman" pitchFamily="18" charset="0"/>
              </a:rPr>
              <a:t>1. Denial</a:t>
            </a:r>
            <a:r>
              <a:rPr dirty="0" lang="en-US">
                <a:latin typeface="Times New Roman" pitchFamily="18" charset="0"/>
                <a:cs typeface="Times New Roman" pitchFamily="18" charset="0"/>
              </a:rPr>
              <a:t> –disbelief, refusal, panic on idea of  termination </a:t>
            </a:r>
          </a:p>
          <a:p>
            <a:pPr indent="-514350" marL="514350">
              <a:buNone/>
            </a:pPr>
            <a:r>
              <a:rPr dirty="0" lang="en-US">
                <a:latin typeface="Times New Roman" pitchFamily="18" charset="0"/>
                <a:cs typeface="Times New Roman" pitchFamily="18" charset="0"/>
              </a:rPr>
              <a:t>  Help client by convincing him/her of the achievement </a:t>
            </a:r>
          </a:p>
          <a:p>
            <a:pPr indent="-514350" marL="514350">
              <a:buNone/>
            </a:pPr>
            <a:r>
              <a:rPr dirty="0" lang="en-US">
                <a:latin typeface="Times New Roman" pitchFamily="18" charset="0"/>
                <a:cs typeface="Times New Roman" pitchFamily="18" charset="0"/>
              </a:rPr>
              <a:t>Identify specific changes which have occurred since commencing counseling sessions.</a:t>
            </a:r>
          </a:p>
          <a:p>
            <a:pPr indent="-514350" marL="514350">
              <a:buNone/>
            </a:pPr>
            <a:r>
              <a:rPr b="1" dirty="0" lang="en-US">
                <a:latin typeface="Times New Roman" pitchFamily="18" charset="0"/>
                <a:cs typeface="Times New Roman" pitchFamily="18" charset="0"/>
              </a:rPr>
              <a:t>2. Anger</a:t>
            </a:r>
            <a:r>
              <a:rPr dirty="0" lang="en-US">
                <a:latin typeface="Times New Roman" pitchFamily="18" charset="0"/>
                <a:cs typeface="Times New Roman" pitchFamily="18" charset="0"/>
              </a:rPr>
              <a:t>  -When a client looses a person who is so close and helpful, he or she may  react by refusing to eat ,talk or cry. As  a counselor, help the client to overcome the state of anger by talking to the client and sharing his/her feelings  but be empathetic. The client has to face and accept the reality in order to move on</a:t>
            </a:r>
          </a:p>
          <a:p>
            <a:pPr indent="-514350" marL="514350">
              <a:buNone/>
            </a:pPr>
            <a:r>
              <a:rPr dirty="0" lang="en-US">
                <a:latin typeface="Times New Roman" pitchFamily="18" charset="0"/>
                <a:cs typeface="Times New Roman" pitchFamily="18" charset="0"/>
              </a:rPr>
              <a:t>Encourage  client  to express his/her feelings and to accept the termination. </a:t>
            </a:r>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722" name="Title 1"/>
          <p:cNvSpPr>
            <a:spLocks noGrp="1"/>
          </p:cNvSpPr>
          <p:nvPr>
            <p:ph type="title"/>
          </p:nvPr>
        </p:nvSpPr>
        <p:spPr/>
        <p:txBody>
          <a:bodyPr/>
          <a:p>
            <a:r>
              <a:rPr dirty="0" lang="en-US" smtClean="0">
                <a:solidFill>
                  <a:srgbClr val="0070C0"/>
                </a:solidFill>
              </a:rPr>
              <a:t>Verbal skills</a:t>
            </a:r>
            <a:endParaRPr dirty="0" lang="en-US">
              <a:solidFill>
                <a:srgbClr val="0070C0"/>
              </a:solidFill>
            </a:endParaRPr>
          </a:p>
        </p:txBody>
      </p:sp>
      <p:sp>
        <p:nvSpPr>
          <p:cNvPr id="1048723" name="Content Placeholder 2"/>
          <p:cNvSpPr>
            <a:spLocks noGrp="1"/>
          </p:cNvSpPr>
          <p:nvPr>
            <p:ph idx="1"/>
          </p:nvPr>
        </p:nvSpPr>
        <p:spPr/>
        <p:txBody>
          <a:bodyPr>
            <a:normAutofit fontScale="90000" lnSpcReduction="10000"/>
          </a:bodyPr>
          <a:p>
            <a:r>
              <a:rPr dirty="0" lang="en-US" smtClean="0"/>
              <a:t>Having minimal verbal references .</a:t>
            </a:r>
          </a:p>
          <a:p>
            <a:r>
              <a:rPr dirty="0" lang="en-US" smtClean="0"/>
              <a:t>Non verbal listening.</a:t>
            </a:r>
          </a:p>
          <a:p>
            <a:r>
              <a:rPr dirty="0" lang="en-US" smtClean="0"/>
              <a:t>Open questions- Allow client express himself fully.</a:t>
            </a:r>
          </a:p>
          <a:p>
            <a:r>
              <a:rPr dirty="0" lang="en-US" smtClean="0"/>
              <a:t>Make them feel safe and entrust you with the information given to them.</a:t>
            </a:r>
          </a:p>
          <a:p>
            <a:pPr indent="0" marL="0">
              <a:buNone/>
            </a:pPr>
            <a:r>
              <a:rPr dirty="0" sz="3200" lang="en-US" smtClean="0">
                <a:solidFill>
                  <a:srgbClr val="0070C0"/>
                </a:solidFill>
              </a:rPr>
              <a:t>Reflective skills</a:t>
            </a:r>
            <a:r>
              <a:rPr dirty="0" lang="en-US" smtClean="0">
                <a:solidFill>
                  <a:srgbClr val="0070C0"/>
                </a:solidFill>
              </a:rPr>
              <a:t>.</a:t>
            </a:r>
          </a:p>
          <a:p>
            <a:pPr>
              <a:buFont typeface="Wingdings" panose="05000000000000000000" pitchFamily="2" charset="2"/>
              <a:buChar char="Ø"/>
            </a:pPr>
            <a:r>
              <a:rPr dirty="0" lang="en-US" smtClean="0"/>
              <a:t>Feeling.</a:t>
            </a:r>
          </a:p>
          <a:p>
            <a:pPr>
              <a:buFont typeface="Wingdings" panose="05000000000000000000" pitchFamily="2" charset="2"/>
              <a:buChar char="Ø"/>
            </a:pPr>
            <a:r>
              <a:rPr dirty="0" lang="en-US" smtClean="0"/>
              <a:t>Restating and reframing.</a:t>
            </a:r>
          </a:p>
          <a:p>
            <a:pPr>
              <a:buFont typeface="Wingdings" panose="05000000000000000000" pitchFamily="2" charset="2"/>
              <a:buChar char="Ø"/>
            </a:pPr>
            <a:r>
              <a:rPr dirty="0" lang="en-US" smtClean="0"/>
              <a:t>Affirming.</a:t>
            </a:r>
          </a:p>
          <a:p>
            <a:pPr>
              <a:buFont typeface="Wingdings" panose="05000000000000000000" pitchFamily="2" charset="2"/>
              <a:buChar char="Ø"/>
            </a:pPr>
            <a:r>
              <a:rPr dirty="0" lang="en-US" smtClean="0"/>
              <a:t>Summarizing.</a:t>
            </a:r>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724" name="Title 1"/>
          <p:cNvSpPr>
            <a:spLocks noGrp="1"/>
          </p:cNvSpPr>
          <p:nvPr>
            <p:ph type="title"/>
          </p:nvPr>
        </p:nvSpPr>
        <p:spPr/>
        <p:txBody>
          <a:bodyPr/>
          <a:p>
            <a:r>
              <a:rPr dirty="0" lang="en-US" smtClean="0"/>
              <a:t>Stages of separation cont.</a:t>
            </a:r>
            <a:endParaRPr dirty="0" lang="en-US"/>
          </a:p>
        </p:txBody>
      </p:sp>
      <p:sp>
        <p:nvSpPr>
          <p:cNvPr id="1048725" name="Content Placeholder 2"/>
          <p:cNvSpPr>
            <a:spLocks noGrp="1"/>
          </p:cNvSpPr>
          <p:nvPr>
            <p:ph idx="1"/>
          </p:nvPr>
        </p:nvSpPr>
        <p:spPr>
          <a:xfrm>
            <a:off x="1026987" y="2238112"/>
            <a:ext cx="8946541" cy="4195481"/>
          </a:xfrm>
        </p:spPr>
        <p:txBody>
          <a:bodyPr/>
          <a:p>
            <a:pPr indent="-514350" marL="514350">
              <a:buNone/>
            </a:pPr>
            <a:r>
              <a:rPr b="1" dirty="0" lang="en-US">
                <a:latin typeface="Times New Roman" pitchFamily="18" charset="0"/>
                <a:cs typeface="Times New Roman" pitchFamily="18" charset="0"/>
              </a:rPr>
              <a:t>3. Bargaining stage</a:t>
            </a:r>
            <a:r>
              <a:rPr dirty="0" lang="en-US">
                <a:latin typeface="Times New Roman" pitchFamily="18" charset="0"/>
                <a:cs typeface="Times New Roman" pitchFamily="18" charset="0"/>
              </a:rPr>
              <a:t>:-the client wishes the counselor will change his/her mind and continue with the counseling sessions. The client will even argue with the counselor to  lengthen the discussion.</a:t>
            </a:r>
          </a:p>
          <a:p>
            <a:pPr indent="-514350" marL="514350">
              <a:buNone/>
            </a:pPr>
            <a:r>
              <a:rPr dirty="0" lang="en-US">
                <a:latin typeface="Times New Roman" pitchFamily="18" charset="0"/>
                <a:cs typeface="Times New Roman" pitchFamily="18" charset="0"/>
              </a:rPr>
              <a:t> As a counselor, listen attentively to the clients arguments. Tell the client the achievements he/she  has made since he/she started attending the counseling sessions. Emphasize on the importance of being independent</a:t>
            </a:r>
            <a:endParaRPr dirty="0" lang="en-US"/>
          </a:p>
          <a:p>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726" name="Title 1"/>
          <p:cNvSpPr>
            <a:spLocks noGrp="1"/>
          </p:cNvSpPr>
          <p:nvPr>
            <p:ph type="title"/>
          </p:nvPr>
        </p:nvSpPr>
        <p:spPr/>
        <p:txBody>
          <a:bodyPr/>
          <a:p>
            <a:r>
              <a:rPr dirty="0" lang="en-US" smtClean="0"/>
              <a:t>Stages of separation cont.</a:t>
            </a:r>
            <a:endParaRPr dirty="0" lang="en-US"/>
          </a:p>
        </p:txBody>
      </p:sp>
      <p:sp>
        <p:nvSpPr>
          <p:cNvPr id="1048727" name="Content Placeholder 2"/>
          <p:cNvSpPr>
            <a:spLocks noGrp="1"/>
          </p:cNvSpPr>
          <p:nvPr>
            <p:ph idx="1"/>
          </p:nvPr>
        </p:nvSpPr>
        <p:spPr/>
        <p:txBody>
          <a:bodyPr/>
          <a:p>
            <a:pPr indent="-514350" marL="514350">
              <a:buNone/>
            </a:pPr>
            <a:r>
              <a:rPr b="1" dirty="0" lang="en-US">
                <a:latin typeface="Times New Roman" pitchFamily="18" charset="0"/>
                <a:cs typeface="Times New Roman" pitchFamily="18" charset="0"/>
              </a:rPr>
              <a:t>4. Depression:</a:t>
            </a:r>
            <a:r>
              <a:rPr dirty="0" lang="en-US">
                <a:latin typeface="Times New Roman" pitchFamily="18" charset="0"/>
                <a:cs typeface="Times New Roman" pitchFamily="18" charset="0"/>
              </a:rPr>
              <a:t>-occurs when the truth  dawns  on the client .He/she may  express depression by  withdrawing from the norms, develop anorexia, insomnia etc. a lot of counseling will help the client to come out of this situation. A lot of patience is also required.</a:t>
            </a:r>
          </a:p>
          <a:p>
            <a:pPr indent="-514350" marL="514350">
              <a:buNone/>
            </a:pPr>
            <a:endParaRPr dirty="0" lang="en-US">
              <a:latin typeface="Times New Roman" pitchFamily="18" charset="0"/>
              <a:cs typeface="Times New Roman" pitchFamily="18" charset="0"/>
            </a:endParaRPr>
          </a:p>
          <a:p>
            <a:pPr indent="-514350" marL="514350">
              <a:buNone/>
            </a:pPr>
            <a:r>
              <a:rPr b="1" dirty="0" lang="en-US">
                <a:latin typeface="Times New Roman" pitchFamily="18" charset="0"/>
                <a:cs typeface="Times New Roman" pitchFamily="18" charset="0"/>
              </a:rPr>
              <a:t>5. Acceptance</a:t>
            </a:r>
            <a:r>
              <a:rPr dirty="0" lang="en-US">
                <a:latin typeface="Times New Roman" pitchFamily="18" charset="0"/>
                <a:cs typeface="Times New Roman" pitchFamily="18" charset="0"/>
              </a:rPr>
              <a:t>-  The client now accepts the reality and plans how to cope with the situation. He/she gains  confidence and moves on. He will continue with his life as usual with new vigor and strength. He will be happy again </a:t>
            </a:r>
          </a:p>
          <a:p>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728" name="Title 1"/>
          <p:cNvSpPr>
            <a:spLocks noGrp="1"/>
          </p:cNvSpPr>
          <p:nvPr>
            <p:ph type="title"/>
          </p:nvPr>
        </p:nvSpPr>
        <p:spPr/>
        <p:txBody>
          <a:bodyPr/>
          <a:p>
            <a:r>
              <a:rPr dirty="0" lang="en-US" smtClean="0">
                <a:solidFill>
                  <a:schemeClr val="accent2"/>
                </a:solidFill>
              </a:rPr>
              <a:t>Reflection of feelings.</a:t>
            </a:r>
            <a:endParaRPr dirty="0" lang="en-US">
              <a:solidFill>
                <a:schemeClr val="accent2"/>
              </a:solidFill>
            </a:endParaRPr>
          </a:p>
        </p:txBody>
      </p:sp>
      <p:sp>
        <p:nvSpPr>
          <p:cNvPr id="1048729" name="Content Placeholder 2"/>
          <p:cNvSpPr>
            <a:spLocks noGrp="1"/>
          </p:cNvSpPr>
          <p:nvPr>
            <p:ph idx="1"/>
          </p:nvPr>
        </p:nvSpPr>
        <p:spPr/>
        <p:txBody>
          <a:bodyPr/>
          <a:p>
            <a:r>
              <a:rPr dirty="0" lang="en-US" smtClean="0"/>
              <a:t>Encourage the client to accept situation they are in.</a:t>
            </a:r>
          </a:p>
          <a:p>
            <a:r>
              <a:rPr dirty="0" lang="en-US" smtClean="0"/>
              <a:t>Listen for and check both verbal and non-verbal communication.</a:t>
            </a:r>
          </a:p>
          <a:p>
            <a:r>
              <a:rPr dirty="0" lang="en-US" smtClean="0"/>
              <a:t>Ensure both verbal and nonverbal are coherent.</a:t>
            </a:r>
          </a:p>
          <a:p>
            <a:pPr indent="0" marL="0">
              <a:buNone/>
            </a:pPr>
            <a:r>
              <a:rPr dirty="0" sz="2800" lang="en-US" smtClean="0">
                <a:solidFill>
                  <a:schemeClr val="accent2"/>
                </a:solidFill>
              </a:rPr>
              <a:t>Restating</a:t>
            </a:r>
            <a:r>
              <a:rPr dirty="0" lang="en-US" smtClean="0"/>
              <a:t>- Use your own words to confirm what the client means to say.</a:t>
            </a:r>
          </a:p>
          <a:p>
            <a:pPr indent="0" marL="0">
              <a:buNone/>
            </a:pPr>
            <a:r>
              <a:rPr dirty="0" sz="2800" lang="en-US" smtClean="0">
                <a:solidFill>
                  <a:schemeClr val="accent2"/>
                </a:solidFill>
              </a:rPr>
              <a:t>Affirming</a:t>
            </a:r>
            <a:r>
              <a:rPr dirty="0" lang="en-US" smtClean="0"/>
              <a:t>- Ensure the clients decision is stood by and is the best decision.</a:t>
            </a:r>
          </a:p>
          <a:p>
            <a:pPr indent="0" marL="0">
              <a:buNone/>
            </a:pPr>
            <a:r>
              <a:rPr dirty="0" sz="2800" lang="en-US" smtClean="0">
                <a:solidFill>
                  <a:schemeClr val="accent2"/>
                </a:solidFill>
              </a:rPr>
              <a:t>Summarizing</a:t>
            </a:r>
            <a:r>
              <a:rPr dirty="0" lang="en-US" smtClean="0"/>
              <a:t>- Putting together all the client has spoken in order to confirm the client and counsellor are at per</a:t>
            </a:r>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730" name="Title 1"/>
          <p:cNvSpPr>
            <a:spLocks noGrp="1"/>
          </p:cNvSpPr>
          <p:nvPr>
            <p:ph type="title"/>
          </p:nvPr>
        </p:nvSpPr>
        <p:spPr/>
        <p:txBody>
          <a:bodyPr/>
          <a:p>
            <a:r>
              <a:rPr b="1" dirty="0" sz="4400" lang="en-US">
                <a:solidFill>
                  <a:srgbClr val="C00000"/>
                </a:solidFill>
                <a:latin typeface="Times New Roman" pitchFamily="18" charset="0"/>
                <a:cs typeface="Times New Roman" pitchFamily="18" charset="0"/>
              </a:rPr>
              <a:t>RIGHTS OF A CLIENT</a:t>
            </a:r>
            <a:endParaRPr dirty="0" lang="en-US"/>
          </a:p>
        </p:txBody>
      </p:sp>
      <p:sp>
        <p:nvSpPr>
          <p:cNvPr id="1048731" name="Content Placeholder 2"/>
          <p:cNvSpPr>
            <a:spLocks noGrp="1"/>
          </p:cNvSpPr>
          <p:nvPr>
            <p:ph idx="1"/>
          </p:nvPr>
        </p:nvSpPr>
        <p:spPr/>
        <p:txBody>
          <a:bodyPr>
            <a:normAutofit fontScale="95000" lnSpcReduction="20000"/>
          </a:bodyPr>
          <a:p>
            <a:r>
              <a:rPr dirty="0" lang="en-US">
                <a:latin typeface="Times New Roman" pitchFamily="18" charset="0"/>
                <a:cs typeface="Times New Roman" pitchFamily="18" charset="0"/>
              </a:rPr>
              <a:t>The counselor should observe clients rights during counseling sessions.</a:t>
            </a:r>
          </a:p>
          <a:p>
            <a:pPr>
              <a:buFont typeface="Wingdings" pitchFamily="2" charset="2"/>
              <a:buChar char="Ø"/>
            </a:pPr>
            <a:r>
              <a:rPr dirty="0" lang="en-US">
                <a:latin typeface="Times New Roman" pitchFamily="18" charset="0"/>
                <a:cs typeface="Times New Roman" pitchFamily="18" charset="0"/>
              </a:rPr>
              <a:t>Respect the client </a:t>
            </a:r>
          </a:p>
          <a:p>
            <a:pPr>
              <a:buFont typeface="Wingdings" pitchFamily="2" charset="2"/>
              <a:buChar char="Ø"/>
            </a:pPr>
            <a:r>
              <a:rPr dirty="0" lang="en-US">
                <a:latin typeface="Times New Roman" pitchFamily="18" charset="0"/>
                <a:cs typeface="Times New Roman" pitchFamily="18" charset="0"/>
              </a:rPr>
              <a:t>Privacy</a:t>
            </a:r>
          </a:p>
          <a:p>
            <a:pPr>
              <a:buFont typeface="Wingdings" pitchFamily="2" charset="2"/>
              <a:buChar char="Ø"/>
            </a:pPr>
            <a:r>
              <a:rPr dirty="0" lang="en-US">
                <a:latin typeface="Times New Roman" pitchFamily="18" charset="0"/>
                <a:cs typeface="Times New Roman" pitchFamily="18" charset="0"/>
              </a:rPr>
              <a:t>Confidentiality</a:t>
            </a:r>
          </a:p>
          <a:p>
            <a:pPr>
              <a:buFont typeface="Wingdings" pitchFamily="2" charset="2"/>
              <a:buChar char="Ø"/>
            </a:pPr>
            <a:r>
              <a:rPr dirty="0" lang="en-US">
                <a:latin typeface="Times New Roman" pitchFamily="18" charset="0"/>
                <a:cs typeface="Times New Roman" pitchFamily="18" charset="0"/>
              </a:rPr>
              <a:t>Consent on all decisions made –do not impose decisions on the client </a:t>
            </a:r>
          </a:p>
          <a:p>
            <a:pPr>
              <a:buFont typeface="Wingdings" pitchFamily="2" charset="2"/>
              <a:buChar char="Ø"/>
            </a:pPr>
            <a:r>
              <a:rPr dirty="0" lang="en-US">
                <a:latin typeface="Times New Roman" pitchFamily="18" charset="0"/>
                <a:cs typeface="Times New Roman" pitchFamily="18" charset="0"/>
              </a:rPr>
              <a:t>Client should feel confident when with the counselor who should display competency.</a:t>
            </a:r>
          </a:p>
          <a:p>
            <a:pPr>
              <a:buFont typeface="Wingdings" pitchFamily="2" charset="2"/>
              <a:buChar char="Ø"/>
            </a:pPr>
            <a:r>
              <a:rPr dirty="0" lang="en-US">
                <a:latin typeface="Times New Roman" pitchFamily="18" charset="0"/>
                <a:cs typeface="Times New Roman" pitchFamily="18" charset="0"/>
              </a:rPr>
              <a:t>Client should be involved in planning of his/her care .</a:t>
            </a:r>
          </a:p>
          <a:p>
            <a:pPr>
              <a:buFont typeface="Wingdings" pitchFamily="2" charset="2"/>
              <a:buChar char="Ø"/>
            </a:pPr>
            <a:r>
              <a:rPr dirty="0" lang="en-US">
                <a:latin typeface="Times New Roman" pitchFamily="18" charset="0"/>
                <a:cs typeface="Times New Roman" pitchFamily="18" charset="0"/>
              </a:rPr>
              <a:t>Client informed on his/her health status .</a:t>
            </a:r>
          </a:p>
          <a:p>
            <a:pPr>
              <a:buFont typeface="Wingdings" pitchFamily="2" charset="2"/>
              <a:buChar char="Ø"/>
            </a:pPr>
            <a:r>
              <a:rPr dirty="0" lang="en-US">
                <a:latin typeface="Times New Roman" pitchFamily="18" charset="0"/>
                <a:cs typeface="Times New Roman" pitchFamily="18" charset="0"/>
              </a:rPr>
              <a:t>Refer client if need be.</a:t>
            </a:r>
          </a:p>
          <a:p>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732" name="Title 1"/>
          <p:cNvSpPr>
            <a:spLocks noGrp="1"/>
          </p:cNvSpPr>
          <p:nvPr>
            <p:ph type="title"/>
          </p:nvPr>
        </p:nvSpPr>
        <p:spPr/>
        <p:txBody>
          <a:bodyPr/>
          <a:p>
            <a:r>
              <a:rPr dirty="0" lang="en-US">
                <a:solidFill>
                  <a:srgbClr val="C00000"/>
                </a:solidFill>
              </a:rPr>
              <a:t>Ethical issues in counseling</a:t>
            </a:r>
            <a:endParaRPr dirty="0" lang="en-US"/>
          </a:p>
        </p:txBody>
      </p:sp>
      <p:sp>
        <p:nvSpPr>
          <p:cNvPr id="1048733" name="Content Placeholder 2"/>
          <p:cNvSpPr>
            <a:spLocks noGrp="1"/>
          </p:cNvSpPr>
          <p:nvPr>
            <p:ph idx="1"/>
          </p:nvPr>
        </p:nvSpPr>
        <p:spPr/>
        <p:txBody>
          <a:bodyPr>
            <a:normAutofit/>
          </a:bodyPr>
          <a:p>
            <a:pPr>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primary role of the counselor is to serve his or her clients interests at all times.</a:t>
            </a:r>
          </a:p>
          <a:p>
            <a:pPr>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counselor has a responsibility to </a:t>
            </a:r>
            <a:r>
              <a:rPr dirty="0" lang="en-US" smtClean="0">
                <a:latin typeface="Times New Roman" pitchFamily="18" charset="0"/>
                <a:cs typeface="Times New Roman" pitchFamily="18" charset="0"/>
              </a:rPr>
              <a:t>ensure clients confidentiality. </a:t>
            </a:r>
          </a:p>
          <a:p>
            <a:pPr>
              <a:buNone/>
            </a:pPr>
            <a:r>
              <a:rPr dirty="0" lang="en-US" smtClean="0">
                <a:latin typeface="Times New Roman" pitchFamily="18" charset="0"/>
                <a:cs typeface="Times New Roman" pitchFamily="18" charset="0"/>
              </a:rPr>
              <a:t>-He needs to be competent, </a:t>
            </a:r>
            <a:r>
              <a:rPr dirty="0" lang="en-US">
                <a:latin typeface="Times New Roman" pitchFamily="18" charset="0"/>
                <a:cs typeface="Times New Roman" pitchFamily="18" charset="0"/>
              </a:rPr>
              <a:t>maintenance of ethical </a:t>
            </a:r>
            <a:r>
              <a:rPr dirty="0" lang="en-US" smtClean="0">
                <a:latin typeface="Times New Roman" pitchFamily="18" charset="0"/>
                <a:cs typeface="Times New Roman" pitchFamily="18" charset="0"/>
              </a:rPr>
              <a:t>standards.</a:t>
            </a:r>
            <a:endParaRPr dirty="0" lang="en-US">
              <a:latin typeface="Times New Roman" pitchFamily="18" charset="0"/>
              <a:cs typeface="Times New Roman" pitchFamily="18" charset="0"/>
            </a:endParaRPr>
          </a:p>
          <a:p>
            <a:pPr>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counselor should respect client’s right as an individual human being</a:t>
            </a:r>
            <a:r>
              <a:rPr dirty="0" lang="en-US" smtClean="0">
                <a:latin typeface="Times New Roman" pitchFamily="18" charset="0"/>
                <a:cs typeface="Times New Roman" pitchFamily="18" charset="0"/>
              </a:rPr>
              <a:t>.</a:t>
            </a:r>
          </a:p>
          <a:p>
            <a:pPr>
              <a:buNone/>
            </a:pPr>
            <a:r>
              <a:rPr dirty="0" lang="en-US" smtClean="0">
                <a:latin typeface="Times New Roman" pitchFamily="18" charset="0"/>
                <a:cs typeface="Times New Roman" pitchFamily="18" charset="0"/>
              </a:rPr>
              <a:t>-He </a:t>
            </a:r>
            <a:r>
              <a:rPr dirty="0" lang="en-US">
                <a:latin typeface="Times New Roman" pitchFamily="18" charset="0"/>
                <a:cs typeface="Times New Roman" pitchFamily="18" charset="0"/>
              </a:rPr>
              <a:t>should respect the values and beliefs of her/his client</a:t>
            </a:r>
            <a:r>
              <a:rPr dirty="0" lang="en-US" smtClean="0">
                <a:latin typeface="Times New Roman" pitchFamily="18" charset="0"/>
                <a:cs typeface="Times New Roman" pitchFamily="18" charset="0"/>
              </a:rPr>
              <a:t>.</a:t>
            </a:r>
            <a:r>
              <a:rPr dirty="0" lang="en-US">
                <a:latin typeface="Times New Roman" pitchFamily="18" charset="0"/>
                <a:cs typeface="Times New Roman" pitchFamily="18" charset="0"/>
              </a:rPr>
              <a:t> </a:t>
            </a:r>
            <a:endParaRPr dirty="0" lang="en-US" smtClean="0">
              <a:latin typeface="Times New Roman" pitchFamily="18" charset="0"/>
              <a:cs typeface="Times New Roman" pitchFamily="18" charset="0"/>
            </a:endParaRPr>
          </a:p>
          <a:p>
            <a:pPr>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function of the counselor is to enable the client understand him/herself </a:t>
            </a:r>
            <a:r>
              <a:rPr dirty="0" lang="en-US" smtClean="0">
                <a:latin typeface="Times New Roman" pitchFamily="18" charset="0"/>
                <a:cs typeface="Times New Roman" pitchFamily="18" charset="0"/>
              </a:rPr>
              <a:t>. </a:t>
            </a:r>
          </a:p>
          <a:p>
            <a:pPr>
              <a:buNone/>
            </a:pPr>
            <a:r>
              <a:rPr dirty="0" lang="en-US" smtClean="0">
                <a:latin typeface="Times New Roman" pitchFamily="18" charset="0"/>
                <a:cs typeface="Times New Roman" pitchFamily="18" charset="0"/>
              </a:rPr>
              <a:t>-The </a:t>
            </a:r>
            <a:r>
              <a:rPr dirty="0" lang="en-US">
                <a:latin typeface="Times New Roman" pitchFamily="18" charset="0"/>
                <a:cs typeface="Times New Roman" pitchFamily="18" charset="0"/>
              </a:rPr>
              <a:t>counselor does not offer solutions to the </a:t>
            </a:r>
            <a:r>
              <a:rPr dirty="0" lang="en-US" smtClean="0">
                <a:latin typeface="Times New Roman" pitchFamily="18" charset="0"/>
                <a:cs typeface="Times New Roman" pitchFamily="18" charset="0"/>
              </a:rPr>
              <a:t>counselee, he </a:t>
            </a:r>
            <a:r>
              <a:rPr dirty="0" lang="en-US">
                <a:latin typeface="Times New Roman" pitchFamily="18" charset="0"/>
                <a:cs typeface="Times New Roman" pitchFamily="18" charset="0"/>
              </a:rPr>
              <a:t>is a helper rather </a:t>
            </a:r>
            <a:r>
              <a:rPr dirty="0" lang="en-US" smtClean="0">
                <a:latin typeface="Times New Roman" pitchFamily="18" charset="0"/>
                <a:cs typeface="Times New Roman" pitchFamily="18" charset="0"/>
              </a:rPr>
              <a:t>than an advisor.</a:t>
            </a:r>
          </a:p>
          <a:p>
            <a:pPr>
              <a:buNone/>
            </a:pPr>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34" name="Title 1"/>
          <p:cNvSpPr>
            <a:spLocks noGrp="1"/>
          </p:cNvSpPr>
          <p:nvPr>
            <p:ph type="title"/>
          </p:nvPr>
        </p:nvSpPr>
        <p:spPr/>
        <p:txBody>
          <a:bodyPr/>
          <a:p>
            <a:r>
              <a:rPr dirty="0" lang="en-US">
                <a:solidFill>
                  <a:srgbClr val="C00000"/>
                </a:solidFill>
              </a:rPr>
              <a:t>Code of practice</a:t>
            </a:r>
            <a:endParaRPr dirty="0" lang="en-US"/>
          </a:p>
        </p:txBody>
      </p:sp>
      <p:sp>
        <p:nvSpPr>
          <p:cNvPr id="1048735" name="Content Placeholder 2"/>
          <p:cNvSpPr>
            <a:spLocks noGrp="1"/>
          </p:cNvSpPr>
          <p:nvPr>
            <p:ph idx="1"/>
          </p:nvPr>
        </p:nvSpPr>
        <p:spPr/>
        <p:txBody>
          <a:bodyPr/>
          <a:p>
            <a:pPr>
              <a:buFont typeface="Wingdings" pitchFamily="2" charset="2"/>
              <a:buChar char="v"/>
            </a:pPr>
            <a:r>
              <a:rPr dirty="0" lang="en-US">
                <a:latin typeface="Times New Roman" pitchFamily="18" charset="0"/>
                <a:cs typeface="Times New Roman" pitchFamily="18" charset="0"/>
              </a:rPr>
              <a:t>The counselor should observe the code of ethics at all times of his/her practice.</a:t>
            </a:r>
          </a:p>
          <a:p>
            <a:pPr>
              <a:buFont typeface="Wingdings" pitchFamily="2" charset="2"/>
              <a:buChar char="v"/>
            </a:pPr>
            <a:r>
              <a:rPr dirty="0" lang="en-US">
                <a:latin typeface="Times New Roman" pitchFamily="18" charset="0"/>
                <a:cs typeface="Times New Roman" pitchFamily="18" charset="0"/>
              </a:rPr>
              <a:t>Ensure that client does not suffer any physical or psychological harm during counseling</a:t>
            </a:r>
          </a:p>
          <a:p>
            <a:pPr>
              <a:buFont typeface="Wingdings" pitchFamily="2" charset="2"/>
              <a:buChar char="v"/>
            </a:pPr>
            <a:r>
              <a:rPr dirty="0" lang="en-US">
                <a:latin typeface="Times New Roman" pitchFamily="18" charset="0"/>
                <a:cs typeface="Times New Roman" pitchFamily="18" charset="0"/>
              </a:rPr>
              <a:t>The counselors approach in counseling should make the client feel accepted as a person with own rights</a:t>
            </a:r>
          </a:p>
          <a:p>
            <a:pPr>
              <a:buFont typeface="Wingdings" pitchFamily="2" charset="2"/>
              <a:buChar char="v"/>
            </a:pPr>
            <a:r>
              <a:rPr dirty="0" lang="en-US">
                <a:latin typeface="Times New Roman" pitchFamily="18" charset="0"/>
                <a:cs typeface="Times New Roman" pitchFamily="18" charset="0"/>
              </a:rPr>
              <a:t>The counselor must always set and monitor the boundaries between the client and himself</a:t>
            </a:r>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736" name="Title 1"/>
          <p:cNvSpPr>
            <a:spLocks noGrp="1"/>
          </p:cNvSpPr>
          <p:nvPr>
            <p:ph type="title"/>
          </p:nvPr>
        </p:nvSpPr>
        <p:spPr/>
        <p:txBody>
          <a:bodyPr/>
          <a:p>
            <a:r>
              <a:rPr dirty="0" lang="en-US" smtClean="0"/>
              <a:t>Code of practice cont.</a:t>
            </a:r>
            <a:endParaRPr dirty="0" lang="en-US"/>
          </a:p>
        </p:txBody>
      </p:sp>
      <p:sp>
        <p:nvSpPr>
          <p:cNvPr id="1048737" name="Content Placeholder 2"/>
          <p:cNvSpPr>
            <a:spLocks noGrp="1"/>
          </p:cNvSpPr>
          <p:nvPr>
            <p:ph idx="1"/>
          </p:nvPr>
        </p:nvSpPr>
        <p:spPr/>
        <p:txBody>
          <a:bodyPr/>
          <a:p>
            <a:pPr>
              <a:buFont typeface="Wingdings" pitchFamily="2" charset="2"/>
              <a:buChar char="v"/>
            </a:pPr>
            <a:r>
              <a:rPr dirty="0" lang="en-US">
                <a:latin typeface="Times New Roman" pitchFamily="18" charset="0"/>
                <a:cs typeface="Times New Roman" pitchFamily="18" charset="0"/>
              </a:rPr>
              <a:t>The counselor should always work together with the client </a:t>
            </a:r>
          </a:p>
          <a:p>
            <a:pPr>
              <a:buFont typeface="Wingdings" pitchFamily="2" charset="2"/>
              <a:buChar char="v"/>
            </a:pPr>
            <a:r>
              <a:rPr dirty="0" lang="en-US">
                <a:latin typeface="Times New Roman" pitchFamily="18" charset="0"/>
                <a:cs typeface="Times New Roman" pitchFamily="18" charset="0"/>
              </a:rPr>
              <a:t>The counselor should respect clients ability to make his own decisions and changes in line with his beliefs/values</a:t>
            </a:r>
          </a:p>
          <a:p>
            <a:pPr>
              <a:buFont typeface="Wingdings" pitchFamily="2" charset="2"/>
              <a:buChar char="v"/>
            </a:pPr>
            <a:r>
              <a:rPr dirty="0" lang="en-US">
                <a:latin typeface="Times New Roman" pitchFamily="18" charset="0"/>
                <a:cs typeface="Times New Roman" pitchFamily="18" charset="0"/>
              </a:rPr>
              <a:t>The counselor should not exploit their clients financially, sexually, emotionally, or in any other way. Engaging sexual activity with the client is an unethical behavior</a:t>
            </a:r>
          </a:p>
          <a:p>
            <a:pPr>
              <a:buFont typeface="Wingdings" pitchFamily="2" charset="2"/>
              <a:buChar char="v"/>
            </a:pPr>
            <a:r>
              <a:rPr dirty="0" lang="en-US">
                <a:latin typeface="Times New Roman" pitchFamily="18" charset="0"/>
                <a:cs typeface="Times New Roman" pitchFamily="18" charset="0"/>
              </a:rPr>
              <a:t>It is also important that the clients are offered privacy during counseling sessions. Clients should not be observed by anyone other than the counselor</a:t>
            </a:r>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738" name="Title 1"/>
          <p:cNvSpPr>
            <a:spLocks noGrp="1"/>
          </p:cNvSpPr>
          <p:nvPr>
            <p:ph type="title"/>
          </p:nvPr>
        </p:nvSpPr>
        <p:spPr/>
        <p:txBody>
          <a:bodyPr/>
          <a:p>
            <a:r>
              <a:rPr dirty="0" lang="en-US" smtClean="0"/>
              <a:t>Barrier to counselling</a:t>
            </a:r>
            <a:endParaRPr dirty="0" lang="en-US"/>
          </a:p>
        </p:txBody>
      </p:sp>
      <p:sp>
        <p:nvSpPr>
          <p:cNvPr id="1048739" name="Content Placeholder 2"/>
          <p:cNvSpPr>
            <a:spLocks noGrp="1"/>
          </p:cNvSpPr>
          <p:nvPr>
            <p:ph idx="1"/>
          </p:nvPr>
        </p:nvSpPr>
        <p:spPr/>
        <p:txBody>
          <a:bodyPr>
            <a:normAutofit fontScale="95000" lnSpcReduction="20000"/>
          </a:bodyPr>
          <a:p>
            <a:r>
              <a:rPr dirty="0" lang="en-US" smtClean="0"/>
              <a:t>Physical barriers- counsellors age, sex, type of room.</a:t>
            </a:r>
          </a:p>
          <a:p>
            <a:r>
              <a:rPr dirty="0" lang="en-US" smtClean="0"/>
              <a:t>Difference in socio cultural background.</a:t>
            </a:r>
          </a:p>
          <a:p>
            <a:r>
              <a:rPr dirty="0" lang="en-US" smtClean="0"/>
              <a:t>Gesture- boredom, disgust, frown.</a:t>
            </a:r>
          </a:p>
          <a:p>
            <a:r>
              <a:rPr dirty="0" lang="en-US" smtClean="0"/>
              <a:t>Client/patient barrier-Lack of interest.</a:t>
            </a:r>
          </a:p>
          <a:p>
            <a:pPr indent="0" marL="0">
              <a:buNone/>
            </a:pPr>
            <a:r>
              <a:rPr dirty="0" lang="en-US"/>
              <a:t> </a:t>
            </a:r>
            <a:r>
              <a:rPr dirty="0" lang="en-US" smtClean="0"/>
              <a:t>                                         -impatient counsellors</a:t>
            </a:r>
          </a:p>
          <a:p>
            <a:pPr indent="0" marL="0">
              <a:buNone/>
            </a:pPr>
            <a:r>
              <a:rPr dirty="0" lang="en-US" smtClean="0"/>
              <a:t>                                          -Patient with too many problems.</a:t>
            </a:r>
          </a:p>
          <a:p>
            <a:pPr indent="0" marL="0">
              <a:buNone/>
            </a:pPr>
            <a:r>
              <a:rPr dirty="0" lang="en-US"/>
              <a:t> </a:t>
            </a:r>
            <a:r>
              <a:rPr dirty="0" lang="en-US" smtClean="0"/>
              <a:t>                                         -Emotional instability by patient.</a:t>
            </a:r>
          </a:p>
          <a:p>
            <a:pPr indent="0" marL="0">
              <a:buNone/>
            </a:pPr>
            <a:r>
              <a:rPr dirty="0" lang="en-US"/>
              <a:t> </a:t>
            </a:r>
            <a:r>
              <a:rPr dirty="0" lang="en-US" smtClean="0"/>
              <a:t>                                         -Poor listening skills.</a:t>
            </a:r>
          </a:p>
          <a:p>
            <a:pPr indent="0" marL="0">
              <a:buNone/>
            </a:pPr>
            <a:r>
              <a:rPr dirty="0" lang="en-US"/>
              <a:t> </a:t>
            </a:r>
            <a:r>
              <a:rPr dirty="0" lang="en-US" smtClean="0"/>
              <a:t>                                         -PERSONAL VALUES.</a:t>
            </a:r>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16" name="Title 1"/>
          <p:cNvSpPr>
            <a:spLocks noGrp="1"/>
          </p:cNvSpPr>
          <p:nvPr>
            <p:ph type="title"/>
          </p:nvPr>
        </p:nvSpPr>
        <p:spPr/>
        <p:txBody>
          <a:bodyPr/>
          <a:p>
            <a:r>
              <a:rPr dirty="0" lang="en-US" smtClean="0"/>
              <a:t>Terms Cont</a:t>
            </a:r>
            <a:r>
              <a:rPr dirty="0" lang="en-US"/>
              <a:t>.</a:t>
            </a:r>
          </a:p>
        </p:txBody>
      </p:sp>
      <p:sp>
        <p:nvSpPr>
          <p:cNvPr id="1048617" name="Content Placeholder 2"/>
          <p:cNvSpPr>
            <a:spLocks noGrp="1"/>
          </p:cNvSpPr>
          <p:nvPr>
            <p:ph idx="1"/>
          </p:nvPr>
        </p:nvSpPr>
        <p:spPr/>
        <p:txBody>
          <a:bodyPr/>
          <a:p>
            <a:pPr>
              <a:buNone/>
            </a:pPr>
            <a:r>
              <a:rPr dirty="0" lang="en-US"/>
              <a:t>6. Predicting- envisioning a plan and its consequences e.g. I envisioned the outcome would be---</a:t>
            </a:r>
          </a:p>
          <a:p>
            <a:pPr>
              <a:buNone/>
            </a:pPr>
            <a:r>
              <a:rPr dirty="0" lang="en-US"/>
              <a:t>7. Transforming knowledge- changing or converting the condition  or function of concepts among contexts e.g. I improved on the basics by---, I wondered if that would fit the situation of---</a:t>
            </a:r>
          </a:p>
          <a:p>
            <a:pPr>
              <a:buNone/>
            </a:pPr>
            <a:r>
              <a:rPr dirty="0" lang="en-US"/>
              <a:t>8. interpretation- having the ability to understand the information you are being presented with and being able to communicate the meaning of that information to others.</a:t>
            </a:r>
          </a:p>
          <a:p>
            <a:endParaRPr dirty="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740" name="Title 1"/>
          <p:cNvSpPr>
            <a:spLocks noGrp="1"/>
          </p:cNvSpPr>
          <p:nvPr>
            <p:ph type="title"/>
          </p:nvPr>
        </p:nvSpPr>
        <p:spPr/>
        <p:txBody>
          <a:bodyPr/>
          <a:p>
            <a:r>
              <a:rPr b="1" dirty="0" lang="en-US">
                <a:solidFill>
                  <a:srgbClr val="0070C0"/>
                </a:solidFill>
              </a:rPr>
              <a:t>1. What are the approaches to counselling?</a:t>
            </a:r>
            <a:r>
              <a:rPr dirty="0" lang="en-US"/>
              <a:t/>
            </a:r>
            <a:br>
              <a:rPr dirty="0" lang="en-US"/>
            </a:br>
            <a:endParaRPr dirty="0" lang="en-US"/>
          </a:p>
        </p:txBody>
      </p:sp>
      <p:sp>
        <p:nvSpPr>
          <p:cNvPr id="1048741" name="Content Placeholder 2"/>
          <p:cNvSpPr>
            <a:spLocks noGrp="1"/>
          </p:cNvSpPr>
          <p:nvPr>
            <p:ph idx="1"/>
          </p:nvPr>
        </p:nvSpPr>
        <p:spPr/>
        <p:txBody>
          <a:bodyPr>
            <a:normAutofit fontScale="95000" lnSpcReduction="20000"/>
          </a:bodyPr>
          <a:p>
            <a:pPr indent="0" marL="0">
              <a:buNone/>
            </a:pPr>
            <a:r>
              <a:rPr b="1" dirty="0" lang="en-US" smtClean="0">
                <a:solidFill>
                  <a:srgbClr val="0070C0"/>
                </a:solidFill>
              </a:rPr>
              <a:t>1. Psychodynamic </a:t>
            </a:r>
            <a:r>
              <a:rPr b="1" dirty="0" lang="en-US">
                <a:solidFill>
                  <a:srgbClr val="0070C0"/>
                </a:solidFill>
              </a:rPr>
              <a:t>Approach to Counselling</a:t>
            </a:r>
            <a:r>
              <a:rPr dirty="0" lang="en-US">
                <a:solidFill>
                  <a:srgbClr val="0070C0"/>
                </a:solidFill>
              </a:rPr>
              <a:t> </a:t>
            </a:r>
          </a:p>
          <a:p>
            <a:r>
              <a:rPr dirty="0" lang="en-US"/>
              <a:t>   Psychodynamic counselling is based on Freud’s idea that true knowledge of people and their problems is possible through an understanding of particular areas of the human mind, these areas include  the conscious ,subconscious and unconscious mind. The conscious includes things we are aware of, the subconscious involves things below our conscious awareness, while the unconscious involves things that have been suppressed and very difficult to retrieve to consciousness. Freud’s main interest was to bring to consciousness what is in the unconscious mind through a process called psychoanalysis. Psychoanalysis enables one use previous challenges to cope with future or existing problems.</a:t>
            </a:r>
          </a:p>
          <a:p>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742" name="Title 1"/>
          <p:cNvSpPr>
            <a:spLocks noGrp="1"/>
          </p:cNvSpPr>
          <p:nvPr>
            <p:ph type="title"/>
          </p:nvPr>
        </p:nvSpPr>
        <p:spPr/>
        <p:txBody>
          <a:bodyPr/>
          <a:p>
            <a:r>
              <a:rPr b="1" dirty="0" lang="en-US">
                <a:solidFill>
                  <a:srgbClr val="0070C0"/>
                </a:solidFill>
              </a:rPr>
              <a:t>Humanistic Approach to Counselling</a:t>
            </a:r>
            <a:r>
              <a:rPr dirty="0" lang="en-US"/>
              <a:t/>
            </a:r>
            <a:br>
              <a:rPr dirty="0" lang="en-US"/>
            </a:br>
            <a:endParaRPr dirty="0" lang="en-US"/>
          </a:p>
        </p:txBody>
      </p:sp>
      <p:sp>
        <p:nvSpPr>
          <p:cNvPr id="1048743" name="Content Placeholder 2"/>
          <p:cNvSpPr>
            <a:spLocks noGrp="1"/>
          </p:cNvSpPr>
          <p:nvPr>
            <p:ph idx="1"/>
          </p:nvPr>
        </p:nvSpPr>
        <p:spPr/>
        <p:txBody>
          <a:bodyPr>
            <a:normAutofit fontScale="90000" lnSpcReduction="10000"/>
          </a:bodyPr>
          <a:p>
            <a:r>
              <a:rPr dirty="0" lang="en-US" smtClean="0"/>
              <a:t>It </a:t>
            </a:r>
            <a:r>
              <a:rPr dirty="0" lang="en-US"/>
              <a:t>recognizes the uniqueness of every individual. It believes each individual has a capacity to grow emotionally and psychologically to level of self-actualization and personal fulfilment. Humanistic counsellors belief that it is not life events that cause problems, but how individuals experiences life events. Life events reveal how we feel about ourselves, influence self-esteem and confidence. The Humanistic approach to counselling encourages the client to learn to understand how negative responses to life events can lead to psychological discomfort.  The approach aims for acceptance of both the negative and positive aspects of oneself. Humanistic counsellors aim to help clients to explore their own thoughts and feelings and to work out their own solutions to their problems.  The American psychologist, Carl Rogers (1902-1987) developed one of the most commonly used humanistic therapies, Client-Centered Counselling, which encourages the client to concentrate on how they feel at the present moment.</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744" name="Title 1"/>
          <p:cNvSpPr>
            <a:spLocks noGrp="1"/>
          </p:cNvSpPr>
          <p:nvPr>
            <p:ph type="title"/>
          </p:nvPr>
        </p:nvSpPr>
        <p:spPr/>
        <p:txBody>
          <a:bodyPr/>
          <a:p>
            <a:r>
              <a:rPr b="1" dirty="0" lang="en-US">
                <a:solidFill>
                  <a:srgbClr val="0070C0"/>
                </a:solidFill>
              </a:rPr>
              <a:t>Client-Centered Counselling</a:t>
            </a:r>
            <a:r>
              <a:rPr dirty="0" lang="en-US">
                <a:solidFill>
                  <a:srgbClr val="0070C0"/>
                </a:solidFill>
              </a:rPr>
              <a:t/>
            </a:r>
            <a:br>
              <a:rPr dirty="0" lang="en-US">
                <a:solidFill>
                  <a:srgbClr val="0070C0"/>
                </a:solidFill>
              </a:rPr>
            </a:br>
            <a:endParaRPr dirty="0" lang="en-US">
              <a:solidFill>
                <a:srgbClr val="0070C0"/>
              </a:solidFill>
            </a:endParaRPr>
          </a:p>
        </p:txBody>
      </p:sp>
      <p:sp>
        <p:nvSpPr>
          <p:cNvPr id="1048745" name="Content Placeholder 2"/>
          <p:cNvSpPr>
            <a:spLocks noGrp="1"/>
          </p:cNvSpPr>
          <p:nvPr>
            <p:ph idx="1"/>
          </p:nvPr>
        </p:nvSpPr>
        <p:spPr/>
        <p:txBody>
          <a:bodyPr/>
          <a:p>
            <a:r>
              <a:rPr dirty="0" lang="en-US" smtClean="0"/>
              <a:t>It </a:t>
            </a:r>
            <a:r>
              <a:rPr dirty="0" lang="en-US"/>
              <a:t>focuses on the belief that the client is the expert of their own thoughts, feelings, experiences and problems. The client is most capable of finding appropriate solutions to his problems as the counsellor provides a conducive environment and guidance for the process .The responsibility of working out solutions rests entirely on the client. The counsellor aims to show empathy, warmth and genuineness which enables clients self-understanding and psychological growth. The counselor does not choose a course of action, make recommendation, ask probing questions or try to interpret anything to the client.</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746" name="Title 1"/>
          <p:cNvSpPr>
            <a:spLocks noGrp="1"/>
          </p:cNvSpPr>
          <p:nvPr>
            <p:ph type="title"/>
          </p:nvPr>
        </p:nvSpPr>
        <p:spPr/>
        <p:txBody>
          <a:bodyPr/>
          <a:p>
            <a:r>
              <a:rPr b="1" dirty="0" lang="en-US">
                <a:solidFill>
                  <a:srgbClr val="0070C0"/>
                </a:solidFill>
              </a:rPr>
              <a:t>Behavioral Approach to counselling</a:t>
            </a:r>
            <a:r>
              <a:rPr dirty="0" lang="en-US">
                <a:solidFill>
                  <a:srgbClr val="0070C0"/>
                </a:solidFill>
              </a:rPr>
              <a:t/>
            </a:r>
            <a:br>
              <a:rPr dirty="0" lang="en-US">
                <a:solidFill>
                  <a:srgbClr val="0070C0"/>
                </a:solidFill>
              </a:rPr>
            </a:br>
            <a:endParaRPr dirty="0" lang="en-US">
              <a:solidFill>
                <a:srgbClr val="0070C0"/>
              </a:solidFill>
            </a:endParaRPr>
          </a:p>
        </p:txBody>
      </p:sp>
      <p:sp>
        <p:nvSpPr>
          <p:cNvPr id="1048747" name="Content Placeholder 2"/>
          <p:cNvSpPr>
            <a:spLocks noGrp="1"/>
          </p:cNvSpPr>
          <p:nvPr>
            <p:ph idx="1"/>
          </p:nvPr>
        </p:nvSpPr>
        <p:spPr/>
        <p:txBody>
          <a:bodyPr>
            <a:normAutofit fontScale="90000" lnSpcReduction="10000"/>
          </a:bodyPr>
          <a:p>
            <a:r>
              <a:rPr dirty="0" lang="en-US" smtClean="0"/>
              <a:t>Focuses </a:t>
            </a:r>
            <a:r>
              <a:rPr dirty="0" lang="en-US"/>
              <a:t>on assumption that environment determines an individual’s behavior .Ones respond to given situations may be due to behaviors learned and reinforced in childhood. These is most noticeable in phobias to different stimuli. Behavior therapy focuses on behavior of individuals and aims to help modify unwanted behaviors .Unwanted behaviors include undesired response to a stimuli that the counsellor identifies and works together with the client to change or adapt the behavioral range of behavior modification techniques are used. The client and counsellor have to draw a course of action that is realistic and with attainable goals. Client are taught how to relax in situations that produce anxiety response and are reward or positively reinforced on achieving desired behavior. Behavioral counsellors use skills of listening, reflecting, and clarification to make assessment of all factors relating to the behavior</a:t>
            </a:r>
          </a:p>
          <a:p>
            <a:pPr indent="0" marL="0">
              <a:buNone/>
            </a:pPr>
            <a:r>
              <a:rPr dirty="0" lang="en-US"/>
              <a:t> </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748" name="Title 1"/>
          <p:cNvSpPr>
            <a:spLocks noGrp="1"/>
          </p:cNvSpPr>
          <p:nvPr>
            <p:ph type="title"/>
          </p:nvPr>
        </p:nvSpPr>
        <p:spPr/>
        <p:txBody>
          <a:bodyPr/>
          <a:p>
            <a:r>
              <a:rPr dirty="0" lang="en-US" smtClean="0">
                <a:solidFill>
                  <a:schemeClr val="accent3">
                    <a:lumMod val="75000"/>
                  </a:schemeClr>
                </a:solidFill>
              </a:rPr>
              <a:t>Problem management</a:t>
            </a:r>
            <a:endParaRPr dirty="0" lang="en-US">
              <a:solidFill>
                <a:schemeClr val="accent3">
                  <a:lumMod val="75000"/>
                </a:schemeClr>
              </a:solidFill>
            </a:endParaRPr>
          </a:p>
        </p:txBody>
      </p:sp>
      <p:sp>
        <p:nvSpPr>
          <p:cNvPr id="1048749" name="Content Placeholder 2"/>
          <p:cNvSpPr>
            <a:spLocks noGrp="1"/>
          </p:cNvSpPr>
          <p:nvPr>
            <p:ph idx="1"/>
          </p:nvPr>
        </p:nvSpPr>
        <p:spPr/>
        <p:txBody>
          <a:bodyPr>
            <a:normAutofit fontScale="95000" lnSpcReduction="20000"/>
          </a:bodyPr>
          <a:p>
            <a:pPr indent="0" marL="0">
              <a:buNone/>
            </a:pPr>
            <a:r>
              <a:rPr dirty="0" lang="en-US" smtClean="0"/>
              <a:t>1. Understanding the problem- Use all counselling skills to get solutions.</a:t>
            </a:r>
          </a:p>
          <a:p>
            <a:pPr indent="0" marL="0">
              <a:buNone/>
            </a:pPr>
            <a:r>
              <a:rPr dirty="0" lang="en-US" smtClean="0"/>
              <a:t>2. Look for various options available.</a:t>
            </a:r>
          </a:p>
          <a:p>
            <a:pPr indent="0" marL="0">
              <a:buNone/>
            </a:pPr>
            <a:r>
              <a:rPr dirty="0" lang="en-US" smtClean="0"/>
              <a:t>                   -Counselling.</a:t>
            </a:r>
          </a:p>
          <a:p>
            <a:pPr indent="0" marL="0">
              <a:buNone/>
            </a:pPr>
            <a:r>
              <a:rPr dirty="0" lang="en-US"/>
              <a:t> </a:t>
            </a:r>
            <a:r>
              <a:rPr dirty="0" lang="en-US" smtClean="0"/>
              <a:t>                  -Full time engagement.</a:t>
            </a:r>
          </a:p>
          <a:p>
            <a:pPr indent="0" marL="0">
              <a:buNone/>
            </a:pPr>
            <a:r>
              <a:rPr dirty="0" lang="en-US"/>
              <a:t> </a:t>
            </a:r>
            <a:r>
              <a:rPr dirty="0" lang="en-US" smtClean="0"/>
              <a:t>                  -Sufficient income.</a:t>
            </a:r>
          </a:p>
          <a:p>
            <a:pPr indent="0" marL="0">
              <a:buNone/>
            </a:pPr>
            <a:r>
              <a:rPr dirty="0" lang="en-US" smtClean="0"/>
              <a:t>3.Make simple goals that can enable you achieve the larger goal.</a:t>
            </a:r>
          </a:p>
          <a:p>
            <a:pPr indent="0" marL="0">
              <a:buNone/>
            </a:pPr>
            <a:r>
              <a:rPr dirty="0" lang="en-US" smtClean="0"/>
              <a:t>4.Developing a plan of action- Let the client make decisions and encourage them with the action they have taken.</a:t>
            </a:r>
          </a:p>
          <a:p>
            <a:pPr indent="0" marL="0">
              <a:buNone/>
            </a:pPr>
            <a:r>
              <a:rPr dirty="0" lang="en-US" smtClean="0"/>
              <a:t>5.Monitoring and evaluation- Look at how well the action plans are.</a:t>
            </a:r>
          </a:p>
          <a:p>
            <a:pPr indent="0" marL="0">
              <a:buNone/>
            </a:pPr>
            <a:r>
              <a:rPr dirty="0" lang="en-US" smtClean="0"/>
              <a:t>Do they meet the set goals.</a:t>
            </a:r>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750" name="Title 1"/>
          <p:cNvSpPr>
            <a:spLocks noGrp="1"/>
          </p:cNvSpPr>
          <p:nvPr>
            <p:ph type="title"/>
          </p:nvPr>
        </p:nvSpPr>
        <p:spPr/>
        <p:txBody>
          <a:bodyPr/>
          <a:p>
            <a:r>
              <a:rPr b="1" dirty="0" lang="en-US">
                <a:solidFill>
                  <a:schemeClr val="accent3">
                    <a:lumMod val="75000"/>
                  </a:schemeClr>
                </a:solidFill>
              </a:rPr>
              <a:t>Student-Centered Learning</a:t>
            </a:r>
            <a:br>
              <a:rPr b="1" dirty="0" lang="en-US">
                <a:solidFill>
                  <a:schemeClr val="accent3">
                    <a:lumMod val="75000"/>
                  </a:schemeClr>
                </a:solidFill>
              </a:rPr>
            </a:br>
            <a:endParaRPr dirty="0" lang="en-US">
              <a:solidFill>
                <a:schemeClr val="accent3">
                  <a:lumMod val="75000"/>
                </a:schemeClr>
              </a:solidFill>
            </a:endParaRPr>
          </a:p>
        </p:txBody>
      </p:sp>
      <p:sp>
        <p:nvSpPr>
          <p:cNvPr id="1048751" name="Content Placeholder 2"/>
          <p:cNvSpPr>
            <a:spLocks noGrp="1"/>
          </p:cNvSpPr>
          <p:nvPr>
            <p:ph idx="1"/>
          </p:nvPr>
        </p:nvSpPr>
        <p:spPr/>
        <p:txBody>
          <a:bodyPr/>
          <a:p>
            <a:pPr>
              <a:buNone/>
            </a:pPr>
            <a:r>
              <a:rPr dirty="0" lang="en-US"/>
              <a:t>To develop learner autonomy, independence and responsibility in order to achieve set educational goals</a:t>
            </a:r>
          </a:p>
          <a:p>
            <a:pPr>
              <a:buNone/>
            </a:pPr>
            <a:r>
              <a:rPr b="1" dirty="0" i="1" lang="en-US"/>
              <a:t>Specific objectives</a:t>
            </a:r>
          </a:p>
          <a:p>
            <a:pPr>
              <a:buFont typeface="Wingdings" pitchFamily="2" charset="2"/>
              <a:buChar char="§"/>
            </a:pPr>
            <a:r>
              <a:rPr dirty="0" lang="en-US"/>
              <a:t>Understand the history of education in Kenya</a:t>
            </a:r>
          </a:p>
          <a:p>
            <a:pPr>
              <a:buFont typeface="Wingdings" pitchFamily="2" charset="2"/>
              <a:buChar char="§"/>
            </a:pPr>
            <a:r>
              <a:rPr dirty="0" lang="en-US"/>
              <a:t>Explain the trends of nursing education in Kenya</a:t>
            </a:r>
          </a:p>
          <a:p>
            <a:pPr>
              <a:buFont typeface="Wingdings" pitchFamily="2" charset="2"/>
              <a:buChar char="§"/>
            </a:pPr>
            <a:r>
              <a:rPr dirty="0" lang="en-US"/>
              <a:t>Explain the principles of learning</a:t>
            </a:r>
          </a:p>
          <a:p>
            <a:pPr>
              <a:buFont typeface="Wingdings" pitchFamily="2" charset="2"/>
              <a:buChar char="§"/>
            </a:pPr>
            <a:r>
              <a:rPr dirty="0" lang="en-US"/>
              <a:t>Explain the various learning methods</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752" name="Title 1"/>
          <p:cNvSpPr>
            <a:spLocks noGrp="1"/>
          </p:cNvSpPr>
          <p:nvPr>
            <p:ph type="title"/>
          </p:nvPr>
        </p:nvSpPr>
        <p:spPr/>
        <p:txBody>
          <a:bodyPr/>
          <a:p>
            <a:r>
              <a:rPr b="1" dirty="0" sz="4400" lang="en-US">
                <a:solidFill>
                  <a:schemeClr val="accent2">
                    <a:lumMod val="60000"/>
                    <a:lumOff val="40000"/>
                  </a:schemeClr>
                </a:solidFill>
                <a:latin typeface="Times New Roman" pitchFamily="18" charset="0"/>
                <a:cs typeface="Times New Roman" pitchFamily="18" charset="0"/>
              </a:rPr>
              <a:t>Historical background of education in Kenya</a:t>
            </a:r>
            <a:endParaRPr dirty="0" lang="en-US">
              <a:solidFill>
                <a:schemeClr val="accent2">
                  <a:lumMod val="60000"/>
                  <a:lumOff val="40000"/>
                </a:schemeClr>
              </a:solidFill>
            </a:endParaRPr>
          </a:p>
        </p:txBody>
      </p:sp>
      <p:sp>
        <p:nvSpPr>
          <p:cNvPr id="1048753" name="Content Placeholder 2"/>
          <p:cNvSpPr>
            <a:spLocks noGrp="1"/>
          </p:cNvSpPr>
          <p:nvPr>
            <p:ph idx="1"/>
          </p:nvPr>
        </p:nvSpPr>
        <p:spPr/>
        <p:txBody>
          <a:bodyPr>
            <a:normAutofit fontScale="95000" lnSpcReduction="10000"/>
          </a:bodyPr>
          <a:p>
            <a:pPr>
              <a:buNone/>
            </a:pPr>
            <a:r>
              <a:rPr dirty="0" lang="en-US">
                <a:latin typeface="Times New Roman" pitchFamily="18" charset="0"/>
                <a:cs typeface="Times New Roman" pitchFamily="18" charset="0"/>
              </a:rPr>
              <a:t>Education is as old as mankind but it has developed steadily since independence.</a:t>
            </a:r>
          </a:p>
          <a:p>
            <a:pPr>
              <a:buNone/>
            </a:pPr>
            <a:r>
              <a:rPr dirty="0" lang="en-US">
                <a:latin typeface="Times New Roman" pitchFamily="18" charset="0"/>
                <a:cs typeface="Times New Roman" pitchFamily="18" charset="0"/>
              </a:rPr>
              <a:t>Before the coming of the Europeans in Kenya, most learning was through oral narrative from the older generations</a:t>
            </a:r>
          </a:p>
          <a:p>
            <a:pPr>
              <a:buNone/>
            </a:pPr>
            <a:r>
              <a:rPr dirty="0" lang="en-US">
                <a:latin typeface="Times New Roman" pitchFamily="18" charset="0"/>
                <a:cs typeface="Times New Roman" pitchFamily="18" charset="0"/>
              </a:rPr>
              <a:t>Formal learning in schools including reading and writing came with the arrival of the Europeans especially the British who introduced the English language.</a:t>
            </a:r>
          </a:p>
          <a:p>
            <a:pPr>
              <a:buNone/>
            </a:pPr>
            <a:endParaRPr dirty="0" lang="en-US"/>
          </a:p>
          <a:p>
            <a:pPr>
              <a:buNone/>
            </a:pPr>
            <a:r>
              <a:rPr dirty="0" lang="en-US">
                <a:latin typeface="Times New Roman" pitchFamily="18" charset="0"/>
                <a:cs typeface="Times New Roman" pitchFamily="18" charset="0"/>
              </a:rPr>
              <a:t>The need for educated Kenyans increased at independence to take over leadership from the colonialists</a:t>
            </a:r>
          </a:p>
          <a:p>
            <a:pPr>
              <a:buNone/>
            </a:pPr>
            <a:r>
              <a:rPr dirty="0" lang="en-US">
                <a:latin typeface="Times New Roman" pitchFamily="18" charset="0"/>
                <a:cs typeface="Times New Roman" pitchFamily="18" charset="0"/>
              </a:rPr>
              <a:t>Specific commissions were set up to periodically make recommendations and approvals  for the sake of improving education  and to fight poverty, ignorance and disease e.g. The (</a:t>
            </a:r>
            <a:r>
              <a:rPr dirty="0" lang="en-US" err="1">
                <a:latin typeface="Times New Roman" pitchFamily="18" charset="0"/>
                <a:cs typeface="Times New Roman" pitchFamily="18" charset="0"/>
              </a:rPr>
              <a:t>Ominde</a:t>
            </a:r>
            <a:r>
              <a:rPr dirty="0" lang="en-US">
                <a:latin typeface="Times New Roman" pitchFamily="18" charset="0"/>
                <a:cs typeface="Times New Roman" pitchFamily="18" charset="0"/>
              </a:rPr>
              <a:t> report 1964) , the Appleton 1995, </a:t>
            </a:r>
            <a:r>
              <a:rPr dirty="0" lang="en-US" err="1">
                <a:latin typeface="Times New Roman" pitchFamily="18" charset="0"/>
                <a:cs typeface="Times New Roman" pitchFamily="18" charset="0"/>
              </a:rPr>
              <a:t>Angwenyi</a:t>
            </a:r>
            <a:r>
              <a:rPr dirty="0" lang="en-US">
                <a:latin typeface="Times New Roman" pitchFamily="18" charset="0"/>
                <a:cs typeface="Times New Roman" pitchFamily="18" charset="0"/>
              </a:rPr>
              <a:t> 1995, </a:t>
            </a:r>
            <a:r>
              <a:rPr dirty="0" lang="en-US" err="1">
                <a:latin typeface="Times New Roman" pitchFamily="18" charset="0"/>
                <a:cs typeface="Times New Roman" pitchFamily="18" charset="0"/>
              </a:rPr>
              <a:t>Lyord</a:t>
            </a:r>
            <a:r>
              <a:rPr dirty="0" lang="en-US">
                <a:latin typeface="Times New Roman" pitchFamily="18" charset="0"/>
                <a:cs typeface="Times New Roman" pitchFamily="18" charset="0"/>
              </a:rPr>
              <a:t> and </a:t>
            </a:r>
            <a:r>
              <a:rPr dirty="0" lang="en-US" err="1">
                <a:latin typeface="Times New Roman" pitchFamily="18" charset="0"/>
                <a:cs typeface="Times New Roman" pitchFamily="18" charset="0"/>
              </a:rPr>
              <a:t>Elain</a:t>
            </a:r>
            <a:r>
              <a:rPr dirty="0" lang="en-US">
                <a:latin typeface="Times New Roman" pitchFamily="18" charset="0"/>
                <a:cs typeface="Times New Roman" pitchFamily="18" charset="0"/>
              </a:rPr>
              <a:t> reports. </a:t>
            </a:r>
          </a:p>
          <a:p>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754" name="Title 1"/>
          <p:cNvSpPr>
            <a:spLocks noGrp="1"/>
          </p:cNvSpPr>
          <p:nvPr>
            <p:ph type="title"/>
          </p:nvPr>
        </p:nvSpPr>
        <p:spPr/>
        <p:txBody>
          <a:bodyPr/>
          <a:p>
            <a:r>
              <a:rPr dirty="0" sz="4400" lang="en-US">
                <a:solidFill>
                  <a:schemeClr val="accent2">
                    <a:lumMod val="60000"/>
                    <a:lumOff val="40000"/>
                  </a:schemeClr>
                </a:solidFill>
              </a:rPr>
              <a:t>TRENDS OF NURSING EDUCATION IN KENYA</a:t>
            </a:r>
            <a:endParaRPr dirty="0" lang="en-US">
              <a:solidFill>
                <a:schemeClr val="accent2">
                  <a:lumMod val="60000"/>
                  <a:lumOff val="40000"/>
                </a:schemeClr>
              </a:solidFill>
            </a:endParaRPr>
          </a:p>
        </p:txBody>
      </p:sp>
      <p:sp>
        <p:nvSpPr>
          <p:cNvPr id="1048755" name="Content Placeholder 2"/>
          <p:cNvSpPr>
            <a:spLocks noGrp="1"/>
          </p:cNvSpPr>
          <p:nvPr>
            <p:ph idx="1"/>
          </p:nvPr>
        </p:nvSpPr>
        <p:spPr/>
        <p:txBody>
          <a:bodyPr/>
          <a:p>
            <a:r>
              <a:rPr dirty="0" lang="en-US">
                <a:latin typeface="Times New Roman" pitchFamily="18" charset="0"/>
                <a:cs typeface="Times New Roman" pitchFamily="18" charset="0"/>
              </a:rPr>
              <a:t>Before independence  many people went to traditional healers and herbalists for treatment of various ailments</a:t>
            </a:r>
          </a:p>
          <a:p>
            <a:r>
              <a:rPr dirty="0" lang="en-US">
                <a:latin typeface="Times New Roman" pitchFamily="18" charset="0"/>
                <a:cs typeface="Times New Roman" pitchFamily="18" charset="0"/>
              </a:rPr>
              <a:t>In 1895 -1901, colonialists created the medical department to oversee the health care of its members but eventually it spread to encompass the colonial employees and the community at large</a:t>
            </a:r>
          </a:p>
          <a:p>
            <a:r>
              <a:rPr dirty="0" lang="en-US">
                <a:latin typeface="Times New Roman" pitchFamily="18" charset="0"/>
                <a:cs typeface="Times New Roman" pitchFamily="18" charset="0"/>
              </a:rPr>
              <a:t>In 1927, a form of ‘on job training’ for nurses was formed . Trainees were taught how to read and write, do arithmetic and hygiene (Ndirangu,1992)</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756" name="Title 1"/>
          <p:cNvSpPr>
            <a:spLocks noGrp="1"/>
          </p:cNvSpPr>
          <p:nvPr>
            <p:ph type="title"/>
          </p:nvPr>
        </p:nvSpPr>
        <p:spPr/>
        <p:txBody>
          <a:bodyPr/>
          <a:p>
            <a:r>
              <a:rPr dirty="0" lang="en-US" smtClean="0">
                <a:solidFill>
                  <a:schemeClr val="accent2">
                    <a:lumMod val="60000"/>
                    <a:lumOff val="40000"/>
                  </a:schemeClr>
                </a:solidFill>
              </a:rPr>
              <a:t>Trends cont.</a:t>
            </a:r>
            <a:endParaRPr dirty="0" lang="en-US">
              <a:solidFill>
                <a:schemeClr val="accent2">
                  <a:lumMod val="60000"/>
                  <a:lumOff val="40000"/>
                </a:schemeClr>
              </a:solidFill>
            </a:endParaRPr>
          </a:p>
        </p:txBody>
      </p:sp>
      <p:sp>
        <p:nvSpPr>
          <p:cNvPr id="1048757" name="Content Placeholder 2"/>
          <p:cNvSpPr>
            <a:spLocks noGrp="1"/>
          </p:cNvSpPr>
          <p:nvPr>
            <p:ph idx="1"/>
          </p:nvPr>
        </p:nvSpPr>
        <p:spPr/>
        <p:txBody>
          <a:bodyPr>
            <a:normAutofit fontScale="95000" lnSpcReduction="20000"/>
          </a:bodyPr>
          <a:p>
            <a:r>
              <a:rPr dirty="0" lang="en-US">
                <a:latin typeface="Times New Roman" pitchFamily="18" charset="0"/>
                <a:cs typeface="Times New Roman" pitchFamily="18" charset="0"/>
              </a:rPr>
              <a:t>1929 - formal training of dressers started.</a:t>
            </a:r>
          </a:p>
          <a:p>
            <a:pPr>
              <a:buNone/>
            </a:pPr>
            <a:r>
              <a:rPr dirty="0" lang="en-US">
                <a:latin typeface="Times New Roman" pitchFamily="18" charset="0"/>
                <a:cs typeface="Times New Roman" pitchFamily="18" charset="0"/>
              </a:rPr>
              <a:t> 1949  -The nursing council ordinance came into place</a:t>
            </a:r>
          </a:p>
          <a:p>
            <a:pPr>
              <a:buNone/>
            </a:pPr>
            <a:r>
              <a:rPr dirty="0" lang="en-US">
                <a:latin typeface="Times New Roman" pitchFamily="18" charset="0"/>
                <a:cs typeface="Times New Roman" pitchFamily="18" charset="0"/>
              </a:rPr>
              <a:t> 1952 - Kenya registered nursing </a:t>
            </a:r>
          </a:p>
          <a:p>
            <a:pPr>
              <a:buNone/>
            </a:pPr>
            <a:r>
              <a:rPr dirty="0" lang="en-US">
                <a:latin typeface="Times New Roman" pitchFamily="18" charset="0"/>
                <a:cs typeface="Times New Roman" pitchFamily="18" charset="0"/>
              </a:rPr>
              <a:t>1959 -  Kenya enrolled nursing </a:t>
            </a:r>
          </a:p>
          <a:p>
            <a:pPr>
              <a:buNone/>
            </a:pPr>
            <a:r>
              <a:rPr dirty="0" lang="en-US">
                <a:latin typeface="Times New Roman" pitchFamily="18" charset="0"/>
                <a:cs typeface="Times New Roman" pitchFamily="18" charset="0"/>
              </a:rPr>
              <a:t> 1965 - Kenya registered midwives in </a:t>
            </a:r>
            <a:r>
              <a:rPr dirty="0" lang="en-US" err="1">
                <a:latin typeface="Times New Roman" pitchFamily="18" charset="0"/>
                <a:cs typeface="Times New Roman" pitchFamily="18" charset="0"/>
              </a:rPr>
              <a:t>Ngara</a:t>
            </a:r>
            <a:r>
              <a:rPr dirty="0" lang="en-US">
                <a:latin typeface="Times New Roman" pitchFamily="18" charset="0"/>
                <a:cs typeface="Times New Roman" pitchFamily="18" charset="0"/>
              </a:rPr>
              <a:t>, and the current medical training college in NRB</a:t>
            </a:r>
          </a:p>
          <a:p>
            <a:pPr>
              <a:buNone/>
            </a:pPr>
            <a:endParaRPr dirty="0" lang="en-US">
              <a:latin typeface="Times New Roman" pitchFamily="18" charset="0"/>
              <a:cs typeface="Times New Roman" pitchFamily="18" charset="0"/>
            </a:endParaRPr>
          </a:p>
          <a:p>
            <a:pPr>
              <a:buNone/>
            </a:pPr>
            <a:r>
              <a:rPr dirty="0" lang="en-US">
                <a:latin typeface="Times New Roman" pitchFamily="18" charset="0"/>
                <a:cs typeface="Times New Roman" pitchFamily="18" charset="0"/>
              </a:rPr>
              <a:t>Following the implementation of these courses, the government realized the need to develop a comprehensive multipurpose nursing </a:t>
            </a:r>
            <a:r>
              <a:rPr dirty="0" lang="en-US" err="1">
                <a:latin typeface="Times New Roman" pitchFamily="18" charset="0"/>
                <a:cs typeface="Times New Roman" pitchFamily="18" charset="0"/>
              </a:rPr>
              <a:t>programme</a:t>
            </a:r>
            <a:r>
              <a:rPr dirty="0" lang="en-US">
                <a:latin typeface="Times New Roman" pitchFamily="18" charset="0"/>
                <a:cs typeface="Times New Roman" pitchFamily="18" charset="0"/>
              </a:rPr>
              <a:t> in order to address primary health care issues long before the Alma Ata conference of 1978</a:t>
            </a:r>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58" name="Title 1"/>
          <p:cNvSpPr>
            <a:spLocks noGrp="1"/>
          </p:cNvSpPr>
          <p:nvPr>
            <p:ph type="title"/>
          </p:nvPr>
        </p:nvSpPr>
        <p:spPr/>
        <p:txBody>
          <a:bodyPr/>
          <a:p>
            <a:r>
              <a:rPr b="1" dirty="0" sz="4400" lang="en-US">
                <a:solidFill>
                  <a:schemeClr val="accent2">
                    <a:lumMod val="60000"/>
                    <a:lumOff val="40000"/>
                  </a:schemeClr>
                </a:solidFill>
                <a:latin typeface="Times New Roman" pitchFamily="18" charset="0"/>
                <a:cs typeface="Times New Roman" pitchFamily="18" charset="0"/>
              </a:rPr>
              <a:t>Principles of teaching and learning</a:t>
            </a:r>
            <a:endParaRPr dirty="0" lang="en-US">
              <a:solidFill>
                <a:schemeClr val="accent2">
                  <a:lumMod val="60000"/>
                  <a:lumOff val="40000"/>
                </a:schemeClr>
              </a:solidFill>
            </a:endParaRPr>
          </a:p>
        </p:txBody>
      </p:sp>
      <p:sp>
        <p:nvSpPr>
          <p:cNvPr id="1048759" name="Content Placeholder 2"/>
          <p:cNvSpPr>
            <a:spLocks noGrp="1"/>
          </p:cNvSpPr>
          <p:nvPr>
            <p:ph idx="1"/>
          </p:nvPr>
        </p:nvSpPr>
        <p:spPr/>
        <p:txBody>
          <a:bodyPr/>
          <a:p>
            <a:pPr>
              <a:buNone/>
            </a:pPr>
            <a:r>
              <a:rPr b="1" dirty="0" lang="en-US">
                <a:latin typeface="Times New Roman" pitchFamily="18" charset="0"/>
                <a:cs typeface="Times New Roman" pitchFamily="18" charset="0"/>
              </a:rPr>
              <a:t>Learning</a:t>
            </a:r>
            <a:r>
              <a:rPr dirty="0" lang="en-US">
                <a:latin typeface="Times New Roman" pitchFamily="18" charset="0"/>
                <a:cs typeface="Times New Roman" pitchFamily="18" charset="0"/>
              </a:rPr>
              <a:t>- is a process resulting in some modification in the way of thinking, feeling or doing by the learner. Learning can only take place following positive or negative experiences</a:t>
            </a:r>
          </a:p>
          <a:p>
            <a:pPr>
              <a:buNone/>
            </a:pPr>
            <a:r>
              <a:rPr b="1" dirty="0" lang="en-US">
                <a:latin typeface="Times New Roman" pitchFamily="18" charset="0"/>
                <a:cs typeface="Times New Roman" pitchFamily="18" charset="0"/>
              </a:rPr>
              <a:t>Principles</a:t>
            </a:r>
            <a:r>
              <a:rPr dirty="0" lang="en-US">
                <a:latin typeface="Times New Roman" pitchFamily="18" charset="0"/>
                <a:cs typeface="Times New Roman" pitchFamily="18" charset="0"/>
              </a:rPr>
              <a:t>- are rules , laws or facts about something. Principles arise as a result of repeated experience, leading to a deeper understanding of ideas on the processes of teaching and learning</a:t>
            </a:r>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r>
              <a:rPr b="1" dirty="0" lang="en-US" smtClean="0">
                <a:solidFill>
                  <a:schemeClr val="accent3">
                    <a:lumMod val="75000"/>
                  </a:schemeClr>
                </a:solidFill>
              </a:rPr>
              <a:t>Why are critical thinking skills in nursing important?</a:t>
            </a:r>
            <a:br>
              <a:rPr b="1" dirty="0" lang="en-US" smtClean="0">
                <a:solidFill>
                  <a:schemeClr val="accent3">
                    <a:lumMod val="75000"/>
                  </a:schemeClr>
                </a:solidFill>
              </a:rPr>
            </a:br>
            <a:endParaRPr dirty="0" lang="en-US">
              <a:solidFill>
                <a:schemeClr val="accent3">
                  <a:lumMod val="75000"/>
                </a:schemeClr>
              </a:solidFill>
            </a:endParaRPr>
          </a:p>
        </p:txBody>
      </p:sp>
      <p:sp>
        <p:nvSpPr>
          <p:cNvPr id="1048619" name="Content Placeholder 2"/>
          <p:cNvSpPr>
            <a:spLocks noGrp="1"/>
          </p:cNvSpPr>
          <p:nvPr>
            <p:ph idx="1"/>
          </p:nvPr>
        </p:nvSpPr>
        <p:spPr/>
        <p:txBody>
          <a:bodyPr>
            <a:normAutofit fontScale="92500" lnSpcReduction="10000"/>
          </a:bodyPr>
          <a:p>
            <a:r>
              <a:rPr dirty="0" lang="en-US" smtClean="0"/>
              <a:t>A nurse learns all sorts of practical skills in nursing school, like flawlessly dressing a wound, taking vitals or giving an IV without flinching. </a:t>
            </a:r>
            <a:endParaRPr dirty="0" lang="en-US"/>
          </a:p>
          <a:p>
            <a:r>
              <a:rPr dirty="0" lang="en-US" smtClean="0"/>
              <a:t> without the ability to think clearly and make rational decisions, those skills alone won’t get you very far, you need to think critically as well.</a:t>
            </a:r>
          </a:p>
          <a:p>
            <a:r>
              <a:rPr dirty="0" lang="en-US" smtClean="0"/>
              <a:t>“Nurses are faced with decision-making situations in patient care, and each decision they make impacts patient outcomes. Nursing critical thinking skills drive the decision-making process and impact the quality of care provided,” says Georgia Vest, DNP, RN and senior dean of nursing at Rasmussen College School of Nursing.</a:t>
            </a:r>
          </a:p>
          <a:p>
            <a:r>
              <a:rPr dirty="0" lang="en-US" smtClean="0"/>
              <a:t>Critical thinking is embedded in a nurse’s everyday routine. They flex this mental muscle each day they enter the floor. When you’re faced with decisions that could ultimately mean life or death, the ability to analyze a situation and come to a solution separates the good nurses from </a:t>
            </a:r>
            <a:r>
              <a:rPr dirty="0" lang="en-US" smtClean="0">
                <a:solidFill>
                  <a:schemeClr val="tx1">
                    <a:lumMod val="85000"/>
                    <a:lumOff val="15000"/>
                  </a:schemeClr>
                </a:solidFill>
              </a:rPr>
              <a:t>the great ones.</a:t>
            </a:r>
          </a:p>
          <a:p>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760" name="Title 1"/>
          <p:cNvSpPr>
            <a:spLocks noGrp="1"/>
          </p:cNvSpPr>
          <p:nvPr>
            <p:ph type="title"/>
          </p:nvPr>
        </p:nvSpPr>
        <p:spPr/>
        <p:txBody>
          <a:bodyPr/>
          <a:p>
            <a:r>
              <a:rPr dirty="0" lang="en-US">
                <a:solidFill>
                  <a:schemeClr val="accent2">
                    <a:lumMod val="60000"/>
                    <a:lumOff val="40000"/>
                  </a:schemeClr>
                </a:solidFill>
              </a:rPr>
              <a:t>Principles of learning</a:t>
            </a:r>
          </a:p>
        </p:txBody>
      </p:sp>
      <p:sp>
        <p:nvSpPr>
          <p:cNvPr id="1048761" name="Content Placeholder 2"/>
          <p:cNvSpPr>
            <a:spLocks noGrp="1"/>
          </p:cNvSpPr>
          <p:nvPr>
            <p:ph idx="1"/>
          </p:nvPr>
        </p:nvSpPr>
        <p:spPr/>
        <p:txBody>
          <a:bodyPr/>
          <a:p>
            <a:pPr>
              <a:buFont typeface="Wingdings" pitchFamily="2" charset="2"/>
              <a:buChar char="v"/>
            </a:pPr>
            <a:r>
              <a:rPr dirty="0" lang="en-US"/>
              <a:t>Students learn what is relevant and useful</a:t>
            </a:r>
          </a:p>
          <a:p>
            <a:pPr>
              <a:buFont typeface="Wingdings" pitchFamily="2" charset="2"/>
              <a:buChar char="v"/>
            </a:pPr>
            <a:r>
              <a:rPr dirty="0" lang="en-US"/>
              <a:t>Students learn when the material is presented in a logical sequential order</a:t>
            </a:r>
          </a:p>
          <a:p>
            <a:pPr>
              <a:buFont typeface="Wingdings" pitchFamily="2" charset="2"/>
              <a:buChar char="v"/>
            </a:pPr>
            <a:r>
              <a:rPr dirty="0" lang="en-US"/>
              <a:t>Students learn when they are actively involved</a:t>
            </a:r>
          </a:p>
          <a:p>
            <a:pPr>
              <a:buFont typeface="Wingdings" pitchFamily="2" charset="2"/>
              <a:buChar char="v"/>
            </a:pPr>
            <a:r>
              <a:rPr dirty="0" lang="en-US"/>
              <a:t>Students learn when they receive feedback on their performance</a:t>
            </a:r>
          </a:p>
          <a:p>
            <a:pPr>
              <a:buNone/>
            </a:pPr>
            <a:r>
              <a:rPr dirty="0" lang="en-US"/>
              <a:t>In any learning institution, motivation, information, practice and feedback are of particular importance</a:t>
            </a:r>
          </a:p>
          <a:p>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62" name="Title 1"/>
          <p:cNvSpPr>
            <a:spLocks noGrp="1"/>
          </p:cNvSpPr>
          <p:nvPr>
            <p:ph type="title"/>
          </p:nvPr>
        </p:nvSpPr>
        <p:spPr/>
        <p:txBody>
          <a:bodyPr/>
          <a:p>
            <a:r>
              <a:rPr dirty="0" lang="en-US">
                <a:solidFill>
                  <a:schemeClr val="accent2">
                    <a:lumMod val="60000"/>
                    <a:lumOff val="40000"/>
                  </a:schemeClr>
                </a:solidFill>
                <a:latin typeface="Times New Roman" pitchFamily="18" charset="0"/>
                <a:cs typeface="Times New Roman" pitchFamily="18" charset="0"/>
              </a:rPr>
              <a:t>Characteristics of learning</a:t>
            </a:r>
            <a:endParaRPr dirty="0" lang="en-US">
              <a:solidFill>
                <a:schemeClr val="accent2">
                  <a:lumMod val="60000"/>
                  <a:lumOff val="40000"/>
                </a:schemeClr>
              </a:solidFill>
            </a:endParaRPr>
          </a:p>
        </p:txBody>
      </p:sp>
      <p:sp>
        <p:nvSpPr>
          <p:cNvPr id="1048763" name="Content Placeholder 2"/>
          <p:cNvSpPr>
            <a:spLocks noGrp="1"/>
          </p:cNvSpPr>
          <p:nvPr>
            <p:ph idx="1"/>
          </p:nvPr>
        </p:nvSpPr>
        <p:spPr/>
        <p:txBody>
          <a:bodyPr>
            <a:normAutofit fontScale="95000" lnSpcReduction="20000"/>
          </a:bodyPr>
          <a:p>
            <a:r>
              <a:rPr dirty="0" lang="en-US">
                <a:latin typeface="Times New Roman" pitchFamily="18" charset="0"/>
                <a:cs typeface="Times New Roman" pitchFamily="18" charset="0"/>
              </a:rPr>
              <a:t>Produces a behavior change in the learner. The change is gradual, adoptable and selective. Its not directly observable, its abstract</a:t>
            </a:r>
          </a:p>
          <a:p>
            <a:r>
              <a:rPr dirty="0" lang="en-US">
                <a:latin typeface="Times New Roman" pitchFamily="18" charset="0"/>
                <a:cs typeface="Times New Roman" pitchFamily="18" charset="0"/>
              </a:rPr>
              <a:t>This means that, there are activities a learner needs to do in order to gain the change </a:t>
            </a:r>
            <a:r>
              <a:rPr dirty="0" lang="en-US" err="1">
                <a:latin typeface="Times New Roman" pitchFamily="18" charset="0"/>
                <a:cs typeface="Times New Roman" pitchFamily="18" charset="0"/>
              </a:rPr>
              <a:t>eg</a:t>
            </a:r>
            <a:r>
              <a:rPr dirty="0" lang="en-US">
                <a:latin typeface="Times New Roman" pitchFamily="18" charset="0"/>
                <a:cs typeface="Times New Roman" pitchFamily="18" charset="0"/>
              </a:rPr>
              <a:t>, listen to one another, talk to each other, observe activities, watch a practice and perform according to instructions- return </a:t>
            </a:r>
            <a:r>
              <a:rPr dirty="0" lang="en-US" smtClean="0">
                <a:latin typeface="Times New Roman" pitchFamily="18" charset="0"/>
                <a:cs typeface="Times New Roman" pitchFamily="18" charset="0"/>
              </a:rPr>
              <a:t>demonstrations</a:t>
            </a:r>
          </a:p>
          <a:p>
            <a:pPr indent="0" marL="0">
              <a:buNone/>
            </a:pPr>
            <a:endParaRPr dirty="0" sz="2400" lang="en-US" smtClean="0">
              <a:solidFill>
                <a:schemeClr val="bg2">
                  <a:lumMod val="60000"/>
                  <a:lumOff val="40000"/>
                </a:schemeClr>
              </a:solidFill>
            </a:endParaRPr>
          </a:p>
          <a:p>
            <a:pPr indent="0" marL="0">
              <a:buNone/>
            </a:pPr>
            <a:r>
              <a:rPr dirty="0" sz="2400" lang="en-US" smtClean="0">
                <a:solidFill>
                  <a:schemeClr val="bg2">
                    <a:lumMod val="60000"/>
                    <a:lumOff val="40000"/>
                  </a:schemeClr>
                </a:solidFill>
              </a:rPr>
              <a:t>Characteristics </a:t>
            </a:r>
            <a:r>
              <a:rPr dirty="0" sz="2400" lang="en-US">
                <a:solidFill>
                  <a:schemeClr val="bg2">
                    <a:lumMod val="60000"/>
                    <a:lumOff val="40000"/>
                  </a:schemeClr>
                </a:solidFill>
              </a:rPr>
              <a:t>of learning</a:t>
            </a:r>
            <a:endParaRPr dirty="0" sz="2400" lang="en-US" smtClean="0">
              <a:solidFill>
                <a:schemeClr val="bg2">
                  <a:lumMod val="60000"/>
                  <a:lumOff val="40000"/>
                </a:schemeClr>
              </a:solidFill>
              <a:latin typeface="Times New Roman" pitchFamily="18" charset="0"/>
              <a:cs typeface="Times New Roman" pitchFamily="18" charset="0"/>
            </a:endParaRPr>
          </a:p>
          <a:p>
            <a:pPr indent="0" marL="0">
              <a:buNone/>
            </a:pPr>
            <a:r>
              <a:rPr dirty="0" lang="en-US" smtClean="0">
                <a:latin typeface="Times New Roman" pitchFamily="18" charset="0"/>
                <a:cs typeface="Times New Roman" pitchFamily="18" charset="0"/>
              </a:rPr>
              <a:t>-</a:t>
            </a:r>
            <a:r>
              <a:rPr dirty="0" lang="en-US" smtClean="0"/>
              <a:t>Feedback </a:t>
            </a:r>
            <a:r>
              <a:rPr dirty="0" lang="en-US"/>
              <a:t>and evaluation</a:t>
            </a:r>
          </a:p>
          <a:p>
            <a:pPr indent="0" marL="0">
              <a:buNone/>
            </a:pPr>
            <a:r>
              <a:rPr dirty="0" lang="en-US" smtClean="0"/>
              <a:t>-Practice </a:t>
            </a:r>
            <a:r>
              <a:rPr dirty="0" lang="en-US"/>
              <a:t>and repetition</a:t>
            </a:r>
          </a:p>
          <a:p>
            <a:pPr indent="0" marL="0">
              <a:buNone/>
            </a:pPr>
            <a:r>
              <a:rPr dirty="0" lang="en-US" smtClean="0"/>
              <a:t>-Systematic </a:t>
            </a:r>
            <a:r>
              <a:rPr dirty="0" lang="en-US"/>
              <a:t>approach</a:t>
            </a:r>
          </a:p>
          <a:p>
            <a:endParaRPr dirty="0" lang="en-US" smtClean="0"/>
          </a:p>
          <a:p>
            <a:endParaRPr dirty="0" lang="en-US"/>
          </a:p>
          <a:p>
            <a:endParaRPr dirty="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64" name="Title 1"/>
          <p:cNvSpPr>
            <a:spLocks noGrp="1"/>
          </p:cNvSpPr>
          <p:nvPr>
            <p:ph type="title"/>
          </p:nvPr>
        </p:nvSpPr>
        <p:spPr/>
        <p:txBody>
          <a:bodyPr/>
          <a:p>
            <a:r>
              <a:rPr dirty="0" sz="4400" lang="en-US">
                <a:solidFill>
                  <a:schemeClr val="bg2">
                    <a:lumMod val="20000"/>
                    <a:lumOff val="80000"/>
                  </a:schemeClr>
                </a:solidFill>
              </a:rPr>
              <a:t>Principles and conditions for learning</a:t>
            </a:r>
            <a:endParaRPr dirty="0" lang="en-US">
              <a:solidFill>
                <a:schemeClr val="bg2">
                  <a:lumMod val="20000"/>
                  <a:lumOff val="80000"/>
                </a:schemeClr>
              </a:solidFill>
            </a:endParaRPr>
          </a:p>
        </p:txBody>
      </p:sp>
      <p:sp>
        <p:nvSpPr>
          <p:cNvPr id="1048765" name="Content Placeholder 2"/>
          <p:cNvSpPr>
            <a:spLocks noGrp="1"/>
          </p:cNvSpPr>
          <p:nvPr>
            <p:ph idx="1"/>
          </p:nvPr>
        </p:nvSpPr>
        <p:spPr/>
        <p:txBody>
          <a:bodyPr/>
          <a:p>
            <a:pPr>
              <a:buNone/>
            </a:pPr>
            <a:r>
              <a:rPr dirty="0" lang="en-US"/>
              <a:t>Adults learn differently from children. The art  of helping adults to learn is called </a:t>
            </a:r>
            <a:r>
              <a:rPr b="1" dirty="0" lang="en-US"/>
              <a:t>Andragogy</a:t>
            </a:r>
            <a:r>
              <a:rPr dirty="0" lang="en-US"/>
              <a:t>. The art of helping children to learn is called</a:t>
            </a:r>
            <a:r>
              <a:rPr b="1" dirty="0" lang="en-US"/>
              <a:t> pedagogy</a:t>
            </a:r>
          </a:p>
          <a:p>
            <a:pPr>
              <a:buNone/>
            </a:pPr>
            <a:r>
              <a:rPr dirty="0" i="1" lang="en-US"/>
              <a:t>Principles and conditions of learning</a:t>
            </a:r>
          </a:p>
          <a:p>
            <a:pPr>
              <a:buFont typeface="Wingdings" pitchFamily="2" charset="2"/>
              <a:buChar char="§"/>
            </a:pPr>
            <a:r>
              <a:rPr dirty="0" lang="en-US"/>
              <a:t>individual pace</a:t>
            </a:r>
          </a:p>
          <a:p>
            <a:pPr>
              <a:buFont typeface="Wingdings" pitchFamily="2" charset="2"/>
              <a:buChar char="§"/>
            </a:pPr>
            <a:r>
              <a:rPr dirty="0" lang="en-US"/>
              <a:t>active learning</a:t>
            </a:r>
          </a:p>
          <a:p>
            <a:pPr>
              <a:buFont typeface="Wingdings" pitchFamily="2" charset="2"/>
              <a:buChar char="§"/>
            </a:pPr>
            <a:r>
              <a:rPr dirty="0" lang="en-US"/>
              <a:t>Integrated learning</a:t>
            </a:r>
          </a:p>
          <a:p>
            <a:pPr>
              <a:buFont typeface="Wingdings" pitchFamily="2" charset="2"/>
              <a:buChar char="§"/>
            </a:pPr>
            <a:r>
              <a:rPr dirty="0" lang="en-US"/>
              <a:t>Cumulative learning</a:t>
            </a:r>
          </a:p>
          <a:p>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766" name="Title 1"/>
          <p:cNvSpPr>
            <a:spLocks noGrp="1"/>
          </p:cNvSpPr>
          <p:nvPr>
            <p:ph type="title"/>
          </p:nvPr>
        </p:nvSpPr>
        <p:spPr/>
        <p:txBody>
          <a:bodyPr/>
          <a:p>
            <a:r>
              <a:rPr dirty="0" lang="en-US">
                <a:solidFill>
                  <a:schemeClr val="bg2">
                    <a:lumMod val="20000"/>
                    <a:lumOff val="80000"/>
                  </a:schemeClr>
                </a:solidFill>
              </a:rPr>
              <a:t>Principles and conditions for learning </a:t>
            </a:r>
            <a:r>
              <a:rPr dirty="0" lang="en-US" smtClean="0">
                <a:solidFill>
                  <a:schemeClr val="bg2">
                    <a:lumMod val="20000"/>
                    <a:lumOff val="80000"/>
                  </a:schemeClr>
                </a:solidFill>
              </a:rPr>
              <a:t>cont.</a:t>
            </a:r>
            <a:endParaRPr dirty="0" lang="en-US">
              <a:solidFill>
                <a:schemeClr val="bg2">
                  <a:lumMod val="20000"/>
                  <a:lumOff val="80000"/>
                </a:schemeClr>
              </a:solidFill>
            </a:endParaRPr>
          </a:p>
        </p:txBody>
      </p:sp>
      <p:sp>
        <p:nvSpPr>
          <p:cNvPr id="1048767" name="Content Placeholder 2"/>
          <p:cNvSpPr>
            <a:spLocks noGrp="1"/>
          </p:cNvSpPr>
          <p:nvPr>
            <p:ph idx="1"/>
          </p:nvPr>
        </p:nvSpPr>
        <p:spPr/>
        <p:txBody>
          <a:bodyPr/>
          <a:p>
            <a:pPr>
              <a:buFont typeface="Wingdings" pitchFamily="2" charset="2"/>
              <a:buChar char="§"/>
            </a:pPr>
            <a:r>
              <a:rPr dirty="0" lang="en-US"/>
              <a:t>Learning for understanding and application of knowledge</a:t>
            </a:r>
          </a:p>
          <a:p>
            <a:pPr>
              <a:buFont typeface="Wingdings" pitchFamily="2" charset="2"/>
              <a:buChar char="§"/>
            </a:pPr>
            <a:r>
              <a:rPr dirty="0" lang="en-US"/>
              <a:t>Relevant and useful learning</a:t>
            </a:r>
          </a:p>
          <a:p>
            <a:pPr>
              <a:buFont typeface="Wingdings" pitchFamily="2" charset="2"/>
              <a:buChar char="§"/>
            </a:pPr>
            <a:r>
              <a:rPr dirty="0" lang="en-US"/>
              <a:t>Interest for learning</a:t>
            </a:r>
          </a:p>
          <a:p>
            <a:pPr>
              <a:buFont typeface="Wingdings" pitchFamily="2" charset="2"/>
              <a:buChar char="§"/>
            </a:pPr>
            <a:r>
              <a:rPr dirty="0" lang="en-US"/>
              <a:t>Progression in learning</a:t>
            </a:r>
          </a:p>
          <a:p>
            <a:pPr>
              <a:buFont typeface="Wingdings" pitchFamily="2" charset="2"/>
              <a:buChar char="§"/>
            </a:pPr>
            <a:r>
              <a:rPr dirty="0" lang="en-US"/>
              <a:t>Open minded , reflective and critical learning</a:t>
            </a:r>
          </a:p>
          <a:p>
            <a:pPr>
              <a:buFont typeface="Wingdings" pitchFamily="2" charset="2"/>
              <a:buChar char="§"/>
            </a:pPr>
            <a:r>
              <a:rPr dirty="0" lang="en-US"/>
              <a:t>Respect for teachers and students</a:t>
            </a:r>
          </a:p>
          <a:p>
            <a:endParaRPr dirty="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768" name="Title 1"/>
          <p:cNvSpPr>
            <a:spLocks noGrp="1"/>
          </p:cNvSpPr>
          <p:nvPr>
            <p:ph type="title"/>
          </p:nvPr>
        </p:nvSpPr>
        <p:spPr/>
        <p:txBody>
          <a:bodyPr/>
          <a:p>
            <a:r>
              <a:rPr b="1" dirty="0" sz="4400" lang="en-US">
                <a:solidFill>
                  <a:schemeClr val="bg2">
                    <a:lumMod val="20000"/>
                    <a:lumOff val="80000"/>
                  </a:schemeClr>
                </a:solidFill>
              </a:rPr>
              <a:t>The basis and foundation </a:t>
            </a:r>
            <a:r>
              <a:rPr b="1" dirty="0" sz="4400" lang="en-US" smtClean="0">
                <a:solidFill>
                  <a:schemeClr val="bg2">
                    <a:lumMod val="20000"/>
                    <a:lumOff val="80000"/>
                  </a:schemeClr>
                </a:solidFill>
              </a:rPr>
              <a:t>of theories </a:t>
            </a:r>
            <a:r>
              <a:rPr b="1" dirty="0" sz="4400" lang="en-US">
                <a:solidFill>
                  <a:schemeClr val="bg2">
                    <a:lumMod val="20000"/>
                    <a:lumOff val="80000"/>
                  </a:schemeClr>
                </a:solidFill>
              </a:rPr>
              <a:t>of learning </a:t>
            </a:r>
            <a:endParaRPr dirty="0" lang="en-US">
              <a:solidFill>
                <a:schemeClr val="bg2">
                  <a:lumMod val="20000"/>
                  <a:lumOff val="80000"/>
                </a:schemeClr>
              </a:solidFill>
            </a:endParaRPr>
          </a:p>
        </p:txBody>
      </p:sp>
      <p:sp>
        <p:nvSpPr>
          <p:cNvPr id="1048769" name="Content Placeholder 2"/>
          <p:cNvSpPr>
            <a:spLocks noGrp="1"/>
          </p:cNvSpPr>
          <p:nvPr>
            <p:ph idx="1"/>
          </p:nvPr>
        </p:nvSpPr>
        <p:spPr/>
        <p:txBody>
          <a:bodyPr/>
          <a:p>
            <a:pPr>
              <a:buNone/>
            </a:pPr>
            <a:r>
              <a:rPr dirty="0" lang="en-US"/>
              <a:t>Theories explain how and why people learn. There are 3 main theories of learning</a:t>
            </a:r>
          </a:p>
          <a:p>
            <a:pPr>
              <a:buNone/>
            </a:pPr>
            <a:endParaRPr dirty="0" lang="en-US"/>
          </a:p>
          <a:p>
            <a:pPr>
              <a:buFont typeface="Wingdings" pitchFamily="2" charset="2"/>
              <a:buChar char="v"/>
            </a:pPr>
            <a:r>
              <a:rPr dirty="0" lang="en-US"/>
              <a:t>Cognitive theories</a:t>
            </a:r>
          </a:p>
          <a:p>
            <a:pPr>
              <a:buFont typeface="Wingdings" pitchFamily="2" charset="2"/>
              <a:buChar char="v"/>
            </a:pPr>
            <a:r>
              <a:rPr dirty="0" lang="en-US"/>
              <a:t>Behaviorist theories</a:t>
            </a:r>
          </a:p>
          <a:p>
            <a:pPr>
              <a:buFont typeface="Wingdings" pitchFamily="2" charset="2"/>
              <a:buChar char="v"/>
            </a:pPr>
            <a:r>
              <a:rPr dirty="0" lang="en-US"/>
              <a:t>Humanistic and social psychologists</a:t>
            </a:r>
          </a:p>
          <a:p>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70" name="Title 1"/>
          <p:cNvSpPr>
            <a:spLocks noGrp="1"/>
          </p:cNvSpPr>
          <p:nvPr>
            <p:ph type="title"/>
          </p:nvPr>
        </p:nvSpPr>
        <p:spPr/>
        <p:txBody>
          <a:bodyPr/>
          <a:p>
            <a:r>
              <a:rPr dirty="0" lang="en-US">
                <a:solidFill>
                  <a:schemeClr val="bg2">
                    <a:lumMod val="20000"/>
                    <a:lumOff val="80000"/>
                  </a:schemeClr>
                </a:solidFill>
              </a:rPr>
              <a:t>Cognitive theories</a:t>
            </a:r>
          </a:p>
        </p:txBody>
      </p:sp>
      <p:sp>
        <p:nvSpPr>
          <p:cNvPr id="1048771" name="Content Placeholder 2"/>
          <p:cNvSpPr>
            <a:spLocks noGrp="1"/>
          </p:cNvSpPr>
          <p:nvPr>
            <p:ph idx="1"/>
          </p:nvPr>
        </p:nvSpPr>
        <p:spPr/>
        <p:txBody>
          <a:bodyPr/>
          <a:p>
            <a:r>
              <a:rPr dirty="0" lang="en-US"/>
              <a:t>A group of scholars studied how knowledge is acquired, stored, correlated and retrieved.</a:t>
            </a:r>
          </a:p>
          <a:p>
            <a:pPr indent="-514350" marL="582930">
              <a:buFont typeface="Wingdings" pitchFamily="2" charset="2"/>
              <a:buChar char="v"/>
            </a:pPr>
            <a:r>
              <a:rPr dirty="0" lang="en-US"/>
              <a:t> Cognitive theorists believe that knowledge is a mental process that results in one being aware of a situation or </a:t>
            </a:r>
            <a:r>
              <a:rPr dirty="0" lang="en-US" smtClean="0"/>
              <a:t>project.</a:t>
            </a:r>
            <a:r>
              <a:rPr dirty="0" lang="en-US"/>
              <a:t> B.S Bloom proposed 3 main domains of learning</a:t>
            </a:r>
          </a:p>
          <a:p>
            <a:pPr>
              <a:buFont typeface="Wingdings" pitchFamily="2" charset="2"/>
              <a:buChar char="q"/>
            </a:pPr>
            <a:r>
              <a:rPr dirty="0" lang="en-US"/>
              <a:t>  Affective domain- concerned with attitudes</a:t>
            </a:r>
          </a:p>
          <a:p>
            <a:pPr>
              <a:buFont typeface="Wingdings" pitchFamily="2" charset="2"/>
              <a:buChar char="q"/>
            </a:pPr>
            <a:r>
              <a:rPr dirty="0" lang="en-US"/>
              <a:t>Cognitive domain concerned with knowledge</a:t>
            </a:r>
          </a:p>
          <a:p>
            <a:endParaRPr dirty="0" lang="en-US" smtClean="0"/>
          </a:p>
          <a:p>
            <a:endParaRPr dirty="0" lang="en-US"/>
          </a:p>
          <a:p>
            <a:pPr>
              <a:buNone/>
            </a:pPr>
            <a:endParaRPr dirty="0" lang="en-US"/>
          </a:p>
          <a:p>
            <a:endParaRPr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00" name="Title 1"/>
          <p:cNvSpPr>
            <a:spLocks noGrp="1"/>
          </p:cNvSpPr>
          <p:nvPr>
            <p:ph type="title"/>
          </p:nvPr>
        </p:nvSpPr>
        <p:spPr/>
        <p:txBody>
          <a:bodyPr/>
          <a:p>
            <a:r>
              <a:rPr dirty="0" lang="en-US">
                <a:solidFill>
                  <a:schemeClr val="bg2">
                    <a:lumMod val="20000"/>
                    <a:lumOff val="80000"/>
                  </a:schemeClr>
                </a:solidFill>
              </a:rPr>
              <a:t>Cognitive theories cont;-</a:t>
            </a:r>
          </a:p>
        </p:txBody>
      </p:sp>
      <p:sp>
        <p:nvSpPr>
          <p:cNvPr id="1048601" name="Content Placeholder 2"/>
          <p:cNvSpPr>
            <a:spLocks noGrp="1"/>
          </p:cNvSpPr>
          <p:nvPr>
            <p:ph idx="1"/>
          </p:nvPr>
        </p:nvSpPr>
        <p:spPr/>
        <p:txBody>
          <a:bodyPr/>
          <a:p>
            <a:pPr>
              <a:buFont typeface="Wingdings" pitchFamily="2" charset="2"/>
              <a:buChar char="q"/>
            </a:pPr>
            <a:r>
              <a:rPr dirty="0" lang="en-US"/>
              <a:t>Psychomotor domain concerned with muscular and mental activities (skills)</a:t>
            </a:r>
          </a:p>
          <a:p>
            <a:pPr>
              <a:buNone/>
            </a:pPr>
            <a:r>
              <a:rPr dirty="0" lang="en-US"/>
              <a:t>According to Bloom, there are levels of learning a learner must go through starting from basic existing knowledge to the highest level possible</a:t>
            </a:r>
          </a:p>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596" name="Title 1"/>
          <p:cNvSpPr>
            <a:spLocks noGrp="1"/>
          </p:cNvSpPr>
          <p:nvPr>
            <p:ph type="title"/>
          </p:nvPr>
        </p:nvSpPr>
        <p:spPr/>
        <p:txBody>
          <a:bodyPr/>
          <a:p>
            <a:r>
              <a:rPr dirty="0" lang="en-US">
                <a:solidFill>
                  <a:schemeClr val="bg2">
                    <a:lumMod val="20000"/>
                    <a:lumOff val="80000"/>
                  </a:schemeClr>
                </a:solidFill>
              </a:rPr>
              <a:t>Cognitive theory by D.P.Asubel</a:t>
            </a:r>
          </a:p>
        </p:txBody>
      </p:sp>
      <p:sp>
        <p:nvSpPr>
          <p:cNvPr id="1048597" name="Content Placeholder 2"/>
          <p:cNvSpPr>
            <a:spLocks noGrp="1"/>
          </p:cNvSpPr>
          <p:nvPr>
            <p:ph idx="1"/>
          </p:nvPr>
        </p:nvSpPr>
        <p:spPr/>
        <p:txBody>
          <a:bodyPr/>
          <a:p>
            <a:r>
              <a:rPr dirty="0" lang="en-US"/>
              <a:t>D.P. Asubel – proposed that learning should start from known to unknown. From simple to complex. He noted that new information fits into existing knowledge like a key fits into a lock. E.g. Learning to cook ugali after knowing how to cook </a:t>
            </a:r>
            <a:r>
              <a:rPr dirty="0" lang="en-US" smtClean="0"/>
              <a:t>uji.</a:t>
            </a:r>
            <a:r>
              <a:rPr dirty="0" lang="en-US"/>
              <a:t> </a:t>
            </a:r>
            <a:endParaRPr dirty="0" lang="en-US" smtClean="0"/>
          </a:p>
          <a:p>
            <a:endParaRPr dirty="0" lang="en-US"/>
          </a:p>
          <a:p>
            <a:r>
              <a:rPr dirty="0" lang="en-US" smtClean="0"/>
              <a:t>Cognitive </a:t>
            </a:r>
            <a:r>
              <a:rPr dirty="0" lang="en-US"/>
              <a:t>theory </a:t>
            </a:r>
            <a:r>
              <a:rPr dirty="0" lang="en-US" smtClean="0"/>
              <a:t>J. Brunner</a:t>
            </a:r>
          </a:p>
          <a:p>
            <a:r>
              <a:rPr dirty="0" lang="en-US" smtClean="0">
                <a:latin typeface="Times New Roman" pitchFamily="18" charset="0"/>
                <a:cs typeface="Times New Roman" pitchFamily="18" charset="0"/>
              </a:rPr>
              <a:t>J</a:t>
            </a:r>
            <a:r>
              <a:rPr dirty="0" lang="en-US">
                <a:latin typeface="Times New Roman" pitchFamily="18" charset="0"/>
                <a:cs typeface="Times New Roman" pitchFamily="18" charset="0"/>
              </a:rPr>
              <a:t>. Bruner- recommended </a:t>
            </a:r>
            <a:r>
              <a:rPr dirty="0" lang="en-US" smtClean="0">
                <a:latin typeface="Times New Roman" pitchFamily="18" charset="0"/>
                <a:cs typeface="Times New Roman" pitchFamily="18" charset="0"/>
              </a:rPr>
              <a:t>learning where a Teacher </a:t>
            </a:r>
            <a:r>
              <a:rPr dirty="0" lang="en-US">
                <a:latin typeface="Times New Roman" pitchFamily="18" charset="0"/>
                <a:cs typeface="Times New Roman" pitchFamily="18" charset="0"/>
              </a:rPr>
              <a:t>provides problem for the learner to work out the answers on their own and resources with which they must do so. This innovative learning reminds the learner that he can learn if he wants to do so. </a:t>
            </a:r>
          </a:p>
          <a:p>
            <a:endParaRPr dirty="0" lang="en-US" smtClean="0"/>
          </a:p>
          <a:p>
            <a:endParaRPr dirty="0" lang="en-US" smtClean="0"/>
          </a:p>
          <a:p>
            <a:endParaRPr dirty="0" lang="en-US"/>
          </a:p>
          <a:p>
            <a:endParaRPr dirty="0" lang="en-US"/>
          </a:p>
          <a:p>
            <a:endParaRPr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592" name="Title 1"/>
          <p:cNvSpPr>
            <a:spLocks noGrp="1"/>
          </p:cNvSpPr>
          <p:nvPr>
            <p:ph type="title"/>
          </p:nvPr>
        </p:nvSpPr>
        <p:spPr/>
        <p:txBody>
          <a:bodyPr/>
          <a:p>
            <a:r>
              <a:rPr dirty="0" lang="en-US">
                <a:solidFill>
                  <a:schemeClr val="bg2">
                    <a:lumMod val="20000"/>
                    <a:lumOff val="80000"/>
                  </a:schemeClr>
                </a:solidFill>
              </a:rPr>
              <a:t>Cognitive theory J</a:t>
            </a:r>
            <a:r>
              <a:rPr dirty="0" lang="en-US" smtClean="0">
                <a:solidFill>
                  <a:schemeClr val="bg2">
                    <a:lumMod val="20000"/>
                    <a:lumOff val="80000"/>
                  </a:schemeClr>
                </a:solidFill>
              </a:rPr>
              <a:t>. Bruner </a:t>
            </a:r>
            <a:r>
              <a:rPr dirty="0" lang="en-US">
                <a:solidFill>
                  <a:schemeClr val="bg2">
                    <a:lumMod val="20000"/>
                    <a:lumOff val="80000"/>
                  </a:schemeClr>
                </a:solidFill>
              </a:rPr>
              <a:t>cont;-</a:t>
            </a:r>
          </a:p>
        </p:txBody>
      </p:sp>
      <p:sp>
        <p:nvSpPr>
          <p:cNvPr id="1048593" name="Content Placeholder 2"/>
          <p:cNvSpPr>
            <a:spLocks noGrp="1"/>
          </p:cNvSpPr>
          <p:nvPr>
            <p:ph idx="1"/>
          </p:nvPr>
        </p:nvSpPr>
        <p:spPr/>
        <p:txBody>
          <a:bodyPr/>
          <a:p>
            <a:pPr>
              <a:buFont typeface="Wingdings" pitchFamily="2" charset="2"/>
              <a:buChar char="v"/>
            </a:pPr>
            <a:r>
              <a:rPr b="1" dirty="0" lang="en-US"/>
              <a:t>Some observations made were</a:t>
            </a:r>
            <a:r>
              <a:rPr dirty="0" lang="en-US"/>
              <a:t>;</a:t>
            </a:r>
          </a:p>
          <a:p>
            <a:pPr>
              <a:buFont typeface="Arial" pitchFamily="34" charset="0"/>
              <a:buChar char="•"/>
            </a:pPr>
            <a:r>
              <a:rPr dirty="0" lang="en-US"/>
              <a:t>The learner is challenged to discover things for himself</a:t>
            </a:r>
          </a:p>
          <a:p>
            <a:pPr>
              <a:buFont typeface="Arial" pitchFamily="34" charset="0"/>
              <a:buChar char="•"/>
            </a:pPr>
            <a:r>
              <a:rPr dirty="0" lang="en-US"/>
              <a:t>The learner uses known knowledge to  create new knowledge</a:t>
            </a:r>
          </a:p>
          <a:p>
            <a:pPr>
              <a:buFont typeface="Arial" pitchFamily="34" charset="0"/>
              <a:buChar char="•"/>
            </a:pPr>
            <a:r>
              <a:rPr dirty="0" lang="en-US"/>
              <a:t>Getting the right solution motivates the learner </a:t>
            </a:r>
          </a:p>
          <a:p>
            <a:pPr>
              <a:buFont typeface="Arial" pitchFamily="34" charset="0"/>
              <a:buChar char="•"/>
            </a:pPr>
            <a:r>
              <a:rPr dirty="0" lang="en-US"/>
              <a:t>The learner will be able to tackle issues for him/herself</a:t>
            </a:r>
          </a:p>
          <a:p>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588" name="Title 1"/>
          <p:cNvSpPr>
            <a:spLocks noGrp="1"/>
          </p:cNvSpPr>
          <p:nvPr>
            <p:ph type="title"/>
          </p:nvPr>
        </p:nvSpPr>
        <p:spPr/>
        <p:txBody>
          <a:bodyPr/>
          <a:p>
            <a:r>
              <a:rPr dirty="0" lang="en-US" smtClean="0">
                <a:solidFill>
                  <a:schemeClr val="bg2">
                    <a:lumMod val="20000"/>
                    <a:lumOff val="80000"/>
                  </a:schemeClr>
                </a:solidFill>
              </a:rPr>
              <a:t>Behaviorist </a:t>
            </a:r>
            <a:r>
              <a:rPr dirty="0" lang="en-US">
                <a:solidFill>
                  <a:schemeClr val="bg2">
                    <a:lumMod val="20000"/>
                    <a:lumOff val="80000"/>
                  </a:schemeClr>
                </a:solidFill>
              </a:rPr>
              <a:t>theory</a:t>
            </a:r>
          </a:p>
        </p:txBody>
      </p:sp>
      <p:sp>
        <p:nvSpPr>
          <p:cNvPr id="1048589" name="Content Placeholder 2"/>
          <p:cNvSpPr>
            <a:spLocks noGrp="1"/>
          </p:cNvSpPr>
          <p:nvPr>
            <p:ph idx="1"/>
          </p:nvPr>
        </p:nvSpPr>
        <p:spPr>
          <a:xfrm>
            <a:off x="1750466" y="5090515"/>
            <a:ext cx="5097587" cy="4195481"/>
          </a:xfrm>
        </p:spPr>
        <p:txBody>
          <a:bodyPr/>
          <a:p>
            <a:r>
              <a:rPr dirty="0" lang="en-US">
                <a:latin typeface="Times New Roman" pitchFamily="18" charset="0"/>
                <a:cs typeface="Times New Roman" pitchFamily="18" charset="0"/>
              </a:rPr>
              <a:t>Thorndike- looked at learning objectives to direct  goal</a:t>
            </a:r>
          </a:p>
          <a:p>
            <a:r>
              <a:rPr dirty="0" lang="en-US">
                <a:latin typeface="Times New Roman" pitchFamily="18" charset="0"/>
                <a:cs typeface="Times New Roman" pitchFamily="18" charset="0"/>
              </a:rPr>
              <a:t>Pavlov- studied conditioning reflex, punishment and reinforcement</a:t>
            </a:r>
          </a:p>
          <a:p>
            <a:r>
              <a:rPr dirty="0" lang="en-US">
                <a:latin typeface="Times New Roman" pitchFamily="18" charset="0"/>
                <a:cs typeface="Times New Roman" pitchFamily="18" charset="0"/>
              </a:rPr>
              <a:t>Watson- interested </a:t>
            </a:r>
            <a:r>
              <a:rPr dirty="0" lang="en-US" smtClean="0">
                <a:latin typeface="Times New Roman" pitchFamily="18" charset="0"/>
                <a:cs typeface="Times New Roman" pitchFamily="18" charset="0"/>
              </a:rPr>
              <a:t>In </a:t>
            </a:r>
            <a:r>
              <a:rPr dirty="0" lang="en-US">
                <a:latin typeface="Times New Roman" pitchFamily="18" charset="0"/>
                <a:cs typeface="Times New Roman" pitchFamily="18" charset="0"/>
              </a:rPr>
              <a:t>active participation i.e. learning by practice</a:t>
            </a:r>
          </a:p>
          <a:p>
            <a:r>
              <a:rPr dirty="0" lang="en-US">
                <a:latin typeface="Times New Roman" pitchFamily="18" charset="0"/>
                <a:cs typeface="Times New Roman" pitchFamily="18" charset="0"/>
              </a:rPr>
              <a:t>B.F.Skinner- believes that behavior will be shaped according to the desire of the teacher if it is rewarded immediately and should be positive. Usually successful with young children</a:t>
            </a:r>
          </a:p>
          <a:p>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20" name="Title 1"/>
          <p:cNvSpPr>
            <a:spLocks noGrp="1"/>
          </p:cNvSpPr>
          <p:nvPr>
            <p:ph type="title"/>
          </p:nvPr>
        </p:nvSpPr>
        <p:spPr/>
        <p:txBody>
          <a:bodyPr/>
          <a:p>
            <a:r>
              <a:rPr b="1" dirty="0" lang="en-US">
                <a:solidFill>
                  <a:schemeClr val="accent3">
                    <a:lumMod val="75000"/>
                  </a:schemeClr>
                </a:solidFill>
              </a:rPr>
              <a:t>How can you develop your critical thinking skills?</a:t>
            </a:r>
            <a:br>
              <a:rPr b="1" dirty="0" lang="en-US">
                <a:solidFill>
                  <a:schemeClr val="accent3">
                    <a:lumMod val="75000"/>
                  </a:schemeClr>
                </a:solidFill>
              </a:rPr>
            </a:br>
            <a:endParaRPr dirty="0" lang="en-US">
              <a:solidFill>
                <a:schemeClr val="accent3">
                  <a:lumMod val="75000"/>
                </a:schemeClr>
              </a:solidFill>
            </a:endParaRPr>
          </a:p>
        </p:txBody>
      </p:sp>
      <p:sp>
        <p:nvSpPr>
          <p:cNvPr id="1048621" name="Content Placeholder 2"/>
          <p:cNvSpPr>
            <a:spLocks noGrp="1"/>
          </p:cNvSpPr>
          <p:nvPr>
            <p:ph idx="1"/>
          </p:nvPr>
        </p:nvSpPr>
        <p:spPr/>
        <p:txBody>
          <a:bodyPr>
            <a:normAutofit fontScale="85000" lnSpcReduction="20000"/>
          </a:bodyPr>
          <a:p>
            <a:r>
              <a:rPr dirty="0" lang="en-US" smtClean="0"/>
              <a:t>As you know, learning doesn’t stop with graduation from nursing school. Good nurses continue to soak up knowledge and continually improve throughout their careers. Likewise, they can continue to build their critical thinking skills in the workplace with each shift.</a:t>
            </a:r>
          </a:p>
          <a:p>
            <a:r>
              <a:rPr dirty="0" lang="en-US" smtClean="0"/>
              <a:t>“To improve your critical thinking, pick the brains of the experienced nurses around you to help you get the mindset,” suggests Eileen </a:t>
            </a:r>
            <a:r>
              <a:rPr dirty="0" lang="en-US" err="1" smtClean="0"/>
              <a:t>Sollars</a:t>
            </a:r>
            <a:r>
              <a:rPr dirty="0" lang="en-US" smtClean="0"/>
              <a:t>, RN ADN, AAS. Understanding how a seasoned nurse came to a conclusion will provide you with insights you may not have considered and help you develop your own approach.</a:t>
            </a:r>
          </a:p>
          <a:p>
            <a:r>
              <a:rPr dirty="0" lang="en-US" smtClean="0"/>
              <a:t>The chain of command can also help nurses develop critical thinking skills in the workplace.</a:t>
            </a:r>
          </a:p>
          <a:p>
            <a:r>
              <a:rPr dirty="0" lang="en-US" smtClean="0"/>
              <a:t>“Another aid in the development of critical thinking I cannot stress enough is the utilization of the chain of command,” Vest says. “In the chain of command, the nurse always reports up to the nurse manager and down to the patient care aide. Peers and fellow healthcare professionals are not in the chain of command. Clear understanding and proper utilization of the chain of command is essential in the workplace.”</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590" name="Title 1"/>
          <p:cNvSpPr>
            <a:spLocks noGrp="1"/>
          </p:cNvSpPr>
          <p:nvPr>
            <p:ph type="title"/>
          </p:nvPr>
        </p:nvSpPr>
        <p:spPr/>
        <p:txBody>
          <a:bodyPr/>
          <a:p>
            <a:r>
              <a:rPr dirty="0" lang="en-US" smtClean="0">
                <a:solidFill>
                  <a:schemeClr val="bg2">
                    <a:lumMod val="20000"/>
                    <a:lumOff val="80000"/>
                  </a:schemeClr>
                </a:solidFill>
              </a:rPr>
              <a:t>Behaviorist </a:t>
            </a:r>
            <a:r>
              <a:rPr dirty="0" lang="en-US">
                <a:solidFill>
                  <a:schemeClr val="bg2">
                    <a:lumMod val="20000"/>
                    <a:lumOff val="80000"/>
                  </a:schemeClr>
                </a:solidFill>
              </a:rPr>
              <a:t>theory cont;-</a:t>
            </a:r>
          </a:p>
        </p:txBody>
      </p:sp>
      <p:sp>
        <p:nvSpPr>
          <p:cNvPr id="1048591" name="Content Placeholder 2"/>
          <p:cNvSpPr>
            <a:spLocks noGrp="1"/>
          </p:cNvSpPr>
          <p:nvPr>
            <p:ph idx="1"/>
          </p:nvPr>
        </p:nvSpPr>
        <p:spPr/>
        <p:txBody>
          <a:bodyPr>
            <a:normAutofit fontScale="95000" lnSpcReduction="20000"/>
          </a:bodyPr>
          <a:p>
            <a:r>
              <a:rPr dirty="0" lang="en-US" smtClean="0"/>
              <a:t>R . M. Gagne- </a:t>
            </a:r>
            <a:r>
              <a:rPr dirty="0" lang="en-US"/>
              <a:t>categorized learning into different domains so that the different conditions for learning and assessment could be planned accordingly. The domains identified by Gagne included;</a:t>
            </a:r>
          </a:p>
          <a:p>
            <a:pPr>
              <a:buFont typeface="Arial" pitchFamily="34" charset="0"/>
              <a:buChar char="•"/>
            </a:pPr>
            <a:r>
              <a:rPr dirty="0" lang="en-US"/>
              <a:t>Motor skills</a:t>
            </a:r>
          </a:p>
          <a:p>
            <a:pPr>
              <a:buFont typeface="Arial" pitchFamily="34" charset="0"/>
              <a:buChar char="•"/>
            </a:pPr>
            <a:r>
              <a:rPr dirty="0" lang="en-US"/>
              <a:t>Verbal skills</a:t>
            </a:r>
          </a:p>
          <a:p>
            <a:pPr>
              <a:buFont typeface="Arial" pitchFamily="34" charset="0"/>
              <a:buChar char="•"/>
            </a:pPr>
            <a:r>
              <a:rPr dirty="0" lang="en-US"/>
              <a:t>Intellectual skills</a:t>
            </a:r>
          </a:p>
          <a:p>
            <a:pPr>
              <a:buFont typeface="Arial" pitchFamily="34" charset="0"/>
              <a:buChar char="•"/>
            </a:pPr>
            <a:r>
              <a:rPr dirty="0" lang="en-US"/>
              <a:t>Cognitive strategies and attitudes</a:t>
            </a:r>
          </a:p>
          <a:p>
            <a:pPr>
              <a:buNone/>
            </a:pPr>
            <a:r>
              <a:rPr dirty="0" lang="en-US"/>
              <a:t>He insisted that skills cannot be learned unless students were given opportunities to practice under supervision</a:t>
            </a:r>
          </a:p>
          <a:p>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594" name="Title 1"/>
          <p:cNvSpPr>
            <a:spLocks noGrp="1"/>
          </p:cNvSpPr>
          <p:nvPr>
            <p:ph type="title"/>
          </p:nvPr>
        </p:nvSpPr>
        <p:spPr/>
        <p:txBody>
          <a:bodyPr/>
          <a:p>
            <a:r>
              <a:rPr dirty="0" sz="4400" lang="en-US">
                <a:solidFill>
                  <a:schemeClr val="bg2">
                    <a:lumMod val="20000"/>
                    <a:lumOff val="80000"/>
                  </a:schemeClr>
                </a:solidFill>
              </a:rPr>
              <a:t>Humanistic and social psychologists</a:t>
            </a:r>
            <a:endParaRPr dirty="0" lang="en-US">
              <a:solidFill>
                <a:schemeClr val="bg2">
                  <a:lumMod val="20000"/>
                  <a:lumOff val="80000"/>
                </a:schemeClr>
              </a:solidFill>
            </a:endParaRPr>
          </a:p>
        </p:txBody>
      </p:sp>
      <p:sp>
        <p:nvSpPr>
          <p:cNvPr id="1048595" name="Content Placeholder 2"/>
          <p:cNvSpPr>
            <a:spLocks noGrp="1"/>
          </p:cNvSpPr>
          <p:nvPr>
            <p:ph idx="1"/>
          </p:nvPr>
        </p:nvSpPr>
        <p:spPr/>
        <p:txBody>
          <a:bodyPr/>
          <a:p>
            <a:pPr>
              <a:buFont typeface="Wingdings" pitchFamily="2" charset="2"/>
              <a:buChar char="v"/>
            </a:pPr>
            <a:r>
              <a:rPr b="1" dirty="0" lang="en-US"/>
              <a:t>Carl Rogers- </a:t>
            </a:r>
            <a:r>
              <a:rPr dirty="0" lang="en-US"/>
              <a:t>provided a learner centered view of learning. His main propositions were that;</a:t>
            </a:r>
          </a:p>
          <a:p>
            <a:pPr>
              <a:buFont typeface="Arial" pitchFamily="34" charset="0"/>
              <a:buChar char="•"/>
            </a:pPr>
            <a:r>
              <a:rPr dirty="0" lang="en-US"/>
              <a:t>All humans have a natural potential and desire to learn</a:t>
            </a:r>
          </a:p>
          <a:p>
            <a:pPr>
              <a:buFont typeface="Arial" pitchFamily="34" charset="0"/>
              <a:buChar char="•"/>
            </a:pPr>
            <a:r>
              <a:rPr dirty="0" lang="en-US"/>
              <a:t>Learning occurs when the student perceives relevance related to his own purposes</a:t>
            </a:r>
          </a:p>
          <a:p>
            <a:pPr>
              <a:buFont typeface="Arial" pitchFamily="34" charset="0"/>
              <a:buChar char="•"/>
            </a:pPr>
            <a:r>
              <a:rPr dirty="0" lang="en-US"/>
              <a:t>Significant learning is acquired through doing</a:t>
            </a:r>
          </a:p>
          <a:p>
            <a:pPr>
              <a:buFont typeface="Arial" pitchFamily="34" charset="0"/>
              <a:buChar char="•"/>
            </a:pPr>
            <a:r>
              <a:rPr dirty="0" lang="en-US"/>
              <a:t>Learning is more effective when the learner is responsible for choosing his direction , discover resources, and formulating problems</a:t>
            </a:r>
          </a:p>
          <a:p>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598" name="Title 1"/>
          <p:cNvSpPr>
            <a:spLocks noGrp="1"/>
          </p:cNvSpPr>
          <p:nvPr>
            <p:ph type="title"/>
          </p:nvPr>
        </p:nvSpPr>
        <p:spPr/>
        <p:txBody>
          <a:bodyPr/>
          <a:p>
            <a:r>
              <a:rPr dirty="0" sz="4000" lang="en-US">
                <a:solidFill>
                  <a:schemeClr val="bg2">
                    <a:lumMod val="20000"/>
                    <a:lumOff val="80000"/>
                  </a:schemeClr>
                </a:solidFill>
              </a:rPr>
              <a:t>Humanistic and social psychologists by Carl Rogers</a:t>
            </a:r>
            <a:endParaRPr dirty="0" lang="en-US">
              <a:solidFill>
                <a:schemeClr val="bg2">
                  <a:lumMod val="20000"/>
                  <a:lumOff val="80000"/>
                </a:schemeClr>
              </a:solidFill>
            </a:endParaRPr>
          </a:p>
        </p:txBody>
      </p:sp>
      <p:sp>
        <p:nvSpPr>
          <p:cNvPr id="1048599" name="Content Placeholder 2"/>
          <p:cNvSpPr>
            <a:spLocks noGrp="1"/>
          </p:cNvSpPr>
          <p:nvPr>
            <p:ph idx="1"/>
          </p:nvPr>
        </p:nvSpPr>
        <p:spPr/>
        <p:txBody>
          <a:bodyPr/>
          <a:p>
            <a:pPr>
              <a:buFont typeface="Arial" pitchFamily="34" charset="0"/>
              <a:buChar char="•"/>
            </a:pPr>
            <a:r>
              <a:rPr dirty="0" lang="en-US"/>
              <a:t>Most learning is self initiated and involves the whole person including his feelings as well as intellect</a:t>
            </a:r>
          </a:p>
          <a:p>
            <a:pPr>
              <a:buFont typeface="Arial" pitchFamily="34" charset="0"/>
              <a:buChar char="•"/>
            </a:pPr>
            <a:r>
              <a:rPr dirty="0" lang="en-US"/>
              <a:t>Self evaluation is a basic skill and necessary for effective mature learning</a:t>
            </a:r>
          </a:p>
          <a:p>
            <a:pPr>
              <a:buFont typeface="Arial" pitchFamily="34" charset="0"/>
              <a:buChar char="•"/>
            </a:pPr>
            <a:r>
              <a:rPr dirty="0" lang="en-US"/>
              <a:t>Learners should retain a continuing openness to change. Rogers approach significantly contributed to adult learning principles. The use of small group  discussion , where the teachers is a guide and a friend rather than leader.</a:t>
            </a:r>
          </a:p>
          <a:p>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72" name="Title 1"/>
          <p:cNvSpPr>
            <a:spLocks noGrp="1"/>
          </p:cNvSpPr>
          <p:nvPr>
            <p:ph type="title"/>
          </p:nvPr>
        </p:nvSpPr>
        <p:spPr/>
        <p:txBody>
          <a:bodyPr/>
          <a:p>
            <a:r>
              <a:rPr dirty="0" lang="en-US">
                <a:solidFill>
                  <a:schemeClr val="bg2">
                    <a:lumMod val="20000"/>
                    <a:lumOff val="80000"/>
                  </a:schemeClr>
                </a:solidFill>
              </a:rPr>
              <a:t>Abraham Maslow</a:t>
            </a:r>
          </a:p>
        </p:txBody>
      </p:sp>
      <p:sp>
        <p:nvSpPr>
          <p:cNvPr id="1048773" name="Content Placeholder 2"/>
          <p:cNvSpPr>
            <a:spLocks noGrp="1"/>
          </p:cNvSpPr>
          <p:nvPr>
            <p:ph idx="1"/>
          </p:nvPr>
        </p:nvSpPr>
        <p:spPr/>
        <p:txBody>
          <a:bodyPr/>
          <a:p>
            <a:r>
              <a:rPr dirty="0" lang="en-US"/>
              <a:t>Traditional teaching and learning has concentrated on force-feeding prescribed knowledge and has  neglected to encourage the development of the student as a person with a role in society,</a:t>
            </a:r>
          </a:p>
          <a:p>
            <a:r>
              <a:rPr dirty="0" lang="en-US"/>
              <a:t>According to Maslow, education should help students to look within themselves, and from this self knowledge, develop a set of values which will guide them in their life of work.</a:t>
            </a:r>
          </a:p>
          <a:p>
            <a:r>
              <a:rPr dirty="0" lang="en-US" smtClean="0"/>
              <a:t>.</a:t>
            </a:r>
            <a:r>
              <a:rPr dirty="0" lang="en-US"/>
              <a:t> Maslow emphasizes the importance of learning for self enhancement rather than simply for utility. Implicit in this approach is the importance of the individual in deciding what to learn and how to learn it</a:t>
            </a:r>
          </a:p>
          <a:p>
            <a:endParaRPr dirty="0" lang="en-US"/>
          </a:p>
          <a:p>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74" name="Title 1"/>
          <p:cNvSpPr>
            <a:spLocks noGrp="1"/>
          </p:cNvSpPr>
          <p:nvPr>
            <p:ph type="title"/>
          </p:nvPr>
        </p:nvSpPr>
        <p:spPr/>
        <p:txBody>
          <a:bodyPr/>
          <a:p>
            <a:r>
              <a:rPr dirty="0" lang="en-US">
                <a:solidFill>
                  <a:schemeClr val="bg2">
                    <a:lumMod val="20000"/>
                    <a:lumOff val="80000"/>
                  </a:schemeClr>
                </a:solidFill>
              </a:rPr>
              <a:t>Learning is encouraged in an atmosphere that; </a:t>
            </a:r>
            <a:br>
              <a:rPr dirty="0" lang="en-US">
                <a:solidFill>
                  <a:schemeClr val="bg2">
                    <a:lumMod val="20000"/>
                    <a:lumOff val="80000"/>
                  </a:schemeClr>
                </a:solidFill>
              </a:rPr>
            </a:br>
            <a:endParaRPr dirty="0" lang="en-US">
              <a:solidFill>
                <a:schemeClr val="bg2">
                  <a:lumMod val="20000"/>
                  <a:lumOff val="80000"/>
                </a:schemeClr>
              </a:solidFill>
            </a:endParaRPr>
          </a:p>
        </p:txBody>
      </p:sp>
      <p:sp>
        <p:nvSpPr>
          <p:cNvPr id="1048775" name="Content Placeholder 2"/>
          <p:cNvSpPr>
            <a:spLocks noGrp="1"/>
          </p:cNvSpPr>
          <p:nvPr>
            <p:ph idx="1"/>
          </p:nvPr>
        </p:nvSpPr>
        <p:spPr/>
        <p:txBody>
          <a:bodyPr>
            <a:normAutofit fontScale="85000" lnSpcReduction="10000"/>
          </a:bodyPr>
          <a:p>
            <a:r>
              <a:rPr dirty="0" lang="en-US"/>
              <a:t>Encourages people to be active</a:t>
            </a:r>
          </a:p>
          <a:p>
            <a:r>
              <a:rPr dirty="0" lang="en-US"/>
              <a:t>Emphasizes the personal nature of learning</a:t>
            </a:r>
          </a:p>
          <a:p>
            <a:r>
              <a:rPr dirty="0" lang="en-US"/>
              <a:t>Accepts that differences is desirable</a:t>
            </a:r>
          </a:p>
          <a:p>
            <a:r>
              <a:rPr dirty="0" lang="en-US"/>
              <a:t>Recognizes proper rights to make mistakes</a:t>
            </a:r>
          </a:p>
          <a:p>
            <a:r>
              <a:rPr dirty="0" lang="en-US"/>
              <a:t>Tolerates imperfection</a:t>
            </a:r>
          </a:p>
          <a:p>
            <a:r>
              <a:rPr dirty="0" lang="en-US"/>
              <a:t>Encourages openness of mind and trust in self</a:t>
            </a:r>
          </a:p>
          <a:p>
            <a:r>
              <a:rPr dirty="0" lang="en-US"/>
              <a:t>Makes the individual feel respected and accepted</a:t>
            </a:r>
          </a:p>
          <a:p>
            <a:r>
              <a:rPr dirty="0" lang="en-US"/>
              <a:t>Facilitates discovery</a:t>
            </a:r>
          </a:p>
          <a:p>
            <a:r>
              <a:rPr dirty="0" lang="en-US"/>
              <a:t>Puts emphasis on self evaluation and co operation</a:t>
            </a:r>
          </a:p>
          <a:p>
            <a:r>
              <a:rPr dirty="0" lang="en-US"/>
              <a:t>Permits confrontation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76" name="Title 1"/>
          <p:cNvSpPr>
            <a:spLocks noGrp="1"/>
          </p:cNvSpPr>
          <p:nvPr>
            <p:ph type="title"/>
          </p:nvPr>
        </p:nvSpPr>
        <p:spPr/>
        <p:txBody>
          <a:bodyPr/>
          <a:p>
            <a:r>
              <a:rPr dirty="0" sz="4400" lang="en-US">
                <a:solidFill>
                  <a:schemeClr val="bg2">
                    <a:lumMod val="20000"/>
                    <a:lumOff val="80000"/>
                  </a:schemeClr>
                </a:solidFill>
              </a:rPr>
              <a:t>Innovative educational processes</a:t>
            </a:r>
            <a:endParaRPr dirty="0" lang="en-US">
              <a:solidFill>
                <a:schemeClr val="bg2">
                  <a:lumMod val="20000"/>
                  <a:lumOff val="80000"/>
                </a:schemeClr>
              </a:solidFill>
            </a:endParaRPr>
          </a:p>
        </p:txBody>
      </p:sp>
      <p:sp>
        <p:nvSpPr>
          <p:cNvPr id="1048777" name="Content Placeholder 2"/>
          <p:cNvSpPr>
            <a:spLocks noGrp="1"/>
          </p:cNvSpPr>
          <p:nvPr>
            <p:ph idx="1"/>
          </p:nvPr>
        </p:nvSpPr>
        <p:spPr/>
        <p:txBody>
          <a:bodyPr>
            <a:normAutofit fontScale="90000" lnSpcReduction="10000"/>
          </a:bodyPr>
          <a:p>
            <a:r>
              <a:rPr dirty="0" lang="en-US"/>
              <a:t>The burden of learning shifts to the learner. The teacher is transformed into a facilitator</a:t>
            </a:r>
          </a:p>
          <a:p>
            <a:pPr>
              <a:buNone/>
            </a:pPr>
            <a:r>
              <a:rPr b="1" dirty="0" lang="en-US">
                <a:solidFill>
                  <a:schemeClr val="bg2">
                    <a:lumMod val="60000"/>
                    <a:lumOff val="40000"/>
                  </a:schemeClr>
                </a:solidFill>
              </a:rPr>
              <a:t>Problem based learning method</a:t>
            </a:r>
          </a:p>
          <a:p>
            <a:pPr>
              <a:buFont typeface="Arial" pitchFamily="34" charset="0"/>
              <a:buChar char="•"/>
            </a:pPr>
            <a:r>
              <a:rPr dirty="0" lang="en-US"/>
              <a:t>Tutorial problems are developed according to the curriculum</a:t>
            </a:r>
          </a:p>
          <a:p>
            <a:pPr>
              <a:buFont typeface="Arial" pitchFamily="34" charset="0"/>
              <a:buChar char="•"/>
            </a:pPr>
            <a:r>
              <a:rPr b="1" dirty="0" lang="en-US"/>
              <a:t>The 3 steps PBL tutorial</a:t>
            </a:r>
          </a:p>
          <a:p>
            <a:pPr>
              <a:buNone/>
            </a:pPr>
            <a:r>
              <a:rPr b="1" dirty="0" lang="en-US"/>
              <a:t>Step 1- </a:t>
            </a:r>
            <a:r>
              <a:rPr dirty="0" lang="en-US"/>
              <a:t>read through problem, define terms, clarify concept, </a:t>
            </a:r>
            <a:r>
              <a:rPr dirty="0" lang="en-US" err="1"/>
              <a:t>analyse</a:t>
            </a:r>
            <a:r>
              <a:rPr dirty="0" lang="en-US"/>
              <a:t> the problem and set learning objectives. Students identify their own learning objectives (SOLO)</a:t>
            </a:r>
          </a:p>
          <a:p>
            <a:pPr>
              <a:buNone/>
            </a:pPr>
            <a:r>
              <a:rPr b="1" dirty="0" lang="en-US"/>
              <a:t>Step 2- </a:t>
            </a:r>
            <a:r>
              <a:rPr dirty="0" lang="en-US"/>
              <a:t>SDL means that the student will study and look for information on their own, Give a time frame</a:t>
            </a:r>
          </a:p>
          <a:p>
            <a:pPr>
              <a:buNone/>
            </a:pPr>
            <a:r>
              <a:rPr b="1" dirty="0" lang="en-US"/>
              <a:t>Step 3- </a:t>
            </a:r>
            <a:r>
              <a:rPr dirty="0" lang="en-US"/>
              <a:t>presentation of gathered information ,solution of problems and synthesis</a:t>
            </a:r>
          </a:p>
          <a:p>
            <a:endParaRPr dirty="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78" name="Title 1"/>
          <p:cNvSpPr>
            <a:spLocks noGrp="1"/>
          </p:cNvSpPr>
          <p:nvPr>
            <p:ph type="title"/>
          </p:nvPr>
        </p:nvSpPr>
        <p:spPr/>
        <p:txBody>
          <a:bodyPr/>
          <a:p>
            <a:r>
              <a:rPr dirty="0" lang="en-US">
                <a:solidFill>
                  <a:schemeClr val="accent3"/>
                </a:solidFill>
              </a:rPr>
              <a:t>SDL </a:t>
            </a:r>
            <a:r>
              <a:rPr dirty="0" lang="en-US" smtClean="0">
                <a:solidFill>
                  <a:schemeClr val="accent3"/>
                </a:solidFill>
              </a:rPr>
              <a:t>definition</a:t>
            </a:r>
            <a:endParaRPr dirty="0" lang="en-US">
              <a:solidFill>
                <a:schemeClr val="accent3"/>
              </a:solidFill>
            </a:endParaRPr>
          </a:p>
        </p:txBody>
      </p:sp>
      <p:sp>
        <p:nvSpPr>
          <p:cNvPr id="1048779" name="Content Placeholder 2"/>
          <p:cNvSpPr>
            <a:spLocks noGrp="1"/>
          </p:cNvSpPr>
          <p:nvPr>
            <p:ph idx="1"/>
          </p:nvPr>
        </p:nvSpPr>
        <p:spPr/>
        <p:txBody>
          <a:bodyPr/>
          <a:p>
            <a:r>
              <a:rPr b="1" dirty="0" lang="en-US"/>
              <a:t>student-centered learning</a:t>
            </a:r>
            <a:r>
              <a:rPr dirty="0" lang="en-US"/>
              <a:t> refers to a wide variety of educational programs, learning </a:t>
            </a:r>
            <a:r>
              <a:rPr dirty="0" lang="en-US" smtClean="0"/>
              <a:t>experiences, </a:t>
            </a:r>
            <a:r>
              <a:rPr dirty="0" lang="en-US"/>
              <a:t>instructional approaches, and academic-support strategies that are intended to address the distinct learning needs, interests, aspirations, or cultural backgrounds of individual students and groups of students. </a:t>
            </a:r>
          </a:p>
          <a:p>
            <a:endParaRPr dirty="0" lang="en-US"/>
          </a:p>
          <a:p>
            <a:r>
              <a:rPr dirty="0" lang="en-US"/>
              <a:t>This strategy requires wide variety of educational methods, from modifying assignments and instructional strategies in the classroom to entirely redesigning the ways in which students are grouped and taught in a school.</a:t>
            </a:r>
          </a:p>
          <a:p>
            <a:endParaRPr dirty="0" lang="en-US"/>
          </a:p>
          <a:p>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80" name="Title 1"/>
          <p:cNvSpPr>
            <a:spLocks noGrp="1"/>
          </p:cNvSpPr>
          <p:nvPr>
            <p:ph type="title"/>
          </p:nvPr>
        </p:nvSpPr>
        <p:spPr/>
        <p:txBody>
          <a:bodyPr/>
          <a:p>
            <a:r>
              <a:rPr dirty="0" lang="en-US">
                <a:solidFill>
                  <a:schemeClr val="accent3">
                    <a:lumMod val="75000"/>
                  </a:schemeClr>
                </a:solidFill>
              </a:rPr>
              <a:t>Student-centered learning guiding principles:</a:t>
            </a:r>
            <a:br>
              <a:rPr dirty="0" lang="en-US">
                <a:solidFill>
                  <a:schemeClr val="accent3">
                    <a:lumMod val="75000"/>
                  </a:schemeClr>
                </a:solidFill>
              </a:rPr>
            </a:br>
            <a:endParaRPr dirty="0" lang="en-US"/>
          </a:p>
        </p:txBody>
      </p:sp>
      <p:sp>
        <p:nvSpPr>
          <p:cNvPr id="1048781" name="Content Placeholder 2"/>
          <p:cNvSpPr>
            <a:spLocks noGrp="1"/>
          </p:cNvSpPr>
          <p:nvPr>
            <p:ph idx="1"/>
          </p:nvPr>
        </p:nvSpPr>
        <p:spPr/>
        <p:txBody>
          <a:bodyPr>
            <a:normAutofit fontScale="95000" lnSpcReduction="20000"/>
          </a:bodyPr>
          <a:p>
            <a:r>
              <a:rPr dirty="0" lang="en-US"/>
              <a:t>Teachers and students create a learner-centered environment</a:t>
            </a:r>
          </a:p>
          <a:p>
            <a:r>
              <a:rPr dirty="0" lang="en-US"/>
              <a:t>Teachers act as both facilitators and activators</a:t>
            </a:r>
          </a:p>
          <a:p>
            <a:r>
              <a:rPr dirty="0" lang="en-US"/>
              <a:t>Students assume responsibility for goal setting as well as attaining proficiency on learning targets</a:t>
            </a:r>
          </a:p>
          <a:p>
            <a:r>
              <a:rPr dirty="0" lang="en-US"/>
              <a:t>Curriculum is organized into individual learning targets</a:t>
            </a:r>
          </a:p>
          <a:p>
            <a:r>
              <a:rPr dirty="0" lang="en-US"/>
              <a:t>Students generate evidence of mastery of state, national, and international standards</a:t>
            </a:r>
          </a:p>
          <a:p>
            <a:r>
              <a:rPr dirty="0" lang="en-US"/>
              <a:t>Differentiated instruction is essential for success</a:t>
            </a:r>
          </a:p>
          <a:p>
            <a:r>
              <a:rPr dirty="0" lang="en-US"/>
              <a:t>Instruction and assessment are linked</a:t>
            </a:r>
          </a:p>
          <a:p>
            <a:endParaRPr dirty="0" lang="en-US"/>
          </a:p>
          <a:p>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82" name="Title 1"/>
          <p:cNvSpPr>
            <a:spLocks noGrp="1"/>
          </p:cNvSpPr>
          <p:nvPr>
            <p:ph type="title"/>
          </p:nvPr>
        </p:nvSpPr>
        <p:spPr/>
        <p:txBody>
          <a:bodyPr/>
          <a:p>
            <a:r>
              <a:rPr dirty="0" lang="en-US" smtClean="0">
                <a:solidFill>
                  <a:schemeClr val="bg2">
                    <a:lumMod val="20000"/>
                    <a:lumOff val="80000"/>
                  </a:schemeClr>
                </a:solidFill>
              </a:rPr>
              <a:t>Guiding principles cont.</a:t>
            </a:r>
            <a:endParaRPr dirty="0" lang="en-US">
              <a:solidFill>
                <a:schemeClr val="bg2">
                  <a:lumMod val="20000"/>
                  <a:lumOff val="80000"/>
                </a:schemeClr>
              </a:solidFill>
            </a:endParaRPr>
          </a:p>
        </p:txBody>
      </p:sp>
      <p:sp>
        <p:nvSpPr>
          <p:cNvPr id="1048783" name="Content Placeholder 2"/>
          <p:cNvSpPr>
            <a:spLocks noGrp="1"/>
          </p:cNvSpPr>
          <p:nvPr>
            <p:ph idx="1"/>
          </p:nvPr>
        </p:nvSpPr>
        <p:spPr/>
        <p:txBody>
          <a:bodyPr>
            <a:normAutofit fontScale="95000" lnSpcReduction="20000"/>
          </a:bodyPr>
          <a:p>
            <a:r>
              <a:rPr dirty="0" lang="en-US"/>
              <a:t>Learning targets are grouped by levels</a:t>
            </a:r>
          </a:p>
          <a:p>
            <a:r>
              <a:rPr dirty="0" lang="en-US"/>
              <a:t>Students are grouped by instructional levels</a:t>
            </a:r>
          </a:p>
          <a:p>
            <a:r>
              <a:rPr dirty="0" lang="en-US"/>
              <a:t>Student progression is based on mastery of content, not time</a:t>
            </a:r>
          </a:p>
          <a:p>
            <a:r>
              <a:rPr dirty="0" lang="en-US"/>
              <a:t>Performance rubrics will be used to evaluate mastery of learning targets</a:t>
            </a:r>
          </a:p>
          <a:p>
            <a:r>
              <a:rPr dirty="0" lang="en-US"/>
              <a:t>Students and teachers have seamless technology available</a:t>
            </a:r>
          </a:p>
          <a:p>
            <a:r>
              <a:rPr dirty="0" lang="en-US"/>
              <a:t>Students are able to communicate their progress relative to personalized learning goals</a:t>
            </a:r>
          </a:p>
          <a:p>
            <a:r>
              <a:rPr dirty="0" lang="en-US"/>
              <a:t>Students will maintain portfolios to track evidence of mastery of learning targets</a:t>
            </a:r>
          </a:p>
          <a:p>
            <a:r>
              <a:rPr dirty="0" lang="en-US"/>
              <a:t>Instruction strategies match individual student’s needs to improve student performance</a:t>
            </a:r>
          </a:p>
          <a:p>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84" name="Title 1"/>
          <p:cNvSpPr>
            <a:spLocks noGrp="1"/>
          </p:cNvSpPr>
          <p:nvPr>
            <p:ph type="title"/>
          </p:nvPr>
        </p:nvSpPr>
        <p:spPr/>
        <p:txBody>
          <a:bodyPr/>
          <a:p>
            <a:r>
              <a:rPr dirty="0" lang="en-US">
                <a:solidFill>
                  <a:schemeClr val="accent3">
                    <a:lumMod val="75000"/>
                  </a:schemeClr>
                </a:solidFill>
              </a:rPr>
              <a:t>Advantages of student centered learning</a:t>
            </a:r>
            <a:endParaRPr dirty="0" lang="en-US"/>
          </a:p>
        </p:txBody>
      </p:sp>
      <p:sp>
        <p:nvSpPr>
          <p:cNvPr id="1048785" name="Content Placeholder 2"/>
          <p:cNvSpPr>
            <a:spLocks noGrp="1"/>
          </p:cNvSpPr>
          <p:nvPr>
            <p:ph idx="1"/>
          </p:nvPr>
        </p:nvSpPr>
        <p:spPr/>
        <p:txBody>
          <a:bodyPr>
            <a:normAutofit fontScale="95000" lnSpcReduction="20000"/>
          </a:bodyPr>
          <a:p>
            <a:r>
              <a:rPr dirty="0" lang="en-US"/>
              <a:t>Teachers and students create a learner-centered environment</a:t>
            </a:r>
          </a:p>
          <a:p>
            <a:r>
              <a:rPr dirty="0" lang="en-US"/>
              <a:t>Teachers act as both facilitators and activators</a:t>
            </a:r>
          </a:p>
          <a:p>
            <a:r>
              <a:rPr dirty="0" lang="en-US"/>
              <a:t>Students assume responsibility for goal setting as well as attaining proficiency on learning targets</a:t>
            </a:r>
          </a:p>
          <a:p>
            <a:r>
              <a:rPr dirty="0" lang="en-US"/>
              <a:t>Curriculum is organized into individual learning targets</a:t>
            </a:r>
          </a:p>
          <a:p>
            <a:r>
              <a:rPr dirty="0" lang="en-US"/>
              <a:t>Students generate evidence of mastery of state, national, and international standards</a:t>
            </a:r>
          </a:p>
          <a:p>
            <a:r>
              <a:rPr dirty="0" lang="en-US"/>
              <a:t>Differentiated instruction is essential for success</a:t>
            </a:r>
          </a:p>
          <a:p>
            <a:r>
              <a:rPr dirty="0" lang="en-US"/>
              <a:t>Instruction and assessment are linked</a:t>
            </a:r>
          </a:p>
          <a:p>
            <a:endParaRPr dirty="0" lang="en-US"/>
          </a:p>
          <a:p>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APPLIED COMMUNICATION By Moses I Irukan.          12/04/2019</dc:title>
  <dc:creator>user</dc:creator>
  <cp:lastModifiedBy>user</cp:lastModifiedBy>
  <dcterms:created xsi:type="dcterms:W3CDTF">2019-05-08T02:38:53Z</dcterms:created>
  <dcterms:modified xsi:type="dcterms:W3CDTF">2019-11-08T12:42:22Z</dcterms:modified>
</cp:coreProperties>
</file>