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98" r:id="rId2"/>
    <p:sldId id="257" r:id="rId3"/>
    <p:sldId id="370" r:id="rId4"/>
    <p:sldId id="261" r:id="rId5"/>
    <p:sldId id="263" r:id="rId6"/>
    <p:sldId id="262" r:id="rId7"/>
    <p:sldId id="264" r:id="rId8"/>
    <p:sldId id="260" r:id="rId9"/>
    <p:sldId id="265" r:id="rId10"/>
    <p:sldId id="268" r:id="rId11"/>
    <p:sldId id="351" r:id="rId12"/>
    <p:sldId id="273" r:id="rId13"/>
    <p:sldId id="274" r:id="rId14"/>
    <p:sldId id="275" r:id="rId15"/>
    <p:sldId id="276" r:id="rId16"/>
    <p:sldId id="277" r:id="rId17"/>
    <p:sldId id="269" r:id="rId18"/>
    <p:sldId id="270" r:id="rId19"/>
    <p:sldId id="271" r:id="rId20"/>
    <p:sldId id="272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94" r:id="rId32"/>
    <p:sldId id="289" r:id="rId33"/>
    <p:sldId id="290" r:id="rId34"/>
    <p:sldId id="363" r:id="rId35"/>
    <p:sldId id="366" r:id="rId36"/>
    <p:sldId id="359" r:id="rId37"/>
    <p:sldId id="368" r:id="rId38"/>
    <p:sldId id="361" r:id="rId39"/>
    <p:sldId id="293" r:id="rId40"/>
    <p:sldId id="291" r:id="rId41"/>
    <p:sldId id="296" r:id="rId42"/>
    <p:sldId id="292" r:id="rId43"/>
    <p:sldId id="373" r:id="rId44"/>
    <p:sldId id="295" r:id="rId45"/>
    <p:sldId id="364" r:id="rId46"/>
    <p:sldId id="371" r:id="rId47"/>
    <p:sldId id="355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8" Type="http://schemas.openxmlformats.org/officeDocument/2006/relationships/slide" Target="slides/slide7.xml" /><Relationship Id="rId51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7CD62-84B0-421B-BCC3-A8961CC9CFCC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737E5-37D2-4034-B449-B6E642182B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7B79D-A79F-47C4-8223-CD292DC9754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Update staging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CDE2CFF-41E1-4ED7-9E98-EDC47B1B4913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Nmtc series Mocha Clifford.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0E90-C902-4D96-A33D-05D3F490CF69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Nmtc series Mocha Clifford.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06B5DBC-4A05-4F9E-9EE3-C4C6E9D4DBD2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/>
              <a:t>Nmtc series Mocha Clifford.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Nmtc series Mocha Clifford.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6417-4BAB-442F-B95A-670B729985B0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Nmtc series Mocha Clifford.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06DC0D2-5C37-401B-BBBD-DB65F0EBD790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Nmtc series Mocha Clifford.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1807D6F-12EF-4F2F-9864-DAFAF7F135B2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Nmtc series Mocha Clifford.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FB0F-5840-422B-ACCE-74C43263D975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Nmtc series Mocha Clifford.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81F01-4297-4808-84E3-B5D6879E3CEE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Nmtc series Mocha Clifford.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4E4A-218D-40F1-B20E-101CADA7BF5D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Nmtc series Mocha Clifford.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F936957-6BDB-4D4F-A108-7F722508E0E8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/>
              <a:t>Nmtc series Mocha Clifford.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9BD1A26-B7BA-430E-85D4-C7CAD1D6AE4D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Nmtc series Mocha Clifford.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740D63-21B7-46EB-8ECD-B089C7167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GB" b="1" dirty="0"/>
              <a:t>ANTIRETROVIRAL DRUGS- ARVs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F8ACA-3AA5-4242-9F3C-1560C3F49A83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D63-21B7-46EB-8ECD-B089C71676D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Diagram.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Content Placeholder 6" descr="HIV_virus_e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1295400"/>
            <a:ext cx="628708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751-95B5-4FB0-8C12-44681B9845F8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99E8B22-7380-4727-9CC3-781D34EC582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hangingPunct="0">
              <a:buNone/>
            </a:pPr>
            <a:r>
              <a:rPr lang="en-GB" b="1" dirty="0"/>
              <a:t>STAGING.</a:t>
            </a:r>
            <a:endParaRPr lang="en-US" b="1" dirty="0"/>
          </a:p>
          <a:p>
            <a:r>
              <a:rPr lang="en-GB" dirty="0"/>
              <a:t> HIV/AIDS presents in a number of ways or with a number of diseases best grouped in four main groups, which have done by the Centre for Disease Control (CDC) or WHO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WHO Stage 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  <a:p>
            <a:pPr eaLnBrk="1" hangingPunct="1"/>
            <a:r>
              <a:rPr lang="en-US"/>
              <a:t>Asymptomatic</a:t>
            </a:r>
          </a:p>
          <a:p>
            <a:pPr eaLnBrk="1" hangingPunct="1"/>
            <a:r>
              <a:rPr lang="en-US"/>
              <a:t>Persistent generalized lymphadenopathy (PGL)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WHO Stage 2 (Mild illnesses)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Hepatosplenomegaly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err="1">
                <a:solidFill>
                  <a:srgbClr val="C00000"/>
                </a:solidFill>
              </a:rPr>
              <a:t>Papular</a:t>
            </a:r>
            <a:r>
              <a:rPr lang="en-US" sz="2400" dirty="0">
                <a:solidFill>
                  <a:srgbClr val="C00000"/>
                </a:solidFill>
              </a:rPr>
              <a:t> pruritic eruptions			</a:t>
            </a:r>
            <a:r>
              <a:rPr lang="en-US" sz="2400" i="1" dirty="0">
                <a:solidFill>
                  <a:srgbClr val="C00000"/>
                </a:solidFill>
              </a:rPr>
              <a:t>SKIN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C00000"/>
                </a:solidFill>
              </a:rPr>
              <a:t>Seborrheic dermatitis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C00000"/>
                </a:solidFill>
              </a:rPr>
              <a:t>Fungal nail infections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C00000"/>
                </a:solidFill>
              </a:rPr>
              <a:t>Extensive warts, HPV or </a:t>
            </a:r>
            <a:r>
              <a:rPr lang="en-US" sz="2400" dirty="0" err="1">
                <a:solidFill>
                  <a:srgbClr val="C00000"/>
                </a:solidFill>
              </a:rPr>
              <a:t>molluscum</a:t>
            </a:r>
            <a:r>
              <a:rPr lang="en-US" sz="2400" dirty="0">
                <a:solidFill>
                  <a:srgbClr val="C00000"/>
                </a:solidFill>
              </a:rPr>
              <a:t> infection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C00000"/>
                </a:solidFill>
              </a:rPr>
              <a:t>Herpes zoster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chemeClr val="accent2"/>
                </a:solidFill>
              </a:rPr>
              <a:t>Angular </a:t>
            </a:r>
            <a:r>
              <a:rPr lang="en-US" sz="2400" dirty="0" err="1">
                <a:solidFill>
                  <a:schemeClr val="accent2"/>
                </a:solidFill>
              </a:rPr>
              <a:t>cheilitis</a:t>
            </a:r>
            <a:r>
              <a:rPr lang="en-US" sz="2400" dirty="0">
                <a:solidFill>
                  <a:schemeClr val="accent2"/>
                </a:solidFill>
              </a:rPr>
              <a:t>					</a:t>
            </a:r>
            <a:r>
              <a:rPr lang="en-US" sz="2400" i="1" dirty="0">
                <a:solidFill>
                  <a:schemeClr val="accent2"/>
                </a:solidFill>
              </a:rPr>
              <a:t>MOUTH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chemeClr val="accent2"/>
                </a:solidFill>
              </a:rPr>
              <a:t>Linear gingival erythema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chemeClr val="accent2"/>
                </a:solidFill>
              </a:rPr>
              <a:t>Recurrent oral ulcerations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chemeClr val="accent2"/>
                </a:solidFill>
              </a:rPr>
              <a:t>Parotid enlargement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Recurrent or chronic URTI: including otitis media	</a:t>
            </a:r>
            <a:r>
              <a:rPr lang="en-US" sz="2400" i="1" dirty="0"/>
              <a:t>URI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dirty="0"/>
              <a:t>Unexplained weight loss of less than 10%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/>
              <a:t>WHO Stage 3 (moderately severe illnesses)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i="1"/>
              <a:t>Unexplained </a:t>
            </a:r>
            <a:r>
              <a:rPr lang="en-US" sz="2400"/>
              <a:t>moderate malnutrition (-2 to -3SD)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>
                <a:solidFill>
                  <a:srgbClr val="C00000"/>
                </a:solidFill>
              </a:rPr>
              <a:t>Unexplained</a:t>
            </a:r>
            <a:r>
              <a:rPr lang="en-US" sz="2400">
                <a:solidFill>
                  <a:srgbClr val="C00000"/>
                </a:solidFill>
              </a:rPr>
              <a:t> persistent diarrhea (&gt;14 days)	</a:t>
            </a:r>
            <a:r>
              <a:rPr lang="en-US" sz="2400" i="1">
                <a:solidFill>
                  <a:srgbClr val="C00000"/>
                </a:solidFill>
              </a:rPr>
              <a:t>INFECTION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>
                <a:solidFill>
                  <a:srgbClr val="C00000"/>
                </a:solidFill>
              </a:rPr>
              <a:t>Unexplained</a:t>
            </a:r>
            <a:r>
              <a:rPr lang="en-US" sz="2400">
                <a:solidFill>
                  <a:srgbClr val="C00000"/>
                </a:solidFill>
              </a:rPr>
              <a:t> persistent fever &gt;1mth (intermit or constant)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solidFill>
                  <a:srgbClr val="C00000"/>
                </a:solidFill>
              </a:rPr>
              <a:t>Severe recurrent presumed bacterial pneumonia (&gt;2/yr)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solidFill>
                  <a:srgbClr val="C00000"/>
                </a:solidFill>
              </a:rPr>
              <a:t>Pulmonary tuberculosis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Oral candidiasis (outside neonatal period)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Oral hairy leukoplakia</a:t>
            </a:r>
          </a:p>
          <a:p>
            <a:pPr eaLnBrk="1" hangingPunct="1"/>
            <a:r>
              <a:rPr lang="en-US" sz="2400"/>
              <a:t>Acute necrotizing ulcerative gingivitis/periodontitis</a:t>
            </a:r>
          </a:p>
          <a:p>
            <a:pPr eaLnBrk="1" hangingPunct="1"/>
            <a:r>
              <a:rPr lang="en-US" sz="2400">
                <a:solidFill>
                  <a:srgbClr val="002060"/>
                </a:solidFill>
              </a:rPr>
              <a:t>Chronic HIV-assoc lung disease (bronchiectasis, LIP)</a:t>
            </a:r>
          </a:p>
          <a:p>
            <a:pPr eaLnBrk="1" hangingPunct="1"/>
            <a:r>
              <a:rPr lang="en-US" sz="2400" i="1">
                <a:solidFill>
                  <a:srgbClr val="002060"/>
                </a:solidFill>
              </a:rPr>
              <a:t>Unexplained </a:t>
            </a:r>
            <a:r>
              <a:rPr lang="en-US" sz="2400">
                <a:solidFill>
                  <a:srgbClr val="002060"/>
                </a:solidFill>
              </a:rPr>
              <a:t>anemia (Hb&lt;8), neutropenia (&lt;1000/mm</a:t>
            </a:r>
            <a:r>
              <a:rPr lang="en-US" sz="2400" baseline="30000">
                <a:solidFill>
                  <a:srgbClr val="002060"/>
                </a:solidFill>
              </a:rPr>
              <a:t>3</a:t>
            </a:r>
            <a:r>
              <a:rPr lang="en-US" sz="2400">
                <a:solidFill>
                  <a:srgbClr val="002060"/>
                </a:solidFill>
              </a:rPr>
              <a:t>), or thrombocytopenia (&lt;30,000/mm</a:t>
            </a:r>
            <a:r>
              <a:rPr lang="en-US" sz="2400" baseline="30000">
                <a:solidFill>
                  <a:srgbClr val="002060"/>
                </a:solidFill>
              </a:rPr>
              <a:t>3</a:t>
            </a:r>
            <a:r>
              <a:rPr lang="en-US" sz="2400">
                <a:solidFill>
                  <a:srgbClr val="002060"/>
                </a:solidFill>
              </a:rPr>
              <a:t>) for &gt;1 mo.						ORGAN DISEASE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WHO Stage 4 (AIDS, severe illnesses)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191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i="1" dirty="0"/>
              <a:t>Unexplained</a:t>
            </a:r>
            <a:r>
              <a:rPr lang="en-US" sz="2400" dirty="0"/>
              <a:t> severe wasting or severe malnutrition (-3 SD or Z score) not responding to standard therapy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CC0000"/>
                </a:solidFill>
              </a:rPr>
              <a:t>Recurrent severe bacterial infections (&gt;2 episodes/12 </a:t>
            </a:r>
            <a:r>
              <a:rPr lang="en-US" sz="2400" dirty="0" err="1">
                <a:solidFill>
                  <a:srgbClr val="CC0000"/>
                </a:solidFill>
              </a:rPr>
              <a:t>mos</a:t>
            </a:r>
            <a:r>
              <a:rPr lang="en-US" sz="2400" dirty="0">
                <a:solidFill>
                  <a:srgbClr val="CC0000"/>
                </a:solidFill>
              </a:rPr>
              <a:t>, </a:t>
            </a:r>
            <a:r>
              <a:rPr lang="en-US" sz="2400" i="1" dirty="0">
                <a:solidFill>
                  <a:srgbClr val="CC0000"/>
                </a:solidFill>
              </a:rPr>
              <a:t>excluding</a:t>
            </a:r>
            <a:r>
              <a:rPr lang="en-US" sz="2400" dirty="0">
                <a:solidFill>
                  <a:srgbClr val="CC0000"/>
                </a:solidFill>
              </a:rPr>
              <a:t> pneumonia)			</a:t>
            </a:r>
            <a:r>
              <a:rPr lang="en-US" sz="2400" i="1" dirty="0">
                <a:solidFill>
                  <a:srgbClr val="CC0000"/>
                </a:solidFill>
              </a:rPr>
              <a:t>BACTERIA</a:t>
            </a:r>
            <a:endParaRPr lang="en-US" sz="2400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err="1">
                <a:solidFill>
                  <a:srgbClr val="CC0000"/>
                </a:solidFill>
              </a:rPr>
              <a:t>Extrapulmonary</a:t>
            </a:r>
            <a:r>
              <a:rPr lang="en-US" sz="2400" dirty="0">
                <a:solidFill>
                  <a:srgbClr val="CC0000"/>
                </a:solidFill>
              </a:rPr>
              <a:t> TB, disseminated mycobacterial disease other than TB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Pneumocystis pneumonia			</a:t>
            </a:r>
            <a:r>
              <a:rPr lang="en-US" sz="2400" i="1" dirty="0"/>
              <a:t>FUNGAL</a:t>
            </a: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 err="1"/>
              <a:t>Oesophageal</a:t>
            </a:r>
            <a:r>
              <a:rPr lang="en-US" sz="2400" dirty="0"/>
              <a:t> candidiasis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Candida of trachea, bronchi or lungs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Any disseminated endemic mycosis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err="1"/>
              <a:t>Cryptococcal</a:t>
            </a:r>
            <a:r>
              <a:rPr lang="en-US" sz="2400" dirty="0"/>
              <a:t> meningitis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7030A0"/>
                </a:solidFill>
              </a:rPr>
              <a:t>CNS toxoplasmosis			</a:t>
            </a:r>
            <a:r>
              <a:rPr lang="en-US" sz="2400" i="1" dirty="0">
                <a:solidFill>
                  <a:srgbClr val="7030A0"/>
                </a:solidFill>
              </a:rPr>
              <a:t>PROTOZOA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7030A0"/>
                </a:solidFill>
              </a:rPr>
              <a:t>Cryptosporidiosis or </a:t>
            </a:r>
            <a:r>
              <a:rPr lang="en-US" sz="2400" dirty="0" err="1">
                <a:solidFill>
                  <a:srgbClr val="7030A0"/>
                </a:solidFill>
              </a:rPr>
              <a:t>isosporiasis</a:t>
            </a:r>
            <a:r>
              <a:rPr lang="en-US" sz="2400" dirty="0">
                <a:solidFill>
                  <a:srgbClr val="7030A0"/>
                </a:solidFill>
              </a:rPr>
              <a:t> (with diarrhea &gt; </a:t>
            </a:r>
            <a:r>
              <a:rPr lang="en-US" sz="2400">
                <a:solidFill>
                  <a:srgbClr val="7030A0"/>
                </a:solidFill>
              </a:rPr>
              <a:t>1mo)</a:t>
            </a:r>
            <a:endParaRPr lang="en-US" sz="2400" dirty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7030A0"/>
                </a:solidFill>
              </a:rPr>
              <a:t>Cervical cancer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7030A0"/>
                </a:solidFill>
              </a:rPr>
              <a:t>Any cancer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WHO stage 4 (continued)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/>
              <a:t>CMV infection of organ other than liver, spleen, lymph nodes (and onset age &gt;1mo) 			</a:t>
            </a:r>
            <a:r>
              <a:rPr lang="en-US" sz="2400" i="1"/>
              <a:t>VIRAL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400"/>
              <a:t>Chronic orolabial or cutaneous HSV (lasting &gt; 1 mo)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solidFill>
                  <a:srgbClr val="C00000"/>
                </a:solidFill>
              </a:rPr>
              <a:t>Kaposi’s sarcoma 			</a:t>
            </a:r>
            <a:r>
              <a:rPr lang="en-US" sz="2400" i="1">
                <a:solidFill>
                  <a:srgbClr val="C00000"/>
                </a:solidFill>
              </a:rPr>
              <a:t>MALIGNANCY</a:t>
            </a:r>
            <a:endParaRPr lang="en-US" sz="240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>
                <a:solidFill>
                  <a:srgbClr val="C00000"/>
                </a:solidFill>
              </a:rPr>
              <a:t>Cerebral or B cell non-Hodgkins lymphoma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Progressive multifocal leukoencephalopathy (PML)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HIV encephalopathy- encephalopathy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HIV-related cardiomyopathy,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HIV-related nephropathy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/>
              <a:t>Acquired recto-vesico fistula		</a:t>
            </a:r>
            <a:r>
              <a:rPr lang="en-US" sz="2400" i="1"/>
              <a:t>ORGAN DX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Sites of action of </a:t>
            </a:r>
            <a:r>
              <a:rPr lang="en-GB" b="1" dirty="0" err="1"/>
              <a:t>Arvs</a:t>
            </a:r>
            <a:r>
              <a:rPr lang="en-GB" b="1" dirty="0"/>
              <a:t>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GB" dirty="0"/>
              <a:t>Drugs inhibiting binding by blocking viral co-receptors (under development)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GB" dirty="0"/>
              <a:t>Fusion inhibitors (FIs)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GB" dirty="0"/>
              <a:t>Reverse transcriptase inhibitors (RTI’s) – NRTIs and NNRTIs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GB" dirty="0" err="1"/>
              <a:t>Integrase</a:t>
            </a:r>
            <a:r>
              <a:rPr lang="en-GB" dirty="0"/>
              <a:t> inhibitors (II’s) – under development</a:t>
            </a:r>
          </a:p>
          <a:p>
            <a:pPr>
              <a:buFont typeface="Wingdings" pitchFamily="2" charset="2"/>
              <a:buChar char="v"/>
            </a:pPr>
            <a:r>
              <a:rPr lang="en-GB" dirty="0"/>
              <a:t>Protease inhibitors (PTs)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en-GB" b="1" dirty="0"/>
            </a:br>
            <a:r>
              <a:rPr lang="en-GB" b="1" dirty="0"/>
              <a:t>Diagnosis of </a:t>
            </a:r>
            <a:r>
              <a:rPr lang="en-GB" b="1" dirty="0" err="1"/>
              <a:t>Hiv</a:t>
            </a:r>
            <a:r>
              <a:rPr lang="en-GB" b="1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sz="3200" dirty="0"/>
              <a:t>History</a:t>
            </a:r>
            <a:endParaRPr lang="en-US" sz="3200" dirty="0"/>
          </a:p>
          <a:p>
            <a:pPr lvl="0"/>
            <a:r>
              <a:rPr lang="en-GB" sz="3200" dirty="0"/>
              <a:t>Physical examination</a:t>
            </a:r>
            <a:endParaRPr lang="en-US" sz="3200" dirty="0"/>
          </a:p>
          <a:p>
            <a:pPr lvl="0"/>
            <a:r>
              <a:rPr lang="en-GB" sz="3200" dirty="0"/>
              <a:t>Clinical staging (WHO)</a:t>
            </a:r>
            <a:endParaRPr lang="en-US" sz="3200" dirty="0"/>
          </a:p>
          <a:p>
            <a:pPr lvl="0">
              <a:buFont typeface="Wingdings" pitchFamily="2" charset="2"/>
              <a:buChar char="v"/>
            </a:pPr>
            <a:r>
              <a:rPr lang="en-GB" sz="3200" dirty="0"/>
              <a:t>Acute </a:t>
            </a:r>
            <a:r>
              <a:rPr lang="en-GB" sz="3200" dirty="0" err="1"/>
              <a:t>seroconversion</a:t>
            </a:r>
            <a:r>
              <a:rPr lang="en-GB" sz="3200" dirty="0"/>
              <a:t> syndrome</a:t>
            </a:r>
            <a:endParaRPr lang="en-US" sz="3200" dirty="0"/>
          </a:p>
          <a:p>
            <a:pPr lvl="0">
              <a:buFont typeface="Wingdings" pitchFamily="2" charset="2"/>
              <a:buChar char="v"/>
            </a:pPr>
            <a:r>
              <a:rPr lang="en-GB" sz="3200" dirty="0"/>
              <a:t>Asymptomatic HIV infection</a:t>
            </a:r>
            <a:endParaRPr lang="en-US" sz="3200" dirty="0"/>
          </a:p>
          <a:p>
            <a:pPr lvl="0">
              <a:buFont typeface="Wingdings" pitchFamily="2" charset="2"/>
              <a:buChar char="v"/>
            </a:pPr>
            <a:r>
              <a:rPr lang="en-GB" sz="3200" dirty="0"/>
              <a:t>Symptomatic HIV disease</a:t>
            </a:r>
            <a:endParaRPr lang="en-US" sz="3200" dirty="0"/>
          </a:p>
          <a:p>
            <a:pPr lvl="0"/>
            <a:r>
              <a:rPr lang="en-GB" sz="3200" dirty="0"/>
              <a:t>Laboratory diagnosis</a:t>
            </a:r>
            <a:endParaRPr lang="en-US" sz="3200" dirty="0"/>
          </a:p>
          <a:p>
            <a:pPr lvl="0">
              <a:buFont typeface="Wingdings" pitchFamily="2" charset="2"/>
              <a:buChar char="v"/>
            </a:pPr>
            <a:r>
              <a:rPr lang="en-GB" sz="3200" dirty="0"/>
              <a:t>Antibody detection</a:t>
            </a:r>
            <a:endParaRPr lang="en-US" sz="3200" dirty="0"/>
          </a:p>
          <a:p>
            <a:pPr lvl="1" fontAlgn="base"/>
            <a:r>
              <a:rPr lang="en-GB" sz="2800" dirty="0"/>
              <a:t>ELISA (2 tests – screening and confirmation)-Enzyme-linked </a:t>
            </a:r>
            <a:r>
              <a:rPr lang="en-GB" sz="2800" dirty="0" err="1"/>
              <a:t>immunosorbent</a:t>
            </a:r>
            <a:r>
              <a:rPr lang="en-GB" sz="2800" dirty="0"/>
              <a:t> assay.</a:t>
            </a:r>
            <a:endParaRPr lang="en-US" sz="2800" dirty="0"/>
          </a:p>
          <a:p>
            <a:pPr lvl="1" fontAlgn="base"/>
            <a:r>
              <a:rPr lang="en-GB" sz="2800" dirty="0"/>
              <a:t>Western blot assays</a:t>
            </a:r>
            <a:endParaRPr lang="en-US" sz="2800" dirty="0"/>
          </a:p>
          <a:p>
            <a:pPr lvl="0">
              <a:buFont typeface="Wingdings" pitchFamily="2" charset="2"/>
              <a:buChar char="v"/>
            </a:pPr>
            <a:r>
              <a:rPr lang="en-GB" sz="3200" dirty="0"/>
              <a:t>Antigen detection</a:t>
            </a:r>
            <a:endParaRPr lang="en-US" sz="3200" dirty="0"/>
          </a:p>
          <a:p>
            <a:pPr lvl="1" fontAlgn="base"/>
            <a:r>
              <a:rPr lang="en-GB" sz="2800" dirty="0"/>
              <a:t>PCR</a:t>
            </a:r>
            <a:endParaRPr lang="en-US" sz="2800" dirty="0"/>
          </a:p>
          <a:p>
            <a:pPr lvl="1" fontAlgn="base"/>
            <a:r>
              <a:rPr lang="en-GB" sz="2800" dirty="0"/>
              <a:t>P24</a:t>
            </a:r>
            <a:endParaRPr lang="en-US" sz="2800" dirty="0"/>
          </a:p>
          <a:p>
            <a:pPr lvl="0"/>
            <a:r>
              <a:rPr lang="en-GB" sz="3200" dirty="0"/>
              <a:t>Testing for viral nucleic acid (RNA or PRO DNA)</a:t>
            </a:r>
            <a:endParaRPr lang="en-US" sz="3200" dirty="0"/>
          </a:p>
          <a:p>
            <a:pPr lvl="0"/>
            <a:r>
              <a:rPr lang="en-GB" sz="3200" dirty="0"/>
              <a:t>Culturing for the virus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The basic evaluation of the patient before initiating therapy includes: - 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/>
              <a:t>Complete history 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/>
              <a:t>Physical examination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/>
              <a:t>Total blood counts 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/>
              <a:t>Urea and Electrolytes 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 err="1"/>
              <a:t>Creatinine</a:t>
            </a:r>
            <a:r>
              <a:rPr lang="en-GB" dirty="0"/>
              <a:t> 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/>
              <a:t>Liver function tests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/>
              <a:t>CD4 cell count 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/>
              <a:t>Viral load</a:t>
            </a:r>
            <a:endParaRPr lang="en-US" dirty="0"/>
          </a:p>
          <a:p>
            <a:pPr lvl="0"/>
            <a:r>
              <a:rPr lang="en-GB" dirty="0"/>
              <a:t>Establish factors leading to symptomatology including common opportunistic infections such as TB, atypical pneumonia and </a:t>
            </a:r>
            <a:r>
              <a:rPr lang="en-GB" dirty="0" err="1"/>
              <a:t>cryptococcal</a:t>
            </a:r>
            <a:r>
              <a:rPr lang="en-GB" dirty="0"/>
              <a:t> meningitis </a:t>
            </a:r>
            <a:endParaRPr lang="en-US" dirty="0"/>
          </a:p>
          <a:p>
            <a:r>
              <a:rPr lang="en-GB" dirty="0"/>
              <a:t>The optimum time for initiation of ART will depend primarily on the CD4 cell count, the plasma viral load and clinical state of the patient.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GB" dirty="0"/>
              <a:t> Define basic terms</a:t>
            </a:r>
            <a:endParaRPr lang="en-US" dirty="0"/>
          </a:p>
          <a:p>
            <a:pPr lvl="0"/>
            <a:r>
              <a:rPr lang="en-GB" dirty="0"/>
              <a:t>Describe the life cycle of HIV</a:t>
            </a:r>
            <a:endParaRPr lang="en-US" dirty="0"/>
          </a:p>
          <a:p>
            <a:pPr lvl="0"/>
            <a:r>
              <a:rPr lang="en-GB" dirty="0"/>
              <a:t>Describe the mode of action of ARVs</a:t>
            </a:r>
            <a:endParaRPr lang="en-US" dirty="0"/>
          </a:p>
          <a:p>
            <a:pPr lvl="0"/>
            <a:r>
              <a:rPr lang="en-GB" dirty="0"/>
              <a:t>Outline the pharmacology of ARVs</a:t>
            </a:r>
            <a:endParaRPr lang="en-US" dirty="0"/>
          </a:p>
          <a:p>
            <a:pPr lvl="0"/>
            <a:r>
              <a:rPr lang="en-GB" dirty="0"/>
              <a:t>Outline all the side effects of ARVs</a:t>
            </a:r>
            <a:endParaRPr lang="en-US" dirty="0"/>
          </a:p>
          <a:p>
            <a:pPr lvl="0"/>
            <a:r>
              <a:rPr lang="en-GB" dirty="0"/>
              <a:t>Classify ARVs</a:t>
            </a:r>
            <a:endParaRPr lang="en-US" dirty="0"/>
          </a:p>
          <a:p>
            <a:pPr lvl="0"/>
            <a:r>
              <a:rPr lang="en-GB" dirty="0"/>
              <a:t>Outline the treatment regimes in ART</a:t>
            </a:r>
            <a:endParaRPr lang="en-US" dirty="0"/>
          </a:p>
          <a:p>
            <a:pPr lvl="0"/>
            <a:r>
              <a:rPr lang="en-GB" dirty="0"/>
              <a:t>Discuss problems anticipated or encountered in ART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4D44-28B3-4A52-AE2C-ED9FD932691C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 </a:t>
            </a:r>
            <a:br>
              <a:rPr lang="en-US" dirty="0"/>
            </a:br>
            <a:r>
              <a:rPr lang="en-GB" b="1" dirty="0"/>
              <a:t>Classification of antiretroviral (ARVs)</a:t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None/>
            </a:pPr>
            <a:r>
              <a:rPr lang="en-GB" dirty="0"/>
              <a:t>1. Reverse transcriptase inhibitors (RTIs)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/>
              <a:t>Nucleoside and nucleotide RTIs (</a:t>
            </a:r>
            <a:r>
              <a:rPr lang="en-GB" dirty="0" err="1"/>
              <a:t>NsRTI</a:t>
            </a:r>
            <a:r>
              <a:rPr lang="en-GB" dirty="0"/>
              <a:t> and </a:t>
            </a:r>
            <a:r>
              <a:rPr lang="en-GB" dirty="0" err="1"/>
              <a:t>NtRTI</a:t>
            </a:r>
            <a:r>
              <a:rPr lang="en-GB" dirty="0"/>
              <a:t>)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/>
              <a:t>Non-nucleoside RTIs (NNRTIs)</a:t>
            </a:r>
            <a:endParaRPr lang="en-US" dirty="0"/>
          </a:p>
          <a:p>
            <a:pPr lvl="0">
              <a:buNone/>
            </a:pPr>
            <a:r>
              <a:rPr lang="en-GB" dirty="0"/>
              <a:t>2. Protease inhibitors (PI)</a:t>
            </a:r>
            <a:endParaRPr lang="en-US" dirty="0"/>
          </a:p>
          <a:p>
            <a:pPr lvl="0">
              <a:buNone/>
            </a:pPr>
            <a:r>
              <a:rPr lang="en-GB" dirty="0"/>
              <a:t>3. Entry and fusion inhibitors</a:t>
            </a:r>
            <a:endParaRPr lang="en-US" dirty="0"/>
          </a:p>
          <a:p>
            <a:pPr lvl="0">
              <a:buNone/>
            </a:pPr>
            <a:r>
              <a:rPr lang="en-GB" dirty="0"/>
              <a:t>4. </a:t>
            </a:r>
            <a:r>
              <a:rPr lang="en-GB" dirty="0" err="1"/>
              <a:t>Integrase</a:t>
            </a:r>
            <a:r>
              <a:rPr lang="en-GB" dirty="0"/>
              <a:t> inhibitors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en-GB" b="1" dirty="0"/>
            </a:br>
            <a:r>
              <a:rPr lang="en-GB" b="1" dirty="0"/>
              <a:t>Reverse transcriptase inhibitors (RTIs)</a:t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Reverse transcriptase inhibitors (RTIs) block the enzyme reverse transcriptase which is responsible for transcription of viral RNA material to create a DNA copy which then becomes integrated into the human genome. </a:t>
            </a:r>
          </a:p>
          <a:p>
            <a:r>
              <a:rPr lang="en-GB" dirty="0"/>
              <a:t>They prevent conversion of RNA to DNA. </a:t>
            </a:r>
            <a:endParaRPr lang="en-US" dirty="0"/>
          </a:p>
          <a:p>
            <a:pPr>
              <a:buNone/>
            </a:pPr>
            <a:r>
              <a:rPr lang="en-GB" b="1" dirty="0"/>
              <a:t>Classification</a:t>
            </a:r>
            <a:endParaRPr lang="en-US" dirty="0"/>
          </a:p>
          <a:p>
            <a:r>
              <a:rPr lang="en-GB" dirty="0"/>
              <a:t>RTIs are divided into: - 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/>
              <a:t>Nucleoside reverse transcriptase inhibitors (</a:t>
            </a:r>
            <a:r>
              <a:rPr lang="en-GB" dirty="0" err="1"/>
              <a:t>NsRTIs</a:t>
            </a:r>
            <a:r>
              <a:rPr lang="en-GB" dirty="0"/>
              <a:t>) and Nucleotide reverse transcriptase inhibitors (</a:t>
            </a:r>
            <a:r>
              <a:rPr lang="en-GB" dirty="0" err="1"/>
              <a:t>NtRTIs</a:t>
            </a:r>
            <a:r>
              <a:rPr lang="en-GB" dirty="0"/>
              <a:t>).</a:t>
            </a:r>
            <a:endParaRPr lang="en-US" dirty="0"/>
          </a:p>
          <a:p>
            <a:pPr lvl="0">
              <a:buFont typeface="Wingdings" pitchFamily="2" charset="2"/>
              <a:buChar char="v"/>
            </a:pPr>
            <a:r>
              <a:rPr lang="en-GB" dirty="0"/>
              <a:t>Non- Nucleoside reverse transcriptase inhibitors (NNRTIs)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/>
              <a:t>1. Nucleoside reverse transcriptase inhibitors (</a:t>
            </a:r>
            <a:r>
              <a:rPr lang="en-GB" b="1" dirty="0" err="1"/>
              <a:t>NsRTIs</a:t>
            </a:r>
            <a:r>
              <a:rPr lang="en-GB" b="1" dirty="0"/>
              <a:t>)</a:t>
            </a:r>
            <a:endParaRPr lang="en-US" dirty="0"/>
          </a:p>
          <a:p>
            <a:pPr>
              <a:buNone/>
            </a:pPr>
            <a:r>
              <a:rPr lang="en-GB" b="1" dirty="0"/>
              <a:t>Mode of Action </a:t>
            </a:r>
            <a:endParaRPr lang="en-US" dirty="0"/>
          </a:p>
          <a:p>
            <a:r>
              <a:rPr lang="en-GB" dirty="0"/>
              <a:t>Nucleoside reverse transcriptase inhibitors inhibit virus replication by directly blocking chain extension during reverse transcription using nucleoside analogues as chain terminators. </a:t>
            </a:r>
          </a:p>
          <a:p>
            <a:r>
              <a:rPr lang="en-GB" dirty="0"/>
              <a:t>This leads to premature termination of production of the HIV DNA chain. </a:t>
            </a:r>
          </a:p>
          <a:p>
            <a:r>
              <a:rPr lang="en-GB" dirty="0"/>
              <a:t>NRTIs incorporate themselves in the DNA of the virus thereby stopping the building process resulting in formation of an incomplete DNA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Examples </a:t>
            </a:r>
            <a:endParaRPr lang="en-US" dirty="0"/>
          </a:p>
          <a:p>
            <a:pPr lvl="0"/>
            <a:r>
              <a:rPr lang="en-GB" dirty="0" err="1"/>
              <a:t>Lamivudine</a:t>
            </a:r>
            <a:r>
              <a:rPr lang="en-GB" dirty="0"/>
              <a:t> (3TC)</a:t>
            </a:r>
            <a:endParaRPr lang="en-US" dirty="0"/>
          </a:p>
          <a:p>
            <a:pPr lvl="0"/>
            <a:r>
              <a:rPr lang="en-GB" dirty="0" err="1"/>
              <a:t>Stavudine</a:t>
            </a:r>
            <a:r>
              <a:rPr lang="en-GB" dirty="0"/>
              <a:t> (d4T)</a:t>
            </a:r>
            <a:endParaRPr lang="en-US" dirty="0"/>
          </a:p>
          <a:p>
            <a:pPr lvl="0"/>
            <a:r>
              <a:rPr lang="en-GB" dirty="0" err="1"/>
              <a:t>Zidovudine</a:t>
            </a:r>
            <a:r>
              <a:rPr lang="en-GB" dirty="0"/>
              <a:t> (AZT/ZDV)</a:t>
            </a:r>
            <a:endParaRPr lang="en-US" dirty="0"/>
          </a:p>
          <a:p>
            <a:pPr lvl="0"/>
            <a:r>
              <a:rPr lang="en-GB" dirty="0" err="1"/>
              <a:t>Didanosine</a:t>
            </a:r>
            <a:r>
              <a:rPr lang="en-GB" dirty="0"/>
              <a:t> (</a:t>
            </a:r>
            <a:r>
              <a:rPr lang="en-GB" dirty="0" err="1"/>
              <a:t>ddI</a:t>
            </a:r>
            <a:r>
              <a:rPr lang="en-GB" dirty="0"/>
              <a:t>)</a:t>
            </a:r>
            <a:endParaRPr lang="en-US" dirty="0"/>
          </a:p>
          <a:p>
            <a:pPr lvl="0"/>
            <a:r>
              <a:rPr lang="en-GB" dirty="0" err="1"/>
              <a:t>Abacavir</a:t>
            </a:r>
            <a:r>
              <a:rPr lang="en-GB" dirty="0"/>
              <a:t> (ABC)</a:t>
            </a:r>
            <a:endParaRPr lang="en-US" dirty="0"/>
          </a:p>
          <a:p>
            <a:pPr lvl="0"/>
            <a:r>
              <a:rPr lang="en-GB" dirty="0" err="1"/>
              <a:t>Zalcitabine</a:t>
            </a:r>
            <a:r>
              <a:rPr lang="en-GB" dirty="0"/>
              <a:t> (</a:t>
            </a:r>
            <a:r>
              <a:rPr lang="en-GB" dirty="0" err="1"/>
              <a:t>ddC</a:t>
            </a:r>
            <a:r>
              <a:rPr lang="en-GB" dirty="0"/>
              <a:t>)</a:t>
            </a:r>
          </a:p>
          <a:p>
            <a:pPr lvl="0"/>
            <a:r>
              <a:rPr lang="en-GB" dirty="0" err="1"/>
              <a:t>Emtricitabine</a:t>
            </a:r>
            <a:r>
              <a:rPr lang="en-GB" dirty="0"/>
              <a:t> (FTC)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2. Nucleotide reverse transcriptase inhibitors (</a:t>
            </a:r>
            <a:r>
              <a:rPr lang="en-GB" b="1" dirty="0" err="1"/>
              <a:t>NtRTIs</a:t>
            </a:r>
            <a:r>
              <a:rPr lang="en-GB" b="1" dirty="0"/>
              <a:t>)</a:t>
            </a:r>
            <a:endParaRPr lang="en-US" dirty="0"/>
          </a:p>
          <a:p>
            <a:pPr>
              <a:buNone/>
            </a:pPr>
            <a:r>
              <a:rPr lang="en-GB" b="1" dirty="0"/>
              <a:t>Mode of Action </a:t>
            </a:r>
            <a:endParaRPr lang="en-US" dirty="0"/>
          </a:p>
          <a:p>
            <a:r>
              <a:rPr lang="en-GB" dirty="0"/>
              <a:t>As </a:t>
            </a:r>
            <a:r>
              <a:rPr lang="en-GB" dirty="0" err="1"/>
              <a:t>NsRTIs</a:t>
            </a:r>
            <a:endParaRPr lang="en-US" dirty="0"/>
          </a:p>
          <a:p>
            <a:pPr>
              <a:buNone/>
            </a:pPr>
            <a:r>
              <a:rPr lang="en-GB" b="1" dirty="0"/>
              <a:t>Examples</a:t>
            </a:r>
            <a:endParaRPr lang="en-US" dirty="0"/>
          </a:p>
          <a:p>
            <a:pPr lvl="0"/>
            <a:r>
              <a:rPr lang="en-GB" dirty="0" err="1"/>
              <a:t>Tenofovir</a:t>
            </a:r>
            <a:r>
              <a:rPr lang="en-GB" dirty="0"/>
              <a:t> (TDF)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3200" b="1" dirty="0"/>
              <a:t>Precautions </a:t>
            </a:r>
            <a:endParaRPr lang="en-US" sz="3200" dirty="0"/>
          </a:p>
          <a:p>
            <a:pPr lvl="0"/>
            <a:r>
              <a:rPr lang="en-GB" sz="3200" dirty="0"/>
              <a:t>Chronic Hepatitis B or C</a:t>
            </a:r>
            <a:endParaRPr lang="en-US" sz="3200" dirty="0"/>
          </a:p>
          <a:p>
            <a:pPr lvl="0"/>
            <a:r>
              <a:rPr lang="en-GB" sz="3200" dirty="0"/>
              <a:t>Hepatic impairment </a:t>
            </a:r>
            <a:endParaRPr lang="en-US" sz="3200" dirty="0"/>
          </a:p>
          <a:p>
            <a:pPr lvl="0"/>
            <a:r>
              <a:rPr lang="en-GB" sz="3200" dirty="0"/>
              <a:t>Renal impairment </a:t>
            </a:r>
            <a:endParaRPr lang="en-US" sz="3200" dirty="0"/>
          </a:p>
          <a:p>
            <a:pPr lvl="0"/>
            <a:r>
              <a:rPr lang="en-GB" sz="3200" dirty="0"/>
              <a:t>Pregnancy </a:t>
            </a:r>
            <a:endParaRPr lang="en-US" sz="3200" dirty="0"/>
          </a:p>
          <a:p>
            <a:pPr>
              <a:buNone/>
            </a:pPr>
            <a:r>
              <a:rPr lang="en-GB" sz="3200" b="1" dirty="0"/>
              <a:t>Side Effects </a:t>
            </a:r>
            <a:endParaRPr lang="en-US" sz="3200" dirty="0"/>
          </a:p>
          <a:p>
            <a:pPr lvl="0"/>
            <a:r>
              <a:rPr lang="en-GB" sz="3200" dirty="0"/>
              <a:t>GIT disturbances </a:t>
            </a:r>
            <a:endParaRPr lang="en-US" sz="3200" dirty="0"/>
          </a:p>
          <a:p>
            <a:pPr lvl="0"/>
            <a:r>
              <a:rPr lang="en-GB" sz="3200" dirty="0"/>
              <a:t>Pancreatitis </a:t>
            </a:r>
            <a:endParaRPr lang="en-US" sz="3200" dirty="0"/>
          </a:p>
          <a:p>
            <a:pPr lvl="0"/>
            <a:r>
              <a:rPr lang="en-GB" sz="3200" dirty="0"/>
              <a:t>Liver damage 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effects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GB" dirty="0"/>
              <a:t>Dyspnoea </a:t>
            </a:r>
            <a:endParaRPr lang="en-US" dirty="0"/>
          </a:p>
          <a:p>
            <a:pPr lvl="0"/>
            <a:r>
              <a:rPr lang="en-GB" dirty="0"/>
              <a:t>Cough </a:t>
            </a:r>
            <a:endParaRPr lang="en-US" dirty="0"/>
          </a:p>
          <a:p>
            <a:pPr lvl="0"/>
            <a:r>
              <a:rPr lang="en-GB" dirty="0"/>
              <a:t>Headache </a:t>
            </a:r>
            <a:endParaRPr lang="en-US" dirty="0"/>
          </a:p>
          <a:p>
            <a:pPr lvl="0"/>
            <a:r>
              <a:rPr lang="en-GB" dirty="0"/>
              <a:t>Insomnia </a:t>
            </a:r>
            <a:endParaRPr lang="en-US" dirty="0"/>
          </a:p>
          <a:p>
            <a:pPr lvl="0"/>
            <a:r>
              <a:rPr lang="en-GB" dirty="0"/>
              <a:t>Fatigue </a:t>
            </a:r>
            <a:endParaRPr lang="en-US" dirty="0"/>
          </a:p>
          <a:p>
            <a:pPr lvl="0"/>
            <a:r>
              <a:rPr lang="en-GB" dirty="0"/>
              <a:t>Dizziness</a:t>
            </a:r>
            <a:endParaRPr lang="en-US" dirty="0"/>
          </a:p>
          <a:p>
            <a:pPr lvl="0"/>
            <a:r>
              <a:rPr lang="en-GB" dirty="0"/>
              <a:t>Blood disorders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en-GB" dirty="0" err="1"/>
              <a:t>Myalgia</a:t>
            </a:r>
            <a:r>
              <a:rPr lang="en-GB" dirty="0"/>
              <a:t> </a:t>
            </a:r>
            <a:endParaRPr lang="en-US" dirty="0"/>
          </a:p>
          <a:p>
            <a:pPr lvl="0"/>
            <a:r>
              <a:rPr lang="en-GB" dirty="0" err="1"/>
              <a:t>Arthralgia</a:t>
            </a:r>
            <a:r>
              <a:rPr lang="en-GB" dirty="0"/>
              <a:t> </a:t>
            </a:r>
            <a:endParaRPr lang="en-US" dirty="0"/>
          </a:p>
          <a:p>
            <a:pPr lvl="0"/>
            <a:r>
              <a:rPr lang="en-GB" dirty="0"/>
              <a:t>Rash</a:t>
            </a:r>
            <a:endParaRPr lang="en-US" dirty="0"/>
          </a:p>
          <a:p>
            <a:pPr lvl="0"/>
            <a:r>
              <a:rPr lang="en-GB" dirty="0" err="1"/>
              <a:t>Urticaria</a:t>
            </a:r>
            <a:r>
              <a:rPr lang="en-GB" dirty="0"/>
              <a:t> </a:t>
            </a:r>
            <a:endParaRPr lang="en-US" dirty="0"/>
          </a:p>
          <a:p>
            <a:pPr lvl="0"/>
            <a:r>
              <a:rPr lang="en-GB" dirty="0"/>
              <a:t>Fever</a:t>
            </a:r>
            <a:endParaRPr lang="en-US" dirty="0"/>
          </a:p>
          <a:p>
            <a:pPr lvl="0"/>
            <a:r>
              <a:rPr lang="en-GB" dirty="0"/>
              <a:t>Hypersensitivity reactions 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06DC0D2-5C37-401B-BBBD-DB65F0EBD790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GB" b="1" dirty="0"/>
              <a:t>Cont.</a:t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/>
              <a:t>Non-nucleoside reverse transcriptase inhibitors (NNRTIs) </a:t>
            </a:r>
          </a:p>
          <a:p>
            <a:r>
              <a:rPr lang="en-GB" dirty="0"/>
              <a:t>Non-nucleoside reverse transcriptase inhibitors (NNRTIs) inhibit virus replication by binding directly to the reverse transcriptase and preventing reverse transcription process. </a:t>
            </a:r>
            <a:endParaRPr lang="en-US" dirty="0"/>
          </a:p>
          <a:p>
            <a:pPr>
              <a:buNone/>
            </a:pPr>
            <a:r>
              <a:rPr lang="en-GB" b="1" dirty="0"/>
              <a:t>Examples</a:t>
            </a:r>
            <a:endParaRPr lang="en-US" dirty="0"/>
          </a:p>
          <a:p>
            <a:pPr lvl="0"/>
            <a:r>
              <a:rPr lang="en-GB" dirty="0" err="1"/>
              <a:t>Efavirenz</a:t>
            </a:r>
            <a:r>
              <a:rPr lang="en-GB" dirty="0"/>
              <a:t> (EFZ)</a:t>
            </a:r>
            <a:endParaRPr lang="en-US" dirty="0"/>
          </a:p>
          <a:p>
            <a:pPr lvl="0"/>
            <a:r>
              <a:rPr lang="en-GB" dirty="0" err="1"/>
              <a:t>Nevirapine</a:t>
            </a:r>
            <a:r>
              <a:rPr lang="en-GB" dirty="0"/>
              <a:t> (NVP)</a:t>
            </a:r>
            <a:endParaRPr lang="en-US" dirty="0"/>
          </a:p>
          <a:p>
            <a:pPr lvl="0"/>
            <a:r>
              <a:rPr lang="en-GB" dirty="0" err="1"/>
              <a:t>Delavirdine</a:t>
            </a:r>
            <a:r>
              <a:rPr lang="en-GB" dirty="0"/>
              <a:t> (DLV)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Etravirine</a:t>
            </a:r>
            <a:r>
              <a:rPr lang="en-US" dirty="0"/>
              <a:t> (ETR)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/>
              <a:t>Precautions </a:t>
            </a:r>
            <a:endParaRPr lang="en-US" dirty="0"/>
          </a:p>
          <a:p>
            <a:r>
              <a:rPr lang="en-GB" dirty="0"/>
              <a:t>Chronic Hepatitis B or C</a:t>
            </a:r>
            <a:endParaRPr lang="en-US" dirty="0"/>
          </a:p>
          <a:p>
            <a:pPr lvl="0"/>
            <a:r>
              <a:rPr lang="en-GB" dirty="0"/>
              <a:t>Hepatic impairment</a:t>
            </a:r>
            <a:endParaRPr lang="en-US" dirty="0"/>
          </a:p>
          <a:p>
            <a:pPr lvl="0"/>
            <a:r>
              <a:rPr lang="en-GB" dirty="0"/>
              <a:t>Severe renal impairment </a:t>
            </a:r>
            <a:endParaRPr lang="en-US" dirty="0"/>
          </a:p>
          <a:p>
            <a:pPr lvl="0"/>
            <a:r>
              <a:rPr lang="en-GB" dirty="0"/>
              <a:t>Pregnancy </a:t>
            </a:r>
            <a:endParaRPr lang="en-US" dirty="0"/>
          </a:p>
          <a:p>
            <a:pPr lvl="0"/>
            <a:r>
              <a:rPr lang="en-GB" dirty="0"/>
              <a:t>History  of mental illness or seizures </a:t>
            </a:r>
            <a:endParaRPr lang="en-US" dirty="0"/>
          </a:p>
          <a:p>
            <a:pPr>
              <a:buNone/>
            </a:pPr>
            <a:r>
              <a:rPr lang="en-GB" b="1" dirty="0"/>
              <a:t>Note: </a:t>
            </a:r>
            <a:r>
              <a:rPr lang="en-GB" dirty="0" err="1"/>
              <a:t>Delavirdine</a:t>
            </a:r>
            <a:r>
              <a:rPr lang="en-GB" dirty="0"/>
              <a:t> and </a:t>
            </a:r>
            <a:r>
              <a:rPr lang="en-GB" dirty="0" err="1"/>
              <a:t>Nevirapine</a:t>
            </a:r>
            <a:r>
              <a:rPr lang="en-GB" dirty="0"/>
              <a:t> are antagonistic in action on the HIV reverse transcriptase activity and should not be used together. 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en-GB" b="1" dirty="0"/>
            </a:br>
            <a:r>
              <a:rPr lang="en-GB" b="1" dirty="0"/>
              <a:t>3. Protease inhibitors (PIs)</a:t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/>
              <a:t>Mode of Action</a:t>
            </a:r>
            <a:endParaRPr lang="en-US" dirty="0"/>
          </a:p>
          <a:p>
            <a:r>
              <a:rPr lang="en-GB" dirty="0"/>
              <a:t>HIV protease enzyme cleaves various </a:t>
            </a:r>
            <a:r>
              <a:rPr lang="en-GB" dirty="0" err="1"/>
              <a:t>polyproteins</a:t>
            </a:r>
            <a:r>
              <a:rPr lang="en-GB" dirty="0"/>
              <a:t> in the process of producing mature infectious </a:t>
            </a:r>
            <a:r>
              <a:rPr lang="en-GB" dirty="0" err="1"/>
              <a:t>virions</a:t>
            </a:r>
            <a:r>
              <a:rPr lang="en-GB" dirty="0"/>
              <a:t>. PIs work at the last stage of the virus reproductive cycle. </a:t>
            </a:r>
          </a:p>
          <a:p>
            <a:r>
              <a:rPr lang="en-GB" dirty="0"/>
              <a:t>They prevent HIV from being successfully assembled and released from the infected cell. </a:t>
            </a:r>
            <a:endParaRPr lang="en-US" dirty="0"/>
          </a:p>
          <a:p>
            <a:r>
              <a:rPr lang="en-GB" dirty="0"/>
              <a:t>Protease inhibitors interfere with the production of HIV protease and lead to reduction of the virus in the body. </a:t>
            </a:r>
          </a:p>
          <a:p>
            <a:r>
              <a:rPr lang="en-GB" dirty="0"/>
              <a:t>PIs may sometimes be significant enough to lead to undetectable levels of the virus.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533400"/>
            <a:ext cx="7620000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spcBef>
                <a:spcPts val="75"/>
              </a:spcBef>
            </a:pPr>
            <a:r>
              <a:rPr spc="-4" dirty="0">
                <a:latin typeface="Microsoft Sans Serif"/>
                <a:cs typeface="Microsoft Sans Serif"/>
              </a:rPr>
              <a:t>ANTI</a:t>
            </a:r>
            <a:r>
              <a:rPr spc="-8" dirty="0">
                <a:latin typeface="Microsoft Sans Serif"/>
                <a:cs typeface="Microsoft Sans Serif"/>
              </a:rPr>
              <a:t> </a:t>
            </a:r>
            <a:r>
              <a:rPr spc="-4" dirty="0">
                <a:latin typeface="Microsoft Sans Serif"/>
                <a:cs typeface="Microsoft Sans Serif"/>
              </a:rPr>
              <a:t>RETROVIRUS</a:t>
            </a:r>
            <a:r>
              <a:rPr spc="4" dirty="0">
                <a:latin typeface="Microsoft Sans Serif"/>
                <a:cs typeface="Microsoft Sans Serif"/>
              </a:rPr>
              <a:t> </a:t>
            </a:r>
            <a:r>
              <a:rPr spc="-4" dirty="0">
                <a:latin typeface="Microsoft Sans Serif"/>
                <a:cs typeface="Microsoft Sans Serif"/>
              </a:rPr>
              <a:t>DRUGS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6256" y="1915478"/>
            <a:ext cx="7957661" cy="415177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80975" indent="-171450">
              <a:spcBef>
                <a:spcPts val="75"/>
              </a:spcBef>
              <a:buFont typeface="Arial MT"/>
              <a:buChar char="•"/>
              <a:tabLst>
                <a:tab pos="180499" algn="l"/>
                <a:tab pos="180975" algn="l"/>
              </a:tabLst>
            </a:pPr>
            <a:r>
              <a:rPr sz="1500" dirty="0">
                <a:latin typeface="Microsoft Sans Serif"/>
                <a:cs typeface="Microsoft Sans Serif"/>
              </a:rPr>
              <a:t>DRUGS</a:t>
            </a:r>
            <a:r>
              <a:rPr sz="1500" spc="11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USED</a:t>
            </a:r>
            <a:r>
              <a:rPr sz="1500" spc="-71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AGAINST</a:t>
            </a:r>
            <a:r>
              <a:rPr sz="1500" spc="-11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RETROVIRUS</a:t>
            </a:r>
            <a:r>
              <a:rPr sz="1500" spc="4" dirty="0">
                <a:latin typeface="Microsoft Sans Serif"/>
                <a:cs typeface="Microsoft Sans Serif"/>
              </a:rPr>
              <a:t> </a:t>
            </a:r>
            <a:r>
              <a:rPr sz="1500" spc="307" dirty="0">
                <a:latin typeface="Microsoft Sans Serif"/>
                <a:cs typeface="Microsoft Sans Serif"/>
              </a:rPr>
              <a:t>–</a:t>
            </a:r>
            <a:r>
              <a:rPr sz="1500" spc="98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HIV</a:t>
            </a:r>
            <a:endParaRPr sz="1500">
              <a:latin typeface="Microsoft Sans Serif"/>
              <a:cs typeface="Microsoft Sans Serif"/>
            </a:endParaRPr>
          </a:p>
          <a:p>
            <a:pPr marL="180975" marR="941546" indent="-171450">
              <a:lnSpc>
                <a:spcPct val="120000"/>
              </a:lnSpc>
              <a:spcBef>
                <a:spcPts val="750"/>
              </a:spcBef>
              <a:buFont typeface="Arial MT"/>
              <a:buChar char="•"/>
              <a:tabLst>
                <a:tab pos="180499" algn="l"/>
                <a:tab pos="180975" algn="l"/>
              </a:tabLst>
            </a:pPr>
            <a:r>
              <a:rPr sz="1500" spc="-4" dirty="0">
                <a:latin typeface="Microsoft Sans Serif"/>
                <a:cs typeface="Microsoft Sans Serif"/>
              </a:rPr>
              <a:t>USEFUL</a:t>
            </a:r>
            <a:r>
              <a:rPr sz="1500" spc="-38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IN</a:t>
            </a:r>
            <a:r>
              <a:rPr sz="1500" spc="23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PROLONGING</a:t>
            </a:r>
            <a:r>
              <a:rPr sz="1500" spc="-68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AND</a:t>
            </a:r>
            <a:r>
              <a:rPr sz="1500" spc="19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IMPROVING</a:t>
            </a:r>
            <a:r>
              <a:rPr sz="1500" spc="23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QUALITY OF</a:t>
            </a:r>
            <a:r>
              <a:rPr sz="1500" spc="23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LIFE</a:t>
            </a:r>
            <a:r>
              <a:rPr sz="1500" spc="19" dirty="0">
                <a:latin typeface="Microsoft Sans Serif"/>
                <a:cs typeface="Microsoft Sans Serif"/>
              </a:rPr>
              <a:t> </a:t>
            </a:r>
            <a:r>
              <a:rPr sz="1500" spc="307" dirty="0">
                <a:latin typeface="Microsoft Sans Serif"/>
                <a:cs typeface="Microsoft Sans Serif"/>
              </a:rPr>
              <a:t>–</a:t>
            </a:r>
            <a:r>
              <a:rPr sz="1500" spc="98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POSTPONE </a:t>
            </a:r>
            <a:r>
              <a:rPr sz="1500" spc="-386" dirty="0">
                <a:latin typeface="Microsoft Sans Serif"/>
                <a:cs typeface="Microsoft Sans Serif"/>
              </a:rPr>
              <a:t> </a:t>
            </a:r>
            <a:r>
              <a:rPr sz="1500" spc="-11" dirty="0">
                <a:latin typeface="Microsoft Sans Serif"/>
                <a:cs typeface="Microsoft Sans Serif"/>
              </a:rPr>
              <a:t>COMPLICATIONS</a:t>
            </a:r>
            <a:r>
              <a:rPr sz="1500" spc="11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OF</a:t>
            </a:r>
            <a:r>
              <a:rPr sz="1500" spc="-64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AIDS</a:t>
            </a:r>
            <a:r>
              <a:rPr sz="1500" spc="-68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AND</a:t>
            </a:r>
            <a:r>
              <a:rPr sz="1500" spc="-60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ARC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-</a:t>
            </a:r>
            <a:r>
              <a:rPr sz="1500" spc="19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DO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NOT</a:t>
            </a:r>
            <a:r>
              <a:rPr sz="1500" spc="-11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CURE</a:t>
            </a:r>
            <a:r>
              <a:rPr sz="1500" spc="-15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THE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INFECTION</a:t>
            </a:r>
            <a:endParaRPr sz="1500">
              <a:latin typeface="Microsoft Sans Serif"/>
              <a:cs typeface="Microsoft Sans Serif"/>
            </a:endParaRPr>
          </a:p>
          <a:p>
            <a:pPr marL="180975" indent="-171450">
              <a:spcBef>
                <a:spcPts val="1110"/>
              </a:spcBef>
              <a:buFont typeface="Arial MT"/>
              <a:buChar char="•"/>
              <a:tabLst>
                <a:tab pos="180499" algn="l"/>
                <a:tab pos="180975" algn="l"/>
              </a:tabLst>
            </a:pPr>
            <a:r>
              <a:rPr sz="1500" spc="-4" dirty="0">
                <a:latin typeface="Microsoft Sans Serif"/>
                <a:cs typeface="Microsoft Sans Serif"/>
              </a:rPr>
              <a:t>CLINICAL</a:t>
            </a:r>
            <a:r>
              <a:rPr sz="1500" spc="-38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EFFICACY</a:t>
            </a:r>
            <a:r>
              <a:rPr sz="1500" dirty="0">
                <a:latin typeface="Microsoft Sans Serif"/>
                <a:cs typeface="Microsoft Sans Serif"/>
              </a:rPr>
              <a:t> </a:t>
            </a:r>
            <a:r>
              <a:rPr sz="1500" spc="307" dirty="0">
                <a:latin typeface="Microsoft Sans Serif"/>
                <a:cs typeface="Microsoft Sans Serif"/>
              </a:rPr>
              <a:t>–</a:t>
            </a:r>
            <a:r>
              <a:rPr sz="1500" spc="113" dirty="0">
                <a:latin typeface="Microsoft Sans Serif"/>
                <a:cs typeface="Microsoft Sans Serif"/>
              </a:rPr>
              <a:t> </a:t>
            </a:r>
            <a:r>
              <a:rPr sz="1500" spc="-8" dirty="0">
                <a:latin typeface="Microsoft Sans Serif"/>
                <a:cs typeface="Microsoft Sans Serif"/>
              </a:rPr>
              <a:t>PLASMA</a:t>
            </a:r>
            <a:r>
              <a:rPr sz="1500" spc="-64" dirty="0">
                <a:latin typeface="Microsoft Sans Serif"/>
                <a:cs typeface="Microsoft Sans Serif"/>
              </a:rPr>
              <a:t> </a:t>
            </a:r>
            <a:r>
              <a:rPr sz="1500" spc="-15" dirty="0">
                <a:latin typeface="Microsoft Sans Serif"/>
                <a:cs typeface="Microsoft Sans Serif"/>
              </a:rPr>
              <a:t>HIV-RNA</a:t>
            </a:r>
            <a:r>
              <a:rPr sz="1500" spc="-146" dirty="0">
                <a:latin typeface="Microsoft Sans Serif"/>
                <a:cs typeface="Microsoft Sans Serif"/>
              </a:rPr>
              <a:t> </a:t>
            </a:r>
            <a:r>
              <a:rPr sz="1500" spc="-23" dirty="0">
                <a:latin typeface="Microsoft Sans Serif"/>
                <a:cs typeface="Microsoft Sans Serif"/>
              </a:rPr>
              <a:t>ASSAYS</a:t>
            </a:r>
            <a:r>
              <a:rPr sz="1500" spc="-60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AND</a:t>
            </a:r>
            <a:r>
              <a:rPr sz="1500" spc="23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CD4</a:t>
            </a:r>
            <a:r>
              <a:rPr sz="1500" spc="23" dirty="0">
                <a:latin typeface="Microsoft Sans Serif"/>
                <a:cs typeface="Microsoft Sans Serif"/>
              </a:rPr>
              <a:t> </a:t>
            </a:r>
            <a:r>
              <a:rPr sz="1500" spc="-15" dirty="0">
                <a:latin typeface="Microsoft Sans Serif"/>
                <a:cs typeface="Microsoft Sans Serif"/>
              </a:rPr>
              <a:t>LYMPHOCYTE</a:t>
            </a:r>
            <a:r>
              <a:rPr sz="1500" spc="19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COUNT</a:t>
            </a:r>
            <a:endParaRPr sz="1500">
              <a:latin typeface="Microsoft Sans Serif"/>
              <a:cs typeface="Microsoft Sans Serif"/>
            </a:endParaRPr>
          </a:p>
          <a:p>
            <a:pPr marL="180975" marR="104299" indent="-171450">
              <a:lnSpc>
                <a:spcPct val="120000"/>
              </a:lnSpc>
              <a:spcBef>
                <a:spcPts val="750"/>
              </a:spcBef>
              <a:buFont typeface="Arial MT"/>
              <a:buChar char="•"/>
              <a:tabLst>
                <a:tab pos="180499" algn="l"/>
                <a:tab pos="180975" algn="l"/>
              </a:tabLst>
            </a:pPr>
            <a:r>
              <a:rPr sz="1500" spc="-4" dirty="0">
                <a:latin typeface="Microsoft Sans Serif"/>
                <a:cs typeface="Microsoft Sans Serif"/>
              </a:rPr>
              <a:t>SINGLE STRANDED </a:t>
            </a:r>
            <a:r>
              <a:rPr sz="1500" dirty="0">
                <a:latin typeface="Microsoft Sans Serif"/>
                <a:cs typeface="Microsoft Sans Serif"/>
              </a:rPr>
              <a:t>RNA </a:t>
            </a:r>
            <a:r>
              <a:rPr sz="1500" spc="307" dirty="0">
                <a:latin typeface="Microsoft Sans Serif"/>
                <a:cs typeface="Microsoft Sans Serif"/>
              </a:rPr>
              <a:t>– </a:t>
            </a:r>
            <a:r>
              <a:rPr sz="1500" spc="-4" dirty="0">
                <a:latin typeface="Microsoft Sans Serif"/>
                <a:cs typeface="Microsoft Sans Serif"/>
              </a:rPr>
              <a:t>CARRIES </a:t>
            </a:r>
            <a:r>
              <a:rPr sz="1500" dirty="0">
                <a:latin typeface="Microsoft Sans Serif"/>
                <a:cs typeface="Microsoft Sans Serif"/>
              </a:rPr>
              <a:t>OUT </a:t>
            </a:r>
            <a:r>
              <a:rPr sz="1500" spc="-4" dirty="0">
                <a:latin typeface="Microsoft Sans Serif"/>
                <a:cs typeface="Microsoft Sans Serif"/>
              </a:rPr>
              <a:t>REVERSE TRANSCRIPTION </a:t>
            </a:r>
            <a:r>
              <a:rPr sz="1500" dirty="0">
                <a:latin typeface="Microsoft Sans Serif"/>
                <a:cs typeface="Microsoft Sans Serif"/>
              </a:rPr>
              <a:t>OF </a:t>
            </a:r>
            <a:r>
              <a:rPr sz="1500" spc="-4" dirty="0">
                <a:solidFill>
                  <a:srgbClr val="006FBF"/>
                </a:solidFill>
                <a:latin typeface="Microsoft Sans Serif"/>
                <a:cs typeface="Microsoft Sans Serif"/>
              </a:rPr>
              <a:t>PROVIRAL </a:t>
            </a:r>
            <a:r>
              <a:rPr sz="1500" spc="-390" dirty="0">
                <a:solidFill>
                  <a:srgbClr val="006FBF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006FBF"/>
                </a:solidFill>
                <a:latin typeface="Microsoft Sans Serif"/>
                <a:cs typeface="Microsoft Sans Serif"/>
              </a:rPr>
              <a:t>DNA </a:t>
            </a:r>
            <a:r>
              <a:rPr sz="1500" spc="-4" dirty="0">
                <a:latin typeface="Microsoft Sans Serif"/>
                <a:cs typeface="Microsoft Sans Serif"/>
              </a:rPr>
              <a:t>FROM VIRAL </a:t>
            </a:r>
            <a:r>
              <a:rPr sz="1500" dirty="0">
                <a:latin typeface="Microsoft Sans Serif"/>
                <a:cs typeface="Microsoft Sans Serif"/>
              </a:rPr>
              <a:t>RNA </a:t>
            </a:r>
            <a:r>
              <a:rPr sz="1500" spc="-4" dirty="0">
                <a:latin typeface="Microsoft Sans Serif"/>
                <a:cs typeface="Microsoft Sans Serif"/>
              </a:rPr>
              <a:t>(OPPOSITE </a:t>
            </a:r>
            <a:r>
              <a:rPr sz="1500" dirty="0">
                <a:latin typeface="Microsoft Sans Serif"/>
                <a:cs typeface="Microsoft Sans Serif"/>
              </a:rPr>
              <a:t>OF </a:t>
            </a:r>
            <a:r>
              <a:rPr sz="1500" spc="-4" dirty="0">
                <a:latin typeface="Microsoft Sans Serif"/>
                <a:cs typeface="Microsoft Sans Serif"/>
              </a:rPr>
              <a:t>NORMAL) </a:t>
            </a:r>
            <a:r>
              <a:rPr sz="1500" spc="307" dirty="0">
                <a:latin typeface="Microsoft Sans Serif"/>
                <a:cs typeface="Microsoft Sans Serif"/>
              </a:rPr>
              <a:t>– </a:t>
            </a:r>
            <a:r>
              <a:rPr sz="1500" dirty="0">
                <a:latin typeface="Microsoft Sans Serif"/>
                <a:cs typeface="Microsoft Sans Serif"/>
              </a:rPr>
              <a:t>RNA </a:t>
            </a:r>
            <a:r>
              <a:rPr sz="1500" spc="-4" dirty="0">
                <a:latin typeface="Microsoft Sans Serif"/>
                <a:cs typeface="Microsoft Sans Serif"/>
              </a:rPr>
              <a:t>DEPENDENT </a:t>
            </a:r>
            <a:r>
              <a:rPr sz="1500" dirty="0">
                <a:latin typeface="Microsoft Sans Serif"/>
                <a:cs typeface="Microsoft Sans Serif"/>
              </a:rPr>
              <a:t>DNA </a:t>
            </a:r>
            <a:r>
              <a:rPr sz="1500" spc="4" dirty="0">
                <a:latin typeface="Microsoft Sans Serif"/>
                <a:cs typeface="Microsoft Sans Serif"/>
              </a:rPr>
              <a:t> </a:t>
            </a:r>
            <a:r>
              <a:rPr sz="1500" spc="-15" dirty="0">
                <a:latin typeface="Microsoft Sans Serif"/>
                <a:cs typeface="Microsoft Sans Serif"/>
              </a:rPr>
              <a:t>POLYMERASE</a:t>
            </a:r>
            <a:r>
              <a:rPr sz="1500" spc="4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(REVERSE</a:t>
            </a:r>
            <a:r>
              <a:rPr sz="1500" spc="-15" dirty="0">
                <a:latin typeface="Microsoft Sans Serif"/>
                <a:cs typeface="Microsoft Sans Serif"/>
              </a:rPr>
              <a:t> </a:t>
            </a:r>
            <a:r>
              <a:rPr sz="1500" spc="-11" dirty="0">
                <a:latin typeface="Microsoft Sans Serif"/>
                <a:cs typeface="Microsoft Sans Serif"/>
              </a:rPr>
              <a:t>TRANSCRIPTASE)</a:t>
            </a:r>
            <a:endParaRPr sz="1500">
              <a:latin typeface="Microsoft Sans Serif"/>
              <a:cs typeface="Microsoft Sans Serif"/>
            </a:endParaRPr>
          </a:p>
          <a:p>
            <a:pPr marL="180975" marR="94773" indent="-171450">
              <a:lnSpc>
                <a:spcPct val="120000"/>
              </a:lnSpc>
              <a:spcBef>
                <a:spcPts val="743"/>
              </a:spcBef>
              <a:buFont typeface="Arial MT"/>
              <a:buChar char="•"/>
              <a:tabLst>
                <a:tab pos="180499" algn="l"/>
                <a:tab pos="180975" algn="l"/>
              </a:tabLst>
            </a:pPr>
            <a:r>
              <a:rPr sz="1500" spc="-34" dirty="0">
                <a:latin typeface="Microsoft Sans Serif"/>
                <a:cs typeface="Microsoft Sans Serif"/>
              </a:rPr>
              <a:t>ATTACKS</a:t>
            </a:r>
            <a:r>
              <a:rPr sz="1500" spc="8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CD4+</a:t>
            </a:r>
            <a:r>
              <a:rPr sz="1500" spc="19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HELPER</a:t>
            </a:r>
            <a:r>
              <a:rPr sz="1500" spc="-8" dirty="0">
                <a:latin typeface="Microsoft Sans Serif"/>
                <a:cs typeface="Microsoft Sans Serif"/>
              </a:rPr>
              <a:t> </a:t>
            </a:r>
            <a:r>
              <a:rPr sz="1500" spc="-41" dirty="0">
                <a:latin typeface="Microsoft Sans Serif"/>
                <a:cs typeface="Microsoft Sans Serif"/>
              </a:rPr>
              <a:t>T-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spc="-11" dirty="0">
                <a:latin typeface="Microsoft Sans Serif"/>
                <a:cs typeface="Microsoft Sans Serif"/>
              </a:rPr>
              <a:t>LYMPHOCYTES</a:t>
            </a:r>
            <a:r>
              <a:rPr sz="1500" spc="8" dirty="0">
                <a:latin typeface="Microsoft Sans Serif"/>
                <a:cs typeface="Microsoft Sans Serif"/>
              </a:rPr>
              <a:t> </a:t>
            </a:r>
            <a:r>
              <a:rPr sz="1500" spc="307" dirty="0">
                <a:latin typeface="Microsoft Sans Serif"/>
                <a:cs typeface="Microsoft Sans Serif"/>
              </a:rPr>
              <a:t>–</a:t>
            </a:r>
            <a:r>
              <a:rPr sz="1500" spc="105" dirty="0">
                <a:latin typeface="Microsoft Sans Serif"/>
                <a:cs typeface="Microsoft Sans Serif"/>
              </a:rPr>
              <a:t> </a:t>
            </a:r>
            <a:r>
              <a:rPr sz="1500" spc="-23" dirty="0">
                <a:latin typeface="Microsoft Sans Serif"/>
                <a:cs typeface="Microsoft Sans Serif"/>
              </a:rPr>
              <a:t>LATER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MACROPHAGES</a:t>
            </a:r>
            <a:r>
              <a:rPr sz="1500" spc="8" dirty="0">
                <a:latin typeface="Microsoft Sans Serif"/>
                <a:cs typeface="Microsoft Sans Serif"/>
              </a:rPr>
              <a:t> </a:t>
            </a:r>
            <a:r>
              <a:rPr sz="1500" spc="307" dirty="0">
                <a:latin typeface="Microsoft Sans Serif"/>
                <a:cs typeface="Microsoft Sans Serif"/>
              </a:rPr>
              <a:t>–</a:t>
            </a:r>
            <a:r>
              <a:rPr sz="1500" spc="101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DECREASED </a:t>
            </a:r>
            <a:r>
              <a:rPr sz="1500" spc="-386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IN</a:t>
            </a:r>
            <a:r>
              <a:rPr sz="1500" spc="19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CD4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COUNT</a:t>
            </a:r>
            <a:endParaRPr sz="1500">
              <a:latin typeface="Microsoft Sans Serif"/>
              <a:cs typeface="Microsoft Sans Serif"/>
            </a:endParaRPr>
          </a:p>
          <a:p>
            <a:pPr marL="180975" indent="-171450">
              <a:spcBef>
                <a:spcPts val="1110"/>
              </a:spcBef>
              <a:buFont typeface="Arial MT"/>
              <a:buChar char="•"/>
              <a:tabLst>
                <a:tab pos="180499" algn="l"/>
                <a:tab pos="180975" algn="l"/>
              </a:tabLst>
            </a:pPr>
            <a:r>
              <a:rPr sz="1500" dirty="0">
                <a:latin typeface="Microsoft Sans Serif"/>
                <a:cs typeface="Microsoft Sans Serif"/>
              </a:rPr>
              <a:t>&gt;200</a:t>
            </a:r>
            <a:r>
              <a:rPr sz="1500" spc="11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CELLS/µL</a:t>
            </a:r>
            <a:r>
              <a:rPr sz="1500" spc="-41" dirty="0">
                <a:latin typeface="Microsoft Sans Serif"/>
                <a:cs typeface="Microsoft Sans Serif"/>
              </a:rPr>
              <a:t> </a:t>
            </a:r>
            <a:r>
              <a:rPr sz="1500" spc="-8" dirty="0">
                <a:latin typeface="Microsoft Sans Serif"/>
                <a:cs typeface="Microsoft Sans Serif"/>
              </a:rPr>
              <a:t>CMI</a:t>
            </a:r>
            <a:r>
              <a:rPr sz="1500" spc="8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LOST</a:t>
            </a:r>
            <a:r>
              <a:rPr sz="1500" spc="-11" dirty="0">
                <a:latin typeface="Microsoft Sans Serif"/>
                <a:cs typeface="Microsoft Sans Serif"/>
              </a:rPr>
              <a:t> </a:t>
            </a:r>
            <a:r>
              <a:rPr sz="1500" spc="307" dirty="0">
                <a:latin typeface="Microsoft Sans Serif"/>
                <a:cs typeface="Microsoft Sans Serif"/>
              </a:rPr>
              <a:t>–</a:t>
            </a:r>
            <a:r>
              <a:rPr sz="1500" spc="101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OPPORTUNISTIC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INFECTIONS</a:t>
            </a:r>
            <a:endParaRPr sz="1500">
              <a:latin typeface="Microsoft Sans Serif"/>
              <a:cs typeface="Microsoft Sans Serif"/>
            </a:endParaRPr>
          </a:p>
          <a:p>
            <a:pPr marL="180975" marR="3810" indent="-171450">
              <a:lnSpc>
                <a:spcPct val="120000"/>
              </a:lnSpc>
              <a:spcBef>
                <a:spcPts val="750"/>
              </a:spcBef>
              <a:buClr>
                <a:srgbClr val="000000"/>
              </a:buClr>
              <a:buFont typeface="Arial MT"/>
              <a:buChar char="•"/>
              <a:tabLst>
                <a:tab pos="180499" algn="l"/>
                <a:tab pos="180975" algn="l"/>
              </a:tabLst>
            </a:pPr>
            <a:r>
              <a:rPr sz="1500" dirty="0">
                <a:solidFill>
                  <a:srgbClr val="006FBF"/>
                </a:solidFill>
                <a:latin typeface="Microsoft Sans Serif"/>
                <a:cs typeface="Microsoft Sans Serif"/>
              </a:rPr>
              <a:t>DRUGS </a:t>
            </a:r>
            <a:r>
              <a:rPr sz="1500" spc="-19" dirty="0">
                <a:solidFill>
                  <a:srgbClr val="006FBF"/>
                </a:solidFill>
                <a:latin typeface="Microsoft Sans Serif"/>
                <a:cs typeface="Microsoft Sans Serif"/>
              </a:rPr>
              <a:t>TARGET </a:t>
            </a:r>
            <a:r>
              <a:rPr sz="1500" spc="307" dirty="0">
                <a:latin typeface="Microsoft Sans Serif"/>
                <a:cs typeface="Microsoft Sans Serif"/>
              </a:rPr>
              <a:t>– </a:t>
            </a:r>
            <a:r>
              <a:rPr sz="1500" spc="-4" dirty="0">
                <a:latin typeface="Microsoft Sans Serif"/>
                <a:cs typeface="Microsoft Sans Serif"/>
              </a:rPr>
              <a:t>REVERSE </a:t>
            </a:r>
            <a:r>
              <a:rPr sz="1500" spc="-11" dirty="0">
                <a:latin typeface="Microsoft Sans Serif"/>
                <a:cs typeface="Microsoft Sans Serif"/>
              </a:rPr>
              <a:t>TRANSCRIPTASE, </a:t>
            </a:r>
            <a:r>
              <a:rPr sz="1500" spc="-4" dirty="0">
                <a:latin typeface="Microsoft Sans Serif"/>
                <a:cs typeface="Microsoft Sans Serif"/>
              </a:rPr>
              <a:t>HIV PROTEASES </a:t>
            </a:r>
            <a:r>
              <a:rPr sz="1500" spc="-11" dirty="0">
                <a:latin typeface="Microsoft Sans Serif"/>
                <a:cs typeface="Microsoft Sans Serif"/>
              </a:rPr>
              <a:t>(POLYPROTEINS), </a:t>
            </a:r>
            <a:r>
              <a:rPr sz="1500" spc="-8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FUSION,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CHEMOKINE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spc="-8" dirty="0">
                <a:latin typeface="Microsoft Sans Serif"/>
                <a:cs typeface="Microsoft Sans Serif"/>
              </a:rPr>
              <a:t>CORECEPTOR</a:t>
            </a:r>
            <a:r>
              <a:rPr sz="1500" spc="26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(CCR5)</a:t>
            </a:r>
            <a:r>
              <a:rPr sz="1500" spc="23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ON</a:t>
            </a:r>
            <a:r>
              <a:rPr sz="1500" spc="19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HOST CELLS</a:t>
            </a:r>
            <a:r>
              <a:rPr sz="1500" spc="-68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AND</a:t>
            </a:r>
            <a:r>
              <a:rPr sz="1500" spc="19" dirty="0">
                <a:latin typeface="Microsoft Sans Serif"/>
                <a:cs typeface="Microsoft Sans Serif"/>
              </a:rPr>
              <a:t> </a:t>
            </a:r>
            <a:r>
              <a:rPr sz="1500" spc="-8" dirty="0">
                <a:latin typeface="Microsoft Sans Serif"/>
                <a:cs typeface="Microsoft Sans Serif"/>
              </a:rPr>
              <a:t>HIV-INTEGRASE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spc="307" dirty="0">
                <a:latin typeface="Microsoft Sans Serif"/>
                <a:cs typeface="Microsoft Sans Serif"/>
              </a:rPr>
              <a:t>– </a:t>
            </a:r>
            <a:r>
              <a:rPr sz="1500" spc="-386" dirty="0">
                <a:latin typeface="Microsoft Sans Serif"/>
                <a:cs typeface="Microsoft Sans Serif"/>
              </a:rPr>
              <a:t> </a:t>
            </a:r>
            <a:r>
              <a:rPr sz="1500" spc="-49" dirty="0">
                <a:latin typeface="Microsoft Sans Serif"/>
                <a:cs typeface="Microsoft Sans Serif"/>
              </a:rPr>
              <a:t>ALWAYS</a:t>
            </a:r>
            <a:r>
              <a:rPr sz="1500" spc="4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USED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IN</a:t>
            </a:r>
            <a:r>
              <a:rPr sz="1500" spc="23" dirty="0">
                <a:latin typeface="Microsoft Sans Serif"/>
                <a:cs typeface="Microsoft Sans Serif"/>
              </a:rPr>
              <a:t> </a:t>
            </a:r>
            <a:r>
              <a:rPr sz="1500" spc="-15" dirty="0">
                <a:latin typeface="Microsoft Sans Serif"/>
                <a:cs typeface="Microsoft Sans Serif"/>
              </a:rPr>
              <a:t>COMBINATION</a:t>
            </a:r>
            <a:r>
              <a:rPr sz="1500" spc="23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(3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dirty="0">
                <a:latin typeface="Microsoft Sans Serif"/>
                <a:cs typeface="Microsoft Sans Serif"/>
              </a:rPr>
              <a:t>OR</a:t>
            </a:r>
            <a:r>
              <a:rPr sz="1500" spc="15" dirty="0">
                <a:latin typeface="Microsoft Sans Serif"/>
                <a:cs typeface="Microsoft Sans Serif"/>
              </a:rPr>
              <a:t> </a:t>
            </a:r>
            <a:r>
              <a:rPr sz="1500" spc="-4" dirty="0">
                <a:latin typeface="Microsoft Sans Serif"/>
                <a:cs typeface="Microsoft Sans Serif"/>
              </a:rPr>
              <a:t>MORE)</a:t>
            </a:r>
            <a:endParaRPr sz="150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40696481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Protease inhibitors inhibit formation of mature infectious virus particles by blocking protease enzyme activity. </a:t>
            </a:r>
          </a:p>
          <a:p>
            <a:r>
              <a:rPr lang="en-GB" dirty="0"/>
              <a:t>They also prevent assembly of new viral proteins.</a:t>
            </a:r>
          </a:p>
          <a:p>
            <a:r>
              <a:rPr lang="en-GB" dirty="0"/>
              <a:t>Protease inhibitors inhibit maturation of new </a:t>
            </a:r>
            <a:r>
              <a:rPr lang="en-GB" dirty="0" err="1"/>
              <a:t>virions</a:t>
            </a:r>
            <a:r>
              <a:rPr lang="en-GB" dirty="0"/>
              <a:t> by interrupting the process of protein processing and viral assembly.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Lopinavir</a:t>
            </a:r>
            <a:r>
              <a:rPr lang="en-US" dirty="0"/>
              <a:t> (LPV/r)</a:t>
            </a:r>
          </a:p>
          <a:p>
            <a:r>
              <a:rPr lang="en-US" dirty="0"/>
              <a:t>Ritonavir (RTV)</a:t>
            </a:r>
          </a:p>
          <a:p>
            <a:r>
              <a:rPr lang="en-US" dirty="0" err="1"/>
              <a:t>Atazanavir</a:t>
            </a:r>
            <a:r>
              <a:rPr lang="en-US" dirty="0"/>
              <a:t> (ATV/r)</a:t>
            </a:r>
          </a:p>
          <a:p>
            <a:r>
              <a:rPr lang="en-US" dirty="0" err="1"/>
              <a:t>Nelfinavir</a:t>
            </a:r>
            <a:r>
              <a:rPr lang="en-US" dirty="0"/>
              <a:t> (NFV)</a:t>
            </a:r>
          </a:p>
          <a:p>
            <a:r>
              <a:rPr lang="en-US" dirty="0" err="1"/>
              <a:t>Indinavir</a:t>
            </a:r>
            <a:r>
              <a:rPr lang="en-US" dirty="0"/>
              <a:t> (IDV)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Rinonavir</a:t>
            </a:r>
            <a:r>
              <a:rPr lang="en-GB" dirty="0"/>
              <a:t> (RTV)</a:t>
            </a:r>
            <a:endParaRPr lang="en-US" dirty="0"/>
          </a:p>
          <a:p>
            <a:r>
              <a:rPr lang="en-US" dirty="0"/>
              <a:t>Saquinavir (SQV)</a:t>
            </a:r>
          </a:p>
          <a:p>
            <a:r>
              <a:rPr lang="en-US" dirty="0" err="1"/>
              <a:t>Amprenavir</a:t>
            </a:r>
            <a:r>
              <a:rPr lang="en-US" dirty="0"/>
              <a:t> (APV)  </a:t>
            </a:r>
          </a:p>
          <a:p>
            <a:r>
              <a:rPr lang="en-US" dirty="0" err="1"/>
              <a:t>Fosamprenavir</a:t>
            </a:r>
            <a:r>
              <a:rPr lang="en-US" dirty="0"/>
              <a:t> (FPV)</a:t>
            </a:r>
          </a:p>
          <a:p>
            <a:r>
              <a:rPr lang="en-US" dirty="0" err="1"/>
              <a:t>Darunavir</a:t>
            </a:r>
            <a:r>
              <a:rPr lang="en-US" dirty="0"/>
              <a:t> (DRV). 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06DC0D2-5C37-401B-BBBD-DB65F0EBD790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Boosted protease inhibitors have two PIs, one in a normal dose and the other in a small dose (usually </a:t>
            </a:r>
            <a:r>
              <a:rPr lang="en-GB" dirty="0" err="1"/>
              <a:t>ritonavir</a:t>
            </a:r>
            <a:r>
              <a:rPr lang="en-GB" dirty="0"/>
              <a:t>) e.g. Lopinavir with </a:t>
            </a:r>
            <a:r>
              <a:rPr lang="en-GB" dirty="0" err="1"/>
              <a:t>ritonavir</a:t>
            </a:r>
            <a:r>
              <a:rPr lang="en-GB" dirty="0"/>
              <a:t> (LPV/r) and </a:t>
            </a:r>
            <a:r>
              <a:rPr lang="en-GB" dirty="0" err="1"/>
              <a:t>Indinavir</a:t>
            </a:r>
            <a:r>
              <a:rPr lang="en-GB" dirty="0"/>
              <a:t> with </a:t>
            </a:r>
            <a:r>
              <a:rPr lang="en-GB" dirty="0" err="1"/>
              <a:t>rinonavir</a:t>
            </a:r>
            <a:r>
              <a:rPr lang="en-GB" dirty="0"/>
              <a:t> (IDV/r).</a:t>
            </a:r>
            <a:endParaRPr lang="en-US" dirty="0"/>
          </a:p>
          <a:p>
            <a:r>
              <a:rPr lang="en-US" dirty="0"/>
              <a:t>PIs are preferably combined as two PIs in one.</a:t>
            </a:r>
          </a:p>
          <a:p>
            <a:r>
              <a:rPr lang="en-US" dirty="0"/>
              <a:t>Ritonavir is the preferred second PI in the combination of two PIs. An example is “</a:t>
            </a:r>
            <a:r>
              <a:rPr lang="en-US" dirty="0" err="1"/>
              <a:t>Kaletra</a:t>
            </a:r>
            <a:r>
              <a:rPr lang="en-US" dirty="0"/>
              <a:t>” or “Alluvia” (LPV/r). This is a combination of Lopinavir and Ritonavir.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/>
              <a:t>Precautions </a:t>
            </a:r>
            <a:endParaRPr lang="en-US" dirty="0"/>
          </a:p>
          <a:p>
            <a:pPr lvl="0"/>
            <a:r>
              <a:rPr lang="en-GB" dirty="0"/>
              <a:t>Diabetes (are associated with hyperglycaemia)</a:t>
            </a:r>
            <a:endParaRPr lang="en-US" dirty="0"/>
          </a:p>
          <a:p>
            <a:pPr lvl="0"/>
            <a:r>
              <a:rPr lang="en-GB" dirty="0"/>
              <a:t>Haemophilia (increased risk of bleeding)</a:t>
            </a:r>
            <a:endParaRPr lang="en-US" dirty="0"/>
          </a:p>
          <a:p>
            <a:pPr lvl="0"/>
            <a:r>
              <a:rPr lang="en-GB" dirty="0"/>
              <a:t>Hepatic impairment</a:t>
            </a:r>
            <a:endParaRPr lang="en-US" dirty="0"/>
          </a:p>
          <a:p>
            <a:pPr lvl="0"/>
            <a:r>
              <a:rPr lang="en-GB" dirty="0"/>
              <a:t>Chronic Hepatitis B and C</a:t>
            </a:r>
            <a:endParaRPr lang="en-US" dirty="0"/>
          </a:p>
          <a:p>
            <a:pPr lvl="0"/>
            <a:r>
              <a:rPr lang="en-GB" dirty="0"/>
              <a:t>Renal impairment </a:t>
            </a:r>
            <a:endParaRPr lang="en-US" dirty="0"/>
          </a:p>
          <a:p>
            <a:pPr lvl="0"/>
            <a:r>
              <a:rPr lang="en-GB" dirty="0"/>
              <a:t>Pregnancy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Other Classes of ARV Drugs </a:t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are several other drug classes of ARVs.</a:t>
            </a:r>
          </a:p>
          <a:p>
            <a:r>
              <a:rPr lang="en-US" dirty="0"/>
              <a:t>Continued development of new antiretroviral drugs is still necessary because of the limitations of current ARVs in terms of toxicity, drug resistance and dosing schedule or pill burden.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Fusion Inhibitors (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err="1"/>
              <a:t>Enfurvitide</a:t>
            </a:r>
            <a:r>
              <a:rPr lang="en-US" dirty="0"/>
              <a:t> or </a:t>
            </a:r>
            <a:r>
              <a:rPr lang="en-US" dirty="0" err="1"/>
              <a:t>Fuzeon</a:t>
            </a:r>
            <a:r>
              <a:rPr lang="en-US" dirty="0"/>
              <a:t>) : These work by preventing HIV from entering healthy CD4 cells by interfering with binding , fusion and entry into CD4 cells  </a:t>
            </a:r>
          </a:p>
          <a:p>
            <a:pPr>
              <a:buFont typeface="Wingdings" pitchFamily="2" charset="2"/>
              <a:buChar char="v"/>
            </a:pPr>
            <a:r>
              <a:rPr lang="en-US" dirty="0" err="1"/>
              <a:t>Integrase</a:t>
            </a:r>
            <a:r>
              <a:rPr lang="en-US" dirty="0"/>
              <a:t> Inhibitors (</a:t>
            </a:r>
            <a:r>
              <a:rPr lang="en-US" dirty="0" err="1"/>
              <a:t>Raltegravir</a:t>
            </a:r>
            <a:r>
              <a:rPr lang="en-US" dirty="0"/>
              <a:t>): These act by blocking the action of the viral enzyme </a:t>
            </a:r>
            <a:r>
              <a:rPr lang="en-US" dirty="0" err="1"/>
              <a:t>integrase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677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" y="197832"/>
            <a:ext cx="57962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Integrase</a:t>
            </a:r>
            <a:r>
              <a:rPr spc="-45" dirty="0"/>
              <a:t> </a:t>
            </a:r>
            <a:r>
              <a:rPr dirty="0"/>
              <a:t>inhibitor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9720" y="1298084"/>
            <a:ext cx="7393305" cy="420179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endParaRPr sz="3200" dirty="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3200" spc="-345" dirty="0">
                <a:solidFill>
                  <a:srgbClr val="404040"/>
                </a:solidFill>
                <a:latin typeface="Microsoft Sans Serif"/>
                <a:cs typeface="Microsoft Sans Serif"/>
              </a:rPr>
              <a:t>🠶</a:t>
            </a:r>
            <a:r>
              <a:rPr sz="3200" spc="-15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ndara"/>
                <a:cs typeface="Candara"/>
              </a:rPr>
              <a:t>A</a:t>
            </a:r>
            <a:r>
              <a:rPr sz="3200" spc="5" dirty="0">
                <a:solidFill>
                  <a:srgbClr val="404040"/>
                </a:solidFill>
                <a:latin typeface="Candara"/>
                <a:cs typeface="Candara"/>
              </a:rPr>
              <a:t>c</a:t>
            </a:r>
            <a:r>
              <a:rPr sz="3200" dirty="0">
                <a:solidFill>
                  <a:srgbClr val="404040"/>
                </a:solidFill>
                <a:latin typeface="Candara"/>
                <a:cs typeface="Candara"/>
              </a:rPr>
              <a:t>ts </a:t>
            </a:r>
            <a:r>
              <a:rPr sz="3200" spc="-15" dirty="0">
                <a:solidFill>
                  <a:srgbClr val="404040"/>
                </a:solidFill>
                <a:latin typeface="Candara"/>
                <a:cs typeface="Candara"/>
              </a:rPr>
              <a:t>b</a:t>
            </a:r>
            <a:r>
              <a:rPr sz="3200" dirty="0">
                <a:solidFill>
                  <a:srgbClr val="404040"/>
                </a:solidFill>
                <a:latin typeface="Candara"/>
                <a:cs typeface="Candara"/>
              </a:rPr>
              <a:t>y:</a:t>
            </a:r>
            <a:endParaRPr sz="3200" dirty="0">
              <a:latin typeface="Candara"/>
              <a:cs typeface="Candara"/>
            </a:endParaRPr>
          </a:p>
          <a:p>
            <a:pPr marL="736600" indent="-266700">
              <a:lnSpc>
                <a:spcPct val="100000"/>
              </a:lnSpc>
              <a:spcBef>
                <a:spcPts val="994"/>
              </a:spcBef>
              <a:buFont typeface="Wingdings"/>
              <a:buChar char=""/>
              <a:tabLst>
                <a:tab pos="736600" algn="l"/>
              </a:tabLst>
            </a:pP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Inhibiting</a:t>
            </a:r>
            <a:r>
              <a:rPr sz="3200" spc="-15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virus</a:t>
            </a:r>
            <a:r>
              <a:rPr sz="3200" spc="-20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integrase</a:t>
            </a:r>
            <a:r>
              <a:rPr sz="3200" spc="-30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enzyme</a:t>
            </a:r>
            <a:endParaRPr sz="3200" dirty="0">
              <a:latin typeface="Candara"/>
              <a:cs typeface="Candara"/>
            </a:endParaRPr>
          </a:p>
          <a:p>
            <a:pPr marL="735965" marR="5080" indent="-266700">
              <a:lnSpc>
                <a:spcPct val="100000"/>
              </a:lnSpc>
              <a:spcBef>
                <a:spcPts val="1010"/>
              </a:spcBef>
              <a:buFont typeface="Wingdings"/>
              <a:buChar char=""/>
              <a:tabLst>
                <a:tab pos="736600" algn="l"/>
              </a:tabLst>
            </a:pP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Nicking of host chromosomal DNA and </a:t>
            </a:r>
            <a:r>
              <a:rPr sz="3200" spc="-680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integration</a:t>
            </a:r>
            <a:r>
              <a:rPr sz="3200" spc="-10" dirty="0">
                <a:solidFill>
                  <a:srgbClr val="006FC0"/>
                </a:solidFill>
                <a:latin typeface="Candara"/>
                <a:cs typeface="Candara"/>
              </a:rPr>
              <a:t> of</a:t>
            </a: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proviral</a:t>
            </a:r>
            <a:r>
              <a:rPr sz="3200" spc="-10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spc="5" dirty="0">
                <a:solidFill>
                  <a:srgbClr val="006FC0"/>
                </a:solidFill>
                <a:latin typeface="Candara"/>
                <a:cs typeface="Candara"/>
              </a:rPr>
              <a:t>DNA</a:t>
            </a: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prevented</a:t>
            </a:r>
            <a:endParaRPr sz="3200" dirty="0">
              <a:latin typeface="Candara"/>
              <a:cs typeface="Candara"/>
            </a:endParaRPr>
          </a:p>
          <a:p>
            <a:pPr marR="4810125" algn="r">
              <a:lnSpc>
                <a:spcPct val="100000"/>
              </a:lnSpc>
              <a:spcBef>
                <a:spcPts val="994"/>
              </a:spcBef>
            </a:pPr>
            <a:r>
              <a:rPr sz="3200" spc="-345" dirty="0">
                <a:solidFill>
                  <a:srgbClr val="404040"/>
                </a:solidFill>
                <a:latin typeface="Microsoft Sans Serif"/>
                <a:cs typeface="Microsoft Sans Serif"/>
              </a:rPr>
              <a:t>🠶</a:t>
            </a:r>
            <a:r>
              <a:rPr sz="3200" spc="-16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ndara"/>
                <a:cs typeface="Candara"/>
              </a:rPr>
              <a:t>Sid</a:t>
            </a:r>
            <a:r>
              <a:rPr sz="3200" dirty="0">
                <a:solidFill>
                  <a:srgbClr val="404040"/>
                </a:solidFill>
                <a:latin typeface="Candara"/>
                <a:cs typeface="Candara"/>
              </a:rPr>
              <a:t>e</a:t>
            </a:r>
            <a:r>
              <a:rPr sz="3200" spc="-10" dirty="0">
                <a:solidFill>
                  <a:srgbClr val="404040"/>
                </a:solidFill>
                <a:latin typeface="Candara"/>
                <a:cs typeface="Candara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ndara"/>
                <a:cs typeface="Candara"/>
              </a:rPr>
              <a:t>ef</a:t>
            </a:r>
            <a:r>
              <a:rPr sz="3200" spc="-20" dirty="0">
                <a:solidFill>
                  <a:srgbClr val="404040"/>
                </a:solidFill>
                <a:latin typeface="Candara"/>
                <a:cs typeface="Candara"/>
              </a:rPr>
              <a:t>f</a:t>
            </a:r>
            <a:r>
              <a:rPr sz="3200" spc="-5" dirty="0">
                <a:solidFill>
                  <a:srgbClr val="404040"/>
                </a:solidFill>
                <a:latin typeface="Candara"/>
                <a:cs typeface="Candara"/>
              </a:rPr>
              <a:t>ects:</a:t>
            </a:r>
            <a:endParaRPr sz="3200" dirty="0">
              <a:latin typeface="Candara"/>
              <a:cs typeface="Candara"/>
            </a:endParaRPr>
          </a:p>
          <a:p>
            <a:pPr marL="736600" marR="4903470" indent="-736600" algn="r">
              <a:lnSpc>
                <a:spcPct val="100000"/>
              </a:lnSpc>
              <a:spcBef>
                <a:spcPts val="1000"/>
              </a:spcBef>
              <a:buFont typeface="Wingdings"/>
              <a:buChar char=""/>
              <a:tabLst>
                <a:tab pos="736600" algn="l"/>
              </a:tabLst>
            </a:pP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Myo</a:t>
            </a:r>
            <a:r>
              <a:rPr sz="3200" spc="-10" dirty="0">
                <a:solidFill>
                  <a:srgbClr val="006FC0"/>
                </a:solidFill>
                <a:latin typeface="Candara"/>
                <a:cs typeface="Candara"/>
              </a:rPr>
              <a:t>p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athy</a:t>
            </a:r>
            <a:endParaRPr sz="3200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4521089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Integrase Inhibitors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Raltegravir</a:t>
            </a:r>
            <a:r>
              <a:rPr lang="en-US" altLang="en-US" dirty="0"/>
              <a:t> (RAL)</a:t>
            </a:r>
          </a:p>
          <a:p>
            <a:pPr eaLnBrk="1" hangingPunct="1"/>
            <a:r>
              <a:rPr lang="en-US" altLang="en-US" dirty="0" err="1"/>
              <a:t>Dolutegravir</a:t>
            </a:r>
            <a:r>
              <a:rPr lang="en-US" altLang="en-US" dirty="0"/>
              <a:t> (DTG)</a:t>
            </a:r>
          </a:p>
          <a:p>
            <a:pPr eaLnBrk="1" hangingPunct="1"/>
            <a:r>
              <a:rPr lang="en-US" altLang="en-US" dirty="0" err="1"/>
              <a:t>Elvitegravir</a:t>
            </a:r>
            <a:endParaRPr lang="en-US" altLang="en-US" dirty="0"/>
          </a:p>
          <a:p>
            <a:pPr eaLnBrk="1" hangingPunct="1"/>
            <a:r>
              <a:rPr lang="en-US" altLang="en-US" dirty="0" err="1"/>
              <a:t>bictegravir</a:t>
            </a:r>
            <a:endParaRPr lang="en-US" altLang="en-US" dirty="0"/>
          </a:p>
          <a:p>
            <a:pPr eaLnBrk="1" hangingPunct="1"/>
            <a:r>
              <a:rPr lang="en-US" altLang="en-US" dirty="0"/>
              <a:t>A </a:t>
            </a:r>
            <a:r>
              <a:rPr lang="en-US" altLang="en-US" dirty="0" err="1"/>
              <a:t>pyrimidinone</a:t>
            </a:r>
            <a:r>
              <a:rPr lang="en-US" altLang="en-US" dirty="0"/>
              <a:t> analog that binds integrase</a:t>
            </a:r>
          </a:p>
        </p:txBody>
      </p:sp>
    </p:spTree>
    <p:extLst>
      <p:ext uri="{BB962C8B-B14F-4D97-AF65-F5344CB8AC3E}">
        <p14:creationId xmlns:p14="http://schemas.microsoft.com/office/powerpoint/2010/main" val="19171760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" y="255778"/>
            <a:ext cx="45135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Entry</a:t>
            </a:r>
            <a:r>
              <a:rPr spc="-35" dirty="0"/>
              <a:t> </a:t>
            </a:r>
            <a:r>
              <a:rPr dirty="0"/>
              <a:t>(fusion)</a:t>
            </a:r>
            <a:r>
              <a:rPr spc="-35" dirty="0"/>
              <a:t> </a:t>
            </a:r>
            <a:r>
              <a:rPr spc="-5" dirty="0"/>
              <a:t>inhibitor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9720" y="1298084"/>
            <a:ext cx="7327265" cy="420179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3200" spc="-345" dirty="0">
                <a:solidFill>
                  <a:srgbClr val="404040"/>
                </a:solidFill>
                <a:latin typeface="Microsoft Sans Serif"/>
                <a:cs typeface="Microsoft Sans Serif"/>
              </a:rPr>
              <a:t>🠶</a:t>
            </a:r>
            <a:r>
              <a:rPr sz="3200" spc="-16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3200" dirty="0">
                <a:solidFill>
                  <a:srgbClr val="404040"/>
                </a:solidFill>
                <a:latin typeface="Candara"/>
                <a:cs typeface="Candara"/>
              </a:rPr>
              <a:t>Enf</a:t>
            </a:r>
            <a:r>
              <a:rPr sz="3200" spc="-10" dirty="0">
                <a:solidFill>
                  <a:srgbClr val="404040"/>
                </a:solidFill>
                <a:latin typeface="Candara"/>
                <a:cs typeface="Candara"/>
              </a:rPr>
              <a:t>u</a:t>
            </a:r>
            <a:r>
              <a:rPr sz="3200" spc="-5" dirty="0">
                <a:solidFill>
                  <a:srgbClr val="404040"/>
                </a:solidFill>
                <a:latin typeface="Candara"/>
                <a:cs typeface="Candara"/>
              </a:rPr>
              <a:t>virtide</a:t>
            </a:r>
            <a:endParaRPr sz="320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3200" spc="-345" dirty="0">
                <a:solidFill>
                  <a:srgbClr val="404040"/>
                </a:solidFill>
                <a:latin typeface="Microsoft Sans Serif"/>
                <a:cs typeface="Microsoft Sans Serif"/>
              </a:rPr>
              <a:t>🠶</a:t>
            </a:r>
            <a:r>
              <a:rPr sz="3200" spc="-15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ndara"/>
                <a:cs typeface="Candara"/>
              </a:rPr>
              <a:t>A</a:t>
            </a:r>
            <a:r>
              <a:rPr sz="3200" spc="5" dirty="0">
                <a:solidFill>
                  <a:srgbClr val="404040"/>
                </a:solidFill>
                <a:latin typeface="Candara"/>
                <a:cs typeface="Candara"/>
              </a:rPr>
              <a:t>c</a:t>
            </a:r>
            <a:r>
              <a:rPr sz="3200" dirty="0">
                <a:solidFill>
                  <a:srgbClr val="404040"/>
                </a:solidFill>
                <a:latin typeface="Candara"/>
                <a:cs typeface="Candara"/>
              </a:rPr>
              <a:t>ts </a:t>
            </a:r>
            <a:r>
              <a:rPr sz="3200" spc="-15" dirty="0">
                <a:solidFill>
                  <a:srgbClr val="404040"/>
                </a:solidFill>
                <a:latin typeface="Candara"/>
                <a:cs typeface="Candara"/>
              </a:rPr>
              <a:t>b</a:t>
            </a:r>
            <a:r>
              <a:rPr sz="3200" dirty="0">
                <a:solidFill>
                  <a:srgbClr val="404040"/>
                </a:solidFill>
                <a:latin typeface="Candara"/>
                <a:cs typeface="Candara"/>
              </a:rPr>
              <a:t>y:</a:t>
            </a:r>
            <a:endParaRPr sz="3200">
              <a:latin typeface="Candara"/>
              <a:cs typeface="Candara"/>
            </a:endParaRPr>
          </a:p>
          <a:p>
            <a:pPr marL="736600" indent="-266700">
              <a:lnSpc>
                <a:spcPct val="100000"/>
              </a:lnSpc>
              <a:spcBef>
                <a:spcPts val="994"/>
              </a:spcBef>
              <a:buFont typeface="Wingdings"/>
              <a:buChar char=""/>
              <a:tabLst>
                <a:tab pos="736600" algn="l"/>
              </a:tabLst>
            </a:pP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Binds</a:t>
            </a:r>
            <a:r>
              <a:rPr sz="3200" spc="-20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to</a:t>
            </a:r>
            <a:r>
              <a:rPr sz="3200" spc="-15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HIV-1</a:t>
            </a:r>
            <a:r>
              <a:rPr sz="3200" spc="5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gp41</a:t>
            </a:r>
            <a:endParaRPr sz="3200">
              <a:latin typeface="Candara"/>
              <a:cs typeface="Candara"/>
            </a:endParaRPr>
          </a:p>
          <a:p>
            <a:pPr marL="735965" marR="5080" indent="-266700">
              <a:lnSpc>
                <a:spcPct val="100000"/>
              </a:lnSpc>
              <a:spcBef>
                <a:spcPts val="1010"/>
              </a:spcBef>
              <a:buFont typeface="Wingdings"/>
              <a:buChar char=""/>
              <a:tabLst>
                <a:tab pos="736600" algn="l"/>
              </a:tabLst>
            </a:pP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Fusion</a:t>
            </a:r>
            <a:r>
              <a:rPr sz="3200" spc="-15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of viral</a:t>
            </a:r>
            <a:r>
              <a:rPr sz="3200" spc="5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and</a:t>
            </a: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cellular</a:t>
            </a:r>
            <a:r>
              <a:rPr sz="3200" spc="10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membranes </a:t>
            </a:r>
            <a:r>
              <a:rPr sz="3200" spc="-680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prevented,</a:t>
            </a:r>
            <a:r>
              <a:rPr sz="3200" spc="-20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virus</a:t>
            </a:r>
            <a:r>
              <a:rPr sz="3200" spc="-10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cannot</a:t>
            </a: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infect</a:t>
            </a:r>
            <a:r>
              <a:rPr sz="3200" spc="-10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spc="5" dirty="0">
                <a:solidFill>
                  <a:srgbClr val="006FC0"/>
                </a:solidFill>
                <a:latin typeface="Candara"/>
                <a:cs typeface="Candara"/>
              </a:rPr>
              <a:t>the</a:t>
            </a: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cell</a:t>
            </a:r>
            <a:endParaRPr sz="320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3200" spc="-345" dirty="0">
                <a:solidFill>
                  <a:srgbClr val="404040"/>
                </a:solidFill>
                <a:latin typeface="Microsoft Sans Serif"/>
                <a:cs typeface="Microsoft Sans Serif"/>
              </a:rPr>
              <a:t>🠶</a:t>
            </a:r>
            <a:r>
              <a:rPr sz="3200" spc="-16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3200" dirty="0">
                <a:solidFill>
                  <a:srgbClr val="404040"/>
                </a:solidFill>
                <a:latin typeface="Candara"/>
                <a:cs typeface="Candara"/>
              </a:rPr>
              <a:t>Given as su</a:t>
            </a:r>
            <a:r>
              <a:rPr sz="3200" spc="-15" dirty="0">
                <a:solidFill>
                  <a:srgbClr val="404040"/>
                </a:solidFill>
                <a:latin typeface="Candara"/>
                <a:cs typeface="Candara"/>
              </a:rPr>
              <a:t>b</a:t>
            </a:r>
            <a:r>
              <a:rPr sz="3200" dirty="0">
                <a:solidFill>
                  <a:srgbClr val="404040"/>
                </a:solidFill>
                <a:latin typeface="Candara"/>
                <a:cs typeface="Candara"/>
              </a:rPr>
              <a:t>cutaneous</a:t>
            </a:r>
            <a:r>
              <a:rPr sz="3200" spc="-40" dirty="0">
                <a:solidFill>
                  <a:srgbClr val="40404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404040"/>
                </a:solidFill>
                <a:latin typeface="Candara"/>
                <a:cs typeface="Candara"/>
              </a:rPr>
              <a:t>injection</a:t>
            </a:r>
            <a:endParaRPr sz="3200">
              <a:latin typeface="Candara"/>
              <a:cs typeface="Candara"/>
            </a:endParaRPr>
          </a:p>
          <a:p>
            <a:pPr marL="736600" indent="-266700">
              <a:lnSpc>
                <a:spcPct val="100000"/>
              </a:lnSpc>
              <a:spcBef>
                <a:spcPts val="1000"/>
              </a:spcBef>
              <a:buFont typeface="Wingdings"/>
              <a:buChar char=""/>
              <a:tabLst>
                <a:tab pos="736600" algn="l"/>
              </a:tabLst>
            </a:pPr>
            <a:r>
              <a:rPr sz="3200" spc="-5" dirty="0">
                <a:solidFill>
                  <a:srgbClr val="006FC0"/>
                </a:solidFill>
                <a:latin typeface="Candara"/>
                <a:cs typeface="Candara"/>
              </a:rPr>
              <a:t>Side effects: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 pain, local</a:t>
            </a:r>
            <a:r>
              <a:rPr sz="3200" spc="5" dirty="0">
                <a:solidFill>
                  <a:srgbClr val="006FC0"/>
                </a:solidFill>
                <a:latin typeface="Candara"/>
                <a:cs typeface="Candara"/>
              </a:rPr>
              <a:t> </a:t>
            </a:r>
            <a:r>
              <a:rPr sz="3200" dirty="0">
                <a:solidFill>
                  <a:srgbClr val="006FC0"/>
                </a:solidFill>
                <a:latin typeface="Candara"/>
                <a:cs typeface="Candara"/>
              </a:rPr>
              <a:t>nodules/cyst</a:t>
            </a:r>
            <a:endParaRPr sz="320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439119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Entry/Fusion Inhibitors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Efuvirtide (T-20)</a:t>
            </a:r>
          </a:p>
          <a:p>
            <a:pPr lvl="1" eaLnBrk="1" hangingPunct="1"/>
            <a:r>
              <a:rPr lang="en-US" altLang="en-US" sz="2000"/>
              <a:t>36-amino acid peptide binds to gp41 viral envelope glycoprotein</a:t>
            </a:r>
          </a:p>
          <a:p>
            <a:pPr lvl="1" eaLnBrk="1" hangingPunct="1"/>
            <a:r>
              <a:rPr lang="en-US" altLang="en-US" sz="2000"/>
              <a:t>Resistance can occur but there is no cross resistance</a:t>
            </a:r>
          </a:p>
          <a:p>
            <a:pPr lvl="1" eaLnBrk="1" hangingPunct="1"/>
            <a:r>
              <a:rPr lang="en-US" altLang="en-US" sz="2000"/>
              <a:t>Drug administration subcutaneously in combination with other antiretroviral drugs</a:t>
            </a:r>
          </a:p>
          <a:p>
            <a:pPr lvl="1" eaLnBrk="1" hangingPunct="1"/>
            <a:r>
              <a:rPr lang="en-US" altLang="en-US" sz="2000"/>
              <a:t>Side effects: Local injection site reaction, hypersensitivity reaction,Eosinophilia</a:t>
            </a:r>
          </a:p>
          <a:p>
            <a:pPr eaLnBrk="1" hangingPunct="1"/>
            <a:r>
              <a:rPr lang="en-US" altLang="en-US" sz="2400"/>
              <a:t>Maraviroc</a:t>
            </a:r>
          </a:p>
          <a:p>
            <a:pPr lvl="1" eaLnBrk="1" hangingPunct="1"/>
            <a:r>
              <a:rPr lang="en-US" altLang="en-US" sz="2000"/>
              <a:t>binds specifically and selectively to CCR5 </a:t>
            </a:r>
          </a:p>
          <a:p>
            <a:pPr lvl="1" eaLnBrk="1" hangingPunct="1"/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8954299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sz="3200" dirty="0"/>
              <a:t>GI disturbances </a:t>
            </a:r>
            <a:endParaRPr lang="en-US" sz="2800" dirty="0"/>
          </a:p>
          <a:p>
            <a:pPr lvl="0"/>
            <a:r>
              <a:rPr lang="en-GB" sz="3200" dirty="0"/>
              <a:t>Hepatic dysfunction</a:t>
            </a:r>
            <a:endParaRPr lang="en-US" sz="3200" dirty="0"/>
          </a:p>
          <a:p>
            <a:pPr lvl="0"/>
            <a:r>
              <a:rPr lang="en-GB" sz="3200" dirty="0"/>
              <a:t>Pancreatitis </a:t>
            </a:r>
            <a:endParaRPr lang="en-US" sz="3200" dirty="0"/>
          </a:p>
          <a:p>
            <a:pPr lvl="0"/>
            <a:r>
              <a:rPr lang="en-GB" sz="3200" dirty="0"/>
              <a:t>Blood disorders</a:t>
            </a:r>
            <a:endParaRPr lang="en-US" sz="2800" dirty="0"/>
          </a:p>
          <a:p>
            <a:pPr lvl="0"/>
            <a:r>
              <a:rPr lang="en-GB" sz="3200" dirty="0"/>
              <a:t>Sleep disturbances  </a:t>
            </a:r>
            <a:endParaRPr lang="en-US" sz="3200" dirty="0"/>
          </a:p>
          <a:p>
            <a:pPr lvl="0"/>
            <a:r>
              <a:rPr lang="en-GB" sz="3200" dirty="0"/>
              <a:t>Fatigue </a:t>
            </a:r>
            <a:endParaRPr lang="en-US" sz="3200" dirty="0"/>
          </a:p>
          <a:p>
            <a:pPr lvl="0"/>
            <a:r>
              <a:rPr lang="en-GB" sz="3200" dirty="0"/>
              <a:t>Headache </a:t>
            </a:r>
            <a:endParaRPr lang="en-US" sz="3200" dirty="0"/>
          </a:p>
          <a:p>
            <a:pPr lvl="0"/>
            <a:r>
              <a:rPr lang="en-GB" sz="3200" dirty="0"/>
              <a:t>Dizziness</a:t>
            </a:r>
            <a:endParaRPr lang="en-US" sz="3200" dirty="0"/>
          </a:p>
          <a:p>
            <a:pPr lvl="0"/>
            <a:r>
              <a:rPr lang="en-GB" sz="3200" dirty="0" err="1"/>
              <a:t>Paraesthesia</a:t>
            </a:r>
            <a:r>
              <a:rPr lang="en-GB" sz="3200" dirty="0"/>
              <a:t> </a:t>
            </a:r>
            <a:endParaRPr lang="en-US" sz="3200" dirty="0"/>
          </a:p>
          <a:p>
            <a:pPr lvl="0"/>
            <a:r>
              <a:rPr lang="en-GB" sz="3200" dirty="0" err="1"/>
              <a:t>Myalgia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err="1"/>
              <a:t>Myositis</a:t>
            </a:r>
            <a:r>
              <a:rPr lang="en-GB" dirty="0"/>
              <a:t> </a:t>
            </a:r>
            <a:endParaRPr lang="en-US" dirty="0"/>
          </a:p>
          <a:p>
            <a:pPr lvl="0"/>
            <a:r>
              <a:rPr lang="en-GB" dirty="0"/>
              <a:t>Taste disturbances </a:t>
            </a:r>
            <a:endParaRPr lang="en-US" dirty="0"/>
          </a:p>
          <a:p>
            <a:pPr lvl="0"/>
            <a:r>
              <a:rPr lang="en-GB" dirty="0"/>
              <a:t>Rash</a:t>
            </a:r>
            <a:endParaRPr lang="en-US" dirty="0"/>
          </a:p>
          <a:p>
            <a:pPr lvl="0"/>
            <a:r>
              <a:rPr lang="en-GB" dirty="0" err="1"/>
              <a:t>Pruritus</a:t>
            </a:r>
            <a:r>
              <a:rPr lang="en-GB" dirty="0"/>
              <a:t> </a:t>
            </a:r>
            <a:endParaRPr lang="en-US" dirty="0"/>
          </a:p>
          <a:p>
            <a:pPr lvl="0"/>
            <a:r>
              <a:rPr lang="en-GB" dirty="0"/>
              <a:t>Stevens-Johnson syndrome </a:t>
            </a:r>
            <a:endParaRPr lang="en-US" dirty="0"/>
          </a:p>
          <a:p>
            <a:pPr lvl="0"/>
            <a:r>
              <a:rPr lang="en-GB" dirty="0"/>
              <a:t>Hypersensitivity reactions/anaphylaxis 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06DC0D2-5C37-401B-BBBD-DB65F0EBD790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HIV is now known to have originated from a type of chimpanzee in West Africa. </a:t>
            </a:r>
          </a:p>
          <a:p>
            <a:r>
              <a:rPr lang="en-US" dirty="0"/>
              <a:t>The virus that affects these chimpanzees (Simian Immunodeficiency Virus, SIV) was most likely transmitted to humans and mutated into HIV. </a:t>
            </a:r>
          </a:p>
          <a:p>
            <a:r>
              <a:rPr lang="en-US" dirty="0"/>
              <a:t>There are two main strains of HIV: HIV-1 that has caused the majority of infections and HIV-2, which is concentrated in selected countries.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/>
              <a:t>NOTE: 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PIs should not be used alone (</a:t>
            </a:r>
            <a:r>
              <a:rPr lang="en-GB" dirty="0" err="1"/>
              <a:t>monotherapy</a:t>
            </a:r>
            <a:r>
              <a:rPr lang="en-GB" dirty="0"/>
              <a:t>) because rapid resistance will develop. 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PIs are associated with multiple drug interactions because of their inhibition of </a:t>
            </a:r>
            <a:r>
              <a:rPr lang="en-GB" dirty="0" err="1"/>
              <a:t>cytochrome</a:t>
            </a:r>
            <a:r>
              <a:rPr lang="en-GB" dirty="0"/>
              <a:t> P450 enzymes e.g. they increase metabolism of </a:t>
            </a:r>
            <a:r>
              <a:rPr lang="en-GB" dirty="0" err="1"/>
              <a:t>rifampicin</a:t>
            </a:r>
            <a:r>
              <a:rPr lang="en-GB" dirty="0"/>
              <a:t> and decrease its effectiveness in treating TB. </a:t>
            </a:r>
          </a:p>
          <a:p>
            <a:pPr>
              <a:buFont typeface="Wingdings" pitchFamily="2" charset="2"/>
              <a:buChar char="q"/>
            </a:pPr>
            <a:r>
              <a:rPr lang="en-GB" dirty="0" err="1"/>
              <a:t>Indinavir</a:t>
            </a:r>
            <a:r>
              <a:rPr lang="en-GB" dirty="0"/>
              <a:t> should be taken with plenty of water to prevent kidney stones.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Treatment Regimes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The gold standard of ART is HAART (Highly Active Anti-Retroviral Therapy) which is a combination of three or more antiretroviral drugs in the treatment of HIV infection. </a:t>
            </a:r>
          </a:p>
          <a:p>
            <a:r>
              <a:rPr lang="en-GB" sz="3200" dirty="0"/>
              <a:t>The drugs are classified based on their modes of action on the HIV reproductive cycle.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br>
              <a:rPr lang="en-GB" b="1" dirty="0"/>
            </a:br>
            <a:br>
              <a:rPr lang="en-US" dirty="0"/>
            </a:br>
            <a:r>
              <a:rPr lang="en-US" sz="6000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0060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Recommended First Line ART Regimens in Kenya </a:t>
            </a:r>
          </a:p>
          <a:p>
            <a:r>
              <a:rPr lang="en-US" dirty="0"/>
              <a:t>TDF + 3TC + DTG is the preferred recommended first-line regimen for all new cases above 15 years and more than 35kgs</a:t>
            </a:r>
          </a:p>
          <a:p>
            <a:r>
              <a:rPr lang="en-US" dirty="0"/>
              <a:t>Alternative first line TDF + 3TC + EFV can be used.</a:t>
            </a:r>
          </a:p>
          <a:p>
            <a:r>
              <a:rPr lang="en-US" dirty="0"/>
              <a:t>DTG is not recommended in  Adolescent girls and women of child bearing age. contraindications or other reasons the following can be used as alternatives in patients starting ART </a:t>
            </a:r>
          </a:p>
          <a:p>
            <a:r>
              <a:rPr lang="en-US" dirty="0"/>
              <a:t>Female HIV of childbearing potential TDF</a:t>
            </a:r>
            <a:br>
              <a:rPr lang="en-US" dirty="0"/>
            </a:br>
            <a:r>
              <a:rPr lang="en-US" dirty="0"/>
              <a:t>+3TC+ATV/r preferred first line</a:t>
            </a:r>
          </a:p>
          <a:p>
            <a:r>
              <a:rPr lang="en-US" dirty="0"/>
              <a:t>Birth-4 weeks AZT+3TC+NVP</a:t>
            </a:r>
          </a:p>
          <a:p>
            <a:r>
              <a:rPr lang="en-US" dirty="0"/>
              <a:t>4wks-3years ABC+3TC+LPV/r</a:t>
            </a:r>
          </a:p>
          <a:p>
            <a:r>
              <a:rPr lang="en-US" dirty="0"/>
              <a:t>3-14yrs ABC+3TC+EFV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br>
              <a:rPr lang="en-GB" b="1" dirty="0"/>
            </a:br>
            <a:br>
              <a:rPr lang="en-US" dirty="0"/>
            </a:br>
            <a:r>
              <a:rPr lang="en-US" sz="6000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0060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Recommended second Line ART Regimens in Kenya </a:t>
            </a:r>
          </a:p>
          <a:p>
            <a:r>
              <a:rPr lang="en-US" dirty="0"/>
              <a:t>TDF + 3TC + ATV/r is the preferred recommended second-line regimen for all cases above 15 years and more than 35kgs</a:t>
            </a:r>
          </a:p>
          <a:p>
            <a:r>
              <a:rPr lang="en-US" dirty="0"/>
              <a:t>Alternative second line AZT + 3TC + ATV/r can be used.</a:t>
            </a:r>
          </a:p>
          <a:p>
            <a:r>
              <a:rPr lang="en-US" dirty="0"/>
              <a:t>Female HIV of childbearing potential TDF (or AZT)</a:t>
            </a:r>
            <a:br>
              <a:rPr lang="en-US" dirty="0"/>
            </a:br>
            <a:r>
              <a:rPr lang="en-US" dirty="0"/>
              <a:t>+3TC+ATV/r preferred second line</a:t>
            </a:r>
          </a:p>
          <a:p>
            <a:r>
              <a:rPr lang="en-US" dirty="0"/>
              <a:t>Birth-4 weeks AZT+3TC+LPV/r</a:t>
            </a:r>
          </a:p>
          <a:p>
            <a:r>
              <a:rPr lang="en-US" dirty="0"/>
              <a:t>4wks-3years ABC+3TC+LPV/r</a:t>
            </a:r>
          </a:p>
          <a:p>
            <a:r>
              <a:rPr lang="en-US" dirty="0"/>
              <a:t>3-14yrs ABC+3TC+LPV/r or AZT+3TC+LPV/r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827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Appropriate ART Regimens in Special Populations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There are four special categories of people we will consider when determining the drug regimen for a patient who needs to start ART. </a:t>
            </a:r>
          </a:p>
          <a:p>
            <a:r>
              <a:rPr lang="en-US" dirty="0"/>
              <a:t>They are: </a:t>
            </a:r>
          </a:p>
          <a:p>
            <a:pPr>
              <a:buNone/>
            </a:pPr>
            <a:r>
              <a:rPr lang="en-US" dirty="0"/>
              <a:t>i.Women with a previous exposure to NVP as part of PMTCT </a:t>
            </a:r>
          </a:p>
          <a:p>
            <a:pPr>
              <a:buNone/>
            </a:pPr>
            <a:r>
              <a:rPr lang="en-US" dirty="0"/>
              <a:t>ii. Patients with TB </a:t>
            </a:r>
          </a:p>
          <a:p>
            <a:pPr>
              <a:buNone/>
            </a:pPr>
            <a:r>
              <a:rPr lang="en-US" dirty="0"/>
              <a:t>iii. Patients with Hepatitis B </a:t>
            </a:r>
          </a:p>
          <a:p>
            <a:pPr>
              <a:buNone/>
            </a:pPr>
            <a:r>
              <a:rPr lang="en-US" dirty="0"/>
              <a:t>iv. Patients with renal disease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PEP </a:t>
            </a:r>
            <a:endParaRPr lang="cs-CZ" dirty="0"/>
          </a:p>
          <a:p>
            <a:r>
              <a:rPr lang="en-US" dirty="0"/>
              <a:t>0-14yrs or less than 35kgs ABC+3TC+ATV/r</a:t>
            </a:r>
          </a:p>
          <a:p>
            <a:r>
              <a:rPr lang="en-US" dirty="0"/>
              <a:t>Above 15 </a:t>
            </a:r>
            <a:r>
              <a:rPr lang="en-US" dirty="0" err="1"/>
              <a:t>yrs</a:t>
            </a:r>
            <a:r>
              <a:rPr lang="en-US" dirty="0"/>
              <a:t> and 35 </a:t>
            </a:r>
            <a:r>
              <a:rPr lang="en-US" dirty="0" err="1"/>
              <a:t>kgs</a:t>
            </a:r>
            <a:r>
              <a:rPr lang="en-US" dirty="0"/>
              <a:t>  TDF+3TC+DTG</a:t>
            </a:r>
          </a:p>
          <a:p>
            <a:r>
              <a:rPr lang="en-US" dirty="0"/>
              <a:t> For women and adolescent girls TDF+3TC+ATV/r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PREP</a:t>
            </a:r>
          </a:p>
          <a:p>
            <a:r>
              <a:rPr lang="en-US"/>
              <a:t>TDF+FTC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0524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Read on side effects of individual Drugs</a:t>
            </a:r>
          </a:p>
          <a:p>
            <a:r>
              <a:rPr lang="cs-CZ" dirty="0"/>
              <a:t>MORE DETAILS ON KENYA ARV GUIDELINES </a:t>
            </a:r>
            <a:r>
              <a:rPr lang="en-US" dirty="0"/>
              <a:t>2018 EDITION or latest Edition.</a:t>
            </a:r>
          </a:p>
          <a:p>
            <a:r>
              <a:rPr lang="en-US" dirty="0"/>
              <a:t>Attached</a:t>
            </a:r>
          </a:p>
        </p:txBody>
      </p:sp>
    </p:spTree>
    <p:extLst>
      <p:ext uri="{BB962C8B-B14F-4D97-AF65-F5344CB8AC3E}">
        <p14:creationId xmlns:p14="http://schemas.microsoft.com/office/powerpoint/2010/main" val="861098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66B9-A017-46E2-BA8D-3E78DF9F3DD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Nmtc series  Mocha Clifford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BA2C-CBD0-456D-92DE-D7038B3C3ED0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HIV-1 is more aggressive and more easily transmitted and is also the most widely distributed HIV strain. It accounts for the bulk of HIV infection. </a:t>
            </a:r>
          </a:p>
          <a:p>
            <a:r>
              <a:rPr lang="en-US" dirty="0"/>
              <a:t>HIV-2 is less transmittable and has a somewhat restricted distribution with most HIV-2 infections being found in certain countries in West Africa. </a:t>
            </a:r>
          </a:p>
          <a:p>
            <a:r>
              <a:rPr lang="en-US" dirty="0"/>
              <a:t>However, pockets of HIV-2 infection are also found in other parts of the world including Kenya. </a:t>
            </a:r>
          </a:p>
          <a:p>
            <a:r>
              <a:rPr lang="en-US" dirty="0"/>
              <a:t>The human immunodeficiency virus mentioned above belongs to a larger group of viruses in the family retroviruses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HIV 1 has four sub- types namely M, N, O and P while type 2 has seven namely A-G. </a:t>
            </a:r>
          </a:p>
          <a:p>
            <a:r>
              <a:rPr lang="en-US" dirty="0"/>
              <a:t>The Group M (Major) viruses are the most common viruses in circulation. </a:t>
            </a:r>
          </a:p>
          <a:p>
            <a:r>
              <a:rPr lang="en-US" dirty="0"/>
              <a:t>Group N (New viruses) are common in West Africa while Group O (outlier) viruses are HIV-1 viruses circulating in Cameroon. </a:t>
            </a:r>
          </a:p>
          <a:p>
            <a:r>
              <a:rPr lang="en-US" dirty="0"/>
              <a:t>Group P viruses are the latest strain of viruses to be discovered. The HIV-2 ranges from sub-types A through 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Modes of Transmission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occurs mainly: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Through unprotected sexual contact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Vertically from mother to child either, in-</a:t>
            </a:r>
            <a:r>
              <a:rPr lang="en-US" dirty="0" err="1"/>
              <a:t>utero</a:t>
            </a:r>
            <a:r>
              <a:rPr lang="en-US" dirty="0"/>
              <a:t>, during delivery or through breast milk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Exposure to infected blood and blood products during transfusion or needle sticks injection.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en-GB" b="1" dirty="0"/>
            </a:br>
            <a:r>
              <a:rPr lang="en-GB" b="1" dirty="0"/>
              <a:t>Vital structure and function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mature retrovirus particles are spherical with a diameter of 80 – 100 nm. </a:t>
            </a:r>
          </a:p>
          <a:p>
            <a:r>
              <a:rPr lang="en-GB" dirty="0"/>
              <a:t>The particles have an </a:t>
            </a:r>
            <a:r>
              <a:rPr lang="en-GB" b="1" dirty="0"/>
              <a:t>outer lipid </a:t>
            </a:r>
            <a:r>
              <a:rPr lang="en-GB" b="1" dirty="0" err="1"/>
              <a:t>bilayer</a:t>
            </a:r>
            <a:r>
              <a:rPr lang="en-GB" dirty="0"/>
              <a:t> that is host in origin. It has the </a:t>
            </a:r>
            <a:r>
              <a:rPr lang="en-GB" b="1" dirty="0"/>
              <a:t>surface glycoprotein </a:t>
            </a:r>
            <a:r>
              <a:rPr lang="en-GB" dirty="0"/>
              <a:t>and a </a:t>
            </a:r>
            <a:r>
              <a:rPr lang="en-GB" b="1" dirty="0" err="1"/>
              <a:t>transmembrane</a:t>
            </a:r>
            <a:r>
              <a:rPr lang="en-GB" b="1" dirty="0"/>
              <a:t> protein</a:t>
            </a:r>
            <a:r>
              <a:rPr lang="en-GB" dirty="0"/>
              <a:t>. </a:t>
            </a:r>
          </a:p>
          <a:p>
            <a:r>
              <a:rPr lang="en-GB" dirty="0"/>
              <a:t>The viral core is conical in shape and made of </a:t>
            </a:r>
            <a:r>
              <a:rPr lang="en-GB" b="1" dirty="0"/>
              <a:t>p24 </a:t>
            </a:r>
            <a:r>
              <a:rPr lang="en-GB" b="1" dirty="0" err="1"/>
              <a:t>capsid</a:t>
            </a:r>
            <a:r>
              <a:rPr lang="en-GB" b="1" dirty="0"/>
              <a:t> proteins</a:t>
            </a:r>
            <a:r>
              <a:rPr lang="en-GB" dirty="0"/>
              <a:t>. The viral particle (</a:t>
            </a:r>
            <a:r>
              <a:rPr lang="en-GB" b="1" dirty="0" err="1"/>
              <a:t>virions</a:t>
            </a:r>
            <a:r>
              <a:rPr lang="en-GB" dirty="0"/>
              <a:t>) contains two identical pieces of </a:t>
            </a:r>
            <a:r>
              <a:rPr lang="en-GB" b="1" dirty="0"/>
              <a:t>viral RNA</a:t>
            </a:r>
            <a:r>
              <a:rPr lang="en-GB" dirty="0"/>
              <a:t>. </a:t>
            </a:r>
          </a:p>
          <a:p>
            <a:r>
              <a:rPr lang="en-GB" dirty="0"/>
              <a:t>Viral enzymes located within the </a:t>
            </a:r>
            <a:r>
              <a:rPr lang="en-GB" dirty="0" err="1"/>
              <a:t>virions</a:t>
            </a:r>
            <a:r>
              <a:rPr lang="en-GB" dirty="0"/>
              <a:t> include </a:t>
            </a:r>
            <a:r>
              <a:rPr lang="en-GB" b="1" dirty="0"/>
              <a:t>reverse transcriptase</a:t>
            </a:r>
            <a:r>
              <a:rPr lang="en-GB" dirty="0"/>
              <a:t>, </a:t>
            </a:r>
            <a:r>
              <a:rPr lang="en-GB" b="1" dirty="0"/>
              <a:t>protease</a:t>
            </a:r>
            <a:r>
              <a:rPr lang="en-GB" dirty="0"/>
              <a:t> and </a:t>
            </a:r>
            <a:r>
              <a:rPr lang="en-GB" b="1" dirty="0" err="1"/>
              <a:t>integrase</a:t>
            </a:r>
            <a:r>
              <a:rPr lang="en-GB" dirty="0"/>
              <a:t>. The </a:t>
            </a:r>
            <a:r>
              <a:rPr lang="en-GB" b="1" dirty="0"/>
              <a:t>matrix protein </a:t>
            </a:r>
            <a:r>
              <a:rPr lang="en-GB" dirty="0"/>
              <a:t>is located between the core and the outer lipid layer.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en-GB" b="1" dirty="0"/>
            </a:br>
            <a:r>
              <a:rPr lang="en-GB" b="1" dirty="0"/>
              <a:t>Life cycle</a:t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C1BA-A069-4D2D-8BC6-17999EA2EC87}" type="datetime1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740D63-21B7-46EB-8ECD-B089C71676D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/>
              <a:t>The life cycle of HIV is divided into a number of steps namely: -</a:t>
            </a:r>
            <a:endParaRPr lang="en-US" sz="3200" dirty="0"/>
          </a:p>
          <a:p>
            <a:pPr lvl="1"/>
            <a:r>
              <a:rPr lang="en-GB" sz="2800" dirty="0"/>
              <a:t>Binding</a:t>
            </a:r>
            <a:endParaRPr lang="en-US" sz="2800" dirty="0"/>
          </a:p>
          <a:p>
            <a:pPr lvl="1"/>
            <a:r>
              <a:rPr lang="en-GB" sz="2800" dirty="0"/>
              <a:t>Fusion</a:t>
            </a:r>
            <a:endParaRPr lang="en-US" sz="2800" dirty="0"/>
          </a:p>
          <a:p>
            <a:pPr lvl="1"/>
            <a:r>
              <a:rPr lang="en-GB" sz="2800" dirty="0"/>
              <a:t>Virus entry</a:t>
            </a:r>
            <a:endParaRPr lang="en-US" sz="2800" dirty="0"/>
          </a:p>
          <a:p>
            <a:pPr lvl="1"/>
            <a:r>
              <a:rPr lang="en-GB" sz="2800" dirty="0"/>
              <a:t>Reverse Transcription</a:t>
            </a:r>
            <a:endParaRPr lang="en-US" sz="2800" dirty="0"/>
          </a:p>
          <a:p>
            <a:pPr lvl="1"/>
            <a:r>
              <a:rPr lang="en-GB" sz="2800" dirty="0"/>
              <a:t>Integration</a:t>
            </a:r>
            <a:endParaRPr lang="en-US" sz="2800" dirty="0"/>
          </a:p>
          <a:p>
            <a:pPr lvl="1"/>
            <a:r>
              <a:rPr lang="en-GB" sz="2800" dirty="0"/>
              <a:t>Assembly </a:t>
            </a:r>
            <a:endParaRPr lang="en-US" sz="2800" dirty="0"/>
          </a:p>
          <a:p>
            <a:pPr lvl="1"/>
            <a:r>
              <a:rPr lang="en-GB" sz="2800" dirty="0"/>
              <a:t>Budding</a:t>
            </a:r>
            <a:endParaRPr lang="en-US" sz="2800" dirty="0"/>
          </a:p>
          <a:p>
            <a:pPr lvl="1"/>
            <a:r>
              <a:rPr lang="en-GB" sz="2800" dirty="0"/>
              <a:t>Maturation 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1057</TotalTime>
  <Words>2160</Words>
  <Application>Microsoft Office PowerPoint</Application>
  <PresentationFormat>On-screen Show (4:3)</PresentationFormat>
  <Paragraphs>420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Median</vt:lpstr>
      <vt:lpstr> ANTIRETROVIRAL DRUGS- ARVs </vt:lpstr>
      <vt:lpstr>Outcomes</vt:lpstr>
      <vt:lpstr>ANTI RETROVIRUS DRUGS</vt:lpstr>
      <vt:lpstr>Intro.</vt:lpstr>
      <vt:lpstr>Cont.</vt:lpstr>
      <vt:lpstr>Cont.</vt:lpstr>
      <vt:lpstr> Modes of Transmission  </vt:lpstr>
      <vt:lpstr> Vital structure and function </vt:lpstr>
      <vt:lpstr> Life cycle </vt:lpstr>
      <vt:lpstr>Diagram.</vt:lpstr>
      <vt:lpstr>Cont.</vt:lpstr>
      <vt:lpstr>WHO Stage 1</vt:lpstr>
      <vt:lpstr>WHO Stage 2 (Mild illnesses)</vt:lpstr>
      <vt:lpstr>WHO Stage 3 (moderately severe illnesses)</vt:lpstr>
      <vt:lpstr>WHO Stage 4 (AIDS, severe illnesses)</vt:lpstr>
      <vt:lpstr>WHO stage 4 (continued)</vt:lpstr>
      <vt:lpstr>Sites of action of Arvs.</vt:lpstr>
      <vt:lpstr> Diagnosis of Hiv  </vt:lpstr>
      <vt:lpstr>Cont.</vt:lpstr>
      <vt:lpstr>  Classification of antiretroviral (ARVs) </vt:lpstr>
      <vt:lpstr> Reverse transcriptase inhibitors (RTIs) </vt:lpstr>
      <vt:lpstr>Cont.</vt:lpstr>
      <vt:lpstr>Cont.</vt:lpstr>
      <vt:lpstr>Cont.</vt:lpstr>
      <vt:lpstr>Cont.</vt:lpstr>
      <vt:lpstr>Side effects </vt:lpstr>
      <vt:lpstr> Cont. </vt:lpstr>
      <vt:lpstr>Cont.</vt:lpstr>
      <vt:lpstr> 3. Protease inhibitors (PIs) </vt:lpstr>
      <vt:lpstr>Cont.</vt:lpstr>
      <vt:lpstr>Examples.</vt:lpstr>
      <vt:lpstr>Cont.</vt:lpstr>
      <vt:lpstr>Cont.</vt:lpstr>
      <vt:lpstr> Other Classes of ARV Drugs  </vt:lpstr>
      <vt:lpstr>Integrase inhibitor</vt:lpstr>
      <vt:lpstr>Integrase Inhibitors</vt:lpstr>
      <vt:lpstr>Entry (fusion) inhibitor</vt:lpstr>
      <vt:lpstr>Entry/Fusion Inhibitors</vt:lpstr>
      <vt:lpstr>Side effects</vt:lpstr>
      <vt:lpstr>Cont.</vt:lpstr>
      <vt:lpstr>Treatment Regimes</vt:lpstr>
      <vt:lpstr>  Cont.</vt:lpstr>
      <vt:lpstr>  Cont.</vt:lpstr>
      <vt:lpstr>Appropriate ART Regimens in Special Populations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ANTIRETROVIRAL DRUGS- ARVs</dc:title>
  <dc:creator>cliff</dc:creator>
  <cp:lastModifiedBy>Unknown User</cp:lastModifiedBy>
  <cp:revision>42</cp:revision>
  <dcterms:created xsi:type="dcterms:W3CDTF">2016-04-15T17:43:17Z</dcterms:created>
  <dcterms:modified xsi:type="dcterms:W3CDTF">2021-06-09T06:01:47Z</dcterms:modified>
</cp:coreProperties>
</file>