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89" r:id="rId4"/>
    <p:sldId id="290" r:id="rId5"/>
    <p:sldId id="291" r:id="rId6"/>
    <p:sldId id="260" r:id="rId7"/>
    <p:sldId id="261" r:id="rId8"/>
    <p:sldId id="262" r:id="rId9"/>
    <p:sldId id="264" r:id="rId10"/>
    <p:sldId id="265" r:id="rId11"/>
    <p:sldId id="266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8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14" autoAdjust="0"/>
  </p:normalViewPr>
  <p:slideViewPr>
    <p:cSldViewPr snapToGrid="0"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06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6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2021/10/24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 idx="4294967295"/>
          </p:nvPr>
        </p:nvSpPr>
        <p:spPr>
          <a:xfrm>
            <a:off x="1393371" y="551543"/>
            <a:ext cx="6574972" cy="4180114"/>
          </a:xfrm>
        </p:spPr>
        <p:txBody>
          <a:bodyPr>
            <a:normAutofit fontScale="90000"/>
          </a:bodyPr>
          <a:lstStyle/>
          <a:p>
            <a:r>
              <a:rPr lang="en-US" altLang="zh-CN" sz="4400" b="1" dirty="0" smtClean="0"/>
              <a:t> 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4400" b="1" dirty="0" smtClean="0"/>
              <a:t/>
            </a:r>
            <a:br>
              <a:rPr lang="en-US" altLang="zh-CN" sz="4400" b="1" dirty="0" smtClean="0"/>
            </a:br>
            <a:r>
              <a:rPr lang="en-US" altLang="zh-CN" sz="4400" b="1" dirty="0" smtClean="0"/>
              <a:t>     </a:t>
            </a:r>
            <a:r>
              <a:rPr lang="en-US" altLang="zh-CN" sz="2800" b="1" dirty="0" smtClean="0"/>
              <a:t>UNIVERSITY OF EASTERN AFRICA BARATON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</a:t>
            </a:r>
            <a:r>
              <a:rPr lang="en-US" altLang="zh-CN" sz="2800" b="1" dirty="0" smtClean="0"/>
              <a:t>SCHOOL </a:t>
            </a:r>
            <a:r>
              <a:rPr lang="en-US" altLang="zh-CN" sz="2800" b="1" dirty="0"/>
              <a:t>OF </a:t>
            </a:r>
            <a:r>
              <a:rPr lang="en-US" altLang="zh-CN" sz="2800" b="1" dirty="0" smtClean="0"/>
              <a:t>NURSING</a:t>
            </a:r>
            <a:br>
              <a:rPr lang="en-US" altLang="zh-CN" sz="2800" b="1" dirty="0" smtClean="0"/>
            </a:b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2800" b="1" dirty="0" smtClean="0"/>
              <a:t>                        ASEPTIC  TECHNIQUE </a:t>
            </a:r>
            <a:br>
              <a:rPr lang="en-US" altLang="zh-CN" sz="2800" b="1" dirty="0" smtClean="0"/>
            </a:br>
            <a:r>
              <a:rPr lang="en-US" altLang="zh-CN" sz="2800" b="1" dirty="0"/>
              <a:t> </a:t>
            </a:r>
            <a:r>
              <a:rPr lang="en-US" altLang="zh-CN" sz="2800" b="1" dirty="0" smtClean="0"/>
              <a:t>                                        By </a:t>
            </a:r>
            <a:br>
              <a:rPr lang="en-US" altLang="zh-CN" sz="2800" b="1" dirty="0" smtClean="0"/>
            </a:br>
            <a:r>
              <a:rPr lang="en-US" altLang="zh-CN" sz="2800" b="1" dirty="0"/>
              <a:t> </a:t>
            </a:r>
            <a:r>
              <a:rPr lang="en-US" altLang="zh-CN" sz="2800" b="1" dirty="0" smtClean="0"/>
              <a:t>                          </a:t>
            </a:r>
            <a:r>
              <a:rPr lang="en-US" altLang="zh-CN" sz="2400" b="1" dirty="0" smtClean="0"/>
              <a:t>Ms</a:t>
            </a:r>
            <a:r>
              <a:rPr lang="en-US" altLang="zh-CN" sz="4000" b="1" dirty="0"/>
              <a:t>. </a:t>
            </a:r>
            <a:r>
              <a:rPr lang="en-US" altLang="zh-CN" sz="2800" b="1" dirty="0" smtClean="0"/>
              <a:t>Loice  </a:t>
            </a:r>
            <a:r>
              <a:rPr lang="en-US" altLang="zh-CN" sz="2800" b="1" dirty="0"/>
              <a:t>Mosomi</a:t>
            </a:r>
            <a:br>
              <a:rPr lang="en-US" altLang="zh-CN" sz="2800" b="1" dirty="0"/>
            </a:br>
            <a:endParaRPr lang="en-US" altLang="zh-CN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Methods of sterilization A-Physical methods</a:t>
            </a:r>
            <a:r>
              <a:rPr lang="en-GB" sz="3600" dirty="0"/>
              <a:t>: </a:t>
            </a:r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</a:t>
            </a:r>
            <a:r>
              <a:rPr lang="en-US" altLang="en-GB" dirty="0"/>
              <a:t>.)</a:t>
            </a:r>
            <a:r>
              <a:rPr lang="en-GB" dirty="0"/>
              <a:t> </a:t>
            </a:r>
            <a:r>
              <a:rPr lang="en-GB" sz="2400" b="1" dirty="0"/>
              <a:t>Dry heat</a:t>
            </a:r>
            <a:r>
              <a:rPr lang="en-GB" dirty="0"/>
              <a:t>: i-hot air oven glassware ii-flaming inoculation loop &amp;needle</a:t>
            </a:r>
          </a:p>
          <a:p>
            <a:pPr marL="0" indent="0">
              <a:buNone/>
            </a:pPr>
            <a:r>
              <a:rPr lang="en-US" altLang="en-GB" dirty="0"/>
              <a:t>2.)</a:t>
            </a:r>
            <a:r>
              <a:rPr lang="en-US" altLang="en-GB" sz="2400" b="1" dirty="0"/>
              <a:t>M</a:t>
            </a:r>
            <a:r>
              <a:rPr lang="en-GB" sz="2400" b="1" dirty="0" err="1"/>
              <a:t>oist</a:t>
            </a:r>
            <a:r>
              <a:rPr lang="en-GB" sz="2400" b="1" dirty="0"/>
              <a:t> heat(steam under high pressure)</a:t>
            </a:r>
            <a:r>
              <a:rPr lang="en-GB" b="1" dirty="0"/>
              <a:t>: </a:t>
            </a:r>
            <a:r>
              <a:rPr lang="en-GB" dirty="0"/>
              <a:t>autoclave culture media
</a:t>
            </a:r>
            <a:r>
              <a:rPr lang="en-US" altLang="en-GB" dirty="0"/>
              <a:t>3</a:t>
            </a:r>
            <a:r>
              <a:rPr lang="en-US" altLang="en-GB" sz="2400" dirty="0"/>
              <a:t>.) </a:t>
            </a:r>
            <a:r>
              <a:rPr lang="en-US" altLang="en-GB" sz="2400" b="1" dirty="0"/>
              <a:t>F</a:t>
            </a:r>
            <a:r>
              <a:rPr lang="en-GB" sz="2400" b="1" dirty="0" err="1"/>
              <a:t>ilteration</a:t>
            </a:r>
            <a:r>
              <a:rPr lang="en-GB" dirty="0"/>
              <a:t>: used for heat sensitive liquids like, antibiotic solutions and sera. </a:t>
            </a:r>
          </a:p>
          <a:p>
            <a:pPr marL="0" indent="0">
              <a:buNone/>
            </a:pPr>
            <a:r>
              <a:rPr lang="en-US" altLang="en-GB" dirty="0"/>
              <a:t>4.) </a:t>
            </a:r>
            <a:r>
              <a:rPr lang="en-US" altLang="en-GB" sz="2400" b="1" dirty="0"/>
              <a:t>R</a:t>
            </a:r>
            <a:r>
              <a:rPr lang="en-GB" sz="2400" b="1" dirty="0" err="1"/>
              <a:t>adiation</a:t>
            </a:r>
            <a:r>
              <a:rPr lang="en-GB" dirty="0"/>
              <a:t>: used for enclosed area such as inoculation room and virus labs.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B-Chemical methods</a:t>
            </a:r>
            <a:r>
              <a:rPr lang="en-GB" dirty="0" smtClean="0"/>
              <a:t>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1048587" name="Content Placeholder 1048586"/>
          <p:cNvSpPr>
            <a:spLocks noGrp="1"/>
          </p:cNvSpPr>
          <p:nvPr>
            <p:ph idx="4294967295"/>
          </p:nvPr>
        </p:nvSpPr>
        <p:spPr>
          <a:xfrm>
            <a:off x="0" y="1211263"/>
            <a:ext cx="7886700" cy="4965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GB" dirty="0"/>
              <a:t>1.) </a:t>
            </a:r>
            <a:r>
              <a:rPr lang="en-GB" dirty="0"/>
              <a:t>Alcohols surfaces, skin </a:t>
            </a:r>
            <a:r>
              <a:rPr lang="en-GB" dirty="0" err="1"/>
              <a:t>eg</a:t>
            </a:r>
            <a:r>
              <a:rPr lang="en-GB" dirty="0"/>
              <a:t>. ethyl alcohol 70% </a:t>
            </a:r>
            <a:r>
              <a:rPr lang="en-US" altLang="en-GB" dirty="0"/>
              <a:t>Conc.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2.aldehydes</a:t>
            </a:r>
            <a:r>
              <a:rPr lang="en-GB" dirty="0"/>
              <a:t>: </a:t>
            </a:r>
            <a:r>
              <a:rPr lang="en-GB" dirty="0" err="1"/>
              <a:t>eg</a:t>
            </a:r>
            <a:r>
              <a:rPr lang="en-GB" dirty="0"/>
              <a:t>. formaldehyde equipment such as centrifuge.</a:t>
            </a:r>
          </a:p>
          <a:p>
            <a:pPr marL="0" indent="0">
              <a:buNone/>
            </a:pPr>
            <a:r>
              <a:rPr lang="en-US" altLang="en-GB" dirty="0" smtClean="0"/>
              <a:t>3</a:t>
            </a:r>
            <a:r>
              <a:rPr lang="en-US" altLang="en-GB" dirty="0"/>
              <a:t>.) </a:t>
            </a:r>
            <a:r>
              <a:rPr lang="en-GB" dirty="0" err="1"/>
              <a:t>Phenolics</a:t>
            </a:r>
            <a:r>
              <a:rPr lang="en-GB" dirty="0"/>
              <a:t> floors, walls and benches. </a:t>
            </a:r>
            <a:r>
              <a:rPr lang="en-GB" dirty="0" err="1"/>
              <a:t>eg</a:t>
            </a:r>
            <a:r>
              <a:rPr lang="en-GB" dirty="0"/>
              <a:t>. Phenols(</a:t>
            </a:r>
            <a:r>
              <a:rPr lang="en-GB" dirty="0" err="1"/>
              <a:t>chloroxylenol</a:t>
            </a:r>
            <a:r>
              <a:rPr lang="en-GB" dirty="0"/>
              <a:t>)
</a:t>
            </a:r>
            <a:r>
              <a:rPr lang="en-GB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892" y="321974"/>
            <a:ext cx="7886700" cy="1289112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Example of a typical transfer As an example, these are the steps required for good sterile technique in transferring bacteria from one capped test tube to </a:t>
            </a:r>
            <a:r>
              <a:rPr lang="en-GB" sz="2800" b="1" dirty="0" smtClean="0"/>
              <a:t>another:</a:t>
            </a:r>
            <a:endParaRPr lang="en-US" sz="2800" b="1" dirty="0"/>
          </a:p>
        </p:txBody>
      </p:sp>
      <p:sp>
        <p:nvSpPr>
          <p:cNvPr id="1048619" name="Content Placeholder 1048618"/>
          <p:cNvSpPr>
            <a:spLocks noGrp="1"/>
          </p:cNvSpPr>
          <p:nvPr>
            <p:ph idx="4294967295"/>
          </p:nvPr>
        </p:nvSpPr>
        <p:spPr>
          <a:xfrm>
            <a:off x="290286" y="2032000"/>
            <a:ext cx="8606971" cy="465908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200" dirty="0"/>
              <a:t> 1. </a:t>
            </a:r>
            <a:r>
              <a:rPr lang="en-GB" sz="11200" dirty="0">
                <a:cs typeface="Calibri Light" pitchFamily="34" charset="0"/>
              </a:rPr>
              <a:t>Flame the inoculating loop. </a:t>
            </a:r>
            <a:endParaRPr lang="en-GB" sz="11200" dirty="0" smtClean="0">
              <a:cs typeface="Calibri Light" pitchFamily="34" charset="0"/>
            </a:endParaRP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2</a:t>
            </a:r>
            <a:r>
              <a:rPr lang="en-GB" sz="11200" dirty="0">
                <a:cs typeface="Calibri Light" pitchFamily="34" charset="0"/>
              </a:rPr>
              <a:t>. Flame the mouth of the tube while holding the cap</a:t>
            </a:r>
            <a:r>
              <a:rPr lang="en-GB" sz="11200" dirty="0" smtClean="0">
                <a:cs typeface="Calibri Light" pitchFamily="34" charset="0"/>
              </a:rPr>
              <a:t>.</a:t>
            </a: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 </a:t>
            </a:r>
            <a:r>
              <a:rPr lang="en-GB" sz="11200" dirty="0">
                <a:cs typeface="Calibri Light" pitchFamily="34" charset="0"/>
              </a:rPr>
              <a:t>3. Remove some bacteria with the loop</a:t>
            </a:r>
            <a:r>
              <a:rPr lang="en-GB" sz="11200" dirty="0" smtClean="0">
                <a:cs typeface="Calibri Light" pitchFamily="34" charset="0"/>
              </a:rPr>
              <a:t>.</a:t>
            </a: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4</a:t>
            </a:r>
            <a:r>
              <a:rPr lang="en-GB" sz="11200" dirty="0">
                <a:cs typeface="Calibri Light" pitchFamily="34" charset="0"/>
              </a:rPr>
              <a:t>. Flame the mouth of the tube and replace the cap. </a:t>
            </a:r>
            <a:endParaRPr lang="en-GB" sz="11200" dirty="0" smtClean="0">
              <a:cs typeface="Calibri Light" pitchFamily="34" charset="0"/>
            </a:endParaRP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5</a:t>
            </a:r>
            <a:r>
              <a:rPr lang="en-GB" sz="11200" dirty="0">
                <a:cs typeface="Calibri Light" pitchFamily="34" charset="0"/>
              </a:rPr>
              <a:t>. Flame the mouth of the tube to which the bacteria are being transferred. </a:t>
            </a:r>
            <a:endParaRPr lang="en-GB" sz="11200" dirty="0" smtClean="0">
              <a:cs typeface="Calibri Light" pitchFamily="34" charset="0"/>
            </a:endParaRP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6</a:t>
            </a:r>
            <a:r>
              <a:rPr lang="en-GB" sz="11200" dirty="0">
                <a:cs typeface="Calibri Light" pitchFamily="34" charset="0"/>
              </a:rPr>
              <a:t>. Inoculate the tube with bacteria from the loop. </a:t>
            </a:r>
            <a:endParaRPr lang="en-GB" sz="11200" dirty="0" smtClean="0">
              <a:cs typeface="Calibri Light" pitchFamily="34" charset="0"/>
            </a:endParaRP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7</a:t>
            </a:r>
            <a:r>
              <a:rPr lang="en-GB" sz="11200" dirty="0">
                <a:cs typeface="Calibri Light" pitchFamily="34" charset="0"/>
              </a:rPr>
              <a:t>. Flame the mouth of the tube and replace the cap. </a:t>
            </a:r>
            <a:endParaRPr lang="en-GB" sz="11200" dirty="0" smtClean="0">
              <a:cs typeface="Calibri Light" pitchFamily="34" charset="0"/>
            </a:endParaRPr>
          </a:p>
          <a:p>
            <a:pPr marL="0" indent="0">
              <a:buNone/>
            </a:pPr>
            <a:r>
              <a:rPr lang="en-GB" sz="11200" dirty="0" smtClean="0">
                <a:cs typeface="Calibri Light" pitchFamily="34" charset="0"/>
              </a:rPr>
              <a:t>8</a:t>
            </a:r>
            <a:r>
              <a:rPr lang="en-GB" sz="11200" dirty="0">
                <a:cs typeface="Calibri Light" pitchFamily="34" charset="0"/>
              </a:rPr>
              <a:t>. Flame the inoculating loop</a:t>
            </a:r>
            <a:r>
              <a:rPr lang="en-GB" sz="7200" dirty="0">
                <a:cs typeface="Calibri Light" pitchFamily="34" charset="0"/>
              </a:rPr>
              <a:t>.</a:t>
            </a:r>
            <a:r>
              <a:rPr lang="en-GB" sz="7200" dirty="0"/>
              <a:t>
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04867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GB" dirty="0"/>
              <a:t/>
            </a:r>
            <a:br>
              <a:rPr lang="en-US" altLang="en-GB" dirty="0"/>
            </a:br>
            <a:r>
              <a:rPr lang="en-GB" sz="3600" b="1" dirty="0"/>
              <a:t>Why Aseptic Technique Is Important</a:t>
            </a:r>
            <a:r>
              <a:rPr lang="en-US" altLang="en-GB" dirty="0"/>
              <a:t>:</a:t>
            </a:r>
            <a:r>
              <a:rPr lang="en-GB" dirty="0"/>
              <a:t>
</a:t>
            </a:r>
          </a:p>
        </p:txBody>
      </p:sp>
      <p:sp>
        <p:nvSpPr>
          <p:cNvPr id="1048677" name="Content Placeholder 1048676"/>
          <p:cNvSpPr>
            <a:spLocks noGrp="1"/>
          </p:cNvSpPr>
          <p:nvPr>
            <p:ph idx="1"/>
          </p:nvPr>
        </p:nvSpPr>
        <p:spPr/>
        <p:txBody>
          <a:bodyPr>
            <a:normAutofit fontScale="92857"/>
          </a:bodyPr>
          <a:lstStyle/>
          <a:p>
            <a:r>
              <a:rPr lang="en-GB"/>
              <a:t>The biggest risk of many medical procedures is the chance for infection. On average, about 1 in 31 hospital patients has some kind of healthcare-associated infection on any given day.</a:t>
            </a:r>
          </a:p>
          <a:p>
            <a:r>
              <a:rPr lang="en-GB"/>
              <a:t> Your immune system is strong, but many procedures can carry germs into your body past your normal immune defenses. </a:t>
            </a:r>
          </a:p>
          <a:p>
            <a:r>
              <a:rPr lang="en-GB"/>
              <a:t>The simplest and safest way to prevent infection is to keep things as clean as possible.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Content Placeholder 1048678"/>
          <p:cNvSpPr>
            <a:spLocks noGrp="1"/>
          </p:cNvSpPr>
          <p:nvPr>
            <p:ph idx="4294967295"/>
          </p:nvPr>
        </p:nvSpPr>
        <p:spPr>
          <a:xfrm>
            <a:off x="0" y="1825625"/>
            <a:ext cx="7886700" cy="4351338"/>
          </a:xfrm>
        </p:spPr>
        <p:txBody>
          <a:bodyPr/>
          <a:lstStyle/>
          <a:p>
            <a:r>
              <a:rPr lang="en-GB" dirty="0"/>
              <a:t>It’s designed to keep dangerous bacteria and other microorganisms out of wounds and protect you from infections when you’re recovering.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Without these techniques, everything from surgery to simple IV lines would be much more dangerous.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048679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0874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When Aseptic Technique Is Used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81" name="Content Placeholder 1048680"/>
          <p:cNvSpPr>
            <a:spLocks noGrp="1"/>
          </p:cNvSpPr>
          <p:nvPr>
            <p:ph idx="1"/>
          </p:nvPr>
        </p:nvSpPr>
        <p:spPr>
          <a:xfrm>
            <a:off x="628650" y="1248229"/>
            <a:ext cx="7886700" cy="4928734"/>
          </a:xfrm>
        </p:spPr>
        <p:txBody>
          <a:bodyPr>
            <a:normAutofit fontScale="94286" lnSpcReduction="10000"/>
          </a:bodyPr>
          <a:lstStyle/>
          <a:p>
            <a:r>
              <a:rPr lang="en-GB" dirty="0"/>
              <a:t>Aseptic techniques are used in most medical settings. They’re most important when a healthcare professional needs to put something into your body. 
Procedures that involve aseptic technique include</a:t>
            </a:r>
            <a:r>
              <a:rPr lang="en-GB" dirty="0" smtClean="0"/>
              <a:t>:</a:t>
            </a:r>
            <a:r>
              <a:rPr lang="en-GB" dirty="0"/>
              <a:t>
‌Inserting PICC lines
‌Performing dialysis
‌Inserting catheters
‌Running IVs
‌Inserting chest tubes
‌Performing surgeries
‌Dressing wounds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04868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3159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Elements of Aseptic Technique</a:t>
            </a:r>
            <a:r>
              <a:rPr lang="en-US" altLang="en-GB" sz="2800" b="1" dirty="0"/>
              <a:t>:</a:t>
            </a:r>
            <a:endParaRPr lang="en-GB" sz="2800" b="1" dirty="0"/>
          </a:p>
        </p:txBody>
      </p:sp>
      <p:sp>
        <p:nvSpPr>
          <p:cNvPr id="1048683" name="Content Placeholder 1048682"/>
          <p:cNvSpPr>
            <a:spLocks noGrp="1"/>
          </p:cNvSpPr>
          <p:nvPr>
            <p:ph idx="1"/>
          </p:nvPr>
        </p:nvSpPr>
        <p:spPr>
          <a:xfrm>
            <a:off x="628650" y="1161143"/>
            <a:ext cx="7886700" cy="5015820"/>
          </a:xfrm>
        </p:spPr>
        <p:txBody>
          <a:bodyPr>
            <a:normAutofit fontScale="79643" lnSpcReduction="20000"/>
          </a:bodyPr>
          <a:lstStyle/>
          <a:p>
            <a:pPr marL="0" indent="0">
              <a:buNone/>
            </a:pPr>
            <a:r>
              <a:rPr lang="en-US" altLang="en-GB" dirty="0"/>
              <a:t>1.) </a:t>
            </a:r>
            <a:r>
              <a:rPr lang="en-GB" b="1" dirty="0"/>
              <a:t>‌Barriers</a:t>
            </a:r>
            <a:r>
              <a:rPr lang="en-GB" dirty="0"/>
              <a:t>. A barrier is a physical, sterile object that prevents any germs on the healthcare professionals from getting on the patient. Masks, sterile gloves, and sterile gowns are all types of barriers.  
</a:t>
            </a:r>
            <a:r>
              <a:rPr lang="en-US" altLang="en-GB" dirty="0"/>
              <a:t>2.) </a:t>
            </a:r>
            <a:r>
              <a:rPr lang="en-GB" b="1" dirty="0"/>
              <a:t>‌Contact guidelines</a:t>
            </a:r>
            <a:r>
              <a:rPr lang="en-GB" dirty="0"/>
              <a:t>. Aseptic technique relies on keeping sterile objects guaranteed sterile. To do this, a sterile object that touches a non-sterile object is immediately considered non-sterile too. A scalpel that falls on the floor is non-sterile because the floor is non-sterile. 
</a:t>
            </a:r>
            <a:r>
              <a:rPr lang="en-US" altLang="en-GB" dirty="0"/>
              <a:t>3.)</a:t>
            </a:r>
            <a:r>
              <a:rPr lang="en-GB" b="1" dirty="0"/>
              <a:t>‌Tool and patient preparation</a:t>
            </a:r>
            <a:r>
              <a:rPr lang="en-GB" dirty="0"/>
              <a:t>. Anything used in aseptic technique needs to be sterile. That means that tools and equipment are sterilized with heat or alcohol before use unless they’re </a:t>
            </a:r>
            <a:r>
              <a:rPr lang="en-GB" dirty="0" smtClean="0"/>
              <a:t>pre packaged </a:t>
            </a:r>
            <a:r>
              <a:rPr lang="en-GB" dirty="0"/>
              <a:t>in sterile environments. Meanwhile, the patient’s skin should also be treated with antiseptic to remove any germs that are already present. 
</a:t>
            </a:r>
            <a:r>
              <a:rPr lang="en-US" altLang="en-GB" dirty="0"/>
              <a:t>4.) </a:t>
            </a:r>
            <a:r>
              <a:rPr lang="en-GB" b="1" dirty="0"/>
              <a:t>‌Environmental controls</a:t>
            </a:r>
            <a:r>
              <a:rPr lang="en-GB" dirty="0"/>
              <a:t>. Finally, controlling the local environment helps keep germs from floating into the area. This is known as creating an “aseptic field,” and it can be as small as a tray of tools or as large as an operating </a:t>
            </a:r>
            <a:r>
              <a:rPr lang="en-GB" dirty="0" err="1"/>
              <a:t>theater</a:t>
            </a:r>
            <a:r>
              <a:rPr lang="en-GB" dirty="0"/>
              <a:t> depending on the procedure.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04868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7617"/>
          </a:xfrm>
        </p:spPr>
        <p:txBody>
          <a:bodyPr>
            <a:normAutofit/>
          </a:bodyPr>
          <a:lstStyle/>
          <a:p>
            <a:r>
              <a:rPr lang="en-GB" sz="2800" b="1" dirty="0"/>
              <a:t>Types of Aseptic Techniques</a:t>
            </a:r>
            <a:r>
              <a:rPr lang="en-US" altLang="en-GB" sz="2800" b="1" dirty="0"/>
              <a:t>:</a:t>
            </a:r>
            <a:endParaRPr lang="en-GB" sz="2800" b="1" dirty="0"/>
          </a:p>
        </p:txBody>
      </p:sp>
      <p:sp>
        <p:nvSpPr>
          <p:cNvPr id="1048685" name="Content Placeholder 104868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three main types of aseptic technique that medical professionals use, depending on the situation.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three varieties </a:t>
            </a:r>
            <a:r>
              <a:rPr lang="en-GB" dirty="0"/>
              <a:t>are:‌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Sterile technique</a:t>
            </a:r>
            <a:r>
              <a:rPr lang="en-GB" dirty="0"/>
              <a:t>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Surgical </a:t>
            </a:r>
            <a:r>
              <a:rPr lang="en-GB" dirty="0"/>
              <a:t>aseptic technique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Standard aseptic technique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Content Placeholder 1048686"/>
          <p:cNvSpPr>
            <a:spLocks noGrp="1"/>
          </p:cNvSpPr>
          <p:nvPr>
            <p:ph idx="4294967295"/>
          </p:nvPr>
        </p:nvSpPr>
        <p:spPr>
          <a:xfrm>
            <a:off x="682580" y="953037"/>
            <a:ext cx="7204120" cy="522392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1.] </a:t>
            </a:r>
            <a:r>
              <a:rPr lang="en-GB" b="1" dirty="0" smtClean="0"/>
              <a:t>Sterile </a:t>
            </a:r>
            <a:r>
              <a:rPr lang="en-GB" b="1" dirty="0"/>
              <a:t>technique</a:t>
            </a:r>
            <a:r>
              <a:rPr lang="en-GB" dirty="0"/>
              <a:t>. The strictest form of aseptic technique, sterile technique is intended to provide a space that has no germs whatsoever. </a:t>
            </a:r>
            <a:endParaRPr lang="en-GB" dirty="0" smtClean="0"/>
          </a:p>
          <a:p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dirty="0"/>
              <a:t>used in surgeries and other large, invasive procedures where infection could be the most dangerous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It requires a sterile room, gloves, gowns, caps tools, and masks, along with </a:t>
            </a:r>
            <a:r>
              <a:rPr lang="en-GB" dirty="0" smtClean="0"/>
              <a:t>hand washing </a:t>
            </a:r>
            <a:r>
              <a:rPr lang="en-GB" dirty="0"/>
              <a:t>and aseptic fields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Content Placeholder 1048688"/>
          <p:cNvSpPr>
            <a:spLocks noGrp="1"/>
          </p:cNvSpPr>
          <p:nvPr>
            <p:ph idx="4294967295"/>
          </p:nvPr>
        </p:nvSpPr>
        <p:spPr>
          <a:xfrm>
            <a:off x="824248" y="1455313"/>
            <a:ext cx="7062452" cy="47216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2.] </a:t>
            </a:r>
            <a:r>
              <a:rPr lang="en-GB" b="1" dirty="0" smtClean="0"/>
              <a:t>Surgical </a:t>
            </a:r>
            <a:r>
              <a:rPr lang="en-GB" b="1" dirty="0"/>
              <a:t>aseptic technique</a:t>
            </a:r>
            <a:r>
              <a:rPr lang="en-GB" dirty="0"/>
              <a:t>. This is a strict form of aseptic technique that can be used outside the operating room.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uses everything that sterile technique uses except for the sterile operating suite. </a:t>
            </a:r>
            <a:endParaRPr lang="en-GB" dirty="0" smtClean="0"/>
          </a:p>
          <a:p>
            <a:r>
              <a:rPr lang="en-GB" dirty="0" smtClean="0"/>
              <a:t>Doctors </a:t>
            </a:r>
            <a:r>
              <a:rPr lang="en-GB" dirty="0"/>
              <a:t>use surgical aseptic technique for procedures that are complicated, take a long time, or involve many parts of the body.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Defination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1048607" name="Content Placeholder 1048606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467013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dirty="0"/>
              <a:t> ASEPTIC </a:t>
            </a:r>
            <a:r>
              <a:rPr lang="en-US" altLang="zh-CN" dirty="0" smtClean="0"/>
              <a:t>TECHNIQUE</a:t>
            </a:r>
          </a:p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en-US" altLang="zh-CN" dirty="0"/>
              <a:t>• </a:t>
            </a:r>
            <a:r>
              <a:rPr lang="en-US" altLang="zh-CN" b="1" dirty="0"/>
              <a:t>Aseptic technique </a:t>
            </a:r>
            <a:r>
              <a:rPr lang="en-US" altLang="zh-CN" dirty="0"/>
              <a:t>refers to a procedure that is performed under sterile conditions</a:t>
            </a:r>
            <a:r>
              <a:rPr lang="en-US" altLang="zh-CN" dirty="0" smtClean="0"/>
              <a:t>.</a:t>
            </a:r>
          </a:p>
          <a:p>
            <a:r>
              <a:rPr lang="en-GB" dirty="0"/>
              <a:t>Aseptic technique is a collection of medical practices and procedures that helps protect patients from dangerous germs. </a:t>
            </a:r>
            <a:endParaRPr lang="en-GB" dirty="0" smtClean="0"/>
          </a:p>
          <a:p>
            <a:r>
              <a:rPr lang="en-GB" dirty="0" smtClean="0"/>
              <a:t>Bacteria</a:t>
            </a:r>
            <a:r>
              <a:rPr lang="en-GB" dirty="0"/>
              <a:t>, viruses, and microorganisms are everywhere, so using aseptic technique can help keep important equipment from being contaminated. </a:t>
            </a:r>
            <a:endParaRPr lang="en-GB" dirty="0" smtClean="0"/>
          </a:p>
          <a:p>
            <a:r>
              <a:rPr lang="en-GB" dirty="0" smtClean="0"/>
              <a:t>Here’s </a:t>
            </a:r>
            <a:r>
              <a:rPr lang="en-GB" dirty="0"/>
              <a:t>what you need to know about how it can affect your </a:t>
            </a:r>
            <a:r>
              <a:rPr lang="en-GB" dirty="0" smtClean="0"/>
              <a:t>health</a:t>
            </a:r>
            <a:r>
              <a:rPr lang="en-US" dirty="0"/>
              <a:t>.</a:t>
            </a:r>
            <a:endParaRPr lang="en-US" altLang="zh-C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Content Placeholder 1048690"/>
          <p:cNvSpPr>
            <a:spLocks noGrp="1"/>
          </p:cNvSpPr>
          <p:nvPr>
            <p:ph idx="4294967295"/>
          </p:nvPr>
        </p:nvSpPr>
        <p:spPr>
          <a:xfrm>
            <a:off x="837128" y="1171977"/>
            <a:ext cx="7049572" cy="500498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3.] </a:t>
            </a:r>
            <a:r>
              <a:rPr lang="en-GB" b="1" dirty="0" smtClean="0"/>
              <a:t>Standard </a:t>
            </a:r>
            <a:r>
              <a:rPr lang="en-GB" b="1" dirty="0"/>
              <a:t>aseptic technique</a:t>
            </a:r>
            <a:r>
              <a:rPr lang="en-GB" dirty="0"/>
              <a:t>. The most common type of aseptic technique, this is the sterilization process used for things like dialysis or IV insertions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Doctors use </a:t>
            </a:r>
            <a:r>
              <a:rPr lang="en-GB" dirty="0" smtClean="0"/>
              <a:t>hand washing</a:t>
            </a:r>
            <a:r>
              <a:rPr lang="en-GB" dirty="0"/>
              <a:t>, small aseptic fields, and masks and gloves to keep these small areas free from germs.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04869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4417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Aseptic Technique vs. Clean Technique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93" name="Content Placeholder 1048692"/>
          <p:cNvSpPr>
            <a:spLocks noGrp="1"/>
          </p:cNvSpPr>
          <p:nvPr>
            <p:ph idx="1"/>
          </p:nvPr>
        </p:nvSpPr>
        <p:spPr>
          <a:xfrm>
            <a:off x="628650" y="1436914"/>
            <a:ext cx="7886700" cy="4740049"/>
          </a:xfrm>
        </p:spPr>
        <p:txBody>
          <a:bodyPr>
            <a:normAutofit fontScale="93214"/>
          </a:bodyPr>
          <a:lstStyle/>
          <a:p>
            <a:r>
              <a:rPr lang="en-GB" dirty="0"/>
              <a:t>Not every medical procedure requires full aseptic technique. Minor procedures like physical exams can be performed with clean technique, which is less strict</a:t>
            </a:r>
            <a:r>
              <a:rPr lang="en-GB" dirty="0" smtClean="0"/>
              <a:t>.</a:t>
            </a:r>
            <a:r>
              <a:rPr lang="en-GB" dirty="0"/>
              <a:t>
If you’ve ever seen a medical professional wipe down a stethoscope before using it to listen to your breathing, you’ve watched them use clean technique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Clean technique involves </a:t>
            </a:r>
            <a:r>
              <a:rPr lang="en-GB" dirty="0" smtClean="0"/>
              <a:t>hand washing </a:t>
            </a:r>
            <a:r>
              <a:rPr lang="en-GB" dirty="0"/>
              <a:t>and efforts to keep things clean, but masks and sterile fields aren’t required.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04869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>
            <a:normAutofit/>
          </a:bodyPr>
          <a:lstStyle/>
          <a:p>
            <a:r>
              <a:rPr lang="en-GB" sz="3200" b="1" dirty="0"/>
              <a:t>Other differences include:</a:t>
            </a:r>
          </a:p>
        </p:txBody>
      </p:sp>
      <p:sp>
        <p:nvSpPr>
          <p:cNvPr id="1048695" name="Content Placeholder 1048694"/>
          <p:cNvSpPr>
            <a:spLocks noGrp="1"/>
          </p:cNvSpPr>
          <p:nvPr>
            <p:ph idx="1"/>
          </p:nvPr>
        </p:nvSpPr>
        <p:spPr>
          <a:xfrm>
            <a:off x="628650" y="1886857"/>
            <a:ext cx="7886700" cy="4290105"/>
          </a:xfrm>
        </p:spPr>
        <p:txBody>
          <a:bodyPr>
            <a:normAutofit/>
          </a:bodyPr>
          <a:lstStyle/>
          <a:p>
            <a:r>
              <a:rPr lang="en-GB" sz="3200" dirty="0"/>
              <a:t>‌Sterile objects can touch non-sterile </a:t>
            </a:r>
            <a:r>
              <a:rPr lang="en-GB" sz="3200" dirty="0" smtClean="0"/>
              <a:t>objects</a:t>
            </a:r>
            <a:r>
              <a:rPr lang="en-GB" sz="3200" dirty="0"/>
              <a:t>
</a:t>
            </a:r>
            <a:r>
              <a:rPr lang="en-GB" sz="3200" dirty="0" smtClean="0"/>
              <a:t> ‌Environments </a:t>
            </a:r>
            <a:r>
              <a:rPr lang="en-GB" sz="3200" dirty="0"/>
              <a:t>must be clean, but not necessarily </a:t>
            </a:r>
            <a:r>
              <a:rPr lang="en-GB" sz="3200" dirty="0" smtClean="0"/>
              <a:t>aseptic</a:t>
            </a:r>
            <a:r>
              <a:rPr lang="en-GB" sz="3200" dirty="0"/>
              <a:t>
‌Supplies and materials are kept clean, dry, and uncontaminated, but full sterility isn’t </a:t>
            </a:r>
            <a:r>
              <a:rPr lang="en-GB" sz="3200" dirty="0" smtClean="0"/>
              <a:t>required</a:t>
            </a:r>
            <a:r>
              <a:rPr lang="en-GB" sz="3200" dirty="0"/>
              <a:t>
‌Gloves must be clean but not necessarily sterile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Content Placeholder 1048696"/>
          <p:cNvSpPr>
            <a:spLocks noGrp="1"/>
          </p:cNvSpPr>
          <p:nvPr>
            <p:ph idx="4294967295"/>
          </p:nvPr>
        </p:nvSpPr>
        <p:spPr>
          <a:xfrm>
            <a:off x="837126" y="1465943"/>
            <a:ext cx="7049573" cy="4296228"/>
          </a:xfrm>
        </p:spPr>
        <p:txBody>
          <a:bodyPr>
            <a:normAutofit fontScale="92857"/>
          </a:bodyPr>
          <a:lstStyle/>
          <a:p>
            <a:r>
              <a:rPr lang="en-GB" dirty="0"/>
              <a:t>‌The difference is due to the risk involved. </a:t>
            </a:r>
            <a:endParaRPr lang="en-GB" dirty="0" smtClean="0"/>
          </a:p>
          <a:p>
            <a:r>
              <a:rPr lang="en-GB" dirty="0" smtClean="0"/>
              <a:t>Simply </a:t>
            </a:r>
            <a:r>
              <a:rPr lang="en-GB" dirty="0"/>
              <a:t>having a physical exam doesn’t involve breaking the skin and puts you at much less risk of infection than invasive procedures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Because of the lower risk, it’s enough protection to thoroughly clean any medical devices used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As long as your immune system is healthy, the difference between being in a fully sterile environment and a clean office won’t affect your health.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04869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What are </a:t>
            </a:r>
            <a:r>
              <a:rPr lang="en-GB" sz="3600" b="1" dirty="0" smtClean="0"/>
              <a:t>the</a:t>
            </a:r>
            <a:r>
              <a:rPr lang="en-GB" sz="3600" b="1" dirty="0" smtClean="0"/>
              <a:t> </a:t>
            </a:r>
            <a:r>
              <a:rPr lang="en-GB" sz="3600" b="1" dirty="0"/>
              <a:t>aseptic techniques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99" name="Content Placeholder 1048698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pPr marL="0" indent="0">
              <a:buNone/>
            </a:pPr>
            <a:r>
              <a:rPr lang="en-US" altLang="en-GB"/>
              <a:t>1.) H</a:t>
            </a:r>
            <a:r>
              <a:rPr lang="en-GB"/>
              <a:t>andling surgery equipment.
</a:t>
            </a:r>
            <a:r>
              <a:rPr lang="en-US" altLang="en-GB"/>
              <a:t>2.) Helping</a:t>
            </a:r>
            <a:r>
              <a:rPr lang="en-GB"/>
              <a:t>with a baby's birth by vaginal delivery.
</a:t>
            </a:r>
            <a:r>
              <a:rPr lang="en-US" altLang="en-GB"/>
              <a:t>3.) H</a:t>
            </a:r>
            <a:r>
              <a:rPr lang="en-GB"/>
              <a:t>andling dialysis catheters.
</a:t>
            </a:r>
            <a:r>
              <a:rPr lang="en-US" altLang="en-GB"/>
              <a:t>4.) Performing</a:t>
            </a:r>
            <a:r>
              <a:rPr lang="en-GB"/>
              <a:t> dialysis.
</a:t>
            </a:r>
            <a:r>
              <a:rPr lang="en-US" altLang="en-GB"/>
              <a:t>5.)In</a:t>
            </a:r>
            <a:r>
              <a:rPr lang="en-GB"/>
              <a:t>serting a chest tube.
</a:t>
            </a:r>
            <a:r>
              <a:rPr lang="en-US" altLang="en-GB"/>
              <a:t>6.) Inserting</a:t>
            </a:r>
            <a:r>
              <a:rPr lang="en-GB"/>
              <a:t> a urinary catheter.
</a:t>
            </a:r>
            <a:r>
              <a:rPr lang="en-US" altLang="en-GB"/>
              <a:t>7.) In</a:t>
            </a:r>
            <a:r>
              <a:rPr lang="en-GB"/>
              <a:t>serting central intravenous (IV) or arterial lines.
</a:t>
            </a:r>
            <a:r>
              <a:rPr lang="en-US" altLang="en-GB"/>
              <a:t>8.) Inserting</a:t>
            </a:r>
            <a:r>
              <a:rPr lang="en-GB"/>
              <a:t> other draining devices.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63217"/>
          </a:xfrm>
        </p:spPr>
        <p:txBody>
          <a:bodyPr/>
          <a:lstStyle/>
          <a:p>
            <a:r>
              <a:rPr lang="en-US" dirty="0" smtClean="0"/>
              <a:t>         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Thank you.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3486" y="811369"/>
            <a:ext cx="7513213" cy="5365594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• </a:t>
            </a:r>
            <a:r>
              <a:rPr lang="en-US" altLang="zh-CN" dirty="0"/>
              <a:t>This includes medical and laboratory techniques which deal with cultures and human cells and tissue for </a:t>
            </a:r>
            <a:r>
              <a:rPr lang="en-US" altLang="zh-CN" dirty="0" smtClean="0"/>
              <a:t>transplantation.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b="1" dirty="0" smtClean="0"/>
              <a:t>                                       AIM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• To prevent the access of micro-organisms during the preparation and testing.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4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48705"/>
          <p:cNvSpPr txBox="1">
            <a:spLocks/>
          </p:cNvSpPr>
          <p:nvPr/>
        </p:nvSpPr>
        <p:spPr>
          <a:xfrm>
            <a:off x="602892" y="390884"/>
            <a:ext cx="7886700" cy="7847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GB" sz="3200" b="1" dirty="0" smtClean="0"/>
              <a:t>PRINCIPLES OF ASEPTIC TECHNIQUES</a:t>
            </a:r>
            <a:r>
              <a:rPr lang="en-US" altLang="en-GB" dirty="0" smtClean="0"/>
              <a:t>: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7714" y="1859340"/>
            <a:ext cx="857794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/>
              <a:t>1.] use </a:t>
            </a:r>
            <a:r>
              <a:rPr lang="en-GB" sz="2800" dirty="0"/>
              <a:t>only sterile items within a sterile </a:t>
            </a:r>
            <a:r>
              <a:rPr lang="en-GB" sz="2800" dirty="0" smtClean="0"/>
              <a:t>field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 smtClean="0"/>
              <a:t>2.] </a:t>
            </a:r>
            <a:r>
              <a:rPr lang="en-GB" sz="2800" dirty="0"/>
              <a:t>sterile (scrubbed) personnel are gowned and </a:t>
            </a:r>
            <a:r>
              <a:rPr lang="en-GB" sz="2800" dirty="0" smtClean="0"/>
              <a:t>gloved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 </a:t>
            </a:r>
            <a:r>
              <a:rPr lang="en-GB" sz="2800" dirty="0" smtClean="0"/>
              <a:t>3.] </a:t>
            </a:r>
            <a:r>
              <a:rPr lang="en-GB" sz="2800" dirty="0"/>
              <a:t>sterile personnel operate within a sterile field (sterile personnel touch only sterile items or areas, unsterile personnel touch only unsterile items or areas</a:t>
            </a:r>
            <a:r>
              <a:rPr lang="en-GB" sz="2800" dirty="0" smtClean="0"/>
              <a:t>) 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 smtClean="0"/>
              <a:t>4.] sterile </a:t>
            </a:r>
            <a:r>
              <a:rPr lang="en-GB" sz="2800" dirty="0"/>
              <a:t>drapes are used to create a sterile </a:t>
            </a:r>
            <a:r>
              <a:rPr lang="en-GB" sz="2800" dirty="0" smtClean="0"/>
              <a:t>field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  <a:p>
            <a:pPr algn="just"/>
            <a:endParaRPr lang="en-GB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3" y="2690336"/>
            <a:ext cx="65489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9093" y="1582341"/>
            <a:ext cx="84865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6.) All </a:t>
            </a:r>
            <a:r>
              <a:rPr lang="en-GB" sz="2800" dirty="0"/>
              <a:t>items introduced onto a sterile field should be opened, dispensed, and transferred by methods that maintain sterility and </a:t>
            </a:r>
            <a:r>
              <a:rPr lang="en-GB" sz="2800" dirty="0" smtClean="0"/>
              <a:t>integrity</a:t>
            </a:r>
          </a:p>
          <a:p>
            <a:endParaRPr lang="en-GB" sz="2800" dirty="0" smtClean="0"/>
          </a:p>
          <a:p>
            <a:r>
              <a:rPr lang="en-GB" sz="2800" dirty="0" smtClean="0"/>
              <a:t>7.) A </a:t>
            </a:r>
            <a:r>
              <a:rPr lang="en-GB" sz="2800" dirty="0"/>
              <a:t>sterile field should be maintained and monitored </a:t>
            </a:r>
            <a:r>
              <a:rPr lang="en-GB" sz="2800" dirty="0" smtClean="0"/>
              <a:t>constantly</a:t>
            </a:r>
          </a:p>
          <a:p>
            <a:endParaRPr lang="en-GB" sz="2800" dirty="0"/>
          </a:p>
          <a:p>
            <a:r>
              <a:rPr lang="en-GB" sz="2800" dirty="0" smtClean="0"/>
              <a:t>8.) Surgical </a:t>
            </a:r>
            <a:r>
              <a:rPr lang="en-GB" sz="2800" dirty="0"/>
              <a:t>staff should be trained to recognize when they have broken technique and should know how to remedy the </a:t>
            </a:r>
            <a:r>
              <a:rPr lang="en-GB" sz="2800" dirty="0" smtClean="0"/>
              <a:t>situation</a:t>
            </a:r>
            <a:endParaRPr lang="en-GB" sz="2800" dirty="0"/>
          </a:p>
        </p:txBody>
      </p:sp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0" y="1016000"/>
            <a:ext cx="7886700" cy="333375"/>
          </a:xfrm>
        </p:spPr>
        <p:txBody>
          <a:bodyPr>
            <a:noAutofit/>
          </a:bodyPr>
          <a:lstStyle/>
          <a:p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>     5</a:t>
            </a:r>
            <a:r>
              <a:rPr lang="en-GB" sz="2800" b="1" dirty="0"/>
              <a:t>.) All items used in a sterile field must be sterile</a:t>
            </a:r>
            <a:br>
              <a:rPr lang="en-GB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0019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0486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z="3600" b="1" dirty="0"/>
              <a:t>In microbiology 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11" name="Content Placeholder 10486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In the microbiology lab we use aseptic technique to</a:t>
            </a:r>
            <a:r>
              <a:rPr lang="en-US" alt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• Prevent contamination of the specific microorganism we are working with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• Prevent contamination of the room and personnel with the microorganism we are working with.
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048611"/>
          <p:cNvSpPr>
            <a:spLocks noGrp="1"/>
          </p:cNvSpPr>
          <p:nvPr>
            <p:ph type="title"/>
          </p:nvPr>
        </p:nvSpPr>
        <p:spPr>
          <a:xfrm>
            <a:off x="628650" y="379640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/>
              <a:t>SOURCES OF CONTAMINATION 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13" name="Content Placeholder 10486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The Atmosphere</a:t>
            </a:r>
          </a:p>
          <a:p>
            <a:pPr marL="0" indent="0">
              <a:buNone/>
            </a:pPr>
            <a:r>
              <a:rPr lang="en-GB" dirty="0"/>
              <a:t> 2. The Breath</a:t>
            </a:r>
          </a:p>
          <a:p>
            <a:pPr marL="0" indent="0">
              <a:buNone/>
            </a:pPr>
            <a:r>
              <a:rPr lang="en-GB" dirty="0"/>
              <a:t> 3. The Hands</a:t>
            </a:r>
          </a:p>
          <a:p>
            <a:pPr marL="0" indent="0">
              <a:buNone/>
            </a:pPr>
            <a:r>
              <a:rPr lang="en-GB" dirty="0"/>
              <a:t> 4.Clothing</a:t>
            </a:r>
          </a:p>
          <a:p>
            <a:pPr marL="0" indent="0">
              <a:buNone/>
            </a:pPr>
            <a:r>
              <a:rPr lang="en-GB" dirty="0"/>
              <a:t> 5. The Hair </a:t>
            </a:r>
          </a:p>
          <a:p>
            <a:pPr marL="0" indent="0">
              <a:buNone/>
            </a:pPr>
            <a:r>
              <a:rPr lang="en-GB" dirty="0"/>
              <a:t>6. The Working Surface</a:t>
            </a:r>
          </a:p>
          <a:p>
            <a:pPr marL="0" indent="0">
              <a:buNone/>
            </a:pPr>
            <a:r>
              <a:rPr lang="en-GB" dirty="0"/>
              <a:t> 7. Equipment
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0486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sz="4000" b="1" dirty="0"/>
              <a:t>Some </a:t>
            </a:r>
            <a:r>
              <a:rPr lang="en-US" altLang="en-GB" sz="4000" b="1" dirty="0" smtClean="0"/>
              <a:t>Items go through the following aseptic techniques </a:t>
            </a:r>
            <a:r>
              <a:rPr lang="en-US" altLang="en-GB" dirty="0"/>
              <a:t>:</a:t>
            </a:r>
            <a:endParaRPr lang="en-GB" dirty="0"/>
          </a:p>
        </p:txBody>
      </p:sp>
      <p:sp>
        <p:nvSpPr>
          <p:cNvPr id="1048615" name="Content Placeholder 10486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Sterilization</a:t>
            </a:r>
            <a:r>
              <a:rPr lang="en-GB" dirty="0"/>
              <a:t>: It is the process by which article, surface or medium is made free from all microorganisms either in the vegetative or spore state. </a:t>
            </a:r>
          </a:p>
          <a:p>
            <a:pPr marL="0" indent="0">
              <a:buNone/>
            </a:pPr>
            <a:r>
              <a:rPr lang="en-GB" dirty="0"/>
              <a:t>• </a:t>
            </a:r>
            <a:r>
              <a:rPr lang="en-GB" b="1" dirty="0"/>
              <a:t>Disinfection</a:t>
            </a:r>
            <a:r>
              <a:rPr lang="en-GB" dirty="0"/>
              <a:t>: It is the process by which an article, surface or medium is made free from all pathogenic microorganisms (that is organisms that are capable of giving rise to infection</a:t>
            </a:r>
            <a:r>
              <a:rPr lang="en-GB" dirty="0" smtClean="0"/>
              <a:t>).</a:t>
            </a:r>
          </a:p>
          <a:p>
            <a:r>
              <a:rPr lang="en-GB" dirty="0" smtClean="0"/>
              <a:t> </a:t>
            </a:r>
            <a:r>
              <a:rPr lang="en-GB" b="1" dirty="0"/>
              <a:t>Antisepsis</a:t>
            </a:r>
            <a:r>
              <a:rPr lang="en-GB" dirty="0"/>
              <a:t> : It is the process by which the growth of bacteria is inhibited but they are not killed.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What need to be sterilized in the process of aseptic technique? </a:t>
            </a:r>
          </a:p>
        </p:txBody>
      </p:sp>
      <p:sp>
        <p:nvSpPr>
          <p:cNvPr id="1048595" name="Content Placeholder 10485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Culture media </a:t>
            </a:r>
          </a:p>
          <a:p>
            <a:pPr marL="0" indent="0">
              <a:buNone/>
            </a:pPr>
            <a:r>
              <a:rPr lang="en-GB" dirty="0"/>
              <a:t>2. Fluids used in the labs </a:t>
            </a:r>
          </a:p>
          <a:p>
            <a:pPr marL="0" indent="0">
              <a:buNone/>
            </a:pPr>
            <a:r>
              <a:rPr lang="en-GB" dirty="0"/>
              <a:t>3. Reagents</a:t>
            </a:r>
          </a:p>
          <a:p>
            <a:pPr marL="0" indent="0">
              <a:buNone/>
            </a:pPr>
            <a:r>
              <a:rPr lang="en-GB" dirty="0"/>
              <a:t> 4. Laboratory containers </a:t>
            </a:r>
          </a:p>
          <a:p>
            <a:pPr marL="0" indent="0">
              <a:buNone/>
            </a:pPr>
            <a:r>
              <a:rPr lang="en-GB" dirty="0"/>
              <a:t>5. Laboratory equipment
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1168</Words>
  <Application>Microsoft Office PowerPoint</Application>
  <PresentationFormat>On-screen Show (4:3)</PresentationFormat>
  <Paragraphs>107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      UNIVERSITY OF EASTERN AFRICA BARATON                    SCHOOL OF NURSING                          ASEPTIC  TECHNIQUE                                           By                             Ms. Loice  Mosomi </vt:lpstr>
      <vt:lpstr>Defination:</vt:lpstr>
      <vt:lpstr>PowerPoint Presentation</vt:lpstr>
      <vt:lpstr>PowerPoint Presentation</vt:lpstr>
      <vt:lpstr>      5.) All items used in a sterile field must be sterile </vt:lpstr>
      <vt:lpstr>In microbiology :</vt:lpstr>
      <vt:lpstr>SOURCES OF CONTAMINATION :</vt:lpstr>
      <vt:lpstr>Some Items go through the following aseptic techniques :</vt:lpstr>
      <vt:lpstr>What need to be sterilized in the process of aseptic technique? </vt:lpstr>
      <vt:lpstr>Methods of sterilization A-Physical methods: </vt:lpstr>
      <vt:lpstr>B-Chemical methods: </vt:lpstr>
      <vt:lpstr>Example of a typical transfer As an example, these are the steps required for good sterile technique in transferring bacteria from one capped test tube to another:</vt:lpstr>
      <vt:lpstr> Why Aseptic Technique Is Important:
</vt:lpstr>
      <vt:lpstr>PowerPoint Presentation</vt:lpstr>
      <vt:lpstr>When Aseptic Technique Is Used:</vt:lpstr>
      <vt:lpstr>Elements of Aseptic Technique:</vt:lpstr>
      <vt:lpstr>Types of Aseptic Techniques:</vt:lpstr>
      <vt:lpstr>PowerPoint Presentation</vt:lpstr>
      <vt:lpstr>PowerPoint Presentation</vt:lpstr>
      <vt:lpstr>PowerPoint Presentation</vt:lpstr>
      <vt:lpstr>Aseptic Technique vs. Clean Technique:</vt:lpstr>
      <vt:lpstr>Other differences include:</vt:lpstr>
      <vt:lpstr>PowerPoint Presentation</vt:lpstr>
      <vt:lpstr>What are the aseptic techniques:</vt:lpstr>
      <vt:lpstr>                                              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ASEPTIC  TECHNIQUE By  Ms. Loice Mosomi </dc:title>
  <cp:lastModifiedBy>hp</cp:lastModifiedBy>
  <cp:revision>10</cp:revision>
  <dcterms:created xsi:type="dcterms:W3CDTF">2015-05-11T21:30:45Z</dcterms:created>
  <dcterms:modified xsi:type="dcterms:W3CDTF">2021-10-24T08:54:36Z</dcterms:modified>
</cp:coreProperties>
</file>