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58" r:id="rId5"/>
    <p:sldId id="259" r:id="rId6"/>
    <p:sldId id="260" r:id="rId7"/>
    <p:sldId id="261" r:id="rId8"/>
    <p:sldId id="262" r:id="rId9"/>
    <p:sldId id="263" r:id="rId10"/>
    <p:sldId id="264" r:id="rId11"/>
    <p:sldId id="266" r:id="rId12"/>
    <p:sldId id="267" r:id="rId13"/>
    <p:sldId id="265" r:id="rId14"/>
    <p:sldId id="280" r:id="rId15"/>
    <p:sldId id="268" r:id="rId16"/>
    <p:sldId id="281" r:id="rId17"/>
    <p:sldId id="269" r:id="rId18"/>
    <p:sldId id="270" r:id="rId19"/>
    <p:sldId id="271" r:id="rId20"/>
    <p:sldId id="275" r:id="rId21"/>
    <p:sldId id="282" r:id="rId22"/>
    <p:sldId id="272" r:id="rId23"/>
    <p:sldId id="273" r:id="rId24"/>
    <p:sldId id="274" r:id="rId25"/>
    <p:sldId id="276" r:id="rId26"/>
    <p:sldId id="277" r:id="rId27"/>
    <p:sldId id="27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954DA4-49D7-4988-B4A1-9190157875ED}"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3D243-CFE6-48A1-B578-D2427F133F24}" type="slidenum">
              <a:rPr lang="en-US" smtClean="0"/>
              <a:t>‹#›</a:t>
            </a:fld>
            <a:endParaRPr lang="en-US"/>
          </a:p>
        </p:txBody>
      </p:sp>
    </p:spTree>
    <p:extLst>
      <p:ext uri="{BB962C8B-B14F-4D97-AF65-F5344CB8AC3E}">
        <p14:creationId xmlns:p14="http://schemas.microsoft.com/office/powerpoint/2010/main" val="1749003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54DA4-49D7-4988-B4A1-9190157875ED}"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3D243-CFE6-48A1-B578-D2427F133F24}" type="slidenum">
              <a:rPr lang="en-US" smtClean="0"/>
              <a:t>‹#›</a:t>
            </a:fld>
            <a:endParaRPr lang="en-US"/>
          </a:p>
        </p:txBody>
      </p:sp>
    </p:spTree>
    <p:extLst>
      <p:ext uri="{BB962C8B-B14F-4D97-AF65-F5344CB8AC3E}">
        <p14:creationId xmlns:p14="http://schemas.microsoft.com/office/powerpoint/2010/main" val="2835903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54DA4-49D7-4988-B4A1-9190157875ED}"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3D243-CFE6-48A1-B578-D2427F133F24}" type="slidenum">
              <a:rPr lang="en-US" smtClean="0"/>
              <a:t>‹#›</a:t>
            </a:fld>
            <a:endParaRPr lang="en-US"/>
          </a:p>
        </p:txBody>
      </p:sp>
    </p:spTree>
    <p:extLst>
      <p:ext uri="{BB962C8B-B14F-4D97-AF65-F5344CB8AC3E}">
        <p14:creationId xmlns:p14="http://schemas.microsoft.com/office/powerpoint/2010/main" val="1990256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954DA4-49D7-4988-B4A1-9190157875ED}"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3D243-CFE6-48A1-B578-D2427F133F24}" type="slidenum">
              <a:rPr lang="en-US" smtClean="0"/>
              <a:t>‹#›</a:t>
            </a:fld>
            <a:endParaRPr lang="en-US"/>
          </a:p>
        </p:txBody>
      </p:sp>
    </p:spTree>
    <p:extLst>
      <p:ext uri="{BB962C8B-B14F-4D97-AF65-F5344CB8AC3E}">
        <p14:creationId xmlns:p14="http://schemas.microsoft.com/office/powerpoint/2010/main" val="3313056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6954DA4-49D7-4988-B4A1-9190157875ED}"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03D243-CFE6-48A1-B578-D2427F133F24}" type="slidenum">
              <a:rPr lang="en-US" smtClean="0"/>
              <a:t>‹#›</a:t>
            </a:fld>
            <a:endParaRPr lang="en-US"/>
          </a:p>
        </p:txBody>
      </p:sp>
    </p:spTree>
    <p:extLst>
      <p:ext uri="{BB962C8B-B14F-4D97-AF65-F5344CB8AC3E}">
        <p14:creationId xmlns:p14="http://schemas.microsoft.com/office/powerpoint/2010/main" val="89547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954DA4-49D7-4988-B4A1-9190157875ED}" type="datetimeFigureOut">
              <a:rPr lang="en-US" smtClean="0"/>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3D243-CFE6-48A1-B578-D2427F133F24}" type="slidenum">
              <a:rPr lang="en-US" smtClean="0"/>
              <a:t>‹#›</a:t>
            </a:fld>
            <a:endParaRPr lang="en-US"/>
          </a:p>
        </p:txBody>
      </p:sp>
    </p:spTree>
    <p:extLst>
      <p:ext uri="{BB962C8B-B14F-4D97-AF65-F5344CB8AC3E}">
        <p14:creationId xmlns:p14="http://schemas.microsoft.com/office/powerpoint/2010/main" val="1493418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954DA4-49D7-4988-B4A1-9190157875ED}" type="datetimeFigureOut">
              <a:rPr lang="en-US" smtClean="0"/>
              <a:t>4/3/2024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03D243-CFE6-48A1-B578-D2427F133F24}" type="slidenum">
              <a:rPr lang="en-US" smtClean="0"/>
              <a:t>‹#›</a:t>
            </a:fld>
            <a:endParaRPr lang="en-US"/>
          </a:p>
        </p:txBody>
      </p:sp>
    </p:spTree>
    <p:extLst>
      <p:ext uri="{BB962C8B-B14F-4D97-AF65-F5344CB8AC3E}">
        <p14:creationId xmlns:p14="http://schemas.microsoft.com/office/powerpoint/2010/main" val="3803303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954DA4-49D7-4988-B4A1-9190157875ED}" type="datetimeFigureOut">
              <a:rPr lang="en-US" smtClean="0"/>
              <a:t>4/3/2024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03D243-CFE6-48A1-B578-D2427F133F24}" type="slidenum">
              <a:rPr lang="en-US" smtClean="0"/>
              <a:t>‹#›</a:t>
            </a:fld>
            <a:endParaRPr lang="en-US"/>
          </a:p>
        </p:txBody>
      </p:sp>
    </p:spTree>
    <p:extLst>
      <p:ext uri="{BB962C8B-B14F-4D97-AF65-F5344CB8AC3E}">
        <p14:creationId xmlns:p14="http://schemas.microsoft.com/office/powerpoint/2010/main" val="3169355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954DA4-49D7-4988-B4A1-9190157875ED}" type="datetimeFigureOut">
              <a:rPr lang="en-US" smtClean="0"/>
              <a:t>4/3/2024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03D243-CFE6-48A1-B578-D2427F133F24}" type="slidenum">
              <a:rPr lang="en-US" smtClean="0"/>
              <a:t>‹#›</a:t>
            </a:fld>
            <a:endParaRPr lang="en-US"/>
          </a:p>
        </p:txBody>
      </p:sp>
    </p:spTree>
    <p:extLst>
      <p:ext uri="{BB962C8B-B14F-4D97-AF65-F5344CB8AC3E}">
        <p14:creationId xmlns:p14="http://schemas.microsoft.com/office/powerpoint/2010/main" val="844649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6954DA4-49D7-4988-B4A1-9190157875ED}" type="datetimeFigureOut">
              <a:rPr lang="en-US" smtClean="0"/>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3D243-CFE6-48A1-B578-D2427F133F24}" type="slidenum">
              <a:rPr lang="en-US" smtClean="0"/>
              <a:t>‹#›</a:t>
            </a:fld>
            <a:endParaRPr lang="en-US"/>
          </a:p>
        </p:txBody>
      </p:sp>
    </p:spTree>
    <p:extLst>
      <p:ext uri="{BB962C8B-B14F-4D97-AF65-F5344CB8AC3E}">
        <p14:creationId xmlns:p14="http://schemas.microsoft.com/office/powerpoint/2010/main" val="2135769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6954DA4-49D7-4988-B4A1-9190157875ED}" type="datetimeFigureOut">
              <a:rPr lang="en-US" smtClean="0"/>
              <a:t>4/3/2024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3D243-CFE6-48A1-B578-D2427F133F24}" type="slidenum">
              <a:rPr lang="en-US" smtClean="0"/>
              <a:t>‹#›</a:t>
            </a:fld>
            <a:endParaRPr lang="en-US"/>
          </a:p>
        </p:txBody>
      </p:sp>
    </p:spTree>
    <p:extLst>
      <p:ext uri="{BB962C8B-B14F-4D97-AF65-F5344CB8AC3E}">
        <p14:creationId xmlns:p14="http://schemas.microsoft.com/office/powerpoint/2010/main" val="1268891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954DA4-49D7-4988-B4A1-9190157875ED}" type="datetimeFigureOut">
              <a:rPr lang="en-US" smtClean="0"/>
              <a:t>4/3/2024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03D243-CFE6-48A1-B578-D2427F133F24}" type="slidenum">
              <a:rPr lang="en-US" smtClean="0"/>
              <a:t>‹#›</a:t>
            </a:fld>
            <a:endParaRPr lang="en-US"/>
          </a:p>
        </p:txBody>
      </p:sp>
    </p:spTree>
    <p:extLst>
      <p:ext uri="{BB962C8B-B14F-4D97-AF65-F5344CB8AC3E}">
        <p14:creationId xmlns:p14="http://schemas.microsoft.com/office/powerpoint/2010/main" val="1118736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7200" dirty="0" smtClean="0"/>
              <a:t>ASSESSMENT IN NURSING PROCESS.</a:t>
            </a:r>
            <a:endParaRPr lang="en-US" sz="7200" dirty="0"/>
          </a:p>
        </p:txBody>
      </p:sp>
      <p:sp>
        <p:nvSpPr>
          <p:cNvPr id="3" name="Subtitle 2"/>
          <p:cNvSpPr>
            <a:spLocks noGrp="1"/>
          </p:cNvSpPr>
          <p:nvPr>
            <p:ph type="subTitle" idx="1"/>
          </p:nvPr>
        </p:nvSpPr>
        <p:spPr/>
        <p:txBody>
          <a:bodyPr/>
          <a:lstStyle/>
          <a:p>
            <a:r>
              <a:rPr lang="en-GB" sz="3200" dirty="0" smtClean="0"/>
              <a:t>NYAKUNDI STANLEY.</a:t>
            </a:r>
          </a:p>
          <a:p>
            <a:r>
              <a:rPr lang="en-GB" i="1" dirty="0" smtClean="0"/>
              <a:t>03/04/24.</a:t>
            </a:r>
            <a:endParaRPr lang="en-US" i="1" dirty="0"/>
          </a:p>
        </p:txBody>
      </p:sp>
    </p:spTree>
    <p:extLst>
      <p:ext uri="{BB962C8B-B14F-4D97-AF65-F5344CB8AC3E}">
        <p14:creationId xmlns:p14="http://schemas.microsoft.com/office/powerpoint/2010/main" val="3265456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b)Problem focused assessment.</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GB" sz="4000" dirty="0" smtClean="0"/>
              <a:t>Ongoing process integrated with nursing care.</a:t>
            </a:r>
          </a:p>
          <a:p>
            <a:pPr>
              <a:buFont typeface="Wingdings" panose="05000000000000000000" pitchFamily="2" charset="2"/>
              <a:buChar char="v"/>
            </a:pPr>
            <a:r>
              <a:rPr lang="en-GB" sz="4000" dirty="0" smtClean="0"/>
              <a:t>Purpose is to determine the status of a specific problem identified in an earlier assessment.</a:t>
            </a:r>
          </a:p>
          <a:p>
            <a:pPr>
              <a:buFont typeface="Wingdings" panose="05000000000000000000" pitchFamily="2" charset="2"/>
              <a:buChar char="v"/>
            </a:pPr>
            <a:r>
              <a:rPr lang="en-GB" sz="4000" dirty="0" smtClean="0"/>
              <a:t>E.g.- Assessment of client’s ability to perform self-care while assisting a client to bathe.</a:t>
            </a:r>
            <a:endParaRPr lang="en-US" sz="4000" dirty="0"/>
          </a:p>
        </p:txBody>
      </p:sp>
    </p:spTree>
    <p:extLst>
      <p:ext uri="{BB962C8B-B14F-4D97-AF65-F5344CB8AC3E}">
        <p14:creationId xmlns:p14="http://schemas.microsoft.com/office/powerpoint/2010/main" val="3705658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c)Emergency assessment.</a:t>
            </a:r>
            <a:endParaRPr lang="en-US" b="1"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GB" sz="3600" dirty="0" smtClean="0"/>
              <a:t>Done during any physiological or psychological crisis of the client.</a:t>
            </a:r>
          </a:p>
          <a:p>
            <a:pPr>
              <a:buFont typeface="Wingdings" panose="05000000000000000000" pitchFamily="2" charset="2"/>
              <a:buChar char="v"/>
            </a:pPr>
            <a:r>
              <a:rPr lang="en-GB" sz="3600" dirty="0" smtClean="0"/>
              <a:t>Purpose is to identify life-threatening problems and also identify new or overlooked problems.</a:t>
            </a:r>
            <a:endParaRPr lang="en-US" sz="3600" dirty="0"/>
          </a:p>
          <a:p>
            <a:pPr>
              <a:buFont typeface="Wingdings" panose="05000000000000000000" pitchFamily="2" charset="2"/>
              <a:buChar char="v"/>
            </a:pPr>
            <a:r>
              <a:rPr lang="en-GB" sz="3600" dirty="0" smtClean="0"/>
              <a:t>E.g.- Rapid assessment of an individual’s airway, breathing status, and circulation during a cardiac arrest and assessment of suicidal tendencies or potential for violence.</a:t>
            </a:r>
          </a:p>
          <a:p>
            <a:endParaRPr lang="en-US" dirty="0"/>
          </a:p>
        </p:txBody>
      </p:sp>
    </p:spTree>
    <p:extLst>
      <p:ext uri="{BB962C8B-B14F-4D97-AF65-F5344CB8AC3E}">
        <p14:creationId xmlns:p14="http://schemas.microsoft.com/office/powerpoint/2010/main" val="269967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d)Time-lapsed reassessment.</a:t>
            </a:r>
            <a:endParaRPr lang="en-US"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GB" sz="4000" dirty="0" smtClean="0"/>
              <a:t>Done several months after initial assessment.</a:t>
            </a:r>
          </a:p>
          <a:p>
            <a:pPr>
              <a:buFont typeface="Wingdings" panose="05000000000000000000" pitchFamily="2" charset="2"/>
              <a:buChar char="v"/>
            </a:pPr>
            <a:r>
              <a:rPr lang="en-GB" sz="4000" dirty="0" smtClean="0"/>
              <a:t>Purpose is to compare the client’s current status to baseline data previously obtained.</a:t>
            </a:r>
          </a:p>
          <a:p>
            <a:pPr>
              <a:buFont typeface="Wingdings" panose="05000000000000000000" pitchFamily="2" charset="2"/>
              <a:buChar char="v"/>
            </a:pPr>
            <a:r>
              <a:rPr lang="en-GB" sz="4000" dirty="0" smtClean="0"/>
              <a:t>E.g.- Reassessment of a client’s functional health patterns in a home care or outpatient setting or, in a hospital, at shift change.</a:t>
            </a:r>
            <a:endParaRPr lang="en-US" sz="4000" dirty="0"/>
          </a:p>
        </p:txBody>
      </p:sp>
    </p:spTree>
    <p:extLst>
      <p:ext uri="{BB962C8B-B14F-4D97-AF65-F5344CB8AC3E}">
        <p14:creationId xmlns:p14="http://schemas.microsoft.com/office/powerpoint/2010/main" val="587547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t>COLLECTING DATA.</a:t>
            </a:r>
            <a:endParaRPr lang="en-US" sz="6600" dirty="0"/>
          </a:p>
        </p:txBody>
      </p:sp>
      <p:sp>
        <p:nvSpPr>
          <p:cNvPr id="3" name="Content Placeholder 2"/>
          <p:cNvSpPr>
            <a:spLocks noGrp="1"/>
          </p:cNvSpPr>
          <p:nvPr>
            <p:ph idx="1"/>
          </p:nvPr>
        </p:nvSpPr>
        <p:spPr/>
        <p:txBody>
          <a:bodyPr>
            <a:normAutofit/>
          </a:bodyPr>
          <a:lstStyle/>
          <a:p>
            <a:r>
              <a:rPr lang="en-GB" sz="4000" dirty="0" smtClean="0"/>
              <a:t>Data collection is the process of gathering information about a client’s health status.</a:t>
            </a:r>
          </a:p>
          <a:p>
            <a:r>
              <a:rPr lang="en-GB" sz="4000" dirty="0" smtClean="0"/>
              <a:t>Data collection must be both systematic and continuous to prevent the omission of significant data and reflect a client’s changing health status.</a:t>
            </a:r>
          </a:p>
        </p:txBody>
      </p:sp>
    </p:spTree>
    <p:extLst>
      <p:ext uri="{BB962C8B-B14F-4D97-AF65-F5344CB8AC3E}">
        <p14:creationId xmlns:p14="http://schemas.microsoft.com/office/powerpoint/2010/main" val="4032101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rmAutofit/>
          </a:bodyPr>
          <a:lstStyle/>
          <a:p>
            <a:r>
              <a:rPr lang="en-GB" sz="4000" dirty="0" smtClean="0"/>
              <a:t>A </a:t>
            </a:r>
            <a:r>
              <a:rPr lang="en-GB" sz="4000" b="1" dirty="0" smtClean="0"/>
              <a:t>database</a:t>
            </a:r>
            <a:r>
              <a:rPr lang="en-GB" sz="4000" dirty="0" smtClean="0"/>
              <a:t> includes the nursing health history , physical assessment, primary care provider’s history and physical examination, results of laboratory and diagnostic tests, and material contributed by other health personnel.</a:t>
            </a:r>
            <a:endParaRPr lang="en-US" sz="4000" dirty="0"/>
          </a:p>
        </p:txBody>
      </p:sp>
    </p:spTree>
    <p:extLst>
      <p:ext uri="{BB962C8B-B14F-4D97-AF65-F5344CB8AC3E}">
        <p14:creationId xmlns:p14="http://schemas.microsoft.com/office/powerpoint/2010/main" val="3574850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dirty="0" smtClean="0"/>
              <a:t>1. Types of data.</a:t>
            </a:r>
            <a:endParaRPr lang="en-US" sz="5400" dirty="0"/>
          </a:p>
        </p:txBody>
      </p:sp>
      <p:sp>
        <p:nvSpPr>
          <p:cNvPr id="3" name="Content Placeholder 2"/>
          <p:cNvSpPr>
            <a:spLocks noGrp="1"/>
          </p:cNvSpPr>
          <p:nvPr>
            <p:ph idx="1"/>
          </p:nvPr>
        </p:nvSpPr>
        <p:spPr/>
        <p:txBody>
          <a:bodyPr>
            <a:normAutofit/>
          </a:bodyPr>
          <a:lstStyle/>
          <a:p>
            <a:r>
              <a:rPr lang="en-GB" sz="4000" b="1" dirty="0" smtClean="0"/>
              <a:t>Subjective data</a:t>
            </a:r>
            <a:r>
              <a:rPr lang="en-GB" sz="4000" dirty="0" smtClean="0"/>
              <a:t>, </a:t>
            </a:r>
            <a:r>
              <a:rPr lang="en-GB" sz="4000" b="1" dirty="0" smtClean="0"/>
              <a:t>symptoms</a:t>
            </a:r>
            <a:r>
              <a:rPr lang="en-GB" sz="4000" dirty="0" smtClean="0"/>
              <a:t> or </a:t>
            </a:r>
            <a:r>
              <a:rPr lang="en-GB" sz="4000" b="1" dirty="0" smtClean="0"/>
              <a:t>covert data</a:t>
            </a:r>
            <a:r>
              <a:rPr lang="en-GB" sz="4000" dirty="0" smtClean="0"/>
              <a:t>, are apparent only to the person affected and can be described or verified only by that person including the client’s sensations, feelings, values, beliefs, attitudes, and perception of personal health status and life situation.</a:t>
            </a:r>
          </a:p>
        </p:txBody>
      </p:sp>
    </p:spTree>
    <p:extLst>
      <p:ext uri="{BB962C8B-B14F-4D97-AF65-F5344CB8AC3E}">
        <p14:creationId xmlns:p14="http://schemas.microsoft.com/office/powerpoint/2010/main" val="3937160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lstStyle/>
          <a:p>
            <a:r>
              <a:rPr lang="en-GB" sz="4000" b="1" dirty="0" smtClean="0"/>
              <a:t>Objective data</a:t>
            </a:r>
            <a:r>
              <a:rPr lang="en-GB" sz="4000" dirty="0" smtClean="0"/>
              <a:t>, </a:t>
            </a:r>
            <a:r>
              <a:rPr lang="en-GB" sz="4000" b="1" dirty="0" smtClean="0"/>
              <a:t>signs</a:t>
            </a:r>
            <a:r>
              <a:rPr lang="en-GB" sz="4000" dirty="0" smtClean="0"/>
              <a:t> or </a:t>
            </a:r>
            <a:r>
              <a:rPr lang="en-GB" sz="4000" b="1" dirty="0" smtClean="0"/>
              <a:t>overt data</a:t>
            </a:r>
            <a:r>
              <a:rPr lang="en-GB" sz="4000" dirty="0" smtClean="0"/>
              <a:t>, are detectable by an observer or can be measured or tested against an accepted standard. They can be seen, heard, felt, or smelled, and they frequently, or rarely and include such data as blood pressure, level of pain, and age.</a:t>
            </a:r>
            <a:endParaRPr lang="en-US" sz="4000" dirty="0" smtClean="0"/>
          </a:p>
          <a:p>
            <a:endParaRPr lang="en-US" dirty="0"/>
          </a:p>
        </p:txBody>
      </p:sp>
    </p:spTree>
    <p:extLst>
      <p:ext uri="{BB962C8B-B14F-4D97-AF65-F5344CB8AC3E}">
        <p14:creationId xmlns:p14="http://schemas.microsoft.com/office/powerpoint/2010/main" val="3897573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t>2.Sources of data.</a:t>
            </a:r>
            <a:endParaRPr lang="en-US" sz="6000" dirty="0"/>
          </a:p>
        </p:txBody>
      </p:sp>
      <p:sp>
        <p:nvSpPr>
          <p:cNvPr id="3" name="Content Placeholder 2"/>
          <p:cNvSpPr>
            <a:spLocks noGrp="1"/>
          </p:cNvSpPr>
          <p:nvPr>
            <p:ph idx="1"/>
          </p:nvPr>
        </p:nvSpPr>
        <p:spPr/>
        <p:txBody>
          <a:bodyPr>
            <a:normAutofit/>
          </a:bodyPr>
          <a:lstStyle/>
          <a:p>
            <a:r>
              <a:rPr lang="en-GB" sz="4000" b="1" dirty="0" smtClean="0"/>
              <a:t>Primary</a:t>
            </a:r>
            <a:r>
              <a:rPr lang="en-GB" sz="4000" dirty="0" smtClean="0"/>
              <a:t>- Client.</a:t>
            </a:r>
          </a:p>
          <a:p>
            <a:r>
              <a:rPr lang="en-GB" sz="4000" b="1" dirty="0" smtClean="0"/>
              <a:t>Secondary</a:t>
            </a:r>
            <a:r>
              <a:rPr lang="en-GB" sz="4000" dirty="0" smtClean="0"/>
              <a:t>- Family members or other support persons, other health professionals, records and reports, laboratory and diagnostic analyses, and relevant literature are secondary or indirect sources.</a:t>
            </a:r>
            <a:endParaRPr lang="en-US" sz="4000" dirty="0"/>
          </a:p>
        </p:txBody>
      </p:sp>
    </p:spTree>
    <p:extLst>
      <p:ext uri="{BB962C8B-B14F-4D97-AF65-F5344CB8AC3E}">
        <p14:creationId xmlns:p14="http://schemas.microsoft.com/office/powerpoint/2010/main" val="2815219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t>3. Data collection methods.</a:t>
            </a:r>
            <a:endParaRPr lang="en-US" sz="6000" dirty="0"/>
          </a:p>
        </p:txBody>
      </p:sp>
      <p:sp>
        <p:nvSpPr>
          <p:cNvPr id="3" name="Content Placeholder 2"/>
          <p:cNvSpPr>
            <a:spLocks noGrp="1"/>
          </p:cNvSpPr>
          <p:nvPr>
            <p:ph idx="1"/>
          </p:nvPr>
        </p:nvSpPr>
        <p:spPr/>
        <p:txBody>
          <a:bodyPr>
            <a:normAutofit/>
          </a:bodyPr>
          <a:lstStyle/>
          <a:p>
            <a:r>
              <a:rPr lang="en-GB" sz="3600" b="1" dirty="0" smtClean="0"/>
              <a:t>Observing</a:t>
            </a:r>
            <a:r>
              <a:rPr lang="en-GB" sz="3600" dirty="0" smtClean="0"/>
              <a:t>- To gather data by using the senses. Includes noticing the data and selecting, organising and interpreting the data.</a:t>
            </a:r>
          </a:p>
          <a:p>
            <a:r>
              <a:rPr lang="en-GB" sz="3600" b="1" dirty="0" smtClean="0"/>
              <a:t>Interviewing</a:t>
            </a:r>
            <a:r>
              <a:rPr lang="en-GB" sz="3600" dirty="0" smtClean="0"/>
              <a:t>- Planned conversation with a purpose and can be directive or non-directive interview. The questions can be open ended(what, how) or closed( yes or no).</a:t>
            </a:r>
          </a:p>
          <a:p>
            <a:r>
              <a:rPr lang="en-GB" sz="3600" b="1" dirty="0" smtClean="0"/>
              <a:t>Examining</a:t>
            </a:r>
            <a:r>
              <a:rPr lang="en-GB" sz="3600" dirty="0" smtClean="0"/>
              <a:t>- Physical examination.</a:t>
            </a:r>
            <a:endParaRPr lang="en-US" sz="3600" dirty="0"/>
          </a:p>
        </p:txBody>
      </p:sp>
    </p:spTree>
    <p:extLst>
      <p:ext uri="{BB962C8B-B14F-4D97-AF65-F5344CB8AC3E}">
        <p14:creationId xmlns:p14="http://schemas.microsoft.com/office/powerpoint/2010/main" val="2299895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400" dirty="0" smtClean="0"/>
              <a:t>4. Organizing data.(REVIEW)</a:t>
            </a:r>
            <a:endParaRPr lang="en-US" sz="5400" dirty="0"/>
          </a:p>
        </p:txBody>
      </p:sp>
      <p:sp>
        <p:nvSpPr>
          <p:cNvPr id="3" name="Content Placeholder 2"/>
          <p:cNvSpPr>
            <a:spLocks noGrp="1"/>
          </p:cNvSpPr>
          <p:nvPr>
            <p:ph idx="1"/>
          </p:nvPr>
        </p:nvSpPr>
        <p:spPr/>
        <p:txBody>
          <a:bodyPr>
            <a:normAutofit/>
          </a:bodyPr>
          <a:lstStyle/>
          <a:p>
            <a:pPr marL="742950" indent="-742950">
              <a:buFont typeface="+mj-lt"/>
              <a:buAutoNum type="arabicPeriod"/>
            </a:pPr>
            <a:r>
              <a:rPr lang="en-GB" sz="4000" dirty="0" smtClean="0">
                <a:solidFill>
                  <a:srgbClr val="FF0000"/>
                </a:solidFill>
              </a:rPr>
              <a:t>Conceptual model: Gordon’s functional health pattern framework, Orem’s self-care model and Roy’s adaptation model.</a:t>
            </a:r>
          </a:p>
          <a:p>
            <a:pPr marL="742950" indent="-742950">
              <a:buFont typeface="+mj-lt"/>
              <a:buAutoNum type="arabicPeriod"/>
            </a:pPr>
            <a:r>
              <a:rPr lang="en-GB" sz="4000" dirty="0" smtClean="0">
                <a:solidFill>
                  <a:srgbClr val="FF0000"/>
                </a:solidFill>
              </a:rPr>
              <a:t>Wellness models.</a:t>
            </a:r>
          </a:p>
          <a:p>
            <a:pPr marL="742950" indent="-742950">
              <a:buFont typeface="+mj-lt"/>
              <a:buAutoNum type="arabicPeriod"/>
            </a:pPr>
            <a:r>
              <a:rPr lang="en-GB" sz="4000" dirty="0" smtClean="0">
                <a:solidFill>
                  <a:srgbClr val="FF0000"/>
                </a:solidFill>
              </a:rPr>
              <a:t>Non-nursing models: Body systems model, Maslow’s hierarchy of needs and developmental theories.</a:t>
            </a:r>
            <a:endParaRPr lang="en-US" sz="4000" dirty="0">
              <a:solidFill>
                <a:srgbClr val="FF0000"/>
              </a:solidFill>
            </a:endParaRPr>
          </a:p>
        </p:txBody>
      </p:sp>
    </p:spTree>
    <p:extLst>
      <p:ext uri="{BB962C8B-B14F-4D97-AF65-F5344CB8AC3E}">
        <p14:creationId xmlns:p14="http://schemas.microsoft.com/office/powerpoint/2010/main" val="3532330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smtClean="0"/>
              <a:t>OBJECTIVES.</a:t>
            </a:r>
            <a:endParaRPr lang="en-US" sz="6600" dirty="0"/>
          </a:p>
        </p:txBody>
      </p:sp>
      <p:sp>
        <p:nvSpPr>
          <p:cNvPr id="3" name="Content Placeholder 2"/>
          <p:cNvSpPr>
            <a:spLocks noGrp="1"/>
          </p:cNvSpPr>
          <p:nvPr>
            <p:ph idx="1"/>
          </p:nvPr>
        </p:nvSpPr>
        <p:spPr/>
        <p:txBody>
          <a:bodyPr>
            <a:normAutofit/>
          </a:bodyPr>
          <a:lstStyle/>
          <a:p>
            <a:pPr marL="0" indent="0">
              <a:buNone/>
            </a:pPr>
            <a:r>
              <a:rPr lang="en-US" sz="3600" dirty="0"/>
              <a:t>By the end of the lesson the learner will be able </a:t>
            </a:r>
            <a:r>
              <a:rPr lang="en-US" sz="3600" dirty="0" smtClean="0"/>
              <a:t>to:</a:t>
            </a:r>
          </a:p>
          <a:p>
            <a:r>
              <a:rPr lang="en-US" sz="3600" dirty="0" smtClean="0"/>
              <a:t>Describe </a:t>
            </a:r>
            <a:r>
              <a:rPr lang="en-US" sz="3600" dirty="0"/>
              <a:t>the phases of the nursing process.</a:t>
            </a:r>
          </a:p>
          <a:p>
            <a:r>
              <a:rPr lang="en-US" sz="3600" dirty="0"/>
              <a:t>Identify major characteristics of the nursing process.</a:t>
            </a:r>
          </a:p>
          <a:p>
            <a:r>
              <a:rPr lang="en-US" sz="3600" dirty="0"/>
              <a:t>Identify the purpose of assessing</a:t>
            </a:r>
            <a:r>
              <a:rPr lang="en-US" sz="3600" dirty="0" smtClean="0"/>
              <a:t>.</a:t>
            </a:r>
          </a:p>
          <a:p>
            <a:r>
              <a:rPr lang="en-US" sz="3600" dirty="0"/>
              <a:t>Identify the four major activities associated with the assessing phase</a:t>
            </a:r>
            <a:r>
              <a:rPr lang="en-US" sz="3600" dirty="0" smtClean="0"/>
              <a:t>.</a:t>
            </a:r>
            <a:endParaRPr lang="en-US" sz="3600" dirty="0"/>
          </a:p>
          <a:p>
            <a:endParaRPr lang="en-US" dirty="0"/>
          </a:p>
          <a:p>
            <a:endParaRPr lang="en-US" dirty="0"/>
          </a:p>
        </p:txBody>
      </p:sp>
    </p:spTree>
    <p:extLst>
      <p:ext uri="{BB962C8B-B14F-4D97-AF65-F5344CB8AC3E}">
        <p14:creationId xmlns:p14="http://schemas.microsoft.com/office/powerpoint/2010/main" val="663763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t>5. Validation.</a:t>
            </a:r>
            <a:endParaRPr lang="en-US" sz="6000" dirty="0"/>
          </a:p>
        </p:txBody>
      </p:sp>
      <p:sp>
        <p:nvSpPr>
          <p:cNvPr id="3" name="Content Placeholder 2"/>
          <p:cNvSpPr>
            <a:spLocks noGrp="1"/>
          </p:cNvSpPr>
          <p:nvPr>
            <p:ph idx="1"/>
          </p:nvPr>
        </p:nvSpPr>
        <p:spPr/>
        <p:txBody>
          <a:bodyPr>
            <a:normAutofit fontScale="92500"/>
          </a:bodyPr>
          <a:lstStyle/>
          <a:p>
            <a:r>
              <a:rPr lang="en-GB" sz="4000" dirty="0"/>
              <a:t>T</a:t>
            </a:r>
            <a:r>
              <a:rPr lang="en-GB" sz="4000" dirty="0" smtClean="0"/>
              <a:t>he act of “double-checking” or verifying data to confirm that it is accurate and factual. </a:t>
            </a:r>
          </a:p>
          <a:p>
            <a:r>
              <a:rPr lang="en-GB" sz="4000" dirty="0" smtClean="0"/>
              <a:t>Validating data helps the nurse complete these tasks:</a:t>
            </a:r>
          </a:p>
          <a:p>
            <a:pPr>
              <a:buFont typeface="Wingdings" panose="05000000000000000000" pitchFamily="2" charset="2"/>
              <a:buChar char="ü"/>
            </a:pPr>
            <a:r>
              <a:rPr lang="en-GB" sz="4000" dirty="0" smtClean="0"/>
              <a:t>Ensure that assessment information is complete.</a:t>
            </a:r>
          </a:p>
          <a:p>
            <a:pPr>
              <a:buFont typeface="Wingdings" panose="05000000000000000000" pitchFamily="2" charset="2"/>
              <a:buChar char="ü"/>
            </a:pPr>
            <a:r>
              <a:rPr lang="en-GB" sz="4000" dirty="0" smtClean="0"/>
              <a:t>Ensure that objective and related subjective data agree.</a:t>
            </a:r>
          </a:p>
        </p:txBody>
      </p:sp>
    </p:spTree>
    <p:extLst>
      <p:ext uri="{BB962C8B-B14F-4D97-AF65-F5344CB8AC3E}">
        <p14:creationId xmlns:p14="http://schemas.microsoft.com/office/powerpoint/2010/main" val="17220773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ü"/>
            </a:pPr>
            <a:r>
              <a:rPr lang="en-GB" sz="4000" dirty="0" smtClean="0"/>
              <a:t>Obtain additional information that may have been overlooked.</a:t>
            </a:r>
          </a:p>
          <a:p>
            <a:pPr>
              <a:buFont typeface="Wingdings" panose="05000000000000000000" pitchFamily="2" charset="2"/>
              <a:buChar char="ü"/>
            </a:pPr>
            <a:r>
              <a:rPr lang="en-GB" sz="4000" dirty="0" smtClean="0"/>
              <a:t>Differentiate between cues and inferences. </a:t>
            </a:r>
          </a:p>
          <a:p>
            <a:pPr>
              <a:buFont typeface="Wingdings" panose="05000000000000000000" pitchFamily="2" charset="2"/>
              <a:buChar char="ü"/>
            </a:pPr>
            <a:r>
              <a:rPr lang="en-GB" sz="4000" dirty="0" smtClean="0"/>
              <a:t>Avoid jumping to conclusions and focusing in the wrong direction to identify problems.</a:t>
            </a:r>
            <a:endParaRPr lang="en-US" sz="4000" dirty="0"/>
          </a:p>
        </p:txBody>
      </p:sp>
    </p:spTree>
    <p:extLst>
      <p:ext uri="{BB962C8B-B14F-4D97-AF65-F5344CB8AC3E}">
        <p14:creationId xmlns:p14="http://schemas.microsoft.com/office/powerpoint/2010/main" val="3256284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t>6. Documentation.</a:t>
            </a:r>
            <a:endParaRPr lang="en-US" sz="6000" dirty="0"/>
          </a:p>
        </p:txBody>
      </p:sp>
      <p:sp>
        <p:nvSpPr>
          <p:cNvPr id="3" name="Content Placeholder 2"/>
          <p:cNvSpPr>
            <a:spLocks noGrp="1"/>
          </p:cNvSpPr>
          <p:nvPr>
            <p:ph idx="1"/>
          </p:nvPr>
        </p:nvSpPr>
        <p:spPr/>
        <p:txBody>
          <a:bodyPr>
            <a:normAutofit/>
          </a:bodyPr>
          <a:lstStyle/>
          <a:p>
            <a:r>
              <a:rPr lang="en-GB" sz="4000" dirty="0" smtClean="0"/>
              <a:t>To complete the assessment phase, the nurse records client data. </a:t>
            </a:r>
          </a:p>
          <a:p>
            <a:r>
              <a:rPr lang="en-GB" sz="4000" dirty="0" smtClean="0"/>
              <a:t>Accurate documentation is essential and should include all data collected about the client’s health status. </a:t>
            </a:r>
          </a:p>
          <a:p>
            <a:r>
              <a:rPr lang="en-GB" sz="4000" dirty="0" smtClean="0"/>
              <a:t>Data are recorded in a factual manner and not interpreted by the nurse.</a:t>
            </a:r>
            <a:endParaRPr lang="en-US" sz="4000" dirty="0"/>
          </a:p>
        </p:txBody>
      </p:sp>
    </p:spTree>
    <p:extLst>
      <p:ext uri="{BB962C8B-B14F-4D97-AF65-F5344CB8AC3E}">
        <p14:creationId xmlns:p14="http://schemas.microsoft.com/office/powerpoint/2010/main" val="534697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oper Black" panose="0208090404030B020404" pitchFamily="18" charset="0"/>
              </a:rPr>
              <a:t>MEMORY TEASER.</a:t>
            </a:r>
            <a:endParaRPr lang="en-US" dirty="0">
              <a:latin typeface="Cooper Black" panose="0208090404030B020404" pitchFamily="18" charset="0"/>
            </a:endParaRPr>
          </a:p>
        </p:txBody>
      </p:sp>
      <p:sp>
        <p:nvSpPr>
          <p:cNvPr id="3" name="Content Placeholder 2"/>
          <p:cNvSpPr>
            <a:spLocks noGrp="1"/>
          </p:cNvSpPr>
          <p:nvPr>
            <p:ph idx="1"/>
          </p:nvPr>
        </p:nvSpPr>
        <p:spPr/>
        <p:txBody>
          <a:bodyPr>
            <a:normAutofit/>
          </a:bodyPr>
          <a:lstStyle/>
          <a:p>
            <a:r>
              <a:rPr lang="en-GB" sz="3600" dirty="0" smtClean="0"/>
              <a:t>Which of the following elements is best categorized as secondary subjective data? </a:t>
            </a:r>
          </a:p>
          <a:p>
            <a:pPr marL="514350" indent="-514350">
              <a:buAutoNum type="arabicPeriod"/>
            </a:pPr>
            <a:r>
              <a:rPr lang="en-GB" sz="3600" dirty="0" smtClean="0"/>
              <a:t>The nurse measures a weight loss of 10 pounds since the last clinic visit.</a:t>
            </a:r>
          </a:p>
          <a:p>
            <a:pPr marL="0" indent="0">
              <a:buNone/>
            </a:pPr>
            <a:r>
              <a:rPr lang="en-GB" sz="3600" dirty="0" smtClean="0"/>
              <a:t>2. Spouse states the client has lost all appetite.</a:t>
            </a:r>
          </a:p>
          <a:p>
            <a:pPr marL="0" indent="0">
              <a:buNone/>
            </a:pPr>
            <a:r>
              <a:rPr lang="en-GB" sz="3600" dirty="0" smtClean="0"/>
              <a:t>3. The nurse palpates oedema in lower extremities.</a:t>
            </a:r>
          </a:p>
          <a:p>
            <a:pPr marL="0" indent="0">
              <a:buNone/>
            </a:pPr>
            <a:r>
              <a:rPr lang="en-GB" sz="3600" dirty="0" smtClean="0"/>
              <a:t>4. Client states severe pain when walking up stairs.</a:t>
            </a:r>
            <a:endParaRPr lang="en-US" sz="3600" dirty="0"/>
          </a:p>
        </p:txBody>
      </p:sp>
    </p:spTree>
    <p:extLst>
      <p:ext uri="{BB962C8B-B14F-4D97-AF65-F5344CB8AC3E}">
        <p14:creationId xmlns:p14="http://schemas.microsoft.com/office/powerpoint/2010/main" val="2573972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GB" sz="3600" dirty="0" smtClean="0"/>
              <a:t>Which of the following is the purpose of assessing?</a:t>
            </a:r>
          </a:p>
          <a:p>
            <a:pPr marL="514350" indent="-514350">
              <a:buFont typeface="+mj-lt"/>
              <a:buAutoNum type="arabicPeriod"/>
            </a:pPr>
            <a:r>
              <a:rPr lang="en-GB" sz="3600" dirty="0" smtClean="0"/>
              <a:t>Establish a database of client responses to his or her health status.</a:t>
            </a:r>
          </a:p>
          <a:p>
            <a:pPr marL="514350" indent="-514350">
              <a:buFont typeface="+mj-lt"/>
              <a:buAutoNum type="arabicPeriod"/>
            </a:pPr>
            <a:r>
              <a:rPr lang="en-GB" sz="3600" dirty="0" smtClean="0"/>
              <a:t>Identify client strengths and problems.</a:t>
            </a:r>
          </a:p>
          <a:p>
            <a:pPr marL="514350" indent="-514350">
              <a:buFont typeface="+mj-lt"/>
              <a:buAutoNum type="arabicPeriod"/>
            </a:pPr>
            <a:r>
              <a:rPr lang="en-GB" sz="3600" dirty="0" smtClean="0"/>
              <a:t>Develop an individualized plan of care.</a:t>
            </a:r>
          </a:p>
          <a:p>
            <a:pPr marL="514350" indent="-514350">
              <a:buFont typeface="+mj-lt"/>
              <a:buAutoNum type="arabicPeriod"/>
            </a:pPr>
            <a:r>
              <a:rPr lang="en-GB" sz="3600" dirty="0" smtClean="0"/>
              <a:t>Implement care, prevent illness, and promote wellness.</a:t>
            </a:r>
            <a:endParaRPr lang="en-US" sz="3600" dirty="0"/>
          </a:p>
        </p:txBody>
      </p:sp>
    </p:spTree>
    <p:extLst>
      <p:ext uri="{BB962C8B-B14F-4D97-AF65-F5344CB8AC3E}">
        <p14:creationId xmlns:p14="http://schemas.microsoft.com/office/powerpoint/2010/main" val="2636412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sz="4000" dirty="0" smtClean="0"/>
              <a:t>A major characteristic of the nursing process is which of the following? </a:t>
            </a:r>
          </a:p>
          <a:p>
            <a:pPr marL="514350" indent="-514350">
              <a:buAutoNum type="arabicPeriod"/>
            </a:pPr>
            <a:r>
              <a:rPr lang="en-GB" sz="4000" dirty="0" smtClean="0"/>
              <a:t>A focus on client needs.</a:t>
            </a:r>
          </a:p>
          <a:p>
            <a:pPr marL="0" indent="0">
              <a:buNone/>
            </a:pPr>
            <a:r>
              <a:rPr lang="en-GB" sz="4000" dirty="0" smtClean="0"/>
              <a:t>2. Its static nature.</a:t>
            </a:r>
          </a:p>
          <a:p>
            <a:pPr marL="0" indent="0">
              <a:buNone/>
            </a:pPr>
            <a:r>
              <a:rPr lang="en-GB" sz="4000" dirty="0" smtClean="0"/>
              <a:t>3. An emphasis on physiology and illness.</a:t>
            </a:r>
          </a:p>
          <a:p>
            <a:pPr marL="0" indent="0">
              <a:buNone/>
            </a:pPr>
            <a:r>
              <a:rPr lang="en-GB" sz="4000" dirty="0" smtClean="0"/>
              <a:t>4. Its exclusive use by and with nurses.</a:t>
            </a:r>
            <a:endParaRPr lang="en-US" sz="4000" dirty="0"/>
          </a:p>
        </p:txBody>
      </p:sp>
    </p:spTree>
    <p:extLst>
      <p:ext uri="{BB962C8B-B14F-4D97-AF65-F5344CB8AC3E}">
        <p14:creationId xmlns:p14="http://schemas.microsoft.com/office/powerpoint/2010/main" val="2698470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t>Which of the following would be true regarding use of the observing method of data collection? </a:t>
            </a:r>
          </a:p>
          <a:p>
            <a:pPr marL="514350" indent="-514350">
              <a:buAutoNum type="arabicPeriod"/>
            </a:pPr>
            <a:r>
              <a:rPr lang="en-GB" dirty="0" smtClean="0"/>
              <a:t>When observing, the nurse uses only the visual sense.</a:t>
            </a:r>
          </a:p>
          <a:p>
            <a:pPr marL="0" indent="0">
              <a:buNone/>
            </a:pPr>
            <a:r>
              <a:rPr lang="en-GB" dirty="0" smtClean="0"/>
              <a:t>2. Observing is done only when no other nursing interventions are being performed at the same time.</a:t>
            </a:r>
          </a:p>
          <a:p>
            <a:pPr marL="0" indent="0">
              <a:buNone/>
            </a:pPr>
            <a:r>
              <a:rPr lang="en-GB" dirty="0" smtClean="0"/>
              <a:t>3. Data should be gathered as it occurs, rather than in any particular order.</a:t>
            </a:r>
          </a:p>
          <a:p>
            <a:pPr marL="0" indent="0">
              <a:buNone/>
            </a:pPr>
            <a:r>
              <a:rPr lang="en-GB" dirty="0" smtClean="0"/>
              <a:t>4. Observed data should be interpreted in relation to other sources of collected data.</a:t>
            </a:r>
            <a:endParaRPr lang="en-US" dirty="0"/>
          </a:p>
        </p:txBody>
      </p:sp>
    </p:spTree>
    <p:extLst>
      <p:ext uri="{BB962C8B-B14F-4D97-AF65-F5344CB8AC3E}">
        <p14:creationId xmlns:p14="http://schemas.microsoft.com/office/powerpoint/2010/main" val="2350620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dirty="0"/>
              <a:t>References.</a:t>
            </a:r>
            <a:endParaRPr lang="en-US" sz="6600" dirty="0"/>
          </a:p>
        </p:txBody>
      </p:sp>
      <p:sp>
        <p:nvSpPr>
          <p:cNvPr id="3" name="Content Placeholder 2"/>
          <p:cNvSpPr>
            <a:spLocks noGrp="1"/>
          </p:cNvSpPr>
          <p:nvPr>
            <p:ph idx="1"/>
          </p:nvPr>
        </p:nvSpPr>
        <p:spPr/>
        <p:txBody>
          <a:bodyPr>
            <a:normAutofit/>
          </a:bodyPr>
          <a:lstStyle/>
          <a:p>
            <a:r>
              <a:rPr lang="en-US" sz="4000" dirty="0" err="1"/>
              <a:t>Carenito</a:t>
            </a:r>
            <a:r>
              <a:rPr lang="en-US" sz="4000" dirty="0"/>
              <a:t> L. J. (2014). </a:t>
            </a:r>
            <a:r>
              <a:rPr lang="en-US" sz="4000" i="1" dirty="0"/>
              <a:t>Nursing Diagnosis</a:t>
            </a:r>
            <a:r>
              <a:rPr lang="en-US" sz="4000" dirty="0"/>
              <a:t> 14</a:t>
            </a:r>
            <a:r>
              <a:rPr lang="en-US" sz="4000" baseline="30000" dirty="0"/>
              <a:t>th</a:t>
            </a:r>
            <a:r>
              <a:rPr lang="en-US" sz="4000" dirty="0"/>
              <a:t> </a:t>
            </a:r>
            <a:r>
              <a:rPr lang="en-US" sz="4000" dirty="0" smtClean="0"/>
              <a:t>	Edition</a:t>
            </a:r>
            <a:r>
              <a:rPr lang="en-US" sz="4000" dirty="0"/>
              <a:t>, New York: </a:t>
            </a:r>
            <a:r>
              <a:rPr lang="en-US" sz="4000" dirty="0" smtClean="0"/>
              <a:t>Lippincott Williams			Wilkins.</a:t>
            </a:r>
            <a:endParaRPr lang="en-GB" sz="4000" dirty="0" smtClean="0"/>
          </a:p>
          <a:p>
            <a:r>
              <a:rPr lang="en-GB" sz="4000" dirty="0" err="1" smtClean="0"/>
              <a:t>Kozier</a:t>
            </a:r>
            <a:r>
              <a:rPr lang="en-GB" sz="4000" dirty="0" smtClean="0"/>
              <a:t> </a:t>
            </a:r>
            <a:r>
              <a:rPr lang="en-GB" sz="4000" dirty="0"/>
              <a:t>&amp; </a:t>
            </a:r>
            <a:r>
              <a:rPr lang="en-GB" sz="4000" dirty="0" err="1"/>
              <a:t>Erb’s</a:t>
            </a:r>
            <a:r>
              <a:rPr lang="en-GB" sz="4000" dirty="0"/>
              <a:t> Fundamentals of </a:t>
            </a:r>
            <a:r>
              <a:rPr lang="en-GB" sz="4000" dirty="0" smtClean="0"/>
              <a:t>Nursing			</a:t>
            </a:r>
            <a:r>
              <a:rPr lang="en-GB" sz="4000" i="1" dirty="0" smtClean="0"/>
              <a:t>Concepts</a:t>
            </a:r>
            <a:r>
              <a:rPr lang="en-GB" sz="4000" i="1" dirty="0"/>
              <a:t>, </a:t>
            </a:r>
            <a:r>
              <a:rPr lang="en-GB" sz="4000" i="1" dirty="0" err="1" smtClean="0"/>
              <a:t>Process,and</a:t>
            </a:r>
            <a:r>
              <a:rPr lang="en-GB" sz="4000" i="1" dirty="0" smtClean="0"/>
              <a:t> </a:t>
            </a:r>
            <a:r>
              <a:rPr lang="en-GB" sz="4000" i="1" dirty="0"/>
              <a:t>Practice</a:t>
            </a:r>
            <a:r>
              <a:rPr lang="en-GB" sz="4000" dirty="0"/>
              <a:t>. 10</a:t>
            </a:r>
            <a:r>
              <a:rPr lang="en-GB" sz="4000" baseline="30000" dirty="0"/>
              <a:t>th</a:t>
            </a:r>
            <a:r>
              <a:rPr lang="en-GB" sz="4000" dirty="0"/>
              <a:t> </a:t>
            </a:r>
            <a:r>
              <a:rPr lang="en-GB" sz="4000" dirty="0" smtClean="0"/>
              <a:t>Edition,	Upper </a:t>
            </a:r>
            <a:r>
              <a:rPr lang="en-GB" sz="4000" dirty="0"/>
              <a:t>Saddle </a:t>
            </a:r>
            <a:r>
              <a:rPr lang="en-GB" sz="4000" dirty="0" smtClean="0"/>
              <a:t>River, N</a:t>
            </a:r>
            <a:r>
              <a:rPr lang="en-GB" sz="4000" dirty="0"/>
              <a:t>. J.: Pearson </a:t>
            </a:r>
            <a:r>
              <a:rPr lang="en-GB" sz="4000" dirty="0" smtClean="0"/>
              <a:t>Prentice	Hall</a:t>
            </a:r>
            <a:r>
              <a:rPr lang="en-GB" sz="4000" dirty="0"/>
              <a:t>.</a:t>
            </a:r>
            <a:endParaRPr lang="en-US" sz="4000" dirty="0"/>
          </a:p>
        </p:txBody>
      </p:sp>
    </p:spTree>
    <p:extLst>
      <p:ext uri="{BB962C8B-B14F-4D97-AF65-F5344CB8AC3E}">
        <p14:creationId xmlns:p14="http://schemas.microsoft.com/office/powerpoint/2010/main" val="332192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600" dirty="0" smtClean="0"/>
              <a:t>Differentiate objective and subjective data and primary and secondary data.</a:t>
            </a:r>
          </a:p>
          <a:p>
            <a:r>
              <a:rPr lang="en-US" sz="3600" dirty="0" smtClean="0"/>
              <a:t>Identify three methods of data collection, and give examples of how each is useful.</a:t>
            </a:r>
          </a:p>
          <a:p>
            <a:r>
              <a:rPr lang="en-US" sz="3600" dirty="0" smtClean="0"/>
              <a:t>Contrast various frameworks used for nursing assessment.</a:t>
            </a:r>
            <a:endParaRPr lang="en-US" sz="3600" dirty="0"/>
          </a:p>
        </p:txBody>
      </p:sp>
    </p:spTree>
    <p:extLst>
      <p:ext uri="{BB962C8B-B14F-4D97-AF65-F5344CB8AC3E}">
        <p14:creationId xmlns:p14="http://schemas.microsoft.com/office/powerpoint/2010/main" val="2495991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INTRODUCTION TO THE NURSING PROCESS.</a:t>
            </a:r>
            <a:endParaRPr lang="en-US" b="1" dirty="0"/>
          </a:p>
        </p:txBody>
      </p:sp>
      <p:sp>
        <p:nvSpPr>
          <p:cNvPr id="3" name="Content Placeholder 2"/>
          <p:cNvSpPr>
            <a:spLocks noGrp="1"/>
          </p:cNvSpPr>
          <p:nvPr>
            <p:ph idx="1"/>
          </p:nvPr>
        </p:nvSpPr>
        <p:spPr/>
        <p:txBody>
          <a:bodyPr>
            <a:normAutofit/>
          </a:bodyPr>
          <a:lstStyle/>
          <a:p>
            <a:r>
              <a:rPr lang="en-GB" sz="3200" b="1" dirty="0" smtClean="0"/>
              <a:t>The Nursing </a:t>
            </a:r>
            <a:r>
              <a:rPr lang="en-GB" sz="3200" b="1" dirty="0"/>
              <a:t>P</a:t>
            </a:r>
            <a:r>
              <a:rPr lang="en-GB" sz="3200" b="1" dirty="0" smtClean="0"/>
              <a:t>rocess</a:t>
            </a:r>
            <a:r>
              <a:rPr lang="en-GB" sz="3200" dirty="0" smtClean="0"/>
              <a:t> is a systematic, rational method of planning and providing individualized nursing care.</a:t>
            </a:r>
          </a:p>
          <a:p>
            <a:r>
              <a:rPr lang="en-GB" sz="3200" dirty="0" smtClean="0"/>
              <a:t>Its purposes are to identify a client’s health status and actual or potential health care problems or needs, to establish plans to meet the identified needs, and to deliver specific nursing interventions to meet those needs.</a:t>
            </a:r>
          </a:p>
          <a:p>
            <a:r>
              <a:rPr lang="en-GB" sz="3200" dirty="0" smtClean="0"/>
              <a:t>The client may be an individual, a family, a community, or a group.</a:t>
            </a:r>
            <a:endParaRPr lang="en-US" sz="3200" dirty="0"/>
          </a:p>
        </p:txBody>
      </p:sp>
    </p:spTree>
    <p:extLst>
      <p:ext uri="{BB962C8B-B14F-4D97-AF65-F5344CB8AC3E}">
        <p14:creationId xmlns:p14="http://schemas.microsoft.com/office/powerpoint/2010/main" val="1270027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000" dirty="0" smtClean="0"/>
              <a:t>Phases of The </a:t>
            </a:r>
            <a:r>
              <a:rPr lang="en-GB" sz="6000" dirty="0"/>
              <a:t>N</a:t>
            </a:r>
            <a:r>
              <a:rPr lang="en-GB" sz="6000" dirty="0" smtClean="0"/>
              <a:t>ursing </a:t>
            </a:r>
            <a:r>
              <a:rPr lang="en-GB" sz="6000" dirty="0"/>
              <a:t>P</a:t>
            </a:r>
            <a:r>
              <a:rPr lang="en-GB" sz="6000" dirty="0" smtClean="0"/>
              <a:t>rocess.</a:t>
            </a:r>
            <a:endParaRPr lang="en-US" sz="6000" dirty="0"/>
          </a:p>
        </p:txBody>
      </p:sp>
      <p:sp>
        <p:nvSpPr>
          <p:cNvPr id="3" name="Content Placeholder 2"/>
          <p:cNvSpPr>
            <a:spLocks noGrp="1"/>
          </p:cNvSpPr>
          <p:nvPr>
            <p:ph idx="1"/>
          </p:nvPr>
        </p:nvSpPr>
        <p:spPr/>
        <p:txBody>
          <a:bodyPr>
            <a:normAutofit/>
          </a:bodyPr>
          <a:lstStyle/>
          <a:p>
            <a:r>
              <a:rPr lang="en-GB" sz="3600" dirty="0" smtClean="0"/>
              <a:t>Assessing.</a:t>
            </a:r>
          </a:p>
          <a:p>
            <a:r>
              <a:rPr lang="en-GB" sz="3600" dirty="0" smtClean="0"/>
              <a:t>Diagnosing.</a:t>
            </a:r>
          </a:p>
          <a:p>
            <a:r>
              <a:rPr lang="en-GB" sz="3600" dirty="0" smtClean="0"/>
              <a:t>Planning.</a:t>
            </a:r>
          </a:p>
          <a:p>
            <a:r>
              <a:rPr lang="en-GB" sz="3600" dirty="0" smtClean="0"/>
              <a:t>Implementing/ Intervening.</a:t>
            </a:r>
          </a:p>
          <a:p>
            <a:r>
              <a:rPr lang="en-GB" sz="3600" dirty="0" smtClean="0"/>
              <a:t>Evaluating.</a:t>
            </a:r>
          </a:p>
          <a:p>
            <a:pPr marL="0" indent="0">
              <a:buNone/>
            </a:pPr>
            <a:r>
              <a:rPr lang="en-GB" sz="3600" dirty="0" smtClean="0"/>
              <a:t>Each phase of the nursing process affects the others; they are closely interrelated.</a:t>
            </a:r>
            <a:endParaRPr lang="en-US" sz="3600" dirty="0"/>
          </a:p>
        </p:txBody>
      </p:sp>
    </p:spTree>
    <p:extLst>
      <p:ext uri="{BB962C8B-B14F-4D97-AF65-F5344CB8AC3E}">
        <p14:creationId xmlns:p14="http://schemas.microsoft.com/office/powerpoint/2010/main" val="1184356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smtClean="0"/>
              <a:t>Characteristics of The </a:t>
            </a:r>
            <a:r>
              <a:rPr lang="en-GB" sz="4800" dirty="0"/>
              <a:t>N</a:t>
            </a:r>
            <a:r>
              <a:rPr lang="en-GB" sz="4800" dirty="0" smtClean="0"/>
              <a:t>ursing </a:t>
            </a:r>
            <a:r>
              <a:rPr lang="en-GB" sz="4800" dirty="0"/>
              <a:t>P</a:t>
            </a:r>
            <a:r>
              <a:rPr lang="en-GB" sz="4800" dirty="0" smtClean="0"/>
              <a:t>rocess.</a:t>
            </a:r>
            <a:endParaRPr lang="en-US" sz="4800" dirty="0"/>
          </a:p>
        </p:txBody>
      </p:sp>
      <p:sp>
        <p:nvSpPr>
          <p:cNvPr id="3" name="Content Placeholder 2"/>
          <p:cNvSpPr>
            <a:spLocks noGrp="1"/>
          </p:cNvSpPr>
          <p:nvPr>
            <p:ph idx="1"/>
          </p:nvPr>
        </p:nvSpPr>
        <p:spPr/>
        <p:txBody>
          <a:bodyPr>
            <a:normAutofit/>
          </a:bodyPr>
          <a:lstStyle/>
          <a:p>
            <a:r>
              <a:rPr lang="en-GB" sz="4000" dirty="0"/>
              <a:t>C</a:t>
            </a:r>
            <a:r>
              <a:rPr lang="en-GB" sz="4000" dirty="0" smtClean="0"/>
              <a:t>yclic and dynamic nature.</a:t>
            </a:r>
          </a:p>
          <a:p>
            <a:r>
              <a:rPr lang="en-GB" sz="4000" dirty="0" smtClean="0"/>
              <a:t>Client centeredness.</a:t>
            </a:r>
          </a:p>
          <a:p>
            <a:r>
              <a:rPr lang="en-GB" sz="4000" dirty="0"/>
              <a:t>F</a:t>
            </a:r>
            <a:r>
              <a:rPr lang="en-GB" sz="4000" dirty="0" smtClean="0"/>
              <a:t>ocus on problem solving and decision making.</a:t>
            </a:r>
          </a:p>
          <a:p>
            <a:r>
              <a:rPr lang="en-GB" sz="4000" dirty="0"/>
              <a:t>I</a:t>
            </a:r>
            <a:r>
              <a:rPr lang="en-GB" sz="4000" dirty="0" smtClean="0"/>
              <a:t>nterpersonal and collaborative style.</a:t>
            </a:r>
          </a:p>
          <a:p>
            <a:r>
              <a:rPr lang="en-GB" sz="4000" dirty="0"/>
              <a:t>U</a:t>
            </a:r>
            <a:r>
              <a:rPr lang="en-GB" sz="4000" dirty="0" smtClean="0"/>
              <a:t>niversal applicability.</a:t>
            </a:r>
          </a:p>
          <a:p>
            <a:r>
              <a:rPr lang="en-GB" sz="4000" dirty="0"/>
              <a:t>U</a:t>
            </a:r>
            <a:r>
              <a:rPr lang="en-GB" sz="4000" dirty="0" smtClean="0"/>
              <a:t>se of critical thinking and clinical reasoning.</a:t>
            </a:r>
            <a:endParaRPr lang="en-US" sz="4000" dirty="0"/>
          </a:p>
        </p:txBody>
      </p:sp>
    </p:spTree>
    <p:extLst>
      <p:ext uri="{BB962C8B-B14F-4D97-AF65-F5344CB8AC3E}">
        <p14:creationId xmlns:p14="http://schemas.microsoft.com/office/powerpoint/2010/main" val="3581862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6600" b="1" dirty="0" smtClean="0"/>
              <a:t>ASSESSING.</a:t>
            </a:r>
            <a:endParaRPr lang="en-US" sz="6600" b="1" dirty="0"/>
          </a:p>
        </p:txBody>
      </p:sp>
      <p:sp>
        <p:nvSpPr>
          <p:cNvPr id="3" name="Content Placeholder 2"/>
          <p:cNvSpPr>
            <a:spLocks noGrp="1"/>
          </p:cNvSpPr>
          <p:nvPr>
            <p:ph idx="1"/>
          </p:nvPr>
        </p:nvSpPr>
        <p:spPr/>
        <p:txBody>
          <a:bodyPr>
            <a:normAutofit/>
          </a:bodyPr>
          <a:lstStyle/>
          <a:p>
            <a:r>
              <a:rPr lang="en-GB" sz="4000" dirty="0" smtClean="0"/>
              <a:t>Assessing is the systematic and continuous collection, organization, validation, and documentation of data(information).</a:t>
            </a:r>
          </a:p>
          <a:p>
            <a:r>
              <a:rPr lang="en-GB" sz="4000" dirty="0"/>
              <a:t>I</a:t>
            </a:r>
            <a:r>
              <a:rPr lang="en-GB" sz="4000" dirty="0" smtClean="0"/>
              <a:t>s a continuous process carried out during all phases of the nursing process.</a:t>
            </a:r>
          </a:p>
          <a:p>
            <a:r>
              <a:rPr lang="en-GB" sz="4000" dirty="0" smtClean="0"/>
              <a:t>All phases of the nursing process depend on the accurate and complete collection of data.</a:t>
            </a:r>
            <a:endParaRPr lang="en-US" sz="4000" dirty="0"/>
          </a:p>
        </p:txBody>
      </p:sp>
    </p:spTree>
    <p:extLst>
      <p:ext uri="{BB962C8B-B14F-4D97-AF65-F5344CB8AC3E}">
        <p14:creationId xmlns:p14="http://schemas.microsoft.com/office/powerpoint/2010/main" val="2575048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5936"/>
            <a:ext cx="10515600" cy="1325563"/>
          </a:xfrm>
        </p:spPr>
        <p:txBody>
          <a:bodyPr>
            <a:normAutofit/>
          </a:bodyPr>
          <a:lstStyle/>
          <a:p>
            <a:r>
              <a:rPr lang="en-GB" sz="6000" dirty="0" smtClean="0"/>
              <a:t>Types of assessments.</a:t>
            </a:r>
            <a:endParaRPr lang="en-US" sz="6000" dirty="0"/>
          </a:p>
        </p:txBody>
      </p:sp>
      <p:sp>
        <p:nvSpPr>
          <p:cNvPr id="3" name="Content Placeholder 2"/>
          <p:cNvSpPr>
            <a:spLocks noGrp="1"/>
          </p:cNvSpPr>
          <p:nvPr>
            <p:ph idx="1"/>
          </p:nvPr>
        </p:nvSpPr>
        <p:spPr/>
        <p:txBody>
          <a:bodyPr>
            <a:normAutofit/>
          </a:bodyPr>
          <a:lstStyle/>
          <a:p>
            <a:r>
              <a:rPr lang="en-GB" sz="3600" dirty="0" smtClean="0"/>
              <a:t>Assessments vary according to their purpose, timing, time available, and client status.</a:t>
            </a:r>
          </a:p>
          <a:p>
            <a:r>
              <a:rPr lang="en-GB" sz="3600" dirty="0" smtClean="0"/>
              <a:t>The four different types of assessments are; </a:t>
            </a:r>
          </a:p>
          <a:p>
            <a:pPr>
              <a:buFont typeface="Wingdings" panose="05000000000000000000" pitchFamily="2" charset="2"/>
              <a:buChar char="Ø"/>
            </a:pPr>
            <a:r>
              <a:rPr lang="en-GB" sz="3600" dirty="0" smtClean="0"/>
              <a:t>The initial nursing assessment.</a:t>
            </a:r>
          </a:p>
          <a:p>
            <a:pPr>
              <a:buFont typeface="Wingdings" panose="05000000000000000000" pitchFamily="2" charset="2"/>
              <a:buChar char="Ø"/>
            </a:pPr>
            <a:r>
              <a:rPr lang="en-GB" sz="3600" dirty="0"/>
              <a:t>P</a:t>
            </a:r>
            <a:r>
              <a:rPr lang="en-GB" sz="3600" dirty="0" smtClean="0"/>
              <a:t>roblem-focused assessment.</a:t>
            </a:r>
          </a:p>
          <a:p>
            <a:pPr>
              <a:buFont typeface="Wingdings" panose="05000000000000000000" pitchFamily="2" charset="2"/>
              <a:buChar char="Ø"/>
            </a:pPr>
            <a:r>
              <a:rPr lang="en-GB" sz="3600" dirty="0"/>
              <a:t>E</a:t>
            </a:r>
            <a:r>
              <a:rPr lang="en-GB" sz="3600" dirty="0" smtClean="0"/>
              <a:t>mergency assessment.</a:t>
            </a:r>
          </a:p>
          <a:p>
            <a:pPr>
              <a:buFont typeface="Wingdings" panose="05000000000000000000" pitchFamily="2" charset="2"/>
              <a:buChar char="Ø"/>
            </a:pPr>
            <a:r>
              <a:rPr lang="en-GB" sz="3600" dirty="0"/>
              <a:t>T</a:t>
            </a:r>
            <a:r>
              <a:rPr lang="en-GB" sz="3600" dirty="0" smtClean="0"/>
              <a:t>ime-lapsed reassessment .</a:t>
            </a:r>
            <a:endParaRPr lang="en-US" sz="3600" dirty="0"/>
          </a:p>
        </p:txBody>
      </p:sp>
    </p:spTree>
    <p:extLst>
      <p:ext uri="{BB962C8B-B14F-4D97-AF65-F5344CB8AC3E}">
        <p14:creationId xmlns:p14="http://schemas.microsoft.com/office/powerpoint/2010/main" val="1024353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a)Initial assessment</a:t>
            </a:r>
            <a:endParaRPr lang="en-US" b="1"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GB" sz="4000" dirty="0" smtClean="0"/>
              <a:t>Performed within specified time after admission to a health care agency.</a:t>
            </a:r>
          </a:p>
          <a:p>
            <a:pPr>
              <a:buFont typeface="Wingdings" panose="05000000000000000000" pitchFamily="2" charset="2"/>
              <a:buChar char="v"/>
            </a:pPr>
            <a:r>
              <a:rPr lang="en-GB" sz="4000" dirty="0" smtClean="0"/>
              <a:t>Purpose is to establish a complete database for problem identification, reference, and future comparison.</a:t>
            </a:r>
          </a:p>
          <a:p>
            <a:pPr>
              <a:buFont typeface="Wingdings" panose="05000000000000000000" pitchFamily="2" charset="2"/>
              <a:buChar char="v"/>
            </a:pPr>
            <a:r>
              <a:rPr lang="en-GB" sz="4000" dirty="0" smtClean="0"/>
              <a:t>E.g.- </a:t>
            </a:r>
            <a:r>
              <a:rPr lang="en-US" sz="4000" dirty="0"/>
              <a:t>N</a:t>
            </a:r>
            <a:r>
              <a:rPr lang="en-US" sz="4000" dirty="0" smtClean="0"/>
              <a:t>ursing admission assessment.</a:t>
            </a:r>
            <a:endParaRPr lang="en-GB" sz="4000" dirty="0" smtClean="0"/>
          </a:p>
          <a:p>
            <a:pPr marL="0" indent="0">
              <a:buNone/>
            </a:pPr>
            <a:endParaRPr lang="en-US" dirty="0"/>
          </a:p>
        </p:txBody>
      </p:sp>
    </p:spTree>
    <p:extLst>
      <p:ext uri="{BB962C8B-B14F-4D97-AF65-F5344CB8AC3E}">
        <p14:creationId xmlns:p14="http://schemas.microsoft.com/office/powerpoint/2010/main" val="2007750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1220</Words>
  <Application>Microsoft Office PowerPoint</Application>
  <PresentationFormat>Widescreen</PresentationFormat>
  <Paragraphs>114</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Cooper Black</vt:lpstr>
      <vt:lpstr>Wingdings</vt:lpstr>
      <vt:lpstr>Office Theme</vt:lpstr>
      <vt:lpstr>ASSESSMENT IN NURSING PROCESS.</vt:lpstr>
      <vt:lpstr>OBJECTIVES.</vt:lpstr>
      <vt:lpstr>PowerPoint Presentation</vt:lpstr>
      <vt:lpstr>INTRODUCTION TO THE NURSING PROCESS.</vt:lpstr>
      <vt:lpstr>Phases of The Nursing Process.</vt:lpstr>
      <vt:lpstr>Characteristics of The Nursing Process.</vt:lpstr>
      <vt:lpstr>ASSESSING.</vt:lpstr>
      <vt:lpstr>Types of assessments.</vt:lpstr>
      <vt:lpstr>a)Initial assessment</vt:lpstr>
      <vt:lpstr>b)Problem focused assessment.</vt:lpstr>
      <vt:lpstr>c)Emergency assessment.</vt:lpstr>
      <vt:lpstr>d)Time-lapsed reassessment.</vt:lpstr>
      <vt:lpstr>COLLECTING DATA.</vt:lpstr>
      <vt:lpstr>Cont.</vt:lpstr>
      <vt:lpstr>1. Types of data.</vt:lpstr>
      <vt:lpstr>Cont.</vt:lpstr>
      <vt:lpstr>2.Sources of data.</vt:lpstr>
      <vt:lpstr>3. Data collection methods.</vt:lpstr>
      <vt:lpstr>4. Organizing data.(REVIEW)</vt:lpstr>
      <vt:lpstr>5. Validation.</vt:lpstr>
      <vt:lpstr>Cont.</vt:lpstr>
      <vt:lpstr>6. Documentation.</vt:lpstr>
      <vt:lpstr>MEMORY TEASER.</vt:lpstr>
      <vt:lpstr>PowerPoint Presentation</vt:lpstr>
      <vt:lpstr>PowerPoint Presentation</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dc:title>
  <dc:creator>Stanley</dc:creator>
  <cp:lastModifiedBy>Stanley</cp:lastModifiedBy>
  <cp:revision>18</cp:revision>
  <dcterms:created xsi:type="dcterms:W3CDTF">2024-04-02T20:27:44Z</dcterms:created>
  <dcterms:modified xsi:type="dcterms:W3CDTF">2024-04-03T06:32:28Z</dcterms:modified>
</cp:coreProperties>
</file>