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1.xml" ContentType="application/vnd.openxmlformats-officedocument.presentationml.notes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Slides/notesSlide2.xml" ContentType="application/vnd.openxmlformats-officedocument.presentationml.notes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Slides/notesSlide3.xml" ContentType="application/vnd.openxmlformats-officedocument.presentationml.notes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Slides/notesSlide5.xml" ContentType="application/vnd.openxmlformats-officedocument.presentationml.notesSlide+xml"/>
  <Override PartName="/ppt/slides/slide58.xml" ContentType="application/vnd.openxmlformats-officedocument.presentationml.slide+xml"/>
  <Override PartName="/ppt/notesSlides/notesSlide6.xml" ContentType="application/vnd.openxmlformats-officedocument.presentationml.notes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heme/theme4.xml" ContentType="application/vnd.openxmlformats-officedocument.theme+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firstSlideNum="1" rtl="0" saveSubsetFonts="0" serverZoom="0" showSpecialPlsOnTitleSld="1">
  <p:sldMasterIdLst>
    <p:sldMasterId id="2147483734" r:id="rId1"/>
    <p:sldMasterId id="2147483746" r:id="rId2"/>
  </p:sldMasterIdLst>
  <p:notesMasterIdLst>
    <p:notesMasterId r:id="rId3"/>
  </p:notesMasterIdLst>
  <p:sldIdLst>
    <p:sldId id="621" r:id="rId4"/>
    <p:sldId id="622" r:id="rId5"/>
    <p:sldId id="623" r:id="rId6"/>
    <p:sldId id="624" r:id="rId7"/>
    <p:sldId id="625" r:id="rId8"/>
    <p:sldId id="626" r:id="rId9"/>
    <p:sldId id="627" r:id="rId10"/>
    <p:sldId id="628" r:id="rId11"/>
    <p:sldId id="629" r:id="rId12"/>
    <p:sldId id="630" r:id="rId13"/>
    <p:sldId id="631" r:id="rId14"/>
    <p:sldId id="632" r:id="rId15"/>
    <p:sldId id="633" r:id="rId16"/>
    <p:sldId id="634" r:id="rId17"/>
    <p:sldId id="635" r:id="rId18"/>
    <p:sldId id="636" r:id="rId19"/>
    <p:sldId id="637" r:id="rId20"/>
    <p:sldId id="638" r:id="rId21"/>
    <p:sldId id="639" r:id="rId22"/>
    <p:sldId id="640" r:id="rId23"/>
    <p:sldId id="641" r:id="rId24"/>
    <p:sldId id="642" r:id="rId25"/>
    <p:sldId id="643" r:id="rId26"/>
    <p:sldId id="644" r:id="rId27"/>
    <p:sldId id="645" r:id="rId28"/>
    <p:sldId id="646" r:id="rId29"/>
    <p:sldId id="647" r:id="rId30"/>
    <p:sldId id="648" r:id="rId31"/>
    <p:sldId id="649" r:id="rId32"/>
    <p:sldId id="650" r:id="rId33"/>
    <p:sldId id="651" r:id="rId34"/>
    <p:sldId id="652" r:id="rId35"/>
    <p:sldId id="653" r:id="rId36"/>
    <p:sldId id="654" r:id="rId37"/>
    <p:sldId id="655" r:id="rId38"/>
    <p:sldId id="656" r:id="rId39"/>
    <p:sldId id="657" r:id="rId40"/>
    <p:sldId id="658" r:id="rId41"/>
    <p:sldId id="659" r:id="rId42"/>
    <p:sldId id="660" r:id="rId43"/>
    <p:sldId id="661" r:id="rId44"/>
    <p:sldId id="662" r:id="rId45"/>
    <p:sldId id="663" r:id="rId46"/>
    <p:sldId id="664" r:id="rId47"/>
    <p:sldId id="665" r:id="rId48"/>
    <p:sldId id="666" r:id="rId49"/>
    <p:sldId id="667" r:id="rId50"/>
    <p:sldId id="668" r:id="rId51"/>
    <p:sldId id="669" r:id="rId52"/>
    <p:sldId id="670" r:id="rId53"/>
    <p:sldId id="671" r:id="rId54"/>
    <p:sldId id="672" r:id="rId55"/>
    <p:sldId id="673" r:id="rId56"/>
    <p:sldId id="674" r:id="rId57"/>
    <p:sldId id="675" r:id="rId58"/>
    <p:sldId id="676" r:id="rId59"/>
    <p:sldId id="677" r:id="rId60"/>
    <p:sldId id="678" r:id="rId61"/>
    <p:sldId id="679" r:id="rId62"/>
    <p:sldId id="680" r:id="rId63"/>
    <p:sldId id="681" r:id="rId64"/>
    <p:sldId id="682" r:id="rId65"/>
    <p:sldId id="683" r:id="rId66"/>
    <p:sldId id="684" r:id="rId67"/>
    <p:sldId id="685" r:id="rId68"/>
    <p:sldId id="686" r:id="rId69"/>
    <p:sldId id="687" r:id="rId70"/>
    <p:sldId id="688" r:id="rId71"/>
    <p:sldId id="689" r:id="rId72"/>
    <p:sldId id="690" r:id="rId73"/>
  </p:sldIdLst>
  <p:sldSz type="screen4x3" cy="6858000" cx="9144000"/>
  <p:notesSz cx="6858000" cy="9144000"/>
  <p:defaultTex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View">
  <p:normalViewPr showOutlineIcons="1" snapVertSplitter="0" vertBarState="restored" horzBarState="restored" preferSingleView="0">
    <p:restoredLeft sz="15620"/>
    <p:restoredTop sz="86922" autoAdjust="0"/>
  </p:normalViewPr>
  <p:slideViewPr>
    <p:cSldViewPr showGuides="0" snapToGrid="1" snapToObjects="0">
      <p:cViewPr varScale="1">
        <p:scale>
          <a:sx n="71" d="100"/>
          <a:sy n="71" d="100"/>
        </p:scale>
        <p:origin x="-1344" y="-102"/>
      </p:cViewPr>
      <p:guideLst>
        <p:guide orient="horz" pos="2160"/>
        <p:guide orient="vert" pos="288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tableStyles" Target="tableStyles.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224" name=""/>
        <p:cNvGrpSpPr/>
        <p:nvPr/>
      </p:nvGrpSpPr>
      <p:grpSpPr>
        <a:xfrm rot="0">
          <a:off x="0" y="0"/>
          <a:ext cx="0" cy="0"/>
          <a:chOff x="0" y="0"/>
          <a:chExt cx="0" cy="0"/>
        </a:xfrm>
      </p:grpSpPr>
      <p:sp>
        <p:nvSpPr>
          <p:cNvPr id="1048996" name=""/>
          <p:cNvSpPr/>
          <p:nvPr>
            <p:ph type="hdr" sz="quarter" idx="0"/>
          </p:nvPr>
        </p:nvSpPr>
        <p:spPr>
          <a:xfrm rot="0">
            <a:off x="0" y="0"/>
            <a:ext cx="2971800" cy="457200"/>
          </a:xfrm>
          <a:prstGeom prst="rect"/>
          <a:noFill/>
          <a:ln>
            <a:noFill/>
          </a:ln>
        </p:spPr>
        <p:txBody>
          <a:bodyPr anchor="t" bIns="45720" lIns="91440" rIns="91440" tIns="45720" vert="horz"/>
          <a:p>
            <a:pPr eaLnBrk="1" hangingPunct="1" latinLnBrk="1" lvl="0"/>
            <a:endParaRPr altLang="en-US" sz="1200" lang="en-GB">
              <a:latin typeface="Calibri" pitchFamily="34" charset="0"/>
            </a:endParaRPr>
          </a:p>
        </p:txBody>
      </p:sp>
      <p:sp>
        <p:nvSpPr>
          <p:cNvPr id="1048997" name=""/>
          <p:cNvSpPr/>
          <p:nvPr>
            <p:ph type="dt" sz="full" idx="1"/>
          </p:nvPr>
        </p:nvSpPr>
        <p:spPr>
          <a:xfrm rot="0">
            <a:off x="3884612" y="0"/>
            <a:ext cx="2971800" cy="457200"/>
          </a:xfrm>
          <a:prstGeom prst="rect"/>
          <a:noFill/>
          <a:ln>
            <a:noFill/>
          </a:ln>
        </p:spPr>
        <p:txBody>
          <a:bodyPr anchor="t" bIns="45720" lIns="91440" rIns="91440" tIns="45720" vert="horz"/>
          <a:p>
            <a:pPr algn="r" eaLnBrk="1" hangingPunct="1" latinLnBrk="1" lvl="0"/>
            <a:fld id="{566ABCEB-ACFC-4714-9973-3DA970169C29}" type="datetime1">
              <a:rPr altLang="en-US" sz="1200" lang="en-GB">
                <a:latin typeface="Calibri" pitchFamily="34" charset="0"/>
              </a:rPr>
              <a:pPr algn="r" eaLnBrk="1" hangingPunct="1" latinLnBrk="1" lvl="0"/>
            </a:fld>
            <a:endParaRPr altLang="en-US" sz="1200" lang="en-GB">
              <a:latin typeface="Calibri" pitchFamily="34" charset="0"/>
            </a:endParaRPr>
          </a:p>
        </p:txBody>
      </p:sp>
      <p:sp>
        <p:nvSpPr>
          <p:cNvPr id="1048998" name=""/>
          <p:cNvSpPr/>
          <p:nvPr>
            <p:ph type="sldImg" sz="full" idx="2"/>
          </p:nvPr>
        </p:nvSpPr>
        <p:spPr>
          <a:xfrm rot="0">
            <a:off x="1143000" y="685800"/>
            <a:ext cx="4572000" cy="3429000"/>
          </a:xfrm>
          <a:prstGeom prst="rect"/>
          <a:noFill/>
          <a:ln w="12700" cap="flat" cmpd="sng">
            <a:solidFill>
              <a:srgbClr val="000000">
                <a:alpha val="100000"/>
              </a:srgbClr>
            </a:solidFill>
            <a:prstDash val="solid"/>
            <a:round/>
          </a:ln>
        </p:spPr>
        <p:txBody>
          <a:bodyPr anchor="ctr" bIns="45720" lIns="91440" rIns="91440" tIns="45720" vert="horz"/>
          <a:p/>
        </p:txBody>
      </p:sp>
      <p:sp>
        <p:nvSpPr>
          <p:cNvPr id="1048999" name=""/>
          <p:cNvSpPr/>
          <p:nvPr>
            <p:ph type="body" sz="quarter" idx="3"/>
          </p:nvPr>
        </p:nvSpPr>
        <p:spPr>
          <a:xfrm rot="0">
            <a:off x="685800" y="4343400"/>
            <a:ext cx="5486400" cy="4114800"/>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9000" name=""/>
          <p:cNvSpPr/>
          <p:nvPr>
            <p:ph type="ftr" sz="quarter" idx="4"/>
          </p:nvPr>
        </p:nvSpPr>
        <p:spPr>
          <a:xfrm rot="0">
            <a:off x="0" y="8685212"/>
            <a:ext cx="2971800" cy="457200"/>
          </a:xfrm>
          <a:prstGeom prst="rect"/>
          <a:noFill/>
          <a:ln>
            <a:noFill/>
          </a:ln>
        </p:spPr>
        <p:txBody>
          <a:bodyPr anchor="b" bIns="45720" lIns="91440" rIns="91440" tIns="45720" vert="horz"/>
          <a:p>
            <a:pPr eaLnBrk="1" hangingPunct="1" latinLnBrk="1" lvl="0"/>
            <a:endParaRPr altLang="en-US" sz="1200" lang="en-GB">
              <a:latin typeface="Calibri" pitchFamily="34" charset="0"/>
            </a:endParaRPr>
          </a:p>
        </p:txBody>
      </p:sp>
      <p:sp>
        <p:nvSpPr>
          <p:cNvPr id="1049001" name=""/>
          <p:cNvSpPr/>
          <p:nvPr>
            <p:ph type="sldNum" sz="quarter" idx="5"/>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GB">
                <a:latin typeface="Calibri" pitchFamily="34" charset="0"/>
              </a:rPr>
              <a:pPr algn="r" eaLnBrk="1" hangingPunct="1" latinLnBrk="1" lvl="0"/>
            </a:fld>
            <a:endParaRPr altLang="en-US" sz="1200" lang="en-GB">
              <a:latin typeface="Calibri" pitchFamily="34" charset="0"/>
            </a:endParaRPr>
          </a:p>
        </p:txBody>
      </p:sp>
    </p:spTree>
  </p:cSld>
  <p:clrMap accent1="dk1" accent2="dk1" accent3="dk1" accent4="dk1" accent5="dk1" accent6="dk1" bg1="dk1" bg2="dk1" tx1="dk1" tx2="dk1" hlink="dk1" folHlink="dk1"/>
  <p:notesStyle>
    <a:lvl1pPr algn="l" fontAlgn="base" indent="0" latinLnBrk="1" marL="0" rtl="0">
      <a:lnSpc>
        <a:spcPct val="100000"/>
      </a:lnSpc>
      <a:spcBef>
        <a:spcPct val="30000"/>
      </a:spcBef>
      <a:spcAft>
        <a:spcPct val="0"/>
      </a:spcAft>
      <a:buFontTx/>
      <a:buNone/>
      <a:defRPr baseline="0" b="0" sz="1200" i="0" u="none">
        <a:solidFill>
          <a:schemeClr val="dk1"/>
        </a:solidFill>
        <a:latin typeface="Calibri" pitchFamily="34" charset="0"/>
        <a:sym typeface="Arial" pitchFamily="34" charset="0"/>
      </a:defRPr>
    </a:lvl1pPr>
    <a:lvl2pPr algn="l" fontAlgn="base" indent="0" latinLnBrk="1" marL="457200" rtl="0">
      <a:lnSpc>
        <a:spcPct val="100000"/>
      </a:lnSpc>
      <a:spcBef>
        <a:spcPct val="30000"/>
      </a:spcBef>
      <a:spcAft>
        <a:spcPct val="0"/>
      </a:spcAft>
      <a:buFontTx/>
      <a:buNone/>
      <a:defRPr baseline="0" b="0" sz="1200" i="0" u="none">
        <a:solidFill>
          <a:schemeClr val="dk1"/>
        </a:solidFill>
        <a:latin typeface="Calibri" pitchFamily="34" charset="0"/>
        <a:sym typeface="Arial" pitchFamily="34" charset="0"/>
      </a:defRPr>
    </a:lvl2pPr>
    <a:lvl3pPr algn="l" fontAlgn="base" indent="0" latinLnBrk="1" marL="914400" rtl="0">
      <a:lnSpc>
        <a:spcPct val="100000"/>
      </a:lnSpc>
      <a:spcBef>
        <a:spcPct val="30000"/>
      </a:spcBef>
      <a:spcAft>
        <a:spcPct val="0"/>
      </a:spcAft>
      <a:buFontTx/>
      <a:buNone/>
      <a:defRPr baseline="0" b="0" sz="1200" i="0" u="none">
        <a:solidFill>
          <a:schemeClr val="dk1"/>
        </a:solidFill>
        <a:latin typeface="Calibri" pitchFamily="34" charset="0"/>
        <a:sym typeface="Arial" pitchFamily="34" charset="0"/>
      </a:defRPr>
    </a:lvl3pPr>
    <a:lvl4pPr algn="l" fontAlgn="base" indent="0" latinLnBrk="1" marL="1371600" rtl="0">
      <a:lnSpc>
        <a:spcPct val="100000"/>
      </a:lnSpc>
      <a:spcBef>
        <a:spcPct val="30000"/>
      </a:spcBef>
      <a:spcAft>
        <a:spcPct val="0"/>
      </a:spcAft>
      <a:buFontTx/>
      <a:buNone/>
      <a:defRPr baseline="0" b="0" sz="1200" i="0" u="none">
        <a:solidFill>
          <a:schemeClr val="dk1"/>
        </a:solidFill>
        <a:latin typeface="Calibri" pitchFamily="34" charset="0"/>
        <a:sym typeface="Arial" pitchFamily="34" charset="0"/>
      </a:defRPr>
    </a:lvl4pPr>
    <a:lvl5pPr algn="l" fontAlgn="base" indent="0" latinLnBrk="1" marL="1828800" rtl="0">
      <a:lnSpc>
        <a:spcPct val="100000"/>
      </a:lnSpc>
      <a:spcBef>
        <a:spcPct val="30000"/>
      </a:spcBef>
      <a:spcAft>
        <a:spcPct val="0"/>
      </a:spcAft>
      <a:buFontTx/>
      <a:buNone/>
      <a:defRPr baseline="0" b="0" sz="1200" i="0" u="none">
        <a:solidFill>
          <a:schemeClr val="dk1"/>
        </a:solidFill>
        <a:latin typeface="Calibri" pitchFamily="34" charset="0"/>
        <a:sym typeface="Arial" pitchFamily="34" charset="0"/>
      </a:defRPr>
    </a:lvl5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16" name=""/>
        <p:cNvGrpSpPr/>
        <p:nvPr/>
      </p:nvGrpSpPr>
      <p:grpSpPr>
        <a:xfrm rot="0">
          <a:off x="0" y="0"/>
          <a:ext cx="0" cy="0"/>
          <a:chOff x="0" y="0"/>
          <a:chExt cx="0" cy="0"/>
        </a:xfrm>
      </p:grpSpPr>
      <p:sp>
        <p:nvSpPr>
          <p:cNvPr id="1048661"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662" name=""/>
          <p:cNvSpPr/>
          <p:nvPr>
            <p:ph type="body" sz="full" idx="1"/>
          </p:nvPr>
        </p:nvSpPr>
        <p:spPr bwMode="auto">
          <a:xfrm rot="0">
            <a:off x="685800" y="4343400"/>
            <a:ext cx="5486400" cy="4114800"/>
          </a:xfrm>
          <a:prstGeom prst="rect"/>
          <a:noFill/>
        </p:spPr>
        <p:txBody>
          <a:bodyPr anchor="t" bIns="45720" lIns="91440" rIns="91440" tIns="45720" vert="horz"/>
          <a:p>
            <a:endParaRPr altLang="en-US" lang="en-GB"/>
          </a:p>
        </p:txBody>
      </p:sp>
      <p:sp>
        <p:nvSpPr>
          <p:cNvPr id="1048663"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GB">
                <a:latin typeface="Calibri" pitchFamily="34" charset="0"/>
              </a:rPr>
              <a:pPr algn="r" eaLnBrk="1" hangingPunct="1" latinLnBrk="1" lvl="0"/>
            </a:fld>
            <a:endParaRPr altLang="en-US" sz="1200" lang="en-GB">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23" name=""/>
        <p:cNvGrpSpPr/>
        <p:nvPr/>
      </p:nvGrpSpPr>
      <p:grpSpPr>
        <a:xfrm rot="0">
          <a:off x="0" y="0"/>
          <a:ext cx="0" cy="0"/>
          <a:chOff x="0" y="0"/>
          <a:chExt cx="0" cy="0"/>
        </a:xfrm>
      </p:grpSpPr>
      <p:sp>
        <p:nvSpPr>
          <p:cNvPr id="1048676" name=""/>
          <p:cNvSpPr/>
          <p:nvPr>
            <p:ph type="sldImg" sz="full" idx="0"/>
          </p:nvPr>
        </p:nvSpPr>
        <p:spPr>
          <a:xfrm rot="0">
            <a:off x="1143000" y="685800"/>
            <a:ext cx="4572000" cy="3429000"/>
          </a:xfrm>
          <a:prstGeom prst="rect"/>
        </p:spPr>
        <p:txBody>
          <a:bodyPr anchor="ctr" bIns="45720" lIns="91440" rIns="91440" tIns="45720" vert="horz"/>
          <a:p/>
        </p:txBody>
      </p:sp>
      <p:sp>
        <p:nvSpPr>
          <p:cNvPr id="1048677" name=""/>
          <p:cNvSpPr/>
          <p:nvPr>
            <p:ph type="body" sz="full" idx="1"/>
          </p:nvPr>
        </p:nvSpPr>
        <p:spPr>
          <a:xfrm rot="0">
            <a:off x="685800" y="4343400"/>
            <a:ext cx="5486400" cy="4114800"/>
          </a:xfrm>
          <a:prstGeom prst="rect"/>
        </p:spPr>
        <p:txBody>
          <a:bodyPr anchor="t" bIns="45720" lIns="91440" rIns="91440" tIns="45720" vert="horz"/>
          <a:p>
            <a:pPr lvl="0"/>
            <a:r>
              <a:rPr altLang="en-US" lang="en-GB"/>
              <a:t>The difficulty in interpreting Rinne’s test is in total unilateral sensorineural hearing loss (i.e. a ‘dead’ ear)</a:t>
            </a:r>
          </a:p>
          <a:p>
            <a:pPr lvl="0"/>
            <a:r>
              <a:rPr altLang="en-US" lang="en-GB"/>
              <a:t>For example, imagine the right ear is ‘dead’. On testing bone conduction on the right the sound travels to the good left (i.e. untested) ear and sounds louder than when the fork is held next to the external auditory meatus on the side being tested</a:t>
            </a:r>
          </a:p>
          <a:p>
            <a:pPr lvl="0"/>
            <a:r>
              <a:rPr altLang="en-US" lang="en-GB"/>
              <a:t>The patient reports that bone conduction is better than air conduction giving a false negative Rinne’s test</a:t>
            </a:r>
          </a:p>
          <a:p>
            <a:pPr lvl="0"/>
            <a:endParaRPr altLang="en-US" lang="en-GB"/>
          </a:p>
        </p:txBody>
      </p:sp>
      <p:sp>
        <p:nvSpPr>
          <p:cNvPr id="1048678"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GB">
                <a:latin typeface="Calibri" pitchFamily="34" charset="0"/>
              </a:rPr>
              <a:pPr algn="r" eaLnBrk="1" hangingPunct="1" latinLnBrk="1" lvl="0"/>
            </a:fld>
            <a:endParaRPr altLang="en-US" sz="1200" lang="en-GB">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38" name=""/>
        <p:cNvGrpSpPr/>
        <p:nvPr/>
      </p:nvGrpSpPr>
      <p:grpSpPr>
        <a:xfrm rot="0">
          <a:off x="0" y="0"/>
          <a:ext cx="0" cy="0"/>
          <a:chOff x="0" y="0"/>
          <a:chExt cx="0" cy="0"/>
        </a:xfrm>
      </p:grpSpPr>
      <p:sp>
        <p:nvSpPr>
          <p:cNvPr id="1048737"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738" name=""/>
          <p:cNvSpPr/>
          <p:nvPr>
            <p:ph type="body" sz="full" idx="1"/>
          </p:nvPr>
        </p:nvSpPr>
        <p:spPr bwMode="auto">
          <a:xfrm rot="0">
            <a:off x="685800" y="4343400"/>
            <a:ext cx="5486400" cy="4114800"/>
          </a:xfrm>
          <a:prstGeom prst="rect"/>
          <a:noFill/>
        </p:spPr>
        <p:txBody>
          <a:bodyPr anchor="t" bIns="45720" lIns="91440" rIns="91440" tIns="45720" vert="horz"/>
          <a:p>
            <a:pPr eaLnBrk="1" hangingPunct="1" latinLnBrk="1" lvl="0">
              <a:spcBef>
                <a:spcPct val="0"/>
              </a:spcBef>
            </a:pPr>
            <a:endParaRPr altLang="en-US" lang="en-US"/>
          </a:p>
        </p:txBody>
      </p:sp>
      <p:sp>
        <p:nvSpPr>
          <p:cNvPr id="1048739"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68" name=""/>
        <p:cNvGrpSpPr/>
        <p:nvPr/>
      </p:nvGrpSpPr>
      <p:grpSpPr>
        <a:xfrm rot="0">
          <a:off x="0" y="0"/>
          <a:ext cx="0" cy="0"/>
          <a:chOff x="0" y="0"/>
          <a:chExt cx="0" cy="0"/>
        </a:xfrm>
      </p:grpSpPr>
      <p:sp>
        <p:nvSpPr>
          <p:cNvPr id="1048843" name=""/>
          <p:cNvSpPr/>
          <p:nvPr>
            <p:ph type="sldImg" sz="full" idx="0"/>
          </p:nvPr>
        </p:nvSpPr>
        <p:spPr bwMode="auto">
          <a:xfrm rot="0">
            <a:off x="1143000" y="685800"/>
            <a:ext cx="4572000" cy="3429000"/>
          </a:xfrm>
          <a:prstGeom prst="rect"/>
          <a:noFill/>
          <a:ln w="9525" cap="flat" cmpd="sng">
            <a:solidFill>
              <a:srgbClr val="000000">
                <a:alpha val="100000"/>
              </a:srgbClr>
            </a:solidFill>
            <a:prstDash val="solid"/>
            <a:miter/>
          </a:ln>
        </p:spPr>
        <p:txBody>
          <a:bodyPr anchor="ctr" bIns="45720" lIns="91440" rIns="91440" tIns="45720" vert="horz"/>
          <a:p/>
        </p:txBody>
      </p:sp>
      <p:sp>
        <p:nvSpPr>
          <p:cNvPr id="1048844" name=""/>
          <p:cNvSpPr/>
          <p:nvPr>
            <p:ph type="body" sz="full" idx="1"/>
          </p:nvPr>
        </p:nvSpPr>
        <p:spPr bwMode="auto">
          <a:xfrm rot="0">
            <a:off x="685800" y="4343400"/>
            <a:ext cx="5486400" cy="4114800"/>
          </a:xfrm>
          <a:prstGeom prst="rect"/>
          <a:noFill/>
        </p:spPr>
        <p:txBody>
          <a:bodyPr anchor="t" bIns="45720" lIns="91440" rIns="91440" tIns="45720" vert="horz"/>
          <a:p>
            <a:pPr lvl="0">
              <a:spcBef>
                <a:spcPct val="0"/>
              </a:spcBef>
            </a:pPr>
            <a:endParaRPr altLang="en-US" lang="en-GB"/>
          </a:p>
        </p:txBody>
      </p:sp>
      <p:sp>
        <p:nvSpPr>
          <p:cNvPr id="1048845"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US">
                <a:latin typeface="Calibri" pitchFamily="34" charset="0"/>
              </a:rPr>
              <a:pPr algn="r" eaLnBrk="1" hangingPunct="1" latinLnBrk="1" lvl="0"/>
            </a:fld>
            <a:endParaRPr altLang="en-US" sz="1200"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79" name=""/>
        <p:cNvGrpSpPr/>
        <p:nvPr/>
      </p:nvGrpSpPr>
      <p:grpSpPr>
        <a:xfrm rot="0">
          <a:off x="0" y="0"/>
          <a:ext cx="0" cy="0"/>
          <a:chOff x="0" y="0"/>
          <a:chExt cx="0" cy="0"/>
        </a:xfrm>
      </p:grpSpPr>
      <p:sp>
        <p:nvSpPr>
          <p:cNvPr id="1048872" name=""/>
          <p:cNvSpPr/>
          <p:nvPr>
            <p:ph type="sldImg" sz="full" idx="0"/>
          </p:nvPr>
        </p:nvSpPr>
        <p:spPr>
          <a:xfrm rot="0">
            <a:off x="1143000" y="685800"/>
            <a:ext cx="4572000" cy="3429000"/>
          </a:xfrm>
          <a:prstGeom prst="rect"/>
        </p:spPr>
        <p:txBody>
          <a:bodyPr anchor="ctr" bIns="45720" lIns="91440" rIns="91440" tIns="45720" vert="horz"/>
          <a:p/>
        </p:txBody>
      </p:sp>
      <p:sp>
        <p:nvSpPr>
          <p:cNvPr id="1048873" name=""/>
          <p:cNvSpPr/>
          <p:nvPr>
            <p:ph type="body" sz="full" idx="1"/>
          </p:nvPr>
        </p:nvSpPr>
        <p:spPr>
          <a:xfrm rot="0">
            <a:off x="685800" y="4343400"/>
            <a:ext cx="5486400" cy="4114800"/>
          </a:xfrm>
          <a:prstGeom prst="rect"/>
        </p:spPr>
        <p:txBody>
          <a:bodyPr anchor="t" bIns="45720" lIns="91440" rIns="91440" tIns="45720" vert="horz"/>
          <a:p>
            <a:pPr lvl="0"/>
            <a:r>
              <a:rPr altLang="en-US" lang="en-GB"/>
              <a:t>I-III WAVE LATENCY posterior cranial fossa lesions</a:t>
            </a:r>
          </a:p>
          <a:p>
            <a:pPr lvl="0"/>
            <a:r>
              <a:rPr altLang="en-US" lang="en-GB"/>
              <a:t>III-V  wave latency    intraxial auditory brainstem dysfunction.</a:t>
            </a:r>
          </a:p>
        </p:txBody>
      </p:sp>
      <p:sp>
        <p:nvSpPr>
          <p:cNvPr id="1048874"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GB">
                <a:latin typeface="Calibri" pitchFamily="34" charset="0"/>
              </a:rPr>
              <a:pPr algn="r" eaLnBrk="1" hangingPunct="1" latinLnBrk="1" lvl="0"/>
            </a:fld>
            <a:endParaRPr altLang="en-US" sz="1200" lang="en-GB">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82" name=""/>
        <p:cNvGrpSpPr/>
        <p:nvPr/>
      </p:nvGrpSpPr>
      <p:grpSpPr>
        <a:xfrm rot="0">
          <a:off x="0" y="0"/>
          <a:ext cx="0" cy="0"/>
          <a:chOff x="0" y="0"/>
          <a:chExt cx="0" cy="0"/>
        </a:xfrm>
      </p:grpSpPr>
      <p:sp>
        <p:nvSpPr>
          <p:cNvPr id="1048878" name=""/>
          <p:cNvSpPr/>
          <p:nvPr>
            <p:ph type="sldImg" sz="full" idx="0"/>
          </p:nvPr>
        </p:nvSpPr>
        <p:spPr>
          <a:xfrm rot="0">
            <a:off x="1143000" y="685800"/>
            <a:ext cx="4572000" cy="3429000"/>
          </a:xfrm>
          <a:prstGeom prst="rect"/>
        </p:spPr>
        <p:txBody>
          <a:bodyPr anchor="ctr" bIns="45720" lIns="91440" rIns="91440" tIns="45720" vert="horz"/>
          <a:p/>
        </p:txBody>
      </p:sp>
      <p:sp>
        <p:nvSpPr>
          <p:cNvPr id="1048879" name=""/>
          <p:cNvSpPr/>
          <p:nvPr>
            <p:ph type="body" sz="full" idx="1"/>
          </p:nvPr>
        </p:nvSpPr>
        <p:spPr>
          <a:xfrm rot="0">
            <a:off x="685800" y="4343400"/>
            <a:ext cx="5486400" cy="4114800"/>
          </a:xfrm>
          <a:prstGeom prst="rect"/>
        </p:spPr>
        <p:txBody>
          <a:bodyPr anchor="t" bIns="45720" lIns="91440" rIns="91440" tIns="45720" vert="horz"/>
          <a:p>
            <a:pPr lvl="0"/>
            <a:r>
              <a:rPr altLang="en-US" lang="en-GB"/>
              <a:t>The failure of standard ABR measures to detect small (&lt; or =1 cm) acoustic tumors has led to the use of enhanced magnetic resonance imaging (MRI) as the standard to screen for small tumors.</a:t>
            </a:r>
          </a:p>
          <a:p>
            <a:pPr lvl="0"/>
            <a:r>
              <a:rPr altLang="en-US" lang="en-GB"/>
              <a:t>The Stacked ABR is formed by temporally aligning wave V of the derived-band ABRsand then summing the responses. ¾Aligning the derived-band ABRseliminates phase cancellation of lower frequency activity. Thus, the Stacked ABR amplitude reflects activity from all frequency regions of the cochlea, not just the high frequencies. ¾Reduction of anyneural activity due to a tumor, even a small tumor, will result in a reduction of the Stacked ABR amplitude.</a:t>
            </a:r>
          </a:p>
          <a:p>
            <a:pPr lvl="0"/>
            <a:endParaRPr altLang="en-US" lang="en-GB"/>
          </a:p>
        </p:txBody>
      </p:sp>
      <p:sp>
        <p:nvSpPr>
          <p:cNvPr id="1048880" name=""/>
          <p:cNvSpPr txBox="1"/>
          <p:nvPr/>
        </p:nvSpPr>
        <p:spPr>
          <a:xfrm rot="0">
            <a:off x="3884612" y="8685212"/>
            <a:ext cx="2971800" cy="457200"/>
          </a:xfrm>
          <a:prstGeom prst="rect"/>
          <a:noFill/>
          <a:ln>
            <a:noFill/>
          </a:ln>
        </p:spPr>
        <p:txBody>
          <a:bodyPr anchor="b" bIns="45720" lIns="91440" rIns="91440" tIns="45720" vert="horz"/>
          <a:p>
            <a:pPr algn="r" eaLnBrk="1" hangingPunct="1" latinLnBrk="1" lvl="0"/>
            <a:fld id="{566ABCEB-ACFC-4714-9973-3DA970169C29}" type="slidenum">
              <a:rPr altLang="en-US" sz="1200" lang="en-GB">
                <a:latin typeface="Calibri" pitchFamily="34" charset="0"/>
              </a:rPr>
              <a:pPr algn="r" eaLnBrk="1" hangingPunct="1" latinLnBrk="1" lvl="0"/>
            </a:fld>
            <a:endParaRPr altLang="en-US" sz="1200" lang="en-GB">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37" name=""/>
        <p:cNvGrpSpPr/>
        <p:nvPr/>
      </p:nvGrpSpPr>
      <p:grpSpPr>
        <a:xfrm>
          <a:off x="0" y="0"/>
          <a:ext cx="0" cy="0"/>
          <a:chOff x="0" y="0"/>
          <a:chExt cx="0" cy="0"/>
        </a:xfrm>
      </p:grpSpPr>
      <p:sp>
        <p:nvSpPr>
          <p:cNvPr id="1048583" name="Title 1"/>
          <p:cNvSpPr>
            <a:spLocks noGrp="1"/>
          </p:cNvSpPr>
          <p:nvPr>
            <p:ph type="ctrTitle"/>
          </p:nvPr>
        </p:nvSpPr>
        <p:spPr>
          <a:xfrm>
            <a:off x="685800" y="2130425"/>
            <a:ext cx="7772400" cy="1470025"/>
          </a:xfrm>
        </p:spPr>
        <p:txBody>
          <a:bodyPr/>
          <a:p>
            <a:r>
              <a:rPr lang="en-US" smtClean="0"/>
              <a:t>Click to edit Master title style</a:t>
            </a:r>
            <a:endParaRPr lang="en-GB"/>
          </a:p>
        </p:txBody>
      </p:sp>
      <p:sp>
        <p:nvSpPr>
          <p:cNvPr id="1048584"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GB"/>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eaLnBrk="1" hangingPunct="1" latinLnBrk="1" lvl="0"/>
            <a:fld id="{566ABCEB-ACFC-4714-9973-3DA970169C29}" type="datetime1">
              <a:rPr altLang="en-US" sz="1200" lang="en-GB">
                <a:solidFill>
                  <a:srgbClr val="898989"/>
                </a:solidFill>
              </a:rPr>
              <a:pPr eaLnBrk="1" hangingPunct="1" latinLnBrk="1" lvl="0"/>
            </a:fld>
            <a:endParaRPr altLang="en-US" sz="1200" lang="en-GB">
              <a:solidFill>
                <a:srgbClr val="898989"/>
              </a:solidFill>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r" eaLnBrk="1" hangingPunct="1" latinLnBrk="1" lvl="0"/>
            <a:fld id="{566ABCEB-ACFC-4714-9973-3DA970169C29}" type="slidenum">
              <a:rPr altLang="en-US" sz="1200" lang="en-GB">
                <a:solidFill>
                  <a:srgbClr val="898989"/>
                </a:solidFill>
              </a:rPr>
              <a:pPr algn="r" eaLnBrk="1" hangingPunct="1" latinLnBrk="1" lvl="0"/>
            </a:fld>
            <a:endParaRPr altLang="en-US" sz="1200" lang="en-GB">
              <a:solidFill>
                <a:srgbClr val="898989"/>
              </a:solidFill>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ctr" eaLnBrk="1" hangingPunct="1" latinLnBrk="1" lvl="0"/>
            <a:endParaRPr altLang="en-US" sz="1200" lang="en-GB">
              <a:solidFill>
                <a:srgbClr val="89898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21" name=""/>
        <p:cNvGrpSpPr/>
        <p:nvPr/>
      </p:nvGrpSpPr>
      <p:grpSpPr>
        <a:xfrm>
          <a:off x="0" y="0"/>
          <a:ext cx="0" cy="0"/>
          <a:chOff x="0" y="0"/>
          <a:chExt cx="0" cy="0"/>
        </a:xfrm>
      </p:grpSpPr>
      <p:sp>
        <p:nvSpPr>
          <p:cNvPr id="1048992" name="Title 1"/>
          <p:cNvSpPr>
            <a:spLocks noGrp="1"/>
          </p:cNvSpPr>
          <p:nvPr>
            <p:ph type="title"/>
          </p:nvPr>
        </p:nvSpPr>
        <p:spPr/>
        <p:txBody>
          <a:bodyPr/>
          <a:p>
            <a:r>
              <a:rPr lang="en-US" smtClean="0"/>
              <a:t>Click to edit Master title style</a:t>
            </a:r>
            <a:endParaRPr lang="en-GB"/>
          </a:p>
        </p:txBody>
      </p:sp>
      <p:sp>
        <p:nvSpPr>
          <p:cNvPr id="1048993"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eaLnBrk="1" hangingPunct="1" latinLnBrk="1" lvl="0"/>
            <a:fld id="{566ABCEB-ACFC-4714-9973-3DA970169C29}" type="datetime1">
              <a:rPr altLang="en-US" sz="1200" lang="en-GB">
                <a:solidFill>
                  <a:srgbClr val="898989"/>
                </a:solidFill>
              </a:rPr>
              <a:pPr eaLnBrk="1" hangingPunct="1" latinLnBrk="1" lvl="0"/>
            </a:fld>
            <a:endParaRPr altLang="en-US" sz="1200" lang="en-GB">
              <a:solidFill>
                <a:srgbClr val="898989"/>
              </a:solidFill>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r" eaLnBrk="1" hangingPunct="1" latinLnBrk="1" lvl="0"/>
            <a:fld id="{566ABCEB-ACFC-4714-9973-3DA970169C29}" type="slidenum">
              <a:rPr altLang="en-US" sz="1200" lang="en-GB">
                <a:solidFill>
                  <a:srgbClr val="898989"/>
                </a:solidFill>
              </a:rPr>
              <a:pPr algn="r" eaLnBrk="1" hangingPunct="1" latinLnBrk="1" lvl="0"/>
            </a:fld>
            <a:endParaRPr altLang="en-US" sz="1200" lang="en-GB">
              <a:solidFill>
                <a:srgbClr val="898989"/>
              </a:solidFill>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ctr" eaLnBrk="1" hangingPunct="1" latinLnBrk="1" lvl="0"/>
            <a:endParaRPr altLang="en-US" sz="1200" lang="en-GB">
              <a:solidFill>
                <a:srgbClr val="89898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222" name=""/>
        <p:cNvGrpSpPr/>
        <p:nvPr/>
      </p:nvGrpSpPr>
      <p:grpSpPr>
        <a:xfrm>
          <a:off x="0" y="0"/>
          <a:ext cx="0" cy="0"/>
          <a:chOff x="0" y="0"/>
          <a:chExt cx="0" cy="0"/>
        </a:xfrm>
      </p:grpSpPr>
      <p:sp>
        <p:nvSpPr>
          <p:cNvPr id="1048994"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GB"/>
          </a:p>
        </p:txBody>
      </p:sp>
      <p:sp>
        <p:nvSpPr>
          <p:cNvPr id="1048995"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eaLnBrk="1" hangingPunct="1" latinLnBrk="1" lvl="0"/>
            <a:fld id="{566ABCEB-ACFC-4714-9973-3DA970169C29}" type="datetime1">
              <a:rPr altLang="en-US" sz="1200" lang="en-GB">
                <a:solidFill>
                  <a:srgbClr val="898989"/>
                </a:solidFill>
              </a:rPr>
              <a:pPr eaLnBrk="1" hangingPunct="1" latinLnBrk="1" lvl="0"/>
            </a:fld>
            <a:endParaRPr altLang="en-US" sz="1200" lang="en-GB">
              <a:solidFill>
                <a:srgbClr val="898989"/>
              </a:solidFill>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r" eaLnBrk="1" hangingPunct="1" latinLnBrk="1" lvl="0"/>
            <a:fld id="{566ABCEB-ACFC-4714-9973-3DA970169C29}" type="slidenum">
              <a:rPr altLang="en-US" sz="1200" lang="en-GB">
                <a:solidFill>
                  <a:srgbClr val="898989"/>
                </a:solidFill>
              </a:rPr>
              <a:pPr algn="r" eaLnBrk="1" hangingPunct="1" latinLnBrk="1" lvl="0"/>
            </a:fld>
            <a:endParaRPr altLang="en-US" sz="1200" lang="en-GB">
              <a:solidFill>
                <a:srgbClr val="898989"/>
              </a:solidFill>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ctr" eaLnBrk="1" hangingPunct="1" latinLnBrk="1" lvl="0"/>
            <a:endParaRPr altLang="en-US" sz="1200" lang="en-GB">
              <a:solidFill>
                <a:srgbClr val="89898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133" name=""/>
        <p:cNvGrpSpPr/>
        <p:nvPr/>
      </p:nvGrpSpPr>
      <p:grpSpPr>
        <a:xfrm rot="0">
          <a:off x="0" y="0"/>
          <a:ext cx="0" cy="0"/>
          <a:chOff x="0" y="0"/>
          <a:chExt cx="0" cy="0"/>
        </a:xfrm>
      </p:grpSpPr>
      <p:sp>
        <p:nvSpPr>
          <p:cNvPr id="1048721" name=""/>
          <p:cNvSpPr/>
          <p:nvPr>
            <p:ph type="dt" sz="half" idx="2"/>
          </p:nvPr>
        </p:nvSpPr>
        <p:spPr>
          <a:xfrm rot="0">
            <a:off x="457200" y="6248400"/>
            <a:ext cx="2133600" cy="457200"/>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eaLnBrk="1" hangingPunct="1" latinLnBrk="1" lvl="0"/>
            <a:endParaRPr altLang="en-US" sz="1200" lang="en-US">
              <a:solidFill>
                <a:srgbClr val="898989"/>
              </a:solidFill>
            </a:endParaRPr>
          </a:p>
        </p:txBody>
      </p:sp>
      <p:sp>
        <p:nvSpPr>
          <p:cNvPr id="1048722" name=""/>
          <p:cNvSpPr/>
          <p:nvPr>
            <p:ph type="ftr" sz="quarter" idx="3"/>
          </p:nvPr>
        </p:nvSpPr>
        <p:spPr>
          <a:xfrm rot="0">
            <a:off x="3124200" y="6248400"/>
            <a:ext cx="2895600" cy="457200"/>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ctr" eaLnBrk="1" hangingPunct="1" latinLnBrk="1" lvl="0"/>
            <a:endParaRPr altLang="en-US" sz="1200" lang="en-US">
              <a:solidFill>
                <a:srgbClr val="898989"/>
              </a:solidFill>
            </a:endParaRPr>
          </a:p>
        </p:txBody>
      </p:sp>
      <p:sp>
        <p:nvSpPr>
          <p:cNvPr id="1048723" name=""/>
          <p:cNvSpPr/>
          <p:nvPr>
            <p:ph type="sldNum" sz="quarter" idx="4"/>
          </p:nvPr>
        </p:nvSpPr>
        <p:spPr>
          <a:xfrm rot="0">
            <a:off x="6553200" y="6248400"/>
            <a:ext cx="2133600" cy="457200"/>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r" eaLnBrk="1" hangingPunct="1" latinLnBrk="1" lvl="0"/>
            <a:fld id="{566ABCEB-ACFC-4714-9973-3DA970169C29}" type="slidenum">
              <a:rPr altLang="en-US" sz="1200" lang="en-US">
                <a:solidFill>
                  <a:srgbClr val="898989"/>
                </a:solidFill>
              </a:rPr>
              <a:pPr algn="r" eaLnBrk="1" hangingPunct="1" latinLnBrk="1" lvl="0"/>
            </a:fld>
            <a:endParaRPr altLang="en-US" sz="1200" lang="en-US">
              <a:solidFill>
                <a:srgbClr val="898989"/>
              </a:solidFill>
            </a:endParaRPr>
          </a:p>
        </p:txBody>
      </p:sp>
      <p:sp>
        <p:nvSpPr>
          <p:cNvPr id="1048727" name="Content Placeholder 4"/>
          <p:cNvSpPr>
            <a:spLocks noGrp="1"/>
          </p:cNvSpPr>
          <p:nvPr>
            <p:ph sz="quarter" idx="3"/>
          </p:nvPr>
        </p:nvSpPr>
        <p:spPr>
          <a:xfrm>
            <a:off x="4648200" y="3886200"/>
            <a:ext cx="3886200" cy="2133600"/>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6" name="Content Placeholder 3"/>
          <p:cNvSpPr>
            <a:spLocks noGrp="1"/>
          </p:cNvSpPr>
          <p:nvPr>
            <p:ph sz="quarter" idx="2"/>
          </p:nvPr>
        </p:nvSpPr>
        <p:spPr>
          <a:xfrm>
            <a:off x="4648200" y="1600200"/>
            <a:ext cx="3886200" cy="2133600"/>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5" name="Text Placeholder 2"/>
          <p:cNvSpPr>
            <a:spLocks noGrp="1"/>
          </p:cNvSpPr>
          <p:nvPr>
            <p:ph type="body" sz="half" idx="1"/>
          </p:nvPr>
        </p:nvSpPr>
        <p:spPr>
          <a:xfrm>
            <a:off x="609600" y="1600200"/>
            <a:ext cx="3886200" cy="4419600"/>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24" name="Title 1"/>
          <p:cNvSpPr>
            <a:spLocks noGrp="1"/>
          </p:cNvSpPr>
          <p:nvPr>
            <p:ph type="title"/>
          </p:nvPr>
        </p:nvSpPr>
        <p:spPr>
          <a:xfrm>
            <a:off x="195263" y="228600"/>
            <a:ext cx="8015287" cy="914400"/>
          </a:xfrm>
        </p:spPr>
        <p:txBody>
          <a:bodyPr/>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dk2"/>
        </a:solidFill>
      </p:bgPr>
    </p:bg>
    <p:spTree>
      <p:nvGrpSpPr>
        <p:cNvPr id="195" name=""/>
        <p:cNvGrpSpPr/>
        <p:nvPr/>
      </p:nvGrpSpPr>
      <p:grpSpPr>
        <a:xfrm rot="0">
          <a:off x="0" y="0"/>
          <a:ext cx="0" cy="0"/>
          <a:chOff x="0" y="0"/>
          <a:chExt cx="0" cy="0"/>
        </a:xfrm>
      </p:grpSpPr>
      <p:sp>
        <p:nvSpPr>
          <p:cNvPr id="1048912" name=""/>
          <p:cNvSpPr/>
          <p:nvPr/>
        </p:nvSpPr>
        <p:spPr bwMode="white">
          <a:xfrm rot="0">
            <a:off x="0" y="5970587"/>
            <a:ext cx="9144000" cy="887412"/>
          </a:xfrm>
          <a:prstGeom prst="rect"/>
          <a:solidFill>
            <a:srgbClr val="FFFFFF"/>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13" name=""/>
          <p:cNvSpPr/>
          <p:nvPr/>
        </p:nvSpPr>
        <p:spPr>
          <a:xfrm rot="0">
            <a:off x="-9525" y="6053137"/>
            <a:ext cx="2249487" cy="712787"/>
          </a:xfrm>
          <a:prstGeom prst="rect"/>
          <a:solidFill>
            <a:schemeClr val="accent2"/>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14" name=""/>
          <p:cNvSpPr/>
          <p:nvPr/>
        </p:nvSpPr>
        <p:spPr>
          <a:xfrm rot="0">
            <a:off x="2359025" y="6043612"/>
            <a:ext cx="6784975" cy="714375"/>
          </a:xfrm>
          <a:prstGeom prst="rect"/>
          <a:solidFill>
            <a:schemeClr val="accent1"/>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17" name=""/>
          <p:cNvSpPr/>
          <p:nvPr>
            <p:ph type="dt" sz="half" idx="2"/>
          </p:nvPr>
        </p:nvSpPr>
        <p:spPr>
          <a:xfrm rot="0">
            <a:off x="76200" y="6069012"/>
            <a:ext cx="2057400" cy="685800"/>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fld id="{566ABCEB-ACFC-4714-9973-3DA970169C29}" type="datetime1">
              <a:rPr altLang="en-US" sz="2000" lang="en-US">
                <a:solidFill>
                  <a:srgbClr val="FFFFFF"/>
                </a:solidFill>
              </a:rPr>
              <a:pPr algn="ctr" eaLnBrk="1" hangingPunct="1" latinLnBrk="1" lvl="0"/>
            </a:fld>
            <a:endParaRPr altLang="en-US" sz="2000" lang="en-US">
              <a:solidFill>
                <a:srgbClr val="FFFFFF"/>
              </a:solidFill>
            </a:endParaRPr>
          </a:p>
        </p:txBody>
      </p:sp>
      <p:sp>
        <p:nvSpPr>
          <p:cNvPr id="1048918" name=""/>
          <p:cNvSpPr/>
          <p:nvPr>
            <p:ph type="ftr" sz="quarter" idx="3"/>
          </p:nvPr>
        </p:nvSpPr>
        <p:spPr>
          <a:xfrm rot="0">
            <a:off x="2085975" y="236537"/>
            <a:ext cx="58674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r" eaLnBrk="1" hangingPunct="1" latinLnBrk="1" lvl="0"/>
            <a:endParaRPr altLang="en-US" sz="1400" lang="en-US">
              <a:solidFill>
                <a:schemeClr val="lt2"/>
              </a:solidFill>
            </a:endParaRPr>
          </a:p>
        </p:txBody>
      </p:sp>
      <p:sp>
        <p:nvSpPr>
          <p:cNvPr id="1048919" name=""/>
          <p:cNvSpPr/>
          <p:nvPr>
            <p:ph type="sldNum" sz="quarter" idx="4"/>
          </p:nvPr>
        </p:nvSpPr>
        <p:spPr>
          <a:xfrm rot="0">
            <a:off x="8001000" y="228600"/>
            <a:ext cx="838200" cy="381000"/>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fld id="{566ABCEB-ACFC-4714-9973-3DA970169C29}" type="slidenum">
              <a:rPr altLang="en-US" b="1" sz="1400" lang="en-US">
                <a:solidFill>
                  <a:schemeClr val="lt2"/>
                </a:solidFill>
              </a:rPr>
              <a:pPr algn="ctr" eaLnBrk="1" hangingPunct="1" latinLnBrk="1" lvl="0"/>
            </a:fld>
            <a:endParaRPr altLang="en-US" b="1" sz="1400" lang="en-US">
              <a:solidFill>
                <a:schemeClr val="lt2"/>
              </a:solidFill>
            </a:endParaRPr>
          </a:p>
        </p:txBody>
      </p:sp>
      <p:sp>
        <p:nvSpPr>
          <p:cNvPr id="1048921" name="Subtitle 8"/>
          <p:cNvSpPr>
            <a:spLocks noGrp="1"/>
          </p:cNvSpPr>
          <p:nvPr>
            <p:ph type="subTitle" idx="1"/>
          </p:nvPr>
        </p:nvSpPr>
        <p:spPr>
          <a:xfrm>
            <a:off x="2362200" y="6050037"/>
            <a:ext cx="6705600" cy="685800"/>
          </a:xfrm>
        </p:spPr>
        <p:txBody>
          <a:bodyPr anchor="ctr">
            <a:normAutofit/>
          </a:bodyPr>
          <a:lstStyle>
            <a:lvl1pPr algn="l" indent="0" marL="0">
              <a:buNone/>
              <a:defRPr sz="2600">
                <a:solidFill>
                  <a:srgbClr val="FFFFFF"/>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lang="en-US" smtClean="0"/>
              <a:t>Click to edit Master subtitle style</a:t>
            </a:r>
            <a:endParaRPr lang="en-US"/>
          </a:p>
        </p:txBody>
      </p:sp>
      <p:sp>
        <p:nvSpPr>
          <p:cNvPr id="1048920" name="Title 7"/>
          <p:cNvSpPr>
            <a:spLocks noGrp="1"/>
          </p:cNvSpPr>
          <p:nvPr>
            <p:ph type="ctrTitle"/>
          </p:nvPr>
        </p:nvSpPr>
        <p:spPr>
          <a:xfrm>
            <a:off x="2362200" y="4038600"/>
            <a:ext cx="6477000" cy="1828800"/>
          </a:xfrm>
        </p:spPr>
        <p:txBody>
          <a:bodyPr anchor="b"/>
          <a:lstStyle>
            <a:lvl1pPr>
              <a:defRPr baseline="0" cap="all"/>
            </a:lvl1p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61" name=""/>
        <p:cNvGrpSpPr/>
        <p:nvPr/>
      </p:nvGrpSpPr>
      <p:grpSpPr>
        <a:xfrm>
          <a:off x="0" y="0"/>
          <a:ext cx="0" cy="0"/>
          <a:chOff x="0" y="0"/>
          <a:chExt cx="0" cy="0"/>
        </a:xfrm>
      </p:grpSpPr>
      <p:sp>
        <p:nvSpPr>
          <p:cNvPr id="1048815" name="Title 1"/>
          <p:cNvSpPr>
            <a:spLocks noGrp="1"/>
          </p:cNvSpPr>
          <p:nvPr>
            <p:ph type="title"/>
          </p:nvPr>
        </p:nvSpPr>
        <p:spPr>
          <a:xfrm>
            <a:off x="612648" y="228600"/>
            <a:ext cx="8153400" cy="990600"/>
          </a:xfrm>
        </p:spPr>
        <p:txBody>
          <a:bodyPr/>
          <a:p>
            <a:r>
              <a:rPr lang="en-US" smtClean="0"/>
              <a:t>Click to edit Master title style</a:t>
            </a:r>
            <a:endParaRPr lang="en-US"/>
          </a:p>
        </p:txBody>
      </p:sp>
      <p:sp>
        <p:nvSpPr>
          <p:cNvPr id="1048816" name="Content Placeholder 7"/>
          <p:cNvSpPr>
            <a:spLocks noGrp="1"/>
          </p:cNvSpPr>
          <p:nvPr>
            <p:ph sz="quarter" idx="1"/>
          </p:nvPr>
        </p:nvSpPr>
        <p:spPr>
          <a:xfrm>
            <a:off x="612648" y="1600200"/>
            <a:ext cx="8153400" cy="4495800"/>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04" name=""/>
          <p:cNvSpPr/>
          <p:nvPr>
            <p:ph type="dt" sz="half" idx="2"/>
          </p:nvPr>
        </p:nvSpPr>
        <p:spPr>
          <a:xfrm rot="0">
            <a:off x="6096000" y="6248400"/>
            <a:ext cx="26670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eaLnBrk="1" hangingPunct="1" latinLnBrk="1" lvl="0"/>
            <a:fld id="{566ABCEB-ACFC-4714-9973-3DA970169C29}" type="datetime1">
              <a:rPr altLang="en-US" sz="1400" lang="en-US">
                <a:solidFill>
                  <a:schemeClr val="lt2"/>
                </a:solidFill>
              </a:rPr>
              <a:pPr eaLnBrk="1" hangingPunct="1" latinLnBrk="1" lvl="0"/>
            </a:fld>
            <a:endParaRPr altLang="en-US" sz="1400" lang="en-US">
              <a:solidFill>
                <a:schemeClr val="lt2"/>
              </a:solidFill>
            </a:endParaRPr>
          </a:p>
        </p:txBody>
      </p:sp>
      <p:sp>
        <p:nvSpPr>
          <p:cNvPr id="1048809" name=""/>
          <p:cNvSpPr/>
          <p:nvPr>
            <p:ph type="sldNum" sz="quarter" idx="4"/>
          </p:nvPr>
        </p:nvSpPr>
        <p:spPr>
          <a:xfrm rot="0">
            <a:off x="0" y="1271587"/>
            <a:ext cx="533400" cy="24447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fld id="{566ABCEB-ACFC-4714-9973-3DA970169C29}" type="slidenum">
              <a:rPr altLang="en-US" b="1" sz="1400" lang="en-US">
                <a:solidFill>
                  <a:srgbClr val="FFFFFF"/>
                </a:solidFill>
              </a:rPr>
              <a:pPr algn="ctr" eaLnBrk="1" hangingPunct="1" latinLnBrk="1" lvl="0"/>
            </a:fld>
            <a:endParaRPr altLang="en-US" b="1" sz="1400" lang="en-US">
              <a:solidFill>
                <a:srgbClr val="FFFFFF"/>
              </a:solidFill>
            </a:endParaRPr>
          </a:p>
        </p:txBody>
      </p:sp>
      <p:sp>
        <p:nvSpPr>
          <p:cNvPr id="1048805" name=""/>
          <p:cNvSpPr/>
          <p:nvPr>
            <p:ph type="ftr" sz="quarter" idx="3"/>
          </p:nvPr>
        </p:nvSpPr>
        <p:spPr>
          <a:xfrm rot="0">
            <a:off x="609600" y="6248400"/>
            <a:ext cx="5421312"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r" eaLnBrk="1" hangingPunct="1" latinLnBrk="1" lvl="0"/>
            <a:endParaRPr altLang="en-US" sz="1400" lang="en-US">
              <a:solidFill>
                <a:schemeClr val="lt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stretch>
            <a:fillRect/>
          </a:stretch>
        </a:blipFill>
      </p:bgPr>
    </p:bg>
    <p:spTree>
      <p:nvGrpSpPr>
        <p:cNvPr id="198" name=""/>
        <p:cNvGrpSpPr/>
        <p:nvPr/>
      </p:nvGrpSpPr>
      <p:grpSpPr>
        <a:xfrm rot="0">
          <a:off x="0" y="0"/>
          <a:ext cx="0" cy="0"/>
          <a:chOff x="0" y="0"/>
          <a:chExt cx="0" cy="0"/>
        </a:xfrm>
      </p:grpSpPr>
      <p:sp>
        <p:nvSpPr>
          <p:cNvPr id="1048922" name=""/>
          <p:cNvSpPr/>
          <p:nvPr/>
        </p:nvSpPr>
        <p:spPr bwMode="white">
          <a:xfrm rot="0">
            <a:off x="0" y="1524000"/>
            <a:ext cx="9144000" cy="1143000"/>
          </a:xfrm>
          <a:prstGeom prst="rect"/>
          <a:solidFill>
            <a:srgbClr val="FFFFFF"/>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23" name=""/>
          <p:cNvSpPr/>
          <p:nvPr/>
        </p:nvSpPr>
        <p:spPr>
          <a:xfrm rot="0">
            <a:off x="0" y="1600200"/>
            <a:ext cx="1295400" cy="990600"/>
          </a:xfrm>
          <a:prstGeom prst="rect"/>
          <a:solidFill>
            <a:schemeClr val="accent2"/>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24" name=""/>
          <p:cNvSpPr/>
          <p:nvPr/>
        </p:nvSpPr>
        <p:spPr>
          <a:xfrm rot="0">
            <a:off x="1371600" y="1600200"/>
            <a:ext cx="7772400" cy="990600"/>
          </a:xfrm>
          <a:prstGeom prst="rect"/>
          <a:solidFill>
            <a:schemeClr val="accent1"/>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27" name=""/>
          <p:cNvSpPr/>
          <p:nvPr>
            <p:ph type="dt" sz="half" idx="2"/>
          </p:nvPr>
        </p:nvSpPr>
        <p:spPr>
          <a:xfrm rot="0">
            <a:off x="6096000" y="6248400"/>
            <a:ext cx="26670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eaLnBrk="1" hangingPunct="1" latinLnBrk="1" lvl="0"/>
            <a:fld id="{566ABCEB-ACFC-4714-9973-3DA970169C29}" type="datetime1">
              <a:rPr altLang="en-US" sz="1400" lang="en-US">
                <a:solidFill>
                  <a:schemeClr val="lt2"/>
                </a:solidFill>
              </a:rPr>
              <a:pPr eaLnBrk="1" hangingPunct="1" latinLnBrk="1" lvl="0"/>
            </a:fld>
            <a:endParaRPr altLang="en-US" sz="1400" lang="en-US">
              <a:solidFill>
                <a:schemeClr val="lt2"/>
              </a:solidFill>
            </a:endParaRPr>
          </a:p>
        </p:txBody>
      </p:sp>
      <p:sp>
        <p:nvSpPr>
          <p:cNvPr id="1048928" name=""/>
          <p:cNvSpPr/>
          <p:nvPr>
            <p:ph type="sldNum" sz="quarter" idx="4"/>
          </p:nvPr>
        </p:nvSpPr>
        <p:spPr>
          <a:xfrm rot="0">
            <a:off x="0" y="1752600"/>
            <a:ext cx="1295400" cy="70167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fld id="{566ABCEB-ACFC-4714-9973-3DA970169C29}" type="slidenum">
              <a:rPr altLang="en-US" b="1" sz="2400" lang="en-US">
                <a:solidFill>
                  <a:srgbClr val="FFFFFF"/>
                </a:solidFill>
              </a:rPr>
              <a:pPr algn="ctr" eaLnBrk="1" hangingPunct="1" latinLnBrk="1" lvl="0"/>
            </a:fld>
            <a:endParaRPr altLang="en-US" b="1" sz="2400" lang="en-US">
              <a:solidFill>
                <a:srgbClr val="FFFFFF"/>
              </a:solidFill>
            </a:endParaRPr>
          </a:p>
        </p:txBody>
      </p:sp>
      <p:sp>
        <p:nvSpPr>
          <p:cNvPr id="1048929" name=""/>
          <p:cNvSpPr/>
          <p:nvPr>
            <p:ph type="ftr" sz="quarter" idx="3"/>
          </p:nvPr>
        </p:nvSpPr>
        <p:spPr>
          <a:xfrm rot="0">
            <a:off x="609600" y="6248400"/>
            <a:ext cx="5421312"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r" eaLnBrk="1" hangingPunct="1" latinLnBrk="1" lvl="0"/>
            <a:endParaRPr altLang="en-US" sz="1400" lang="en-US">
              <a:solidFill>
                <a:schemeClr val="lt2"/>
              </a:solidFill>
            </a:endParaRPr>
          </a:p>
        </p:txBody>
      </p:sp>
      <p:sp>
        <p:nvSpPr>
          <p:cNvPr id="1048931" name="Title 1"/>
          <p:cNvSpPr>
            <a:spLocks noGrp="1"/>
          </p:cNvSpPr>
          <p:nvPr>
            <p:ph type="title"/>
          </p:nvPr>
        </p:nvSpPr>
        <p:spPr>
          <a:xfrm>
            <a:off x="1371600" y="1600200"/>
            <a:ext cx="7620000" cy="990600"/>
          </a:xfrm>
        </p:spPr>
        <p:txBody>
          <a:bodyPr/>
          <a:lstStyle>
            <a:lvl1pPr algn="l">
              <a:buNone/>
              <a:defRPr b="0" cap="none" sz="4400">
                <a:solidFill>
                  <a:srgbClr val="FFFFFF"/>
                </a:solidFill>
              </a:defRPr>
            </a:lvl1pPr>
          </a:lstStyle>
          <a:p>
            <a:r>
              <a:rPr lang="en-US" smtClean="0"/>
              <a:t>Click to edit Master title style</a:t>
            </a:r>
            <a:endParaRPr lang="en-US"/>
          </a:p>
        </p:txBody>
      </p:sp>
      <p:sp>
        <p:nvSpPr>
          <p:cNvPr id="1048930" name="Text Placeholder 2"/>
          <p:cNvSpPr>
            <a:spLocks noGrp="1"/>
          </p:cNvSpPr>
          <p:nvPr>
            <p:ph type="body" idx="1"/>
          </p:nvPr>
        </p:nvSpPr>
        <p:spPr>
          <a:xfrm>
            <a:off x="1371600" y="2743200"/>
            <a:ext cx="7123113" cy="1673225"/>
          </a:xfrm>
        </p:spPr>
        <p:txBody>
          <a:bodyPr/>
          <a:lstStyle>
            <a:lvl1pPr indent="0" marL="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01" name=""/>
        <p:cNvGrpSpPr/>
        <p:nvPr/>
      </p:nvGrpSpPr>
      <p:grpSpPr>
        <a:xfrm rot="0">
          <a:off x="0" y="0"/>
          <a:ext cx="0" cy="0"/>
          <a:chOff x="0" y="0"/>
          <a:chExt cx="0" cy="0"/>
        </a:xfrm>
      </p:grpSpPr>
      <p:sp>
        <p:nvSpPr>
          <p:cNvPr id="1048932" name=""/>
          <p:cNvSpPr/>
          <p:nvPr/>
        </p:nvSpPr>
        <p:spPr bwMode="white">
          <a:xfrm rot="0">
            <a:off x="0" y="1235075"/>
            <a:ext cx="9144000" cy="319087"/>
          </a:xfrm>
          <a:prstGeom prst="rect"/>
          <a:solidFill>
            <a:srgbClr val="FFFFFF"/>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33" name=""/>
          <p:cNvSpPr/>
          <p:nvPr/>
        </p:nvSpPr>
        <p:spPr>
          <a:xfrm rot="0">
            <a:off x="0" y="1279525"/>
            <a:ext cx="533400" cy="228600"/>
          </a:xfrm>
          <a:prstGeom prst="rect"/>
          <a:solidFill>
            <a:schemeClr val="accent2"/>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34" name=""/>
          <p:cNvSpPr/>
          <p:nvPr/>
        </p:nvSpPr>
        <p:spPr>
          <a:xfrm rot="0">
            <a:off x="590550" y="1279525"/>
            <a:ext cx="8553450" cy="228600"/>
          </a:xfrm>
          <a:prstGeom prst="rect"/>
          <a:solidFill>
            <a:schemeClr val="accent1"/>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37" name=""/>
          <p:cNvSpPr/>
          <p:nvPr>
            <p:ph type="dt" sz="half" idx="2"/>
          </p:nvPr>
        </p:nvSpPr>
        <p:spPr>
          <a:xfrm rot="0">
            <a:off x="6096000" y="6248400"/>
            <a:ext cx="26670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eaLnBrk="1" hangingPunct="1" latinLnBrk="1" lvl="0"/>
            <a:fld id="{566ABCEB-ACFC-4714-9973-3DA970169C29}" type="datetime1">
              <a:rPr altLang="en-US" sz="1400" lang="en-US">
                <a:solidFill>
                  <a:schemeClr val="lt2"/>
                </a:solidFill>
              </a:rPr>
              <a:pPr eaLnBrk="1" hangingPunct="1" latinLnBrk="1" lvl="0"/>
            </a:fld>
            <a:endParaRPr altLang="en-US" sz="1400" lang="en-US">
              <a:solidFill>
                <a:schemeClr val="lt2"/>
              </a:solidFill>
            </a:endParaRPr>
          </a:p>
        </p:txBody>
      </p:sp>
      <p:sp>
        <p:nvSpPr>
          <p:cNvPr id="1048938" name=""/>
          <p:cNvSpPr/>
          <p:nvPr>
            <p:ph type="sldNum" sz="quarter" idx="4"/>
          </p:nvPr>
        </p:nvSpPr>
        <p:spPr>
          <a:xfrm rot="0">
            <a:off x="0" y="1271587"/>
            <a:ext cx="533400" cy="24447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fld id="{566ABCEB-ACFC-4714-9973-3DA970169C29}" type="slidenum">
              <a:rPr altLang="en-US" b="1" sz="1400" lang="en-US">
                <a:solidFill>
                  <a:srgbClr val="FFFFFF"/>
                </a:solidFill>
              </a:rPr>
              <a:pPr algn="ctr" eaLnBrk="1" hangingPunct="1" latinLnBrk="1" lvl="0"/>
            </a:fld>
            <a:endParaRPr altLang="en-US" b="1" sz="1400" lang="en-US">
              <a:solidFill>
                <a:srgbClr val="FFFFFF"/>
              </a:solidFill>
            </a:endParaRPr>
          </a:p>
        </p:txBody>
      </p:sp>
      <p:sp>
        <p:nvSpPr>
          <p:cNvPr id="1048939" name=""/>
          <p:cNvSpPr/>
          <p:nvPr>
            <p:ph type="ftr" sz="quarter" idx="3"/>
          </p:nvPr>
        </p:nvSpPr>
        <p:spPr>
          <a:xfrm rot="0">
            <a:off x="609600" y="6248400"/>
            <a:ext cx="5421312"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r" eaLnBrk="1" hangingPunct="1" latinLnBrk="1" lvl="0"/>
            <a:endParaRPr altLang="en-US" sz="1400" lang="en-US">
              <a:solidFill>
                <a:schemeClr val="lt2"/>
              </a:solidFill>
            </a:endParaRPr>
          </a:p>
        </p:txBody>
      </p:sp>
      <p:sp>
        <p:nvSpPr>
          <p:cNvPr id="1048942" name="Content Placeholder 10"/>
          <p:cNvSpPr>
            <a:spLocks noGrp="1"/>
          </p:cNvSpPr>
          <p:nvPr>
            <p:ph sz="quarter" idx="2"/>
          </p:nvPr>
        </p:nvSpPr>
        <p:spPr>
          <a:xfrm>
            <a:off x="4844901" y="1589567"/>
            <a:ext cx="3886200" cy="4572000"/>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41" name="Content Placeholder 8"/>
          <p:cNvSpPr>
            <a:spLocks noGrp="1"/>
          </p:cNvSpPr>
          <p:nvPr>
            <p:ph sz="quarter" idx="1"/>
          </p:nvPr>
        </p:nvSpPr>
        <p:spPr>
          <a:xfrm>
            <a:off x="609600" y="1589567"/>
            <a:ext cx="3886200" cy="4572000"/>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40" name="Title 1"/>
          <p:cNvSpPr>
            <a:spLocks noGrp="1"/>
          </p:cNvSpPr>
          <p:nvPr>
            <p:ph type="title"/>
          </p:nvPr>
        </p:nvSpPr>
        <p:spPr/>
        <p:txBody>
          <a:bodyPr/>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04" name=""/>
        <p:cNvGrpSpPr/>
        <p:nvPr/>
      </p:nvGrpSpPr>
      <p:grpSpPr>
        <a:xfrm rot="0">
          <a:off x="0" y="0"/>
          <a:ext cx="0" cy="0"/>
          <a:chOff x="0" y="0"/>
          <a:chExt cx="0" cy="0"/>
        </a:xfrm>
      </p:grpSpPr>
      <p:sp>
        <p:nvSpPr>
          <p:cNvPr id="1048943" name=""/>
          <p:cNvSpPr/>
          <p:nvPr/>
        </p:nvSpPr>
        <p:spPr bwMode="white">
          <a:xfrm rot="0">
            <a:off x="0" y="1235075"/>
            <a:ext cx="9144000" cy="319087"/>
          </a:xfrm>
          <a:prstGeom prst="rect"/>
          <a:solidFill>
            <a:srgbClr val="FFFFFF"/>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44" name=""/>
          <p:cNvSpPr/>
          <p:nvPr/>
        </p:nvSpPr>
        <p:spPr>
          <a:xfrm rot="0">
            <a:off x="0" y="1279525"/>
            <a:ext cx="533400" cy="228600"/>
          </a:xfrm>
          <a:prstGeom prst="rect"/>
          <a:solidFill>
            <a:schemeClr val="accent2"/>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45" name=""/>
          <p:cNvSpPr/>
          <p:nvPr/>
        </p:nvSpPr>
        <p:spPr>
          <a:xfrm rot="0">
            <a:off x="590550" y="1279525"/>
            <a:ext cx="8553450" cy="228600"/>
          </a:xfrm>
          <a:prstGeom prst="rect"/>
          <a:solidFill>
            <a:schemeClr val="accent1"/>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48" name=""/>
          <p:cNvSpPr/>
          <p:nvPr>
            <p:ph type="dt" sz="half" idx="2"/>
          </p:nvPr>
        </p:nvSpPr>
        <p:spPr>
          <a:xfrm rot="0">
            <a:off x="6096000" y="6248400"/>
            <a:ext cx="26670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eaLnBrk="1" hangingPunct="1" latinLnBrk="1" lvl="0"/>
            <a:fld id="{566ABCEB-ACFC-4714-9973-3DA970169C29}" type="datetime1">
              <a:rPr altLang="en-US" sz="1400" lang="en-US">
                <a:solidFill>
                  <a:schemeClr val="lt2"/>
                </a:solidFill>
              </a:rPr>
              <a:pPr eaLnBrk="1" hangingPunct="1" latinLnBrk="1" lvl="0"/>
            </a:fld>
            <a:endParaRPr altLang="en-US" sz="1400" lang="en-US">
              <a:solidFill>
                <a:schemeClr val="lt2"/>
              </a:solidFill>
            </a:endParaRPr>
          </a:p>
        </p:txBody>
      </p:sp>
      <p:sp>
        <p:nvSpPr>
          <p:cNvPr id="1048949" name=""/>
          <p:cNvSpPr/>
          <p:nvPr>
            <p:ph type="sldNum" sz="quarter" idx="4"/>
          </p:nvPr>
        </p:nvSpPr>
        <p:spPr>
          <a:xfrm rot="0">
            <a:off x="0" y="1271587"/>
            <a:ext cx="533400" cy="24447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fld id="{566ABCEB-ACFC-4714-9973-3DA970169C29}" type="slidenum">
              <a:rPr altLang="en-US" b="1" sz="1400" lang="en-US">
                <a:solidFill>
                  <a:srgbClr val="FFFFFF"/>
                </a:solidFill>
              </a:rPr>
              <a:pPr algn="ctr" eaLnBrk="1" hangingPunct="1" latinLnBrk="1" lvl="0"/>
            </a:fld>
            <a:endParaRPr altLang="en-US" b="1" sz="1400" lang="en-US">
              <a:solidFill>
                <a:srgbClr val="FFFFFF"/>
              </a:solidFill>
            </a:endParaRPr>
          </a:p>
        </p:txBody>
      </p:sp>
      <p:sp>
        <p:nvSpPr>
          <p:cNvPr id="1048950" name=""/>
          <p:cNvSpPr/>
          <p:nvPr>
            <p:ph type="ftr" sz="quarter" idx="3"/>
          </p:nvPr>
        </p:nvSpPr>
        <p:spPr>
          <a:xfrm rot="0">
            <a:off x="609600" y="6248400"/>
            <a:ext cx="5421312"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r" eaLnBrk="1" hangingPunct="1" latinLnBrk="1" lvl="0"/>
            <a:endParaRPr altLang="en-US" sz="1400" lang="en-US">
              <a:solidFill>
                <a:schemeClr val="lt2"/>
              </a:solidFill>
            </a:endParaRPr>
          </a:p>
        </p:txBody>
      </p:sp>
      <p:sp>
        <p:nvSpPr>
          <p:cNvPr id="1048955" name="Text Placeholder 14"/>
          <p:cNvSpPr>
            <a:spLocks noGrp="1"/>
          </p:cNvSpPr>
          <p:nvPr>
            <p:ph type="body" sz="quarter" idx="3"/>
          </p:nvPr>
        </p:nvSpPr>
        <p:spPr>
          <a:xfrm>
            <a:off x="4800600" y="1752600"/>
            <a:ext cx="3886200" cy="640080"/>
          </a:xfrm>
          <a:solidFill>
            <a:schemeClr val="accent4"/>
          </a:solidFill>
        </p:spPr>
        <p:txBody>
          <a:bodyPr anchor="ctr" rtlCol="0"/>
          <a:lstStyle>
            <a:lvl1pPr indent="0" marL="0">
              <a:buFontTx/>
              <a:buNone/>
              <a:defRPr b="1" sz="2000">
                <a:solidFill>
                  <a:srgbClr val="FFFFFF"/>
                </a:solidFill>
              </a:defRPr>
            </a:lvl1pPr>
          </a:lstStyle>
          <a:p>
            <a:pPr lvl="0"/>
            <a:r>
              <a:rPr lang="en-US" smtClean="0"/>
              <a:t>Click to edit Master text styles</a:t>
            </a:r>
          </a:p>
        </p:txBody>
      </p:sp>
      <p:sp>
        <p:nvSpPr>
          <p:cNvPr id="1048954" name="Text Placeholder 15"/>
          <p:cNvSpPr>
            <a:spLocks noGrp="1"/>
          </p:cNvSpPr>
          <p:nvPr>
            <p:ph type="body" sz="quarter" idx="1"/>
          </p:nvPr>
        </p:nvSpPr>
        <p:spPr>
          <a:xfrm>
            <a:off x="609600" y="1752600"/>
            <a:ext cx="3886200" cy="640080"/>
          </a:xfrm>
          <a:solidFill>
            <a:schemeClr val="accent2"/>
          </a:solidFill>
        </p:spPr>
        <p:txBody>
          <a:bodyPr anchor="ctr" rtlCol="0"/>
          <a:lstStyle>
            <a:lvl1pPr indent="0" marL="0">
              <a:buFontTx/>
              <a:buNone/>
              <a:defRPr b="1" sz="2000">
                <a:solidFill>
                  <a:srgbClr val="FFFFFF"/>
                </a:solidFill>
              </a:defRPr>
            </a:lvl1pPr>
          </a:lstStyle>
          <a:p>
            <a:pPr lvl="0"/>
            <a:r>
              <a:rPr lang="en-US" smtClean="0"/>
              <a:t>Click to edit Master text styles</a:t>
            </a:r>
          </a:p>
        </p:txBody>
      </p:sp>
      <p:sp>
        <p:nvSpPr>
          <p:cNvPr id="1048953" name="Content Placeholder 12"/>
          <p:cNvSpPr>
            <a:spLocks noGrp="1"/>
          </p:cNvSpPr>
          <p:nvPr>
            <p:ph sz="quarter" idx="4"/>
          </p:nvPr>
        </p:nvSpPr>
        <p:spPr>
          <a:xfrm>
            <a:off x="4800600" y="2438400"/>
            <a:ext cx="3886200" cy="3581400"/>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52" name="Content Placeholder 10"/>
          <p:cNvSpPr>
            <a:spLocks noGrp="1"/>
          </p:cNvSpPr>
          <p:nvPr>
            <p:ph sz="quarter" idx="2"/>
          </p:nvPr>
        </p:nvSpPr>
        <p:spPr>
          <a:xfrm>
            <a:off x="609600" y="2438400"/>
            <a:ext cx="3886200" cy="3581400"/>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51" name="Title 1"/>
          <p:cNvSpPr>
            <a:spLocks noGrp="1"/>
          </p:cNvSpPr>
          <p:nvPr>
            <p:ph type="title"/>
          </p:nvPr>
        </p:nvSpPr>
        <p:spPr>
          <a:xfrm>
            <a:off x="533400" y="273050"/>
            <a:ext cx="8153400" cy="869950"/>
          </a:xfrm>
        </p:spPr>
        <p:txBody>
          <a:bodyPr/>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16" name=""/>
        <p:cNvGrpSpPr/>
        <p:nvPr/>
      </p:nvGrpSpPr>
      <p:grpSpPr>
        <a:xfrm>
          <a:off x="0" y="0"/>
          <a:ext cx="0" cy="0"/>
          <a:chOff x="0" y="0"/>
          <a:chExt cx="0" cy="0"/>
        </a:xfrm>
      </p:grpSpPr>
      <p:sp>
        <p:nvSpPr>
          <p:cNvPr id="1048983" name="Title 1"/>
          <p:cNvSpPr>
            <a:spLocks noGrp="1"/>
          </p:cNvSpPr>
          <p:nvPr>
            <p:ph type="title"/>
          </p:nvPr>
        </p:nvSpPr>
        <p:spPr/>
        <p:txBody>
          <a:bodyPr/>
          <a:p>
            <a:r>
              <a:rPr lang="en-US" smtClean="0"/>
              <a:t>Click to edit Master title style</a:t>
            </a:r>
            <a:endParaRPr lang="en-US"/>
          </a:p>
        </p:txBody>
      </p:sp>
      <p:sp>
        <p:nvSpPr>
          <p:cNvPr id="1048804" name=""/>
          <p:cNvSpPr/>
          <p:nvPr>
            <p:ph type="dt" sz="half" idx="2"/>
          </p:nvPr>
        </p:nvSpPr>
        <p:spPr>
          <a:xfrm rot="0">
            <a:off x="6096000" y="6248400"/>
            <a:ext cx="26670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eaLnBrk="1" hangingPunct="1" latinLnBrk="1" lvl="0"/>
            <a:fld id="{566ABCEB-ACFC-4714-9973-3DA970169C29}" type="datetime1">
              <a:rPr altLang="en-US" sz="1400" lang="en-US">
                <a:solidFill>
                  <a:schemeClr val="lt2"/>
                </a:solidFill>
              </a:rPr>
              <a:pPr eaLnBrk="1" hangingPunct="1" latinLnBrk="1" lvl="0"/>
            </a:fld>
            <a:endParaRPr altLang="en-US" sz="1400" lang="en-US">
              <a:solidFill>
                <a:schemeClr val="lt2"/>
              </a:solidFill>
            </a:endParaRPr>
          </a:p>
        </p:txBody>
      </p:sp>
      <p:sp>
        <p:nvSpPr>
          <p:cNvPr id="1048809" name=""/>
          <p:cNvSpPr/>
          <p:nvPr>
            <p:ph type="sldNum" sz="quarter" idx="4"/>
          </p:nvPr>
        </p:nvSpPr>
        <p:spPr>
          <a:xfrm rot="0">
            <a:off x="0" y="1271587"/>
            <a:ext cx="533400" cy="24447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fld id="{566ABCEB-ACFC-4714-9973-3DA970169C29}" type="slidenum">
              <a:rPr altLang="en-US" b="1" sz="1400" lang="en-US">
                <a:solidFill>
                  <a:srgbClr val="FFFFFF"/>
                </a:solidFill>
              </a:rPr>
              <a:pPr algn="ctr" eaLnBrk="1" hangingPunct="1" latinLnBrk="1" lvl="0"/>
            </a:fld>
            <a:endParaRPr altLang="en-US" b="1" sz="1400" lang="en-US">
              <a:solidFill>
                <a:srgbClr val="FFFFFF"/>
              </a:solidFill>
            </a:endParaRPr>
          </a:p>
        </p:txBody>
      </p:sp>
      <p:sp>
        <p:nvSpPr>
          <p:cNvPr id="1048805" name=""/>
          <p:cNvSpPr/>
          <p:nvPr>
            <p:ph type="ftr" sz="quarter" idx="3"/>
          </p:nvPr>
        </p:nvSpPr>
        <p:spPr>
          <a:xfrm rot="0">
            <a:off x="609600" y="6248400"/>
            <a:ext cx="5421312"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r" eaLnBrk="1" hangingPunct="1" latinLnBrk="1" lvl="0"/>
            <a:endParaRPr altLang="en-US" sz="1400" lang="en-US">
              <a:solidFill>
                <a:schemeClr val="lt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07" name=""/>
        <p:cNvGrpSpPr/>
        <p:nvPr/>
      </p:nvGrpSpPr>
      <p:grpSpPr>
        <a:xfrm rot="0">
          <a:off x="0" y="0"/>
          <a:ext cx="0" cy="0"/>
          <a:chOff x="0" y="0"/>
          <a:chExt cx="0" cy="0"/>
        </a:xfrm>
      </p:grpSpPr>
      <p:sp>
        <p:nvSpPr>
          <p:cNvPr id="1048958" name=""/>
          <p:cNvSpPr/>
          <p:nvPr>
            <p:ph type="dt" sz="half" idx="2"/>
          </p:nvPr>
        </p:nvSpPr>
        <p:spPr>
          <a:xfrm rot="0">
            <a:off x="6096000" y="6248400"/>
            <a:ext cx="26670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eaLnBrk="1" hangingPunct="1" latinLnBrk="1" lvl="0"/>
            <a:fld id="{566ABCEB-ACFC-4714-9973-3DA970169C29}" type="datetime1">
              <a:rPr altLang="en-US" sz="1400" lang="en-US">
                <a:solidFill>
                  <a:schemeClr val="lt2"/>
                </a:solidFill>
              </a:rPr>
              <a:pPr eaLnBrk="1" hangingPunct="1" latinLnBrk="1" lvl="0"/>
            </a:fld>
            <a:endParaRPr altLang="en-US" sz="1400" lang="en-US">
              <a:solidFill>
                <a:schemeClr val="lt2"/>
              </a:solidFill>
            </a:endParaRPr>
          </a:p>
        </p:txBody>
      </p:sp>
      <p:sp>
        <p:nvSpPr>
          <p:cNvPr id="1048959" name=""/>
          <p:cNvSpPr/>
          <p:nvPr>
            <p:ph type="ftr" sz="quarter" idx="3"/>
          </p:nvPr>
        </p:nvSpPr>
        <p:spPr>
          <a:xfrm rot="0">
            <a:off x="609600" y="6248400"/>
            <a:ext cx="5421312"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r" eaLnBrk="1" hangingPunct="1" latinLnBrk="1" lvl="0"/>
            <a:endParaRPr altLang="en-US" sz="1400" lang="en-US">
              <a:solidFill>
                <a:schemeClr val="lt2"/>
              </a:solidFill>
            </a:endParaRPr>
          </a:p>
        </p:txBody>
      </p:sp>
      <p:sp>
        <p:nvSpPr>
          <p:cNvPr id="1048960" name=""/>
          <p:cNvSpPr/>
          <p:nvPr>
            <p:ph type="sldNum" sz="quarter" idx="4"/>
          </p:nvPr>
        </p:nvSpPr>
        <p:spPr>
          <a:xfrm rot="0">
            <a:off x="0" y="6248400"/>
            <a:ext cx="533400" cy="381000"/>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fld id="{566ABCEB-ACFC-4714-9973-3DA970169C29}" type="slidenum">
              <a:rPr altLang="en-US" b="1" sz="1400" lang="en-US">
                <a:solidFill>
                  <a:schemeClr val="lt2"/>
                </a:solidFill>
              </a:rPr>
              <a:pPr algn="ctr" eaLnBrk="1" hangingPunct="1" latinLnBrk="1" lvl="0"/>
            </a:fld>
            <a:endParaRPr altLang="en-US" b="1" sz="1400" lang="en-US">
              <a:solidFill>
                <a:schemeClr val="lt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99" name=""/>
        <p:cNvGrpSpPr/>
        <p:nvPr/>
      </p:nvGrpSpPr>
      <p:grpSpPr>
        <a:xfrm>
          <a:off x="0" y="0"/>
          <a:ext cx="0" cy="0"/>
          <a:chOff x="0" y="0"/>
          <a:chExt cx="0" cy="0"/>
        </a:xfrm>
      </p:grpSpPr>
      <p:sp>
        <p:nvSpPr>
          <p:cNvPr id="1048587" name="Title 1"/>
          <p:cNvSpPr>
            <a:spLocks noGrp="1"/>
          </p:cNvSpPr>
          <p:nvPr>
            <p:ph type="title"/>
          </p:nvPr>
        </p:nvSpPr>
        <p:spPr/>
        <p:txBody>
          <a:bodyPr/>
          <a:p>
            <a:r>
              <a:rPr lang="en-US" smtClean="0"/>
              <a:t>Click to edit Master title style</a:t>
            </a:r>
            <a:endParaRPr lang="en-GB"/>
          </a:p>
        </p:txBody>
      </p:sp>
      <p:sp>
        <p:nvSpPr>
          <p:cNvPr id="1048588"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eaLnBrk="1" hangingPunct="1" latinLnBrk="1" lvl="0"/>
            <a:fld id="{566ABCEB-ACFC-4714-9973-3DA970169C29}" type="datetime1">
              <a:rPr altLang="en-US" sz="1200" lang="en-GB">
                <a:solidFill>
                  <a:srgbClr val="898989"/>
                </a:solidFill>
              </a:rPr>
              <a:pPr eaLnBrk="1" hangingPunct="1" latinLnBrk="1" lvl="0"/>
            </a:fld>
            <a:endParaRPr altLang="en-US" sz="1200" lang="en-GB">
              <a:solidFill>
                <a:srgbClr val="898989"/>
              </a:solidFill>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r" eaLnBrk="1" hangingPunct="1" latinLnBrk="1" lvl="0"/>
            <a:fld id="{566ABCEB-ACFC-4714-9973-3DA970169C29}" type="slidenum">
              <a:rPr altLang="en-US" sz="1200" lang="en-GB">
                <a:solidFill>
                  <a:srgbClr val="898989"/>
                </a:solidFill>
              </a:rPr>
              <a:pPr algn="r" eaLnBrk="1" hangingPunct="1" latinLnBrk="1" lvl="0"/>
            </a:fld>
            <a:endParaRPr altLang="en-US" sz="1200" lang="en-GB">
              <a:solidFill>
                <a:srgbClr val="898989"/>
              </a:solidFill>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ctr" eaLnBrk="1" hangingPunct="1" latinLnBrk="1" lvl="0"/>
            <a:endParaRPr altLang="en-US" sz="1200" lang="en-GB">
              <a:solidFill>
                <a:srgbClr val="89898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217" name=""/>
        <p:cNvGrpSpPr/>
        <p:nvPr/>
      </p:nvGrpSpPr>
      <p:grpSpPr>
        <a:xfrm>
          <a:off x="0" y="0"/>
          <a:ext cx="0" cy="0"/>
          <a:chOff x="0" y="0"/>
          <a:chExt cx="0" cy="0"/>
        </a:xfrm>
      </p:grpSpPr>
      <p:sp>
        <p:nvSpPr>
          <p:cNvPr id="1048984" name="Title 1"/>
          <p:cNvSpPr>
            <a:spLocks noGrp="1"/>
          </p:cNvSpPr>
          <p:nvPr>
            <p:ph type="title"/>
          </p:nvPr>
        </p:nvSpPr>
        <p:spPr>
          <a:xfrm>
            <a:off x="609600" y="273050"/>
            <a:ext cx="8077200" cy="869950"/>
          </a:xfrm>
        </p:spPr>
        <p:txBody>
          <a:bodyPr/>
          <a:lstStyle>
            <a:lvl1pPr algn="l">
              <a:buNone/>
              <a:defRPr b="0" sz="4400"/>
            </a:lvl1pPr>
          </a:lstStyle>
          <a:p>
            <a:r>
              <a:rPr lang="en-US" smtClean="0"/>
              <a:t>Click to edit Master title style</a:t>
            </a:r>
            <a:endParaRPr lang="en-US"/>
          </a:p>
        </p:txBody>
      </p:sp>
      <p:sp>
        <p:nvSpPr>
          <p:cNvPr id="1048985"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bIns="91440" lIns="137160" rIns="137160" tIns="182880"/>
          <a:lstStyle>
            <a:lvl1pPr indent="0" marL="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048986" name="Content Placeholder 8"/>
          <p:cNvSpPr>
            <a:spLocks noGrp="1"/>
          </p:cNvSpPr>
          <p:nvPr>
            <p:ph sz="quarter" idx="1"/>
          </p:nvPr>
        </p:nvSpPr>
        <p:spPr>
          <a:xfrm>
            <a:off x="2362200" y="1752600"/>
            <a:ext cx="6400800" cy="4419600"/>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04" name=""/>
          <p:cNvSpPr/>
          <p:nvPr>
            <p:ph type="dt" sz="half" idx="2"/>
          </p:nvPr>
        </p:nvSpPr>
        <p:spPr>
          <a:xfrm rot="0">
            <a:off x="6096000" y="6248400"/>
            <a:ext cx="26670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eaLnBrk="1" hangingPunct="1" latinLnBrk="1" lvl="0"/>
            <a:fld id="{566ABCEB-ACFC-4714-9973-3DA970169C29}" type="datetime1">
              <a:rPr altLang="en-US" sz="1400" lang="en-US">
                <a:solidFill>
                  <a:schemeClr val="lt2"/>
                </a:solidFill>
              </a:rPr>
              <a:pPr eaLnBrk="1" hangingPunct="1" latinLnBrk="1" lvl="0"/>
            </a:fld>
            <a:endParaRPr altLang="en-US" sz="1400" lang="en-US">
              <a:solidFill>
                <a:schemeClr val="lt2"/>
              </a:solidFill>
            </a:endParaRPr>
          </a:p>
        </p:txBody>
      </p:sp>
      <p:sp>
        <p:nvSpPr>
          <p:cNvPr id="1048809" name=""/>
          <p:cNvSpPr/>
          <p:nvPr>
            <p:ph type="sldNum" sz="quarter" idx="4"/>
          </p:nvPr>
        </p:nvSpPr>
        <p:spPr>
          <a:xfrm rot="0">
            <a:off x="0" y="1271587"/>
            <a:ext cx="533400" cy="24447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fld id="{566ABCEB-ACFC-4714-9973-3DA970169C29}" type="slidenum">
              <a:rPr altLang="en-US" b="1" sz="1400" lang="en-US">
                <a:solidFill>
                  <a:srgbClr val="FFFFFF"/>
                </a:solidFill>
              </a:rPr>
              <a:pPr algn="ctr" eaLnBrk="1" hangingPunct="1" latinLnBrk="1" lvl="0"/>
            </a:fld>
            <a:endParaRPr altLang="en-US" b="1" sz="1400" lang="en-US">
              <a:solidFill>
                <a:srgbClr val="FFFFFF"/>
              </a:solidFill>
            </a:endParaRPr>
          </a:p>
        </p:txBody>
      </p:sp>
      <p:sp>
        <p:nvSpPr>
          <p:cNvPr id="1048805" name=""/>
          <p:cNvSpPr/>
          <p:nvPr>
            <p:ph type="ftr" sz="quarter" idx="3"/>
          </p:nvPr>
        </p:nvSpPr>
        <p:spPr>
          <a:xfrm rot="0">
            <a:off x="609600" y="6248400"/>
            <a:ext cx="5421312"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r" eaLnBrk="1" hangingPunct="1" latinLnBrk="1" lvl="0"/>
            <a:endParaRPr altLang="en-US" sz="1400" lang="en-US">
              <a:solidFill>
                <a:schemeClr val="lt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p:bg bwMode="white">
      <p:bgPr>
        <a:blipFill rotWithShape="0">
          <a:blip xmlns:r="http://schemas.openxmlformats.org/officeDocument/2006/relationships" r:embed="rId1">
            <a:alphaModFix amt="100000"/>
          </a:blip>
          <a:srcRect/>
          <a:stretch>
            <a:fillRect/>
          </a:stretch>
        </a:blipFill>
      </p:bgPr>
    </p:bg>
    <p:spTree>
      <p:nvGrpSpPr>
        <p:cNvPr id="210" name=""/>
        <p:cNvGrpSpPr/>
        <p:nvPr/>
      </p:nvGrpSpPr>
      <p:grpSpPr>
        <a:xfrm rot="0">
          <a:off x="0" y="0"/>
          <a:ext cx="0" cy="0"/>
          <a:chOff x="0" y="0"/>
          <a:chExt cx="0" cy="0"/>
        </a:xfrm>
      </p:grpSpPr>
      <p:sp>
        <p:nvSpPr>
          <p:cNvPr id="1048961" name=""/>
          <p:cNvSpPr/>
          <p:nvPr/>
        </p:nvSpPr>
        <p:spPr bwMode="white">
          <a:xfrm rot="0">
            <a:off x="-9525" y="4572000"/>
            <a:ext cx="9144000" cy="887412"/>
          </a:xfrm>
          <a:prstGeom prst="rect"/>
          <a:solidFill>
            <a:srgbClr val="FFFFFF"/>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62" name=""/>
          <p:cNvSpPr/>
          <p:nvPr/>
        </p:nvSpPr>
        <p:spPr>
          <a:xfrm rot="0">
            <a:off x="-9525" y="4664075"/>
            <a:ext cx="1463675" cy="712787"/>
          </a:xfrm>
          <a:prstGeom prst="rect"/>
          <a:solidFill>
            <a:schemeClr val="accent2"/>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63" name=""/>
          <p:cNvSpPr/>
          <p:nvPr/>
        </p:nvSpPr>
        <p:spPr>
          <a:xfrm rot="0">
            <a:off x="1544637" y="4654550"/>
            <a:ext cx="7599362" cy="712787"/>
          </a:xfrm>
          <a:prstGeom prst="rect"/>
          <a:solidFill>
            <a:schemeClr val="accent1"/>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64" name=""/>
          <p:cNvSpPr/>
          <p:nvPr/>
        </p:nvSpPr>
        <p:spPr bwMode="white">
          <a:xfrm rot="0">
            <a:off x="1447800" y="0"/>
            <a:ext cx="100012" cy="6867525"/>
          </a:xfrm>
          <a:prstGeom prst="rect"/>
          <a:solidFill>
            <a:srgbClr val="FFFFFF"/>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67" name=""/>
          <p:cNvSpPr/>
          <p:nvPr>
            <p:ph type="dt" sz="half" idx="2"/>
          </p:nvPr>
        </p:nvSpPr>
        <p:spPr>
          <a:xfrm rot="0">
            <a:off x="6248400" y="6248400"/>
            <a:ext cx="26670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eaLnBrk="1" hangingPunct="1" latinLnBrk="1" lvl="0"/>
            <a:fld id="{566ABCEB-ACFC-4714-9973-3DA970169C29}" type="datetime1">
              <a:rPr altLang="en-US" sz="1400" lang="en-US">
                <a:solidFill>
                  <a:schemeClr val="lt2"/>
                </a:solidFill>
              </a:rPr>
              <a:pPr eaLnBrk="1" hangingPunct="1" latinLnBrk="1" lvl="0"/>
            </a:fld>
            <a:endParaRPr altLang="en-US" sz="1400" lang="en-US">
              <a:solidFill>
                <a:schemeClr val="lt2"/>
              </a:solidFill>
            </a:endParaRPr>
          </a:p>
        </p:txBody>
      </p:sp>
      <p:sp>
        <p:nvSpPr>
          <p:cNvPr id="1048968" name=""/>
          <p:cNvSpPr/>
          <p:nvPr>
            <p:ph type="sldNum" sz="quarter" idx="4"/>
          </p:nvPr>
        </p:nvSpPr>
        <p:spPr>
          <a:xfrm rot="0">
            <a:off x="0" y="4667250"/>
            <a:ext cx="1447800" cy="66357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fld id="{566ABCEB-ACFC-4714-9973-3DA970169C29}" type="slidenum">
              <a:rPr altLang="en-US" b="1" sz="2800" lang="en-US">
                <a:solidFill>
                  <a:srgbClr val="FFFFFF"/>
                </a:solidFill>
              </a:rPr>
              <a:pPr algn="ctr" eaLnBrk="1" hangingPunct="1" latinLnBrk="1" lvl="0"/>
            </a:fld>
            <a:endParaRPr altLang="en-US" b="1" sz="2800" lang="en-US">
              <a:solidFill>
                <a:srgbClr val="FFFFFF"/>
              </a:solidFill>
            </a:endParaRPr>
          </a:p>
        </p:txBody>
      </p:sp>
      <p:sp>
        <p:nvSpPr>
          <p:cNvPr id="1048969" name=""/>
          <p:cNvSpPr/>
          <p:nvPr>
            <p:ph type="ftr" sz="quarter" idx="3"/>
          </p:nvPr>
        </p:nvSpPr>
        <p:spPr>
          <a:xfrm rot="0">
            <a:off x="1600200" y="6248400"/>
            <a:ext cx="45720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r" eaLnBrk="1" hangingPunct="1" latinLnBrk="1" lvl="0"/>
            <a:endParaRPr altLang="en-US" sz="1400" lang="en-US">
              <a:solidFill>
                <a:schemeClr val="lt2"/>
              </a:solidFill>
            </a:endParaRPr>
          </a:p>
        </p:txBody>
      </p:sp>
      <p:sp>
        <p:nvSpPr>
          <p:cNvPr id="1048972" name="Picture Placeholder 2"/>
          <p:cNvSpPr>
            <a:spLocks noGrp="1"/>
          </p:cNvSpPr>
          <p:nvPr>
            <p:ph type="pic" idx="1"/>
          </p:nvPr>
        </p:nvSpPr>
        <p:spPr>
          <a:xfrm>
            <a:off x="1560576" y="0"/>
            <a:ext cx="7583424" cy="4568952"/>
          </a:xfrm>
          <a:solidFill>
            <a:schemeClr val="accent1">
              <a:tint val="40000"/>
            </a:schemeClr>
          </a:solidFill>
          <a:ln>
            <a:noFill/>
          </a:ln>
        </p:spPr>
        <p:txBody>
          <a:bodyPr anchor="t" anchorCtr="0" bIns="45720" compatLnSpc="1" lIns="91440" numCol="1" rIns="91440" tIns="45720" vert="horz" wrap="square">
            <a:prstTxWarp prst="textNoShape"/>
            <a:normAutofit/>
          </a:bodyPr>
          <a:lstStyle>
            <a:lvl1pPr indent="0" marL="0">
              <a:buNone/>
              <a:defRPr sz="3200"/>
            </a:lvl1pPr>
          </a:lstStyle>
          <a:p>
            <a:pPr algn="l" defTabSz="914400" eaLnBrk="0" fontAlgn="base" hangingPunct="0" indent="0" latinLnBrk="0" lvl="0" marL="0" marR="0" rtl="0">
              <a:lnSpc>
                <a:spcPct val="100000"/>
              </a:lnSpc>
              <a:spcBef>
                <a:spcPts val="700"/>
              </a:spcBef>
              <a:spcAft>
                <a:spcPct val="0"/>
              </a:spcAft>
              <a:buClr>
                <a:schemeClr val="accent2"/>
              </a:buClr>
              <a:buSzPct val="60000"/>
              <a:buFont typeface="Wingdings" pitchFamily="2" charset="2"/>
              <a:buNone/>
            </a:pPr>
            <a:r>
              <a:rPr baseline="0" b="0" cap="none" sz="3200" i="0" kern="1200" kumimoji="0" lang="en-US" noProof="0" normalizeH="0" spc="0" strike="noStrike" u="none" smtClean="0">
                <a:ln>
                  <a:noFill/>
                </a:ln>
                <a:solidFill>
                  <a:schemeClr val="tx1"/>
                </a:solidFill>
                <a:effectLst/>
                <a:uLnTx/>
                <a:uFillTx/>
                <a:latin typeface="+mn-lt"/>
                <a:ea typeface="+mn-ea"/>
                <a:cs typeface="+mn-cs"/>
              </a:rPr>
              <a:t>Click icon to add picture</a:t>
            </a:r>
            <a:endParaRPr baseline="0" b="0" cap="none" dirty="0" sz="3200" i="0" kern="1200" kumimoji="0" lang="en-US" noProof="0" normalizeH="0" spc="0" strike="noStrike" u="none">
              <a:ln>
                <a:noFill/>
              </a:ln>
              <a:solidFill>
                <a:schemeClr val="tx1"/>
              </a:solidFill>
              <a:effectLst/>
              <a:uLnTx/>
              <a:uFillTx/>
              <a:latin typeface="+mn-lt"/>
              <a:ea typeface="+mn-ea"/>
              <a:cs typeface="+mn-cs"/>
            </a:endParaRPr>
          </a:p>
        </p:txBody>
      </p:sp>
      <p:sp>
        <p:nvSpPr>
          <p:cNvPr id="1048971" name="Title 1"/>
          <p:cNvSpPr>
            <a:spLocks noGrp="1"/>
          </p:cNvSpPr>
          <p:nvPr>
            <p:ph type="title"/>
          </p:nvPr>
        </p:nvSpPr>
        <p:spPr>
          <a:xfrm>
            <a:off x="1600200" y="4648200"/>
            <a:ext cx="7315200" cy="685800"/>
          </a:xfrm>
        </p:spPr>
        <p:txBody>
          <a:bodyPr/>
          <a:lstStyle>
            <a:lvl1pPr algn="l">
              <a:buNone/>
              <a:defRPr b="0" sz="2800">
                <a:solidFill>
                  <a:srgbClr val="FFFFFF"/>
                </a:solidFill>
              </a:defRPr>
            </a:lvl1pPr>
          </a:lstStyle>
          <a:p>
            <a:r>
              <a:rPr lang="en-US" smtClean="0"/>
              <a:t>Click to edit Master title style</a:t>
            </a:r>
            <a:endParaRPr lang="en-US"/>
          </a:p>
        </p:txBody>
      </p:sp>
      <p:sp>
        <p:nvSpPr>
          <p:cNvPr id="1048970" name="Text Placeholder 3"/>
          <p:cNvSpPr>
            <a:spLocks noGrp="1"/>
          </p:cNvSpPr>
          <p:nvPr>
            <p:ph type="body" sz="half" idx="2"/>
          </p:nvPr>
        </p:nvSpPr>
        <p:spPr>
          <a:xfrm>
            <a:off x="1600200" y="5486400"/>
            <a:ext cx="7315200" cy="685800"/>
          </a:xfrm>
        </p:spPr>
        <p:txBody>
          <a:bodyPr/>
          <a:lstStyle>
            <a:lvl1pPr indent="0" marL="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218" name=""/>
        <p:cNvGrpSpPr/>
        <p:nvPr/>
      </p:nvGrpSpPr>
      <p:grpSpPr>
        <a:xfrm>
          <a:off x="0" y="0"/>
          <a:ext cx="0" cy="0"/>
          <a:chOff x="0" y="0"/>
          <a:chExt cx="0" cy="0"/>
        </a:xfrm>
      </p:grpSpPr>
      <p:sp>
        <p:nvSpPr>
          <p:cNvPr id="1048987" name="Title 1"/>
          <p:cNvSpPr>
            <a:spLocks noGrp="1"/>
          </p:cNvSpPr>
          <p:nvPr>
            <p:ph type="title"/>
          </p:nvPr>
        </p:nvSpPr>
        <p:spPr/>
        <p:txBody>
          <a:bodyPr/>
          <a:p>
            <a:r>
              <a:rPr lang="en-US" smtClean="0"/>
              <a:t>Click to edit Master title style</a:t>
            </a:r>
            <a:endParaRPr lang="en-US"/>
          </a:p>
        </p:txBody>
      </p:sp>
      <p:sp>
        <p:nvSpPr>
          <p:cNvPr id="1048988"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04" name=""/>
          <p:cNvSpPr/>
          <p:nvPr>
            <p:ph type="dt" sz="half" idx="2"/>
          </p:nvPr>
        </p:nvSpPr>
        <p:spPr>
          <a:xfrm rot="0">
            <a:off x="6096000" y="6248400"/>
            <a:ext cx="26670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eaLnBrk="1" hangingPunct="1" latinLnBrk="1" lvl="0"/>
            <a:fld id="{566ABCEB-ACFC-4714-9973-3DA970169C29}" type="datetime1">
              <a:rPr altLang="en-US" sz="1400" lang="en-US">
                <a:solidFill>
                  <a:schemeClr val="lt2"/>
                </a:solidFill>
              </a:rPr>
              <a:pPr eaLnBrk="1" hangingPunct="1" latinLnBrk="1" lvl="0"/>
            </a:fld>
            <a:endParaRPr altLang="en-US" sz="1400" lang="en-US">
              <a:solidFill>
                <a:schemeClr val="lt2"/>
              </a:solidFill>
            </a:endParaRPr>
          </a:p>
        </p:txBody>
      </p:sp>
      <p:sp>
        <p:nvSpPr>
          <p:cNvPr id="1048809" name=""/>
          <p:cNvSpPr/>
          <p:nvPr>
            <p:ph type="sldNum" sz="quarter" idx="4"/>
          </p:nvPr>
        </p:nvSpPr>
        <p:spPr>
          <a:xfrm rot="0">
            <a:off x="0" y="1271587"/>
            <a:ext cx="533400" cy="24447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fld id="{566ABCEB-ACFC-4714-9973-3DA970169C29}" type="slidenum">
              <a:rPr altLang="en-US" b="1" sz="1400" lang="en-US">
                <a:solidFill>
                  <a:srgbClr val="FFFFFF"/>
                </a:solidFill>
              </a:rPr>
              <a:pPr algn="ctr" eaLnBrk="1" hangingPunct="1" latinLnBrk="1" lvl="0"/>
            </a:fld>
            <a:endParaRPr altLang="en-US" b="1" sz="1400" lang="en-US">
              <a:solidFill>
                <a:srgbClr val="FFFFFF"/>
              </a:solidFill>
            </a:endParaRPr>
          </a:p>
        </p:txBody>
      </p:sp>
      <p:sp>
        <p:nvSpPr>
          <p:cNvPr id="1048805" name=""/>
          <p:cNvSpPr/>
          <p:nvPr>
            <p:ph type="ftr" sz="quarter" idx="3"/>
          </p:nvPr>
        </p:nvSpPr>
        <p:spPr>
          <a:xfrm rot="0">
            <a:off x="609600" y="6248400"/>
            <a:ext cx="5421312"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r" eaLnBrk="1" hangingPunct="1" latinLnBrk="1" lvl="0"/>
            <a:endParaRPr altLang="en-US" sz="1400" lang="en-US">
              <a:solidFill>
                <a:schemeClr val="lt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p:bg bwMode="white">
      <p:bgPr>
        <a:solidFill>
          <a:schemeClr val="lt1"/>
        </a:solidFill>
      </p:bgPr>
    </p:bg>
    <p:spTree>
      <p:nvGrpSpPr>
        <p:cNvPr id="213" name=""/>
        <p:cNvGrpSpPr/>
        <p:nvPr/>
      </p:nvGrpSpPr>
      <p:grpSpPr>
        <a:xfrm rot="0">
          <a:off x="0" y="0"/>
          <a:ext cx="0" cy="0"/>
          <a:chOff x="0" y="0"/>
          <a:chExt cx="0" cy="0"/>
        </a:xfrm>
      </p:grpSpPr>
      <p:sp>
        <p:nvSpPr>
          <p:cNvPr id="1048973" name=""/>
          <p:cNvSpPr/>
          <p:nvPr/>
        </p:nvSpPr>
        <p:spPr bwMode="white">
          <a:xfrm rot="0">
            <a:off x="6096000" y="0"/>
            <a:ext cx="320675" cy="6858000"/>
          </a:xfrm>
          <a:prstGeom prst="rect"/>
          <a:solidFill>
            <a:srgbClr val="FFFFFF"/>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74" name=""/>
          <p:cNvSpPr/>
          <p:nvPr/>
        </p:nvSpPr>
        <p:spPr>
          <a:xfrm rot="0">
            <a:off x="6142037" y="609600"/>
            <a:ext cx="228600" cy="6248400"/>
          </a:xfrm>
          <a:prstGeom prst="rect"/>
          <a:solidFill>
            <a:schemeClr val="accent1"/>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75" name=""/>
          <p:cNvSpPr/>
          <p:nvPr/>
        </p:nvSpPr>
        <p:spPr>
          <a:xfrm rot="0">
            <a:off x="6142037" y="0"/>
            <a:ext cx="228600" cy="533400"/>
          </a:xfrm>
          <a:prstGeom prst="rect"/>
          <a:solidFill>
            <a:schemeClr val="accent2"/>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978" name=""/>
          <p:cNvSpPr/>
          <p:nvPr>
            <p:ph type="dt" sz="half" idx="2"/>
          </p:nvPr>
        </p:nvSpPr>
        <p:spPr>
          <a:xfrm rot="0">
            <a:off x="6553200" y="6248400"/>
            <a:ext cx="22098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eaLnBrk="1" hangingPunct="1" latinLnBrk="1" lvl="0"/>
            <a:fld id="{566ABCEB-ACFC-4714-9973-3DA970169C29}" type="datetime1">
              <a:rPr altLang="en-US" sz="1400" lang="en-US">
                <a:solidFill>
                  <a:schemeClr val="lt2"/>
                </a:solidFill>
              </a:rPr>
              <a:pPr eaLnBrk="1" hangingPunct="1" latinLnBrk="1" lvl="0"/>
            </a:fld>
            <a:endParaRPr altLang="en-US" sz="1400" lang="en-US">
              <a:solidFill>
                <a:schemeClr val="lt2"/>
              </a:solidFill>
            </a:endParaRPr>
          </a:p>
        </p:txBody>
      </p:sp>
      <p:sp>
        <p:nvSpPr>
          <p:cNvPr id="1048979" name=""/>
          <p:cNvSpPr/>
          <p:nvPr>
            <p:ph type="ftr" sz="quarter" idx="3"/>
          </p:nvPr>
        </p:nvSpPr>
        <p:spPr>
          <a:xfrm rot="0">
            <a:off x="457200" y="6248400"/>
            <a:ext cx="5573712"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r" eaLnBrk="1" hangingPunct="1" latinLnBrk="1" lvl="0"/>
            <a:endParaRPr altLang="en-US" sz="1400" lang="en-US">
              <a:solidFill>
                <a:schemeClr val="lt2"/>
              </a:solidFill>
            </a:endParaRPr>
          </a:p>
        </p:txBody>
      </p:sp>
      <p:sp>
        <p:nvSpPr>
          <p:cNvPr id="1048980" name=""/>
          <p:cNvSpPr/>
          <p:nvPr>
            <p:ph type="sldNum" sz="quarter" idx="4"/>
          </p:nvPr>
        </p:nvSpPr>
        <p:spPr>
          <a:xfrm rot="5400000">
            <a:off x="5989637" y="144463"/>
            <a:ext cx="533400" cy="24447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fld id="{566ABCEB-ACFC-4714-9973-3DA970169C29}" type="slidenum">
              <a:rPr altLang="en-US" b="1" sz="1400" lang="en-US">
                <a:solidFill>
                  <a:srgbClr val="FFFFFF"/>
                </a:solidFill>
              </a:rPr>
              <a:pPr algn="ctr" eaLnBrk="1" hangingPunct="1" latinLnBrk="1" lvl="0"/>
            </a:fld>
            <a:endParaRPr altLang="en-US" b="1" sz="1400" lang="en-US">
              <a:solidFill>
                <a:srgbClr val="FFFFFF"/>
              </a:solidFill>
            </a:endParaRPr>
          </a:p>
        </p:txBody>
      </p:sp>
      <p:sp>
        <p:nvSpPr>
          <p:cNvPr id="1048982" name="Vertical Text Placeholder 2"/>
          <p:cNvSpPr>
            <a:spLocks noGrp="1"/>
          </p:cNvSpPr>
          <p:nvPr>
            <p:ph type="body" orient="vert" idx="1"/>
          </p:nvPr>
        </p:nvSpPr>
        <p:spPr>
          <a:xfrm>
            <a:off x="457200" y="609600"/>
            <a:ext cx="5562600" cy="5516564"/>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981" name="Vertical Title 1"/>
          <p:cNvSpPr>
            <a:spLocks noGrp="1"/>
          </p:cNvSpPr>
          <p:nvPr>
            <p:ph type="title" orient="vert"/>
          </p:nvPr>
        </p:nvSpPr>
        <p:spPr>
          <a:xfrm>
            <a:off x="6553200" y="609600"/>
            <a:ext cx="2057400" cy="5516563"/>
          </a:xfrm>
        </p:spPr>
        <p:txBody>
          <a:bodyPr vert="eaVert"/>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219" name=""/>
        <p:cNvGrpSpPr/>
        <p:nvPr/>
      </p:nvGrpSpPr>
      <p:grpSpPr>
        <a:xfrm>
          <a:off x="0" y="0"/>
          <a:ext cx="0" cy="0"/>
          <a:chOff x="0" y="0"/>
          <a:chExt cx="0" cy="0"/>
        </a:xfrm>
      </p:grpSpPr>
      <p:sp>
        <p:nvSpPr>
          <p:cNvPr id="1048989"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GB"/>
          </a:p>
        </p:txBody>
      </p:sp>
      <p:sp>
        <p:nvSpPr>
          <p:cNvPr id="1048990"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eaLnBrk="1" hangingPunct="1" latinLnBrk="1" lvl="0"/>
            <a:fld id="{566ABCEB-ACFC-4714-9973-3DA970169C29}" type="datetime1">
              <a:rPr altLang="en-US" sz="1200" lang="en-GB">
                <a:solidFill>
                  <a:srgbClr val="898989"/>
                </a:solidFill>
              </a:rPr>
              <a:pPr eaLnBrk="1" hangingPunct="1" latinLnBrk="1" lvl="0"/>
            </a:fld>
            <a:endParaRPr altLang="en-US" sz="1200" lang="en-GB">
              <a:solidFill>
                <a:srgbClr val="898989"/>
              </a:solidFill>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r" eaLnBrk="1" hangingPunct="1" latinLnBrk="1" lvl="0"/>
            <a:fld id="{566ABCEB-ACFC-4714-9973-3DA970169C29}" type="slidenum">
              <a:rPr altLang="en-US" sz="1200" lang="en-GB">
                <a:solidFill>
                  <a:srgbClr val="898989"/>
                </a:solidFill>
              </a:rPr>
              <a:pPr algn="r" eaLnBrk="1" hangingPunct="1" latinLnBrk="1" lvl="0"/>
            </a:fld>
            <a:endParaRPr altLang="en-US" sz="1200" lang="en-GB">
              <a:solidFill>
                <a:srgbClr val="898989"/>
              </a:solidFill>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ctr" eaLnBrk="1" hangingPunct="1" latinLnBrk="1" lvl="0"/>
            <a:endParaRPr altLang="en-US" sz="1200" lang="en-GB">
              <a:solidFill>
                <a:srgbClr val="89898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12" name=""/>
        <p:cNvGrpSpPr/>
        <p:nvPr/>
      </p:nvGrpSpPr>
      <p:grpSpPr>
        <a:xfrm>
          <a:off x="0" y="0"/>
          <a:ext cx="0" cy="0"/>
          <a:chOff x="0" y="0"/>
          <a:chExt cx="0" cy="0"/>
        </a:xfrm>
      </p:grpSpPr>
      <p:sp>
        <p:nvSpPr>
          <p:cNvPr id="1048653" name="Title 1"/>
          <p:cNvSpPr>
            <a:spLocks noGrp="1"/>
          </p:cNvSpPr>
          <p:nvPr>
            <p:ph type="title"/>
          </p:nvPr>
        </p:nvSpPr>
        <p:spPr/>
        <p:txBody>
          <a:bodyPr/>
          <a:p>
            <a:r>
              <a:rPr lang="en-US" smtClean="0"/>
              <a:t>Click to edit Master title style</a:t>
            </a:r>
            <a:endParaRPr lang="en-GB"/>
          </a:p>
        </p:txBody>
      </p:sp>
      <p:sp>
        <p:nvSpPr>
          <p:cNvPr id="1048654"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655"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eaLnBrk="1" hangingPunct="1" latinLnBrk="1" lvl="0"/>
            <a:fld id="{566ABCEB-ACFC-4714-9973-3DA970169C29}" type="datetime1">
              <a:rPr altLang="en-US" sz="1200" lang="en-GB">
                <a:solidFill>
                  <a:srgbClr val="898989"/>
                </a:solidFill>
              </a:rPr>
              <a:pPr eaLnBrk="1" hangingPunct="1" latinLnBrk="1" lvl="0"/>
            </a:fld>
            <a:endParaRPr altLang="en-US" sz="1200" lang="en-GB">
              <a:solidFill>
                <a:srgbClr val="898989"/>
              </a:solidFill>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r" eaLnBrk="1" hangingPunct="1" latinLnBrk="1" lvl="0"/>
            <a:fld id="{566ABCEB-ACFC-4714-9973-3DA970169C29}" type="slidenum">
              <a:rPr altLang="en-US" sz="1200" lang="en-GB">
                <a:solidFill>
                  <a:srgbClr val="898989"/>
                </a:solidFill>
              </a:rPr>
              <a:pPr algn="r" eaLnBrk="1" hangingPunct="1" latinLnBrk="1" lvl="0"/>
            </a:fld>
            <a:endParaRPr altLang="en-US" sz="1200" lang="en-GB">
              <a:solidFill>
                <a:srgbClr val="898989"/>
              </a:solidFill>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ctr" eaLnBrk="1" hangingPunct="1" latinLnBrk="1" lvl="0"/>
            <a:endParaRPr altLang="en-US" sz="1200" lang="en-GB">
              <a:solidFill>
                <a:srgbClr val="89898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42" name=""/>
        <p:cNvGrpSpPr/>
        <p:nvPr/>
      </p:nvGrpSpPr>
      <p:grpSpPr>
        <a:xfrm>
          <a:off x="0" y="0"/>
          <a:ext cx="0" cy="0"/>
          <a:chOff x="0" y="0"/>
          <a:chExt cx="0" cy="0"/>
        </a:xfrm>
      </p:grpSpPr>
      <p:sp>
        <p:nvSpPr>
          <p:cNvPr id="1048748" name="Title 1"/>
          <p:cNvSpPr>
            <a:spLocks noGrp="1"/>
          </p:cNvSpPr>
          <p:nvPr>
            <p:ph type="title"/>
          </p:nvPr>
        </p:nvSpPr>
        <p:spPr/>
        <p:txBody>
          <a:bodyPr/>
          <a:p>
            <a:r>
              <a:rPr lang="en-US" smtClean="0"/>
              <a:t>Click to edit Master title style</a:t>
            </a:r>
            <a:endParaRPr lang="en-GB"/>
          </a:p>
        </p:txBody>
      </p:sp>
      <p:sp>
        <p:nvSpPr>
          <p:cNvPr id="1048749"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50"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751"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52"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eaLnBrk="1" hangingPunct="1" latinLnBrk="1" lvl="0"/>
            <a:fld id="{566ABCEB-ACFC-4714-9973-3DA970169C29}" type="datetime1">
              <a:rPr altLang="en-US" sz="1200" lang="en-GB">
                <a:solidFill>
                  <a:srgbClr val="898989"/>
                </a:solidFill>
              </a:rPr>
              <a:pPr eaLnBrk="1" hangingPunct="1" latinLnBrk="1" lvl="0"/>
            </a:fld>
            <a:endParaRPr altLang="en-US" sz="1200" lang="en-GB">
              <a:solidFill>
                <a:srgbClr val="898989"/>
              </a:solidFill>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r" eaLnBrk="1" hangingPunct="1" latinLnBrk="1" lvl="0"/>
            <a:fld id="{566ABCEB-ACFC-4714-9973-3DA970169C29}" type="slidenum">
              <a:rPr altLang="en-US" sz="1200" lang="en-GB">
                <a:solidFill>
                  <a:srgbClr val="898989"/>
                </a:solidFill>
              </a:rPr>
              <a:pPr algn="r" eaLnBrk="1" hangingPunct="1" latinLnBrk="1" lvl="0"/>
            </a:fld>
            <a:endParaRPr altLang="en-US" sz="1200" lang="en-GB">
              <a:solidFill>
                <a:srgbClr val="898989"/>
              </a:solidFill>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ctr" eaLnBrk="1" hangingPunct="1" latinLnBrk="1" lvl="0"/>
            <a:endParaRPr altLang="en-US" sz="1200" lang="en-GB">
              <a:solidFill>
                <a:srgbClr val="89898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20" name=""/>
        <p:cNvGrpSpPr/>
        <p:nvPr/>
      </p:nvGrpSpPr>
      <p:grpSpPr>
        <a:xfrm>
          <a:off x="0" y="0"/>
          <a:ext cx="0" cy="0"/>
          <a:chOff x="0" y="0"/>
          <a:chExt cx="0" cy="0"/>
        </a:xfrm>
      </p:grpSpPr>
      <p:sp>
        <p:nvSpPr>
          <p:cNvPr id="1048991" name="Title 1"/>
          <p:cNvSpPr>
            <a:spLocks noGrp="1"/>
          </p:cNvSpPr>
          <p:nvPr>
            <p:ph type="title"/>
          </p:nvPr>
        </p:nvSpPr>
        <p:spPr/>
        <p:txBody>
          <a:bodyPr/>
          <a:p>
            <a:r>
              <a:rPr lang="en-US" smtClean="0"/>
              <a:t>Click to edit Master title style</a:t>
            </a:r>
            <a:endParaRPr lang="en-GB"/>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eaLnBrk="1" hangingPunct="1" latinLnBrk="1" lvl="0"/>
            <a:fld id="{566ABCEB-ACFC-4714-9973-3DA970169C29}" type="datetime1">
              <a:rPr altLang="en-US" sz="1200" lang="en-GB">
                <a:solidFill>
                  <a:srgbClr val="898989"/>
                </a:solidFill>
              </a:rPr>
              <a:pPr eaLnBrk="1" hangingPunct="1" latinLnBrk="1" lvl="0"/>
            </a:fld>
            <a:endParaRPr altLang="en-US" sz="1200" lang="en-GB">
              <a:solidFill>
                <a:srgbClr val="898989"/>
              </a:solidFill>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r" eaLnBrk="1" hangingPunct="1" latinLnBrk="1" lvl="0"/>
            <a:fld id="{566ABCEB-ACFC-4714-9973-3DA970169C29}" type="slidenum">
              <a:rPr altLang="en-US" sz="1200" lang="en-GB">
                <a:solidFill>
                  <a:srgbClr val="898989"/>
                </a:solidFill>
              </a:rPr>
              <a:pPr algn="r" eaLnBrk="1" hangingPunct="1" latinLnBrk="1" lvl="0"/>
            </a:fld>
            <a:endParaRPr altLang="en-US" sz="1200" lang="en-GB">
              <a:solidFill>
                <a:srgbClr val="898989"/>
              </a:solidFill>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ctr" eaLnBrk="1" hangingPunct="1" latinLnBrk="1" lvl="0"/>
            <a:endParaRPr altLang="en-US" sz="1200" lang="en-GB">
              <a:solidFill>
                <a:srgbClr val="89898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10" name=""/>
        <p:cNvGrpSpPr/>
        <p:nvPr/>
      </p:nvGrpSpPr>
      <p:grpSpPr>
        <a:xfrm>
          <a:off x="0" y="0"/>
          <a:ext cx="0" cy="0"/>
          <a:chOff x="0" y="0"/>
          <a:chExt cx="0" cy="0"/>
        </a:xfrm>
      </p:grpSpPr>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eaLnBrk="1" hangingPunct="1" latinLnBrk="1" lvl="0"/>
            <a:fld id="{566ABCEB-ACFC-4714-9973-3DA970169C29}" type="datetime1">
              <a:rPr altLang="en-US" sz="1200" lang="en-GB">
                <a:solidFill>
                  <a:srgbClr val="898989"/>
                </a:solidFill>
              </a:rPr>
              <a:pPr eaLnBrk="1" hangingPunct="1" latinLnBrk="1" lvl="0"/>
            </a:fld>
            <a:endParaRPr altLang="en-US" sz="1200" lang="en-GB">
              <a:solidFill>
                <a:srgbClr val="898989"/>
              </a:solidFill>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r" eaLnBrk="1" hangingPunct="1" latinLnBrk="1" lvl="0"/>
            <a:fld id="{566ABCEB-ACFC-4714-9973-3DA970169C29}" type="slidenum">
              <a:rPr altLang="en-US" sz="1200" lang="en-GB">
                <a:solidFill>
                  <a:srgbClr val="898989"/>
                </a:solidFill>
              </a:rPr>
              <a:pPr algn="r" eaLnBrk="1" hangingPunct="1" latinLnBrk="1" lvl="0"/>
            </a:fld>
            <a:endParaRPr altLang="en-US" sz="1200" lang="en-GB">
              <a:solidFill>
                <a:srgbClr val="898989"/>
              </a:solidFill>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ctr" eaLnBrk="1" hangingPunct="1" latinLnBrk="1" lvl="0"/>
            <a:endParaRPr altLang="en-US" sz="1200" lang="en-GB">
              <a:solidFill>
                <a:srgbClr val="898989"/>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58" name=""/>
        <p:cNvGrpSpPr/>
        <p:nvPr/>
      </p:nvGrpSpPr>
      <p:grpSpPr>
        <a:xfrm>
          <a:off x="0" y="0"/>
          <a:ext cx="0" cy="0"/>
          <a:chOff x="0" y="0"/>
          <a:chExt cx="0" cy="0"/>
        </a:xfrm>
      </p:grpSpPr>
      <p:sp>
        <p:nvSpPr>
          <p:cNvPr id="1048799"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GB"/>
          </a:p>
        </p:txBody>
      </p:sp>
      <p:sp>
        <p:nvSpPr>
          <p:cNvPr id="1048800"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48801"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eaLnBrk="1" hangingPunct="1" latinLnBrk="1" lvl="0"/>
            <a:fld id="{566ABCEB-ACFC-4714-9973-3DA970169C29}" type="datetime1">
              <a:rPr altLang="en-US" sz="1200" lang="en-GB">
                <a:solidFill>
                  <a:srgbClr val="898989"/>
                </a:solidFill>
              </a:rPr>
              <a:pPr eaLnBrk="1" hangingPunct="1" latinLnBrk="1" lvl="0"/>
            </a:fld>
            <a:endParaRPr altLang="en-US" sz="1200" lang="en-GB">
              <a:solidFill>
                <a:srgbClr val="898989"/>
              </a:solidFill>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r" eaLnBrk="1" hangingPunct="1" latinLnBrk="1" lvl="0"/>
            <a:fld id="{566ABCEB-ACFC-4714-9973-3DA970169C29}" type="slidenum">
              <a:rPr altLang="en-US" sz="1200" lang="en-GB">
                <a:solidFill>
                  <a:srgbClr val="898989"/>
                </a:solidFill>
              </a:rPr>
              <a:pPr algn="r" eaLnBrk="1" hangingPunct="1" latinLnBrk="1" lvl="0"/>
            </a:fld>
            <a:endParaRPr altLang="en-US" sz="1200" lang="en-GB">
              <a:solidFill>
                <a:srgbClr val="898989"/>
              </a:solidFill>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ctr" eaLnBrk="1" hangingPunct="1" latinLnBrk="1" lvl="0"/>
            <a:endParaRPr altLang="en-US" sz="1200" lang="en-GB">
              <a:solidFill>
                <a:srgbClr val="898989"/>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18" name=""/>
        <p:cNvGrpSpPr/>
        <p:nvPr/>
      </p:nvGrpSpPr>
      <p:grpSpPr>
        <a:xfrm>
          <a:off x="0" y="0"/>
          <a:ext cx="0" cy="0"/>
          <a:chOff x="0" y="0"/>
          <a:chExt cx="0" cy="0"/>
        </a:xfrm>
      </p:grpSpPr>
      <p:sp>
        <p:nvSpPr>
          <p:cNvPr id="1048667"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GB"/>
          </a:p>
        </p:txBody>
      </p:sp>
      <p:sp>
        <p:nvSpPr>
          <p:cNvPr id="1048668" name="Picture Placeholder 2"/>
          <p:cNvSpPr>
            <a:spLocks noGrp="1"/>
          </p:cNvSpPr>
          <p:nvPr>
            <p:ph type="pic" idx="1"/>
          </p:nvPr>
        </p:nvSpPr>
        <p:spPr>
          <a:xfrm>
            <a:off x="1792288" y="612775"/>
            <a:ext cx="5486400" cy="4114800"/>
          </a:xfrm>
        </p:spPr>
        <p:txBody>
          <a:bodyPr anchor="t" anchorCtr="0" bIns="45720" compatLnSpc="1" lIns="91440" numCol="1" rIns="91440" rtlCol="0" tIns="45720" vert="horz" wrap="square">
            <a:prstTxWarp prst="textNoShape"/>
            <a:normAutofit/>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pPr algn="l" defTabSz="914400" eaLnBrk="0" fontAlgn="base" hangingPunct="0" indent="0" latinLnBrk="0" lvl="0" marL="0" marR="0" rtl="0">
              <a:lnSpc>
                <a:spcPct val="100000"/>
              </a:lnSpc>
              <a:spcBef>
                <a:spcPct val="20000"/>
              </a:spcBef>
              <a:spcAft>
                <a:spcPct val="0"/>
              </a:spcAft>
              <a:buClrTx/>
              <a:buSzTx/>
              <a:buFont typeface="Arial" pitchFamily="34" charset="0"/>
              <a:buNone/>
            </a:pPr>
            <a:endParaRPr baseline="0" b="0" cap="none" sz="3200" i="0" kern="1200" kumimoji="0" lang="en-GB" noProof="0" normalizeH="0" spc="0" strike="noStrike" u="none" smtClean="0">
              <a:ln>
                <a:noFill/>
              </a:ln>
              <a:solidFill>
                <a:schemeClr val="tx1"/>
              </a:solidFill>
              <a:effectLst/>
              <a:uLnTx/>
              <a:uFillTx/>
              <a:latin typeface="+mn-lt"/>
              <a:ea typeface="+mn-ea"/>
              <a:cs typeface="+mn-cs"/>
            </a:endParaRPr>
          </a:p>
        </p:txBody>
      </p:sp>
      <p:sp>
        <p:nvSpPr>
          <p:cNvPr id="1048669"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eaLnBrk="1" hangingPunct="1" latinLnBrk="1" lvl="0"/>
            <a:fld id="{566ABCEB-ACFC-4714-9973-3DA970169C29}" type="datetime1">
              <a:rPr altLang="en-US" sz="1200" lang="en-GB">
                <a:solidFill>
                  <a:srgbClr val="898989"/>
                </a:solidFill>
              </a:rPr>
              <a:pPr eaLnBrk="1" hangingPunct="1" latinLnBrk="1" lvl="0"/>
            </a:fld>
            <a:endParaRPr altLang="en-US" sz="1200" lang="en-GB">
              <a:solidFill>
                <a:srgbClr val="898989"/>
              </a:solidFill>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r" eaLnBrk="1" hangingPunct="1" latinLnBrk="1" lvl="0"/>
            <a:fld id="{566ABCEB-ACFC-4714-9973-3DA970169C29}" type="slidenum">
              <a:rPr altLang="en-US" sz="1200" lang="en-GB">
                <a:solidFill>
                  <a:srgbClr val="898989"/>
                </a:solidFill>
              </a:rPr>
              <a:pPr algn="r" eaLnBrk="1" hangingPunct="1" latinLnBrk="1" lvl="0"/>
            </a:fld>
            <a:endParaRPr altLang="en-US" sz="1200" lang="en-GB">
              <a:solidFill>
                <a:srgbClr val="898989"/>
              </a:solidFill>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ctr" eaLnBrk="1" hangingPunct="1" latinLnBrk="1" lvl="0"/>
            <a:endParaRPr altLang="en-US" sz="1200" lang="en-GB">
              <a:solidFill>
                <a:srgbClr val="89898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 Id="rId11" Type="http://schemas.openxmlformats.org/officeDocument/2006/relationships/slideLayout" Target="../slideLayouts/slideLayout23.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35" name=""/>
        <p:cNvGrpSpPr/>
        <p:nvPr/>
      </p:nvGrpSpPr>
      <p:grpSpPr>
        <a:xfrm rot="0">
          <a:off x="0" y="0"/>
          <a:ext cx="0" cy="0"/>
          <a:chOff x="0" y="0"/>
          <a:chExt cx="0" cy="0"/>
        </a:xfrm>
      </p:grpSpPr>
      <p:sp>
        <p:nvSpPr>
          <p:cNvPr id="1048576" name=""/>
          <p:cNvSpPr/>
          <p:nvPr>
            <p:ph type="title" sz="full" idx="0"/>
          </p:nvPr>
        </p:nvSpPr>
        <p:spPr>
          <a:xfrm rot="0">
            <a:off x="457200" y="274637"/>
            <a:ext cx="8229600" cy="1143000"/>
          </a:xfrm>
          <a:prstGeom prst="rect"/>
          <a:noFill/>
          <a:ln>
            <a:noFill/>
          </a:ln>
        </p:spPr>
        <p:txBody>
          <a:bodyPr anchor="ctr" bIns="45720" lIns="91440" rIns="91440" tIns="45720" vert="horz"/>
          <a:p>
            <a:pPr lvl="0"/>
            <a:r>
              <a:rPr altLang="en-US" lang="en-US"/>
              <a:t>Click to edit Master title style</a:t>
            </a:r>
          </a:p>
        </p:txBody>
      </p:sp>
      <p:sp>
        <p:nvSpPr>
          <p:cNvPr id="1048577" name=""/>
          <p:cNvSpPr/>
          <p:nvPr>
            <p:ph type="body" sz="full" idx="1"/>
          </p:nvPr>
        </p:nvSpPr>
        <p:spPr>
          <a:xfrm rot="0">
            <a:off x="457200" y="1600200"/>
            <a:ext cx="8229600" cy="4525962"/>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578" name=""/>
          <p:cNvSpPr/>
          <p:nvPr>
            <p:ph type="dt" sz="half" idx="2"/>
          </p:nvPr>
        </p:nvSpPr>
        <p:spPr>
          <a:xfrm rot="0">
            <a:off x="457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eaLnBrk="1" hangingPunct="1" latinLnBrk="1" lvl="0"/>
            <a:fld id="{566ABCEB-ACFC-4714-9973-3DA970169C29}" type="datetime1">
              <a:rPr altLang="en-US" sz="1200" lang="en-GB">
                <a:solidFill>
                  <a:srgbClr val="898989"/>
                </a:solidFill>
              </a:rPr>
              <a:pPr eaLnBrk="1" hangingPunct="1" latinLnBrk="1" lvl="0"/>
            </a:fld>
            <a:endParaRPr altLang="en-US" sz="1200" lang="en-GB">
              <a:solidFill>
                <a:srgbClr val="898989"/>
              </a:solidFill>
            </a:endParaRPr>
          </a:p>
        </p:txBody>
      </p:sp>
      <p:sp>
        <p:nvSpPr>
          <p:cNvPr id="1048579" name=""/>
          <p:cNvSpPr/>
          <p:nvPr>
            <p:ph type="ftr" sz="quarter" idx="3"/>
          </p:nvPr>
        </p:nvSpPr>
        <p:spPr>
          <a:xfrm rot="0">
            <a:off x="3124200" y="6356350"/>
            <a:ext cx="2895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ctr" eaLnBrk="1" hangingPunct="1" latinLnBrk="1" lvl="0"/>
            <a:endParaRPr altLang="en-US" sz="1200" lang="en-GB">
              <a:solidFill>
                <a:srgbClr val="898989"/>
              </a:solidFill>
            </a:endParaRPr>
          </a:p>
        </p:txBody>
      </p:sp>
      <p:sp>
        <p:nvSpPr>
          <p:cNvPr id="1048580" name=""/>
          <p:cNvSpPr/>
          <p:nvPr>
            <p:ph type="sldNum" sz="quarter" idx="4"/>
          </p:nvPr>
        </p:nvSpPr>
        <p:spPr>
          <a:xfrm rot="0">
            <a:off x="6553200" y="6356350"/>
            <a:ext cx="21336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Calibri" pitchFamily="34" charset="0"/>
                <a:sym typeface="Arial" pitchFamily="34" charset="0"/>
              </a:defRPr>
            </a:lvl5pPr>
          </a:lstStyle>
          <a:p>
            <a:pPr algn="r" eaLnBrk="1" hangingPunct="1" latinLnBrk="1" lvl="0"/>
            <a:fld id="{566ABCEB-ACFC-4714-9973-3DA970169C29}" type="slidenum">
              <a:rPr altLang="en-US" sz="1200" lang="en-GB">
                <a:solidFill>
                  <a:srgbClr val="898989"/>
                </a:solidFill>
              </a:rPr>
              <a:pPr algn="r" eaLnBrk="1" hangingPunct="1" latinLnBrk="1" lvl="0"/>
            </a:fld>
            <a:endParaRPr altLang="en-US" sz="1200" lang="en-GB">
              <a:solidFill>
                <a:srgbClr val="898989"/>
              </a:solidFill>
            </a:endParaRPr>
          </a:p>
        </p:txBody>
      </p:sp>
    </p:spTree>
  </p:cSld>
  <p:clrMap accent1="accent1" accent2="accent2" accent3="accent3" accent4="accent4" accent5="accent5" accent6="accent6" bg1="lt1" bg2="dk2" tx1="dk1" tx2="lt2"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57" r:id="rId12"/>
  </p:sldLayoutIdLst>
  <p:hf dt="0" ftr="0" sldNum="0"/>
  <p:txStyles>
    <p:titleStyle>
      <a:lvl1pPr algn="ctr" eaLnBrk="0" fontAlgn="base" hangingPunct="0" rtl="0">
        <a:spcBef>
          <a:spcPct val="0"/>
        </a:spcBef>
        <a:spcAft>
          <a:spcPct val="0"/>
        </a:spcAft>
        <a:defRPr sz="4400" kern="1200">
          <a:solidFill>
            <a:schemeClr val="tx1"/>
          </a:solidFill>
          <a:latin typeface="+mj-lt"/>
          <a:ea typeface="+mj-ea"/>
          <a:cs typeface="+mj-cs"/>
        </a:defRPr>
      </a:lvl1pPr>
      <a:lvl2pPr algn="ctr" eaLnBrk="0" fontAlgn="base" hangingPunct="0" rtl="0">
        <a:spcBef>
          <a:spcPct val="0"/>
        </a:spcBef>
        <a:spcAft>
          <a:spcPct val="0"/>
        </a:spcAft>
        <a:defRPr sz="4400">
          <a:solidFill>
            <a:schemeClr val="tx1"/>
          </a:solidFill>
          <a:latin typeface="Calibri" pitchFamily="34" charset="0"/>
        </a:defRPr>
      </a:lvl2pPr>
      <a:lvl3pPr algn="ctr" eaLnBrk="0" fontAlgn="base" hangingPunct="0" rtl="0">
        <a:spcBef>
          <a:spcPct val="0"/>
        </a:spcBef>
        <a:spcAft>
          <a:spcPct val="0"/>
        </a:spcAft>
        <a:defRPr sz="4400">
          <a:solidFill>
            <a:schemeClr val="tx1"/>
          </a:solidFill>
          <a:latin typeface="Calibri" pitchFamily="34" charset="0"/>
        </a:defRPr>
      </a:lvl3pPr>
      <a:lvl4pPr algn="ctr" eaLnBrk="0" fontAlgn="base" hangingPunct="0" rtl="0">
        <a:spcBef>
          <a:spcPct val="0"/>
        </a:spcBef>
        <a:spcAft>
          <a:spcPct val="0"/>
        </a:spcAft>
        <a:defRPr sz="4400">
          <a:solidFill>
            <a:schemeClr val="tx1"/>
          </a:solidFill>
          <a:latin typeface="Calibri" pitchFamily="34" charset="0"/>
        </a:defRPr>
      </a:lvl4pPr>
      <a:lvl5pPr algn="ctr" eaLnBrk="0" fontAlgn="base" hangingPunct="0" rtl="0">
        <a:spcBef>
          <a:spcPct val="0"/>
        </a:spcBef>
        <a:spcAft>
          <a:spcPct val="0"/>
        </a:spcAft>
        <a:defRPr sz="4400">
          <a:solidFill>
            <a:schemeClr val="tx1"/>
          </a:solidFill>
          <a:latin typeface="Calibri" pitchFamily="34" charset="0"/>
        </a:defRPr>
      </a:lvl5pPr>
      <a:lvl6pPr algn="ctr" fontAlgn="base" marL="457200" rtl="0">
        <a:spcBef>
          <a:spcPct val="0"/>
        </a:spcBef>
        <a:spcAft>
          <a:spcPct val="0"/>
        </a:spcAft>
        <a:defRPr sz="4400">
          <a:solidFill>
            <a:schemeClr val="tx1"/>
          </a:solidFill>
          <a:latin typeface="Calibri" pitchFamily="34" charset="0"/>
        </a:defRPr>
      </a:lvl6pPr>
      <a:lvl7pPr algn="ctr" fontAlgn="base" marL="914400" rtl="0">
        <a:spcBef>
          <a:spcPct val="0"/>
        </a:spcBef>
        <a:spcAft>
          <a:spcPct val="0"/>
        </a:spcAft>
        <a:defRPr sz="4400">
          <a:solidFill>
            <a:schemeClr val="tx1"/>
          </a:solidFill>
          <a:latin typeface="Calibri" pitchFamily="34" charset="0"/>
        </a:defRPr>
      </a:lvl7pPr>
      <a:lvl8pPr algn="ctr" fontAlgn="base" marL="1371600" rtl="0">
        <a:spcBef>
          <a:spcPct val="0"/>
        </a:spcBef>
        <a:spcAft>
          <a:spcPct val="0"/>
        </a:spcAft>
        <a:defRPr sz="4400">
          <a:solidFill>
            <a:schemeClr val="tx1"/>
          </a:solidFill>
          <a:latin typeface="Calibri" pitchFamily="34" charset="0"/>
        </a:defRPr>
      </a:lvl8pPr>
      <a:lvl9pPr algn="ctr" fontAlgn="base" marL="1828800" rtl="0">
        <a:spcBef>
          <a:spcPct val="0"/>
        </a:spcBef>
        <a:spcAft>
          <a:spcPct val="0"/>
        </a:spcAft>
        <a:defRPr sz="4400">
          <a:solidFill>
            <a:schemeClr val="tx1"/>
          </a:solidFill>
          <a:latin typeface="Calibri" pitchFamily="34" charset="0"/>
        </a:defRPr>
      </a:lvl9pPr>
    </p:titleStyle>
    <p:bodyStyle>
      <a:lvl1pPr algn="l" eaLnBrk="0" fontAlgn="base" hangingPunct="0" indent="-342900" marL="342900" rtl="0">
        <a:spcBef>
          <a:spcPct val="20000"/>
        </a:spcBef>
        <a:spcAft>
          <a:spcPct val="0"/>
        </a:spcAft>
        <a:buFont typeface="Arial" pitchFamily="34" charset="0"/>
        <a:buChar char="•"/>
        <a:defRPr sz="3200" kern="1200">
          <a:solidFill>
            <a:schemeClr val="tx1"/>
          </a:solidFill>
          <a:latin typeface="+mn-lt"/>
          <a:ea typeface="+mn-ea"/>
          <a:cs typeface="+mn-cs"/>
        </a:defRPr>
      </a:lvl1pPr>
      <a:lvl2pPr algn="l" eaLnBrk="0" fontAlgn="base" hangingPunct="0" indent="-285750" marL="742950" rtl="0">
        <a:spcBef>
          <a:spcPct val="20000"/>
        </a:spcBef>
        <a:spcAft>
          <a:spcPct val="0"/>
        </a:spcAft>
        <a:buFont typeface="Arial" pitchFamily="34" charset="0"/>
        <a:buChar char="–"/>
        <a:defRPr sz="2800" kern="1200">
          <a:solidFill>
            <a:schemeClr val="tx1"/>
          </a:solidFill>
          <a:latin typeface="+mn-lt"/>
          <a:ea typeface="+mn-ea"/>
          <a:cs typeface="+mn-cs"/>
        </a:defRPr>
      </a:lvl2pPr>
      <a:lvl3pPr algn="l" eaLnBrk="0" fontAlgn="base" hangingPunct="0" indent="-228600" marL="1143000" rtl="0">
        <a:spcBef>
          <a:spcPct val="20000"/>
        </a:spcBef>
        <a:spcAft>
          <a:spcPct val="0"/>
        </a:spcAft>
        <a:buFont typeface="Arial" pitchFamily="34" charset="0"/>
        <a:buChar char="•"/>
        <a:defRPr sz="2400" kern="1200">
          <a:solidFill>
            <a:schemeClr val="tx1"/>
          </a:solidFill>
          <a:latin typeface="+mn-lt"/>
          <a:ea typeface="+mn-ea"/>
          <a:cs typeface="+mn-cs"/>
        </a:defRPr>
      </a:lvl3pPr>
      <a:lvl4pPr algn="l" eaLnBrk="0" fontAlgn="base" hangingPunct="0" indent="-228600" marL="1600200" rtl="0">
        <a:spcBef>
          <a:spcPct val="20000"/>
        </a:spcBef>
        <a:spcAft>
          <a:spcPct val="0"/>
        </a:spcAft>
        <a:buFont typeface="Arial" pitchFamily="34" charset="0"/>
        <a:buChar char="–"/>
        <a:defRPr sz="2000" kern="1200">
          <a:solidFill>
            <a:schemeClr val="tx1"/>
          </a:solidFill>
          <a:latin typeface="+mn-lt"/>
          <a:ea typeface="+mn-ea"/>
          <a:cs typeface="+mn-cs"/>
        </a:defRPr>
      </a:lvl4pPr>
      <a:lvl5pPr algn="l" eaLnBrk="0" fontAlgn="base" hangingPunct="0" indent="-228600" marL="2057400" rtl="0">
        <a:spcBef>
          <a:spcPct val="20000"/>
        </a:spcBef>
        <a:spcAft>
          <a:spcPct val="0"/>
        </a:spcAft>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white">
      <p:bgPr>
        <a:solidFill>
          <a:schemeClr val="lt1"/>
        </a:solidFill>
      </p:bgPr>
    </p:bg>
    <p:spTree>
      <p:nvGrpSpPr>
        <p:cNvPr id="159" name=""/>
        <p:cNvGrpSpPr/>
        <p:nvPr/>
      </p:nvGrpSpPr>
      <p:grpSpPr>
        <a:xfrm rot="0">
          <a:off x="0" y="0"/>
          <a:ext cx="0" cy="0"/>
          <a:chOff x="0" y="0"/>
          <a:chExt cx="0" cy="0"/>
        </a:xfrm>
      </p:grpSpPr>
      <p:sp>
        <p:nvSpPr>
          <p:cNvPr id="1048802" name=""/>
          <p:cNvSpPr/>
          <p:nvPr>
            <p:ph type="title" sz="full" idx="0"/>
          </p:nvPr>
        </p:nvSpPr>
        <p:spPr>
          <a:xfrm rot="0">
            <a:off x="609600" y="228600"/>
            <a:ext cx="8153400" cy="990600"/>
          </a:xfrm>
          <a:prstGeom prst="rect"/>
          <a:noFill/>
          <a:ln>
            <a:noFill/>
          </a:ln>
        </p:spPr>
        <p:txBody>
          <a:bodyPr anchor="ctr" bIns="45720" lIns="91440" rIns="91440" tIns="45720" vert="horz"/>
          <a:p>
            <a:pPr lvl="0"/>
            <a:r>
              <a:rPr altLang="en-US" lang="en-US"/>
              <a:t>Click to edit Master title style</a:t>
            </a:r>
          </a:p>
        </p:txBody>
      </p:sp>
      <p:sp>
        <p:nvSpPr>
          <p:cNvPr id="1048803" name=""/>
          <p:cNvSpPr/>
          <p:nvPr>
            <p:ph type="body" sz="full" idx="1"/>
          </p:nvPr>
        </p:nvSpPr>
        <p:spPr>
          <a:xfrm rot="0">
            <a:off x="612775" y="1600200"/>
            <a:ext cx="8153400" cy="4525962"/>
          </a:xfrm>
          <a:prstGeom prst="rect"/>
          <a:noFill/>
          <a:ln>
            <a:noFill/>
          </a:ln>
        </p:spPr>
        <p:txBody>
          <a:bodyPr anchor="t" bIns="45720" lIns="91440" rIns="91440" tIns="45720" vert="horz"/>
          <a:p>
            <a:pPr lvl="0"/>
            <a:r>
              <a:rPr altLang="en-US" lang="en-US"/>
              <a:t>Click to edit Master text styles</a:t>
            </a:r>
          </a:p>
          <a:p>
            <a:pPr lvl="1"/>
            <a:r>
              <a:rPr altLang="en-US" lang="en-US"/>
              <a:t>Second level</a:t>
            </a:r>
          </a:p>
          <a:p>
            <a:pPr lvl="2"/>
            <a:r>
              <a:rPr altLang="en-US" lang="en-US"/>
              <a:t>Third level</a:t>
            </a:r>
          </a:p>
          <a:p>
            <a:pPr lvl="3"/>
            <a:r>
              <a:rPr altLang="en-US" lang="en-US"/>
              <a:t>Fourth level</a:t>
            </a:r>
          </a:p>
          <a:p>
            <a:pPr lvl="4"/>
            <a:r>
              <a:rPr altLang="en-US" lang="en-US"/>
              <a:t>Fifth level</a:t>
            </a:r>
          </a:p>
        </p:txBody>
      </p:sp>
      <p:sp>
        <p:nvSpPr>
          <p:cNvPr id="1048804" name=""/>
          <p:cNvSpPr/>
          <p:nvPr>
            <p:ph type="dt" sz="half" idx="2"/>
          </p:nvPr>
        </p:nvSpPr>
        <p:spPr>
          <a:xfrm rot="0">
            <a:off x="6096000" y="6248400"/>
            <a:ext cx="2667000"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eaLnBrk="1" hangingPunct="1" latinLnBrk="1" lvl="0"/>
            <a:fld id="{566ABCEB-ACFC-4714-9973-3DA970169C29}" type="datetime1">
              <a:rPr altLang="en-US" sz="1400" lang="en-US">
                <a:solidFill>
                  <a:schemeClr val="lt2"/>
                </a:solidFill>
              </a:rPr>
              <a:pPr eaLnBrk="1" hangingPunct="1" latinLnBrk="1" lvl="0"/>
            </a:fld>
            <a:endParaRPr altLang="en-US" sz="1400" lang="en-US">
              <a:solidFill>
                <a:schemeClr val="lt2"/>
              </a:solidFill>
            </a:endParaRPr>
          </a:p>
        </p:txBody>
      </p:sp>
      <p:sp>
        <p:nvSpPr>
          <p:cNvPr id="1048805" name=""/>
          <p:cNvSpPr/>
          <p:nvPr>
            <p:ph type="ftr" sz="quarter" idx="3"/>
          </p:nvPr>
        </p:nvSpPr>
        <p:spPr>
          <a:xfrm rot="0">
            <a:off x="609600" y="6248400"/>
            <a:ext cx="5421312" cy="36512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r" eaLnBrk="1" hangingPunct="1" latinLnBrk="1" lvl="0"/>
            <a:endParaRPr altLang="en-US" sz="1400" lang="en-US">
              <a:solidFill>
                <a:schemeClr val="lt2"/>
              </a:solidFill>
            </a:endParaRPr>
          </a:p>
        </p:txBody>
      </p:sp>
      <p:sp>
        <p:nvSpPr>
          <p:cNvPr id="1048806" name=""/>
          <p:cNvSpPr/>
          <p:nvPr/>
        </p:nvSpPr>
        <p:spPr bwMode="white">
          <a:xfrm rot="0">
            <a:off x="0" y="1235075"/>
            <a:ext cx="9144000" cy="319087"/>
          </a:xfrm>
          <a:prstGeom prst="rect"/>
          <a:solidFill>
            <a:srgbClr val="FFFFFF"/>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807" name=""/>
          <p:cNvSpPr/>
          <p:nvPr/>
        </p:nvSpPr>
        <p:spPr>
          <a:xfrm rot="0">
            <a:off x="0" y="1279525"/>
            <a:ext cx="533400" cy="228600"/>
          </a:xfrm>
          <a:prstGeom prst="rect"/>
          <a:solidFill>
            <a:schemeClr val="accent2"/>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808" name=""/>
          <p:cNvSpPr/>
          <p:nvPr/>
        </p:nvSpPr>
        <p:spPr>
          <a:xfrm rot="0">
            <a:off x="590550" y="1279525"/>
            <a:ext cx="8553450" cy="228600"/>
          </a:xfrm>
          <a:prstGeom prst="rect"/>
          <a:solidFill>
            <a:schemeClr val="accent1"/>
          </a:solid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809" name=""/>
          <p:cNvSpPr/>
          <p:nvPr>
            <p:ph type="sldNum" sz="quarter" idx="4"/>
          </p:nvPr>
        </p:nvSpPr>
        <p:spPr>
          <a:xfrm rot="0">
            <a:off x="0" y="1271587"/>
            <a:ext cx="533400" cy="244475"/>
          </a:xfrm>
          <a:prstGeom prst="rect"/>
          <a:noFill/>
          <a:ln>
            <a:noFill/>
          </a:ln>
        </p:spPr>
        <p:txBody>
          <a:bodyPr anchor="ctr" bIns="45720" lIns="91440" rIns="91440" tIns="45720" vert="horz"/>
          <a:lstStyle>
            <a:lvl1pPr algn="l" eaLnBrk="1" fontAlgn="base" hangingPunct="1" indent="0" latinLnBrk="1" marL="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1pPr>
            <a:lvl2pPr algn="l" eaLnBrk="1" fontAlgn="base" hangingPunct="1" indent="0" latinLnBrk="1" marL="4572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2pPr>
            <a:lvl3pPr algn="l" eaLnBrk="1" fontAlgn="base" hangingPunct="1" indent="0" latinLnBrk="1" marL="9144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3pPr>
            <a:lvl4pPr algn="l" eaLnBrk="1" fontAlgn="base" hangingPunct="1" indent="0" latinLnBrk="1" marL="13716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4pPr>
            <a:lvl5pPr algn="l" eaLnBrk="1" fontAlgn="base" hangingPunct="1" indent="0" latinLnBrk="1" marL="1828800" rtl="0">
              <a:lnSpc>
                <a:spcPct val="100000"/>
              </a:lnSpc>
              <a:spcBef>
                <a:spcPct val="0"/>
              </a:spcBef>
              <a:spcAft>
                <a:spcPct val="0"/>
              </a:spcAft>
              <a:buFontTx/>
              <a:buNone/>
              <a:defRPr baseline="0" b="0" sz="1800" i="0" u="none">
                <a:solidFill>
                  <a:schemeClr val="dk1"/>
                </a:solidFill>
                <a:latin typeface="Tw Cen MT" pitchFamily="34" charset="0"/>
                <a:sym typeface="Arial" pitchFamily="34" charset="0"/>
              </a:defRPr>
            </a:lvl5pPr>
          </a:lstStyle>
          <a:p>
            <a:pPr algn="ctr" eaLnBrk="1" hangingPunct="1" latinLnBrk="1" lvl="0"/>
            <a:fld id="{566ABCEB-ACFC-4714-9973-3DA970169C29}" type="slidenum">
              <a:rPr altLang="en-US" b="1" sz="1400" lang="en-US">
                <a:solidFill>
                  <a:srgbClr val="FFFFFF"/>
                </a:solidFill>
              </a:rPr>
              <a:pPr algn="ctr" eaLnBrk="1" hangingPunct="1" latinLnBrk="1" lvl="0"/>
            </a:fld>
            <a:endParaRPr altLang="en-US" b="1" sz="1400" lang="en-US">
              <a:solidFill>
                <a:srgbClr val="FFFFFF"/>
              </a:solidFill>
            </a:endParaRPr>
          </a:p>
        </p:txBody>
      </p:sp>
    </p:spTree>
  </p:cSld>
  <p:clrMap accent1="accent1" accent2="accent2" accent3="accent3" accent4="accent4" accent5="accent5" accent6="accent6" bg1="lt1" bg2="dk2" tx1="dk1" tx2="lt2"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8" r:id="rId11"/>
  </p:sldLayoutIdLst>
  <p:hf dt="0" ftr="0" sldNum="0"/>
  <p:txStyles>
    <p:titleStyle>
      <a:lvl1pPr algn="l" eaLnBrk="0" fontAlgn="base" hangingPunct="0" rtl="0">
        <a:spcBef>
          <a:spcPct val="0"/>
        </a:spcBef>
        <a:spcAft>
          <a:spcPct val="0"/>
        </a:spcAft>
        <a:defRPr sz="4400" kern="1200">
          <a:solidFill>
            <a:schemeClr val="tx2"/>
          </a:solidFill>
          <a:latin typeface="+mj-lt"/>
          <a:ea typeface="+mj-ea"/>
          <a:cs typeface="+mj-cs"/>
        </a:defRPr>
      </a:lvl1pPr>
      <a:lvl2pPr algn="l" eaLnBrk="0" fontAlgn="base" hangingPunct="0" rtl="0">
        <a:spcBef>
          <a:spcPct val="0"/>
        </a:spcBef>
        <a:spcAft>
          <a:spcPct val="0"/>
        </a:spcAft>
        <a:defRPr sz="4400">
          <a:solidFill>
            <a:schemeClr val="tx2"/>
          </a:solidFill>
          <a:latin typeface="Tw Cen MT" pitchFamily="34" charset="0"/>
        </a:defRPr>
      </a:lvl2pPr>
      <a:lvl3pPr algn="l" eaLnBrk="0" fontAlgn="base" hangingPunct="0" rtl="0">
        <a:spcBef>
          <a:spcPct val="0"/>
        </a:spcBef>
        <a:spcAft>
          <a:spcPct val="0"/>
        </a:spcAft>
        <a:defRPr sz="4400">
          <a:solidFill>
            <a:schemeClr val="tx2"/>
          </a:solidFill>
          <a:latin typeface="Tw Cen MT" pitchFamily="34" charset="0"/>
        </a:defRPr>
      </a:lvl3pPr>
      <a:lvl4pPr algn="l" eaLnBrk="0" fontAlgn="base" hangingPunct="0" rtl="0">
        <a:spcBef>
          <a:spcPct val="0"/>
        </a:spcBef>
        <a:spcAft>
          <a:spcPct val="0"/>
        </a:spcAft>
        <a:defRPr sz="4400">
          <a:solidFill>
            <a:schemeClr val="tx2"/>
          </a:solidFill>
          <a:latin typeface="Tw Cen MT" pitchFamily="34" charset="0"/>
        </a:defRPr>
      </a:lvl4pPr>
      <a:lvl5pPr algn="l" eaLnBrk="0" fontAlgn="base" hangingPunct="0" rtl="0">
        <a:spcBef>
          <a:spcPct val="0"/>
        </a:spcBef>
        <a:spcAft>
          <a:spcPct val="0"/>
        </a:spcAft>
        <a:defRPr sz="4400">
          <a:solidFill>
            <a:schemeClr val="tx2"/>
          </a:solidFill>
          <a:latin typeface="Tw Cen MT" pitchFamily="34" charset="0"/>
        </a:defRPr>
      </a:lvl5pPr>
      <a:lvl6pPr algn="l" fontAlgn="base" marL="457200" rtl="0">
        <a:spcBef>
          <a:spcPct val="0"/>
        </a:spcBef>
        <a:spcAft>
          <a:spcPct val="0"/>
        </a:spcAft>
        <a:defRPr sz="4400">
          <a:solidFill>
            <a:schemeClr val="tx2"/>
          </a:solidFill>
          <a:latin typeface="Tw Cen MT" pitchFamily="34" charset="0"/>
        </a:defRPr>
      </a:lvl6pPr>
      <a:lvl7pPr algn="l" fontAlgn="base" marL="914400" rtl="0">
        <a:spcBef>
          <a:spcPct val="0"/>
        </a:spcBef>
        <a:spcAft>
          <a:spcPct val="0"/>
        </a:spcAft>
        <a:defRPr sz="4400">
          <a:solidFill>
            <a:schemeClr val="tx2"/>
          </a:solidFill>
          <a:latin typeface="Tw Cen MT" pitchFamily="34" charset="0"/>
        </a:defRPr>
      </a:lvl7pPr>
      <a:lvl8pPr algn="l" fontAlgn="base" marL="1371600" rtl="0">
        <a:spcBef>
          <a:spcPct val="0"/>
        </a:spcBef>
        <a:spcAft>
          <a:spcPct val="0"/>
        </a:spcAft>
        <a:defRPr sz="4400">
          <a:solidFill>
            <a:schemeClr val="tx2"/>
          </a:solidFill>
          <a:latin typeface="Tw Cen MT" pitchFamily="34" charset="0"/>
        </a:defRPr>
      </a:lvl8pPr>
      <a:lvl9pPr algn="l" fontAlgn="base" marL="1828800" rtl="0">
        <a:spcBef>
          <a:spcPct val="0"/>
        </a:spcBef>
        <a:spcAft>
          <a:spcPct val="0"/>
        </a:spcAft>
        <a:defRPr sz="4400">
          <a:solidFill>
            <a:schemeClr val="tx2"/>
          </a:solidFill>
          <a:latin typeface="Tw Cen MT" pitchFamily="34" charset="0"/>
        </a:defRPr>
      </a:lvl9pPr>
    </p:titleStyle>
    <p:bodyStyle>
      <a:lvl1pPr algn="l" eaLnBrk="0" fontAlgn="base" hangingPunct="0" indent="-319088" marL="319088" rtl="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algn="l" eaLnBrk="0" fontAlgn="base" hangingPunct="0" indent="-273050" marL="639763" rtl="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algn="l" eaLnBrk="0" fontAlgn="base" hangingPunct="0" indent="-228600" marL="914400" rtl="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algn="l" eaLnBrk="0" fontAlgn="base" hangingPunct="0" indent="-228600" marL="1371600" rtl="0">
        <a:spcBef>
          <a:spcPts val="400"/>
        </a:spcBef>
        <a:spcAft>
          <a:spcPct val="0"/>
        </a:spcAft>
        <a:buClr>
          <a:srgbClr val="E7BC29"/>
        </a:buClr>
        <a:buSzPct val="75000"/>
        <a:buFont typeface="Wingdings" pitchFamily="2" charset="2"/>
        <a:buChar char=""/>
        <a:defRPr sz="2000" kern="1200">
          <a:solidFill>
            <a:schemeClr val="tx1"/>
          </a:solidFill>
          <a:latin typeface="+mn-lt"/>
          <a:ea typeface="+mn-ea"/>
          <a:cs typeface="+mn-cs"/>
        </a:defRPr>
      </a:lvl4pPr>
      <a:lvl5pPr algn="l" eaLnBrk="0" fontAlgn="base" hangingPunct="0" indent="-228600" marL="1828800" rtl="0">
        <a:spcBef>
          <a:spcPts val="400"/>
        </a:spcBef>
        <a:spcAft>
          <a:spcPct val="0"/>
        </a:spcAft>
        <a:buClr>
          <a:srgbClr val="D092A7"/>
        </a:buClr>
        <a:buSzPct val="65000"/>
        <a:buFont typeface="Wingdings" pitchFamily="2" charset="2"/>
        <a:buChar char=""/>
        <a:defRPr sz="2000" kern="1200">
          <a:solidFill>
            <a:schemeClr val="tx1"/>
          </a:solidFill>
          <a:latin typeface="+mn-lt"/>
          <a:ea typeface="+mn-ea"/>
          <a:cs typeface="+mn-cs"/>
        </a:defRPr>
      </a:lvl5pPr>
      <a:lvl6pPr algn="l" eaLnBrk="1" hangingPunct="1" indent="-228600" latinLnBrk="0" marL="2103120" rtl="0">
        <a:spcBef>
          <a:spcPct val="20000"/>
        </a:spcBef>
        <a:buClr>
          <a:schemeClr val="accent1"/>
        </a:buClr>
        <a:buFont typeface="Wingdings"/>
        <a:buChar char="§"/>
        <a:defRPr baseline="0" sz="1800" kern="1200" kumimoji="0">
          <a:solidFill>
            <a:schemeClr val="tx1"/>
          </a:solidFill>
          <a:latin typeface="+mn-lt"/>
          <a:ea typeface="+mn-ea"/>
          <a:cs typeface="+mn-cs"/>
        </a:defRPr>
      </a:lvl6pPr>
      <a:lvl7pPr algn="l" eaLnBrk="1" hangingPunct="1" indent="-228600" latinLnBrk="0" marL="2377440" rtl="0">
        <a:spcBef>
          <a:spcPct val="20000"/>
        </a:spcBef>
        <a:buClr>
          <a:schemeClr val="accent2"/>
        </a:buClr>
        <a:buFont typeface="Wingdings"/>
        <a:buChar char="§"/>
        <a:defRPr baseline="0" sz="1800" kern="1200" kumimoji="0">
          <a:solidFill>
            <a:schemeClr val="tx1"/>
          </a:solidFill>
          <a:latin typeface="+mn-lt"/>
          <a:ea typeface="+mn-ea"/>
          <a:cs typeface="+mn-cs"/>
        </a:defRPr>
      </a:lvl7pPr>
      <a:lvl8pPr algn="l" eaLnBrk="1" hangingPunct="1" indent="-228600" latinLnBrk="0" marL="2651760" rtl="0">
        <a:spcBef>
          <a:spcPct val="20000"/>
        </a:spcBef>
        <a:buClr>
          <a:schemeClr val="accent3"/>
        </a:buClr>
        <a:buFont typeface="Wingdings"/>
        <a:buChar char="§"/>
        <a:defRPr baseline="0" sz="1800" kern="1200" kumimoji="0">
          <a:solidFill>
            <a:schemeClr val="tx1"/>
          </a:solidFill>
          <a:latin typeface="+mn-lt"/>
          <a:ea typeface="+mn-ea"/>
          <a:cs typeface="+mn-cs"/>
        </a:defRPr>
      </a:lvl8pPr>
      <a:lvl9pPr algn="l" eaLnBrk="1" hangingPunct="1" indent="-228600" latinLnBrk="0" marL="2926080" rtl="0">
        <a:spcBef>
          <a:spcPct val="20000"/>
        </a:spcBef>
        <a:buClr>
          <a:schemeClr val="accent4"/>
        </a:buClr>
        <a:buFont typeface="Wingdings"/>
        <a:buChar char="§"/>
        <a:defRPr baseline="0" sz="18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hyperlink" Target="http://www.tandfonline.com/doi/abs/10.3109/03005368709076410" TargetMode="Externa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slideLayout" Target="../slideLayouts/slideLayout12.xml"/><Relationship Id="rId5"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58.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hyperlink" Target="http://www.tandfonline.com/doi/abs/10.3109/03005368709076410" TargetMode="Externa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p:cSld>
    <p:spTree>
      <p:nvGrpSpPr>
        <p:cNvPr id="36" name=""/>
        <p:cNvGrpSpPr/>
        <p:nvPr/>
      </p:nvGrpSpPr>
      <p:grpSpPr>
        <a:xfrm rot="0">
          <a:off x="0" y="0"/>
          <a:ext cx="0" cy="0"/>
          <a:chOff x="0" y="0"/>
          <a:chExt cx="0" cy="0"/>
        </a:xfrm>
      </p:grpSpPr>
      <p:sp>
        <p:nvSpPr>
          <p:cNvPr id="1048581" name=""/>
          <p:cNvSpPr/>
          <p:nvPr>
            <p:ph type="ctrTitle" sz="full" idx="0"/>
          </p:nvPr>
        </p:nvSpPr>
        <p:spPr>
          <a:xfrm rot="0">
            <a:off x="685800" y="2130425"/>
            <a:ext cx="7772400" cy="1470025"/>
          </a:xfrm>
          <a:prstGeom prst="rect"/>
          <a:noFill/>
          <a:ln>
            <a:noFill/>
          </a:ln>
        </p:spPr>
        <p:txBody>
          <a:bodyPr anchor="ctr" bIns="45720" lIns="91440" rIns="91440" tIns="45720" vert="horz"/>
          <a:lstStyle>
            <a:lvl1pPr algn="ctr">
              <a:defRPr sz="4400"/>
            </a:lvl1pPr>
          </a:lstStyle>
          <a:p>
            <a:pPr eaLnBrk="1" hangingPunct="1" latinLnBrk="1" lvl="0"/>
            <a:r>
              <a:rPr altLang="en-US" lang="en-GB"/>
              <a:t>AUDIOLOGICAL ASSESSMENT OF HEARING</a:t>
            </a:r>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showMasterSp="1">
  <p:cSld>
    <p:spTree>
      <p:nvGrpSpPr>
        <p:cNvPr id="107" name=""/>
        <p:cNvGrpSpPr/>
        <p:nvPr/>
      </p:nvGrpSpPr>
      <p:grpSpPr>
        <a:xfrm rot="0">
          <a:off x="0" y="0"/>
          <a:ext cx="0" cy="0"/>
          <a:chOff x="0" y="0"/>
          <a:chExt cx="0" cy="0"/>
        </a:xfrm>
      </p:grpSpPr>
      <p:sp>
        <p:nvSpPr>
          <p:cNvPr id="104860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a:t>who to assess</a:t>
            </a:r>
          </a:p>
        </p:txBody>
      </p:sp>
      <p:sp>
        <p:nvSpPr>
          <p:cNvPr id="1048601"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indent="-514350" latinLnBrk="1" lvl="0" marL="514350">
              <a:buFont typeface="Tw Cen MT" pitchFamily="34" charset="0"/>
              <a:buAutoNum type="arabicPeriod" startAt="1"/>
            </a:pPr>
            <a:r>
              <a:rPr altLang="en-US" lang="en-US"/>
              <a:t>Ideally all newborns should be screened at birth or soon after(8)</a:t>
            </a:r>
          </a:p>
          <a:p>
            <a:pPr eaLnBrk="1" hangingPunct="1" indent="-514350" latinLnBrk="1" lvl="0" marL="514350">
              <a:buFont typeface="Tw Cen MT" pitchFamily="34" charset="0"/>
              <a:buAutoNum type="arabicPeriod" startAt="1"/>
            </a:pPr>
            <a:r>
              <a:rPr altLang="en-US" lang="en-US"/>
              <a:t>Preschool children (ages 3-5) should be screened(9)</a:t>
            </a:r>
          </a:p>
          <a:p>
            <a:pPr eaLnBrk="1" hangingPunct="1" indent="-514350" latinLnBrk="1" lvl="0" marL="514350">
              <a:buFont typeface="Tw Cen MT" pitchFamily="34" charset="0"/>
              <a:buAutoNum type="arabicPeriod" startAt="1"/>
            </a:pPr>
            <a:r>
              <a:rPr altLang="en-US" lang="en-US"/>
              <a:t>High risk infants(8) </a:t>
            </a:r>
          </a:p>
          <a:p>
            <a:pPr eaLnBrk="1" hangingPunct="1" indent="-514350" latinLnBrk="1" lvl="0" marL="514350">
              <a:buFont typeface="Tw Cen MT" pitchFamily="34" charset="0"/>
              <a:buAutoNum type="arabicPeriod" startAt="1"/>
            </a:pPr>
            <a:r>
              <a:rPr altLang="en-US" lang="en-US"/>
              <a:t>Adults at high risk</a:t>
            </a:r>
          </a:p>
          <a:p>
            <a:pPr eaLnBrk="1" hangingPunct="1" indent="-514350" latinLnBrk="1" lvl="0" marL="514350">
              <a:buNone/>
            </a:pPr>
            <a:endParaRPr altLang="en-US" sz="1100" lang="en-GB"/>
          </a:p>
          <a:p>
            <a:pPr eaLnBrk="1" hangingPunct="1" indent="-514350" latinLnBrk="1" lvl="0" marL="514350">
              <a:buNone/>
            </a:pPr>
            <a:endParaRPr altLang="en-US" sz="1100" lang="en-GB"/>
          </a:p>
          <a:p>
            <a:pPr eaLnBrk="1" hangingPunct="1" indent="-514350" latinLnBrk="1" lvl="0" marL="514350">
              <a:buNone/>
            </a:pPr>
            <a:endParaRPr altLang="en-US" sz="1100" lang="en-GB"/>
          </a:p>
          <a:p>
            <a:pPr eaLnBrk="1" hangingPunct="1" indent="-514350" latinLnBrk="1" lvl="0" marL="514350">
              <a:buNone/>
            </a:pPr>
            <a:r>
              <a:rPr altLang="en-US" sz="1100" lang="en-GB"/>
              <a:t>8.Joint Committee on Infant Hearing. (2007). Year 2007 position statement: Principles and guidelines for early hearing detection and intervention programs. </a:t>
            </a:r>
            <a:r>
              <a:rPr altLang="en-US" sz="1100" i="1" lang="en-GB"/>
              <a:t>Pediatrics, 120</a:t>
            </a:r>
            <a:r>
              <a:rPr altLang="en-US" sz="1100" lang="en-GB"/>
              <a:t>(4</a:t>
            </a:r>
            <a:r>
              <a:rPr altLang="en-US" sz="1200" lang="en-GB"/>
              <a:t>), 898–921.</a:t>
            </a:r>
          </a:p>
          <a:p>
            <a:pPr eaLnBrk="1" hangingPunct="1" indent="-514350" latinLnBrk="1" lvl="0" marL="514350">
              <a:buNone/>
            </a:pPr>
            <a:r>
              <a:rPr altLang="en-US" sz="1100" lang="en-GB"/>
              <a:t>9.Harlor, Jr., A. D. B., &amp; Bower, C. (2009). Hearing assessment in infants and children: Recommendations beyond neonatal screening. </a:t>
            </a:r>
            <a:r>
              <a:rPr altLang="en-US" sz="1100" i="1" lang="en-GB"/>
              <a:t>Pediatrics, 124</a:t>
            </a:r>
            <a:r>
              <a:rPr altLang="en-US" sz="1100" lang="en-GB"/>
              <a:t>(4), 1252–1263</a:t>
            </a:r>
          </a:p>
          <a:p>
            <a:pPr eaLnBrk="1" hangingPunct="1" indent="-514350" latinLnBrk="1" lvl="0" marL="514350">
              <a:buNone/>
            </a:pPr>
            <a:endParaRPr altLang="en-US" lang="en-GB"/>
          </a:p>
          <a:p>
            <a:pPr eaLnBrk="1" hangingPunct="1" indent="-514350" latinLnBrk="1" lvl="0" marL="514350">
              <a:buFont typeface="Tw Cen MT" pitchFamily="34" charset="0"/>
              <a:buAutoNum type="arabicPeriod" startAt="1"/>
            </a:pPr>
            <a:endParaRPr altLang="en-US" lang="en-US"/>
          </a:p>
          <a:p>
            <a:pPr eaLnBrk="1" hangingPunct="1" indent="-514350" latinLnBrk="1" lvl="0" marL="514350">
              <a:buFont typeface="Tw Cen MT" pitchFamily="34" charset="0"/>
              <a:buAutoNum type="arabicPeriod" startAt="1"/>
            </a:pPr>
            <a:endParaRPr altLang="en-US" lang="en-US"/>
          </a:p>
          <a:p>
            <a:pPr eaLnBrk="1" hangingPunct="1" indent="-514350" latinLnBrk="1" lvl="0" marL="514350">
              <a:buNone/>
            </a:pPr>
            <a:endParaRPr altLang="en-US" lang="en-US"/>
          </a:p>
          <a:p>
            <a:pPr eaLnBrk="1" hangingPunct="1" indent="-514350" latinLnBrk="1" lvl="0" marL="514350"/>
            <a:endParaRPr altLang="en-US" lang="en-GB"/>
          </a:p>
        </p:txBody>
      </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showMasterSp="1">
  <p:cSld>
    <p:spTree>
      <p:nvGrpSpPr>
        <p:cNvPr id="108" name=""/>
        <p:cNvGrpSpPr/>
        <p:nvPr/>
      </p:nvGrpSpPr>
      <p:grpSpPr>
        <a:xfrm rot="0">
          <a:off x="0" y="0"/>
          <a:ext cx="0" cy="0"/>
          <a:chOff x="0" y="0"/>
          <a:chExt cx="0" cy="0"/>
        </a:xfrm>
      </p:grpSpPr>
      <p:graphicFrame>
        <p:nvGraphicFramePr>
          <p:cNvPr id="4194304" name=""/>
          <p:cNvGraphicFramePr>
            <a:graphicFrameLocks/>
          </p:cNvGraphicFramePr>
          <p:nvPr/>
        </p:nvGraphicFramePr>
        <p:xfrm rot="0">
          <a:off x="228600" y="0"/>
          <a:ext cx="8229600" cy="6553200"/>
        </p:xfrm>
        <a:graphic>
          <a:graphicData uri="http://schemas.openxmlformats.org/drawingml/2006/table">
            <a:tbl>
              <a:tblPr/>
              <a:tblGrid>
                <a:gridCol w="5846762"/>
                <a:gridCol w="795337"/>
                <a:gridCol w="865187"/>
                <a:gridCol w="722312"/>
              </a:tblGrid>
              <a:tr h="341312">
                <a:tc gridSpan="4">
                  <a:txBody>
                    <a:bodyPr/>
                    <a:p>
                      <a:pPr algn="l" eaLnBrk="1" hangingPunct="1" latinLnBrk="1" lvl="0">
                        <a:lnSpc>
                          <a:spcPct val="115000"/>
                        </a:lnSpc>
                      </a:pPr>
                      <a:r>
                        <a:rPr altLang="en-US" b="1" sz="1800" lang="en-US">
                          <a:solidFill>
                            <a:schemeClr val="dk1"/>
                          </a:solidFill>
                          <a:latin typeface="Calibri" pitchFamily="34" charset="0"/>
                          <a:ea typeface="Calibri" pitchFamily="34" charset="0"/>
                        </a:rPr>
                        <a:t>Screening version for the Hearing Handicap Inventory for Adults</a:t>
                      </a:r>
                    </a:p>
                  </a:txBody>
                  <a:tcPr marL="8679" marR="8679" marT="8679" marB="8679" anchor="b" vert="horz">
                    <a:lnL>
                      <a:noFill/>
                    </a:lnL>
                    <a:lnR>
                      <a:noFill/>
                    </a:lnR>
                    <a:lnT>
                      <a:noFill/>
                    </a:lnT>
                    <a:lnB>
                      <a:noFill/>
                    </a:lnB>
                    <a:noFill/>
                  </a:tcPr>
                </a:tc>
                <a:tc hMerge="1">
                  <a:txBody>
                    <a:bodyPr/>
                    <a:p>
                      <a:endParaRPr sz="2800"/>
                    </a:p>
                  </a:txBody>
                </a:tc>
                <a:tc hMerge="1">
                  <a:txBody>
                    <a:bodyPr/>
                    <a:p>
                      <a:endParaRPr sz="2800"/>
                    </a:p>
                  </a:txBody>
                </a:tc>
                <a:tc hMerge="1">
                  <a:txBody>
                    <a:bodyPr/>
                    <a:p>
                      <a:endParaRPr sz="2800"/>
                    </a:p>
                  </a:txBody>
                </a:tc>
              </a:tr>
              <a:tr h="450850">
                <a:tc>
                  <a:txBody>
                    <a:bodyPr/>
                    <a:p>
                      <a:pPr algn="l" eaLnBrk="1" hangingPunct="1" latinLnBrk="1" lvl="0">
                        <a:lnSpc>
                          <a:spcPct val="115000"/>
                        </a:lnSpc>
                      </a:pPr>
                      <a:r>
                        <a:rPr altLang="en-US" b="1" sz="1200" lang="en-US">
                          <a:solidFill>
                            <a:schemeClr val="dk1"/>
                          </a:solidFill>
                          <a:latin typeface="Calibri" pitchFamily="34" charset="0"/>
                          <a:ea typeface="Times New Roman" pitchFamily="18" charset="0"/>
                        </a:rPr>
                        <a:t>ITEM</a:t>
                      </a:r>
                    </a:p>
                  </a:txBody>
                  <a:tcPr marL="8679" marR="8679" marT="8679" marB="8679" anchor="b" vert="horz">
                    <a:lnL>
                      <a:noFill/>
                    </a:lnL>
                    <a:lnR>
                      <a:noFill/>
                    </a:lnR>
                    <a:lnT>
                      <a:noFill/>
                    </a:lnT>
                    <a:lnB>
                      <a:noFill/>
                    </a:lnB>
                    <a:noFill/>
                  </a:tcPr>
                </a:tc>
                <a:tc>
                  <a:txBody>
                    <a:bodyPr/>
                    <a:p>
                      <a:pPr algn="ctr" eaLnBrk="1" hangingPunct="1" latinLnBrk="1" lvl="0">
                        <a:lnSpc>
                          <a:spcPct val="115000"/>
                        </a:lnSpc>
                      </a:pPr>
                      <a:r>
                        <a:rPr altLang="en-US" b="1" sz="1200" lang="en-US">
                          <a:solidFill>
                            <a:schemeClr val="dk1"/>
                          </a:solidFill>
                          <a:latin typeface="Calibri" pitchFamily="34" charset="0"/>
                          <a:ea typeface="Times New Roman" pitchFamily="18" charset="0"/>
                        </a:rPr>
                        <a:t>YES</a:t>
                      </a:r>
                      <a:br/>
                      <a:r>
                        <a:rPr altLang="en-US" b="1" sz="1200" lang="en-US">
                          <a:solidFill>
                            <a:schemeClr val="dk1"/>
                          </a:solidFill>
                          <a:latin typeface="Calibri" pitchFamily="34" charset="0"/>
                          <a:ea typeface="Times New Roman" pitchFamily="18" charset="0"/>
                        </a:rPr>
                        <a:t>(4 pts)</a:t>
                      </a:r>
                    </a:p>
                  </a:txBody>
                  <a:tcPr marL="8679" marR="8679" marT="8679" marB="8679" anchor="b" vert="horz">
                    <a:lnL>
                      <a:noFill/>
                    </a:lnL>
                    <a:lnR>
                      <a:noFill/>
                    </a:lnR>
                    <a:lnT>
                      <a:noFill/>
                    </a:lnT>
                    <a:lnB>
                      <a:noFill/>
                    </a:lnB>
                    <a:noFill/>
                  </a:tcPr>
                </a:tc>
                <a:tc>
                  <a:txBody>
                    <a:bodyPr/>
                    <a:p>
                      <a:pPr algn="ctr" eaLnBrk="1" hangingPunct="1" latinLnBrk="1" lvl="0">
                        <a:lnSpc>
                          <a:spcPct val="115000"/>
                        </a:lnSpc>
                      </a:pPr>
                      <a:r>
                        <a:rPr altLang="en-US" b="1" sz="1000" lang="en-US">
                          <a:solidFill>
                            <a:schemeClr val="dk1"/>
                          </a:solidFill>
                          <a:latin typeface="Calibri" pitchFamily="34" charset="0"/>
                          <a:ea typeface="Times New Roman" pitchFamily="18" charset="0"/>
                        </a:rPr>
                        <a:t>SOMETIMES</a:t>
                      </a:r>
                      <a:br/>
                      <a:r>
                        <a:rPr altLang="en-US" b="1" sz="1200" lang="en-US">
                          <a:solidFill>
                            <a:schemeClr val="dk1"/>
                          </a:solidFill>
                          <a:latin typeface="Calibri" pitchFamily="34" charset="0"/>
                          <a:ea typeface="Times New Roman" pitchFamily="18" charset="0"/>
                        </a:rPr>
                        <a:t>(2 pts)</a:t>
                      </a:r>
                    </a:p>
                  </a:txBody>
                  <a:tcPr marL="8679" marR="8679" marT="8679" marB="8679" anchor="b" vert="horz">
                    <a:lnL>
                      <a:noFill/>
                    </a:lnL>
                    <a:lnR>
                      <a:noFill/>
                    </a:lnR>
                    <a:lnT>
                      <a:noFill/>
                    </a:lnT>
                    <a:lnB>
                      <a:noFill/>
                    </a:lnB>
                    <a:noFill/>
                  </a:tcPr>
                </a:tc>
                <a:tc>
                  <a:txBody>
                    <a:bodyPr/>
                    <a:p>
                      <a:pPr algn="ctr" eaLnBrk="1" hangingPunct="1" latinLnBrk="1" lvl="0">
                        <a:lnSpc>
                          <a:spcPct val="115000"/>
                        </a:lnSpc>
                      </a:pPr>
                      <a:r>
                        <a:rPr altLang="en-US" b="1" sz="1200" lang="en-US">
                          <a:solidFill>
                            <a:schemeClr val="dk1"/>
                          </a:solidFill>
                          <a:latin typeface="Calibri" pitchFamily="34" charset="0"/>
                          <a:ea typeface="Times New Roman" pitchFamily="18" charset="0"/>
                        </a:rPr>
                        <a:t>NO</a:t>
                      </a:r>
                      <a:br/>
                      <a:r>
                        <a:rPr altLang="en-US" b="1" sz="1200" lang="en-US">
                          <a:solidFill>
                            <a:schemeClr val="dk1"/>
                          </a:solidFill>
                          <a:latin typeface="Calibri" pitchFamily="34" charset="0"/>
                          <a:ea typeface="Times New Roman" pitchFamily="18" charset="0"/>
                        </a:rPr>
                        <a:t>(0 pts)</a:t>
                      </a:r>
                    </a:p>
                  </a:txBody>
                  <a:tcPr marL="8679" marR="8679" marT="8679" marB="8679" anchor="b" vert="horz">
                    <a:lnL>
                      <a:noFill/>
                    </a:lnL>
                    <a:lnR>
                      <a:noFill/>
                    </a:lnR>
                    <a:lnT>
                      <a:noFill/>
                    </a:lnT>
                    <a:lnB>
                      <a:noFill/>
                    </a:lnB>
                    <a:noFill/>
                  </a:tcPr>
                </a:tc>
              </a:tr>
              <a:tr h="522287">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Does a hearing problem cause you to feel embarrassed when you meet new people?</a:t>
                      </a:r>
                    </a:p>
                  </a:txBody>
                  <a:tcPr marL="8679" marR="8679" marT="8679" marB="8679" anchor="t" vert="horz">
                    <a:lnL>
                      <a:noFill/>
                    </a:lnL>
                    <a:lnR>
                      <a:noFill/>
                    </a:lnR>
                    <a:lnT>
                      <a:noFill/>
                    </a:lnT>
                    <a:lnB>
                      <a:noFill/>
                    </a:lnB>
                    <a:noFill/>
                  </a:tcPr>
                </a:tc>
                <a:tc>
                  <a:txBody>
                    <a:bodyPr/>
                    <a:p>
                      <a:pPr algn="l" eaLnBrk="1" hangingPunct="1" latinLnBrk="1" lvl="0">
                        <a:lnSpc>
                          <a:spcPct val="115000"/>
                        </a:lnSpc>
                      </a:pPr>
                      <a:endParaRPr altLang="en-US" sz="1200" lang="en-US">
                        <a:latin typeface="Calibri" pitchFamily="34" charset="0"/>
                        <a:ea typeface="Times New Roman" pitchFamily="18" charset="0"/>
                      </a:endParaRPr>
                    </a:p>
                  </a:txBody>
                  <a:tcPr marL="8679" marR="8679" marT="8679" marB="8679" anchor="t" vert="horz">
                    <a:lnL>
                      <a:noFill/>
                    </a:lnL>
                    <a:lnR>
                      <a:noFill/>
                    </a:lnR>
                    <a:lnT>
                      <a:noFill/>
                    </a:lnT>
                    <a:lnB>
                      <a:noFill/>
                    </a:lnB>
                    <a:noFill/>
                  </a:tcPr>
                </a:tc>
                <a:tc>
                  <a:txBody>
                    <a:bodyPr/>
                    <a:p>
                      <a:pPr algn="l" eaLnBrk="1" hangingPunct="1" latinLnBrk="1" lvl="0">
                        <a:lnSpc>
                          <a:spcPct val="115000"/>
                        </a:lnSpc>
                      </a:pPr>
                      <a:endParaRPr altLang="en-US" sz="1200" lang="en-US">
                        <a:latin typeface="Calibri" pitchFamily="34" charset="0"/>
                        <a:ea typeface="Times New Roman" pitchFamily="18" charset="0"/>
                      </a:endParaRPr>
                    </a:p>
                  </a:txBody>
                  <a:tcPr marL="8679" marR="8679" marT="8679" marB="8679" anchor="t" vert="horz">
                    <a:lnL>
                      <a:noFill/>
                    </a:lnL>
                    <a:lnR>
                      <a:noFill/>
                    </a:lnR>
                    <a:lnT>
                      <a:noFill/>
                    </a:lnT>
                    <a:lnB>
                      <a:noFill/>
                    </a:lnB>
                    <a:noFill/>
                  </a:tcPr>
                </a:tc>
                <a:tc>
                  <a:txBody>
                    <a:bodyPr/>
                    <a:p>
                      <a:pPr algn="l" eaLnBrk="1" hangingPunct="1" latinLnBrk="1" lvl="0">
                        <a:lnSpc>
                          <a:spcPct val="115000"/>
                        </a:lnSpc>
                      </a:pPr>
                      <a:endParaRPr altLang="en-US" sz="1200" lang="en-US">
                        <a:latin typeface="Calibri" pitchFamily="34" charset="0"/>
                        <a:ea typeface="Times New Roman" pitchFamily="18" charset="0"/>
                      </a:endParaRPr>
                    </a:p>
                  </a:txBody>
                  <a:tcPr marL="8679" marR="8679" marT="8679" marB="8679" anchor="t" vert="horz">
                    <a:lnL>
                      <a:noFill/>
                    </a:lnL>
                    <a:lnR>
                      <a:noFill/>
                    </a:lnR>
                    <a:lnT>
                      <a:noFill/>
                    </a:lnT>
                    <a:lnB>
                      <a:noFill/>
                    </a:lnB>
                    <a:noFill/>
                  </a:tcPr>
                </a:tc>
              </a:tr>
              <a:tr h="522287">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Does a hearing problem cause you to feel frustrated when talking to members of your family?</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r>
              <a:tr h="269875">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Do you have difficulty hearing when someone speaks in a whisper?</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r>
              <a:tr h="269875">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Do you feel handicapped by a hearing problem?</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r>
              <a:tr h="522287">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Does a hearing problem cause you difficulty when visiting friends, relatives, or neighbors?</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r>
              <a:tr h="522287">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Does a hearing problem cause you to attend religious services less often than you would like?</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r>
              <a:tr h="396875">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Does a hearing problem cause you to have arguments with family members?</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r>
              <a:tr h="269875">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Does a hearing problem cause you difficulty when listening to TV or radio?</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r>
              <a:tr h="522287">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Do you feel that any difficulty with your hearing limits or hampers your personal or social life?</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r>
              <a:tr h="592137">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Does a hearing problem cause you difficulty when in a restaurant with relatives or friends?</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a:txBody>
                    <a:bodyPr/>
                    <a:p>
                      <a:pPr algn="l" eaLnBrk="1" hangingPunct="1" latinLnBrk="1" lvl="0">
                        <a:lnSpc>
                          <a:spcPct val="115000"/>
                        </a:lnSpc>
                      </a:pPr>
                      <a:r>
                        <a:rPr altLang="en-US" b="0" sz="14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r>
              <a:tr h="450850">
                <a:tc gridSpan="4">
                  <a:txBody>
                    <a:bodyPr/>
                    <a:p>
                      <a:pPr algn="l" eaLnBrk="1" hangingPunct="1" latinLnBrk="1" lvl="0">
                        <a:lnSpc>
                          <a:spcPct val="115000"/>
                        </a:lnSpc>
                      </a:pPr>
                      <a:r>
                        <a:rPr altLang="en-US" b="1" sz="1200" lang="en-US">
                          <a:solidFill>
                            <a:schemeClr val="dk1"/>
                          </a:solidFill>
                          <a:latin typeface="Calibri" pitchFamily="34" charset="0"/>
                          <a:ea typeface="Times New Roman" pitchFamily="18" charset="0"/>
                        </a:rPr>
                        <a:t>RAW SCORE</a:t>
                      </a:r>
                      <a:r>
                        <a:rPr altLang="en-US" b="0" sz="1200" lang="en-US">
                          <a:solidFill>
                            <a:schemeClr val="dk1"/>
                          </a:solidFill>
                          <a:latin typeface="Calibri" pitchFamily="34" charset="0"/>
                          <a:ea typeface="Times New Roman" pitchFamily="18" charset="0"/>
                        </a:rPr>
                        <a:t> _______(sum of the points assigned each of the items)</a:t>
                      </a:r>
                      <a:br/>
                      <a:r>
                        <a:rPr altLang="en-US" b="0" sz="1200" lang="en-US">
                          <a:solidFill>
                            <a:schemeClr val="dk1"/>
                          </a:solidFill>
                          <a:latin typeface="Calibri" pitchFamily="34" charset="0"/>
                          <a:ea typeface="Times New Roman" pitchFamily="18" charset="0"/>
                        </a:rPr>
                        <a:t> </a:t>
                      </a:r>
                    </a:p>
                  </a:txBody>
                  <a:tcPr marL="8679" marR="8679" marT="8679" marB="8679" anchor="t" vert="horz">
                    <a:lnL>
                      <a:noFill/>
                    </a:lnL>
                    <a:lnR>
                      <a:noFill/>
                    </a:lnR>
                    <a:lnT>
                      <a:noFill/>
                    </a:lnT>
                    <a:lnB>
                      <a:noFill/>
                    </a:lnB>
                    <a:noFill/>
                  </a:tcPr>
                </a:tc>
                <a:tc hMerge="1">
                  <a:txBody>
                    <a:bodyPr/>
                    <a:p>
                      <a:endParaRPr sz="2800"/>
                    </a:p>
                  </a:txBody>
                </a:tc>
                <a:tc hMerge="1">
                  <a:txBody>
                    <a:bodyPr/>
                    <a:p>
                      <a:endParaRPr sz="2800"/>
                    </a:p>
                  </a:txBody>
                </a:tc>
                <a:tc hMerge="1">
                  <a:txBody>
                    <a:bodyPr/>
                    <a:p>
                      <a:endParaRPr sz="2800"/>
                    </a:p>
                  </a:txBody>
                </a:tc>
              </a:tr>
              <a:tr h="233362">
                <a:tc gridSpan="4">
                  <a:txBody>
                    <a:bodyPr/>
                    <a:p>
                      <a:pPr algn="l" eaLnBrk="1" hangingPunct="1" latinLnBrk="1" lvl="0">
                        <a:lnSpc>
                          <a:spcPct val="115000"/>
                        </a:lnSpc>
                      </a:pPr>
                      <a:r>
                        <a:rPr altLang="en-US" b="1" sz="1200" lang="en-US">
                          <a:solidFill>
                            <a:schemeClr val="dk1"/>
                          </a:solidFill>
                          <a:latin typeface="Calibri" pitchFamily="34" charset="0"/>
                          <a:ea typeface="Times New Roman" pitchFamily="18" charset="0"/>
                        </a:rPr>
                        <a:t>INTERPRETING THE RAW SCORE</a:t>
                      </a:r>
                    </a:p>
                  </a:txBody>
                  <a:tcPr marL="8679" marR="8679" marT="8679" marB="8679" anchor="t" vert="horz">
                    <a:lnL>
                      <a:noFill/>
                    </a:lnL>
                    <a:lnR>
                      <a:noFill/>
                    </a:lnR>
                    <a:lnT>
                      <a:noFill/>
                    </a:lnT>
                    <a:lnB>
                      <a:noFill/>
                    </a:lnB>
                    <a:noFill/>
                  </a:tcPr>
                </a:tc>
                <a:tc hMerge="1">
                  <a:txBody>
                    <a:bodyPr/>
                    <a:p>
                      <a:endParaRPr sz="2800"/>
                    </a:p>
                  </a:txBody>
                </a:tc>
                <a:tc hMerge="1">
                  <a:txBody>
                    <a:bodyPr/>
                    <a:p>
                      <a:endParaRPr sz="2800"/>
                    </a:p>
                  </a:txBody>
                </a:tc>
                <a:tc hMerge="1">
                  <a:txBody>
                    <a:bodyPr/>
                    <a:p>
                      <a:endParaRPr sz="2800"/>
                    </a:p>
                  </a:txBody>
                </a:tc>
              </a:tr>
              <a:tr h="666750">
                <a:tc gridSpan="4">
                  <a:txBody>
                    <a:bodyPr/>
                    <a:p>
                      <a:pPr algn="l" eaLnBrk="1" hangingPunct="1" latinLnBrk="1" lvl="0">
                        <a:lnSpc>
                          <a:spcPct val="115000"/>
                        </a:lnSpc>
                      </a:pPr>
                      <a:r>
                        <a:rPr altLang="en-US" b="0" sz="1200" lang="en-US">
                          <a:solidFill>
                            <a:schemeClr val="dk1"/>
                          </a:solidFill>
                          <a:latin typeface="Calibri" pitchFamily="34" charset="0"/>
                          <a:ea typeface="Times New Roman" pitchFamily="18" charset="0"/>
                        </a:rPr>
                        <a:t> 0 to 8 = 13% probability of hearing impairment (no handicap/no referral)</a:t>
                      </a:r>
                      <a:br/>
                      <a:r>
                        <a:rPr altLang="en-US" b="0" sz="1200" lang="en-US">
                          <a:solidFill>
                            <a:schemeClr val="dk1"/>
                          </a:solidFill>
                          <a:latin typeface="Calibri" pitchFamily="34" charset="0"/>
                          <a:ea typeface="Times New Roman" pitchFamily="18" charset="0"/>
                        </a:rPr>
                        <a:t>10 to 24 = 50% probability of hearing impairment (mild-moderate handicap/refer)</a:t>
                      </a:r>
                      <a:br/>
                      <a:r>
                        <a:rPr altLang="en-US" b="0" sz="1200" lang="en-US">
                          <a:solidFill>
                            <a:schemeClr val="dk1"/>
                          </a:solidFill>
                          <a:latin typeface="Calibri" pitchFamily="34" charset="0"/>
                          <a:ea typeface="Times New Roman" pitchFamily="18" charset="0"/>
                        </a:rPr>
                        <a:t>26 to 40 = 84% probability of hearing impairment (severe handicap/refer)</a:t>
                      </a:r>
                    </a:p>
                  </a:txBody>
                  <a:tcPr marL="8679" marR="8679" marT="8679" marB="8679" anchor="t" vert="horz">
                    <a:lnL>
                      <a:noFill/>
                    </a:lnL>
                    <a:lnR>
                      <a:noFill/>
                    </a:lnR>
                    <a:lnT>
                      <a:noFill/>
                    </a:lnT>
                    <a:lnB>
                      <a:noFill/>
                    </a:lnB>
                    <a:noFill/>
                  </a:tcPr>
                </a:tc>
                <a:tc hMerge="1">
                  <a:txBody>
                    <a:bodyPr/>
                    <a:p>
                      <a:endParaRPr sz="2800"/>
                    </a:p>
                  </a:txBody>
                </a:tc>
                <a:tc hMerge="1">
                  <a:txBody>
                    <a:bodyPr/>
                    <a:p>
                      <a:endParaRPr sz="2800"/>
                    </a:p>
                  </a:txBody>
                </a:tc>
                <a:tc hMerge="1">
                  <a:txBody>
                    <a:bodyPr/>
                    <a:p>
                      <a:endParaRPr sz="2800"/>
                    </a:p>
                  </a:txBody>
                </a:tc>
              </a:tr>
            </a:tbl>
          </a:graphicData>
        </a:graphic>
      </p:graphicFrame>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showMasterSp="1">
  <p:cSld>
    <p:spTree>
      <p:nvGrpSpPr>
        <p:cNvPr id="111" name=""/>
        <p:cNvGrpSpPr/>
        <p:nvPr/>
      </p:nvGrpSpPr>
      <p:grpSpPr>
        <a:xfrm rot="0">
          <a:off x="0" y="0"/>
          <a:ext cx="0" cy="0"/>
          <a:chOff x="0" y="0"/>
          <a:chExt cx="0" cy="0"/>
        </a:xfrm>
      </p:grpSpPr>
      <p:sp>
        <p:nvSpPr>
          <p:cNvPr id="104865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TESTS</a:t>
            </a:r>
          </a:p>
        </p:txBody>
      </p:sp>
      <p:sp>
        <p:nvSpPr>
          <p:cNvPr id="1048651" name=""/>
          <p:cNvSpPr/>
          <p:nvPr>
            <p:ph sz="half" idx="1"/>
          </p:nvPr>
        </p:nvSpPr>
        <p:spPr>
          <a:xfrm rot="0">
            <a:off x="457200" y="1600200"/>
            <a:ext cx="4038600" cy="4525962"/>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eaLnBrk="1" hangingPunct="1" latinLnBrk="1" lvl="0">
              <a:buFont typeface="Wingdings" pitchFamily="2" charset="2"/>
              <a:buNone/>
            </a:pPr>
            <a:r>
              <a:rPr altLang="en-US" lang="en-GB"/>
              <a:t>SUBJECTIVE TESTS</a:t>
            </a:r>
          </a:p>
          <a:p>
            <a:pPr eaLnBrk="1" hangingPunct="1" latinLnBrk="1" lvl="0">
              <a:buNone/>
            </a:pPr>
            <a:r>
              <a:rPr altLang="en-US" lang="en-GB"/>
              <a:t>Pure Tone Audiometry</a:t>
            </a:r>
          </a:p>
          <a:p>
            <a:pPr eaLnBrk="1" hangingPunct="1" latinLnBrk="1" lvl="0">
              <a:buNone/>
            </a:pPr>
            <a:r>
              <a:rPr altLang="en-US" lang="en-GB"/>
              <a:t>Speech audiometry</a:t>
            </a:r>
          </a:p>
          <a:p>
            <a:pPr eaLnBrk="1" hangingPunct="1" latinLnBrk="1" lvl="0">
              <a:buNone/>
            </a:pPr>
            <a:r>
              <a:rPr altLang="en-US" lang="en-GB"/>
              <a:t>Tuning Fork Tests</a:t>
            </a:r>
          </a:p>
          <a:p>
            <a:pPr eaLnBrk="1" hangingPunct="1" latinLnBrk="1" lvl="0">
              <a:buNone/>
            </a:pPr>
            <a:r>
              <a:rPr altLang="en-US" lang="en-GB"/>
              <a:t>Special tests</a:t>
            </a:r>
          </a:p>
          <a:p>
            <a:pPr eaLnBrk="1" hangingPunct="1" latinLnBrk="1" lvl="0">
              <a:buNone/>
            </a:pPr>
            <a:r>
              <a:rPr altLang="en-US" sz="2400" i="1" lang="en-GB"/>
              <a:t>SISI</a:t>
            </a:r>
          </a:p>
          <a:p>
            <a:pPr eaLnBrk="1" hangingPunct="1" latinLnBrk="1" lvl="0">
              <a:buNone/>
            </a:pPr>
            <a:r>
              <a:rPr altLang="en-US" sz="2400" i="1" lang="en-GB"/>
              <a:t>ABLB</a:t>
            </a:r>
            <a:r>
              <a:rPr altLang="en-US" sz="2400" lang="en-GB"/>
              <a:t>( alternate binaural loudness test)</a:t>
            </a:r>
          </a:p>
          <a:p>
            <a:pPr eaLnBrk="1" hangingPunct="1" latinLnBrk="1" lvl="0">
              <a:buNone/>
            </a:pPr>
            <a:r>
              <a:rPr altLang="en-US" sz="2400" i="1" lang="en-GB"/>
              <a:t>Tone decay</a:t>
            </a:r>
          </a:p>
          <a:p>
            <a:pPr eaLnBrk="1" hangingPunct="1" latinLnBrk="1" lvl="0">
              <a:buNone/>
            </a:pPr>
            <a:endParaRPr altLang="en-US" lang="en-GB"/>
          </a:p>
        </p:txBody>
      </p:sp>
      <p:sp>
        <p:nvSpPr>
          <p:cNvPr id="1048652" name=""/>
          <p:cNvSpPr/>
          <p:nvPr>
            <p:ph sz="half" idx="2"/>
          </p:nvPr>
        </p:nvSpPr>
        <p:spPr>
          <a:xfrm rot="0">
            <a:off x="4648200" y="1600200"/>
            <a:ext cx="4038600" cy="4525962"/>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eaLnBrk="1" hangingPunct="1" latinLnBrk="1" lvl="0">
              <a:buFont typeface="Wingdings" pitchFamily="2" charset="2"/>
              <a:buNone/>
            </a:pPr>
            <a:r>
              <a:rPr altLang="en-US" lang="en-GB"/>
              <a:t>OBJECTIVE TESTS</a:t>
            </a:r>
          </a:p>
          <a:p>
            <a:pPr eaLnBrk="1" hangingPunct="1" latinLnBrk="1" lvl="0">
              <a:buNone/>
            </a:pPr>
            <a:r>
              <a:rPr altLang="en-US" lang="en-GB"/>
              <a:t>Tympanometry</a:t>
            </a:r>
          </a:p>
          <a:p>
            <a:pPr eaLnBrk="1" hangingPunct="1" latinLnBrk="1" lvl="0">
              <a:buNone/>
            </a:pPr>
            <a:r>
              <a:rPr altLang="en-US" lang="en-GB"/>
              <a:t>Stapedius reflex test</a:t>
            </a:r>
          </a:p>
          <a:p>
            <a:pPr eaLnBrk="1" hangingPunct="1" latinLnBrk="1" lvl="0">
              <a:buNone/>
            </a:pPr>
            <a:r>
              <a:rPr altLang="en-US" lang="en-GB"/>
              <a:t>OAES</a:t>
            </a:r>
          </a:p>
          <a:p>
            <a:pPr eaLnBrk="1" hangingPunct="1" latinLnBrk="1" lvl="0">
              <a:buNone/>
            </a:pPr>
            <a:r>
              <a:rPr altLang="en-US" lang="en-GB"/>
              <a:t>BERA</a:t>
            </a:r>
          </a:p>
          <a:p>
            <a:pPr eaLnBrk="1" hangingPunct="1" latinLnBrk="1" lvl="0">
              <a:buFont typeface="Wingdings" pitchFamily="2" charset="2"/>
              <a:buChar char="ü"/>
            </a:pPr>
            <a:endParaRPr altLang="en-US" lang="en-GB"/>
          </a:p>
          <a:p>
            <a:pPr eaLnBrk="1" hangingPunct="1" latinLnBrk="1" lvl="0">
              <a:buNone/>
            </a:pPr>
            <a:endParaRPr altLang="en-US" lang="en-GB"/>
          </a:p>
          <a:p>
            <a:pPr eaLnBrk="1" hangingPunct="1" latinLnBrk="1" lvl="0">
              <a:buFont typeface="Wingdings" pitchFamily="2" charset="2"/>
              <a:buNone/>
            </a:pPr>
            <a:endParaRPr altLang="en-US" lang="en-GB"/>
          </a:p>
          <a:p>
            <a:pPr eaLnBrk="1" hangingPunct="1" latinLnBrk="1" lvl="0"/>
            <a:endParaRPr altLang="en-US" lang="en-GB"/>
          </a:p>
        </p:txBody>
      </p:sp>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showMasterSp="1">
  <p:cSld>
    <p:spTree>
      <p:nvGrpSpPr>
        <p:cNvPr id="113" name=""/>
        <p:cNvGrpSpPr/>
        <p:nvPr/>
      </p:nvGrpSpPr>
      <p:grpSpPr>
        <a:xfrm rot="0">
          <a:off x="0" y="0"/>
          <a:ext cx="0" cy="0"/>
          <a:chOff x="0" y="0"/>
          <a:chExt cx="0" cy="0"/>
        </a:xfrm>
      </p:grpSpPr>
      <p:sp>
        <p:nvSpPr>
          <p:cNvPr id="104865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a:t>PEDIATRIC AUDIOLOGICAL TESTS</a:t>
            </a:r>
          </a:p>
        </p:txBody>
      </p:sp>
      <p:sp>
        <p:nvSpPr>
          <p:cNvPr id="1048657" name=""/>
          <p:cNvSpPr/>
          <p:nvPr>
            <p:ph sz="half" idx="1"/>
          </p:nvPr>
        </p:nvSpPr>
        <p:spPr>
          <a:xfrm rot="0">
            <a:off x="457200" y="1600200"/>
            <a:ext cx="4038600" cy="4525962"/>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eaLnBrk="1" hangingPunct="1" latinLnBrk="1" lvl="0">
              <a:buNone/>
            </a:pPr>
            <a:r>
              <a:rPr altLang="en-US" lang="en-GB"/>
              <a:t>SUBJECTIVE</a:t>
            </a:r>
          </a:p>
          <a:p>
            <a:pPr eaLnBrk="1" hangingPunct="1" latinLnBrk="1" lvl="0"/>
            <a:r>
              <a:rPr altLang="en-US" lang="en-GB"/>
              <a:t>BOA</a:t>
            </a:r>
          </a:p>
          <a:p>
            <a:pPr eaLnBrk="1" hangingPunct="1" latinLnBrk="1" lvl="0"/>
            <a:r>
              <a:rPr altLang="en-US" lang="en-GB"/>
              <a:t>Distraction test</a:t>
            </a:r>
          </a:p>
          <a:p>
            <a:pPr eaLnBrk="1" hangingPunct="1" latinLnBrk="1" lvl="0"/>
            <a:r>
              <a:rPr altLang="en-US" lang="en-GB"/>
              <a:t>Visual reinforcement audiometry </a:t>
            </a:r>
          </a:p>
          <a:p>
            <a:pPr eaLnBrk="1" hangingPunct="1" latinLnBrk="1" lvl="0"/>
            <a:r>
              <a:rPr altLang="en-US" lang="en-GB"/>
              <a:t>Conditioned play audiometry</a:t>
            </a:r>
          </a:p>
          <a:p>
            <a:pPr eaLnBrk="1" hangingPunct="1" latinLnBrk="1" lvl="0"/>
            <a:r>
              <a:rPr altLang="en-US" lang="en-GB"/>
              <a:t>Speech tests</a:t>
            </a:r>
          </a:p>
        </p:txBody>
      </p:sp>
      <p:sp>
        <p:nvSpPr>
          <p:cNvPr id="1048658" name=""/>
          <p:cNvSpPr/>
          <p:nvPr>
            <p:ph sz="half" idx="2"/>
          </p:nvPr>
        </p:nvSpPr>
        <p:spPr>
          <a:xfrm rot="0">
            <a:off x="4648200" y="1600200"/>
            <a:ext cx="4038600" cy="4525962"/>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eaLnBrk="1" hangingPunct="1" latinLnBrk="1" lvl="0">
              <a:buNone/>
            </a:pPr>
            <a:r>
              <a:rPr altLang="en-US" lang="en-GB"/>
              <a:t>OBJECTIVE</a:t>
            </a:r>
          </a:p>
          <a:p>
            <a:pPr eaLnBrk="1" hangingPunct="1" latinLnBrk="1" lvl="0"/>
            <a:r>
              <a:rPr altLang="en-US" lang="en-GB"/>
              <a:t>ABR</a:t>
            </a:r>
          </a:p>
          <a:p>
            <a:pPr eaLnBrk="1" hangingPunct="1" latinLnBrk="1" lvl="0"/>
            <a:r>
              <a:rPr altLang="en-US" lang="en-GB"/>
              <a:t>OAES</a:t>
            </a:r>
          </a:p>
          <a:p>
            <a:pPr eaLnBrk="1" hangingPunct="1" latinLnBrk="1" lvl="0"/>
            <a:r>
              <a:rPr altLang="en-US" lang="en-GB"/>
              <a:t>TYMPANOMETRY</a:t>
            </a:r>
          </a:p>
          <a:p>
            <a:pPr eaLnBrk="1" hangingPunct="1" latinLnBrk="1" lvl="0"/>
            <a:r>
              <a:rPr altLang="en-US" lang="en-GB"/>
              <a:t>ACOUSTIC REFLEXES</a:t>
            </a:r>
          </a:p>
          <a:p>
            <a:pPr eaLnBrk="1" hangingPunct="1" latinLnBrk="1" lvl="0"/>
            <a:endParaRPr altLang="en-US" lang="en-GB"/>
          </a:p>
        </p:txBody>
      </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showMasterSp="1">
  <p:cSld>
    <p:spTree>
      <p:nvGrpSpPr>
        <p:cNvPr id="114" name=""/>
        <p:cNvGrpSpPr/>
        <p:nvPr/>
      </p:nvGrpSpPr>
      <p:grpSpPr>
        <a:xfrm rot="0">
          <a:off x="0" y="0"/>
          <a:ext cx="0" cy="0"/>
          <a:chOff x="0" y="0"/>
          <a:chExt cx="0" cy="0"/>
        </a:xfrm>
      </p:grpSpPr>
      <p:sp>
        <p:nvSpPr>
          <p:cNvPr id="104865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a:t>Tuning fork tests</a:t>
            </a:r>
          </a:p>
        </p:txBody>
      </p:sp>
      <p:sp>
        <p:nvSpPr>
          <p:cNvPr id="1048660"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sz="2400" lang="en-US">
                <a:solidFill>
                  <a:srgbClr val="000000"/>
                </a:solidFill>
              </a:rPr>
              <a:t>Used to differentiate between conductive and sensorineural hearing loss.</a:t>
            </a:r>
          </a:p>
          <a:p>
            <a:pPr eaLnBrk="1" hangingPunct="1" latinLnBrk="1" lvl="0"/>
            <a:r>
              <a:rPr altLang="en-US" sz="2400" lang="en-US">
                <a:solidFill>
                  <a:srgbClr val="000000"/>
                </a:solidFill>
              </a:rPr>
              <a:t>Test is performed with different types of frequency like 128,256,512, 1024,2048 Hz. </a:t>
            </a:r>
          </a:p>
          <a:p>
            <a:pPr eaLnBrk="1" hangingPunct="1" latinLnBrk="1" lvl="0"/>
            <a:r>
              <a:rPr altLang="en-US" sz="2400" lang="en-US">
                <a:solidFill>
                  <a:srgbClr val="000000"/>
                </a:solidFill>
              </a:rPr>
              <a:t>Routine practices 256Hz,512 Hz  are used(10).</a:t>
            </a:r>
          </a:p>
          <a:p>
            <a:pPr eaLnBrk="1" hangingPunct="1" latinLnBrk="1" lvl="0"/>
            <a:r>
              <a:rPr altLang="en-US" sz="2400" lang="en-US">
                <a:solidFill>
                  <a:srgbClr val="000000"/>
                </a:solidFill>
              </a:rPr>
              <a:t>Larger forks vibrate at slower frequency.</a:t>
            </a:r>
          </a:p>
          <a:p>
            <a:pPr eaLnBrk="1" hangingPunct="1" latinLnBrk="1" lvl="0"/>
            <a:r>
              <a:rPr altLang="en-US" sz="2400" lang="en-US">
                <a:solidFill>
                  <a:srgbClr val="000000"/>
                </a:solidFill>
              </a:rPr>
              <a:t>Tuning fork is activated by striking against examiner's elbow, heel of hand and placed 2cm away from EAC for Air conduction and on mastoid for Bone conduction</a:t>
            </a:r>
          </a:p>
          <a:p>
            <a:pPr eaLnBrk="1" hangingPunct="1" latinLnBrk="1" lvl="0"/>
            <a:endParaRPr altLang="en-US" sz="2400" lang="en-US">
              <a:solidFill>
                <a:srgbClr val="000000"/>
              </a:solidFill>
            </a:endParaRPr>
          </a:p>
          <a:p>
            <a:pPr eaLnBrk="1" hangingPunct="1" latinLnBrk="1" lvl="0"/>
            <a:r>
              <a:rPr altLang="en-US" sz="1200" lang="en-US"/>
              <a:t>10.Allen GW, Fernandez C. The mechanism of bone conduction. </a:t>
            </a:r>
            <a:r>
              <a:rPr altLang="en-US" sz="1200" i="1" lang="en-US"/>
              <a:t>Ann Otol Rhinol Laryngol</a:t>
            </a:r>
            <a:r>
              <a:rPr altLang="en-US" sz="1200" lang="en-US"/>
              <a:t>. 1960;69:5-28</a:t>
            </a:r>
            <a:r>
              <a:rPr altLang="en-US" sz="2400" lang="en-GB"/>
              <a:t>.</a:t>
            </a:r>
          </a:p>
          <a:p>
            <a:pPr eaLnBrk="1" hangingPunct="1" latinLnBrk="1" lvl="0"/>
            <a:endParaRPr altLang="en-US" sz="2400" lang="en-GB"/>
          </a:p>
        </p:txBody>
      </p:sp>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showMasterSp="1">
  <p:cSld>
    <p:spTree>
      <p:nvGrpSpPr>
        <p:cNvPr id="117" name=""/>
        <p:cNvGrpSpPr/>
        <p:nvPr/>
      </p:nvGrpSpPr>
      <p:grpSpPr>
        <a:xfrm rot="0">
          <a:off x="0" y="0"/>
          <a:ext cx="0" cy="0"/>
          <a:chOff x="0" y="0"/>
          <a:chExt cx="0" cy="0"/>
        </a:xfrm>
      </p:grpSpPr>
      <p:sp>
        <p:nvSpPr>
          <p:cNvPr id="1048664" name=""/>
          <p:cNvSpPr txBox="1"/>
          <p:nvPr/>
        </p:nvSpPr>
        <p:spPr>
          <a:xfrm rot="0">
            <a:off x="7808912" y="223837"/>
            <a:ext cx="185737" cy="368300"/>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eaLnBrk="1" hangingPunct="1" latinLnBrk="1" lvl="0"/>
            <a:endParaRPr altLang="en-US" lang="en-US"/>
          </a:p>
        </p:txBody>
      </p:sp>
      <p:sp>
        <p:nvSpPr>
          <p:cNvPr id="1048665" name=""/>
          <p:cNvSpPr/>
          <p:nvPr>
            <p:ph type="title" sz="full" idx="0"/>
          </p:nvPr>
        </p:nvSpPr>
        <p:spPr>
          <a:xfrm rot="0">
            <a:off x="1792287" y="4800600"/>
            <a:ext cx="5486400" cy="566737"/>
          </a:xfrm>
          <a:prstGeom prst="rect"/>
          <a:noFill/>
          <a:ln>
            <a:noFill/>
          </a:ln>
        </p:spPr>
        <p:txBody>
          <a:bodyPr anchor="b"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algn="l" lvl="0"/>
            <a:endParaRPr altLang="en-US" b="1" sz="2000" lang="en-GB"/>
          </a:p>
        </p:txBody>
      </p:sp>
      <p:pic>
        <p:nvPicPr>
          <p:cNvPr id="2097155" name="" descr="Untitled copy.jpg"/>
          <p:cNvPicPr>
            <a:picLocks/>
          </p:cNvPicPr>
          <p:nvPr>
            <p:ph type="pic" sz="full" idx="1"/>
          </p:nvPr>
        </p:nvPicPr>
        <p:blipFill>
          <a:blip xmlns:r="http://schemas.openxmlformats.org/officeDocument/2006/relationships" r:embed="rId1"/>
          <a:srcRect l="3134" t="0" r="3134" b="0"/>
          <a:stretch>
            <a:fillRect/>
          </a:stretch>
        </p:blipFill>
        <p:spPr>
          <a:xfrm rot="0">
            <a:off x="1792287" y="612775"/>
            <a:ext cx="5486400" cy="4114800"/>
          </a:xfrm>
          <a:prstGeom prst="rect"/>
          <a:noFill/>
          <a:ln>
            <a:noFill/>
          </a:ln>
        </p:spPr>
      </p:pic>
      <p:sp>
        <p:nvSpPr>
          <p:cNvPr id="1048666" name=""/>
          <p:cNvSpPr/>
          <p:nvPr>
            <p:ph type="body" sz="half" idx="2"/>
          </p:nvPr>
        </p:nvSpPr>
        <p:spPr>
          <a:xfrm rot="0">
            <a:off x="1792287" y="5367337"/>
            <a:ext cx="5486400" cy="804862"/>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indent="0" lvl="0" marL="0">
              <a:buNone/>
            </a:pPr>
            <a:r>
              <a:rPr altLang="en-US" sz="1400" lang="en-GB"/>
              <a:t>https://quizlet.com</a:t>
            </a:r>
          </a:p>
        </p:txBody>
      </p:sp>
    </p:spTree>
  </p:cSld>
  <p:clrMapOvr>
    <a:masterClrMapping/>
  </p:clrMapOvr>
  <p:transition spd="med" advClick="1">
    <p:fade/>
  </p:transition>
  <p:timing/>
</p:sld>
</file>

<file path=ppt/slides/slide16.xml><?xml version="1.0" encoding="utf-8"?>
<p:sld xmlns:a="http://schemas.openxmlformats.org/drawingml/2006/main" xmlns:r="http://schemas.openxmlformats.org/officeDocument/2006/relationships" xmlns:p="http://schemas.openxmlformats.org/presentationml/2006/main" showMasterSp="1">
  <p:cSld>
    <p:spTree>
      <p:nvGrpSpPr>
        <p:cNvPr id="119" name=""/>
        <p:cNvGrpSpPr/>
        <p:nvPr/>
      </p:nvGrpSpPr>
      <p:grpSpPr>
        <a:xfrm rot="0">
          <a:off x="0" y="0"/>
          <a:ext cx="0" cy="0"/>
          <a:chOff x="0" y="0"/>
          <a:chExt cx="0" cy="0"/>
        </a:xfrm>
      </p:grpSpPr>
      <p:sp>
        <p:nvSpPr>
          <p:cNvPr id="104867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US"/>
              <a:t>Principle of Tuning Fork Tests</a:t>
            </a:r>
          </a:p>
        </p:txBody>
      </p:sp>
      <p:sp>
        <p:nvSpPr>
          <p:cNvPr id="1048671" name=""/>
          <p:cNvSpPr/>
          <p:nvPr>
            <p:ph sz="full" idx="1"/>
          </p:nvPr>
        </p:nvSpPr>
        <p:spPr>
          <a:xfrm rot="0">
            <a:off x="457200" y="2028825"/>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lang="en-US">
                <a:solidFill>
                  <a:srgbClr val="000000"/>
                </a:solidFill>
              </a:rPr>
              <a:t>Conductive Hearing loss (CHL)</a:t>
            </a:r>
          </a:p>
          <a:p>
            <a:pPr eaLnBrk="1" hangingPunct="1" latinLnBrk="1" lvl="1"/>
            <a:r>
              <a:rPr altLang="en-US" sz="2200" lang="en-US">
                <a:solidFill>
                  <a:srgbClr val="000000"/>
                </a:solidFill>
              </a:rPr>
              <a:t>Sounds delivered to the ear via AC will be </a:t>
            </a:r>
            <a:r>
              <a:rPr altLang="en-US" sz="2200" lang="en-US">
                <a:solidFill>
                  <a:srgbClr val="000000"/>
                </a:solidFill>
              </a:rPr>
              <a:t>decreased </a:t>
            </a:r>
          </a:p>
          <a:p>
            <a:pPr eaLnBrk="1" hangingPunct="1" latinLnBrk="1" lvl="1"/>
            <a:r>
              <a:rPr altLang="en-US" sz="2200" lang="en-US">
                <a:solidFill>
                  <a:srgbClr val="000000"/>
                </a:solidFill>
              </a:rPr>
              <a:t>If the sound is delivered to the ear via BC, bypassing the OE &amp; ME, then the sound will be heard normally assuming there is no </a:t>
            </a:r>
            <a:r>
              <a:rPr altLang="en-US" sz="2200" lang="en-US">
                <a:solidFill>
                  <a:srgbClr val="000000"/>
                </a:solidFill>
              </a:rPr>
              <a:t>disorder.</a:t>
            </a:r>
          </a:p>
          <a:p>
            <a:pPr eaLnBrk="1" hangingPunct="1" latinLnBrk="1" lvl="1">
              <a:buNone/>
            </a:pPr>
            <a:endParaRPr altLang="en-US" sz="2000" lang="en-US">
              <a:solidFill>
                <a:srgbClr val="000000"/>
              </a:solidFill>
            </a:endParaRPr>
          </a:p>
          <a:p>
            <a:pPr eaLnBrk="1" hangingPunct="1" latinLnBrk="1" lvl="0"/>
            <a:r>
              <a:rPr altLang="en-US" lang="en-US">
                <a:solidFill>
                  <a:srgbClr val="000000"/>
                </a:solidFill>
              </a:rPr>
              <a:t>Sensory Hearing Loss (SNHL)</a:t>
            </a:r>
          </a:p>
          <a:p>
            <a:pPr eaLnBrk="1" hangingPunct="1" latinLnBrk="1" lvl="1"/>
            <a:r>
              <a:rPr altLang="en-US" sz="2200" lang="en-US">
                <a:solidFill>
                  <a:srgbClr val="000000"/>
                </a:solidFill>
              </a:rPr>
              <a:t>Sounds delivered to the ear via BC will be </a:t>
            </a:r>
            <a:r>
              <a:rPr altLang="en-US" sz="2200" lang="en-US">
                <a:solidFill>
                  <a:srgbClr val="000000"/>
                </a:solidFill>
              </a:rPr>
              <a:t>deceased.</a:t>
            </a:r>
          </a:p>
          <a:p>
            <a:pPr eaLnBrk="1" hangingPunct="1" latinLnBrk="1" lvl="1"/>
            <a:endParaRPr altLang="en-US" sz="2200" lang="en-US">
              <a:solidFill>
                <a:srgbClr val="000000"/>
              </a:solidFill>
            </a:endParaRPr>
          </a:p>
        </p:txBody>
      </p:sp>
    </p:spTree>
  </p:cSld>
  <p:clrMapOvr>
    <a:masterClrMapping/>
  </p:clrMapOvr>
  <p:transition spd="med" advClick="1">
    <p:fade/>
  </p:transition>
  <p:timing/>
</p:sld>
</file>

<file path=ppt/slides/slide17.xml><?xml version="1.0" encoding="utf-8"?>
<p:sld xmlns:a="http://schemas.openxmlformats.org/drawingml/2006/main" xmlns:r="http://schemas.openxmlformats.org/officeDocument/2006/relationships" xmlns:p="http://schemas.openxmlformats.org/presentationml/2006/main" showMasterSp="1">
  <p:cSld>
    <p:spTree>
      <p:nvGrpSpPr>
        <p:cNvPr id="120" name=""/>
        <p:cNvGrpSpPr/>
        <p:nvPr/>
      </p:nvGrpSpPr>
      <p:grpSpPr>
        <a:xfrm rot="0">
          <a:off x="0" y="0"/>
          <a:ext cx="0" cy="0"/>
          <a:chOff x="0" y="0"/>
          <a:chExt cx="0" cy="0"/>
        </a:xfrm>
      </p:grpSpPr>
      <p:sp>
        <p:nvSpPr>
          <p:cNvPr id="104867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US">
                <a:solidFill>
                  <a:srgbClr val="262626"/>
                </a:solidFill>
              </a:rPr>
              <a:t>TYPES</a:t>
            </a:r>
          </a:p>
        </p:txBody>
      </p:sp>
      <p:sp>
        <p:nvSpPr>
          <p:cNvPr id="1048673" name=""/>
          <p:cNvSpPr/>
          <p:nvPr>
            <p:ph sz="full" idx="1"/>
          </p:nvPr>
        </p:nvSpPr>
        <p:spPr>
          <a:xfrm rot="0">
            <a:off x="457200" y="2028825"/>
            <a:ext cx="8229600" cy="4525962"/>
          </a:xfrm>
          <a:prstGeom prst="rect"/>
          <a:solidFill>
            <a:schemeClr val="lt1">
              <a:alpha val="100000"/>
            </a:schemeClr>
          </a:solid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indent="0" latinLnBrk="1" lvl="0" marL="0">
              <a:buClr>
                <a:srgbClr val="CC0000"/>
              </a:buClr>
              <a:buNone/>
            </a:pPr>
            <a:endParaRPr altLang="en-US" lang="en-US">
              <a:solidFill>
                <a:srgbClr val="000000"/>
              </a:solidFill>
            </a:endParaRPr>
          </a:p>
          <a:p>
            <a:pPr eaLnBrk="1" hangingPunct="1" indent="0" latinLnBrk="1" lvl="0" marL="0">
              <a:buClr>
                <a:srgbClr val="CC0000"/>
              </a:buClr>
              <a:buNone/>
            </a:pPr>
            <a:r>
              <a:rPr altLang="en-US" lang="en-US">
                <a:solidFill>
                  <a:srgbClr val="000000"/>
                </a:solidFill>
              </a:rPr>
              <a:t>Rinne Test</a:t>
            </a:r>
          </a:p>
          <a:p>
            <a:pPr eaLnBrk="1" hangingPunct="1" indent="0" latinLnBrk="1" lvl="0" marL="0">
              <a:buClr>
                <a:srgbClr val="CC0000"/>
              </a:buClr>
              <a:buNone/>
            </a:pPr>
            <a:r>
              <a:rPr altLang="en-US" lang="en-US">
                <a:solidFill>
                  <a:srgbClr val="000000"/>
                </a:solidFill>
              </a:rPr>
              <a:t>Weber </a:t>
            </a:r>
            <a:r>
              <a:rPr altLang="en-US" lang="en-US">
                <a:solidFill>
                  <a:srgbClr val="000000"/>
                </a:solidFill>
              </a:rPr>
              <a:t>Test</a:t>
            </a:r>
          </a:p>
          <a:p>
            <a:pPr eaLnBrk="1" hangingPunct="1" indent="0" latinLnBrk="1" lvl="0" marL="0">
              <a:buClr>
                <a:srgbClr val="CC0000"/>
              </a:buClr>
              <a:buNone/>
            </a:pPr>
            <a:r>
              <a:rPr altLang="en-US" lang="en-US">
                <a:solidFill>
                  <a:srgbClr val="000000"/>
                </a:solidFill>
              </a:rPr>
              <a:t>ABC </a:t>
            </a:r>
            <a:r>
              <a:rPr altLang="en-US" lang="en-US">
                <a:solidFill>
                  <a:srgbClr val="000000"/>
                </a:solidFill>
              </a:rPr>
              <a:t>test-BC on occlusion with patient &amp;examiner</a:t>
            </a:r>
          </a:p>
          <a:p>
            <a:pPr eaLnBrk="1" hangingPunct="1" indent="0" latinLnBrk="1" lvl="0" marL="0">
              <a:buClr>
                <a:srgbClr val="CC0000"/>
              </a:buClr>
              <a:buNone/>
            </a:pPr>
            <a:r>
              <a:rPr altLang="en-US" lang="en-US">
                <a:solidFill>
                  <a:srgbClr val="000000"/>
                </a:solidFill>
              </a:rPr>
              <a:t>Schwabach </a:t>
            </a:r>
            <a:r>
              <a:rPr altLang="en-US" lang="en-US">
                <a:solidFill>
                  <a:srgbClr val="000000"/>
                </a:solidFill>
              </a:rPr>
              <a:t>Test-BC of patient and examiner</a:t>
            </a:r>
          </a:p>
          <a:p>
            <a:pPr eaLnBrk="1" hangingPunct="1" indent="0" latinLnBrk="1" lvl="0" marL="0">
              <a:buClr>
                <a:srgbClr val="CC0000"/>
              </a:buClr>
              <a:buNone/>
            </a:pPr>
            <a:r>
              <a:rPr altLang="en-US" lang="en-US">
                <a:solidFill>
                  <a:srgbClr val="000000"/>
                </a:solidFill>
              </a:rPr>
              <a:t>Gelle’s Test-BC on manometric pressure</a:t>
            </a:r>
          </a:p>
          <a:p>
            <a:pPr eaLnBrk="1" hangingPunct="1" indent="0" latinLnBrk="1" lvl="0" marL="0">
              <a:buClr>
                <a:srgbClr val="CC0000"/>
              </a:buClr>
              <a:buNone/>
            </a:pPr>
            <a:r>
              <a:rPr altLang="en-US" lang="en-US">
                <a:solidFill>
                  <a:srgbClr val="000000"/>
                </a:solidFill>
              </a:rPr>
              <a:t>Bing Test-BC with and without ear occlusion</a:t>
            </a:r>
          </a:p>
          <a:p>
            <a:pPr eaLnBrk="1" hangingPunct="1" indent="0" latinLnBrk="1" lvl="0" marL="0">
              <a:buNone/>
            </a:pPr>
            <a:endParaRPr altLang="en-US" lang="en-US">
              <a:solidFill>
                <a:srgbClr val="000000"/>
              </a:solidFill>
            </a:endParaRPr>
          </a:p>
        </p:txBody>
      </p:sp>
    </p:spTree>
  </p:cSld>
  <p:clrMapOvr>
    <a:masterClrMapping/>
  </p:clrMapOvr>
  <p:transition spd="med" advClick="1">
    <p:fade/>
  </p:transition>
  <p:timing/>
</p:sld>
</file>

<file path=ppt/slides/slide18.xml><?xml version="1.0" encoding="utf-8"?>
<p:sld xmlns:a="http://schemas.openxmlformats.org/drawingml/2006/main" xmlns:r="http://schemas.openxmlformats.org/officeDocument/2006/relationships" xmlns:p="http://schemas.openxmlformats.org/presentationml/2006/main" showMasterSp="1">
  <p:cSld>
    <p:spTree>
      <p:nvGrpSpPr>
        <p:cNvPr id="121" name=""/>
        <p:cNvGrpSpPr/>
        <p:nvPr/>
      </p:nvGrpSpPr>
      <p:grpSpPr>
        <a:xfrm rot="0">
          <a:off x="0" y="0"/>
          <a:ext cx="0" cy="0"/>
          <a:chOff x="0" y="0"/>
          <a:chExt cx="0" cy="0"/>
        </a:xfrm>
      </p:grpSpPr>
      <p:sp>
        <p:nvSpPr>
          <p:cNvPr id="104867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b="1" i="1" lang="en-GB"/>
              <a:t>Rinne test,</a:t>
            </a:r>
          </a:p>
        </p:txBody>
      </p:sp>
      <p:sp>
        <p:nvSpPr>
          <p:cNvPr id="1048675"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lang="en-GB"/>
              <a:t>To identify a conductive defect</a:t>
            </a:r>
          </a:p>
          <a:p>
            <a:pPr eaLnBrk="1" hangingPunct="1" latinLnBrk="1" lvl="0"/>
            <a:r>
              <a:rPr altLang="en-US" sz="2800" i="1" lang="en-GB"/>
              <a:t>512 Hz are usually preferred, there is evidence that 256 Hz forks are more accurate</a:t>
            </a:r>
          </a:p>
          <a:p>
            <a:pPr eaLnBrk="1" hangingPunct="1" latinLnBrk="1" lvl="0"/>
            <a:r>
              <a:rPr altLang="en-US" sz="2800" lang="en-GB"/>
              <a:t>The sound level produced by light forks decays rapidly which is a disadvantage(</a:t>
            </a:r>
            <a:r>
              <a:rPr altLang="en-US" sz="2000" lang="en-GB"/>
              <a:t>10 dB HL every 10 seconds</a:t>
            </a:r>
            <a:r>
              <a:rPr altLang="en-US" sz="2800" lang="en-GB"/>
              <a:t>)</a:t>
            </a:r>
          </a:p>
          <a:p>
            <a:pPr eaLnBrk="1" hangingPunct="1" latinLnBrk="1" lvl="0"/>
            <a:r>
              <a:rPr altLang="en-US" sz="1800" lang="en-GB"/>
              <a:t>A patient with a profound </a:t>
            </a:r>
            <a:r>
              <a:rPr altLang="en-US" b="1" sz="1800" lang="en-GB"/>
              <a:t>sensorineural deafness </a:t>
            </a:r>
            <a:r>
              <a:rPr altLang="en-US" sz="1800" lang="en-GB"/>
              <a:t>may have a </a:t>
            </a:r>
            <a:r>
              <a:rPr altLang="en-US" b="1" sz="1800" lang="en-GB"/>
              <a:t>false Rinne’s negative</a:t>
            </a:r>
            <a:r>
              <a:rPr altLang="en-US" sz="1800" i="1" lang="en-GB"/>
              <a:t>The way to distinguish between a true and a false Rinne negative test is to perform Weber’s test</a:t>
            </a:r>
            <a:r>
              <a:rPr altLang="en-US" sz="2800" lang="en-GB"/>
              <a:t>. </a:t>
            </a:r>
          </a:p>
        </p:txBody>
      </p:sp>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showMasterSp="1">
  <p:cSld>
    <p:spTree>
      <p:nvGrpSpPr>
        <p:cNvPr id="124" name=""/>
        <p:cNvGrpSpPr/>
        <p:nvPr/>
      </p:nvGrpSpPr>
      <p:grpSpPr>
        <a:xfrm rot="0">
          <a:off x="0" y="0"/>
          <a:ext cx="0" cy="0"/>
          <a:chOff x="0" y="0"/>
          <a:chExt cx="0" cy="0"/>
        </a:xfrm>
      </p:grpSpPr>
      <p:sp>
        <p:nvSpPr>
          <p:cNvPr id="104867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a:t>method</a:t>
            </a:r>
          </a:p>
        </p:txBody>
      </p:sp>
      <p:sp>
        <p:nvSpPr>
          <p:cNvPr id="1048680"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buNone/>
            </a:pPr>
            <a:endParaRPr altLang="en-US" b="1" i="1" lang="en-GB"/>
          </a:p>
          <a:p>
            <a:pPr eaLnBrk="1" hangingPunct="1" latinLnBrk="1" lvl="0"/>
            <a:r>
              <a:rPr altLang="en-US" lang="en-GB"/>
              <a:t> </a:t>
            </a:r>
            <a:r>
              <a:rPr altLang="en-US" sz="2800" i="1" lang="en-GB"/>
              <a:t>compare  relative loudness of the air and bone conduction.</a:t>
            </a:r>
          </a:p>
          <a:p>
            <a:pPr eaLnBrk="1" hangingPunct="1" latinLnBrk="1" lvl="0"/>
            <a:r>
              <a:rPr altLang="en-US" sz="2800" i="1" lang="en-GB"/>
              <a:t> Or the sound decay method.</a:t>
            </a:r>
          </a:p>
          <a:p>
            <a:pPr eaLnBrk="1" hangingPunct="1" latinLnBrk="1" lvl="0"/>
            <a:r>
              <a:rPr altLang="en-US" sz="2800" i="1" lang="en-GB"/>
              <a:t> loudness comparison techniques identify smaller air-bone gaps than decay methods</a:t>
            </a:r>
            <a:r>
              <a:rPr altLang="en-US" sz="2800" lang="en-GB"/>
              <a:t> </a:t>
            </a:r>
          </a:p>
          <a:p>
            <a:pPr eaLnBrk="1" hangingPunct="1" latinLnBrk="1" lvl="0"/>
            <a:r>
              <a:rPr altLang="en-US" sz="2400" lang="en-GB"/>
              <a:t>The </a:t>
            </a:r>
            <a:r>
              <a:rPr altLang="en-US" sz="2400" i="1" lang="en-GB"/>
              <a:t>tines of the fork  held directly in line 2cms away from EAC when testing air conduction (11)</a:t>
            </a:r>
          </a:p>
          <a:p>
            <a:pPr eaLnBrk="1" hangingPunct="1" latinLnBrk="1" lvl="0"/>
            <a:endParaRPr altLang="en-US" sz="2400" i="1" lang="en-GB"/>
          </a:p>
          <a:p>
            <a:pPr eaLnBrk="1" hangingPunct="1" latinLnBrk="1" lvl="0"/>
            <a:r>
              <a:rPr altLang="en-US" sz="1100" lang="en-GB"/>
              <a:t>11.O Butskiy - ‎2016- Rinne test: does the tuning fork position affect the sound amplitude at the ear?</a:t>
            </a:r>
            <a:r>
              <a:rPr altLang="en-US" sz="1100" i="1" lang="en-GB"/>
              <a:t> Journal of Otolaryngology - Head &amp; Neck Surgery</a:t>
            </a:r>
            <a:r>
              <a:rPr altLang="en-US" sz="1100" lang="en-GB"/>
              <a:t>2016</a:t>
            </a:r>
            <a:r>
              <a:rPr altLang="en-US" b="1" sz="1100" lang="en-GB"/>
              <a:t>45</a:t>
            </a:r>
            <a:r>
              <a:rPr altLang="en-US" sz="1100" lang="en-GB"/>
              <a:t>:21</a:t>
            </a:r>
          </a:p>
          <a:p>
            <a:pPr eaLnBrk="1" hangingPunct="1" latinLnBrk="1" lvl="0"/>
            <a:endParaRPr altLang="en-US" sz="2400" i="1" lang="en-GB"/>
          </a:p>
          <a:p>
            <a:pPr eaLnBrk="1" hangingPunct="1" latinLnBrk="1" lvl="0"/>
            <a:endParaRPr altLang="en-US" sz="2800" lang="en-GB"/>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showMasterSp="1">
  <p:cSld>
    <p:spTree>
      <p:nvGrpSpPr>
        <p:cNvPr id="98" name=""/>
        <p:cNvGrpSpPr/>
        <p:nvPr/>
      </p:nvGrpSpPr>
      <p:grpSpPr>
        <a:xfrm rot="0">
          <a:off x="0" y="0"/>
          <a:ext cx="0" cy="0"/>
          <a:chOff x="0" y="0"/>
          <a:chExt cx="0" cy="0"/>
        </a:xfrm>
      </p:grpSpPr>
      <p:sp>
        <p:nvSpPr>
          <p:cNvPr id="104858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OUTLINE</a:t>
            </a:r>
          </a:p>
        </p:txBody>
      </p:sp>
      <p:sp>
        <p:nvSpPr>
          <p:cNvPr id="1048586"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indent="-514350" latinLnBrk="1" lvl="0" marL="514350"/>
            <a:r>
              <a:rPr altLang="en-US" lang="en-GB"/>
              <a:t>HISTORY </a:t>
            </a:r>
          </a:p>
          <a:p>
            <a:pPr eaLnBrk="1" hangingPunct="1" indent="-514350" latinLnBrk="1" lvl="0" marL="514350"/>
            <a:r>
              <a:rPr altLang="en-US" lang="en-GB"/>
              <a:t>ANATOMY AND FUNCTION</a:t>
            </a:r>
          </a:p>
          <a:p>
            <a:pPr eaLnBrk="1" hangingPunct="1" indent="-514350" latinLnBrk="1" lvl="0" marL="514350"/>
            <a:r>
              <a:rPr altLang="en-US" lang="en-GB"/>
              <a:t>GOALS OF AUDIOLOGICAL ASSESSMENT</a:t>
            </a:r>
          </a:p>
          <a:p>
            <a:pPr eaLnBrk="1" hangingPunct="1" indent="-514350" latinLnBrk="1" lvl="0" marL="514350"/>
            <a:r>
              <a:rPr altLang="en-US" lang="en-GB"/>
              <a:t>OUTLINE OF TESTS</a:t>
            </a:r>
          </a:p>
          <a:p>
            <a:pPr eaLnBrk="1" hangingPunct="1" indent="-514350" latinLnBrk="1" lvl="0" marL="514350"/>
            <a:r>
              <a:rPr altLang="en-US" lang="en-GB"/>
              <a:t>FUTURE DEVELOPMENTS</a:t>
            </a:r>
          </a:p>
          <a:p>
            <a:pPr eaLnBrk="1" hangingPunct="1" indent="-514350" latinLnBrk="1" lvl="0" marL="514350"/>
            <a:r>
              <a:rPr altLang="en-US" lang="en-GB"/>
              <a:t>CONTROVERSIES</a:t>
            </a:r>
          </a:p>
          <a:p>
            <a:pPr eaLnBrk="1" hangingPunct="1" indent="-514350" latinLnBrk="1" lvl="0" marL="514350"/>
            <a:r>
              <a:rPr altLang="en-US" lang="en-GB"/>
              <a:t>REFERENCES</a:t>
            </a:r>
          </a:p>
          <a:p>
            <a:pPr eaLnBrk="1" hangingPunct="1" indent="-514350" latinLnBrk="1" lvl="0" marL="514350"/>
            <a:endParaRPr altLang="en-US" lang="en-GB"/>
          </a:p>
          <a:p>
            <a:pPr eaLnBrk="1" hangingPunct="1" indent="-514350" latinLnBrk="1" lvl="0" marL="514350"/>
            <a:endParaRPr altLang="en-US" lang="en-GB"/>
          </a:p>
          <a:p>
            <a:pPr eaLnBrk="1" hangingPunct="1" indent="-514350" latinLnBrk="1" lvl="0" marL="514350"/>
            <a:endParaRPr altLang="en-US" lang="en-GB"/>
          </a:p>
          <a:p>
            <a:pPr eaLnBrk="1" hangingPunct="1" indent="-514350" latinLnBrk="1" lvl="0" marL="514350"/>
            <a:endParaRPr altLang="en-US" lang="en-GB"/>
          </a:p>
          <a:p>
            <a:pPr eaLnBrk="1" hangingPunct="1" indent="-514350" latinLnBrk="1" lvl="0" marL="514350"/>
            <a:endParaRPr altLang="en-US" lang="en-GB"/>
          </a:p>
          <a:p>
            <a:pPr eaLnBrk="1" hangingPunct="1" indent="-514350" latinLnBrk="1" lvl="0" marL="514350">
              <a:buFont typeface="Wingdings" pitchFamily="2" charset="2"/>
              <a:buNone/>
            </a:pPr>
            <a:endParaRPr altLang="en-US" lang="en-GB"/>
          </a:p>
          <a:p>
            <a:pPr eaLnBrk="1" hangingPunct="1" indent="-514350" latinLnBrk="1" lvl="0" marL="514350">
              <a:buFont typeface="Wingdings" pitchFamily="2" charset="2"/>
              <a:buAutoNum type="arabicPeriod" startAt="1"/>
            </a:pPr>
            <a:endParaRPr altLang="en-US" lang="en-GB"/>
          </a:p>
        </p:txBody>
      </p:sp>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showMasterSp="1">
  <p:cSld>
    <p:spTree>
      <p:nvGrpSpPr>
        <p:cNvPr id="125" name=""/>
        <p:cNvGrpSpPr/>
        <p:nvPr/>
      </p:nvGrpSpPr>
      <p:grpSpPr>
        <a:xfrm rot="0">
          <a:off x="0" y="0"/>
          <a:ext cx="0" cy="0"/>
          <a:chOff x="0" y="0"/>
          <a:chExt cx="0" cy="0"/>
        </a:xfrm>
      </p:grpSpPr>
      <p:sp>
        <p:nvSpPr>
          <p:cNvPr id="104868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endParaRPr altLang="en-US" lang="en-GB"/>
          </a:p>
        </p:txBody>
      </p:sp>
      <p:sp>
        <p:nvSpPr>
          <p:cNvPr id="1048682"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sz="2800" lang="en-GB"/>
              <a:t>The tuning fork must make </a:t>
            </a:r>
            <a:r>
              <a:rPr altLang="en-US" sz="2800" i="1" lang="en-GB"/>
              <a:t>good contact with the skull when testing bone conduction</a:t>
            </a:r>
            <a:r>
              <a:rPr altLang="en-US" b="1" sz="2800" i="1" lang="en-GB"/>
              <a:t>(12)</a:t>
            </a:r>
          </a:p>
          <a:p>
            <a:pPr eaLnBrk="1" hangingPunct="1" latinLnBrk="1" lvl="0"/>
            <a:r>
              <a:rPr altLang="en-US" sz="2800" lang="en-GB"/>
              <a:t>the best position is on the flat surface just superior and posterior to the external canal</a:t>
            </a:r>
          </a:p>
          <a:p>
            <a:pPr eaLnBrk="1" hangingPunct="1" latinLnBrk="1" lvl="0"/>
            <a:r>
              <a:rPr altLang="en-US" sz="2800" lang="en-GB"/>
              <a:t>Steady the head with the examiners hand on the opposite side</a:t>
            </a:r>
          </a:p>
          <a:p>
            <a:pPr eaLnBrk="1" hangingPunct="1" latinLnBrk="1" lvl="0">
              <a:buNone/>
            </a:pPr>
            <a:endParaRPr altLang="en-US" sz="2800" lang="en-GB"/>
          </a:p>
          <a:p>
            <a:pPr eaLnBrk="1" hangingPunct="1" latinLnBrk="1" lvl="0"/>
            <a:endParaRPr altLang="en-US" sz="2800" lang="en-GB"/>
          </a:p>
          <a:p>
            <a:pPr eaLnBrk="1" hangingPunct="1" latinLnBrk="1" lvl="0"/>
            <a:r>
              <a:rPr altLang="en-US" sz="1000" lang="en-GB">
                <a:hlinkClick r:id="rId1"/>
              </a:rPr>
              <a:t>12.British Society of Audiology. Recommended procedure for Rinne and Weber tuning-fork tests. British Society of Audiology. Br J Audiol. 1987;21:229–230. http://www.tandfonline.com/doi/abs/10.3109/03005368709076410 </a:t>
            </a:r>
          </a:p>
          <a:p>
            <a:pPr eaLnBrk="1" hangingPunct="1" latinLnBrk="1" lvl="0"/>
            <a:endParaRPr altLang="en-US" sz="2800" lang="en-GB"/>
          </a:p>
          <a:p>
            <a:pPr eaLnBrk="1" hangingPunct="1" latinLnBrk="1" lvl="0"/>
            <a:endParaRPr altLang="en-US" sz="2800" lang="en-GB"/>
          </a:p>
        </p:txBody>
      </p:sp>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showMasterSp="1">
  <p:cSld>
    <p:spTree>
      <p:nvGrpSpPr>
        <p:cNvPr id="126" name=""/>
        <p:cNvGrpSpPr/>
        <p:nvPr/>
      </p:nvGrpSpPr>
      <p:grpSpPr>
        <a:xfrm rot="0">
          <a:off x="0" y="0"/>
          <a:ext cx="0" cy="0"/>
          <a:chOff x="0" y="0"/>
          <a:chExt cx="0" cy="0"/>
        </a:xfrm>
      </p:grpSpPr>
      <p:sp>
        <p:nvSpPr>
          <p:cNvPr id="104868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a:t>weber</a:t>
            </a:r>
          </a:p>
        </p:txBody>
      </p:sp>
      <p:sp>
        <p:nvSpPr>
          <p:cNvPr id="1048684"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b="1" sz="2800" i="1" lang="en-GB"/>
              <a:t>can only really be in interpreted unilateral hearing impairment </a:t>
            </a:r>
          </a:p>
          <a:p>
            <a:pPr eaLnBrk="1" hangingPunct="1" latinLnBrk="1" lvl="0"/>
            <a:r>
              <a:rPr altLang="en-US" sz="2800" lang="zh-CN">
                <a:solidFill>
                  <a:srgbClr val="000000"/>
                </a:solidFill>
                <a:ea typeface="Calibri" pitchFamily="34" charset="0"/>
              </a:rPr>
              <a:t>A vibrating tuning fork is placed in the middle of forehead or the vertex asked in which ear the sound is heard.</a:t>
            </a:r>
          </a:p>
          <a:p>
            <a:pPr eaLnBrk="1" hangingPunct="1" latinLnBrk="1" lvl="0"/>
            <a:r>
              <a:rPr altLang="en-US" sz="2800" lang="zh-CN">
                <a:solidFill>
                  <a:srgbClr val="000000"/>
                </a:solidFill>
                <a:ea typeface="Calibri" pitchFamily="34" charset="0"/>
              </a:rPr>
              <a:t>Normally, heard equally in both ears.</a:t>
            </a:r>
          </a:p>
          <a:p>
            <a:pPr eaLnBrk="1" hangingPunct="1" latinLnBrk="1" lvl="0"/>
            <a:r>
              <a:rPr altLang="en-US" sz="2800" lang="zh-CN">
                <a:solidFill>
                  <a:srgbClr val="000000"/>
                </a:solidFill>
                <a:ea typeface="Calibri" pitchFamily="34" charset="0"/>
              </a:rPr>
              <a:t>Lateralized to the worst ear in conductive hearing loss and better in Sensory neural loss ear.(13)</a:t>
            </a:r>
          </a:p>
          <a:p>
            <a:pPr eaLnBrk="1" hangingPunct="1" latinLnBrk="1" lvl="0"/>
            <a:r>
              <a:rPr altLang="en-US" sz="2800" lang="zh-CN">
                <a:solidFill>
                  <a:srgbClr val="000000"/>
                </a:solidFill>
                <a:ea typeface="Calibri" pitchFamily="34" charset="0"/>
              </a:rPr>
              <a:t>Sound travels directly to the cochlea through bone</a:t>
            </a:r>
          </a:p>
          <a:p>
            <a:pPr eaLnBrk="1" hangingPunct="1" latinLnBrk="1" lvl="0"/>
            <a:endParaRPr altLang="en-US" sz="1100" lang="en-GB"/>
          </a:p>
          <a:p>
            <a:pPr eaLnBrk="1" hangingPunct="1" latinLnBrk="1" lvl="0"/>
            <a:r>
              <a:rPr altLang="en-US" sz="1100" lang="en-GB"/>
              <a:t>13.Khanna S, Tonndorf J, Queller J. Mechanical parameters of hearing by bone conduction. </a:t>
            </a:r>
            <a:r>
              <a:rPr altLang="en-US" sz="1100" i="1" lang="en-GB"/>
              <a:t>J Acoust Soc Am</a:t>
            </a:r>
            <a:r>
              <a:rPr altLang="en-US" sz="1100" lang="en-GB"/>
              <a:t>. 1976;60:139-154</a:t>
            </a:r>
          </a:p>
        </p:txBody>
      </p:sp>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showMasterSp="1">
  <p:cSld>
    <p:spTree>
      <p:nvGrpSpPr>
        <p:cNvPr id="127" name=""/>
        <p:cNvGrpSpPr/>
        <p:nvPr/>
      </p:nvGrpSpPr>
      <p:grpSpPr>
        <a:xfrm rot="0">
          <a:off x="0" y="0"/>
          <a:ext cx="0" cy="0"/>
          <a:chOff x="0" y="0"/>
          <a:chExt cx="0" cy="0"/>
        </a:xfrm>
      </p:grpSpPr>
      <p:sp>
        <p:nvSpPr>
          <p:cNvPr id="104868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endParaRPr altLang="en-US" lang="en-GB"/>
          </a:p>
        </p:txBody>
      </p:sp>
      <p:graphicFrame>
        <p:nvGraphicFramePr>
          <p:cNvPr id="4194305" name=""/>
          <p:cNvGraphicFramePr>
            <a:graphicFrameLocks/>
          </p:cNvGraphicFramePr>
          <p:nvPr/>
        </p:nvGraphicFramePr>
        <p:xfrm rot="0">
          <a:off x="457200" y="304800"/>
          <a:ext cx="8229600" cy="6553200"/>
        </p:xfrm>
        <a:graphic>
          <a:graphicData uri="http://schemas.openxmlformats.org/drawingml/2006/table">
            <a:tbl>
              <a:tblPr/>
              <a:tblGrid>
                <a:gridCol w="2057400"/>
                <a:gridCol w="2057400"/>
                <a:gridCol w="2057400"/>
                <a:gridCol w="2057400"/>
              </a:tblGrid>
              <a:tr h="1236662">
                <a:tc>
                  <a:txBody>
                    <a:bodyPr/>
                    <a:p>
                      <a:pPr algn="ctr" eaLnBrk="1" hangingPunct="1" latinLnBrk="1" lvl="0"/>
                      <a:endParaRPr altLang="en-US" b="1" sz="2000" lang="en-US">
                        <a:solidFill>
                          <a:srgbClr val="FFFFFF"/>
                        </a:solidFill>
                        <a:latin typeface="Calibri" pitchFamily="34" charset="0"/>
                      </a:endParaRP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ctr" eaLnBrk="1" hangingPunct="1" latinLnBrk="1" lvl="0"/>
                      <a:r>
                        <a:rPr altLang="en-US" b="1" sz="2400" lang="en-US">
                          <a:solidFill>
                            <a:srgbClr val="FFFFFF"/>
                          </a:solidFill>
                          <a:latin typeface="Calibri" pitchFamily="34" charset="0"/>
                        </a:rPr>
                        <a:t>Weber </a:t>
                      </a:r>
                      <a:r>
                        <a:rPr altLang="en-US" b="1" sz="2400" lang="en-US">
                          <a:solidFill>
                            <a:srgbClr val="FFFFFF"/>
                          </a:solidFill>
                          <a:latin typeface="Calibri" pitchFamily="34" charset="0"/>
                        </a:rPr>
                        <a:t>Central</a:t>
                      </a: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ctr" eaLnBrk="1" hangingPunct="1" latinLnBrk="1" lvl="0"/>
                      <a:r>
                        <a:rPr altLang="en-US" b="1" sz="2400" lang="en-US">
                          <a:solidFill>
                            <a:srgbClr val="FFFFFF"/>
                          </a:solidFill>
                          <a:latin typeface="Calibri" pitchFamily="34" charset="0"/>
                        </a:rPr>
                        <a:t>Weber lateralizes left</a:t>
                      </a: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ctr" eaLnBrk="1" hangingPunct="1" latinLnBrk="1" lvl="0"/>
                      <a:r>
                        <a:rPr altLang="en-US" b="1" sz="2400" lang="en-US">
                          <a:solidFill>
                            <a:srgbClr val="FFFFFF"/>
                          </a:solidFill>
                          <a:latin typeface="Calibri" pitchFamily="34" charset="0"/>
                        </a:rPr>
                        <a:t>Weber lateralizes right</a:t>
                      </a: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1106487">
                <a:tc>
                  <a:txBody>
                    <a:bodyPr/>
                    <a:p>
                      <a:pPr algn="ctr" eaLnBrk="1" hangingPunct="1" latinLnBrk="1" lvl="0"/>
                      <a:r>
                        <a:rPr altLang="en-US" b="1" sz="2400" lang="en-US">
                          <a:solidFill>
                            <a:srgbClr val="000000"/>
                          </a:solidFill>
                          <a:latin typeface="Calibri" pitchFamily="34" charset="0"/>
                        </a:rPr>
                        <a:t>Rinne </a:t>
                      </a:r>
                      <a:r>
                        <a:rPr altLang="en-US" b="1" sz="2400" lang="en-US">
                          <a:solidFill>
                            <a:srgbClr val="000000"/>
                          </a:solidFill>
                          <a:latin typeface="Calibri" pitchFamily="34" charset="0"/>
                        </a:rPr>
                        <a:t>positive </a:t>
                      </a:r>
                    </a:p>
                    <a:p>
                      <a:pPr algn="ctr" eaLnBrk="1" hangingPunct="1" latinLnBrk="1" lvl="0"/>
                      <a:r>
                        <a:rPr altLang="en-US" b="1" sz="2400" lang="en-US">
                          <a:solidFill>
                            <a:srgbClr val="000000"/>
                          </a:solidFill>
                          <a:latin typeface="Calibri" pitchFamily="34" charset="0"/>
                        </a:rPr>
                        <a:t>Bilaterally </a:t>
                      </a: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c>
                  <a:txBody>
                    <a:bodyPr/>
                    <a:p>
                      <a:pPr algn="l" eaLnBrk="1" hangingPunct="1" latinLnBrk="1" lvl="0"/>
                      <a:r>
                        <a:rPr altLang="en-US" b="0" sz="2800" lang="en-US">
                          <a:solidFill>
                            <a:srgbClr val="000000"/>
                          </a:solidFill>
                          <a:latin typeface="Calibri" pitchFamily="34" charset="0"/>
                        </a:rPr>
                        <a:t>Normal</a:t>
                      </a: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c>
                  <a:txBody>
                    <a:bodyPr/>
                    <a:p>
                      <a:pPr algn="l" eaLnBrk="1" hangingPunct="1" latinLnBrk="1" lvl="0"/>
                      <a:r>
                        <a:rPr altLang="en-US" b="0" sz="2800" lang="en-US">
                          <a:solidFill>
                            <a:srgbClr val="000000"/>
                          </a:solidFill>
                          <a:latin typeface="Calibri" pitchFamily="34" charset="0"/>
                        </a:rPr>
                        <a:t>SNHL in </a:t>
                      </a:r>
                      <a:r>
                        <a:rPr altLang="en-US" b="0" sz="2800" lang="en-US">
                          <a:solidFill>
                            <a:srgbClr val="000000"/>
                          </a:solidFill>
                          <a:latin typeface="Calibri" pitchFamily="34" charset="0"/>
                        </a:rPr>
                        <a:t>right</a:t>
                      </a: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c>
                  <a:txBody>
                    <a:bodyPr/>
                    <a:p>
                      <a:pPr algn="l" eaLnBrk="1" hangingPunct="1" latinLnBrk="1" lvl="0"/>
                      <a:r>
                        <a:rPr altLang="en-US" b="0" sz="2800" lang="en-US">
                          <a:solidFill>
                            <a:srgbClr val="000000"/>
                          </a:solidFill>
                          <a:latin typeface="Calibri" pitchFamily="34" charset="0"/>
                        </a:rPr>
                        <a:t>SNHL in left</a:t>
                      </a: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r>
              <a:tr h="1879600">
                <a:tc>
                  <a:txBody>
                    <a:bodyPr/>
                    <a:p>
                      <a:pPr algn="ctr" eaLnBrk="1" hangingPunct="1" latinLnBrk="1" lvl="0"/>
                      <a:r>
                        <a:rPr altLang="en-US" b="1" sz="2400" lang="en-US">
                          <a:solidFill>
                            <a:srgbClr val="000000"/>
                          </a:solidFill>
                          <a:latin typeface="Calibri" pitchFamily="34" charset="0"/>
                        </a:rPr>
                        <a:t>Rinne </a:t>
                      </a:r>
                      <a:r>
                        <a:rPr altLang="en-US" b="1" sz="2400" lang="en-US">
                          <a:solidFill>
                            <a:srgbClr val="000000"/>
                          </a:solidFill>
                          <a:latin typeface="Calibri" pitchFamily="34" charset="0"/>
                        </a:rPr>
                        <a:t>negative left (BC&gt;AC)</a:t>
                      </a: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c>
                  <a:txBody>
                    <a:bodyPr/>
                    <a:p>
                      <a:pPr algn="l" eaLnBrk="1" hangingPunct="1" latinLnBrk="1" lvl="0"/>
                      <a:endParaRPr altLang="en-US" sz="2800" lang="en-US">
                        <a:solidFill>
                          <a:srgbClr val="000000"/>
                        </a:solidFill>
                        <a:latin typeface="Calibri" pitchFamily="34" charset="0"/>
                      </a:endParaRP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c>
                  <a:txBody>
                    <a:bodyPr/>
                    <a:p>
                      <a:pPr algn="l" eaLnBrk="1" hangingPunct="1" latinLnBrk="1" lvl="0"/>
                      <a:r>
                        <a:rPr altLang="en-US" b="0" sz="2800" lang="en-US">
                          <a:solidFill>
                            <a:srgbClr val="000000"/>
                          </a:solidFill>
                          <a:latin typeface="Calibri" pitchFamily="34" charset="0"/>
                        </a:rPr>
                        <a:t>CHL in </a:t>
                      </a:r>
                      <a:r>
                        <a:rPr altLang="en-US" b="0" sz="2800" lang="en-US">
                          <a:solidFill>
                            <a:srgbClr val="000000"/>
                          </a:solidFill>
                          <a:latin typeface="Calibri" pitchFamily="34" charset="0"/>
                        </a:rPr>
                        <a:t>left</a:t>
                      </a: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c>
                  <a:txBody>
                    <a:bodyPr/>
                    <a:p>
                      <a:pPr algn="l" eaLnBrk="1" hangingPunct="1" latinLnBrk="1" lvl="0"/>
                      <a:r>
                        <a:rPr altLang="en-US" b="0" sz="2800" lang="en-US">
                          <a:solidFill>
                            <a:srgbClr val="000000"/>
                          </a:solidFill>
                          <a:latin typeface="Calibri" pitchFamily="34" charset="0"/>
                        </a:rPr>
                        <a:t>Mixed hearing loss (CHL &amp; SNHL) in </a:t>
                      </a:r>
                      <a:r>
                        <a:rPr altLang="en-US" b="0" sz="2800" lang="en-US">
                          <a:solidFill>
                            <a:srgbClr val="000000"/>
                          </a:solidFill>
                          <a:latin typeface="Calibri" pitchFamily="34" charset="0"/>
                        </a:rPr>
                        <a:t>left</a:t>
                      </a: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r>
              <a:tr h="2330450">
                <a:tc>
                  <a:txBody>
                    <a:bodyPr/>
                    <a:p>
                      <a:pPr algn="ctr" eaLnBrk="1" hangingPunct="1" latinLnBrk="1" lvl="0"/>
                      <a:r>
                        <a:rPr altLang="en-US" b="1" sz="2400" lang="en-US">
                          <a:solidFill>
                            <a:srgbClr val="000000"/>
                          </a:solidFill>
                          <a:latin typeface="Calibri" pitchFamily="34" charset="0"/>
                        </a:rPr>
                        <a:t>Rinne </a:t>
                      </a:r>
                      <a:r>
                        <a:rPr altLang="en-US" b="1" sz="2400" lang="en-US">
                          <a:solidFill>
                            <a:srgbClr val="000000"/>
                          </a:solidFill>
                          <a:latin typeface="Calibri" pitchFamily="34" charset="0"/>
                        </a:rPr>
                        <a:t>negative right (BC&gt;AC)</a:t>
                      </a: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c>
                  <a:txBody>
                    <a:bodyPr/>
                    <a:p>
                      <a:pPr algn="l" eaLnBrk="1" hangingPunct="1" latinLnBrk="1" lvl="0"/>
                      <a:endParaRPr altLang="en-US" sz="2800" lang="en-US">
                        <a:solidFill>
                          <a:srgbClr val="000000"/>
                        </a:solidFill>
                        <a:latin typeface="Calibri" pitchFamily="34" charset="0"/>
                      </a:endParaRP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c>
                  <a:txBody>
                    <a:bodyPr/>
                    <a:p>
                      <a:pPr algn="l" eaLnBrk="1" hangingPunct="1" latinLnBrk="1" lvl="0"/>
                      <a:r>
                        <a:rPr altLang="en-US" b="0" sz="2800" lang="en-US">
                          <a:solidFill>
                            <a:srgbClr val="000000"/>
                          </a:solidFill>
                          <a:latin typeface="Calibri" pitchFamily="34" charset="0"/>
                        </a:rPr>
                        <a:t>Mixed hearing loss (CHL &amp; SNHL) in right</a:t>
                      </a: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c>
                  <a:txBody>
                    <a:bodyPr/>
                    <a:p>
                      <a:pPr algn="l" eaLnBrk="1" hangingPunct="1" latinLnBrk="1" lvl="0"/>
                      <a:r>
                        <a:rPr altLang="en-US" b="0" sz="2800" lang="en-US">
                          <a:solidFill>
                            <a:srgbClr val="000000"/>
                          </a:solidFill>
                          <a:latin typeface="Calibri" pitchFamily="34" charset="0"/>
                        </a:rPr>
                        <a:t>CHL in right</a:t>
                      </a:r>
                    </a:p>
                  </a:txBody>
                  <a:tcPr marL="73891" marR="73891" marT="36947" marB="36947"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r>
            </a:tbl>
          </a:graphicData>
        </a:graphic>
      </p:graphicFrame>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showMasterSp="1">
  <p:cSld>
    <p:spTree>
      <p:nvGrpSpPr>
        <p:cNvPr id="129" name=""/>
        <p:cNvGrpSpPr/>
        <p:nvPr/>
      </p:nvGrpSpPr>
      <p:grpSpPr>
        <a:xfrm rot="0">
          <a:off x="0" y="0"/>
          <a:ext cx="0" cy="0"/>
          <a:chOff x="0" y="0"/>
          <a:chExt cx="0" cy="0"/>
        </a:xfrm>
      </p:grpSpPr>
      <p:sp>
        <p:nvSpPr>
          <p:cNvPr id="104871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PURE TONE AUDIOMETRY(PTA)</a:t>
            </a:r>
          </a:p>
        </p:txBody>
      </p:sp>
      <p:sp>
        <p:nvSpPr>
          <p:cNvPr id="1048713"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lnSpc>
                <a:spcPct val="90000"/>
              </a:lnSpc>
            </a:pPr>
            <a:r>
              <a:rPr altLang="en-US" lang="en-GB"/>
              <a:t>Determine hearing threshold level for pure tones</a:t>
            </a:r>
          </a:p>
          <a:p>
            <a:pPr eaLnBrk="1" hangingPunct="1" latinLnBrk="1" lvl="0">
              <a:lnSpc>
                <a:spcPct val="90000"/>
              </a:lnSpc>
            </a:pPr>
            <a:r>
              <a:rPr altLang="en-US" lang="en-GB"/>
              <a:t>“Level of a sound at which under specified conditions, a person gives 50% of correct detection responses on repeated trials”(14)</a:t>
            </a:r>
          </a:p>
          <a:p>
            <a:pPr eaLnBrk="1" hangingPunct="1" latinLnBrk="1" lvl="0">
              <a:lnSpc>
                <a:spcPct val="90000"/>
              </a:lnSpc>
            </a:pPr>
            <a:endParaRPr altLang="en-US" baseline="30000" lang="en-GB"/>
          </a:p>
          <a:p>
            <a:pPr eaLnBrk="1" hangingPunct="1" latinLnBrk="1" lvl="0">
              <a:lnSpc>
                <a:spcPct val="90000"/>
              </a:lnSpc>
            </a:pPr>
            <a:r>
              <a:rPr altLang="en-US" lang="en-GB"/>
              <a:t>Standardized range:125 – 8000Hz</a:t>
            </a:r>
          </a:p>
          <a:p>
            <a:pPr eaLnBrk="1" hangingPunct="1" latinLnBrk="1" lvl="0">
              <a:lnSpc>
                <a:spcPct val="90000"/>
              </a:lnSpc>
            </a:pPr>
            <a:endParaRPr altLang="en-US" lang="en-GB"/>
          </a:p>
          <a:p>
            <a:pPr eaLnBrk="1" hangingPunct="1" latinLnBrk="1" lvl="0">
              <a:lnSpc>
                <a:spcPct val="90000"/>
              </a:lnSpc>
            </a:pPr>
            <a:r>
              <a:rPr altLang="en-US" sz="1000" lang="en-GB"/>
              <a:t>14.Harrell RW. Pure tone evaluation. In: Katz J, ed. Handbook of Clinical Audiology. 5th ed. Philadelphia, Pa.: Lippincott Williams &amp; Wilkins; 2002:71–87</a:t>
            </a:r>
          </a:p>
          <a:p>
            <a:pPr eaLnBrk="1" hangingPunct="1" latinLnBrk="1" lvl="0">
              <a:lnSpc>
                <a:spcPct val="90000"/>
              </a:lnSpc>
            </a:pPr>
            <a:endParaRPr altLang="en-US" lang="en-GB"/>
          </a:p>
          <a:p>
            <a:pPr eaLnBrk="1" hangingPunct="1" latinLnBrk="1" lvl="0">
              <a:lnSpc>
                <a:spcPct val="90000"/>
              </a:lnSpc>
            </a:pPr>
            <a:endParaRPr altLang="en-US" lang="en-GB"/>
          </a:p>
          <a:p>
            <a:pPr eaLnBrk="1" hangingPunct="1" latinLnBrk="1" lvl="0">
              <a:lnSpc>
                <a:spcPct val="90000"/>
              </a:lnSpc>
              <a:buNone/>
            </a:pPr>
            <a:endParaRPr altLang="en-US" lang="en-GB"/>
          </a:p>
        </p:txBody>
      </p:sp>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showMasterSp="1">
  <p:cSld>
    <p:spTree>
      <p:nvGrpSpPr>
        <p:cNvPr id="130" name=""/>
        <p:cNvGrpSpPr/>
        <p:nvPr/>
      </p:nvGrpSpPr>
      <p:grpSpPr>
        <a:xfrm rot="0">
          <a:off x="0" y="0"/>
          <a:ext cx="0" cy="0"/>
          <a:chOff x="0" y="0"/>
          <a:chExt cx="0" cy="0"/>
        </a:xfrm>
      </p:grpSpPr>
      <p:sp>
        <p:nvSpPr>
          <p:cNvPr id="104871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endParaRPr altLang="en-US" lang="en-GB"/>
          </a:p>
        </p:txBody>
      </p:sp>
      <p:sp>
        <p:nvSpPr>
          <p:cNvPr id="1048715" name=""/>
          <p:cNvSpPr/>
          <p:nvPr>
            <p:ph sz="full" idx="1"/>
          </p:nvPr>
        </p:nvSpPr>
        <p:spPr>
          <a:xfrm rot="0">
            <a:off x="533400" y="15240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lang="en-GB"/>
              <a:t>Plotted as threshold sensitivity vs the frequency range (audiogram)</a:t>
            </a:r>
          </a:p>
          <a:p>
            <a:pPr eaLnBrk="1" hangingPunct="1" latinLnBrk="1" lvl="0"/>
            <a:r>
              <a:rPr altLang="en-US" lang="en-GB"/>
              <a:t> audiometric zero (0dB HL) is the average intensity at which the threshold of sensitivity is measured in normal people.</a:t>
            </a:r>
          </a:p>
          <a:p>
            <a:pPr eaLnBrk="1" hangingPunct="1" latinLnBrk="1" lvl="0"/>
            <a:r>
              <a:rPr altLang="en-US" lang="en-GB"/>
              <a:t>ASHA recommended procedure for pure-tone threshold search tests known as the modified Hughson-Westlake method(14) .</a:t>
            </a:r>
          </a:p>
          <a:p>
            <a:pPr eaLnBrk="1" hangingPunct="1" latinLnBrk="1" lvl="0"/>
            <a:r>
              <a:rPr altLang="en-US" lang="en-GB"/>
              <a:t> </a:t>
            </a:r>
            <a:r>
              <a:rPr altLang="en-US" sz="1000" lang="en-GB"/>
              <a:t>14</a:t>
            </a:r>
            <a:r>
              <a:rPr altLang="en-US" sz="2800" lang="en-GB"/>
              <a:t>.</a:t>
            </a:r>
            <a:r>
              <a:rPr altLang="en-US" sz="1000" lang="en-GB"/>
              <a:t>Harrell RW. Pure tone evaluation. In: Katz J, ed. Handbook of Clinical Audiology. 5th ed. Philadelphia, Pa.: Lippincott Williams &amp; Wilkins; 2002:71–87</a:t>
            </a:r>
          </a:p>
          <a:p>
            <a:pPr eaLnBrk="1" hangingPunct="1" latinLnBrk="1" lvl="0"/>
            <a:endParaRPr altLang="en-US" lang="en-GB"/>
          </a:p>
          <a:p>
            <a:pPr eaLnBrk="1" hangingPunct="1" latinLnBrk="1" lvl="0"/>
            <a:endParaRPr altLang="en-US" lang="en-GB"/>
          </a:p>
          <a:p>
            <a:pPr eaLnBrk="1" hangingPunct="1" latinLnBrk="1" lvl="0"/>
            <a:endParaRPr altLang="en-US" lang="en-GB"/>
          </a:p>
          <a:p>
            <a:pPr eaLnBrk="1" hangingPunct="1" latinLnBrk="1" lvl="0"/>
            <a:endParaRPr altLang="en-US" lang="en-GB"/>
          </a:p>
          <a:p>
            <a:pPr eaLnBrk="1" hangingPunct="1" latinLnBrk="1" lvl="0"/>
            <a:endParaRPr altLang="en-US" lang="en-GB"/>
          </a:p>
        </p:txBody>
      </p:sp>
    </p:spTree>
  </p:cSld>
  <p:clrMapOvr>
    <a:masterClrMapping/>
  </p:clrMapOvr>
  <p:timing/>
</p:sld>
</file>

<file path=ppt/slides/slide25.xml><?xml version="1.0" encoding="utf-8"?>
<p:sld xmlns:a="http://schemas.openxmlformats.org/drawingml/2006/main" xmlns:r="http://schemas.openxmlformats.org/officeDocument/2006/relationships" xmlns:p="http://schemas.openxmlformats.org/presentationml/2006/main" showMasterSp="1">
  <p:cSld>
    <p:spTree>
      <p:nvGrpSpPr>
        <p:cNvPr id="131" name=""/>
        <p:cNvGrpSpPr/>
        <p:nvPr/>
      </p:nvGrpSpPr>
      <p:grpSpPr>
        <a:xfrm rot="0">
          <a:off x="0" y="0"/>
          <a:ext cx="0" cy="0"/>
          <a:chOff x="0" y="0"/>
          <a:chExt cx="0" cy="0"/>
        </a:xfrm>
      </p:grpSpPr>
      <p:sp>
        <p:nvSpPr>
          <p:cNvPr id="104871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a:t>Utility of PTA</a:t>
            </a:r>
          </a:p>
        </p:txBody>
      </p:sp>
      <p:sp>
        <p:nvSpPr>
          <p:cNvPr id="1048717"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lang="en-GB"/>
              <a:t>Degree of hearing loss</a:t>
            </a:r>
          </a:p>
          <a:p>
            <a:pPr eaLnBrk="1" hangingPunct="1" latinLnBrk="1" lvl="0"/>
            <a:r>
              <a:rPr altLang="en-US" lang="en-GB"/>
              <a:t>Shape of loss/configuration</a:t>
            </a:r>
          </a:p>
          <a:p>
            <a:pPr eaLnBrk="1" hangingPunct="1" latinLnBrk="1" lvl="0"/>
            <a:r>
              <a:rPr altLang="en-US" lang="en-GB"/>
              <a:t>Interaural symmetry</a:t>
            </a:r>
          </a:p>
          <a:p>
            <a:pPr eaLnBrk="1" hangingPunct="1" latinLnBrk="1" lvl="0"/>
            <a:r>
              <a:rPr altLang="en-US" lang="en-GB"/>
              <a:t>Air Bone gap</a:t>
            </a:r>
          </a:p>
          <a:p>
            <a:pPr eaLnBrk="1" hangingPunct="1" latinLnBrk="1" lvl="0"/>
            <a:endParaRPr altLang="en-US" lang="en-GB"/>
          </a:p>
          <a:p>
            <a:pPr eaLnBrk="1" hangingPunct="1" latinLnBrk="1" lvl="0">
              <a:buNone/>
            </a:pPr>
            <a:r>
              <a:rPr altLang="en-US" sz="2800" lang="en-US"/>
              <a:t>Increase in stiffness of middle ear causes low frequency hearing loss, where as increase in mass effect of middle ear causes high frequency hearing loss</a:t>
            </a:r>
          </a:p>
          <a:p>
            <a:pPr eaLnBrk="1" hangingPunct="1" latinLnBrk="1" lvl="0"/>
            <a:endParaRPr altLang="en-US" lang="en-GB"/>
          </a:p>
        </p:txBody>
      </p:sp>
    </p:spTree>
  </p:cSld>
  <p:clrMapOvr>
    <a:masterClrMapping/>
  </p:clrMapOvr>
  <p:timing/>
</p:sld>
</file>

<file path=ppt/slides/slide26.xml><?xml version="1.0" encoding="utf-8"?>
<p:sld xmlns:a="http://schemas.openxmlformats.org/drawingml/2006/main" xmlns:r="http://schemas.openxmlformats.org/officeDocument/2006/relationships" xmlns:p="http://schemas.openxmlformats.org/presentationml/2006/main" showMasterSp="1">
  <p:cSld>
    <p:spTree>
      <p:nvGrpSpPr>
        <p:cNvPr id="132" name=""/>
        <p:cNvGrpSpPr/>
        <p:nvPr/>
      </p:nvGrpSpPr>
      <p:grpSpPr>
        <a:xfrm rot="0">
          <a:off x="0" y="0"/>
          <a:ext cx="0" cy="0"/>
          <a:chOff x="0" y="0"/>
          <a:chExt cx="0" cy="0"/>
        </a:xfrm>
      </p:grpSpPr>
      <p:sp>
        <p:nvSpPr>
          <p:cNvPr id="104871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Degree of hearing loss</a:t>
            </a:r>
          </a:p>
        </p:txBody>
      </p:sp>
      <p:pic>
        <p:nvPicPr>
          <p:cNvPr id="2097156" name="" descr="PTA 1.jpg"/>
          <p:cNvPicPr>
            <a:picLocks/>
          </p:cNvPicPr>
          <p:nvPr>
            <p:ph sz="full" idx="1"/>
          </p:nvPr>
        </p:nvPicPr>
        <p:blipFill>
          <a:blip xmlns:r="http://schemas.openxmlformats.org/officeDocument/2006/relationships" r:embed="rId1"/>
          <a:srcRect l="0" t="0" r="0" b="0"/>
          <a:stretch>
            <a:fillRect/>
          </a:stretch>
        </p:blipFill>
        <p:spPr>
          <a:xfrm rot="0">
            <a:off x="2274887" y="1600200"/>
            <a:ext cx="4594225" cy="4525962"/>
          </a:xfrm>
          <a:prstGeom prst="rect"/>
          <a:noFill/>
          <a:ln>
            <a:noFill/>
          </a:ln>
        </p:spPr>
      </p:pic>
    </p:spTree>
  </p:cSld>
  <p:clrMapOvr>
    <a:masterClrMapping/>
  </p:clrMapOvr>
  <p:timing/>
</p:sld>
</file>

<file path=ppt/slides/slide27.xml><?xml version="1.0" encoding="utf-8"?>
<p:sld xmlns:a="http://schemas.openxmlformats.org/drawingml/2006/main" xmlns:r="http://schemas.openxmlformats.org/officeDocument/2006/relationships" xmlns:p="http://schemas.openxmlformats.org/presentationml/2006/main" showMasterSp="1">
  <p:cSld>
    <p:spTree>
      <p:nvGrpSpPr>
        <p:cNvPr id="136" name=""/>
        <p:cNvGrpSpPr/>
        <p:nvPr/>
      </p:nvGrpSpPr>
      <p:grpSpPr>
        <a:xfrm rot="0">
          <a:off x="0" y="0"/>
          <a:ext cx="0" cy="0"/>
          <a:chOff x="0" y="0"/>
          <a:chExt cx="0" cy="0"/>
        </a:xfrm>
      </p:grpSpPr>
      <p:sp>
        <p:nvSpPr>
          <p:cNvPr id="1048728" name=""/>
          <p:cNvSpPr/>
          <p:nvPr>
            <p:ph type="title" sz="full" idx="0"/>
          </p:nvPr>
        </p:nvSpPr>
        <p:spPr>
          <a:xfrm rot="0">
            <a:off x="195262" y="228600"/>
            <a:ext cx="8015287" cy="9144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US" u="sng"/>
              <a:t>TYPE OF LOSS</a:t>
            </a:r>
          </a:p>
        </p:txBody>
      </p:sp>
      <p:sp>
        <p:nvSpPr>
          <p:cNvPr id="1048729" name=""/>
          <p:cNvSpPr/>
          <p:nvPr>
            <p:ph type="body" sz="half" idx="1"/>
          </p:nvPr>
        </p:nvSpPr>
        <p:spPr>
          <a:xfrm rot="0">
            <a:off x="457200" y="1371600"/>
            <a:ext cx="7772400" cy="838200"/>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eaLnBrk="1" hangingPunct="1" latinLnBrk="1" lvl="0"/>
            <a:r>
              <a:rPr altLang="en-US" sz="3200" lang="en-US"/>
              <a:t>Compare air conduction and bone conduction thresholds</a:t>
            </a:r>
          </a:p>
        </p:txBody>
      </p:sp>
      <p:pic>
        <p:nvPicPr>
          <p:cNvPr id="2097157" name="" descr="audiogramconductive"/>
          <p:cNvPicPr>
            <a:picLocks/>
          </p:cNvPicPr>
          <p:nvPr>
            <p:ph sz="quarter" idx="2"/>
          </p:nvPr>
        </p:nvPicPr>
        <p:blipFill>
          <a:blip xmlns:r="http://schemas.openxmlformats.org/officeDocument/2006/relationships" r:embed="rId1">
            <a:lum bright="6000" contrast="0"/>
          </a:blip>
          <a:srcRect l="0" t="0" r="0" b="0"/>
          <a:stretch>
            <a:fillRect/>
          </a:stretch>
        </p:blipFill>
        <p:spPr>
          <a:xfrm rot="0">
            <a:off x="304800" y="3810000"/>
            <a:ext cx="2590800" cy="3048000"/>
          </a:xfrm>
          <a:prstGeom prst="rect"/>
          <a:noFill/>
          <a:ln>
            <a:noFill/>
          </a:ln>
        </p:spPr>
      </p:pic>
      <p:pic>
        <p:nvPicPr>
          <p:cNvPr id="2097158" name="" descr="audiogramsn"/>
          <p:cNvPicPr>
            <a:picLocks/>
          </p:cNvPicPr>
          <p:nvPr>
            <p:ph sz="quarter" idx="3"/>
          </p:nvPr>
        </p:nvPicPr>
        <p:blipFill>
          <a:blip xmlns:r="http://schemas.openxmlformats.org/officeDocument/2006/relationships" r:embed="rId2">
            <a:lum bright="6000" contrast="0"/>
          </a:blip>
          <a:srcRect l="0" t="0" r="0" b="0"/>
          <a:stretch>
            <a:fillRect/>
          </a:stretch>
        </p:blipFill>
        <p:spPr>
          <a:xfrm rot="0">
            <a:off x="2819400" y="3886200"/>
            <a:ext cx="2667000" cy="2971800"/>
          </a:xfrm>
          <a:prstGeom prst="rect"/>
          <a:noFill/>
          <a:ln>
            <a:noFill/>
          </a:ln>
        </p:spPr>
      </p:pic>
      <p:pic>
        <p:nvPicPr>
          <p:cNvPr id="2097159" name="" descr="audiogrammixed"/>
          <p:cNvPicPr>
            <a:picLocks/>
          </p:cNvPicPr>
          <p:nvPr/>
        </p:nvPicPr>
        <p:blipFill>
          <a:blip xmlns:r="http://schemas.openxmlformats.org/officeDocument/2006/relationships" r:embed="rId3">
            <a:lum bright="6000"/>
          </a:blip>
          <a:srcRect l="0" t="0" r="0" b="0"/>
          <a:stretch>
            <a:fillRect/>
          </a:stretch>
        </p:blipFill>
        <p:spPr>
          <a:xfrm rot="0">
            <a:off x="5486400" y="3810000"/>
            <a:ext cx="2590800" cy="3048000"/>
          </a:xfrm>
          <a:prstGeom prst="rect"/>
          <a:noFill/>
          <a:ln>
            <a:noFill/>
          </a:ln>
        </p:spPr>
      </p:pic>
      <p:sp>
        <p:nvSpPr>
          <p:cNvPr id="1048730" name=""/>
          <p:cNvSpPr/>
          <p:nvPr/>
        </p:nvSpPr>
        <p:spPr>
          <a:xfrm rot="0">
            <a:off x="914400" y="2286000"/>
            <a:ext cx="1828800" cy="457200"/>
          </a:xfrm>
          <a:prstGeom prst="rect"/>
          <a:solidFill>
            <a:schemeClr val="accent1"/>
          </a:solidFill>
          <a:ln w="9525" cap="flat" cmpd="sng">
            <a:solidFill>
              <a:schemeClr val="dk1">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algn="ctr" eaLnBrk="1" hangingPunct="1" latinLnBrk="1" lvl="0"/>
            <a:r>
              <a:rPr altLang="en-US" lang="en-US">
                <a:latin typeface="Calisto MT" pitchFamily="18" charset="0"/>
              </a:rPr>
              <a:t>Outer Ear</a:t>
            </a:r>
          </a:p>
        </p:txBody>
      </p:sp>
      <p:sp>
        <p:nvSpPr>
          <p:cNvPr id="1048731" name=""/>
          <p:cNvSpPr/>
          <p:nvPr/>
        </p:nvSpPr>
        <p:spPr>
          <a:xfrm rot="0">
            <a:off x="2743200" y="2286000"/>
            <a:ext cx="1828800" cy="457200"/>
          </a:xfrm>
          <a:prstGeom prst="rect"/>
          <a:solidFill>
            <a:schemeClr val="accent1"/>
          </a:solidFill>
          <a:ln w="9525" cap="flat" cmpd="sng">
            <a:solidFill>
              <a:schemeClr val="dk1">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algn="ctr" eaLnBrk="1" hangingPunct="1" latinLnBrk="1" lvl="0"/>
            <a:r>
              <a:rPr altLang="en-US" lang="en-US">
                <a:latin typeface="Calisto MT" pitchFamily="18" charset="0"/>
              </a:rPr>
              <a:t>Middle Ear</a:t>
            </a:r>
          </a:p>
        </p:txBody>
      </p:sp>
      <p:sp>
        <p:nvSpPr>
          <p:cNvPr id="1048732" name=""/>
          <p:cNvSpPr/>
          <p:nvPr/>
        </p:nvSpPr>
        <p:spPr>
          <a:xfrm rot="0">
            <a:off x="4572000" y="2286000"/>
            <a:ext cx="1828800" cy="457200"/>
          </a:xfrm>
          <a:prstGeom prst="rect"/>
          <a:solidFill>
            <a:schemeClr val="hlink"/>
          </a:solidFill>
          <a:ln w="9525" cap="flat" cmpd="sng">
            <a:solidFill>
              <a:schemeClr val="dk1">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algn="ctr" eaLnBrk="1" hangingPunct="1" latinLnBrk="1" lvl="0"/>
            <a:r>
              <a:rPr altLang="en-US" lang="en-US">
                <a:latin typeface="Calisto MT" pitchFamily="18" charset="0"/>
              </a:rPr>
              <a:t>Inner Ear</a:t>
            </a:r>
          </a:p>
        </p:txBody>
      </p:sp>
      <p:sp>
        <p:nvSpPr>
          <p:cNvPr id="1048733" name=""/>
          <p:cNvSpPr/>
          <p:nvPr/>
        </p:nvSpPr>
        <p:spPr>
          <a:xfrm rot="0">
            <a:off x="6172200" y="2286000"/>
            <a:ext cx="1828800" cy="457200"/>
          </a:xfrm>
          <a:prstGeom prst="rect"/>
          <a:solidFill>
            <a:schemeClr val="hlink"/>
          </a:solidFill>
          <a:ln w="9525" cap="flat" cmpd="sng">
            <a:solidFill>
              <a:schemeClr val="dk1">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algn="ctr" eaLnBrk="1" hangingPunct="1" latinLnBrk="1" lvl="0"/>
            <a:r>
              <a:rPr altLang="en-US" lang="en-US">
                <a:latin typeface="Calisto MT" pitchFamily="18" charset="0"/>
              </a:rPr>
              <a:t>Auditory Nerve</a:t>
            </a:r>
          </a:p>
        </p:txBody>
      </p:sp>
      <p:sp>
        <p:nvSpPr>
          <p:cNvPr id="1048734" name=""/>
          <p:cNvSpPr/>
          <p:nvPr/>
        </p:nvSpPr>
        <p:spPr>
          <a:xfrm rot="0">
            <a:off x="914400" y="2286000"/>
            <a:ext cx="3657600" cy="914400"/>
          </a:xfrm>
          <a:prstGeom prst="rect"/>
          <a:solidFill>
            <a:srgbClr val="3333FF">
              <a:alpha val="34901"/>
            </a:srgbClr>
          </a:solidFill>
          <a:ln w="9525" cap="flat" cmpd="sng">
            <a:solidFill>
              <a:schemeClr val="dk1">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algn="ctr" eaLnBrk="1" hangingPunct="1" latinLnBrk="1" lvl="0"/>
            <a:endParaRPr altLang="en-US" lang="en-US">
              <a:latin typeface="Calisto MT" pitchFamily="18" charset="0"/>
            </a:endParaRPr>
          </a:p>
          <a:p>
            <a:pPr algn="ctr" eaLnBrk="1" hangingPunct="1" latinLnBrk="1" lvl="0"/>
            <a:endParaRPr altLang="en-US" lang="en-US">
              <a:latin typeface="Calisto MT" pitchFamily="18" charset="0"/>
            </a:endParaRPr>
          </a:p>
          <a:p>
            <a:pPr algn="ctr" eaLnBrk="1" hangingPunct="1" latinLnBrk="1" lvl="0"/>
            <a:r>
              <a:rPr altLang="en-US" lang="en-US">
                <a:latin typeface="Calisto MT" pitchFamily="18" charset="0"/>
              </a:rPr>
              <a:t>Conductive Loss</a:t>
            </a:r>
          </a:p>
        </p:txBody>
      </p:sp>
      <p:sp>
        <p:nvSpPr>
          <p:cNvPr id="1048735" name=""/>
          <p:cNvSpPr/>
          <p:nvPr/>
        </p:nvSpPr>
        <p:spPr>
          <a:xfrm rot="0">
            <a:off x="4343400" y="2286000"/>
            <a:ext cx="3657600" cy="914400"/>
          </a:xfrm>
          <a:prstGeom prst="rect"/>
          <a:solidFill>
            <a:srgbClr val="FFFF00">
              <a:alpha val="34901"/>
            </a:srgbClr>
          </a:solidFill>
          <a:ln w="9525" cap="flat" cmpd="sng">
            <a:solidFill>
              <a:schemeClr val="dk1">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algn="ctr" eaLnBrk="1" hangingPunct="1" latinLnBrk="1" lvl="0"/>
            <a:endParaRPr altLang="en-US" lang="en-US">
              <a:latin typeface="Calisto MT" pitchFamily="18" charset="0"/>
            </a:endParaRPr>
          </a:p>
          <a:p>
            <a:pPr algn="ctr" eaLnBrk="1" hangingPunct="1" latinLnBrk="1" lvl="0"/>
            <a:endParaRPr altLang="en-US" lang="en-US">
              <a:latin typeface="Calisto MT" pitchFamily="18" charset="0"/>
            </a:endParaRPr>
          </a:p>
          <a:p>
            <a:pPr algn="ctr" eaLnBrk="1" hangingPunct="1" latinLnBrk="1" lvl="0"/>
            <a:r>
              <a:rPr altLang="en-US" lang="en-US">
                <a:latin typeface="Calisto MT" pitchFamily="18" charset="0"/>
              </a:rPr>
              <a:t>Sensorineural Loss</a:t>
            </a:r>
          </a:p>
        </p:txBody>
      </p:sp>
      <p:sp>
        <p:nvSpPr>
          <p:cNvPr id="1048736" name=""/>
          <p:cNvSpPr/>
          <p:nvPr/>
        </p:nvSpPr>
        <p:spPr>
          <a:xfrm rot="0">
            <a:off x="914400" y="3200400"/>
            <a:ext cx="7086600" cy="381000"/>
          </a:xfrm>
          <a:prstGeom prst="rect"/>
          <a:solidFill>
            <a:schemeClr val="accent1">
              <a:alpha val="34901"/>
            </a:schemeClr>
          </a:solidFill>
          <a:ln w="9525" cap="flat" cmpd="sng">
            <a:solidFill>
              <a:schemeClr val="dk1">
                <a:alpha val="100000"/>
              </a:schemeClr>
            </a:solidFill>
            <a:prstDash val="solid"/>
            <a:round/>
          </a:ln>
        </p:spPr>
        <p:txBody>
          <a:bodyPr anchor="ctr" bIns="45720" lIns="91440" rIns="91440" tIns="45720" vert="horz" wrap="none"/>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algn="ctr" eaLnBrk="1" hangingPunct="1" latinLnBrk="1" lvl="0"/>
            <a:r>
              <a:rPr altLang="en-US" lang="en-US">
                <a:latin typeface="Calisto MT" pitchFamily="18" charset="0"/>
              </a:rPr>
              <a:t>Mixed Loss</a:t>
            </a:r>
          </a:p>
        </p:txBody>
      </p:sp>
    </p:spTree>
  </p:cSld>
  <p:clrMapOvr>
    <a:masterClrMapping/>
  </p:clrMapOvr>
  <p:timing/>
</p:sld>
</file>

<file path=ppt/slides/slide28.xml><?xml version="1.0" encoding="utf-8"?>
<p:sld xmlns:a="http://schemas.openxmlformats.org/drawingml/2006/main" xmlns:r="http://schemas.openxmlformats.org/officeDocument/2006/relationships" xmlns:p="http://schemas.openxmlformats.org/presentationml/2006/main" showMasterSp="1">
  <p:cSld>
    <p:spTree>
      <p:nvGrpSpPr>
        <p:cNvPr id="139" name=""/>
        <p:cNvGrpSpPr/>
        <p:nvPr/>
      </p:nvGrpSpPr>
      <p:grpSpPr>
        <a:xfrm rot="0">
          <a:off x="0" y="0"/>
          <a:ext cx="0" cy="0"/>
          <a:chOff x="0" y="0"/>
          <a:chExt cx="0" cy="0"/>
        </a:xfrm>
      </p:grpSpPr>
      <p:sp>
        <p:nvSpPr>
          <p:cNvPr id="104874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lvl="0"/>
            <a:r>
              <a:rPr altLang="en-US" lang="en-GB" u="sng"/>
              <a:t>PRESBYCUSIS</a:t>
            </a:r>
          </a:p>
        </p:txBody>
      </p:sp>
      <p:pic>
        <p:nvPicPr>
          <p:cNvPr id="2097160" name="" descr="audiogram_SENSORINEURAL.png"/>
          <p:cNvPicPr>
            <a:picLocks/>
          </p:cNvPicPr>
          <p:nvPr>
            <p:ph sz="half" idx="1"/>
          </p:nvPr>
        </p:nvPicPr>
        <p:blipFill>
          <a:blip xmlns:r="http://schemas.openxmlformats.org/officeDocument/2006/relationships" r:embed="rId1"/>
          <a:srcRect l="0" t="0" r="0" b="0"/>
          <a:stretch>
            <a:fillRect/>
          </a:stretch>
        </p:blipFill>
        <p:spPr>
          <a:xfrm rot="0">
            <a:off x="457200" y="1828800"/>
            <a:ext cx="4038600" cy="4267200"/>
          </a:xfrm>
          <a:prstGeom prst="rect"/>
          <a:noFill/>
          <a:ln>
            <a:noFill/>
          </a:ln>
        </p:spPr>
      </p:pic>
      <p:sp>
        <p:nvSpPr>
          <p:cNvPr id="1048741" name=""/>
          <p:cNvSpPr/>
          <p:nvPr>
            <p:ph sz="half" idx="2"/>
          </p:nvPr>
        </p:nvSpPr>
        <p:spPr>
          <a:xfrm rot="0">
            <a:off x="4648200" y="1600200"/>
            <a:ext cx="4038600" cy="4525962"/>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eaLnBrk="1" hangingPunct="1" latinLnBrk="1" lvl="0"/>
            <a:r>
              <a:rPr altLang="en-US" lang="en-US"/>
              <a:t>Manifests as a bilateral &amp; symmetric SNHL. </a:t>
            </a:r>
          </a:p>
          <a:p>
            <a:pPr eaLnBrk="1" hangingPunct="1" latinLnBrk="1" lvl="0"/>
            <a:r>
              <a:rPr altLang="en-US" lang="en-US"/>
              <a:t>Usually, the higher frequencies are most severely affected. </a:t>
            </a:r>
          </a:p>
          <a:p>
            <a:pPr eaLnBrk="1" hangingPunct="1" latinLnBrk="1" lvl="0"/>
            <a:r>
              <a:rPr altLang="en-US" lang="en-US"/>
              <a:t>Word recognition may be poorer than predicted from the audiogram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1">
  <p:cSld>
    <p:spTree>
      <p:nvGrpSpPr>
        <p:cNvPr id="140" name=""/>
        <p:cNvGrpSpPr/>
        <p:nvPr/>
      </p:nvGrpSpPr>
      <p:grpSpPr>
        <a:xfrm rot="0">
          <a:off x="0" y="0"/>
          <a:ext cx="0" cy="0"/>
          <a:chOff x="0" y="0"/>
          <a:chExt cx="0" cy="0"/>
        </a:xfrm>
      </p:grpSpPr>
      <p:sp>
        <p:nvSpPr>
          <p:cNvPr id="104874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US"/>
              <a:t>Audiometric Masking</a:t>
            </a:r>
          </a:p>
        </p:txBody>
      </p:sp>
      <p:sp>
        <p:nvSpPr>
          <p:cNvPr id="1048743"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sz="2400" lang="en-GB"/>
              <a:t>Air and bone conduction  PTAs are confounded by </a:t>
            </a:r>
            <a:r>
              <a:rPr altLang="en-US" b="1" sz="2400" lang="en-GB"/>
              <a:t>crossover</a:t>
            </a:r>
            <a:r>
              <a:rPr altLang="en-US" sz="2400" lang="en-GB"/>
              <a:t> or contralateralization of signal(15).</a:t>
            </a:r>
          </a:p>
          <a:p>
            <a:pPr eaLnBrk="1" hangingPunct="1" latinLnBrk="1" lvl="0"/>
            <a:r>
              <a:rPr altLang="en-US" sz="2800" lang="en-GB"/>
              <a:t>Masking is the isolation of the NTE</a:t>
            </a:r>
          </a:p>
          <a:p>
            <a:pPr eaLnBrk="1" hangingPunct="1" latinLnBrk="1" lvl="0"/>
            <a:r>
              <a:rPr altLang="en-US" sz="2400" lang="en-US"/>
              <a:t>Interaural attenuation (IA) is the amount of sound that is attenuated/reduced when crossing from one ear to the other</a:t>
            </a:r>
          </a:p>
          <a:p>
            <a:pPr eaLnBrk="1" hangingPunct="1" latinLnBrk="1" lvl="0"/>
            <a:endParaRPr altLang="en-US" sz="2400" lang="en-US"/>
          </a:p>
          <a:p>
            <a:pPr eaLnBrk="1" hangingPunct="1" latinLnBrk="1" lvl="0">
              <a:buFont typeface="Wingdings" pitchFamily="2" charset="2"/>
              <a:buChar char="Ø"/>
            </a:pPr>
            <a:r>
              <a:rPr altLang="en-US" sz="2400" lang="en-GB"/>
              <a:t>Supra aura earphones 40dB</a:t>
            </a:r>
          </a:p>
          <a:p>
            <a:pPr eaLnBrk="1" hangingPunct="1" latinLnBrk="1" lvl="0">
              <a:buFont typeface="Wingdings" pitchFamily="2" charset="2"/>
              <a:buChar char="Ø"/>
            </a:pPr>
            <a:r>
              <a:rPr altLang="en-US" sz="2400" lang="en-GB"/>
              <a:t>Insert earphones 50dB</a:t>
            </a:r>
          </a:p>
          <a:p>
            <a:pPr eaLnBrk="1" hangingPunct="1" latinLnBrk="1" lvl="0">
              <a:buFont typeface="Wingdings" pitchFamily="2" charset="2"/>
              <a:buChar char="Ø"/>
            </a:pPr>
            <a:r>
              <a:rPr altLang="en-US" sz="2400" lang="en-GB"/>
              <a:t>Bone conduction vibrator 0dB</a:t>
            </a:r>
          </a:p>
          <a:p>
            <a:pPr eaLnBrk="1" hangingPunct="1" latinLnBrk="1" lvl="0">
              <a:buNone/>
            </a:pPr>
            <a:endParaRPr altLang="en-US" sz="2400" lang="en-US"/>
          </a:p>
          <a:p>
            <a:pPr eaLnBrk="1" hangingPunct="1" latinLnBrk="1" lvl="0">
              <a:buNone/>
            </a:pPr>
            <a:r>
              <a:rPr altLang="en-US" sz="1800" lang="en-GB"/>
              <a:t> </a:t>
            </a:r>
            <a:r>
              <a:rPr altLang="en-US" sz="1000" lang="en-GB"/>
              <a:t>15.</a:t>
            </a:r>
            <a:r>
              <a:rPr altLang="en-US" sz="1600" lang="en-GB"/>
              <a:t>Katz J, Lezynski J. Clinical masking. In: Katz J, ed. </a:t>
            </a:r>
            <a:r>
              <a:rPr altLang="en-US" sz="1600" i="1" lang="en-GB"/>
              <a:t>Handbook of Clinical Audiology</a:t>
            </a:r>
            <a:r>
              <a:rPr altLang="en-US" sz="1600" lang="en-GB"/>
              <a:t>. 5th ed. Philadelphia, Pa.: Lippincott Williams &amp; Wilkins; 2002:124–141</a:t>
            </a:r>
          </a:p>
          <a:p>
            <a:pPr lvl="0">
              <a:buNone/>
            </a:pPr>
            <a:r>
              <a:rPr altLang="en-US" sz="1600" lang="en-GB"/>
              <a:t>	</a:t>
            </a:r>
          </a:p>
          <a:p>
            <a:pPr eaLnBrk="1" hangingPunct="1" latinLnBrk="1" lvl="1"/>
            <a:endParaRPr altLang="en-US" sz="1100" lang="en-US"/>
          </a:p>
          <a:p>
            <a:pPr eaLnBrk="1" hangingPunct="1" latinLnBrk="1" lvl="1"/>
            <a:endParaRPr altLang="en-US" sz="1100" lang="en-US"/>
          </a:p>
          <a:p>
            <a:pPr eaLnBrk="1" hangingPunct="1" latinLnBrk="1" lvl="0"/>
            <a:endParaRPr altLang="en-US" lang="en-GB"/>
          </a:p>
          <a:p>
            <a:pPr eaLnBrk="1" hangingPunct="1" latinLnBrk="1" lvl="0"/>
            <a:endParaRPr altLang="en-US" lang="en-GB"/>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showMasterSp="1">
  <p:cSld>
    <p:spTree>
      <p:nvGrpSpPr>
        <p:cNvPr id="100" name=""/>
        <p:cNvGrpSpPr/>
        <p:nvPr/>
      </p:nvGrpSpPr>
      <p:grpSpPr>
        <a:xfrm rot="0">
          <a:off x="0" y="0"/>
          <a:ext cx="0" cy="0"/>
          <a:chOff x="0" y="0"/>
          <a:chExt cx="0" cy="0"/>
        </a:xfrm>
      </p:grpSpPr>
      <p:sp>
        <p:nvSpPr>
          <p:cNvPr id="104858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r>
              <a:rPr altLang="en-US" lang="en-GB"/>
              <a:t>history</a:t>
            </a:r>
          </a:p>
        </p:txBody>
      </p:sp>
      <p:sp>
        <p:nvSpPr>
          <p:cNvPr id="1048590" name=""/>
          <p:cNvSpPr/>
          <p:nvPr>
            <p:ph sz="full" idx="1"/>
          </p:nvPr>
        </p:nvSpPr>
        <p:spPr>
          <a:xfrm rot="0">
            <a:off x="457200" y="1295400"/>
            <a:ext cx="82296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lvl="0"/>
            <a:r>
              <a:rPr altLang="en-US" sz="2800" lang="en-GB"/>
              <a:t>In 1550AD cardano described sound transmission y rod held between ones teeth(1)</a:t>
            </a:r>
          </a:p>
          <a:p>
            <a:pPr lvl="0"/>
            <a:r>
              <a:rPr altLang="en-US" sz="2800" lang="en-GB"/>
              <a:t>1648ADuverney explained that Cardano’s test transmission was via skull bones.</a:t>
            </a:r>
          </a:p>
          <a:p>
            <a:pPr lvl="0"/>
            <a:r>
              <a:rPr altLang="en-US" sz="2800" lang="en-GB"/>
              <a:t>1649 -1712AD Gurther christoph used  experiments to prove eustachian tube as aeration and middle ear drainage</a:t>
            </a:r>
            <a:r>
              <a:rPr altLang="en-US" sz="1800" lang="en-GB"/>
              <a:t>. used table fork in an attempt on vibration properties of forks</a:t>
            </a:r>
          </a:p>
          <a:p>
            <a:pPr lvl="0"/>
            <a:endParaRPr altLang="en-US" sz="1800" lang="en-GB"/>
          </a:p>
          <a:p>
            <a:pPr lvl="0"/>
            <a:r>
              <a:rPr altLang="en-US" sz="1100" lang="en-US"/>
              <a:t>1.Feldmann, H.  A history of audiology: a comprehensive report and bibliography from the earliest beginnings to the present.  Translations of the Beltone Institute for Hearing Research.  No. 22, January, 1970.</a:t>
            </a:r>
          </a:p>
          <a:p>
            <a:pPr lvl="0"/>
            <a:endParaRPr altLang="en-US" sz="2800" lang="en-GB"/>
          </a:p>
        </p:txBody>
      </p:sp>
    </p:spTree>
  </p:cSld>
  <p:clrMapOvr>
    <a:masterClrMapping/>
  </p:clrMapOvr>
  <p:timing/>
</p:sld>
</file>

<file path=ppt/slides/slide30.xml><?xml version="1.0" encoding="utf-8"?>
<p:sld xmlns:a="http://schemas.openxmlformats.org/drawingml/2006/main" xmlns:r="http://schemas.openxmlformats.org/officeDocument/2006/relationships" xmlns:p="http://schemas.openxmlformats.org/presentationml/2006/main" showMasterSp="1">
  <p:cSld>
    <p:spTree>
      <p:nvGrpSpPr>
        <p:cNvPr id="141" name=""/>
        <p:cNvGrpSpPr/>
        <p:nvPr/>
      </p:nvGrpSpPr>
      <p:grpSpPr>
        <a:xfrm rot="0">
          <a:off x="0" y="0"/>
          <a:ext cx="0" cy="0"/>
          <a:chOff x="0" y="0"/>
          <a:chExt cx="0" cy="0"/>
        </a:xfrm>
      </p:grpSpPr>
      <p:sp>
        <p:nvSpPr>
          <p:cNvPr id="104874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lvl="0"/>
            <a:r>
              <a:rPr altLang="en-US" lang="en-GB"/>
              <a:t>Otosclerosis audiogram</a:t>
            </a:r>
          </a:p>
        </p:txBody>
      </p:sp>
      <p:sp>
        <p:nvSpPr>
          <p:cNvPr id="1048745" name=""/>
          <p:cNvSpPr/>
          <p:nvPr>
            <p:ph type="body" sz="full" idx="1"/>
          </p:nvPr>
        </p:nvSpPr>
        <p:spPr>
          <a:xfrm rot="0">
            <a:off x="457200" y="1535112"/>
            <a:ext cx="4040187" cy="639762"/>
          </a:xfrm>
          <a:prstGeom prst="rect"/>
          <a:noFill/>
          <a:ln>
            <a:noFill/>
          </a:ln>
        </p:spPr>
        <p:txBody>
          <a:bodyPr anchor="b"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indent="0" lvl="0" marL="0">
              <a:buNone/>
            </a:pPr>
            <a:r>
              <a:rPr altLang="en-US" b="1" sz="2400" lang="en-GB"/>
              <a:t>Cahart notch</a:t>
            </a:r>
          </a:p>
        </p:txBody>
      </p:sp>
      <p:pic>
        <p:nvPicPr>
          <p:cNvPr id="2097161" name="" descr="Carhart's notch.jpg"/>
          <p:cNvPicPr>
            <a:picLocks/>
          </p:cNvPicPr>
          <p:nvPr>
            <p:ph sz="half" idx="2"/>
          </p:nvPr>
        </p:nvPicPr>
        <p:blipFill>
          <a:blip xmlns:r="http://schemas.openxmlformats.org/officeDocument/2006/relationships" r:embed="rId1"/>
          <a:srcRect l="0" t="0" r="0" b="0"/>
          <a:stretch>
            <a:fillRect/>
          </a:stretch>
        </p:blipFill>
        <p:spPr>
          <a:xfrm rot="0">
            <a:off x="457200" y="2414587"/>
            <a:ext cx="4040187" cy="3471862"/>
          </a:xfrm>
          <a:prstGeom prst="rect"/>
          <a:noFill/>
          <a:ln>
            <a:noFill/>
          </a:ln>
        </p:spPr>
      </p:pic>
      <p:sp>
        <p:nvSpPr>
          <p:cNvPr id="1048746" name=""/>
          <p:cNvSpPr/>
          <p:nvPr>
            <p:ph type="body" sz="quarter" idx="3"/>
          </p:nvPr>
        </p:nvSpPr>
        <p:spPr>
          <a:xfrm rot="0">
            <a:off x="4645025" y="1535112"/>
            <a:ext cx="4041775" cy="639762"/>
          </a:xfrm>
          <a:prstGeom prst="rect"/>
          <a:noFill/>
          <a:ln>
            <a:noFill/>
          </a:ln>
        </p:spPr>
        <p:txBody>
          <a:bodyPr anchor="b" bIns="45720" lIns="91440" rIns="91440" tIns="45720" vert="horz"/>
          <a:lstStyle>
            <a:lvl1pPr>
              <a:defRPr sz="2400"/>
            </a:lvl1pPr>
            <a:lvl2pPr>
              <a:defRPr sz="2000"/>
            </a:lvl2pPr>
            <a:lvl3pPr>
              <a:defRPr sz="1800"/>
            </a:lvl3pPr>
            <a:lvl4pPr>
              <a:defRPr sz="1600"/>
            </a:lvl4pPr>
            <a:lvl5pPr>
              <a:defRPr sz="1600"/>
            </a:lvl5pPr>
          </a:lstStyle>
          <a:p>
            <a:pPr indent="0" lvl="0" marL="0">
              <a:buNone/>
            </a:pPr>
            <a:r>
              <a:rPr altLang="en-US" b="1" lang="en-GB"/>
              <a:t>Explanation</a:t>
            </a:r>
          </a:p>
        </p:txBody>
      </p:sp>
      <p:sp>
        <p:nvSpPr>
          <p:cNvPr id="1048747" name=""/>
          <p:cNvSpPr/>
          <p:nvPr>
            <p:ph sz="quarter" idx="4"/>
          </p:nvPr>
        </p:nvSpPr>
        <p:spPr>
          <a:xfrm rot="0">
            <a:off x="4645025" y="2174875"/>
            <a:ext cx="4041775" cy="3951287"/>
          </a:xfrm>
          <a:prstGeom prst="rect"/>
          <a:noFill/>
          <a:ln>
            <a:noFill/>
          </a:ln>
        </p:spPr>
        <p:txBody>
          <a:bodyPr anchor="t" bIns="45720" lIns="91440" rIns="91440" tIns="45720" vert="horz"/>
          <a:lstStyle>
            <a:lvl1pPr>
              <a:defRPr sz="2400"/>
            </a:lvl1pPr>
            <a:lvl2pPr>
              <a:defRPr sz="2000"/>
            </a:lvl2pPr>
            <a:lvl3pPr>
              <a:defRPr sz="1800"/>
            </a:lvl3pPr>
            <a:lvl4pPr>
              <a:defRPr sz="1600"/>
            </a:lvl4pPr>
            <a:lvl5pPr>
              <a:defRPr sz="1600"/>
            </a:lvl5pPr>
          </a:lstStyle>
          <a:p>
            <a:pPr lvl="0"/>
            <a:r>
              <a:rPr altLang="en-US" lang="en-GB"/>
              <a:t>Drop at 2000hz corresponds to the loss of  EAC &amp; ME loss of  impendance</a:t>
            </a:r>
          </a:p>
          <a:p>
            <a:pPr lvl="0">
              <a:buNone/>
            </a:pPr>
            <a:r>
              <a:rPr altLang="en-US" lang="en-GB"/>
              <a:t>Theories</a:t>
            </a:r>
          </a:p>
          <a:p>
            <a:pPr lvl="0"/>
            <a:r>
              <a:rPr altLang="en-US" lang="en-GB"/>
              <a:t>Middle ear inertia</a:t>
            </a:r>
          </a:p>
          <a:p>
            <a:pPr lvl="0"/>
            <a:r>
              <a:rPr altLang="en-US" lang="en-GB"/>
              <a:t>Osteotympanic  bone conduction</a:t>
            </a:r>
          </a:p>
          <a:p>
            <a:pPr lvl="0"/>
            <a:endParaRPr altLang="en-US" lang="en-GB"/>
          </a:p>
          <a:p>
            <a:pPr lvl="0"/>
            <a:endParaRPr altLang="en-US"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1">
  <p:cSld>
    <p:spTree>
      <p:nvGrpSpPr>
        <p:cNvPr id="143" name=""/>
        <p:cNvGrpSpPr/>
        <p:nvPr/>
      </p:nvGrpSpPr>
      <p:grpSpPr>
        <a:xfrm rot="0">
          <a:off x="0" y="0"/>
          <a:ext cx="0" cy="0"/>
          <a:chOff x="0" y="0"/>
          <a:chExt cx="0" cy="0"/>
        </a:xfrm>
      </p:grpSpPr>
      <p:sp>
        <p:nvSpPr>
          <p:cNvPr id="104875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US"/>
              <a:t>The Masking Dilemma</a:t>
            </a:r>
          </a:p>
        </p:txBody>
      </p:sp>
      <p:sp>
        <p:nvSpPr>
          <p:cNvPr id="1048754"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sz="2800" lang="en-GB"/>
              <a:t>Occurs where both ears have a large air- bone gap and masking can only be introduced at level that results in over masking(16)</a:t>
            </a:r>
          </a:p>
          <a:p>
            <a:pPr eaLnBrk="1" hangingPunct="1" latinLnBrk="1" lvl="0"/>
            <a:r>
              <a:rPr altLang="en-US" sz="2800" lang="en-GB"/>
              <a:t>Occurs when the difference between BC threshold of the test ear and the air conduction threshold in the NTE approaches the amount of IA.</a:t>
            </a:r>
          </a:p>
          <a:p>
            <a:pPr eaLnBrk="1" hangingPunct="1" latinLnBrk="1" lvl="0"/>
            <a:r>
              <a:rPr altLang="en-US" sz="2800" lang="en-GB"/>
              <a:t>Hence threshold cannot be determined by conventional audiometric means(17</a:t>
            </a:r>
            <a:r>
              <a:rPr altLang="en-US" lang="en-GB"/>
              <a:t>)</a:t>
            </a:r>
          </a:p>
          <a:p>
            <a:pPr eaLnBrk="1" hangingPunct="1" latinLnBrk="1" lvl="0"/>
            <a:r>
              <a:rPr altLang="en-US" sz="1000" lang="en-GB"/>
              <a:t>16Naunton R. (1960). A masking dilemma in bilateral conductive deafness. Arch Otolaryngol 72:753-757</a:t>
            </a:r>
          </a:p>
          <a:p>
            <a:pPr eaLnBrk="1" hangingPunct="1" latinLnBrk="1" lvl="0"/>
            <a:r>
              <a:rPr altLang="en-US" sz="1000" lang="en-GB"/>
              <a:t>17Bergman M. (1964). The FIT test: monaural threshold finding through binaural fusion. Arch Otolaryngol 80: 440-449. </a:t>
            </a:r>
          </a:p>
          <a:p>
            <a:pPr eaLnBrk="1" hangingPunct="1" latinLnBrk="1" lvl="0"/>
            <a:endParaRPr altLang="en-US" lang="en-GB"/>
          </a:p>
        </p:txBody>
      </p:sp>
    </p:spTree>
  </p:cSld>
  <p:clrMapOvr>
    <a:masterClrMapping/>
  </p:clrMapOvr>
  <p:timing/>
</p:sld>
</file>

<file path=ppt/slides/slide32.xml><?xml version="1.0" encoding="utf-8"?>
<p:sld xmlns:a="http://schemas.openxmlformats.org/drawingml/2006/main" xmlns:r="http://schemas.openxmlformats.org/officeDocument/2006/relationships" xmlns:p="http://schemas.openxmlformats.org/presentationml/2006/main" showMasterSp="1">
  <p:cSld>
    <p:spTree>
      <p:nvGrpSpPr>
        <p:cNvPr id="144" name=""/>
        <p:cNvGrpSpPr/>
        <p:nvPr/>
      </p:nvGrpSpPr>
      <p:grpSpPr>
        <a:xfrm rot="0">
          <a:off x="0" y="0"/>
          <a:ext cx="0" cy="0"/>
          <a:chOff x="0" y="0"/>
          <a:chExt cx="0" cy="0"/>
        </a:xfrm>
      </p:grpSpPr>
      <p:sp>
        <p:nvSpPr>
          <p:cNvPr id="104875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SPEECH AUDIOMETRY</a:t>
            </a:r>
          </a:p>
        </p:txBody>
      </p:sp>
      <p:sp>
        <p:nvSpPr>
          <p:cNvPr id="1048756"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sz="2400" lang="en-US"/>
              <a:t>Measures how well a person hears </a:t>
            </a:r>
            <a:r>
              <a:rPr altLang="en-US" sz="2400" lang="en-GB"/>
              <a:t>and understands speech signals.</a:t>
            </a:r>
          </a:p>
          <a:p>
            <a:pPr eaLnBrk="1" hangingPunct="1" latinLnBrk="1" lvl="0">
              <a:buFont typeface="Wingdings" pitchFamily="2" charset="2"/>
              <a:buChar char="Ø"/>
            </a:pPr>
            <a:r>
              <a:rPr altLang="en-US" sz="2400" lang="en-US"/>
              <a:t>Measurement of threshold for speech</a:t>
            </a:r>
          </a:p>
          <a:p>
            <a:pPr eaLnBrk="1" hangingPunct="1" latinLnBrk="1" lvl="0">
              <a:buFont typeface="Wingdings" pitchFamily="2" charset="2"/>
              <a:buChar char="Ø"/>
            </a:pPr>
            <a:endParaRPr altLang="en-US" sz="2400" lang="en-US"/>
          </a:p>
          <a:p>
            <a:pPr eaLnBrk="1" hangingPunct="1" latinLnBrk="1" lvl="0">
              <a:buFont typeface="Wingdings" pitchFamily="2" charset="2"/>
              <a:buChar char="Ø"/>
            </a:pPr>
            <a:r>
              <a:rPr altLang="en-US" sz="2400" lang="en-US"/>
              <a:t>Cross check of pure tone sensitivity</a:t>
            </a:r>
          </a:p>
          <a:p>
            <a:pPr eaLnBrk="1" hangingPunct="1" latinLnBrk="1" lvl="0">
              <a:buFont typeface="Wingdings" pitchFamily="2" charset="2"/>
              <a:buChar char="Ø"/>
            </a:pPr>
            <a:endParaRPr altLang="en-US" sz="2400" lang="en-US"/>
          </a:p>
          <a:p>
            <a:pPr eaLnBrk="1" hangingPunct="1" latinLnBrk="1" lvl="0">
              <a:buFont typeface="Wingdings" pitchFamily="2" charset="2"/>
              <a:buChar char="Ø"/>
            </a:pPr>
            <a:r>
              <a:rPr altLang="en-US" sz="2400" lang="en-US"/>
              <a:t>Quantification of suprathreshold speech recognition ability</a:t>
            </a:r>
          </a:p>
          <a:p>
            <a:pPr eaLnBrk="1" hangingPunct="1" latinLnBrk="1" lvl="0">
              <a:buFont typeface="Wingdings" pitchFamily="2" charset="2"/>
              <a:buChar char="Ø"/>
            </a:pPr>
            <a:r>
              <a:rPr altLang="en-US" sz="2400" lang="en-US"/>
              <a:t>Estimation of communiction function</a:t>
            </a:r>
          </a:p>
          <a:p>
            <a:pPr eaLnBrk="1" hangingPunct="1" latinLnBrk="1" lvl="0">
              <a:buFont typeface="Wingdings" pitchFamily="2" charset="2"/>
              <a:buChar char="Ø"/>
            </a:pPr>
            <a:r>
              <a:rPr altLang="en-US" sz="2400" lang="en-US"/>
              <a:t>Assistance in differential diagnoses</a:t>
            </a:r>
          </a:p>
          <a:p>
            <a:pPr eaLnBrk="1" hangingPunct="1" latinLnBrk="1" lvl="0">
              <a:buFont typeface="Wingdings" pitchFamily="2" charset="2"/>
              <a:buChar char="Ø"/>
            </a:pPr>
            <a:r>
              <a:rPr altLang="en-US" sz="2400" lang="en-US"/>
              <a:t>Assessment of auditory processing ability</a:t>
            </a:r>
          </a:p>
          <a:p>
            <a:pPr eaLnBrk="1" hangingPunct="1" latinLnBrk="1" lvl="0">
              <a:buFont typeface="Wingdings" pitchFamily="2" charset="2"/>
              <a:buChar char="Ø"/>
            </a:pPr>
            <a:endParaRPr altLang="en-US" lang="en-GB"/>
          </a:p>
        </p:txBody>
      </p:sp>
    </p:spTree>
  </p:cSld>
  <p:clrMapOvr>
    <a:masterClrMapping/>
  </p:clrMapOvr>
  <p:timing/>
</p:sld>
</file>

<file path=ppt/slides/slide33.xml><?xml version="1.0" encoding="utf-8"?>
<p:sld xmlns:a="http://schemas.openxmlformats.org/drawingml/2006/main" xmlns:r="http://schemas.openxmlformats.org/officeDocument/2006/relationships" xmlns:p="http://schemas.openxmlformats.org/presentationml/2006/main" showMasterSp="1">
  <p:cSld>
    <p:spTree>
      <p:nvGrpSpPr>
        <p:cNvPr id="145" name=""/>
        <p:cNvGrpSpPr/>
        <p:nvPr/>
      </p:nvGrpSpPr>
      <p:grpSpPr>
        <a:xfrm rot="0">
          <a:off x="0" y="0"/>
          <a:ext cx="0" cy="0"/>
          <a:chOff x="0" y="0"/>
          <a:chExt cx="0" cy="0"/>
        </a:xfrm>
      </p:grpSpPr>
      <p:sp>
        <p:nvSpPr>
          <p:cNvPr id="104875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endParaRPr altLang="en-US" lang="en-GB"/>
          </a:p>
        </p:txBody>
      </p:sp>
      <p:sp>
        <p:nvSpPr>
          <p:cNvPr id="1048758"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lang="en-GB"/>
              <a:t>Threshold tests</a:t>
            </a:r>
          </a:p>
          <a:p>
            <a:pPr eaLnBrk="1" hangingPunct="1" latinLnBrk="1" lvl="0">
              <a:buFont typeface="Wingdings" pitchFamily="2" charset="2"/>
              <a:buChar char="ü"/>
            </a:pPr>
            <a:r>
              <a:rPr altLang="en-US" sz="2400" lang="en-GB"/>
              <a:t>Speech detection threshold(SAT/SDT)</a:t>
            </a:r>
          </a:p>
          <a:p>
            <a:pPr eaLnBrk="1" hangingPunct="1" latinLnBrk="1" lvl="0">
              <a:buFont typeface="Wingdings" pitchFamily="2" charset="2"/>
              <a:buChar char="ü"/>
            </a:pPr>
            <a:r>
              <a:rPr altLang="en-US" sz="2400" lang="en-GB"/>
              <a:t>Speech recognition threshold(SRT</a:t>
            </a:r>
            <a:r>
              <a:rPr altLang="en-US" lang="en-GB"/>
              <a:t>) </a:t>
            </a:r>
            <a:r>
              <a:rPr altLang="en-US" sz="1800" lang="en-GB"/>
              <a:t>(17,18)</a:t>
            </a:r>
          </a:p>
          <a:p>
            <a:pPr eaLnBrk="1" hangingPunct="1" latinLnBrk="1" lvl="0"/>
            <a:r>
              <a:rPr altLang="en-US" lang="en-GB"/>
              <a:t>Suprathreshold tests</a:t>
            </a:r>
          </a:p>
          <a:p>
            <a:pPr eaLnBrk="1" hangingPunct="1" latinLnBrk="1" lvl="0">
              <a:buFont typeface="Wingdings" pitchFamily="2" charset="2"/>
              <a:buChar char="ü"/>
            </a:pPr>
            <a:r>
              <a:rPr altLang="en-US" sz="2400" lang="en-GB"/>
              <a:t>Word recognition tests(single syllable words</a:t>
            </a:r>
            <a:r>
              <a:rPr altLang="en-US" lang="en-GB"/>
              <a:t>)</a:t>
            </a:r>
          </a:p>
          <a:p>
            <a:pPr eaLnBrk="1" hangingPunct="1" latinLnBrk="1" lvl="0"/>
            <a:r>
              <a:rPr altLang="en-US" lang="en-GB"/>
              <a:t>Speech in noise tests.</a:t>
            </a:r>
          </a:p>
          <a:p>
            <a:pPr eaLnBrk="1" hangingPunct="1" latinLnBrk="1" lvl="0">
              <a:buFont typeface="Wingdings" pitchFamily="2" charset="2"/>
              <a:buChar char="ü"/>
            </a:pPr>
            <a:r>
              <a:rPr altLang="en-US" sz="2400" lang="en-GB"/>
              <a:t>Hearing in noise test(HINT)</a:t>
            </a:r>
          </a:p>
          <a:p>
            <a:pPr eaLnBrk="1" hangingPunct="1" latinLnBrk="1" lvl="0">
              <a:buFont typeface="Wingdings" pitchFamily="2" charset="2"/>
              <a:buChar char="ü"/>
            </a:pPr>
            <a:endParaRPr altLang="en-US" sz="2400" lang="en-GB"/>
          </a:p>
          <a:p>
            <a:pPr eaLnBrk="1" hangingPunct="1" latinLnBrk="1" lvl="0">
              <a:buNone/>
            </a:pPr>
            <a:r>
              <a:rPr altLang="en-US" sz="1000" lang="en-GB"/>
              <a:t>17.Hudgins, C., Hawkins, J., Karlin, J., &amp; Stevens, S. (1947). The development of recorded auditory tests for measuring hearing loss for speech. </a:t>
            </a:r>
            <a:r>
              <a:rPr altLang="en-US" sz="1000" i="1" lang="en-GB"/>
              <a:t>Laryngoscope, 57</a:t>
            </a:r>
            <a:r>
              <a:rPr altLang="en-US" sz="1000" lang="en-GB"/>
              <a:t>, 57–89</a:t>
            </a:r>
          </a:p>
          <a:p>
            <a:pPr eaLnBrk="1" hangingPunct="1" latinLnBrk="1" lvl="0">
              <a:buNone/>
            </a:pPr>
            <a:r>
              <a:rPr altLang="en-US" sz="1000" lang="en-GB"/>
              <a:t>18.Hirsh, L., Davis, H., Silverman, S., Reynolds, E., Eldert, E., &amp; Benson, R. (1952). Development of materials for speech audiometry. </a:t>
            </a:r>
            <a:r>
              <a:rPr altLang="en-US" sz="1000" i="1" lang="en-GB"/>
              <a:t>Journal of Speech and Hearing Disorders, 17</a:t>
            </a:r>
            <a:r>
              <a:rPr altLang="en-US" sz="1000" lang="en-GB"/>
              <a:t>, 321–337</a:t>
            </a:r>
          </a:p>
          <a:p>
            <a:pPr eaLnBrk="1" hangingPunct="1" latinLnBrk="1" lvl="0">
              <a:buNone/>
            </a:pPr>
            <a:endParaRPr altLang="en-US" sz="1000" lang="en-GB"/>
          </a:p>
          <a:p>
            <a:pPr eaLnBrk="1" hangingPunct="1" latinLnBrk="1" lvl="0">
              <a:buNone/>
            </a:pPr>
            <a:endParaRPr altLang="en-US" sz="1000" lang="en-GB"/>
          </a:p>
          <a:p>
            <a:pPr eaLnBrk="1" hangingPunct="1" latinLnBrk="1" lvl="0">
              <a:buNone/>
            </a:pPr>
            <a:endParaRPr altLang="en-US" sz="1000" lang="en-GB"/>
          </a:p>
        </p:txBody>
      </p:sp>
    </p:spTree>
  </p:cSld>
  <p:clrMapOvr>
    <a:masterClrMapping/>
  </p:clrMapOvr>
  <p:timing/>
</p:sld>
</file>

<file path=ppt/slides/slide34.xml><?xml version="1.0" encoding="utf-8"?>
<p:sld xmlns:a="http://schemas.openxmlformats.org/drawingml/2006/main" xmlns:r="http://schemas.openxmlformats.org/officeDocument/2006/relationships" xmlns:p="http://schemas.openxmlformats.org/presentationml/2006/main" showMasterSp="1">
  <p:cSld>
    <p:spTree>
      <p:nvGrpSpPr>
        <p:cNvPr id="146" name=""/>
        <p:cNvGrpSpPr/>
        <p:nvPr/>
      </p:nvGrpSpPr>
      <p:grpSpPr>
        <a:xfrm rot="0">
          <a:off x="0" y="0"/>
          <a:ext cx="0" cy="0"/>
          <a:chOff x="0" y="0"/>
          <a:chExt cx="0" cy="0"/>
        </a:xfrm>
      </p:grpSpPr>
      <p:sp>
        <p:nvSpPr>
          <p:cNvPr id="104875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a:t>Suprathreshold tests</a:t>
            </a:r>
          </a:p>
        </p:txBody>
      </p:sp>
      <p:sp>
        <p:nvSpPr>
          <p:cNvPr id="1048760" name=""/>
          <p:cNvSpPr/>
          <p:nvPr>
            <p:ph sz="full" idx="1"/>
          </p:nvPr>
        </p:nvSpPr>
        <p:spPr>
          <a:xfrm rot="0">
            <a:off x="457200" y="16764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indent="-319087" latinLnBrk="1" lvl="0" marL="438150">
              <a:spcBef>
                <a:spcPct val="0"/>
              </a:spcBef>
              <a:buClr>
                <a:srgbClr val="F0AD00"/>
              </a:buClr>
              <a:buSzPct val="80000"/>
              <a:buNone/>
            </a:pPr>
            <a:r>
              <a:rPr altLang="en-US" b="1" sz="2700" lang="en-US">
                <a:solidFill>
                  <a:srgbClr val="000000"/>
                </a:solidFill>
                <a:latin typeface="Corbel" pitchFamily="34" charset="0"/>
              </a:rPr>
              <a:t>Word recognition score (WRS)</a:t>
            </a:r>
          </a:p>
          <a:p>
            <a:pPr eaLnBrk="1" hangingPunct="1" indent="-438150" latinLnBrk="1" lvl="1" marL="730250">
              <a:buClr>
                <a:srgbClr val="60B5CC"/>
              </a:buClr>
              <a:buSzPct val="90000"/>
              <a:buNone/>
            </a:pPr>
            <a:r>
              <a:rPr altLang="en-US" sz="2400" lang="en-US">
                <a:solidFill>
                  <a:srgbClr val="000000"/>
                </a:solidFill>
                <a:latin typeface="Corbel" pitchFamily="34" charset="0"/>
              </a:rPr>
              <a:t>The </a:t>
            </a:r>
            <a:r>
              <a:rPr altLang="en-US" b="1" sz="2400" lang="en-US" u="sng">
                <a:solidFill>
                  <a:srgbClr val="000000"/>
                </a:solidFill>
                <a:latin typeface="Corbel" pitchFamily="34" charset="0"/>
              </a:rPr>
              <a:t>percentage</a:t>
            </a:r>
            <a:r>
              <a:rPr altLang="en-US" sz="2400" lang="en-US">
                <a:solidFill>
                  <a:srgbClr val="000000"/>
                </a:solidFill>
                <a:latin typeface="Corbel" pitchFamily="34" charset="0"/>
              </a:rPr>
              <a:t> of phonetically-balanced, monosyllabic words that a patient can accurately repeat</a:t>
            </a:r>
          </a:p>
          <a:p>
            <a:pPr eaLnBrk="1" hangingPunct="1" indent="-438150" latinLnBrk="1" lvl="1" marL="730250">
              <a:buClr>
                <a:srgbClr val="60B5CC"/>
              </a:buClr>
              <a:buSzPct val="90000"/>
              <a:buNone/>
            </a:pPr>
            <a:r>
              <a:rPr altLang="en-US" sz="2400" lang="en-US">
                <a:solidFill>
                  <a:srgbClr val="000000"/>
                </a:solidFill>
                <a:latin typeface="Corbel" pitchFamily="34" charset="0"/>
              </a:rPr>
              <a:t>Presented at either MCL (most comfortable level) or MIL (most intelligible level)</a:t>
            </a:r>
          </a:p>
          <a:p>
            <a:pPr eaLnBrk="1" hangingPunct="1" indent="-228599" latinLnBrk="1" lvl="2" marL="995362">
              <a:buClr>
                <a:srgbClr val="E66C7D"/>
              </a:buClr>
              <a:buNone/>
            </a:pPr>
            <a:r>
              <a:rPr altLang="en-US" sz="2000" lang="en-US">
                <a:solidFill>
                  <a:srgbClr val="000000"/>
                </a:solidFill>
                <a:latin typeface="Corbel" pitchFamily="34" charset="0"/>
              </a:rPr>
              <a:t>This is generally thought to be approximately 30-40 dB SL re: SRT</a:t>
            </a:r>
          </a:p>
          <a:p>
            <a:pPr eaLnBrk="1" hangingPunct="1" indent="-438150" latinLnBrk="1" lvl="1" marL="730250">
              <a:buClr>
                <a:srgbClr val="60B5CC"/>
              </a:buClr>
              <a:buSzPct val="90000"/>
              <a:buNone/>
            </a:pPr>
            <a:r>
              <a:rPr altLang="en-US" sz="2400" lang="en-US">
                <a:solidFill>
                  <a:srgbClr val="000000"/>
                </a:solidFill>
                <a:latin typeface="Corbel" pitchFamily="34" charset="0"/>
              </a:rPr>
              <a:t>A pre-recorded list of 25 to 50 words should be presented to each ear</a:t>
            </a:r>
          </a:p>
          <a:p>
            <a:pPr eaLnBrk="1" hangingPunct="1" indent="-228599" latinLnBrk="1" lvl="2" marL="995362">
              <a:buClr>
                <a:srgbClr val="E66C7D"/>
              </a:buClr>
              <a:buNone/>
            </a:pPr>
            <a:r>
              <a:rPr altLang="en-US" sz="2000" lang="en-US">
                <a:solidFill>
                  <a:srgbClr val="000000"/>
                </a:solidFill>
                <a:latin typeface="Corbel" pitchFamily="34" charset="0"/>
              </a:rPr>
              <a:t>Most common word lists: CID W-22 and NU-6(18,19)</a:t>
            </a:r>
          </a:p>
          <a:p>
            <a:pPr eaLnBrk="1" hangingPunct="1" indent="-438150" latinLnBrk="1" lvl="1" marL="730250">
              <a:buClr>
                <a:srgbClr val="60B5CC"/>
              </a:buClr>
              <a:buSzPct val="90000"/>
              <a:buNone/>
            </a:pPr>
            <a:endParaRPr altLang="en-US" sz="2400" lang="en-US">
              <a:solidFill>
                <a:srgbClr val="000000"/>
              </a:solidFill>
              <a:latin typeface="Corbel" pitchFamily="34" charset="0"/>
            </a:endParaRPr>
          </a:p>
          <a:p>
            <a:pPr eaLnBrk="1" hangingPunct="1" indent="-438150" latinLnBrk="1" lvl="1" marL="730250">
              <a:buClr>
                <a:srgbClr val="60B5CC"/>
              </a:buClr>
              <a:buSzPct val="90000"/>
              <a:buNone/>
            </a:pPr>
            <a:r>
              <a:rPr altLang="en-US" sz="1000" lang="en-US">
                <a:solidFill>
                  <a:srgbClr val="000000"/>
                </a:solidFill>
                <a:latin typeface="Corbel" pitchFamily="34" charset="0"/>
              </a:rPr>
              <a:t>18.</a:t>
            </a:r>
            <a:r>
              <a:rPr altLang="en-US" sz="1000" lang="en-GB"/>
              <a:t> Hirsh, L., Davis, H., Silverman, S., Reynolds, E., Eldert, E., &amp; Benson, R. (1952). Development of materials for speech audiometry. </a:t>
            </a:r>
            <a:r>
              <a:rPr altLang="en-US" sz="1000" i="1" lang="en-GB"/>
              <a:t>Journal of Speech and Hearing Disorders, 17</a:t>
            </a:r>
            <a:r>
              <a:rPr altLang="en-US" sz="1000" lang="en-GB"/>
              <a:t>, 321–337</a:t>
            </a:r>
          </a:p>
          <a:p>
            <a:pPr eaLnBrk="1" hangingPunct="1" indent="-438150" latinLnBrk="1" lvl="1" marL="730250">
              <a:buClr>
                <a:srgbClr val="60B5CC"/>
              </a:buClr>
              <a:buSzPct val="90000"/>
              <a:buNone/>
            </a:pPr>
            <a:r>
              <a:rPr altLang="en-US" sz="1000" lang="en-GB"/>
              <a:t>19.</a:t>
            </a:r>
            <a:r>
              <a:rPr altLang="en-US" sz="2400" lang="en-GB"/>
              <a:t> </a:t>
            </a:r>
            <a:r>
              <a:rPr altLang="en-US" sz="1000" lang="en-GB"/>
              <a:t>Tillman, T. W., &amp; Carhart, R. (1966). An expanded test for speech discrimination utilizing CNC monosyllabic words, Northwestern University Auditory Test No. 6. </a:t>
            </a:r>
            <a:r>
              <a:rPr altLang="en-US" sz="1000" i="1" lang="en-GB"/>
              <a:t>Technical Report No. SAM-TR-66-55</a:t>
            </a:r>
            <a:r>
              <a:rPr altLang="en-US" sz="1000" lang="en-GB"/>
              <a:t>(June), 1-12</a:t>
            </a:r>
          </a:p>
          <a:p>
            <a:pPr eaLnBrk="1" hangingPunct="1" indent="-438150" latinLnBrk="1" lvl="1" marL="730250">
              <a:buClr>
                <a:srgbClr val="60B5CC"/>
              </a:buClr>
              <a:buSzPct val="90000"/>
              <a:buNone/>
            </a:pPr>
            <a:endParaRPr altLang="en-US" sz="2400" lang="en-GB"/>
          </a:p>
          <a:p>
            <a:pPr eaLnBrk="1" hangingPunct="1" indent="-438150" latinLnBrk="1" lvl="1" marL="730250">
              <a:buClr>
                <a:srgbClr val="60B5CC"/>
              </a:buClr>
              <a:buSzPct val="90000"/>
              <a:buNone/>
            </a:pPr>
            <a:endParaRPr altLang="en-US" sz="2400" lang="en-US">
              <a:solidFill>
                <a:srgbClr val="000000"/>
              </a:solidFill>
              <a:latin typeface="Corbel" pitchFamily="34" charset="0"/>
            </a:endParaRPr>
          </a:p>
          <a:p>
            <a:pPr eaLnBrk="1" hangingPunct="1" indent="-228599" latinLnBrk="1" lvl="2" marL="995362">
              <a:buClr>
                <a:srgbClr val="E66C7D"/>
              </a:buClr>
              <a:buNone/>
            </a:pPr>
            <a:endParaRPr altLang="en-US" sz="2000" lang="en-US">
              <a:solidFill>
                <a:srgbClr val="000000"/>
              </a:solidFill>
              <a:latin typeface="Corbel" pitchFamily="34" charset="0"/>
            </a:endParaRPr>
          </a:p>
        </p:txBody>
      </p:sp>
    </p:spTree>
  </p:cSld>
  <p:clrMapOvr>
    <a:masterClrMapping/>
  </p:clrMapOvr>
  <p:timing/>
</p:sld>
</file>

<file path=ppt/slides/slide35.xml><?xml version="1.0" encoding="utf-8"?>
<p:sld xmlns:a="http://schemas.openxmlformats.org/drawingml/2006/main" xmlns:r="http://schemas.openxmlformats.org/officeDocument/2006/relationships" xmlns:p="http://schemas.openxmlformats.org/presentationml/2006/main" showMasterSp="1">
  <p:cSld>
    <p:spTree>
      <p:nvGrpSpPr>
        <p:cNvPr id="147" name=""/>
        <p:cNvGrpSpPr/>
        <p:nvPr/>
      </p:nvGrpSpPr>
      <p:grpSpPr>
        <a:xfrm rot="0">
          <a:off x="0" y="0"/>
          <a:ext cx="0" cy="0"/>
          <a:chOff x="0" y="0"/>
          <a:chExt cx="0" cy="0"/>
        </a:xfrm>
      </p:grpSpPr>
      <p:sp>
        <p:nvSpPr>
          <p:cNvPr id="1048761" name=""/>
          <p:cNvSpPr/>
          <p:nvPr>
            <p:ph type="title" sz="full" idx="0"/>
          </p:nvPr>
        </p:nvSpPr>
        <p:spPr>
          <a:xfrm rot="0">
            <a:off x="381000" y="230187"/>
            <a:ext cx="8382000" cy="106521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WORD RECOGNITION THRESHOLD </a:t>
            </a:r>
          </a:p>
        </p:txBody>
      </p:sp>
      <p:sp>
        <p:nvSpPr>
          <p:cNvPr id="1048762" name=""/>
          <p:cNvSpPr/>
          <p:nvPr>
            <p:ph sz="full" idx="1"/>
          </p:nvPr>
        </p:nvSpPr>
        <p:spPr>
          <a:xfrm rot="0">
            <a:off x="228600" y="1600200"/>
            <a:ext cx="8686800" cy="5461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buFont typeface="Wingdings" pitchFamily="2" charset="2"/>
              <a:buNone/>
            </a:pPr>
            <a:r>
              <a:rPr altLang="en-US" lang="en-GB">
                <a:ea typeface="ＭＳ Ｐゴシック" pitchFamily="34" charset="-128"/>
              </a:rPr>
              <a:t>Diagnostic value: indicates Type of Hearing Loss</a:t>
            </a:r>
          </a:p>
          <a:p>
            <a:pPr eaLnBrk="1" hangingPunct="1" latinLnBrk="1" lvl="0"/>
            <a:r>
              <a:rPr altLang="en-US" lang="en-GB">
                <a:ea typeface="ＭＳ Ｐゴシック" pitchFamily="34" charset="-128"/>
              </a:rPr>
              <a:t>Normal speech curve:  maximum word recognition (100%)</a:t>
            </a:r>
          </a:p>
          <a:p>
            <a:pPr eaLnBrk="1" hangingPunct="1" latinLnBrk="1" lvl="0"/>
            <a:r>
              <a:rPr altLang="en-US" lang="en-GB">
                <a:ea typeface="ＭＳ Ｐゴシック" pitchFamily="34" charset="-128"/>
              </a:rPr>
              <a:t>Conductive loss:  curve shifted to right (100% still reached)</a:t>
            </a:r>
          </a:p>
          <a:p>
            <a:pPr eaLnBrk="1" hangingPunct="1" latinLnBrk="1" lvl="0"/>
            <a:r>
              <a:rPr altLang="en-US" lang="en-GB">
                <a:ea typeface="ＭＳ Ｐゴシック" pitchFamily="34" charset="-128"/>
              </a:rPr>
              <a:t>Cochlear loss: curve plateaus (never reaches 100%(20)</a:t>
            </a:r>
          </a:p>
          <a:p>
            <a:pPr eaLnBrk="1" hangingPunct="1" latinLnBrk="1" lvl="0"/>
            <a:r>
              <a:rPr altLang="en-US" lang="en-GB">
                <a:ea typeface="ＭＳ Ｐゴシック" pitchFamily="34" charset="-128"/>
              </a:rPr>
              <a:t>Retro-cochlear loss:  Rollover (at least 20% reduction in score in 10dB increase of intensity</a:t>
            </a:r>
          </a:p>
          <a:p>
            <a:pPr lvl="0"/>
            <a:r>
              <a:rPr altLang="en-US" sz="1000" lang="en-GB">
                <a:ea typeface="ＭＳ Ｐゴシック" pitchFamily="34" charset="-128"/>
              </a:rPr>
              <a:t>20.</a:t>
            </a:r>
            <a:r>
              <a:rPr altLang="en-US" sz="1000" lang="en-GB"/>
              <a:t> . Dubno, J. R., Lee, F. S., Klein, A. J., Matthews, L. J., &amp; Lam, C. F. (1995)Confidence limits for maximum word-recognition scores. </a:t>
            </a:r>
            <a:r>
              <a:rPr altLang="en-US" sz="1000" i="1" lang="en-GB"/>
              <a:t>Journalof Speech and Hearing Research</a:t>
            </a:r>
            <a:r>
              <a:rPr altLang="en-US" sz="1000" lang="en-GB"/>
              <a:t>, </a:t>
            </a:r>
            <a:r>
              <a:rPr altLang="en-US" sz="1000" i="1" lang="en-GB"/>
              <a:t>38</a:t>
            </a:r>
            <a:r>
              <a:rPr altLang="en-US" sz="1000" lang="en-GB"/>
              <a:t>, 490–502.</a:t>
            </a:r>
          </a:p>
          <a:p>
            <a:pPr lvl="0">
              <a:buNone/>
            </a:pPr>
            <a:r>
              <a:rPr altLang="en-US" lang="en-GB"/>
              <a:t> </a:t>
            </a:r>
          </a:p>
          <a:p>
            <a:pPr eaLnBrk="1" hangingPunct="1" latinLnBrk="1" lvl="0"/>
            <a:endParaRPr altLang="en-US" lang="zh-CN">
              <a:ea typeface="ＭＳ Ｐゴシック" pitchFamily="34" charset="-128"/>
            </a:endParaRPr>
          </a:p>
        </p:txBody>
      </p:sp>
    </p:spTree>
  </p:cSld>
  <p:clrMapOvr>
    <a:masterClrMapping/>
  </p:clrMapOvr>
  <p:timing/>
</p:sld>
</file>

<file path=ppt/slides/slide36.xml><?xml version="1.0" encoding="utf-8"?>
<p:sld xmlns:a="http://schemas.openxmlformats.org/drawingml/2006/main" xmlns:r="http://schemas.openxmlformats.org/officeDocument/2006/relationships" xmlns:p="http://schemas.openxmlformats.org/presentationml/2006/main" showMasterSp="1">
  <p:cSld>
    <p:spTree>
      <p:nvGrpSpPr>
        <p:cNvPr id="148" name=""/>
        <p:cNvGrpSpPr/>
        <p:nvPr/>
      </p:nvGrpSpPr>
      <p:grpSpPr>
        <a:xfrm rot="0">
          <a:off x="0" y="0"/>
          <a:ext cx="0" cy="0"/>
          <a:chOff x="0" y="0"/>
          <a:chExt cx="0" cy="0"/>
        </a:xfrm>
      </p:grpSpPr>
      <p:sp>
        <p:nvSpPr>
          <p:cNvPr id="1048763" name=""/>
          <p:cNvSpPr/>
          <p:nvPr>
            <p:ph type="title" sz="full" idx="0"/>
          </p:nvPr>
        </p:nvSpPr>
        <p:spPr>
          <a:xfrm rot="0">
            <a:off x="381000" y="230187"/>
            <a:ext cx="8382000" cy="6778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sz="4000" lang="en-GB" u="sng"/>
              <a:t>INTERPRETING THE SPEECH AUDIOGRAM</a:t>
            </a:r>
          </a:p>
        </p:txBody>
      </p:sp>
      <p:pic>
        <p:nvPicPr>
          <p:cNvPr id="2097162" name=""/>
          <p:cNvPicPr>
            <a:picLocks/>
          </p:cNvPicPr>
          <p:nvPr>
            <p:ph sz="full" idx="1"/>
          </p:nvPr>
        </p:nvPicPr>
        <p:blipFill>
          <a:blip xmlns:r="http://schemas.openxmlformats.org/officeDocument/2006/relationships" r:embed="rId1"/>
          <a:srcRect l="0" t="0" r="0" b="0"/>
          <a:stretch>
            <a:fillRect/>
          </a:stretch>
        </p:blipFill>
        <p:spPr>
          <a:xfrm rot="0">
            <a:off x="1497012" y="1600200"/>
            <a:ext cx="6149975" cy="4525962"/>
          </a:xfrm>
          <a:prstGeom prst="rect"/>
          <a:solidFill>
            <a:srgbClr val="FFCC99"/>
          </a:solidFill>
          <a:ln>
            <a:noFill/>
          </a:ln>
        </p:spPr>
      </p:pic>
    </p:spTree>
  </p:cSld>
  <p:clrMapOvr>
    <a:masterClrMapping/>
  </p:clrMapOvr>
  <p:timing>
    <p:tnLst>
      <p:par>
        <p:cTn dur="indefinite" id="1" nodeType="tmRoot">
          <p:childTnLst>
            <p:seq concurrent="1" nextAc="seek">
              <p:cTn dur="indefinite" id="2" nodeType="mainSeq">
                <p:childTnLst>
                  <p:par>
                    <p:cTn fill="hold" id="3" nodeType="clickPar">
                      <p:stCondLst>
                        <p:cond delay="indefinite"/>
                      </p:stCondLst>
                      <p:childTnLst>
                        <p:par>
                          <p:cTn fill="hold" id="4" nodeType="withGroup">
                            <p:stCondLst>
                              <p:cond delay="0"/>
                            </p:stCondLst>
                            <p:childTnLst>
                              <p:par>
                                <p:cTn fill="hold" grpId="0" id="5" nodeType="clickEffect" presetClass="entr" presetID="1" presetSubtype="0">
                                  <p:stCondLst>
                                    <p:cond delay="0"/>
                                  </p:stCondLst>
                                  <p:childTnLst>
                                    <p:set>
                                      <p:cBhvr>
                                        <p:cTn dur="1" fill="hold" id="6">
                                          <p:stCondLst>
                                            <p:cond delay="499"/>
                                          </p:stCondLst>
                                        </p:cTn>
                                        <p:tgtEl>
                                          <p:spTgt spid="2097162"/>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1" presetSubtype="0">
                                  <p:stCondLst>
                                    <p:cond delay="0"/>
                                  </p:stCondLst>
                                  <p:childTnLst>
                                    <p:set>
                                      <p:cBhvr>
                                        <p:cTn dur="1" fill="hold" id="10">
                                          <p:stCondLst>
                                            <p:cond delay="499"/>
                                          </p:stCondLst>
                                        </p:cTn>
                                        <p:tgtEl>
                                          <p:spTgt spid="2097162"/>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 presetSubtype="0">
                                  <p:stCondLst>
                                    <p:cond delay="0"/>
                                  </p:stCondLst>
                                  <p:childTnLst>
                                    <p:set>
                                      <p:cBhvr>
                                        <p:cTn dur="1" fill="hold" id="14">
                                          <p:stCondLst>
                                            <p:cond delay="499"/>
                                          </p:stCondLst>
                                        </p:cTn>
                                        <p:tgtEl>
                                          <p:spTgt spid="2097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97162" grpId="0" uiExpand="0" bld="category" 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1">
  <p:cSld>
    <p:spTree>
      <p:nvGrpSpPr>
        <p:cNvPr id="149" name=""/>
        <p:cNvGrpSpPr/>
        <p:nvPr/>
      </p:nvGrpSpPr>
      <p:grpSpPr>
        <a:xfrm rot="0">
          <a:off x="0" y="0"/>
          <a:ext cx="0" cy="0"/>
          <a:chOff x="0" y="0"/>
          <a:chExt cx="0" cy="0"/>
        </a:xfrm>
      </p:grpSpPr>
      <p:sp>
        <p:nvSpPr>
          <p:cNvPr id="104876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Short increment sensitive index</a:t>
            </a:r>
          </a:p>
        </p:txBody>
      </p:sp>
      <p:sp>
        <p:nvSpPr>
          <p:cNvPr id="1048765"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lang="en-US"/>
              <a:t>Determine cochlear pathology. </a:t>
            </a:r>
          </a:p>
          <a:p>
            <a:pPr eaLnBrk="1" hangingPunct="1" latinLnBrk="1" lvl="0"/>
            <a:r>
              <a:rPr altLang="en-US" lang="en-US"/>
              <a:t>Based on recruitment (abnormal loudness growth) (21)</a:t>
            </a:r>
          </a:p>
          <a:p>
            <a:pPr eaLnBrk="1" hangingPunct="1" latinLnBrk="1" lvl="0"/>
            <a:r>
              <a:rPr altLang="en-US" lang="en-US"/>
              <a:t>Diagnostic accuracy depends on degree of HL</a:t>
            </a:r>
          </a:p>
          <a:p>
            <a:pPr eaLnBrk="1" hangingPunct="1" latinLnBrk="1" lvl="0"/>
            <a:r>
              <a:rPr altLang="en-US" lang="en-US"/>
              <a:t> </a:t>
            </a:r>
            <a:r>
              <a:rPr altLang="en-US" b="1" lang="en-US"/>
              <a:t>Difference limen for intensity (DLI):</a:t>
            </a:r>
            <a:r>
              <a:rPr altLang="en-US" lang="en-US"/>
              <a:t> is the smallest change in the intensity of a pure tone which can just be detected</a:t>
            </a:r>
          </a:p>
          <a:p>
            <a:pPr eaLnBrk="1" hangingPunct="1" latinLnBrk="1" lvl="0"/>
            <a:r>
              <a:rPr altLang="en-US" lang="en-US"/>
              <a:t>SISI variant (75dB or 20dB SL)</a:t>
            </a:r>
          </a:p>
          <a:p>
            <a:pPr eaLnBrk="1" hangingPunct="1" latinLnBrk="1" lvl="0"/>
            <a:r>
              <a:rPr altLang="en-US" sz="1000" lang="en-GB"/>
              <a:t>21. Jerger, J. (1987). Diagnostic audiology: Historical perspectives. </a:t>
            </a:r>
            <a:r>
              <a:rPr altLang="en-US" sz="1000" i="1" lang="en-GB"/>
              <a:t>Ear and Hearing</a:t>
            </a:r>
            <a:r>
              <a:rPr altLang="en-US" sz="1000" lang="en-GB"/>
              <a:t>, </a:t>
            </a:r>
            <a:r>
              <a:rPr altLang="en-US" sz="1000" i="1" lang="en-GB"/>
              <a:t>8</a:t>
            </a:r>
            <a:r>
              <a:rPr altLang="en-US" sz="1000" lang="en-GB"/>
              <a:t>, 7S–12S</a:t>
            </a:r>
            <a:r>
              <a:rPr altLang="en-US" lang="en-US"/>
              <a:t>.</a:t>
            </a:r>
          </a:p>
          <a:p>
            <a:pPr eaLnBrk="1" hangingPunct="1" latinLnBrk="1" lvl="0"/>
            <a:br/>
            <a:endParaRPr altLang="en-US" lang="en-US"/>
          </a:p>
        </p:txBody>
      </p:sp>
    </p:spTree>
  </p:cSld>
  <p:clrMapOvr>
    <a:masterClrMapping/>
  </p:clrMapOvr>
  <p:timing/>
</p:sld>
</file>

<file path=ppt/slides/slide38.xml><?xml version="1.0" encoding="utf-8"?>
<p:sld xmlns:a="http://schemas.openxmlformats.org/drawingml/2006/main" xmlns:r="http://schemas.openxmlformats.org/officeDocument/2006/relationships" xmlns:p="http://schemas.openxmlformats.org/presentationml/2006/main" showMasterSp="1">
  <p:cSld>
    <p:spTree>
      <p:nvGrpSpPr>
        <p:cNvPr id="150" name=""/>
        <p:cNvGrpSpPr/>
        <p:nvPr/>
      </p:nvGrpSpPr>
      <p:grpSpPr>
        <a:xfrm rot="0">
          <a:off x="0" y="0"/>
          <a:ext cx="0" cy="0"/>
          <a:chOff x="0" y="0"/>
          <a:chExt cx="0" cy="0"/>
        </a:xfrm>
      </p:grpSpPr>
      <p:sp>
        <p:nvSpPr>
          <p:cNvPr id="104876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Alternate binaural loudness test</a:t>
            </a:r>
          </a:p>
        </p:txBody>
      </p:sp>
      <p:sp>
        <p:nvSpPr>
          <p:cNvPr id="1048767"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lang="en-US"/>
              <a:t>Determine presence of loudness recruitment in abnormal ear in unilateral HL </a:t>
            </a:r>
          </a:p>
          <a:p>
            <a:pPr eaLnBrk="1" hangingPunct="1" latinLnBrk="1" lvl="0"/>
            <a:r>
              <a:rPr altLang="en-US" lang="en-GB"/>
              <a:t>Same tone binaurally,20dB SL in impaired ear</a:t>
            </a:r>
          </a:p>
          <a:p>
            <a:pPr eaLnBrk="1" hangingPunct="1" latinLnBrk="1" lvl="0"/>
            <a:r>
              <a:rPr altLang="en-US" lang="en-US"/>
              <a:t>Interpretation by assessing loudness differences at high intensity levels.</a:t>
            </a:r>
          </a:p>
          <a:p>
            <a:pPr eaLnBrk="1" hangingPunct="1" latinLnBrk="1" lvl="0"/>
            <a:r>
              <a:rPr altLang="en-US" lang="en-US"/>
              <a:t>If same recruitment occurred hence cochlea lesion .Decruitment seen in Retrocochlea lesion.</a:t>
            </a:r>
          </a:p>
          <a:p>
            <a:pPr eaLnBrk="1" hangingPunct="1" latinLnBrk="1" lvl="0"/>
            <a:endParaRPr altLang="en-US" lang="en-GB"/>
          </a:p>
        </p:txBody>
      </p:sp>
    </p:spTree>
  </p:cSld>
  <p:clrMapOvr>
    <a:masterClrMapping/>
  </p:clrMapOvr>
  <p:timing/>
</p:sld>
</file>

<file path=ppt/slides/slide39.xml><?xml version="1.0" encoding="utf-8"?>
<p:sld xmlns:a="http://schemas.openxmlformats.org/drawingml/2006/main" xmlns:r="http://schemas.openxmlformats.org/officeDocument/2006/relationships" xmlns:p="http://schemas.openxmlformats.org/presentationml/2006/main" showMasterSp="1">
  <p:cSld>
    <p:spTree>
      <p:nvGrpSpPr>
        <p:cNvPr id="151" name=""/>
        <p:cNvGrpSpPr/>
        <p:nvPr/>
      </p:nvGrpSpPr>
      <p:grpSpPr>
        <a:xfrm rot="0">
          <a:off x="0" y="0"/>
          <a:ext cx="0" cy="0"/>
          <a:chOff x="0" y="0"/>
          <a:chExt cx="0" cy="0"/>
        </a:xfrm>
      </p:grpSpPr>
      <p:sp>
        <p:nvSpPr>
          <p:cNvPr id="104876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a:t>Measures of auditory adaptation</a:t>
            </a:r>
          </a:p>
        </p:txBody>
      </p:sp>
      <p:sp>
        <p:nvSpPr>
          <p:cNvPr id="1048769"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buNone/>
            </a:pPr>
            <a:r>
              <a:rPr altLang="en-US" b="1" sz="2800" lang="en-GB"/>
              <a:t>Tone decay test</a:t>
            </a:r>
          </a:p>
          <a:p>
            <a:pPr eaLnBrk="1" hangingPunct="1" latinLnBrk="1" lvl="0"/>
            <a:r>
              <a:rPr altLang="en-US" sz="2800" lang="en-GB"/>
              <a:t>Intensity level at which a tone perception can be sustained for 60secs.</a:t>
            </a:r>
          </a:p>
          <a:p>
            <a:pPr eaLnBrk="1" hangingPunct="1" latinLnBrk="1" lvl="0"/>
            <a:r>
              <a:rPr altLang="en-US" sz="2800" lang="en-GB"/>
              <a:t>Tone at 5dB SL and patient responds as long as its audible.</a:t>
            </a:r>
          </a:p>
          <a:p>
            <a:pPr eaLnBrk="1" hangingPunct="1" latinLnBrk="1" lvl="0"/>
            <a:r>
              <a:rPr altLang="en-US" sz="2800" lang="en-GB"/>
              <a:t>Increment at 5dB intervals.</a:t>
            </a:r>
          </a:p>
          <a:p>
            <a:pPr eaLnBrk="1" hangingPunct="1" latinLnBrk="1" lvl="0"/>
            <a:r>
              <a:rPr altLang="en-US" sz="2800" lang="en-GB"/>
              <a:t>Quantified as final test level minus Threshold level.</a:t>
            </a:r>
          </a:p>
          <a:p>
            <a:pPr eaLnBrk="1" hangingPunct="1" latinLnBrk="1" lvl="0"/>
            <a:r>
              <a:rPr altLang="en-US" sz="2800" lang="en-GB"/>
              <a:t>Postive for retrocochlea if &gt;30dB</a:t>
            </a:r>
          </a:p>
          <a:p>
            <a:pPr eaLnBrk="1" hangingPunct="1" latinLnBrk="1" lvl="0"/>
            <a:r>
              <a:rPr altLang="en-US" sz="2800" lang="en-GB"/>
              <a:t>STAT  suprathreshold adaptation test</a:t>
            </a:r>
          </a:p>
        </p:txBody>
      </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showMasterSp="1">
  <p:cSld>
    <p:spTree>
      <p:nvGrpSpPr>
        <p:cNvPr id="101" name=""/>
        <p:cNvGrpSpPr/>
        <p:nvPr/>
      </p:nvGrpSpPr>
      <p:grpSpPr>
        <a:xfrm rot="0">
          <a:off x="0" y="0"/>
          <a:ext cx="0" cy="0"/>
          <a:chOff x="0" y="0"/>
          <a:chExt cx="0" cy="0"/>
        </a:xfrm>
      </p:grpSpPr>
      <p:sp>
        <p:nvSpPr>
          <p:cNvPr id="104859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r>
              <a:rPr altLang="en-US" lang="en-GB"/>
              <a:t>history</a:t>
            </a:r>
          </a:p>
        </p:txBody>
      </p:sp>
      <p:sp>
        <p:nvSpPr>
          <p:cNvPr id="1048592" name=""/>
          <p:cNvSpPr/>
          <p:nvPr>
            <p:ph sz="full" idx="1"/>
          </p:nvPr>
        </p:nvSpPr>
        <p:spPr>
          <a:xfrm rot="0">
            <a:off x="457200" y="1295400"/>
            <a:ext cx="8229600" cy="55626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lvl="0"/>
            <a:r>
              <a:rPr altLang="en-US" sz="2400" lang="en-GB"/>
              <a:t>1834AD Weber  lateralization of bone conducted tuning fork stimuli by hearing-impaired persons </a:t>
            </a:r>
          </a:p>
          <a:p>
            <a:pPr lvl="0"/>
            <a:r>
              <a:rPr altLang="en-US" sz="2400" lang="en-GB"/>
              <a:t>1855AD  responses to tuning forks with the stem held against the skull and then with the tines held near the ear for normal hearing and hearing-impaired persons</a:t>
            </a:r>
          </a:p>
          <a:p>
            <a:pPr lvl="0"/>
            <a:r>
              <a:rPr altLang="en-US" sz="2400" lang="en-GB"/>
              <a:t>1919 german 1</a:t>
            </a:r>
            <a:r>
              <a:rPr altLang="en-US" baseline="30000" sz="2400" lang="en-GB"/>
              <a:t>st</a:t>
            </a:r>
            <a:r>
              <a:rPr altLang="en-US" sz="2400" lang="en-GB"/>
              <a:t> electronic audiometer</a:t>
            </a:r>
          </a:p>
          <a:p>
            <a:pPr lvl="0"/>
            <a:r>
              <a:rPr altLang="en-US" sz="2400" lang="en-GB"/>
              <a:t>1922, Fowler and Wegel (1922a, b) described charts they called audiograms (3)</a:t>
            </a:r>
          </a:p>
          <a:p>
            <a:pPr lvl="0"/>
            <a:r>
              <a:rPr altLang="en-US" sz="2400" lang="en-GB"/>
              <a:t> 1946 Lierle and Reger reported air and bone conduction audiograms </a:t>
            </a:r>
            <a:r>
              <a:rPr altLang="en-US" sz="2000" lang="en-GB"/>
              <a:t>they found for patients having otosclerosis, otitis media, and "inner ear" and "mixed" lesions (2,3,4)</a:t>
            </a:r>
          </a:p>
          <a:p>
            <a:pPr lvl="0"/>
            <a:endParaRPr altLang="en-US" sz="2000" lang="en-GB"/>
          </a:p>
          <a:p>
            <a:pPr lvl="0"/>
            <a:r>
              <a:rPr altLang="en-US" sz="900" lang="en-GB"/>
              <a:t>2. Fowler EE (1936). A method for the early detection of otosclerosis. Arch Otolaryngol 24:731-741.</a:t>
            </a:r>
          </a:p>
          <a:p>
            <a:pPr lvl="0"/>
            <a:r>
              <a:rPr altLang="en-US" sz="900" lang="en-GB"/>
              <a:t>3.Fowler EP, Wegel RL. (1922b). Presentation of a new instrument for determining the amount and character of auditory sensation. pans Am Otol Soc 16:105-123.</a:t>
            </a:r>
          </a:p>
          <a:p>
            <a:pPr lvl="0"/>
            <a:r>
              <a:rPr altLang="en-US" sz="900" lang="en-GB"/>
              <a:t>4.Fowler EP, Wegel RL. (1922a). Audiometric methods and the applications. pans 28th Annu Meet Am Laryngol Rhinol Otol Soc 98-132.</a:t>
            </a:r>
          </a:p>
          <a:p>
            <a:pPr lvl="0"/>
            <a:endParaRPr altLang="en-US" sz="2000" lang="en-GB"/>
          </a:p>
          <a:p>
            <a:pPr lvl="0"/>
            <a:endParaRPr altLang="en-US" sz="2400" lang="en-GB"/>
          </a:p>
          <a:p>
            <a:pPr lvl="0"/>
            <a:endParaRPr altLang="en-US" sz="2400" lang="en-GB"/>
          </a:p>
          <a:p>
            <a:pPr lvl="0"/>
            <a:endParaRPr altLang="en-US" lang="en-GB"/>
          </a:p>
        </p:txBody>
      </p:sp>
    </p:spTree>
  </p:cSld>
  <p:clrMapOvr>
    <a:masterClrMapping/>
  </p:clrMapOvr>
  <p:timing/>
</p:sld>
</file>

<file path=ppt/slides/slide40.xml><?xml version="1.0" encoding="utf-8"?>
<p:sld xmlns:a="http://schemas.openxmlformats.org/drawingml/2006/main" xmlns:r="http://schemas.openxmlformats.org/officeDocument/2006/relationships" xmlns:p="http://schemas.openxmlformats.org/presentationml/2006/main" showMasterSp="1">
  <p:cSld>
    <p:spTree>
      <p:nvGrpSpPr>
        <p:cNvPr id="152" name=""/>
        <p:cNvGrpSpPr/>
        <p:nvPr/>
      </p:nvGrpSpPr>
      <p:grpSpPr>
        <a:xfrm rot="0">
          <a:off x="0" y="0"/>
          <a:ext cx="0" cy="0"/>
          <a:chOff x="0" y="0"/>
          <a:chExt cx="0" cy="0"/>
        </a:xfrm>
      </p:grpSpPr>
      <p:sp>
        <p:nvSpPr>
          <p:cNvPr id="1048770" name=""/>
          <p:cNvSpPr/>
          <p:nvPr>
            <p:ph type="title" sz="full" idx="0"/>
          </p:nvPr>
        </p:nvSpPr>
        <p:spPr>
          <a:xfrm rot="0">
            <a:off x="381000" y="0"/>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a:t>Objective tests</a:t>
            </a:r>
            <a:br/>
            <a:r>
              <a:rPr altLang="en-US" lang="en-GB"/>
              <a:t>immitance tests</a:t>
            </a:r>
          </a:p>
        </p:txBody>
      </p:sp>
      <p:sp>
        <p:nvSpPr>
          <p:cNvPr id="1048771" name=""/>
          <p:cNvSpPr/>
          <p:nvPr>
            <p:ph sz="full" idx="1"/>
          </p:nvPr>
        </p:nvSpPr>
        <p:spPr>
          <a:xfrm rot="0">
            <a:off x="457200" y="1143000"/>
            <a:ext cx="8229600" cy="571500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1">
              <a:buNone/>
            </a:pPr>
            <a:r>
              <a:rPr altLang="en-US" lang="en-US"/>
              <a:t>Imitance refers to two techniques used for assessing middle ear function.(22)</a:t>
            </a:r>
          </a:p>
          <a:p>
            <a:pPr eaLnBrk="1" hangingPunct="1" latinLnBrk="1" lvl="1">
              <a:buNone/>
            </a:pPr>
            <a:r>
              <a:rPr altLang="en-US" lang="en-US"/>
              <a:t>Impedance = opposition to flow of sound through auditory system</a:t>
            </a:r>
          </a:p>
          <a:p>
            <a:pPr eaLnBrk="1" hangingPunct="1" latinLnBrk="1" lvl="0">
              <a:buNone/>
            </a:pPr>
            <a:r>
              <a:rPr altLang="en-US" sz="2800" lang="en-US"/>
              <a:t>     Admittance </a:t>
            </a:r>
            <a:r>
              <a:rPr altLang="en-US" lang="en-GB"/>
              <a:t>= ease with which sound flows   through the auditory system.</a:t>
            </a:r>
          </a:p>
          <a:p>
            <a:pPr eaLnBrk="1" hangingPunct="1" latinLnBrk="1" lvl="0"/>
            <a:r>
              <a:rPr altLang="en-US" lang="en-GB"/>
              <a:t>a.tympanometry</a:t>
            </a:r>
          </a:p>
          <a:p>
            <a:pPr eaLnBrk="1" hangingPunct="1" latinLnBrk="1" lvl="0"/>
            <a:r>
              <a:rPr altLang="en-US" lang="en-GB"/>
              <a:t>B. Acoustic stapedial reflex measurements</a:t>
            </a:r>
          </a:p>
          <a:p>
            <a:pPr eaLnBrk="1" hangingPunct="1" latinLnBrk="1" lvl="1"/>
            <a:endParaRPr altLang="en-US" lang="en-US"/>
          </a:p>
          <a:p>
            <a:pPr eaLnBrk="1" hangingPunct="1" latinLnBrk="1" lvl="0">
              <a:buNone/>
            </a:pPr>
            <a:r>
              <a:rPr altLang="en-US" sz="1200" lang="en-GB"/>
              <a:t>22.</a:t>
            </a:r>
            <a:r>
              <a:rPr altLang="en-US" sz="1200" lang="en-US"/>
              <a:t> Jerger JF. Clinical experience with impedance</a:t>
            </a:r>
            <a:r>
              <a:rPr altLang="en-US" sz="1200" lang="en-GB"/>
              <a:t>  audiometry. Arch Otolaryngol 1970;92:311–24</a:t>
            </a:r>
          </a:p>
        </p:txBody>
      </p:sp>
    </p:spTree>
  </p:cSld>
  <p:clrMapOvr>
    <a:masterClrMapping/>
  </p:clrMapOvr>
  <p:timing/>
</p:sld>
</file>

<file path=ppt/slides/slide41.xml><?xml version="1.0" encoding="utf-8"?>
<p:sld xmlns:a="http://schemas.openxmlformats.org/drawingml/2006/main" xmlns:r="http://schemas.openxmlformats.org/officeDocument/2006/relationships" xmlns:p="http://schemas.openxmlformats.org/presentationml/2006/main" showMasterSp="1">
  <p:cSld>
    <p:spTree>
      <p:nvGrpSpPr>
        <p:cNvPr id="153" name=""/>
        <p:cNvGrpSpPr/>
        <p:nvPr/>
      </p:nvGrpSpPr>
      <p:grpSpPr>
        <a:xfrm rot="0">
          <a:off x="0" y="0"/>
          <a:ext cx="0" cy="0"/>
          <a:chOff x="0" y="0"/>
          <a:chExt cx="0" cy="0"/>
        </a:xfrm>
      </p:grpSpPr>
      <p:sp>
        <p:nvSpPr>
          <p:cNvPr id="104877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US"/>
              <a:t>Tympanometry</a:t>
            </a:r>
          </a:p>
        </p:txBody>
      </p:sp>
      <p:sp>
        <p:nvSpPr>
          <p:cNvPr id="1048773"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sz="2400" lang="en-US"/>
              <a:t>Objective measure of middle ear function</a:t>
            </a:r>
          </a:p>
          <a:p>
            <a:pPr eaLnBrk="1" hangingPunct="1" latinLnBrk="1" lvl="1"/>
            <a:r>
              <a:rPr altLang="en-US" sz="2000" lang="en-US"/>
              <a:t>determines the amount of energy transmitted by the middle ear system</a:t>
            </a:r>
          </a:p>
          <a:p>
            <a:pPr eaLnBrk="1" hangingPunct="1" latinLnBrk="1" lvl="1">
              <a:buSzPct val="80000"/>
              <a:buFont typeface="Wingdings 2" pitchFamily="18" charset="2"/>
              <a:buChar char=""/>
            </a:pPr>
            <a:r>
              <a:rPr altLang="en-US" lang="en-US"/>
              <a:t>Three outcome measures</a:t>
            </a:r>
            <a:r>
              <a:rPr altLang="en-US" b="1" lang="en-US"/>
              <a:t>:</a:t>
            </a:r>
          </a:p>
          <a:p>
            <a:pPr eaLnBrk="1" hangingPunct="1" indent="-265112" latinLnBrk="1" lvl="2" marL="501650">
              <a:buSzPct val="80000"/>
              <a:buFont typeface="Wingdings 2" pitchFamily="18" charset="2"/>
              <a:buChar char=""/>
            </a:pPr>
            <a:r>
              <a:rPr altLang="en-US" b="1" lang="en-US"/>
              <a:t>static admittance (SA) or maximum compliance</a:t>
            </a:r>
            <a:r>
              <a:rPr altLang="en-US" b="1" i="1" lang="en-US"/>
              <a:t>= </a:t>
            </a:r>
            <a:r>
              <a:rPr altLang="en-US" lang="en-US"/>
              <a:t>point along the tympanogram where the amount of reflected SPL is the least</a:t>
            </a:r>
          </a:p>
          <a:p>
            <a:pPr eaLnBrk="1" hangingPunct="1" indent="-265112" latinLnBrk="1" lvl="2" marL="501650">
              <a:buSzPct val="80000"/>
              <a:buFont typeface="Wingdings 2" pitchFamily="18" charset="2"/>
              <a:buChar char=""/>
            </a:pPr>
            <a:r>
              <a:rPr altLang="en-US" b="1" lang="en-US"/>
              <a:t>ear canal volume (ECV)=</a:t>
            </a:r>
            <a:r>
              <a:rPr altLang="en-US" lang="en-US"/>
              <a:t>physical space between the end of the probe assembly and the tympanic membrane</a:t>
            </a:r>
          </a:p>
          <a:p>
            <a:pPr eaLnBrk="1" hangingPunct="1" indent="-265112" latinLnBrk="1" lvl="2" marL="501650">
              <a:buSzPct val="80000"/>
              <a:buFont typeface="Wingdings 2" pitchFamily="18" charset="2"/>
              <a:buChar char=""/>
            </a:pPr>
            <a:r>
              <a:rPr altLang="en-US" b="1" lang="en-US"/>
              <a:t>middle ear pressure (MEP)</a:t>
            </a:r>
            <a:r>
              <a:rPr altLang="en-US" lang="en-US"/>
              <a:t>= pressure along the x-axis of the tympanogram where the eardrum is the most compliant or where pressure is equal on both sides of the tympanic membrane</a:t>
            </a:r>
          </a:p>
          <a:p>
            <a:pPr eaLnBrk="1" hangingPunct="1" latinLnBrk="1" lvl="0"/>
            <a:endParaRPr altLang="en-US" lang="en-US"/>
          </a:p>
        </p:txBody>
      </p:sp>
    </p:spTree>
  </p:cSld>
  <p:clrMapOvr>
    <a:masterClrMapping/>
  </p:clrMapOvr>
  <p:timing/>
</p:sld>
</file>

<file path=ppt/slides/slide42.xml><?xml version="1.0" encoding="utf-8"?>
<p:sld xmlns:a="http://schemas.openxmlformats.org/drawingml/2006/main" xmlns:r="http://schemas.openxmlformats.org/officeDocument/2006/relationships" xmlns:p="http://schemas.openxmlformats.org/presentationml/2006/main" showMasterSp="1">
  <p:cSld>
    <p:spTree>
      <p:nvGrpSpPr>
        <p:cNvPr id="154" name=""/>
        <p:cNvGrpSpPr/>
        <p:nvPr/>
      </p:nvGrpSpPr>
      <p:grpSpPr>
        <a:xfrm rot="0">
          <a:off x="0" y="0"/>
          <a:ext cx="0" cy="0"/>
          <a:chOff x="0" y="0"/>
          <a:chExt cx="0" cy="0"/>
        </a:xfrm>
      </p:grpSpPr>
      <p:sp>
        <p:nvSpPr>
          <p:cNvPr id="1048774" name=""/>
          <p:cNvSpPr/>
          <p:nvPr>
            <p:ph type="title" sz="full" idx="0"/>
          </p:nvPr>
        </p:nvSpPr>
        <p:spPr>
          <a:xfrm rot="0">
            <a:off x="457200" y="5562600"/>
            <a:ext cx="8229600" cy="9906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US"/>
              <a:t> Tympanogram</a:t>
            </a:r>
          </a:p>
        </p:txBody>
      </p:sp>
      <p:pic>
        <p:nvPicPr>
          <p:cNvPr id="2097163" name=""/>
          <p:cNvPicPr>
            <a:picLocks/>
          </p:cNvPicPr>
          <p:nvPr>
            <p:ph sz="full" idx="1"/>
          </p:nvPr>
        </p:nvPicPr>
        <p:blipFill>
          <a:blip xmlns:r="http://schemas.openxmlformats.org/officeDocument/2006/relationships" r:embed="rId1"/>
          <a:srcRect l="0" t="0" r="0" b="0"/>
          <a:stretch>
            <a:fillRect/>
          </a:stretch>
        </p:blipFill>
        <p:spPr>
          <a:xfrm rot="0">
            <a:off x="2438400" y="838200"/>
            <a:ext cx="4187825" cy="4187825"/>
          </a:xfrm>
          <a:prstGeom prst="rect"/>
          <a:noFill/>
          <a:ln>
            <a:noFill/>
          </a:ln>
        </p:spPr>
      </p:pic>
      <p:sp>
        <p:nvSpPr>
          <p:cNvPr id="1048775" name=""/>
          <p:cNvSpPr txBox="1"/>
          <p:nvPr/>
        </p:nvSpPr>
        <p:spPr>
          <a:xfrm rot="0">
            <a:off x="3429000" y="2057400"/>
            <a:ext cx="1657350" cy="457200"/>
          </a:xfrm>
          <a:prstGeom prst="rect"/>
          <a:no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eaLnBrk="1" hangingPunct="1" latinLnBrk="1" lvl="0"/>
            <a:r>
              <a:rPr altLang="en-US" sz="1100" lang="en-US">
                <a:solidFill>
                  <a:srgbClr val="FF0000"/>
                </a:solidFill>
                <a:latin typeface="Calibri" pitchFamily="34" charset="0"/>
              </a:rPr>
              <a:t>Admittance decreases, </a:t>
            </a:r>
          </a:p>
          <a:p>
            <a:pPr eaLnBrk="1" hangingPunct="1" latinLnBrk="1" lvl="0"/>
            <a:r>
              <a:rPr altLang="en-US" sz="1100" lang="en-US">
                <a:solidFill>
                  <a:srgbClr val="FF0000"/>
                </a:solidFill>
                <a:latin typeface="Calibri" pitchFamily="34" charset="0"/>
              </a:rPr>
              <a:t>Reflected SPL increases</a:t>
            </a:r>
          </a:p>
        </p:txBody>
      </p:sp>
      <p:sp>
        <p:nvSpPr>
          <p:cNvPr id="1048776" name=""/>
          <p:cNvSpPr/>
          <p:nvPr/>
        </p:nvSpPr>
        <p:spPr>
          <a:xfrm rot="0">
            <a:off x="3505200" y="2257425"/>
            <a:ext cx="1524000" cy="714375"/>
          </a:xfrm>
          <a:custGeom>
            <a:avLst/>
            <a:gdLst>
              <a:gd name="l" fmla="*/ 0 w 3045"/>
              <a:gd name="t" fmla="*/ 0 h 1605"/>
              <a:gd name="r" fmla="*/ 3045 w 3045"/>
              <a:gd name="b" fmla="*/ 1605 h 1605"/>
            </a:gdLst>
            <a:ahLst/>
            <a:rect l="l" t="t" r="r" b="b"/>
            <a:pathLst>
              <a:path w="3045" h="1605">
                <a:moveTo>
                  <a:pt x="3045" y="0"/>
                </a:moveTo>
                <a:lnTo>
                  <a:pt x="2730" y="495"/>
                </a:lnTo>
                <a:lnTo>
                  <a:pt x="2280" y="945"/>
                </a:lnTo>
                <a:lnTo>
                  <a:pt x="1980" y="1140"/>
                </a:lnTo>
                <a:lnTo>
                  <a:pt x="1650" y="1260"/>
                </a:lnTo>
                <a:lnTo>
                  <a:pt x="810" y="1440"/>
                </a:lnTo>
                <a:lnTo>
                  <a:pt x="120" y="1575"/>
                </a:lnTo>
                <a:lnTo>
                  <a:pt x="0" y="1605"/>
                </a:lnTo>
              </a:path>
            </a:pathLst>
          </a:custGeom>
          <a:noFill/>
          <a:ln w="9525" cap="flat" cmpd="sng">
            <a:solidFill>
              <a:srgbClr val="FF0000">
                <a:alpha val="100000"/>
              </a:srgbClr>
            </a:solidFill>
            <a:prstDash val="solid"/>
            <a:round/>
            <a:tailEnd type="triangle" w="med" len="med"/>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eaLnBrk="1" hangingPunct="1" latinLnBrk="1" lvl="0"/>
            <a:endParaRPr altLang="en-US" lang="en-US"/>
          </a:p>
        </p:txBody>
      </p:sp>
      <p:sp>
        <p:nvSpPr>
          <p:cNvPr id="1048777" name=""/>
          <p:cNvSpPr/>
          <p:nvPr/>
        </p:nvSpPr>
        <p:spPr>
          <a:xfrm rot="0">
            <a:off x="5181600" y="2209800"/>
            <a:ext cx="762000" cy="762000"/>
          </a:xfrm>
          <a:custGeom>
            <a:avLst/>
            <a:gdLst>
              <a:gd name="l" fmla="*/ 0 w 1260"/>
              <a:gd name="t" fmla="*/ 0 h 1440"/>
              <a:gd name="r" fmla="*/ 1260 w 1260"/>
              <a:gd name="b" fmla="*/ 1440 h 1440"/>
            </a:gdLst>
            <a:ahLst/>
            <a:rect l="l" t="t" r="r" b="b"/>
            <a:pathLst>
              <a:path w="1260" h="1440">
                <a:moveTo>
                  <a:pt x="1260" y="1440"/>
                </a:moveTo>
                <a:lnTo>
                  <a:pt x="675" y="1260"/>
                </a:lnTo>
                <a:lnTo>
                  <a:pt x="255" y="930"/>
                </a:lnTo>
                <a:lnTo>
                  <a:pt x="75" y="585"/>
                </a:lnTo>
                <a:lnTo>
                  <a:pt x="0" y="0"/>
                </a:lnTo>
              </a:path>
            </a:pathLst>
          </a:custGeom>
          <a:noFill/>
          <a:ln w="9525" cap="flat" cmpd="sng">
            <a:solidFill>
              <a:srgbClr val="FF0000">
                <a:alpha val="100000"/>
              </a:srgbClr>
            </a:solidFill>
            <a:prstDash val="solid"/>
            <a:round/>
            <a:tailEnd type="triangle" w="med" len="med"/>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eaLnBrk="1" hangingPunct="1" latinLnBrk="1" lvl="0"/>
            <a:endParaRPr altLang="en-US" lang="en-US"/>
          </a:p>
        </p:txBody>
      </p:sp>
      <p:sp>
        <p:nvSpPr>
          <p:cNvPr id="1048778" name=""/>
          <p:cNvSpPr txBox="1"/>
          <p:nvPr/>
        </p:nvSpPr>
        <p:spPr>
          <a:xfrm rot="0">
            <a:off x="5181600" y="2057400"/>
            <a:ext cx="1447800" cy="381000"/>
          </a:xfrm>
          <a:prstGeom prst="rect"/>
          <a:noFill/>
          <a:ln>
            <a:noFill/>
          </a:ln>
        </p:spPr>
        <p:txBody>
          <a:bodyPr anchor="t"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eaLnBrk="1" hangingPunct="1" latinLnBrk="1" lvl="0"/>
            <a:r>
              <a:rPr altLang="en-US" sz="1100" lang="en-US">
                <a:solidFill>
                  <a:srgbClr val="FF0000"/>
                </a:solidFill>
                <a:latin typeface="Calibri" pitchFamily="34" charset="0"/>
              </a:rPr>
              <a:t>Admittance increases, </a:t>
            </a:r>
          </a:p>
          <a:p>
            <a:pPr eaLnBrk="1" hangingPunct="1" latinLnBrk="1" lvl="0"/>
            <a:r>
              <a:rPr altLang="en-US" sz="1100" lang="en-US">
                <a:solidFill>
                  <a:srgbClr val="FF0000"/>
                </a:solidFill>
                <a:latin typeface="Calibri" pitchFamily="34" charset="0"/>
              </a:rPr>
              <a:t>Reflected SPL decreases</a:t>
            </a:r>
          </a:p>
        </p:txBody>
      </p:sp>
    </p:spTree>
  </p:cSld>
  <p:clrMapOvr>
    <a:masterClrMapping/>
  </p:clrMapOvr>
  <p:timing/>
</p:sld>
</file>

<file path=ppt/slides/slide43.xml><?xml version="1.0" encoding="utf-8"?>
<p:sld xmlns:a="http://schemas.openxmlformats.org/drawingml/2006/main" xmlns:r="http://schemas.openxmlformats.org/officeDocument/2006/relationships" xmlns:p="http://schemas.openxmlformats.org/presentationml/2006/main" showMasterSp="1">
  <p:cSld>
    <p:spTree>
      <p:nvGrpSpPr>
        <p:cNvPr id="155" name=""/>
        <p:cNvGrpSpPr/>
        <p:nvPr/>
      </p:nvGrpSpPr>
      <p:grpSpPr>
        <a:xfrm rot="0">
          <a:off x="0" y="0"/>
          <a:ext cx="0" cy="0"/>
          <a:chOff x="0" y="0"/>
          <a:chExt cx="0" cy="0"/>
        </a:xfrm>
      </p:grpSpPr>
      <p:graphicFrame>
        <p:nvGraphicFramePr>
          <p:cNvPr id="4194306" name=""/>
          <p:cNvGraphicFramePr>
            <a:graphicFrameLocks/>
          </p:cNvGraphicFramePr>
          <p:nvPr/>
        </p:nvGraphicFramePr>
        <p:xfrm rot="0">
          <a:off x="457200" y="1981200"/>
          <a:ext cx="8183562" cy="1482725"/>
        </p:xfrm>
        <a:graphic>
          <a:graphicData uri="http://schemas.openxmlformats.org/drawingml/2006/table">
            <a:tbl>
              <a:tblPr/>
              <a:tblGrid>
                <a:gridCol w="4090987"/>
                <a:gridCol w="4092574"/>
              </a:tblGrid>
              <a:tr h="371475">
                <a:tc>
                  <a:txBody>
                    <a:bodyPr/>
                    <a:p>
                      <a:pPr algn="ctr" eaLnBrk="1" hangingPunct="1" latinLnBrk="1" lvl="0">
                        <a:tabLst>
                          <a:tab algn="l" pos="228600"/>
                        </a:tabLst>
                      </a:pPr>
                      <a:r>
                        <a:rPr altLang="en-US" b="1" sz="1200" lang="en-US">
                          <a:solidFill>
                            <a:srgbClr val="FFFFFF"/>
                          </a:solidFill>
                          <a:latin typeface="Times New Roman" pitchFamily="18" charset="0"/>
                          <a:ea typeface="Times New Roman" pitchFamily="18" charset="0"/>
                        </a:rPr>
                        <a:t>Parameter</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ctr" eaLnBrk="1" hangingPunct="1" latinLnBrk="1" lvl="0">
                        <a:tabLst>
                          <a:tab algn="l" pos="228600"/>
                        </a:tabLst>
                      </a:pPr>
                      <a:r>
                        <a:rPr altLang="en-US" b="1" sz="1200" lang="en-US">
                          <a:solidFill>
                            <a:srgbClr val="FFFFFF"/>
                          </a:solidFill>
                          <a:latin typeface="Times New Roman" pitchFamily="18" charset="0"/>
                          <a:ea typeface="Times New Roman" pitchFamily="18" charset="0"/>
                        </a:rPr>
                        <a:t>Normal Range</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369887">
                <a:tc>
                  <a:txBody>
                    <a:bodyPr/>
                    <a:p>
                      <a:pPr algn="ctr" eaLnBrk="1" hangingPunct="1" latinLnBrk="1" lvl="0">
                        <a:tabLst>
                          <a:tab algn="l" pos="228600"/>
                        </a:tabLst>
                      </a:pPr>
                      <a:r>
                        <a:rPr altLang="en-US" b="1" sz="1200" lang="en-US">
                          <a:solidFill>
                            <a:srgbClr val="444444"/>
                          </a:solidFill>
                          <a:latin typeface="Times New Roman" pitchFamily="18" charset="0"/>
                          <a:ea typeface="Times New Roman" pitchFamily="18" charset="0"/>
                        </a:rPr>
                        <a:t>Ear Canal Volume</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c>
                  <a:txBody>
                    <a:bodyPr/>
                    <a:p>
                      <a:pPr algn="ctr" eaLnBrk="1" hangingPunct="1" latinLnBrk="1" lvl="0">
                        <a:tabLst>
                          <a:tab algn="l" pos="228600"/>
                        </a:tabLst>
                      </a:pPr>
                      <a:r>
                        <a:rPr altLang="en-US" b="1" sz="1200" lang="en-US">
                          <a:solidFill>
                            <a:srgbClr val="444444"/>
                          </a:solidFill>
                          <a:latin typeface="Times New Roman" pitchFamily="18" charset="0"/>
                          <a:ea typeface="Times New Roman" pitchFamily="18" charset="0"/>
                        </a:rPr>
                        <a:t>0.65-1.7/0.4-0.9mL or cm</a:t>
                      </a:r>
                      <a:r>
                        <a:rPr altLang="en-US" baseline="30000" b="1" sz="1200" lang="en-US">
                          <a:solidFill>
                            <a:srgbClr val="444444"/>
                          </a:solidFill>
                          <a:latin typeface="Times New Roman" pitchFamily="18" charset="0"/>
                          <a:ea typeface="Times New Roman" pitchFamily="18" charset="0"/>
                        </a:rPr>
                        <a:t>3</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r>
              <a:tr h="371475">
                <a:tc>
                  <a:txBody>
                    <a:bodyPr/>
                    <a:p>
                      <a:pPr algn="ctr" eaLnBrk="1" hangingPunct="1" latinLnBrk="1" lvl="0">
                        <a:tabLst>
                          <a:tab algn="l" pos="228600"/>
                        </a:tabLst>
                      </a:pPr>
                      <a:r>
                        <a:rPr altLang="en-US" b="1" sz="1200" lang="en-US">
                          <a:solidFill>
                            <a:srgbClr val="444444"/>
                          </a:solidFill>
                          <a:latin typeface="Times New Roman" pitchFamily="18" charset="0"/>
                          <a:ea typeface="Times New Roman" pitchFamily="18" charset="0"/>
                        </a:rPr>
                        <a:t>Middle Ear Pressure</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c>
                  <a:txBody>
                    <a:bodyPr/>
                    <a:p>
                      <a:pPr algn="ctr" eaLnBrk="1" hangingPunct="1" latinLnBrk="1" lvl="0">
                        <a:tabLst>
                          <a:tab algn="l" pos="228600"/>
                        </a:tabLst>
                      </a:pPr>
                      <a:r>
                        <a:rPr altLang="en-US" b="1" sz="1200" lang="en-US">
                          <a:solidFill>
                            <a:srgbClr val="444444"/>
                          </a:solidFill>
                          <a:latin typeface="Times New Roman" pitchFamily="18" charset="0"/>
                          <a:ea typeface="Times New Roman" pitchFamily="18" charset="0"/>
                        </a:rPr>
                        <a:t>- 100 to + 50 daPa</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r>
              <a:tr h="369887">
                <a:tc>
                  <a:txBody>
                    <a:bodyPr/>
                    <a:p>
                      <a:pPr algn="ctr" eaLnBrk="1" hangingPunct="1" latinLnBrk="1" lvl="0">
                        <a:tabLst>
                          <a:tab algn="l" pos="228600"/>
                        </a:tabLst>
                      </a:pPr>
                      <a:r>
                        <a:rPr altLang="en-US" b="1" sz="1200" lang="en-US">
                          <a:solidFill>
                            <a:srgbClr val="444444"/>
                          </a:solidFill>
                          <a:latin typeface="Times New Roman" pitchFamily="18" charset="0"/>
                          <a:ea typeface="Times New Roman" pitchFamily="18" charset="0"/>
                        </a:rPr>
                        <a:t>Static Admittance</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c>
                  <a:txBody>
                    <a:bodyPr/>
                    <a:p>
                      <a:pPr algn="ctr" eaLnBrk="1" hangingPunct="1" latinLnBrk="1" lvl="0">
                        <a:tabLst>
                          <a:tab algn="l" pos="228600"/>
                        </a:tabLst>
                      </a:pPr>
                      <a:r>
                        <a:rPr altLang="en-US" b="1" sz="1200" lang="en-US">
                          <a:solidFill>
                            <a:srgbClr val="444444"/>
                          </a:solidFill>
                          <a:latin typeface="Times New Roman" pitchFamily="18" charset="0"/>
                          <a:ea typeface="Times New Roman" pitchFamily="18" charset="0"/>
                        </a:rPr>
                        <a:t>0.3-1.1.4 mL/0.2-0.9ml</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r>
            </a:tbl>
          </a:graphicData>
        </a:graphic>
      </p:graphicFrame>
      <p:sp>
        <p:nvSpPr>
          <p:cNvPr id="104879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sz="4000" lang="en-US"/>
              <a:t>Normal Tympanometry Values for Adults</a:t>
            </a:r>
          </a:p>
        </p:txBody>
      </p:sp>
    </p:spTree>
  </p:cSld>
  <p:clrMapOvr>
    <a:masterClrMapping/>
  </p:clrMapOvr>
  <p:timing/>
</p:sld>
</file>

<file path=ppt/slides/slide44.xml><?xml version="1.0" encoding="utf-8"?>
<p:sld xmlns:a="http://schemas.openxmlformats.org/drawingml/2006/main" xmlns:r="http://schemas.openxmlformats.org/officeDocument/2006/relationships" xmlns:p="http://schemas.openxmlformats.org/presentationml/2006/main" showMasterSp="1">
  <p:cSld>
    <p:spTree>
      <p:nvGrpSpPr>
        <p:cNvPr id="157" name=""/>
        <p:cNvGrpSpPr/>
        <p:nvPr/>
      </p:nvGrpSpPr>
      <p:grpSpPr>
        <a:xfrm rot="0">
          <a:off x="0" y="0"/>
          <a:ext cx="0" cy="0"/>
          <a:chOff x="0" y="0"/>
          <a:chExt cx="0" cy="0"/>
        </a:xfrm>
      </p:grpSpPr>
      <p:sp>
        <p:nvSpPr>
          <p:cNvPr id="1048796" name=""/>
          <p:cNvSpPr/>
          <p:nvPr>
            <p:ph type="title" sz="full" idx="0"/>
          </p:nvPr>
        </p:nvSpPr>
        <p:spPr>
          <a:xfrm rot="0">
            <a:off x="457200" y="273050"/>
            <a:ext cx="3008312" cy="1162050"/>
          </a:xfrm>
          <a:prstGeom prst="rect"/>
          <a:noFill/>
          <a:ln>
            <a:noFill/>
          </a:ln>
        </p:spPr>
        <p:txBody>
          <a:bodyPr anchor="b"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algn="l" eaLnBrk="1" hangingPunct="1" latinLnBrk="1" lvl="0"/>
            <a:r>
              <a:rPr altLang="en-US" b="1" sz="3200" lang="en-US">
                <a:solidFill>
                  <a:srgbClr val="222613"/>
                </a:solidFill>
                <a:latin typeface="Tw Cen MT" pitchFamily="34" charset="0"/>
              </a:rPr>
              <a:t>Liden-Jerger </a:t>
            </a:r>
            <a:r>
              <a:rPr altLang="en-US" b="1" sz="2800" lang="en-US">
                <a:solidFill>
                  <a:srgbClr val="222613"/>
                </a:solidFill>
                <a:latin typeface="Tw Cen MT" pitchFamily="34" charset="0"/>
              </a:rPr>
              <a:t>Classification of Tympanometry(</a:t>
            </a:r>
            <a:r>
              <a:rPr altLang="en-US" b="1" sz="1000" lang="en-US">
                <a:solidFill>
                  <a:srgbClr val="222613"/>
                </a:solidFill>
                <a:latin typeface="Tw Cen MT" pitchFamily="34" charset="0"/>
              </a:rPr>
              <a:t>22</a:t>
            </a:r>
            <a:r>
              <a:rPr altLang="en-US" b="1" sz="3200" lang="en-US">
                <a:solidFill>
                  <a:srgbClr val="222613"/>
                </a:solidFill>
                <a:latin typeface="Tw Cen MT" pitchFamily="34" charset="0"/>
              </a:rPr>
              <a:t>)</a:t>
            </a:r>
          </a:p>
        </p:txBody>
      </p:sp>
      <p:sp>
        <p:nvSpPr>
          <p:cNvPr id="1048797" name=""/>
          <p:cNvSpPr/>
          <p:nvPr>
            <p:ph sz="full" idx="1"/>
          </p:nvPr>
        </p:nvSpPr>
        <p:spPr>
          <a:xfrm rot="0">
            <a:off x="3575050" y="273050"/>
            <a:ext cx="5111750" cy="6584950"/>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sz="2400" lang="en-US"/>
              <a:t>Categorical classification of tympanograms</a:t>
            </a:r>
          </a:p>
          <a:p>
            <a:pPr eaLnBrk="1" hangingPunct="1" latinLnBrk="1" lvl="0"/>
            <a:r>
              <a:rPr altLang="en-US" sz="2400" lang="en-US"/>
              <a:t>The most commonly used of classification systems;  uses “alphabet” category names</a:t>
            </a:r>
          </a:p>
          <a:p>
            <a:pPr eaLnBrk="1" hangingPunct="1" latinLnBrk="1" lvl="0"/>
            <a:endParaRPr altLang="en-US" sz="2400" lang="en-US"/>
          </a:p>
          <a:p>
            <a:pPr eaLnBrk="1" hangingPunct="1" latinLnBrk="1" lvl="0"/>
            <a:endParaRPr altLang="en-US" sz="2400" lang="en-US"/>
          </a:p>
          <a:p>
            <a:pPr eaLnBrk="1" hangingPunct="1" latinLnBrk="1" lvl="0"/>
            <a:endParaRPr altLang="en-US" sz="2400" lang="en-US"/>
          </a:p>
          <a:p>
            <a:pPr eaLnBrk="1" hangingPunct="1" latinLnBrk="1" lvl="0"/>
            <a:endParaRPr altLang="en-US" sz="2400" lang="en-US"/>
          </a:p>
          <a:p>
            <a:pPr eaLnBrk="1" hangingPunct="1" latinLnBrk="1" lvl="0"/>
            <a:endParaRPr altLang="en-US" sz="2400" lang="en-US"/>
          </a:p>
          <a:p>
            <a:pPr eaLnBrk="1" hangingPunct="1" latinLnBrk="1" lvl="0"/>
            <a:endParaRPr altLang="en-US" sz="2400" lang="en-US"/>
          </a:p>
          <a:p>
            <a:pPr eaLnBrk="1" hangingPunct="1" latinLnBrk="1" lvl="0"/>
            <a:endParaRPr altLang="en-US" sz="2400" lang="en-US"/>
          </a:p>
          <a:p>
            <a:pPr eaLnBrk="1" hangingPunct="1" latinLnBrk="1" lvl="0"/>
            <a:endParaRPr altLang="en-US" sz="2400" lang="en-US"/>
          </a:p>
          <a:p>
            <a:pPr eaLnBrk="1" hangingPunct="1" latinLnBrk="1" lvl="0"/>
            <a:endParaRPr altLang="en-US" sz="2400" lang="en-US"/>
          </a:p>
          <a:p>
            <a:pPr eaLnBrk="1" hangingPunct="1" latinLnBrk="1" lvl="0"/>
            <a:r>
              <a:rPr altLang="en-US" sz="1000" lang="en-GB"/>
              <a:t>22.Jerger JF. Clinical experience with impedance audiometry. Arch Otolaryngol 1970;92:311–24 </a:t>
            </a:r>
          </a:p>
          <a:p>
            <a:pPr eaLnBrk="1" hangingPunct="1" latinLnBrk="1" lvl="0"/>
            <a:endParaRPr altLang="en-US" lang="en-GB"/>
          </a:p>
        </p:txBody>
      </p:sp>
      <p:sp>
        <p:nvSpPr>
          <p:cNvPr id="1048798" name=""/>
          <p:cNvSpPr/>
          <p:nvPr>
            <p:ph type="body" sz="half" idx="2"/>
          </p:nvPr>
        </p:nvSpPr>
        <p:spPr>
          <a:xfrm rot="0">
            <a:off x="457200" y="1435100"/>
            <a:ext cx="3008312" cy="4691062"/>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indent="0" lvl="0" marL="0">
              <a:buNone/>
            </a:pPr>
            <a:endParaRPr altLang="en-US" sz="1400" lang="en-GB"/>
          </a:p>
        </p:txBody>
      </p:sp>
      <p:pic>
        <p:nvPicPr>
          <p:cNvPr id="2097164" name=""/>
          <p:cNvPicPr>
            <a:picLocks/>
          </p:cNvPicPr>
          <p:nvPr/>
        </p:nvPicPr>
        <p:blipFill>
          <a:blip xmlns:r="http://schemas.openxmlformats.org/officeDocument/2006/relationships" r:embed="rId1"/>
          <a:srcRect l="0" t="0" r="0" b="0"/>
          <a:stretch>
            <a:fillRect/>
          </a:stretch>
        </p:blipFill>
        <p:spPr>
          <a:xfrm rot="0">
            <a:off x="1219200" y="2376487"/>
            <a:ext cx="6781800" cy="3795712"/>
          </a:xfrm>
          <a:prstGeom prst="rect"/>
          <a:noFill/>
          <a:ln>
            <a:noFill/>
          </a:ln>
        </p:spPr>
      </p:pic>
    </p:spTree>
  </p:cSld>
  <p:clrMapOvr>
    <a:masterClrMapping/>
  </p:clrMapOvr>
  <p:timing/>
</p:sld>
</file>

<file path=ppt/slides/slide45.xml><?xml version="1.0" encoding="utf-8"?>
<p:sld xmlns:a="http://schemas.openxmlformats.org/drawingml/2006/main" xmlns:r="http://schemas.openxmlformats.org/officeDocument/2006/relationships" xmlns:p="http://schemas.openxmlformats.org/presentationml/2006/main" showMasterSp="1">
  <p:cSld>
    <p:spTree>
      <p:nvGrpSpPr>
        <p:cNvPr id="160" name=""/>
        <p:cNvGrpSpPr/>
        <p:nvPr/>
      </p:nvGrpSpPr>
      <p:grpSpPr>
        <a:xfrm rot="0">
          <a:off x="0" y="0"/>
          <a:ext cx="0" cy="0"/>
          <a:chOff x="0" y="0"/>
          <a:chExt cx="0" cy="0"/>
        </a:xfrm>
      </p:grpSpPr>
      <p:sp>
        <p:nvSpPr>
          <p:cNvPr id="1048810" name=""/>
          <p:cNvSpPr/>
          <p:nvPr>
            <p:ph type="title" sz="full" idx="0"/>
          </p:nvPr>
        </p:nvSpPr>
        <p:spPr>
          <a:xfrm rot="0">
            <a:off x="612775" y="228600"/>
            <a:ext cx="8153400" cy="990600"/>
          </a:xfrm>
          <a:prstGeom prst="rect"/>
          <a:noFill/>
          <a:ln>
            <a:noFill/>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4400" i="0" u="none">
                <a:solidFill>
                  <a:schemeClr val="lt2"/>
                </a:solidFill>
                <a:latin typeface="Tw Cen MT" pitchFamily="34" charset="0"/>
                <a:sym typeface="Arial" pitchFamily="34" charset="0"/>
              </a:defRPr>
            </a:lvl1pPr>
          </a:lstStyle>
          <a:p>
            <a:pPr eaLnBrk="1" hangingPunct="1" latinLnBrk="1" lvl="0"/>
            <a:r>
              <a:rPr altLang="en-US" sz="4800" lang="en-US"/>
              <a:t>Abnormal Tympanograms</a:t>
            </a:r>
          </a:p>
        </p:txBody>
      </p:sp>
      <p:pic>
        <p:nvPicPr>
          <p:cNvPr id="2097165" name="" descr="hypocompliant tymp"/>
          <p:cNvPicPr>
            <a:picLocks/>
          </p:cNvPicPr>
          <p:nvPr>
            <p:ph type="body" sz="full" idx="6"/>
          </p:nvPr>
        </p:nvPicPr>
        <p:blipFill>
          <a:blip xmlns:r="http://schemas.openxmlformats.org/officeDocument/2006/relationships" r:embed="rId1"/>
          <a:srcRect l="0" t="0" r="0" b="0"/>
          <a:stretch>
            <a:fillRect/>
          </a:stretch>
        </p:blipFill>
        <p:spPr>
          <a:xfrm rot="0">
            <a:off x="466725" y="990600"/>
            <a:ext cx="4051300" cy="4114800"/>
          </a:xfrm>
          <a:prstGeom prst="rect"/>
          <a:noFill/>
          <a:ln>
            <a:noFill/>
          </a:ln>
        </p:spPr>
      </p:pic>
      <p:pic>
        <p:nvPicPr>
          <p:cNvPr id="2097166" name=""/>
          <p:cNvPicPr>
            <a:picLocks/>
          </p:cNvPicPr>
          <p:nvPr/>
        </p:nvPicPr>
        <p:blipFill>
          <a:blip xmlns:r="http://schemas.openxmlformats.org/officeDocument/2006/relationships" r:embed="rId2"/>
          <a:srcRect l="0" t="0" r="0" b="0"/>
          <a:stretch>
            <a:fillRect/>
          </a:stretch>
        </p:blipFill>
        <p:spPr>
          <a:xfrm rot="0">
            <a:off x="4687887" y="990600"/>
            <a:ext cx="3998912" cy="4038600"/>
          </a:xfrm>
          <a:prstGeom prst="rect"/>
          <a:noFill/>
          <a:ln>
            <a:noFill/>
          </a:ln>
        </p:spPr>
      </p:pic>
      <p:sp>
        <p:nvSpPr>
          <p:cNvPr id="1048811" name=""/>
          <p:cNvSpPr txBox="1"/>
          <p:nvPr/>
        </p:nvSpPr>
        <p:spPr>
          <a:xfrm rot="0">
            <a:off x="1447800" y="1066800"/>
            <a:ext cx="2895600" cy="36988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eaLnBrk="1" hangingPunct="1" latinLnBrk="1" lvl="0"/>
            <a:r>
              <a:rPr altLang="en-US" lang="en-US"/>
              <a:t>Type A</a:t>
            </a:r>
            <a:r>
              <a:rPr altLang="en-US" baseline="-25000" lang="en-US"/>
              <a:t>s</a:t>
            </a:r>
            <a:r>
              <a:rPr altLang="en-US" lang="en-US"/>
              <a:t>=stiff, hypocompliant</a:t>
            </a:r>
          </a:p>
        </p:txBody>
      </p:sp>
      <p:sp>
        <p:nvSpPr>
          <p:cNvPr id="1048812" name=""/>
          <p:cNvSpPr txBox="1"/>
          <p:nvPr/>
        </p:nvSpPr>
        <p:spPr>
          <a:xfrm rot="0">
            <a:off x="5610225" y="1066800"/>
            <a:ext cx="3200400" cy="369887"/>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eaLnBrk="1" hangingPunct="1" latinLnBrk="1" lvl="0"/>
            <a:r>
              <a:rPr altLang="en-US" lang="en-US"/>
              <a:t>Type A</a:t>
            </a:r>
            <a:r>
              <a:rPr altLang="en-US" baseline="-25000" lang="en-US"/>
              <a:t>D</a:t>
            </a:r>
            <a:r>
              <a:rPr altLang="en-US" lang="en-US"/>
              <a:t>=flaccid, hypercompliant</a:t>
            </a:r>
          </a:p>
        </p:txBody>
      </p:sp>
      <p:sp>
        <p:nvSpPr>
          <p:cNvPr id="1048813" name=""/>
          <p:cNvSpPr/>
          <p:nvPr/>
        </p:nvSpPr>
        <p:spPr>
          <a:xfrm rot="0">
            <a:off x="3124200" y="4876800"/>
            <a:ext cx="457200" cy="228600"/>
          </a:xfrm>
          <a:prstGeom prst="ellipse"/>
          <a:noFill/>
          <a:ln w="19050" cap="flat" cmpd="sng">
            <a:solidFill>
              <a:srgbClr val="C00000">
                <a:alpha val="100000"/>
              </a:srgbClr>
            </a:solidFill>
            <a:prstDash val="solid"/>
            <a:round/>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
        <p:nvSpPr>
          <p:cNvPr id="1048814" name=""/>
          <p:cNvSpPr/>
          <p:nvPr/>
        </p:nvSpPr>
        <p:spPr>
          <a:xfrm rot="0">
            <a:off x="7239000" y="4800600"/>
            <a:ext cx="457200" cy="228600"/>
          </a:xfrm>
          <a:prstGeom prst="ellipse"/>
          <a:noFill/>
          <a:ln w="19050" cap="flat" cmpd="sng">
            <a:solidFill>
              <a:srgbClr val="C00000">
                <a:alpha val="100000"/>
              </a:srgbClr>
            </a:solidFill>
            <a:prstDash val="solid"/>
            <a:round/>
          </a:ln>
        </p:spPr>
        <p:txBody>
          <a:bodyPr anchor="ctr" bIns="45720" lIns="91440" rIns="91440" tIns="45720" vert="horz"/>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algn="ctr" eaLnBrk="1" hangingPunct="1" latinLnBrk="1" lvl="0"/>
            <a:endParaRPr altLang="en-US" lang="en-US">
              <a:solidFill>
                <a:srgbClr val="FFFFFF"/>
              </a:solidFill>
              <a:latin typeface="Tw Cen MT" pitchFamily="34" charset="0"/>
            </a:endParaRPr>
          </a:p>
        </p:txBody>
      </p:sp>
    </p:spTree>
  </p:cSld>
  <p:clrMapOvr>
    <a:masterClrMapping/>
  </p:clrMapOvr>
  <p:timing/>
</p:sld>
</file>

<file path=ppt/slides/slide46.xml><?xml version="1.0" encoding="utf-8"?>
<p:sld xmlns:a="http://schemas.openxmlformats.org/drawingml/2006/main" xmlns:r="http://schemas.openxmlformats.org/officeDocument/2006/relationships" xmlns:p="http://schemas.openxmlformats.org/presentationml/2006/main" showMasterSp="1">
  <p:cSld>
    <p:spTree>
      <p:nvGrpSpPr>
        <p:cNvPr id="162" name=""/>
        <p:cNvGrpSpPr/>
        <p:nvPr/>
      </p:nvGrpSpPr>
      <p:grpSpPr>
        <a:xfrm rot="0">
          <a:off x="0" y="0"/>
          <a:ext cx="0" cy="0"/>
          <a:chOff x="0" y="0"/>
          <a:chExt cx="0" cy="0"/>
        </a:xfrm>
      </p:grpSpPr>
      <p:sp>
        <p:nvSpPr>
          <p:cNvPr id="104881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b="1" sz="3600" lang="en-US">
                <a:solidFill>
                  <a:srgbClr val="222613"/>
                </a:solidFill>
                <a:latin typeface="Tw Cen MT" pitchFamily="34" charset="0"/>
              </a:rPr>
              <a:t>Stapedial Reflexes (Acoustic Reflexes)</a:t>
            </a:r>
          </a:p>
        </p:txBody>
      </p:sp>
      <p:sp>
        <p:nvSpPr>
          <p:cNvPr id="1048818"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lang="en-US"/>
              <a:t>Loud acoustic stimulus will cause bilateral contraction (reflex) of stapedius muscles stiffening the TM (23)</a:t>
            </a:r>
          </a:p>
          <a:p>
            <a:pPr eaLnBrk="1" hangingPunct="1" latinLnBrk="1" lvl="0"/>
            <a:r>
              <a:rPr altLang="en-US" sz="2800" lang="en-US">
                <a:solidFill>
                  <a:srgbClr val="000000"/>
                </a:solidFill>
                <a:latin typeface="Verdana" pitchFamily="34" charset="0"/>
              </a:rPr>
              <a:t>This results in a change in middle ear immittance, which is measured as an increase in dB SPL by the microphone in the probe assembly</a:t>
            </a:r>
          </a:p>
          <a:p>
            <a:pPr eaLnBrk="1" hangingPunct="1" latinLnBrk="1" lvl="0"/>
            <a:r>
              <a:rPr altLang="en-US" lang="en-US"/>
              <a:t>Afferent:CNVIII</a:t>
            </a:r>
          </a:p>
          <a:p>
            <a:pPr eaLnBrk="1" hangingPunct="1" latinLnBrk="1" lvl="0"/>
            <a:r>
              <a:rPr altLang="en-US" lang="en-US"/>
              <a:t>Efferent: CNVII  </a:t>
            </a:r>
          </a:p>
          <a:p>
            <a:pPr eaLnBrk="1" hangingPunct="1" latinLnBrk="1" lvl="0"/>
            <a:r>
              <a:rPr altLang="en-US" sz="1000" lang="en-GB"/>
              <a:t>23.Anderson, H., Barr, B., &amp; Wedenberg, E. (1970). Early diagnosis of VIIIth-nerve tumours by acoustic refl ex tests. </a:t>
            </a:r>
            <a:r>
              <a:rPr altLang="en-US" sz="1000" i="1" lang="en-GB"/>
              <a:t>Acta Otolaryngologica,262</a:t>
            </a:r>
            <a:r>
              <a:rPr altLang="en-US" sz="1000" lang="en-GB"/>
              <a:t>, 232–237.</a:t>
            </a:r>
          </a:p>
          <a:p>
            <a:pPr eaLnBrk="1" hangingPunct="1" latinLnBrk="1" lvl="0"/>
            <a:r>
              <a:rPr altLang="en-US" lang="en-US"/>
              <a:t> </a:t>
            </a:r>
          </a:p>
          <a:p>
            <a:pPr eaLnBrk="1" hangingPunct="1" latinLnBrk="1" lvl="0"/>
            <a:endParaRPr altLang="en-US" lang="en-US"/>
          </a:p>
          <a:p>
            <a:pPr eaLnBrk="1" hangingPunct="1" latinLnBrk="1" lvl="0"/>
            <a:endParaRPr altLang="en-US" lang="en-GB"/>
          </a:p>
        </p:txBody>
      </p:sp>
    </p:spTree>
  </p:cSld>
  <p:clrMapOvr>
    <a:masterClrMapping/>
  </p:clrMapOvr>
  <p:timing/>
</p:sld>
</file>

<file path=ppt/slides/slide47.xml><?xml version="1.0" encoding="utf-8"?>
<p:sld xmlns:a="http://schemas.openxmlformats.org/drawingml/2006/main" xmlns:r="http://schemas.openxmlformats.org/officeDocument/2006/relationships" xmlns:p="http://schemas.openxmlformats.org/presentationml/2006/main" showMasterSp="1">
  <p:cSld>
    <p:spTree>
      <p:nvGrpSpPr>
        <p:cNvPr id="163" name=""/>
        <p:cNvGrpSpPr/>
        <p:nvPr/>
      </p:nvGrpSpPr>
      <p:grpSpPr>
        <a:xfrm rot="0">
          <a:off x="0" y="0"/>
          <a:ext cx="0" cy="0"/>
          <a:chOff x="0" y="0"/>
          <a:chExt cx="0" cy="0"/>
        </a:xfrm>
      </p:grpSpPr>
      <p:sp>
        <p:nvSpPr>
          <p:cNvPr id="1048819" name=""/>
          <p:cNvSpPr/>
          <p:nvPr>
            <p:ph type="title" sz="full" idx="0"/>
          </p:nvPr>
        </p:nvSpPr>
        <p:spPr>
          <a:xfrm rot="0">
            <a:off x="612775" y="228600"/>
            <a:ext cx="8153400" cy="9906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US"/>
              <a:t>Acoustic Reflex Pathways</a:t>
            </a:r>
          </a:p>
        </p:txBody>
      </p:sp>
      <p:pic>
        <p:nvPicPr>
          <p:cNvPr id="2097167" name="" descr="http://www.audiologyonline.com/management/uploads/articles/091409_emanuelfig4.jpg"/>
          <p:cNvPicPr>
            <a:picLocks/>
          </p:cNvPicPr>
          <p:nvPr>
            <p:ph sz="quarter" idx="1"/>
          </p:nvPr>
        </p:nvPicPr>
        <p:blipFill>
          <a:blip xmlns:r="http://schemas.openxmlformats.org/officeDocument/2006/relationships" r:embed="rId1"/>
          <a:srcRect l="0" t="0" r="0" b="0"/>
          <a:stretch>
            <a:fillRect/>
          </a:stretch>
        </p:blipFill>
        <p:spPr>
          <a:xfrm rot="0">
            <a:off x="609600" y="1295400"/>
            <a:ext cx="8077200" cy="4191000"/>
          </a:xfrm>
          <a:prstGeom prst="rect"/>
          <a:noFill/>
          <a:ln>
            <a:noFill/>
          </a:ln>
        </p:spPr>
      </p:pic>
      <p:sp>
        <p:nvSpPr>
          <p:cNvPr id="1048820" name=""/>
          <p:cNvSpPr txBox="1"/>
          <p:nvPr/>
        </p:nvSpPr>
        <p:spPr>
          <a:xfrm rot="0">
            <a:off x="1447800" y="6096000"/>
            <a:ext cx="6248400" cy="461962"/>
          </a:xfrm>
          <a:prstGeom prst="rect"/>
          <a:noFill/>
          <a:ln>
            <a:noFill/>
          </a:ln>
        </p:spPr>
        <p:txBody>
          <a:bodyPr anchor="t" bIns="45720" lIns="91440" rIns="91440" tIns="45720" vert="horz">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eaLnBrk="1" hangingPunct="1" latinLnBrk="1" lvl="0"/>
            <a:r>
              <a:rPr altLang="en-US" b="1" sz="2400" lang="en-US">
                <a:latin typeface="Calibri" pitchFamily="34" charset="0"/>
              </a:rPr>
              <a:t>SOC superior olivary complex</a:t>
            </a:r>
          </a:p>
        </p:txBody>
      </p:sp>
    </p:spTree>
  </p:cSld>
  <p:clrMapOvr>
    <a:masterClrMapping/>
  </p:clrMapOvr>
  <p:timing/>
</p:sld>
</file>

<file path=ppt/slides/slide48.xml><?xml version="1.0" encoding="utf-8"?>
<p:sld xmlns:a="http://schemas.openxmlformats.org/drawingml/2006/main" xmlns:r="http://schemas.openxmlformats.org/officeDocument/2006/relationships" xmlns:p="http://schemas.openxmlformats.org/presentationml/2006/main" showMasterSp="1">
  <p:cSld>
    <p:spTree>
      <p:nvGrpSpPr>
        <p:cNvPr id="164" name=""/>
        <p:cNvGrpSpPr/>
        <p:nvPr/>
      </p:nvGrpSpPr>
      <p:grpSpPr>
        <a:xfrm rot="0">
          <a:off x="0" y="0"/>
          <a:ext cx="0" cy="0"/>
          <a:chOff x="0" y="0"/>
          <a:chExt cx="0" cy="0"/>
        </a:xfrm>
      </p:grpSpPr>
      <p:sp>
        <p:nvSpPr>
          <p:cNvPr id="1048821" name=""/>
          <p:cNvSpPr/>
          <p:nvPr>
            <p:ph type="title" sz="full" idx="0"/>
          </p:nvPr>
        </p:nvSpPr>
        <p:spPr>
          <a:xfrm rot="0">
            <a:off x="457200" y="274637"/>
            <a:ext cx="8229600" cy="2773362"/>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US"/>
              <a:t>Interpretation of Acoustic Reflexes</a:t>
            </a:r>
            <a:br/>
            <a:r>
              <a:rPr altLang="en-US" lang="en-US"/>
              <a:t> </a:t>
            </a:r>
            <a:r>
              <a:rPr altLang="en-US" sz="2800" lang="en-US"/>
              <a:t>To detect non-organic hearing loss</a:t>
            </a:r>
            <a:br/>
            <a:r>
              <a:rPr altLang="en-US" sz="2800" lang="en-US"/>
              <a:t>Investigate facial nerve function, </a:t>
            </a:r>
            <a:br/>
            <a:r>
              <a:rPr altLang="en-US" sz="2800" lang="en-US"/>
              <a:t>      Investigate retro-cochlear pathology</a:t>
            </a:r>
            <a:br/>
            <a:r>
              <a:rPr altLang="en-US" sz="2800" lang="en-US"/>
              <a:t> from a cochlea one </a:t>
            </a:r>
            <a:br/>
            <a:endParaRPr altLang="en-US" sz="2800" lang="en-US"/>
          </a:p>
        </p:txBody>
      </p:sp>
      <p:graphicFrame>
        <p:nvGraphicFramePr>
          <p:cNvPr id="4194307" name=""/>
          <p:cNvGraphicFramePr>
            <a:graphicFrameLocks/>
          </p:cNvGraphicFramePr>
          <p:nvPr/>
        </p:nvGraphicFramePr>
        <p:xfrm rot="0">
          <a:off x="533400" y="3429000"/>
          <a:ext cx="8183562" cy="1905000"/>
        </p:xfrm>
        <a:graphic>
          <a:graphicData uri="http://schemas.openxmlformats.org/drawingml/2006/table">
            <a:tbl>
              <a:tblPr/>
              <a:tblGrid>
                <a:gridCol w="4090987"/>
                <a:gridCol w="4092574"/>
              </a:tblGrid>
              <a:tr h="381000">
                <a:tc>
                  <a:txBody>
                    <a:bodyPr/>
                    <a:p>
                      <a:pPr algn="ctr" eaLnBrk="1" hangingPunct="1" latinLnBrk="1" lvl="0">
                        <a:tabLst>
                          <a:tab algn="l" pos="228600"/>
                        </a:tabLst>
                      </a:pPr>
                      <a:r>
                        <a:rPr altLang="en-US" b="1" sz="1200" lang="en-US">
                          <a:solidFill>
                            <a:srgbClr val="FFFFFF"/>
                          </a:solidFill>
                          <a:latin typeface="Times New Roman" pitchFamily="18" charset="0"/>
                          <a:ea typeface="Times New Roman" pitchFamily="18" charset="0"/>
                        </a:rPr>
                        <a:t>Hearing Status</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c>
                  <a:txBody>
                    <a:bodyPr/>
                    <a:p>
                      <a:pPr algn="ctr" eaLnBrk="1" hangingPunct="1" latinLnBrk="1" lvl="0">
                        <a:tabLst>
                          <a:tab algn="l" pos="228600"/>
                        </a:tabLst>
                      </a:pPr>
                      <a:r>
                        <a:rPr altLang="en-US" b="1" sz="1200" lang="en-US">
                          <a:solidFill>
                            <a:srgbClr val="FFFFFF"/>
                          </a:solidFill>
                          <a:latin typeface="Times New Roman" pitchFamily="18" charset="0"/>
                          <a:ea typeface="Times New Roman" pitchFamily="18" charset="0"/>
                        </a:rPr>
                        <a:t>Expected Acoustic Reflex Threshold (dB HL)</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38100" cap="flat" cmpd="sng">
                      <a:solidFill>
                        <a:schemeClr val="lt1">
                          <a:alpha val="100000"/>
                        </a:schemeClr>
                      </a:solidFill>
                      <a:prstDash val="solid"/>
                      <a:round/>
                    </a:lnB>
                    <a:solidFill>
                      <a:schemeClr val="accent1"/>
                    </a:solidFill>
                  </a:tcPr>
                </a:tc>
              </a:tr>
              <a:tr h="381000">
                <a:tc>
                  <a:txBody>
                    <a:bodyPr/>
                    <a:p>
                      <a:pPr algn="ctr" eaLnBrk="1" hangingPunct="1" latinLnBrk="1" lvl="0"/>
                      <a:r>
                        <a:rPr altLang="en-US" b="1" sz="1200" lang="en-US">
                          <a:solidFill>
                            <a:srgbClr val="000000"/>
                          </a:solidFill>
                          <a:latin typeface="Times New Roman" pitchFamily="18" charset="0"/>
                          <a:ea typeface="Calibri" pitchFamily="34" charset="0"/>
                        </a:rPr>
                        <a:t>Normal</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c>
                  <a:txBody>
                    <a:bodyPr/>
                    <a:p>
                      <a:pPr algn="ctr" eaLnBrk="1" hangingPunct="1" latinLnBrk="1" lvl="0"/>
                      <a:r>
                        <a:rPr altLang="en-US" b="1" sz="1200" lang="en-US">
                          <a:solidFill>
                            <a:srgbClr val="000000"/>
                          </a:solidFill>
                          <a:latin typeface="Times New Roman" pitchFamily="18" charset="0"/>
                          <a:ea typeface="Calibri" pitchFamily="34" charset="0"/>
                        </a:rPr>
                        <a:t>70-100 dB HL</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381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r>
              <a:tr h="381000">
                <a:tc>
                  <a:txBody>
                    <a:bodyPr/>
                    <a:p>
                      <a:pPr algn="ctr" eaLnBrk="1" hangingPunct="1" latinLnBrk="1" lvl="0">
                        <a:tabLst>
                          <a:tab algn="l" pos="228600"/>
                        </a:tabLst>
                      </a:pPr>
                      <a:r>
                        <a:rPr altLang="en-US" b="1" sz="1200" lang="en-US">
                          <a:solidFill>
                            <a:srgbClr val="000000"/>
                          </a:solidFill>
                          <a:latin typeface="Times New Roman" pitchFamily="18" charset="0"/>
                          <a:ea typeface="Times New Roman" pitchFamily="18" charset="0"/>
                        </a:rPr>
                        <a:t>Conductive Loss</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c>
                  <a:txBody>
                    <a:bodyPr/>
                    <a:p>
                      <a:pPr algn="ctr" eaLnBrk="1" hangingPunct="1" latinLnBrk="1" lvl="0">
                        <a:tabLst>
                          <a:tab algn="l" pos="228600"/>
                        </a:tabLst>
                      </a:pPr>
                      <a:r>
                        <a:rPr altLang="en-US" b="1" sz="1200" lang="en-US">
                          <a:solidFill>
                            <a:srgbClr val="000000"/>
                          </a:solidFill>
                          <a:latin typeface="Times New Roman" pitchFamily="18" charset="0"/>
                          <a:ea typeface="Times New Roman" pitchFamily="18" charset="0"/>
                        </a:rPr>
                        <a:t>Elevated or Absent</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r>
              <a:tr h="381000">
                <a:tc>
                  <a:txBody>
                    <a:bodyPr/>
                    <a:p>
                      <a:pPr algn="ctr" eaLnBrk="1" hangingPunct="1" latinLnBrk="1" lvl="0">
                        <a:tabLst>
                          <a:tab algn="l" pos="228600"/>
                        </a:tabLst>
                      </a:pPr>
                      <a:r>
                        <a:rPr altLang="en-US" b="1" sz="1200" lang="en-US">
                          <a:solidFill>
                            <a:srgbClr val="000000"/>
                          </a:solidFill>
                          <a:latin typeface="Times New Roman" pitchFamily="18" charset="0"/>
                          <a:ea typeface="Times New Roman" pitchFamily="18" charset="0"/>
                        </a:rPr>
                        <a:t>Cochlear Loss</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c>
                  <a:txBody>
                    <a:bodyPr/>
                    <a:p>
                      <a:pPr algn="ctr" eaLnBrk="1" hangingPunct="1" latinLnBrk="1" lvl="0">
                        <a:tabLst>
                          <a:tab algn="l" pos="228600"/>
                        </a:tabLst>
                      </a:pPr>
                      <a:r>
                        <a:rPr altLang="en-US" b="1" sz="1200" lang="en-US">
                          <a:solidFill>
                            <a:srgbClr val="000000"/>
                          </a:solidFill>
                          <a:latin typeface="Times New Roman" pitchFamily="18" charset="0"/>
                          <a:ea typeface="Times New Roman" pitchFamily="18" charset="0"/>
                        </a:rPr>
                        <a:t>Normal sensation level (SL) or reduced SL</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D0D8E8"/>
                    </a:solidFill>
                  </a:tcPr>
                </a:tc>
              </a:tr>
              <a:tr h="381000">
                <a:tc>
                  <a:txBody>
                    <a:bodyPr/>
                    <a:p>
                      <a:pPr algn="ctr" eaLnBrk="1" hangingPunct="1" latinLnBrk="1" lvl="0">
                        <a:tabLst>
                          <a:tab algn="l" pos="228600"/>
                        </a:tabLst>
                      </a:pPr>
                      <a:r>
                        <a:rPr altLang="en-US" b="1" sz="1200" lang="en-US">
                          <a:solidFill>
                            <a:srgbClr val="000000"/>
                          </a:solidFill>
                          <a:latin typeface="Times New Roman" pitchFamily="18" charset="0"/>
                          <a:ea typeface="Times New Roman" pitchFamily="18" charset="0"/>
                        </a:rPr>
                        <a:t>CNVIII</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c>
                  <a:txBody>
                    <a:bodyPr/>
                    <a:p>
                      <a:pPr algn="ctr" eaLnBrk="1" hangingPunct="1" latinLnBrk="1" lvl="0">
                        <a:tabLst>
                          <a:tab algn="l" pos="228600"/>
                        </a:tabLst>
                      </a:pPr>
                      <a:r>
                        <a:rPr altLang="en-US" b="1" sz="1200" lang="en-US">
                          <a:solidFill>
                            <a:srgbClr val="000000"/>
                          </a:solidFill>
                          <a:latin typeface="Times New Roman" pitchFamily="18" charset="0"/>
                          <a:ea typeface="Times New Roman" pitchFamily="18" charset="0"/>
                        </a:rPr>
                        <a:t> </a:t>
                      </a:r>
                      <a:r>
                        <a:rPr altLang="en-US" b="1" sz="1200" lang="en-US">
                          <a:solidFill>
                            <a:srgbClr val="000000"/>
                          </a:solidFill>
                          <a:latin typeface="Times New Roman" pitchFamily="18" charset="0"/>
                          <a:ea typeface="Times New Roman" pitchFamily="18" charset="0"/>
                        </a:rPr>
                        <a:t>elevated, or absent</a:t>
                      </a:r>
                    </a:p>
                  </a:txBody>
                  <a:tcPr marL="68580" marR="68580" marT="0" marB="0" anchor="ctr" vert="horz">
                    <a:lnL w="12700" cap="flat" cmpd="sng">
                      <a:solidFill>
                        <a:schemeClr val="lt1">
                          <a:alpha val="100000"/>
                        </a:schemeClr>
                      </a:solidFill>
                      <a:prstDash val="solid"/>
                      <a:round/>
                    </a:lnL>
                    <a:lnR w="12700" cap="flat" cmpd="sng">
                      <a:solidFill>
                        <a:schemeClr val="lt1">
                          <a:alpha val="100000"/>
                        </a:schemeClr>
                      </a:solidFill>
                      <a:prstDash val="solid"/>
                      <a:round/>
                    </a:lnR>
                    <a:lnT w="12700" cap="flat" cmpd="sng">
                      <a:solidFill>
                        <a:schemeClr val="lt1">
                          <a:alpha val="100000"/>
                        </a:schemeClr>
                      </a:solidFill>
                      <a:prstDash val="solid"/>
                      <a:round/>
                    </a:lnT>
                    <a:lnB w="12700" cap="flat" cmpd="sng">
                      <a:solidFill>
                        <a:schemeClr val="lt1">
                          <a:alpha val="100000"/>
                        </a:schemeClr>
                      </a:solidFill>
                      <a:prstDash val="solid"/>
                      <a:round/>
                    </a:lnB>
                    <a:solidFill>
                      <a:srgbClr val="E9EDF4"/>
                    </a:solidFill>
                  </a:tcPr>
                </a:tc>
              </a:tr>
            </a:tbl>
          </a:graphicData>
        </a:graphic>
      </p:graphicFrame>
    </p:spTree>
  </p:cSld>
  <p:clrMapOvr>
    <a:masterClrMapping/>
  </p:clrMapOvr>
  <p:timing/>
</p:sld>
</file>

<file path=ppt/slides/slide49.xml><?xml version="1.0" encoding="utf-8"?>
<p:sld xmlns:a="http://schemas.openxmlformats.org/drawingml/2006/main" xmlns:r="http://schemas.openxmlformats.org/officeDocument/2006/relationships" xmlns:p="http://schemas.openxmlformats.org/presentationml/2006/main" showMasterSp="1">
  <p:cSld>
    <p:spTree>
      <p:nvGrpSpPr>
        <p:cNvPr id="166" name=""/>
        <p:cNvGrpSpPr/>
        <p:nvPr/>
      </p:nvGrpSpPr>
      <p:grpSpPr>
        <a:xfrm rot="0">
          <a:off x="0" y="0"/>
          <a:ext cx="0" cy="0"/>
          <a:chOff x="0" y="0"/>
          <a:chExt cx="0" cy="0"/>
        </a:xfrm>
      </p:grpSpPr>
      <p:sp>
        <p:nvSpPr>
          <p:cNvPr id="1048841" name=""/>
          <p:cNvSpPr/>
          <p:nvPr>
            <p:ph type="title" sz="full" idx="0"/>
          </p:nvPr>
        </p:nvSpPr>
        <p:spPr>
          <a:xfrm rot="0">
            <a:off x="612775" y="228600"/>
            <a:ext cx="8153400" cy="9906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US" u="sng"/>
              <a:t>ACOUSTIC REFLEX DECAY</a:t>
            </a:r>
          </a:p>
        </p:txBody>
      </p:sp>
      <p:sp>
        <p:nvSpPr>
          <p:cNvPr id="1048842" name=""/>
          <p:cNvSpPr/>
          <p:nvPr>
            <p:ph sz="quarter" idx="1"/>
          </p:nvPr>
        </p:nvSpPr>
        <p:spPr>
          <a:xfrm rot="0">
            <a:off x="612775" y="1600200"/>
            <a:ext cx="8153400" cy="4876800"/>
          </a:xfrm>
          <a:prstGeom prst="rect"/>
          <a:noFill/>
          <a:ln>
            <a:noFill/>
          </a:ln>
        </p:spPr>
        <p:txBody>
          <a:bodyPr anchor="t" bIns="45720" lIns="91440" rIns="91440" tIns="45720" vert="horz"/>
          <a:lstStyle>
            <a:lvl1pPr>
              <a:defRPr sz="2400"/>
            </a:lvl1pPr>
            <a:lvl2pPr>
              <a:defRPr sz="2000"/>
            </a:lvl2pPr>
            <a:lvl3pPr>
              <a:defRPr sz="1800"/>
            </a:lvl3pPr>
            <a:lvl4pPr>
              <a:defRPr sz="1600"/>
            </a:lvl4pPr>
            <a:lvl5pPr>
              <a:defRPr sz="1600"/>
            </a:lvl5pPr>
          </a:lstStyle>
          <a:p>
            <a:pPr eaLnBrk="1" hangingPunct="1" latinLnBrk="1" lvl="0"/>
            <a:r>
              <a:rPr altLang="en-US" sz="2800" lang="en-US"/>
              <a:t>Sustain a tone at 10 dB above the ART for 10 seconds at 500 and 1000 Hz.</a:t>
            </a:r>
          </a:p>
          <a:p>
            <a:pPr eaLnBrk="1" hangingPunct="1" latinLnBrk="1" lvl="0"/>
            <a:r>
              <a:rPr altLang="en-US" sz="2800" lang="en-US"/>
              <a:t>Differentiate cochlea from CNVIII disorder. </a:t>
            </a:r>
          </a:p>
          <a:p>
            <a:pPr eaLnBrk="1" hangingPunct="1" latinLnBrk="1" lvl="0"/>
            <a:r>
              <a:rPr altLang="en-US" sz="2800" lang="en-US"/>
              <a:t>Normal and cochlear loss: No tone decay </a:t>
            </a:r>
          </a:p>
          <a:p>
            <a:pPr eaLnBrk="1" hangingPunct="1" latinLnBrk="1" lvl="0"/>
            <a:r>
              <a:rPr altLang="en-US" sz="2800" lang="en-US"/>
              <a:t>retrocochlea lesion: 50% amplitude drop within 5 seconds. </a:t>
            </a:r>
          </a:p>
          <a:p>
            <a:pPr eaLnBrk="1" hangingPunct="1" latinLnBrk="1" lvl="0"/>
            <a:r>
              <a:rPr altLang="en-US" lang="en-US"/>
              <a:t>27% false postive in meniers disease </a:t>
            </a:r>
            <a:r>
              <a:rPr altLang="en-US" sz="1600" lang="en-US"/>
              <a:t>(24)</a:t>
            </a:r>
            <a:r>
              <a:rPr altLang="en-US" sz="1600" lang="en-GB">
                <a:latin typeface="PhotinaMTStd" pitchFamily="0" charset="1"/>
              </a:rPr>
              <a:t> </a:t>
            </a:r>
          </a:p>
          <a:p>
            <a:pPr eaLnBrk="1" hangingPunct="1" latinLnBrk="1" lvl="0"/>
            <a:endParaRPr altLang="en-US" sz="1000" lang="en-GB">
              <a:latin typeface="PhotinaMTStd" pitchFamily="0" charset="1"/>
            </a:endParaRPr>
          </a:p>
          <a:p>
            <a:pPr eaLnBrk="1" hangingPunct="1" latinLnBrk="1" lvl="0"/>
            <a:endParaRPr altLang="en-US" sz="1000" lang="en-GB">
              <a:latin typeface="PhotinaMTStd" pitchFamily="0" charset="1"/>
            </a:endParaRPr>
          </a:p>
          <a:p>
            <a:pPr eaLnBrk="1" hangingPunct="1" latinLnBrk="1" lvl="0"/>
            <a:endParaRPr altLang="en-US" sz="1000" lang="en-GB">
              <a:latin typeface="PhotinaMTStd" pitchFamily="0" charset="1"/>
            </a:endParaRPr>
          </a:p>
          <a:p>
            <a:pPr eaLnBrk="1" hangingPunct="1" latinLnBrk="1" lvl="0"/>
            <a:r>
              <a:rPr altLang="en-US" sz="1000" lang="en-GB">
                <a:latin typeface="PhotinaMTStd" pitchFamily="0" charset="1"/>
              </a:rPr>
              <a:t>24.Jerger, J., &amp; Jerger, S. (1983). Acoustic refl ex decay: 10-second or5-second criterion? </a:t>
            </a:r>
            <a:r>
              <a:rPr altLang="en-US" sz="1000" i="1" lang="en-GB">
                <a:latin typeface="PhotinaMTStd-Italic" pitchFamily="0" charset="1"/>
              </a:rPr>
              <a:t>Ear and Hearing, 4</a:t>
            </a:r>
            <a:r>
              <a:rPr altLang="en-US" sz="1000" i="1" lang="en-GB">
                <a:latin typeface="PhotinaMTStd" pitchFamily="0" charset="1"/>
              </a:rPr>
              <a:t>, 70–71</a:t>
            </a:r>
            <a:r>
              <a:rPr altLang="en-US" sz="2800" i="1" lang="en-GB">
                <a:latin typeface="PhotinaMTStd" pitchFamily="0" charset="1"/>
              </a:rPr>
              <a:t>.</a:t>
            </a:r>
          </a:p>
          <a:p>
            <a:pPr eaLnBrk="1" hangingPunct="1" latinLnBrk="1" lvl="0"/>
            <a:endParaRPr altLang="en-US" sz="2800" lang="en-US"/>
          </a:p>
          <a:p>
            <a:pPr eaLnBrk="1" hangingPunct="1" latinLnBrk="1" lvl="0"/>
            <a:endParaRPr altLang="en-US" sz="2800" lang="en-US"/>
          </a:p>
          <a:p>
            <a:pPr eaLnBrk="1" hangingPunct="1" latinLnBrk="1" lvl="0"/>
            <a:endParaRPr altLang="en-US" sz="2800" lang="en-US"/>
          </a:p>
          <a:p>
            <a:pPr eaLnBrk="1" hangingPunct="1" latinLnBrk="1" lvl="0"/>
            <a:endParaRPr altLang="en-US" sz="2800" lang="en-US"/>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showMasterSp="1">
  <p:cSld>
    <p:spTree>
      <p:nvGrpSpPr>
        <p:cNvPr id="102" name=""/>
        <p:cNvGrpSpPr/>
        <p:nvPr/>
      </p:nvGrpSpPr>
      <p:grpSpPr>
        <a:xfrm rot="0">
          <a:off x="0" y="0"/>
          <a:ext cx="0" cy="0"/>
          <a:chOff x="0" y="0"/>
          <a:chExt cx="0" cy="0"/>
        </a:xfrm>
      </p:grpSpPr>
      <p:sp>
        <p:nvSpPr>
          <p:cNvPr id="104859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endParaRPr altLang="en-US" lang="en-GB"/>
          </a:p>
        </p:txBody>
      </p:sp>
      <p:sp>
        <p:nvSpPr>
          <p:cNvPr id="1048594"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lvl="0"/>
            <a:r>
              <a:rPr altLang="en-US" sz="2800" lang="en-GB"/>
              <a:t>1959  Terkildsen and Thomsen first described tympanograms for normal and pathologic ears( 5)</a:t>
            </a:r>
          </a:p>
          <a:p>
            <a:pPr lvl="0"/>
            <a:r>
              <a:rPr altLang="en-US" sz="2800" lang="en-GB"/>
              <a:t> Jerger &amp; Liden et al in classified them in1970(7)</a:t>
            </a:r>
          </a:p>
          <a:p>
            <a:pPr lvl="0"/>
            <a:r>
              <a:rPr altLang="en-US" sz="2800" lang="en-GB"/>
              <a:t> Jewett and Williston (1971) clearly demonstrated that auditory evoked potentials arising from the eighth nerve and brain stem(6)</a:t>
            </a:r>
          </a:p>
          <a:p>
            <a:pPr lvl="0"/>
            <a:r>
              <a:rPr altLang="en-US" sz="2800" lang="en-GB"/>
              <a:t>OAES in 1978 but came to clinical use in 1990’s</a:t>
            </a:r>
          </a:p>
          <a:p>
            <a:pPr lvl="0">
              <a:lnSpc>
                <a:spcPct val="115000"/>
              </a:lnSpc>
              <a:buFont typeface="Times New Roman" pitchFamily="18" charset="0"/>
              <a:buAutoNum type="arabicPeriod" startAt="1"/>
            </a:pPr>
            <a:endParaRPr altLang="en-US" sz="2800" lang="en-GB"/>
          </a:p>
          <a:p>
            <a:pPr lvl="0">
              <a:lnSpc>
                <a:spcPct val="115000"/>
              </a:lnSpc>
              <a:buNone/>
            </a:pPr>
            <a:r>
              <a:rPr altLang="en-US" sz="2800" lang="en-GB">
                <a:ea typeface="Calibri" pitchFamily="34" charset="0"/>
              </a:rPr>
              <a:t> </a:t>
            </a:r>
            <a:r>
              <a:rPr altLang="en-US" sz="1200" lang="en-GB">
                <a:ea typeface="Calibri" pitchFamily="34" charset="0"/>
              </a:rPr>
              <a:t>5</a:t>
            </a:r>
            <a:r>
              <a:rPr altLang="en-US" sz="2800" lang="en-GB">
                <a:ea typeface="Calibri" pitchFamily="34" charset="0"/>
              </a:rPr>
              <a:t>.</a:t>
            </a:r>
            <a:r>
              <a:rPr altLang="en-US" sz="1200" lang="en-GB">
                <a:ea typeface="Calibri" pitchFamily="34" charset="0"/>
              </a:rPr>
              <a:t>Tbrkildsen K, Nielsen S. (1960). An electroacoustic impedance measuring bridge for clinical use. Arch Otolaryngol 72:339-346.</a:t>
            </a:r>
          </a:p>
          <a:p>
            <a:pPr lvl="0">
              <a:lnSpc>
                <a:spcPct val="115000"/>
              </a:lnSpc>
              <a:buNone/>
            </a:pPr>
            <a:r>
              <a:rPr altLang="en-US" sz="1200" lang="en-GB">
                <a:ea typeface="Calibri" pitchFamily="34" charset="0"/>
              </a:rPr>
              <a:t>6. lbrkildsen K, Thomsen KA. (1959). The influence of pressure variations on the impedance of the human eardrum. J Laryngol 73:409-418</a:t>
            </a:r>
          </a:p>
          <a:p>
            <a:pPr lvl="0">
              <a:lnSpc>
                <a:spcPct val="115000"/>
              </a:lnSpc>
              <a:spcAft>
                <a:spcPts val="1000"/>
              </a:spcAft>
              <a:buNone/>
            </a:pPr>
            <a:r>
              <a:rPr altLang="en-US" sz="1200" lang="en-GB">
                <a:ea typeface="Calibri" pitchFamily="34" charset="0"/>
              </a:rPr>
              <a:t>7.Jerger J. (1970). Clinical experience with impedance audiometry. Arch Otolaryngol 92:311-324</a:t>
            </a:r>
          </a:p>
          <a:p>
            <a:pPr lvl="0"/>
            <a:endParaRPr altLang="en-US" sz="2800" lang="en-GB"/>
          </a:p>
          <a:p>
            <a:pPr lvl="0"/>
            <a:endParaRPr altLang="en-US" sz="2800" lang="en-GB"/>
          </a:p>
          <a:p>
            <a:pPr lvl="0"/>
            <a:endParaRPr altLang="en-US" sz="2800" lang="en-GB"/>
          </a:p>
          <a:p>
            <a:pPr lvl="0"/>
            <a:endParaRPr altLang="en-US" sz="2800" lang="en-GB"/>
          </a:p>
          <a:p>
            <a:pPr lvl="0"/>
            <a:endParaRPr altLang="en-US" sz="2800" lang="en-GB"/>
          </a:p>
          <a:p>
            <a:pPr lvl="0"/>
            <a:endParaRPr altLang="en-US" sz="2800" lang="en-GB"/>
          </a:p>
          <a:p>
            <a:pPr lvl="0"/>
            <a:endParaRPr altLang="en-US" lang="en-GB"/>
          </a:p>
        </p:txBody>
      </p:sp>
    </p:spTree>
  </p:cSld>
  <p:clrMapOvr>
    <a:masterClrMapping/>
  </p:clrMapOvr>
  <p:timing/>
</p:sld>
</file>

<file path=ppt/slides/slide50.xml><?xml version="1.0" encoding="utf-8"?>
<p:sld xmlns:a="http://schemas.openxmlformats.org/drawingml/2006/main" xmlns:r="http://schemas.openxmlformats.org/officeDocument/2006/relationships" xmlns:p="http://schemas.openxmlformats.org/presentationml/2006/main" showMasterSp="1">
  <p:cSld>
    <p:spTree>
      <p:nvGrpSpPr>
        <p:cNvPr id="169" name=""/>
        <p:cNvGrpSpPr/>
        <p:nvPr/>
      </p:nvGrpSpPr>
      <p:grpSpPr>
        <a:xfrm rot="0">
          <a:off x="0" y="0"/>
          <a:ext cx="0" cy="0"/>
          <a:chOff x="0" y="0"/>
          <a:chExt cx="0" cy="0"/>
        </a:xfrm>
      </p:grpSpPr>
      <p:sp>
        <p:nvSpPr>
          <p:cNvPr id="104884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a:t>AUDITORY EVOKED POTENTIALS</a:t>
            </a:r>
          </a:p>
        </p:txBody>
      </p:sp>
      <p:sp>
        <p:nvSpPr>
          <p:cNvPr id="1048847"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lang="en-GB"/>
              <a:t>Grouped to 4 categories based on the latency ranges over which potentials are observed.</a:t>
            </a:r>
          </a:p>
          <a:p>
            <a:pPr eaLnBrk="1" hangingPunct="1" latinLnBrk="1" lvl="0">
              <a:buNone/>
            </a:pPr>
            <a:r>
              <a:rPr altLang="en-US" lang="en-GB"/>
              <a:t>   a)Electroochleogram (ECoG)  5ms</a:t>
            </a:r>
          </a:p>
          <a:p>
            <a:pPr eaLnBrk="1" hangingPunct="1" latinLnBrk="1" lvl="0">
              <a:buNone/>
            </a:pPr>
            <a:r>
              <a:rPr altLang="en-US" lang="en-GB"/>
              <a:t>    b)auditory brainstem response(ABR/BAER)10ms</a:t>
            </a:r>
          </a:p>
          <a:p>
            <a:pPr eaLnBrk="1" hangingPunct="1" latinLnBrk="1" lvl="0">
              <a:buNone/>
            </a:pPr>
            <a:r>
              <a:rPr altLang="en-US" lang="en-GB"/>
              <a:t>    c)middle latency response(MLR) 50ms</a:t>
            </a:r>
          </a:p>
          <a:p>
            <a:pPr eaLnBrk="1" hangingPunct="1" latinLnBrk="1" lvl="0">
              <a:buNone/>
            </a:pPr>
            <a:r>
              <a:rPr altLang="en-US" lang="en-GB"/>
              <a:t>    d)late latency response (LLR) 250ms</a:t>
            </a:r>
          </a:p>
          <a:p>
            <a:pPr eaLnBrk="1" hangingPunct="1" latinLnBrk="1" lvl="0">
              <a:buNone/>
            </a:pPr>
            <a:r>
              <a:rPr altLang="en-US" lang="en-GB"/>
              <a:t>    e)auditory steady-state response (ASSR)</a:t>
            </a:r>
          </a:p>
          <a:p>
            <a:pPr eaLnBrk="1" hangingPunct="1" latinLnBrk="1" lvl="0"/>
            <a:endParaRPr altLang="en-US" lang="en-GB"/>
          </a:p>
        </p:txBody>
      </p:sp>
    </p:spTree>
  </p:cSld>
  <p:clrMapOvr>
    <a:masterClrMapping/>
  </p:clrMapOvr>
  <p:timing/>
</p:sld>
</file>

<file path=ppt/slides/slide51.xml><?xml version="1.0" encoding="utf-8"?>
<p:sld xmlns:a="http://schemas.openxmlformats.org/drawingml/2006/main" xmlns:r="http://schemas.openxmlformats.org/officeDocument/2006/relationships" xmlns:p="http://schemas.openxmlformats.org/presentationml/2006/main" showMasterSp="1">
  <p:cSld>
    <p:spTree>
      <p:nvGrpSpPr>
        <p:cNvPr id="170" name=""/>
        <p:cNvGrpSpPr/>
        <p:nvPr/>
      </p:nvGrpSpPr>
      <p:grpSpPr>
        <a:xfrm rot="0">
          <a:off x="0" y="0"/>
          <a:ext cx="0" cy="0"/>
          <a:chOff x="0" y="0"/>
          <a:chExt cx="0" cy="0"/>
        </a:xfrm>
      </p:grpSpPr>
      <p:sp>
        <p:nvSpPr>
          <p:cNvPr id="104884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a:t>Applications</a:t>
            </a:r>
          </a:p>
        </p:txBody>
      </p:sp>
      <p:sp>
        <p:nvSpPr>
          <p:cNvPr id="1048849"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lang="en-GB"/>
              <a:t>1.Prediction of hearing sensitivity</a:t>
            </a:r>
          </a:p>
          <a:p>
            <a:pPr eaLnBrk="1" hangingPunct="1" latinLnBrk="1" lvl="0"/>
            <a:r>
              <a:rPr altLang="en-US" lang="en-GB"/>
              <a:t>2.Infant hearing screening</a:t>
            </a:r>
          </a:p>
          <a:p>
            <a:pPr eaLnBrk="1" hangingPunct="1" latinLnBrk="1" lvl="0"/>
            <a:r>
              <a:rPr altLang="en-US" lang="en-GB"/>
              <a:t>3.Diagnostic evaluation of central auditory nervous system</a:t>
            </a:r>
          </a:p>
          <a:p>
            <a:pPr eaLnBrk="1" hangingPunct="1" latinLnBrk="1" lvl="0"/>
            <a:r>
              <a:rPr altLang="en-US" lang="en-GB"/>
              <a:t>4.Monitoring of auditory nervous system during removal of CNVIII tumours.</a:t>
            </a:r>
          </a:p>
        </p:txBody>
      </p:sp>
    </p:spTree>
  </p:cSld>
  <p:clrMapOvr>
    <a:masterClrMapping/>
  </p:clrMapOvr>
  <p:timing/>
</p:sld>
</file>

<file path=ppt/slides/slide52.xml><?xml version="1.0" encoding="utf-8"?>
<p:sld xmlns:a="http://schemas.openxmlformats.org/drawingml/2006/main" xmlns:r="http://schemas.openxmlformats.org/officeDocument/2006/relationships" xmlns:p="http://schemas.openxmlformats.org/presentationml/2006/main" showMasterSp="1">
  <p:cSld>
    <p:spTree>
      <p:nvGrpSpPr>
        <p:cNvPr id="171" name=""/>
        <p:cNvGrpSpPr/>
        <p:nvPr/>
      </p:nvGrpSpPr>
      <p:grpSpPr>
        <a:xfrm rot="0">
          <a:off x="0" y="0"/>
          <a:ext cx="0" cy="0"/>
          <a:chOff x="0" y="0"/>
          <a:chExt cx="0" cy="0"/>
        </a:xfrm>
      </p:grpSpPr>
      <p:sp>
        <p:nvSpPr>
          <p:cNvPr id="1048850" name=""/>
          <p:cNvSpPr/>
          <p:nvPr>
            <p:ph type="title" sz="full" idx="0"/>
          </p:nvPr>
        </p:nvSpPr>
        <p:spPr>
          <a:xfrm rot="0">
            <a:off x="612775" y="228600"/>
            <a:ext cx="8153400" cy="9906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b="1" lang="en-US"/>
              <a:t>Electrocochleography EcoG</a:t>
            </a:r>
          </a:p>
        </p:txBody>
      </p:sp>
      <p:sp>
        <p:nvSpPr>
          <p:cNvPr id="1048851" name=""/>
          <p:cNvSpPr/>
          <p:nvPr>
            <p:ph sz="quarter" idx="1"/>
          </p:nvPr>
        </p:nvSpPr>
        <p:spPr>
          <a:xfrm rot="0">
            <a:off x="612775" y="1600200"/>
            <a:ext cx="8153400" cy="4495800"/>
          </a:xfrm>
          <a:prstGeom prst="rect"/>
          <a:noFill/>
          <a:ln>
            <a:noFill/>
          </a:ln>
        </p:spPr>
        <p:txBody>
          <a:bodyPr anchor="t" bIns="45720" lIns="91440" rIns="91440" tIns="45720" vert="horz"/>
          <a:lstStyle>
            <a:lvl1pPr>
              <a:defRPr sz="2400"/>
            </a:lvl1pPr>
            <a:lvl2pPr>
              <a:defRPr sz="2000"/>
            </a:lvl2pPr>
            <a:lvl3pPr>
              <a:defRPr sz="1800"/>
            </a:lvl3pPr>
            <a:lvl4pPr>
              <a:defRPr sz="1600"/>
            </a:lvl4pPr>
            <a:lvl5pPr>
              <a:defRPr sz="1600"/>
            </a:lvl5pPr>
          </a:lstStyle>
          <a:p>
            <a:pPr eaLnBrk="1" hangingPunct="1" latinLnBrk="1" lvl="0"/>
            <a:r>
              <a:rPr altLang="en-US" sz="2800" lang="en-US"/>
              <a:t>Clinical cochlea assessment using three electrical potentials CM,SP,AP</a:t>
            </a:r>
          </a:p>
          <a:p>
            <a:pPr eaLnBrk="1" hangingPunct="1" latinLnBrk="1" lvl="0"/>
            <a:r>
              <a:rPr altLang="en-US" sz="2800" lang="en-US"/>
              <a:t>Action potential (AP) synchronous CNVIII firing </a:t>
            </a:r>
          </a:p>
          <a:p>
            <a:pPr eaLnBrk="1" hangingPunct="1" latinLnBrk="1" lvl="0"/>
            <a:r>
              <a:rPr altLang="en-US" sz="2800" lang="en-US"/>
              <a:t>The response of the cochlea to the stimulation is known as the </a:t>
            </a:r>
            <a:r>
              <a:rPr altLang="en-US" b="1" sz="2800" lang="en-US"/>
              <a:t>cochlea microphonic (CM</a:t>
            </a:r>
            <a:r>
              <a:rPr altLang="en-US" sz="2800" lang="en-US"/>
              <a:t>) and the direct current response is the </a:t>
            </a:r>
            <a:r>
              <a:rPr altLang="en-US" b="1" sz="2800" lang="en-US"/>
              <a:t>summation potential(SP)</a:t>
            </a:r>
          </a:p>
          <a:p>
            <a:pPr eaLnBrk="1" hangingPunct="1" latinLnBrk="1" lvl="0"/>
            <a:endParaRPr altLang="en-US" b="1" sz="2800" lang="en-US"/>
          </a:p>
          <a:p>
            <a:pPr eaLnBrk="1" hangingPunct="1" latinLnBrk="1" lvl="0"/>
            <a:endParaRPr altLang="en-US" b="1" sz="2800" lang="en-US"/>
          </a:p>
          <a:p>
            <a:pPr eaLnBrk="1" hangingPunct="1" latinLnBrk="1" lvl="0"/>
            <a:endParaRPr altLang="en-US" sz="3200" lang="en-US"/>
          </a:p>
        </p:txBody>
      </p:sp>
    </p:spTree>
  </p:cSld>
  <p:clrMapOvr>
    <a:masterClrMapping/>
  </p:clrMapOvr>
  <p:timing/>
</p:sld>
</file>

<file path=ppt/slides/slide53.xml><?xml version="1.0" encoding="utf-8"?>
<p:sld xmlns:a="http://schemas.openxmlformats.org/drawingml/2006/main" xmlns:r="http://schemas.openxmlformats.org/officeDocument/2006/relationships" xmlns:p="http://schemas.openxmlformats.org/presentationml/2006/main" showMasterSp="1">
  <p:cSld>
    <p:spTree>
      <p:nvGrpSpPr>
        <p:cNvPr id="172" name=""/>
        <p:cNvGrpSpPr/>
        <p:nvPr/>
      </p:nvGrpSpPr>
      <p:grpSpPr>
        <a:xfrm rot="0">
          <a:off x="0" y="0"/>
          <a:ext cx="0" cy="0"/>
          <a:chOff x="0" y="0"/>
          <a:chExt cx="0" cy="0"/>
        </a:xfrm>
      </p:grpSpPr>
      <p:sp>
        <p:nvSpPr>
          <p:cNvPr id="104885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endParaRPr altLang="en-US" lang="en-GB"/>
          </a:p>
        </p:txBody>
      </p:sp>
      <p:sp>
        <p:nvSpPr>
          <p:cNvPr id="1048853" name=""/>
          <p:cNvSpPr/>
          <p:nvPr>
            <p:ph sz="half" idx="1"/>
          </p:nvPr>
        </p:nvSpPr>
        <p:spPr>
          <a:xfrm rot="0">
            <a:off x="457200" y="1600200"/>
            <a:ext cx="4038600" cy="5029200"/>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eaLnBrk="1" hangingPunct="1" latinLnBrk="1" lvl="0"/>
            <a:r>
              <a:rPr altLang="en-US" lang="en-GB"/>
              <a:t>SP/AP ratio= 0.3-0.5</a:t>
            </a:r>
          </a:p>
          <a:p>
            <a:pPr eaLnBrk="1" hangingPunct="1" latinLnBrk="1" lvl="0"/>
            <a:r>
              <a:rPr altLang="en-US" lang="en-GB"/>
              <a:t>Higher in meniers disease (25)</a:t>
            </a:r>
          </a:p>
          <a:p>
            <a:pPr eaLnBrk="1" hangingPunct="1" latinLnBrk="1" lvl="0"/>
            <a:endParaRPr altLang="en-US" lang="en-GB"/>
          </a:p>
          <a:p>
            <a:pPr eaLnBrk="1" hangingPunct="1" latinLnBrk="1" lvl="0"/>
            <a:endParaRPr altLang="en-US" lang="en-GB"/>
          </a:p>
          <a:p>
            <a:pPr eaLnBrk="1" hangingPunct="1" latinLnBrk="1" lvl="0"/>
            <a:endParaRPr altLang="en-US" lang="en-GB"/>
          </a:p>
          <a:p>
            <a:pPr eaLnBrk="1" hangingPunct="1" latinLnBrk="1" lvl="0"/>
            <a:endParaRPr altLang="en-US" lang="en-GB"/>
          </a:p>
          <a:p>
            <a:pPr eaLnBrk="1" hangingPunct="1" latinLnBrk="1" lvl="0"/>
            <a:endParaRPr altLang="en-US" lang="en-GB"/>
          </a:p>
          <a:p>
            <a:pPr eaLnBrk="1" hangingPunct="1" latinLnBrk="1" lvl="0"/>
            <a:r>
              <a:rPr altLang="en-US" lang="da-DK"/>
              <a:t> </a:t>
            </a:r>
            <a:r>
              <a:rPr altLang="en-US" sz="1000" lang="da-DK"/>
              <a:t>25.</a:t>
            </a:r>
            <a:r>
              <a:rPr altLang="en-US" sz="1400" lang="da-DK"/>
              <a:t>DG Pappas et al. Am J Otol 21 (1), 81-87. 1 2000</a:t>
            </a:r>
          </a:p>
          <a:p>
            <a:pPr eaLnBrk="1" hangingPunct="1" latinLnBrk="1" lvl="0"/>
            <a:endParaRPr altLang="en-US" lang="en-GB"/>
          </a:p>
          <a:p>
            <a:pPr eaLnBrk="1" hangingPunct="1" latinLnBrk="1" lvl="0"/>
            <a:endParaRPr altLang="en-US" lang="en-GB"/>
          </a:p>
          <a:p>
            <a:pPr eaLnBrk="1" hangingPunct="1" latinLnBrk="1" lvl="0"/>
            <a:endParaRPr altLang="en-US" lang="en-GB"/>
          </a:p>
          <a:p>
            <a:pPr eaLnBrk="1" hangingPunct="1" latinLnBrk="1" lvl="0"/>
            <a:endParaRPr altLang="en-US" lang="en-GB"/>
          </a:p>
          <a:p>
            <a:pPr eaLnBrk="1" hangingPunct="1" latinLnBrk="1" lvl="0"/>
            <a:endParaRPr altLang="en-US" lang="en-GB"/>
          </a:p>
          <a:p>
            <a:pPr eaLnBrk="1" hangingPunct="1" latinLnBrk="1" lvl="0"/>
            <a:endParaRPr altLang="en-US" lang="en-GB"/>
          </a:p>
          <a:p>
            <a:pPr eaLnBrk="1" hangingPunct="1" latinLnBrk="1" lvl="0"/>
            <a:endParaRPr altLang="en-US" lang="en-GB"/>
          </a:p>
        </p:txBody>
      </p:sp>
      <p:pic>
        <p:nvPicPr>
          <p:cNvPr id="2097168" name="" descr="ecog.jpg"/>
          <p:cNvPicPr>
            <a:picLocks/>
          </p:cNvPicPr>
          <p:nvPr>
            <p:ph sz="half" idx="2"/>
          </p:nvPr>
        </p:nvPicPr>
        <p:blipFill>
          <a:blip xmlns:r="http://schemas.openxmlformats.org/officeDocument/2006/relationships" r:embed="rId1"/>
          <a:srcRect l="0" t="0" r="0" b="0"/>
          <a:stretch>
            <a:fillRect/>
          </a:stretch>
        </p:blipFill>
        <p:spPr>
          <a:xfrm rot="0">
            <a:off x="5467350" y="2016125"/>
            <a:ext cx="2400300" cy="3694112"/>
          </a:xfrm>
          <a:prstGeom prst="rect"/>
          <a:noFill/>
          <a:ln>
            <a:noFill/>
          </a:ln>
        </p:spPr>
      </p:pic>
    </p:spTree>
  </p:cSld>
  <p:clrMapOvr>
    <a:masterClrMapping/>
  </p:clrMapOvr>
  <p:timing/>
</p:sld>
</file>

<file path=ppt/slides/slide54.xml><?xml version="1.0" encoding="utf-8"?>
<p:sld xmlns:a="http://schemas.openxmlformats.org/drawingml/2006/main" xmlns:r="http://schemas.openxmlformats.org/officeDocument/2006/relationships" xmlns:p="http://schemas.openxmlformats.org/presentationml/2006/main" showMasterSp="1">
  <p:cSld>
    <p:spTree>
      <p:nvGrpSpPr>
        <p:cNvPr id="173" name=""/>
        <p:cNvGrpSpPr/>
        <p:nvPr/>
      </p:nvGrpSpPr>
      <p:grpSpPr>
        <a:xfrm rot="0">
          <a:off x="0" y="0"/>
          <a:ext cx="0" cy="0"/>
          <a:chOff x="0" y="0"/>
          <a:chExt cx="0" cy="0"/>
        </a:xfrm>
      </p:grpSpPr>
      <p:sp>
        <p:nvSpPr>
          <p:cNvPr id="1048854"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BRAINSTEM EVOKED RESPONSE AUDIOMETRY(BERA</a:t>
            </a:r>
          </a:p>
        </p:txBody>
      </p:sp>
      <p:sp>
        <p:nvSpPr>
          <p:cNvPr id="1048855"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lang="en-GB"/>
              <a:t>ABR/BAER</a:t>
            </a:r>
          </a:p>
          <a:p>
            <a:pPr eaLnBrk="1" hangingPunct="1" latinLnBrk="1" lvl="0"/>
            <a:r>
              <a:rPr altLang="en-US" lang="en-US"/>
              <a:t>Objective manner of eliciting brain stem potentials in response to audiological click stimuli</a:t>
            </a:r>
          </a:p>
          <a:p>
            <a:pPr eaLnBrk="1" hangingPunct="1" latinLnBrk="1" lvl="0"/>
            <a:r>
              <a:rPr altLang="en-US" lang="en-US"/>
              <a:t> The elicited waveform response is measured by surface electrodes typically placed at the vertex of the scalp and ear lobes</a:t>
            </a:r>
          </a:p>
          <a:p>
            <a:pPr eaLnBrk="1" hangingPunct="1" latinLnBrk="1" lvl="0"/>
            <a:r>
              <a:rPr altLang="en-US" lang="en-US"/>
              <a:t>The amplitude (microvoltage) of the signal is averaged and charted against the time (millisecond), much like an EEG.</a:t>
            </a:r>
          </a:p>
          <a:p>
            <a:pPr eaLnBrk="1" hangingPunct="1" latinLnBrk="1" lvl="0"/>
            <a:endParaRPr altLang="en-US" lang="en-US"/>
          </a:p>
          <a:p>
            <a:pPr eaLnBrk="1" hangingPunct="1" latinLnBrk="1" lvl="0"/>
            <a:endParaRPr altLang="en-US" lang="en-US"/>
          </a:p>
          <a:p>
            <a:pPr eaLnBrk="1" hangingPunct="1" latinLnBrk="1" lvl="0"/>
            <a:endParaRPr altLang="en-US" lang="en-GB"/>
          </a:p>
        </p:txBody>
      </p:sp>
    </p:spTree>
  </p:cSld>
  <p:clrMapOvr>
    <a:masterClrMapping/>
  </p:clrMapOvr>
  <p:timing/>
</p:sld>
</file>

<file path=ppt/slides/slide55.xml><?xml version="1.0" encoding="utf-8"?>
<p:sld xmlns:a="http://schemas.openxmlformats.org/drawingml/2006/main" xmlns:r="http://schemas.openxmlformats.org/officeDocument/2006/relationships" xmlns:p="http://schemas.openxmlformats.org/presentationml/2006/main" showMasterSp="1">
  <p:cSld>
    <p:spTree>
      <p:nvGrpSpPr>
        <p:cNvPr id="174" name=""/>
        <p:cNvGrpSpPr/>
        <p:nvPr/>
      </p:nvGrpSpPr>
      <p:grpSpPr>
        <a:xfrm rot="0">
          <a:off x="0" y="0"/>
          <a:ext cx="0" cy="0"/>
          <a:chOff x="0" y="0"/>
          <a:chExt cx="0" cy="0"/>
        </a:xfrm>
      </p:grpSpPr>
      <p:pic>
        <p:nvPicPr>
          <p:cNvPr id="2097169" name="" descr="Normal adult auditory brainstem response (ABR) au..."/>
          <p:cNvPicPr>
            <a:picLocks/>
          </p:cNvPicPr>
          <p:nvPr>
            <p:ph sz="quarter" idx="1"/>
          </p:nvPr>
        </p:nvPicPr>
        <p:blipFill>
          <a:blip xmlns:r="http://schemas.openxmlformats.org/officeDocument/2006/relationships" r:embed="rId1"/>
          <a:srcRect l="0" t="0" r="0" b="0"/>
          <a:stretch>
            <a:fillRect/>
          </a:stretch>
        </p:blipFill>
        <p:spPr>
          <a:xfrm rot="0">
            <a:off x="990600" y="131762"/>
            <a:ext cx="7239000" cy="6756400"/>
          </a:xfrm>
          <a:prstGeom prst="rect"/>
          <a:noFill/>
          <a:ln>
            <a:noFill/>
          </a:ln>
        </p:spPr>
      </p:pic>
    </p:spTree>
  </p:cSld>
  <p:clrMapOvr>
    <a:masterClrMapping/>
  </p:clrMapOvr>
  <p:timing/>
</p:sld>
</file>

<file path=ppt/slides/slide56.xml><?xml version="1.0" encoding="utf-8"?>
<p:sld xmlns:a="http://schemas.openxmlformats.org/drawingml/2006/main" xmlns:r="http://schemas.openxmlformats.org/officeDocument/2006/relationships" xmlns:p="http://schemas.openxmlformats.org/presentationml/2006/main" showMasterSp="1">
  <p:cSld>
    <p:spTree>
      <p:nvGrpSpPr>
        <p:cNvPr id="175" name=""/>
        <p:cNvGrpSpPr/>
        <p:nvPr/>
      </p:nvGrpSpPr>
      <p:grpSpPr>
        <a:xfrm rot="0">
          <a:off x="0" y="0"/>
          <a:ext cx="0" cy="0"/>
          <a:chOff x="0" y="0"/>
          <a:chExt cx="0" cy="0"/>
        </a:xfrm>
      </p:grpSpPr>
      <p:graphicFrame>
        <p:nvGraphicFramePr>
          <p:cNvPr id="4194308" name=""/>
          <p:cNvGraphicFramePr>
            <a:graphicFrameLocks/>
          </p:cNvGraphicFramePr>
          <p:nvPr/>
        </p:nvGraphicFramePr>
        <p:xfrm rot="0">
          <a:off x="838200" y="85725"/>
          <a:ext cx="7239000" cy="5761037"/>
        </p:xfrm>
        <a:graphic>
          <a:graphicData uri="http://schemas.openxmlformats.org/drawingml/2006/table">
            <a:tbl>
              <a:tblPr/>
              <a:tblGrid>
                <a:gridCol w="1447800"/>
                <a:gridCol w="5791200"/>
              </a:tblGrid>
              <a:tr h="1463674">
                <a:tc>
                  <a:txBody>
                    <a:bodyPr/>
                    <a:p>
                      <a:pPr algn="l" eaLnBrk="1" hangingPunct="1" latinLnBrk="1" lvl="0"/>
                      <a:r>
                        <a:rPr altLang="en-US" b="0" sz="1800" lang="en-US">
                          <a:solidFill>
                            <a:schemeClr val="dk1"/>
                          </a:solidFill>
                          <a:latin typeface="Calibri" pitchFamily="34" charset="0"/>
                        </a:rPr>
                        <a:t>Wave I:</a:t>
                      </a:r>
                    </a:p>
                    <a:p>
                      <a:pPr algn="l" eaLnBrk="1" hangingPunct="1" latinLnBrk="1" lvl="0"/>
                      <a:endParaRPr altLang="en-US" lang="en-US">
                        <a:latin typeface="Calibri" pitchFamily="34" charset="0"/>
                      </a:endParaRPr>
                    </a:p>
                    <a:p>
                      <a:pPr algn="l" eaLnBrk="1" hangingPunct="1" latinLnBrk="1" lvl="0"/>
                      <a:endParaRPr altLang="en-US" lang="en-US">
                        <a:latin typeface="Calibri" pitchFamily="34" charset="0"/>
                      </a:endParaRPr>
                    </a:p>
                  </a:txBody>
                  <a:tcPr marL="91440" marR="91440" marT="45723" marB="45723" anchor="t" vert="horz">
                    <a:lnL>
                      <a:noFill/>
                    </a:lnL>
                    <a:lnR>
                      <a:noFill/>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c>
                  <a:txBody>
                    <a:bodyPr/>
                    <a:p>
                      <a:pPr algn="l" eaLnBrk="1" hangingPunct="1" latinLnBrk="1" lvl="0"/>
                      <a:r>
                        <a:rPr altLang="en-US" b="0" sz="1800" lang="en-US">
                          <a:solidFill>
                            <a:schemeClr val="dk1"/>
                          </a:solidFill>
                          <a:latin typeface="Calibri" pitchFamily="34" charset="0"/>
                        </a:rPr>
                        <a:t>The compound auditory nerve action potential in the distal portion of cranial nerve (CN) VIII. The response is believed to originate from afferent activity of the CN VIII fibers (first-order neurons) as they leave the cochlea and enter the internal auditory canal.</a:t>
                      </a:r>
                    </a:p>
                  </a:txBody>
                  <a:tcPr marL="91440" marR="91440" marT="45723" marB="45723" anchor="t" vert="horz">
                    <a:lnL>
                      <a:noFill/>
                    </a:lnL>
                    <a:lnR>
                      <a:noFill/>
                    </a:lnR>
                    <a:lnT w="12700" cap="flat" cmpd="sng">
                      <a:solidFill>
                        <a:schemeClr val="dk1">
                          <a:alpha val="100000"/>
                        </a:schemeClr>
                      </a:solidFill>
                      <a:prstDash val="solid"/>
                      <a:round/>
                    </a:lnT>
                    <a:lnB w="12700" cap="flat" cmpd="sng">
                      <a:solidFill>
                        <a:schemeClr val="dk1">
                          <a:alpha val="100000"/>
                        </a:schemeClr>
                      </a:solidFill>
                      <a:prstDash val="solid"/>
                      <a:round/>
                    </a:lnB>
                    <a:noFill/>
                  </a:tcPr>
                </a:tc>
              </a:tr>
              <a:tr h="639762">
                <a:tc>
                  <a:txBody>
                    <a:bodyPr/>
                    <a:p>
                      <a:pPr algn="l" eaLnBrk="1" hangingPunct="1" latinLnBrk="1" lvl="0"/>
                      <a:r>
                        <a:rPr altLang="en-US" b="0" sz="1800" lang="en-US">
                          <a:solidFill>
                            <a:schemeClr val="dk1"/>
                          </a:solidFill>
                          <a:latin typeface="Calibri" pitchFamily="34" charset="0"/>
                        </a:rPr>
                        <a:t>Wave II:</a:t>
                      </a:r>
                    </a:p>
                  </a:txBody>
                  <a:tcPr marL="91440" marR="91440" marT="45723" marB="45723" anchor="t" vert="horz">
                    <a:lnL>
                      <a:noFill/>
                    </a:lnL>
                    <a:lnR>
                      <a:noFill/>
                    </a:lnR>
                    <a:lnT w="12700" cap="flat" cmpd="sng">
                      <a:solidFill>
                        <a:schemeClr val="dk1">
                          <a:alpha val="100000"/>
                        </a:schemeClr>
                      </a:solidFill>
                      <a:prstDash val="solid"/>
                      <a:round/>
                    </a:lnT>
                    <a:lnB>
                      <a:noFill/>
                    </a:lnB>
                    <a:solidFill>
                      <a:schemeClr val="dk1">
                        <a:alpha val="20000"/>
                      </a:schemeClr>
                    </a:solidFill>
                  </a:tcPr>
                </a:tc>
                <a:tc>
                  <a:txBody>
                    <a:bodyPr/>
                    <a:p>
                      <a:pPr algn="l" eaLnBrk="1" hangingPunct="1" latinLnBrk="1" lvl="0"/>
                      <a:r>
                        <a:rPr altLang="en-US" b="0" sz="1800" lang="en-US">
                          <a:solidFill>
                            <a:schemeClr val="dk1"/>
                          </a:solidFill>
                          <a:latin typeface="Calibri" pitchFamily="34" charset="0"/>
                        </a:rPr>
                        <a:t>The ABR wave II is generated by the  CNVIII nerve as it enters the brain stem.</a:t>
                      </a:r>
                    </a:p>
                  </a:txBody>
                  <a:tcPr marL="91440" marR="91440" marT="45723" marB="45723" anchor="t" vert="horz">
                    <a:lnL>
                      <a:noFill/>
                    </a:lnL>
                    <a:lnR>
                      <a:noFill/>
                    </a:lnR>
                    <a:lnT w="12700" cap="flat" cmpd="sng">
                      <a:solidFill>
                        <a:schemeClr val="dk1">
                          <a:alpha val="100000"/>
                        </a:schemeClr>
                      </a:solidFill>
                      <a:prstDash val="solid"/>
                      <a:round/>
                    </a:lnT>
                    <a:lnB>
                      <a:noFill/>
                    </a:lnB>
                    <a:solidFill>
                      <a:schemeClr val="dk1">
                        <a:alpha val="20000"/>
                      </a:schemeClr>
                    </a:solidFill>
                  </a:tcPr>
                </a:tc>
              </a:tr>
              <a:tr h="639762">
                <a:tc>
                  <a:txBody>
                    <a:bodyPr/>
                    <a:p>
                      <a:pPr algn="l" eaLnBrk="1" hangingPunct="1" latinLnBrk="1" lvl="0"/>
                      <a:r>
                        <a:rPr altLang="en-US" b="0" sz="1800" lang="en-US">
                          <a:solidFill>
                            <a:schemeClr val="dk1"/>
                          </a:solidFill>
                          <a:latin typeface="Calibri" pitchFamily="34" charset="0"/>
                        </a:rPr>
                        <a:t>Wave III:</a:t>
                      </a:r>
                    </a:p>
                  </a:txBody>
                  <a:tcPr marL="91440" marR="91440" marT="45723" marB="45723" anchor="t" vert="horz">
                    <a:lnL>
                      <a:noFill/>
                    </a:lnL>
                    <a:lnR>
                      <a:noFill/>
                    </a:lnR>
                    <a:lnT>
                      <a:noFill/>
                    </a:lnT>
                    <a:lnB>
                      <a:noFill/>
                    </a:lnB>
                    <a:noFill/>
                  </a:tcPr>
                </a:tc>
                <a:tc>
                  <a:txBody>
                    <a:bodyPr/>
                    <a:p>
                      <a:pPr algn="l" eaLnBrk="1" hangingPunct="1" latinLnBrk="1" lvl="0"/>
                      <a:r>
                        <a:rPr altLang="en-US" b="0" sz="1800" lang="en-US">
                          <a:solidFill>
                            <a:schemeClr val="dk1"/>
                          </a:solidFill>
                          <a:latin typeface="Calibri" pitchFamily="34" charset="0"/>
                        </a:rPr>
                        <a:t>The ABR wave III arises from second-order neuron activity in or near the cochlear nucleus.</a:t>
                      </a:r>
                    </a:p>
                  </a:txBody>
                  <a:tcPr marL="91440" marR="91440" marT="45723" marB="45723" anchor="t" vert="horz">
                    <a:lnL>
                      <a:noFill/>
                    </a:lnL>
                    <a:lnR>
                      <a:noFill/>
                    </a:lnR>
                    <a:lnT>
                      <a:noFill/>
                    </a:lnT>
                    <a:lnB>
                      <a:noFill/>
                    </a:lnB>
                    <a:noFill/>
                  </a:tcPr>
                </a:tc>
              </a:tr>
              <a:tr h="1189037">
                <a:tc>
                  <a:txBody>
                    <a:bodyPr/>
                    <a:p>
                      <a:pPr algn="l" eaLnBrk="1" hangingPunct="1" latinLnBrk="1" lvl="0"/>
                      <a:r>
                        <a:rPr altLang="en-US" b="0" sz="1800" lang="en-US">
                          <a:solidFill>
                            <a:schemeClr val="dk1"/>
                          </a:solidFill>
                          <a:latin typeface="Calibri" pitchFamily="34" charset="0"/>
                        </a:rPr>
                        <a:t>Wave IV:</a:t>
                      </a:r>
                    </a:p>
                  </a:txBody>
                  <a:tcPr marL="91440" marR="91440" marT="45723" marB="45723" anchor="t" vert="horz">
                    <a:lnL>
                      <a:noFill/>
                    </a:lnL>
                    <a:lnR>
                      <a:noFill/>
                    </a:lnR>
                    <a:lnT>
                      <a:noFill/>
                    </a:lnT>
                    <a:lnB>
                      <a:noFill/>
                    </a:lnB>
                    <a:solidFill>
                      <a:schemeClr val="dk1">
                        <a:alpha val="20000"/>
                      </a:schemeClr>
                    </a:solidFill>
                  </a:tcPr>
                </a:tc>
                <a:tc>
                  <a:txBody>
                    <a:bodyPr/>
                    <a:p>
                      <a:pPr algn="l" eaLnBrk="1" hangingPunct="1" latinLnBrk="1" lvl="0"/>
                      <a:r>
                        <a:rPr altLang="en-US" b="0" sz="1800" lang="en-US">
                          <a:solidFill>
                            <a:schemeClr val="dk1"/>
                          </a:solidFill>
                          <a:latin typeface="Calibri" pitchFamily="34" charset="0"/>
                        </a:rPr>
                        <a:t>Arises from pontine third-order neurons mostly located in the superior olivary complex</a:t>
                      </a:r>
                    </a:p>
                    <a:p>
                      <a:pPr algn="l" eaLnBrk="1" hangingPunct="1" latinLnBrk="1" lvl="0"/>
                      <a:r>
                        <a:rPr altLang="en-US" b="0" sz="1800" lang="en-US">
                          <a:solidFill>
                            <a:schemeClr val="dk1"/>
                          </a:solidFill>
                          <a:latin typeface="Calibri" pitchFamily="34" charset="0"/>
                        </a:rPr>
                        <a:t>Contributions may come from the cochlear nucleus and nucleus of lateral lemniscus.</a:t>
                      </a:r>
                    </a:p>
                  </a:txBody>
                  <a:tcPr marL="91440" marR="91440" marT="45723" marB="45723" anchor="t" vert="horz">
                    <a:lnL>
                      <a:noFill/>
                    </a:lnL>
                    <a:lnR>
                      <a:noFill/>
                    </a:lnR>
                    <a:lnT>
                      <a:noFill/>
                    </a:lnT>
                    <a:lnB>
                      <a:noFill/>
                    </a:lnB>
                    <a:solidFill>
                      <a:schemeClr val="dk1">
                        <a:alpha val="20000"/>
                      </a:schemeClr>
                    </a:solidFill>
                  </a:tcPr>
                </a:tc>
              </a:tr>
              <a:tr h="914399">
                <a:tc>
                  <a:txBody>
                    <a:bodyPr/>
                    <a:p>
                      <a:pPr algn="l" eaLnBrk="1" hangingPunct="1" latinLnBrk="1" lvl="0"/>
                      <a:r>
                        <a:rPr altLang="en-US" b="0" sz="1800" lang="en-US">
                          <a:solidFill>
                            <a:schemeClr val="dk1"/>
                          </a:solidFill>
                          <a:latin typeface="Calibri" pitchFamily="34" charset="0"/>
                        </a:rPr>
                        <a:t>Wave V:</a:t>
                      </a:r>
                    </a:p>
                  </a:txBody>
                  <a:tcPr marL="91440" marR="91440" marT="45723" marB="45723" anchor="t" vert="horz">
                    <a:lnL>
                      <a:noFill/>
                    </a:lnL>
                    <a:lnR>
                      <a:noFill/>
                    </a:lnR>
                    <a:lnT>
                      <a:noFill/>
                    </a:lnT>
                    <a:lnB>
                      <a:noFill/>
                    </a:lnB>
                    <a:noFill/>
                  </a:tcPr>
                </a:tc>
                <a:tc>
                  <a:txBody>
                    <a:bodyPr/>
                    <a:p>
                      <a:pPr algn="l" eaLnBrk="1" hangingPunct="1" latinLnBrk="1" lvl="0"/>
                      <a:r>
                        <a:rPr altLang="en-US" b="0" sz="1800" lang="en-US">
                          <a:solidFill>
                            <a:schemeClr val="dk1"/>
                          </a:solidFill>
                          <a:latin typeface="Calibri" pitchFamily="34" charset="0"/>
                        </a:rPr>
                        <a:t>The component analyzed most often in clinical applications of the ABR. </a:t>
                      </a:r>
                    </a:p>
                    <a:p>
                      <a:pPr algn="l" eaLnBrk="1" hangingPunct="1" latinLnBrk="1" lvl="0"/>
                      <a:r>
                        <a:rPr altLang="en-US" b="0" sz="1800" lang="en-US">
                          <a:solidFill>
                            <a:schemeClr val="dk1"/>
                          </a:solidFill>
                          <a:latin typeface="Calibri" pitchFamily="34" charset="0"/>
                        </a:rPr>
                        <a:t>From the inferior colliculus. </a:t>
                      </a:r>
                    </a:p>
                  </a:txBody>
                  <a:tcPr marL="91440" marR="91440" marT="45723" marB="45723" anchor="t" vert="horz">
                    <a:lnL>
                      <a:noFill/>
                    </a:lnL>
                    <a:lnR>
                      <a:noFill/>
                    </a:lnR>
                    <a:lnT>
                      <a:noFill/>
                    </a:lnT>
                    <a:lnB>
                      <a:noFill/>
                    </a:lnB>
                    <a:noFill/>
                  </a:tcPr>
                </a:tc>
              </a:tr>
              <a:tr h="914399">
                <a:tc>
                  <a:txBody>
                    <a:bodyPr/>
                    <a:p>
                      <a:pPr algn="l" eaLnBrk="1" hangingPunct="1" latinLnBrk="1" lvl="0"/>
                      <a:r>
                        <a:rPr altLang="en-US" b="0" sz="1800" lang="en-US">
                          <a:solidFill>
                            <a:schemeClr val="dk1"/>
                          </a:solidFill>
                          <a:latin typeface="Calibri" pitchFamily="34" charset="0"/>
                        </a:rPr>
                        <a:t>Wave VI and VII:</a:t>
                      </a:r>
                    </a:p>
                  </a:txBody>
                  <a:tcPr marL="91440" marR="91440" marT="45723" marB="45723" anchor="t" vert="horz">
                    <a:lnL>
                      <a:noFill/>
                    </a:lnL>
                    <a:lnR>
                      <a:noFill/>
                    </a:lnR>
                    <a:lnT>
                      <a:noFill/>
                    </a:lnT>
                    <a:lnB w="12700" cap="flat" cmpd="sng">
                      <a:solidFill>
                        <a:schemeClr val="dk1">
                          <a:alpha val="100000"/>
                        </a:schemeClr>
                      </a:solidFill>
                      <a:prstDash val="solid"/>
                      <a:round/>
                    </a:lnB>
                    <a:solidFill>
                      <a:schemeClr val="dk1">
                        <a:alpha val="20000"/>
                      </a:schemeClr>
                    </a:solidFill>
                  </a:tcPr>
                </a:tc>
                <a:tc>
                  <a:txBody>
                    <a:bodyPr/>
                    <a:p>
                      <a:pPr algn="l" eaLnBrk="1" hangingPunct="1" latinLnBrk="1" lvl="0"/>
                      <a:r>
                        <a:rPr altLang="en-US" b="0" sz="1800" lang="en-US">
                          <a:solidFill>
                            <a:schemeClr val="dk1"/>
                          </a:solidFill>
                          <a:latin typeface="Calibri" pitchFamily="34" charset="0"/>
                        </a:rPr>
                        <a:t>Thalamic (medial geniculate body) origin is suggested for generation of waves VI and VII, but the actual site of generation is </a:t>
                      </a:r>
                      <a:r>
                        <a:rPr altLang="en-US" b="0" sz="1800" i="1" lang="en-US">
                          <a:solidFill>
                            <a:schemeClr val="dk1"/>
                          </a:solidFill>
                          <a:latin typeface="Calibri" pitchFamily="34" charset="0"/>
                        </a:rPr>
                        <a:t>uncertain</a:t>
                      </a:r>
                      <a:r>
                        <a:rPr altLang="en-US" b="0" sz="1800" lang="en-US">
                          <a:solidFill>
                            <a:schemeClr val="dk1"/>
                          </a:solidFill>
                          <a:latin typeface="Calibri" pitchFamily="34" charset="0"/>
                        </a:rPr>
                        <a:t>.</a:t>
                      </a:r>
                    </a:p>
                  </a:txBody>
                  <a:tcPr marL="91440" marR="91440" marT="45723" marB="45723" anchor="t" vert="horz">
                    <a:lnL>
                      <a:noFill/>
                    </a:lnL>
                    <a:lnR>
                      <a:noFill/>
                    </a:lnR>
                    <a:lnT>
                      <a:noFill/>
                    </a:lnT>
                    <a:lnB w="12700" cap="flat" cmpd="sng">
                      <a:solidFill>
                        <a:schemeClr val="dk1">
                          <a:alpha val="100000"/>
                        </a:schemeClr>
                      </a:solidFill>
                      <a:prstDash val="solid"/>
                      <a:round/>
                    </a:lnB>
                    <a:solidFill>
                      <a:schemeClr val="dk1">
                        <a:alpha val="20000"/>
                      </a:schemeClr>
                    </a:solidFill>
                  </a:tcPr>
                </a:tc>
              </a:tr>
            </a:tbl>
          </a:graphicData>
        </a:graphic>
      </p:graphicFrame>
    </p:spTree>
  </p:cSld>
  <p:clrMapOvr>
    <a:masterClrMapping/>
  </p:clrMapOvr>
  <p:timing/>
</p:sld>
</file>

<file path=ppt/slides/slide57.xml><?xml version="1.0" encoding="utf-8"?>
<p:sld xmlns:a="http://schemas.openxmlformats.org/drawingml/2006/main" xmlns:r="http://schemas.openxmlformats.org/officeDocument/2006/relationships" xmlns:p="http://schemas.openxmlformats.org/presentationml/2006/main" showMasterSp="1">
  <p:cSld>
    <p:spTree>
      <p:nvGrpSpPr>
        <p:cNvPr id="177" name=""/>
        <p:cNvGrpSpPr/>
        <p:nvPr/>
      </p:nvGrpSpPr>
      <p:grpSpPr>
        <a:xfrm rot="0">
          <a:off x="0" y="0"/>
          <a:ext cx="0" cy="0"/>
          <a:chOff x="0" y="0"/>
          <a:chExt cx="0" cy="0"/>
        </a:xfrm>
      </p:grpSpPr>
      <p:sp>
        <p:nvSpPr>
          <p:cNvPr id="104887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US"/>
              <a:t>Interpretation of BERA</a:t>
            </a:r>
          </a:p>
        </p:txBody>
      </p:sp>
      <p:pic>
        <p:nvPicPr>
          <p:cNvPr id="2097170" name="" descr="ABR-6"/>
          <p:cNvPicPr>
            <a:picLocks/>
          </p:cNvPicPr>
          <p:nvPr>
            <p:ph sz="quarter" idx="1"/>
          </p:nvPr>
        </p:nvPicPr>
        <p:blipFill>
          <a:blip xmlns:r="http://schemas.openxmlformats.org/officeDocument/2006/relationships" r:embed="rId1"/>
          <a:srcRect l="0" t="0" r="0" b="0"/>
          <a:stretch>
            <a:fillRect/>
          </a:stretch>
        </p:blipFill>
        <p:spPr>
          <a:xfrm rot="0">
            <a:off x="228600" y="1524000"/>
            <a:ext cx="8458200" cy="4724400"/>
          </a:xfrm>
          <a:prstGeom prst="rect"/>
          <a:noFill/>
          <a:ln>
            <a:noFill/>
          </a:ln>
        </p:spPr>
      </p:pic>
    </p:spTree>
  </p:cSld>
  <p:clrMapOvr>
    <a:masterClrMapping/>
  </p:clrMapOvr>
  <p:timing/>
</p:sld>
</file>

<file path=ppt/slides/slide58.xml><?xml version="1.0" encoding="utf-8"?>
<p:sld xmlns:a="http://schemas.openxmlformats.org/drawingml/2006/main" xmlns:r="http://schemas.openxmlformats.org/officeDocument/2006/relationships" xmlns:p="http://schemas.openxmlformats.org/presentationml/2006/main" showMasterSp="1">
  <p:cSld>
    <p:spTree>
      <p:nvGrpSpPr>
        <p:cNvPr id="180" name=""/>
        <p:cNvGrpSpPr/>
        <p:nvPr/>
      </p:nvGrpSpPr>
      <p:grpSpPr>
        <a:xfrm rot="0">
          <a:off x="0" y="0"/>
          <a:ext cx="0" cy="0"/>
          <a:chOff x="0" y="0"/>
          <a:chExt cx="0" cy="0"/>
        </a:xfrm>
      </p:grpSpPr>
      <p:sp>
        <p:nvSpPr>
          <p:cNvPr id="104887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US"/>
              <a:t>Stacked ABR</a:t>
            </a:r>
          </a:p>
        </p:txBody>
      </p:sp>
      <p:sp>
        <p:nvSpPr>
          <p:cNvPr id="1048876"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lang="en-US"/>
              <a:t>Identifies small acoustic neuromas</a:t>
            </a:r>
          </a:p>
          <a:p>
            <a:pPr eaLnBrk="1" hangingPunct="1" latinLnBrk="1" lvl="0"/>
            <a:r>
              <a:rPr altLang="en-US" lang="en-US"/>
              <a:t>95% sensitivity, 88% specificity</a:t>
            </a:r>
            <a:r>
              <a:rPr altLang="en-US" baseline="30000" lang="en-US"/>
              <a:t>(26)</a:t>
            </a:r>
          </a:p>
          <a:p>
            <a:pPr eaLnBrk="1" hangingPunct="1" latinLnBrk="1" lvl="0"/>
            <a:r>
              <a:rPr altLang="en-US" baseline="30000" lang="en-US"/>
              <a:t>Records</a:t>
            </a:r>
            <a:r>
              <a:rPr altLang="en-US" lang="en-US"/>
              <a:t> </a:t>
            </a:r>
            <a:r>
              <a:rPr altLang="en-US" sz="2400" lang="en-US"/>
              <a:t>sum neural activity across entire frequency region of the cochlea.</a:t>
            </a:r>
          </a:p>
        </p:txBody>
      </p:sp>
      <p:pic>
        <p:nvPicPr>
          <p:cNvPr id="2097171" name=""/>
          <p:cNvPicPr>
            <a:picLocks/>
          </p:cNvPicPr>
          <p:nvPr/>
        </p:nvPicPr>
        <p:blipFill>
          <a:blip xmlns:r="http://schemas.openxmlformats.org/officeDocument/2006/relationships" r:embed="rId1"/>
          <a:srcRect l="0" t="0" r="0" b="0"/>
          <a:stretch>
            <a:fillRect/>
          </a:stretch>
        </p:blipFill>
        <p:spPr>
          <a:xfrm rot="0">
            <a:off x="2209800" y="3886200"/>
            <a:ext cx="4076700" cy="2286000"/>
          </a:xfrm>
          <a:prstGeom prst="rect"/>
          <a:noFill/>
          <a:ln>
            <a:noFill/>
          </a:ln>
        </p:spPr>
      </p:pic>
      <p:sp>
        <p:nvSpPr>
          <p:cNvPr id="1048877" name=""/>
          <p:cNvSpPr txBox="1"/>
          <p:nvPr/>
        </p:nvSpPr>
        <p:spPr>
          <a:xfrm rot="0">
            <a:off x="609600" y="6248400"/>
            <a:ext cx="5429250" cy="369887"/>
          </a:xfrm>
          <a:prstGeom prst="rect"/>
          <a:noFill/>
          <a:ln>
            <a:noFill/>
          </a:ln>
        </p:spPr>
        <p:txBody>
          <a:bodyPr anchor="t" bIns="45720" lIns="91440" rIns="91440" tIns="45720" vert="horz" wrap="none">
            <a:spAutoFit/>
          </a:bodyPr>
          <a:lstStyle>
            <a:lvl1pPr algn="l" fontAlgn="base" indent="0" latinLnBrk="1" marL="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1pPr>
            <a:lvl2pPr algn="l" fontAlgn="base" indent="0" latinLnBrk="1" marL="4572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2pPr>
            <a:lvl3pPr algn="l" fontAlgn="base" indent="0" latinLnBrk="1" marL="9144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3pPr>
            <a:lvl4pPr algn="l" fontAlgn="base" indent="0" latinLnBrk="1" marL="13716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4pPr>
            <a:lvl5pPr algn="l" fontAlgn="base" indent="0" latinLnBrk="1" marL="1828800" rtl="0">
              <a:lnSpc>
                <a:spcPct val="100000"/>
              </a:lnSpc>
              <a:spcBef>
                <a:spcPct val="0"/>
              </a:spcBef>
              <a:spcAft>
                <a:spcPct val="0"/>
              </a:spcAft>
              <a:buFontTx/>
              <a:buNone/>
              <a:defRPr baseline="0" b="0" sz="1800" i="0" u="none">
                <a:solidFill>
                  <a:schemeClr val="dk1"/>
                </a:solidFill>
                <a:latin typeface="Arial" pitchFamily="34" charset="0"/>
                <a:ea typeface="Arial" pitchFamily="34" charset="0"/>
                <a:sym typeface="Arial" pitchFamily="34" charset="0"/>
              </a:defRPr>
            </a:lvl5pPr>
          </a:lstStyle>
          <a:p>
            <a:pPr eaLnBrk="1" hangingPunct="1" latinLnBrk="1" lvl="0"/>
            <a:r>
              <a:rPr altLang="en-US" lang="en-US"/>
              <a:t>. </a:t>
            </a:r>
            <a:r>
              <a:rPr altLang="en-US" sz="1400" lang="en-US"/>
              <a:t>26.Manuel Don 2005 Stacked ABR; An alternative screening tool</a:t>
            </a:r>
          </a:p>
        </p:txBody>
      </p:sp>
    </p:spTree>
  </p:cSld>
  <p:clrMapOvr>
    <a:masterClrMapping/>
  </p:clrMapOvr>
  <p:timing/>
</p:sld>
</file>

<file path=ppt/slides/slide59.xml><?xml version="1.0" encoding="utf-8"?>
<p:sld xmlns:a="http://schemas.openxmlformats.org/drawingml/2006/main" xmlns:r="http://schemas.openxmlformats.org/officeDocument/2006/relationships" xmlns:p="http://schemas.openxmlformats.org/presentationml/2006/main" showMasterSp="1">
  <p:cSld>
    <p:spTree>
      <p:nvGrpSpPr>
        <p:cNvPr id="183" name=""/>
        <p:cNvGrpSpPr/>
        <p:nvPr/>
      </p:nvGrpSpPr>
      <p:grpSpPr>
        <a:xfrm rot="0">
          <a:off x="0" y="0"/>
          <a:ext cx="0" cy="0"/>
          <a:chOff x="0" y="0"/>
          <a:chExt cx="0" cy="0"/>
        </a:xfrm>
      </p:grpSpPr>
      <p:sp>
        <p:nvSpPr>
          <p:cNvPr id="1048881"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OTOACOUSTIC EMISSIONS (OAE)</a:t>
            </a:r>
          </a:p>
        </p:txBody>
      </p:sp>
      <p:sp>
        <p:nvSpPr>
          <p:cNvPr id="1048882" name=""/>
          <p:cNvSpPr/>
          <p:nvPr>
            <p:ph sz="quarter" idx="1"/>
          </p:nvPr>
        </p:nvSpPr>
        <p:spPr>
          <a:xfrm rot="0">
            <a:off x="457200" y="1600200"/>
            <a:ext cx="7467600" cy="4873625"/>
          </a:xfrm>
          <a:prstGeom prst="rect"/>
          <a:noFill/>
          <a:ln>
            <a:noFill/>
          </a:ln>
        </p:spPr>
        <p:txBody>
          <a:bodyPr anchor="t" bIns="45720" lIns="91440" rIns="91440" tIns="45720" vert="horz"/>
          <a:lstStyle>
            <a:lvl1pPr>
              <a:defRPr sz="2400"/>
            </a:lvl1pPr>
            <a:lvl2pPr>
              <a:defRPr sz="2000"/>
            </a:lvl2pPr>
            <a:lvl3pPr>
              <a:defRPr sz="1800"/>
            </a:lvl3pPr>
            <a:lvl4pPr>
              <a:defRPr sz="1600"/>
            </a:lvl4pPr>
            <a:lvl5pPr>
              <a:defRPr sz="1600"/>
            </a:lvl5pPr>
          </a:lstStyle>
          <a:p>
            <a:pPr eaLnBrk="1" hangingPunct="1" indent="-319087" latinLnBrk="1" lvl="0" marL="319087"/>
            <a:r>
              <a:rPr altLang="en-US" sz="3200" lang="en-US"/>
              <a:t>Low intensity Sounds produced by motile elements of cochlea outer hair cells. Kemp 1978</a:t>
            </a:r>
            <a:r>
              <a:rPr altLang="en-US" baseline="30000" sz="3200" lang="en-US"/>
              <a:t>(27)</a:t>
            </a:r>
            <a:r>
              <a:rPr altLang="en-US" sz="3200" lang="en-US"/>
              <a:t>.</a:t>
            </a:r>
          </a:p>
          <a:p>
            <a:pPr eaLnBrk="1" hangingPunct="1" indent="-319087" latinLnBrk="1" lvl="0" marL="319087"/>
            <a:r>
              <a:rPr altLang="en-US" sz="3200" lang="en-US"/>
              <a:t>Are frequency specific in that they arise from the place of basilar membrane responsible for processing that frequency.</a:t>
            </a:r>
          </a:p>
          <a:p>
            <a:pPr eaLnBrk="1" hangingPunct="1" indent="-319087" latinLnBrk="1" lvl="0" marL="319087"/>
            <a:r>
              <a:rPr altLang="en-US" sz="3200" lang="en-US"/>
              <a:t> OAEs are byproduct of a healthy OHCs</a:t>
            </a:r>
          </a:p>
          <a:p>
            <a:pPr eaLnBrk="1" hangingPunct="1" indent="-319087" latinLnBrk="1" lvl="0" marL="319087"/>
            <a:r>
              <a:rPr altLang="en-US" sz="3200" lang="en-US"/>
              <a:t>Indicates integrity of cochlea function.</a:t>
            </a:r>
          </a:p>
          <a:p>
            <a:pPr eaLnBrk="1" hangingPunct="1" indent="-319087" latinLnBrk="1" lvl="0" marL="319087"/>
            <a:r>
              <a:rPr altLang="en-US" sz="1000" lang="en-GB"/>
              <a:t>27. Kemp, D. T. (1978). Stimulated acoustic emissions from within the human auditory system. </a:t>
            </a:r>
            <a:r>
              <a:rPr altLang="en-US" sz="1000" i="1" lang="en-GB"/>
              <a:t>Journal of the Acoustical Society of</a:t>
            </a:r>
            <a:r>
              <a:rPr altLang="en-US" sz="1000" lang="en-GB"/>
              <a:t> </a:t>
            </a:r>
            <a:r>
              <a:rPr altLang="en-US" sz="1000" i="1" lang="en-GB"/>
              <a:t>America, 64</a:t>
            </a:r>
            <a:r>
              <a:rPr altLang="en-US" sz="1000" lang="en-GB"/>
              <a:t>, 1386–1391</a:t>
            </a:r>
          </a:p>
          <a:p>
            <a:pPr eaLnBrk="1" hangingPunct="1" indent="-319087" latinLnBrk="1" lvl="0" marL="319087"/>
            <a:endParaRPr altLang="en-US" sz="3200" lang="en-US"/>
          </a:p>
          <a:p>
            <a:pPr eaLnBrk="1" hangingPunct="1" indent="-319087" latinLnBrk="1" lvl="0" marL="319087">
              <a:buNone/>
            </a:pPr>
            <a:endParaRPr altLang="en-US" sz="3200" lang="en-US"/>
          </a:p>
          <a:p>
            <a:pPr eaLnBrk="1" hangingPunct="1" indent="-319087" latinLnBrk="1" lvl="0" marL="319087"/>
            <a:endParaRPr altLang="en-US" sz="3200" lang="en-US"/>
          </a:p>
          <a:p>
            <a:pPr eaLnBrk="1" hangingPunct="1" indent="-319087" latinLnBrk="1" lvl="0" marL="319087"/>
            <a:endParaRPr altLang="en-US" sz="3200" lang="en-US"/>
          </a:p>
          <a:p>
            <a:pPr eaLnBrk="1" hangingPunct="1" indent="-319087" latinLnBrk="1" lvl="0" marL="319087"/>
            <a:endParaRPr altLang="en-US" sz="3200" lang="en-GB"/>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showMasterSp="1">
  <p:cSld>
    <p:spTree>
      <p:nvGrpSpPr>
        <p:cNvPr id="103" name=""/>
        <p:cNvGrpSpPr/>
        <p:nvPr/>
      </p:nvGrpSpPr>
      <p:grpSpPr>
        <a:xfrm rot="0">
          <a:off x="0" y="0"/>
          <a:ext cx="0" cy="0"/>
          <a:chOff x="0" y="0"/>
          <a:chExt cx="0" cy="0"/>
        </a:xfrm>
      </p:grpSpPr>
      <p:sp>
        <p:nvSpPr>
          <p:cNvPr id="104859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r>
              <a:rPr altLang="en-US" lang="en-GB"/>
              <a:t>Anatomy and function</a:t>
            </a:r>
          </a:p>
        </p:txBody>
      </p:sp>
      <p:pic>
        <p:nvPicPr>
          <p:cNvPr id="2097152" name="" descr="AUDITORY PATHWAY.jpg"/>
          <p:cNvPicPr>
            <a:picLocks/>
          </p:cNvPicPr>
          <p:nvPr>
            <p:ph sz="full" idx="1"/>
          </p:nvPr>
        </p:nvPicPr>
        <p:blipFill>
          <a:blip xmlns:r="http://schemas.openxmlformats.org/officeDocument/2006/relationships" r:embed="rId1"/>
          <a:srcRect l="0" t="0" r="0" b="0"/>
          <a:stretch>
            <a:fillRect/>
          </a:stretch>
        </p:blipFill>
        <p:spPr>
          <a:xfrm rot="0">
            <a:off x="1143000" y="1676400"/>
            <a:ext cx="7086600" cy="4048125"/>
          </a:xfrm>
          <a:prstGeom prst="rect"/>
          <a:noFill/>
          <a:ln>
            <a:noFill/>
          </a:ln>
        </p:spPr>
      </p:pic>
    </p:spTree>
  </p:cSld>
  <p:clrMapOvr>
    <a:masterClrMapping/>
  </p:clrMapOvr>
  <p:timing/>
</p:sld>
</file>

<file path=ppt/slides/slide60.xml><?xml version="1.0" encoding="utf-8"?>
<p:sld xmlns:a="http://schemas.openxmlformats.org/drawingml/2006/main" xmlns:r="http://schemas.openxmlformats.org/officeDocument/2006/relationships" xmlns:p="http://schemas.openxmlformats.org/presentationml/2006/main" showMasterSp="1">
  <p:cSld>
    <p:spTree>
      <p:nvGrpSpPr>
        <p:cNvPr id="184" name=""/>
        <p:cNvGrpSpPr/>
        <p:nvPr/>
      </p:nvGrpSpPr>
      <p:grpSpPr>
        <a:xfrm rot="0">
          <a:off x="0" y="0"/>
          <a:ext cx="0" cy="0"/>
          <a:chOff x="0" y="0"/>
          <a:chExt cx="0" cy="0"/>
        </a:xfrm>
      </p:grpSpPr>
      <p:sp>
        <p:nvSpPr>
          <p:cNvPr id="104888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TYPES OF OAES</a:t>
            </a:r>
          </a:p>
        </p:txBody>
      </p:sp>
      <p:sp>
        <p:nvSpPr>
          <p:cNvPr id="1048884" name=""/>
          <p:cNvSpPr/>
          <p:nvPr>
            <p:ph sz="quarter" idx="1"/>
          </p:nvPr>
        </p:nvSpPr>
        <p:spPr>
          <a:xfrm rot="0">
            <a:off x="457200" y="1600200"/>
            <a:ext cx="7467600" cy="4873625"/>
          </a:xfrm>
          <a:prstGeom prst="rect"/>
          <a:noFill/>
          <a:ln>
            <a:noFill/>
          </a:ln>
        </p:spPr>
        <p:txBody>
          <a:bodyPr anchor="t" bIns="45720" lIns="91440" rIns="91440" tIns="45720" vert="horz"/>
          <a:lstStyle>
            <a:lvl1pPr>
              <a:defRPr sz="2400"/>
            </a:lvl1pPr>
            <a:lvl2pPr>
              <a:defRPr sz="2000"/>
            </a:lvl2pPr>
            <a:lvl3pPr>
              <a:defRPr sz="1800"/>
            </a:lvl3pPr>
            <a:lvl4pPr>
              <a:defRPr sz="1600"/>
            </a:lvl4pPr>
            <a:lvl5pPr>
              <a:defRPr sz="1600"/>
            </a:lvl5pPr>
          </a:lstStyle>
          <a:p>
            <a:pPr eaLnBrk="1" hangingPunct="1" indent="-273050" latinLnBrk="1" lvl="0" marL="273050">
              <a:lnSpc>
                <a:spcPct val="90000"/>
              </a:lnSpc>
            </a:pPr>
            <a:r>
              <a:rPr altLang="en-US" sz="2700" lang="en-US"/>
              <a:t>Spontaneous otoacoustic emissions (SOAEs): Sounds emitted without an acoustic stimulus</a:t>
            </a:r>
          </a:p>
          <a:p>
            <a:pPr eaLnBrk="1" hangingPunct="1" indent="-273050" latinLnBrk="1" lvl="0" marL="273050">
              <a:lnSpc>
                <a:spcPct val="90000"/>
              </a:lnSpc>
            </a:pPr>
            <a:endParaRPr altLang="en-US" sz="2700" lang="en-US"/>
          </a:p>
          <a:p>
            <a:pPr eaLnBrk="1" hangingPunct="1" indent="-273050" latinLnBrk="1" lvl="0" marL="273050">
              <a:lnSpc>
                <a:spcPct val="90000"/>
              </a:lnSpc>
            </a:pPr>
            <a:r>
              <a:rPr altLang="en-US" sz="2700" lang="en-US"/>
              <a:t>Transient otoacoustic emissions (TOAEs)/ Transient evoked otoacoustic emissions (TEOAEs) </a:t>
            </a:r>
          </a:p>
          <a:p>
            <a:pPr eaLnBrk="1" hangingPunct="1" indent="-273050" latinLnBrk="1" lvl="0" marL="273050">
              <a:lnSpc>
                <a:spcPct val="90000"/>
              </a:lnSpc>
            </a:pPr>
            <a:endParaRPr altLang="en-US" sz="2700" lang="en-US"/>
          </a:p>
          <a:p>
            <a:pPr eaLnBrk="1" hangingPunct="1" indent="-273050" latinLnBrk="1" lvl="0" marL="273050">
              <a:lnSpc>
                <a:spcPct val="90000"/>
              </a:lnSpc>
            </a:pPr>
            <a:r>
              <a:rPr altLang="en-US" sz="2700" lang="en-US"/>
              <a:t>Distortion product otoacoustic emissions (DPOAEs)</a:t>
            </a:r>
          </a:p>
          <a:p>
            <a:pPr eaLnBrk="1" hangingPunct="1" indent="-273050" latinLnBrk="1" lvl="0" marL="273050">
              <a:lnSpc>
                <a:spcPct val="90000"/>
              </a:lnSpc>
            </a:pPr>
            <a:endParaRPr altLang="en-US" sz="2700" lang="en-US"/>
          </a:p>
          <a:p>
            <a:pPr eaLnBrk="1" hangingPunct="1" indent="-273050" latinLnBrk="1" lvl="0" marL="273050">
              <a:lnSpc>
                <a:spcPct val="90000"/>
              </a:lnSpc>
            </a:pPr>
            <a:r>
              <a:rPr altLang="en-US" sz="2700" lang="en-US"/>
              <a:t>Sustained-frequency otoacoustic emissions (SFOAEs)</a:t>
            </a:r>
          </a:p>
          <a:p>
            <a:pPr eaLnBrk="1" hangingPunct="1" indent="-273050" latinLnBrk="1" lvl="0" marL="273050">
              <a:lnSpc>
                <a:spcPct val="90000"/>
              </a:lnSpc>
            </a:pPr>
            <a:endParaRPr altLang="en-US" sz="2700" lang="en-GB"/>
          </a:p>
        </p:txBody>
      </p:sp>
    </p:spTree>
  </p:cSld>
  <p:clrMapOvr>
    <a:masterClrMapping/>
  </p:clrMapOvr>
  <p:timing/>
</p:sld>
</file>

<file path=ppt/slides/slide61.xml><?xml version="1.0" encoding="utf-8"?>
<p:sld xmlns:a="http://schemas.openxmlformats.org/drawingml/2006/main" xmlns:r="http://schemas.openxmlformats.org/officeDocument/2006/relationships" xmlns:p="http://schemas.openxmlformats.org/presentationml/2006/main" showMasterSp="1">
  <p:cSld>
    <p:spTree>
      <p:nvGrpSpPr>
        <p:cNvPr id="185" name=""/>
        <p:cNvGrpSpPr/>
        <p:nvPr/>
      </p:nvGrpSpPr>
      <p:grpSpPr>
        <a:xfrm rot="0">
          <a:off x="0" y="0"/>
          <a:ext cx="0" cy="0"/>
          <a:chOff x="0" y="0"/>
          <a:chExt cx="0" cy="0"/>
        </a:xfrm>
      </p:grpSpPr>
      <p:sp>
        <p:nvSpPr>
          <p:cNvPr id="1048885"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a:t>Evoked potentials </a:t>
            </a:r>
          </a:p>
        </p:txBody>
      </p:sp>
      <p:sp>
        <p:nvSpPr>
          <p:cNvPr id="1048886"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r>
              <a:rPr altLang="en-US" lang="en-GB"/>
              <a:t>TEOAES </a:t>
            </a:r>
          </a:p>
          <a:p>
            <a:pPr eaLnBrk="1" hangingPunct="1" latinLnBrk="1" lvl="0"/>
            <a:r>
              <a:rPr altLang="en-US" sz="2400" lang="en-GB"/>
              <a:t>Elicited by a signal or click presented at 80 -85dB SPL  and response is recorded.</a:t>
            </a:r>
          </a:p>
          <a:p>
            <a:pPr eaLnBrk="1" hangingPunct="1" latinLnBrk="1" lvl="0"/>
            <a:r>
              <a:rPr altLang="en-US" sz="2400" lang="en-GB"/>
              <a:t>Occur aafter 4msecs of signal presentation and continue for 10msec</a:t>
            </a:r>
          </a:p>
          <a:p>
            <a:pPr eaLnBrk="1" hangingPunct="1" latinLnBrk="1" lvl="0"/>
            <a:r>
              <a:rPr altLang="en-US" sz="2400" lang="en-GB"/>
              <a:t>Presented as an amplitude/time plot of the acoustic waveform recorded in ear canal</a:t>
            </a:r>
          </a:p>
          <a:p>
            <a:pPr eaLnBrk="1" hangingPunct="1" latinLnBrk="1" lvl="0"/>
            <a:r>
              <a:rPr altLang="en-US" sz="2400" lang="en-GB"/>
              <a:t>Neonates record more than20dB SPL </a:t>
            </a:r>
          </a:p>
          <a:p>
            <a:pPr eaLnBrk="1" hangingPunct="1" latinLnBrk="1" lvl="0"/>
            <a:r>
              <a:rPr altLang="en-US" sz="2400" lang="en-GB"/>
              <a:t>Children and adults 10-15dB SPL.</a:t>
            </a:r>
          </a:p>
          <a:p>
            <a:pPr eaLnBrk="1" hangingPunct="1" latinLnBrk="1" lvl="0"/>
            <a:r>
              <a:rPr altLang="en-US" sz="2400" lang="en-GB"/>
              <a:t>Are absent in cochlea lesion but present in neural lesions.</a:t>
            </a:r>
          </a:p>
          <a:p>
            <a:pPr eaLnBrk="1" hangingPunct="1" latinLnBrk="1" lvl="0"/>
            <a:endParaRPr altLang="en-US" lang="en-GB"/>
          </a:p>
          <a:p>
            <a:pPr eaLnBrk="1" hangingPunct="1" latinLnBrk="1" lvl="0">
              <a:buNone/>
            </a:pPr>
            <a:endParaRPr altLang="en-US" lang="en-GB"/>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1">
  <p:cSld>
    <p:spTree>
      <p:nvGrpSpPr>
        <p:cNvPr id="186" name=""/>
        <p:cNvGrpSpPr/>
        <p:nvPr/>
      </p:nvGrpSpPr>
      <p:grpSpPr>
        <a:xfrm rot="0">
          <a:off x="0" y="0"/>
          <a:ext cx="0" cy="0"/>
          <a:chOff x="0" y="0"/>
          <a:chExt cx="0" cy="0"/>
        </a:xfrm>
      </p:grpSpPr>
      <p:sp>
        <p:nvSpPr>
          <p:cNvPr id="104888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a:t>DPOAES</a:t>
            </a:r>
          </a:p>
        </p:txBody>
      </p:sp>
      <p:sp>
        <p:nvSpPr>
          <p:cNvPr id="1048888"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latinLnBrk="1" lvl="0">
              <a:buNone/>
            </a:pPr>
            <a:r>
              <a:rPr altLang="en-US" lang="en-GB"/>
              <a:t>  </a:t>
            </a:r>
            <a:r>
              <a:rPr altLang="en-US" sz="2800" lang="en-GB"/>
              <a:t>Are result of nonlinear processes in the cochlea using two tones(f1 &amp;f2)</a:t>
            </a:r>
          </a:p>
          <a:p>
            <a:pPr eaLnBrk="1" hangingPunct="1" latinLnBrk="1" lvl="0"/>
            <a:r>
              <a:rPr altLang="en-US" sz="2800" lang="en-GB"/>
              <a:t>The distotortion product equation 2f1-f2</a:t>
            </a:r>
          </a:p>
          <a:p>
            <a:pPr eaLnBrk="1" hangingPunct="1" latinLnBrk="1" lvl="0"/>
            <a:r>
              <a:rPr altLang="en-US" sz="2800" lang="en-GB"/>
              <a:t>A magnitude/frequency plot correlates functional integrity of the cochlea near F2.</a:t>
            </a:r>
          </a:p>
          <a:p>
            <a:pPr eaLnBrk="1" hangingPunct="1" latinLnBrk="1" lvl="0"/>
            <a:r>
              <a:rPr altLang="en-US" sz="2800" lang="en-GB"/>
              <a:t>Optimum DPOAES at frequencies ratio 1:1.2 e.g 1000&amp;1200Hz</a:t>
            </a:r>
            <a:r>
              <a:rPr altLang="en-US" lang="en-GB"/>
              <a:t>.</a:t>
            </a:r>
          </a:p>
          <a:p>
            <a:pPr eaLnBrk="1" hangingPunct="1" latinLnBrk="1" lvl="0"/>
            <a:r>
              <a:rPr altLang="en-US" sz="2400" lang="en-GB"/>
              <a:t>Can be obtained in persons with more OHC loss and in response to higher frequency stimuli than TOAES</a:t>
            </a:r>
          </a:p>
          <a:p>
            <a:pPr eaLnBrk="1" hangingPunct="1" latinLnBrk="1" lvl="0"/>
            <a:endParaRPr altLang="en-US" lang="en-GB"/>
          </a:p>
          <a:p>
            <a:pPr eaLnBrk="1" hangingPunct="1" latinLnBrk="1" lvl="0"/>
            <a:endParaRPr altLang="en-US" lang="en-GB"/>
          </a:p>
          <a:p>
            <a:pPr eaLnBrk="1" hangingPunct="1" latinLnBrk="1" lvl="0"/>
            <a:endParaRPr altLang="en-US" lang="en-GB"/>
          </a:p>
          <a:p>
            <a:pPr eaLnBrk="1" hangingPunct="1" latinLnBrk="1" lvl="0"/>
            <a:endParaRPr altLang="en-US" lang="en-GB"/>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1">
  <p:cSld>
    <p:spTree>
      <p:nvGrpSpPr>
        <p:cNvPr id="187" name=""/>
        <p:cNvGrpSpPr/>
        <p:nvPr/>
      </p:nvGrpSpPr>
      <p:grpSpPr>
        <a:xfrm rot="0">
          <a:off x="0" y="0"/>
          <a:ext cx="0" cy="0"/>
          <a:chOff x="0" y="0"/>
          <a:chExt cx="0" cy="0"/>
        </a:xfrm>
      </p:grpSpPr>
      <p:sp>
        <p:nvSpPr>
          <p:cNvPr id="1048889"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 OAEs</a:t>
            </a:r>
          </a:p>
        </p:txBody>
      </p:sp>
      <p:sp>
        <p:nvSpPr>
          <p:cNvPr id="1048890" name=""/>
          <p:cNvSpPr/>
          <p:nvPr>
            <p:ph sz="quarter" idx="1"/>
          </p:nvPr>
        </p:nvSpPr>
        <p:spPr>
          <a:xfrm rot="0">
            <a:off x="457200" y="1600200"/>
            <a:ext cx="4038600" cy="4525962"/>
          </a:xfrm>
          <a:prstGeom prst="rect"/>
          <a:noFill/>
          <a:ln>
            <a:noFill/>
          </a:ln>
        </p:spPr>
        <p:txBody>
          <a:bodyPr anchor="t" bIns="45720" lIns="91440" rIns="91440" tIns="45720" vert="horz"/>
          <a:lstStyle>
            <a:lvl1pPr>
              <a:defRPr sz="2400"/>
            </a:lvl1pPr>
            <a:lvl2pPr>
              <a:defRPr sz="2000"/>
            </a:lvl2pPr>
            <a:lvl3pPr>
              <a:defRPr sz="1800"/>
            </a:lvl3pPr>
            <a:lvl4pPr>
              <a:defRPr sz="1600"/>
            </a:lvl4pPr>
            <a:lvl5pPr>
              <a:defRPr sz="1600"/>
            </a:lvl5pPr>
          </a:lstStyle>
          <a:p>
            <a:pPr eaLnBrk="1" hangingPunct="1" indent="-319087" latinLnBrk="1" lvl="0" marL="319087"/>
            <a:r>
              <a:rPr altLang="en-US" b="1" sz="2800" lang="en-US"/>
              <a:t>SOAE</a:t>
            </a:r>
            <a:r>
              <a:rPr altLang="en-US" sz="2800" lang="en-US"/>
              <a:t>: Cochlea in good health.</a:t>
            </a:r>
          </a:p>
          <a:p>
            <a:pPr eaLnBrk="1" hangingPunct="1" indent="-319087" latinLnBrk="1" lvl="0" marL="319087"/>
            <a:r>
              <a:rPr altLang="en-US" sz="2800" lang="en-US"/>
              <a:t>Present in only 50-70% of normal HL people.</a:t>
            </a:r>
          </a:p>
          <a:p>
            <a:pPr eaLnBrk="1" hangingPunct="1" indent="-319087" latinLnBrk="1" lvl="0" marL="319087"/>
            <a:r>
              <a:rPr altLang="en-US" sz="2800" lang="en-US"/>
              <a:t>Absentif &gt;30dB </a:t>
            </a:r>
          </a:p>
          <a:p>
            <a:pPr eaLnBrk="1" hangingPunct="1" indent="-319087" latinLnBrk="1" lvl="0" marL="319087"/>
            <a:r>
              <a:rPr altLang="en-US" b="1" sz="2800" lang="en-US"/>
              <a:t>TOAE: </a:t>
            </a:r>
          </a:p>
          <a:p>
            <a:pPr eaLnBrk="1" hangingPunct="1" indent="-319087" latinLnBrk="1" lvl="0" marL="319087">
              <a:buFont typeface="Wingdings" pitchFamily="2" charset="2"/>
              <a:buChar char="ü"/>
            </a:pPr>
            <a:r>
              <a:rPr altLang="en-US" sz="2800" lang="en-US"/>
              <a:t>Neonatal/infant hearing screening </a:t>
            </a:r>
            <a:r>
              <a:rPr altLang="en-US" sz="2000" lang="en-US"/>
              <a:t>(27)</a:t>
            </a:r>
          </a:p>
          <a:p>
            <a:pPr eaLnBrk="1" hangingPunct="1" indent="-319087" latinLnBrk="1" lvl="0" marL="319087">
              <a:buFont typeface="Wingdings" pitchFamily="2" charset="2"/>
              <a:buChar char="ü"/>
            </a:pPr>
            <a:r>
              <a:rPr altLang="en-US" sz="2000" lang="en-US"/>
              <a:t>Cochlear pathology from retrocochlear.</a:t>
            </a:r>
          </a:p>
          <a:p>
            <a:pPr eaLnBrk="1" hangingPunct="1" indent="-319087" latinLnBrk="1" lvl="0" marL="319087">
              <a:buFont typeface="Wingdings" pitchFamily="2" charset="2"/>
              <a:buChar char="ü"/>
            </a:pPr>
            <a:endParaRPr altLang="en-US" sz="2800" lang="en-GB"/>
          </a:p>
          <a:p>
            <a:pPr eaLnBrk="1" hangingPunct="1" indent="-319087" latinLnBrk="1" lvl="0" marL="319087">
              <a:buFont typeface="Wingdings" pitchFamily="2" charset="2"/>
              <a:buChar char=""/>
            </a:pPr>
            <a:endParaRPr altLang="en-US" sz="2800" lang="en-GB"/>
          </a:p>
          <a:p>
            <a:pPr eaLnBrk="1" hangingPunct="1" indent="-319087" latinLnBrk="1" lvl="0" marL="319087">
              <a:buFont typeface="Wingdings" pitchFamily="2" charset="2"/>
              <a:buChar char=""/>
            </a:pPr>
            <a:endParaRPr altLang="en-US" sz="2800" lang="en-GB"/>
          </a:p>
          <a:p>
            <a:pPr eaLnBrk="1" hangingPunct="1" indent="-319087" latinLnBrk="1" lvl="0" marL="319087">
              <a:buFont typeface="Wingdings" pitchFamily="2" charset="2"/>
              <a:buChar char=""/>
            </a:pPr>
            <a:endParaRPr altLang="en-US" sz="2800" lang="en-GB"/>
          </a:p>
          <a:p>
            <a:pPr eaLnBrk="1" hangingPunct="1" indent="-319087" latinLnBrk="1" lvl="0" marL="319087">
              <a:buFont typeface="Wingdings" pitchFamily="2" charset="2"/>
              <a:buChar char=""/>
            </a:pPr>
            <a:r>
              <a:rPr altLang="en-US" sz="1200" lang="en-GB">
                <a:solidFill>
                  <a:srgbClr val="000000"/>
                </a:solidFill>
              </a:rPr>
              <a:t>27.dr.njoroge muhoho 2005 newborn screening for hearing loss using TEOAES</a:t>
            </a:r>
          </a:p>
        </p:txBody>
      </p:sp>
      <p:sp>
        <p:nvSpPr>
          <p:cNvPr id="1048891" name=""/>
          <p:cNvSpPr/>
          <p:nvPr>
            <p:ph sz="quarter" idx="2"/>
          </p:nvPr>
        </p:nvSpPr>
        <p:spPr>
          <a:xfrm rot="0">
            <a:off x="4270375" y="1600200"/>
            <a:ext cx="3657600" cy="4572000"/>
          </a:xfrm>
          <a:prstGeom prst="rect"/>
          <a:noFill/>
          <a:ln>
            <a:noFill/>
          </a:ln>
        </p:spPr>
        <p:txBody>
          <a:bodyPr anchor="t" bIns="45720" lIns="91440" rIns="91440" tIns="45720" vert="horz"/>
          <a:lstStyle>
            <a:lvl1pPr>
              <a:defRPr sz="2400"/>
            </a:lvl1pPr>
            <a:lvl2pPr>
              <a:defRPr sz="2000"/>
            </a:lvl2pPr>
            <a:lvl3pPr>
              <a:defRPr sz="1800"/>
            </a:lvl3pPr>
            <a:lvl4pPr>
              <a:defRPr sz="1600"/>
            </a:lvl4pPr>
            <a:lvl5pPr>
              <a:defRPr sz="1600"/>
            </a:lvl5pPr>
          </a:lstStyle>
          <a:p>
            <a:pPr eaLnBrk="1" hangingPunct="1" indent="-319087" latinLnBrk="1" lvl="0" marL="319087"/>
            <a:r>
              <a:rPr altLang="en-US" b="1" sz="2800" lang="en-US"/>
              <a:t>DPOAE</a:t>
            </a:r>
            <a:r>
              <a:rPr altLang="en-US" sz="2800" lang="en-GB"/>
              <a:t>:</a:t>
            </a:r>
          </a:p>
          <a:p>
            <a:pPr eaLnBrk="1" hangingPunct="1" indent="-319087" latinLnBrk="1" lvl="0" marL="319087">
              <a:buFont typeface="Wingdings" pitchFamily="2" charset="2"/>
              <a:buChar char="ü"/>
            </a:pPr>
            <a:r>
              <a:rPr altLang="en-US" sz="2800" lang="en-GB"/>
              <a:t>Greater frequency specificity. </a:t>
            </a:r>
          </a:p>
          <a:p>
            <a:pPr eaLnBrk="1" hangingPunct="1" indent="-319087" latinLnBrk="1" lvl="0" marL="319087">
              <a:buFont typeface="Wingdings" pitchFamily="2" charset="2"/>
              <a:buChar char="ü"/>
            </a:pPr>
            <a:r>
              <a:rPr altLang="en-US" sz="2800" lang="en-GB"/>
              <a:t>Early detection of cochlear damage i.e. ototoxic drugs</a:t>
            </a:r>
          </a:p>
        </p:txBody>
      </p:sp>
    </p:spTree>
  </p:cSld>
  <p:clrMapOvr>
    <a:masterClrMapping/>
  </p:clrMapOvr>
  <p:timing/>
</p:sld>
</file>

<file path=ppt/slides/slide64.xml><?xml version="1.0" encoding="utf-8"?>
<p:sld xmlns:a="http://schemas.openxmlformats.org/drawingml/2006/main" xmlns:r="http://schemas.openxmlformats.org/officeDocument/2006/relationships" xmlns:p="http://schemas.openxmlformats.org/presentationml/2006/main" showMasterSp="1">
  <p:cSld>
    <p:spTree>
      <p:nvGrpSpPr>
        <p:cNvPr id="188" name=""/>
        <p:cNvGrpSpPr/>
        <p:nvPr/>
      </p:nvGrpSpPr>
      <p:grpSpPr>
        <a:xfrm rot="0">
          <a:off x="0" y="0"/>
          <a:ext cx="0" cy="0"/>
          <a:chOff x="0" y="0"/>
          <a:chExt cx="0" cy="0"/>
        </a:xfrm>
      </p:grpSpPr>
      <p:sp>
        <p:nvSpPr>
          <p:cNvPr id="1048892"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PAEDIATRIC AUDIOLOGICAL TEST BATTERY</a:t>
            </a:r>
          </a:p>
        </p:txBody>
      </p:sp>
      <p:sp>
        <p:nvSpPr>
          <p:cNvPr id="1048893" name=""/>
          <p:cNvSpPr/>
          <p:nvPr>
            <p:ph type="body" sz="full" idx="1"/>
          </p:nvPr>
        </p:nvSpPr>
        <p:spPr>
          <a:xfrm rot="0">
            <a:off x="609600" y="1447800"/>
            <a:ext cx="3886200" cy="609600"/>
          </a:xfrm>
          <a:prstGeom prst="rect"/>
          <a:noFill/>
          <a:ln>
            <a:noFill/>
          </a:ln>
        </p:spPr>
        <p:txBody>
          <a:bodyPr anchor="b"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indent="0" latinLnBrk="1" lvl="0" marL="0">
              <a:buNone/>
            </a:pPr>
            <a:r>
              <a:rPr altLang="en-US" b="1" sz="2400" lang="en-GB"/>
              <a:t>SUBJECTIVE</a:t>
            </a:r>
          </a:p>
        </p:txBody>
      </p:sp>
      <p:sp>
        <p:nvSpPr>
          <p:cNvPr id="1048894" name=""/>
          <p:cNvSpPr/>
          <p:nvPr>
            <p:ph sz="half" idx="2"/>
          </p:nvPr>
        </p:nvSpPr>
        <p:spPr>
          <a:xfrm rot="0">
            <a:off x="609600" y="2133600"/>
            <a:ext cx="3886200" cy="4724400"/>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eaLnBrk="1" hangingPunct="1" latinLnBrk="1" lvl="0"/>
            <a:r>
              <a:rPr altLang="en-US" sz="2400" lang="en-GB"/>
              <a:t>BOA (behavioural observation audiometry)</a:t>
            </a:r>
          </a:p>
          <a:p>
            <a:pPr eaLnBrk="1" hangingPunct="1" latinLnBrk="1" lvl="0"/>
            <a:r>
              <a:rPr altLang="en-US" sz="2400" lang="en-GB"/>
              <a:t>Distraction test</a:t>
            </a:r>
          </a:p>
          <a:p>
            <a:pPr eaLnBrk="1" hangingPunct="1" latinLnBrk="1" lvl="0"/>
            <a:r>
              <a:rPr altLang="en-US" sz="2400" lang="en-GB"/>
              <a:t>VRA (visual reinforcement audiometry)</a:t>
            </a:r>
          </a:p>
          <a:p>
            <a:pPr eaLnBrk="1" hangingPunct="1" latinLnBrk="1" lvl="0"/>
            <a:r>
              <a:rPr altLang="en-US" sz="2400" lang="en-GB"/>
              <a:t>Conditioned Play Audiometry</a:t>
            </a:r>
          </a:p>
          <a:p>
            <a:pPr eaLnBrk="1" hangingPunct="1" latinLnBrk="1" lvl="0"/>
            <a:r>
              <a:rPr altLang="en-US" sz="2400" lang="en-GB"/>
              <a:t>Speech Tests</a:t>
            </a:r>
          </a:p>
          <a:p>
            <a:pPr eaLnBrk="1" hangingPunct="1" latinLnBrk="1" lvl="0">
              <a:buNone/>
            </a:pPr>
            <a:endParaRPr altLang="en-US" sz="2400" lang="en-GB"/>
          </a:p>
          <a:p>
            <a:pPr eaLnBrk="1" hangingPunct="1" latinLnBrk="1" lvl="0">
              <a:buNone/>
            </a:pPr>
            <a:endParaRPr altLang="en-US" sz="2400" lang="en-GB"/>
          </a:p>
        </p:txBody>
      </p:sp>
      <p:sp>
        <p:nvSpPr>
          <p:cNvPr id="1048895" name=""/>
          <p:cNvSpPr/>
          <p:nvPr>
            <p:ph type="body" sz="quarter" idx="3"/>
          </p:nvPr>
        </p:nvSpPr>
        <p:spPr>
          <a:xfrm rot="0">
            <a:off x="4800600" y="1447800"/>
            <a:ext cx="3886200" cy="685800"/>
          </a:xfrm>
          <a:prstGeom prst="rect"/>
          <a:noFill/>
          <a:ln>
            <a:noFill/>
          </a:ln>
        </p:spPr>
        <p:txBody>
          <a:bodyPr anchor="b" bIns="45720" lIns="91440" rIns="91440" tIns="45720" vert="horz"/>
          <a:lstStyle>
            <a:lvl1pPr>
              <a:defRPr sz="2400"/>
            </a:lvl1pPr>
            <a:lvl2pPr>
              <a:defRPr sz="2000"/>
            </a:lvl2pPr>
            <a:lvl3pPr>
              <a:defRPr sz="1800"/>
            </a:lvl3pPr>
            <a:lvl4pPr>
              <a:defRPr sz="1600"/>
            </a:lvl4pPr>
            <a:lvl5pPr>
              <a:defRPr sz="1600"/>
            </a:lvl5pPr>
          </a:lstStyle>
          <a:p>
            <a:pPr eaLnBrk="1" hangingPunct="1" indent="0" latinLnBrk="1" lvl="0" marL="0">
              <a:buNone/>
            </a:pPr>
            <a:r>
              <a:rPr altLang="en-US" b="1" lang="en-GB"/>
              <a:t>OBJECTIVE</a:t>
            </a:r>
          </a:p>
        </p:txBody>
      </p:sp>
      <p:sp>
        <p:nvSpPr>
          <p:cNvPr id="1048896" name=""/>
          <p:cNvSpPr/>
          <p:nvPr>
            <p:ph sz="quarter" idx="4"/>
          </p:nvPr>
        </p:nvSpPr>
        <p:spPr>
          <a:xfrm rot="0">
            <a:off x="4724400" y="2362200"/>
            <a:ext cx="3886200" cy="3581400"/>
          </a:xfrm>
          <a:prstGeom prst="rect"/>
          <a:noFill/>
          <a:ln>
            <a:noFill/>
          </a:ln>
        </p:spPr>
        <p:txBody>
          <a:bodyPr anchor="t" bIns="45720" lIns="91440" rIns="91440" tIns="45720" vert="horz"/>
          <a:lstStyle>
            <a:lvl1pPr>
              <a:defRPr sz="2400"/>
            </a:lvl1pPr>
            <a:lvl2pPr>
              <a:defRPr sz="2000"/>
            </a:lvl2pPr>
            <a:lvl3pPr>
              <a:defRPr sz="1800"/>
            </a:lvl3pPr>
            <a:lvl4pPr>
              <a:defRPr sz="1600"/>
            </a:lvl4pPr>
            <a:lvl5pPr>
              <a:defRPr sz="1600"/>
            </a:lvl5pPr>
          </a:lstStyle>
          <a:p>
            <a:pPr eaLnBrk="1" hangingPunct="1" latinLnBrk="1" lvl="0"/>
            <a:r>
              <a:rPr altLang="en-US" lang="en-GB"/>
              <a:t>Auditory Brainstem Response Audiometry</a:t>
            </a:r>
          </a:p>
          <a:p>
            <a:pPr eaLnBrk="1" hangingPunct="1" latinLnBrk="1" lvl="0"/>
            <a:r>
              <a:rPr altLang="en-US" lang="en-GB"/>
              <a:t>Otoacoustic Emmissions</a:t>
            </a:r>
          </a:p>
          <a:p>
            <a:pPr eaLnBrk="1" hangingPunct="1" latinLnBrk="1" lvl="0"/>
            <a:r>
              <a:rPr altLang="en-US" lang="en-GB"/>
              <a:t>Tympanometry &amp; Acoustic Reflexes</a:t>
            </a:r>
          </a:p>
          <a:p>
            <a:pPr eaLnBrk="1" hangingPunct="1" latinLnBrk="1" lvl="0">
              <a:buFont typeface="Wingdings" pitchFamily="2" charset="2"/>
              <a:buNone/>
            </a:pPr>
            <a:endParaRPr altLang="en-US" lang="en-GB"/>
          </a:p>
        </p:txBody>
      </p:sp>
    </p:spTree>
  </p:cSld>
  <p:clrMapOvr>
    <a:masterClrMapping/>
  </p:clrMapOvr>
  <p:timing/>
</p:sld>
</file>

<file path=ppt/slides/slide65.xml><?xml version="1.0" encoding="utf-8"?>
<p:sld xmlns:a="http://schemas.openxmlformats.org/drawingml/2006/main" xmlns:r="http://schemas.openxmlformats.org/officeDocument/2006/relationships" xmlns:p="http://schemas.openxmlformats.org/presentationml/2006/main" showMasterSp="1">
  <p:cSld>
    <p:spTree>
      <p:nvGrpSpPr>
        <p:cNvPr id="189" name=""/>
        <p:cNvGrpSpPr/>
        <p:nvPr/>
      </p:nvGrpSpPr>
      <p:grpSpPr>
        <a:xfrm rot="0">
          <a:off x="0" y="0"/>
          <a:ext cx="0" cy="0"/>
          <a:chOff x="0" y="0"/>
          <a:chExt cx="0" cy="0"/>
        </a:xfrm>
      </p:grpSpPr>
      <p:sp>
        <p:nvSpPr>
          <p:cNvPr id="104889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PAEDIATRIC HEARING ASSESSMENT</a:t>
            </a:r>
          </a:p>
        </p:txBody>
      </p:sp>
      <p:sp>
        <p:nvSpPr>
          <p:cNvPr id="1048898" name=""/>
          <p:cNvSpPr/>
          <p:nvPr>
            <p:ph sz="half" idx="1"/>
          </p:nvPr>
        </p:nvSpPr>
        <p:spPr>
          <a:xfrm rot="0">
            <a:off x="609600" y="1589087"/>
            <a:ext cx="3886200" cy="4572000"/>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eaLnBrk="1" hangingPunct="1" latinLnBrk="1" lvl="0"/>
            <a:r>
              <a:rPr altLang="en-US" lang="en-US">
                <a:solidFill>
                  <a:srgbClr val="0070C0"/>
                </a:solidFill>
              </a:rPr>
              <a:t>Behavioral Observation Audiometry </a:t>
            </a:r>
            <a:r>
              <a:rPr altLang="en-US" lang="en-GB"/>
              <a:t>(BOA):</a:t>
            </a:r>
          </a:p>
          <a:p>
            <a:pPr eaLnBrk="1" hangingPunct="1" latinLnBrk="1" lvl="0"/>
            <a:endParaRPr altLang="en-US" lang="en-GB"/>
          </a:p>
          <a:p>
            <a:pPr eaLnBrk="1" hangingPunct="1" latinLnBrk="1" lvl="0">
              <a:buFont typeface="Wingdings" pitchFamily="2" charset="2"/>
              <a:buChar char="ü"/>
            </a:pPr>
            <a:r>
              <a:rPr altLang="en-US" lang="en-GB"/>
              <a:t>0 to 5 months. </a:t>
            </a:r>
          </a:p>
          <a:p>
            <a:pPr eaLnBrk="1" hangingPunct="1" latinLnBrk="1" lvl="0">
              <a:buFont typeface="Wingdings" pitchFamily="2" charset="2"/>
              <a:buChar char="ü"/>
            </a:pPr>
            <a:endParaRPr altLang="en-US" lang="en-GB"/>
          </a:p>
          <a:p>
            <a:pPr eaLnBrk="1" hangingPunct="1" latinLnBrk="1" lvl="0">
              <a:buFont typeface="Wingdings" pitchFamily="2" charset="2"/>
              <a:buChar char="ü"/>
            </a:pPr>
            <a:r>
              <a:rPr altLang="en-US" lang="en-GB"/>
              <a:t>Quieting, eye widening, startle, etc.</a:t>
            </a:r>
          </a:p>
        </p:txBody>
      </p:sp>
      <p:sp>
        <p:nvSpPr>
          <p:cNvPr id="1048899" name=""/>
          <p:cNvSpPr/>
          <p:nvPr>
            <p:ph sz="half" idx="2"/>
          </p:nvPr>
        </p:nvSpPr>
        <p:spPr>
          <a:xfrm rot="0">
            <a:off x="4495800" y="1589087"/>
            <a:ext cx="4235450" cy="4572000"/>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eaLnBrk="1" hangingPunct="1" latinLnBrk="1" lvl="0"/>
            <a:r>
              <a:rPr altLang="en-US" lang="en-US">
                <a:solidFill>
                  <a:srgbClr val="0070C0"/>
                </a:solidFill>
              </a:rPr>
              <a:t>Visual Reinforcement Audiometry (VRA):</a:t>
            </a:r>
          </a:p>
          <a:p>
            <a:pPr eaLnBrk="1" hangingPunct="1" latinLnBrk="1" lvl="0"/>
            <a:endParaRPr altLang="en-US" lang="en-US">
              <a:solidFill>
                <a:srgbClr val="0070C0"/>
              </a:solidFill>
            </a:endParaRPr>
          </a:p>
          <a:p>
            <a:pPr eaLnBrk="1" hangingPunct="1" latinLnBrk="1" lvl="0">
              <a:buFont typeface="Wingdings" pitchFamily="2" charset="2"/>
              <a:buChar char="ü"/>
            </a:pPr>
            <a:r>
              <a:rPr altLang="en-US" lang="en-GB"/>
              <a:t>6 months to 2-2.5 yrs</a:t>
            </a:r>
          </a:p>
          <a:p>
            <a:pPr eaLnBrk="1" hangingPunct="1" latinLnBrk="1" lvl="0">
              <a:buFont typeface="Wingdings" pitchFamily="2" charset="2"/>
              <a:buChar char="ü"/>
            </a:pPr>
            <a:endParaRPr altLang="en-US" lang="en-GB"/>
          </a:p>
          <a:p>
            <a:pPr eaLnBrk="1" hangingPunct="1" latinLnBrk="1" lvl="0">
              <a:buFont typeface="Wingdings" pitchFamily="2" charset="2"/>
              <a:buChar char="ü"/>
            </a:pPr>
            <a:r>
              <a:rPr altLang="en-US" lang="en-GB"/>
              <a:t>Turns to sound stimulus</a:t>
            </a:r>
          </a:p>
          <a:p>
            <a:pPr eaLnBrk="1" hangingPunct="1" latinLnBrk="1" lvl="0">
              <a:buFont typeface="Wingdings" pitchFamily="2" charset="2"/>
              <a:buChar char="ü"/>
            </a:pPr>
            <a:endParaRPr altLang="en-US" lang="en-GB"/>
          </a:p>
          <a:p>
            <a:pPr eaLnBrk="1" hangingPunct="1" latinLnBrk="1" lvl="0">
              <a:buFont typeface="Wingdings" pitchFamily="2" charset="2"/>
              <a:buChar char="ü"/>
            </a:pPr>
            <a:r>
              <a:rPr altLang="en-US" lang="en-GB"/>
              <a:t>A puppet lights-up to reward (reinforce) the child's listening behavior. </a:t>
            </a:r>
          </a:p>
          <a:p>
            <a:pPr eaLnBrk="1" hangingPunct="1" latinLnBrk="1" lvl="0"/>
            <a:endParaRPr altLang="en-US" lang="en-GB"/>
          </a:p>
        </p:txBody>
      </p:sp>
    </p:spTree>
  </p:cSld>
  <p:clrMapOvr>
    <a:masterClrMapping/>
  </p:clrMapOvr>
  <p:timing/>
</p:sld>
</file>

<file path=ppt/slides/slide66.xml><?xml version="1.0" encoding="utf-8"?>
<p:sld xmlns:a="http://schemas.openxmlformats.org/drawingml/2006/main" xmlns:r="http://schemas.openxmlformats.org/officeDocument/2006/relationships" xmlns:p="http://schemas.openxmlformats.org/presentationml/2006/main" showMasterSp="1">
  <p:cSld>
    <p:spTree>
      <p:nvGrpSpPr>
        <p:cNvPr id="190" name=""/>
        <p:cNvGrpSpPr/>
        <p:nvPr/>
      </p:nvGrpSpPr>
      <p:grpSpPr>
        <a:xfrm rot="0">
          <a:off x="0" y="0"/>
          <a:ext cx="0" cy="0"/>
          <a:chOff x="0" y="0"/>
          <a:chExt cx="0" cy="0"/>
        </a:xfrm>
      </p:grpSpPr>
      <p:sp>
        <p:nvSpPr>
          <p:cNvPr id="104890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sz="4000" lang="en-US" u="sng"/>
              <a:t>INFANT DISTRACTION TEST</a:t>
            </a:r>
          </a:p>
        </p:txBody>
      </p:sp>
      <p:sp>
        <p:nvSpPr>
          <p:cNvPr id="1048901" name=""/>
          <p:cNvSpPr/>
          <p:nvPr>
            <p:ph sz="half" idx="1"/>
          </p:nvPr>
        </p:nvSpPr>
        <p:spPr>
          <a:xfrm rot="0">
            <a:off x="457200" y="1600200"/>
            <a:ext cx="3657600" cy="4525962"/>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eaLnBrk="1" hangingPunct="1" latinLnBrk="1" lvl="0"/>
            <a:r>
              <a:rPr altLang="en-US" lang="en-US"/>
              <a:t>Age 7 – 18 months.</a:t>
            </a:r>
          </a:p>
          <a:p>
            <a:pPr eaLnBrk="1" hangingPunct="1" latinLnBrk="1" lvl="0"/>
            <a:endParaRPr altLang="en-US" lang="en-US"/>
          </a:p>
          <a:p>
            <a:pPr eaLnBrk="1" hangingPunct="1" latinLnBrk="1" lvl="0"/>
            <a:r>
              <a:rPr altLang="en-US" lang="en-US"/>
              <a:t>Child able to sit and turn to localize source of sound. </a:t>
            </a:r>
          </a:p>
          <a:p>
            <a:pPr eaLnBrk="1" hangingPunct="1" latinLnBrk="1" lvl="0">
              <a:buNone/>
            </a:pPr>
            <a:endParaRPr altLang="en-US" lang="en-US"/>
          </a:p>
        </p:txBody>
      </p:sp>
      <p:sp>
        <p:nvSpPr>
          <p:cNvPr id="1048902" name=""/>
          <p:cNvSpPr/>
          <p:nvPr>
            <p:ph sz="half" idx="2"/>
          </p:nvPr>
        </p:nvSpPr>
        <p:spPr>
          <a:xfrm rot="0">
            <a:off x="4845050" y="1589087"/>
            <a:ext cx="3886200" cy="4572000"/>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eaLnBrk="1" hangingPunct="1" latinLnBrk="1" lvl="0"/>
            <a:endParaRPr altLang="en-US" lang="en-US"/>
          </a:p>
        </p:txBody>
      </p:sp>
      <p:pic>
        <p:nvPicPr>
          <p:cNvPr id="2097172" name="" descr="IMG_0007.JPG"/>
          <p:cNvPicPr>
            <a:picLocks/>
          </p:cNvPicPr>
          <p:nvPr/>
        </p:nvPicPr>
        <p:blipFill>
          <a:blip xmlns:r="http://schemas.openxmlformats.org/officeDocument/2006/relationships" r:embed="rId1"/>
          <a:srcRect l="0" t="0" r="0" b="0"/>
          <a:stretch>
            <a:fillRect/>
          </a:stretch>
        </p:blipFill>
        <p:spPr>
          <a:xfrm rot="0">
            <a:off x="4191000" y="1447800"/>
            <a:ext cx="4724400" cy="4724400"/>
          </a:xfrm>
          <a:prstGeom prst="rect"/>
          <a:noFill/>
          <a:ln>
            <a:noFill/>
          </a:ln>
        </p:spPr>
      </p:pic>
    </p:spTree>
  </p:cSld>
  <p:clrMapOvr>
    <a:masterClrMapping/>
  </p:clrMapOvr>
  <p:timing/>
</p:sld>
</file>

<file path=ppt/slides/slide67.xml><?xml version="1.0" encoding="utf-8"?>
<p:sld xmlns:a="http://schemas.openxmlformats.org/drawingml/2006/main" xmlns:r="http://schemas.openxmlformats.org/officeDocument/2006/relationships" xmlns:p="http://schemas.openxmlformats.org/presentationml/2006/main" showMasterSp="1">
  <p:cSld>
    <p:spTree>
      <p:nvGrpSpPr>
        <p:cNvPr id="191" name=""/>
        <p:cNvGrpSpPr/>
        <p:nvPr/>
      </p:nvGrpSpPr>
      <p:grpSpPr>
        <a:xfrm rot="0">
          <a:off x="0" y="0"/>
          <a:ext cx="0" cy="0"/>
          <a:chOff x="0" y="0"/>
          <a:chExt cx="0" cy="0"/>
        </a:xfrm>
      </p:grpSpPr>
      <p:sp>
        <p:nvSpPr>
          <p:cNvPr id="1048903"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PAEDIATRIC HEARING ASSESSMENT</a:t>
            </a:r>
          </a:p>
        </p:txBody>
      </p:sp>
      <p:sp>
        <p:nvSpPr>
          <p:cNvPr id="1048904" name=""/>
          <p:cNvSpPr/>
          <p:nvPr>
            <p:ph sz="half" idx="1"/>
          </p:nvPr>
        </p:nvSpPr>
        <p:spPr>
          <a:xfrm rot="0">
            <a:off x="457200" y="1600200"/>
            <a:ext cx="4038600" cy="4525962"/>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eaLnBrk="1" hangingPunct="1" latinLnBrk="1" lvl="0"/>
            <a:r>
              <a:rPr altLang="en-US" lang="en-US"/>
              <a:t>Conditioned Orientation Reflex (COR) Audiometry: </a:t>
            </a:r>
          </a:p>
          <a:p>
            <a:pPr eaLnBrk="1" hangingPunct="1" latinLnBrk="1" lvl="0"/>
            <a:endParaRPr altLang="en-US" lang="en-US"/>
          </a:p>
          <a:p>
            <a:pPr eaLnBrk="1" hangingPunct="1" latinLnBrk="1" lvl="0">
              <a:buFont typeface="Wingdings" pitchFamily="2" charset="2"/>
              <a:buChar char="ü"/>
            </a:pPr>
            <a:r>
              <a:rPr altLang="en-US" lang="en-US"/>
              <a:t>Same as VRA</a:t>
            </a:r>
          </a:p>
          <a:p>
            <a:pPr eaLnBrk="1" hangingPunct="1" latinLnBrk="1" lvl="0">
              <a:buFont typeface="Wingdings" pitchFamily="2" charset="2"/>
              <a:buChar char="ü"/>
            </a:pPr>
            <a:endParaRPr altLang="en-US" lang="en-US"/>
          </a:p>
          <a:p>
            <a:pPr eaLnBrk="1" hangingPunct="1" latinLnBrk="1" lvl="0">
              <a:buFont typeface="Wingdings" pitchFamily="2" charset="2"/>
              <a:buChar char="ü"/>
            </a:pPr>
            <a:r>
              <a:rPr altLang="en-US" lang="en-US"/>
              <a:t>&gt; one sound source and puppet reinforcer used. </a:t>
            </a:r>
          </a:p>
        </p:txBody>
      </p:sp>
      <p:sp>
        <p:nvSpPr>
          <p:cNvPr id="1048905" name=""/>
          <p:cNvSpPr/>
          <p:nvPr>
            <p:ph sz="half" idx="2"/>
          </p:nvPr>
        </p:nvSpPr>
        <p:spPr>
          <a:xfrm rot="0">
            <a:off x="4648200" y="1600200"/>
            <a:ext cx="4038600" cy="4525962"/>
          </a:xfrm>
          <a:prstGeom prst="rect"/>
          <a:noFill/>
          <a:ln>
            <a:noFill/>
          </a:ln>
        </p:spPr>
        <p:txBody>
          <a:bodyPr anchor="t" bIns="45720" lIns="91440" rIns="91440" tIns="45720" vert="horz"/>
          <a:lstStyle>
            <a:lvl1pPr indent="-342900" marL="342900">
              <a:lnSpc>
                <a:spcPct val="100000"/>
              </a:lnSpc>
              <a:spcBef>
                <a:spcPct val="20000"/>
              </a:spcBef>
              <a:spcAft>
                <a:spcPct val="0"/>
              </a:spcAft>
              <a:buFont typeface="Arial" pitchFamily="34" charset="0"/>
              <a:buChar char="•"/>
              <a:defRPr sz="2800">
                <a:solidFill>
                  <a:schemeClr val="dk1"/>
                </a:solidFill>
              </a:defRPr>
            </a:lvl1pPr>
            <a:lvl2pPr indent="-285750" marL="742950">
              <a:lnSpc>
                <a:spcPct val="100000"/>
              </a:lnSpc>
              <a:spcBef>
                <a:spcPct val="20000"/>
              </a:spcBef>
              <a:spcAft>
                <a:spcPct val="0"/>
              </a:spcAft>
              <a:buFont typeface="Arial" pitchFamily="34" charset="0"/>
              <a:buChar char="–"/>
              <a:defRPr sz="2400">
                <a:solidFill>
                  <a:schemeClr val="dk1"/>
                </a:solidFill>
              </a:defRPr>
            </a:lvl2pPr>
            <a:lvl3pPr indent="-228600" marL="1143000">
              <a:lnSpc>
                <a:spcPct val="100000"/>
              </a:lnSpc>
              <a:spcBef>
                <a:spcPct val="20000"/>
              </a:spcBef>
              <a:spcAft>
                <a:spcPct val="0"/>
              </a:spcAft>
              <a:buFont typeface="Arial" pitchFamily="34" charset="0"/>
              <a:buChar char="•"/>
              <a:defRPr sz="2000">
                <a:solidFill>
                  <a:schemeClr val="dk1"/>
                </a:solidFill>
              </a:defRPr>
            </a:lvl3pPr>
            <a:lvl4pPr indent="-228600" marL="1600200">
              <a:lnSpc>
                <a:spcPct val="100000"/>
              </a:lnSpc>
              <a:spcBef>
                <a:spcPct val="20000"/>
              </a:spcBef>
              <a:spcAft>
                <a:spcPct val="0"/>
              </a:spcAft>
              <a:buFont typeface="Arial" pitchFamily="34" charset="0"/>
              <a:buChar char="–"/>
              <a:defRPr sz="1800">
                <a:solidFill>
                  <a:schemeClr val="dk1"/>
                </a:solidFill>
              </a:defRPr>
            </a:lvl4pPr>
            <a:lvl5pPr indent="-228600" marL="2057400">
              <a:lnSpc>
                <a:spcPct val="100000"/>
              </a:lnSpc>
              <a:spcBef>
                <a:spcPct val="20000"/>
              </a:spcBef>
              <a:spcAft>
                <a:spcPct val="0"/>
              </a:spcAft>
              <a:buFont typeface="Arial" pitchFamily="34" charset="0"/>
              <a:buChar char="»"/>
              <a:defRPr sz="1800">
                <a:solidFill>
                  <a:schemeClr val="dk1"/>
                </a:solidFill>
              </a:defRPr>
            </a:lvl5pPr>
          </a:lstStyle>
          <a:p>
            <a:pPr eaLnBrk="1" hangingPunct="1" latinLnBrk="1" lvl="0"/>
            <a:r>
              <a:rPr altLang="en-US" lang="en-US"/>
              <a:t>Conditioned Play Audiometry (CPA):</a:t>
            </a:r>
          </a:p>
          <a:p>
            <a:pPr eaLnBrk="1" hangingPunct="1" latinLnBrk="1" lvl="0">
              <a:buFont typeface="Wingdings" pitchFamily="2" charset="2"/>
              <a:buChar char="ü"/>
            </a:pPr>
            <a:r>
              <a:rPr altLang="en-US" lang="en-US"/>
              <a:t>Age 2 years.</a:t>
            </a:r>
          </a:p>
          <a:p>
            <a:pPr eaLnBrk="1" hangingPunct="1" latinLnBrk="1" lvl="0">
              <a:buFont typeface="Wingdings" pitchFamily="2" charset="2"/>
              <a:buChar char="ü"/>
            </a:pPr>
            <a:r>
              <a:rPr altLang="en-US" lang="en-US"/>
              <a:t>Consistent between age 2 to 3 years: </a:t>
            </a:r>
          </a:p>
          <a:p>
            <a:pPr eaLnBrk="1" hangingPunct="1" latinLnBrk="1" lvl="0">
              <a:buFont typeface="Wingdings" pitchFamily="2" charset="2"/>
              <a:buChar char="ü"/>
            </a:pPr>
            <a:r>
              <a:rPr altLang="en-US" lang="en-US"/>
              <a:t>Uses toys to maintain the child's attention </a:t>
            </a:r>
          </a:p>
          <a:p>
            <a:pPr eaLnBrk="1" hangingPunct="1" latinLnBrk="1" lvl="0">
              <a:buFont typeface="Wingdings" pitchFamily="2" charset="2"/>
              <a:buChar char="ü"/>
            </a:pPr>
            <a:r>
              <a:rPr altLang="en-US" lang="en-US"/>
              <a:t>Sound = drop toy in bucket </a:t>
            </a:r>
          </a:p>
          <a:p>
            <a:pPr eaLnBrk="1" hangingPunct="1" latinLnBrk="1" lvl="0"/>
            <a:endParaRPr altLang="en-US" lang="en-GB"/>
          </a:p>
        </p:txBody>
      </p:sp>
    </p:spTree>
  </p:cSld>
  <p:clrMapOvr>
    <a:masterClrMapping/>
  </p:clrMapOvr>
  <p:timing/>
</p:sld>
</file>

<file path=ppt/slides/slide68.xml><?xml version="1.0" encoding="utf-8"?>
<p:sld xmlns:a="http://schemas.openxmlformats.org/drawingml/2006/main" xmlns:r="http://schemas.openxmlformats.org/officeDocument/2006/relationships" xmlns:p="http://schemas.openxmlformats.org/presentationml/2006/main" showMasterSp="1">
  <p:cSld>
    <p:spTree>
      <p:nvGrpSpPr>
        <p:cNvPr id="192" name=""/>
        <p:cNvGrpSpPr/>
        <p:nvPr/>
      </p:nvGrpSpPr>
      <p:grpSpPr>
        <a:xfrm rot="0">
          <a:off x="0" y="0"/>
          <a:ext cx="0" cy="0"/>
          <a:chOff x="0" y="0"/>
          <a:chExt cx="0" cy="0"/>
        </a:xfrm>
      </p:grpSpPr>
      <p:sp>
        <p:nvSpPr>
          <p:cNvPr id="104890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endParaRPr altLang="en-US" lang="en-GB"/>
          </a:p>
        </p:txBody>
      </p:sp>
      <p:sp>
        <p:nvSpPr>
          <p:cNvPr id="1048907"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lvl="0">
              <a:buNone/>
            </a:pPr>
            <a:r>
              <a:rPr altLang="en-US" b="1" lang="en-GB"/>
              <a:t>CONTROVERSIES</a:t>
            </a:r>
          </a:p>
          <a:p>
            <a:pPr lvl="0"/>
            <a:r>
              <a:rPr altLang="en-US" lang="en-GB"/>
              <a:t>Audiological assessment in children with auditory processing disorders.</a:t>
            </a:r>
          </a:p>
          <a:p>
            <a:pPr lvl="0">
              <a:buNone/>
            </a:pPr>
            <a:r>
              <a:rPr altLang="en-US" b="1" lang="en-GB"/>
              <a:t>FUTURE</a:t>
            </a:r>
          </a:p>
          <a:p>
            <a:pPr lvl="0"/>
            <a:r>
              <a:rPr altLang="en-US" lang="en-GB"/>
              <a:t>ABR response to complex sounds </a:t>
            </a:r>
          </a:p>
          <a:p>
            <a:pPr lvl="0">
              <a:buNone/>
            </a:pPr>
            <a:endParaRPr altLang="en-US" lang="en-GB"/>
          </a:p>
          <a:p>
            <a:pPr lvl="0">
              <a:buNone/>
            </a:pPr>
            <a:endParaRPr altLang="en-US" lang="en-GB"/>
          </a:p>
          <a:p>
            <a:pPr lvl="0">
              <a:buNone/>
            </a:pPr>
            <a:endParaRPr altLang="en-US" lang="en-GB"/>
          </a:p>
          <a:p>
            <a:pPr lvl="0"/>
            <a:endParaRPr altLang="en-US" lang="en-GB"/>
          </a:p>
          <a:p>
            <a:pPr lvl="0">
              <a:buNone/>
            </a:pPr>
            <a:endParaRPr altLang="en-US" lang="en-GB"/>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1">
  <p:cSld>
    <p:spTree>
      <p:nvGrpSpPr>
        <p:cNvPr id="193" name=""/>
        <p:cNvGrpSpPr/>
        <p:nvPr/>
      </p:nvGrpSpPr>
      <p:grpSpPr>
        <a:xfrm rot="0">
          <a:off x="0" y="0"/>
          <a:ext cx="0" cy="0"/>
          <a:chOff x="0" y="0"/>
          <a:chExt cx="0" cy="0"/>
        </a:xfrm>
      </p:grpSpPr>
      <p:sp>
        <p:nvSpPr>
          <p:cNvPr id="104890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r>
              <a:rPr altLang="en-US" lang="en-GB"/>
              <a:t>references</a:t>
            </a:r>
          </a:p>
        </p:txBody>
      </p:sp>
      <p:sp>
        <p:nvSpPr>
          <p:cNvPr id="1048909"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lvl="0"/>
            <a:r>
              <a:rPr altLang="en-US" sz="1200" lang="en-US"/>
              <a:t>1.Feldmann, H.  A history of audiology: a comprehensive report and bibliography from the earliest beginnings to the present.  Translations of the Beltone Institute for Hearing Research.  No. 22, January, 1970.</a:t>
            </a:r>
          </a:p>
          <a:p>
            <a:pPr lvl="0"/>
            <a:r>
              <a:rPr altLang="en-US" sz="1200" lang="en-GB"/>
              <a:t>2.Fowler EE (1936). A method for the early detection of otosclerosis. Arch Otolaryngol 24:731-741.</a:t>
            </a:r>
          </a:p>
          <a:p>
            <a:pPr lvl="0"/>
            <a:r>
              <a:rPr altLang="en-US" sz="1200" lang="en-GB"/>
              <a:t>3.Fowler EP, Wegel RL. (1922b). Presentation of a new instrument for determining the amount and character of auditory sensation. pans Am Otol Soc 16:105-123.</a:t>
            </a:r>
          </a:p>
          <a:p>
            <a:pPr lvl="0"/>
            <a:r>
              <a:rPr altLang="en-US" sz="1200" lang="en-GB"/>
              <a:t>4.Fowler EP, Wegel RL. (1922a). Audiometric methods and the applications. pans 28th Annu Meet Am Laryngol Rhinol Otol Soc 98-132.</a:t>
            </a:r>
          </a:p>
          <a:p>
            <a:pPr lvl="0"/>
            <a:r>
              <a:rPr altLang="en-US" sz="1200" lang="en-GB"/>
              <a:t>5.Tbrkildsen K, Nielsen S. (1960). An electroacoustic impedance measuring bridge for clinical use. Arch Otolaryngol 72:339-346.</a:t>
            </a:r>
          </a:p>
          <a:p>
            <a:pPr lvl="0"/>
            <a:r>
              <a:rPr altLang="en-US" sz="1200" lang="en-GB"/>
              <a:t>6. lbrkildsen K, Thomsen KA. (1959). The influence of pressure variations on the impedance of the human eardrum. J Laryngol 73:409-418</a:t>
            </a:r>
          </a:p>
          <a:p>
            <a:pPr lvl="0"/>
            <a:r>
              <a:rPr altLang="en-US" sz="1200" lang="en-GB"/>
              <a:t>7.Jerger J. (1970). Clinical experience with impedance audiometry. Arch Otolaryngol 92:311-324</a:t>
            </a:r>
          </a:p>
          <a:p>
            <a:pPr lvl="0"/>
            <a:r>
              <a:rPr altLang="en-US" sz="1200" lang="en-GB"/>
              <a:t>8Joint Committee on Infant Hearing. (2007). Year 2007 position statement: Principles and guidelines for early hearing detection and intervention programs. </a:t>
            </a:r>
            <a:r>
              <a:rPr altLang="en-US" sz="1200" i="1" lang="en-GB"/>
              <a:t>Pediatrics, 120</a:t>
            </a:r>
            <a:r>
              <a:rPr altLang="en-US" sz="1200" lang="en-GB"/>
              <a:t>(4), 898–921.</a:t>
            </a:r>
          </a:p>
          <a:p>
            <a:pPr lvl="0"/>
            <a:r>
              <a:rPr altLang="en-US" sz="1200" lang="en-GB"/>
              <a:t>9Harlor, Jr., A. D. B., &amp; Bower, C. (2009). Hearing assessment in infants and children: Recommendations beyond neonatal screening. </a:t>
            </a:r>
            <a:r>
              <a:rPr altLang="en-US" sz="1200" i="1" lang="en-GB"/>
              <a:t>Pediatrics, 124</a:t>
            </a:r>
            <a:r>
              <a:rPr altLang="en-US" sz="1200" lang="en-US"/>
              <a:t>(4), 1252–1263 </a:t>
            </a:r>
          </a:p>
          <a:p>
            <a:pPr lvl="0"/>
            <a:r>
              <a:rPr altLang="en-US" sz="1200" lang="en-US"/>
              <a:t>10.Allen GW, Fernandez C. The mechanism of bone conduction. </a:t>
            </a:r>
            <a:r>
              <a:rPr altLang="en-US" sz="1200" i="1" lang="en-US"/>
              <a:t>Ann Otol Rhinol Laryngol</a:t>
            </a:r>
            <a:r>
              <a:rPr altLang="en-US" sz="1200" lang="en-GB"/>
              <a:t>. 1960;69:5-28.</a:t>
            </a:r>
          </a:p>
          <a:p>
            <a:pPr lvl="0"/>
            <a:r>
              <a:rPr altLang="en-US" sz="1200" lang="en-GB"/>
              <a:t>11.O Butskiy - ‎2016- Rinne test: does the tuning fork position affect the sound amplitude at the ear?</a:t>
            </a:r>
            <a:r>
              <a:rPr altLang="en-US" sz="1200" i="1" lang="en-GB"/>
              <a:t> Journal of Otolaryngology - Head &amp; Neck Surgery</a:t>
            </a:r>
            <a:r>
              <a:rPr altLang="en-US" sz="1200" lang="en-GB"/>
              <a:t>2016</a:t>
            </a:r>
            <a:r>
              <a:rPr altLang="en-US" b="1" sz="1200" lang="en-GB"/>
              <a:t>45</a:t>
            </a:r>
            <a:r>
              <a:rPr altLang="en-US" sz="1200" lang="en-GB">
                <a:hlinkClick r:id="rId1"/>
              </a:rPr>
              <a:t>:21</a:t>
            </a:r>
          </a:p>
          <a:p>
            <a:pPr lvl="0"/>
            <a:r>
              <a:rPr altLang="en-US" sz="1200" lang="en-GB">
                <a:hlinkClick r:id="rId1"/>
              </a:rPr>
              <a:t>12 British Society of Audiology. Recommended procedure for Rinne and Weber tuning-fork tests. British Society of Audiology. Br J Audiol. 1987;21:229–230. http://www.tandfonline.com/doi/abs/10.3109/03005368709076410</a:t>
            </a:r>
          </a:p>
          <a:p>
            <a:pPr lvl="0"/>
            <a:r>
              <a:rPr altLang="en-US" sz="1200" lang="en-GB"/>
              <a:t>13.</a:t>
            </a:r>
            <a:r>
              <a:rPr altLang="en-US" sz="1200" lang="en-US"/>
              <a:t> Khanna S, Tonndorf J, Queller J. Mechanical parameters of hearing by bone conduction. </a:t>
            </a:r>
            <a:r>
              <a:rPr altLang="en-US" sz="1200" i="1" lang="en-US"/>
              <a:t>J Acoust Soc Am</a:t>
            </a:r>
            <a:r>
              <a:rPr altLang="en-US" sz="1200" lang="en-GB"/>
              <a:t>. 1976;60:139-154</a:t>
            </a:r>
          </a:p>
          <a:p>
            <a:pPr lvl="0"/>
            <a:r>
              <a:rPr altLang="en-US" sz="1200" lang="en-GB"/>
              <a:t>14. 14.Harrell RW. Pure tone evaluation. In: Katz J, ed. Handbook of Clinical Audiology. 5th ed. Philadelphia, Pa.: Lippincott Williams &amp; Wilkins; 2002:71–87</a:t>
            </a:r>
          </a:p>
          <a:p>
            <a:pPr lvl="0"/>
            <a:endParaRPr altLang="en-US" sz="1200" lang="en-GB"/>
          </a:p>
          <a:p>
            <a:pPr lvl="0"/>
            <a:endParaRPr altLang="en-US" sz="1200" lang="en-GB"/>
          </a:p>
          <a:p>
            <a:pPr lvl="0"/>
            <a:endParaRPr altLang="en-US" sz="1200" lang="en-GB"/>
          </a:p>
          <a:p>
            <a:pPr lvl="0"/>
            <a:endParaRPr altLang="en-US" sz="1200"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1">
  <p:cSld>
    <p:spTree>
      <p:nvGrpSpPr>
        <p:cNvPr id="104" name=""/>
        <p:cNvGrpSpPr/>
        <p:nvPr/>
      </p:nvGrpSpPr>
      <p:grpSpPr>
        <a:xfrm rot="0">
          <a:off x="0" y="0"/>
          <a:ext cx="0" cy="0"/>
          <a:chOff x="0" y="0"/>
          <a:chExt cx="0" cy="0"/>
        </a:xfrm>
      </p:grpSpPr>
      <p:sp>
        <p:nvSpPr>
          <p:cNvPr id="1048596"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endParaRPr altLang="en-US" lang="en-GB"/>
          </a:p>
        </p:txBody>
      </p:sp>
      <p:pic>
        <p:nvPicPr>
          <p:cNvPr id="2097153" name="" descr="image012 basilar membrane.jpg"/>
          <p:cNvPicPr>
            <a:picLocks/>
          </p:cNvPicPr>
          <p:nvPr>
            <p:ph sz="full" idx="1"/>
          </p:nvPr>
        </p:nvPicPr>
        <p:blipFill>
          <a:blip xmlns:r="http://schemas.openxmlformats.org/officeDocument/2006/relationships" r:embed="rId1"/>
          <a:srcRect l="0" t="0" r="0" b="0"/>
          <a:stretch>
            <a:fillRect/>
          </a:stretch>
        </p:blipFill>
        <p:spPr>
          <a:xfrm rot="0">
            <a:off x="838200" y="1905000"/>
            <a:ext cx="7162800" cy="3886200"/>
          </a:xfrm>
          <a:prstGeom prst="rect"/>
          <a:noFill/>
          <a:ln>
            <a:noFill/>
          </a:ln>
        </p:spPr>
      </p:pic>
    </p:spTree>
  </p:cSld>
  <p:clrMapOvr>
    <a:masterClrMapping/>
  </p:clrMapOvr>
  <p:timing/>
</p:sld>
</file>

<file path=ppt/slides/slide70.xml><?xml version="1.0" encoding="utf-8"?>
<p:sld xmlns:a="http://schemas.openxmlformats.org/drawingml/2006/main" xmlns:r="http://schemas.openxmlformats.org/officeDocument/2006/relationships" xmlns:p="http://schemas.openxmlformats.org/presentationml/2006/main" showMasterSp="1">
  <p:cSld>
    <p:spTree>
      <p:nvGrpSpPr>
        <p:cNvPr id="194" name=""/>
        <p:cNvGrpSpPr/>
        <p:nvPr/>
      </p:nvGrpSpPr>
      <p:grpSpPr>
        <a:xfrm rot="0">
          <a:off x="0" y="0"/>
          <a:ext cx="0" cy="0"/>
          <a:chOff x="0" y="0"/>
          <a:chExt cx="0" cy="0"/>
        </a:xfrm>
      </p:grpSpPr>
      <p:sp>
        <p:nvSpPr>
          <p:cNvPr id="1048910"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endParaRPr altLang="en-US" lang="en-GB"/>
          </a:p>
        </p:txBody>
      </p:sp>
      <p:sp>
        <p:nvSpPr>
          <p:cNvPr id="1048911"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lvl="0"/>
            <a:r>
              <a:rPr altLang="en-US" sz="1200" lang="en-GB"/>
              <a:t>15. Katz J, Lezynski J. Clinical masking. In: Katz J, ed. </a:t>
            </a:r>
            <a:r>
              <a:rPr altLang="en-US" sz="1200" i="1" lang="en-GB"/>
              <a:t>Handbook of Clinical Audiology</a:t>
            </a:r>
            <a:r>
              <a:rPr altLang="en-US" sz="1200" lang="en-GB"/>
              <a:t>. 5th ed. Philadelphia, Pa.: Lippincott Williams &amp; Wilkins; 2002:124–141</a:t>
            </a:r>
          </a:p>
          <a:p>
            <a:pPr lvl="0"/>
            <a:r>
              <a:rPr altLang="en-US" sz="1200" lang="en-GB"/>
              <a:t>16.Naunton R. (1960). A masking dilemma in bilateral conductive deafness. Arch Otolaryngol 72:753-757</a:t>
            </a:r>
          </a:p>
          <a:p>
            <a:pPr lvl="0"/>
            <a:r>
              <a:rPr altLang="en-US" sz="1200" lang="en-GB"/>
              <a:t>17.Hudgins, C., Hawkins, J., Karlin, J., &amp; Stevens, S. (1947). The development of recorded auditory tests for measuring hearing loss for speech. </a:t>
            </a:r>
            <a:r>
              <a:rPr altLang="en-US" sz="1200" i="1" lang="en-GB"/>
              <a:t>Laryngoscope, 57</a:t>
            </a:r>
            <a:r>
              <a:rPr altLang="en-US" sz="1200" lang="en-GB"/>
              <a:t>, 57–89.</a:t>
            </a:r>
          </a:p>
          <a:p>
            <a:pPr lvl="0"/>
            <a:r>
              <a:rPr altLang="en-US" sz="1200" lang="en-GB"/>
              <a:t>18.Hirsh, L., Davis, H., Silverman, S., Reynolds, E., Eldert, E., &amp; Benson, R. (1952). Development of materials for speech audiometry. </a:t>
            </a:r>
            <a:r>
              <a:rPr altLang="en-US" sz="1200" i="1" lang="en-GB"/>
              <a:t>Journal of Speech and Hearing Disorders, 17</a:t>
            </a:r>
            <a:r>
              <a:rPr altLang="en-US" sz="1200" lang="en-GB"/>
              <a:t>, 321–337</a:t>
            </a:r>
          </a:p>
          <a:p>
            <a:pPr lvl="0"/>
            <a:r>
              <a:rPr altLang="en-US" sz="1200" lang="en-GB"/>
              <a:t>19.Tillman, T. W., &amp; Carhart, R. (1966). An expanded test for speech discrimination     utilizing   CNC monosyllabic words, Northwestern University Auditory Test No. 6. </a:t>
            </a:r>
            <a:r>
              <a:rPr altLang="en-US" sz="1200" i="1" lang="en-GB"/>
              <a:t>Technical Report No. SAM-TR-66-55</a:t>
            </a:r>
            <a:r>
              <a:rPr altLang="en-US" sz="1200" lang="en-GB"/>
              <a:t>(June), 1-12</a:t>
            </a:r>
          </a:p>
          <a:p>
            <a:pPr lvl="0"/>
            <a:r>
              <a:rPr altLang="en-US" sz="1200" lang="en-GB"/>
              <a:t>20.Dubno, J. R., Lee, F. S., Klein, A. J., Matthews, L. J., &amp; Lam, C. F. (1995).Confidence     limits for maximum word-recognition scores. </a:t>
            </a:r>
            <a:r>
              <a:rPr altLang="en-US" sz="1200" i="1" lang="en-GB"/>
              <a:t>Journal</a:t>
            </a:r>
            <a:r>
              <a:rPr altLang="en-US" sz="1200" lang="en-GB"/>
              <a:t> </a:t>
            </a:r>
            <a:r>
              <a:rPr altLang="en-US" sz="1200" i="1" lang="en-GB"/>
              <a:t>of Speech and Hearing Research</a:t>
            </a:r>
            <a:r>
              <a:rPr altLang="en-US" sz="1200" lang="en-GB"/>
              <a:t>, </a:t>
            </a:r>
            <a:r>
              <a:rPr altLang="en-US" sz="1200" i="1" lang="en-GB"/>
              <a:t>38</a:t>
            </a:r>
            <a:r>
              <a:rPr altLang="en-US" sz="1200" lang="en-GB"/>
              <a:t>, 490–502.</a:t>
            </a:r>
          </a:p>
          <a:p>
            <a:pPr lvl="0"/>
            <a:r>
              <a:rPr altLang="en-US" sz="1200" lang="en-GB"/>
              <a:t>21.Jerger, J. (1987). Diagnostic audiology: Historical perspectives. </a:t>
            </a:r>
            <a:r>
              <a:rPr altLang="en-US" sz="1200" i="1" lang="en-GB"/>
              <a:t>Ear and Hearing</a:t>
            </a:r>
            <a:r>
              <a:rPr altLang="en-US" sz="1200" lang="en-GB"/>
              <a:t>, </a:t>
            </a:r>
            <a:r>
              <a:rPr altLang="en-US" sz="1200" i="1" lang="en-GB"/>
              <a:t>8</a:t>
            </a:r>
            <a:r>
              <a:rPr altLang="en-US" sz="1200" lang="en-US"/>
              <a:t>, 7S–12S.</a:t>
            </a:r>
          </a:p>
          <a:p>
            <a:pPr lvl="0"/>
            <a:r>
              <a:rPr altLang="en-US" sz="1200" lang="en-US"/>
              <a:t>22. Jerger JF. Clinical experience with impedance </a:t>
            </a:r>
            <a:r>
              <a:rPr altLang="en-US" sz="1200" lang="en-GB"/>
              <a:t>audiometry. Arch Otolaryngol 1970;92:311–24</a:t>
            </a:r>
          </a:p>
          <a:p>
            <a:pPr lvl="0"/>
            <a:r>
              <a:rPr altLang="en-US" sz="1200" lang="en-GB"/>
              <a:t>23.Anderson, H., Barr, B., &amp; Wedenberg, E. (1970). Early diagnosis of VIIIth-nerve tumours by acoustic refl ex tests. </a:t>
            </a:r>
            <a:r>
              <a:rPr altLang="en-US" sz="1200" i="1" lang="en-GB"/>
              <a:t>Acta Otolaryngologica,262</a:t>
            </a:r>
            <a:r>
              <a:rPr altLang="en-US" sz="1200" lang="en-GB"/>
              <a:t>, 232–237.</a:t>
            </a:r>
          </a:p>
          <a:p>
            <a:pPr lvl="0"/>
            <a:r>
              <a:rPr altLang="en-US" sz="1200" lang="en-GB"/>
              <a:t>24. Jerger, J., &amp; Jerger, S. (1983). Acoustic refl ex decay: 10-second or5-second criterion? </a:t>
            </a:r>
            <a:r>
              <a:rPr altLang="en-US" sz="1200" i="1" lang="en-GB"/>
              <a:t>Ear and Hearing, 4, 70–71.</a:t>
            </a:r>
            <a:r>
              <a:rPr altLang="en-US" sz="1200" lang="en-US"/>
              <a:t> </a:t>
            </a:r>
          </a:p>
          <a:p>
            <a:pPr lvl="0"/>
            <a:r>
              <a:rPr altLang="en-US" sz="1200" lang="en-US"/>
              <a:t>25.Manuel Don 2005 Stacked ABR; An alternative screening tool</a:t>
            </a:r>
          </a:p>
          <a:p>
            <a:pPr lvl="0"/>
            <a:r>
              <a:rPr altLang="en-US" sz="1200" lang="en-US"/>
              <a:t>26.</a:t>
            </a:r>
            <a:r>
              <a:rPr altLang="en-US" sz="1200" lang="en-GB"/>
              <a:t> Kemp, D. T. (1978). Stimulated acoustic emissions from within the human auditory system. </a:t>
            </a:r>
            <a:r>
              <a:rPr altLang="en-US" sz="1200" i="1" lang="en-GB"/>
              <a:t>Journal of the Acoustical Society of</a:t>
            </a:r>
            <a:r>
              <a:rPr altLang="en-US" sz="1200" lang="en-GB"/>
              <a:t> </a:t>
            </a:r>
            <a:r>
              <a:rPr altLang="en-US" sz="1200" i="1" lang="en-GB"/>
              <a:t>America, 64</a:t>
            </a:r>
            <a:r>
              <a:rPr altLang="en-US" sz="1200" lang="en-GB"/>
              <a:t>, 1386–1391</a:t>
            </a:r>
          </a:p>
          <a:p>
            <a:pPr lvl="0"/>
            <a:r>
              <a:rPr altLang="en-US" sz="1200" lang="en-GB"/>
              <a:t>27. 27.njoroge muhoho 2005 newborn screening for hearing loss using TEOAES</a:t>
            </a:r>
          </a:p>
          <a:p>
            <a:pPr lvl="0"/>
            <a:endParaRPr altLang="en-US" sz="1200" lang="en-GB"/>
          </a:p>
          <a:p>
            <a:pPr lvl="0"/>
            <a:endParaRPr altLang="en-US" sz="1200" lang="en-GB"/>
          </a:p>
          <a:p>
            <a:pPr lvl="0"/>
            <a:endParaRPr altLang="en-US" sz="1200" lang="en-GB"/>
          </a:p>
          <a:p>
            <a:pPr lvl="0"/>
            <a:endParaRPr altLang="en-US" sz="1200" lang="en-GB"/>
          </a:p>
          <a:p>
            <a:pPr lvl="0"/>
            <a:endParaRPr altLang="en-US" sz="1200"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1">
  <p:cSld>
    <p:spTree>
      <p:nvGrpSpPr>
        <p:cNvPr id="105" name=""/>
        <p:cNvGrpSpPr/>
        <p:nvPr/>
      </p:nvGrpSpPr>
      <p:grpSpPr>
        <a:xfrm rot="0">
          <a:off x="0" y="0"/>
          <a:ext cx="0" cy="0"/>
          <a:chOff x="0" y="0"/>
          <a:chExt cx="0" cy="0"/>
        </a:xfrm>
      </p:grpSpPr>
      <p:sp>
        <p:nvSpPr>
          <p:cNvPr id="1048597"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endParaRPr altLang="en-US" lang="en-GB"/>
          </a:p>
        </p:txBody>
      </p:sp>
      <p:pic>
        <p:nvPicPr>
          <p:cNvPr id="2097154" name="" descr="auditory-pathway-8-6382.jpg"/>
          <p:cNvPicPr>
            <a:picLocks/>
          </p:cNvPicPr>
          <p:nvPr>
            <p:ph sz="full" idx="1"/>
          </p:nvPr>
        </p:nvPicPr>
        <p:blipFill>
          <a:blip xmlns:r="http://schemas.openxmlformats.org/officeDocument/2006/relationships" r:embed="rId1"/>
          <a:srcRect l="0" t="0" r="0" b="0"/>
          <a:stretch>
            <a:fillRect/>
          </a:stretch>
        </p:blipFill>
        <p:spPr>
          <a:xfrm rot="0">
            <a:off x="685800" y="1600200"/>
            <a:ext cx="7772400" cy="5029200"/>
          </a:xfrm>
          <a:prstGeom prst="rect"/>
          <a:noFill/>
          <a:ln>
            <a:noFill/>
          </a:ln>
        </p:spPr>
      </p:pic>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showMasterSp="1">
  <p:cSld>
    <p:spTree>
      <p:nvGrpSpPr>
        <p:cNvPr id="106" name=""/>
        <p:cNvGrpSpPr/>
        <p:nvPr/>
      </p:nvGrpSpPr>
      <p:grpSpPr>
        <a:xfrm rot="0">
          <a:off x="0" y="0"/>
          <a:ext cx="0" cy="0"/>
          <a:chOff x="0" y="0"/>
          <a:chExt cx="0" cy="0"/>
        </a:xfrm>
      </p:grpSpPr>
      <p:sp>
        <p:nvSpPr>
          <p:cNvPr id="1048598" name=""/>
          <p:cNvSpPr/>
          <p:nvPr>
            <p:ph type="title" sz="full" idx="0"/>
          </p:nvPr>
        </p:nvSpPr>
        <p:spPr>
          <a:xfrm rot="0">
            <a:off x="457200" y="274637"/>
            <a:ext cx="8229600" cy="1143000"/>
          </a:xfrm>
          <a:prstGeom prst="rect"/>
          <a:noFill/>
          <a:ln>
            <a:noFill/>
          </a:ln>
        </p:spPr>
        <p:txBody>
          <a:bodyPr anchor="ctr" bIns="45720" lIns="91440" rIns="91440" tIns="45720" vert="horz"/>
          <a:lstStyle>
            <a:lvl1pPr algn="ctr" fontAlgn="base" indent="0" latinLnBrk="1" marL="0" rtl="0">
              <a:lnSpc>
                <a:spcPct val="100000"/>
              </a:lnSpc>
              <a:spcBef>
                <a:spcPct val="0"/>
              </a:spcBef>
              <a:spcAft>
                <a:spcPct val="0"/>
              </a:spcAft>
              <a:buFontTx/>
              <a:buNone/>
              <a:defRPr baseline="0" b="0" sz="4400" i="0" u="none">
                <a:solidFill>
                  <a:schemeClr val="dk1"/>
                </a:solidFill>
                <a:latin typeface="Calibri" pitchFamily="34" charset="0"/>
                <a:sym typeface="Arial" pitchFamily="34" charset="0"/>
              </a:defRPr>
            </a:lvl1pPr>
          </a:lstStyle>
          <a:p>
            <a:pPr eaLnBrk="1" hangingPunct="1" latinLnBrk="1" lvl="0"/>
            <a:r>
              <a:rPr altLang="en-US" lang="en-GB" u="sng"/>
              <a:t>Goals of audiological testing</a:t>
            </a:r>
          </a:p>
        </p:txBody>
      </p:sp>
      <p:sp>
        <p:nvSpPr>
          <p:cNvPr id="1048599" name=""/>
          <p:cNvSpPr/>
          <p:nvPr>
            <p:ph sz="full" idx="1"/>
          </p:nvPr>
        </p:nvSpPr>
        <p:spPr>
          <a:xfrm rot="0">
            <a:off x="457200" y="1600200"/>
            <a:ext cx="8229600" cy="4525962"/>
          </a:xfrm>
          <a:prstGeom prst="rect"/>
          <a:noFill/>
          <a:ln>
            <a:noFill/>
          </a:ln>
        </p:spPr>
        <p:txBody>
          <a:bodyPr anchor="t" bIns="45720" lIns="91440" rIns="91440" tIns="45720" vert="horz"/>
          <a:lstStyle>
            <a:lvl1pPr algn="l" fontAlgn="base" indent="-342900" latinLnBrk="1" marL="342900" rtl="0">
              <a:lnSpc>
                <a:spcPct val="100000"/>
              </a:lnSpc>
              <a:spcBef>
                <a:spcPct val="20000"/>
              </a:spcBef>
              <a:spcAft>
                <a:spcPct val="0"/>
              </a:spcAft>
              <a:buSzPct val="100000"/>
              <a:buFont typeface="Arial" pitchFamily="34" charset="0"/>
              <a:buChar char="•"/>
              <a:defRPr baseline="0" b="0" sz="3200" i="0" u="none">
                <a:solidFill>
                  <a:schemeClr val="dk1"/>
                </a:solidFill>
                <a:latin typeface="Calibri" pitchFamily="34" charset="0"/>
                <a:sym typeface="Arial" pitchFamily="34" charset="0"/>
              </a:defRPr>
            </a:lvl1pPr>
            <a:lvl2pPr algn="l" fontAlgn="base" indent="-285750" latinLnBrk="1" marL="742950" rtl="0">
              <a:lnSpc>
                <a:spcPct val="100000"/>
              </a:lnSpc>
              <a:spcBef>
                <a:spcPct val="20000"/>
              </a:spcBef>
              <a:spcAft>
                <a:spcPct val="0"/>
              </a:spcAft>
              <a:buSzPct val="100000"/>
              <a:buFont typeface="Arial" pitchFamily="34" charset="0"/>
              <a:buChar char="–"/>
              <a:defRPr baseline="0" b="0" sz="2800" i="0" u="none">
                <a:solidFill>
                  <a:schemeClr val="dk1"/>
                </a:solidFill>
                <a:latin typeface="Calibri" pitchFamily="34" charset="0"/>
                <a:sym typeface="Arial" pitchFamily="34" charset="0"/>
              </a:defRPr>
            </a:lvl2pPr>
            <a:lvl3pPr algn="l" fontAlgn="base" indent="-228600" latinLnBrk="1" marL="1143000" rtl="0">
              <a:lnSpc>
                <a:spcPct val="100000"/>
              </a:lnSpc>
              <a:spcBef>
                <a:spcPct val="20000"/>
              </a:spcBef>
              <a:spcAft>
                <a:spcPct val="0"/>
              </a:spcAft>
              <a:buSzPct val="100000"/>
              <a:buFont typeface="Arial" pitchFamily="34" charset="0"/>
              <a:buChar char="•"/>
              <a:defRPr baseline="0" b="0" sz="2400" i="0" u="none">
                <a:solidFill>
                  <a:schemeClr val="dk1"/>
                </a:solidFill>
                <a:latin typeface="Calibri" pitchFamily="34" charset="0"/>
                <a:sym typeface="Arial" pitchFamily="34" charset="0"/>
              </a:defRPr>
            </a:lvl3pPr>
            <a:lvl4pPr algn="l" fontAlgn="base" indent="-228600" latinLnBrk="1" marL="16002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4pPr>
            <a:lvl5pPr algn="l" fontAlgn="base" indent="-228600" latinLnBrk="1" marL="2057400" rtl="0">
              <a:lnSpc>
                <a:spcPct val="100000"/>
              </a:lnSpc>
              <a:spcBef>
                <a:spcPct val="20000"/>
              </a:spcBef>
              <a:spcAft>
                <a:spcPct val="0"/>
              </a:spcAft>
              <a:buSzPct val="100000"/>
              <a:buFont typeface="Arial" pitchFamily="34" charset="0"/>
              <a:buChar char="»"/>
              <a:defRPr baseline="0" b="0" sz="2000" i="0" u="none">
                <a:solidFill>
                  <a:schemeClr val="dk1"/>
                </a:solidFill>
                <a:latin typeface="Calibri" pitchFamily="34" charset="0"/>
                <a:sym typeface="Arial" pitchFamily="34" charset="0"/>
              </a:defRPr>
            </a:lvl5pPr>
          </a:lstStyle>
          <a:p>
            <a:pPr eaLnBrk="1" hangingPunct="1" indent="-319087" latinLnBrk="1" lvl="0" marL="319087">
              <a:lnSpc>
                <a:spcPct val="80000"/>
              </a:lnSpc>
              <a:spcAft>
                <a:spcPts val="800"/>
              </a:spcAft>
            </a:pPr>
            <a:r>
              <a:rPr altLang="en-US" sz="2800" lang="zh-CN">
                <a:effectLst>
                  <a:outerShdw algn="tl" blurRad="38100" dir="2700000" dist="38100">
                    <a:srgbClr val="C0C0C0"/>
                  </a:outerShdw>
                </a:effectLst>
                <a:ea typeface="ＭＳ Ｐゴシック" pitchFamily="34" charset="-128"/>
              </a:rPr>
              <a:t>Determine hearing status </a:t>
            </a:r>
          </a:p>
          <a:p>
            <a:pPr eaLnBrk="1" hangingPunct="1" indent="-319087" latinLnBrk="1" lvl="0" marL="319087">
              <a:lnSpc>
                <a:spcPct val="80000"/>
              </a:lnSpc>
              <a:spcAft>
                <a:spcPts val="800"/>
              </a:spcAft>
            </a:pPr>
            <a:r>
              <a:rPr altLang="en-US" sz="2800" lang="zh-CN">
                <a:effectLst>
                  <a:outerShdw algn="tl" blurRad="38100" dir="2700000" dist="38100">
                    <a:srgbClr val="C0C0C0"/>
                  </a:outerShdw>
                </a:effectLst>
                <a:ea typeface="ＭＳ Ｐゴシック" pitchFamily="34" charset="-128"/>
              </a:rPr>
              <a:t>Determine degree of hearing loss, type and configuration</a:t>
            </a:r>
          </a:p>
          <a:p>
            <a:pPr eaLnBrk="1" hangingPunct="1" indent="-319087" latinLnBrk="1" lvl="0" marL="319087">
              <a:lnSpc>
                <a:spcPct val="80000"/>
              </a:lnSpc>
            </a:pPr>
            <a:r>
              <a:rPr altLang="en-US" sz="2800" lang="zh-CN">
                <a:effectLst>
                  <a:outerShdw algn="tl" blurRad="38100" dir="2700000" dist="38100">
                    <a:srgbClr val="C0C0C0"/>
                  </a:outerShdw>
                </a:effectLst>
                <a:ea typeface="ＭＳ Ｐゴシック" pitchFamily="34" charset="-128"/>
              </a:rPr>
              <a:t>Initiate appropriate intervention</a:t>
            </a:r>
          </a:p>
          <a:p>
            <a:pPr eaLnBrk="1" hangingPunct="1" indent="-319087" latinLnBrk="1" lvl="0" marL="319087">
              <a:lnSpc>
                <a:spcPct val="80000"/>
              </a:lnSpc>
            </a:pPr>
            <a:r>
              <a:rPr altLang="en-US" sz="2800" lang="zh-CN">
                <a:effectLst>
                  <a:outerShdw algn="tl" blurRad="38100" dir="2700000" dist="38100">
                    <a:srgbClr val="C0C0C0"/>
                  </a:outerShdw>
                </a:effectLst>
                <a:ea typeface="ＭＳ Ｐゴシック" pitchFamily="34" charset="-128"/>
              </a:rPr>
              <a:t>Early and timely Habilitation</a:t>
            </a:r>
          </a:p>
          <a:p>
            <a:pPr eaLnBrk="1" hangingPunct="1" indent="-319087" latinLnBrk="1" lvl="0" marL="319087"/>
            <a:endParaRPr altLang="en-US" lang="en-GB"/>
          </a:p>
        </p:txBody>
      </p:sp>
    </p:spTree>
  </p:cSld>
  <p:clrMapOvr>
    <a:masterClrMapping/>
  </p:clrMapOvr>
  <p:timing/>
</p:sld>
</file>

<file path=ppt/theme/theme1.xml><?xml version="1.0" encoding="utf-8"?>
<a:theme xmlns:a="http://schemas.openxmlformats.org/drawingml/2006/main" name="Office 主题">
  <a:themeElements>
    <a:clrScheme name="Default Color Scheme">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EEECE1"/>
        </a:dk2>
        <a:lt2>
          <a:srgbClr val="1F497D"/>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extraClrScheme>
  </a:extraClrSchemeLst>
</a:theme>
</file>

<file path=ppt/theme/theme2.xml><?xml version="1.0" encoding="utf-8"?>
<a:theme xmlns:a="http://schemas.openxmlformats.org/drawingml/2006/main" name="Office 主题">
  <a:themeElements>
    <a:clrScheme name="Default Color Scheme">
      <a:dk1>
        <a:srgbClr val="000000"/>
      </a:dk1>
      <a:lt1>
        <a:srgbClr val="FFFFFF"/>
      </a:lt1>
      <a:dk2>
        <a:srgbClr val="FEFAC9"/>
      </a:dk2>
      <a:lt2>
        <a:srgbClr val="222613"/>
      </a:lt2>
      <a:accent1>
        <a:srgbClr val="A5B592"/>
      </a:accent1>
      <a:accent2>
        <a:srgbClr val="E44838"/>
      </a:accent2>
      <a:accent3>
        <a:srgbClr val="FFFFFF"/>
      </a:accent3>
      <a:accent4>
        <a:srgbClr val="000000"/>
      </a:accent4>
      <a:accent5>
        <a:srgbClr val="CFD6C7"/>
      </a:accent5>
      <a:accent6>
        <a:srgbClr val="CC4031"/>
      </a:accent6>
      <a:hlink>
        <a:srgbClr val="8E58B6"/>
      </a:hlink>
      <a:folHlink>
        <a:srgbClr val="7F6F6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Color Scheme 1">
        <a:dk1>
          <a:srgbClr val="000000"/>
        </a:dk1>
        <a:lt1>
          <a:srgbClr val="FFFFFF"/>
        </a:lt1>
        <a:dk2>
          <a:srgbClr val="FEFAC9"/>
        </a:dk2>
        <a:lt2>
          <a:srgbClr val="222613"/>
        </a:lt2>
        <a:accent1>
          <a:srgbClr val="A5B592"/>
        </a:accent1>
        <a:accent2>
          <a:srgbClr val="E44838"/>
        </a:accent2>
        <a:accent3>
          <a:srgbClr val="FFFFFF"/>
        </a:accent3>
        <a:accent4>
          <a:srgbClr val="000000"/>
        </a:accent4>
        <a:accent5>
          <a:srgbClr val="CFD6C7"/>
        </a:accent5>
        <a:accent6>
          <a:srgbClr val="CC4031"/>
        </a:accent6>
        <a:hlink>
          <a:srgbClr val="8E58B6"/>
        </a:hlink>
        <a:folHlink>
          <a:srgbClr val="7F6F6F"/>
        </a:folHlink>
      </a:clrScheme>
    </a:extraClrScheme>
  </a:extraClrSchemeLst>
</a:theme>
</file>

<file path=ppt/theme/theme3.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4.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title>AUDIOLOGICAL ASSESSMENT OF HEARING</dc:title>
  <dc:creator>Wamaitha</dc:creator>
  <cp:lastModifiedBy>User</cp:lastModifiedBy>
  <dcterms:created xsi:type="dcterms:W3CDTF">2014-02-02T15:28:11Z</dcterms:created>
  <dcterms:modified xsi:type="dcterms:W3CDTF">2021-09-29T07:53:01Z</dcterms:modified>
</cp:coreProperties>
</file>