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6" r:id="rId7"/>
    <p:sldId id="261" r:id="rId8"/>
    <p:sldId id="262" r:id="rId9"/>
    <p:sldId id="264" r:id="rId10"/>
    <p:sldId id="263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239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901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539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925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0250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516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788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210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594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750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740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5EBF-4872-4A2F-8278-F69F1A6937D2}" type="datetimeFigureOut">
              <a:rPr lang="en-ZA" smtClean="0"/>
              <a:t>01 Jun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0356F-5363-47C6-B6D7-CA07528C6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9305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AUTOIMMUNE DISEASES 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0066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 fontScale="90000"/>
          </a:bodyPr>
          <a:lstStyle/>
          <a:p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1300766"/>
            <a:ext cx="10392176" cy="5460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454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Radiologicalfeatures</a:t>
            </a:r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 effusions and </a:t>
            </a:r>
            <a:r>
              <a:rPr lang="en-US" dirty="0" err="1" smtClean="0"/>
              <a:t>juxta</a:t>
            </a:r>
            <a:r>
              <a:rPr lang="en-US" dirty="0" smtClean="0"/>
              <a:t>-articular osteopenia with erosions and narrowing of the joint space and loss of articular cartilage. </a:t>
            </a:r>
          </a:p>
          <a:p>
            <a:r>
              <a:rPr lang="en-US" dirty="0" smtClean="0"/>
              <a:t>Destruction of tendons, ligaments, and joint capsules produces the characteristic deformities, including;</a:t>
            </a:r>
          </a:p>
          <a:p>
            <a:pPr lvl="1"/>
            <a:r>
              <a:rPr lang="en-US" dirty="0" smtClean="0"/>
              <a:t>Radial deviation of the wrist</a:t>
            </a:r>
          </a:p>
          <a:p>
            <a:pPr lvl="1"/>
            <a:r>
              <a:rPr lang="en-US" dirty="0" smtClean="0"/>
              <a:t>Ulnar deviation of the fingers</a:t>
            </a:r>
          </a:p>
          <a:p>
            <a:pPr lvl="1"/>
            <a:r>
              <a:rPr lang="en-US" dirty="0" smtClean="0"/>
              <a:t>Flexion-hyperextension abnormalities of the fingers (swan-neck deformity, boutonnière deformity).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65410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Systemic Sclerosis </a:t>
            </a:r>
            <a:br>
              <a:rPr lang="en-US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Systemic sclerosis (commonly called scleroderma) is characterized by progressive fibrosis involving the skin, gastrointestinal tract, and other </a:t>
            </a:r>
            <a:r>
              <a:rPr lang="en-US" dirty="0" err="1" smtClean="0"/>
              <a:t>tissues.Fibrosis</a:t>
            </a:r>
            <a:r>
              <a:rPr lang="en-US" dirty="0" smtClean="0"/>
              <a:t> may be the result of activation of fibroblasts by cytokines produced by T cells, but what triggers T-cell responses is unknown.</a:t>
            </a:r>
          </a:p>
          <a:p>
            <a:r>
              <a:rPr lang="en-US" dirty="0" smtClean="0"/>
              <a:t>Endothelial injury and </a:t>
            </a:r>
            <a:r>
              <a:rPr lang="en-US" dirty="0" err="1" smtClean="0"/>
              <a:t>microvascular</a:t>
            </a:r>
            <a:r>
              <a:rPr lang="en-US" dirty="0" smtClean="0"/>
              <a:t> disease are commonly present in the lesions of systemic sclerosis, perhaps causing chronic ischemia, but the pathogenesis of vascular injury is not known.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76606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End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Q/A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1205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Immunological Tolerance and Autoimmunity </a:t>
            </a:r>
            <a:br>
              <a:rPr lang="en-US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2545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Tolerance (unresponsiveness) to self-antigens is a fundamental property of the immune system, and breakdown of tolerance is the basis of autoimmune diseases.</a:t>
            </a:r>
          </a:p>
          <a:p>
            <a:r>
              <a:rPr lang="en-US" dirty="0" smtClean="0"/>
              <a:t>Types of tolerance include:</a:t>
            </a:r>
          </a:p>
          <a:p>
            <a:pPr lvl="1"/>
            <a:r>
              <a:rPr lang="en-US" b="1" dirty="0" smtClean="0"/>
              <a:t>Central tolerance</a:t>
            </a:r>
            <a:r>
              <a:rPr lang="en-US" dirty="0" smtClean="0"/>
              <a:t>: immature lymphocytes that recognize self-antigens in the central (generative) lymphoid organs are killed by apoptosis; in the B-cell lineage, some of the self-reactive lymphocytes switch to new antigen receptors that are not self-reactive.</a:t>
            </a:r>
          </a:p>
          <a:p>
            <a:pPr lvl="1"/>
            <a:r>
              <a:rPr lang="en-US" b="1" dirty="0" smtClean="0"/>
              <a:t>Peripheral tolerance</a:t>
            </a:r>
            <a:r>
              <a:rPr lang="en-US" dirty="0" smtClean="0"/>
              <a:t>: mature lymphocytes that recognize self-antigens in peripheral tissues become functionally inactive (</a:t>
            </a:r>
            <a:r>
              <a:rPr lang="en-US" dirty="0" err="1" smtClean="0"/>
              <a:t>anergic</a:t>
            </a:r>
            <a:r>
              <a:rPr lang="en-US" dirty="0" smtClean="0"/>
              <a:t>), or are suppressed by regulatory T lymphocytes, or die by apoptosis.</a:t>
            </a:r>
          </a:p>
          <a:p>
            <a:r>
              <a:rPr lang="en-US" dirty="0" smtClean="0"/>
              <a:t>The variables that lead to a failure of self-tolerance and the development of autoimmunity include;</a:t>
            </a:r>
          </a:p>
          <a:p>
            <a:pPr marL="457200" lvl="1" indent="0">
              <a:buNone/>
            </a:pPr>
            <a:r>
              <a:rPr lang="en-US" dirty="0" smtClean="0">
                <a:latin typeface="Agency FB" panose="020B0503020202020204" pitchFamily="34" charset="0"/>
              </a:rPr>
              <a:t>(1) inheritance of susceptibility genes that may disrupt different tolerance pathways, and </a:t>
            </a:r>
          </a:p>
          <a:p>
            <a:pPr marL="457200" lvl="1" indent="0">
              <a:buNone/>
            </a:pPr>
            <a:r>
              <a:rPr lang="en-US" dirty="0" smtClean="0">
                <a:latin typeface="Agency FB" panose="020B0503020202020204" pitchFamily="34" charset="0"/>
              </a:rPr>
              <a:t>(2) infections and tissue alterations that may expose self-antigens and activate APCs and lymphocytes in the tissues.  </a:t>
            </a:r>
          </a:p>
          <a:p>
            <a:pPr marL="457200" lvl="1" indent="0">
              <a:buNone/>
            </a:pPr>
            <a:endParaRPr lang="en-ZA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86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517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Initiation of autoimmunity 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1679" y="1043190"/>
            <a:ext cx="8448541" cy="551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728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6244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Autoimmune diseases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851583"/>
              </p:ext>
            </p:extLst>
          </p:nvPr>
        </p:nvGraphicFramePr>
        <p:xfrm>
          <a:off x="838200" y="978793"/>
          <a:ext cx="10515600" cy="560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b="1" dirty="0"/>
                        <a:t>Organ-Specific</a:t>
                      </a:r>
                      <a:endParaRPr lang="en-ZA" dirty="0"/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b="1"/>
                        <a:t>Systemic</a:t>
                      </a:r>
                      <a:endParaRPr lang="en-ZA"/>
                    </a:p>
                  </a:txBody>
                  <a:tcPr marL="47625" marR="47625" marT="47625" marB="47625" anchor="b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Hashimoto thyroiditis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Systemic lupus erythematosus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Autoimmune </a:t>
                      </a:r>
                      <a:r>
                        <a:rPr lang="en-ZA" dirty="0" err="1"/>
                        <a:t>hemolytic</a:t>
                      </a:r>
                      <a:r>
                        <a:rPr lang="en-ZA" dirty="0"/>
                        <a:t> </a:t>
                      </a:r>
                      <a:r>
                        <a:rPr lang="en-ZA" dirty="0" err="1"/>
                        <a:t>anemia</a:t>
                      </a:r>
                      <a:endParaRPr lang="en-ZA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Rheumatoid arthritis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Autoimmune atrophic gastritis of pernicious anemia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Sjögren syndrome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Multiple sclerosis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Reiter syndrome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Autoimmune </a:t>
                      </a:r>
                      <a:r>
                        <a:rPr lang="en-ZA" dirty="0" err="1"/>
                        <a:t>orchitis</a:t>
                      </a:r>
                      <a:endParaRPr lang="en-ZA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Inflammatory myopathies*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 err="1"/>
                        <a:t>Goodpasture</a:t>
                      </a:r>
                      <a:r>
                        <a:rPr lang="en-ZA" dirty="0"/>
                        <a:t> syndrome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Systemic sclerosis (scleroderma)*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Autoimmune thrombocytopenia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Polyarteritis nodosa*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Insulin-dependent diabetes mellitus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 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Myasthenia gravis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 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Graves' disease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 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Primary biliary cirrhosis*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 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Autoimmune (chronic active) hepatitis*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/>
                        <a:t> </a:t>
                      </a:r>
                    </a:p>
                  </a:txBody>
                  <a:tcPr marL="47625" marR="47625" marT="47625" marB="47625"/>
                </a:tc>
              </a:tr>
              <a:tr h="400165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Ulcerative colitis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 </a:t>
                      </a: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2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Systemic Lupus </a:t>
            </a:r>
            <a:r>
              <a:rPr lang="en-US" dirty="0" err="1" smtClean="0"/>
              <a:t>Erythematosus</a:t>
            </a:r>
            <a:r>
              <a:rPr lang="en-US" dirty="0" smtClean="0"/>
              <a:t>  </a:t>
            </a:r>
            <a:br>
              <a:rPr lang="en-US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Systemic lupus </a:t>
            </a:r>
            <a:r>
              <a:rPr lang="en-US" dirty="0" err="1" smtClean="0"/>
              <a:t>erythematosus</a:t>
            </a:r>
            <a:r>
              <a:rPr lang="en-US" dirty="0" smtClean="0"/>
              <a:t> (SLE) is a multisystem autoimmune disease. </a:t>
            </a:r>
          </a:p>
          <a:p>
            <a:r>
              <a:rPr lang="en-US" dirty="0" smtClean="0"/>
              <a:t>Clinically, it is an unpredictable, remitting and relapsing disease of acute or insidious onset that may involve virtually any organ in the body; however, it affects principally the skin, kidneys, </a:t>
            </a:r>
            <a:r>
              <a:rPr lang="en-US" dirty="0" err="1" smtClean="0"/>
              <a:t>serosal</a:t>
            </a:r>
            <a:r>
              <a:rPr lang="en-US" dirty="0" smtClean="0"/>
              <a:t> membranes, joints, and heart. </a:t>
            </a:r>
          </a:p>
          <a:p>
            <a:r>
              <a:rPr lang="en-US" dirty="0" smtClean="0"/>
              <a:t>Immunologically, the disease is associated with antinuclear antibodies (ANAs) and anti </a:t>
            </a:r>
            <a:r>
              <a:rPr lang="en-US" dirty="0" err="1" smtClean="0"/>
              <a:t>dsDNA</a:t>
            </a:r>
            <a:r>
              <a:rPr lang="en-US" dirty="0" smtClean="0"/>
              <a:t> antibodies.</a:t>
            </a:r>
          </a:p>
          <a:p>
            <a:r>
              <a:rPr lang="en-US" dirty="0" smtClean="0"/>
              <a:t> The clinical presentation of SLE is so variable and it has so many overlaps with other autoimmune diseases (rheumatoid arthritis, </a:t>
            </a:r>
            <a:r>
              <a:rPr lang="en-US" dirty="0" err="1" smtClean="0"/>
              <a:t>polymyositis</a:t>
            </a:r>
            <a:r>
              <a:rPr lang="en-US" dirty="0" smtClean="0"/>
              <a:t>, and others)</a:t>
            </a:r>
          </a:p>
          <a:p>
            <a:r>
              <a:rPr lang="en-US" dirty="0" smtClean="0"/>
              <a:t>SLE is a fairly common disease; its prevalence may be as high as 1 case per 2500 persons in certain populations. Like many autoimmune diseases, there is a strong (approximately 9 : 1) female preponderance, affecting 1 in 700 women of childbearing age. </a:t>
            </a:r>
          </a:p>
          <a:p>
            <a:r>
              <a:rPr lang="en-US" dirty="0" smtClean="0"/>
              <a:t>The disease is more common and severe in black Americans, affecting 1 in 245 women in that group. </a:t>
            </a:r>
          </a:p>
          <a:p>
            <a:r>
              <a:rPr lang="en-US" dirty="0" smtClean="0"/>
              <a:t>Its usual onset is in the second or third decade of life, but it may manifest at any age, including early childhood</a:t>
            </a:r>
          </a:p>
          <a:p>
            <a:r>
              <a:rPr lang="en-US" dirty="0" smtClean="0"/>
              <a:t>The immunofluorescence test for</a:t>
            </a:r>
            <a:r>
              <a:rPr lang="en-US" b="1" dirty="0" smtClean="0"/>
              <a:t> ANAs </a:t>
            </a:r>
            <a:r>
              <a:rPr lang="en-US" dirty="0" smtClean="0"/>
              <a:t>is positive in virtually every patient with SLE, so that the test is quite sensitive. However, it is not specific</a:t>
            </a:r>
          </a:p>
          <a:p>
            <a:r>
              <a:rPr lang="en-US" dirty="0" smtClean="0"/>
              <a:t>Presence of antibodies to </a:t>
            </a:r>
            <a:r>
              <a:rPr lang="en-US" b="1" dirty="0" err="1" smtClean="0"/>
              <a:t>dsDNA</a:t>
            </a:r>
            <a:r>
              <a:rPr lang="en-US" dirty="0" smtClean="0"/>
              <a:t>, is virtually diagnostic of SLE.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6249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7455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Diagnostic criteria 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171386"/>
              </p:ext>
            </p:extLst>
          </p:nvPr>
        </p:nvGraphicFramePr>
        <p:xfrm>
          <a:off x="838200" y="888645"/>
          <a:ext cx="10515600" cy="559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456020">
                <a:tc>
                  <a:txBody>
                    <a:bodyPr/>
                    <a:lstStyle/>
                    <a:p>
                      <a:pPr algn="l"/>
                      <a:r>
                        <a:rPr lang="en-ZA" b="1" dirty="0"/>
                        <a:t>Criterion</a:t>
                      </a:r>
                      <a:endParaRPr lang="en-ZA" dirty="0"/>
                    </a:p>
                  </a:txBody>
                  <a:tcPr marL="47625" marR="47625" marT="47625" marB="47625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b="1"/>
                        <a:t>Definition</a:t>
                      </a:r>
                      <a:endParaRPr lang="en-ZA"/>
                    </a:p>
                  </a:txBody>
                  <a:tcPr marL="47625" marR="47625" marT="47625" marB="47625" anchor="b"/>
                </a:tc>
              </a:tr>
              <a:tr h="456020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1. Malar rash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Fixed erythema, flat or raised, over the malar eminences, tending to spare the nasolabial folds</a:t>
                      </a:r>
                    </a:p>
                  </a:txBody>
                  <a:tcPr marL="47625" marR="47625" marT="47625" marB="47625"/>
                </a:tc>
              </a:tr>
              <a:tr h="456020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2. Discoid rash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Erythematous raised patches with adherent keratotic scaling and follicular plugging; atrophic scarring may occur in older lesions</a:t>
                      </a:r>
                    </a:p>
                  </a:txBody>
                  <a:tcPr marL="47625" marR="47625" marT="47625" marB="47625"/>
                </a:tc>
              </a:tr>
              <a:tr h="456020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3. Photosensitivity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Rash as a result of unusual reaction to </a:t>
                      </a:r>
                      <a:r>
                        <a:rPr lang="en-US" dirty="0" smtClean="0"/>
                        <a:t>sunlight</a:t>
                      </a:r>
                      <a:endParaRPr lang="en-US" dirty="0"/>
                    </a:p>
                  </a:txBody>
                  <a:tcPr marL="47625" marR="47625" marT="47625" marB="47625"/>
                </a:tc>
              </a:tr>
              <a:tr h="456020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4. Oral ulcers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Oral or nasopharyngeal ulceration, usually </a:t>
                      </a:r>
                      <a:r>
                        <a:rPr lang="en-US" dirty="0" smtClean="0"/>
                        <a:t>painless</a:t>
                      </a:r>
                      <a:endParaRPr lang="en-US" dirty="0"/>
                    </a:p>
                  </a:txBody>
                  <a:tcPr marL="47625" marR="47625" marT="47625" marB="47625"/>
                </a:tc>
              </a:tr>
              <a:tr h="456020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5. Arthritis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Non-erosive, involving </a:t>
                      </a:r>
                      <a:r>
                        <a:rPr lang="en-US" dirty="0"/>
                        <a:t>two or more peripheral joints, characterized by tenderness, swelling, or effusion</a:t>
                      </a:r>
                    </a:p>
                  </a:txBody>
                  <a:tcPr marL="47625" marR="47625" marT="47625" marB="47625"/>
                </a:tc>
              </a:tr>
              <a:tr h="456020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6. </a:t>
                      </a:r>
                      <a:r>
                        <a:rPr lang="en-ZA" dirty="0" err="1"/>
                        <a:t>Serositis</a:t>
                      </a:r>
                      <a:endParaRPr lang="en-ZA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Pleuritis</a:t>
                      </a:r>
                      <a:r>
                        <a:rPr lang="en-US" dirty="0" smtClean="0"/>
                        <a:t>/Pericarditis</a:t>
                      </a:r>
                      <a:endParaRPr lang="en-US" dirty="0"/>
                    </a:p>
                  </a:txBody>
                  <a:tcPr marL="47625" marR="47625" marT="47625" marB="47625"/>
                </a:tc>
              </a:tr>
              <a:tr h="456020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7. Renal disorder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Persistent proteinuria &gt;</a:t>
                      </a:r>
                      <a:r>
                        <a:rPr lang="en-US" dirty="0" smtClean="0"/>
                        <a:t>0.5gm/</a:t>
                      </a:r>
                      <a:r>
                        <a:rPr lang="en-US" dirty="0" err="1" smtClean="0"/>
                        <a:t>dL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or Cellular casts-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red </a:t>
                      </a:r>
                      <a:r>
                        <a:rPr lang="en-US" dirty="0"/>
                        <a:t>blood </a:t>
                      </a:r>
                      <a:r>
                        <a:rPr lang="en-US" dirty="0" smtClean="0"/>
                        <a:t>cell, </a:t>
                      </a:r>
                      <a:r>
                        <a:rPr lang="en-US" dirty="0"/>
                        <a:t>granular, tubular, or mixed</a:t>
                      </a:r>
                    </a:p>
                  </a:txBody>
                  <a:tcPr marL="47625" marR="47625" marT="47625" marB="47625"/>
                </a:tc>
              </a:tr>
              <a:tr h="456020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8. Neurologic disorder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dirty="0" smtClean="0"/>
                        <a:t>Seizures</a:t>
                      </a:r>
                      <a:r>
                        <a:rPr lang="en-ZA" baseline="0" dirty="0" smtClean="0"/>
                        <a:t> or </a:t>
                      </a:r>
                      <a:r>
                        <a:rPr lang="en-ZA" dirty="0" smtClean="0"/>
                        <a:t>Psychosis</a:t>
                      </a:r>
                      <a:r>
                        <a:rPr lang="en-ZA" dirty="0"/>
                        <a:t>: in the </a:t>
                      </a:r>
                      <a:r>
                        <a:rPr lang="en-ZA" dirty="0" smtClean="0"/>
                        <a:t>presence/absence </a:t>
                      </a:r>
                      <a:r>
                        <a:rPr lang="en-ZA" dirty="0"/>
                        <a:t>of offending drugs or known metabolic derangements (e.g., </a:t>
                      </a:r>
                      <a:r>
                        <a:rPr lang="en-ZA" dirty="0" err="1"/>
                        <a:t>uremia</a:t>
                      </a:r>
                      <a:r>
                        <a:rPr lang="en-ZA" dirty="0"/>
                        <a:t>, ketoacidosis, or electrolyte imbalance)</a:t>
                      </a: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821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727341"/>
              </p:ext>
            </p:extLst>
          </p:nvPr>
        </p:nvGraphicFramePr>
        <p:xfrm>
          <a:off x="838200" y="553791"/>
          <a:ext cx="10515600" cy="5808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2837146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9. Hematologic disorder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Hemolytic anemia: with </a:t>
                      </a:r>
                      <a:r>
                        <a:rPr lang="en-US" dirty="0" err="1"/>
                        <a:t>reticulocytosis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en-US" dirty="0"/>
                        <a:t>Leukopenia: &lt;4.0 ×10</a:t>
                      </a:r>
                      <a:r>
                        <a:rPr lang="en-US" baseline="30000" dirty="0"/>
                        <a:t>9</a:t>
                      </a:r>
                      <a:r>
                        <a:rPr lang="en-US" dirty="0"/>
                        <a:t> cells per liter (4000 cells per mm</a:t>
                      </a:r>
                      <a:r>
                        <a:rPr lang="en-US" baseline="30000" dirty="0"/>
                        <a:t>3</a:t>
                      </a:r>
                      <a:r>
                        <a:rPr lang="en-US" dirty="0"/>
                        <a:t>) total on two or more </a:t>
                      </a:r>
                      <a:r>
                        <a:rPr lang="en-US" dirty="0" smtClean="0"/>
                        <a:t>occasions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en-US" dirty="0" err="1"/>
                        <a:t>Lymphopenia</a:t>
                      </a:r>
                      <a:r>
                        <a:rPr lang="en-US" dirty="0"/>
                        <a:t>: &lt;1.5 ×10</a:t>
                      </a:r>
                      <a:r>
                        <a:rPr lang="en-US" baseline="30000" dirty="0"/>
                        <a:t>9</a:t>
                      </a:r>
                      <a:r>
                        <a:rPr lang="en-US" dirty="0"/>
                        <a:t> cells per liter (1500 cells per mm</a:t>
                      </a:r>
                      <a:r>
                        <a:rPr lang="en-US" baseline="30000" dirty="0"/>
                        <a:t>3</a:t>
                      </a:r>
                      <a:r>
                        <a:rPr lang="en-US" dirty="0"/>
                        <a:t>) on two or more </a:t>
                      </a:r>
                      <a:r>
                        <a:rPr lang="en-US" dirty="0" smtClean="0"/>
                        <a:t>occasions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en-US" dirty="0"/>
                        <a:t>Thrombocytopenia: &lt;100 ×10</a:t>
                      </a:r>
                      <a:r>
                        <a:rPr lang="en-US" baseline="30000" dirty="0"/>
                        <a:t>9</a:t>
                      </a:r>
                      <a:r>
                        <a:rPr lang="en-US" dirty="0"/>
                        <a:t> cells per liter (100 ×10</a:t>
                      </a:r>
                      <a:r>
                        <a:rPr lang="en-US" baseline="30000" dirty="0"/>
                        <a:t>3</a:t>
                      </a:r>
                      <a:r>
                        <a:rPr lang="en-US" dirty="0"/>
                        <a:t> cells per mm</a:t>
                      </a:r>
                      <a:r>
                        <a:rPr lang="en-US" baseline="30000" dirty="0"/>
                        <a:t>3</a:t>
                      </a:r>
                      <a:r>
                        <a:rPr lang="en-US" dirty="0"/>
                        <a:t>) in the absence of offending drugs</a:t>
                      </a:r>
                    </a:p>
                  </a:txBody>
                  <a:tcPr marL="47625" marR="47625" marT="47625" marB="47625"/>
                </a:tc>
              </a:tr>
              <a:tr h="1292537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10. Immunologic disorder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Anti-DNA antibody to native DNA in abnormal </a:t>
                      </a:r>
                      <a:r>
                        <a:rPr lang="en-ZA" dirty="0" err="1" smtClean="0"/>
                        <a:t>titer</a:t>
                      </a:r>
                      <a:r>
                        <a:rPr lang="en-ZA" dirty="0"/>
                        <a:t/>
                      </a:r>
                      <a:br>
                        <a:rPr lang="en-ZA" dirty="0"/>
                      </a:br>
                      <a:r>
                        <a:rPr lang="en-ZA" dirty="0"/>
                        <a:t>Anti-</a:t>
                      </a:r>
                      <a:r>
                        <a:rPr lang="en-ZA" dirty="0" err="1"/>
                        <a:t>Sm</a:t>
                      </a:r>
                      <a:r>
                        <a:rPr lang="en-ZA" dirty="0"/>
                        <a:t>: presence of antibody to </a:t>
                      </a:r>
                      <a:r>
                        <a:rPr lang="en-ZA" dirty="0" err="1"/>
                        <a:t>Sm</a:t>
                      </a:r>
                      <a:r>
                        <a:rPr lang="en-ZA" dirty="0"/>
                        <a:t> nuclear </a:t>
                      </a:r>
                      <a:r>
                        <a:rPr lang="en-ZA" dirty="0" smtClean="0"/>
                        <a:t>antigen</a:t>
                      </a:r>
                      <a:r>
                        <a:rPr lang="en-ZA" dirty="0"/>
                        <a:t/>
                      </a:r>
                      <a:br>
                        <a:rPr lang="en-ZA" dirty="0"/>
                      </a:br>
                      <a:r>
                        <a:rPr lang="en-ZA" dirty="0"/>
                        <a:t>Positive finding of </a:t>
                      </a:r>
                      <a:r>
                        <a:rPr lang="en-ZA" dirty="0" err="1"/>
                        <a:t>antiphospholipid</a:t>
                      </a:r>
                      <a:r>
                        <a:rPr lang="en-ZA" dirty="0"/>
                        <a:t> </a:t>
                      </a:r>
                      <a:r>
                        <a:rPr lang="en-ZA" dirty="0" smtClean="0"/>
                        <a:t>antibodies</a:t>
                      </a:r>
                      <a:endParaRPr lang="en-ZA" dirty="0"/>
                    </a:p>
                  </a:txBody>
                  <a:tcPr marL="47625" marR="47625" marT="47625" marB="47625"/>
                </a:tc>
              </a:tr>
              <a:tr h="1678689">
                <a:tc>
                  <a:txBody>
                    <a:bodyPr/>
                    <a:lstStyle/>
                    <a:p>
                      <a:pPr algn="l"/>
                      <a:r>
                        <a:rPr lang="en-ZA" dirty="0"/>
                        <a:t>11. Antinuclear antibody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An abnormal titer of antinuclear antibody by immunofluorescence or an equivalent assay at any point in time and in the absence of drugs known to be associated with drug-induced lupus syndrome</a:t>
                      </a: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946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Rheumatoid Arthritis  </a:t>
            </a:r>
            <a:br>
              <a:rPr lang="en-US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r>
              <a:rPr lang="en-US" dirty="0" smtClean="0"/>
              <a:t>Rheumatoid arthritis (RA) is a systemic, chronic inflammatory disease affecting many tissues but principally attacking the joints to produce a </a:t>
            </a:r>
            <a:r>
              <a:rPr lang="en-US" dirty="0" err="1" smtClean="0"/>
              <a:t>nonsuppurative</a:t>
            </a:r>
            <a:r>
              <a:rPr lang="en-US" dirty="0" smtClean="0"/>
              <a:t> proliferative </a:t>
            </a:r>
            <a:r>
              <a:rPr lang="en-US" dirty="0" err="1" smtClean="0"/>
              <a:t>synovitis</a:t>
            </a:r>
            <a:r>
              <a:rPr lang="en-US" dirty="0" smtClean="0"/>
              <a:t> that frequently progresses to destroy articular cartilage and underlying bone with resulting disabling arthritis. </a:t>
            </a:r>
          </a:p>
          <a:p>
            <a:r>
              <a:rPr lang="en-US" dirty="0" smtClean="0"/>
              <a:t>When extra-articular involvement develops-for example, of the skin, heart, blood vessels, muscles, and lungs-RA may resemble SLE or scleroderma.  </a:t>
            </a:r>
          </a:p>
          <a:p>
            <a:r>
              <a:rPr lang="en-US" dirty="0" smtClean="0"/>
              <a:t>RA is a very common condition, with a prevalence of approximately 1%; it is three to five times more common in women than in men. </a:t>
            </a:r>
          </a:p>
          <a:p>
            <a:r>
              <a:rPr lang="en-US" dirty="0" smtClean="0"/>
              <a:t>The peak incidence is in the second to fourth decades of life, but no age is immune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7506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effectLst/>
              </a:rPr>
              <a:t>A broad spectrum of morphologic alterations is seen in RA; the most severe occur in the joints. </a:t>
            </a:r>
          </a:p>
          <a:p>
            <a:r>
              <a:rPr lang="en-US" dirty="0" smtClean="0">
                <a:effectLst/>
              </a:rPr>
              <a:t>RA typically presents as </a:t>
            </a:r>
            <a:r>
              <a:rPr lang="en-US" b="1" dirty="0" smtClean="0">
                <a:effectLst/>
              </a:rPr>
              <a:t>symmetric arthritis, principally affecting the small joints</a:t>
            </a:r>
            <a:r>
              <a:rPr lang="en-US" dirty="0" smtClean="0">
                <a:effectLst/>
              </a:rPr>
              <a:t> of the hands and feet, ankles, knees, wrists, elbows, and shoulders. </a:t>
            </a:r>
          </a:p>
          <a:p>
            <a:r>
              <a:rPr lang="en-US" dirty="0" smtClean="0">
                <a:effectLst/>
              </a:rPr>
              <a:t>Typically, the proximal </a:t>
            </a:r>
            <a:r>
              <a:rPr lang="en-US" dirty="0" err="1" smtClean="0">
                <a:effectLst/>
              </a:rPr>
              <a:t>interphalangeal</a:t>
            </a:r>
            <a:r>
              <a:rPr lang="en-US" dirty="0" smtClean="0">
                <a:effectLst/>
              </a:rPr>
              <a:t> and </a:t>
            </a:r>
            <a:r>
              <a:rPr lang="en-US" dirty="0" err="1" smtClean="0">
                <a:effectLst/>
              </a:rPr>
              <a:t>metacarpophalangeal</a:t>
            </a:r>
            <a:r>
              <a:rPr lang="en-US" dirty="0" smtClean="0">
                <a:effectLst/>
              </a:rPr>
              <a:t> joints are affected, but distal </a:t>
            </a:r>
            <a:r>
              <a:rPr lang="en-US" dirty="0" err="1" smtClean="0">
                <a:effectLst/>
              </a:rPr>
              <a:t>interphalangeal</a:t>
            </a:r>
            <a:r>
              <a:rPr lang="en-US" dirty="0" smtClean="0">
                <a:effectLst/>
              </a:rPr>
              <a:t> joints are spared. </a:t>
            </a:r>
          </a:p>
          <a:p>
            <a:r>
              <a:rPr lang="en-US" dirty="0" smtClean="0">
                <a:effectLst/>
              </a:rPr>
              <a:t>Axial involvement, when it occurs, is limited to the upper cervical spine; similarly, hip joint involvement is extremely uncommon. </a:t>
            </a:r>
          </a:p>
          <a:p>
            <a:r>
              <a:rPr lang="en-US" dirty="0" smtClean="0">
                <a:effectLst/>
              </a:rPr>
              <a:t>Histologically, the affected joints show </a:t>
            </a:r>
            <a:r>
              <a:rPr lang="en-US" b="1" dirty="0" smtClean="0">
                <a:effectLst/>
              </a:rPr>
              <a:t>chronic </a:t>
            </a:r>
            <a:r>
              <a:rPr lang="en-US" b="1" dirty="0" err="1" smtClean="0">
                <a:effectLst/>
              </a:rPr>
              <a:t>synovitis</a:t>
            </a:r>
            <a:r>
              <a:rPr lang="en-US" b="1" dirty="0" smtClean="0">
                <a:effectLst/>
              </a:rPr>
              <a:t>,</a:t>
            </a:r>
            <a:r>
              <a:rPr lang="en-US" dirty="0" smtClean="0">
                <a:effectLst/>
              </a:rPr>
              <a:t> characterized by; </a:t>
            </a:r>
          </a:p>
          <a:p>
            <a:pPr marL="457200" lvl="1" indent="0">
              <a:buNone/>
            </a:pPr>
            <a:r>
              <a:rPr lang="en-US" dirty="0" smtClean="0">
                <a:effectLst/>
                <a:latin typeface="Arial Black" panose="020B0A04020102020204" pitchFamily="34" charset="0"/>
              </a:rPr>
              <a:t>(1) Synovial cell hyperplasia and proliferation; </a:t>
            </a:r>
          </a:p>
          <a:p>
            <a:pPr marL="457200" lvl="1" indent="0">
              <a:buNone/>
            </a:pPr>
            <a:r>
              <a:rPr lang="en-US" dirty="0" smtClean="0">
                <a:effectLst/>
                <a:latin typeface="Arial Black" panose="020B0A04020102020204" pitchFamily="34" charset="0"/>
              </a:rPr>
              <a:t>(2) Dense perivascular inflammatory cell infiltrates (frequently forming lymphoid follicles) in the </a:t>
            </a:r>
            <a:r>
              <a:rPr lang="en-US" dirty="0" err="1" smtClean="0">
                <a:effectLst/>
                <a:latin typeface="Arial Black" panose="020B0A04020102020204" pitchFamily="34" charset="0"/>
              </a:rPr>
              <a:t>synovium</a:t>
            </a:r>
            <a:r>
              <a:rPr lang="en-US" dirty="0" smtClean="0">
                <a:effectLst/>
                <a:latin typeface="Arial Black" panose="020B0A04020102020204" pitchFamily="34" charset="0"/>
              </a:rPr>
              <a:t> composed of CD4+ T cells, plasma cells, and macrophages; </a:t>
            </a:r>
          </a:p>
          <a:p>
            <a:pPr marL="457200" lvl="1" indent="0">
              <a:buNone/>
            </a:pPr>
            <a:r>
              <a:rPr lang="en-US" dirty="0" smtClean="0">
                <a:effectLst/>
                <a:latin typeface="Arial Black" panose="020B0A04020102020204" pitchFamily="34" charset="0"/>
              </a:rPr>
              <a:t>(3) Increased vascularity due to angiogenesis; </a:t>
            </a:r>
          </a:p>
          <a:p>
            <a:pPr marL="457200" lvl="1" indent="0">
              <a:buNone/>
            </a:pPr>
            <a:r>
              <a:rPr lang="en-US" dirty="0" smtClean="0">
                <a:effectLst/>
                <a:latin typeface="Arial Black" panose="020B0A04020102020204" pitchFamily="34" charset="0"/>
              </a:rPr>
              <a:t>(4) Neutrophils and aggregates of organizing fibrin on the synovial surface and in the joint space; and </a:t>
            </a:r>
          </a:p>
          <a:p>
            <a:pPr marL="457200" lvl="1" indent="0">
              <a:buNone/>
            </a:pPr>
            <a:r>
              <a:rPr lang="en-US" dirty="0" smtClean="0">
                <a:effectLst/>
                <a:latin typeface="Arial Black" panose="020B0A04020102020204" pitchFamily="34" charset="0"/>
              </a:rPr>
              <a:t>(5) Increased osteoclast activity in the underlying bone, leading to synovial penetration and bone erosion</a:t>
            </a:r>
            <a:endParaRPr lang="en-Z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2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1105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Agency FB</vt:lpstr>
      <vt:lpstr>Arial</vt:lpstr>
      <vt:lpstr>Arial Black</vt:lpstr>
      <vt:lpstr>Calibri</vt:lpstr>
      <vt:lpstr>Calibri Light</vt:lpstr>
      <vt:lpstr>Office Theme</vt:lpstr>
      <vt:lpstr>AUTOIMMUNE DISEASES </vt:lpstr>
      <vt:lpstr>Immunological Tolerance and Autoimmunity  </vt:lpstr>
      <vt:lpstr>Initiation of autoimmunity </vt:lpstr>
      <vt:lpstr>Autoimmune diseases</vt:lpstr>
      <vt:lpstr>Systemic Lupus Erythematosus   </vt:lpstr>
      <vt:lpstr>Diagnostic criteria </vt:lpstr>
      <vt:lpstr>PowerPoint Presentation</vt:lpstr>
      <vt:lpstr>Rheumatoid Arthritis   </vt:lpstr>
      <vt:lpstr>PowerPoint Presentation</vt:lpstr>
      <vt:lpstr>PowerPoint Presentation</vt:lpstr>
      <vt:lpstr>Radiologicalfeatures </vt:lpstr>
      <vt:lpstr>Systemic Sclerosis  </vt:lpstr>
      <vt:lpstr>End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2021-06-01T09:06:11Z</dcterms:created>
  <dcterms:modified xsi:type="dcterms:W3CDTF">2021-06-01T09:50:32Z</dcterms:modified>
</cp:coreProperties>
</file>