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Slides/notesSlide1.xml" ContentType="application/vnd.openxmlformats-officedocument.presentationml.notes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Slides/notesSlide2.xml" ContentType="application/vnd.openxmlformats-officedocument.presentationml.notes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Slides/notesSlide3.xml" ContentType="application/vnd.openxmlformats-officedocument.presentationml.notes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Lst>
  <p:sldSz type="screen16x9"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lastView="sldThumbnailView">
  <p:normalViewPr horzBarState="maximized">
    <p:restoredLeft sz="15000" autoAdjust="0"/>
    <p:restoredTop sz="94660"/>
  </p:normalViewPr>
  <p:slideViewPr>
    <p:cSldViewPr snapToGrid="0">
      <p:cViewPr varScale="1">
        <p:scale>
          <a:sx n="55" d="100"/>
          <a:sy n="55" d="100"/>
        </p:scale>
        <p:origin x="614" y="48"/>
      </p:cViewPr>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tableStyles" Target="tableStyles.xml"/><Relationship Id="rId146" Type="http://schemas.openxmlformats.org/officeDocument/2006/relationships/presProps" Target="presProps.xml"/><Relationship Id="rId147" Type="http://schemas.openxmlformats.org/officeDocument/2006/relationships/viewProps" Target="viewProps.xml"/><Relationship Id="rId14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315" name=""/>
        <p:cNvGrpSpPr/>
        <p:nvPr/>
      </p:nvGrpSpPr>
      <p:grpSpPr>
        <a:xfrm>
          <a:off x="0" y="0"/>
          <a:ext cx="0" cy="0"/>
          <a:chOff x="0" y="0"/>
          <a:chExt cx="0" cy="0"/>
        </a:xfrm>
      </p:grpSpPr>
      <p:sp>
        <p:nvSpPr>
          <p:cNvPr id="1048929" name="Header Placeholder 1"/>
          <p:cNvSpPr>
            <a:spLocks noGrp="1"/>
          </p:cNvSpPr>
          <p:nvPr>
            <p:ph type="hdr" sz="quarter"/>
          </p:nvPr>
        </p:nvSpPr>
        <p:spPr>
          <a:xfrm>
            <a:off x="0" y="0"/>
            <a:ext cx="2971800" cy="458788"/>
          </a:xfrm>
          <a:prstGeom prst="rect"/>
        </p:spPr>
        <p:txBody>
          <a:bodyPr bIns="45720" lIns="91440" rIns="91440" rtlCol="0" tIns="45720" vert="horz"/>
          <a:lstStyle>
            <a:lvl1pPr algn="l">
              <a:defRPr sz="1200"/>
            </a:lvl1pPr>
          </a:lstStyle>
          <a:p>
            <a:endParaRPr lang="en-US"/>
          </a:p>
        </p:txBody>
      </p:sp>
      <p:sp>
        <p:nvSpPr>
          <p:cNvPr id="1048930" name="Date Placeholder 2"/>
          <p:cNvSpPr>
            <a:spLocks noGrp="1"/>
          </p:cNvSpPr>
          <p:nvPr>
            <p:ph type="dt" idx="1"/>
          </p:nvPr>
        </p:nvSpPr>
        <p:spPr>
          <a:xfrm>
            <a:off x="3884613" y="0"/>
            <a:ext cx="2971800" cy="458788"/>
          </a:xfrm>
          <a:prstGeom prst="rect"/>
        </p:spPr>
        <p:txBody>
          <a:bodyPr bIns="45720" lIns="91440" rIns="91440" rtlCol="0" tIns="45720" vert="horz"/>
          <a:lstStyle>
            <a:lvl1pPr algn="r">
              <a:defRPr sz="1200"/>
            </a:lvl1pPr>
          </a:lstStyle>
          <a:p>
            <a:fld id="{7CAD8445-881A-48D3-A846-D6463D771345}" type="datetimeFigureOut">
              <a:rPr lang="en-US" smtClean="0"/>
            </a:fld>
            <a:endParaRPr lang="en-US"/>
          </a:p>
        </p:txBody>
      </p:sp>
      <p:sp>
        <p:nvSpPr>
          <p:cNvPr id="1048931" name="Slide Image Placeholder 3"/>
          <p:cNvSpPr>
            <a:spLocks noChangeAspect="1" noRot="1" noGrp="1"/>
          </p:cNvSpPr>
          <p:nvPr>
            <p:ph type="sldImg" idx="2"/>
          </p:nvPr>
        </p:nvSpPr>
        <p:spPr>
          <a:xfrm>
            <a:off x="685800" y="1143000"/>
            <a:ext cx="5486400" cy="3086100"/>
          </a:xfrm>
          <a:prstGeom prst="rect"/>
          <a:noFill/>
          <a:ln w="12700">
            <a:solidFill>
              <a:prstClr val="black"/>
            </a:solidFill>
          </a:ln>
        </p:spPr>
        <p:txBody>
          <a:bodyPr anchor="ctr" bIns="45720" lIns="91440" rIns="91440" rtlCol="0" tIns="45720" vert="horz"/>
          <a:p>
            <a:endParaRPr lang="en-US"/>
          </a:p>
        </p:txBody>
      </p:sp>
      <p:sp>
        <p:nvSpPr>
          <p:cNvPr id="1048932" name="Notes Placeholder 4"/>
          <p:cNvSpPr>
            <a:spLocks noGrp="1"/>
          </p:cNvSpPr>
          <p:nvPr>
            <p:ph type="body" sz="quarter" idx="3"/>
          </p:nvPr>
        </p:nvSpPr>
        <p:spPr>
          <a:xfrm>
            <a:off x="685800" y="4400550"/>
            <a:ext cx="5486400" cy="3600450"/>
          </a:xfrm>
          <a:prstGeom prst="rect"/>
        </p:spPr>
        <p:txBody>
          <a:bodyPr bIns="45720" lIns="91440" rIns="91440" rtlCol="0" tIns="45720" vert="horz"/>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33" name="Footer Placeholder 5"/>
          <p:cNvSpPr>
            <a:spLocks noGrp="1"/>
          </p:cNvSpPr>
          <p:nvPr>
            <p:ph type="ftr" sz="quarter" idx="4"/>
          </p:nvPr>
        </p:nvSpPr>
        <p:spPr>
          <a:xfrm>
            <a:off x="0" y="8685213"/>
            <a:ext cx="2971800" cy="458787"/>
          </a:xfrm>
          <a:prstGeom prst="rect"/>
        </p:spPr>
        <p:txBody>
          <a:bodyPr anchor="b" bIns="45720" lIns="91440" rIns="91440" rtlCol="0" tIns="45720" vert="horz"/>
          <a:lstStyle>
            <a:lvl1pPr algn="l">
              <a:defRPr sz="1200"/>
            </a:lvl1pPr>
          </a:lstStyle>
          <a:p>
            <a:endParaRPr lang="en-US"/>
          </a:p>
        </p:txBody>
      </p:sp>
      <p:sp>
        <p:nvSpPr>
          <p:cNvPr id="1048934" name="Slide Number Placeholder 6"/>
          <p:cNvSpPr>
            <a:spLocks noGrp="1"/>
          </p:cNvSpPr>
          <p:nvPr>
            <p:ph type="sldNum" sz="quarter" idx="5"/>
          </p:nvPr>
        </p:nvSpPr>
        <p:spPr>
          <a:xfrm>
            <a:off x="3884613" y="8685213"/>
            <a:ext cx="2971800" cy="458787"/>
          </a:xfrm>
          <a:prstGeom prst="rect"/>
        </p:spPr>
        <p:txBody>
          <a:bodyPr anchor="b" bIns="45720" lIns="91440" rIns="91440" rtlCol="0" tIns="45720" vert="horz"/>
          <a:lstStyle>
            <a:lvl1pPr algn="r">
              <a:defRPr sz="1200"/>
            </a:lvl1pPr>
          </a:lstStyle>
          <a:p>
            <a:fld id="{6FDFC63C-F228-4BDC-9D30-A3FF8343A4E3}" type="slidenum">
              <a:rPr lang="en-US" smtClean="0"/>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58.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63.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96.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216" name=""/>
        <p:cNvGrpSpPr/>
        <p:nvPr/>
      </p:nvGrpSpPr>
      <p:grpSpPr>
        <a:xfrm>
          <a:off x="0" y="0"/>
          <a:ext cx="0" cy="0"/>
          <a:chOff x="0" y="0"/>
          <a:chExt cx="0" cy="0"/>
        </a:xfrm>
      </p:grpSpPr>
      <p:sp>
        <p:nvSpPr>
          <p:cNvPr id="1048700" name="Slide Image Placeholder 1"/>
          <p:cNvSpPr>
            <a:spLocks noChangeAspect="1" noRot="1" noGrp="1"/>
          </p:cNvSpPr>
          <p:nvPr>
            <p:ph type="sldImg"/>
          </p:nvPr>
        </p:nvSpPr>
        <p:spPr/>
      </p:sp>
      <p:sp>
        <p:nvSpPr>
          <p:cNvPr id="1048701" name="Notes Placeholder 2"/>
          <p:cNvSpPr>
            <a:spLocks noGrp="1"/>
          </p:cNvSpPr>
          <p:nvPr>
            <p:ph type="body" idx="1"/>
          </p:nvPr>
        </p:nvSpPr>
        <p:spPr/>
        <p:txBody>
          <a:bodyPr/>
          <a:p>
            <a:endParaRPr dirty="0" lang="en-US"/>
          </a:p>
        </p:txBody>
      </p:sp>
      <p:sp>
        <p:nvSpPr>
          <p:cNvPr id="1048702" name="Slide Number Placeholder 3"/>
          <p:cNvSpPr>
            <a:spLocks noGrp="1"/>
          </p:cNvSpPr>
          <p:nvPr>
            <p:ph type="sldNum" sz="quarter" idx="10"/>
          </p:nvPr>
        </p:nvSpPr>
        <p:spPr/>
        <p:txBody>
          <a:bodyPr/>
          <a:p>
            <a:fld id="{E2D2E268-93C9-4E3D-BAB1-79A3833267FA}"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223" name=""/>
        <p:cNvGrpSpPr/>
        <p:nvPr/>
      </p:nvGrpSpPr>
      <p:grpSpPr>
        <a:xfrm>
          <a:off x="0" y="0"/>
          <a:ext cx="0" cy="0"/>
          <a:chOff x="0" y="0"/>
          <a:chExt cx="0" cy="0"/>
        </a:xfrm>
      </p:grpSpPr>
      <p:sp>
        <p:nvSpPr>
          <p:cNvPr id="1048713" name="Slide Image Placeholder 1"/>
          <p:cNvSpPr>
            <a:spLocks noChangeAspect="1" noRot="1" noGrp="1"/>
          </p:cNvSpPr>
          <p:nvPr>
            <p:ph type="sldImg"/>
          </p:nvPr>
        </p:nvSpPr>
        <p:spPr/>
      </p:sp>
      <p:sp>
        <p:nvSpPr>
          <p:cNvPr id="1048714" name="Notes Placeholder 2"/>
          <p:cNvSpPr>
            <a:spLocks noGrp="1"/>
          </p:cNvSpPr>
          <p:nvPr>
            <p:ph type="body" idx="1"/>
          </p:nvPr>
        </p:nvSpPr>
        <p:spPr/>
        <p:txBody>
          <a:bodyPr/>
          <a:p>
            <a:endParaRPr dirty="0" lang="en-US"/>
          </a:p>
        </p:txBody>
      </p:sp>
      <p:sp>
        <p:nvSpPr>
          <p:cNvPr id="1048715" name="Slide Number Placeholder 3"/>
          <p:cNvSpPr>
            <a:spLocks noGrp="1"/>
          </p:cNvSpPr>
          <p:nvPr>
            <p:ph type="sldNum" sz="quarter" idx="10"/>
          </p:nvPr>
        </p:nvSpPr>
        <p:spPr/>
        <p:txBody>
          <a:bodyPr/>
          <a:p>
            <a:fld id="{E2D2E268-93C9-4E3D-BAB1-79A3833267FA}"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258" name=""/>
        <p:cNvGrpSpPr/>
        <p:nvPr/>
      </p:nvGrpSpPr>
      <p:grpSpPr>
        <a:xfrm>
          <a:off x="0" y="0"/>
          <a:ext cx="0" cy="0"/>
          <a:chOff x="0" y="0"/>
          <a:chExt cx="0" cy="0"/>
        </a:xfrm>
      </p:grpSpPr>
      <p:sp>
        <p:nvSpPr>
          <p:cNvPr id="1048782" name="Slide Image Placeholder 1"/>
          <p:cNvSpPr>
            <a:spLocks noChangeAspect="1" noRot="1" noGrp="1"/>
          </p:cNvSpPr>
          <p:nvPr>
            <p:ph type="sldImg"/>
          </p:nvPr>
        </p:nvSpPr>
        <p:spPr/>
      </p:sp>
      <p:sp>
        <p:nvSpPr>
          <p:cNvPr id="1048783" name="Notes Placeholder 2"/>
          <p:cNvSpPr>
            <a:spLocks noGrp="1"/>
          </p:cNvSpPr>
          <p:nvPr>
            <p:ph type="body" idx="1"/>
          </p:nvPr>
        </p:nvSpPr>
        <p:spPr/>
        <p:txBody>
          <a:bodyPr/>
          <a:p>
            <a:endParaRPr dirty="0" lang="en-US"/>
          </a:p>
        </p:txBody>
      </p:sp>
      <p:sp>
        <p:nvSpPr>
          <p:cNvPr id="1048784" name="Slide Number Placeholder 3"/>
          <p:cNvSpPr>
            <a:spLocks noGrp="1"/>
          </p:cNvSpPr>
          <p:nvPr>
            <p:ph type="sldNum" sz="quarter" idx="10"/>
          </p:nvPr>
        </p:nvSpPr>
        <p:spPr/>
        <p:txBody>
          <a:bodyPr/>
          <a:p>
            <a:fld id="{E2D2E268-93C9-4E3D-BAB1-79A3833267FA}"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305" name=""/>
        <p:cNvGrpSpPr/>
        <p:nvPr/>
      </p:nvGrpSpPr>
      <p:grpSpPr>
        <a:xfrm>
          <a:off x="0" y="0"/>
          <a:ext cx="0" cy="0"/>
          <a:chOff x="0" y="0"/>
          <a:chExt cx="0" cy="0"/>
        </a:xfrm>
      </p:grpSpPr>
      <p:sp>
        <p:nvSpPr>
          <p:cNvPr id="1048876"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1048877"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smtClean="0"/>
              <a:t>Click to edit Master subtitle style</a:t>
            </a:r>
            <a:endParaRPr lang="en-US"/>
          </a:p>
        </p:txBody>
      </p:sp>
      <p:sp>
        <p:nvSpPr>
          <p:cNvPr id="1048878" name="Date Placeholder 3"/>
          <p:cNvSpPr>
            <a:spLocks noGrp="1"/>
          </p:cNvSpPr>
          <p:nvPr>
            <p:ph type="dt" sz="half" idx="10"/>
          </p:nvPr>
        </p:nvSpPr>
        <p:spPr/>
        <p:txBody>
          <a:bodyPr/>
          <a:p>
            <a:fld id="{D0C8B38F-3376-4DF1-B11C-43E89BD7CB06}" type="datetimeFigureOut">
              <a:rPr lang="en-US" smtClean="0"/>
            </a:fld>
            <a:endParaRPr lang="en-US"/>
          </a:p>
        </p:txBody>
      </p:sp>
      <p:sp>
        <p:nvSpPr>
          <p:cNvPr id="1048879" name="Footer Placeholder 4"/>
          <p:cNvSpPr>
            <a:spLocks noGrp="1"/>
          </p:cNvSpPr>
          <p:nvPr>
            <p:ph type="ftr" sz="quarter" idx="11"/>
          </p:nvPr>
        </p:nvSpPr>
        <p:spPr/>
        <p:txBody>
          <a:bodyPr/>
          <a:p>
            <a:endParaRPr lang="en-US"/>
          </a:p>
        </p:txBody>
      </p:sp>
      <p:sp>
        <p:nvSpPr>
          <p:cNvPr id="1048880" name="Slide Number Placeholder 5"/>
          <p:cNvSpPr>
            <a:spLocks noGrp="1"/>
          </p:cNvSpPr>
          <p:nvPr>
            <p:ph type="sldNum" sz="quarter" idx="12"/>
          </p:nvPr>
        </p:nvSpPr>
        <p:spPr/>
        <p:txBody>
          <a:bodyPr/>
          <a:p>
            <a:fld id="{29D4F929-F57A-4C11-9DE5-2346CD42CE5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309" name=""/>
        <p:cNvGrpSpPr/>
        <p:nvPr/>
      </p:nvGrpSpPr>
      <p:grpSpPr>
        <a:xfrm>
          <a:off x="0" y="0"/>
          <a:ext cx="0" cy="0"/>
          <a:chOff x="0" y="0"/>
          <a:chExt cx="0" cy="0"/>
        </a:xfrm>
      </p:grpSpPr>
      <p:sp>
        <p:nvSpPr>
          <p:cNvPr id="1048896" name="Title 1"/>
          <p:cNvSpPr>
            <a:spLocks noGrp="1"/>
          </p:cNvSpPr>
          <p:nvPr>
            <p:ph type="title"/>
          </p:nvPr>
        </p:nvSpPr>
        <p:spPr/>
        <p:txBody>
          <a:bodyPr/>
          <a:p>
            <a:r>
              <a:rPr lang="en-US" smtClean="0"/>
              <a:t>Click to edit Master title style</a:t>
            </a:r>
            <a:endParaRPr lang="en-US"/>
          </a:p>
        </p:txBody>
      </p:sp>
      <p:sp>
        <p:nvSpPr>
          <p:cNvPr id="1048897"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98" name="Date Placeholder 3"/>
          <p:cNvSpPr>
            <a:spLocks noGrp="1"/>
          </p:cNvSpPr>
          <p:nvPr>
            <p:ph type="dt" sz="half" idx="10"/>
          </p:nvPr>
        </p:nvSpPr>
        <p:spPr/>
        <p:txBody>
          <a:bodyPr/>
          <a:p>
            <a:fld id="{D0C8B38F-3376-4DF1-B11C-43E89BD7CB06}" type="datetimeFigureOut">
              <a:rPr lang="en-US" smtClean="0"/>
            </a:fld>
            <a:endParaRPr lang="en-US"/>
          </a:p>
        </p:txBody>
      </p:sp>
      <p:sp>
        <p:nvSpPr>
          <p:cNvPr id="1048899" name="Footer Placeholder 4"/>
          <p:cNvSpPr>
            <a:spLocks noGrp="1"/>
          </p:cNvSpPr>
          <p:nvPr>
            <p:ph type="ftr" sz="quarter" idx="11"/>
          </p:nvPr>
        </p:nvSpPr>
        <p:spPr/>
        <p:txBody>
          <a:bodyPr/>
          <a:p>
            <a:endParaRPr lang="en-US"/>
          </a:p>
        </p:txBody>
      </p:sp>
      <p:sp>
        <p:nvSpPr>
          <p:cNvPr id="1048900" name="Slide Number Placeholder 5"/>
          <p:cNvSpPr>
            <a:spLocks noGrp="1"/>
          </p:cNvSpPr>
          <p:nvPr>
            <p:ph type="sldNum" sz="quarter" idx="12"/>
          </p:nvPr>
        </p:nvSpPr>
        <p:spPr/>
        <p:txBody>
          <a:bodyPr/>
          <a:p>
            <a:fld id="{29D4F929-F57A-4C11-9DE5-2346CD42CE5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307" name=""/>
        <p:cNvGrpSpPr/>
        <p:nvPr/>
      </p:nvGrpSpPr>
      <p:grpSpPr>
        <a:xfrm>
          <a:off x="0" y="0"/>
          <a:ext cx="0" cy="0"/>
          <a:chOff x="0" y="0"/>
          <a:chExt cx="0" cy="0"/>
        </a:xfrm>
      </p:grpSpPr>
      <p:sp>
        <p:nvSpPr>
          <p:cNvPr id="1048885" name="Vertical Title 1"/>
          <p:cNvSpPr>
            <a:spLocks noGrp="1"/>
          </p:cNvSpPr>
          <p:nvPr>
            <p:ph type="title" orient="vert"/>
          </p:nvPr>
        </p:nvSpPr>
        <p:spPr>
          <a:xfrm>
            <a:off x="8724900" y="365125"/>
            <a:ext cx="2628900" cy="5811838"/>
          </a:xfrm>
        </p:spPr>
        <p:txBody>
          <a:bodyPr vert="eaVert"/>
          <a:p>
            <a:r>
              <a:rPr lang="en-US" smtClean="0"/>
              <a:t>Click to edit Master title style</a:t>
            </a:r>
            <a:endParaRPr lang="en-US"/>
          </a:p>
        </p:txBody>
      </p:sp>
      <p:sp>
        <p:nvSpPr>
          <p:cNvPr id="1048886" name="Vertical Text Placeholder 2"/>
          <p:cNvSpPr>
            <a:spLocks noGrp="1"/>
          </p:cNvSpPr>
          <p:nvPr>
            <p:ph type="body" orient="vert" idx="1"/>
          </p:nvPr>
        </p:nvSpPr>
        <p:spPr>
          <a:xfrm>
            <a:off x="838200" y="365125"/>
            <a:ext cx="7734300" cy="5811838"/>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87" name="Date Placeholder 3"/>
          <p:cNvSpPr>
            <a:spLocks noGrp="1"/>
          </p:cNvSpPr>
          <p:nvPr>
            <p:ph type="dt" sz="half" idx="10"/>
          </p:nvPr>
        </p:nvSpPr>
        <p:spPr/>
        <p:txBody>
          <a:bodyPr/>
          <a:p>
            <a:fld id="{D0C8B38F-3376-4DF1-B11C-43E89BD7CB06}" type="datetimeFigureOut">
              <a:rPr lang="en-US" smtClean="0"/>
            </a:fld>
            <a:endParaRPr lang="en-US"/>
          </a:p>
        </p:txBody>
      </p:sp>
      <p:sp>
        <p:nvSpPr>
          <p:cNvPr id="1048888" name="Footer Placeholder 4"/>
          <p:cNvSpPr>
            <a:spLocks noGrp="1"/>
          </p:cNvSpPr>
          <p:nvPr>
            <p:ph type="ftr" sz="quarter" idx="11"/>
          </p:nvPr>
        </p:nvSpPr>
        <p:spPr/>
        <p:txBody>
          <a:bodyPr/>
          <a:p>
            <a:endParaRPr lang="en-US"/>
          </a:p>
        </p:txBody>
      </p:sp>
      <p:sp>
        <p:nvSpPr>
          <p:cNvPr id="1048889" name="Slide Number Placeholder 5"/>
          <p:cNvSpPr>
            <a:spLocks noGrp="1"/>
          </p:cNvSpPr>
          <p:nvPr>
            <p:ph type="sldNum" sz="quarter" idx="12"/>
          </p:nvPr>
        </p:nvSpPr>
        <p:spPr/>
        <p:txBody>
          <a:bodyPr/>
          <a:p>
            <a:fld id="{29D4F929-F57A-4C11-9DE5-2346CD42CE5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4" name=""/>
        <p:cNvGrpSpPr/>
        <p:nvPr/>
      </p:nvGrpSpPr>
      <p:grpSpPr>
        <a:xfrm>
          <a:off x="0" y="0"/>
          <a:ext cx="0" cy="0"/>
          <a:chOff x="0" y="0"/>
          <a:chExt cx="0" cy="0"/>
        </a:xfrm>
      </p:grpSpPr>
      <p:sp>
        <p:nvSpPr>
          <p:cNvPr id="1048581" name="Title 1"/>
          <p:cNvSpPr>
            <a:spLocks noGrp="1"/>
          </p:cNvSpPr>
          <p:nvPr>
            <p:ph type="title"/>
          </p:nvPr>
        </p:nvSpPr>
        <p:spPr/>
        <p:txBody>
          <a:bodyPr/>
          <a:p>
            <a:r>
              <a:rPr lang="en-US" smtClean="0"/>
              <a:t>Click to edit Master title style</a:t>
            </a:r>
            <a:endParaRPr lang="en-US"/>
          </a:p>
        </p:txBody>
      </p:sp>
      <p:sp>
        <p:nvSpPr>
          <p:cNvPr id="1048582"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83" name="Date Placeholder 3"/>
          <p:cNvSpPr>
            <a:spLocks noGrp="1"/>
          </p:cNvSpPr>
          <p:nvPr>
            <p:ph type="dt" sz="half" idx="10"/>
          </p:nvPr>
        </p:nvSpPr>
        <p:spPr/>
        <p:txBody>
          <a:bodyPr/>
          <a:p>
            <a:fld id="{D0C8B38F-3376-4DF1-B11C-43E89BD7CB06}" type="datetimeFigureOut">
              <a:rPr lang="en-US" smtClean="0"/>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29D4F929-F57A-4C11-9DE5-2346CD42CE5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310" name=""/>
        <p:cNvGrpSpPr/>
        <p:nvPr/>
      </p:nvGrpSpPr>
      <p:grpSpPr>
        <a:xfrm>
          <a:off x="0" y="0"/>
          <a:ext cx="0" cy="0"/>
          <a:chOff x="0" y="0"/>
          <a:chExt cx="0" cy="0"/>
        </a:xfrm>
      </p:grpSpPr>
      <p:sp>
        <p:nvSpPr>
          <p:cNvPr id="1048901"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1048902"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smtClean="0"/>
              <a:t>Click to edit Master text styles</a:t>
            </a:r>
          </a:p>
        </p:txBody>
      </p:sp>
      <p:sp>
        <p:nvSpPr>
          <p:cNvPr id="1048903" name="Date Placeholder 3"/>
          <p:cNvSpPr>
            <a:spLocks noGrp="1"/>
          </p:cNvSpPr>
          <p:nvPr>
            <p:ph type="dt" sz="half" idx="10"/>
          </p:nvPr>
        </p:nvSpPr>
        <p:spPr/>
        <p:txBody>
          <a:bodyPr/>
          <a:p>
            <a:fld id="{D0C8B38F-3376-4DF1-B11C-43E89BD7CB06}" type="datetimeFigureOut">
              <a:rPr lang="en-US" smtClean="0"/>
            </a:fld>
            <a:endParaRPr lang="en-US"/>
          </a:p>
        </p:txBody>
      </p:sp>
      <p:sp>
        <p:nvSpPr>
          <p:cNvPr id="1048904" name="Footer Placeholder 4"/>
          <p:cNvSpPr>
            <a:spLocks noGrp="1"/>
          </p:cNvSpPr>
          <p:nvPr>
            <p:ph type="ftr" sz="quarter" idx="11"/>
          </p:nvPr>
        </p:nvSpPr>
        <p:spPr/>
        <p:txBody>
          <a:bodyPr/>
          <a:p>
            <a:endParaRPr lang="en-US"/>
          </a:p>
        </p:txBody>
      </p:sp>
      <p:sp>
        <p:nvSpPr>
          <p:cNvPr id="1048905" name="Slide Number Placeholder 5"/>
          <p:cNvSpPr>
            <a:spLocks noGrp="1"/>
          </p:cNvSpPr>
          <p:nvPr>
            <p:ph type="sldNum" sz="quarter" idx="12"/>
          </p:nvPr>
        </p:nvSpPr>
        <p:spPr/>
        <p:txBody>
          <a:bodyPr/>
          <a:p>
            <a:fld id="{29D4F929-F57A-4C11-9DE5-2346CD42CE5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311" name=""/>
        <p:cNvGrpSpPr/>
        <p:nvPr/>
      </p:nvGrpSpPr>
      <p:grpSpPr>
        <a:xfrm>
          <a:off x="0" y="0"/>
          <a:ext cx="0" cy="0"/>
          <a:chOff x="0" y="0"/>
          <a:chExt cx="0" cy="0"/>
        </a:xfrm>
      </p:grpSpPr>
      <p:sp>
        <p:nvSpPr>
          <p:cNvPr id="1048906" name="Title 1"/>
          <p:cNvSpPr>
            <a:spLocks noGrp="1"/>
          </p:cNvSpPr>
          <p:nvPr>
            <p:ph type="title"/>
          </p:nvPr>
        </p:nvSpPr>
        <p:spPr/>
        <p:txBody>
          <a:bodyPr/>
          <a:p>
            <a:r>
              <a:rPr lang="en-US" smtClean="0"/>
              <a:t>Click to edit Master title style</a:t>
            </a:r>
            <a:endParaRPr lang="en-US"/>
          </a:p>
        </p:txBody>
      </p:sp>
      <p:sp>
        <p:nvSpPr>
          <p:cNvPr id="1048907" name="Content Placeholder 2"/>
          <p:cNvSpPr>
            <a:spLocks noGrp="1"/>
          </p:cNvSpPr>
          <p:nvPr>
            <p:ph sz="half" idx="1"/>
          </p:nvPr>
        </p:nvSpPr>
        <p:spPr>
          <a:xfrm>
            <a:off x="838200" y="1825625"/>
            <a:ext cx="5181600" cy="435133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08" name="Content Placeholder 3"/>
          <p:cNvSpPr>
            <a:spLocks noGrp="1"/>
          </p:cNvSpPr>
          <p:nvPr>
            <p:ph sz="half" idx="2"/>
          </p:nvPr>
        </p:nvSpPr>
        <p:spPr>
          <a:xfrm>
            <a:off x="6172200" y="1825625"/>
            <a:ext cx="5181600" cy="435133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09" name="Date Placeholder 4"/>
          <p:cNvSpPr>
            <a:spLocks noGrp="1"/>
          </p:cNvSpPr>
          <p:nvPr>
            <p:ph type="dt" sz="half" idx="10"/>
          </p:nvPr>
        </p:nvSpPr>
        <p:spPr/>
        <p:txBody>
          <a:bodyPr/>
          <a:p>
            <a:fld id="{D0C8B38F-3376-4DF1-B11C-43E89BD7CB06}" type="datetimeFigureOut">
              <a:rPr lang="en-US" smtClean="0"/>
            </a:fld>
            <a:endParaRPr lang="en-US"/>
          </a:p>
        </p:txBody>
      </p:sp>
      <p:sp>
        <p:nvSpPr>
          <p:cNvPr id="1048910" name="Footer Placeholder 5"/>
          <p:cNvSpPr>
            <a:spLocks noGrp="1"/>
          </p:cNvSpPr>
          <p:nvPr>
            <p:ph type="ftr" sz="quarter" idx="11"/>
          </p:nvPr>
        </p:nvSpPr>
        <p:spPr/>
        <p:txBody>
          <a:bodyPr/>
          <a:p>
            <a:endParaRPr lang="en-US"/>
          </a:p>
        </p:txBody>
      </p:sp>
      <p:sp>
        <p:nvSpPr>
          <p:cNvPr id="1048911" name="Slide Number Placeholder 6"/>
          <p:cNvSpPr>
            <a:spLocks noGrp="1"/>
          </p:cNvSpPr>
          <p:nvPr>
            <p:ph type="sldNum" sz="quarter" idx="12"/>
          </p:nvPr>
        </p:nvSpPr>
        <p:spPr/>
        <p:txBody>
          <a:bodyPr/>
          <a:p>
            <a:fld id="{29D4F929-F57A-4C11-9DE5-2346CD42CE5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312" name=""/>
        <p:cNvGrpSpPr/>
        <p:nvPr/>
      </p:nvGrpSpPr>
      <p:grpSpPr>
        <a:xfrm>
          <a:off x="0" y="0"/>
          <a:ext cx="0" cy="0"/>
          <a:chOff x="0" y="0"/>
          <a:chExt cx="0" cy="0"/>
        </a:xfrm>
      </p:grpSpPr>
      <p:sp>
        <p:nvSpPr>
          <p:cNvPr id="1048912" name="Title 1"/>
          <p:cNvSpPr>
            <a:spLocks noGrp="1"/>
          </p:cNvSpPr>
          <p:nvPr>
            <p:ph type="title"/>
          </p:nvPr>
        </p:nvSpPr>
        <p:spPr>
          <a:xfrm>
            <a:off x="839788" y="365125"/>
            <a:ext cx="10515600" cy="1325563"/>
          </a:xfrm>
        </p:spPr>
        <p:txBody>
          <a:bodyPr/>
          <a:p>
            <a:r>
              <a:rPr lang="en-US" smtClean="0"/>
              <a:t>Click to edit Master title style</a:t>
            </a:r>
            <a:endParaRPr lang="en-US"/>
          </a:p>
        </p:txBody>
      </p:sp>
      <p:sp>
        <p:nvSpPr>
          <p:cNvPr id="1048913"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914" name="Content Placeholder 3"/>
          <p:cNvSpPr>
            <a:spLocks noGrp="1"/>
          </p:cNvSpPr>
          <p:nvPr>
            <p:ph sz="half" idx="2"/>
          </p:nvPr>
        </p:nvSpPr>
        <p:spPr>
          <a:xfrm>
            <a:off x="839788" y="2505075"/>
            <a:ext cx="5157787" cy="368458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15"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916" name="Content Placeholder 5"/>
          <p:cNvSpPr>
            <a:spLocks noGrp="1"/>
          </p:cNvSpPr>
          <p:nvPr>
            <p:ph sz="quarter" idx="4"/>
          </p:nvPr>
        </p:nvSpPr>
        <p:spPr>
          <a:xfrm>
            <a:off x="6172200" y="2505075"/>
            <a:ext cx="5183188" cy="368458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17" name="Date Placeholder 6"/>
          <p:cNvSpPr>
            <a:spLocks noGrp="1"/>
          </p:cNvSpPr>
          <p:nvPr>
            <p:ph type="dt" sz="half" idx="10"/>
          </p:nvPr>
        </p:nvSpPr>
        <p:spPr/>
        <p:txBody>
          <a:bodyPr/>
          <a:p>
            <a:fld id="{D0C8B38F-3376-4DF1-B11C-43E89BD7CB06}" type="datetimeFigureOut">
              <a:rPr lang="en-US" smtClean="0"/>
            </a:fld>
            <a:endParaRPr lang="en-US"/>
          </a:p>
        </p:txBody>
      </p:sp>
      <p:sp>
        <p:nvSpPr>
          <p:cNvPr id="1048918" name="Footer Placeholder 7"/>
          <p:cNvSpPr>
            <a:spLocks noGrp="1"/>
          </p:cNvSpPr>
          <p:nvPr>
            <p:ph type="ftr" sz="quarter" idx="11"/>
          </p:nvPr>
        </p:nvSpPr>
        <p:spPr/>
        <p:txBody>
          <a:bodyPr/>
          <a:p>
            <a:endParaRPr lang="en-US"/>
          </a:p>
        </p:txBody>
      </p:sp>
      <p:sp>
        <p:nvSpPr>
          <p:cNvPr id="1048919" name="Slide Number Placeholder 8"/>
          <p:cNvSpPr>
            <a:spLocks noGrp="1"/>
          </p:cNvSpPr>
          <p:nvPr>
            <p:ph type="sldNum" sz="quarter" idx="12"/>
          </p:nvPr>
        </p:nvSpPr>
        <p:spPr/>
        <p:txBody>
          <a:bodyPr/>
          <a:p>
            <a:fld id="{29D4F929-F57A-4C11-9DE5-2346CD42CE5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306" name=""/>
        <p:cNvGrpSpPr/>
        <p:nvPr/>
      </p:nvGrpSpPr>
      <p:grpSpPr>
        <a:xfrm>
          <a:off x="0" y="0"/>
          <a:ext cx="0" cy="0"/>
          <a:chOff x="0" y="0"/>
          <a:chExt cx="0" cy="0"/>
        </a:xfrm>
      </p:grpSpPr>
      <p:sp>
        <p:nvSpPr>
          <p:cNvPr id="1048881" name="Title 1"/>
          <p:cNvSpPr>
            <a:spLocks noGrp="1"/>
          </p:cNvSpPr>
          <p:nvPr>
            <p:ph type="title"/>
          </p:nvPr>
        </p:nvSpPr>
        <p:spPr/>
        <p:txBody>
          <a:bodyPr/>
          <a:p>
            <a:r>
              <a:rPr lang="en-US" smtClean="0"/>
              <a:t>Click to edit Master title style</a:t>
            </a:r>
            <a:endParaRPr lang="en-US"/>
          </a:p>
        </p:txBody>
      </p:sp>
      <p:sp>
        <p:nvSpPr>
          <p:cNvPr id="1048882" name="Date Placeholder 2"/>
          <p:cNvSpPr>
            <a:spLocks noGrp="1"/>
          </p:cNvSpPr>
          <p:nvPr>
            <p:ph type="dt" sz="half" idx="10"/>
          </p:nvPr>
        </p:nvSpPr>
        <p:spPr/>
        <p:txBody>
          <a:bodyPr/>
          <a:p>
            <a:fld id="{D0C8B38F-3376-4DF1-B11C-43E89BD7CB06}" type="datetimeFigureOut">
              <a:rPr lang="en-US" smtClean="0"/>
            </a:fld>
            <a:endParaRPr lang="en-US"/>
          </a:p>
        </p:txBody>
      </p:sp>
      <p:sp>
        <p:nvSpPr>
          <p:cNvPr id="1048883" name="Footer Placeholder 3"/>
          <p:cNvSpPr>
            <a:spLocks noGrp="1"/>
          </p:cNvSpPr>
          <p:nvPr>
            <p:ph type="ftr" sz="quarter" idx="11"/>
          </p:nvPr>
        </p:nvSpPr>
        <p:spPr/>
        <p:txBody>
          <a:bodyPr/>
          <a:p>
            <a:endParaRPr lang="en-US"/>
          </a:p>
        </p:txBody>
      </p:sp>
      <p:sp>
        <p:nvSpPr>
          <p:cNvPr id="1048884" name="Slide Number Placeholder 4"/>
          <p:cNvSpPr>
            <a:spLocks noGrp="1"/>
          </p:cNvSpPr>
          <p:nvPr>
            <p:ph type="sldNum" sz="quarter" idx="12"/>
          </p:nvPr>
        </p:nvSpPr>
        <p:spPr/>
        <p:txBody>
          <a:bodyPr/>
          <a:p>
            <a:fld id="{29D4F929-F57A-4C11-9DE5-2346CD42CE5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313" name=""/>
        <p:cNvGrpSpPr/>
        <p:nvPr/>
      </p:nvGrpSpPr>
      <p:grpSpPr>
        <a:xfrm>
          <a:off x="0" y="0"/>
          <a:ext cx="0" cy="0"/>
          <a:chOff x="0" y="0"/>
          <a:chExt cx="0" cy="0"/>
        </a:xfrm>
      </p:grpSpPr>
      <p:sp>
        <p:nvSpPr>
          <p:cNvPr id="1048920" name="Date Placeholder 1"/>
          <p:cNvSpPr>
            <a:spLocks noGrp="1"/>
          </p:cNvSpPr>
          <p:nvPr>
            <p:ph type="dt" sz="half" idx="10"/>
          </p:nvPr>
        </p:nvSpPr>
        <p:spPr/>
        <p:txBody>
          <a:bodyPr/>
          <a:p>
            <a:fld id="{D0C8B38F-3376-4DF1-B11C-43E89BD7CB06}" type="datetimeFigureOut">
              <a:rPr lang="en-US" smtClean="0"/>
            </a:fld>
            <a:endParaRPr lang="en-US"/>
          </a:p>
        </p:txBody>
      </p:sp>
      <p:sp>
        <p:nvSpPr>
          <p:cNvPr id="1048921" name="Footer Placeholder 2"/>
          <p:cNvSpPr>
            <a:spLocks noGrp="1"/>
          </p:cNvSpPr>
          <p:nvPr>
            <p:ph type="ftr" sz="quarter" idx="11"/>
          </p:nvPr>
        </p:nvSpPr>
        <p:spPr/>
        <p:txBody>
          <a:bodyPr/>
          <a:p>
            <a:endParaRPr lang="en-US"/>
          </a:p>
        </p:txBody>
      </p:sp>
      <p:sp>
        <p:nvSpPr>
          <p:cNvPr id="1048922" name="Slide Number Placeholder 3"/>
          <p:cNvSpPr>
            <a:spLocks noGrp="1"/>
          </p:cNvSpPr>
          <p:nvPr>
            <p:ph type="sldNum" sz="quarter" idx="12"/>
          </p:nvPr>
        </p:nvSpPr>
        <p:spPr/>
        <p:txBody>
          <a:bodyPr/>
          <a:p>
            <a:fld id="{29D4F929-F57A-4C11-9DE5-2346CD42CE5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314" name=""/>
        <p:cNvGrpSpPr/>
        <p:nvPr/>
      </p:nvGrpSpPr>
      <p:grpSpPr>
        <a:xfrm>
          <a:off x="0" y="0"/>
          <a:ext cx="0" cy="0"/>
          <a:chOff x="0" y="0"/>
          <a:chExt cx="0" cy="0"/>
        </a:xfrm>
      </p:grpSpPr>
      <p:sp>
        <p:nvSpPr>
          <p:cNvPr id="1048923"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8924"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25"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smtClean="0"/>
              <a:t>Click to edit Master text styles</a:t>
            </a:r>
          </a:p>
        </p:txBody>
      </p:sp>
      <p:sp>
        <p:nvSpPr>
          <p:cNvPr id="1048926" name="Date Placeholder 4"/>
          <p:cNvSpPr>
            <a:spLocks noGrp="1"/>
          </p:cNvSpPr>
          <p:nvPr>
            <p:ph type="dt" sz="half" idx="10"/>
          </p:nvPr>
        </p:nvSpPr>
        <p:spPr/>
        <p:txBody>
          <a:bodyPr/>
          <a:p>
            <a:fld id="{D0C8B38F-3376-4DF1-B11C-43E89BD7CB06}" type="datetimeFigureOut">
              <a:rPr lang="en-US" smtClean="0"/>
            </a:fld>
            <a:endParaRPr lang="en-US"/>
          </a:p>
        </p:txBody>
      </p:sp>
      <p:sp>
        <p:nvSpPr>
          <p:cNvPr id="1048927" name="Footer Placeholder 5"/>
          <p:cNvSpPr>
            <a:spLocks noGrp="1"/>
          </p:cNvSpPr>
          <p:nvPr>
            <p:ph type="ftr" sz="quarter" idx="11"/>
          </p:nvPr>
        </p:nvSpPr>
        <p:spPr/>
        <p:txBody>
          <a:bodyPr/>
          <a:p>
            <a:endParaRPr lang="en-US"/>
          </a:p>
        </p:txBody>
      </p:sp>
      <p:sp>
        <p:nvSpPr>
          <p:cNvPr id="1048928" name="Slide Number Placeholder 6"/>
          <p:cNvSpPr>
            <a:spLocks noGrp="1"/>
          </p:cNvSpPr>
          <p:nvPr>
            <p:ph type="sldNum" sz="quarter" idx="12"/>
          </p:nvPr>
        </p:nvSpPr>
        <p:spPr/>
        <p:txBody>
          <a:bodyPr/>
          <a:p>
            <a:fld id="{29D4F929-F57A-4C11-9DE5-2346CD42CE5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308" name=""/>
        <p:cNvGrpSpPr/>
        <p:nvPr/>
      </p:nvGrpSpPr>
      <p:grpSpPr>
        <a:xfrm>
          <a:off x="0" y="0"/>
          <a:ext cx="0" cy="0"/>
          <a:chOff x="0" y="0"/>
          <a:chExt cx="0" cy="0"/>
        </a:xfrm>
      </p:grpSpPr>
      <p:sp>
        <p:nvSpPr>
          <p:cNvPr id="1048890"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8891" name="Picture Placeholder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892"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smtClean="0"/>
              <a:t>Click to edit Master text styles</a:t>
            </a:r>
          </a:p>
        </p:txBody>
      </p:sp>
      <p:sp>
        <p:nvSpPr>
          <p:cNvPr id="1048893" name="Date Placeholder 4"/>
          <p:cNvSpPr>
            <a:spLocks noGrp="1"/>
          </p:cNvSpPr>
          <p:nvPr>
            <p:ph type="dt" sz="half" idx="10"/>
          </p:nvPr>
        </p:nvSpPr>
        <p:spPr/>
        <p:txBody>
          <a:bodyPr/>
          <a:p>
            <a:fld id="{D0C8B38F-3376-4DF1-B11C-43E89BD7CB06}" type="datetimeFigureOut">
              <a:rPr lang="en-US" smtClean="0"/>
            </a:fld>
            <a:endParaRPr lang="en-US"/>
          </a:p>
        </p:txBody>
      </p:sp>
      <p:sp>
        <p:nvSpPr>
          <p:cNvPr id="1048894" name="Footer Placeholder 5"/>
          <p:cNvSpPr>
            <a:spLocks noGrp="1"/>
          </p:cNvSpPr>
          <p:nvPr>
            <p:ph type="ftr" sz="quarter" idx="11"/>
          </p:nvPr>
        </p:nvSpPr>
        <p:spPr/>
        <p:txBody>
          <a:bodyPr/>
          <a:p>
            <a:endParaRPr lang="en-US"/>
          </a:p>
        </p:txBody>
      </p:sp>
      <p:sp>
        <p:nvSpPr>
          <p:cNvPr id="1048895" name="Slide Number Placeholder 6"/>
          <p:cNvSpPr>
            <a:spLocks noGrp="1"/>
          </p:cNvSpPr>
          <p:nvPr>
            <p:ph type="sldNum" sz="quarter" idx="12"/>
          </p:nvPr>
        </p:nvSpPr>
        <p:spPr/>
        <p:txBody>
          <a:bodyPr/>
          <a:p>
            <a:fld id="{29D4F929-F57A-4C11-9DE5-2346CD42CE5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smtClean="0"/>
              <a:t>Click to edit Master title style</a:t>
            </a:r>
            <a:endParaRPr lang="en-US"/>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D0C8B38F-3376-4DF1-B11C-43E89BD7CB06}" type="datetimeFigureOut">
              <a:rPr lang="en-US" smtClean="0"/>
            </a:fld>
            <a:endParaRPr lang="en-US"/>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29D4F929-F57A-4C11-9DE5-2346CD42CE59}" type="slidenum">
              <a:rPr lang="en-US" smtClean="0"/>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86" name="Title 1"/>
          <p:cNvSpPr>
            <a:spLocks noGrp="1"/>
          </p:cNvSpPr>
          <p:nvPr>
            <p:ph type="title"/>
          </p:nvPr>
        </p:nvSpPr>
        <p:spPr/>
        <p:txBody>
          <a:bodyPr>
            <a:normAutofit fontScale="90000"/>
          </a:bodyPr>
          <a:p>
            <a:r>
              <a:rPr b="1" dirty="0" lang="en-US" u="sng" smtClean="0">
                <a:latin typeface="Times New Roman" panose="02020603050405020304" pitchFamily="18" charset="0"/>
                <a:cs typeface="Times New Roman" panose="02020603050405020304" pitchFamily="18" charset="0"/>
              </a:rPr>
              <a:t>ABNORMAL PREGNANCY (COMPLICATION  OF PREGNANCY)</a:t>
            </a:r>
            <a:br>
              <a:rPr b="1" dirty="0" lang="en-US" u="sng" smtClean="0">
                <a:latin typeface="Times New Roman" panose="02020603050405020304" pitchFamily="18" charset="0"/>
                <a:cs typeface="Times New Roman" panose="02020603050405020304" pitchFamily="18" charset="0"/>
              </a:rPr>
            </a:br>
            <a:endParaRPr b="1" dirty="0" lang="en-US" u="sng">
              <a:latin typeface="Times New Roman" panose="02020603050405020304" pitchFamily="18" charset="0"/>
              <a:cs typeface="Times New Roman" panose="02020603050405020304" pitchFamily="18" charset="0"/>
            </a:endParaRPr>
          </a:p>
        </p:txBody>
      </p:sp>
      <p:sp>
        <p:nvSpPr>
          <p:cNvPr id="1048587" name="Content Placeholder 2"/>
          <p:cNvSpPr>
            <a:spLocks noGrp="1"/>
          </p:cNvSpPr>
          <p:nvPr>
            <p:ph idx="1"/>
          </p:nvPr>
        </p:nvSpPr>
        <p:spPr>
          <a:xfrm>
            <a:off x="838200" y="1346886"/>
            <a:ext cx="10515600" cy="5399903"/>
          </a:xfrm>
        </p:spPr>
        <p:txBody>
          <a:bodyPr>
            <a:normAutofit fontScale="89286" lnSpcReduction="10000"/>
          </a:bodyPr>
          <a:p>
            <a:r>
              <a:rPr b="1" dirty="0" lang="en-US" smtClean="0">
                <a:latin typeface="Times New Roman" panose="02020603050405020304" pitchFamily="18" charset="0"/>
              </a:rPr>
              <a:t>Course outline </a:t>
            </a:r>
          </a:p>
          <a:p>
            <a:pPr indent="-514350" marL="514350">
              <a:buAutoNum type="arabicPeriod"/>
            </a:pPr>
            <a:r>
              <a:rPr dirty="0" lang="en-US" smtClean="0">
                <a:latin typeface="Times New Roman" panose="02020603050405020304" pitchFamily="18" charset="0"/>
              </a:rPr>
              <a:t>Hyperemesis  gravidarum.</a:t>
            </a:r>
          </a:p>
          <a:p>
            <a:pPr indent="-514350" marL="514350">
              <a:buAutoNum type="arabicPeriod"/>
            </a:pPr>
            <a:r>
              <a:rPr dirty="0" lang="en-US" smtClean="0">
                <a:latin typeface="Times New Roman" panose="02020603050405020304" pitchFamily="18" charset="0"/>
              </a:rPr>
              <a:t>Multiple pregnancy.</a:t>
            </a:r>
          </a:p>
          <a:p>
            <a:pPr indent="-514350" marL="514350">
              <a:buAutoNum type="arabicPeriod"/>
            </a:pPr>
            <a:r>
              <a:rPr dirty="0" lang="en-US" smtClean="0">
                <a:latin typeface="Times New Roman" panose="02020603050405020304" pitchFamily="18" charset="0"/>
              </a:rPr>
              <a:t>Polyhydrominious.</a:t>
            </a:r>
          </a:p>
          <a:p>
            <a:pPr indent="-514350" marL="514350">
              <a:buAutoNum type="arabicPeriod"/>
            </a:pPr>
            <a:r>
              <a:rPr dirty="0" lang="en-US" smtClean="0">
                <a:latin typeface="Times New Roman" panose="02020603050405020304" pitchFamily="18" charset="0"/>
              </a:rPr>
              <a:t>Oligohydramnios .</a:t>
            </a:r>
          </a:p>
          <a:p>
            <a:pPr indent="-514350" marL="514350">
              <a:buAutoNum type="arabicPeriod"/>
            </a:pPr>
            <a:r>
              <a:rPr dirty="0" lang="en-US" smtClean="0">
                <a:latin typeface="Times New Roman" panose="02020603050405020304" pitchFamily="18" charset="0"/>
              </a:rPr>
              <a:t>Pre eclampsia.</a:t>
            </a:r>
          </a:p>
          <a:p>
            <a:pPr indent="-514350" marL="514350">
              <a:buAutoNum type="arabicPeriod"/>
            </a:pPr>
            <a:r>
              <a:rPr dirty="0" lang="en-US" smtClean="0">
                <a:latin typeface="Times New Roman" panose="02020603050405020304" pitchFamily="18" charset="0"/>
              </a:rPr>
              <a:t>Eclampsia.</a:t>
            </a:r>
          </a:p>
          <a:p>
            <a:pPr indent="-514350" marL="514350">
              <a:buAutoNum type="arabicPeriod"/>
            </a:pPr>
            <a:r>
              <a:rPr dirty="0" lang="en-US" smtClean="0">
                <a:latin typeface="Times New Roman" panose="02020603050405020304" pitchFamily="18" charset="0"/>
              </a:rPr>
              <a:t>Pre- mature rapture of membrane .</a:t>
            </a:r>
          </a:p>
          <a:p>
            <a:pPr indent="-514350" marL="514350">
              <a:buAutoNum type="arabicPeriod"/>
            </a:pPr>
            <a:r>
              <a:rPr dirty="0" lang="en-US" smtClean="0">
                <a:latin typeface="Times New Roman" panose="02020603050405020304" pitchFamily="18" charset="0"/>
              </a:rPr>
              <a:t>Postdatism </a:t>
            </a:r>
          </a:p>
          <a:p>
            <a:pPr indent="-514350" marL="514350">
              <a:buAutoNum type="arabicPeriod"/>
            </a:pPr>
            <a:r>
              <a:rPr dirty="0" lang="en-US" smtClean="0">
                <a:latin typeface="Times New Roman" panose="02020603050405020304" pitchFamily="18" charset="0"/>
              </a:rPr>
              <a:t>Pre-mature  labour.</a:t>
            </a:r>
          </a:p>
          <a:p>
            <a:pPr indent="-514350" marL="514350">
              <a:buAutoNum type="arabicPeriod"/>
            </a:pPr>
            <a:r>
              <a:rPr dirty="0" lang="en-US" smtClean="0">
                <a:latin typeface="Times New Roman" panose="02020603050405020304" pitchFamily="18" charset="0"/>
              </a:rPr>
              <a:t>Anamia in pregnancy.</a:t>
            </a:r>
          </a:p>
          <a:p>
            <a:pPr indent="-514350" marL="514350">
              <a:buAutoNum type="arabicPeriod"/>
            </a:pPr>
            <a:r>
              <a:rPr dirty="0" lang="en-US" smtClean="0">
                <a:latin typeface="Times New Roman" panose="02020603050405020304" pitchFamily="18" charset="0"/>
              </a:rPr>
              <a:t>Hypertension in pregnancy .</a:t>
            </a:r>
          </a:p>
          <a:p>
            <a:pPr indent="0" marL="0">
              <a:buNone/>
            </a:pPr>
            <a:endParaRPr dirty="0" lang="en-US" smtClean="0">
              <a:latin typeface="Times New Roman" panose="02020603050405020304" pitchFamily="18" charset="0"/>
            </a:endParaRPr>
          </a:p>
          <a:p>
            <a:pPr indent="-514350" marL="514350">
              <a:buAutoNum type="arabicPeriod"/>
            </a:pPr>
            <a:endParaRPr dirty="0" lang="en-US" smtClean="0">
              <a:latin typeface="Times New Roman" panose="02020603050405020304" pitchFamily="18" charset="0"/>
            </a:endParaRPr>
          </a:p>
          <a:p>
            <a:pPr indent="-514350" marL="514350">
              <a:buAutoNum type="arabicPeriod"/>
            </a:pPr>
            <a:endParaRPr dirty="0" lang="en-US" smtClean="0">
              <a:latin typeface="Times New Roman" panose="02020603050405020304" pitchFamily="18" charset="0"/>
            </a:endParaRPr>
          </a:p>
          <a:p>
            <a:pPr indent="-514350" marL="514350">
              <a:buAutoNum type="arabicPeriod"/>
            </a:pPr>
            <a:endParaRPr dirty="0" lang="en-US">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66" name=""/>
        <p:cNvGrpSpPr/>
        <p:nvPr/>
      </p:nvGrpSpPr>
      <p:grpSpPr>
        <a:xfrm>
          <a:off x="0" y="0"/>
          <a:ext cx="0" cy="0"/>
          <a:chOff x="0" y="0"/>
          <a:chExt cx="0" cy="0"/>
        </a:xfrm>
      </p:grpSpPr>
      <p:sp>
        <p:nvSpPr>
          <p:cNvPr id="1048604"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Types</a:t>
            </a:r>
            <a:r>
              <a:rPr dirty="0" lang="en-US" smtClean="0"/>
              <a:t> </a:t>
            </a:r>
            <a:endParaRPr dirty="0" lang="en-US"/>
          </a:p>
        </p:txBody>
      </p:sp>
      <p:sp>
        <p:nvSpPr>
          <p:cNvPr id="1048605" name="Content Placeholder 2"/>
          <p:cNvSpPr>
            <a:spLocks noGrp="1"/>
          </p:cNvSpPr>
          <p:nvPr>
            <p:ph idx="1"/>
          </p:nvPr>
        </p:nvSpPr>
        <p:spPr/>
        <p:txBody>
          <a:bodyPr/>
          <a:p>
            <a:pPr indent="0" marL="0">
              <a:buNone/>
            </a:pPr>
            <a:r>
              <a:rPr dirty="0" lang="en-US" smtClean="0">
                <a:latin typeface="Times New Roman" panose="02020603050405020304" pitchFamily="18" charset="0"/>
              </a:rPr>
              <a:t>1.Chronic poly </a:t>
            </a:r>
            <a:r>
              <a:rPr dirty="0" lang="en-US" err="1" smtClean="0">
                <a:latin typeface="Times New Roman" panose="02020603050405020304" pitchFamily="18" charset="0"/>
              </a:rPr>
              <a:t>dramatois</a:t>
            </a:r>
            <a:endParaRPr dirty="0" lang="en-US" smtClean="0">
              <a:latin typeface="Times New Roman" panose="02020603050405020304" pitchFamily="18" charset="0"/>
            </a:endParaRPr>
          </a:p>
          <a:p>
            <a:pPr>
              <a:buFontTx/>
              <a:buChar char="-"/>
            </a:pPr>
            <a:r>
              <a:rPr dirty="0" lang="en-US" smtClean="0">
                <a:latin typeface="Times New Roman" panose="02020603050405020304" pitchFamily="18" charset="0"/>
              </a:rPr>
              <a:t>Its gradual  in onset, usually starting from about 30</a:t>
            </a:r>
            <a:r>
              <a:rPr baseline="30000" dirty="0" lang="en-US" smtClean="0">
                <a:latin typeface="Times New Roman" panose="02020603050405020304" pitchFamily="18" charset="0"/>
              </a:rPr>
              <a:t>th</a:t>
            </a:r>
            <a:r>
              <a:rPr dirty="0" lang="en-US" smtClean="0">
                <a:latin typeface="Times New Roman" panose="02020603050405020304" pitchFamily="18" charset="0"/>
              </a:rPr>
              <a:t>  week  </a:t>
            </a:r>
            <a:r>
              <a:rPr dirty="0" lang="en-US">
                <a:latin typeface="Times New Roman" panose="02020603050405020304" pitchFamily="18" charset="0"/>
              </a:rPr>
              <a:t> </a:t>
            </a:r>
            <a:r>
              <a:rPr dirty="0" lang="en-US" smtClean="0">
                <a:latin typeface="Times New Roman" panose="02020603050405020304" pitchFamily="18" charset="0"/>
              </a:rPr>
              <a:t>of pregnancy  .its the most  common  type.</a:t>
            </a:r>
          </a:p>
          <a:p>
            <a:pPr indent="0" marL="0">
              <a:buNone/>
            </a:pPr>
            <a:r>
              <a:rPr dirty="0" lang="en-US" smtClean="0">
                <a:latin typeface="Times New Roman" panose="02020603050405020304" pitchFamily="18" charset="0"/>
              </a:rPr>
              <a:t>2. Acute polyhydramnios </a:t>
            </a:r>
          </a:p>
          <a:p>
            <a:pPr>
              <a:buFontTx/>
              <a:buChar char="-"/>
            </a:pPr>
            <a:r>
              <a:rPr dirty="0" lang="en-US" smtClean="0">
                <a:latin typeface="Times New Roman" panose="02020603050405020304" pitchFamily="18" charset="0"/>
              </a:rPr>
              <a:t>Its rare and usually occur  at 20 weeks  of gestation  and comes over suddenly.</a:t>
            </a:r>
          </a:p>
          <a:p>
            <a:pPr>
              <a:buFontTx/>
              <a:buChar char="-"/>
            </a:pPr>
            <a:r>
              <a:rPr dirty="0" lang="en-US" smtClean="0">
                <a:latin typeface="Times New Roman" panose="02020603050405020304" pitchFamily="18" charset="0"/>
              </a:rPr>
              <a:t>The uterus  reaches the </a:t>
            </a:r>
            <a:r>
              <a:rPr dirty="0" lang="en-US" err="1" smtClean="0">
                <a:latin typeface="Times New Roman" panose="02020603050405020304" pitchFamily="18" charset="0"/>
              </a:rPr>
              <a:t>xiphisterum</a:t>
            </a:r>
            <a:r>
              <a:rPr dirty="0" lang="en-US" smtClean="0">
                <a:latin typeface="Times New Roman" panose="02020603050405020304" pitchFamily="18" charset="0"/>
              </a:rPr>
              <a:t>  in 3  to 4 days after on set.</a:t>
            </a:r>
          </a:p>
          <a:p>
            <a:pPr>
              <a:buFontTx/>
              <a:buChar char="-"/>
            </a:pPr>
            <a:r>
              <a:rPr dirty="0" lang="en-US" smtClean="0">
                <a:latin typeface="Times New Roman" panose="02020603050405020304" pitchFamily="18" charset="0"/>
              </a:rPr>
              <a:t>Its associated with monozygotic  twins  or severe  foeatal abnormality.</a:t>
            </a:r>
            <a:endParaRPr dirty="0" lang="en-US">
              <a:latin typeface="Times New Roman" panose="02020603050405020304" pitchFamily="18" charset="0"/>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262" name=""/>
        <p:cNvGrpSpPr/>
        <p:nvPr/>
      </p:nvGrpSpPr>
      <p:grpSpPr>
        <a:xfrm>
          <a:off x="0" y="0"/>
          <a:ext cx="0" cy="0"/>
          <a:chOff x="0" y="0"/>
          <a:chExt cx="0" cy="0"/>
        </a:xfrm>
      </p:grpSpPr>
      <p:sp>
        <p:nvSpPr>
          <p:cNvPr id="1048791"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Effects of diabetes on pregnancy </a:t>
            </a:r>
            <a:endParaRPr b="1" dirty="0" lang="en-US" u="sng">
              <a:latin typeface="Times New Roman" panose="02020603050405020304" pitchFamily="18" charset="0"/>
              <a:cs typeface="Times New Roman" panose="02020603050405020304" pitchFamily="18" charset="0"/>
            </a:endParaRPr>
          </a:p>
        </p:txBody>
      </p:sp>
      <p:sp>
        <p:nvSpPr>
          <p:cNvPr id="1048792"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Its important to know what happens to the mother and foetus in relation to glucose and insulin control and the effects..</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263" name=""/>
        <p:cNvGrpSpPr/>
        <p:nvPr/>
      </p:nvGrpSpPr>
      <p:grpSpPr>
        <a:xfrm>
          <a:off x="0" y="0"/>
          <a:ext cx="0" cy="0"/>
          <a:chOff x="0" y="0"/>
          <a:chExt cx="0" cy="0"/>
        </a:xfrm>
      </p:grpSpPr>
      <p:sp>
        <p:nvSpPr>
          <p:cNvPr id="1048793"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Effect of diabetes on the mother </a:t>
            </a:r>
            <a:endParaRPr b="1" dirty="0" lang="en-US" u="sng">
              <a:latin typeface="Times New Roman" panose="02020603050405020304" pitchFamily="18" charset="0"/>
              <a:cs typeface="Times New Roman" panose="02020603050405020304" pitchFamily="18" charset="0"/>
            </a:endParaRPr>
          </a:p>
        </p:txBody>
      </p:sp>
      <p:sp>
        <p:nvSpPr>
          <p:cNvPr id="1048794"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Urinary tract infection </a:t>
            </a:r>
          </a:p>
          <a:p>
            <a:r>
              <a:rPr dirty="0" lang="en-US" smtClean="0">
                <a:latin typeface="Times New Roman" panose="02020603050405020304" pitchFamily="18" charset="0"/>
                <a:cs typeface="Times New Roman" panose="02020603050405020304" pitchFamily="18" charset="0"/>
              </a:rPr>
              <a:t>Candidiasis  of vulva  and vagina.</a:t>
            </a:r>
          </a:p>
          <a:p>
            <a:r>
              <a:rPr dirty="0" lang="en-US" smtClean="0">
                <a:latin typeface="Times New Roman" panose="02020603050405020304" pitchFamily="18" charset="0"/>
                <a:cs typeface="Times New Roman" panose="02020603050405020304" pitchFamily="18" charset="0"/>
              </a:rPr>
              <a:t>Reduced fertility spontaneous abortion  pregnancy induced  hypertension. </a:t>
            </a:r>
            <a:endParaRPr dirty="0" lang="en-US">
              <a:latin typeface="Times New Roman" panose="02020603050405020304" pitchFamily="18" charset="0"/>
              <a:cs typeface="Times New Roman" panose="02020603050405020304" pitchFamily="18" charset="0"/>
            </a:endParaRPr>
          </a:p>
          <a:p>
            <a:r>
              <a:rPr dirty="0" lang="en-US" smtClean="0">
                <a:latin typeface="Times New Roman" panose="02020603050405020304" pitchFamily="18" charset="0"/>
                <a:cs typeface="Times New Roman" panose="02020603050405020304" pitchFamily="18" charset="0"/>
              </a:rPr>
              <a:t>Hydraminous.</a:t>
            </a:r>
          </a:p>
          <a:p>
            <a:r>
              <a:rPr dirty="0" lang="en-US" smtClean="0">
                <a:latin typeface="Times New Roman" panose="02020603050405020304" pitchFamily="18" charset="0"/>
                <a:cs typeface="Times New Roman" panose="02020603050405020304" pitchFamily="18" charset="0"/>
              </a:rPr>
              <a:t>Preterm labour.</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264" name=""/>
        <p:cNvGrpSpPr/>
        <p:nvPr/>
      </p:nvGrpSpPr>
      <p:grpSpPr>
        <a:xfrm>
          <a:off x="0" y="0"/>
          <a:ext cx="0" cy="0"/>
          <a:chOff x="0" y="0"/>
          <a:chExt cx="0" cy="0"/>
        </a:xfrm>
      </p:grpSpPr>
      <p:sp>
        <p:nvSpPr>
          <p:cNvPr id="1048795"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Effects of Diabetes to the foetus </a:t>
            </a:r>
            <a:endParaRPr b="1" dirty="0" lang="en-US" u="sng">
              <a:latin typeface="Times New Roman" panose="02020603050405020304" pitchFamily="18" charset="0"/>
              <a:cs typeface="Times New Roman" panose="02020603050405020304" pitchFamily="18" charset="0"/>
            </a:endParaRPr>
          </a:p>
        </p:txBody>
      </p:sp>
      <p:sp>
        <p:nvSpPr>
          <p:cNvPr id="1048796" name="Content Placeholder 2"/>
          <p:cNvSpPr>
            <a:spLocks noGrp="1"/>
          </p:cNvSpPr>
          <p:nvPr>
            <p:ph idx="1"/>
          </p:nvPr>
        </p:nvSpPr>
        <p:spPr/>
        <p:txBody>
          <a:bodyPr>
            <a:normAutofit fontScale="89286" lnSpcReduction="20000"/>
          </a:bodyPr>
          <a:p>
            <a:r>
              <a:rPr dirty="0" lang="en-US" smtClean="0">
                <a:latin typeface="Times New Roman" panose="02020603050405020304" pitchFamily="18" charset="0"/>
                <a:cs typeface="Times New Roman" panose="02020603050405020304" pitchFamily="18" charset="0"/>
              </a:rPr>
              <a:t>Foetal and neonated complication occur  when the blood sugar is not glucose being  attached to the haemoglobin (glycosylated haemogobin).</a:t>
            </a:r>
          </a:p>
          <a:p>
            <a:r>
              <a:rPr dirty="0" lang="en-US" smtClean="0">
                <a:latin typeface="Times New Roman" panose="02020603050405020304" pitchFamily="18" charset="0"/>
                <a:cs typeface="Times New Roman" panose="02020603050405020304" pitchFamily="18" charset="0"/>
              </a:rPr>
              <a:t>This results into impaired oxygen carrying capacity  resulting the following.</a:t>
            </a:r>
          </a:p>
          <a:p>
            <a:r>
              <a:rPr dirty="0" lang="en-US" err="1" smtClean="0">
                <a:latin typeface="Times New Roman" panose="02020603050405020304" pitchFamily="18" charset="0"/>
                <a:cs typeface="Times New Roman" panose="02020603050405020304" pitchFamily="18" charset="0"/>
              </a:rPr>
              <a:t>Macrosoma</a:t>
            </a:r>
            <a:r>
              <a:rPr dirty="0" lang="en-US" smtClean="0">
                <a:latin typeface="Times New Roman" panose="02020603050405020304" pitchFamily="18" charset="0"/>
                <a:cs typeface="Times New Roman" panose="02020603050405020304" pitchFamily="18" charset="0"/>
              </a:rPr>
              <a:t> – (big babies).</a:t>
            </a:r>
          </a:p>
          <a:p>
            <a:pPr>
              <a:buFontTx/>
              <a:buChar char="-"/>
            </a:pPr>
            <a:r>
              <a:rPr dirty="0" lang="en-US" smtClean="0">
                <a:latin typeface="Times New Roman" panose="02020603050405020304" pitchFamily="18" charset="0"/>
                <a:cs typeface="Times New Roman" panose="02020603050405020304" pitchFamily="18" charset="0"/>
              </a:rPr>
              <a:t>Here glucose crosses the placenta  barrier easily but insulin does not.</a:t>
            </a:r>
          </a:p>
          <a:p>
            <a:pPr>
              <a:buFontTx/>
              <a:buChar char="-"/>
            </a:pPr>
            <a:r>
              <a:rPr dirty="0" lang="en-US" smtClean="0">
                <a:latin typeface="Times New Roman" panose="02020603050405020304" pitchFamily="18" charset="0"/>
                <a:cs typeface="Times New Roman" panose="02020603050405020304" pitchFamily="18" charset="0"/>
              </a:rPr>
              <a:t>Hyperglycemia  in mother is  reflected  by foetal hyperglycemia in  late pregnancy.</a:t>
            </a:r>
          </a:p>
          <a:p>
            <a:pPr>
              <a:buFontTx/>
              <a:buChar char="-"/>
            </a:pPr>
            <a:r>
              <a:rPr dirty="0" lang="en-US" smtClean="0">
                <a:latin typeface="Times New Roman" panose="02020603050405020304" pitchFamily="18" charset="0"/>
                <a:cs typeface="Times New Roman" panose="02020603050405020304" pitchFamily="18" charset="0"/>
              </a:rPr>
              <a:t>The foetal pancreas responds  by producing excess insulin  converts excess glucose into glycogen which is stored as fats deposit in the  tissue resulting in a big baby. </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265" name=""/>
        <p:cNvGrpSpPr/>
        <p:nvPr/>
      </p:nvGrpSpPr>
      <p:grpSpPr>
        <a:xfrm>
          <a:off x="0" y="0"/>
          <a:ext cx="0" cy="0"/>
          <a:chOff x="0" y="0"/>
          <a:chExt cx="0" cy="0"/>
        </a:xfrm>
      </p:grpSpPr>
      <p:sp>
        <p:nvSpPr>
          <p:cNvPr id="1048797"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Foetal hypoxia </a:t>
            </a:r>
            <a:endParaRPr b="1" dirty="0" lang="en-US" u="sng">
              <a:latin typeface="Times New Roman" panose="02020603050405020304" pitchFamily="18" charset="0"/>
              <a:cs typeface="Times New Roman" panose="02020603050405020304" pitchFamily="18" charset="0"/>
            </a:endParaRPr>
          </a:p>
        </p:txBody>
      </p:sp>
      <p:sp>
        <p:nvSpPr>
          <p:cNvPr id="1048798" name="Content Placeholder 2"/>
          <p:cNvSpPr>
            <a:spLocks noGrp="1"/>
          </p:cNvSpPr>
          <p:nvPr>
            <p:ph idx="1"/>
          </p:nvPr>
        </p:nvSpPr>
        <p:spPr/>
        <p:txBody>
          <a:bodyPr/>
          <a:p>
            <a:r>
              <a:rPr dirty="0" lang="en-US" smtClean="0"/>
              <a:t>Intrauterine hypoxia is caused by vascular changes in the maternal side of the placenta and increased oxygen consumption by the placenta and foetus.</a:t>
            </a:r>
          </a:p>
          <a:p>
            <a:r>
              <a:rPr dirty="0" lang="en-US" smtClean="0"/>
              <a:t>The foetal haemoglobin is gluco -</a:t>
            </a:r>
            <a:r>
              <a:rPr dirty="0" lang="en-US" err="1" smtClean="0"/>
              <a:t>suraed</a:t>
            </a:r>
            <a:r>
              <a:rPr dirty="0" lang="en-US" smtClean="0"/>
              <a:t> hence there's an increase in the red blood cell count,(polycythemia)  in order to compensate for the demand  of oxygen by the foetus </a:t>
            </a:r>
          </a:p>
          <a:p>
            <a:r>
              <a:rPr dirty="0" lang="en-US" smtClean="0"/>
              <a:t>The baby's is red due to polycythemia.</a:t>
            </a:r>
          </a:p>
          <a:p>
            <a:pPr indent="0" marL="0">
              <a:buNone/>
            </a:pPr>
            <a:r>
              <a:rPr dirty="0" lang="en-US" smtClean="0"/>
              <a:t> </a:t>
            </a:r>
            <a:endParaRPr dirty="0"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266" name=""/>
        <p:cNvGrpSpPr/>
        <p:nvPr/>
      </p:nvGrpSpPr>
      <p:grpSpPr>
        <a:xfrm>
          <a:off x="0" y="0"/>
          <a:ext cx="0" cy="0"/>
          <a:chOff x="0" y="0"/>
          <a:chExt cx="0" cy="0"/>
        </a:xfrm>
      </p:grpSpPr>
      <p:sp>
        <p:nvSpPr>
          <p:cNvPr id="1048799"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Congenital malformation </a:t>
            </a:r>
            <a:endParaRPr b="1" dirty="0" lang="en-US" u="sng">
              <a:latin typeface="Times New Roman" panose="02020603050405020304" pitchFamily="18" charset="0"/>
              <a:cs typeface="Times New Roman" panose="02020603050405020304" pitchFamily="18" charset="0"/>
            </a:endParaRPr>
          </a:p>
        </p:txBody>
      </p:sp>
      <p:sp>
        <p:nvSpPr>
          <p:cNvPr id="1048800" name="Content Placeholder 2"/>
          <p:cNvSpPr>
            <a:spLocks noGrp="1"/>
          </p:cNvSpPr>
          <p:nvPr>
            <p:ph idx="1"/>
          </p:nvPr>
        </p:nvSpPr>
        <p:spPr/>
        <p:txBody>
          <a:bodyPr>
            <a:normAutofit fontScale="82143" lnSpcReduction="20000"/>
          </a:bodyPr>
          <a:p>
            <a:r>
              <a:rPr dirty="0" lang="en-US" smtClean="0">
                <a:latin typeface="Times New Roman" panose="02020603050405020304" pitchFamily="18" charset="0"/>
                <a:cs typeface="Times New Roman" panose="02020603050405020304" pitchFamily="18" charset="0"/>
              </a:rPr>
              <a:t>Poor control of sugar in the 1</a:t>
            </a:r>
            <a:r>
              <a:rPr baseline="30000" dirty="0" lang="en-US" smtClean="0">
                <a:latin typeface="Times New Roman" panose="02020603050405020304" pitchFamily="18" charset="0"/>
                <a:cs typeface="Times New Roman" panose="02020603050405020304" pitchFamily="18" charset="0"/>
              </a:rPr>
              <a:t>st</a:t>
            </a:r>
            <a:r>
              <a:rPr dirty="0" lang="en-US" smtClean="0">
                <a:latin typeface="Times New Roman" panose="02020603050405020304" pitchFamily="18" charset="0"/>
                <a:cs typeface="Times New Roman" panose="02020603050405020304" pitchFamily="18" charset="0"/>
              </a:rPr>
              <a:t> seven weeks of pregnancy leads to congenital malformation.</a:t>
            </a:r>
          </a:p>
          <a:p>
            <a:r>
              <a:rPr dirty="0" lang="en-US" smtClean="0">
                <a:latin typeface="Times New Roman" panose="02020603050405020304" pitchFamily="18" charset="0"/>
                <a:cs typeface="Times New Roman" panose="02020603050405020304" pitchFamily="18" charset="0"/>
              </a:rPr>
              <a:t>The most common is the  sacral agencies which includes  anencephaly and spinal bifida.</a:t>
            </a:r>
          </a:p>
          <a:p>
            <a:r>
              <a:rPr dirty="0" lang="en-US" smtClean="0">
                <a:latin typeface="Times New Roman" panose="02020603050405020304" pitchFamily="18" charset="0"/>
                <a:cs typeface="Times New Roman" panose="02020603050405020304" pitchFamily="18" charset="0"/>
              </a:rPr>
              <a:t>Cardiovascular  system will have ventricular septal defects and transposition septal  defects  and  transportation  of the great vessels.</a:t>
            </a:r>
          </a:p>
          <a:p>
            <a:r>
              <a:rPr dirty="0" lang="en-US" smtClean="0">
                <a:latin typeface="Times New Roman" panose="02020603050405020304" pitchFamily="18" charset="0"/>
                <a:cs typeface="Times New Roman" panose="02020603050405020304" pitchFamily="18" charset="0"/>
              </a:rPr>
              <a:t>Other condition that may transparence  include intra uterine death as a result  of too severe maternal  ketosis.</a:t>
            </a:r>
          </a:p>
          <a:p>
            <a:r>
              <a:rPr dirty="0" lang="en-US" smtClean="0">
                <a:latin typeface="Times New Roman" panose="02020603050405020304" pitchFamily="18" charset="0"/>
                <a:cs typeface="Times New Roman" panose="02020603050405020304" pitchFamily="18" charset="0"/>
              </a:rPr>
              <a:t>These may be  increased perinatal death soon after birth from hypoglycemia and episiotomy distress syndrome in the newborn.</a:t>
            </a:r>
          </a:p>
          <a:p>
            <a:r>
              <a:rPr dirty="0" lang="en-US" smtClean="0">
                <a:latin typeface="Times New Roman" panose="02020603050405020304" pitchFamily="18" charset="0"/>
                <a:cs typeface="Times New Roman" panose="02020603050405020304" pitchFamily="18" charset="0"/>
              </a:rPr>
              <a:t>The babies are also prone  to jaundice  and hypocalcaemia .</a:t>
            </a:r>
          </a:p>
          <a:p>
            <a:r>
              <a:rPr dirty="0" lang="en-US" smtClean="0">
                <a:latin typeface="Times New Roman" panose="02020603050405020304" pitchFamily="18" charset="0"/>
                <a:cs typeface="Times New Roman" panose="02020603050405020304" pitchFamily="18" charset="0"/>
              </a:rPr>
              <a:t>Birth trauma  is also possible  due to their large size.</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267" name=""/>
        <p:cNvGrpSpPr/>
        <p:nvPr/>
      </p:nvGrpSpPr>
      <p:grpSpPr>
        <a:xfrm>
          <a:off x="0" y="0"/>
          <a:ext cx="0" cy="0"/>
          <a:chOff x="0" y="0"/>
          <a:chExt cx="0" cy="0"/>
        </a:xfrm>
      </p:grpSpPr>
      <p:sp>
        <p:nvSpPr>
          <p:cNvPr id="1048801"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Risk factors of diabetes mellitus </a:t>
            </a:r>
            <a:endParaRPr b="1" dirty="0" lang="en-US" u="sng">
              <a:latin typeface="Times New Roman" panose="02020603050405020304" pitchFamily="18" charset="0"/>
              <a:cs typeface="Times New Roman" panose="02020603050405020304" pitchFamily="18" charset="0"/>
            </a:endParaRPr>
          </a:p>
        </p:txBody>
      </p:sp>
      <p:sp>
        <p:nvSpPr>
          <p:cNvPr id="1048802" name="Content Placeholder 2"/>
          <p:cNvSpPr>
            <a:spLocks noGrp="1"/>
          </p:cNvSpPr>
          <p:nvPr>
            <p:ph idx="1"/>
          </p:nvPr>
        </p:nvSpPr>
        <p:spPr/>
        <p:txBody>
          <a:bodyPr>
            <a:normAutofit fontScale="92857" lnSpcReduction="10000"/>
          </a:bodyPr>
          <a:p>
            <a:r>
              <a:rPr dirty="0" lang="en-US" smtClean="0">
                <a:latin typeface="Times New Roman" panose="02020603050405020304" pitchFamily="18" charset="0"/>
                <a:cs typeface="Times New Roman" panose="02020603050405020304" pitchFamily="18" charset="0"/>
              </a:rPr>
              <a:t>Certain women are at risk of developing gestational diabetes  during pregnancy and may be identified  when Hx reveals one or more of the following.</a:t>
            </a:r>
          </a:p>
          <a:p>
            <a:pPr>
              <a:buFontTx/>
              <a:buChar char="-"/>
            </a:pPr>
            <a:r>
              <a:rPr dirty="0" lang="en-US" smtClean="0">
                <a:latin typeface="Times New Roman" panose="02020603050405020304" pitchFamily="18" charset="0"/>
                <a:cs typeface="Times New Roman" panose="02020603050405020304" pitchFamily="18" charset="0"/>
              </a:rPr>
              <a:t>Diabetes in a close family member </a:t>
            </a:r>
          </a:p>
          <a:p>
            <a:pPr>
              <a:buFontTx/>
              <a:buChar char="-"/>
            </a:pPr>
            <a:r>
              <a:rPr dirty="0" lang="en-US" smtClean="0">
                <a:latin typeface="Times New Roman" panose="02020603050405020304" pitchFamily="18" charset="0"/>
                <a:cs typeface="Times New Roman" panose="02020603050405020304" pitchFamily="18" charset="0"/>
              </a:rPr>
              <a:t>Recurrent abortion.</a:t>
            </a:r>
          </a:p>
          <a:p>
            <a:pPr>
              <a:buFontTx/>
              <a:buChar char="-"/>
            </a:pPr>
            <a:r>
              <a:rPr dirty="0" lang="en-US" smtClean="0">
                <a:latin typeface="Times New Roman" panose="02020603050405020304" pitchFamily="18" charset="0"/>
                <a:cs typeface="Times New Roman" panose="02020603050405020304" pitchFamily="18" charset="0"/>
              </a:rPr>
              <a:t>Unexplained still birth.</a:t>
            </a:r>
          </a:p>
          <a:p>
            <a:pPr>
              <a:buFontTx/>
              <a:buChar char="-"/>
            </a:pPr>
            <a:r>
              <a:rPr dirty="0" lang="en-US" smtClean="0">
                <a:latin typeface="Times New Roman" panose="02020603050405020304" pitchFamily="18" charset="0"/>
                <a:cs typeface="Times New Roman" panose="02020603050405020304" pitchFamily="18" charset="0"/>
              </a:rPr>
              <a:t>Congenital abnormalities.</a:t>
            </a:r>
          </a:p>
          <a:p>
            <a:pPr>
              <a:buFontTx/>
              <a:buChar char="-"/>
            </a:pPr>
            <a:r>
              <a:rPr dirty="0" lang="en-US" smtClean="0">
                <a:latin typeface="Times New Roman" panose="02020603050405020304" pitchFamily="18" charset="0"/>
                <a:cs typeface="Times New Roman" panose="02020603050405020304" pitchFamily="18" charset="0"/>
              </a:rPr>
              <a:t>Large baby above 4.2kg </a:t>
            </a:r>
          </a:p>
          <a:p>
            <a:pPr>
              <a:buFontTx/>
              <a:buChar char="-"/>
            </a:pPr>
            <a:r>
              <a:rPr dirty="0" lang="en-US" smtClean="0">
                <a:latin typeface="Times New Roman" panose="02020603050405020304" pitchFamily="18" charset="0"/>
                <a:cs typeface="Times New Roman" panose="02020603050405020304" pitchFamily="18" charset="0"/>
              </a:rPr>
              <a:t>Previous gestational diabetes  or impaired glucose tolerance test.</a:t>
            </a:r>
          </a:p>
          <a:p>
            <a:pPr>
              <a:buFontTx/>
              <a:buChar char="-"/>
            </a:pPr>
            <a:r>
              <a:rPr dirty="0" lang="en-US" smtClean="0">
                <a:latin typeface="Times New Roman" panose="02020603050405020304" pitchFamily="18" charset="0"/>
                <a:cs typeface="Times New Roman" panose="02020603050405020304" pitchFamily="18" charset="0"/>
              </a:rPr>
              <a:t>Persistent glycosuria approximately 20%.</a:t>
            </a:r>
          </a:p>
          <a:p>
            <a:pPr>
              <a:buFontTx/>
              <a:buChar char="-"/>
            </a:pP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268" name=""/>
        <p:cNvGrpSpPr/>
        <p:nvPr/>
      </p:nvGrpSpPr>
      <p:grpSpPr>
        <a:xfrm>
          <a:off x="0" y="0"/>
          <a:ext cx="0" cy="0"/>
          <a:chOff x="0" y="0"/>
          <a:chExt cx="0" cy="0"/>
        </a:xfrm>
      </p:grpSpPr>
      <p:sp>
        <p:nvSpPr>
          <p:cNvPr id="1048803"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Diagnosis  of diabetes during pregnancy.</a:t>
            </a:r>
            <a:endParaRPr b="1" dirty="0" lang="en-US" u="sng">
              <a:latin typeface="Times New Roman" panose="02020603050405020304" pitchFamily="18" charset="0"/>
              <a:cs typeface="Times New Roman" panose="02020603050405020304" pitchFamily="18" charset="0"/>
            </a:endParaRPr>
          </a:p>
        </p:txBody>
      </p:sp>
      <p:sp>
        <p:nvSpPr>
          <p:cNvPr id="1048804"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Hx of unduly large babies. </a:t>
            </a:r>
          </a:p>
          <a:p>
            <a:r>
              <a:rPr dirty="0" lang="en-US" smtClean="0">
                <a:latin typeface="Times New Roman" panose="02020603050405020304" pitchFamily="18" charset="0"/>
                <a:cs typeface="Times New Roman" panose="02020603050405020304" pitchFamily="18" charset="0"/>
              </a:rPr>
              <a:t>One or more still births.</a:t>
            </a:r>
          </a:p>
          <a:p>
            <a:r>
              <a:rPr dirty="0" lang="en-US" smtClean="0">
                <a:latin typeface="Times New Roman" panose="02020603050405020304" pitchFamily="18" charset="0"/>
                <a:cs typeface="Times New Roman" panose="02020603050405020304" pitchFamily="18" charset="0"/>
              </a:rPr>
              <a:t>Neonated death.</a:t>
            </a:r>
          </a:p>
          <a:p>
            <a:r>
              <a:rPr dirty="0" lang="en-US" smtClean="0">
                <a:latin typeface="Times New Roman" panose="02020603050405020304" pitchFamily="18" charset="0"/>
                <a:cs typeface="Times New Roman" panose="02020603050405020304" pitchFamily="18" charset="0"/>
              </a:rPr>
              <a:t>Polyhydramnios.</a:t>
            </a:r>
          </a:p>
          <a:p>
            <a:r>
              <a:rPr dirty="0" lang="en-US" smtClean="0">
                <a:latin typeface="Times New Roman" panose="02020603050405020304" pitchFamily="18" charset="0"/>
                <a:cs typeface="Times New Roman" panose="02020603050405020304" pitchFamily="18" charset="0"/>
              </a:rPr>
              <a:t>Fasting blood samples for glucose level.</a:t>
            </a:r>
          </a:p>
          <a:p>
            <a:r>
              <a:rPr dirty="0" lang="en-US" smtClean="0">
                <a:latin typeface="Times New Roman" panose="02020603050405020304" pitchFamily="18" charset="0"/>
                <a:cs typeface="Times New Roman" panose="02020603050405020304" pitchFamily="18" charset="0"/>
              </a:rPr>
              <a:t>Glucose lead  of 50gm oral glucose.</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269" name=""/>
        <p:cNvGrpSpPr/>
        <p:nvPr/>
      </p:nvGrpSpPr>
      <p:grpSpPr>
        <a:xfrm>
          <a:off x="0" y="0"/>
          <a:ext cx="0" cy="0"/>
          <a:chOff x="0" y="0"/>
          <a:chExt cx="0" cy="0"/>
        </a:xfrm>
      </p:grpSpPr>
      <p:sp>
        <p:nvSpPr>
          <p:cNvPr id="1048805"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Management  of diabetes mellitus in pregnancy </a:t>
            </a:r>
            <a:endParaRPr b="1" dirty="0" lang="en-US" u="sng">
              <a:latin typeface="Times New Roman" panose="02020603050405020304" pitchFamily="18" charset="0"/>
              <a:cs typeface="Times New Roman" panose="02020603050405020304" pitchFamily="18" charset="0"/>
            </a:endParaRPr>
          </a:p>
        </p:txBody>
      </p:sp>
      <p:sp>
        <p:nvSpPr>
          <p:cNvPr id="1048806" name="Content Placeholder 2"/>
          <p:cNvSpPr>
            <a:spLocks noGrp="1"/>
          </p:cNvSpPr>
          <p:nvPr>
            <p:ph idx="1"/>
          </p:nvPr>
        </p:nvSpPr>
        <p:spPr/>
        <p:txBody>
          <a:bodyPr>
            <a:normAutofit fontScale="85714" lnSpcReduction="20000"/>
          </a:bodyPr>
          <a:p>
            <a:r>
              <a:rPr dirty="0" lang="en-US" smtClean="0">
                <a:latin typeface="Times New Roman" panose="02020603050405020304" pitchFamily="18" charset="0"/>
                <a:cs typeface="Times New Roman" panose="02020603050405020304" pitchFamily="18" charset="0"/>
              </a:rPr>
              <a:t>Pre natal care of the diabetic care .</a:t>
            </a:r>
          </a:p>
          <a:p>
            <a:r>
              <a:rPr dirty="0" lang="en-US" smtClean="0">
                <a:latin typeface="Times New Roman" panose="02020603050405020304" pitchFamily="18" charset="0"/>
                <a:cs typeface="Times New Roman" panose="02020603050405020304" pitchFamily="18" charset="0"/>
              </a:rPr>
              <a:t>Mother is taken by diabetics specialist obstrecian,dietician and midwife.</a:t>
            </a:r>
          </a:p>
          <a:p>
            <a:r>
              <a:rPr dirty="0" lang="en-US" smtClean="0">
                <a:latin typeface="Times New Roman" panose="02020603050405020304" pitchFamily="18" charset="0"/>
                <a:cs typeface="Times New Roman" panose="02020603050405020304" pitchFamily="18" charset="0"/>
              </a:rPr>
              <a:t>If the mother has nephropathy or retinopathy pregnancy should be avoided.</a:t>
            </a:r>
          </a:p>
          <a:p>
            <a:r>
              <a:rPr dirty="0" lang="en-US" smtClean="0">
                <a:latin typeface="Times New Roman" panose="02020603050405020304" pitchFamily="18" charset="0"/>
                <a:cs typeface="Times New Roman" panose="02020603050405020304" pitchFamily="18" charset="0"/>
              </a:rPr>
              <a:t>The aim is to control blood sugars.</a:t>
            </a:r>
          </a:p>
          <a:p>
            <a:r>
              <a:rPr dirty="0" lang="en-US" smtClean="0">
                <a:latin typeface="Times New Roman" panose="02020603050405020304" pitchFamily="18" charset="0"/>
                <a:cs typeface="Times New Roman" panose="02020603050405020304" pitchFamily="18" charset="0"/>
              </a:rPr>
              <a:t>Once diagnosed the mother should be followed up weekly b the 2 doctors fortnightly up to 32/40 and then weakly up to term.</a:t>
            </a:r>
          </a:p>
          <a:p>
            <a:r>
              <a:rPr dirty="0" lang="en-US" smtClean="0">
                <a:latin typeface="Times New Roman" panose="02020603050405020304" pitchFamily="18" charset="0"/>
                <a:cs typeface="Times New Roman" panose="02020603050405020304" pitchFamily="18" charset="0"/>
              </a:rPr>
              <a:t>Admission may be undertaken at 12 weeks and 32 weeks for stabilization  when normal changes may affect the mother.</a:t>
            </a:r>
          </a:p>
          <a:p>
            <a:r>
              <a:rPr dirty="0" lang="en-US" smtClean="0">
                <a:latin typeface="Times New Roman" panose="02020603050405020304" pitchFamily="18" charset="0"/>
                <a:cs typeface="Times New Roman" panose="02020603050405020304" pitchFamily="18" charset="0"/>
              </a:rPr>
              <a:t>Hospitalization is  also done in case of any complications or infection occur.</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270" name=""/>
        <p:cNvGrpSpPr/>
        <p:nvPr/>
      </p:nvGrpSpPr>
      <p:grpSpPr>
        <a:xfrm>
          <a:off x="0" y="0"/>
          <a:ext cx="0" cy="0"/>
          <a:chOff x="0" y="0"/>
          <a:chExt cx="0" cy="0"/>
        </a:xfrm>
      </p:grpSpPr>
      <p:sp>
        <p:nvSpPr>
          <p:cNvPr id="1048807"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Stabilization </a:t>
            </a:r>
            <a:endParaRPr b="1" dirty="0" lang="en-US" u="sng">
              <a:latin typeface="Times New Roman" panose="02020603050405020304" pitchFamily="18" charset="0"/>
              <a:cs typeface="Times New Roman" panose="02020603050405020304" pitchFamily="18" charset="0"/>
            </a:endParaRPr>
          </a:p>
        </p:txBody>
      </p:sp>
      <p:sp>
        <p:nvSpPr>
          <p:cNvPr id="1048808" name="Content Placeholder 2"/>
          <p:cNvSpPr>
            <a:spLocks noGrp="1"/>
          </p:cNvSpPr>
          <p:nvPr>
            <p:ph idx="1"/>
          </p:nvPr>
        </p:nvSpPr>
        <p:spPr/>
        <p:txBody>
          <a:bodyPr>
            <a:normAutofit fontScale="89286" lnSpcReduction="10000"/>
          </a:bodyPr>
          <a:p>
            <a:r>
              <a:rPr dirty="0" lang="en-US" smtClean="0">
                <a:latin typeface="Times New Roman" panose="02020603050405020304" pitchFamily="18" charset="0"/>
                <a:cs typeface="Times New Roman" panose="02020603050405020304" pitchFamily="18" charset="0"/>
              </a:rPr>
              <a:t>This is the care given to admitted mother to bring the blood sugar and maintain it.</a:t>
            </a:r>
          </a:p>
          <a:p>
            <a:r>
              <a:rPr dirty="0" lang="en-US" smtClean="0">
                <a:latin typeface="Times New Roman" panose="02020603050405020304" pitchFamily="18" charset="0"/>
                <a:cs typeface="Times New Roman" panose="02020603050405020304" pitchFamily="18" charset="0"/>
              </a:rPr>
              <a:t>A daily urinalysis is carried out six hourly  destrostix.</a:t>
            </a:r>
          </a:p>
          <a:p>
            <a:r>
              <a:rPr dirty="0" lang="en-US" smtClean="0">
                <a:latin typeface="Times New Roman" panose="02020603050405020304" pitchFamily="18" charset="0"/>
                <a:cs typeface="Times New Roman" panose="02020603050405020304" pitchFamily="18" charset="0"/>
              </a:rPr>
              <a:t>Blood sugar to be measured  twice  weekly.</a:t>
            </a:r>
          </a:p>
          <a:p>
            <a:r>
              <a:rPr dirty="0" lang="en-US" smtClean="0">
                <a:latin typeface="Times New Roman" panose="02020603050405020304" pitchFamily="18" charset="0"/>
                <a:cs typeface="Times New Roman" panose="02020603050405020304" pitchFamily="18" charset="0"/>
              </a:rPr>
              <a:t>Short acting insulin s/c given on a sliding (measures) helps to avoid  gross foetal abnormally.</a:t>
            </a:r>
          </a:p>
          <a:p>
            <a:r>
              <a:rPr dirty="0" lang="en-US" smtClean="0">
                <a:latin typeface="Times New Roman" panose="02020603050405020304" pitchFamily="18" charset="0"/>
                <a:cs typeface="Times New Roman" panose="02020603050405020304" pitchFamily="18" charset="0"/>
              </a:rPr>
              <a:t>Ultrasound is done to asses foetal maturity  or growth and an x ray may be carried out after 30 weeks gestation the foetal well being is also monitored by the mother noting the frequency of the foetal kicks.</a:t>
            </a:r>
          </a:p>
          <a:p>
            <a:r>
              <a:rPr dirty="0" lang="en-US" smtClean="0">
                <a:latin typeface="Times New Roman" panose="02020603050405020304" pitchFamily="18" charset="0"/>
                <a:cs typeface="Times New Roman" panose="02020603050405020304" pitchFamily="18" charset="0"/>
              </a:rPr>
              <a:t>Any infection </a:t>
            </a:r>
            <a:r>
              <a:rPr dirty="0" lang="en-US" err="1" smtClean="0">
                <a:latin typeface="Times New Roman" panose="02020603050405020304" pitchFamily="18" charset="0"/>
                <a:cs typeface="Times New Roman" panose="02020603050405020304" pitchFamily="18" charset="0"/>
              </a:rPr>
              <a:t>eg</a:t>
            </a:r>
            <a:r>
              <a:rPr dirty="0" lang="en-US" smtClean="0">
                <a:latin typeface="Times New Roman" panose="02020603050405020304" pitchFamily="18" charset="0"/>
                <a:cs typeface="Times New Roman" panose="02020603050405020304" pitchFamily="18" charset="0"/>
              </a:rPr>
              <a:t> UTI has to be detected early and appropriate Rx given  at term a pelvisementry is done to asses pelvis adequacy.</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271" name=""/>
        <p:cNvGrpSpPr/>
        <p:nvPr/>
      </p:nvGrpSpPr>
      <p:grpSpPr>
        <a:xfrm>
          <a:off x="0" y="0"/>
          <a:ext cx="0" cy="0"/>
          <a:chOff x="0" y="0"/>
          <a:chExt cx="0" cy="0"/>
        </a:xfrm>
      </p:grpSpPr>
      <p:sp>
        <p:nvSpPr>
          <p:cNvPr id="1048809" name="Title 1"/>
          <p:cNvSpPr>
            <a:spLocks noGrp="1"/>
          </p:cNvSpPr>
          <p:nvPr>
            <p:ph type="title"/>
          </p:nvPr>
        </p:nvSpPr>
        <p:spPr/>
        <p:txBody>
          <a:bodyPr/>
          <a:p>
            <a:endParaRPr dirty="0" lang="en-US"/>
          </a:p>
        </p:txBody>
      </p:sp>
      <p:sp>
        <p:nvSpPr>
          <p:cNvPr id="1048810"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Once the mother is established she is to </a:t>
            </a:r>
            <a:r>
              <a:rPr dirty="0" lang="en-US" err="1" smtClean="0">
                <a:latin typeface="Times New Roman" panose="02020603050405020304" pitchFamily="18" charset="0"/>
                <a:cs typeface="Times New Roman" panose="02020603050405020304" pitchFamily="18" charset="0"/>
              </a:rPr>
              <a:t>ct</a:t>
            </a:r>
            <a:r>
              <a:rPr dirty="0" lang="en-US" smtClean="0">
                <a:latin typeface="Times New Roman" panose="02020603050405020304" pitchFamily="18" charset="0"/>
                <a:cs typeface="Times New Roman" panose="02020603050405020304" pitchFamily="18" charset="0"/>
              </a:rPr>
              <a:t>  with prenatal clinic fortnightly  or weekly depending on the gestation .</a:t>
            </a:r>
          </a:p>
          <a:p>
            <a:r>
              <a:rPr dirty="0" lang="en-US" smtClean="0">
                <a:latin typeface="Times New Roman" panose="02020603050405020304" pitchFamily="18" charset="0"/>
                <a:cs typeface="Times New Roman" panose="02020603050405020304" pitchFamily="18" charset="0"/>
              </a:rPr>
              <a:t>Mother is readmitted at 37 to 38 weeks fro induction of labour if this has not gone into spontaneous labour.</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67" name=""/>
        <p:cNvGrpSpPr/>
        <p:nvPr/>
      </p:nvGrpSpPr>
      <p:grpSpPr>
        <a:xfrm>
          <a:off x="0" y="0"/>
          <a:ext cx="0" cy="0"/>
          <a:chOff x="0" y="0"/>
          <a:chExt cx="0" cy="0"/>
        </a:xfrm>
      </p:grpSpPr>
      <p:sp>
        <p:nvSpPr>
          <p:cNvPr id="1048606" name="Title 1"/>
          <p:cNvSpPr>
            <a:spLocks noGrp="1"/>
          </p:cNvSpPr>
          <p:nvPr>
            <p:ph type="title"/>
          </p:nvPr>
        </p:nvSpPr>
        <p:spPr/>
        <p:txBody>
          <a:bodyPr/>
          <a:p>
            <a:r>
              <a:rPr b="1" dirty="0" lang="en-US" u="sng" smtClean="0">
                <a:latin typeface="Times New Roman" panose="02020603050405020304" pitchFamily="18" charset="0"/>
              </a:rPr>
              <a:t>Causes</a:t>
            </a:r>
            <a:r>
              <a:rPr b="1" dirty="0" lang="en-US" u="sng" smtClean="0"/>
              <a:t>.</a:t>
            </a:r>
            <a:br>
              <a:rPr b="1" dirty="0" lang="en-US" u="sng" smtClean="0"/>
            </a:br>
            <a:endParaRPr b="1" dirty="0" lang="en-US" u="sng"/>
          </a:p>
        </p:txBody>
      </p:sp>
      <p:sp>
        <p:nvSpPr>
          <p:cNvPr id="1048607" name="Content Placeholder 2"/>
          <p:cNvSpPr>
            <a:spLocks noGrp="1"/>
          </p:cNvSpPr>
          <p:nvPr>
            <p:ph idx="1"/>
          </p:nvPr>
        </p:nvSpPr>
        <p:spPr/>
        <p:txBody>
          <a:bodyPr>
            <a:normAutofit/>
          </a:bodyPr>
          <a:p>
            <a:r>
              <a:rPr dirty="0" lang="en-US" err="1" smtClean="0">
                <a:latin typeface="Times New Roman" panose="02020603050405020304" pitchFamily="18" charset="0"/>
              </a:rPr>
              <a:t>Oesophageal</a:t>
            </a:r>
            <a:r>
              <a:rPr dirty="0" lang="en-US" smtClean="0">
                <a:latin typeface="Times New Roman" panose="02020603050405020304" pitchFamily="18" charset="0"/>
              </a:rPr>
              <a:t> atresia.</a:t>
            </a:r>
          </a:p>
          <a:p>
            <a:r>
              <a:rPr dirty="0" lang="en-US" smtClean="0">
                <a:latin typeface="Times New Roman" panose="02020603050405020304" pitchFamily="18" charset="0"/>
              </a:rPr>
              <a:t>Open neural tube  defect.</a:t>
            </a:r>
          </a:p>
          <a:p>
            <a:r>
              <a:rPr dirty="0" lang="en-US" smtClean="0">
                <a:latin typeface="Times New Roman" panose="02020603050405020304" pitchFamily="18" charset="0"/>
              </a:rPr>
              <a:t>Multiple  pregnancy  ,especially  in monozygotic twins.</a:t>
            </a:r>
          </a:p>
          <a:p>
            <a:r>
              <a:rPr dirty="0" lang="en-US" smtClean="0">
                <a:latin typeface="Times New Roman" panose="02020603050405020304" pitchFamily="18" charset="0"/>
              </a:rPr>
              <a:t>Maternal diabetics  mellitus,</a:t>
            </a:r>
          </a:p>
          <a:p>
            <a:r>
              <a:rPr dirty="0" lang="en-US" smtClean="0">
                <a:latin typeface="Times New Roman" panose="02020603050405020304" pitchFamily="18" charset="0"/>
              </a:rPr>
              <a:t>Rarely in  Rhesus  isoimmunization.</a:t>
            </a:r>
          </a:p>
          <a:p>
            <a:r>
              <a:rPr dirty="0" lang="en-US" smtClean="0">
                <a:latin typeface="Times New Roman" panose="02020603050405020304" pitchFamily="18" charset="0"/>
              </a:rPr>
              <a:t>Severe foetal abnormalities.</a:t>
            </a:r>
          </a:p>
          <a:p>
            <a:pPr indent="0" marL="0">
              <a:buNone/>
            </a:pPr>
            <a:endParaRPr dirty="0" lang="en-US" smtClean="0">
              <a:latin typeface="Times New Roman" panose="02020603050405020304" pitchFamily="18" charset="0"/>
            </a:endParaRPr>
          </a:p>
          <a:p>
            <a:endParaRPr dirty="0" lang="en-US" smtClean="0">
              <a:latin typeface="Times New Roman" panose="02020603050405020304" pitchFamily="18" charset="0"/>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272" name=""/>
        <p:cNvGrpSpPr/>
        <p:nvPr/>
      </p:nvGrpSpPr>
      <p:grpSpPr>
        <a:xfrm>
          <a:off x="0" y="0"/>
          <a:ext cx="0" cy="0"/>
          <a:chOff x="0" y="0"/>
          <a:chExt cx="0" cy="0"/>
        </a:xfrm>
      </p:grpSpPr>
      <p:sp>
        <p:nvSpPr>
          <p:cNvPr id="1048811" name="Title 1"/>
          <p:cNvSpPr>
            <a:spLocks noGrp="1"/>
          </p:cNvSpPr>
          <p:nvPr>
            <p:ph type="title"/>
          </p:nvPr>
        </p:nvSpPr>
        <p:spPr/>
        <p:txBody>
          <a:bodyPr/>
          <a:p>
            <a:r>
              <a:rPr b="1" dirty="0" lang="en-US" smtClean="0">
                <a:latin typeface="Times New Roman" panose="02020603050405020304" pitchFamily="18" charset="0"/>
                <a:cs typeface="Times New Roman" panose="02020603050405020304" pitchFamily="18" charset="0"/>
              </a:rPr>
              <a:t>Weights monitoring </a:t>
            </a:r>
            <a:endParaRPr b="1" dirty="0" lang="en-US">
              <a:latin typeface="Times New Roman" panose="02020603050405020304" pitchFamily="18" charset="0"/>
              <a:cs typeface="Times New Roman" panose="02020603050405020304" pitchFamily="18" charset="0"/>
            </a:endParaRPr>
          </a:p>
        </p:txBody>
      </p:sp>
      <p:sp>
        <p:nvSpPr>
          <p:cNvPr id="1048812"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A dietitian should be consulted but diet with high fibre produces a more constant blood glucose as carbohydrates is released for absorption more slowly.</a:t>
            </a:r>
          </a:p>
          <a:p>
            <a:r>
              <a:rPr dirty="0" lang="en-US" smtClean="0">
                <a:latin typeface="Times New Roman" panose="02020603050405020304" pitchFamily="18" charset="0"/>
                <a:cs typeface="Times New Roman" panose="02020603050405020304" pitchFamily="18" charset="0"/>
              </a:rPr>
              <a:t>The need for carbohydrates increases as the foetus grows and must be reviewed.</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273" name=""/>
        <p:cNvGrpSpPr/>
        <p:nvPr/>
      </p:nvGrpSpPr>
      <p:grpSpPr>
        <a:xfrm>
          <a:off x="0" y="0"/>
          <a:ext cx="0" cy="0"/>
          <a:chOff x="0" y="0"/>
          <a:chExt cx="0" cy="0"/>
        </a:xfrm>
      </p:grpSpPr>
      <p:sp>
        <p:nvSpPr>
          <p:cNvPr id="1048813"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Management of the Diabetic cube </a:t>
            </a:r>
            <a:r>
              <a:rPr b="1" dirty="0" lang="en-US" err="1" u="sng" smtClean="0">
                <a:latin typeface="Times New Roman" panose="02020603050405020304" pitchFamily="18" charset="0"/>
                <a:cs typeface="Times New Roman" panose="02020603050405020304" pitchFamily="18" charset="0"/>
              </a:rPr>
              <a:t>durm</a:t>
            </a:r>
            <a:r>
              <a:rPr b="1" dirty="0" lang="en-US" u="sng" smtClean="0">
                <a:latin typeface="Times New Roman" panose="02020603050405020304" pitchFamily="18" charset="0"/>
                <a:cs typeface="Times New Roman" panose="02020603050405020304" pitchFamily="18" charset="0"/>
              </a:rPr>
              <a:t> of labour </a:t>
            </a:r>
            <a:endParaRPr b="1" dirty="0" lang="en-US" u="sng">
              <a:latin typeface="Times New Roman" panose="02020603050405020304" pitchFamily="18" charset="0"/>
              <a:cs typeface="Times New Roman" panose="02020603050405020304" pitchFamily="18" charset="0"/>
            </a:endParaRPr>
          </a:p>
        </p:txBody>
      </p:sp>
      <p:sp>
        <p:nvSpPr>
          <p:cNvPr id="1048814" name="Content Placeholder 2"/>
          <p:cNvSpPr>
            <a:spLocks noGrp="1"/>
          </p:cNvSpPr>
          <p:nvPr>
            <p:ph idx="1"/>
          </p:nvPr>
        </p:nvSpPr>
        <p:spPr/>
        <p:txBody>
          <a:bodyPr>
            <a:noAutofit/>
          </a:bodyPr>
          <a:p>
            <a:r>
              <a:rPr dirty="0" sz="2400" lang="en-US" smtClean="0">
                <a:latin typeface="Times New Roman" panose="02020603050405020304" pitchFamily="18" charset="0"/>
                <a:cs typeface="Times New Roman" panose="02020603050405020304" pitchFamily="18" charset="0"/>
              </a:rPr>
              <a:t>After the good care penalty that still have to maintain obs during labour and delivery.</a:t>
            </a:r>
          </a:p>
          <a:p>
            <a:r>
              <a:rPr dirty="0" sz="2400" lang="en-US" smtClean="0">
                <a:latin typeface="Times New Roman" panose="02020603050405020304" pitchFamily="18" charset="0"/>
                <a:cs typeface="Times New Roman" panose="02020603050405020304" pitchFamily="18" charset="0"/>
              </a:rPr>
              <a:t>The mothers who are at risks e.g. bad obstetric </a:t>
            </a:r>
            <a:r>
              <a:rPr dirty="0" sz="2400" lang="en-US" err="1">
                <a:latin typeface="Times New Roman" panose="02020603050405020304" pitchFamily="18" charset="0"/>
                <a:cs typeface="Times New Roman" panose="02020603050405020304" pitchFamily="18" charset="0"/>
              </a:rPr>
              <a:t>H</a:t>
            </a:r>
            <a:r>
              <a:rPr dirty="0" sz="2400" lang="en-US" err="1" smtClean="0">
                <a:latin typeface="Times New Roman" panose="02020603050405020304" pitchFamily="18" charset="0"/>
                <a:cs typeface="Times New Roman" panose="02020603050405020304" pitchFamily="18" charset="0"/>
              </a:rPr>
              <a:t>x</a:t>
            </a:r>
            <a:r>
              <a:rPr dirty="0" sz="2400" lang="en-US" smtClean="0">
                <a:latin typeface="Times New Roman" panose="02020603050405020304" pitchFamily="18" charset="0"/>
                <a:cs typeface="Times New Roman" panose="02020603050405020304" pitchFamily="18" charset="0"/>
              </a:rPr>
              <a:t> (</a:t>
            </a:r>
            <a:r>
              <a:rPr dirty="0" sz="2400" lang="en-US" err="1" smtClean="0">
                <a:latin typeface="Times New Roman" panose="02020603050405020304" pitchFamily="18" charset="0"/>
                <a:cs typeface="Times New Roman" panose="02020603050405020304" pitchFamily="18" charset="0"/>
              </a:rPr>
              <a:t>boh</a:t>
            </a:r>
            <a:r>
              <a:rPr dirty="0" sz="2400" lang="en-US" smtClean="0">
                <a:latin typeface="Times New Roman" panose="02020603050405020304" pitchFamily="18" charset="0"/>
                <a:cs typeface="Times New Roman" panose="02020603050405020304" pitchFamily="18" charset="0"/>
              </a:rPr>
              <a:t>) elderly </a:t>
            </a:r>
            <a:r>
              <a:rPr dirty="0" sz="2400" lang="en-US" err="1" smtClean="0">
                <a:latin typeface="Times New Roman" panose="02020603050405020304" pitchFamily="18" charset="0"/>
                <a:cs typeface="Times New Roman" panose="02020603050405020304" pitchFamily="18" charset="0"/>
              </a:rPr>
              <a:t>primigravidae</a:t>
            </a:r>
            <a:r>
              <a:rPr dirty="0" sz="2400" lang="en-US" smtClean="0">
                <a:latin typeface="Times New Roman" panose="02020603050405020304" pitchFamily="18" charset="0"/>
                <a:cs typeface="Times New Roman" panose="02020603050405020304" pitchFamily="18" charset="0"/>
              </a:rPr>
              <a:t> , mothers with pre-eclampsia and a body that is too big should not deliver vaginally.</a:t>
            </a:r>
          </a:p>
          <a:p>
            <a:pPr lvl="0"/>
            <a:r>
              <a:rPr dirty="0" sz="2400" lang="en-US" smtClean="0">
                <a:solidFill>
                  <a:prstClr val="black"/>
                </a:solidFill>
                <a:latin typeface="Times New Roman" panose="02020603050405020304" pitchFamily="18" charset="0"/>
                <a:cs typeface="Times New Roman" panose="02020603050405020304" pitchFamily="18" charset="0"/>
              </a:rPr>
              <a:t>At 36 to 38/40 the mother is admitted  for elective caesarian section.</a:t>
            </a:r>
            <a:endParaRPr dirty="0" sz="2400" lang="en-US" smtClean="0">
              <a:latin typeface="Times New Roman" panose="02020603050405020304" pitchFamily="18" charset="0"/>
              <a:cs typeface="Times New Roman" panose="02020603050405020304" pitchFamily="18" charset="0"/>
            </a:endParaRPr>
          </a:p>
          <a:p>
            <a:r>
              <a:rPr dirty="0" sz="2400" lang="en-US" smtClean="0">
                <a:latin typeface="Times New Roman" panose="02020603050405020304" pitchFamily="18" charset="0"/>
                <a:cs typeface="Times New Roman" panose="02020603050405020304" pitchFamily="18" charset="0"/>
              </a:rPr>
              <a:t>On the day of operation the morning dose of insulin is omitted.</a:t>
            </a:r>
          </a:p>
          <a:p>
            <a:r>
              <a:rPr dirty="0" sz="2400" lang="en-US" smtClean="0">
                <a:latin typeface="Times New Roman" panose="02020603050405020304" pitchFamily="18" charset="0"/>
                <a:cs typeface="Times New Roman" panose="02020603050405020304" pitchFamily="18" charset="0"/>
              </a:rPr>
              <a:t>However if the operation  is performed at late hour then 1/3 or ½ of the intermediate acting dose of insulin should be given in the monitoring before starting the drip.</a:t>
            </a:r>
          </a:p>
          <a:p>
            <a:r>
              <a:rPr dirty="0" sz="2400" lang="en-US" smtClean="0">
                <a:latin typeface="Times New Roman" panose="02020603050405020304" pitchFamily="18" charset="0"/>
                <a:cs typeface="Times New Roman" panose="02020603050405020304" pitchFamily="18" charset="0"/>
              </a:rPr>
              <a:t>Premature delivery is not necessary of the diabetes is well controlled .</a:t>
            </a:r>
          </a:p>
          <a:p>
            <a:r>
              <a:rPr dirty="0" sz="2400" lang="en-US" smtClean="0">
                <a:latin typeface="Times New Roman" panose="02020603050405020304" pitchFamily="18" charset="0"/>
                <a:cs typeface="Times New Roman" panose="02020603050405020304" pitchFamily="18" charset="0"/>
              </a:rPr>
              <a:t>If labour</a:t>
            </a:r>
            <a:r>
              <a:rPr dirty="0" sz="2400" lang="en-US">
                <a:latin typeface="Times New Roman" panose="02020603050405020304" pitchFamily="18" charset="0"/>
                <a:cs typeface="Times New Roman" panose="02020603050405020304" pitchFamily="18" charset="0"/>
              </a:rPr>
              <a:t> </a:t>
            </a:r>
            <a:r>
              <a:rPr dirty="0" sz="2400" lang="en-US" smtClean="0">
                <a:latin typeface="Times New Roman" panose="02020603050405020304" pitchFamily="18" charset="0"/>
                <a:cs typeface="Times New Roman" panose="02020603050405020304" pitchFamily="18" charset="0"/>
              </a:rPr>
              <a:t>starts spontaneously prematurely then dexamethasone  is given to aid in lung maturity  or salbutamol to relax the uterus.</a:t>
            </a:r>
          </a:p>
          <a:p>
            <a:r>
              <a:rPr dirty="0" sz="2400" lang="en-US" smtClean="0">
                <a:latin typeface="Times New Roman" panose="02020603050405020304" pitchFamily="18" charset="0"/>
                <a:cs typeface="Times New Roman" panose="02020603050405020304" pitchFamily="18" charset="0"/>
              </a:rPr>
              <a:t>The drugs are given with care as may increase insulin requirement.</a:t>
            </a:r>
          </a:p>
          <a:p>
            <a:r>
              <a:rPr dirty="0" sz="2400" lang="en-US" smtClean="0">
                <a:latin typeface="Times New Roman" panose="02020603050405020304" pitchFamily="18" charset="0"/>
                <a:cs typeface="Times New Roman" panose="02020603050405020304" pitchFamily="18" charset="0"/>
              </a:rPr>
              <a:t>The aim is controlling blood sugar between 4 – 5 </a:t>
            </a:r>
            <a:r>
              <a:rPr dirty="0" sz="2400" lang="en-US" err="1" smtClean="0">
                <a:latin typeface="Times New Roman" panose="02020603050405020304" pitchFamily="18" charset="0"/>
                <a:cs typeface="Times New Roman" panose="02020603050405020304" pitchFamily="18" charset="0"/>
              </a:rPr>
              <a:t>mmo</a:t>
            </a:r>
            <a:r>
              <a:rPr dirty="0" sz="2400" lang="en-US" smtClean="0">
                <a:latin typeface="Times New Roman" panose="02020603050405020304" pitchFamily="18" charset="0"/>
                <a:cs typeface="Times New Roman" panose="02020603050405020304" pitchFamily="18" charset="0"/>
              </a:rPr>
              <a:t>/dl.</a:t>
            </a:r>
          </a:p>
          <a:p>
            <a:r>
              <a:rPr dirty="0" sz="2400" lang="en-US" smtClean="0">
                <a:latin typeface="Times New Roman" panose="02020603050405020304" pitchFamily="18" charset="0"/>
                <a:cs typeface="Times New Roman" panose="02020603050405020304" pitchFamily="18" charset="0"/>
              </a:rPr>
              <a:t>Hyperglycemia increases foetal insulin production which usually causes neonated hypoglycemia.  </a:t>
            </a:r>
          </a:p>
          <a:p>
            <a:r>
              <a:rPr dirty="0" sz="2400" lang="en-US" smtClean="0">
                <a:latin typeface="Times New Roman" panose="02020603050405020304" pitchFamily="18" charset="0"/>
                <a:cs typeface="Times New Roman" panose="02020603050405020304" pitchFamily="18" charset="0"/>
              </a:rPr>
              <a:t>the patient may be allowed a light breakfast or nil  by mouth.</a:t>
            </a:r>
          </a:p>
          <a:p>
            <a:r>
              <a:rPr dirty="0" sz="2400" lang="en-US" smtClean="0">
                <a:latin typeface="Times New Roman" panose="02020603050405020304" pitchFamily="18" charset="0"/>
                <a:cs typeface="Times New Roman" panose="02020603050405020304" pitchFamily="18" charset="0"/>
              </a:rPr>
              <a:t>In some cases subcutaneous insulin is given to mothers with insulin dependent diabetes mellitus.</a:t>
            </a:r>
          </a:p>
          <a:p>
            <a:r>
              <a:rPr dirty="0" sz="2400" lang="en-US" smtClean="0">
                <a:latin typeface="Times New Roman" panose="02020603050405020304" pitchFamily="18" charset="0"/>
                <a:cs typeface="Times New Roman" panose="02020603050405020304" pitchFamily="18" charset="0"/>
              </a:rPr>
              <a:t>In some cases sub</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274" name=""/>
        <p:cNvGrpSpPr/>
        <p:nvPr/>
      </p:nvGrpSpPr>
      <p:grpSpPr>
        <a:xfrm>
          <a:off x="0" y="0"/>
          <a:ext cx="0" cy="0"/>
          <a:chOff x="0" y="0"/>
          <a:chExt cx="0" cy="0"/>
        </a:xfrm>
      </p:grpSpPr>
      <p:sp>
        <p:nvSpPr>
          <p:cNvPr id="1048815"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Induction of labour in a diabetic mother  </a:t>
            </a:r>
            <a:endParaRPr b="1" dirty="0" lang="en-US" u="sng">
              <a:latin typeface="Times New Roman" panose="02020603050405020304" pitchFamily="18" charset="0"/>
              <a:cs typeface="Times New Roman" panose="02020603050405020304" pitchFamily="18" charset="0"/>
            </a:endParaRPr>
          </a:p>
        </p:txBody>
      </p:sp>
      <p:sp>
        <p:nvSpPr>
          <p:cNvPr id="1048816" name="Content Placeholder 2"/>
          <p:cNvSpPr>
            <a:spLocks noGrp="1"/>
          </p:cNvSpPr>
          <p:nvPr>
            <p:ph idx="1"/>
          </p:nvPr>
        </p:nvSpPr>
        <p:spPr/>
        <p:txBody>
          <a:bodyPr>
            <a:normAutofit fontScale="85714" lnSpcReduction="10000"/>
          </a:bodyPr>
          <a:p>
            <a:r>
              <a:rPr dirty="0" lang="en-US" smtClean="0">
                <a:latin typeface="Times New Roman" panose="02020603050405020304" pitchFamily="18" charset="0"/>
                <a:cs typeface="Times New Roman" panose="02020603050405020304" pitchFamily="18" charset="0"/>
              </a:rPr>
              <a:t>Artificial rapture of the membrane  is done and oxytocin is put in n/s and reeducated depending on the uterine contraction.</a:t>
            </a:r>
          </a:p>
          <a:p>
            <a:r>
              <a:rPr dirty="0" lang="en-US" smtClean="0">
                <a:latin typeface="Times New Roman" panose="02020603050405020304" pitchFamily="18" charset="0"/>
                <a:cs typeface="Times New Roman" panose="02020603050405020304" pitchFamily="18" charset="0"/>
              </a:rPr>
              <a:t>For nutritional needs and to prevent hypoglycemia a drip  of 10% </a:t>
            </a:r>
            <a:r>
              <a:rPr dirty="0" lang="en-US" err="1" smtClean="0">
                <a:latin typeface="Times New Roman" panose="02020603050405020304" pitchFamily="18" charset="0"/>
                <a:cs typeface="Times New Roman" panose="02020603050405020304" pitchFamily="18" charset="0"/>
              </a:rPr>
              <a:t>dxt</a:t>
            </a:r>
            <a:r>
              <a:rPr dirty="0" lang="en-US" smtClean="0">
                <a:latin typeface="Times New Roman" panose="02020603050405020304" pitchFamily="18" charset="0"/>
                <a:cs typeface="Times New Roman" panose="02020603050405020304" pitchFamily="18" charset="0"/>
              </a:rPr>
              <a:t> is set  up and regulate  at 20 drops per minutes.</a:t>
            </a:r>
          </a:p>
          <a:p>
            <a:r>
              <a:rPr dirty="0" lang="en-US" smtClean="0">
                <a:latin typeface="Times New Roman" panose="02020603050405020304" pitchFamily="18" charset="0"/>
                <a:cs typeface="Times New Roman" panose="02020603050405020304" pitchFamily="18" charset="0"/>
              </a:rPr>
              <a:t>Soluble insulin is given by syringe pump at six units in 60m/s of N/s this regulate depending  on the blood sugar levels .</a:t>
            </a:r>
          </a:p>
          <a:p>
            <a:r>
              <a:rPr dirty="0" lang="en-US" smtClean="0">
                <a:latin typeface="Times New Roman" panose="02020603050405020304" pitchFamily="18" charset="0"/>
                <a:cs typeface="Times New Roman" panose="02020603050405020304" pitchFamily="18" charset="0"/>
              </a:rPr>
              <a:t>Throughout labour the blood sugar is checked hourly.</a:t>
            </a:r>
          </a:p>
          <a:p>
            <a:r>
              <a:rPr dirty="0" lang="en-US" smtClean="0">
                <a:latin typeface="Times New Roman" panose="02020603050405020304" pitchFamily="18" charset="0"/>
                <a:cs typeface="Times New Roman" panose="02020603050405020304" pitchFamily="18" charset="0"/>
              </a:rPr>
              <a:t>If results are lower than 4mmol/l reduce the insulin dose by ½.</a:t>
            </a:r>
          </a:p>
          <a:p>
            <a:r>
              <a:rPr dirty="0" lang="en-US" smtClean="0">
                <a:latin typeface="Times New Roman" panose="02020603050405020304" pitchFamily="18" charset="0"/>
                <a:cs typeface="Times New Roman" panose="02020603050405020304" pitchFamily="18" charset="0"/>
              </a:rPr>
              <a:t>If they are higher double the dose and check blood sugar every 30 minutes.</a:t>
            </a:r>
          </a:p>
          <a:p>
            <a:r>
              <a:rPr dirty="0" lang="en-US" smtClean="0">
                <a:latin typeface="Times New Roman" panose="02020603050405020304" pitchFamily="18" charset="0"/>
                <a:cs typeface="Times New Roman" panose="02020603050405020304" pitchFamily="18" charset="0"/>
              </a:rPr>
              <a:t>  </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275" name=""/>
        <p:cNvGrpSpPr/>
        <p:nvPr/>
      </p:nvGrpSpPr>
      <p:grpSpPr>
        <a:xfrm>
          <a:off x="0" y="0"/>
          <a:ext cx="0" cy="0"/>
          <a:chOff x="0" y="0"/>
          <a:chExt cx="0" cy="0"/>
        </a:xfrm>
      </p:grpSpPr>
      <p:sp>
        <p:nvSpPr>
          <p:cNvPr id="1048817" name="Title 1"/>
          <p:cNvSpPr>
            <a:spLocks noGrp="1"/>
          </p:cNvSpPr>
          <p:nvPr>
            <p:ph type="title"/>
          </p:nvPr>
        </p:nvSpPr>
        <p:spPr/>
        <p:txBody>
          <a:bodyPr/>
          <a:p>
            <a:r>
              <a:rPr b="1" dirty="0" lang="en-US" smtClean="0">
                <a:latin typeface="Times New Roman" panose="02020603050405020304" pitchFamily="18" charset="0"/>
                <a:cs typeface="Times New Roman" panose="02020603050405020304" pitchFamily="18" charset="0"/>
              </a:rPr>
              <a:t>NB </a:t>
            </a:r>
            <a:endParaRPr b="1" dirty="0" lang="en-US">
              <a:latin typeface="Times New Roman" panose="02020603050405020304" pitchFamily="18" charset="0"/>
              <a:cs typeface="Times New Roman" panose="02020603050405020304" pitchFamily="18" charset="0"/>
            </a:endParaRPr>
          </a:p>
        </p:txBody>
      </p:sp>
      <p:sp>
        <p:nvSpPr>
          <p:cNvPr id="1048818" name="Content Placeholder 2"/>
          <p:cNvSpPr>
            <a:spLocks noGrp="1"/>
          </p:cNvSpPr>
          <p:nvPr>
            <p:ph idx="1"/>
          </p:nvPr>
        </p:nvSpPr>
        <p:spPr/>
        <p:txBody>
          <a:bodyPr>
            <a:noAutofit/>
          </a:bodyPr>
          <a:p>
            <a:r>
              <a:rPr dirty="0" sz="2400" lang="en-US" smtClean="0">
                <a:latin typeface="Times New Roman" panose="02020603050405020304" pitchFamily="18" charset="0"/>
                <a:cs typeface="Times New Roman" panose="02020603050405020304" pitchFamily="18" charset="0"/>
              </a:rPr>
              <a:t>Long acting insulin (insoluble) is not given during induction of labour because insulin requirements fall by about 50% once the placenta is delivered.</a:t>
            </a:r>
          </a:p>
          <a:p>
            <a:r>
              <a:rPr dirty="0" sz="2400" lang="en-US" smtClean="0">
                <a:latin typeface="Times New Roman" panose="02020603050405020304" pitchFamily="18" charset="0"/>
                <a:cs typeface="Times New Roman" panose="02020603050405020304" pitchFamily="18" charset="0"/>
              </a:rPr>
              <a:t>Vigilant obs of the general condition of the mother ,uterine contraction foetal heart rate  maternal pulse ½ hourly , </a:t>
            </a:r>
            <a:r>
              <a:rPr dirty="0" sz="2400" lang="en-US" err="1" smtClean="0">
                <a:latin typeface="Times New Roman" panose="02020603050405020304" pitchFamily="18" charset="0"/>
                <a:cs typeface="Times New Roman" panose="02020603050405020304" pitchFamily="18" charset="0"/>
              </a:rPr>
              <a:t>Bp</a:t>
            </a:r>
            <a:r>
              <a:rPr dirty="0" sz="2400" lang="en-US" smtClean="0">
                <a:latin typeface="Times New Roman" panose="02020603050405020304" pitchFamily="18" charset="0"/>
                <a:cs typeface="Times New Roman" panose="02020603050405020304" pitchFamily="18" charset="0"/>
              </a:rPr>
              <a:t>, V.E 4 hourly and V/A 2 hourly  are made and chaired on the photograph.</a:t>
            </a:r>
          </a:p>
          <a:p>
            <a:r>
              <a:rPr dirty="0" sz="2400" lang="en-US" smtClean="0">
                <a:latin typeface="Times New Roman" panose="02020603050405020304" pitchFamily="18" charset="0"/>
                <a:cs typeface="Times New Roman" panose="02020603050405020304" pitchFamily="18" charset="0"/>
              </a:rPr>
              <a:t>Any deviation from natural should be noted and reported.</a:t>
            </a:r>
          </a:p>
          <a:p>
            <a:r>
              <a:rPr dirty="0" sz="2400" lang="en-US" smtClean="0">
                <a:latin typeface="Times New Roman" panose="02020603050405020304" pitchFamily="18" charset="0"/>
                <a:cs typeface="Times New Roman" panose="02020603050405020304" pitchFamily="18" charset="0"/>
              </a:rPr>
              <a:t>Sedatives and analgesics which could depress the foetal respiratory Centre should be avoided.</a:t>
            </a:r>
          </a:p>
          <a:p>
            <a:r>
              <a:rPr dirty="0" sz="2400" lang="en-US" smtClean="0">
                <a:latin typeface="Times New Roman" panose="02020603050405020304" pitchFamily="18" charset="0"/>
                <a:cs typeface="Times New Roman" panose="02020603050405020304" pitchFamily="18" charset="0"/>
              </a:rPr>
              <a:t>If the mother has not delivered within 8 hours she is assessed and c/s is performed.</a:t>
            </a:r>
          </a:p>
          <a:p>
            <a:r>
              <a:rPr dirty="0" sz="2400" lang="en-US" smtClean="0">
                <a:latin typeface="Times New Roman" panose="02020603050405020304" pitchFamily="18" charset="0"/>
                <a:cs typeface="Times New Roman" panose="02020603050405020304" pitchFamily="18" charset="0"/>
              </a:rPr>
              <a:t>During delivery a pediatrician should be present to take care of the baby be present  to take care of the baby.</a:t>
            </a:r>
          </a:p>
          <a:p>
            <a:r>
              <a:rPr dirty="0" sz="2400" lang="en-US" smtClean="0">
                <a:latin typeface="Times New Roman" panose="02020603050405020304" pitchFamily="18" charset="0"/>
                <a:cs typeface="Times New Roman" panose="02020603050405020304" pitchFamily="18" charset="0"/>
              </a:rPr>
              <a:t>The principles of management of the baby after birth involves clearing the airway providing  involves clear of airway providing warmth , giving oxygen and  preventing hypoglycemia and hypokalemia .</a:t>
            </a:r>
          </a:p>
          <a:p>
            <a:r>
              <a:rPr dirty="0" sz="2400" lang="en-US" smtClean="0">
                <a:latin typeface="Times New Roman" panose="02020603050405020304" pitchFamily="18" charset="0"/>
                <a:cs typeface="Times New Roman" panose="02020603050405020304" pitchFamily="18" charset="0"/>
              </a:rPr>
              <a:t>Baby is admitted in the baby unit for further management.</a:t>
            </a:r>
          </a:p>
          <a:p>
            <a:endParaRPr dirty="0" sz="2400" lang="en-US"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276" name=""/>
        <p:cNvGrpSpPr/>
        <p:nvPr/>
      </p:nvGrpSpPr>
      <p:grpSpPr>
        <a:xfrm>
          <a:off x="0" y="0"/>
          <a:ext cx="0" cy="0"/>
          <a:chOff x="0" y="0"/>
          <a:chExt cx="0" cy="0"/>
        </a:xfrm>
      </p:grpSpPr>
      <p:sp>
        <p:nvSpPr>
          <p:cNvPr id="1048819"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Postnatal care of the diabetic mother </a:t>
            </a:r>
            <a:endParaRPr b="1" dirty="0" lang="en-US" u="sng">
              <a:latin typeface="Times New Roman" panose="02020603050405020304" pitchFamily="18" charset="0"/>
              <a:cs typeface="Times New Roman" panose="02020603050405020304" pitchFamily="18" charset="0"/>
            </a:endParaRPr>
          </a:p>
        </p:txBody>
      </p:sp>
      <p:sp>
        <p:nvSpPr>
          <p:cNvPr id="1048820"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After delivery of the placenta the carbohydrates metabolism returns to normal and thus insulin dose has to be reduced by ½ to avoid hypoglycemia .</a:t>
            </a:r>
          </a:p>
          <a:p>
            <a:r>
              <a:rPr dirty="0" lang="en-US" smtClean="0">
                <a:latin typeface="Times New Roman" panose="02020603050405020304" pitchFamily="18" charset="0"/>
                <a:cs typeface="Times New Roman" panose="02020603050405020304" pitchFamily="18" charset="0"/>
              </a:rPr>
              <a:t>I.V infusion is maintained until the next meal.</a:t>
            </a:r>
          </a:p>
          <a:p>
            <a:r>
              <a:rPr dirty="0" lang="en-US" smtClean="0">
                <a:latin typeface="Times New Roman" panose="02020603050405020304" pitchFamily="18" charset="0"/>
                <a:cs typeface="Times New Roman" panose="02020603050405020304" pitchFamily="18" charset="0"/>
              </a:rPr>
              <a:t>Blood sugar are constants checked and levels maintained  with normal range and insulin adjusted accordingly.</a:t>
            </a:r>
          </a:p>
          <a:p>
            <a:r>
              <a:rPr dirty="0" lang="en-US" smtClean="0">
                <a:latin typeface="Times New Roman" panose="02020603050405020304" pitchFamily="18" charset="0"/>
                <a:cs typeface="Times New Roman" panose="02020603050405020304" pitchFamily="18" charset="0"/>
              </a:rPr>
              <a:t>If breast feeding mother will need increase of carbohydrates.</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277" name=""/>
        <p:cNvGrpSpPr/>
        <p:nvPr/>
      </p:nvGrpSpPr>
      <p:grpSpPr>
        <a:xfrm>
          <a:off x="0" y="0"/>
          <a:ext cx="0" cy="0"/>
          <a:chOff x="0" y="0"/>
          <a:chExt cx="0" cy="0"/>
        </a:xfrm>
      </p:grpSpPr>
      <p:sp>
        <p:nvSpPr>
          <p:cNvPr id="1048821" name="Title 1"/>
          <p:cNvSpPr>
            <a:spLocks noGrp="1"/>
          </p:cNvSpPr>
          <p:nvPr>
            <p:ph type="title"/>
          </p:nvPr>
        </p:nvSpPr>
        <p:spPr/>
        <p:txBody>
          <a:bodyPr/>
          <a:p>
            <a:endParaRPr lang="en-US"/>
          </a:p>
        </p:txBody>
      </p:sp>
      <p:sp>
        <p:nvSpPr>
          <p:cNvPr id="1048822" name="Content Placeholder 2"/>
          <p:cNvSpPr>
            <a:spLocks noGrp="1"/>
          </p:cNvSpPr>
          <p:nvPr>
            <p:ph idx="1"/>
          </p:nvPr>
        </p:nvSpPr>
        <p:spPr/>
        <p:txBody>
          <a:bodyPr>
            <a:normAutofit fontScale="92857" lnSpcReduction="20000"/>
          </a:bodyPr>
          <a:p>
            <a:r>
              <a:rPr dirty="0" lang="en-US" smtClean="0">
                <a:latin typeface="Times New Roman" panose="02020603050405020304" pitchFamily="18" charset="0"/>
                <a:cs typeface="Times New Roman" panose="02020603050405020304" pitchFamily="18" charset="0"/>
              </a:rPr>
              <a:t>A diabetic mother is more prone to infection so care should be taken to prevent.</a:t>
            </a:r>
          </a:p>
          <a:p>
            <a:r>
              <a:rPr dirty="0" lang="en-US" smtClean="0">
                <a:latin typeface="Times New Roman" panose="02020603050405020304" pitchFamily="18" charset="0"/>
                <a:cs typeface="Times New Roman" panose="02020603050405020304" pitchFamily="18" charset="0"/>
              </a:rPr>
              <a:t>On                                health messages  shared with the mother include </a:t>
            </a:r>
          </a:p>
          <a:p>
            <a:pPr indent="-514350" marL="514350">
              <a:buAutoNum type="arabicPeriod"/>
            </a:pPr>
            <a:r>
              <a:rPr dirty="0" lang="en-US">
                <a:latin typeface="Times New Roman" panose="02020603050405020304" pitchFamily="18" charset="0"/>
                <a:cs typeface="Times New Roman" panose="02020603050405020304" pitchFamily="18" charset="0"/>
              </a:rPr>
              <a:t>D</a:t>
            </a:r>
            <a:r>
              <a:rPr dirty="0" lang="en-US" smtClean="0">
                <a:latin typeface="Times New Roman" panose="02020603050405020304" pitchFamily="18" charset="0"/>
                <a:cs typeface="Times New Roman" panose="02020603050405020304" pitchFamily="18" charset="0"/>
              </a:rPr>
              <a:t>iet.</a:t>
            </a:r>
          </a:p>
          <a:p>
            <a:pPr indent="-514350" marL="514350">
              <a:buAutoNum type="arabicPeriod"/>
            </a:pPr>
            <a:r>
              <a:rPr dirty="0" lang="en-US" smtClean="0">
                <a:latin typeface="Times New Roman" panose="02020603050405020304" pitchFamily="18" charset="0"/>
                <a:cs typeface="Times New Roman" panose="02020603050405020304" pitchFamily="18" charset="0"/>
              </a:rPr>
              <a:t>Insulin administration.</a:t>
            </a:r>
          </a:p>
          <a:p>
            <a:pPr indent="-514350" marL="514350">
              <a:buAutoNum type="arabicPeriod"/>
            </a:pPr>
            <a:r>
              <a:rPr dirty="0" lang="en-US" smtClean="0">
                <a:latin typeface="Times New Roman" panose="02020603050405020304" pitchFamily="18" charset="0"/>
                <a:cs typeface="Times New Roman" panose="02020603050405020304" pitchFamily="18" charset="0"/>
              </a:rPr>
              <a:t>Postnatal.</a:t>
            </a:r>
          </a:p>
          <a:p>
            <a:pPr indent="-514350" marL="514350">
              <a:buAutoNum type="arabicPeriod"/>
            </a:pPr>
            <a:r>
              <a:rPr dirty="0" lang="en-US" smtClean="0">
                <a:latin typeface="Times New Roman" panose="02020603050405020304" pitchFamily="18" charset="0"/>
                <a:cs typeface="Times New Roman" panose="02020603050405020304" pitchFamily="18" charset="0"/>
              </a:rPr>
              <a:t>Diabetic check up.</a:t>
            </a:r>
          </a:p>
          <a:p>
            <a:pPr indent="-514350" marL="514350">
              <a:buAutoNum type="arabicPeriod"/>
            </a:pPr>
            <a:r>
              <a:rPr dirty="0" lang="en-US" smtClean="0">
                <a:latin typeface="Times New Roman" panose="02020603050405020304" pitchFamily="18" charset="0"/>
                <a:cs typeface="Times New Roman" panose="02020603050405020304" pitchFamily="18" charset="0"/>
              </a:rPr>
              <a:t>Personal hygiene.</a:t>
            </a:r>
          </a:p>
          <a:p>
            <a:pPr indent="-514350" marL="514350">
              <a:buAutoNum type="arabicPeriod"/>
            </a:pPr>
            <a:r>
              <a:rPr dirty="0" lang="en-US" smtClean="0">
                <a:latin typeface="Times New Roman" panose="02020603050405020304" pitchFamily="18" charset="0"/>
                <a:cs typeface="Times New Roman" panose="02020603050405020304" pitchFamily="18" charset="0"/>
              </a:rPr>
              <a:t>Immunization.</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278" name=""/>
        <p:cNvGrpSpPr/>
        <p:nvPr/>
      </p:nvGrpSpPr>
      <p:grpSpPr>
        <a:xfrm>
          <a:off x="0" y="0"/>
          <a:ext cx="0" cy="0"/>
          <a:chOff x="0" y="0"/>
          <a:chExt cx="0" cy="0"/>
        </a:xfrm>
      </p:grpSpPr>
      <p:sp>
        <p:nvSpPr>
          <p:cNvPr id="1048823"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Malaria in pregnancy </a:t>
            </a:r>
            <a:endParaRPr b="1" dirty="0" lang="en-US" u="sng">
              <a:latin typeface="Times New Roman" panose="02020603050405020304" pitchFamily="18" charset="0"/>
              <a:cs typeface="Times New Roman" panose="02020603050405020304" pitchFamily="18" charset="0"/>
            </a:endParaRPr>
          </a:p>
        </p:txBody>
      </p:sp>
      <p:sp>
        <p:nvSpPr>
          <p:cNvPr id="1048824" name="Content Placeholder 2"/>
          <p:cNvSpPr>
            <a:spLocks noGrp="1"/>
          </p:cNvSpPr>
          <p:nvPr>
            <p:ph idx="1"/>
          </p:nvPr>
        </p:nvSpPr>
        <p:spPr/>
        <p:txBody>
          <a:bodyPr/>
          <a:p>
            <a:pPr indent="0" marL="0">
              <a:buNone/>
            </a:pPr>
            <a:r>
              <a:rPr dirty="0" lang="en-US" smtClean="0">
                <a:latin typeface="Times New Roman" panose="02020603050405020304" pitchFamily="18" charset="0"/>
                <a:cs typeface="Times New Roman" panose="02020603050405020304" pitchFamily="18" charset="0"/>
              </a:rPr>
              <a:t>Effects of malaria in pregnancy </a:t>
            </a:r>
          </a:p>
          <a:p>
            <a:r>
              <a:rPr dirty="0" lang="en-US" smtClean="0">
                <a:latin typeface="Times New Roman" panose="02020603050405020304" pitchFamily="18" charset="0"/>
                <a:cs typeface="Times New Roman" panose="02020603050405020304" pitchFamily="18" charset="0"/>
              </a:rPr>
              <a:t>Haemolysis of red blood cells causing anaemia and jaundice</a:t>
            </a:r>
          </a:p>
          <a:p>
            <a:r>
              <a:rPr dirty="0" lang="en-US" smtClean="0">
                <a:latin typeface="Times New Roman" panose="02020603050405020304" pitchFamily="18" charset="0"/>
                <a:cs typeface="Times New Roman" panose="02020603050405020304" pitchFamily="18" charset="0"/>
              </a:rPr>
              <a:t>Hyperpyrexia (very High fever) which causes abortion or </a:t>
            </a:r>
          </a:p>
          <a:p>
            <a:r>
              <a:rPr dirty="0" lang="en-US" smtClean="0">
                <a:latin typeface="Times New Roman" panose="02020603050405020304" pitchFamily="18" charset="0"/>
                <a:cs typeface="Times New Roman" panose="02020603050405020304" pitchFamily="18" charset="0"/>
              </a:rPr>
              <a:t>Malaria parasites have affinity for the placenta and infers  with nutrition of the unborn baby and danger causes (IV UR)intrauterine  growth retardation ,still birth or abortion.</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279" name=""/>
        <p:cNvGrpSpPr/>
        <p:nvPr/>
      </p:nvGrpSpPr>
      <p:grpSpPr>
        <a:xfrm>
          <a:off x="0" y="0"/>
          <a:ext cx="0" cy="0"/>
          <a:chOff x="0" y="0"/>
          <a:chExt cx="0" cy="0"/>
        </a:xfrm>
      </p:grpSpPr>
      <p:sp>
        <p:nvSpPr>
          <p:cNvPr id="1048825"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Management of malaria </a:t>
            </a:r>
            <a:endParaRPr b="1" dirty="0" lang="en-US" u="sng">
              <a:latin typeface="Times New Roman" panose="02020603050405020304" pitchFamily="18" charset="0"/>
              <a:cs typeface="Times New Roman" panose="02020603050405020304" pitchFamily="18" charset="0"/>
            </a:endParaRPr>
          </a:p>
        </p:txBody>
      </p:sp>
      <p:sp>
        <p:nvSpPr>
          <p:cNvPr id="1048826"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The arm is to reduce pyrexia and bring the attack to an end.</a:t>
            </a:r>
          </a:p>
          <a:p>
            <a:r>
              <a:rPr dirty="0" lang="en-US" smtClean="0">
                <a:latin typeface="Times New Roman" panose="02020603050405020304" pitchFamily="18" charset="0"/>
                <a:cs typeface="Times New Roman" panose="02020603050405020304" pitchFamily="18" charset="0"/>
              </a:rPr>
              <a:t>Give a fall course of consider 3 tablets start its given as a single dose.</a:t>
            </a:r>
          </a:p>
          <a:p>
            <a:r>
              <a:rPr dirty="0" lang="en-US" smtClean="0">
                <a:latin typeface="Times New Roman" panose="02020603050405020304" pitchFamily="18" charset="0"/>
                <a:cs typeface="Times New Roman" panose="02020603050405020304" pitchFamily="18" charset="0"/>
              </a:rPr>
              <a:t>Administer a mild analgesic </a:t>
            </a:r>
            <a:r>
              <a:rPr dirty="0" lang="en-US" err="1" smtClean="0">
                <a:latin typeface="Times New Roman" panose="02020603050405020304" pitchFamily="18" charset="0"/>
                <a:cs typeface="Times New Roman" panose="02020603050405020304" pitchFamily="18" charset="0"/>
              </a:rPr>
              <a:t>e.g</a:t>
            </a:r>
            <a:r>
              <a:rPr dirty="0" lang="en-US" smtClean="0">
                <a:latin typeface="Times New Roman" panose="02020603050405020304" pitchFamily="18" charset="0"/>
                <a:cs typeface="Times New Roman" panose="02020603050405020304" pitchFamily="18" charset="0"/>
              </a:rPr>
              <a:t> </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280" name=""/>
        <p:cNvGrpSpPr/>
        <p:nvPr/>
      </p:nvGrpSpPr>
      <p:grpSpPr>
        <a:xfrm>
          <a:off x="0" y="0"/>
          <a:ext cx="0" cy="0"/>
          <a:chOff x="0" y="0"/>
          <a:chExt cx="0" cy="0"/>
        </a:xfrm>
      </p:grpSpPr>
      <p:sp>
        <p:nvSpPr>
          <p:cNvPr id="1048827"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Prevention of malaria in pregnancy </a:t>
            </a:r>
            <a:endParaRPr b="1" dirty="0" lang="en-US" u="sng">
              <a:latin typeface="Times New Roman" panose="02020603050405020304" pitchFamily="18" charset="0"/>
              <a:cs typeface="Times New Roman" panose="02020603050405020304" pitchFamily="18" charset="0"/>
            </a:endParaRPr>
          </a:p>
        </p:txBody>
      </p:sp>
      <p:sp>
        <p:nvSpPr>
          <p:cNvPr id="1048828"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Use of chemoprophylaxis.</a:t>
            </a:r>
          </a:p>
          <a:p>
            <a:r>
              <a:rPr dirty="0" lang="en-US" smtClean="0">
                <a:latin typeface="Times New Roman" panose="02020603050405020304" pitchFamily="18" charset="0"/>
                <a:cs typeface="Times New Roman" panose="02020603050405020304" pitchFamily="18" charset="0"/>
              </a:rPr>
              <a:t>Give all pregnancy women two presumptive Rx of malaria at 2</a:t>
            </a:r>
            <a:r>
              <a:rPr baseline="30000" dirty="0" lang="en-US" smtClean="0">
                <a:latin typeface="Times New Roman" panose="02020603050405020304" pitchFamily="18" charset="0"/>
                <a:cs typeface="Times New Roman" panose="02020603050405020304" pitchFamily="18" charset="0"/>
              </a:rPr>
              <a:t>nd</a:t>
            </a:r>
            <a:r>
              <a:rPr dirty="0" lang="en-US" smtClean="0">
                <a:latin typeface="Times New Roman" panose="02020603050405020304" pitchFamily="18" charset="0"/>
                <a:cs typeface="Times New Roman" panose="02020603050405020304" pitchFamily="18" charset="0"/>
              </a:rPr>
              <a:t> and 3</a:t>
            </a:r>
            <a:r>
              <a:rPr baseline="30000" dirty="0" lang="en-US" smtClean="0">
                <a:latin typeface="Times New Roman" panose="02020603050405020304" pitchFamily="18" charset="0"/>
                <a:cs typeface="Times New Roman" panose="02020603050405020304" pitchFamily="18" charset="0"/>
              </a:rPr>
              <a:t>rd</a:t>
            </a:r>
            <a:r>
              <a:rPr dirty="0" lang="en-US" smtClean="0">
                <a:latin typeface="Times New Roman" panose="02020603050405020304" pitchFamily="18" charset="0"/>
                <a:cs typeface="Times New Roman" panose="02020603050405020304" pitchFamily="18" charset="0"/>
              </a:rPr>
              <a:t> trimester. </a:t>
            </a:r>
          </a:p>
          <a:p>
            <a:r>
              <a:rPr dirty="0" lang="en-US" smtClean="0">
                <a:latin typeface="Times New Roman" panose="02020603050405020304" pitchFamily="18" charset="0"/>
                <a:cs typeface="Times New Roman" panose="02020603050405020304" pitchFamily="18" charset="0"/>
              </a:rPr>
              <a:t>Encourage mothers to take other preventive measures including taking ferrous sulphate and folic acid. Clear bushes around the home drain all stagnant water near home, use of insecticide Rx mosquito nets, insecticides at night.</a:t>
            </a:r>
          </a:p>
          <a:p>
            <a:pPr indent="0" marL="0">
              <a:buNone/>
            </a:pP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281" name=""/>
        <p:cNvGrpSpPr/>
        <p:nvPr/>
      </p:nvGrpSpPr>
      <p:grpSpPr>
        <a:xfrm>
          <a:off x="0" y="0"/>
          <a:ext cx="0" cy="0"/>
          <a:chOff x="0" y="0"/>
          <a:chExt cx="0" cy="0"/>
        </a:xfrm>
      </p:grpSpPr>
      <p:sp>
        <p:nvSpPr>
          <p:cNvPr id="1048829" name="Title 1"/>
          <p:cNvSpPr>
            <a:spLocks noGrp="1"/>
          </p:cNvSpPr>
          <p:nvPr>
            <p:ph type="title"/>
          </p:nvPr>
        </p:nvSpPr>
        <p:spPr/>
        <p:txBody>
          <a:bodyPr>
            <a:normAutofit fontScale="90000"/>
          </a:bodyPr>
          <a:p>
            <a:r>
              <a:rPr b="1" dirty="0" lang="en-US" u="sng" smtClean="0">
                <a:latin typeface="Times New Roman" panose="02020603050405020304" pitchFamily="18" charset="0"/>
                <a:cs typeface="Times New Roman" panose="02020603050405020304" pitchFamily="18" charset="0"/>
              </a:rPr>
              <a:t>Tuberculosis in pregnancy </a:t>
            </a:r>
            <a:br>
              <a:rPr b="1" dirty="0" lang="en-US" u="sng" smtClean="0">
                <a:latin typeface="Times New Roman" panose="02020603050405020304" pitchFamily="18" charset="0"/>
                <a:cs typeface="Times New Roman" panose="02020603050405020304" pitchFamily="18" charset="0"/>
              </a:rPr>
            </a:br>
            <a:r>
              <a:rPr b="1" dirty="0" lang="en-US" u="sng" smtClean="0">
                <a:latin typeface="Times New Roman" panose="02020603050405020304" pitchFamily="18" charset="0"/>
                <a:cs typeface="Times New Roman" panose="02020603050405020304" pitchFamily="18" charset="0"/>
              </a:rPr>
              <a:t>productive weight.</a:t>
            </a:r>
            <a:br>
              <a:rPr b="1" dirty="0" lang="en-US" u="sng" smtClean="0">
                <a:latin typeface="Times New Roman" panose="02020603050405020304" pitchFamily="18" charset="0"/>
                <a:cs typeface="Times New Roman" panose="02020603050405020304" pitchFamily="18" charset="0"/>
              </a:rPr>
            </a:br>
            <a:r>
              <a:rPr b="1" dirty="0" lang="en-US" u="sng" smtClean="0">
                <a:latin typeface="Times New Roman" panose="02020603050405020304" pitchFamily="18" charset="0"/>
                <a:cs typeface="Times New Roman" panose="02020603050405020304" pitchFamily="18" charset="0"/>
              </a:rPr>
              <a:t>.</a:t>
            </a:r>
            <a:endParaRPr b="1" dirty="0" lang="en-US" u="sng">
              <a:latin typeface="Times New Roman" panose="02020603050405020304" pitchFamily="18" charset="0"/>
              <a:cs typeface="Times New Roman" panose="02020603050405020304" pitchFamily="18" charset="0"/>
            </a:endParaRPr>
          </a:p>
        </p:txBody>
      </p:sp>
      <p:sp>
        <p:nvSpPr>
          <p:cNvPr id="1048830" name="Content Placeholder 2"/>
          <p:cNvSpPr>
            <a:spLocks noGrp="1"/>
          </p:cNvSpPr>
          <p:nvPr>
            <p:ph idx="1"/>
          </p:nvPr>
        </p:nvSpPr>
        <p:spPr/>
        <p:txBody>
          <a:bodyPr>
            <a:noAutofit/>
          </a:bodyPr>
          <a:p>
            <a:r>
              <a:rPr dirty="0" sz="2400" lang="en-US" smtClean="0">
                <a:latin typeface="Times New Roman" panose="02020603050405020304" pitchFamily="18" charset="0"/>
                <a:cs typeface="Times New Roman" panose="02020603050405020304" pitchFamily="18" charset="0"/>
              </a:rPr>
              <a:t>How TB  present in a pregnant woman.</a:t>
            </a:r>
          </a:p>
          <a:p>
            <a:r>
              <a:rPr dirty="0" sz="2400" lang="en-US" smtClean="0">
                <a:latin typeface="Times New Roman" panose="02020603050405020304" pitchFamily="18" charset="0"/>
                <a:cs typeface="Times New Roman" panose="02020603050405020304" pitchFamily="18" charset="0"/>
              </a:rPr>
              <a:t>Chemical presentation of pulmonary TB in pregnancy may be symptomatic but typical symptoms include.</a:t>
            </a:r>
          </a:p>
          <a:p>
            <a:r>
              <a:rPr dirty="0" sz="2400" lang="en-US" smtClean="0">
                <a:latin typeface="Times New Roman" panose="02020603050405020304" pitchFamily="18" charset="0"/>
                <a:cs typeface="Times New Roman" panose="02020603050405020304" pitchFamily="18" charset="0"/>
              </a:rPr>
              <a:t>Night sweats.</a:t>
            </a:r>
          </a:p>
          <a:p>
            <a:r>
              <a:rPr dirty="0" sz="2400" lang="en-US" smtClean="0">
                <a:latin typeface="Times New Roman" panose="02020603050405020304" pitchFamily="18" charset="0"/>
                <a:cs typeface="Times New Roman" panose="02020603050405020304" pitchFamily="18" charset="0"/>
              </a:rPr>
              <a:t>Fever in the evenings.</a:t>
            </a:r>
          </a:p>
          <a:p>
            <a:r>
              <a:rPr dirty="0" sz="2400" lang="en-US" smtClean="0">
                <a:latin typeface="Times New Roman" panose="02020603050405020304" pitchFamily="18" charset="0"/>
                <a:cs typeface="Times New Roman" panose="02020603050405020304" pitchFamily="18" charset="0"/>
              </a:rPr>
              <a:t>Weight loss.</a:t>
            </a:r>
          </a:p>
          <a:p>
            <a:r>
              <a:rPr dirty="0" sz="2400" lang="en-US" smtClean="0">
                <a:latin typeface="Times New Roman" panose="02020603050405020304" pitchFamily="18" charset="0"/>
                <a:cs typeface="Times New Roman" panose="02020603050405020304" pitchFamily="18" charset="0"/>
              </a:rPr>
              <a:t>General weakness.</a:t>
            </a:r>
          </a:p>
          <a:p>
            <a:r>
              <a:rPr dirty="0" sz="2400" lang="en-US" smtClean="0">
                <a:latin typeface="Times New Roman" panose="02020603050405020304" pitchFamily="18" charset="0"/>
                <a:cs typeface="Times New Roman" panose="02020603050405020304" pitchFamily="18" charset="0"/>
              </a:rPr>
              <a:t>Loss of appetite.</a:t>
            </a:r>
          </a:p>
          <a:p>
            <a:r>
              <a:rPr dirty="0" sz="2400" lang="en-US">
                <a:solidFill>
                  <a:prstClr val="black"/>
                </a:solidFill>
                <a:latin typeface="Times New Roman" panose="02020603050405020304" pitchFamily="18" charset="0"/>
                <a:ea typeface="+mj-ea"/>
                <a:cs typeface="Times New Roman" panose="02020603050405020304" pitchFamily="18" charset="0"/>
              </a:rPr>
              <a:t>Occasionally </a:t>
            </a:r>
            <a:r>
              <a:rPr dirty="0" sz="2400" lang="en-US" smtClean="0">
                <a:solidFill>
                  <a:prstClr val="black"/>
                </a:solidFill>
                <a:latin typeface="Times New Roman" panose="02020603050405020304" pitchFamily="18" charset="0"/>
                <a:ea typeface="+mj-ea"/>
                <a:cs typeface="Times New Roman" panose="02020603050405020304" pitchFamily="18" charset="0"/>
              </a:rPr>
              <a:t>hemoptysis.</a:t>
            </a:r>
          </a:p>
          <a:p>
            <a:r>
              <a:rPr dirty="0" sz="2400" lang="en-US" smtClean="0">
                <a:solidFill>
                  <a:prstClr val="black"/>
                </a:solidFill>
                <a:latin typeface="Times New Roman" panose="02020603050405020304" pitchFamily="18" charset="0"/>
                <a:ea typeface="+mj-ea"/>
                <a:cs typeface="Times New Roman" panose="02020603050405020304" pitchFamily="18" charset="0"/>
              </a:rPr>
              <a:t>Women with advance pulmonary TB are often </a:t>
            </a:r>
            <a:r>
              <a:rPr dirty="0" sz="2400" lang="en-US" err="1" smtClean="0">
                <a:solidFill>
                  <a:prstClr val="black"/>
                </a:solidFill>
                <a:latin typeface="Times New Roman" panose="02020603050405020304" pitchFamily="18" charset="0"/>
                <a:ea typeface="+mj-ea"/>
                <a:cs typeface="Times New Roman" panose="02020603050405020304" pitchFamily="18" charset="0"/>
              </a:rPr>
              <a:t>anaemic</a:t>
            </a:r>
            <a:r>
              <a:rPr dirty="0" sz="2400" lang="en-US" smtClean="0">
                <a:solidFill>
                  <a:prstClr val="black"/>
                </a:solidFill>
                <a:latin typeface="Times New Roman" panose="02020603050405020304" pitchFamily="18" charset="0"/>
                <a:ea typeface="+mj-ea"/>
                <a:cs typeface="Times New Roman" panose="02020603050405020304" pitchFamily="18" charset="0"/>
              </a:rPr>
              <a:t> and may go into premature labour.</a:t>
            </a:r>
          </a:p>
          <a:p>
            <a:r>
              <a:rPr dirty="0" sz="2400" lang="en-US" smtClean="0">
                <a:solidFill>
                  <a:prstClr val="black"/>
                </a:solidFill>
                <a:latin typeface="Times New Roman" panose="02020603050405020304" pitchFamily="18" charset="0"/>
                <a:ea typeface="+mj-ea"/>
                <a:cs typeface="Times New Roman" panose="02020603050405020304" pitchFamily="18" charset="0"/>
              </a:rPr>
              <a:t>Those who are anaemia will not respond to haematinics until TB infection is treated.</a:t>
            </a:r>
            <a:endParaRPr dirty="0" sz="2400" lang="en-US" smtClean="0">
              <a:latin typeface="Times New Roman" panose="02020603050405020304" pitchFamily="18" charset="0"/>
              <a:cs typeface="Times New Roman" panose="02020603050405020304" pitchFamily="18" charset="0"/>
            </a:endParaRPr>
          </a:p>
          <a:p>
            <a:endParaRPr dirty="0" sz="240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68" name=""/>
        <p:cNvGrpSpPr/>
        <p:nvPr/>
      </p:nvGrpSpPr>
      <p:grpSpPr>
        <a:xfrm>
          <a:off x="0" y="0"/>
          <a:ext cx="0" cy="0"/>
          <a:chOff x="0" y="0"/>
          <a:chExt cx="0" cy="0"/>
        </a:xfrm>
      </p:grpSpPr>
      <p:sp>
        <p:nvSpPr>
          <p:cNvPr id="1048608" name="Title 1"/>
          <p:cNvSpPr>
            <a:spLocks noGrp="1"/>
          </p:cNvSpPr>
          <p:nvPr>
            <p:ph type="title"/>
          </p:nvPr>
        </p:nvSpPr>
        <p:spPr>
          <a:xfrm>
            <a:off x="838200" y="365125"/>
            <a:ext cx="10515600" cy="450421"/>
          </a:xfrm>
        </p:spPr>
        <p:txBody>
          <a:bodyPr>
            <a:normAutofit fontScale="90000"/>
          </a:bodyPr>
          <a:p>
            <a:r>
              <a:rPr b="1" dirty="0" lang="en-US" u="sng" smtClean="0">
                <a:latin typeface="Times New Roman" panose="02020603050405020304" pitchFamily="18" charset="0"/>
                <a:cs typeface="Times New Roman" panose="02020603050405020304" pitchFamily="18" charset="0"/>
              </a:rPr>
              <a:t>Signs and symptoms </a:t>
            </a:r>
            <a:endParaRPr b="1" dirty="0" lang="en-US" u="sng">
              <a:latin typeface="Times New Roman" panose="02020603050405020304" pitchFamily="18" charset="0"/>
              <a:cs typeface="Times New Roman" panose="02020603050405020304" pitchFamily="18" charset="0"/>
            </a:endParaRPr>
          </a:p>
        </p:txBody>
      </p:sp>
      <p:sp>
        <p:nvSpPr>
          <p:cNvPr id="1048609" name="Content Placeholder 2"/>
          <p:cNvSpPr>
            <a:spLocks noGrp="1"/>
          </p:cNvSpPr>
          <p:nvPr>
            <p:ph idx="1"/>
          </p:nvPr>
        </p:nvSpPr>
        <p:spPr>
          <a:xfrm>
            <a:off x="838200" y="1037968"/>
            <a:ext cx="10515600" cy="5138995"/>
          </a:xfrm>
        </p:spPr>
        <p:txBody>
          <a:bodyPr>
            <a:noAutofit/>
          </a:bodyPr>
          <a:p>
            <a:r>
              <a:rPr dirty="0" sz="2600" lang="en-US" smtClean="0">
                <a:latin typeface="Times New Roman" panose="02020603050405020304" pitchFamily="18" charset="0"/>
                <a:cs typeface="Times New Roman" panose="02020603050405020304" pitchFamily="18" charset="0"/>
              </a:rPr>
              <a:t>The mother may complain of breathlessness.</a:t>
            </a:r>
          </a:p>
          <a:p>
            <a:r>
              <a:rPr dirty="0" sz="2600" lang="en-US" smtClean="0">
                <a:latin typeface="Times New Roman" panose="02020603050405020304" pitchFamily="18" charset="0"/>
                <a:cs typeface="Times New Roman" panose="02020603050405020304" pitchFamily="18" charset="0"/>
              </a:rPr>
              <a:t>May complain  of severe abdominal pain.</a:t>
            </a:r>
          </a:p>
          <a:p>
            <a:r>
              <a:rPr dirty="0" sz="2600" lang="en-US" smtClean="0">
                <a:latin typeface="Times New Roman" panose="02020603050405020304" pitchFamily="18" charset="0"/>
                <a:cs typeface="Times New Roman" panose="02020603050405020304" pitchFamily="18" charset="0"/>
              </a:rPr>
              <a:t>Heartburns, indigestion, constipation oedema , varicose  veins  of the vulva  and lower  limbs.</a:t>
            </a:r>
          </a:p>
          <a:p>
            <a:r>
              <a:rPr dirty="0" sz="2600" lang="en-US" smtClean="0">
                <a:latin typeface="Times New Roman" panose="02020603050405020304" pitchFamily="18" charset="0"/>
                <a:cs typeface="Times New Roman" panose="02020603050405020304" pitchFamily="18" charset="0"/>
              </a:rPr>
              <a:t>On abdominal inspection, the uterus is larger than expected for the periods  of gestation  and is globular in shape , the abnormal skin appears stretched  and tight  with marked  striae  gravidurum  and  marked  superficial  blood vessels .</a:t>
            </a:r>
          </a:p>
          <a:p>
            <a:r>
              <a:rPr dirty="0" sz="2600" lang="en-US" smtClean="0">
                <a:latin typeface="Times New Roman" panose="02020603050405020304" pitchFamily="18" charset="0"/>
                <a:cs typeface="Times New Roman" panose="02020603050405020304" pitchFamily="18" charset="0"/>
              </a:rPr>
              <a:t>On palpitation the uterus is tense and it is difficult  to feel foetal parts.</a:t>
            </a:r>
          </a:p>
          <a:p>
            <a:r>
              <a:rPr dirty="0" sz="2600" lang="en-US" smtClean="0">
                <a:latin typeface="Times New Roman" panose="02020603050405020304" pitchFamily="18" charset="0"/>
                <a:cs typeface="Times New Roman" panose="02020603050405020304" pitchFamily="18" charset="0"/>
              </a:rPr>
              <a:t>Abdominal givit is much  more than expected for the period of gestation.</a:t>
            </a:r>
          </a:p>
          <a:p>
            <a:r>
              <a:rPr dirty="0" sz="2600" lang="en-US" smtClean="0">
                <a:latin typeface="Times New Roman" panose="02020603050405020304" pitchFamily="18" charset="0"/>
                <a:cs typeface="Times New Roman" panose="02020603050405020304" pitchFamily="18" charset="0"/>
              </a:rPr>
              <a:t>On auscultation  of the foetal  heart is difficult  because  of the free movement of the foetus.</a:t>
            </a:r>
          </a:p>
          <a:p>
            <a:r>
              <a:rPr dirty="0" sz="2600" lang="en-US" smtClean="0">
                <a:latin typeface="Times New Roman" panose="02020603050405020304" pitchFamily="18" charset="0"/>
                <a:cs typeface="Times New Roman" panose="02020603050405020304" pitchFamily="18" charset="0"/>
              </a:rPr>
              <a:t>Where possible  an ultrasonic scan should be done to confirm  the Dx</a:t>
            </a:r>
          </a:p>
          <a:p>
            <a:endParaRPr dirty="0" sz="2600" lang="en-US" smtClean="0">
              <a:latin typeface="Times New Roman" panose="02020603050405020304" pitchFamily="18" charset="0"/>
              <a:cs typeface="Times New Roman" panose="02020603050405020304" pitchFamily="18" charset="0"/>
            </a:endParaRPr>
          </a:p>
          <a:p>
            <a:endParaRPr dirty="0" sz="260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282" name=""/>
        <p:cNvGrpSpPr/>
        <p:nvPr/>
      </p:nvGrpSpPr>
      <p:grpSpPr>
        <a:xfrm>
          <a:off x="0" y="0"/>
          <a:ext cx="0" cy="0"/>
          <a:chOff x="0" y="0"/>
          <a:chExt cx="0" cy="0"/>
        </a:xfrm>
      </p:grpSpPr>
      <p:sp>
        <p:nvSpPr>
          <p:cNvPr id="1048831"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Diagnosis of TB in pregnancy </a:t>
            </a:r>
            <a:endParaRPr b="1" dirty="0" lang="en-US" u="sng">
              <a:latin typeface="Times New Roman" panose="02020603050405020304" pitchFamily="18" charset="0"/>
              <a:cs typeface="Times New Roman" panose="02020603050405020304" pitchFamily="18" charset="0"/>
            </a:endParaRPr>
          </a:p>
        </p:txBody>
      </p:sp>
      <p:sp>
        <p:nvSpPr>
          <p:cNvPr id="1048832"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Sputum smear.</a:t>
            </a:r>
          </a:p>
          <a:p>
            <a:r>
              <a:rPr dirty="0" lang="en-US" smtClean="0">
                <a:latin typeface="Times New Roman" panose="02020603050405020304" pitchFamily="18" charset="0"/>
                <a:cs typeface="Times New Roman" panose="02020603050405020304" pitchFamily="18" charset="0"/>
              </a:rPr>
              <a:t>Chest x-ray.</a:t>
            </a:r>
          </a:p>
          <a:p>
            <a:r>
              <a:rPr dirty="0" lang="en-US" smtClean="0">
                <a:latin typeface="Times New Roman" panose="02020603050405020304" pitchFamily="18" charset="0"/>
                <a:cs typeface="Times New Roman" panose="02020603050405020304" pitchFamily="18" charset="0"/>
              </a:rPr>
              <a:t>Mantoux test.</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283" name=""/>
        <p:cNvGrpSpPr/>
        <p:nvPr/>
      </p:nvGrpSpPr>
      <p:grpSpPr>
        <a:xfrm>
          <a:off x="0" y="0"/>
          <a:ext cx="0" cy="0"/>
          <a:chOff x="0" y="0"/>
          <a:chExt cx="0" cy="0"/>
        </a:xfrm>
      </p:grpSpPr>
      <p:sp>
        <p:nvSpPr>
          <p:cNvPr id="1048833"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Management of TB in pregnancy </a:t>
            </a:r>
            <a:endParaRPr b="1" dirty="0" lang="en-US" u="sng">
              <a:latin typeface="Times New Roman" panose="02020603050405020304" pitchFamily="18" charset="0"/>
              <a:cs typeface="Times New Roman" panose="02020603050405020304" pitchFamily="18" charset="0"/>
            </a:endParaRPr>
          </a:p>
        </p:txBody>
      </p:sp>
      <p:sp>
        <p:nvSpPr>
          <p:cNvPr id="1048834" name="Content Placeholder 2"/>
          <p:cNvSpPr>
            <a:spLocks noGrp="1"/>
          </p:cNvSpPr>
          <p:nvPr>
            <p:ph idx="1"/>
          </p:nvPr>
        </p:nvSpPr>
        <p:spPr/>
        <p:txBody>
          <a:bodyPr>
            <a:normAutofit fontScale="85714" lnSpcReduction="10000"/>
          </a:bodyPr>
          <a:p>
            <a:r>
              <a:rPr dirty="0" lang="en-US" smtClean="0">
                <a:latin typeface="Times New Roman" panose="02020603050405020304" pitchFamily="18" charset="0"/>
                <a:cs typeface="Times New Roman" panose="02020603050405020304" pitchFamily="18" charset="0"/>
              </a:rPr>
              <a:t>Aim is to make the mother sputum negative by the time the  baby is born.</a:t>
            </a:r>
          </a:p>
          <a:p>
            <a:r>
              <a:rPr dirty="0" lang="en-US" smtClean="0">
                <a:latin typeface="Times New Roman" panose="02020603050405020304" pitchFamily="18" charset="0"/>
                <a:cs typeface="Times New Roman" panose="02020603050405020304" pitchFamily="18" charset="0"/>
              </a:rPr>
              <a:t>A sputum positive mother can pass a transmit the disease to her baby.</a:t>
            </a:r>
          </a:p>
          <a:p>
            <a:r>
              <a:rPr dirty="0" lang="en-US" smtClean="0">
                <a:latin typeface="Times New Roman" panose="02020603050405020304" pitchFamily="18" charset="0"/>
                <a:cs typeface="Times New Roman" panose="02020603050405020304" pitchFamily="18" charset="0"/>
              </a:rPr>
              <a:t>The mother is admitted until the disease is controlled and this is mandatory .</a:t>
            </a:r>
          </a:p>
          <a:p>
            <a:r>
              <a:rPr dirty="0" lang="en-US" smtClean="0">
                <a:latin typeface="Times New Roman" panose="02020603050405020304" pitchFamily="18" charset="0"/>
                <a:cs typeface="Times New Roman" panose="02020603050405020304" pitchFamily="18" charset="0"/>
              </a:rPr>
              <a:t>Chemotherapy  is commonly used streptomycin and thiazine (TH).</a:t>
            </a:r>
          </a:p>
          <a:p>
            <a:r>
              <a:rPr dirty="0" lang="en-US" smtClean="0">
                <a:latin typeface="Times New Roman" panose="02020603050405020304" pitchFamily="18" charset="0"/>
                <a:cs typeface="Times New Roman" panose="02020603050405020304" pitchFamily="18" charset="0"/>
              </a:rPr>
              <a:t>Streptomycin is give for 60/7  (I.M injection) and </a:t>
            </a:r>
            <a:r>
              <a:rPr dirty="0" lang="en-US" err="1" smtClean="0">
                <a:latin typeface="Times New Roman" panose="02020603050405020304" pitchFamily="18" charset="0"/>
                <a:cs typeface="Times New Roman" panose="02020603050405020304" pitchFamily="18" charset="0"/>
              </a:rPr>
              <a:t>thlazina</a:t>
            </a:r>
            <a:r>
              <a:rPr dirty="0" lang="en-US" smtClean="0">
                <a:latin typeface="Times New Roman" panose="02020603050405020304" pitchFamily="18" charset="0"/>
                <a:cs typeface="Times New Roman" panose="02020603050405020304" pitchFamily="18" charset="0"/>
              </a:rPr>
              <a:t> for 18 months.</a:t>
            </a:r>
          </a:p>
          <a:p>
            <a:r>
              <a:rPr dirty="0" lang="en-US" smtClean="0">
                <a:latin typeface="Times New Roman" panose="02020603050405020304" pitchFamily="18" charset="0"/>
                <a:cs typeface="Times New Roman" panose="02020603050405020304" pitchFamily="18" charset="0"/>
              </a:rPr>
              <a:t>An alternative short term therapy regime may be preferred that is a combination of rifampicin + Etharubutol + Isoniazid and Para Aminosalicycin acid (PAS) for a period of six to nine months.</a:t>
            </a:r>
          </a:p>
          <a:p>
            <a:r>
              <a:rPr dirty="0" lang="en-US" smtClean="0">
                <a:latin typeface="Times New Roman" panose="02020603050405020304" pitchFamily="18" charset="0"/>
                <a:cs typeface="Times New Roman" panose="02020603050405020304" pitchFamily="18" charset="0"/>
              </a:rPr>
              <a:t>During labour necessary steps should be taken to observe infection prevention measures to avoid development of puerperal sepsis.</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284" name=""/>
        <p:cNvGrpSpPr/>
        <p:nvPr/>
      </p:nvGrpSpPr>
      <p:grpSpPr>
        <a:xfrm>
          <a:off x="0" y="0"/>
          <a:ext cx="0" cy="0"/>
          <a:chOff x="0" y="0"/>
          <a:chExt cx="0" cy="0"/>
        </a:xfrm>
      </p:grpSpPr>
      <p:sp>
        <p:nvSpPr>
          <p:cNvPr id="1048835" name="Title 1"/>
          <p:cNvSpPr>
            <a:spLocks noGrp="1"/>
          </p:cNvSpPr>
          <p:nvPr>
            <p:ph type="title"/>
          </p:nvPr>
        </p:nvSpPr>
        <p:spPr/>
        <p:txBody>
          <a:bodyPr/>
          <a:p>
            <a:endParaRPr lang="en-US"/>
          </a:p>
        </p:txBody>
      </p:sp>
      <p:sp>
        <p:nvSpPr>
          <p:cNvPr id="1048836" name="Content Placeholder 2"/>
          <p:cNvSpPr>
            <a:spLocks noGrp="1"/>
          </p:cNvSpPr>
          <p:nvPr>
            <p:ph idx="1"/>
          </p:nvPr>
        </p:nvSpPr>
        <p:spPr/>
        <p:txBody>
          <a:bodyPr>
            <a:normAutofit fontScale="85714" lnSpcReduction="20000"/>
          </a:bodyPr>
          <a:p>
            <a:r>
              <a:rPr dirty="0" lang="en-US" smtClean="0">
                <a:latin typeface="Times New Roman" panose="02020603050405020304" pitchFamily="18" charset="0"/>
                <a:cs typeface="Times New Roman" panose="02020603050405020304" pitchFamily="18" charset="0"/>
              </a:rPr>
              <a:t>Care should be taken to avid PPH witch  may lead to anaemia.</a:t>
            </a:r>
          </a:p>
          <a:p>
            <a:r>
              <a:rPr dirty="0" lang="en-US" smtClean="0">
                <a:latin typeface="Times New Roman" panose="02020603050405020304" pitchFamily="18" charset="0"/>
                <a:cs typeface="Times New Roman" panose="02020603050405020304" pitchFamily="18" charset="0"/>
              </a:rPr>
              <a:t>Mother is encouraged to breast feed but the baby is protected from tuberculosis by giving prophylactic isoniazid (INAH 25mmg per kg per day).</a:t>
            </a:r>
          </a:p>
          <a:p>
            <a:r>
              <a:rPr dirty="0" lang="en-US" smtClean="0">
                <a:latin typeface="Times New Roman" panose="02020603050405020304" pitchFamily="18" charset="0"/>
                <a:cs typeface="Times New Roman" panose="02020603050405020304" pitchFamily="18" charset="0"/>
              </a:rPr>
              <a:t>INAH resistance BCG should be given since normal BCG may be inhibited  by INAH.</a:t>
            </a:r>
          </a:p>
          <a:p>
            <a:r>
              <a:rPr dirty="0" lang="en-US" smtClean="0">
                <a:latin typeface="Times New Roman" panose="02020603050405020304" pitchFamily="18" charset="0"/>
                <a:cs typeface="Times New Roman" panose="02020603050405020304" pitchFamily="18" charset="0"/>
              </a:rPr>
              <a:t>If INAH resistant BCG is not available the baby to be given ordinary BCG at birth and be separated from the mother for two weeks.</a:t>
            </a:r>
          </a:p>
          <a:p>
            <a:r>
              <a:rPr dirty="0" lang="en-US" smtClean="0">
                <a:latin typeface="Times New Roman" panose="02020603050405020304" pitchFamily="18" charset="0"/>
                <a:cs typeface="Times New Roman" panose="02020603050405020304" pitchFamily="18" charset="0"/>
              </a:rPr>
              <a:t>If the baby  still  gives a negative reaction to TB at six to eight weeks it should be re-vaccinated with INAH resistant BCG and prophylaxis should be maintained with INAH for further  6 weeks until mantox conversation occurs.</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285" name=""/>
        <p:cNvGrpSpPr/>
        <p:nvPr/>
      </p:nvGrpSpPr>
      <p:grpSpPr>
        <a:xfrm>
          <a:off x="0" y="0"/>
          <a:ext cx="0" cy="0"/>
          <a:chOff x="0" y="0"/>
          <a:chExt cx="0" cy="0"/>
        </a:xfrm>
      </p:grpSpPr>
      <p:sp>
        <p:nvSpPr>
          <p:cNvPr id="1048837"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Urinary tract infection</a:t>
            </a:r>
            <a:endParaRPr b="1" dirty="0" lang="en-US" u="sng">
              <a:latin typeface="Times New Roman" panose="02020603050405020304" pitchFamily="18" charset="0"/>
              <a:cs typeface="Times New Roman" panose="02020603050405020304" pitchFamily="18" charset="0"/>
            </a:endParaRPr>
          </a:p>
        </p:txBody>
      </p:sp>
      <p:sp>
        <p:nvSpPr>
          <p:cNvPr id="1048838" name="Content Placeholder 2"/>
          <p:cNvSpPr>
            <a:spLocks noGrp="1"/>
          </p:cNvSpPr>
          <p:nvPr>
            <p:ph idx="1"/>
          </p:nvPr>
        </p:nvSpPr>
        <p:spPr/>
        <p:txBody>
          <a:bodyPr>
            <a:normAutofit fontScale="82143" lnSpcReduction="20000"/>
          </a:bodyPr>
          <a:p>
            <a:r>
              <a:rPr dirty="0" lang="en-US" smtClean="0">
                <a:latin typeface="Times New Roman" panose="02020603050405020304" pitchFamily="18" charset="0"/>
                <a:cs typeface="Times New Roman" panose="02020603050405020304" pitchFamily="18" charset="0"/>
              </a:rPr>
              <a:t>The common conditions of UTI in pregnancy are:</a:t>
            </a:r>
          </a:p>
          <a:p>
            <a:pPr>
              <a:buFontTx/>
              <a:buChar char="-"/>
            </a:pPr>
            <a:r>
              <a:rPr dirty="0" lang="en-US" smtClean="0">
                <a:latin typeface="Times New Roman" panose="02020603050405020304" pitchFamily="18" charset="0"/>
                <a:cs typeface="Times New Roman" panose="02020603050405020304" pitchFamily="18" charset="0"/>
              </a:rPr>
              <a:t>Asymptomatic bacteriuria.</a:t>
            </a:r>
          </a:p>
          <a:p>
            <a:pPr>
              <a:buFontTx/>
              <a:buChar char="-"/>
            </a:pPr>
            <a:r>
              <a:rPr dirty="0" lang="en-US" smtClean="0">
                <a:latin typeface="Times New Roman" panose="02020603050405020304" pitchFamily="18" charset="0"/>
                <a:cs typeface="Times New Roman" panose="02020603050405020304" pitchFamily="18" charset="0"/>
              </a:rPr>
              <a:t>Acute cystitis – inflammation of urinary bladder.</a:t>
            </a:r>
          </a:p>
          <a:p>
            <a:pPr>
              <a:buFontTx/>
              <a:buChar char="-"/>
            </a:pPr>
            <a:r>
              <a:rPr dirty="0" lang="en-US" smtClean="0">
                <a:latin typeface="Times New Roman" panose="02020603050405020304" pitchFamily="18" charset="0"/>
                <a:cs typeface="Times New Roman" panose="02020603050405020304" pitchFamily="18" charset="0"/>
              </a:rPr>
              <a:t>Acute pychonephritis – inflammation of the temperature.</a:t>
            </a:r>
          </a:p>
          <a:p>
            <a:pPr>
              <a:buFontTx/>
              <a:buChar char="-"/>
            </a:pPr>
            <a:r>
              <a:rPr dirty="0" lang="en-US" smtClean="0">
                <a:latin typeface="Times New Roman" panose="02020603050405020304" pitchFamily="18" charset="0"/>
                <a:cs typeface="Times New Roman" panose="02020603050405020304" pitchFamily="18" charset="0"/>
              </a:rPr>
              <a:t>Asymptomatic  bacteria is more common in pregnant women than non- pregnant woman.</a:t>
            </a:r>
          </a:p>
          <a:p>
            <a:pPr>
              <a:buFontTx/>
              <a:buChar char="-"/>
            </a:pPr>
            <a:r>
              <a:rPr dirty="0" lang="en-US" smtClean="0">
                <a:latin typeface="Times New Roman" panose="02020603050405020304" pitchFamily="18" charset="0"/>
                <a:cs typeface="Times New Roman" panose="02020603050405020304" pitchFamily="18" charset="0"/>
              </a:rPr>
              <a:t>The condition is twice as common in pregnant women with sickle cell trait and  3 times  in these with diabetes as compared to normal pregnant women.</a:t>
            </a:r>
          </a:p>
          <a:p>
            <a:pPr>
              <a:buFontTx/>
              <a:buChar char="-"/>
            </a:pPr>
            <a:r>
              <a:rPr dirty="0" lang="en-US" smtClean="0">
                <a:latin typeface="Times New Roman" panose="02020603050405020304" pitchFamily="18" charset="0"/>
                <a:cs typeface="Times New Roman" panose="02020603050405020304" pitchFamily="18" charset="0"/>
              </a:rPr>
              <a:t>A woman with asymptomatic UTI will fell nothing excerpt a slight pain when passing urine.</a:t>
            </a:r>
          </a:p>
          <a:p>
            <a:pPr>
              <a:buFontTx/>
              <a:buChar char="-"/>
            </a:pPr>
            <a:r>
              <a:rPr dirty="0" lang="en-US" smtClean="0">
                <a:latin typeface="Times New Roman" panose="02020603050405020304" pitchFamily="18" charset="0"/>
                <a:cs typeface="Times New Roman" panose="02020603050405020304" pitchFamily="18" charset="0"/>
              </a:rPr>
              <a:t>She </a:t>
            </a:r>
            <a:r>
              <a:rPr dirty="0" lang="en-US" err="1" smtClean="0">
                <a:latin typeface="Times New Roman" panose="02020603050405020304" pitchFamily="18" charset="0"/>
                <a:cs typeface="Times New Roman" panose="02020603050405020304" pitchFamily="18" charset="0"/>
              </a:rPr>
              <a:t>willn</a:t>
            </a:r>
            <a:r>
              <a:rPr dirty="0" lang="en-US" smtClean="0">
                <a:latin typeface="Times New Roman" panose="02020603050405020304" pitchFamily="18" charset="0"/>
                <a:cs typeface="Times New Roman" panose="02020603050405020304" pitchFamily="18" charset="0"/>
              </a:rPr>
              <a:t> also have offensive smelling urine.</a:t>
            </a:r>
          </a:p>
          <a:p>
            <a:pPr>
              <a:buFontTx/>
              <a:buChar char="-"/>
            </a:pP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286" name=""/>
        <p:cNvGrpSpPr/>
        <p:nvPr/>
      </p:nvGrpSpPr>
      <p:grpSpPr>
        <a:xfrm>
          <a:off x="0" y="0"/>
          <a:ext cx="0" cy="0"/>
          <a:chOff x="0" y="0"/>
          <a:chExt cx="0" cy="0"/>
        </a:xfrm>
      </p:grpSpPr>
      <p:sp>
        <p:nvSpPr>
          <p:cNvPr id="1048839" name="Title 1"/>
          <p:cNvSpPr>
            <a:spLocks noGrp="1"/>
          </p:cNvSpPr>
          <p:nvPr>
            <p:ph type="title"/>
          </p:nvPr>
        </p:nvSpPr>
        <p:spPr/>
        <p:txBody>
          <a:bodyPr/>
          <a:p>
            <a:endParaRPr lang="en-US"/>
          </a:p>
        </p:txBody>
      </p:sp>
      <p:sp>
        <p:nvSpPr>
          <p:cNvPr id="1048840" name="Content Placeholder 2"/>
          <p:cNvSpPr>
            <a:spLocks noGrp="1"/>
          </p:cNvSpPr>
          <p:nvPr>
            <p:ph idx="1"/>
          </p:nvPr>
        </p:nvSpPr>
        <p:spPr/>
        <p:txBody>
          <a:bodyPr>
            <a:normAutofit fontScale="82143" lnSpcReduction="20000"/>
          </a:bodyPr>
          <a:p>
            <a:r>
              <a:rPr dirty="0" lang="en-US" smtClean="0">
                <a:latin typeface="Times New Roman" panose="02020603050405020304" pitchFamily="18" charset="0"/>
                <a:cs typeface="Times New Roman" panose="02020603050405020304" pitchFamily="18" charset="0"/>
              </a:rPr>
              <a:t>Acute pyelonephritis occurs 2% of  all pregnancy women.</a:t>
            </a:r>
          </a:p>
          <a:p>
            <a:r>
              <a:rPr dirty="0" lang="en-US" smtClean="0">
                <a:latin typeface="Times New Roman" panose="02020603050405020304" pitchFamily="18" charset="0"/>
                <a:cs typeface="Times New Roman" panose="02020603050405020304" pitchFamily="18" charset="0"/>
              </a:rPr>
              <a:t>If occurs to those with previews asymptomatic bacterium</a:t>
            </a:r>
          </a:p>
          <a:p>
            <a:r>
              <a:rPr dirty="0" lang="en-US" smtClean="0">
                <a:latin typeface="Times New Roman" panose="02020603050405020304" pitchFamily="18" charset="0"/>
                <a:cs typeface="Times New Roman" panose="02020603050405020304" pitchFamily="18" charset="0"/>
              </a:rPr>
              <a:t>Acute cystitis is less common in pregnancy than asymptomatic bacterium.</a:t>
            </a:r>
          </a:p>
          <a:p>
            <a:r>
              <a:rPr dirty="0" lang="en-US" smtClean="0">
                <a:latin typeface="Times New Roman" panose="02020603050405020304" pitchFamily="18" charset="0"/>
                <a:cs typeface="Times New Roman" panose="02020603050405020304" pitchFamily="18" charset="0"/>
              </a:rPr>
              <a:t>UTI occurs more frequently in pregnancy  this is because </a:t>
            </a:r>
          </a:p>
          <a:p>
            <a:r>
              <a:rPr dirty="0" lang="en-US" smtClean="0">
                <a:latin typeface="Times New Roman" panose="02020603050405020304" pitchFamily="18" charset="0"/>
                <a:cs typeface="Times New Roman" panose="02020603050405020304" pitchFamily="18" charset="0"/>
              </a:rPr>
              <a:t>Pregnant uterus causes pressure on the uterus and the bladder which delays emptysis.</a:t>
            </a:r>
          </a:p>
          <a:p>
            <a:r>
              <a:rPr dirty="0" lang="en-US" smtClean="0">
                <a:latin typeface="Times New Roman" panose="02020603050405020304" pitchFamily="18" charset="0"/>
                <a:cs typeface="Times New Roman" panose="02020603050405020304" pitchFamily="18" charset="0"/>
              </a:rPr>
              <a:t>The action  of hormones on the smooth  muscles  of the uterus  and bladder also causes them to relax  and dilate easily. This cause urine to move more slowly down in dilated  tubes  and infect lodges  in them easily.</a:t>
            </a:r>
          </a:p>
          <a:p>
            <a:r>
              <a:rPr dirty="0" lang="en-US" smtClean="0">
                <a:latin typeface="Times New Roman" panose="02020603050405020304" pitchFamily="18" charset="0"/>
                <a:cs typeface="Times New Roman" panose="02020603050405020304" pitchFamily="18" charset="0"/>
              </a:rPr>
              <a:t>Normally  the urinary tract mucosa is highly sensitive to invading organisms  and the ureters go into spasmodic contractions to get rid of such invades   </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287" name=""/>
        <p:cNvGrpSpPr/>
        <p:nvPr/>
      </p:nvGrpSpPr>
      <p:grpSpPr>
        <a:xfrm>
          <a:off x="0" y="0"/>
          <a:ext cx="0" cy="0"/>
          <a:chOff x="0" y="0"/>
          <a:chExt cx="0" cy="0"/>
        </a:xfrm>
      </p:grpSpPr>
      <p:sp>
        <p:nvSpPr>
          <p:cNvPr id="1048841"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Clinical presentation of UTI in pregnancy</a:t>
            </a:r>
            <a:endParaRPr b="1" dirty="0" lang="en-US" u="sng">
              <a:latin typeface="Times New Roman" panose="02020603050405020304" pitchFamily="18" charset="0"/>
              <a:cs typeface="Times New Roman" panose="02020603050405020304" pitchFamily="18" charset="0"/>
            </a:endParaRPr>
          </a:p>
        </p:txBody>
      </p:sp>
      <p:sp>
        <p:nvSpPr>
          <p:cNvPr id="1048842"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Asymptomatic bacteriuria is usually </a:t>
            </a:r>
            <a:r>
              <a:rPr dirty="0" lang="en-US" err="1" smtClean="0">
                <a:latin typeface="Times New Roman" panose="02020603050405020304" pitchFamily="18" charset="0"/>
                <a:cs typeface="Times New Roman" panose="02020603050405020304" pitchFamily="18" charset="0"/>
              </a:rPr>
              <a:t>Dx</a:t>
            </a:r>
            <a:r>
              <a:rPr dirty="0" lang="en-US" smtClean="0">
                <a:latin typeface="Times New Roman" panose="02020603050405020304" pitchFamily="18" charset="0"/>
                <a:cs typeface="Times New Roman" panose="02020603050405020304" pitchFamily="18" charset="0"/>
              </a:rPr>
              <a:t> based on laboratory  investigation .</a:t>
            </a:r>
          </a:p>
          <a:p>
            <a:r>
              <a:rPr dirty="0" lang="en-US" smtClean="0">
                <a:latin typeface="Times New Roman" panose="02020603050405020304" pitchFamily="18" charset="0"/>
                <a:cs typeface="Times New Roman" panose="02020603050405020304" pitchFamily="18" charset="0"/>
              </a:rPr>
              <a:t>E – </a:t>
            </a:r>
            <a:r>
              <a:rPr dirty="0" lang="en-US" err="1" smtClean="0">
                <a:latin typeface="Times New Roman" panose="02020603050405020304" pitchFamily="18" charset="0"/>
                <a:cs typeface="Times New Roman" panose="02020603050405020304" pitchFamily="18" charset="0"/>
              </a:rPr>
              <a:t>coci</a:t>
            </a:r>
            <a:r>
              <a:rPr dirty="0" lang="en-US" smtClean="0">
                <a:latin typeface="Times New Roman" panose="02020603050405020304" pitchFamily="18" charset="0"/>
                <a:cs typeface="Times New Roman" panose="02020603050405020304" pitchFamily="18" charset="0"/>
              </a:rPr>
              <a:t> is the most common organism  cause  of this condition.</a:t>
            </a:r>
          </a:p>
          <a:p>
            <a:pPr indent="0" marL="0">
              <a:buNone/>
            </a:pP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288" name=""/>
        <p:cNvGrpSpPr/>
        <p:nvPr/>
      </p:nvGrpSpPr>
      <p:grpSpPr>
        <a:xfrm>
          <a:off x="0" y="0"/>
          <a:ext cx="0" cy="0"/>
          <a:chOff x="0" y="0"/>
          <a:chExt cx="0" cy="0"/>
        </a:xfrm>
      </p:grpSpPr>
      <p:sp>
        <p:nvSpPr>
          <p:cNvPr id="1048843"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Acute </a:t>
            </a:r>
            <a:r>
              <a:rPr b="1" dirty="0" lang="en-US" err="1" u="sng" smtClean="0">
                <a:latin typeface="Times New Roman" panose="02020603050405020304" pitchFamily="18" charset="0"/>
                <a:cs typeface="Times New Roman" panose="02020603050405020304" pitchFamily="18" charset="0"/>
              </a:rPr>
              <a:t>cystisis</a:t>
            </a:r>
            <a:r>
              <a:rPr b="1" dirty="0" lang="en-US" u="sng" smtClean="0">
                <a:latin typeface="Times New Roman" panose="02020603050405020304" pitchFamily="18" charset="0"/>
                <a:cs typeface="Times New Roman" panose="02020603050405020304" pitchFamily="18" charset="0"/>
              </a:rPr>
              <a:t> </a:t>
            </a:r>
            <a:endParaRPr b="1" dirty="0" lang="en-US" u="sng">
              <a:latin typeface="Times New Roman" panose="02020603050405020304" pitchFamily="18" charset="0"/>
              <a:cs typeface="Times New Roman" panose="02020603050405020304" pitchFamily="18" charset="0"/>
            </a:endParaRPr>
          </a:p>
        </p:txBody>
      </p:sp>
      <p:sp>
        <p:nvSpPr>
          <p:cNvPr id="1048844"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Frequent maturation and urgently </a:t>
            </a:r>
          </a:p>
          <a:p>
            <a:r>
              <a:rPr dirty="0" lang="en-US" smtClean="0">
                <a:latin typeface="Times New Roman" panose="02020603050405020304" pitchFamily="18" charset="0"/>
                <a:cs typeface="Times New Roman" panose="02020603050405020304" pitchFamily="18" charset="0"/>
              </a:rPr>
              <a:t>Dysuria.</a:t>
            </a:r>
          </a:p>
          <a:p>
            <a:r>
              <a:rPr dirty="0" lang="en-US" smtClean="0">
                <a:latin typeface="Times New Roman" panose="02020603050405020304" pitchFamily="18" charset="0"/>
                <a:cs typeface="Times New Roman" panose="02020603050405020304" pitchFamily="18" charset="0"/>
              </a:rPr>
              <a:t>Super public discomfort.</a:t>
            </a:r>
          </a:p>
          <a:p>
            <a:r>
              <a:rPr dirty="0" lang="en-US" smtClean="0">
                <a:latin typeface="Times New Roman" panose="02020603050405020304" pitchFamily="18" charset="0"/>
                <a:cs typeface="Times New Roman" panose="02020603050405020304" pitchFamily="18" charset="0"/>
              </a:rPr>
              <a:t>Urine is cloudy with Offensive shed.</a:t>
            </a:r>
          </a:p>
          <a:p>
            <a:r>
              <a:rPr dirty="0" lang="en-US" smtClean="0">
                <a:latin typeface="Times New Roman" panose="02020603050405020304" pitchFamily="18" charset="0"/>
                <a:cs typeface="Times New Roman" panose="02020603050405020304" pitchFamily="18" charset="0"/>
              </a:rPr>
              <a:t>Acute pyelonephritis </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289" name=""/>
        <p:cNvGrpSpPr/>
        <p:nvPr/>
      </p:nvGrpSpPr>
      <p:grpSpPr>
        <a:xfrm>
          <a:off x="0" y="0"/>
          <a:ext cx="0" cy="0"/>
          <a:chOff x="0" y="0"/>
          <a:chExt cx="0" cy="0"/>
        </a:xfrm>
      </p:grpSpPr>
      <p:sp>
        <p:nvSpPr>
          <p:cNvPr id="1048845"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S/S </a:t>
            </a:r>
            <a:endParaRPr b="1" dirty="0" lang="en-US" u="sng">
              <a:latin typeface="Times New Roman" panose="02020603050405020304" pitchFamily="18" charset="0"/>
              <a:cs typeface="Times New Roman" panose="02020603050405020304" pitchFamily="18" charset="0"/>
            </a:endParaRPr>
          </a:p>
        </p:txBody>
      </p:sp>
      <p:sp>
        <p:nvSpPr>
          <p:cNvPr id="1048846"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Fever nausea and vomiting.</a:t>
            </a:r>
          </a:p>
          <a:p>
            <a:r>
              <a:rPr dirty="0" lang="en-US" smtClean="0">
                <a:latin typeface="Times New Roman" panose="02020603050405020304" pitchFamily="18" charset="0"/>
                <a:cs typeface="Times New Roman" panose="02020603050405020304" pitchFamily="18" charset="0"/>
              </a:rPr>
              <a:t>Headache .</a:t>
            </a:r>
          </a:p>
          <a:p>
            <a:r>
              <a:rPr dirty="0" lang="en-US" smtClean="0">
                <a:latin typeface="Times New Roman" panose="02020603050405020304" pitchFamily="18" charset="0"/>
                <a:cs typeface="Times New Roman" panose="02020603050405020304" pitchFamily="18" charset="0"/>
              </a:rPr>
              <a:t>Urinary frequently .</a:t>
            </a:r>
          </a:p>
          <a:p>
            <a:r>
              <a:rPr dirty="0" lang="en-US" smtClean="0">
                <a:latin typeface="Times New Roman" panose="02020603050405020304" pitchFamily="18" charset="0"/>
                <a:cs typeface="Times New Roman" panose="02020603050405020304" pitchFamily="18" charset="0"/>
              </a:rPr>
              <a:t>Dysuria .</a:t>
            </a:r>
          </a:p>
          <a:p>
            <a:r>
              <a:rPr dirty="0" lang="en-US" smtClean="0">
                <a:latin typeface="Times New Roman" panose="02020603050405020304" pitchFamily="18" charset="0"/>
                <a:cs typeface="Times New Roman" panose="02020603050405020304" pitchFamily="18" charset="0"/>
              </a:rPr>
              <a:t>Shivering or chills .</a:t>
            </a:r>
          </a:p>
          <a:p>
            <a:r>
              <a:rPr dirty="0" lang="en-US" smtClean="0">
                <a:latin typeface="Times New Roman" panose="02020603050405020304" pitchFamily="18" charset="0"/>
                <a:cs typeface="Times New Roman" panose="02020603050405020304" pitchFamily="18" charset="0"/>
              </a:rPr>
              <a:t>Lower abdominal pain.</a:t>
            </a:r>
          </a:p>
          <a:p>
            <a:r>
              <a:rPr dirty="0" lang="en-US" smtClean="0">
                <a:latin typeface="Times New Roman" panose="02020603050405020304" pitchFamily="18" charset="0"/>
                <a:cs typeface="Times New Roman" panose="02020603050405020304" pitchFamily="18" charset="0"/>
              </a:rPr>
              <a:t>Dehydration if vomiting has been severe.</a:t>
            </a:r>
          </a:p>
          <a:p>
            <a:r>
              <a:rPr dirty="0" lang="en-US" smtClean="0">
                <a:latin typeface="Times New Roman" panose="02020603050405020304" pitchFamily="18" charset="0"/>
                <a:cs typeface="Times New Roman" panose="02020603050405020304" pitchFamily="18" charset="0"/>
              </a:rPr>
              <a:t>Renal angle tenderness on examination.</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290" name=""/>
        <p:cNvGrpSpPr/>
        <p:nvPr/>
      </p:nvGrpSpPr>
      <p:grpSpPr>
        <a:xfrm>
          <a:off x="0" y="0"/>
          <a:ext cx="0" cy="0"/>
          <a:chOff x="0" y="0"/>
          <a:chExt cx="0" cy="0"/>
        </a:xfrm>
      </p:grpSpPr>
      <p:sp>
        <p:nvSpPr>
          <p:cNvPr id="1048847"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Management of UTI </a:t>
            </a:r>
            <a:endParaRPr b="1" dirty="0" lang="en-US" u="sng">
              <a:latin typeface="Times New Roman" panose="02020603050405020304" pitchFamily="18" charset="0"/>
              <a:cs typeface="Times New Roman" panose="02020603050405020304" pitchFamily="18" charset="0"/>
            </a:endParaRPr>
          </a:p>
        </p:txBody>
      </p:sp>
      <p:sp>
        <p:nvSpPr>
          <p:cNvPr id="1048848"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In the hospital refer all suspected cases for further management and investigation to an obstruction.</a:t>
            </a:r>
          </a:p>
          <a:p>
            <a:r>
              <a:rPr dirty="0" lang="en-US" smtClean="0">
                <a:latin typeface="Times New Roman" panose="02020603050405020304" pitchFamily="18" charset="0"/>
                <a:cs typeface="Times New Roman" panose="02020603050405020304" pitchFamily="18" charset="0"/>
              </a:rPr>
              <a:t>If this is difficult </a:t>
            </a:r>
            <a:r>
              <a:rPr dirty="0" lang="en-US" err="1" smtClean="0">
                <a:latin typeface="Times New Roman" panose="02020603050405020304" pitchFamily="18" charset="0"/>
                <a:cs typeface="Times New Roman" panose="02020603050405020304" pitchFamily="18" charset="0"/>
              </a:rPr>
              <a:t>antipiccilin</a:t>
            </a:r>
            <a:r>
              <a:rPr dirty="0" lang="en-US" smtClean="0">
                <a:latin typeface="Times New Roman" panose="02020603050405020304" pitchFamily="18" charset="0"/>
                <a:cs typeface="Times New Roman" panose="02020603050405020304" pitchFamily="18" charset="0"/>
              </a:rPr>
              <a:t> 500 mg   hourly  for 2/52.</a:t>
            </a:r>
          </a:p>
          <a:p>
            <a:r>
              <a:rPr dirty="0" lang="en-US" smtClean="0">
                <a:latin typeface="Times New Roman" panose="02020603050405020304" pitchFamily="18" charset="0"/>
                <a:cs typeface="Times New Roman" panose="02020603050405020304" pitchFamily="18" charset="0"/>
              </a:rPr>
              <a:t>Asses her regularly to ensure the pass cells are cleared .</a:t>
            </a:r>
          </a:p>
          <a:p>
            <a:r>
              <a:rPr dirty="0" lang="en-US" smtClean="0">
                <a:latin typeface="Times New Roman" panose="02020603050405020304" pitchFamily="18" charset="0"/>
                <a:cs typeface="Times New Roman" panose="02020603050405020304" pitchFamily="18" charset="0"/>
              </a:rPr>
              <a:t>If no improvement within 48 hours refer  patient to hospital.</a:t>
            </a:r>
          </a:p>
          <a:p>
            <a:r>
              <a:rPr dirty="0" lang="en-US" smtClean="0">
                <a:latin typeface="Times New Roman" panose="02020603050405020304" pitchFamily="18" charset="0"/>
                <a:cs typeface="Times New Roman" panose="02020603050405020304" pitchFamily="18" charset="0"/>
              </a:rPr>
              <a:t>Advise the patient to clean the vulva are from front to back to avoid  contamination with mater from the rectum.</a:t>
            </a:r>
          </a:p>
          <a:p>
            <a:endParaRPr dirty="0" lang="en-US" smtClean="0">
              <a:latin typeface="Times New Roman" panose="02020603050405020304" pitchFamily="18" charset="0"/>
              <a:cs typeface="Times New Roman" panose="02020603050405020304" pitchFamily="18" charset="0"/>
            </a:endParaRPr>
          </a:p>
          <a:p>
            <a:endParaRPr dirty="0" lang="en-US"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291" name=""/>
        <p:cNvGrpSpPr/>
        <p:nvPr/>
      </p:nvGrpSpPr>
      <p:grpSpPr>
        <a:xfrm>
          <a:off x="0" y="0"/>
          <a:ext cx="0" cy="0"/>
          <a:chOff x="0" y="0"/>
          <a:chExt cx="0" cy="0"/>
        </a:xfrm>
      </p:grpSpPr>
      <p:sp>
        <p:nvSpPr>
          <p:cNvPr id="1048849"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Pregnancy and HIV</a:t>
            </a:r>
            <a:endParaRPr b="1" dirty="0" lang="en-US" u="sng">
              <a:latin typeface="Times New Roman" panose="02020603050405020304" pitchFamily="18" charset="0"/>
              <a:cs typeface="Times New Roman" panose="02020603050405020304" pitchFamily="18" charset="0"/>
            </a:endParaRPr>
          </a:p>
        </p:txBody>
      </p:sp>
      <p:sp>
        <p:nvSpPr>
          <p:cNvPr id="1048850"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Effects of HIV on pregnancy</a:t>
            </a:r>
          </a:p>
          <a:p>
            <a:pPr>
              <a:buFontTx/>
              <a:buChar char="-"/>
            </a:pPr>
            <a:r>
              <a:rPr dirty="0" lang="en-US" smtClean="0">
                <a:latin typeface="Times New Roman" panose="02020603050405020304" pitchFamily="18" charset="0"/>
                <a:cs typeface="Times New Roman" panose="02020603050405020304" pitchFamily="18" charset="0"/>
              </a:rPr>
              <a:t>Intrauterine  growth  retardation .</a:t>
            </a:r>
          </a:p>
          <a:p>
            <a:pPr>
              <a:buFontTx/>
              <a:buChar char="-"/>
            </a:pPr>
            <a:r>
              <a:rPr dirty="0" lang="en-US" smtClean="0">
                <a:latin typeface="Times New Roman" panose="02020603050405020304" pitchFamily="18" charset="0"/>
                <a:cs typeface="Times New Roman" panose="02020603050405020304" pitchFamily="18" charset="0"/>
              </a:rPr>
              <a:t>Prematurely .</a:t>
            </a:r>
          </a:p>
          <a:p>
            <a:pPr>
              <a:buFontTx/>
              <a:buChar char="-"/>
            </a:pPr>
            <a:r>
              <a:rPr dirty="0" lang="en-US" smtClean="0">
                <a:latin typeface="Times New Roman" panose="02020603050405020304" pitchFamily="18" charset="0"/>
                <a:cs typeface="Times New Roman" panose="02020603050405020304" pitchFamily="18" charset="0"/>
              </a:rPr>
              <a:t>Still birth.</a:t>
            </a:r>
          </a:p>
          <a:p>
            <a:pPr>
              <a:buFontTx/>
              <a:buChar char="-"/>
            </a:pPr>
            <a:r>
              <a:rPr dirty="0" lang="en-US" smtClean="0">
                <a:latin typeface="Times New Roman" panose="02020603050405020304" pitchFamily="18" charset="0"/>
                <a:cs typeface="Times New Roman" panose="02020603050405020304" pitchFamily="18" charset="0"/>
              </a:rPr>
              <a:t>Congenital infection.</a:t>
            </a:r>
          </a:p>
          <a:p>
            <a:pPr>
              <a:buFontTx/>
              <a:buChar char="-"/>
            </a:pPr>
            <a:r>
              <a:rPr dirty="0" lang="en-US" smtClean="0">
                <a:latin typeface="Times New Roman" panose="02020603050405020304" pitchFamily="18" charset="0"/>
                <a:cs typeface="Times New Roman" panose="02020603050405020304" pitchFamily="18" charset="0"/>
              </a:rPr>
              <a:t>An HIV positive mother has about 30% chance of transmitting the HIV virus to her infants.</a:t>
            </a:r>
          </a:p>
          <a:p>
            <a:pPr>
              <a:buFontTx/>
              <a:buChar char="-"/>
            </a:pPr>
            <a:r>
              <a:rPr dirty="0" lang="en-US" smtClean="0">
                <a:latin typeface="Times New Roman" panose="02020603050405020304" pitchFamily="18" charset="0"/>
                <a:cs typeface="Times New Roman" panose="02020603050405020304" pitchFamily="18" charset="0"/>
              </a:rPr>
              <a:t>This may occur during pregnancy at birth or during breast feeding.</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69" name=""/>
        <p:cNvGrpSpPr/>
        <p:nvPr/>
      </p:nvGrpSpPr>
      <p:grpSpPr>
        <a:xfrm>
          <a:off x="0" y="0"/>
          <a:ext cx="0" cy="0"/>
          <a:chOff x="0" y="0"/>
          <a:chExt cx="0" cy="0"/>
        </a:xfrm>
      </p:grpSpPr>
      <p:sp>
        <p:nvSpPr>
          <p:cNvPr id="1048610"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Management of polyhydramnios.</a:t>
            </a:r>
            <a:endParaRPr b="1" dirty="0" lang="en-US" u="sng">
              <a:latin typeface="Times New Roman" panose="02020603050405020304" pitchFamily="18" charset="0"/>
              <a:cs typeface="Times New Roman" panose="02020603050405020304" pitchFamily="18" charset="0"/>
            </a:endParaRPr>
          </a:p>
        </p:txBody>
      </p:sp>
      <p:sp>
        <p:nvSpPr>
          <p:cNvPr id="1048611" name="Content Placeholder 2"/>
          <p:cNvSpPr>
            <a:spLocks noGrp="1"/>
          </p:cNvSpPr>
          <p:nvPr>
            <p:ph idx="1"/>
          </p:nvPr>
        </p:nvSpPr>
        <p:spPr/>
        <p:txBody>
          <a:bodyPr>
            <a:normAutofit fontScale="82143" lnSpcReduction="20000"/>
          </a:bodyPr>
          <a:p>
            <a:r>
              <a:rPr dirty="0" lang="en-US" smtClean="0">
                <a:latin typeface="Times New Roman" panose="02020603050405020304" pitchFamily="18" charset="0"/>
                <a:cs typeface="Times New Roman" panose="02020603050405020304" pitchFamily="18" charset="0"/>
              </a:rPr>
              <a:t>Admit  if the mother  and where  possible   the cause  of the  condition determined .</a:t>
            </a:r>
          </a:p>
          <a:p>
            <a:r>
              <a:rPr dirty="0" lang="en-US" smtClean="0">
                <a:latin typeface="Times New Roman" panose="02020603050405020304" pitchFamily="18" charset="0"/>
                <a:cs typeface="Times New Roman" panose="02020603050405020304" pitchFamily="18" charset="0"/>
              </a:rPr>
              <a:t>Mother  is taken   for ultra  sound  or ultrasonic scan.</a:t>
            </a:r>
          </a:p>
          <a:p>
            <a:r>
              <a:rPr dirty="0" lang="en-US" smtClean="0">
                <a:latin typeface="Times New Roman" panose="02020603050405020304" pitchFamily="18" charset="0"/>
                <a:cs typeface="Times New Roman" panose="02020603050405020304" pitchFamily="18" charset="0"/>
              </a:rPr>
              <a:t>Incase of foetal  abnormality  the  method and time  of delivery  will  depend  on the  severities.</a:t>
            </a:r>
          </a:p>
          <a:p>
            <a:r>
              <a:rPr dirty="0" lang="en-US" smtClean="0">
                <a:latin typeface="Times New Roman" panose="02020603050405020304" pitchFamily="18" charset="0"/>
                <a:cs typeface="Times New Roman" panose="02020603050405020304" pitchFamily="18" charset="0"/>
              </a:rPr>
              <a:t>If there are gross abnormality induction is started.</a:t>
            </a:r>
          </a:p>
          <a:p>
            <a:r>
              <a:rPr dirty="0" lang="en-US" smtClean="0">
                <a:latin typeface="Times New Roman" panose="02020603050405020304" pitchFamily="18" charset="0"/>
                <a:cs typeface="Times New Roman" panose="02020603050405020304" pitchFamily="18" charset="0"/>
              </a:rPr>
              <a:t>Encourage  the mother  to rest  in bed  in sitting up position  in order  to relieve dyspnea.</a:t>
            </a:r>
          </a:p>
          <a:p>
            <a:r>
              <a:rPr dirty="0" lang="en-US" smtClean="0">
                <a:latin typeface="Times New Roman" panose="02020603050405020304" pitchFamily="18" charset="0"/>
                <a:cs typeface="Times New Roman" panose="02020603050405020304" pitchFamily="18" charset="0"/>
              </a:rPr>
              <a:t>Assist  the patient with personal hygiene .</a:t>
            </a:r>
          </a:p>
          <a:p>
            <a:r>
              <a:rPr dirty="0" lang="en-US" smtClean="0">
                <a:latin typeface="Times New Roman" panose="02020603050405020304" pitchFamily="18" charset="0"/>
                <a:cs typeface="Times New Roman" panose="02020603050405020304" pitchFamily="18" charset="0"/>
              </a:rPr>
              <a:t>Daily  observation of vital signs .</a:t>
            </a:r>
          </a:p>
          <a:p>
            <a:r>
              <a:rPr dirty="0" lang="en-US" smtClean="0">
                <a:latin typeface="Times New Roman" panose="02020603050405020304" pitchFamily="18" charset="0"/>
                <a:cs typeface="Times New Roman" panose="02020603050405020304" pitchFamily="18" charset="0"/>
              </a:rPr>
              <a:t>Incases  of severe  abnormal discomfort abdominal amniocentesis is done.</a:t>
            </a:r>
            <a:endParaRPr dirty="0" lang="en-US">
              <a:latin typeface="Times New Roman" panose="02020603050405020304" pitchFamily="18" charset="0"/>
              <a:cs typeface="Times New Roman" panose="02020603050405020304" pitchFamily="18" charset="0"/>
            </a:endParaRPr>
          </a:p>
          <a:p>
            <a:endParaRPr dirty="0" lang="en-US"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292" name=""/>
        <p:cNvGrpSpPr/>
        <p:nvPr/>
      </p:nvGrpSpPr>
      <p:grpSpPr>
        <a:xfrm>
          <a:off x="0" y="0"/>
          <a:ext cx="0" cy="0"/>
          <a:chOff x="0" y="0"/>
          <a:chExt cx="0" cy="0"/>
        </a:xfrm>
      </p:grpSpPr>
      <p:sp>
        <p:nvSpPr>
          <p:cNvPr id="1048851"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HIV screening During pregnancy </a:t>
            </a:r>
            <a:endParaRPr b="1" dirty="0" lang="en-US" u="sng">
              <a:latin typeface="Times New Roman" panose="02020603050405020304" pitchFamily="18" charset="0"/>
              <a:cs typeface="Times New Roman" panose="02020603050405020304" pitchFamily="18" charset="0"/>
            </a:endParaRPr>
          </a:p>
        </p:txBody>
      </p:sp>
      <p:sp>
        <p:nvSpPr>
          <p:cNvPr id="1048852"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HIV testing during pregnancy needs  careful sensitive  consideration.</a:t>
            </a:r>
          </a:p>
          <a:p>
            <a:r>
              <a:rPr dirty="0" lang="en-US" smtClean="0">
                <a:latin typeface="Times New Roman" panose="02020603050405020304" pitchFamily="18" charset="0"/>
                <a:cs typeface="Times New Roman" panose="02020603050405020304" pitchFamily="18" charset="0"/>
              </a:rPr>
              <a:t>The decision of screening a woman   for HIV is </a:t>
            </a:r>
            <a:r>
              <a:rPr dirty="0" lang="en-US" err="1" smtClean="0">
                <a:latin typeface="Times New Roman" panose="02020603050405020304" pitchFamily="18" charset="0"/>
                <a:cs typeface="Times New Roman" panose="02020603050405020304" pitchFamily="18" charset="0"/>
              </a:rPr>
              <a:t>is</a:t>
            </a:r>
            <a:r>
              <a:rPr dirty="0" lang="en-US" smtClean="0">
                <a:latin typeface="Times New Roman" panose="02020603050405020304" pitchFamily="18" charset="0"/>
                <a:cs typeface="Times New Roman" panose="02020603050405020304" pitchFamily="18" charset="0"/>
              </a:rPr>
              <a:t> a joint consideration between the health worker and the woman but the woman herself should make the final decision.</a:t>
            </a:r>
          </a:p>
          <a:p>
            <a:r>
              <a:rPr dirty="0" lang="en-US" smtClean="0">
                <a:latin typeface="Times New Roman" panose="02020603050405020304" pitchFamily="18" charset="0"/>
                <a:cs typeface="Times New Roman" panose="02020603050405020304" pitchFamily="18" charset="0"/>
              </a:rPr>
              <a:t>Any HIV testing must be occupied by careful and adequate pre – test counselling  and support.</a:t>
            </a:r>
          </a:p>
          <a:p>
            <a:r>
              <a:rPr dirty="0" lang="en-US" smtClean="0">
                <a:latin typeface="Times New Roman" panose="02020603050405020304" pitchFamily="18" charset="0"/>
                <a:cs typeface="Times New Roman" panose="02020603050405020304" pitchFamily="18" charset="0"/>
              </a:rPr>
              <a:t>Confidentiality of the results is  very important.</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293" name=""/>
        <p:cNvGrpSpPr/>
        <p:nvPr/>
      </p:nvGrpSpPr>
      <p:grpSpPr>
        <a:xfrm>
          <a:off x="0" y="0"/>
          <a:ext cx="0" cy="0"/>
          <a:chOff x="0" y="0"/>
          <a:chExt cx="0" cy="0"/>
        </a:xfrm>
      </p:grpSpPr>
      <p:sp>
        <p:nvSpPr>
          <p:cNvPr id="1048853"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Advantages  of knowing whether  a woman is HIV positive  during pregnancy.</a:t>
            </a:r>
            <a:endParaRPr b="1" dirty="0" lang="en-US" u="sng">
              <a:latin typeface="Times New Roman" panose="02020603050405020304" pitchFamily="18" charset="0"/>
              <a:cs typeface="Times New Roman" panose="02020603050405020304" pitchFamily="18" charset="0"/>
            </a:endParaRPr>
          </a:p>
        </p:txBody>
      </p:sp>
      <p:sp>
        <p:nvSpPr>
          <p:cNvPr id="1048854"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It helps to monitor HIV status.</a:t>
            </a:r>
          </a:p>
          <a:p>
            <a:pPr>
              <a:buFontTx/>
              <a:buChar char="-"/>
            </a:pPr>
            <a:r>
              <a:rPr dirty="0" lang="en-US" smtClean="0">
                <a:latin typeface="Times New Roman" panose="02020603050405020304" pitchFamily="18" charset="0"/>
                <a:cs typeface="Times New Roman" panose="02020603050405020304" pitchFamily="18" charset="0"/>
              </a:rPr>
              <a:t>Infection or conditions to make important management  decisions  during pregnancy ,child birth and post partum period.</a:t>
            </a:r>
          </a:p>
          <a:p>
            <a:pPr>
              <a:buFontTx/>
              <a:buChar char="-"/>
            </a:pPr>
            <a:r>
              <a:rPr dirty="0" lang="en-US" smtClean="0">
                <a:latin typeface="Times New Roman" panose="02020603050405020304" pitchFamily="18" charset="0"/>
                <a:cs typeface="Times New Roman" panose="02020603050405020304" pitchFamily="18" charset="0"/>
              </a:rPr>
              <a:t>It will be  possible  to monitor the newborn for possible infection  and management accordingly.</a:t>
            </a:r>
          </a:p>
          <a:p>
            <a:pPr>
              <a:buFontTx/>
              <a:buChar char="-"/>
            </a:pPr>
            <a:r>
              <a:rPr dirty="0" lang="en-US" smtClean="0">
                <a:latin typeface="Times New Roman" panose="02020603050405020304" pitchFamily="18" charset="0"/>
                <a:cs typeface="Times New Roman" panose="02020603050405020304" pitchFamily="18" charset="0"/>
              </a:rPr>
              <a:t>Some women may also choose to terminate the pregnancy  and to prevent future pregnancies.</a:t>
            </a:r>
          </a:p>
          <a:p>
            <a:pPr>
              <a:buFontTx/>
              <a:buChar char="-"/>
            </a:pPr>
            <a:r>
              <a:rPr dirty="0" lang="en-US" smtClean="0">
                <a:latin typeface="Times New Roman" panose="02020603050405020304" pitchFamily="18" charset="0"/>
                <a:cs typeface="Times New Roman" panose="02020603050405020304" pitchFamily="18" charset="0"/>
              </a:rPr>
              <a:t>A decision can be made to test her partner if she is fraud to be positive and to adjust to safer </a:t>
            </a:r>
            <a:r>
              <a:rPr dirty="0" lang="en-US" err="1" smtClean="0">
                <a:latin typeface="Times New Roman" panose="02020603050405020304" pitchFamily="18" charset="0"/>
                <a:cs typeface="Times New Roman" panose="02020603050405020304" pitchFamily="18" charset="0"/>
              </a:rPr>
              <a:t>sefrual</a:t>
            </a:r>
            <a:r>
              <a:rPr dirty="0" lang="en-US" smtClean="0">
                <a:latin typeface="Times New Roman" panose="02020603050405020304" pitchFamily="18" charset="0"/>
                <a:cs typeface="Times New Roman" panose="02020603050405020304" pitchFamily="18" charset="0"/>
              </a:rPr>
              <a:t> practices.</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294" name=""/>
        <p:cNvGrpSpPr/>
        <p:nvPr/>
      </p:nvGrpSpPr>
      <p:grpSpPr>
        <a:xfrm>
          <a:off x="0" y="0"/>
          <a:ext cx="0" cy="0"/>
          <a:chOff x="0" y="0"/>
          <a:chExt cx="0" cy="0"/>
        </a:xfrm>
      </p:grpSpPr>
      <p:sp>
        <p:nvSpPr>
          <p:cNvPr id="1048855"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Disadvantages </a:t>
            </a:r>
            <a:endParaRPr b="1" dirty="0" lang="en-US" u="sng">
              <a:latin typeface="Times New Roman" panose="02020603050405020304" pitchFamily="18" charset="0"/>
              <a:cs typeface="Times New Roman" panose="02020603050405020304" pitchFamily="18" charset="0"/>
            </a:endParaRPr>
          </a:p>
        </p:txBody>
      </p:sp>
      <p:sp>
        <p:nvSpPr>
          <p:cNvPr id="1048856" name="Content Placeholder 2"/>
          <p:cNvSpPr>
            <a:spLocks noGrp="1"/>
          </p:cNvSpPr>
          <p:nvPr>
            <p:ph idx="1"/>
          </p:nvPr>
        </p:nvSpPr>
        <p:spPr/>
        <p:txBody>
          <a:bodyPr>
            <a:noAutofit/>
          </a:bodyPr>
          <a:p>
            <a:r>
              <a:rPr dirty="0" sz="2400" lang="en-US" smtClean="0">
                <a:latin typeface="Times New Roman" panose="02020603050405020304" pitchFamily="18" charset="0"/>
                <a:cs typeface="Times New Roman" panose="02020603050405020304" pitchFamily="18" charset="0"/>
              </a:rPr>
              <a:t>Severe emotional and psychological disturbances and marital or relationship problems .</a:t>
            </a:r>
          </a:p>
          <a:p>
            <a:r>
              <a:rPr dirty="0" sz="2400" lang="en-US" smtClean="0">
                <a:latin typeface="Times New Roman" panose="02020603050405020304" pitchFamily="18" charset="0"/>
                <a:cs typeface="Times New Roman" panose="02020603050405020304" pitchFamily="18" charset="0"/>
              </a:rPr>
              <a:t>Crises and problems associated with discovering the HIV infection for the first time.</a:t>
            </a:r>
          </a:p>
          <a:p>
            <a:r>
              <a:rPr dirty="0" sz="2400" lang="en-US" smtClean="0">
                <a:latin typeface="Times New Roman" panose="02020603050405020304" pitchFamily="18" charset="0"/>
                <a:cs typeface="Times New Roman" panose="02020603050405020304" pitchFamily="18" charset="0"/>
              </a:rPr>
              <a:t>It is very important to  be on the troll out for the development of any HIV related conditions e.g. </a:t>
            </a:r>
          </a:p>
          <a:p>
            <a:pPr>
              <a:buFontTx/>
              <a:buChar char="-"/>
            </a:pPr>
            <a:r>
              <a:rPr dirty="0" sz="2400" lang="en-US" smtClean="0">
                <a:latin typeface="Times New Roman" panose="02020603050405020304" pitchFamily="18" charset="0"/>
                <a:cs typeface="Times New Roman" panose="02020603050405020304" pitchFamily="18" charset="0"/>
              </a:rPr>
              <a:t>Vaginal and oral thrush.</a:t>
            </a:r>
          </a:p>
          <a:p>
            <a:pPr>
              <a:buFontTx/>
              <a:buChar char="-"/>
            </a:pPr>
            <a:r>
              <a:rPr dirty="0" sz="2400" lang="en-US" smtClean="0">
                <a:latin typeface="Times New Roman" panose="02020603050405020304" pitchFamily="18" charset="0"/>
                <a:cs typeface="Times New Roman" panose="02020603050405020304" pitchFamily="18" charset="0"/>
              </a:rPr>
              <a:t>Respiratory infections.</a:t>
            </a:r>
          </a:p>
          <a:p>
            <a:pPr>
              <a:buFontTx/>
              <a:buChar char="-"/>
            </a:pPr>
            <a:r>
              <a:rPr dirty="0" sz="2400" lang="en-US" smtClean="0">
                <a:latin typeface="Times New Roman" panose="02020603050405020304" pitchFamily="18" charset="0"/>
                <a:cs typeface="Times New Roman" panose="02020603050405020304" pitchFamily="18" charset="0"/>
              </a:rPr>
              <a:t>Diarrhea.</a:t>
            </a:r>
          </a:p>
          <a:p>
            <a:pPr>
              <a:buFontTx/>
              <a:buChar char="-"/>
            </a:pPr>
            <a:r>
              <a:rPr dirty="0" sz="2400" lang="en-US" smtClean="0">
                <a:latin typeface="Times New Roman" panose="02020603050405020304" pitchFamily="18" charset="0"/>
                <a:cs typeface="Times New Roman" panose="02020603050405020304" pitchFamily="18" charset="0"/>
              </a:rPr>
              <a:t>Skin infection.</a:t>
            </a:r>
          </a:p>
          <a:p>
            <a:pPr>
              <a:buFontTx/>
              <a:buChar char="-"/>
            </a:pPr>
            <a:r>
              <a:rPr dirty="0" sz="2400" lang="en-US" smtClean="0">
                <a:latin typeface="Times New Roman" panose="02020603050405020304" pitchFamily="18" charset="0"/>
                <a:cs typeface="Times New Roman" panose="02020603050405020304" pitchFamily="18" charset="0"/>
              </a:rPr>
              <a:t>Sexually transmitted diseases.</a:t>
            </a:r>
          </a:p>
          <a:p>
            <a:pPr>
              <a:buFontTx/>
              <a:buChar char="-"/>
            </a:pPr>
            <a:r>
              <a:rPr dirty="0" sz="2400" lang="en-US" smtClean="0">
                <a:latin typeface="Times New Roman" panose="02020603050405020304" pitchFamily="18" charset="0"/>
                <a:cs typeface="Times New Roman" panose="02020603050405020304" pitchFamily="18" charset="0"/>
              </a:rPr>
              <a:t>Kaposis sarcoma.</a:t>
            </a:r>
          </a:p>
          <a:p>
            <a:pPr indent="0" marL="0">
              <a:buNone/>
            </a:pPr>
            <a:r>
              <a:rPr dirty="0" sz="2400" lang="en-US">
                <a:latin typeface="Times New Roman" panose="02020603050405020304" pitchFamily="18" charset="0"/>
                <a:cs typeface="Times New Roman" panose="02020603050405020304" pitchFamily="18" charset="0"/>
              </a:rPr>
              <a:t>-</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295" name=""/>
        <p:cNvGrpSpPr/>
        <p:nvPr/>
      </p:nvGrpSpPr>
      <p:grpSpPr>
        <a:xfrm>
          <a:off x="0" y="0"/>
          <a:ext cx="0" cy="0"/>
          <a:chOff x="0" y="0"/>
          <a:chExt cx="0" cy="0"/>
        </a:xfrm>
      </p:grpSpPr>
      <p:sp>
        <p:nvSpPr>
          <p:cNvPr id="1048857" name="Title 1"/>
          <p:cNvSpPr>
            <a:spLocks noGrp="1"/>
          </p:cNvSpPr>
          <p:nvPr>
            <p:ph type="title"/>
          </p:nvPr>
        </p:nvSpPr>
        <p:spPr/>
        <p:txBody>
          <a:bodyPr/>
          <a:p>
            <a:endParaRPr lang="en-US"/>
          </a:p>
        </p:txBody>
      </p:sp>
      <p:sp>
        <p:nvSpPr>
          <p:cNvPr id="1048858"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It is important to produce  counselling for encouragement and support to HIV positive mother and her partner throughout the pregnancy.</a:t>
            </a:r>
          </a:p>
          <a:p>
            <a:r>
              <a:rPr dirty="0" lang="en-US" smtClean="0">
                <a:latin typeface="Times New Roman" panose="02020603050405020304" pitchFamily="18" charset="0"/>
                <a:cs typeface="Times New Roman" panose="02020603050405020304" pitchFamily="18" charset="0"/>
              </a:rPr>
              <a:t>It is important to start preparing them for possible problem that may occur after pregnancy , that is to  breast feed or bottle feed the baby possibility of HIV diagnosis in the baby and the care and RX that is necessary.</a:t>
            </a:r>
          </a:p>
          <a:p>
            <a:r>
              <a:rPr dirty="0" lang="en-US" smtClean="0">
                <a:latin typeface="Times New Roman" panose="02020603050405020304" pitchFamily="18" charset="0"/>
                <a:cs typeface="Times New Roman" panose="02020603050405020304" pitchFamily="18" charset="0"/>
              </a:rPr>
              <a:t>During delivery efforts should be made to avoid even minor trauma to the baby before birth in order to avoid transmission of the virus to the baby.</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296" name=""/>
        <p:cNvGrpSpPr/>
        <p:nvPr/>
      </p:nvGrpSpPr>
      <p:grpSpPr>
        <a:xfrm>
          <a:off x="0" y="0"/>
          <a:ext cx="0" cy="0"/>
          <a:chOff x="0" y="0"/>
          <a:chExt cx="0" cy="0"/>
        </a:xfrm>
      </p:grpSpPr>
      <p:sp>
        <p:nvSpPr>
          <p:cNvPr id="1048859" name="Title 1"/>
          <p:cNvSpPr>
            <a:spLocks noGrp="1"/>
          </p:cNvSpPr>
          <p:nvPr>
            <p:ph type="title"/>
          </p:nvPr>
        </p:nvSpPr>
        <p:spPr/>
        <p:txBody>
          <a:bodyPr/>
          <a:p>
            <a:endParaRPr lang="en-US"/>
          </a:p>
        </p:txBody>
      </p:sp>
      <p:sp>
        <p:nvSpPr>
          <p:cNvPr id="1048860"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All injection sites on the new born must be properly cleaned before inserting the needle.</a:t>
            </a:r>
          </a:p>
          <a:p>
            <a:r>
              <a:rPr dirty="0" lang="en-US" smtClean="0">
                <a:latin typeface="Times New Roman" panose="02020603050405020304" pitchFamily="18" charset="0"/>
                <a:cs typeface="Times New Roman" panose="02020603050405020304" pitchFamily="18" charset="0"/>
              </a:rPr>
              <a:t>Breast feeding should be avoided if the mother can safely feed her infants with other  milk feed.</a:t>
            </a:r>
          </a:p>
          <a:p>
            <a:r>
              <a:rPr dirty="0" lang="en-US" smtClean="0">
                <a:latin typeface="Times New Roman" panose="02020603050405020304" pitchFamily="18" charset="0"/>
                <a:cs typeface="Times New Roman" panose="02020603050405020304" pitchFamily="18" charset="0"/>
              </a:rPr>
              <a:t>BCG immunization should be given to the newborn as usual unless the infant is very ill.</a:t>
            </a:r>
          </a:p>
          <a:p>
            <a:r>
              <a:rPr dirty="0" lang="en-US" smtClean="0">
                <a:latin typeface="Times New Roman" panose="02020603050405020304" pitchFamily="18" charset="0"/>
                <a:cs typeface="Times New Roman" panose="02020603050405020304" pitchFamily="18" charset="0"/>
              </a:rPr>
              <a:t>Usual postnatal care should be given to the mother.</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297" name=""/>
        <p:cNvGrpSpPr/>
        <p:nvPr/>
      </p:nvGrpSpPr>
      <p:grpSpPr>
        <a:xfrm>
          <a:off x="0" y="0"/>
          <a:ext cx="0" cy="0"/>
          <a:chOff x="0" y="0"/>
          <a:chExt cx="0" cy="0"/>
        </a:xfrm>
      </p:grpSpPr>
      <p:sp>
        <p:nvSpPr>
          <p:cNvPr id="1048861"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Multiple pregnancies </a:t>
            </a:r>
            <a:endParaRPr b="1" dirty="0" lang="en-US" u="sng">
              <a:latin typeface="Times New Roman" panose="02020603050405020304" pitchFamily="18" charset="0"/>
              <a:cs typeface="Times New Roman" panose="02020603050405020304" pitchFamily="18" charset="0"/>
            </a:endParaRPr>
          </a:p>
        </p:txBody>
      </p:sp>
      <p:sp>
        <p:nvSpPr>
          <p:cNvPr id="1048862"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Is a term applied when there is more than one foetus in the uterus.</a:t>
            </a:r>
          </a:p>
          <a:p>
            <a:r>
              <a:rPr dirty="0" lang="en-US" smtClean="0">
                <a:latin typeface="Times New Roman" panose="02020603050405020304" pitchFamily="18" charset="0"/>
                <a:cs typeface="Times New Roman" panose="02020603050405020304" pitchFamily="18" charset="0"/>
              </a:rPr>
              <a:t>The induce of multiple [pregnancy is rare.</a:t>
            </a:r>
          </a:p>
          <a:p>
            <a:r>
              <a:rPr dirty="0" lang="en-US" smtClean="0">
                <a:latin typeface="Times New Roman" panose="02020603050405020304" pitchFamily="18" charset="0"/>
                <a:cs typeface="Times New Roman" panose="02020603050405020304" pitchFamily="18" charset="0"/>
              </a:rPr>
              <a:t>It is estimated that twins pregnancy occurs spontaneously once in 90 pregnancies.</a:t>
            </a:r>
          </a:p>
          <a:p>
            <a:r>
              <a:rPr dirty="0" lang="en-US" smtClean="0">
                <a:latin typeface="Times New Roman" panose="02020603050405020304" pitchFamily="18" charset="0"/>
                <a:cs typeface="Times New Roman" panose="02020603050405020304" pitchFamily="18" charset="0"/>
              </a:rPr>
              <a:t>Triplets once in 310000 pregnancies.</a:t>
            </a:r>
          </a:p>
          <a:p>
            <a:r>
              <a:rPr dirty="0" lang="en-US" smtClean="0">
                <a:latin typeface="Times New Roman" panose="02020603050405020304" pitchFamily="18" charset="0"/>
                <a:cs typeface="Times New Roman" panose="02020603050405020304" pitchFamily="18" charset="0"/>
              </a:rPr>
              <a:t>Quadruplets occur once in 700,000 pregnancies.</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298" name=""/>
        <p:cNvGrpSpPr/>
        <p:nvPr/>
      </p:nvGrpSpPr>
      <p:grpSpPr>
        <a:xfrm>
          <a:off x="0" y="0"/>
          <a:ext cx="0" cy="0"/>
          <a:chOff x="0" y="0"/>
          <a:chExt cx="0" cy="0"/>
        </a:xfrm>
      </p:grpSpPr>
      <p:sp>
        <p:nvSpPr>
          <p:cNvPr id="1048863"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Objectives </a:t>
            </a:r>
            <a:endParaRPr b="1" dirty="0" lang="en-US" u="sng">
              <a:latin typeface="Times New Roman" panose="02020603050405020304" pitchFamily="18" charset="0"/>
              <a:cs typeface="Times New Roman" panose="02020603050405020304" pitchFamily="18" charset="0"/>
            </a:endParaRPr>
          </a:p>
        </p:txBody>
      </p:sp>
      <p:sp>
        <p:nvSpPr>
          <p:cNvPr id="1048864"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At the end of this section you will be able to:</a:t>
            </a:r>
          </a:p>
          <a:p>
            <a:r>
              <a:rPr dirty="0" lang="en-US" smtClean="0">
                <a:latin typeface="Times New Roman" panose="02020603050405020304" pitchFamily="18" charset="0"/>
                <a:cs typeface="Times New Roman" panose="02020603050405020304" pitchFamily="18" charset="0"/>
              </a:rPr>
              <a:t>Define multiple pregnancy </a:t>
            </a:r>
          </a:p>
          <a:p>
            <a:r>
              <a:rPr dirty="0" lang="en-US" smtClean="0">
                <a:latin typeface="Times New Roman" panose="02020603050405020304" pitchFamily="18" charset="0"/>
                <a:cs typeface="Times New Roman" panose="02020603050405020304" pitchFamily="18" charset="0"/>
              </a:rPr>
              <a:t>Explain the two different types of twins.</a:t>
            </a:r>
          </a:p>
          <a:p>
            <a:r>
              <a:rPr dirty="0" lang="en-US" smtClean="0">
                <a:latin typeface="Times New Roman" panose="02020603050405020304" pitchFamily="18" charset="0"/>
                <a:cs typeface="Times New Roman" panose="02020603050405020304" pitchFamily="18" charset="0"/>
              </a:rPr>
              <a:t>Diagnose twin pregnancy.</a:t>
            </a:r>
          </a:p>
          <a:p>
            <a:r>
              <a:rPr dirty="0" lang="en-US" smtClean="0">
                <a:latin typeface="Times New Roman" panose="02020603050405020304" pitchFamily="18" charset="0"/>
                <a:cs typeface="Times New Roman" panose="02020603050405020304" pitchFamily="18" charset="0"/>
              </a:rPr>
              <a:t>Describe the effect of multiple pregnancy.</a:t>
            </a:r>
          </a:p>
          <a:p>
            <a:r>
              <a:rPr dirty="0" lang="en-US" smtClean="0">
                <a:latin typeface="Times New Roman" panose="02020603050405020304" pitchFamily="18" charset="0"/>
                <a:cs typeface="Times New Roman" panose="02020603050405020304" pitchFamily="18" charset="0"/>
              </a:rPr>
              <a:t>Describe management of multiple pregnancies.</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299" name=""/>
        <p:cNvGrpSpPr/>
        <p:nvPr/>
      </p:nvGrpSpPr>
      <p:grpSpPr>
        <a:xfrm>
          <a:off x="0" y="0"/>
          <a:ext cx="0" cy="0"/>
          <a:chOff x="0" y="0"/>
          <a:chExt cx="0" cy="0"/>
        </a:xfrm>
      </p:grpSpPr>
      <p:sp>
        <p:nvSpPr>
          <p:cNvPr id="1048865"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S&amp; S </a:t>
            </a:r>
            <a:endParaRPr b="1" dirty="0" lang="en-US" u="sng">
              <a:latin typeface="Times New Roman" panose="02020603050405020304" pitchFamily="18" charset="0"/>
              <a:cs typeface="Times New Roman" panose="02020603050405020304" pitchFamily="18" charset="0"/>
            </a:endParaRPr>
          </a:p>
        </p:txBody>
      </p:sp>
      <p:sp>
        <p:nvSpPr>
          <p:cNvPr id="1048866"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A positive family </a:t>
            </a:r>
            <a:r>
              <a:rPr dirty="0" lang="en-US" err="1" smtClean="0">
                <a:latin typeface="Times New Roman" panose="02020603050405020304" pitchFamily="18" charset="0"/>
                <a:cs typeface="Times New Roman" panose="02020603050405020304" pitchFamily="18" charset="0"/>
              </a:rPr>
              <a:t>Hx</a:t>
            </a:r>
            <a:r>
              <a:rPr dirty="0" lang="en-US" smtClean="0">
                <a:latin typeface="Times New Roman" panose="02020603050405020304" pitchFamily="18" charset="0"/>
                <a:cs typeface="Times New Roman" panose="02020603050405020304" pitchFamily="18" charset="0"/>
              </a:rPr>
              <a:t> of twins .</a:t>
            </a:r>
          </a:p>
          <a:p>
            <a:r>
              <a:rPr dirty="0" lang="en-US" smtClean="0">
                <a:latin typeface="Times New Roman" panose="02020603050405020304" pitchFamily="18" charset="0"/>
                <a:cs typeface="Times New Roman" panose="02020603050405020304" pitchFamily="18" charset="0"/>
              </a:rPr>
              <a:t>Exaggerated symptoms of pregnancy e.g</a:t>
            </a:r>
            <a:r>
              <a:rPr dirty="0" lang="en-US">
                <a:latin typeface="Times New Roman" panose="02020603050405020304" pitchFamily="18" charset="0"/>
                <a:cs typeface="Times New Roman" panose="02020603050405020304" pitchFamily="18" charset="0"/>
              </a:rPr>
              <a:t>.</a:t>
            </a:r>
            <a:r>
              <a:rPr dirty="0" lang="en-US" smtClean="0">
                <a:latin typeface="Times New Roman" panose="02020603050405020304" pitchFamily="18" charset="0"/>
                <a:cs typeface="Times New Roman" panose="02020603050405020304" pitchFamily="18" charset="0"/>
              </a:rPr>
              <a:t> hyperemesis gravidarum, pre –eclampsia etc.</a:t>
            </a:r>
          </a:p>
          <a:p>
            <a:r>
              <a:rPr dirty="0" lang="en-US" smtClean="0">
                <a:latin typeface="Times New Roman" panose="02020603050405020304" pitchFamily="18" charset="0"/>
                <a:cs typeface="Times New Roman" panose="02020603050405020304" pitchFamily="18" charset="0"/>
              </a:rPr>
              <a:t>Uterus greater than gestational age.</a:t>
            </a:r>
          </a:p>
          <a:p>
            <a:r>
              <a:rPr dirty="0" lang="en-US" smtClean="0">
                <a:latin typeface="Times New Roman" panose="02020603050405020304" pitchFamily="18" charset="0"/>
                <a:cs typeface="Times New Roman" panose="02020603050405020304" pitchFamily="18" charset="0"/>
              </a:rPr>
              <a:t>Globular uterus.</a:t>
            </a:r>
          </a:p>
          <a:p>
            <a:r>
              <a:rPr dirty="0" lang="en-US" smtClean="0">
                <a:latin typeface="Times New Roman" panose="02020603050405020304" pitchFamily="18" charset="0"/>
                <a:cs typeface="Times New Roman" panose="02020603050405020304" pitchFamily="18" charset="0"/>
              </a:rPr>
              <a:t>Two or more foetal hearts rate.</a:t>
            </a:r>
          </a:p>
          <a:p>
            <a:r>
              <a:rPr dirty="0" lang="en-US" smtClean="0">
                <a:latin typeface="Times New Roman" panose="02020603050405020304" pitchFamily="18" charset="0"/>
                <a:cs typeface="Times New Roman" panose="02020603050405020304" pitchFamily="18" charset="0"/>
              </a:rPr>
              <a:t>Heads feel smaller than the dates would indicate </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300" name=""/>
        <p:cNvGrpSpPr/>
        <p:nvPr/>
      </p:nvGrpSpPr>
      <p:grpSpPr>
        <a:xfrm>
          <a:off x="0" y="0"/>
          <a:ext cx="0" cy="0"/>
          <a:chOff x="0" y="0"/>
          <a:chExt cx="0" cy="0"/>
        </a:xfrm>
      </p:grpSpPr>
      <p:sp>
        <p:nvSpPr>
          <p:cNvPr id="1048867" name="Title 1"/>
          <p:cNvSpPr>
            <a:spLocks noGrp="1"/>
          </p:cNvSpPr>
          <p:nvPr>
            <p:ph type="title"/>
          </p:nvPr>
        </p:nvSpPr>
        <p:spPr/>
        <p:txBody>
          <a:bodyPr/>
          <a:p>
            <a:r>
              <a:rPr b="1" dirty="0" lang="en-US" smtClean="0">
                <a:latin typeface="Times New Roman" panose="02020603050405020304" pitchFamily="18" charset="0"/>
                <a:cs typeface="Times New Roman" panose="02020603050405020304" pitchFamily="18" charset="0"/>
              </a:rPr>
              <a:t>Differential diagnosis </a:t>
            </a:r>
            <a:endParaRPr b="1" dirty="0" lang="en-US">
              <a:latin typeface="Times New Roman" panose="02020603050405020304" pitchFamily="18" charset="0"/>
              <a:cs typeface="Times New Roman" panose="02020603050405020304" pitchFamily="18" charset="0"/>
            </a:endParaRPr>
          </a:p>
        </p:txBody>
      </p:sp>
      <p:sp>
        <p:nvSpPr>
          <p:cNvPr id="1048868"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Large single foetus.</a:t>
            </a:r>
          </a:p>
          <a:p>
            <a:r>
              <a:rPr dirty="0" lang="en-US" smtClean="0">
                <a:latin typeface="Times New Roman" panose="02020603050405020304" pitchFamily="18" charset="0"/>
                <a:cs typeface="Times New Roman" panose="02020603050405020304" pitchFamily="18" charset="0"/>
              </a:rPr>
              <a:t>Wrong dates.</a:t>
            </a:r>
          </a:p>
          <a:p>
            <a:r>
              <a:rPr dirty="0" lang="en-US" smtClean="0">
                <a:latin typeface="Times New Roman" panose="02020603050405020304" pitchFamily="18" charset="0"/>
                <a:cs typeface="Times New Roman" panose="02020603050405020304" pitchFamily="18" charset="0"/>
              </a:rPr>
              <a:t>Polyhydramnios.</a:t>
            </a:r>
          </a:p>
          <a:p>
            <a:r>
              <a:rPr dirty="0" lang="en-US" smtClean="0">
                <a:latin typeface="Times New Roman" panose="02020603050405020304" pitchFamily="18" charset="0"/>
                <a:cs typeface="Times New Roman" panose="02020603050405020304" pitchFamily="18" charset="0"/>
              </a:rPr>
              <a:t>Obesity of the mother</a:t>
            </a:r>
          </a:p>
          <a:p>
            <a:r>
              <a:rPr dirty="0" lang="en-US" smtClean="0">
                <a:latin typeface="Times New Roman" panose="02020603050405020304" pitchFamily="18" charset="0"/>
                <a:cs typeface="Times New Roman" panose="02020603050405020304" pitchFamily="18" charset="0"/>
              </a:rPr>
              <a:t>Hydrocephalus </a:t>
            </a:r>
          </a:p>
          <a:p>
            <a:r>
              <a:rPr dirty="0" lang="en-US" smtClean="0">
                <a:latin typeface="Times New Roman" panose="02020603050405020304" pitchFamily="18" charset="0"/>
                <a:cs typeface="Times New Roman" panose="02020603050405020304" pitchFamily="18" charset="0"/>
              </a:rPr>
              <a:t>Uterine/ ovarian mass.</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301" name=""/>
        <p:cNvGrpSpPr/>
        <p:nvPr/>
      </p:nvGrpSpPr>
      <p:grpSpPr>
        <a:xfrm>
          <a:off x="0" y="0"/>
          <a:ext cx="0" cy="0"/>
          <a:chOff x="0" y="0"/>
          <a:chExt cx="0" cy="0"/>
        </a:xfrm>
      </p:grpSpPr>
      <p:sp>
        <p:nvSpPr>
          <p:cNvPr id="1048869"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Multiple pregnancy </a:t>
            </a:r>
            <a:endParaRPr b="1" dirty="0" lang="en-US" u="sng">
              <a:latin typeface="Times New Roman" panose="02020603050405020304" pitchFamily="18" charset="0"/>
              <a:cs typeface="Times New Roman" panose="02020603050405020304" pitchFamily="18" charset="0"/>
            </a:endParaRPr>
          </a:p>
        </p:txBody>
      </p:sp>
      <p:sp>
        <p:nvSpPr>
          <p:cNvPr id="1048870"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Varieties of twins </a:t>
            </a:r>
          </a:p>
          <a:p>
            <a:r>
              <a:rPr dirty="0" lang="en-US" smtClean="0">
                <a:latin typeface="Times New Roman" panose="02020603050405020304" pitchFamily="18" charset="0"/>
                <a:cs typeface="Times New Roman" panose="02020603050405020304" pitchFamily="18" charset="0"/>
              </a:rPr>
              <a:t>Twins ma be binomular  or </a:t>
            </a:r>
            <a:r>
              <a:rPr dirty="0" lang="en-US" err="1" smtClean="0">
                <a:latin typeface="Times New Roman" panose="02020603050405020304" pitchFamily="18" charset="0"/>
                <a:cs typeface="Times New Roman" panose="02020603050405020304" pitchFamily="18" charset="0"/>
              </a:rPr>
              <a:t>uniovular</a:t>
            </a:r>
            <a:r>
              <a:rPr dirty="0" lang="en-US" smtClean="0">
                <a:latin typeface="Times New Roman" panose="02020603050405020304" pitchFamily="18" charset="0"/>
                <a:cs typeface="Times New Roman" panose="02020603050405020304" pitchFamily="18" charset="0"/>
              </a:rPr>
              <a:t> </a:t>
            </a:r>
          </a:p>
          <a:p>
            <a:r>
              <a:rPr dirty="0" lang="en-US" smtClean="0">
                <a:latin typeface="Times New Roman" panose="02020603050405020304" pitchFamily="18" charset="0"/>
                <a:cs typeface="Times New Roman" panose="02020603050405020304" pitchFamily="18" charset="0"/>
              </a:rPr>
              <a:t>Are developed or dizygotic twins .</a:t>
            </a:r>
          </a:p>
          <a:p>
            <a:r>
              <a:rPr dirty="0" lang="en-US" smtClean="0">
                <a:latin typeface="Times New Roman" panose="02020603050405020304" pitchFamily="18" charset="0"/>
                <a:cs typeface="Times New Roman" panose="02020603050405020304" pitchFamily="18" charset="0"/>
              </a:rPr>
              <a:t>Are developed from two separate ova which may not come from the same ovary.</a:t>
            </a:r>
          </a:p>
          <a:p>
            <a:pPr indent="0" marL="0">
              <a:buNone/>
            </a:pPr>
            <a:r>
              <a:rPr dirty="0" lang="en-US" smtClean="0">
                <a:latin typeface="Times New Roman" panose="02020603050405020304" pitchFamily="18" charset="0"/>
                <a:cs typeface="Times New Roman" panose="02020603050405020304" pitchFamily="18" charset="0"/>
              </a:rPr>
              <a:t>2. Uniovular twins</a:t>
            </a:r>
          </a:p>
          <a:p>
            <a:pPr indent="0" marL="0">
              <a:buNone/>
            </a:pPr>
            <a:r>
              <a:rPr dirty="0" lang="en-US" smtClean="0">
                <a:latin typeface="Times New Roman" panose="02020603050405020304" pitchFamily="18" charset="0"/>
                <a:cs typeface="Times New Roman" panose="02020603050405020304" pitchFamily="18" charset="0"/>
              </a:rPr>
              <a:t>- Are developed from a single fertilized ovum, which undergoes  division  to form the same ovary.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70" name=""/>
        <p:cNvGrpSpPr/>
        <p:nvPr/>
      </p:nvGrpSpPr>
      <p:grpSpPr>
        <a:xfrm>
          <a:off x="0" y="0"/>
          <a:ext cx="0" cy="0"/>
          <a:chOff x="0" y="0"/>
          <a:chExt cx="0" cy="0"/>
        </a:xfrm>
      </p:grpSpPr>
      <p:sp>
        <p:nvSpPr>
          <p:cNvPr id="1048612" name="Title 1"/>
          <p:cNvSpPr>
            <a:spLocks noGrp="1"/>
          </p:cNvSpPr>
          <p:nvPr>
            <p:ph type="title"/>
          </p:nvPr>
        </p:nvSpPr>
        <p:spPr/>
        <p:txBody>
          <a:bodyPr/>
          <a:p>
            <a:endParaRPr lang="en-US"/>
          </a:p>
        </p:txBody>
      </p:sp>
      <p:sp>
        <p:nvSpPr>
          <p:cNvPr id="1048613"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Observe infection </a:t>
            </a:r>
            <a:r>
              <a:rPr dirty="0" lang="en-US">
                <a:latin typeface="Times New Roman" panose="02020603050405020304" pitchFamily="18" charset="0"/>
                <a:cs typeface="Times New Roman" panose="02020603050405020304" pitchFamily="18" charset="0"/>
              </a:rPr>
              <a:t> </a:t>
            </a:r>
            <a:r>
              <a:rPr dirty="0" lang="en-US" smtClean="0">
                <a:latin typeface="Times New Roman" panose="02020603050405020304" pitchFamily="18" charset="0"/>
                <a:cs typeface="Times New Roman" panose="02020603050405020304" pitchFamily="18" charset="0"/>
              </a:rPr>
              <a:t>prevention   after abdominal amniocentesis to prevent further infection.</a:t>
            </a:r>
          </a:p>
          <a:p>
            <a:r>
              <a:rPr dirty="0" lang="en-US" smtClean="0">
                <a:latin typeface="Times New Roman" panose="02020603050405020304" pitchFamily="18" charset="0"/>
                <a:cs typeface="Times New Roman" panose="02020603050405020304" pitchFamily="18" charset="0"/>
              </a:rPr>
              <a:t>If the  mother is in her late pregnancy check the lie, if not  longitudinal  to be corrected, and membrane raptured . Allowing  the amniotic  fluid draining  slowly ,in order  to avoid  altering  the lie and cord  prolapse. Also placental abruption  is a hazard if the uterus suddenly diminishes in size.</a:t>
            </a: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302" name=""/>
        <p:cNvGrpSpPr/>
        <p:nvPr/>
      </p:nvGrpSpPr>
      <p:grpSpPr>
        <a:xfrm>
          <a:off x="0" y="0"/>
          <a:ext cx="0" cy="0"/>
          <a:chOff x="0" y="0"/>
          <a:chExt cx="0" cy="0"/>
        </a:xfrm>
      </p:grpSpPr>
      <p:sp>
        <p:nvSpPr>
          <p:cNvPr id="1048871" name="Title 1"/>
          <p:cNvSpPr>
            <a:spLocks noGrp="1"/>
          </p:cNvSpPr>
          <p:nvPr>
            <p:ph type="title"/>
          </p:nvPr>
        </p:nvSpPr>
        <p:spPr/>
        <p:txBody>
          <a:bodyPr/>
          <a:p>
            <a:endParaRPr dirty="0" lang="en-US"/>
          </a:p>
        </p:txBody>
      </p:sp>
      <p:graphicFrame>
        <p:nvGraphicFramePr>
          <p:cNvPr id="4194306" name="Content Placeholder 3"/>
          <p:cNvGraphicFramePr>
            <a:graphicFrameLocks noGrp="1"/>
          </p:cNvGraphicFramePr>
          <p:nvPr>
            <p:ph idx="1"/>
          </p:nvPr>
        </p:nvGraphicFramePr>
        <p:xfrm>
          <a:off x="838200" y="1825625"/>
          <a:ext cx="10515600" cy="2966720"/>
        </p:xfrm>
        <a:graphic>
          <a:graphicData uri="http://schemas.openxmlformats.org/drawingml/2006/table">
            <a:tbl>
              <a:tblPr firstRow="1" bandRow="1">
                <a:tableStyleId>{5C22544A-7EE6-4342-B048-85BDC9FD1C3A}</a:tableStyleId>
              </a:tblPr>
              <a:tblGrid>
                <a:gridCol w="5257800"/>
                <a:gridCol w="5257800"/>
              </a:tblGrid>
              <a:tr h="370840">
                <a:tc>
                  <a:txBody>
                    <a:bodyPr/>
                    <a:p>
                      <a:r>
                        <a:rPr dirty="0" lang="en-US" smtClean="0"/>
                        <a:t>Uniovular twin(monozygotic)</a:t>
                      </a:r>
                      <a:endParaRPr dirty="0"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r>
                        <a:rPr dirty="0" lang="en-US" err="1" smtClean="0"/>
                        <a:t>Binovular</a:t>
                      </a:r>
                      <a:r>
                        <a:rPr baseline="0" dirty="0" lang="en-US" smtClean="0"/>
                        <a:t> twins (</a:t>
                      </a:r>
                      <a:r>
                        <a:rPr baseline="0" dirty="0" lang="en-US" err="1" smtClean="0"/>
                        <a:t>dy</a:t>
                      </a:r>
                      <a:endParaRPr dirty="0"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p>
                      <a:r>
                        <a:rPr dirty="0" lang="en-US" smtClean="0"/>
                        <a:t>1. One ovum </a:t>
                      </a:r>
                      <a:endParaRPr dirty="0"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r>
                        <a:rPr dirty="0" lang="en-US" smtClean="0"/>
                        <a:t>Two</a:t>
                      </a:r>
                      <a:r>
                        <a:rPr baseline="0" dirty="0" lang="en-US" smtClean="0"/>
                        <a:t> ova</a:t>
                      </a:r>
                      <a:endParaRPr dirty="0"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p>
                      <a:r>
                        <a:rPr dirty="0" lang="en-US" smtClean="0"/>
                        <a:t>2. One spermatozoa.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r>
                        <a:rPr dirty="0" lang="en-US" smtClean="0"/>
                        <a:t>Two spermatozoa.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p>
                      <a:r>
                        <a:rPr dirty="0" lang="en-US" smtClean="0"/>
                        <a:t>3. One amnion</a:t>
                      </a:r>
                      <a:endParaRPr dirty="0"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r>
                        <a:rPr dirty="0" lang="en-US" smtClean="0"/>
                        <a:t>Two amnion</a:t>
                      </a:r>
                      <a:endParaRPr dirty="0"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p>
                      <a:r>
                        <a:rPr dirty="0" lang="en-US" smtClean="0"/>
                        <a:t>4. One chorion.</a:t>
                      </a:r>
                      <a:endParaRPr dirty="0"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r>
                        <a:rPr dirty="0" lang="en-US" smtClean="0"/>
                        <a:t>Two chorions</a:t>
                      </a:r>
                      <a:endParaRPr dirty="0"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p>
                      <a:r>
                        <a:rPr dirty="0" lang="en-US" smtClean="0"/>
                        <a:t>5. One placenta.</a:t>
                      </a:r>
                      <a:endParaRPr dirty="0"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r>
                        <a:rPr dirty="0" lang="en-US" smtClean="0"/>
                        <a:t>Two</a:t>
                      </a:r>
                      <a:r>
                        <a:rPr baseline="0" dirty="0" lang="en-US" smtClean="0"/>
                        <a:t> placentas </a:t>
                      </a:r>
                      <a:endParaRPr dirty="0"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p>
                      <a:r>
                        <a:rPr dirty="0" lang="en-US" smtClean="0"/>
                        <a:t>6.Same sex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r>
                        <a:rPr dirty="0" lang="en-US" smtClean="0"/>
                        <a:t>Same or different sexes.</a:t>
                      </a:r>
                      <a:endParaRPr dirty="0"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p>
                      <a:r>
                        <a:rPr dirty="0" lang="en-US" smtClean="0"/>
                        <a:t>7. identical.</a:t>
                      </a:r>
                      <a:endParaRPr dirty="0"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p>
                      <a:r>
                        <a:rPr dirty="0" lang="en-US" smtClean="0"/>
                        <a:t>May be different in appearance </a:t>
                      </a:r>
                      <a:endParaRPr dirty="0"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303" name=""/>
        <p:cNvGrpSpPr/>
        <p:nvPr/>
      </p:nvGrpSpPr>
      <p:grpSpPr>
        <a:xfrm>
          <a:off x="0" y="0"/>
          <a:ext cx="0" cy="0"/>
          <a:chOff x="0" y="0"/>
          <a:chExt cx="0" cy="0"/>
        </a:xfrm>
      </p:grpSpPr>
      <p:sp>
        <p:nvSpPr>
          <p:cNvPr id="1048872"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HIV in pregnancy </a:t>
            </a:r>
            <a:endParaRPr b="1" dirty="0" lang="en-US" u="sng">
              <a:latin typeface="Times New Roman" panose="02020603050405020304" pitchFamily="18" charset="0"/>
              <a:cs typeface="Times New Roman" panose="02020603050405020304" pitchFamily="18" charset="0"/>
            </a:endParaRPr>
          </a:p>
        </p:txBody>
      </p:sp>
      <p:sp>
        <p:nvSpPr>
          <p:cNvPr id="1048873" name="Content Placeholder 2"/>
          <p:cNvSpPr>
            <a:spLocks noGrp="1"/>
          </p:cNvSpPr>
          <p:nvPr>
            <p:ph idx="1"/>
          </p:nvPr>
        </p:nvSpPr>
        <p:spPr/>
        <p:txBody>
          <a:bodyPr>
            <a:normAutofit fontScale="78571" lnSpcReduction="20000"/>
          </a:bodyPr>
          <a:p>
            <a:r>
              <a:rPr dirty="0" lang="en-US" smtClean="0">
                <a:latin typeface="Times New Roman" panose="02020603050405020304" pitchFamily="18" charset="0"/>
                <a:cs typeface="Times New Roman" panose="02020603050405020304" pitchFamily="18" charset="0"/>
              </a:rPr>
              <a:t>Definition of HIV/AIDs</a:t>
            </a:r>
          </a:p>
          <a:p>
            <a:r>
              <a:rPr dirty="0" lang="en-US" smtClean="0">
                <a:latin typeface="Times New Roman" panose="02020603050405020304" pitchFamily="18" charset="0"/>
                <a:cs typeface="Times New Roman" panose="02020603050405020304" pitchFamily="18" charset="0"/>
              </a:rPr>
              <a:t>MTC transmission pattern.</a:t>
            </a:r>
          </a:p>
          <a:p>
            <a:r>
              <a:rPr dirty="0" lang="en-US" smtClean="0">
                <a:latin typeface="Times New Roman" panose="02020603050405020304" pitchFamily="18" charset="0"/>
                <a:cs typeface="Times New Roman" panose="02020603050405020304" pitchFamily="18" charset="0"/>
              </a:rPr>
              <a:t>Effects of HIV of pregnancy and effects of pregnancy in HIV.</a:t>
            </a:r>
          </a:p>
          <a:p>
            <a:r>
              <a:rPr dirty="0" lang="en-US" smtClean="0">
                <a:latin typeface="Times New Roman" panose="02020603050405020304" pitchFamily="18" charset="0"/>
                <a:cs typeface="Times New Roman" panose="02020603050405020304" pitchFamily="18" charset="0"/>
              </a:rPr>
              <a:t>Risk factors for MTCT.</a:t>
            </a:r>
          </a:p>
          <a:p>
            <a:r>
              <a:rPr dirty="0" lang="en-US" smtClean="0">
                <a:latin typeface="Times New Roman" panose="02020603050405020304" pitchFamily="18" charset="0"/>
                <a:cs typeface="Times New Roman" panose="02020603050405020304" pitchFamily="18" charset="0"/>
              </a:rPr>
              <a:t>Management of HIV pregnancy.</a:t>
            </a:r>
          </a:p>
          <a:p>
            <a:r>
              <a:rPr dirty="0" lang="en-US" smtClean="0">
                <a:latin typeface="Times New Roman" panose="02020603050405020304" pitchFamily="18" charset="0"/>
                <a:cs typeface="Times New Roman" panose="02020603050405020304" pitchFamily="18" charset="0"/>
              </a:rPr>
              <a:t>Preconception care.</a:t>
            </a:r>
          </a:p>
          <a:p>
            <a:r>
              <a:rPr dirty="0" lang="en-US" smtClean="0">
                <a:latin typeface="Times New Roman" panose="02020603050405020304" pitchFamily="18" charset="0"/>
                <a:cs typeface="Times New Roman" panose="02020603050405020304" pitchFamily="18" charset="0"/>
              </a:rPr>
              <a:t>Antenatal care.</a:t>
            </a:r>
          </a:p>
          <a:p>
            <a:r>
              <a:rPr dirty="0" lang="en-US" smtClean="0">
                <a:latin typeface="Times New Roman" panose="02020603050405020304" pitchFamily="18" charset="0"/>
                <a:cs typeface="Times New Roman" panose="02020603050405020304" pitchFamily="18" charset="0"/>
              </a:rPr>
              <a:t>Use of ARVS.</a:t>
            </a:r>
          </a:p>
          <a:p>
            <a:r>
              <a:rPr dirty="0" lang="en-US" smtClean="0">
                <a:latin typeface="Times New Roman" panose="02020603050405020304" pitchFamily="18" charset="0"/>
                <a:cs typeface="Times New Roman" panose="02020603050405020304" pitchFamily="18" charset="0"/>
              </a:rPr>
              <a:t>Postpartum care .</a:t>
            </a:r>
          </a:p>
          <a:p>
            <a:r>
              <a:rPr dirty="0" lang="en-US" smtClean="0">
                <a:latin typeface="Times New Roman" panose="02020603050405020304" pitchFamily="18" charset="0"/>
                <a:cs typeface="Times New Roman" panose="02020603050405020304" pitchFamily="18" charset="0"/>
              </a:rPr>
              <a:t>Neonated care.</a:t>
            </a:r>
          </a:p>
          <a:p>
            <a:r>
              <a:rPr dirty="0" lang="en-US" smtClean="0">
                <a:latin typeface="Times New Roman" panose="02020603050405020304" pitchFamily="18" charset="0"/>
                <a:cs typeface="Times New Roman" panose="02020603050405020304" pitchFamily="18" charset="0"/>
              </a:rPr>
              <a:t>Contraception.</a:t>
            </a:r>
          </a:p>
          <a:p>
            <a:endParaRPr dirty="0" lang="en-US" smtClean="0">
              <a:latin typeface="Times New Roman" panose="02020603050405020304" pitchFamily="18" charset="0"/>
              <a:cs typeface="Times New Roman" panose="02020603050405020304" pitchFamily="18" charset="0"/>
            </a:endParaRP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304" name=""/>
        <p:cNvGrpSpPr/>
        <p:nvPr/>
      </p:nvGrpSpPr>
      <p:grpSpPr>
        <a:xfrm>
          <a:off x="0" y="0"/>
          <a:ext cx="0" cy="0"/>
          <a:chOff x="0" y="0"/>
          <a:chExt cx="0" cy="0"/>
        </a:xfrm>
      </p:grpSpPr>
      <p:sp>
        <p:nvSpPr>
          <p:cNvPr id="1048874"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Definition for HIV </a:t>
            </a:r>
            <a:endParaRPr b="1" dirty="0" lang="en-US" u="sng">
              <a:latin typeface="Times New Roman" panose="02020603050405020304" pitchFamily="18" charset="0"/>
              <a:cs typeface="Times New Roman" panose="02020603050405020304" pitchFamily="18" charset="0"/>
            </a:endParaRPr>
          </a:p>
        </p:txBody>
      </p:sp>
      <p:sp>
        <p:nvSpPr>
          <p:cNvPr id="1048875"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Stand for Human Immuno Deficiency virus, the virus that causes AIDs.</a:t>
            </a:r>
          </a:p>
          <a:p>
            <a:r>
              <a:rPr dirty="0" lang="en-US" smtClean="0">
                <a:latin typeface="Times New Roman" panose="02020603050405020304" pitchFamily="18" charset="0"/>
                <a:cs typeface="Times New Roman" panose="02020603050405020304" pitchFamily="18" charset="0"/>
              </a:rPr>
              <a:t>Client with HIV  infection do not have symptoms. However can still pass HIV to others.</a:t>
            </a:r>
          </a:p>
          <a:p>
            <a:r>
              <a:rPr dirty="0" lang="en-US" smtClean="0">
                <a:latin typeface="Times New Roman" panose="02020603050405020304" pitchFamily="18" charset="0"/>
                <a:cs typeface="Times New Roman" panose="02020603050405020304" pitchFamily="18" charset="0"/>
              </a:rPr>
              <a:t>AIDS- stands for Acquired Immuno defiency Syndrome. Clients with Aids have physical signs and symptoms of HIV infection that comes as a result of weakened  immune system.</a:t>
            </a:r>
          </a:p>
          <a:p>
            <a:r>
              <a:rPr dirty="0" lang="en-US" smtClean="0">
                <a:latin typeface="Times New Roman" panose="02020603050405020304" pitchFamily="18" charset="0"/>
                <a:cs typeface="Times New Roman" panose="02020603050405020304" pitchFamily="18" charset="0"/>
              </a:rPr>
              <a:t>Progression of HIV depends on type of virus and specific characteristics of person, general health, nutritional and immune status</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71" name=""/>
        <p:cNvGrpSpPr/>
        <p:nvPr/>
      </p:nvGrpSpPr>
      <p:grpSpPr>
        <a:xfrm>
          <a:off x="0" y="0"/>
          <a:ext cx="0" cy="0"/>
          <a:chOff x="0" y="0"/>
          <a:chExt cx="0" cy="0"/>
        </a:xfrm>
      </p:grpSpPr>
      <p:sp>
        <p:nvSpPr>
          <p:cNvPr id="1048614"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Complications.</a:t>
            </a:r>
            <a:endParaRPr b="1" dirty="0" lang="en-US" u="sng">
              <a:latin typeface="Times New Roman" panose="02020603050405020304" pitchFamily="18" charset="0"/>
              <a:cs typeface="Times New Roman" panose="02020603050405020304" pitchFamily="18" charset="0"/>
            </a:endParaRPr>
          </a:p>
        </p:txBody>
      </p:sp>
      <p:sp>
        <p:nvSpPr>
          <p:cNvPr id="1048615"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There are several  complications associated with </a:t>
            </a:r>
            <a:r>
              <a:rPr dirty="0" lang="en-US" err="1" smtClean="0">
                <a:latin typeface="Times New Roman" panose="02020603050405020304" pitchFamily="18" charset="0"/>
                <a:cs typeface="Times New Roman" panose="02020603050405020304" pitchFamily="18" charset="0"/>
              </a:rPr>
              <a:t>poyhydramnios</a:t>
            </a:r>
            <a:r>
              <a:rPr dirty="0" lang="en-US">
                <a:latin typeface="Times New Roman" panose="02020603050405020304" pitchFamily="18" charset="0"/>
                <a:cs typeface="Times New Roman" panose="02020603050405020304" pitchFamily="18" charset="0"/>
              </a:rPr>
              <a:t> </a:t>
            </a:r>
            <a:r>
              <a:rPr dirty="0" lang="en-US" smtClean="0">
                <a:latin typeface="Times New Roman" panose="02020603050405020304" pitchFamily="18" charset="0"/>
                <a:cs typeface="Times New Roman" panose="02020603050405020304" pitchFamily="18" charset="0"/>
              </a:rPr>
              <a:t>which include.</a:t>
            </a:r>
          </a:p>
          <a:p>
            <a:pPr indent="-514350" marL="514350">
              <a:buAutoNum type="arabicPeriod"/>
            </a:pPr>
            <a:r>
              <a:rPr dirty="0" lang="en-US" smtClean="0">
                <a:latin typeface="Times New Roman" panose="02020603050405020304" pitchFamily="18" charset="0"/>
                <a:cs typeface="Times New Roman" panose="02020603050405020304" pitchFamily="18" charset="0"/>
              </a:rPr>
              <a:t>Increased foetal mobility lending  to unstable  lie and </a:t>
            </a:r>
            <a:r>
              <a:rPr dirty="0" lang="en-US" err="1" smtClean="0">
                <a:latin typeface="Times New Roman" panose="02020603050405020304" pitchFamily="18" charset="0"/>
                <a:cs typeface="Times New Roman" panose="02020603050405020304" pitchFamily="18" charset="0"/>
              </a:rPr>
              <a:t>malpresentation</a:t>
            </a:r>
            <a:r>
              <a:rPr dirty="0" lang="en-US" smtClean="0">
                <a:latin typeface="Times New Roman" panose="02020603050405020304" pitchFamily="18" charset="0"/>
                <a:cs typeface="Times New Roman" panose="02020603050405020304" pitchFamily="18" charset="0"/>
              </a:rPr>
              <a:t>.</a:t>
            </a:r>
          </a:p>
          <a:p>
            <a:pPr indent="-514350" marL="514350">
              <a:buAutoNum type="arabicPeriod"/>
            </a:pPr>
            <a:r>
              <a:rPr dirty="0" lang="en-US" smtClean="0">
                <a:latin typeface="Times New Roman" panose="02020603050405020304" pitchFamily="18" charset="0"/>
                <a:cs typeface="Times New Roman" panose="02020603050405020304" pitchFamily="18" charset="0"/>
              </a:rPr>
              <a:t>Cord presentation  and cord  prolapse.</a:t>
            </a:r>
          </a:p>
          <a:p>
            <a:pPr indent="-514350" marL="514350">
              <a:buAutoNum type="arabicPeriod"/>
            </a:pPr>
            <a:r>
              <a:rPr dirty="0" lang="en-US" smtClean="0">
                <a:latin typeface="Times New Roman" panose="02020603050405020304" pitchFamily="18" charset="0"/>
                <a:cs typeface="Times New Roman" panose="02020603050405020304" pitchFamily="18" charset="0"/>
              </a:rPr>
              <a:t>Rapture of the membrane .</a:t>
            </a:r>
          </a:p>
          <a:p>
            <a:pPr indent="-514350" marL="514350">
              <a:buAutoNum type="arabicPeriod"/>
            </a:pPr>
            <a:r>
              <a:rPr dirty="0" lang="en-US" smtClean="0">
                <a:latin typeface="Times New Roman" panose="02020603050405020304" pitchFamily="18" charset="0"/>
                <a:cs typeface="Times New Roman" panose="02020603050405020304" pitchFamily="18" charset="0"/>
              </a:rPr>
              <a:t>Placenta abruption when  the membrane rapture.</a:t>
            </a:r>
          </a:p>
          <a:p>
            <a:pPr indent="-514350" marL="514350">
              <a:buAutoNum type="arabicPeriod"/>
            </a:pPr>
            <a:r>
              <a:rPr dirty="0" lang="en-US" smtClean="0">
                <a:latin typeface="Times New Roman" panose="02020603050405020304" pitchFamily="18" charset="0"/>
                <a:cs typeface="Times New Roman" panose="02020603050405020304" pitchFamily="18" charset="0"/>
              </a:rPr>
              <a:t>Premature labour .</a:t>
            </a:r>
          </a:p>
          <a:p>
            <a:pPr indent="-514350" marL="514350">
              <a:buAutoNum type="arabicPeriod"/>
            </a:pPr>
            <a:r>
              <a:rPr dirty="0" lang="en-US" smtClean="0">
                <a:latin typeface="Times New Roman" panose="02020603050405020304" pitchFamily="18" charset="0"/>
                <a:cs typeface="Times New Roman" panose="02020603050405020304" pitchFamily="18" charset="0"/>
              </a:rPr>
              <a:t>Postpartum haemorrhage.</a:t>
            </a:r>
          </a:p>
          <a:p>
            <a:pPr indent="-514350" marL="514350">
              <a:buAutoNum type="arabicPeriod"/>
            </a:pPr>
            <a:endParaRPr dirty="0" lang="en-US" smtClean="0">
              <a:latin typeface="Times New Roman" panose="02020603050405020304" pitchFamily="18" charset="0"/>
              <a:cs typeface="Times New Roman" panose="02020603050405020304" pitchFamily="18" charset="0"/>
            </a:endParaRPr>
          </a:p>
          <a:p>
            <a:pPr indent="0" marL="0">
              <a:buNone/>
            </a:pPr>
            <a:endParaRPr dirty="0" lang="en-US"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72" name=""/>
        <p:cNvGrpSpPr/>
        <p:nvPr/>
      </p:nvGrpSpPr>
      <p:grpSpPr>
        <a:xfrm>
          <a:off x="0" y="0"/>
          <a:ext cx="0" cy="0"/>
          <a:chOff x="0" y="0"/>
          <a:chExt cx="0" cy="0"/>
        </a:xfrm>
      </p:grpSpPr>
      <p:sp>
        <p:nvSpPr>
          <p:cNvPr id="1048616"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Oligohydramnios </a:t>
            </a:r>
            <a:endParaRPr b="1" dirty="0" lang="en-US" u="sng">
              <a:latin typeface="Times New Roman" panose="02020603050405020304" pitchFamily="18" charset="0"/>
              <a:cs typeface="Times New Roman" panose="02020603050405020304" pitchFamily="18" charset="0"/>
            </a:endParaRPr>
          </a:p>
        </p:txBody>
      </p:sp>
      <p:sp>
        <p:nvSpPr>
          <p:cNvPr id="1048617"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Is an abnormally small amount of amniotic fluid of less than 300 – 500mls  at term.</a:t>
            </a:r>
          </a:p>
          <a:p>
            <a:r>
              <a:rPr dirty="0" lang="en-US" smtClean="0">
                <a:latin typeface="Times New Roman" panose="02020603050405020304" pitchFamily="18" charset="0"/>
                <a:cs typeface="Times New Roman" panose="02020603050405020304" pitchFamily="18" charset="0"/>
              </a:rPr>
              <a:t>It is associated with absence of kidney or potters syndrome  in which  the foetus has pulmonary hypoplasia.</a:t>
            </a:r>
          </a:p>
          <a:p>
            <a:r>
              <a:rPr dirty="0" lang="en-US" smtClean="0">
                <a:latin typeface="Times New Roman" panose="02020603050405020304" pitchFamily="18" charset="0"/>
                <a:cs typeface="Times New Roman" panose="02020603050405020304" pitchFamily="18" charset="0"/>
              </a:rPr>
              <a:t>Lack of  amniotic  fluids reduces intrauterine  space  and causes  deformities of the foetus  disease to compression.</a:t>
            </a:r>
          </a:p>
          <a:p>
            <a:r>
              <a:rPr dirty="0" lang="en-US" smtClean="0">
                <a:latin typeface="Times New Roman" panose="02020603050405020304" pitchFamily="18" charset="0"/>
                <a:cs typeface="Times New Roman" panose="02020603050405020304" pitchFamily="18" charset="0"/>
              </a:rPr>
              <a:t>The baby's skin is dry  and leathery in appearance  and the nose that  it may   have </a:t>
            </a:r>
            <a:r>
              <a:rPr dirty="0" lang="en-US" err="1" smtClean="0">
                <a:latin typeface="Times New Roman" panose="02020603050405020304" pitchFamily="18" charset="0"/>
                <a:cs typeface="Times New Roman" panose="02020603050405020304" pitchFamily="18" charset="0"/>
              </a:rPr>
              <a:t>talipes</a:t>
            </a:r>
            <a:r>
              <a:rPr dirty="0" lang="en-US" smtClean="0">
                <a:latin typeface="Times New Roman" panose="02020603050405020304" pitchFamily="18" charset="0"/>
                <a:cs typeface="Times New Roman" panose="02020603050405020304" pitchFamily="18" charset="0"/>
              </a:rPr>
              <a:t> and a </a:t>
            </a:r>
            <a:r>
              <a:rPr dirty="0" lang="en-US" err="1" smtClean="0">
                <a:latin typeface="Times New Roman" panose="02020603050405020304" pitchFamily="18" charset="0"/>
                <a:cs typeface="Times New Roman" panose="02020603050405020304" pitchFamily="18" charset="0"/>
              </a:rPr>
              <a:t>squacial</a:t>
            </a:r>
            <a:r>
              <a:rPr dirty="0" lang="en-US" smtClean="0">
                <a:latin typeface="Times New Roman" panose="02020603050405020304" pitchFamily="18" charset="0"/>
                <a:cs typeface="Times New Roman" panose="02020603050405020304" pitchFamily="18" charset="0"/>
              </a:rPr>
              <a:t> looking face.</a:t>
            </a:r>
          </a:p>
          <a:p>
            <a:r>
              <a:rPr dirty="0" lang="en-US" smtClean="0">
                <a:latin typeface="Times New Roman" panose="02020603050405020304" pitchFamily="18" charset="0"/>
                <a:cs typeface="Times New Roman" panose="02020603050405020304" pitchFamily="18" charset="0"/>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73" name=""/>
        <p:cNvGrpSpPr/>
        <p:nvPr/>
      </p:nvGrpSpPr>
      <p:grpSpPr>
        <a:xfrm>
          <a:off x="0" y="0"/>
          <a:ext cx="0" cy="0"/>
          <a:chOff x="0" y="0"/>
          <a:chExt cx="0" cy="0"/>
        </a:xfrm>
      </p:grpSpPr>
      <p:sp>
        <p:nvSpPr>
          <p:cNvPr id="1048618"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Characteristics of  presence of oligohydramnios.</a:t>
            </a:r>
            <a:endParaRPr b="1" dirty="0" lang="en-US" u="sng">
              <a:latin typeface="Times New Roman" panose="02020603050405020304" pitchFamily="18" charset="0"/>
              <a:cs typeface="Times New Roman" panose="02020603050405020304" pitchFamily="18" charset="0"/>
            </a:endParaRPr>
          </a:p>
        </p:txBody>
      </p:sp>
      <p:sp>
        <p:nvSpPr>
          <p:cNvPr id="1048619" name="Content Placeholder 2"/>
          <p:cNvSpPr>
            <a:spLocks noGrp="1"/>
          </p:cNvSpPr>
          <p:nvPr>
            <p:ph idx="1"/>
          </p:nvPr>
        </p:nvSpPr>
        <p:spPr/>
        <p:txBody>
          <a:bodyPr/>
          <a:p>
            <a:pPr indent="-571500" marL="571500">
              <a:buFont typeface="+mj-lt"/>
              <a:buAutoNum type="romanLcPeriod"/>
            </a:pPr>
            <a:r>
              <a:rPr dirty="0" lang="en-US" smtClean="0">
                <a:latin typeface="Times New Roman" panose="02020603050405020304" pitchFamily="18" charset="0"/>
                <a:cs typeface="Times New Roman" panose="02020603050405020304" pitchFamily="18" charset="0"/>
              </a:rPr>
              <a:t>The uterus is smaller than expected  for the  period of  gestation.</a:t>
            </a:r>
          </a:p>
          <a:p>
            <a:pPr indent="-571500" marL="571500">
              <a:buFont typeface="+mj-lt"/>
              <a:buAutoNum type="romanLcPeriod"/>
            </a:pPr>
            <a:r>
              <a:rPr dirty="0" lang="en-US" smtClean="0">
                <a:latin typeface="Times New Roman" panose="02020603050405020304" pitchFamily="18" charset="0"/>
                <a:cs typeface="Times New Roman" panose="02020603050405020304" pitchFamily="18" charset="0"/>
              </a:rPr>
              <a:t>There is  reduced  foetal  movements  if the mother  has had a previous  normal  pregnancy.</a:t>
            </a:r>
          </a:p>
          <a:p>
            <a:pPr indent="-571500" marL="571500">
              <a:buFont typeface="+mj-lt"/>
              <a:buAutoNum type="romanLcPeriod"/>
            </a:pPr>
            <a:r>
              <a:rPr dirty="0" lang="en-US" smtClean="0">
                <a:latin typeface="Times New Roman" panose="02020603050405020304" pitchFamily="18" charset="0"/>
                <a:cs typeface="Times New Roman" panose="02020603050405020304" pitchFamily="18" charset="0"/>
              </a:rPr>
              <a:t>On palpation  the  foetal  part are  easily  felt  and  the uterus  is small  and compact.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74" name=""/>
        <p:cNvGrpSpPr/>
        <p:nvPr/>
      </p:nvGrpSpPr>
      <p:grpSpPr>
        <a:xfrm>
          <a:off x="0" y="0"/>
          <a:ext cx="0" cy="0"/>
          <a:chOff x="0" y="0"/>
          <a:chExt cx="0" cy="0"/>
        </a:xfrm>
      </p:grpSpPr>
      <p:sp>
        <p:nvSpPr>
          <p:cNvPr id="1048620"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Management of  hydraminious </a:t>
            </a:r>
            <a:endParaRPr b="1" dirty="0" lang="en-US" u="sng">
              <a:latin typeface="Times New Roman" panose="02020603050405020304" pitchFamily="18" charset="0"/>
              <a:cs typeface="Times New Roman" panose="02020603050405020304" pitchFamily="18" charset="0"/>
            </a:endParaRPr>
          </a:p>
        </p:txBody>
      </p:sp>
      <p:sp>
        <p:nvSpPr>
          <p:cNvPr id="1048621"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Admit the mother for investigation like ultrasound scan.</a:t>
            </a:r>
          </a:p>
          <a:p>
            <a:r>
              <a:rPr dirty="0" lang="en-US" smtClean="0">
                <a:latin typeface="Times New Roman" panose="02020603050405020304" pitchFamily="18" charset="0"/>
                <a:cs typeface="Times New Roman" panose="02020603050405020304" pitchFamily="18" charset="0"/>
              </a:rPr>
              <a:t>Incase of no foetal  abnormalities  allow the mother  to carry  pregnancy  to term.</a:t>
            </a:r>
          </a:p>
          <a:p>
            <a:r>
              <a:rPr dirty="0" lang="en-US" smtClean="0">
                <a:latin typeface="Times New Roman" panose="02020603050405020304" pitchFamily="18" charset="0"/>
                <a:cs typeface="Times New Roman" panose="02020603050405020304" pitchFamily="18" charset="0"/>
              </a:rPr>
              <a:t>At term  labour  may be induced early to avoid  placental insufficiently.</a:t>
            </a:r>
          </a:p>
          <a:p>
            <a:r>
              <a:rPr dirty="0" lang="en-US" smtClean="0">
                <a:latin typeface="Times New Roman" panose="02020603050405020304" pitchFamily="18" charset="0"/>
                <a:cs typeface="Times New Roman" panose="02020603050405020304" pitchFamily="18" charset="0"/>
              </a:rPr>
              <a:t>During labour, give analgesic because contractions  are usually  very painful.</a:t>
            </a:r>
          </a:p>
          <a:p>
            <a:r>
              <a:rPr dirty="0" lang="en-US" smtClean="0">
                <a:latin typeface="Times New Roman" panose="02020603050405020304" pitchFamily="18" charset="0"/>
                <a:cs typeface="Times New Roman" panose="02020603050405020304" pitchFamily="18" charset="0"/>
              </a:rPr>
              <a:t>After delivery examine  the baby  for foetal  abnormalities.</a:t>
            </a:r>
          </a:p>
          <a:p>
            <a:endParaRPr dirty="0" lang="en-US"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75" name=""/>
        <p:cNvGrpSpPr/>
        <p:nvPr/>
      </p:nvGrpSpPr>
      <p:grpSpPr>
        <a:xfrm>
          <a:off x="0" y="0"/>
          <a:ext cx="0" cy="0"/>
          <a:chOff x="0" y="0"/>
          <a:chExt cx="0" cy="0"/>
        </a:xfrm>
      </p:grpSpPr>
      <p:sp>
        <p:nvSpPr>
          <p:cNvPr id="1048622"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Bleeding  in late pregnancy (antepartum haemorrhage )(APH)</a:t>
            </a:r>
            <a:endParaRPr b="1" dirty="0" lang="en-US" u="sng">
              <a:latin typeface="Times New Roman" panose="02020603050405020304" pitchFamily="18" charset="0"/>
              <a:cs typeface="Times New Roman" panose="02020603050405020304" pitchFamily="18" charset="0"/>
            </a:endParaRPr>
          </a:p>
        </p:txBody>
      </p:sp>
      <p:sp>
        <p:nvSpPr>
          <p:cNvPr id="1048623" name="Content Placeholder 2"/>
          <p:cNvSpPr>
            <a:spLocks noGrp="1"/>
          </p:cNvSpPr>
          <p:nvPr>
            <p:ph idx="1"/>
          </p:nvPr>
        </p:nvSpPr>
        <p:spPr/>
        <p:txBody>
          <a:bodyPr>
            <a:normAutofit fontScale="96429" lnSpcReduction="20000"/>
          </a:bodyPr>
          <a:p>
            <a:r>
              <a:rPr dirty="0" lang="en-US" smtClean="0">
                <a:latin typeface="Times New Roman" panose="02020603050405020304" pitchFamily="18" charset="0"/>
                <a:cs typeface="Times New Roman" panose="02020603050405020304" pitchFamily="18" charset="0"/>
              </a:rPr>
              <a:t>Refers to any  bleeding from the genital  tract from the 28</a:t>
            </a:r>
            <a:r>
              <a:rPr baseline="30000" dirty="0" lang="en-US" smtClean="0">
                <a:latin typeface="Times New Roman" panose="02020603050405020304" pitchFamily="18" charset="0"/>
                <a:cs typeface="Times New Roman" panose="02020603050405020304" pitchFamily="18" charset="0"/>
              </a:rPr>
              <a:t>th</a:t>
            </a:r>
            <a:r>
              <a:rPr dirty="0" lang="en-US" smtClean="0">
                <a:latin typeface="Times New Roman" panose="02020603050405020304" pitchFamily="18" charset="0"/>
                <a:cs typeface="Times New Roman" panose="02020603050405020304" pitchFamily="18" charset="0"/>
              </a:rPr>
              <a:t>  week of gestation  up to  before  the birth  of the baby or before 2</a:t>
            </a:r>
            <a:r>
              <a:rPr baseline="30000" dirty="0" lang="en-US" smtClean="0">
                <a:latin typeface="Times New Roman" panose="02020603050405020304" pitchFamily="18" charset="0"/>
                <a:cs typeface="Times New Roman" panose="02020603050405020304" pitchFamily="18" charset="0"/>
              </a:rPr>
              <a:t>nd</a:t>
            </a:r>
            <a:r>
              <a:rPr dirty="0" lang="en-US" smtClean="0">
                <a:latin typeface="Times New Roman" panose="02020603050405020304" pitchFamily="18" charset="0"/>
                <a:cs typeface="Times New Roman" panose="02020603050405020304" pitchFamily="18" charset="0"/>
              </a:rPr>
              <a:t>  stage of labour.</a:t>
            </a:r>
          </a:p>
          <a:p>
            <a:r>
              <a:rPr dirty="0" lang="en-US" smtClean="0">
                <a:latin typeface="Times New Roman" panose="02020603050405020304" pitchFamily="18" charset="0"/>
                <a:cs typeface="Times New Roman" panose="02020603050405020304" pitchFamily="18" charset="0"/>
              </a:rPr>
              <a:t>Note never perform a vaginal examination on a woman  with APH.</a:t>
            </a:r>
          </a:p>
          <a:p>
            <a:r>
              <a:rPr dirty="0" lang="en-US" smtClean="0">
                <a:latin typeface="Times New Roman" panose="02020603050405020304" pitchFamily="18" charset="0"/>
                <a:cs typeface="Times New Roman" panose="02020603050405020304" pitchFamily="18" charset="0"/>
              </a:rPr>
              <a:t>It may lead  to severe bleeding which  can be fatal.</a:t>
            </a:r>
          </a:p>
          <a:p>
            <a:r>
              <a:rPr dirty="0" lang="en-US" smtClean="0">
                <a:latin typeface="Times New Roman" panose="02020603050405020304" pitchFamily="18" charset="0"/>
                <a:cs typeface="Times New Roman" panose="02020603050405020304" pitchFamily="18" charset="0"/>
              </a:rPr>
              <a:t>The most common causes of bleeding in early and late pregnancy  are </a:t>
            </a:r>
          </a:p>
          <a:p>
            <a:pPr indent="-514350" marL="514350">
              <a:buAutoNum type="arabicPeriod"/>
            </a:pPr>
            <a:r>
              <a:rPr dirty="0" lang="en-US" smtClean="0">
                <a:latin typeface="Times New Roman" panose="02020603050405020304" pitchFamily="18" charset="0"/>
                <a:cs typeface="Times New Roman" panose="02020603050405020304" pitchFamily="18" charset="0"/>
              </a:rPr>
              <a:t>Placenta  paraevia.</a:t>
            </a:r>
          </a:p>
          <a:p>
            <a:pPr indent="-514350" marL="514350">
              <a:buAutoNum type="arabicPeriod"/>
            </a:pPr>
            <a:r>
              <a:rPr dirty="0" lang="en-US" smtClean="0">
                <a:latin typeface="Times New Roman" panose="02020603050405020304" pitchFamily="18" charset="0"/>
                <a:cs typeface="Times New Roman" panose="02020603050405020304" pitchFamily="18" charset="0"/>
              </a:rPr>
              <a:t>Abruptio placenta.</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58" name=""/>
        <p:cNvGrpSpPr/>
        <p:nvPr/>
      </p:nvGrpSpPr>
      <p:grpSpPr>
        <a:xfrm>
          <a:off x="0" y="0"/>
          <a:ext cx="0" cy="0"/>
          <a:chOff x="0" y="0"/>
          <a:chExt cx="0" cy="0"/>
        </a:xfrm>
      </p:grpSpPr>
      <p:sp>
        <p:nvSpPr>
          <p:cNvPr id="1048588"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Cont.…..</a:t>
            </a:r>
            <a:endParaRPr b="1" dirty="0" lang="en-US" u="sng">
              <a:latin typeface="Times New Roman" panose="02020603050405020304" pitchFamily="18" charset="0"/>
              <a:cs typeface="Times New Roman" panose="02020603050405020304" pitchFamily="18" charset="0"/>
            </a:endParaRPr>
          </a:p>
        </p:txBody>
      </p:sp>
      <p:sp>
        <p:nvSpPr>
          <p:cNvPr id="1048589" name="Content Placeholder 2"/>
          <p:cNvSpPr>
            <a:spLocks noGrp="1"/>
          </p:cNvSpPr>
          <p:nvPr>
            <p:ph idx="1"/>
          </p:nvPr>
        </p:nvSpPr>
        <p:spPr/>
        <p:txBody>
          <a:bodyPr>
            <a:normAutofit fontScale="92857" lnSpcReduction="10000"/>
          </a:bodyPr>
          <a:p>
            <a:pPr indent="0" marL="0">
              <a:buNone/>
            </a:pPr>
            <a:r>
              <a:rPr dirty="0" lang="en-US" smtClean="0">
                <a:latin typeface="Times New Roman" panose="02020603050405020304" pitchFamily="18" charset="0"/>
                <a:cs typeface="Times New Roman" panose="02020603050405020304" pitchFamily="18" charset="0"/>
              </a:rPr>
              <a:t>12. Diabetes in Pregnancy.</a:t>
            </a:r>
          </a:p>
          <a:p>
            <a:pPr indent="0" marL="0">
              <a:buNone/>
            </a:pPr>
            <a:r>
              <a:rPr dirty="0" lang="en-US" smtClean="0">
                <a:latin typeface="Times New Roman" panose="02020603050405020304" pitchFamily="18" charset="0"/>
                <a:cs typeface="Times New Roman" panose="02020603050405020304" pitchFamily="18" charset="0"/>
              </a:rPr>
              <a:t>13. Cardiac Disease  in Pregnancy.</a:t>
            </a:r>
          </a:p>
          <a:p>
            <a:pPr indent="0" marL="0">
              <a:buNone/>
            </a:pPr>
            <a:r>
              <a:rPr dirty="0" lang="en-US" smtClean="0">
                <a:latin typeface="Times New Roman" panose="02020603050405020304" pitchFamily="18" charset="0"/>
                <a:cs typeface="Times New Roman" panose="02020603050405020304" pitchFamily="18" charset="0"/>
              </a:rPr>
              <a:t>14. Pyelonephritis in pregnancy.</a:t>
            </a:r>
          </a:p>
          <a:p>
            <a:pPr indent="0" marL="0">
              <a:buNone/>
            </a:pPr>
            <a:r>
              <a:rPr dirty="0" lang="en-US" smtClean="0">
                <a:latin typeface="Times New Roman" panose="02020603050405020304" pitchFamily="18" charset="0"/>
                <a:cs typeface="Times New Roman" panose="02020603050405020304" pitchFamily="18" charset="0"/>
              </a:rPr>
              <a:t>15. Malaria in Pregnancy .</a:t>
            </a:r>
          </a:p>
          <a:p>
            <a:pPr indent="0" marL="0">
              <a:buNone/>
            </a:pPr>
            <a:r>
              <a:rPr dirty="0" lang="en-US" smtClean="0">
                <a:latin typeface="Times New Roman" panose="02020603050405020304" pitchFamily="18" charset="0"/>
                <a:cs typeface="Times New Roman" panose="02020603050405020304" pitchFamily="18" charset="0"/>
              </a:rPr>
              <a:t>16. Tuberculosis in pregnancies.</a:t>
            </a:r>
          </a:p>
          <a:p>
            <a:pPr indent="0" marL="0">
              <a:buNone/>
            </a:pPr>
            <a:r>
              <a:rPr dirty="0" lang="en-US" smtClean="0">
                <a:latin typeface="Times New Roman" panose="02020603050405020304" pitchFamily="18" charset="0"/>
                <a:cs typeface="Times New Roman" panose="02020603050405020304" pitchFamily="18" charset="0"/>
              </a:rPr>
              <a:t>17. Intra uterine foetal davit(IVFD).</a:t>
            </a:r>
          </a:p>
          <a:p>
            <a:pPr indent="0" marL="0">
              <a:buNone/>
            </a:pPr>
            <a:r>
              <a:rPr dirty="0" lang="en-US" smtClean="0">
                <a:latin typeface="Times New Roman" panose="02020603050405020304" pitchFamily="18" charset="0"/>
                <a:cs typeface="Times New Roman" panose="02020603050405020304" pitchFamily="18" charset="0"/>
              </a:rPr>
              <a:t>18. Intra uterine growth restriction.</a:t>
            </a:r>
          </a:p>
          <a:p>
            <a:pPr indent="0" marL="0">
              <a:buNone/>
            </a:pPr>
            <a:r>
              <a:rPr dirty="0" lang="en-US" smtClean="0">
                <a:latin typeface="Times New Roman" panose="02020603050405020304" pitchFamily="18" charset="0"/>
                <a:cs typeface="Times New Roman" panose="02020603050405020304" pitchFamily="18" charset="0"/>
              </a:rPr>
              <a:t>19. Rhesus and ABO incompatibility.</a:t>
            </a:r>
          </a:p>
          <a:p>
            <a:pPr indent="0" marL="0">
              <a:buNone/>
            </a:pPr>
            <a:r>
              <a:rPr dirty="0" lang="en-US" smtClean="0">
                <a:latin typeface="Times New Roman" panose="02020603050405020304" pitchFamily="18" charset="0"/>
                <a:cs typeface="Times New Roman" panose="02020603050405020304" pitchFamily="18" charset="0"/>
              </a:rPr>
              <a:t>20. Multi nutrition  in pregnancy.</a:t>
            </a:r>
          </a:p>
          <a:p>
            <a:pPr indent="0" marL="0">
              <a:buNone/>
            </a:pPr>
            <a:endParaRPr dirty="0" lang="en-US"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76" name=""/>
        <p:cNvGrpSpPr/>
        <p:nvPr/>
      </p:nvGrpSpPr>
      <p:grpSpPr>
        <a:xfrm>
          <a:off x="0" y="0"/>
          <a:ext cx="0" cy="0"/>
          <a:chOff x="0" y="0"/>
          <a:chExt cx="0" cy="0"/>
        </a:xfrm>
      </p:grpSpPr>
      <p:sp>
        <p:nvSpPr>
          <p:cNvPr id="1048624"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Placenta </a:t>
            </a:r>
            <a:r>
              <a:rPr b="1" dirty="0" lang="en-US" err="1" u="sng" smtClean="0">
                <a:latin typeface="Times New Roman" panose="02020603050405020304" pitchFamily="18" charset="0"/>
                <a:cs typeface="Times New Roman" panose="02020603050405020304" pitchFamily="18" charset="0"/>
              </a:rPr>
              <a:t>praevia</a:t>
            </a:r>
            <a:r>
              <a:rPr b="1" dirty="0" lang="en-US" u="sng" smtClean="0">
                <a:latin typeface="Times New Roman" panose="02020603050405020304" pitchFamily="18" charset="0"/>
                <a:cs typeface="Times New Roman" panose="02020603050405020304" pitchFamily="18" charset="0"/>
              </a:rPr>
              <a:t>.</a:t>
            </a:r>
            <a:br>
              <a:rPr b="1" dirty="0" lang="en-US" u="sng" smtClean="0">
                <a:latin typeface="Times New Roman" panose="02020603050405020304" pitchFamily="18" charset="0"/>
                <a:cs typeface="Times New Roman" panose="02020603050405020304" pitchFamily="18" charset="0"/>
              </a:rPr>
            </a:br>
            <a:endParaRPr b="1" dirty="0" lang="en-US" u="sng">
              <a:latin typeface="Times New Roman" panose="02020603050405020304" pitchFamily="18" charset="0"/>
              <a:cs typeface="Times New Roman" panose="02020603050405020304" pitchFamily="18" charset="0"/>
            </a:endParaRPr>
          </a:p>
        </p:txBody>
      </p:sp>
      <p:sp>
        <p:nvSpPr>
          <p:cNvPr id="1048625"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This is bleeding from a partially  separated  placenta which  is wholly  or part or partially situated in the lower uterine segments.</a:t>
            </a:r>
          </a:p>
          <a:p>
            <a:r>
              <a:rPr dirty="0" lang="en-US" smtClean="0">
                <a:latin typeface="Times New Roman" panose="02020603050405020304" pitchFamily="18" charset="0"/>
                <a:cs typeface="Times New Roman" panose="02020603050405020304" pitchFamily="18" charset="0"/>
              </a:rPr>
              <a:t>It may be covering either part  or the  entire   internal OS.</a:t>
            </a:r>
          </a:p>
          <a:p>
            <a:r>
              <a:rPr dirty="0" lang="en-US" smtClean="0">
                <a:latin typeface="Times New Roman" panose="02020603050405020304" pitchFamily="18" charset="0"/>
                <a:cs typeface="Times New Roman" panose="02020603050405020304" pitchFamily="18" charset="0"/>
              </a:rPr>
              <a:t>Its more common  in women  aged  35 years  and above.</a:t>
            </a:r>
          </a:p>
          <a:p>
            <a:r>
              <a:rPr dirty="0" lang="en-US" smtClean="0">
                <a:latin typeface="Times New Roman" panose="02020603050405020304" pitchFamily="18" charset="0"/>
                <a:cs typeface="Times New Roman" panose="02020603050405020304" pitchFamily="18" charset="0"/>
              </a:rPr>
              <a:t>And also common with  increasing parity.</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77" name=""/>
        <p:cNvGrpSpPr/>
        <p:nvPr/>
      </p:nvGrpSpPr>
      <p:grpSpPr>
        <a:xfrm>
          <a:off x="0" y="0"/>
          <a:ext cx="0" cy="0"/>
          <a:chOff x="0" y="0"/>
          <a:chExt cx="0" cy="0"/>
        </a:xfrm>
      </p:grpSpPr>
      <p:sp>
        <p:nvSpPr>
          <p:cNvPr id="1048626"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Signs and symptoms  of placenta </a:t>
            </a:r>
            <a:r>
              <a:rPr b="1" dirty="0" lang="en-US" err="1" u="sng" smtClean="0">
                <a:latin typeface="Times New Roman" panose="02020603050405020304" pitchFamily="18" charset="0"/>
                <a:cs typeface="Times New Roman" panose="02020603050405020304" pitchFamily="18" charset="0"/>
              </a:rPr>
              <a:t>praevia</a:t>
            </a:r>
            <a:r>
              <a:rPr b="1" dirty="0" lang="en-US" u="sng" smtClean="0">
                <a:latin typeface="Times New Roman" panose="02020603050405020304" pitchFamily="18" charset="0"/>
                <a:cs typeface="Times New Roman" panose="02020603050405020304" pitchFamily="18" charset="0"/>
              </a:rPr>
              <a:t>.</a:t>
            </a:r>
            <a:endParaRPr b="1" dirty="0" lang="en-US" u="sng">
              <a:latin typeface="Times New Roman" panose="02020603050405020304" pitchFamily="18" charset="0"/>
              <a:cs typeface="Times New Roman" panose="02020603050405020304" pitchFamily="18" charset="0"/>
            </a:endParaRPr>
          </a:p>
        </p:txBody>
      </p:sp>
      <p:sp>
        <p:nvSpPr>
          <p:cNvPr id="1048627"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Painless vaginal bleeding which starts at rest sleeping. It starts usually from the 32</a:t>
            </a:r>
            <a:r>
              <a:rPr baseline="30000" dirty="0" lang="en-US" smtClean="0">
                <a:latin typeface="Times New Roman" panose="02020603050405020304" pitchFamily="18" charset="0"/>
                <a:cs typeface="Times New Roman" panose="02020603050405020304" pitchFamily="18" charset="0"/>
              </a:rPr>
              <a:t>nd</a:t>
            </a:r>
            <a:r>
              <a:rPr dirty="0" lang="en-US" smtClean="0">
                <a:latin typeface="Times New Roman" panose="02020603050405020304" pitchFamily="18" charset="0"/>
                <a:cs typeface="Times New Roman" panose="02020603050405020304" pitchFamily="18" charset="0"/>
              </a:rPr>
              <a:t> week of gestation  because of Braxton  hicks contractions .</a:t>
            </a:r>
          </a:p>
          <a:p>
            <a:r>
              <a:rPr dirty="0" lang="en-US" smtClean="0">
                <a:latin typeface="Times New Roman" panose="02020603050405020304" pitchFamily="18" charset="0"/>
                <a:cs typeface="Times New Roman" panose="02020603050405020304" pitchFamily="18" charset="0"/>
              </a:rPr>
              <a:t>Malpresentation  and unstable lie .</a:t>
            </a:r>
          </a:p>
          <a:p>
            <a:r>
              <a:rPr dirty="0" lang="en-US" smtClean="0">
                <a:latin typeface="Times New Roman" panose="02020603050405020304" pitchFamily="18" charset="0"/>
                <a:cs typeface="Times New Roman" panose="02020603050405020304" pitchFamily="18" charset="0"/>
              </a:rPr>
              <a:t>If bleeding is high blood pressure is low.</a:t>
            </a:r>
          </a:p>
          <a:p>
            <a:r>
              <a:rPr dirty="0" lang="en-US" smtClean="0">
                <a:latin typeface="Times New Roman" panose="02020603050405020304" pitchFamily="18" charset="0"/>
                <a:cs typeface="Times New Roman" panose="02020603050405020304" pitchFamily="18" charset="0"/>
              </a:rPr>
              <a:t>Pulses is high.</a:t>
            </a:r>
          </a:p>
          <a:p>
            <a:r>
              <a:rPr dirty="0" lang="en-US" smtClean="0">
                <a:latin typeface="Times New Roman" panose="02020603050405020304" pitchFamily="18" charset="0"/>
                <a:cs typeface="Times New Roman" panose="02020603050405020304" pitchFamily="18" charset="0"/>
              </a:rPr>
              <a:t>Shock corresponding with the amount of bleeding.</a:t>
            </a:r>
          </a:p>
          <a:p>
            <a:endParaRPr dirty="0" lang="en-US" smtClean="0">
              <a:latin typeface="Times New Roman" panose="02020603050405020304" pitchFamily="18" charset="0"/>
              <a:cs typeface="Times New Roman" panose="02020603050405020304" pitchFamily="18" charset="0"/>
            </a:endParaRP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78" name=""/>
        <p:cNvGrpSpPr/>
        <p:nvPr/>
      </p:nvGrpSpPr>
      <p:grpSpPr>
        <a:xfrm>
          <a:off x="0" y="0"/>
          <a:ext cx="0" cy="0"/>
          <a:chOff x="0" y="0"/>
          <a:chExt cx="0" cy="0"/>
        </a:xfrm>
      </p:grpSpPr>
      <p:sp>
        <p:nvSpPr>
          <p:cNvPr id="1048628"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Management  of placenta  </a:t>
            </a:r>
            <a:r>
              <a:rPr b="1" dirty="0" lang="en-US" err="1" u="sng" smtClean="0">
                <a:latin typeface="Times New Roman" panose="02020603050405020304" pitchFamily="18" charset="0"/>
                <a:cs typeface="Times New Roman" panose="02020603050405020304" pitchFamily="18" charset="0"/>
              </a:rPr>
              <a:t>praevia</a:t>
            </a:r>
            <a:r>
              <a:rPr b="1" dirty="0" lang="en-US" u="sng" smtClean="0">
                <a:latin typeface="Times New Roman" panose="02020603050405020304" pitchFamily="18" charset="0"/>
                <a:cs typeface="Times New Roman" panose="02020603050405020304" pitchFamily="18" charset="0"/>
              </a:rPr>
              <a:t>.</a:t>
            </a:r>
            <a:endParaRPr b="1" dirty="0" lang="en-US" u="sng">
              <a:latin typeface="Times New Roman" panose="02020603050405020304" pitchFamily="18" charset="0"/>
              <a:cs typeface="Times New Roman" panose="02020603050405020304" pitchFamily="18" charset="0"/>
            </a:endParaRPr>
          </a:p>
        </p:txBody>
      </p:sp>
      <p:sp>
        <p:nvSpPr>
          <p:cNvPr id="1048629"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In dispensary and health center refer all women with vaginal bleeding  to the hospital.</a:t>
            </a:r>
          </a:p>
          <a:p>
            <a:r>
              <a:rPr dirty="0" lang="en-US" smtClean="0">
                <a:latin typeface="Times New Roman" panose="02020603050405020304" pitchFamily="18" charset="0"/>
                <a:cs typeface="Times New Roman" panose="02020603050405020304" pitchFamily="18" charset="0"/>
              </a:rPr>
              <a:t>Fix  line and start intravenous  fluids  of N/L alternate with dxt.</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79" name=""/>
        <p:cNvGrpSpPr/>
        <p:nvPr/>
      </p:nvGrpSpPr>
      <p:grpSpPr>
        <a:xfrm>
          <a:off x="0" y="0"/>
          <a:ext cx="0" cy="0"/>
          <a:chOff x="0" y="0"/>
          <a:chExt cx="0" cy="0"/>
        </a:xfrm>
      </p:grpSpPr>
      <p:sp>
        <p:nvSpPr>
          <p:cNvPr id="1048630"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Management in hospital </a:t>
            </a:r>
            <a:endParaRPr b="1" dirty="0" lang="en-US" u="sng">
              <a:latin typeface="Times New Roman" panose="02020603050405020304" pitchFamily="18" charset="0"/>
              <a:cs typeface="Times New Roman" panose="02020603050405020304" pitchFamily="18" charset="0"/>
            </a:endParaRPr>
          </a:p>
        </p:txBody>
      </p:sp>
      <p:sp>
        <p:nvSpPr>
          <p:cNvPr id="1048631" name="Content Placeholder 2"/>
          <p:cNvSpPr>
            <a:spLocks noGrp="1"/>
          </p:cNvSpPr>
          <p:nvPr>
            <p:ph idx="1"/>
          </p:nvPr>
        </p:nvSpPr>
        <p:spPr/>
        <p:txBody>
          <a:bodyPr>
            <a:noAutofit/>
          </a:bodyPr>
          <a:p>
            <a:r>
              <a:rPr dirty="0" sz="2400" lang="en-US" smtClean="0">
                <a:latin typeface="Times New Roman" panose="02020603050405020304" pitchFamily="18" charset="0"/>
                <a:cs typeface="Times New Roman" panose="02020603050405020304" pitchFamily="18" charset="0"/>
              </a:rPr>
              <a:t>In the  hospital management   of the mother  will depend  on the amount of blood loss, the condition of the mother and foetus, the  location of  the placenta and gestation  period.</a:t>
            </a:r>
          </a:p>
          <a:p>
            <a:r>
              <a:rPr dirty="0" sz="2400" lang="en-US" smtClean="0">
                <a:latin typeface="Times New Roman" panose="02020603050405020304" pitchFamily="18" charset="0"/>
                <a:cs typeface="Times New Roman" panose="02020603050405020304" pitchFamily="18" charset="0"/>
              </a:rPr>
              <a:t>Admit the patient for complete  bed rest to .</a:t>
            </a:r>
          </a:p>
          <a:p>
            <a:r>
              <a:rPr dirty="0" sz="2400" lang="en-US" smtClean="0">
                <a:latin typeface="Times New Roman" panose="02020603050405020304" pitchFamily="18" charset="0"/>
                <a:cs typeface="Times New Roman" panose="02020603050405020304" pitchFamily="18" charset="0"/>
              </a:rPr>
              <a:t>If there is  slight vaginal bleeding  conservative Rx is start if the pregnancy  has not reached 38 weeks  of gestation.</a:t>
            </a:r>
          </a:p>
          <a:p>
            <a:r>
              <a:rPr dirty="0" sz="2400" lang="en-US" smtClean="0">
                <a:latin typeface="Times New Roman" panose="02020603050405020304" pitchFamily="18" charset="0"/>
                <a:cs typeface="Times New Roman" panose="02020603050405020304" pitchFamily="18" charset="0"/>
              </a:rPr>
              <a:t>Take blood for haemoglobin level grouping and cross  matching.</a:t>
            </a:r>
          </a:p>
          <a:p>
            <a:r>
              <a:rPr dirty="0" sz="2400" lang="en-US" smtClean="0">
                <a:latin typeface="Times New Roman" panose="02020603050405020304" pitchFamily="18" charset="0"/>
                <a:cs typeface="Times New Roman" panose="02020603050405020304" pitchFamily="18" charset="0"/>
              </a:rPr>
              <a:t>Mother is put on a mild sedative to ally anxiety  like phenobarbitone 30mg.</a:t>
            </a:r>
          </a:p>
          <a:p>
            <a:r>
              <a:rPr dirty="0" sz="2400" lang="en-US" smtClean="0">
                <a:latin typeface="Times New Roman" panose="02020603050405020304" pitchFamily="18" charset="0"/>
                <a:cs typeface="Times New Roman" panose="02020603050405020304" pitchFamily="18" charset="0"/>
              </a:rPr>
              <a:t>Ensure no abdominal palpation is done as it may trigger severe bleeding.</a:t>
            </a:r>
          </a:p>
          <a:p>
            <a:r>
              <a:rPr dirty="0" sz="2400" lang="en-US" smtClean="0">
                <a:latin typeface="Times New Roman" panose="02020603050405020304" pitchFamily="18" charset="0"/>
                <a:cs typeface="Times New Roman" panose="02020603050405020304" pitchFamily="18" charset="0"/>
              </a:rPr>
              <a:t>Make sure all pads are saved to access  bleedings.</a:t>
            </a:r>
          </a:p>
          <a:p>
            <a:r>
              <a:rPr dirty="0" sz="2400" lang="en-US" smtClean="0">
                <a:latin typeface="Times New Roman" panose="02020603050405020304" pitchFamily="18" charset="0"/>
                <a:cs typeface="Times New Roman" panose="02020603050405020304" pitchFamily="18" charset="0"/>
              </a:rPr>
              <a:t>Give a high protein  diet.</a:t>
            </a:r>
          </a:p>
          <a:p>
            <a:r>
              <a:rPr dirty="0" sz="2400" lang="en-US" smtClean="0">
                <a:latin typeface="Times New Roman" panose="02020603050405020304" pitchFamily="18" charset="0"/>
                <a:cs typeface="Times New Roman" panose="02020603050405020304" pitchFamily="18" charset="0"/>
              </a:rPr>
              <a:t>Two observation of vital  signs .</a:t>
            </a:r>
          </a:p>
          <a:p>
            <a:r>
              <a:rPr dirty="0" sz="2400" lang="en-US" smtClean="0">
                <a:latin typeface="Times New Roman" panose="02020603050405020304" pitchFamily="18" charset="0"/>
                <a:cs typeface="Times New Roman" panose="02020603050405020304" pitchFamily="18" charset="0"/>
              </a:rPr>
              <a:t>On 3</a:t>
            </a:r>
            <a:r>
              <a:rPr baseline="30000" dirty="0" sz="2400" lang="en-US" smtClean="0">
                <a:latin typeface="Times New Roman" panose="02020603050405020304" pitchFamily="18" charset="0"/>
                <a:cs typeface="Times New Roman" panose="02020603050405020304" pitchFamily="18" charset="0"/>
              </a:rPr>
              <a:t>rd</a:t>
            </a:r>
            <a:r>
              <a:rPr dirty="0" sz="2400" lang="en-US" smtClean="0">
                <a:latin typeface="Times New Roman" panose="02020603050405020304" pitchFamily="18" charset="0"/>
                <a:cs typeface="Times New Roman" panose="02020603050405020304" pitchFamily="18" charset="0"/>
              </a:rPr>
              <a:t>  day  speculum examinations  is done  to exclude incidental  haemorrhage.</a:t>
            </a:r>
          </a:p>
          <a:p>
            <a:endParaRPr dirty="0" sz="2400" lang="en-US" smtClean="0">
              <a:latin typeface="Times New Roman" panose="02020603050405020304" pitchFamily="18" charset="0"/>
              <a:cs typeface="Times New Roman" panose="02020603050405020304" pitchFamily="18" charset="0"/>
            </a:endParaRPr>
          </a:p>
          <a:p>
            <a:endParaRPr dirty="0" sz="240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80" name=""/>
        <p:cNvGrpSpPr/>
        <p:nvPr/>
      </p:nvGrpSpPr>
      <p:grpSpPr>
        <a:xfrm>
          <a:off x="0" y="0"/>
          <a:ext cx="0" cy="0"/>
          <a:chOff x="0" y="0"/>
          <a:chExt cx="0" cy="0"/>
        </a:xfrm>
      </p:grpSpPr>
      <p:sp>
        <p:nvSpPr>
          <p:cNvPr id="1048632" name="Title 1"/>
          <p:cNvSpPr>
            <a:spLocks noGrp="1"/>
          </p:cNvSpPr>
          <p:nvPr>
            <p:ph type="title"/>
          </p:nvPr>
        </p:nvSpPr>
        <p:spPr/>
        <p:txBody>
          <a:bodyPr/>
          <a:p>
            <a:endParaRPr lang="en-US"/>
          </a:p>
        </p:txBody>
      </p:sp>
      <p:sp>
        <p:nvSpPr>
          <p:cNvPr id="1048633" name="Content Placeholder 2"/>
          <p:cNvSpPr>
            <a:spLocks noGrp="1"/>
          </p:cNvSpPr>
          <p:nvPr>
            <p:ph idx="1"/>
          </p:nvPr>
        </p:nvSpPr>
        <p:spPr>
          <a:xfrm>
            <a:off x="838200" y="1825624"/>
            <a:ext cx="10515600" cy="4905375"/>
          </a:xfrm>
        </p:spPr>
        <p:txBody>
          <a:bodyPr>
            <a:normAutofit fontScale="89286" lnSpcReduction="10000"/>
          </a:bodyPr>
          <a:p>
            <a:r>
              <a:rPr dirty="0" lang="en-US" smtClean="0">
                <a:latin typeface="Times New Roman" panose="02020603050405020304" pitchFamily="18" charset="0"/>
                <a:cs typeface="Times New Roman" panose="02020603050405020304" pitchFamily="18" charset="0"/>
              </a:rPr>
              <a:t>At 36 weeks  scanning is done  to </a:t>
            </a:r>
            <a:r>
              <a:rPr dirty="0" lang="en-US" err="1" smtClean="0">
                <a:latin typeface="Times New Roman" panose="02020603050405020304" pitchFamily="18" charset="0"/>
                <a:cs typeface="Times New Roman" panose="02020603050405020304" pitchFamily="18" charset="0"/>
              </a:rPr>
              <a:t>assers</a:t>
            </a:r>
            <a:r>
              <a:rPr dirty="0" lang="en-US" smtClean="0">
                <a:latin typeface="Times New Roman" panose="02020603050405020304" pitchFamily="18" charset="0"/>
                <a:cs typeface="Times New Roman" panose="02020603050405020304" pitchFamily="18" charset="0"/>
              </a:rPr>
              <a:t>  progress and confirm  Dx.</a:t>
            </a:r>
          </a:p>
          <a:p>
            <a:r>
              <a:rPr dirty="0" lang="en-US" smtClean="0">
                <a:latin typeface="Times New Roman" panose="02020603050405020304" pitchFamily="18" charset="0"/>
                <a:cs typeface="Times New Roman" panose="02020603050405020304" pitchFamily="18" charset="0"/>
              </a:rPr>
              <a:t>Inform the mother  that she will be required  to remain  in hospital  until  37 week  when  examination under anesthesia (EVA)   will be done in theater  ready for caesarian  section in case of severe bleedings.</a:t>
            </a:r>
          </a:p>
          <a:p>
            <a:r>
              <a:rPr dirty="0" lang="en-US" smtClean="0">
                <a:latin typeface="Times New Roman" panose="02020603050405020304" pitchFamily="18" charset="0"/>
                <a:cs typeface="Times New Roman" panose="02020603050405020304" pitchFamily="18" charset="0"/>
              </a:rPr>
              <a:t>If placenta paraevia is anterior  the membrane  raptured and spontaneous delivery awaited .</a:t>
            </a:r>
            <a:r>
              <a:rPr dirty="0" lang="en-US">
                <a:latin typeface="Times New Roman" panose="02020603050405020304" pitchFamily="18" charset="0"/>
                <a:cs typeface="Times New Roman" panose="02020603050405020304" pitchFamily="18" charset="0"/>
              </a:rPr>
              <a:t> </a:t>
            </a:r>
            <a:r>
              <a:rPr dirty="0" lang="en-US" smtClean="0">
                <a:latin typeface="Times New Roman" panose="02020603050405020304" pitchFamily="18" charset="0"/>
                <a:cs typeface="Times New Roman" panose="02020603050405020304" pitchFamily="18" charset="0"/>
              </a:rPr>
              <a:t>Labour  is induced with oxytocin.</a:t>
            </a:r>
          </a:p>
          <a:p>
            <a:r>
              <a:rPr dirty="0" lang="en-US">
                <a:latin typeface="Times New Roman" panose="02020603050405020304" pitchFamily="18" charset="0"/>
                <a:cs typeface="Times New Roman" panose="02020603050405020304" pitchFamily="18" charset="0"/>
              </a:rPr>
              <a:t> </a:t>
            </a:r>
            <a:r>
              <a:rPr dirty="0" lang="en-US" smtClean="0">
                <a:latin typeface="Times New Roman" panose="02020603050405020304" pitchFamily="18" charset="0"/>
                <a:cs typeface="Times New Roman" panose="02020603050405020304" pitchFamily="18" charset="0"/>
              </a:rPr>
              <a:t>if placenta Previa  type II with placenta posteriorly situated and in type III and IV caesarian section  in performed .</a:t>
            </a:r>
          </a:p>
          <a:p>
            <a:r>
              <a:rPr dirty="0" lang="en-US" smtClean="0">
                <a:latin typeface="Times New Roman" panose="02020603050405020304" pitchFamily="18" charset="0"/>
                <a:cs typeface="Times New Roman" panose="02020603050405020304" pitchFamily="18" charset="0"/>
              </a:rPr>
              <a:t>In case  of moderate  to severe   vaginal  bleedings   you  should  set up I.V  infusion  and prepare  for immediate  </a:t>
            </a:r>
            <a:r>
              <a:rPr dirty="0" lang="en-US" err="1" smtClean="0">
                <a:latin typeface="Times New Roman" panose="02020603050405020304" pitchFamily="18" charset="0"/>
                <a:cs typeface="Times New Roman" panose="02020603050405020304" pitchFamily="18" charset="0"/>
              </a:rPr>
              <a:t>Cls</a:t>
            </a:r>
            <a:r>
              <a:rPr dirty="0" lang="en-US" smtClean="0">
                <a:latin typeface="Times New Roman" panose="02020603050405020304" pitchFamily="18" charset="0"/>
                <a:cs typeface="Times New Roman" panose="02020603050405020304" pitchFamily="18" charset="0"/>
              </a:rPr>
              <a:t> .</a:t>
            </a:r>
          </a:p>
          <a:p>
            <a:r>
              <a:rPr dirty="0" lang="en-US" smtClean="0">
                <a:latin typeface="Times New Roman" panose="02020603050405020304" pitchFamily="18" charset="0"/>
                <a:cs typeface="Times New Roman" panose="02020603050405020304" pitchFamily="18" charset="0"/>
              </a:rPr>
              <a:t>Blood for HB </a:t>
            </a:r>
            <a:r>
              <a:rPr dirty="0" lang="en-US" err="1" smtClean="0">
                <a:latin typeface="Times New Roman" panose="02020603050405020304" pitchFamily="18" charset="0"/>
                <a:cs typeface="Times New Roman" panose="02020603050405020304" pitchFamily="18" charset="0"/>
              </a:rPr>
              <a:t>Gxm</a:t>
            </a:r>
            <a:r>
              <a:rPr dirty="0" lang="en-US" smtClean="0">
                <a:latin typeface="Times New Roman" panose="02020603050405020304" pitchFamily="18" charset="0"/>
                <a:cs typeface="Times New Roman" panose="02020603050405020304" pitchFamily="18" charset="0"/>
              </a:rPr>
              <a:t>  should be taken  and physical and psychological preparation  is done.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81" name=""/>
        <p:cNvGrpSpPr/>
        <p:nvPr/>
      </p:nvGrpSpPr>
      <p:grpSpPr>
        <a:xfrm>
          <a:off x="0" y="0"/>
          <a:ext cx="0" cy="0"/>
          <a:chOff x="0" y="0"/>
          <a:chExt cx="0" cy="0"/>
        </a:xfrm>
      </p:grpSpPr>
      <p:sp>
        <p:nvSpPr>
          <p:cNvPr id="1048634"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Complication </a:t>
            </a:r>
            <a:endParaRPr b="1" dirty="0" lang="en-US" u="sng">
              <a:latin typeface="Times New Roman" panose="02020603050405020304" pitchFamily="18" charset="0"/>
              <a:cs typeface="Times New Roman" panose="02020603050405020304" pitchFamily="18" charset="0"/>
            </a:endParaRPr>
          </a:p>
        </p:txBody>
      </p:sp>
      <p:sp>
        <p:nvSpPr>
          <p:cNvPr id="1048635"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PPH </a:t>
            </a:r>
          </a:p>
          <a:p>
            <a:r>
              <a:rPr dirty="0" lang="en-US" smtClean="0">
                <a:latin typeface="Times New Roman" panose="02020603050405020304" pitchFamily="18" charset="0"/>
                <a:cs typeface="Times New Roman" panose="02020603050405020304" pitchFamily="18" charset="0"/>
              </a:rPr>
              <a:t>Foetal hypoxia.</a:t>
            </a:r>
          </a:p>
          <a:p>
            <a:r>
              <a:rPr dirty="0" lang="en-US" smtClean="0">
                <a:latin typeface="Times New Roman" panose="02020603050405020304" pitchFamily="18" charset="0"/>
                <a:cs typeface="Times New Roman" panose="02020603050405020304" pitchFamily="18" charset="0"/>
              </a:rPr>
              <a:t>Puerperal  sepsis.</a:t>
            </a:r>
          </a:p>
          <a:p>
            <a:r>
              <a:rPr dirty="0" lang="en-US" smtClean="0">
                <a:latin typeface="Times New Roman" panose="02020603050405020304" pitchFamily="18" charset="0"/>
                <a:cs typeface="Times New Roman" panose="02020603050405020304" pitchFamily="18" charset="0"/>
              </a:rPr>
              <a:t>Anaemia .</a:t>
            </a:r>
          </a:p>
          <a:p>
            <a:r>
              <a:rPr dirty="0" lang="en-US" smtClean="0">
                <a:latin typeface="Times New Roman" panose="02020603050405020304" pitchFamily="18" charset="0"/>
                <a:cs typeface="Times New Roman" panose="02020603050405020304" pitchFamily="18" charset="0"/>
              </a:rPr>
              <a:t>Maternal and foetal death.</a:t>
            </a:r>
          </a:p>
          <a:p>
            <a:endParaRPr dirty="0" lang="en-US" smtClean="0">
              <a:latin typeface="Times New Roman" panose="02020603050405020304" pitchFamily="18" charset="0"/>
              <a:cs typeface="Times New Roman" panose="02020603050405020304" pitchFamily="18" charset="0"/>
            </a:endParaRP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82" name=""/>
        <p:cNvGrpSpPr/>
        <p:nvPr/>
      </p:nvGrpSpPr>
      <p:grpSpPr>
        <a:xfrm>
          <a:off x="0" y="0"/>
          <a:ext cx="0" cy="0"/>
          <a:chOff x="0" y="0"/>
          <a:chExt cx="0" cy="0"/>
        </a:xfrm>
      </p:grpSpPr>
      <p:sp>
        <p:nvSpPr>
          <p:cNvPr id="1048636" name="Title 1"/>
          <p:cNvSpPr>
            <a:spLocks noGrp="1"/>
          </p:cNvSpPr>
          <p:nvPr>
            <p:ph type="title"/>
          </p:nvPr>
        </p:nvSpPr>
        <p:spPr/>
        <p:txBody>
          <a:bodyPr>
            <a:normAutofit fontScale="90000"/>
          </a:bodyPr>
          <a:p>
            <a:r>
              <a:rPr b="1" dirty="0" lang="en-US" err="1" u="sng" smtClean="0">
                <a:latin typeface="Times New Roman" panose="02020603050405020304" pitchFamily="18" charset="0"/>
                <a:cs typeface="Times New Roman" panose="02020603050405020304" pitchFamily="18" charset="0"/>
              </a:rPr>
              <a:t>Abryptio</a:t>
            </a:r>
            <a:r>
              <a:rPr b="1" dirty="0" lang="en-US" u="sng" smtClean="0">
                <a:latin typeface="Times New Roman" panose="02020603050405020304" pitchFamily="18" charset="0"/>
                <a:cs typeface="Times New Roman" panose="02020603050405020304" pitchFamily="18" charset="0"/>
              </a:rPr>
              <a:t> placenta (accidental haemorrhage).</a:t>
            </a:r>
            <a:br>
              <a:rPr b="1" dirty="0" lang="en-US" u="sng" smtClean="0">
                <a:latin typeface="Times New Roman" panose="02020603050405020304" pitchFamily="18" charset="0"/>
                <a:cs typeface="Times New Roman" panose="02020603050405020304" pitchFamily="18" charset="0"/>
              </a:rPr>
            </a:br>
            <a:endParaRPr b="1" dirty="0" lang="en-US" u="sng">
              <a:latin typeface="Times New Roman" panose="02020603050405020304" pitchFamily="18" charset="0"/>
              <a:cs typeface="Times New Roman" panose="02020603050405020304" pitchFamily="18" charset="0"/>
            </a:endParaRPr>
          </a:p>
        </p:txBody>
      </p:sp>
      <p:sp>
        <p:nvSpPr>
          <p:cNvPr id="1048637"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This is bleeding from premature separation of a normally situated placenta occurring after the 28</a:t>
            </a:r>
            <a:r>
              <a:rPr baseline="30000" dirty="0" lang="en-US" smtClean="0">
                <a:latin typeface="Times New Roman" panose="02020603050405020304" pitchFamily="18" charset="0"/>
                <a:cs typeface="Times New Roman" panose="02020603050405020304" pitchFamily="18" charset="0"/>
              </a:rPr>
              <a:t>th</a:t>
            </a:r>
            <a:r>
              <a:rPr dirty="0" lang="en-US" smtClean="0">
                <a:latin typeface="Times New Roman" panose="02020603050405020304" pitchFamily="18" charset="0"/>
                <a:cs typeface="Times New Roman" panose="02020603050405020304" pitchFamily="18" charset="0"/>
              </a:rPr>
              <a:t> week of gestation.</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83" name=""/>
        <p:cNvGrpSpPr/>
        <p:nvPr/>
      </p:nvGrpSpPr>
      <p:grpSpPr>
        <a:xfrm>
          <a:off x="0" y="0"/>
          <a:ext cx="0" cy="0"/>
          <a:chOff x="0" y="0"/>
          <a:chExt cx="0" cy="0"/>
        </a:xfrm>
      </p:grpSpPr>
      <p:sp>
        <p:nvSpPr>
          <p:cNvPr id="1048638"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Causes </a:t>
            </a:r>
            <a:endParaRPr b="1" dirty="0" lang="en-US" u="sng">
              <a:latin typeface="Times New Roman" panose="02020603050405020304" pitchFamily="18" charset="0"/>
              <a:cs typeface="Times New Roman" panose="02020603050405020304" pitchFamily="18" charset="0"/>
            </a:endParaRPr>
          </a:p>
        </p:txBody>
      </p:sp>
      <p:sp>
        <p:nvSpPr>
          <p:cNvPr id="1048639" name="Content Placeholder 2"/>
          <p:cNvSpPr>
            <a:spLocks noGrp="1"/>
          </p:cNvSpPr>
          <p:nvPr>
            <p:ph idx="1"/>
          </p:nvPr>
        </p:nvSpPr>
        <p:spPr/>
        <p:txBody>
          <a:bodyPr/>
          <a:p>
            <a:pPr indent="-571500" marL="571500">
              <a:buFont typeface="+mj-lt"/>
              <a:buAutoNum type="romanLcPeriod"/>
            </a:pPr>
            <a:r>
              <a:rPr dirty="0" lang="en-US" smtClean="0">
                <a:latin typeface="Times New Roman" panose="02020603050405020304" pitchFamily="18" charset="0"/>
                <a:cs typeface="Times New Roman" panose="02020603050405020304" pitchFamily="18" charset="0"/>
              </a:rPr>
              <a:t>Hypertensive  conditions and pre eclampsia..</a:t>
            </a:r>
          </a:p>
          <a:p>
            <a:pPr indent="-571500" marL="571500">
              <a:buFont typeface="+mj-lt"/>
              <a:buAutoNum type="romanLcPeriod"/>
            </a:pPr>
            <a:r>
              <a:rPr dirty="0" lang="en-US" smtClean="0">
                <a:latin typeface="Times New Roman" panose="02020603050405020304" pitchFamily="18" charset="0"/>
                <a:cs typeface="Times New Roman" panose="02020603050405020304" pitchFamily="18" charset="0"/>
              </a:rPr>
              <a:t>High parity.</a:t>
            </a:r>
          </a:p>
          <a:p>
            <a:pPr indent="-571500" marL="571500">
              <a:buFont typeface="+mj-lt"/>
              <a:buAutoNum type="romanLcPeriod"/>
            </a:pPr>
            <a:r>
              <a:rPr dirty="0" lang="en-US" smtClean="0">
                <a:latin typeface="Times New Roman" panose="02020603050405020304" pitchFamily="18" charset="0"/>
                <a:cs typeface="Times New Roman" panose="02020603050405020304" pitchFamily="18" charset="0"/>
              </a:rPr>
              <a:t>Trauma.</a:t>
            </a:r>
          </a:p>
          <a:p>
            <a:pPr indent="-571500" marL="571500">
              <a:buFont typeface="+mj-lt"/>
              <a:buAutoNum type="romanLcPeriod"/>
            </a:pPr>
            <a:r>
              <a:rPr dirty="0" lang="en-US" smtClean="0">
                <a:latin typeface="Times New Roman" panose="02020603050405020304" pitchFamily="18" charset="0"/>
                <a:cs typeface="Times New Roman" panose="02020603050405020304" pitchFamily="18" charset="0"/>
              </a:rPr>
              <a:t>Sudden release  of polyhydramnios.</a:t>
            </a:r>
          </a:p>
          <a:p>
            <a:pPr indent="-571500" marL="571500">
              <a:buFont typeface="+mj-lt"/>
              <a:buAutoNum type="romanLcPeriod"/>
            </a:pPr>
            <a:r>
              <a:rPr dirty="0" lang="en-US" smtClean="0">
                <a:latin typeface="Times New Roman" panose="02020603050405020304" pitchFamily="18" charset="0"/>
                <a:cs typeface="Times New Roman" panose="02020603050405020304" pitchFamily="18" charset="0"/>
              </a:rPr>
              <a:t>High fever.</a:t>
            </a:r>
          </a:p>
          <a:p>
            <a:pPr indent="-571500" marL="571500">
              <a:buFont typeface="+mj-lt"/>
              <a:buAutoNum type="romanLcPeriod"/>
            </a:pPr>
            <a:r>
              <a:rPr dirty="0" lang="en-US" smtClean="0">
                <a:latin typeface="Times New Roman" panose="02020603050405020304" pitchFamily="18" charset="0"/>
                <a:cs typeface="Times New Roman" panose="02020603050405020304" pitchFamily="18" charset="0"/>
              </a:rPr>
              <a:t>Traction  of abnormally short umbilical cord during labour.</a:t>
            </a:r>
          </a:p>
          <a:p>
            <a:pPr indent="-571500" marL="571500">
              <a:buFont typeface="+mj-lt"/>
              <a:buAutoNum type="romanLcPeriod"/>
            </a:pPr>
            <a:r>
              <a:rPr dirty="0" lang="en-US" smtClean="0">
                <a:latin typeface="Times New Roman" panose="02020603050405020304" pitchFamily="18" charset="0"/>
                <a:cs typeface="Times New Roman" panose="02020603050405020304" pitchFamily="18" charset="0"/>
              </a:rPr>
              <a:t>External cephalic version.</a:t>
            </a:r>
          </a:p>
          <a:p>
            <a:pPr indent="-571500" marL="571500">
              <a:buFont typeface="+mj-lt"/>
              <a:buAutoNum type="romanLcPeriod"/>
            </a:pPr>
            <a:r>
              <a:rPr dirty="0" lang="en-US" smtClean="0">
                <a:latin typeface="Times New Roman" panose="02020603050405020304" pitchFamily="18" charset="0"/>
                <a:cs typeface="Times New Roman" panose="02020603050405020304" pitchFamily="18" charset="0"/>
              </a:rPr>
              <a:t>Fright  or sudden  shock   e.g. bad news.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84" name=""/>
        <p:cNvGrpSpPr/>
        <p:nvPr/>
      </p:nvGrpSpPr>
      <p:grpSpPr>
        <a:xfrm>
          <a:off x="0" y="0"/>
          <a:ext cx="0" cy="0"/>
          <a:chOff x="0" y="0"/>
          <a:chExt cx="0" cy="0"/>
        </a:xfrm>
      </p:grpSpPr>
      <p:sp>
        <p:nvSpPr>
          <p:cNvPr id="1048640"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Types of </a:t>
            </a:r>
            <a:r>
              <a:rPr b="1" dirty="0" lang="en-US" err="1" u="sng" smtClean="0">
                <a:latin typeface="Times New Roman" panose="02020603050405020304" pitchFamily="18" charset="0"/>
                <a:cs typeface="Times New Roman" panose="02020603050405020304" pitchFamily="18" charset="0"/>
              </a:rPr>
              <a:t>abrupteo</a:t>
            </a:r>
            <a:r>
              <a:rPr b="1" dirty="0" lang="en-US" u="sng" smtClean="0">
                <a:latin typeface="Times New Roman" panose="02020603050405020304" pitchFamily="18" charset="0"/>
                <a:cs typeface="Times New Roman" panose="02020603050405020304" pitchFamily="18" charset="0"/>
              </a:rPr>
              <a:t> placenta</a:t>
            </a:r>
            <a:endParaRPr b="1" dirty="0" lang="en-US" u="sng">
              <a:latin typeface="Times New Roman" panose="02020603050405020304" pitchFamily="18" charset="0"/>
              <a:cs typeface="Times New Roman" panose="02020603050405020304" pitchFamily="18" charset="0"/>
            </a:endParaRPr>
          </a:p>
        </p:txBody>
      </p:sp>
      <p:sp>
        <p:nvSpPr>
          <p:cNvPr id="1048641"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There are 3 clinical presentations.</a:t>
            </a:r>
          </a:p>
          <a:p>
            <a:pPr indent="-514350" marL="514350">
              <a:buAutoNum type="arabicPeriod"/>
            </a:pPr>
            <a:r>
              <a:rPr dirty="0" lang="en-US" smtClean="0">
                <a:latin typeface="Times New Roman" panose="02020603050405020304" pitchFamily="18" charset="0"/>
                <a:cs typeface="Times New Roman" panose="02020603050405020304" pitchFamily="18" charset="0"/>
              </a:rPr>
              <a:t>Mixed or </a:t>
            </a:r>
            <a:r>
              <a:rPr dirty="0" lang="en-US">
                <a:latin typeface="Times New Roman" panose="02020603050405020304" pitchFamily="18" charset="0"/>
                <a:cs typeface="Times New Roman" panose="02020603050405020304" pitchFamily="18" charset="0"/>
              </a:rPr>
              <a:t>c</a:t>
            </a:r>
            <a:r>
              <a:rPr dirty="0" lang="en-US" smtClean="0">
                <a:latin typeface="Times New Roman" panose="02020603050405020304" pitchFamily="18" charset="0"/>
                <a:cs typeface="Times New Roman" panose="02020603050405020304" pitchFamily="18" charset="0"/>
              </a:rPr>
              <a:t>ombined </a:t>
            </a:r>
          </a:p>
          <a:p>
            <a:pPr>
              <a:buFontTx/>
              <a:buChar char="-"/>
            </a:pPr>
            <a:r>
              <a:rPr dirty="0" lang="en-US" smtClean="0">
                <a:latin typeface="Times New Roman" panose="02020603050405020304" pitchFamily="18" charset="0"/>
                <a:cs typeface="Times New Roman" panose="02020603050405020304" pitchFamily="18" charset="0"/>
              </a:rPr>
              <a:t>Where  bleeding is partly revealed  or partly concealed </a:t>
            </a:r>
          </a:p>
          <a:p>
            <a:pPr indent="0" marL="0">
              <a:buNone/>
            </a:pPr>
            <a:r>
              <a:rPr dirty="0" lang="en-US" smtClean="0">
                <a:latin typeface="Times New Roman" panose="02020603050405020304" pitchFamily="18" charset="0"/>
                <a:cs typeface="Times New Roman" panose="02020603050405020304" pitchFamily="18" charset="0"/>
              </a:rPr>
              <a:t>2. concealed.</a:t>
            </a:r>
          </a:p>
          <a:p>
            <a:pPr>
              <a:buFontTx/>
              <a:buChar char="-"/>
            </a:pPr>
            <a:r>
              <a:rPr dirty="0" lang="en-US" smtClean="0">
                <a:latin typeface="Times New Roman" panose="02020603050405020304" pitchFamily="18" charset="0"/>
                <a:cs typeface="Times New Roman" panose="02020603050405020304" pitchFamily="18" charset="0"/>
              </a:rPr>
              <a:t>Where  the blood is trapped between the placenta , membrane and uterine  wall there's  no visible bleeding.</a:t>
            </a:r>
          </a:p>
          <a:p>
            <a:pPr indent="0" marL="0">
              <a:buNone/>
            </a:pPr>
            <a:r>
              <a:rPr dirty="0" lang="en-US" smtClean="0">
                <a:latin typeface="Times New Roman" panose="02020603050405020304" pitchFamily="18" charset="0"/>
                <a:cs typeface="Times New Roman" panose="02020603050405020304" pitchFamily="18" charset="0"/>
              </a:rPr>
              <a:t>3. External or revealed.</a:t>
            </a:r>
          </a:p>
          <a:p>
            <a:pPr>
              <a:buFontTx/>
              <a:buChar char="-"/>
            </a:pPr>
            <a:r>
              <a:rPr dirty="0" lang="en-US" smtClean="0">
                <a:latin typeface="Times New Roman" panose="02020603050405020304" pitchFamily="18" charset="0"/>
                <a:cs typeface="Times New Roman" panose="02020603050405020304" pitchFamily="18" charset="0"/>
              </a:rPr>
              <a:t>Where there is free (visible ) vaginal haemorrhage .</a:t>
            </a:r>
          </a:p>
          <a:p>
            <a:pPr indent="0" marL="0">
              <a:buNone/>
            </a:pP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85" name=""/>
        <p:cNvGrpSpPr/>
        <p:nvPr/>
      </p:nvGrpSpPr>
      <p:grpSpPr>
        <a:xfrm>
          <a:off x="0" y="0"/>
          <a:ext cx="0" cy="0"/>
          <a:chOff x="0" y="0"/>
          <a:chExt cx="0" cy="0"/>
        </a:xfrm>
      </p:grpSpPr>
      <p:sp>
        <p:nvSpPr>
          <p:cNvPr id="1048642"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Signs and symptoms  of </a:t>
            </a:r>
            <a:r>
              <a:rPr b="1" dirty="0" lang="en-US" err="1" u="sng" smtClean="0">
                <a:latin typeface="Times New Roman" panose="02020603050405020304" pitchFamily="18" charset="0"/>
                <a:cs typeface="Times New Roman" panose="02020603050405020304" pitchFamily="18" charset="0"/>
              </a:rPr>
              <a:t>abrup</a:t>
            </a:r>
            <a:r>
              <a:rPr b="1" dirty="0" lang="en-US" u="sng" smtClean="0">
                <a:latin typeface="Times New Roman" panose="02020603050405020304" pitchFamily="18" charset="0"/>
                <a:cs typeface="Times New Roman" panose="02020603050405020304" pitchFamily="18" charset="0"/>
              </a:rPr>
              <a:t> to placenta.</a:t>
            </a:r>
            <a:endParaRPr b="1" dirty="0" lang="en-US" u="sng">
              <a:latin typeface="Times New Roman" panose="02020603050405020304" pitchFamily="18" charset="0"/>
              <a:cs typeface="Times New Roman" panose="02020603050405020304" pitchFamily="18" charset="0"/>
            </a:endParaRPr>
          </a:p>
        </p:txBody>
      </p:sp>
      <p:graphicFrame>
        <p:nvGraphicFramePr>
          <p:cNvPr id="4194304" name="Content Placeholder 3"/>
          <p:cNvGraphicFramePr>
            <a:graphicFrameLocks noGrp="1"/>
          </p:cNvGraphicFramePr>
          <p:nvPr>
            <p:ph idx="1"/>
          </p:nvPr>
        </p:nvGraphicFramePr>
        <p:xfrm>
          <a:off x="838200" y="1825625"/>
          <a:ext cx="10515600" cy="4389120"/>
        </p:xfrm>
        <a:graphic>
          <a:graphicData uri="http://schemas.openxmlformats.org/drawingml/2006/table">
            <a:tbl>
              <a:tblPr firstRow="1" bandRow="1">
                <a:tableStyleId>{5940675A-B579-460E-94D1-54222C63F5DA}</a:tableStyleId>
              </a:tblPr>
              <a:tblGrid>
                <a:gridCol w="5257800"/>
                <a:gridCol w="5257800"/>
              </a:tblGrid>
              <a:tr h="370840">
                <a:tc>
                  <a:txBody>
                    <a:bodyPr/>
                    <a:p>
                      <a:r>
                        <a:rPr b="1" dirty="0" sz="2400" lang="en-US" smtClean="0">
                          <a:latin typeface="Times New Roman" panose="02020603050405020304" pitchFamily="18" charset="0"/>
                          <a:cs typeface="Times New Roman" panose="02020603050405020304" pitchFamily="18" charset="0"/>
                        </a:rPr>
                        <a:t>Revealed type </a:t>
                      </a:r>
                      <a:endParaRPr b="1" dirty="0" sz="2400" lang="en-US">
                        <a:latin typeface="Times New Roman" panose="02020603050405020304" pitchFamily="18" charset="0"/>
                        <a:cs typeface="Times New Roman" panose="02020603050405020304" pitchFamily="18" charset="0"/>
                      </a:endParaRPr>
                    </a:p>
                  </a:txBody>
                </a:tc>
                <a:tc>
                  <a:txBody>
                    <a:bodyPr/>
                    <a:p>
                      <a:r>
                        <a:rPr b="1" dirty="0" sz="2400" lang="en-US" smtClean="0">
                          <a:latin typeface="Times New Roman" panose="02020603050405020304" pitchFamily="18" charset="0"/>
                          <a:cs typeface="Times New Roman" panose="02020603050405020304" pitchFamily="18" charset="0"/>
                        </a:rPr>
                        <a:t>Concealed type </a:t>
                      </a:r>
                      <a:endParaRPr b="1" dirty="0" sz="2400" lang="en-US">
                        <a:latin typeface="Times New Roman" panose="02020603050405020304" pitchFamily="18" charset="0"/>
                        <a:cs typeface="Times New Roman" panose="02020603050405020304" pitchFamily="18" charset="0"/>
                      </a:endParaRPr>
                    </a:p>
                  </a:txBody>
                </a:tc>
              </a:tr>
              <a:tr h="370840">
                <a:tc>
                  <a:txBody>
                    <a:bodyPr/>
                    <a:p>
                      <a:r>
                        <a:rPr dirty="0" sz="2400" lang="en-US" smtClean="0">
                          <a:latin typeface="Times New Roman" panose="02020603050405020304" pitchFamily="18" charset="0"/>
                          <a:cs typeface="Times New Roman" panose="02020603050405020304" pitchFamily="18" charset="0"/>
                        </a:rPr>
                        <a:t>a) Slight</a:t>
                      </a:r>
                      <a:r>
                        <a:rPr baseline="0" dirty="0" sz="2400" lang="en-US" smtClean="0">
                          <a:latin typeface="Times New Roman" panose="02020603050405020304" pitchFamily="18" charset="0"/>
                          <a:cs typeface="Times New Roman" panose="02020603050405020304" pitchFamily="18" charset="0"/>
                        </a:rPr>
                        <a:t> to severe vaginal bleeding.</a:t>
                      </a:r>
                      <a:endParaRPr dirty="0" sz="2400" lang="en-US">
                        <a:latin typeface="Times New Roman" panose="02020603050405020304" pitchFamily="18" charset="0"/>
                        <a:cs typeface="Times New Roman" panose="02020603050405020304" pitchFamily="18" charset="0"/>
                      </a:endParaRPr>
                    </a:p>
                  </a:txBody>
                </a:tc>
                <a:tc>
                  <a:txBody>
                    <a:bodyPr/>
                    <a:p>
                      <a:r>
                        <a:rPr dirty="0" sz="2400" lang="en-US" smtClean="0">
                          <a:latin typeface="Times New Roman" panose="02020603050405020304" pitchFamily="18" charset="0"/>
                          <a:cs typeface="Times New Roman" panose="02020603050405020304" pitchFamily="18" charset="0"/>
                        </a:rPr>
                        <a:t>a) No vaginal  bleeding</a:t>
                      </a:r>
                      <a:r>
                        <a:rPr baseline="0" dirty="0" sz="2400" lang="en-US" smtClean="0">
                          <a:latin typeface="Times New Roman" panose="02020603050405020304" pitchFamily="18" charset="0"/>
                          <a:cs typeface="Times New Roman" panose="02020603050405020304" pitchFamily="18" charset="0"/>
                        </a:rPr>
                        <a:t> </a:t>
                      </a:r>
                      <a:endParaRPr dirty="0" sz="2400" lang="en-US">
                        <a:latin typeface="Times New Roman" panose="02020603050405020304" pitchFamily="18" charset="0"/>
                        <a:cs typeface="Times New Roman" panose="02020603050405020304" pitchFamily="18" charset="0"/>
                      </a:endParaRPr>
                    </a:p>
                  </a:txBody>
                </a:tc>
              </a:tr>
              <a:tr h="370840">
                <a:tc>
                  <a:txBody>
                    <a:bodyPr/>
                    <a:p>
                      <a:r>
                        <a:rPr dirty="0" sz="2400" lang="en-US" smtClean="0">
                          <a:latin typeface="Times New Roman" panose="02020603050405020304" pitchFamily="18" charset="0"/>
                          <a:cs typeface="Times New Roman" panose="02020603050405020304" pitchFamily="18" charset="0"/>
                        </a:rPr>
                        <a:t>b) On abdominal palpation there may or not be pain tenderness.</a:t>
                      </a:r>
                      <a:endParaRPr dirty="0" sz="2400" lang="en-US">
                        <a:latin typeface="Times New Roman" panose="02020603050405020304" pitchFamily="18" charset="0"/>
                        <a:cs typeface="Times New Roman" panose="02020603050405020304" pitchFamily="18" charset="0"/>
                      </a:endParaRPr>
                    </a:p>
                  </a:txBody>
                </a:tc>
                <a:tc>
                  <a:txBody>
                    <a:bodyPr/>
                    <a:p>
                      <a:r>
                        <a:rPr dirty="0" sz="2400" lang="en-US" smtClean="0">
                          <a:latin typeface="Times New Roman" panose="02020603050405020304" pitchFamily="18" charset="0"/>
                          <a:cs typeface="Times New Roman" panose="02020603050405020304" pitchFamily="18" charset="0"/>
                        </a:rPr>
                        <a:t>b) Severe abdominal  pain and</a:t>
                      </a:r>
                      <a:r>
                        <a:rPr baseline="0" dirty="0" sz="2400" lang="en-US" smtClean="0">
                          <a:latin typeface="Times New Roman" panose="02020603050405020304" pitchFamily="18" charset="0"/>
                          <a:cs typeface="Times New Roman" panose="02020603050405020304" pitchFamily="18" charset="0"/>
                        </a:rPr>
                        <a:t> uterus very tender and is bored like .</a:t>
                      </a:r>
                      <a:endParaRPr dirty="0" sz="2400" lang="en-US">
                        <a:latin typeface="Times New Roman" panose="02020603050405020304" pitchFamily="18" charset="0"/>
                        <a:cs typeface="Times New Roman" panose="02020603050405020304" pitchFamily="18" charset="0"/>
                      </a:endParaRPr>
                    </a:p>
                  </a:txBody>
                </a:tc>
              </a:tr>
              <a:tr h="370840">
                <a:tc>
                  <a:txBody>
                    <a:bodyPr/>
                    <a:p>
                      <a:r>
                        <a:rPr dirty="0" sz="2400" lang="en-US" smtClean="0">
                          <a:latin typeface="Times New Roman" panose="02020603050405020304" pitchFamily="18" charset="0"/>
                          <a:cs typeface="Times New Roman" panose="02020603050405020304" pitchFamily="18" charset="0"/>
                        </a:rPr>
                        <a:t>c)Pulse</a:t>
                      </a:r>
                      <a:r>
                        <a:rPr baseline="0" dirty="0" sz="2400" lang="en-US" smtClean="0">
                          <a:latin typeface="Times New Roman" panose="02020603050405020304" pitchFamily="18" charset="0"/>
                          <a:cs typeface="Times New Roman" panose="02020603050405020304" pitchFamily="18" charset="0"/>
                        </a:rPr>
                        <a:t>  raised </a:t>
                      </a:r>
                      <a:endParaRPr dirty="0" sz="2400" lang="en-US">
                        <a:latin typeface="Times New Roman" panose="02020603050405020304" pitchFamily="18" charset="0"/>
                        <a:cs typeface="Times New Roman" panose="02020603050405020304" pitchFamily="18" charset="0"/>
                      </a:endParaRPr>
                    </a:p>
                  </a:txBody>
                </a:tc>
                <a:tc>
                  <a:txBody>
                    <a:bodyPr/>
                    <a:p>
                      <a:r>
                        <a:rPr dirty="0" sz="2400" lang="en-US" smtClean="0">
                          <a:latin typeface="Times New Roman" panose="02020603050405020304" pitchFamily="18" charset="0"/>
                          <a:cs typeface="Times New Roman" panose="02020603050405020304" pitchFamily="18" charset="0"/>
                        </a:rPr>
                        <a:t>c) Low pulse</a:t>
                      </a:r>
                      <a:r>
                        <a:rPr baseline="0" dirty="0" sz="2400" lang="en-US" smtClean="0">
                          <a:latin typeface="Times New Roman" panose="02020603050405020304" pitchFamily="18" charset="0"/>
                          <a:cs typeface="Times New Roman" panose="02020603050405020304" pitchFamily="18" charset="0"/>
                        </a:rPr>
                        <a:t>  rate.</a:t>
                      </a:r>
                      <a:endParaRPr dirty="0" sz="2400" lang="en-US">
                        <a:latin typeface="Times New Roman" panose="02020603050405020304" pitchFamily="18" charset="0"/>
                        <a:cs typeface="Times New Roman" panose="02020603050405020304" pitchFamily="18" charset="0"/>
                      </a:endParaRPr>
                    </a:p>
                  </a:txBody>
                </a:tc>
              </a:tr>
              <a:tr h="370840">
                <a:tc>
                  <a:txBody>
                    <a:bodyPr/>
                    <a:p>
                      <a:r>
                        <a:rPr dirty="0" sz="2400" lang="en-US" smtClean="0">
                          <a:latin typeface="Times New Roman" panose="02020603050405020304" pitchFamily="18" charset="0"/>
                          <a:cs typeface="Times New Roman" panose="02020603050405020304" pitchFamily="18" charset="0"/>
                        </a:rPr>
                        <a:t>d) BP  is low </a:t>
                      </a:r>
                      <a:endParaRPr dirty="0" sz="2400" lang="en-US">
                        <a:latin typeface="Times New Roman" panose="02020603050405020304" pitchFamily="18" charset="0"/>
                        <a:cs typeface="Times New Roman" panose="02020603050405020304" pitchFamily="18" charset="0"/>
                      </a:endParaRPr>
                    </a:p>
                  </a:txBody>
                </a:tc>
                <a:tc>
                  <a:txBody>
                    <a:bodyPr/>
                    <a:p>
                      <a:r>
                        <a:rPr dirty="0" sz="2400" lang="en-US" smtClean="0">
                          <a:latin typeface="Times New Roman" panose="02020603050405020304" pitchFamily="18" charset="0"/>
                          <a:cs typeface="Times New Roman" panose="02020603050405020304" pitchFamily="18" charset="0"/>
                        </a:rPr>
                        <a:t>d) Bp is raised.</a:t>
                      </a:r>
                    </a:p>
                  </a:txBody>
                </a:tc>
              </a:tr>
              <a:tr h="370840">
                <a:tc>
                  <a:txBody>
                    <a:bodyPr/>
                    <a:p>
                      <a:r>
                        <a:rPr dirty="0" sz="2400" lang="en-US" smtClean="0">
                          <a:latin typeface="Times New Roman" panose="02020603050405020304" pitchFamily="18" charset="0"/>
                          <a:cs typeface="Times New Roman" panose="02020603050405020304" pitchFamily="18" charset="0"/>
                        </a:rPr>
                        <a:t>e) Patient not</a:t>
                      </a:r>
                      <a:r>
                        <a:rPr baseline="0" dirty="0" sz="2400" lang="en-US" smtClean="0">
                          <a:latin typeface="Times New Roman" panose="02020603050405020304" pitchFamily="18" charset="0"/>
                          <a:cs typeface="Times New Roman" panose="02020603050405020304" pitchFamily="18" charset="0"/>
                        </a:rPr>
                        <a:t> on shock.</a:t>
                      </a:r>
                      <a:endParaRPr dirty="0" sz="2400" lang="en-US">
                        <a:latin typeface="Times New Roman" panose="02020603050405020304" pitchFamily="18" charset="0"/>
                        <a:cs typeface="Times New Roman" panose="02020603050405020304" pitchFamily="18" charset="0"/>
                      </a:endParaRPr>
                    </a:p>
                  </a:txBody>
                </a:tc>
                <a:tc>
                  <a:txBody>
                    <a:bodyPr/>
                    <a:p>
                      <a:r>
                        <a:rPr dirty="0" sz="2400" lang="en-US" smtClean="0">
                          <a:latin typeface="Times New Roman" panose="02020603050405020304" pitchFamily="18" charset="0"/>
                          <a:cs typeface="Times New Roman" panose="02020603050405020304" pitchFamily="18" charset="0"/>
                        </a:rPr>
                        <a:t>e) Patient</a:t>
                      </a:r>
                      <a:r>
                        <a:rPr baseline="0" dirty="0" sz="2400" lang="en-US" smtClean="0">
                          <a:latin typeface="Times New Roman" panose="02020603050405020304" pitchFamily="18" charset="0"/>
                          <a:cs typeface="Times New Roman" panose="02020603050405020304" pitchFamily="18" charset="0"/>
                        </a:rPr>
                        <a:t> on shock.</a:t>
                      </a:r>
                    </a:p>
                  </a:txBody>
                </a:tc>
              </a:tr>
              <a:tr h="370840">
                <a:tc>
                  <a:txBody>
                    <a:bodyPr/>
                    <a:p>
                      <a:r>
                        <a:rPr dirty="0" sz="2400" lang="en-US" smtClean="0">
                          <a:latin typeface="Times New Roman" panose="02020603050405020304" pitchFamily="18" charset="0"/>
                          <a:cs typeface="Times New Roman" panose="02020603050405020304" pitchFamily="18" charset="0"/>
                        </a:rPr>
                        <a:t>f)Can palpate</a:t>
                      </a:r>
                      <a:r>
                        <a:rPr baseline="0" dirty="0" sz="2400" lang="en-US" smtClean="0">
                          <a:latin typeface="Times New Roman" panose="02020603050405020304" pitchFamily="18" charset="0"/>
                          <a:cs typeface="Times New Roman" panose="02020603050405020304" pitchFamily="18" charset="0"/>
                        </a:rPr>
                        <a:t>  the foetal  part</a:t>
                      </a:r>
                      <a:endParaRPr dirty="0" sz="2400" lang="en-US">
                        <a:latin typeface="Times New Roman" panose="02020603050405020304" pitchFamily="18" charset="0"/>
                        <a:cs typeface="Times New Roman" panose="02020603050405020304" pitchFamily="18" charset="0"/>
                      </a:endParaRPr>
                    </a:p>
                  </a:txBody>
                </a:tc>
                <a:tc>
                  <a:txBody>
                    <a:bodyPr/>
                    <a:p>
                      <a:r>
                        <a:rPr dirty="0" sz="2400" lang="en-US" smtClean="0">
                          <a:latin typeface="Times New Roman" panose="02020603050405020304" pitchFamily="18" charset="0"/>
                          <a:cs typeface="Times New Roman" panose="02020603050405020304" pitchFamily="18" charset="0"/>
                        </a:rPr>
                        <a:t>f) Foetal parts cannot</a:t>
                      </a:r>
                      <a:r>
                        <a:rPr baseline="0" dirty="0" sz="2400" lang="en-US" smtClean="0">
                          <a:latin typeface="Times New Roman" panose="02020603050405020304" pitchFamily="18" charset="0"/>
                          <a:cs typeface="Times New Roman" panose="02020603050405020304" pitchFamily="18" charset="0"/>
                        </a:rPr>
                        <a:t> be prepared,</a:t>
                      </a:r>
                      <a:endParaRPr dirty="0" sz="2400" lang="en-US">
                        <a:latin typeface="Times New Roman" panose="02020603050405020304" pitchFamily="18" charset="0"/>
                        <a:cs typeface="Times New Roman" panose="02020603050405020304" pitchFamily="18" charset="0"/>
                      </a:endParaRPr>
                    </a:p>
                  </a:txBody>
                </a:tc>
              </a:tr>
              <a:tr h="370840">
                <a:tc>
                  <a:txBody>
                    <a:bodyPr/>
                    <a:p>
                      <a:r>
                        <a:rPr dirty="0" sz="2400" lang="en-US" smtClean="0">
                          <a:latin typeface="Times New Roman" panose="02020603050405020304" pitchFamily="18" charset="0"/>
                          <a:cs typeface="Times New Roman" panose="02020603050405020304" pitchFamily="18" charset="0"/>
                        </a:rPr>
                        <a:t>g)Foetal heart</a:t>
                      </a:r>
                      <a:r>
                        <a:rPr baseline="0" dirty="0" sz="2400" lang="en-US" smtClean="0">
                          <a:latin typeface="Times New Roman" panose="02020603050405020304" pitchFamily="18" charset="0"/>
                          <a:cs typeface="Times New Roman" panose="02020603050405020304" pitchFamily="18" charset="0"/>
                        </a:rPr>
                        <a:t> rate may be present.</a:t>
                      </a:r>
                    </a:p>
                    <a:p>
                      <a:r>
                        <a:rPr dirty="0" sz="2400" lang="en-US" smtClean="0">
                          <a:latin typeface="Times New Roman" panose="02020603050405020304" pitchFamily="18" charset="0"/>
                          <a:cs typeface="Times New Roman" panose="02020603050405020304" pitchFamily="18" charset="0"/>
                        </a:rPr>
                        <a:t>h) No oliguria and protemuria </a:t>
                      </a:r>
                      <a:endParaRPr dirty="0" sz="2400" lang="en-US">
                        <a:latin typeface="Times New Roman" panose="02020603050405020304" pitchFamily="18" charset="0"/>
                        <a:cs typeface="Times New Roman" panose="02020603050405020304" pitchFamily="18" charset="0"/>
                      </a:endParaRPr>
                    </a:p>
                  </a:txBody>
                </a:tc>
                <a:tc>
                  <a:txBody>
                    <a:bodyPr/>
                    <a:p>
                      <a:r>
                        <a:rPr dirty="0" sz="2400" lang="en-US" smtClean="0">
                          <a:latin typeface="Times New Roman" panose="02020603050405020304" pitchFamily="18" charset="0"/>
                          <a:cs typeface="Times New Roman" panose="02020603050405020304" pitchFamily="18" charset="0"/>
                        </a:rPr>
                        <a:t>g) No foetal heart sound.</a:t>
                      </a:r>
                    </a:p>
                    <a:p>
                      <a:r>
                        <a:rPr dirty="0" sz="2400" lang="en-US" smtClean="0">
                          <a:latin typeface="Times New Roman" panose="02020603050405020304" pitchFamily="18" charset="0"/>
                          <a:cs typeface="Times New Roman" panose="02020603050405020304" pitchFamily="18" charset="0"/>
                        </a:rPr>
                        <a:t>h) Oliguria and proteinuria.</a:t>
                      </a:r>
                      <a:endParaRPr dirty="0" sz="2400" lang="en-US">
                        <a:latin typeface="Times New Roman" panose="02020603050405020304" pitchFamily="18" charset="0"/>
                        <a:cs typeface="Times New Roman" panose="02020603050405020304" pitchFamily="18" charset="0"/>
                      </a:endParaRPr>
                    </a:p>
                  </a:txBody>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59" name=""/>
        <p:cNvGrpSpPr/>
        <p:nvPr/>
      </p:nvGrpSpPr>
      <p:grpSpPr>
        <a:xfrm>
          <a:off x="0" y="0"/>
          <a:ext cx="0" cy="0"/>
          <a:chOff x="0" y="0"/>
          <a:chExt cx="0" cy="0"/>
        </a:xfrm>
      </p:grpSpPr>
      <p:sp>
        <p:nvSpPr>
          <p:cNvPr id="1048590"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Cont.…..</a:t>
            </a:r>
            <a:endParaRPr b="1" dirty="0" lang="en-US" u="sng">
              <a:latin typeface="Times New Roman" panose="02020603050405020304" pitchFamily="18" charset="0"/>
              <a:cs typeface="Times New Roman" panose="02020603050405020304" pitchFamily="18" charset="0"/>
            </a:endParaRPr>
          </a:p>
        </p:txBody>
      </p:sp>
      <p:sp>
        <p:nvSpPr>
          <p:cNvPr id="1048591" name="Content Placeholder 2"/>
          <p:cNvSpPr>
            <a:spLocks noGrp="1"/>
          </p:cNvSpPr>
          <p:nvPr>
            <p:ph idx="1"/>
          </p:nvPr>
        </p:nvSpPr>
        <p:spPr/>
        <p:txBody>
          <a:bodyPr/>
          <a:p>
            <a:pPr indent="0" marL="0">
              <a:buNone/>
            </a:pPr>
            <a:r>
              <a:rPr dirty="0" lang="en-US" smtClean="0">
                <a:latin typeface="Times New Roman" panose="02020603050405020304" pitchFamily="18" charset="0"/>
                <a:cs typeface="Times New Roman" panose="02020603050405020304" pitchFamily="18" charset="0"/>
              </a:rPr>
              <a:t>21. Deep Various thrombosis </a:t>
            </a:r>
          </a:p>
          <a:p>
            <a:pPr indent="0" marL="0">
              <a:buNone/>
            </a:pPr>
            <a:r>
              <a:rPr dirty="0" lang="en-US" smtClean="0">
                <a:latin typeface="Times New Roman" panose="02020603050405020304" pitchFamily="18" charset="0"/>
                <a:cs typeface="Times New Roman" panose="02020603050405020304" pitchFamily="18" charset="0"/>
              </a:rPr>
              <a:t>22. Opportunistic infection of STI/HIV AIDs.</a:t>
            </a:r>
          </a:p>
          <a:p>
            <a:pPr indent="0" marL="0">
              <a:buNone/>
            </a:pPr>
            <a:r>
              <a:rPr dirty="0" lang="en-US" smtClean="0">
                <a:latin typeface="Times New Roman" panose="02020603050405020304" pitchFamily="18" charset="0"/>
                <a:cs typeface="Times New Roman" panose="02020603050405020304" pitchFamily="18" charset="0"/>
              </a:rPr>
              <a:t>23. Sickle cell anaemia.</a:t>
            </a:r>
          </a:p>
          <a:p>
            <a:pPr indent="0" marL="0">
              <a:buNone/>
            </a:pPr>
            <a:r>
              <a:rPr dirty="0" lang="en-US" smtClean="0">
                <a:latin typeface="Times New Roman" panose="02020603050405020304" pitchFamily="18" charset="0"/>
                <a:cs typeface="Times New Roman" panose="02020603050405020304" pitchFamily="18" charset="0"/>
              </a:rPr>
              <a:t>24.Throtoxicosis </a:t>
            </a:r>
          </a:p>
          <a:p>
            <a:pPr indent="0" marL="0">
              <a:buNone/>
            </a:pPr>
            <a:r>
              <a:rPr dirty="0" lang="en-US" smtClean="0">
                <a:latin typeface="Times New Roman" panose="02020603050405020304" pitchFamily="18" charset="0"/>
                <a:cs typeface="Times New Roman" panose="02020603050405020304" pitchFamily="18" charset="0"/>
              </a:rPr>
              <a:t>25. Syphilis in pregnancy.</a:t>
            </a:r>
          </a:p>
          <a:p>
            <a:pPr indent="0" marL="0">
              <a:buNone/>
            </a:pPr>
            <a:r>
              <a:rPr dirty="0" lang="en-US" smtClean="0">
                <a:latin typeface="Times New Roman" panose="02020603050405020304" pitchFamily="18" charset="0"/>
                <a:cs typeface="Times New Roman" panose="02020603050405020304" pitchFamily="18" charset="0"/>
              </a:rPr>
              <a:t>26. APH</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86" name=""/>
        <p:cNvGrpSpPr/>
        <p:nvPr/>
      </p:nvGrpSpPr>
      <p:grpSpPr>
        <a:xfrm>
          <a:off x="0" y="0"/>
          <a:ext cx="0" cy="0"/>
          <a:chOff x="0" y="0"/>
          <a:chExt cx="0" cy="0"/>
        </a:xfrm>
      </p:grpSpPr>
      <p:sp>
        <p:nvSpPr>
          <p:cNvPr id="1048643" name="Title 1"/>
          <p:cNvSpPr>
            <a:spLocks noGrp="1"/>
          </p:cNvSpPr>
          <p:nvPr>
            <p:ph type="title"/>
          </p:nvPr>
        </p:nvSpPr>
        <p:spPr/>
        <p:txBody>
          <a:bodyPr/>
          <a:p>
            <a:endParaRPr lang="en-US"/>
          </a:p>
        </p:txBody>
      </p:sp>
      <p:sp>
        <p:nvSpPr>
          <p:cNvPr id="1048644"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In the combined type  the patient has both features of revealed and consented  bleeding.</a:t>
            </a:r>
          </a:p>
          <a:p>
            <a:r>
              <a:rPr dirty="0" lang="en-US" smtClean="0">
                <a:latin typeface="Times New Roman" panose="02020603050405020304" pitchFamily="18" charset="0"/>
                <a:cs typeface="Times New Roman" panose="02020603050405020304" pitchFamily="18" charset="0"/>
              </a:rPr>
              <a:t>Degree of shock is high  and  rigid  and pain is constant.</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87" name=""/>
        <p:cNvGrpSpPr/>
        <p:nvPr/>
      </p:nvGrpSpPr>
      <p:grpSpPr>
        <a:xfrm>
          <a:off x="0" y="0"/>
          <a:ext cx="0" cy="0"/>
          <a:chOff x="0" y="0"/>
          <a:chExt cx="0" cy="0"/>
        </a:xfrm>
      </p:grpSpPr>
      <p:sp>
        <p:nvSpPr>
          <p:cNvPr id="1048645"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Management of abruptio placental </a:t>
            </a:r>
            <a:endParaRPr b="1" dirty="0" lang="en-US" u="sng">
              <a:latin typeface="Times New Roman" panose="02020603050405020304" pitchFamily="18" charset="0"/>
              <a:cs typeface="Times New Roman" panose="02020603050405020304" pitchFamily="18" charset="0"/>
            </a:endParaRPr>
          </a:p>
        </p:txBody>
      </p:sp>
      <p:sp>
        <p:nvSpPr>
          <p:cNvPr id="1048646" name="Content Placeholder 2"/>
          <p:cNvSpPr>
            <a:spLocks noGrp="1"/>
          </p:cNvSpPr>
          <p:nvPr>
            <p:ph idx="1"/>
          </p:nvPr>
        </p:nvSpPr>
        <p:spPr/>
        <p:txBody>
          <a:bodyPr>
            <a:normAutofit fontScale="78571" lnSpcReduction="20000"/>
          </a:bodyPr>
          <a:p>
            <a:r>
              <a:rPr dirty="0" lang="en-US" smtClean="0">
                <a:latin typeface="Times New Roman" panose="02020603050405020304" pitchFamily="18" charset="0"/>
                <a:cs typeface="Times New Roman" panose="02020603050405020304" pitchFamily="18" charset="0"/>
              </a:rPr>
              <a:t>Refer  the patient  to hospital if the  health  or dispensary.</a:t>
            </a:r>
          </a:p>
          <a:p>
            <a:r>
              <a:rPr dirty="0" lang="en-US" smtClean="0">
                <a:latin typeface="Times New Roman" panose="02020603050405020304" pitchFamily="18" charset="0"/>
                <a:cs typeface="Times New Roman" panose="02020603050405020304" pitchFamily="18" charset="0"/>
              </a:rPr>
              <a:t>Fix an intravenous line .</a:t>
            </a:r>
          </a:p>
          <a:p>
            <a:r>
              <a:rPr dirty="0" lang="en-US" smtClean="0">
                <a:latin typeface="Times New Roman" panose="02020603050405020304" pitchFamily="18" charset="0"/>
                <a:cs typeface="Times New Roman" panose="02020603050405020304" pitchFamily="18" charset="0"/>
              </a:rPr>
              <a:t>Stat I.V drip  N/s  alternate with dxt.</a:t>
            </a:r>
          </a:p>
          <a:p>
            <a:r>
              <a:rPr dirty="0" lang="en-US" smtClean="0">
                <a:latin typeface="Times New Roman" panose="02020603050405020304" pitchFamily="18" charset="0"/>
                <a:cs typeface="Times New Roman" panose="02020603050405020304" pitchFamily="18" charset="0"/>
              </a:rPr>
              <a:t>Take blood for Hb and </a:t>
            </a:r>
            <a:r>
              <a:rPr dirty="0" lang="en-US" err="1" smtClean="0">
                <a:latin typeface="Times New Roman" panose="02020603050405020304" pitchFamily="18" charset="0"/>
                <a:cs typeface="Times New Roman" panose="02020603050405020304" pitchFamily="18" charset="0"/>
              </a:rPr>
              <a:t>Gxm</a:t>
            </a:r>
            <a:r>
              <a:rPr dirty="0" lang="en-US" smtClean="0">
                <a:latin typeface="Times New Roman" panose="02020603050405020304" pitchFamily="18" charset="0"/>
                <a:cs typeface="Times New Roman" panose="02020603050405020304" pitchFamily="18" charset="0"/>
              </a:rPr>
              <a:t> .</a:t>
            </a:r>
          </a:p>
          <a:p>
            <a:r>
              <a:rPr dirty="0" lang="en-US" smtClean="0">
                <a:latin typeface="Times New Roman" panose="02020603050405020304" pitchFamily="18" charset="0"/>
                <a:cs typeface="Times New Roman" panose="02020603050405020304" pitchFamily="18" charset="0"/>
              </a:rPr>
              <a:t>Accompany the [patient to the hospital with the specimen.</a:t>
            </a:r>
          </a:p>
          <a:p>
            <a:r>
              <a:rPr dirty="0" lang="en-US">
                <a:latin typeface="Times New Roman" panose="02020603050405020304" pitchFamily="18" charset="0"/>
                <a:cs typeface="Times New Roman" panose="02020603050405020304" pitchFamily="18" charset="0"/>
              </a:rPr>
              <a:t> </a:t>
            </a:r>
            <a:r>
              <a:rPr dirty="0" lang="en-US" smtClean="0">
                <a:latin typeface="Times New Roman" panose="02020603050405020304" pitchFamily="18" charset="0"/>
                <a:cs typeface="Times New Roman" panose="02020603050405020304" pitchFamily="18" charset="0"/>
              </a:rPr>
              <a:t>in the hospital  admit the patient .</a:t>
            </a:r>
          </a:p>
          <a:p>
            <a:r>
              <a:rPr dirty="0" lang="en-US" smtClean="0">
                <a:latin typeface="Times New Roman" panose="02020603050405020304" pitchFamily="18" charset="0"/>
                <a:cs typeface="Times New Roman" panose="02020603050405020304" pitchFamily="18" charset="0"/>
              </a:rPr>
              <a:t>Call the doctor  immediately .</a:t>
            </a:r>
          </a:p>
          <a:p>
            <a:r>
              <a:rPr dirty="0" lang="en-US" smtClean="0">
                <a:latin typeface="Times New Roman" panose="02020603050405020304" pitchFamily="18" charset="0"/>
                <a:cs typeface="Times New Roman" panose="02020603050405020304" pitchFamily="18" charset="0"/>
              </a:rPr>
              <a:t>While in bed  give emotional  support and physical  care.</a:t>
            </a:r>
          </a:p>
          <a:p>
            <a:r>
              <a:rPr dirty="0" lang="en-US" smtClean="0">
                <a:latin typeface="Times New Roman" panose="02020603050405020304" pitchFamily="18" charset="0"/>
                <a:cs typeface="Times New Roman" panose="02020603050405020304" pitchFamily="18" charset="0"/>
              </a:rPr>
              <a:t>Give I.M   morphine  15mg to relieve pain or pethidine 100mg.</a:t>
            </a:r>
          </a:p>
          <a:p>
            <a:r>
              <a:rPr dirty="0" lang="en-US">
                <a:latin typeface="Times New Roman" panose="02020603050405020304" pitchFamily="18" charset="0"/>
                <a:cs typeface="Times New Roman" panose="02020603050405020304" pitchFamily="18" charset="0"/>
              </a:rPr>
              <a:t> </a:t>
            </a:r>
            <a:r>
              <a:rPr dirty="0" lang="en-US" smtClean="0">
                <a:latin typeface="Times New Roman" panose="02020603050405020304" pitchFamily="18" charset="0"/>
                <a:cs typeface="Times New Roman" panose="02020603050405020304" pitchFamily="18" charset="0"/>
              </a:rPr>
              <a:t>Treat shock  incase of </a:t>
            </a:r>
            <a:r>
              <a:rPr dirty="0" lang="en-US" err="1" smtClean="0">
                <a:latin typeface="Times New Roman" panose="02020603050405020304" pitchFamily="18" charset="0"/>
                <a:cs typeface="Times New Roman" panose="02020603050405020304" pitchFamily="18" charset="0"/>
              </a:rPr>
              <a:t>severre</a:t>
            </a:r>
            <a:r>
              <a:rPr dirty="0" lang="en-US" smtClean="0">
                <a:latin typeface="Times New Roman" panose="02020603050405020304" pitchFamily="18" charset="0"/>
                <a:cs typeface="Times New Roman" panose="02020603050405020304" pitchFamily="18" charset="0"/>
              </a:rPr>
              <a:t> bleeding and explain  the condition  of the  patient to the relatives and the patient herself  in order to obtain consent.</a:t>
            </a:r>
          </a:p>
          <a:p>
            <a:endParaRPr dirty="0" lang="en-US" smtClean="0">
              <a:latin typeface="Times New Roman" panose="02020603050405020304" pitchFamily="18" charset="0"/>
              <a:cs typeface="Times New Roman" panose="02020603050405020304" pitchFamily="18" charset="0"/>
            </a:endParaRPr>
          </a:p>
          <a:p>
            <a:endParaRPr dirty="0" lang="en-US" smtClean="0">
              <a:latin typeface="Times New Roman" panose="02020603050405020304" pitchFamily="18" charset="0"/>
              <a:cs typeface="Times New Roman" panose="02020603050405020304" pitchFamily="18" charset="0"/>
            </a:endParaRP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88" name=""/>
        <p:cNvGrpSpPr/>
        <p:nvPr/>
      </p:nvGrpSpPr>
      <p:grpSpPr>
        <a:xfrm>
          <a:off x="0" y="0"/>
          <a:ext cx="0" cy="0"/>
          <a:chOff x="0" y="0"/>
          <a:chExt cx="0" cy="0"/>
        </a:xfrm>
      </p:grpSpPr>
      <p:sp>
        <p:nvSpPr>
          <p:cNvPr id="1048647" name="Title 1"/>
          <p:cNvSpPr>
            <a:spLocks noGrp="1"/>
          </p:cNvSpPr>
          <p:nvPr>
            <p:ph type="title"/>
          </p:nvPr>
        </p:nvSpPr>
        <p:spPr/>
        <p:txBody>
          <a:bodyPr/>
          <a:p>
            <a:r>
              <a:rPr dirty="0" lang="en-US" smtClean="0"/>
              <a:t> </a:t>
            </a:r>
            <a:endParaRPr dirty="0" lang="en-US"/>
          </a:p>
        </p:txBody>
      </p:sp>
      <p:sp>
        <p:nvSpPr>
          <p:cNvPr id="1048648" name="Content Placeholder 2"/>
          <p:cNvSpPr>
            <a:spLocks noGrp="1"/>
          </p:cNvSpPr>
          <p:nvPr>
            <p:ph idx="1"/>
          </p:nvPr>
        </p:nvSpPr>
        <p:spPr/>
        <p:txBody>
          <a:bodyPr>
            <a:normAutofit fontScale="92857" lnSpcReduction="10000"/>
          </a:bodyPr>
          <a:p>
            <a:r>
              <a:rPr dirty="0" lang="en-US" smtClean="0">
                <a:latin typeface="Times New Roman" panose="02020603050405020304" pitchFamily="18" charset="0"/>
                <a:cs typeface="Times New Roman" panose="02020603050405020304" pitchFamily="18" charset="0"/>
              </a:rPr>
              <a:t>Prepare the mother for the C/s </a:t>
            </a:r>
          </a:p>
          <a:p>
            <a:r>
              <a:rPr dirty="0" lang="en-US" smtClean="0">
                <a:latin typeface="Times New Roman" panose="02020603050405020304" pitchFamily="18" charset="0"/>
                <a:cs typeface="Times New Roman" panose="02020603050405020304" pitchFamily="18" charset="0"/>
              </a:rPr>
              <a:t>Take vital signs Bp  , pulse respiration  and temperature  4 hourly.</a:t>
            </a:r>
          </a:p>
          <a:p>
            <a:r>
              <a:rPr dirty="0" lang="en-US" smtClean="0">
                <a:latin typeface="Times New Roman" panose="02020603050405020304" pitchFamily="18" charset="0"/>
                <a:cs typeface="Times New Roman" panose="02020603050405020304" pitchFamily="18" charset="0"/>
              </a:rPr>
              <a:t>Raise the foot of the bed to prevent vena cava occlusion  by gravid  uterus.</a:t>
            </a:r>
          </a:p>
          <a:p>
            <a:r>
              <a:rPr dirty="0" lang="en-US" smtClean="0">
                <a:latin typeface="Times New Roman" panose="02020603050405020304" pitchFamily="18" charset="0"/>
                <a:cs typeface="Times New Roman" panose="02020603050405020304" pitchFamily="18" charset="0"/>
              </a:rPr>
              <a:t>Ensure urine output chart is maintained and urine  is tested  for protein.</a:t>
            </a:r>
          </a:p>
          <a:p>
            <a:r>
              <a:rPr dirty="0" lang="en-US" smtClean="0">
                <a:latin typeface="Times New Roman" panose="02020603050405020304" pitchFamily="18" charset="0"/>
                <a:cs typeface="Times New Roman" panose="02020603050405020304" pitchFamily="18" charset="0"/>
              </a:rPr>
              <a:t>Test blood for coagulation defects and take clotting time  at intervals fro monitoring. </a:t>
            </a:r>
          </a:p>
          <a:p>
            <a:r>
              <a:rPr dirty="0" lang="en-US" smtClean="0">
                <a:latin typeface="Times New Roman" panose="02020603050405020304" pitchFamily="18" charset="0"/>
                <a:cs typeface="Times New Roman" panose="02020603050405020304" pitchFamily="18" charset="0"/>
              </a:rPr>
              <a:t>Prepare for reception and resuscitation of the baby.</a:t>
            </a:r>
          </a:p>
          <a:p>
            <a:r>
              <a:rPr dirty="0" lang="en-US" smtClean="0">
                <a:latin typeface="Times New Roman" panose="02020603050405020304" pitchFamily="18" charset="0"/>
                <a:cs typeface="Times New Roman" panose="02020603050405020304" pitchFamily="18" charset="0"/>
              </a:rPr>
              <a:t>Incase of severe bleedings blood transfusion is done.</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89" name=""/>
        <p:cNvGrpSpPr/>
        <p:nvPr/>
      </p:nvGrpSpPr>
      <p:grpSpPr>
        <a:xfrm>
          <a:off x="0" y="0"/>
          <a:ext cx="0" cy="0"/>
          <a:chOff x="0" y="0"/>
          <a:chExt cx="0" cy="0"/>
        </a:xfrm>
      </p:grpSpPr>
      <p:sp>
        <p:nvSpPr>
          <p:cNvPr id="1048649"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Conservative  management .</a:t>
            </a:r>
            <a:endParaRPr b="1" dirty="0" lang="en-US" u="sng">
              <a:latin typeface="Times New Roman" panose="02020603050405020304" pitchFamily="18" charset="0"/>
              <a:cs typeface="Times New Roman" panose="02020603050405020304" pitchFamily="18" charset="0"/>
            </a:endParaRPr>
          </a:p>
        </p:txBody>
      </p:sp>
      <p:sp>
        <p:nvSpPr>
          <p:cNvPr id="1048650" name="Content Placeholder 2"/>
          <p:cNvSpPr>
            <a:spLocks noGrp="1"/>
          </p:cNvSpPr>
          <p:nvPr>
            <p:ph idx="1"/>
          </p:nvPr>
        </p:nvSpPr>
        <p:spPr/>
        <p:txBody>
          <a:bodyPr>
            <a:normAutofit fontScale="92857" lnSpcReduction="10000"/>
          </a:bodyPr>
          <a:p>
            <a:r>
              <a:rPr dirty="0" lang="en-US" smtClean="0">
                <a:latin typeface="Times New Roman" panose="02020603050405020304" pitchFamily="18" charset="0"/>
                <a:cs typeface="Times New Roman" panose="02020603050405020304" pitchFamily="18" charset="0"/>
              </a:rPr>
              <a:t>Management is done  in order the other can carry the pregnancy to term.</a:t>
            </a:r>
          </a:p>
          <a:p>
            <a:r>
              <a:rPr dirty="0" lang="en-US" smtClean="0">
                <a:latin typeface="Times New Roman" panose="02020603050405020304" pitchFamily="18" charset="0"/>
                <a:cs typeface="Times New Roman" panose="02020603050405020304" pitchFamily="18" charset="0"/>
              </a:rPr>
              <a:t>This occurs  in cases of mild  separation of the placenta  when the mother  and  baby  are  in good condition.</a:t>
            </a:r>
          </a:p>
          <a:p>
            <a:r>
              <a:rPr dirty="0" lang="en-US">
                <a:latin typeface="Times New Roman" panose="02020603050405020304" pitchFamily="18" charset="0"/>
                <a:cs typeface="Times New Roman" panose="02020603050405020304" pitchFamily="18" charset="0"/>
              </a:rPr>
              <a:t> </a:t>
            </a:r>
            <a:r>
              <a:rPr dirty="0" lang="en-US" smtClean="0">
                <a:latin typeface="Times New Roman" panose="02020603050405020304" pitchFamily="18" charset="0"/>
                <a:cs typeface="Times New Roman" panose="02020603050405020304" pitchFamily="18" charset="0"/>
              </a:rPr>
              <a:t>if both the mother and body  are okay  and gestation  is 37 weeks  the mother  can be discharged  home and  seen weekly  at ANC.</a:t>
            </a:r>
          </a:p>
          <a:p>
            <a:r>
              <a:rPr dirty="0" lang="en-US">
                <a:latin typeface="Times New Roman" panose="02020603050405020304" pitchFamily="18" charset="0"/>
                <a:cs typeface="Times New Roman" panose="02020603050405020304" pitchFamily="18" charset="0"/>
              </a:rPr>
              <a:t> A</a:t>
            </a:r>
            <a:r>
              <a:rPr dirty="0" lang="en-US" smtClean="0">
                <a:latin typeface="Times New Roman" panose="02020603050405020304" pitchFamily="18" charset="0"/>
                <a:cs typeface="Times New Roman" panose="02020603050405020304" pitchFamily="18" charset="0"/>
              </a:rPr>
              <a:t>t 37 weeks the  mother  is readmitted for induction.</a:t>
            </a:r>
          </a:p>
          <a:p>
            <a:r>
              <a:rPr dirty="0" lang="en-US" smtClean="0">
                <a:latin typeface="Times New Roman" panose="02020603050405020304" pitchFamily="18" charset="0"/>
                <a:cs typeface="Times New Roman" panose="02020603050405020304" pitchFamily="18" charset="0"/>
              </a:rPr>
              <a:t>Do bishop score and membrane  are raptured and started oxytocin drip and monitor half hourly  up to on set of labour.</a:t>
            </a:r>
          </a:p>
          <a:p>
            <a:r>
              <a:rPr dirty="0" lang="en-US" smtClean="0">
                <a:latin typeface="Times New Roman" panose="02020603050405020304" pitchFamily="18" charset="0"/>
                <a:cs typeface="Times New Roman" panose="02020603050405020304" pitchFamily="18" charset="0"/>
              </a:rPr>
              <a:t>Incase  of foetal distress , </a:t>
            </a:r>
            <a:r>
              <a:rPr dirty="0" lang="en-US" err="1" smtClean="0">
                <a:latin typeface="Times New Roman" panose="02020603050405020304" pitchFamily="18" charset="0"/>
                <a:cs typeface="Times New Roman" panose="02020603050405020304" pitchFamily="18" charset="0"/>
              </a:rPr>
              <a:t>cs</a:t>
            </a:r>
            <a:r>
              <a:rPr dirty="0" lang="en-US" smtClean="0">
                <a:latin typeface="Times New Roman" panose="02020603050405020304" pitchFamily="18" charset="0"/>
                <a:cs typeface="Times New Roman" panose="02020603050405020304" pitchFamily="18" charset="0"/>
              </a:rPr>
              <a:t>  should be performed. </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90" name=""/>
        <p:cNvGrpSpPr/>
        <p:nvPr/>
      </p:nvGrpSpPr>
      <p:grpSpPr>
        <a:xfrm>
          <a:off x="0" y="0"/>
          <a:ext cx="0" cy="0"/>
          <a:chOff x="0" y="0"/>
          <a:chExt cx="0" cy="0"/>
        </a:xfrm>
      </p:grpSpPr>
      <p:sp>
        <p:nvSpPr>
          <p:cNvPr id="1048651"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Complications </a:t>
            </a:r>
            <a:endParaRPr b="1" dirty="0" lang="en-US" u="sng">
              <a:latin typeface="Times New Roman" panose="02020603050405020304" pitchFamily="18" charset="0"/>
              <a:cs typeface="Times New Roman" panose="02020603050405020304" pitchFamily="18" charset="0"/>
            </a:endParaRPr>
          </a:p>
        </p:txBody>
      </p:sp>
      <p:sp>
        <p:nvSpPr>
          <p:cNvPr id="1048652" name="Content Placeholder 2"/>
          <p:cNvSpPr>
            <a:spLocks noGrp="1"/>
          </p:cNvSpPr>
          <p:nvPr>
            <p:ph idx="1"/>
          </p:nvPr>
        </p:nvSpPr>
        <p:spPr/>
        <p:txBody>
          <a:bodyPr>
            <a:normAutofit fontScale="92857" lnSpcReduction="20000"/>
          </a:bodyPr>
          <a:p>
            <a:r>
              <a:rPr dirty="0" lang="en-US" smtClean="0">
                <a:latin typeface="Times New Roman" panose="02020603050405020304" pitchFamily="18" charset="0"/>
                <a:cs typeface="Times New Roman" panose="02020603050405020304" pitchFamily="18" charset="0"/>
              </a:rPr>
              <a:t>Failure of blood clotting mechanisms leading to excessive haemorrhage in concealed bleeding.</a:t>
            </a:r>
          </a:p>
          <a:p>
            <a:r>
              <a:rPr dirty="0" lang="en-US" smtClean="0">
                <a:latin typeface="Times New Roman" panose="02020603050405020304" pitchFamily="18" charset="0"/>
                <a:cs typeface="Times New Roman" panose="02020603050405020304" pitchFamily="18" charset="0"/>
              </a:rPr>
              <a:t>Renal failure  are hypoxemia  shock .</a:t>
            </a:r>
          </a:p>
          <a:p>
            <a:r>
              <a:rPr dirty="0" lang="en-US" smtClean="0">
                <a:latin typeface="Times New Roman" panose="02020603050405020304" pitchFamily="18" charset="0"/>
                <a:cs typeface="Times New Roman" panose="02020603050405020304" pitchFamily="18" charset="0"/>
              </a:rPr>
              <a:t>Puerperal  sepsis.</a:t>
            </a:r>
          </a:p>
          <a:p>
            <a:r>
              <a:rPr dirty="0" lang="en-US" smtClean="0">
                <a:latin typeface="Times New Roman" panose="02020603050405020304" pitchFamily="18" charset="0"/>
                <a:cs typeface="Times New Roman" panose="02020603050405020304" pitchFamily="18" charset="0"/>
              </a:rPr>
              <a:t>Anaemia .</a:t>
            </a:r>
          </a:p>
          <a:p>
            <a:r>
              <a:rPr dirty="0" lang="en-US" smtClean="0">
                <a:latin typeface="Times New Roman" panose="02020603050405020304" pitchFamily="18" charset="0"/>
                <a:cs typeface="Times New Roman" panose="02020603050405020304" pitchFamily="18" charset="0"/>
              </a:rPr>
              <a:t>Maternal  death.</a:t>
            </a:r>
          </a:p>
          <a:p>
            <a:r>
              <a:rPr dirty="0" lang="en-US" smtClean="0">
                <a:latin typeface="Times New Roman" panose="02020603050405020304" pitchFamily="18" charset="0"/>
                <a:cs typeface="Times New Roman" panose="02020603050405020304" pitchFamily="18" charset="0"/>
              </a:rPr>
              <a:t>Anterior pituitary gland necrosis that is thrombosis of pituitary gland. </a:t>
            </a:r>
          </a:p>
          <a:p>
            <a:r>
              <a:rPr dirty="0" lang="en-US" smtClean="0">
                <a:latin typeface="Times New Roman" panose="02020603050405020304" pitchFamily="18" charset="0"/>
                <a:cs typeface="Times New Roman" panose="02020603050405020304" pitchFamily="18" charset="0"/>
              </a:rPr>
              <a:t>May occur in severe bleedings and if  the mother is in severe shock for long.</a:t>
            </a:r>
          </a:p>
          <a:p>
            <a:endParaRPr dirty="0" lang="en-US" smtClean="0">
              <a:latin typeface="Times New Roman" panose="02020603050405020304" pitchFamily="18" charset="0"/>
              <a:cs typeface="Times New Roman" panose="02020603050405020304" pitchFamily="18" charset="0"/>
            </a:endParaRPr>
          </a:p>
          <a:p>
            <a:endParaRPr dirty="0" lang="en-US"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91" name=""/>
        <p:cNvGrpSpPr/>
        <p:nvPr/>
      </p:nvGrpSpPr>
      <p:grpSpPr>
        <a:xfrm>
          <a:off x="0" y="0"/>
          <a:ext cx="0" cy="0"/>
          <a:chOff x="0" y="0"/>
          <a:chExt cx="0" cy="0"/>
        </a:xfrm>
      </p:grpSpPr>
      <p:sp>
        <p:nvSpPr>
          <p:cNvPr id="1048653"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Other causes of APH</a:t>
            </a:r>
            <a:endParaRPr b="1" dirty="0" lang="en-US" u="sng">
              <a:latin typeface="Times New Roman" panose="02020603050405020304" pitchFamily="18" charset="0"/>
              <a:cs typeface="Times New Roman" panose="02020603050405020304" pitchFamily="18" charset="0"/>
            </a:endParaRPr>
          </a:p>
        </p:txBody>
      </p:sp>
      <p:sp>
        <p:nvSpPr>
          <p:cNvPr id="1048654"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Rapture of small vessels at the edge of placenta.</a:t>
            </a:r>
          </a:p>
          <a:p>
            <a:r>
              <a:rPr dirty="0" lang="en-US" smtClean="0">
                <a:latin typeface="Times New Roman" panose="02020603050405020304" pitchFamily="18" charset="0"/>
                <a:cs typeface="Times New Roman" panose="02020603050405020304" pitchFamily="18" charset="0"/>
              </a:rPr>
              <a:t>Cervical erosion .</a:t>
            </a:r>
          </a:p>
          <a:p>
            <a:r>
              <a:rPr dirty="0" lang="en-US" smtClean="0">
                <a:latin typeface="Times New Roman" panose="02020603050405020304" pitchFamily="18" charset="0"/>
                <a:cs typeface="Times New Roman" panose="02020603050405020304" pitchFamily="18" charset="0"/>
              </a:rPr>
              <a:t>Cancer of the cervix.</a:t>
            </a:r>
          </a:p>
          <a:p>
            <a:r>
              <a:rPr dirty="0" lang="en-US" smtClean="0">
                <a:latin typeface="Times New Roman" panose="02020603050405020304" pitchFamily="18" charset="0"/>
                <a:cs typeface="Times New Roman" panose="02020603050405020304" pitchFamily="18" charset="0"/>
              </a:rPr>
              <a:t>Severe  cervicitis.</a:t>
            </a:r>
          </a:p>
          <a:p>
            <a:r>
              <a:rPr dirty="0" lang="en-US" smtClean="0">
                <a:latin typeface="Times New Roman" panose="02020603050405020304" pitchFamily="18" charset="0"/>
                <a:cs typeface="Times New Roman" panose="02020603050405020304" pitchFamily="18" charset="0"/>
              </a:rPr>
              <a:t>Infected  cervical polyp.</a:t>
            </a:r>
          </a:p>
          <a:p>
            <a:r>
              <a:rPr dirty="0" lang="en-US" smtClean="0">
                <a:latin typeface="Times New Roman" panose="02020603050405020304" pitchFamily="18" charset="0"/>
                <a:cs typeface="Times New Roman" panose="02020603050405020304" pitchFamily="18" charset="0"/>
              </a:rPr>
              <a:t>Incase of these condition refer  the patient to hospital for management.</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92" name=""/>
        <p:cNvGrpSpPr/>
        <p:nvPr/>
      </p:nvGrpSpPr>
      <p:grpSpPr>
        <a:xfrm>
          <a:off x="0" y="0"/>
          <a:ext cx="0" cy="0"/>
          <a:chOff x="0" y="0"/>
          <a:chExt cx="0" cy="0"/>
        </a:xfrm>
      </p:grpSpPr>
      <p:sp>
        <p:nvSpPr>
          <p:cNvPr id="1048655" name="Title 1"/>
          <p:cNvSpPr>
            <a:spLocks noGrp="1"/>
          </p:cNvSpPr>
          <p:nvPr>
            <p:ph type="title"/>
          </p:nvPr>
        </p:nvSpPr>
        <p:spPr/>
        <p:txBody>
          <a:bodyPr/>
          <a:p>
            <a:r>
              <a:rPr b="1" dirty="0" lang="en-US" u="sng">
                <a:solidFill>
                  <a:prstClr val="black"/>
                </a:solidFill>
                <a:latin typeface="Times New Roman" panose="02020603050405020304" pitchFamily="18" charset="0"/>
                <a:cs typeface="Times New Roman" panose="02020603050405020304" pitchFamily="18" charset="0"/>
              </a:rPr>
              <a:t>The differences between placenta </a:t>
            </a:r>
            <a:r>
              <a:rPr b="1" dirty="0" lang="en-US" err="1" u="sng">
                <a:solidFill>
                  <a:prstClr val="black"/>
                </a:solidFill>
                <a:latin typeface="Times New Roman" panose="02020603050405020304" pitchFamily="18" charset="0"/>
                <a:cs typeface="Times New Roman" panose="02020603050405020304" pitchFamily="18" charset="0"/>
              </a:rPr>
              <a:t>praevia</a:t>
            </a:r>
            <a:r>
              <a:rPr b="1" dirty="0" lang="en-US" u="sng">
                <a:solidFill>
                  <a:prstClr val="black"/>
                </a:solidFill>
                <a:latin typeface="Times New Roman" panose="02020603050405020304" pitchFamily="18" charset="0"/>
                <a:cs typeface="Times New Roman" panose="02020603050405020304" pitchFamily="18" charset="0"/>
              </a:rPr>
              <a:t>  and abruptio  placentae.</a:t>
            </a:r>
            <a:endParaRPr b="1" dirty="0" lang="en-US" u="sng">
              <a:latin typeface="Times New Roman" panose="02020603050405020304" pitchFamily="18" charset="0"/>
              <a:cs typeface="Times New Roman" panose="02020603050405020304" pitchFamily="18" charset="0"/>
            </a:endParaRPr>
          </a:p>
        </p:txBody>
      </p:sp>
      <p:graphicFrame>
        <p:nvGraphicFramePr>
          <p:cNvPr id="4194305" name="Content Placeholder 3"/>
          <p:cNvGraphicFramePr>
            <a:graphicFrameLocks noGrp="1"/>
          </p:cNvGraphicFramePr>
          <p:nvPr>
            <p:ph idx="1"/>
          </p:nvPr>
        </p:nvGraphicFramePr>
        <p:xfrm>
          <a:off x="0" y="1917699"/>
          <a:ext cx="11010900" cy="7223760"/>
        </p:xfrm>
        <a:graphic>
          <a:graphicData uri="http://schemas.openxmlformats.org/drawingml/2006/table">
            <a:tbl>
              <a:tblPr firstRow="1" bandRow="1">
                <a:tableStyleId>{5940675A-B579-460E-94D1-54222C63F5DA}</a:tableStyleId>
              </a:tblPr>
              <a:tblGrid>
                <a:gridCol w="5560845"/>
                <a:gridCol w="5450055"/>
              </a:tblGrid>
              <a:tr h="404368">
                <a:tc>
                  <a:txBody>
                    <a:bodyPr/>
                    <a:p>
                      <a:r>
                        <a:rPr dirty="0" sz="2400" lang="en-US" smtClean="0">
                          <a:latin typeface="Times New Roman" panose="02020603050405020304" pitchFamily="18" charset="0"/>
                          <a:cs typeface="Times New Roman" panose="02020603050405020304" pitchFamily="18" charset="0"/>
                        </a:rPr>
                        <a:t>Placenta </a:t>
                      </a:r>
                      <a:r>
                        <a:rPr dirty="0" sz="2400" lang="en-US" err="1" smtClean="0">
                          <a:latin typeface="Times New Roman" panose="02020603050405020304" pitchFamily="18" charset="0"/>
                          <a:cs typeface="Times New Roman" panose="02020603050405020304" pitchFamily="18" charset="0"/>
                        </a:rPr>
                        <a:t>praevia</a:t>
                      </a:r>
                      <a:r>
                        <a:rPr baseline="0" dirty="0" sz="2400" lang="en-US" smtClean="0">
                          <a:latin typeface="Times New Roman" panose="02020603050405020304" pitchFamily="18" charset="0"/>
                          <a:cs typeface="Times New Roman" panose="02020603050405020304" pitchFamily="18" charset="0"/>
                        </a:rPr>
                        <a:t> </a:t>
                      </a:r>
                      <a:endParaRPr dirty="0" sz="2400" lang="en-US">
                        <a:latin typeface="Times New Roman" panose="02020603050405020304" pitchFamily="18" charset="0"/>
                        <a:cs typeface="Times New Roman" panose="02020603050405020304" pitchFamily="18" charset="0"/>
                      </a:endParaRPr>
                    </a:p>
                  </a:txBody>
                </a:tc>
                <a:tc>
                  <a:txBody>
                    <a:bodyPr/>
                    <a:p>
                      <a:r>
                        <a:rPr dirty="0" sz="2400" lang="en-US" smtClean="0">
                          <a:latin typeface="Times New Roman" panose="02020603050405020304" pitchFamily="18" charset="0"/>
                          <a:cs typeface="Times New Roman" panose="02020603050405020304" pitchFamily="18" charset="0"/>
                        </a:rPr>
                        <a:t>Abruptio</a:t>
                      </a:r>
                      <a:r>
                        <a:rPr baseline="0" dirty="0" sz="2400" lang="en-US" smtClean="0">
                          <a:latin typeface="Times New Roman" panose="02020603050405020304" pitchFamily="18" charset="0"/>
                          <a:cs typeface="Times New Roman" panose="02020603050405020304" pitchFamily="18" charset="0"/>
                        </a:rPr>
                        <a:t> placentae</a:t>
                      </a:r>
                      <a:endParaRPr dirty="0" sz="2400" lang="en-US">
                        <a:latin typeface="Times New Roman" panose="02020603050405020304" pitchFamily="18" charset="0"/>
                        <a:cs typeface="Times New Roman" panose="02020603050405020304" pitchFamily="18" charset="0"/>
                      </a:endParaRPr>
                    </a:p>
                  </a:txBody>
                </a:tc>
              </a:tr>
              <a:tr h="404368">
                <a:tc>
                  <a:txBody>
                    <a:bodyPr/>
                    <a:p>
                      <a:r>
                        <a:rPr dirty="0" sz="2400" lang="en-US" smtClean="0">
                          <a:latin typeface="Times New Roman" panose="02020603050405020304" pitchFamily="18" charset="0"/>
                          <a:cs typeface="Times New Roman" panose="02020603050405020304" pitchFamily="18" charset="0"/>
                        </a:rPr>
                        <a:t>Painless vaginal bleeding</a:t>
                      </a:r>
                      <a:endParaRPr dirty="0" sz="2400" lang="en-US">
                        <a:latin typeface="Times New Roman" panose="02020603050405020304" pitchFamily="18" charset="0"/>
                        <a:cs typeface="Times New Roman" panose="02020603050405020304" pitchFamily="18" charset="0"/>
                      </a:endParaRPr>
                    </a:p>
                  </a:txBody>
                </a:tc>
                <a:tc>
                  <a:txBody>
                    <a:bodyPr/>
                    <a:p>
                      <a:r>
                        <a:rPr dirty="0" sz="2400" lang="en-US" smtClean="0">
                          <a:latin typeface="Times New Roman" panose="02020603050405020304" pitchFamily="18" charset="0"/>
                          <a:cs typeface="Times New Roman" panose="02020603050405020304" pitchFamily="18" charset="0"/>
                        </a:rPr>
                        <a:t>Painful vaginal bleeding</a:t>
                      </a:r>
                      <a:endParaRPr dirty="0" sz="2400" lang="en-US">
                        <a:latin typeface="Times New Roman" panose="02020603050405020304" pitchFamily="18" charset="0"/>
                        <a:cs typeface="Times New Roman" panose="02020603050405020304" pitchFamily="18" charset="0"/>
                      </a:endParaRPr>
                    </a:p>
                  </a:txBody>
                </a:tc>
              </a:tr>
              <a:tr h="404368">
                <a:tc>
                  <a:txBody>
                    <a:bodyPr/>
                    <a:p>
                      <a:r>
                        <a:rPr dirty="0" sz="2400" lang="en-US" smtClean="0">
                          <a:latin typeface="Times New Roman" panose="02020603050405020304" pitchFamily="18" charset="0"/>
                          <a:cs typeface="Times New Roman" panose="02020603050405020304" pitchFamily="18" charset="0"/>
                        </a:rPr>
                        <a:t>Recurrent</a:t>
                      </a:r>
                      <a:r>
                        <a:rPr baseline="0" dirty="0" sz="2400" lang="en-US" smtClean="0">
                          <a:latin typeface="Times New Roman" panose="02020603050405020304" pitchFamily="18" charset="0"/>
                          <a:cs typeface="Times New Roman" panose="02020603050405020304" pitchFamily="18" charset="0"/>
                        </a:rPr>
                        <a:t> bleeding </a:t>
                      </a:r>
                      <a:endParaRPr dirty="0" sz="2400" lang="en-US">
                        <a:latin typeface="Times New Roman" panose="02020603050405020304" pitchFamily="18" charset="0"/>
                        <a:cs typeface="Times New Roman" panose="02020603050405020304" pitchFamily="18" charset="0"/>
                      </a:endParaRPr>
                    </a:p>
                  </a:txBody>
                </a:tc>
                <a:tc>
                  <a:txBody>
                    <a:bodyPr/>
                    <a:p>
                      <a:r>
                        <a:rPr dirty="0" sz="2400" lang="en-US" smtClean="0">
                          <a:latin typeface="Times New Roman" panose="02020603050405020304" pitchFamily="18" charset="0"/>
                          <a:cs typeface="Times New Roman" panose="02020603050405020304" pitchFamily="18" charset="0"/>
                        </a:rPr>
                        <a:t>Non recurrent</a:t>
                      </a:r>
                      <a:r>
                        <a:rPr baseline="0" dirty="0" sz="2400" lang="en-US" smtClean="0">
                          <a:latin typeface="Times New Roman" panose="02020603050405020304" pitchFamily="18" charset="0"/>
                          <a:cs typeface="Times New Roman" panose="02020603050405020304" pitchFamily="18" charset="0"/>
                        </a:rPr>
                        <a:t> bleeding blood loss is dark red.</a:t>
                      </a:r>
                      <a:endParaRPr dirty="0" sz="2400" lang="en-US">
                        <a:latin typeface="Times New Roman" panose="02020603050405020304" pitchFamily="18" charset="0"/>
                        <a:cs typeface="Times New Roman" panose="02020603050405020304" pitchFamily="18" charset="0"/>
                      </a:endParaRPr>
                    </a:p>
                  </a:txBody>
                </a:tc>
              </a:tr>
              <a:tr h="404368">
                <a:tc>
                  <a:txBody>
                    <a:bodyPr/>
                    <a:p>
                      <a:r>
                        <a:rPr dirty="0" sz="2400" lang="en-US" smtClean="0">
                          <a:latin typeface="Times New Roman" panose="02020603050405020304" pitchFamily="18" charset="0"/>
                          <a:cs typeface="Times New Roman" panose="02020603050405020304" pitchFamily="18" charset="0"/>
                        </a:rPr>
                        <a:t>Blood loss</a:t>
                      </a:r>
                      <a:r>
                        <a:rPr baseline="0" dirty="0" sz="2400" lang="en-US" smtClean="0">
                          <a:latin typeface="Times New Roman" panose="02020603050405020304" pitchFamily="18" charset="0"/>
                          <a:cs typeface="Times New Roman" panose="02020603050405020304" pitchFamily="18" charset="0"/>
                        </a:rPr>
                        <a:t> is bright red</a:t>
                      </a:r>
                      <a:endParaRPr dirty="0" sz="2400" lang="en-US">
                        <a:latin typeface="Times New Roman" panose="02020603050405020304" pitchFamily="18" charset="0"/>
                        <a:cs typeface="Times New Roman" panose="02020603050405020304" pitchFamily="18" charset="0"/>
                      </a:endParaRPr>
                    </a:p>
                  </a:txBody>
                </a:tc>
                <a:tc>
                  <a:txBody>
                    <a:bodyPr/>
                    <a:p>
                      <a:endParaRPr dirty="0" sz="2400" lang="en-US">
                        <a:latin typeface="Times New Roman" panose="02020603050405020304" pitchFamily="18" charset="0"/>
                        <a:cs typeface="Times New Roman" panose="02020603050405020304" pitchFamily="18" charset="0"/>
                      </a:endParaRPr>
                    </a:p>
                  </a:txBody>
                </a:tc>
              </a:tr>
              <a:tr h="1010920">
                <a:tc>
                  <a:txBody>
                    <a:bodyPr/>
                    <a:p>
                      <a:r>
                        <a:rPr dirty="0" sz="2400" lang="en-US" smtClean="0">
                          <a:latin typeface="Times New Roman" panose="02020603050405020304" pitchFamily="18" charset="0"/>
                          <a:cs typeface="Times New Roman" panose="02020603050405020304" pitchFamily="18" charset="0"/>
                        </a:rPr>
                        <a:t>The amount of  blood loss is keeping with the generally contraction of the patient.</a:t>
                      </a:r>
                    </a:p>
                    <a:p>
                      <a:endParaRPr dirty="0" sz="2400" lang="en-US">
                        <a:latin typeface="Times New Roman" panose="02020603050405020304" pitchFamily="18" charset="0"/>
                        <a:cs typeface="Times New Roman" panose="02020603050405020304" pitchFamily="18" charset="0"/>
                      </a:endParaRPr>
                    </a:p>
                  </a:txBody>
                </a:tc>
                <a:tc>
                  <a:txBody>
                    <a:bodyPr/>
                    <a:p>
                      <a:r>
                        <a:rPr dirty="0" sz="2400" lang="en-US" smtClean="0">
                          <a:latin typeface="Times New Roman" panose="02020603050405020304" pitchFamily="18" charset="0"/>
                          <a:cs typeface="Times New Roman" panose="02020603050405020304" pitchFamily="18" charset="0"/>
                        </a:rPr>
                        <a:t>The amount of blood lost may be very little compared</a:t>
                      </a:r>
                      <a:r>
                        <a:rPr baseline="0" dirty="0" sz="2400" lang="en-US" smtClean="0">
                          <a:latin typeface="Times New Roman" panose="02020603050405020304" pitchFamily="18" charset="0"/>
                          <a:cs typeface="Times New Roman" panose="02020603050405020304" pitchFamily="18" charset="0"/>
                        </a:rPr>
                        <a:t>  with the subsequent shock and anaemia.</a:t>
                      </a:r>
                    </a:p>
                    <a:p>
                      <a:endParaRPr dirty="0" sz="2400" lang="en-US">
                        <a:latin typeface="Times New Roman" panose="02020603050405020304" pitchFamily="18" charset="0"/>
                        <a:cs typeface="Times New Roman" panose="02020603050405020304" pitchFamily="18" charset="0"/>
                      </a:endParaRPr>
                    </a:p>
                  </a:txBody>
                </a:tc>
              </a:tr>
              <a:tr h="404368">
                <a:tc>
                  <a:txBody>
                    <a:bodyPr/>
                    <a:p>
                      <a:r>
                        <a:rPr dirty="0" sz="2400" lang="en-US" smtClean="0">
                          <a:latin typeface="Times New Roman" panose="02020603050405020304" pitchFamily="18" charset="0"/>
                          <a:cs typeface="Times New Roman" panose="02020603050405020304" pitchFamily="18" charset="0"/>
                        </a:rPr>
                        <a:t>No signs</a:t>
                      </a:r>
                      <a:r>
                        <a:rPr baseline="0" dirty="0" sz="2400" lang="en-US" smtClean="0">
                          <a:latin typeface="Times New Roman" panose="02020603050405020304" pitchFamily="18" charset="0"/>
                          <a:cs typeface="Times New Roman" panose="02020603050405020304" pitchFamily="18" charset="0"/>
                        </a:rPr>
                        <a:t> of pre eclampsia</a:t>
                      </a:r>
                      <a:endParaRPr dirty="0" sz="2400" lang="en-US">
                        <a:latin typeface="Times New Roman" panose="02020603050405020304" pitchFamily="18" charset="0"/>
                        <a:cs typeface="Times New Roman" panose="02020603050405020304" pitchFamily="18" charset="0"/>
                      </a:endParaRPr>
                    </a:p>
                  </a:txBody>
                </a:tc>
                <a:tc>
                  <a:txBody>
                    <a:bodyPr/>
                    <a:p>
                      <a:r>
                        <a:rPr dirty="0" sz="2400" lang="en-US" smtClean="0">
                          <a:latin typeface="Times New Roman" panose="02020603050405020304" pitchFamily="18" charset="0"/>
                          <a:cs typeface="Times New Roman" panose="02020603050405020304" pitchFamily="18" charset="0"/>
                        </a:rPr>
                        <a:t>Signs  of pre eclampsia  may be  present.</a:t>
                      </a:r>
                      <a:endParaRPr dirty="0" sz="2400" lang="en-US">
                        <a:latin typeface="Times New Roman" panose="02020603050405020304" pitchFamily="18" charset="0"/>
                        <a:cs typeface="Times New Roman" panose="02020603050405020304" pitchFamily="18" charset="0"/>
                      </a:endParaRPr>
                    </a:p>
                  </a:txBody>
                </a:tc>
              </a:tr>
              <a:tr h="404368">
                <a:tc>
                  <a:txBody>
                    <a:bodyPr/>
                    <a:p>
                      <a:r>
                        <a:rPr dirty="0" sz="2400" lang="en-US" smtClean="0">
                          <a:latin typeface="Times New Roman" panose="02020603050405020304" pitchFamily="18" charset="0"/>
                          <a:cs typeface="Times New Roman" panose="02020603050405020304" pitchFamily="18" charset="0"/>
                        </a:rPr>
                        <a:t>Foetus is most often</a:t>
                      </a:r>
                      <a:endParaRPr dirty="0" sz="2400" lang="en-US">
                        <a:latin typeface="Times New Roman" panose="02020603050405020304" pitchFamily="18" charset="0"/>
                        <a:cs typeface="Times New Roman" panose="02020603050405020304" pitchFamily="18" charset="0"/>
                      </a:endParaRPr>
                    </a:p>
                  </a:txBody>
                </a:tc>
                <a:tc>
                  <a:txBody>
                    <a:bodyPr/>
                    <a:p>
                      <a:r>
                        <a:rPr dirty="0" sz="2400" lang="en-US" smtClean="0">
                          <a:latin typeface="Times New Roman" panose="02020603050405020304" pitchFamily="18" charset="0"/>
                          <a:cs typeface="Times New Roman" panose="02020603050405020304" pitchFamily="18" charset="0"/>
                        </a:rPr>
                        <a:t>Foetus is dead in most cases.</a:t>
                      </a:r>
                      <a:endParaRPr dirty="0" sz="2400" lang="en-US">
                        <a:latin typeface="Times New Roman" panose="02020603050405020304" pitchFamily="18" charset="0"/>
                        <a:cs typeface="Times New Roman" panose="02020603050405020304" pitchFamily="18" charset="0"/>
                      </a:endParaRPr>
                    </a:p>
                  </a:txBody>
                </a:tc>
              </a:tr>
              <a:tr h="404368">
                <a:tc>
                  <a:txBody>
                    <a:bodyPr/>
                    <a:p>
                      <a:r>
                        <a:rPr dirty="0" sz="2400" lang="en-US" smtClean="0">
                          <a:latin typeface="Times New Roman" panose="02020603050405020304" pitchFamily="18" charset="0"/>
                          <a:cs typeface="Times New Roman" panose="02020603050405020304" pitchFamily="18" charset="0"/>
                        </a:rPr>
                        <a:t>Uterus</a:t>
                      </a:r>
                      <a:r>
                        <a:rPr baseline="0" dirty="0" sz="2400" lang="en-US" smtClean="0">
                          <a:latin typeface="Times New Roman" panose="02020603050405020304" pitchFamily="18" charset="0"/>
                          <a:cs typeface="Times New Roman" panose="02020603050405020304" pitchFamily="18" charset="0"/>
                        </a:rPr>
                        <a:t> is soft and not tender.</a:t>
                      </a:r>
                      <a:endParaRPr dirty="0" sz="2400" lang="en-US">
                        <a:latin typeface="Times New Roman" panose="02020603050405020304" pitchFamily="18" charset="0"/>
                        <a:cs typeface="Times New Roman" panose="02020603050405020304" pitchFamily="18" charset="0"/>
                      </a:endParaRPr>
                    </a:p>
                  </a:txBody>
                </a:tc>
                <a:tc>
                  <a:txBody>
                    <a:bodyPr/>
                    <a:p>
                      <a:r>
                        <a:rPr dirty="0" sz="2400" lang="en-US" smtClean="0">
                          <a:latin typeface="Times New Roman" panose="02020603050405020304" pitchFamily="18" charset="0"/>
                          <a:cs typeface="Times New Roman" panose="02020603050405020304" pitchFamily="18" charset="0"/>
                        </a:rPr>
                        <a:t>Uterus is tender and may be hard.</a:t>
                      </a:r>
                      <a:endParaRPr dirty="0" sz="2400" lang="en-US">
                        <a:latin typeface="Times New Roman" panose="02020603050405020304" pitchFamily="18" charset="0"/>
                        <a:cs typeface="Times New Roman" panose="02020603050405020304" pitchFamily="18" charset="0"/>
                      </a:endParaRPr>
                    </a:p>
                  </a:txBody>
                </a:tc>
              </a:tr>
              <a:tr h="404368">
                <a:tc>
                  <a:txBody>
                    <a:bodyPr/>
                    <a:p>
                      <a:r>
                        <a:rPr dirty="0" sz="2400" lang="en-US" err="1" smtClean="0">
                          <a:latin typeface="Times New Roman" panose="02020603050405020304" pitchFamily="18" charset="0"/>
                          <a:cs typeface="Times New Roman" panose="02020603050405020304" pitchFamily="18" charset="0"/>
                        </a:rPr>
                        <a:t>Feotal</a:t>
                      </a:r>
                      <a:r>
                        <a:rPr dirty="0" sz="2400" lang="en-US" smtClean="0">
                          <a:latin typeface="Times New Roman" panose="02020603050405020304" pitchFamily="18" charset="0"/>
                          <a:cs typeface="Times New Roman" panose="02020603050405020304" pitchFamily="18" charset="0"/>
                        </a:rPr>
                        <a:t> parts are easily palpate.</a:t>
                      </a:r>
                      <a:endParaRPr dirty="0" sz="2400" lang="en-US">
                        <a:latin typeface="Times New Roman" panose="02020603050405020304" pitchFamily="18" charset="0"/>
                        <a:cs typeface="Times New Roman" panose="02020603050405020304" pitchFamily="18" charset="0"/>
                      </a:endParaRPr>
                    </a:p>
                  </a:txBody>
                </a:tc>
                <a:tc>
                  <a:txBody>
                    <a:bodyPr/>
                    <a:p>
                      <a:r>
                        <a:rPr dirty="0" sz="2400" lang="en-US" smtClean="0">
                          <a:latin typeface="Times New Roman" panose="02020603050405020304" pitchFamily="18" charset="0"/>
                          <a:cs typeface="Times New Roman" panose="02020603050405020304" pitchFamily="18" charset="0"/>
                        </a:rPr>
                        <a:t>Foetal parts may be</a:t>
                      </a:r>
                      <a:r>
                        <a:rPr baseline="0" dirty="0" sz="2400" lang="en-US" smtClean="0">
                          <a:latin typeface="Times New Roman" panose="02020603050405020304" pitchFamily="18" charset="0"/>
                          <a:cs typeface="Times New Roman" panose="02020603050405020304" pitchFamily="18" charset="0"/>
                        </a:rPr>
                        <a:t> difficult to palpate.</a:t>
                      </a:r>
                      <a:endParaRPr dirty="0" sz="2400" lang="en-US">
                        <a:latin typeface="Times New Roman" panose="02020603050405020304" pitchFamily="18" charset="0"/>
                        <a:cs typeface="Times New Roman" panose="02020603050405020304" pitchFamily="18" charset="0"/>
                      </a:endParaRPr>
                    </a:p>
                  </a:txBody>
                </a:tc>
              </a:tr>
              <a:tr h="404368">
                <a:tc>
                  <a:txBody>
                    <a:bodyPr/>
                    <a:p>
                      <a:r>
                        <a:rPr dirty="0" sz="2400" lang="en-US" smtClean="0">
                          <a:latin typeface="Times New Roman" panose="02020603050405020304" pitchFamily="18" charset="0"/>
                          <a:cs typeface="Times New Roman" panose="02020603050405020304" pitchFamily="18" charset="0"/>
                        </a:rPr>
                        <a:t>The uterine size corresponds </a:t>
                      </a:r>
                      <a:r>
                        <a:rPr baseline="0" dirty="0" sz="2400" lang="en-US" smtClean="0">
                          <a:latin typeface="Times New Roman" panose="02020603050405020304" pitchFamily="18" charset="0"/>
                          <a:cs typeface="Times New Roman" panose="02020603050405020304" pitchFamily="18" charset="0"/>
                        </a:rPr>
                        <a:t>with the  dates  of gestation.</a:t>
                      </a:r>
                      <a:endParaRPr dirty="0" sz="2400" lang="en-US">
                        <a:latin typeface="Times New Roman" panose="02020603050405020304" pitchFamily="18" charset="0"/>
                        <a:cs typeface="Times New Roman" panose="02020603050405020304" pitchFamily="18" charset="0"/>
                      </a:endParaRPr>
                    </a:p>
                  </a:txBody>
                </a:tc>
                <a:tc>
                  <a:txBody>
                    <a:bodyPr/>
                    <a:p>
                      <a:r>
                        <a:rPr dirty="0" sz="2400" lang="en-US" smtClean="0">
                          <a:latin typeface="Times New Roman" panose="02020603050405020304" pitchFamily="18" charset="0"/>
                          <a:cs typeface="Times New Roman" panose="02020603050405020304" pitchFamily="18" charset="0"/>
                        </a:rPr>
                        <a:t>The uterus may be larger than dates of gestation.</a:t>
                      </a:r>
                      <a:endParaRPr dirty="0" sz="2400" lang="en-US">
                        <a:latin typeface="Times New Roman" panose="02020603050405020304" pitchFamily="18" charset="0"/>
                        <a:cs typeface="Times New Roman" panose="02020603050405020304" pitchFamily="18" charset="0"/>
                      </a:endParaRPr>
                    </a:p>
                  </a:txBody>
                </a:tc>
              </a:tr>
              <a:tr h="404368">
                <a:tc>
                  <a:txBody>
                    <a:bodyPr/>
                    <a:p>
                      <a:r>
                        <a:rPr dirty="0" sz="2400" lang="en-US" smtClean="0">
                          <a:latin typeface="Times New Roman" panose="02020603050405020304" pitchFamily="18" charset="0"/>
                          <a:cs typeface="Times New Roman" panose="02020603050405020304" pitchFamily="18" charset="0"/>
                        </a:rPr>
                        <a:t>The presenting part  may be displaced</a:t>
                      </a:r>
                      <a:r>
                        <a:rPr baseline="0" dirty="0" sz="2400" lang="en-US" smtClean="0">
                          <a:latin typeface="Times New Roman" panose="02020603050405020304" pitchFamily="18" charset="0"/>
                          <a:cs typeface="Times New Roman" panose="02020603050405020304" pitchFamily="18" charset="0"/>
                        </a:rPr>
                        <a:t> into the iliac fossa</a:t>
                      </a:r>
                      <a:endParaRPr dirty="0" sz="2400" lang="en-US">
                        <a:latin typeface="Times New Roman" panose="02020603050405020304" pitchFamily="18" charset="0"/>
                        <a:cs typeface="Times New Roman" panose="02020603050405020304" pitchFamily="18" charset="0"/>
                      </a:endParaRPr>
                    </a:p>
                  </a:txBody>
                </a:tc>
                <a:tc>
                  <a:txBody>
                    <a:bodyPr/>
                    <a:p>
                      <a:r>
                        <a:rPr dirty="0" sz="2400" lang="en-US" smtClean="0">
                          <a:latin typeface="Times New Roman" panose="02020603050405020304" pitchFamily="18" charset="0"/>
                          <a:cs typeface="Times New Roman" panose="02020603050405020304" pitchFamily="18" charset="0"/>
                        </a:rPr>
                        <a:t>The presenting part is usually in the normal</a:t>
                      </a:r>
                      <a:r>
                        <a:rPr baseline="0" dirty="0" sz="2400" lang="en-US" smtClean="0">
                          <a:latin typeface="Times New Roman" panose="02020603050405020304" pitchFamily="18" charset="0"/>
                          <a:cs typeface="Times New Roman" panose="02020603050405020304" pitchFamily="18" charset="0"/>
                        </a:rPr>
                        <a:t> place.</a:t>
                      </a:r>
                      <a:endParaRPr dirty="0" sz="2400" lang="en-US">
                        <a:latin typeface="Times New Roman" panose="02020603050405020304" pitchFamily="18" charset="0"/>
                        <a:cs typeface="Times New Roman" panose="02020603050405020304" pitchFamily="18" charset="0"/>
                      </a:endParaRPr>
                    </a:p>
                  </a:txBody>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93" name=""/>
        <p:cNvGrpSpPr/>
        <p:nvPr/>
      </p:nvGrpSpPr>
      <p:grpSpPr>
        <a:xfrm>
          <a:off x="0" y="0"/>
          <a:ext cx="0" cy="0"/>
          <a:chOff x="0" y="0"/>
          <a:chExt cx="0" cy="0"/>
        </a:xfrm>
      </p:grpSpPr>
      <p:sp>
        <p:nvSpPr>
          <p:cNvPr id="1048656"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Pre –Eclampsia </a:t>
            </a:r>
            <a:endParaRPr b="1" dirty="0" lang="en-US" u="sng">
              <a:latin typeface="Times New Roman" panose="02020603050405020304" pitchFamily="18" charset="0"/>
              <a:cs typeface="Times New Roman" panose="02020603050405020304" pitchFamily="18" charset="0"/>
            </a:endParaRPr>
          </a:p>
        </p:txBody>
      </p:sp>
      <p:sp>
        <p:nvSpPr>
          <p:cNvPr id="1048657" name="Content Placeholder 2"/>
          <p:cNvSpPr>
            <a:spLocks noGrp="1"/>
          </p:cNvSpPr>
          <p:nvPr>
            <p:ph idx="1"/>
          </p:nvPr>
        </p:nvSpPr>
        <p:spPr>
          <a:xfrm>
            <a:off x="838200" y="1876424"/>
            <a:ext cx="10515600" cy="5641975"/>
          </a:xfrm>
        </p:spPr>
        <p:txBody>
          <a:bodyPr>
            <a:noAutofit/>
          </a:bodyPr>
          <a:p>
            <a:r>
              <a:rPr dirty="0" sz="2400" lang="en-US" smtClean="0">
                <a:latin typeface="Times New Roman" panose="02020603050405020304" pitchFamily="18" charset="0"/>
                <a:cs typeface="Times New Roman" panose="02020603050405020304" pitchFamily="18" charset="0"/>
              </a:rPr>
              <a:t>Is a condition peculiar to pregnancy  and occurring usually  after  the 28</a:t>
            </a:r>
            <a:r>
              <a:rPr baseline="30000" dirty="0" sz="2400" lang="en-US" smtClean="0">
                <a:latin typeface="Times New Roman" panose="02020603050405020304" pitchFamily="18" charset="0"/>
                <a:cs typeface="Times New Roman" panose="02020603050405020304" pitchFamily="18" charset="0"/>
              </a:rPr>
              <a:t>th</a:t>
            </a:r>
            <a:r>
              <a:rPr dirty="0" sz="2400" lang="en-US" smtClean="0">
                <a:latin typeface="Times New Roman" panose="02020603050405020304" pitchFamily="18" charset="0"/>
                <a:cs typeface="Times New Roman" panose="02020603050405020304" pitchFamily="18" charset="0"/>
              </a:rPr>
              <a:t> week  of gestation.</a:t>
            </a:r>
          </a:p>
          <a:p>
            <a:r>
              <a:rPr dirty="0" sz="2400" lang="en-US" smtClean="0">
                <a:latin typeface="Times New Roman" panose="02020603050405020304" pitchFamily="18" charset="0"/>
                <a:cs typeface="Times New Roman" panose="02020603050405020304" pitchFamily="18" charset="0"/>
              </a:rPr>
              <a:t>It is characterized  by the presence of </a:t>
            </a:r>
          </a:p>
          <a:p>
            <a:pPr>
              <a:buFontTx/>
              <a:buChar char="-"/>
            </a:pPr>
            <a:r>
              <a:rPr dirty="0" sz="2400" lang="en-US" smtClean="0">
                <a:latin typeface="Times New Roman" panose="02020603050405020304" pitchFamily="18" charset="0"/>
                <a:cs typeface="Times New Roman" panose="02020603050405020304" pitchFamily="18" charset="0"/>
              </a:rPr>
              <a:t>Hypertension</a:t>
            </a:r>
          </a:p>
          <a:p>
            <a:pPr>
              <a:buFontTx/>
              <a:buChar char="-"/>
            </a:pPr>
            <a:r>
              <a:rPr dirty="0" sz="2400" lang="en-US" smtClean="0">
                <a:latin typeface="Times New Roman" panose="02020603050405020304" pitchFamily="18" charset="0"/>
                <a:cs typeface="Times New Roman" panose="02020603050405020304" pitchFamily="18" charset="0"/>
              </a:rPr>
              <a:t>Oedema</a:t>
            </a:r>
          </a:p>
          <a:p>
            <a:pPr>
              <a:buFontTx/>
              <a:buChar char="-"/>
            </a:pPr>
            <a:r>
              <a:rPr dirty="0" sz="2400" lang="en-US" smtClean="0">
                <a:latin typeface="Times New Roman" panose="02020603050405020304" pitchFamily="18" charset="0"/>
                <a:cs typeface="Times New Roman" panose="02020603050405020304" pitchFamily="18" charset="0"/>
              </a:rPr>
              <a:t>Proteinuria or any of the three.</a:t>
            </a:r>
          </a:p>
          <a:p>
            <a:pPr>
              <a:buFontTx/>
              <a:buChar char="-"/>
            </a:pPr>
            <a:r>
              <a:rPr dirty="0" sz="2400" lang="en-US" smtClean="0">
                <a:latin typeface="Times New Roman" panose="02020603050405020304" pitchFamily="18" charset="0"/>
                <a:cs typeface="Times New Roman" panose="02020603050405020304" pitchFamily="18" charset="0"/>
              </a:rPr>
              <a:t>The  common to the following condition (predisposing factors ).</a:t>
            </a:r>
          </a:p>
          <a:p>
            <a:pPr>
              <a:buFontTx/>
              <a:buChar char="-"/>
            </a:pPr>
            <a:r>
              <a:rPr dirty="0" sz="2400" lang="en-US" smtClean="0">
                <a:latin typeface="Times New Roman" panose="02020603050405020304" pitchFamily="18" charset="0"/>
                <a:cs typeface="Times New Roman" panose="02020603050405020304" pitchFamily="18" charset="0"/>
              </a:rPr>
              <a:t>Prim gravida , especially  the too young  or over  35 years .</a:t>
            </a:r>
          </a:p>
          <a:p>
            <a:pPr>
              <a:buFontTx/>
              <a:buChar char="-"/>
            </a:pPr>
            <a:r>
              <a:rPr dirty="0" sz="2400" lang="en-US" smtClean="0">
                <a:latin typeface="Times New Roman" panose="02020603050405020304" pitchFamily="18" charset="0"/>
                <a:cs typeface="Times New Roman" panose="02020603050405020304" pitchFamily="18" charset="0"/>
              </a:rPr>
              <a:t>Multiple  pregnancy.</a:t>
            </a:r>
          </a:p>
          <a:p>
            <a:pPr>
              <a:buFontTx/>
              <a:buChar char="-"/>
            </a:pPr>
            <a:r>
              <a:rPr dirty="0" sz="2400" lang="en-US" smtClean="0">
                <a:latin typeface="Times New Roman" panose="02020603050405020304" pitchFamily="18" charset="0"/>
                <a:cs typeface="Times New Roman" panose="02020603050405020304" pitchFamily="18" charset="0"/>
              </a:rPr>
              <a:t>Diabetes  mellitus.</a:t>
            </a:r>
          </a:p>
          <a:p>
            <a:pPr>
              <a:buFontTx/>
              <a:buChar char="-"/>
            </a:pPr>
            <a:r>
              <a:rPr dirty="0" sz="2400" lang="en-US" smtClean="0">
                <a:latin typeface="Times New Roman" panose="02020603050405020304" pitchFamily="18" charset="0"/>
                <a:cs typeface="Times New Roman" panose="02020603050405020304" pitchFamily="18" charset="0"/>
              </a:rPr>
              <a:t>Hydatid form mole.</a:t>
            </a:r>
          </a:p>
          <a:p>
            <a:pPr>
              <a:buFontTx/>
              <a:buChar char="-"/>
            </a:pPr>
            <a:r>
              <a:rPr dirty="0" sz="2400" lang="en-US" smtClean="0">
                <a:latin typeface="Times New Roman" panose="02020603050405020304" pitchFamily="18" charset="0"/>
                <a:cs typeface="Times New Roman" panose="02020603050405020304" pitchFamily="18" charset="0"/>
              </a:rPr>
              <a:t>Essential hypertension.</a:t>
            </a:r>
          </a:p>
          <a:p>
            <a:pPr>
              <a:buFontTx/>
              <a:buChar char="-"/>
            </a:pPr>
            <a:r>
              <a:rPr dirty="0" sz="2400" lang="en-US" smtClean="0">
                <a:latin typeface="Times New Roman" panose="02020603050405020304" pitchFamily="18" charset="0"/>
                <a:cs typeface="Times New Roman" panose="02020603050405020304" pitchFamily="18" charset="0"/>
              </a:rPr>
              <a:t>Polyhydramnios.</a:t>
            </a:r>
          </a:p>
          <a:p>
            <a:pPr>
              <a:buFontTx/>
              <a:buChar char="-"/>
            </a:pPr>
            <a:r>
              <a:rPr dirty="0" sz="2400" lang="en-US" smtClean="0">
                <a:latin typeface="Times New Roman" panose="02020603050405020304" pitchFamily="18" charset="0"/>
                <a:cs typeface="Times New Roman" panose="02020603050405020304" pitchFamily="18" charset="0"/>
              </a:rPr>
              <a:t>Mothers with fast Hx of  pre eclampsia .</a:t>
            </a:r>
          </a:p>
          <a:p>
            <a:pPr>
              <a:buFontTx/>
              <a:buChar char="-"/>
            </a:pPr>
            <a:r>
              <a:rPr dirty="0" sz="2400" lang="en-US" smtClean="0">
                <a:latin typeface="Times New Roman" panose="02020603050405020304" pitchFamily="18" charset="0"/>
                <a:cs typeface="Times New Roman" panose="02020603050405020304" pitchFamily="18" charset="0"/>
              </a:rPr>
              <a:t>Obese mothers. </a:t>
            </a:r>
            <a:endParaRPr dirty="0" sz="240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94" name=""/>
        <p:cNvGrpSpPr/>
        <p:nvPr/>
      </p:nvGrpSpPr>
      <p:grpSpPr>
        <a:xfrm>
          <a:off x="0" y="0"/>
          <a:ext cx="0" cy="0"/>
          <a:chOff x="0" y="0"/>
          <a:chExt cx="0" cy="0"/>
        </a:xfrm>
      </p:grpSpPr>
      <p:sp>
        <p:nvSpPr>
          <p:cNvPr id="1048658"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Diagnosis of pre eclampsia </a:t>
            </a:r>
            <a:endParaRPr b="1" dirty="0" lang="en-US" u="sng">
              <a:latin typeface="Times New Roman" panose="02020603050405020304" pitchFamily="18" charset="0"/>
              <a:cs typeface="Times New Roman" panose="02020603050405020304" pitchFamily="18" charset="0"/>
            </a:endParaRPr>
          </a:p>
        </p:txBody>
      </p:sp>
      <p:sp>
        <p:nvSpPr>
          <p:cNvPr id="1048659" name="Content Placeholder 2"/>
          <p:cNvSpPr>
            <a:spLocks noGrp="1"/>
          </p:cNvSpPr>
          <p:nvPr>
            <p:ph idx="1"/>
          </p:nvPr>
        </p:nvSpPr>
        <p:spPr>
          <a:xfrm>
            <a:off x="838200" y="1460500"/>
            <a:ext cx="10515600" cy="6870700"/>
          </a:xfrm>
        </p:spPr>
        <p:txBody>
          <a:bodyPr>
            <a:noAutofit/>
          </a:bodyPr>
          <a:p>
            <a:r>
              <a:rPr dirty="0" sz="2400" lang="en-US" smtClean="0">
                <a:latin typeface="Times New Roman" panose="02020603050405020304" pitchFamily="18" charset="0"/>
                <a:cs typeface="Times New Roman" panose="02020603050405020304" pitchFamily="18" charset="0"/>
              </a:rPr>
              <a:t>The Dx  is not easy since the mother have no complain  but there are 3 cardinal signs </a:t>
            </a:r>
          </a:p>
          <a:p>
            <a:pPr indent="-514350" marL="514350">
              <a:buAutoNum type="arabicPeriod"/>
            </a:pPr>
            <a:r>
              <a:rPr b="1" dirty="0" sz="2400" lang="en-US" smtClean="0">
                <a:latin typeface="Times New Roman" panose="02020603050405020304" pitchFamily="18" charset="0"/>
                <a:cs typeface="Times New Roman" panose="02020603050405020304" pitchFamily="18" charset="0"/>
              </a:rPr>
              <a:t>Hypertension </a:t>
            </a:r>
          </a:p>
          <a:p>
            <a:pPr>
              <a:buFontTx/>
              <a:buChar char="-"/>
            </a:pPr>
            <a:r>
              <a:rPr dirty="0" sz="2400" lang="en-US" smtClean="0">
                <a:latin typeface="Times New Roman" panose="02020603050405020304" pitchFamily="18" charset="0"/>
                <a:cs typeface="Times New Roman" panose="02020603050405020304" pitchFamily="18" charset="0"/>
              </a:rPr>
              <a:t>Mothers  presenting with this condition  have a rise in diastolic pressure of 15 to 20mmhg above the mothers normal  diastolic  pressure.</a:t>
            </a:r>
          </a:p>
          <a:p>
            <a:pPr>
              <a:buFontTx/>
              <a:buChar char="-"/>
            </a:pPr>
            <a:r>
              <a:rPr dirty="0" sz="2400" lang="en-US" smtClean="0">
                <a:latin typeface="Times New Roman" panose="02020603050405020304" pitchFamily="18" charset="0"/>
                <a:cs typeface="Times New Roman" panose="02020603050405020304" pitchFamily="18" charset="0"/>
              </a:rPr>
              <a:t>Also a marked increase in systolic  pressure above that expected for the mothers age e.g. 170/140 mmhg.</a:t>
            </a:r>
          </a:p>
          <a:p>
            <a:pPr indent="0" marL="0">
              <a:buNone/>
            </a:pPr>
            <a:r>
              <a:rPr b="1" dirty="0" sz="2400" lang="en-US" smtClean="0">
                <a:latin typeface="Times New Roman" panose="02020603050405020304" pitchFamily="18" charset="0"/>
                <a:cs typeface="Times New Roman" panose="02020603050405020304" pitchFamily="18" charset="0"/>
              </a:rPr>
              <a:t>2. proteinuria.</a:t>
            </a:r>
          </a:p>
          <a:p>
            <a:pPr>
              <a:buFontTx/>
              <a:buChar char="-"/>
            </a:pPr>
            <a:r>
              <a:rPr dirty="0" sz="2400" lang="en-US" smtClean="0">
                <a:latin typeface="Times New Roman" panose="02020603050405020304" pitchFamily="18" charset="0"/>
                <a:cs typeface="Times New Roman" panose="02020603050405020304" pitchFamily="18" charset="0"/>
              </a:rPr>
              <a:t>In the absence  of UTI , if may be  detected in testing midstream specimen  of urine , which should  be followed  by laboratory investigation . The amount of protein in urine indicate the severity  of pre eclampsia.</a:t>
            </a:r>
          </a:p>
          <a:p>
            <a:pPr indent="0" marL="0">
              <a:buNone/>
            </a:pPr>
            <a:r>
              <a:rPr dirty="0" sz="2400" lang="en-US" smtClean="0">
                <a:latin typeface="Times New Roman" panose="02020603050405020304" pitchFamily="18" charset="0"/>
                <a:cs typeface="Times New Roman" panose="02020603050405020304" pitchFamily="18" charset="0"/>
              </a:rPr>
              <a:t>3. </a:t>
            </a:r>
            <a:r>
              <a:rPr b="1" dirty="0" sz="2400" lang="en-US" smtClean="0">
                <a:latin typeface="Times New Roman" panose="02020603050405020304" pitchFamily="18" charset="0"/>
                <a:cs typeface="Times New Roman" panose="02020603050405020304" pitchFamily="18" charset="0"/>
              </a:rPr>
              <a:t>Oedema</a:t>
            </a:r>
            <a:r>
              <a:rPr dirty="0" sz="2400" lang="en-US" smtClean="0">
                <a:latin typeface="Times New Roman" panose="02020603050405020304" pitchFamily="18" charset="0"/>
                <a:cs typeface="Times New Roman" panose="02020603050405020304" pitchFamily="18" charset="0"/>
              </a:rPr>
              <a:t> </a:t>
            </a:r>
          </a:p>
          <a:p>
            <a:pPr>
              <a:buFontTx/>
              <a:buChar char="-"/>
            </a:pPr>
            <a:r>
              <a:rPr dirty="0" sz="2400" lang="en-US" smtClean="0">
                <a:latin typeface="Times New Roman" panose="02020603050405020304" pitchFamily="18" charset="0"/>
                <a:cs typeface="Times New Roman" panose="02020603050405020304" pitchFamily="18" charset="0"/>
              </a:rPr>
              <a:t>Oedema ankles is common in late pregnancy but it disappears overnight .</a:t>
            </a:r>
          </a:p>
          <a:p>
            <a:pPr>
              <a:buFontTx/>
              <a:buChar char="-"/>
            </a:pPr>
            <a:r>
              <a:rPr dirty="0" sz="2400" lang="en-US" smtClean="0">
                <a:latin typeface="Times New Roman" panose="02020603050405020304" pitchFamily="18" charset="0"/>
                <a:cs typeface="Times New Roman" panose="02020603050405020304" pitchFamily="18" charset="0"/>
              </a:rPr>
              <a:t>This is known  as psychological  oedema  .</a:t>
            </a:r>
          </a:p>
          <a:p>
            <a:pPr>
              <a:buFontTx/>
              <a:buChar char="-"/>
            </a:pPr>
            <a:r>
              <a:rPr dirty="0" sz="2400" lang="en-US" smtClean="0">
                <a:latin typeface="Times New Roman" panose="02020603050405020304" pitchFamily="18" charset="0"/>
                <a:cs typeface="Times New Roman" panose="02020603050405020304" pitchFamily="18" charset="0"/>
              </a:rPr>
              <a:t>Any generalized  oedema is significant  and  occult oedema  is suspected  the cases of weights  gain clinical oedema  pits  on pressure and  is found  on feet  ankles . Lower abdomen , vulva facial puffiness of the face and eyelids.</a:t>
            </a:r>
            <a:endParaRPr dirty="0" sz="240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95" name=""/>
        <p:cNvGrpSpPr/>
        <p:nvPr/>
      </p:nvGrpSpPr>
      <p:grpSpPr>
        <a:xfrm>
          <a:off x="0" y="0"/>
          <a:ext cx="0" cy="0"/>
          <a:chOff x="0" y="0"/>
          <a:chExt cx="0" cy="0"/>
        </a:xfrm>
      </p:grpSpPr>
      <p:sp>
        <p:nvSpPr>
          <p:cNvPr id="1048660"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Types of eclampsia </a:t>
            </a:r>
            <a:endParaRPr b="1" dirty="0" lang="en-US" u="sng">
              <a:latin typeface="Times New Roman" panose="02020603050405020304" pitchFamily="18" charset="0"/>
              <a:cs typeface="Times New Roman" panose="02020603050405020304" pitchFamily="18" charset="0"/>
            </a:endParaRPr>
          </a:p>
        </p:txBody>
      </p:sp>
      <p:sp>
        <p:nvSpPr>
          <p:cNvPr id="1048661" name="Content Placeholder 2"/>
          <p:cNvSpPr>
            <a:spLocks noGrp="1"/>
          </p:cNvSpPr>
          <p:nvPr>
            <p:ph idx="1"/>
          </p:nvPr>
        </p:nvSpPr>
        <p:spPr/>
        <p:txBody>
          <a:bodyPr>
            <a:normAutofit fontScale="96429" lnSpcReduction="20000"/>
          </a:bodyPr>
          <a:p>
            <a:pPr indent="0" marL="0">
              <a:buNone/>
            </a:pPr>
            <a:r>
              <a:rPr b="1" dirty="0" lang="en-US" smtClean="0">
                <a:latin typeface="Times New Roman" panose="02020603050405020304" pitchFamily="18" charset="0"/>
                <a:cs typeface="Times New Roman" panose="02020603050405020304" pitchFamily="18" charset="0"/>
              </a:rPr>
              <a:t>1. Mild  pre – eclampsia </a:t>
            </a:r>
          </a:p>
          <a:p>
            <a:pPr>
              <a:buFontTx/>
              <a:buChar char="-"/>
            </a:pPr>
            <a:r>
              <a:rPr dirty="0" lang="en-US" smtClean="0">
                <a:latin typeface="Times New Roman" panose="02020603050405020304" pitchFamily="18" charset="0"/>
                <a:cs typeface="Times New Roman" panose="02020603050405020304" pitchFamily="18" charset="0"/>
              </a:rPr>
              <a:t>Is detected  when after  testing  the diastolic  pressure  is 15 – 20 mmhg above  the basal  Bp  recorded in  early pregnancy  or </a:t>
            </a:r>
            <a:r>
              <a:rPr dirty="0" lang="en-US" err="1" smtClean="0">
                <a:latin typeface="Times New Roman" panose="02020603050405020304" pitchFamily="18" charset="0"/>
                <a:cs typeface="Times New Roman" panose="02020603050405020304" pitchFamily="18" charset="0"/>
              </a:rPr>
              <a:t>disstollic</a:t>
            </a:r>
            <a:r>
              <a:rPr dirty="0" lang="en-US" smtClean="0">
                <a:latin typeface="Times New Roman" panose="02020603050405020304" pitchFamily="18" charset="0"/>
                <a:cs typeface="Times New Roman" panose="02020603050405020304" pitchFamily="18" charset="0"/>
              </a:rPr>
              <a:t>  above so to 90mmhg e.g. 130/80 to 140/90mmhg.</a:t>
            </a:r>
          </a:p>
          <a:p>
            <a:pPr>
              <a:buFontTx/>
              <a:buChar char="-"/>
            </a:pPr>
            <a:r>
              <a:rPr dirty="0" lang="en-US" smtClean="0">
                <a:latin typeface="Times New Roman" panose="02020603050405020304" pitchFamily="18" charset="0"/>
                <a:cs typeface="Times New Roman" panose="02020603050405020304" pitchFamily="18" charset="0"/>
              </a:rPr>
              <a:t>Oedema  of the feet and ankles.</a:t>
            </a:r>
          </a:p>
          <a:p>
            <a:pPr indent="0" marL="0">
              <a:buNone/>
            </a:pPr>
            <a:r>
              <a:rPr b="1" dirty="0" lang="en-US" smtClean="0">
                <a:latin typeface="Times New Roman" panose="02020603050405020304" pitchFamily="18" charset="0"/>
                <a:cs typeface="Times New Roman" panose="02020603050405020304" pitchFamily="18" charset="0"/>
              </a:rPr>
              <a:t>2. Moderate pre – eclampsia </a:t>
            </a:r>
          </a:p>
          <a:p>
            <a:pPr indent="0" marL="0">
              <a:buNone/>
            </a:pPr>
            <a:r>
              <a:rPr dirty="0" lang="en-US" smtClean="0">
                <a:latin typeface="Times New Roman" panose="02020603050405020304" pitchFamily="18" charset="0"/>
                <a:cs typeface="Times New Roman" panose="02020603050405020304" pitchFamily="18" charset="0"/>
              </a:rPr>
              <a:t>- This is Dx  where there is  marked rise in both systolic and </a:t>
            </a:r>
            <a:r>
              <a:rPr dirty="0" lang="en-US" err="1" smtClean="0">
                <a:latin typeface="Times New Roman" panose="02020603050405020304" pitchFamily="18" charset="0"/>
                <a:cs typeface="Times New Roman" panose="02020603050405020304" pitchFamily="18" charset="0"/>
              </a:rPr>
              <a:t>distatotic</a:t>
            </a:r>
            <a:r>
              <a:rPr dirty="0" lang="en-US" smtClean="0">
                <a:latin typeface="Times New Roman" panose="02020603050405020304" pitchFamily="18" charset="0"/>
                <a:cs typeface="Times New Roman" panose="02020603050405020304" pitchFamily="18" charset="0"/>
              </a:rPr>
              <a:t>  pressure – 140/100  to 160/100mmhg., proteinuria  of 0.5gm/l with no evidence  of urinary tract  infection and generalized  oedema.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60" name=""/>
        <p:cNvGrpSpPr/>
        <p:nvPr/>
      </p:nvGrpSpPr>
      <p:grpSpPr>
        <a:xfrm>
          <a:off x="0" y="0"/>
          <a:ext cx="0" cy="0"/>
          <a:chOff x="0" y="0"/>
          <a:chExt cx="0" cy="0"/>
        </a:xfrm>
      </p:grpSpPr>
      <p:sp>
        <p:nvSpPr>
          <p:cNvPr id="1048592" name="Title 1"/>
          <p:cNvSpPr>
            <a:spLocks noGrp="1"/>
          </p:cNvSpPr>
          <p:nvPr>
            <p:ph type="title"/>
          </p:nvPr>
        </p:nvSpPr>
        <p:spPr/>
        <p:txBody>
          <a:bodyPr/>
          <a:p>
            <a:r>
              <a:rPr b="1" dirty="0" lang="en-US" smtClean="0">
                <a:latin typeface="Times New Roman" panose="02020603050405020304" pitchFamily="18" charset="0"/>
                <a:cs typeface="Times New Roman" panose="02020603050405020304" pitchFamily="18" charset="0"/>
              </a:rPr>
              <a:t>ABNORMAL PREGNANCY </a:t>
            </a:r>
            <a:endParaRPr b="1" dirty="0" lang="en-US">
              <a:latin typeface="Times New Roman" panose="02020603050405020304" pitchFamily="18" charset="0"/>
              <a:cs typeface="Times New Roman" panose="02020603050405020304" pitchFamily="18" charset="0"/>
            </a:endParaRPr>
          </a:p>
        </p:txBody>
      </p:sp>
      <p:sp>
        <p:nvSpPr>
          <p:cNvPr id="1048593" name="Content Placeholder 2"/>
          <p:cNvSpPr>
            <a:spLocks noGrp="1"/>
          </p:cNvSpPr>
          <p:nvPr>
            <p:ph idx="1"/>
          </p:nvPr>
        </p:nvSpPr>
        <p:spPr/>
        <p:txBody>
          <a:bodyPr>
            <a:normAutofit fontScale="96429" lnSpcReduction="20000"/>
          </a:bodyPr>
          <a:p>
            <a:r>
              <a:rPr b="1" dirty="0" lang="en-US" smtClean="0">
                <a:latin typeface="Times New Roman" panose="02020603050405020304" pitchFamily="18" charset="0"/>
                <a:cs typeface="Times New Roman" panose="02020603050405020304" pitchFamily="18" charset="0"/>
              </a:rPr>
              <a:t>Hyperemesis pregnancy </a:t>
            </a:r>
          </a:p>
          <a:p>
            <a:pPr>
              <a:buFontTx/>
              <a:buChar char="-"/>
            </a:pPr>
            <a:r>
              <a:rPr dirty="0" lang="en-US" smtClean="0">
                <a:latin typeface="Times New Roman" panose="02020603050405020304" pitchFamily="18" charset="0"/>
                <a:cs typeface="Times New Roman" panose="02020603050405020304" pitchFamily="18" charset="0"/>
              </a:rPr>
              <a:t>Excessive  nausea  and vomiting during pregnancy that  starts  between 4</a:t>
            </a:r>
            <a:r>
              <a:rPr baseline="30000" dirty="0" lang="en-US" smtClean="0">
                <a:latin typeface="Times New Roman" panose="02020603050405020304" pitchFamily="18" charset="0"/>
                <a:cs typeface="Times New Roman" panose="02020603050405020304" pitchFamily="18" charset="0"/>
              </a:rPr>
              <a:t>th</a:t>
            </a:r>
            <a:r>
              <a:rPr dirty="0" lang="en-US" smtClean="0">
                <a:latin typeface="Times New Roman" panose="02020603050405020304" pitchFamily="18" charset="0"/>
                <a:cs typeface="Times New Roman" panose="02020603050405020304" pitchFamily="18" charset="0"/>
              </a:rPr>
              <a:t>  and 10</a:t>
            </a:r>
            <a:r>
              <a:rPr baseline="30000" dirty="0" lang="en-US" smtClean="0">
                <a:latin typeface="Times New Roman" panose="02020603050405020304" pitchFamily="18" charset="0"/>
                <a:cs typeface="Times New Roman" panose="02020603050405020304" pitchFamily="18" charset="0"/>
              </a:rPr>
              <a:t>th</a:t>
            </a:r>
            <a:r>
              <a:rPr dirty="0" lang="en-US" smtClean="0">
                <a:latin typeface="Times New Roman" panose="02020603050405020304" pitchFamily="18" charset="0"/>
                <a:cs typeface="Times New Roman" panose="02020603050405020304" pitchFamily="18" charset="0"/>
              </a:rPr>
              <a:t>  week  gestation and resolve before 20 weeks.</a:t>
            </a:r>
          </a:p>
          <a:p>
            <a:pPr>
              <a:buFontTx/>
              <a:buChar char="-"/>
            </a:pPr>
            <a:r>
              <a:rPr dirty="0" lang="en-US" smtClean="0">
                <a:latin typeface="Times New Roman" panose="02020603050405020304" pitchFamily="18" charset="0"/>
                <a:cs typeface="Times New Roman" panose="02020603050405020304" pitchFamily="18" charset="0"/>
              </a:rPr>
              <a:t>Usually it leads to severe dehydration  electrolyte  imbalance  and  weight loss.</a:t>
            </a:r>
          </a:p>
          <a:p>
            <a:pPr>
              <a:buFontTx/>
              <a:buChar char="-"/>
            </a:pPr>
            <a:r>
              <a:rPr dirty="0" lang="en-US" smtClean="0">
                <a:latin typeface="Times New Roman" panose="02020603050405020304" pitchFamily="18" charset="0"/>
                <a:cs typeface="Times New Roman" panose="02020603050405020304" pitchFamily="18" charset="0"/>
              </a:rPr>
              <a:t>If treatment is not started early  it can lead to liver and  kidney damage.</a:t>
            </a:r>
          </a:p>
          <a:p>
            <a:pPr>
              <a:buFontTx/>
              <a:buChar char="-"/>
            </a:pPr>
            <a:r>
              <a:rPr dirty="0" lang="en-US" smtClean="0">
                <a:latin typeface="Times New Roman" panose="02020603050405020304" pitchFamily="18" charset="0"/>
                <a:cs typeface="Times New Roman" panose="02020603050405020304" pitchFamily="18" charset="0"/>
              </a:rPr>
              <a:t>Anaemia  may develop as a result of lack of vitamin B folic  acid and  iron.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96" name=""/>
        <p:cNvGrpSpPr/>
        <p:nvPr/>
      </p:nvGrpSpPr>
      <p:grpSpPr>
        <a:xfrm>
          <a:off x="0" y="0"/>
          <a:ext cx="0" cy="0"/>
          <a:chOff x="0" y="0"/>
          <a:chExt cx="0" cy="0"/>
        </a:xfrm>
      </p:grpSpPr>
      <p:sp>
        <p:nvSpPr>
          <p:cNvPr id="1048662" name="Title 1"/>
          <p:cNvSpPr>
            <a:spLocks noGrp="1"/>
          </p:cNvSpPr>
          <p:nvPr>
            <p:ph type="title"/>
          </p:nvPr>
        </p:nvSpPr>
        <p:spPr>
          <a:xfrm>
            <a:off x="838200" y="860425"/>
            <a:ext cx="10515600" cy="841375"/>
          </a:xfrm>
        </p:spPr>
        <p:txBody>
          <a:bodyPr/>
          <a:p>
            <a:endParaRPr lang="en-US"/>
          </a:p>
        </p:txBody>
      </p:sp>
      <p:sp>
        <p:nvSpPr>
          <p:cNvPr id="1048663" name="Content Placeholder 2"/>
          <p:cNvSpPr>
            <a:spLocks noGrp="1"/>
          </p:cNvSpPr>
          <p:nvPr>
            <p:ph idx="1"/>
          </p:nvPr>
        </p:nvSpPr>
        <p:spPr/>
        <p:txBody>
          <a:bodyPr>
            <a:normAutofit fontScale="85714" lnSpcReduction="10000"/>
          </a:bodyPr>
          <a:p>
            <a:pPr indent="0" marL="0">
              <a:buNone/>
            </a:pPr>
            <a:r>
              <a:rPr dirty="0" lang="en-US" smtClean="0">
                <a:latin typeface="Times New Roman" panose="02020603050405020304" pitchFamily="18" charset="0"/>
                <a:cs typeface="Times New Roman" panose="02020603050405020304" pitchFamily="18" charset="0"/>
              </a:rPr>
              <a:t>3. Severe – pre – eclampsia </a:t>
            </a:r>
          </a:p>
          <a:p>
            <a:pPr>
              <a:buFontTx/>
              <a:buChar char="-"/>
            </a:pPr>
            <a:r>
              <a:rPr dirty="0" lang="en-US" smtClean="0">
                <a:latin typeface="Times New Roman" panose="02020603050405020304" pitchFamily="18" charset="0"/>
                <a:cs typeface="Times New Roman" panose="02020603050405020304" pitchFamily="18" charset="0"/>
              </a:rPr>
              <a:t>Symptoms  include Bp  exceeding  160/110mmhg and increased  proteinuria  over 1gmls  . There  may be marked  generalized  oedema ,</a:t>
            </a:r>
            <a:r>
              <a:rPr dirty="0" lang="en-US" err="1" smtClean="0">
                <a:latin typeface="Times New Roman" panose="02020603050405020304" pitchFamily="18" charset="0"/>
                <a:cs typeface="Times New Roman" panose="02020603050405020304" pitchFamily="18" charset="0"/>
              </a:rPr>
              <a:t>frouted</a:t>
            </a:r>
            <a:r>
              <a:rPr dirty="0" lang="en-US" smtClean="0">
                <a:latin typeface="Times New Roman" panose="02020603050405020304" pitchFamily="18" charset="0"/>
                <a:cs typeface="Times New Roman" panose="02020603050405020304" pitchFamily="18" charset="0"/>
              </a:rPr>
              <a:t> headache  and visual  disturbances.</a:t>
            </a:r>
          </a:p>
          <a:p>
            <a:pPr indent="-514350" marL="514350">
              <a:buAutoNum type="alphaLcParenR"/>
            </a:pPr>
            <a:r>
              <a:rPr dirty="0" lang="en-US" smtClean="0">
                <a:latin typeface="Times New Roman" panose="02020603050405020304" pitchFamily="18" charset="0"/>
                <a:cs typeface="Times New Roman" panose="02020603050405020304" pitchFamily="18" charset="0"/>
              </a:rPr>
              <a:t>Effects  of severe  pre eclampsia  on the mother.</a:t>
            </a:r>
          </a:p>
          <a:p>
            <a:pPr>
              <a:buFontTx/>
              <a:buChar char="-"/>
            </a:pPr>
            <a:r>
              <a:rPr dirty="0" lang="en-US" smtClean="0">
                <a:latin typeface="Times New Roman" panose="02020603050405020304" pitchFamily="18" charset="0"/>
                <a:cs typeface="Times New Roman" panose="02020603050405020304" pitchFamily="18" charset="0"/>
              </a:rPr>
              <a:t>Abruptio placenta.</a:t>
            </a:r>
          </a:p>
          <a:p>
            <a:pPr>
              <a:buFontTx/>
              <a:buChar char="-"/>
            </a:pPr>
            <a:r>
              <a:rPr dirty="0" lang="en-US">
                <a:latin typeface="Times New Roman" panose="02020603050405020304" pitchFamily="18" charset="0"/>
                <a:cs typeface="Times New Roman" panose="02020603050405020304" pitchFamily="18" charset="0"/>
              </a:rPr>
              <a:t> </a:t>
            </a:r>
            <a:r>
              <a:rPr dirty="0" lang="en-US" smtClean="0">
                <a:latin typeface="Times New Roman" panose="02020603050405020304" pitchFamily="18" charset="0"/>
                <a:cs typeface="Times New Roman" panose="02020603050405020304" pitchFamily="18" charset="0"/>
              </a:rPr>
              <a:t>condition may worsen  leading   to eclampsia.</a:t>
            </a:r>
          </a:p>
          <a:p>
            <a:pPr>
              <a:buFontTx/>
              <a:buChar char="-"/>
            </a:pPr>
            <a:r>
              <a:rPr dirty="0" lang="en-US">
                <a:latin typeface="Times New Roman" panose="02020603050405020304" pitchFamily="18" charset="0"/>
                <a:cs typeface="Times New Roman" panose="02020603050405020304" pitchFamily="18" charset="0"/>
              </a:rPr>
              <a:t> </a:t>
            </a:r>
            <a:r>
              <a:rPr dirty="0" lang="en-US" smtClean="0">
                <a:latin typeface="Times New Roman" panose="02020603050405020304" pitchFamily="18" charset="0"/>
                <a:cs typeface="Times New Roman" panose="02020603050405020304" pitchFamily="18" charset="0"/>
              </a:rPr>
              <a:t>the kidneys ,lungs , heart and liver  may be seriously  damaged  due to  haematalogical disturbances.</a:t>
            </a:r>
          </a:p>
          <a:p>
            <a:pPr>
              <a:buFontTx/>
              <a:buChar char="-"/>
            </a:pPr>
            <a:r>
              <a:rPr dirty="0" lang="en-US" smtClean="0">
                <a:latin typeface="Times New Roman" panose="02020603050405020304" pitchFamily="18" charset="0"/>
                <a:cs typeface="Times New Roman" panose="02020603050405020304" pitchFamily="18" charset="0"/>
              </a:rPr>
              <a:t>The capillaries within  the f         of the eye may be irreparably damaged causing blindness.</a:t>
            </a:r>
          </a:p>
          <a:p>
            <a:pPr>
              <a:buFontTx/>
              <a:buChar char="-"/>
            </a:pPr>
            <a:endParaRPr dirty="0" lang="en-US" smtClean="0">
              <a:latin typeface="Times New Roman" panose="02020603050405020304" pitchFamily="18" charset="0"/>
              <a:cs typeface="Times New Roman" panose="02020603050405020304" pitchFamily="18" charset="0"/>
            </a:endParaRPr>
          </a:p>
          <a:p>
            <a:pPr>
              <a:buFontTx/>
              <a:buChar char="-"/>
            </a:pP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97" name=""/>
        <p:cNvGrpSpPr/>
        <p:nvPr/>
      </p:nvGrpSpPr>
      <p:grpSpPr>
        <a:xfrm>
          <a:off x="0" y="0"/>
          <a:ext cx="0" cy="0"/>
          <a:chOff x="0" y="0"/>
          <a:chExt cx="0" cy="0"/>
        </a:xfrm>
      </p:grpSpPr>
      <p:sp>
        <p:nvSpPr>
          <p:cNvPr id="1048664"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The effects of the foetus </a:t>
            </a:r>
            <a:endParaRPr b="1" dirty="0" lang="en-US" u="sng">
              <a:latin typeface="Times New Roman" panose="02020603050405020304" pitchFamily="18" charset="0"/>
              <a:cs typeface="Times New Roman" panose="02020603050405020304" pitchFamily="18" charset="0"/>
            </a:endParaRPr>
          </a:p>
        </p:txBody>
      </p:sp>
      <p:sp>
        <p:nvSpPr>
          <p:cNvPr id="1048665"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Low birth weight due to reduced placental function.</a:t>
            </a:r>
          </a:p>
          <a:p>
            <a:r>
              <a:rPr dirty="0" lang="en-US" smtClean="0">
                <a:latin typeface="Times New Roman" panose="02020603050405020304" pitchFamily="18" charset="0"/>
                <a:cs typeface="Times New Roman" panose="02020603050405020304" pitchFamily="18" charset="0"/>
              </a:rPr>
              <a:t>Increased incidence  of hypoxia during prenatal  and  intranatal periods .</a:t>
            </a:r>
          </a:p>
          <a:p>
            <a:r>
              <a:rPr dirty="0" lang="en-US" smtClean="0">
                <a:latin typeface="Times New Roman" panose="02020603050405020304" pitchFamily="18" charset="0"/>
                <a:cs typeface="Times New Roman" panose="02020603050405020304" pitchFamily="18" charset="0"/>
              </a:rPr>
              <a:t>Placenta  abruption leading to hypoxia  and career death.</a:t>
            </a:r>
          </a:p>
          <a:p>
            <a:r>
              <a:rPr dirty="0" lang="en-US" smtClean="0">
                <a:latin typeface="Times New Roman" panose="02020603050405020304" pitchFamily="18" charset="0"/>
                <a:cs typeface="Times New Roman" panose="02020603050405020304" pitchFamily="18" charset="0"/>
              </a:rPr>
              <a:t>Prematurely if the baby is delivered early due to placenta abruptions.</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98" name=""/>
        <p:cNvGrpSpPr/>
        <p:nvPr/>
      </p:nvGrpSpPr>
      <p:grpSpPr>
        <a:xfrm>
          <a:off x="0" y="0"/>
          <a:ext cx="0" cy="0"/>
          <a:chOff x="0" y="0"/>
          <a:chExt cx="0" cy="0"/>
        </a:xfrm>
      </p:grpSpPr>
      <p:sp>
        <p:nvSpPr>
          <p:cNvPr id="1048666"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Management of pre- eclampsia </a:t>
            </a:r>
            <a:endParaRPr b="1" dirty="0" lang="en-US" u="sng">
              <a:latin typeface="Times New Roman" panose="02020603050405020304" pitchFamily="18" charset="0"/>
              <a:cs typeface="Times New Roman" panose="02020603050405020304" pitchFamily="18" charset="0"/>
            </a:endParaRPr>
          </a:p>
        </p:txBody>
      </p:sp>
      <p:sp>
        <p:nvSpPr>
          <p:cNvPr id="1048667"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The main principle  care are </a:t>
            </a:r>
          </a:p>
          <a:p>
            <a:r>
              <a:rPr dirty="0" lang="en-US" smtClean="0">
                <a:latin typeface="Times New Roman" panose="02020603050405020304" pitchFamily="18" charset="0"/>
                <a:cs typeface="Times New Roman" panose="02020603050405020304" pitchFamily="18" charset="0"/>
              </a:rPr>
              <a:t>Provide adequate  rest and monitoring  of observation  to avoid eclampsia .</a:t>
            </a:r>
          </a:p>
          <a:p>
            <a:r>
              <a:rPr dirty="0" lang="en-US" smtClean="0">
                <a:latin typeface="Times New Roman" panose="02020603050405020304" pitchFamily="18" charset="0"/>
                <a:cs typeface="Times New Roman" panose="02020603050405020304" pitchFamily="18" charset="0"/>
              </a:rPr>
              <a:t>Prolong  the pregnancy          term.</a:t>
            </a:r>
          </a:p>
          <a:p>
            <a:r>
              <a:rPr dirty="0" lang="en-US" smtClean="0">
                <a:latin typeface="Times New Roman" panose="02020603050405020304" pitchFamily="18" charset="0"/>
                <a:cs typeface="Times New Roman" panose="02020603050405020304" pitchFamily="18" charset="0"/>
              </a:rPr>
              <a:t>Safeguard  the life of the  mother.</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99" name=""/>
        <p:cNvGrpSpPr/>
        <p:nvPr/>
      </p:nvGrpSpPr>
      <p:grpSpPr>
        <a:xfrm>
          <a:off x="0" y="0"/>
          <a:ext cx="0" cy="0"/>
          <a:chOff x="0" y="0"/>
          <a:chExt cx="0" cy="0"/>
        </a:xfrm>
      </p:grpSpPr>
      <p:sp>
        <p:nvSpPr>
          <p:cNvPr id="1048668"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Mild pre – eclampsia  management  </a:t>
            </a:r>
            <a:endParaRPr b="1" dirty="0" lang="en-US" u="sng">
              <a:latin typeface="Times New Roman" panose="02020603050405020304" pitchFamily="18" charset="0"/>
              <a:cs typeface="Times New Roman" panose="02020603050405020304" pitchFamily="18" charset="0"/>
            </a:endParaRPr>
          </a:p>
        </p:txBody>
      </p:sp>
      <p:sp>
        <p:nvSpPr>
          <p:cNvPr id="1048669"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Advise the mother on completely bed rest at home and  let her be seen weakly to asses her condition  .</a:t>
            </a:r>
          </a:p>
          <a:p>
            <a:r>
              <a:rPr dirty="0" lang="en-US" smtClean="0">
                <a:latin typeface="Times New Roman" panose="02020603050405020304" pitchFamily="18" charset="0"/>
                <a:cs typeface="Times New Roman" panose="02020603050405020304" pitchFamily="18" charset="0"/>
              </a:rPr>
              <a:t>Give anti – hypertensive  drugs  like aldomet 500mg . Sedative such as </a:t>
            </a:r>
            <a:r>
              <a:rPr dirty="0" lang="en-US" err="1" smtClean="0">
                <a:latin typeface="Times New Roman" panose="02020603050405020304" pitchFamily="18" charset="0"/>
                <a:cs typeface="Times New Roman" panose="02020603050405020304" pitchFamily="18" charset="0"/>
              </a:rPr>
              <a:t>phenobabitone</a:t>
            </a:r>
            <a:r>
              <a:rPr dirty="0" lang="en-US" smtClean="0">
                <a:latin typeface="Times New Roman" panose="02020603050405020304" pitchFamily="18" charset="0"/>
                <a:cs typeface="Times New Roman" panose="02020603050405020304" pitchFamily="18" charset="0"/>
              </a:rPr>
              <a:t> 30 – 60 mg for rest and  report to the hospital  incase of any problems.</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200" name=""/>
        <p:cNvGrpSpPr/>
        <p:nvPr/>
      </p:nvGrpSpPr>
      <p:grpSpPr>
        <a:xfrm>
          <a:off x="0" y="0"/>
          <a:ext cx="0" cy="0"/>
          <a:chOff x="0" y="0"/>
          <a:chExt cx="0" cy="0"/>
        </a:xfrm>
      </p:grpSpPr>
      <p:sp>
        <p:nvSpPr>
          <p:cNvPr id="1048670" name="Title 1"/>
          <p:cNvSpPr>
            <a:spLocks noGrp="1"/>
          </p:cNvSpPr>
          <p:nvPr>
            <p:ph type="title"/>
          </p:nvPr>
        </p:nvSpPr>
        <p:spPr/>
        <p:txBody>
          <a:bodyPr/>
          <a:p>
            <a:r>
              <a:rPr b="1" dirty="0" lang="en-US" err="1" u="sng" smtClean="0">
                <a:latin typeface="Times New Roman" panose="02020603050405020304" pitchFamily="18" charset="0"/>
                <a:cs typeface="Times New Roman" panose="02020603050405020304" pitchFamily="18" charset="0"/>
              </a:rPr>
              <a:t>Modera</a:t>
            </a:r>
            <a:r>
              <a:rPr b="1" dirty="0" lang="en-US" u="sng" smtClean="0">
                <a:latin typeface="Times New Roman" panose="02020603050405020304" pitchFamily="18" charset="0"/>
                <a:cs typeface="Times New Roman" panose="02020603050405020304" pitchFamily="18" charset="0"/>
              </a:rPr>
              <a:t> pre eclampsia </a:t>
            </a:r>
            <a:endParaRPr b="1" dirty="0" lang="en-US" u="sng">
              <a:latin typeface="Times New Roman" panose="02020603050405020304" pitchFamily="18" charset="0"/>
              <a:cs typeface="Times New Roman" panose="02020603050405020304" pitchFamily="18" charset="0"/>
            </a:endParaRPr>
          </a:p>
        </p:txBody>
      </p:sp>
      <p:sp>
        <p:nvSpPr>
          <p:cNvPr id="1048671" name="Content Placeholder 2"/>
          <p:cNvSpPr>
            <a:spLocks noGrp="1"/>
          </p:cNvSpPr>
          <p:nvPr>
            <p:ph idx="1"/>
          </p:nvPr>
        </p:nvSpPr>
        <p:spPr/>
        <p:txBody>
          <a:bodyPr>
            <a:normAutofit fontScale="78571" lnSpcReduction="20000"/>
          </a:bodyPr>
          <a:p>
            <a:r>
              <a:rPr dirty="0" lang="en-US" smtClean="0">
                <a:latin typeface="Times New Roman" panose="02020603050405020304" pitchFamily="18" charset="0"/>
                <a:cs typeface="Times New Roman" panose="02020603050405020304" pitchFamily="18" charset="0"/>
              </a:rPr>
              <a:t>Admit the patient for complete bed rest.  Only allow  to go to the toilet .</a:t>
            </a:r>
          </a:p>
          <a:p>
            <a:r>
              <a:rPr dirty="0" lang="en-US" smtClean="0">
                <a:latin typeface="Times New Roman" panose="02020603050405020304" pitchFamily="18" charset="0"/>
                <a:cs typeface="Times New Roman" panose="02020603050405020304" pitchFamily="18" charset="0"/>
              </a:rPr>
              <a:t>Nurse the patient on a sitting up position  or lying on the side in order to encourage uterine blood flow.</a:t>
            </a:r>
          </a:p>
          <a:p>
            <a:r>
              <a:rPr dirty="0" lang="en-US" smtClean="0">
                <a:latin typeface="Times New Roman" panose="02020603050405020304" pitchFamily="18" charset="0"/>
                <a:cs typeface="Times New Roman" panose="02020603050405020304" pitchFamily="18" charset="0"/>
              </a:rPr>
              <a:t>Give diet which is rich in protein fiber  and vitamins and low carbohydrates and salt.</a:t>
            </a:r>
          </a:p>
          <a:p>
            <a:r>
              <a:rPr dirty="0" lang="en-US" smtClean="0">
                <a:latin typeface="Times New Roman" panose="02020603050405020304" pitchFamily="18" charset="0"/>
                <a:cs typeface="Times New Roman" panose="02020603050405020304" pitchFamily="18" charset="0"/>
              </a:rPr>
              <a:t>Weigh the patient  twice weekly .</a:t>
            </a:r>
          </a:p>
          <a:p>
            <a:r>
              <a:rPr dirty="0" lang="en-US" smtClean="0">
                <a:latin typeface="Times New Roman" panose="02020603050405020304" pitchFamily="18" charset="0"/>
                <a:cs typeface="Times New Roman" panose="02020603050405020304" pitchFamily="18" charset="0"/>
              </a:rPr>
              <a:t>Observe oedema daily.</a:t>
            </a:r>
          </a:p>
          <a:p>
            <a:r>
              <a:rPr dirty="0" lang="en-US" smtClean="0">
                <a:latin typeface="Times New Roman" panose="02020603050405020304" pitchFamily="18" charset="0"/>
                <a:cs typeface="Times New Roman" panose="02020603050405020304" pitchFamily="18" charset="0"/>
              </a:rPr>
              <a:t>Test urine for proteins and retones asses level of protein loss.</a:t>
            </a:r>
          </a:p>
          <a:p>
            <a:r>
              <a:rPr dirty="0" lang="en-US" smtClean="0">
                <a:latin typeface="Times New Roman" panose="02020603050405020304" pitchFamily="18" charset="0"/>
                <a:cs typeface="Times New Roman" panose="02020603050405020304" pitchFamily="18" charset="0"/>
              </a:rPr>
              <a:t>Do 24 hourly  urine collection  in order  to estimate  </a:t>
            </a:r>
            <a:r>
              <a:rPr dirty="0" lang="en-US" err="1" smtClean="0">
                <a:latin typeface="Times New Roman" panose="02020603050405020304" pitchFamily="18" charset="0"/>
                <a:cs typeface="Times New Roman" panose="02020603050405020304" pitchFamily="18" charset="0"/>
              </a:rPr>
              <a:t>oestriol</a:t>
            </a:r>
            <a:r>
              <a:rPr dirty="0" lang="en-US" smtClean="0">
                <a:latin typeface="Times New Roman" panose="02020603050405020304" pitchFamily="18" charset="0"/>
                <a:cs typeface="Times New Roman" panose="02020603050405020304" pitchFamily="18" charset="0"/>
              </a:rPr>
              <a:t> level as an induction  of placental function.</a:t>
            </a:r>
          </a:p>
          <a:p>
            <a:r>
              <a:rPr dirty="0" lang="en-US" smtClean="0">
                <a:latin typeface="Times New Roman" panose="02020603050405020304" pitchFamily="18" charset="0"/>
                <a:cs typeface="Times New Roman" panose="02020603050405020304" pitchFamily="18" charset="0"/>
              </a:rPr>
              <a:t>Fluid intake and  output should be maintained strictly to monitor renal function.</a:t>
            </a:r>
          </a:p>
          <a:p>
            <a:pPr indent="0" marL="0">
              <a:buNone/>
            </a:pPr>
            <a:endParaRPr dirty="0" lang="en-US" smtClean="0">
              <a:latin typeface="Times New Roman" panose="02020603050405020304" pitchFamily="18" charset="0"/>
              <a:cs typeface="Times New Roman" panose="02020603050405020304" pitchFamily="18" charset="0"/>
            </a:endParaRP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201" name=""/>
        <p:cNvGrpSpPr/>
        <p:nvPr/>
      </p:nvGrpSpPr>
      <p:grpSpPr>
        <a:xfrm>
          <a:off x="0" y="0"/>
          <a:ext cx="0" cy="0"/>
          <a:chOff x="0" y="0"/>
          <a:chExt cx="0" cy="0"/>
        </a:xfrm>
      </p:grpSpPr>
      <p:sp>
        <p:nvSpPr>
          <p:cNvPr id="1048672" name="Title 1"/>
          <p:cNvSpPr>
            <a:spLocks noGrp="1"/>
          </p:cNvSpPr>
          <p:nvPr>
            <p:ph type="title"/>
          </p:nvPr>
        </p:nvSpPr>
        <p:spPr/>
        <p:txBody>
          <a:bodyPr/>
          <a:p>
            <a:endParaRPr lang="en-US"/>
          </a:p>
        </p:txBody>
      </p:sp>
      <p:sp>
        <p:nvSpPr>
          <p:cNvPr id="1048673" name="Content Placeholder 2"/>
          <p:cNvSpPr>
            <a:spLocks noGrp="1"/>
          </p:cNvSpPr>
          <p:nvPr>
            <p:ph idx="1"/>
          </p:nvPr>
        </p:nvSpPr>
        <p:spPr/>
        <p:txBody>
          <a:bodyPr>
            <a:normAutofit fontScale="92857" lnSpcReduction="10000"/>
          </a:bodyPr>
          <a:p>
            <a:r>
              <a:rPr dirty="0" lang="en-US" smtClean="0">
                <a:latin typeface="Times New Roman" panose="02020603050405020304" pitchFamily="18" charset="0"/>
                <a:cs typeface="Times New Roman" panose="02020603050405020304" pitchFamily="18" charset="0"/>
              </a:rPr>
              <a:t>Give sedatives like phenobebitone  to ensure rest and sleep.</a:t>
            </a:r>
          </a:p>
          <a:p>
            <a:r>
              <a:rPr dirty="0" lang="en-US" smtClean="0">
                <a:latin typeface="Times New Roman" panose="02020603050405020304" pitchFamily="18" charset="0"/>
                <a:cs typeface="Times New Roman" panose="02020603050405020304" pitchFamily="18" charset="0"/>
              </a:rPr>
              <a:t>Anti – hypertensive  drugs  like aldonet to lower  Bp.</a:t>
            </a:r>
          </a:p>
          <a:p>
            <a:r>
              <a:rPr dirty="0" lang="en-US" smtClean="0">
                <a:latin typeface="Times New Roman" panose="02020603050405020304" pitchFamily="18" charset="0"/>
                <a:cs typeface="Times New Roman" panose="02020603050405020304" pitchFamily="18" charset="0"/>
              </a:rPr>
              <a:t>Take observation  Bp ,pulse ,respiration  and temperature  4 hourly.</a:t>
            </a:r>
          </a:p>
          <a:p>
            <a:r>
              <a:rPr dirty="0" lang="en-US" smtClean="0">
                <a:latin typeface="Times New Roman" panose="02020603050405020304" pitchFamily="18" charset="0"/>
                <a:cs typeface="Times New Roman" panose="02020603050405020304" pitchFamily="18" charset="0"/>
              </a:rPr>
              <a:t>Foetal heart rate 4 hourly.</a:t>
            </a:r>
          </a:p>
          <a:p>
            <a:r>
              <a:rPr dirty="0" lang="en-US" smtClean="0">
                <a:latin typeface="Times New Roman" panose="02020603050405020304" pitchFamily="18" charset="0"/>
                <a:cs typeface="Times New Roman" panose="02020603050405020304" pitchFamily="18" charset="0"/>
              </a:rPr>
              <a:t>Show the mother how to record  the foetal kick chart  to monitor foetal movement.</a:t>
            </a:r>
          </a:p>
          <a:p>
            <a:r>
              <a:rPr dirty="0" lang="en-US" smtClean="0">
                <a:latin typeface="Times New Roman" panose="02020603050405020304" pitchFamily="18" charset="0"/>
                <a:cs typeface="Times New Roman" panose="02020603050405020304" pitchFamily="18" charset="0"/>
              </a:rPr>
              <a:t>Discharge  the mother  when her conduction  improves  and advised to visit clinic weekly until she goes into spontaneous labour.</a:t>
            </a:r>
          </a:p>
          <a:p>
            <a:r>
              <a:rPr dirty="0" lang="en-US" smtClean="0">
                <a:latin typeface="Times New Roman" panose="02020603050405020304" pitchFamily="18" charset="0"/>
                <a:cs typeface="Times New Roman" panose="02020603050405020304" pitchFamily="18" charset="0"/>
              </a:rPr>
              <a:t>At 38 weeks  mother is admitted for induction  of labour.</a:t>
            </a:r>
          </a:p>
          <a:p>
            <a:r>
              <a:rPr dirty="0" lang="en-US" smtClean="0">
                <a:latin typeface="Times New Roman" panose="02020603050405020304" pitchFamily="18" charset="0"/>
                <a:cs typeface="Times New Roman" panose="02020603050405020304" pitchFamily="18" charset="0"/>
              </a:rPr>
              <a:t>In spite of the above care </a:t>
            </a:r>
            <a:r>
              <a:rPr dirty="0" lang="en-US" err="1" smtClean="0">
                <a:latin typeface="Times New Roman" panose="02020603050405020304" pitchFamily="18" charset="0"/>
                <a:cs typeface="Times New Roman" panose="02020603050405020304" pitchFamily="18" charset="0"/>
              </a:rPr>
              <a:t>cs</a:t>
            </a:r>
            <a:r>
              <a:rPr dirty="0" lang="en-US" smtClean="0">
                <a:latin typeface="Times New Roman" panose="02020603050405020304" pitchFamily="18" charset="0"/>
                <a:cs typeface="Times New Roman" panose="02020603050405020304" pitchFamily="18" charset="0"/>
              </a:rPr>
              <a:t> should be performed.</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202" name=""/>
        <p:cNvGrpSpPr/>
        <p:nvPr/>
      </p:nvGrpSpPr>
      <p:grpSpPr>
        <a:xfrm>
          <a:off x="0" y="0"/>
          <a:ext cx="0" cy="0"/>
          <a:chOff x="0" y="0"/>
          <a:chExt cx="0" cy="0"/>
        </a:xfrm>
      </p:grpSpPr>
      <p:sp>
        <p:nvSpPr>
          <p:cNvPr id="1048674"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Management of labour</a:t>
            </a:r>
            <a:endParaRPr b="1" dirty="0" lang="en-US" u="sng">
              <a:latin typeface="Times New Roman" panose="02020603050405020304" pitchFamily="18" charset="0"/>
              <a:cs typeface="Times New Roman" panose="02020603050405020304" pitchFamily="18" charset="0"/>
            </a:endParaRPr>
          </a:p>
        </p:txBody>
      </p:sp>
      <p:sp>
        <p:nvSpPr>
          <p:cNvPr id="1048675" name="Content Placeholder 2"/>
          <p:cNvSpPr>
            <a:spLocks noGrp="1"/>
          </p:cNvSpPr>
          <p:nvPr>
            <p:ph idx="1"/>
          </p:nvPr>
        </p:nvSpPr>
        <p:spPr/>
        <p:txBody>
          <a:bodyPr>
            <a:normAutofit fontScale="82143" lnSpcReduction="20000"/>
          </a:bodyPr>
          <a:p>
            <a:r>
              <a:rPr dirty="0" lang="en-US" smtClean="0">
                <a:latin typeface="Times New Roman" panose="02020603050405020304" pitchFamily="18" charset="0"/>
                <a:cs typeface="Times New Roman" panose="02020603050405020304" pitchFamily="18" charset="0"/>
              </a:rPr>
              <a:t>Be with the mother through out labour .</a:t>
            </a:r>
          </a:p>
          <a:p>
            <a:r>
              <a:rPr dirty="0" lang="en-US" smtClean="0">
                <a:latin typeface="Times New Roman" panose="02020603050405020304" pitchFamily="18" charset="0"/>
                <a:cs typeface="Times New Roman" panose="02020603050405020304" pitchFamily="18" charset="0"/>
              </a:rPr>
              <a:t>Observe presence of a oedema urine  output ,urinalysis  results and  Bp.</a:t>
            </a:r>
          </a:p>
          <a:p>
            <a:r>
              <a:rPr dirty="0" lang="en-US" smtClean="0">
                <a:latin typeface="Times New Roman" panose="02020603050405020304" pitchFamily="18" charset="0"/>
                <a:cs typeface="Times New Roman" panose="02020603050405020304" pitchFamily="18" charset="0"/>
              </a:rPr>
              <a:t>Incase  of any deviation from normal report to the doctor .</a:t>
            </a:r>
          </a:p>
          <a:p>
            <a:r>
              <a:rPr dirty="0" lang="en-US" smtClean="0">
                <a:latin typeface="Times New Roman" panose="02020603050405020304" pitchFamily="18" charset="0"/>
                <a:cs typeface="Times New Roman" panose="02020603050405020304" pitchFamily="18" charset="0"/>
              </a:rPr>
              <a:t>Vital signs – Bp  and pulses ½ hourly  and temperature 4 hourly.</a:t>
            </a:r>
          </a:p>
          <a:p>
            <a:r>
              <a:rPr dirty="0" lang="en-US" smtClean="0">
                <a:latin typeface="Times New Roman" panose="02020603050405020304" pitchFamily="18" charset="0"/>
                <a:cs typeface="Times New Roman" panose="02020603050405020304" pitchFamily="18" charset="0"/>
              </a:rPr>
              <a:t>Do a physical examination  of the abdomen.</a:t>
            </a:r>
          </a:p>
          <a:p>
            <a:r>
              <a:rPr dirty="0" lang="en-US" smtClean="0">
                <a:latin typeface="Times New Roman" panose="02020603050405020304" pitchFamily="18" charset="0"/>
                <a:cs typeface="Times New Roman" panose="02020603050405020304" pitchFamily="18" charset="0"/>
              </a:rPr>
              <a:t>Observe  for contractions and foetal heart rate ½ hourly.</a:t>
            </a:r>
          </a:p>
          <a:p>
            <a:r>
              <a:rPr dirty="0" lang="en-US" smtClean="0">
                <a:latin typeface="Times New Roman" panose="02020603050405020304" pitchFamily="18" charset="0"/>
                <a:cs typeface="Times New Roman" panose="02020603050405020304" pitchFamily="18" charset="0"/>
              </a:rPr>
              <a:t>Observe sign of 2</a:t>
            </a:r>
            <a:r>
              <a:rPr baseline="30000" dirty="0" lang="en-US" smtClean="0">
                <a:latin typeface="Times New Roman" panose="02020603050405020304" pitchFamily="18" charset="0"/>
                <a:cs typeface="Times New Roman" panose="02020603050405020304" pitchFamily="18" charset="0"/>
              </a:rPr>
              <a:t>nd</a:t>
            </a:r>
            <a:r>
              <a:rPr dirty="0" lang="en-US" smtClean="0">
                <a:latin typeface="Times New Roman" panose="02020603050405020304" pitchFamily="18" charset="0"/>
                <a:cs typeface="Times New Roman" panose="02020603050405020304" pitchFamily="18" charset="0"/>
              </a:rPr>
              <a:t> stage  of labour  and immediately  alert the </a:t>
            </a:r>
            <a:r>
              <a:rPr dirty="0" lang="en-US" err="1" smtClean="0">
                <a:latin typeface="Times New Roman" panose="02020603050405020304" pitchFamily="18" charset="0"/>
                <a:cs typeface="Times New Roman" panose="02020603050405020304" pitchFamily="18" charset="0"/>
              </a:rPr>
              <a:t>paedia</a:t>
            </a:r>
            <a:r>
              <a:rPr dirty="0" lang="en-US" smtClean="0">
                <a:latin typeface="Times New Roman" panose="02020603050405020304" pitchFamily="18" charset="0"/>
                <a:cs typeface="Times New Roman" panose="02020603050405020304" pitchFamily="18" charset="0"/>
              </a:rPr>
              <a:t> </a:t>
            </a:r>
            <a:r>
              <a:rPr dirty="0" lang="en-US" err="1" smtClean="0">
                <a:latin typeface="Times New Roman" panose="02020603050405020304" pitchFamily="18" charset="0"/>
                <a:cs typeface="Times New Roman" panose="02020603050405020304" pitchFamily="18" charset="0"/>
              </a:rPr>
              <a:t>trician</a:t>
            </a:r>
            <a:r>
              <a:rPr dirty="0" lang="en-US" smtClean="0">
                <a:latin typeface="Times New Roman" panose="02020603050405020304" pitchFamily="18" charset="0"/>
                <a:cs typeface="Times New Roman" panose="02020603050405020304" pitchFamily="18" charset="0"/>
              </a:rPr>
              <a:t> and obstetrician.</a:t>
            </a:r>
          </a:p>
          <a:p>
            <a:r>
              <a:rPr dirty="0" lang="en-US" smtClean="0">
                <a:latin typeface="Times New Roman" panose="02020603050405020304" pitchFamily="18" charset="0"/>
                <a:cs typeface="Times New Roman" panose="02020603050405020304" pitchFamily="18" charset="0"/>
              </a:rPr>
              <a:t>After delivery  monitor  Bp 4 hourly for  24 hours and U/A to be done twice a day.</a:t>
            </a:r>
          </a:p>
          <a:p>
            <a:r>
              <a:rPr dirty="0" lang="en-US" smtClean="0">
                <a:latin typeface="Times New Roman" panose="02020603050405020304" pitchFamily="18" charset="0"/>
                <a:cs typeface="Times New Roman" panose="02020603050405020304" pitchFamily="18" charset="0"/>
              </a:rPr>
              <a:t>Urinary output  to be maintained  and cx after hypertensive drugs.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203" name=""/>
        <p:cNvGrpSpPr/>
        <p:nvPr/>
      </p:nvGrpSpPr>
      <p:grpSpPr>
        <a:xfrm>
          <a:off x="0" y="0"/>
          <a:ext cx="0" cy="0"/>
          <a:chOff x="0" y="0"/>
          <a:chExt cx="0" cy="0"/>
        </a:xfrm>
      </p:grpSpPr>
      <p:sp>
        <p:nvSpPr>
          <p:cNvPr id="1048676" name="Title 1"/>
          <p:cNvSpPr>
            <a:spLocks noGrp="1"/>
          </p:cNvSpPr>
          <p:nvPr>
            <p:ph type="title"/>
          </p:nvPr>
        </p:nvSpPr>
        <p:spPr/>
        <p:txBody>
          <a:bodyPr>
            <a:normAutofit fontScale="90000"/>
          </a:bodyPr>
          <a:p>
            <a:r>
              <a:rPr b="1" dirty="0" lang="en-US" u="sng" smtClean="0">
                <a:latin typeface="Times New Roman" panose="02020603050405020304" pitchFamily="18" charset="0"/>
                <a:cs typeface="Times New Roman" panose="02020603050405020304" pitchFamily="18" charset="0"/>
              </a:rPr>
              <a:t>Active  management of  severe pre-eclampsia.</a:t>
            </a:r>
            <a:br>
              <a:rPr b="1" dirty="0" lang="en-US" u="sng" smtClean="0">
                <a:latin typeface="Times New Roman" panose="02020603050405020304" pitchFamily="18" charset="0"/>
                <a:cs typeface="Times New Roman" panose="02020603050405020304" pitchFamily="18" charset="0"/>
              </a:rPr>
            </a:br>
            <a:endParaRPr b="1" dirty="0" lang="en-US" u="sng">
              <a:latin typeface="Times New Roman" panose="02020603050405020304" pitchFamily="18" charset="0"/>
              <a:cs typeface="Times New Roman" panose="02020603050405020304" pitchFamily="18" charset="0"/>
            </a:endParaRPr>
          </a:p>
        </p:txBody>
      </p:sp>
      <p:sp>
        <p:nvSpPr>
          <p:cNvPr id="1048677" name="Content Placeholder 2"/>
          <p:cNvSpPr>
            <a:spLocks noGrp="1"/>
          </p:cNvSpPr>
          <p:nvPr>
            <p:ph idx="1"/>
          </p:nvPr>
        </p:nvSpPr>
        <p:spPr>
          <a:xfrm>
            <a:off x="838200" y="1358900"/>
            <a:ext cx="10515600" cy="4818063"/>
          </a:xfrm>
        </p:spPr>
        <p:txBody>
          <a:bodyPr>
            <a:normAutofit fontScale="82143" lnSpcReduction="20000"/>
          </a:bodyPr>
          <a:p>
            <a:r>
              <a:rPr dirty="0" lang="en-US" smtClean="0">
                <a:latin typeface="Times New Roman" panose="02020603050405020304" pitchFamily="18" charset="0"/>
                <a:cs typeface="Times New Roman" panose="02020603050405020304" pitchFamily="18" charset="0"/>
              </a:rPr>
              <a:t>Admit the  mother in a quiet  dimly lit room and confirm  the mother to completely bed rest.</a:t>
            </a:r>
          </a:p>
          <a:p>
            <a:r>
              <a:rPr dirty="0" lang="en-US">
                <a:latin typeface="Times New Roman" panose="02020603050405020304" pitchFamily="18" charset="0"/>
                <a:cs typeface="Times New Roman" panose="02020603050405020304" pitchFamily="18" charset="0"/>
              </a:rPr>
              <a:t> </a:t>
            </a:r>
            <a:r>
              <a:rPr dirty="0" lang="en-US" smtClean="0">
                <a:latin typeface="Times New Roman" panose="02020603050405020304" pitchFamily="18" charset="0"/>
                <a:cs typeface="Times New Roman" panose="02020603050405020304" pitchFamily="18" charset="0"/>
              </a:rPr>
              <a:t>a prepared  emergency tray and an epileptic  tray incase  of a fit. </a:t>
            </a:r>
            <a:r>
              <a:rPr dirty="0" lang="en-US" err="1" smtClean="0">
                <a:latin typeface="Times New Roman" panose="02020603050405020304" pitchFamily="18" charset="0"/>
                <a:cs typeface="Times New Roman" panose="02020603050405020304" pitchFamily="18" charset="0"/>
              </a:rPr>
              <a:t>Inorder</a:t>
            </a:r>
            <a:r>
              <a:rPr dirty="0" lang="en-US" smtClean="0">
                <a:latin typeface="Times New Roman" panose="02020603050405020304" pitchFamily="18" charset="0"/>
                <a:cs typeface="Times New Roman" panose="02020603050405020304" pitchFamily="18" charset="0"/>
              </a:rPr>
              <a:t>  to prevent convulsion and control   hypertension.</a:t>
            </a:r>
          </a:p>
          <a:p>
            <a:r>
              <a:rPr dirty="0" lang="en-US" smtClean="0">
                <a:latin typeface="Times New Roman" panose="02020603050405020304" pitchFamily="18" charset="0"/>
                <a:cs typeface="Times New Roman" panose="02020603050405020304" pitchFamily="18" charset="0"/>
              </a:rPr>
              <a:t>Mother to be  on lateral position to improve foetal circulation and to prevent vena cava compression by the uterus.</a:t>
            </a:r>
          </a:p>
          <a:p>
            <a:r>
              <a:rPr dirty="0" lang="en-US" smtClean="0">
                <a:latin typeface="Times New Roman" panose="02020603050405020304" pitchFamily="18" charset="0"/>
                <a:cs typeface="Times New Roman" panose="02020603050405020304" pitchFamily="18" charset="0"/>
              </a:rPr>
              <a:t>Observe vital signs Bp .pulse  respiration and temperature.</a:t>
            </a:r>
          </a:p>
          <a:p>
            <a:r>
              <a:rPr dirty="0" lang="en-US" smtClean="0">
                <a:latin typeface="Times New Roman" panose="02020603050405020304" pitchFamily="18" charset="0"/>
                <a:cs typeface="Times New Roman" panose="02020603050405020304" pitchFamily="18" charset="0"/>
              </a:rPr>
              <a:t>Give  anticypeteasure as preserve  by the  doctor  e.g. hydrolyze 5 young  show 11.m and pressure monitored, every five  minutes until  it  stabilizes.</a:t>
            </a:r>
          </a:p>
          <a:p>
            <a:r>
              <a:rPr dirty="0" lang="en-US" smtClean="0">
                <a:latin typeface="Times New Roman" panose="02020603050405020304" pitchFamily="18" charset="0"/>
                <a:cs typeface="Times New Roman" panose="02020603050405020304" pitchFamily="18" charset="0"/>
              </a:rPr>
              <a:t>Diazpach 10mg  start is also given   followed  by 40mg  in 5 dxt. Lasix  20mg  to 80mg  may be given as a diuretic.</a:t>
            </a:r>
          </a:p>
          <a:p>
            <a:r>
              <a:rPr dirty="0" lang="en-US" smtClean="0">
                <a:latin typeface="Times New Roman" panose="02020603050405020304" pitchFamily="18" charset="0"/>
                <a:cs typeface="Times New Roman" panose="02020603050405020304" pitchFamily="18" charset="0"/>
              </a:rPr>
              <a:t>Also antibiotic may be given if necessary.</a:t>
            </a:r>
          </a:p>
          <a:p>
            <a:r>
              <a:rPr dirty="0" lang="en-US" smtClean="0">
                <a:latin typeface="Times New Roman" panose="02020603050405020304" pitchFamily="18" charset="0"/>
                <a:cs typeface="Times New Roman" panose="02020603050405020304" pitchFamily="18" charset="0"/>
              </a:rPr>
              <a:t>Maintain  a strict intake and output chart and test  urine.</a:t>
            </a:r>
          </a:p>
          <a:p>
            <a:endParaRPr dirty="0" lang="en-US" smtClean="0">
              <a:latin typeface="Times New Roman" panose="02020603050405020304" pitchFamily="18" charset="0"/>
              <a:cs typeface="Times New Roman" panose="02020603050405020304" pitchFamily="18" charset="0"/>
            </a:endParaRPr>
          </a:p>
          <a:p>
            <a:endParaRPr dirty="0" lang="en-US"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204" name=""/>
        <p:cNvGrpSpPr/>
        <p:nvPr/>
      </p:nvGrpSpPr>
      <p:grpSpPr>
        <a:xfrm>
          <a:off x="0" y="0"/>
          <a:ext cx="0" cy="0"/>
          <a:chOff x="0" y="0"/>
          <a:chExt cx="0" cy="0"/>
        </a:xfrm>
      </p:grpSpPr>
      <p:sp>
        <p:nvSpPr>
          <p:cNvPr id="1048678" name="Title 1"/>
          <p:cNvSpPr>
            <a:spLocks noGrp="1"/>
          </p:cNvSpPr>
          <p:nvPr>
            <p:ph type="title"/>
          </p:nvPr>
        </p:nvSpPr>
        <p:spPr/>
        <p:txBody>
          <a:bodyPr/>
          <a:p>
            <a:endParaRPr lang="en-US"/>
          </a:p>
        </p:txBody>
      </p:sp>
      <p:sp>
        <p:nvSpPr>
          <p:cNvPr id="1048679"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Pass an indwelling  catheter.</a:t>
            </a:r>
          </a:p>
          <a:p>
            <a:r>
              <a:rPr dirty="0" lang="en-US" smtClean="0">
                <a:latin typeface="Times New Roman" panose="02020603050405020304" pitchFamily="18" charset="0"/>
                <a:cs typeface="Times New Roman" panose="02020603050405020304" pitchFamily="18" charset="0"/>
              </a:rPr>
              <a:t>Restrict  fluid  intake  to 1-2 liters in 24 hours.</a:t>
            </a:r>
          </a:p>
          <a:p>
            <a:r>
              <a:rPr dirty="0" lang="en-US" smtClean="0">
                <a:latin typeface="Times New Roman" panose="02020603050405020304" pitchFamily="18" charset="0"/>
                <a:cs typeface="Times New Roman" panose="02020603050405020304" pitchFamily="18" charset="0"/>
              </a:rPr>
              <a:t>Do broach daily.</a:t>
            </a:r>
          </a:p>
          <a:p>
            <a:r>
              <a:rPr dirty="0" lang="en-US" smtClean="0">
                <a:latin typeface="Times New Roman" panose="02020603050405020304" pitchFamily="18" charset="0"/>
                <a:cs typeface="Times New Roman" panose="02020603050405020304" pitchFamily="18" charset="0"/>
              </a:rPr>
              <a:t>Weight  should  be taken  daily or  on alternative days.</a:t>
            </a:r>
          </a:p>
          <a:p>
            <a:r>
              <a:rPr dirty="0" lang="en-US" smtClean="0">
                <a:latin typeface="Times New Roman" panose="02020603050405020304" pitchFamily="18" charset="0"/>
                <a:cs typeface="Times New Roman" panose="02020603050405020304" pitchFamily="18" charset="0"/>
              </a:rPr>
              <a:t>Observe  the signs  of labour  and  impending  eclampsia .</a:t>
            </a:r>
          </a:p>
          <a:p>
            <a:r>
              <a:rPr dirty="0" lang="en-US" smtClean="0">
                <a:latin typeface="Times New Roman" panose="02020603050405020304" pitchFamily="18" charset="0"/>
                <a:cs typeface="Times New Roman" panose="02020603050405020304" pitchFamily="18" charset="0"/>
              </a:rPr>
              <a:t>If proteinuria  acid high  Bp persist  the doctor  should  be  called  to induce labour by artificial  rapture of membrane  followed by syntocinon drip.</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205" name=""/>
        <p:cNvGrpSpPr/>
        <p:nvPr/>
      </p:nvGrpSpPr>
      <p:grpSpPr>
        <a:xfrm>
          <a:off x="0" y="0"/>
          <a:ext cx="0" cy="0"/>
          <a:chOff x="0" y="0"/>
          <a:chExt cx="0" cy="0"/>
        </a:xfrm>
      </p:grpSpPr>
      <p:sp>
        <p:nvSpPr>
          <p:cNvPr id="1048680"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Warning signs of impending eclampsia </a:t>
            </a:r>
            <a:endParaRPr b="1" dirty="0" lang="en-US" u="sng">
              <a:latin typeface="Times New Roman" panose="02020603050405020304" pitchFamily="18" charset="0"/>
              <a:cs typeface="Times New Roman" panose="02020603050405020304" pitchFamily="18" charset="0"/>
            </a:endParaRPr>
          </a:p>
        </p:txBody>
      </p:sp>
      <p:sp>
        <p:nvSpPr>
          <p:cNvPr id="1048681" name="Content Placeholder 2"/>
          <p:cNvSpPr>
            <a:spLocks noGrp="1"/>
          </p:cNvSpPr>
          <p:nvPr>
            <p:ph idx="1"/>
          </p:nvPr>
        </p:nvSpPr>
        <p:spPr/>
        <p:txBody>
          <a:bodyPr>
            <a:normAutofit fontScale="96429" lnSpcReduction="10000"/>
          </a:bodyPr>
          <a:p>
            <a:r>
              <a:rPr dirty="0" lang="en-US" smtClean="0">
                <a:latin typeface="Times New Roman" panose="02020603050405020304" pitchFamily="18" charset="0"/>
                <a:cs typeface="Times New Roman" panose="02020603050405020304" pitchFamily="18" charset="0"/>
              </a:rPr>
              <a:t>A sharp rise  in Bp .</a:t>
            </a:r>
          </a:p>
          <a:p>
            <a:r>
              <a:rPr dirty="0" lang="en-US" smtClean="0">
                <a:latin typeface="Times New Roman" panose="02020603050405020304" pitchFamily="18" charset="0"/>
                <a:cs typeface="Times New Roman" panose="02020603050405020304" pitchFamily="18" charset="0"/>
              </a:rPr>
              <a:t>Diminished urinary output.</a:t>
            </a:r>
          </a:p>
          <a:p>
            <a:r>
              <a:rPr dirty="0" lang="en-US" smtClean="0">
                <a:latin typeface="Times New Roman" panose="02020603050405020304" pitchFamily="18" charset="0"/>
                <a:cs typeface="Times New Roman" panose="02020603050405020304" pitchFamily="18" charset="0"/>
              </a:rPr>
              <a:t>Increased proteinuria .</a:t>
            </a:r>
          </a:p>
          <a:p>
            <a:r>
              <a:rPr dirty="0" lang="en-US" smtClean="0">
                <a:latin typeface="Times New Roman" panose="02020603050405020304" pitchFamily="18" charset="0"/>
                <a:cs typeface="Times New Roman" panose="02020603050405020304" pitchFamily="18" charset="0"/>
              </a:rPr>
              <a:t>Severe persistent frontal occipital  headache .</a:t>
            </a:r>
          </a:p>
          <a:p>
            <a:r>
              <a:rPr dirty="0" lang="en-US" smtClean="0">
                <a:latin typeface="Times New Roman" panose="02020603050405020304" pitchFamily="18" charset="0"/>
                <a:cs typeface="Times New Roman" panose="02020603050405020304" pitchFamily="18" charset="0"/>
              </a:rPr>
              <a:t>Drowsiness or confusion  due to cerebral oedema.</a:t>
            </a:r>
          </a:p>
          <a:p>
            <a:r>
              <a:rPr dirty="0" lang="en-US" smtClean="0">
                <a:latin typeface="Times New Roman" panose="02020603050405020304" pitchFamily="18" charset="0"/>
                <a:cs typeface="Times New Roman" panose="02020603050405020304" pitchFamily="18" charset="0"/>
              </a:rPr>
              <a:t>Blurring of vision or flashing highly due to </a:t>
            </a:r>
            <a:r>
              <a:rPr dirty="0" lang="en-US" err="1" smtClean="0">
                <a:latin typeface="Times New Roman" panose="02020603050405020304" pitchFamily="18" charset="0"/>
                <a:cs typeface="Times New Roman" panose="02020603050405020304" pitchFamily="18" charset="0"/>
              </a:rPr>
              <a:t>retiual</a:t>
            </a:r>
            <a:r>
              <a:rPr dirty="0" lang="en-US" smtClean="0">
                <a:latin typeface="Times New Roman" panose="02020603050405020304" pitchFamily="18" charset="0"/>
                <a:cs typeface="Times New Roman" panose="02020603050405020304" pitchFamily="18" charset="0"/>
              </a:rPr>
              <a:t> oedema.</a:t>
            </a:r>
          </a:p>
          <a:p>
            <a:r>
              <a:rPr dirty="0" lang="en-US" smtClean="0">
                <a:latin typeface="Times New Roman" panose="02020603050405020304" pitchFamily="18" charset="0"/>
                <a:cs typeface="Times New Roman" panose="02020603050405020304" pitchFamily="18" charset="0"/>
              </a:rPr>
              <a:t>Nausea and vomiting.</a:t>
            </a:r>
          </a:p>
          <a:p>
            <a:r>
              <a:rPr dirty="0" lang="en-US" smtClean="0">
                <a:latin typeface="Times New Roman" panose="02020603050405020304" pitchFamily="18" charset="0"/>
                <a:cs typeface="Times New Roman" panose="02020603050405020304" pitchFamily="18" charset="0"/>
              </a:rPr>
              <a:t>Epigastric pain which  the mother may interpret  as indigestion  due to oedema of the liver.</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61" name=""/>
        <p:cNvGrpSpPr/>
        <p:nvPr/>
      </p:nvGrpSpPr>
      <p:grpSpPr>
        <a:xfrm>
          <a:off x="0" y="0"/>
          <a:ext cx="0" cy="0"/>
          <a:chOff x="0" y="0"/>
          <a:chExt cx="0" cy="0"/>
        </a:xfrm>
      </p:grpSpPr>
      <p:sp>
        <p:nvSpPr>
          <p:cNvPr id="1048594" name="Title 1"/>
          <p:cNvSpPr>
            <a:spLocks noGrp="1"/>
          </p:cNvSpPr>
          <p:nvPr>
            <p:ph type="title"/>
          </p:nvPr>
        </p:nvSpPr>
        <p:spPr/>
        <p:txBody>
          <a:bodyPr/>
          <a:p>
            <a:r>
              <a:rPr b="1" dirty="0" lang="en-US" u="sng" smtClean="0">
                <a:latin typeface="Times New Roman" panose="02020603050405020304" pitchFamily="18" charset="0"/>
              </a:rPr>
              <a:t>Causes  </a:t>
            </a:r>
            <a:endParaRPr b="1" dirty="0" lang="en-US" u="sng">
              <a:latin typeface="Times New Roman" panose="02020603050405020304" pitchFamily="18" charset="0"/>
            </a:endParaRPr>
          </a:p>
        </p:txBody>
      </p:sp>
      <p:sp>
        <p:nvSpPr>
          <p:cNvPr id="1048595" name="Content Placeholder 2"/>
          <p:cNvSpPr>
            <a:spLocks noGrp="1"/>
          </p:cNvSpPr>
          <p:nvPr>
            <p:ph idx="1"/>
          </p:nvPr>
        </p:nvSpPr>
        <p:spPr/>
        <p:txBody>
          <a:bodyPr/>
          <a:p>
            <a:pPr indent="0" marL="0">
              <a:buNone/>
            </a:pPr>
            <a:r>
              <a:rPr dirty="0" lang="en-US" smtClean="0">
                <a:latin typeface="Times New Roman" panose="02020603050405020304" pitchFamily="18" charset="0"/>
              </a:rPr>
              <a:t>1. Rising  levels of oestrogen  and  HCG  during pregnancy .</a:t>
            </a:r>
          </a:p>
          <a:p>
            <a:pPr indent="0" marL="0">
              <a:buNone/>
            </a:pPr>
            <a:r>
              <a:rPr dirty="0" lang="en-US">
                <a:latin typeface="Times New Roman" panose="02020603050405020304" pitchFamily="18" charset="0"/>
              </a:rPr>
              <a:t>2</a:t>
            </a:r>
            <a:r>
              <a:rPr dirty="0" lang="en-US" smtClean="0">
                <a:latin typeface="Times New Roman" panose="02020603050405020304" pitchFamily="18" charset="0"/>
              </a:rPr>
              <a:t>. Mothers with  multi pregnancy or hydatid form  mole both of  which  are associated  with increased hormone  levels.</a:t>
            </a:r>
          </a:p>
          <a:p>
            <a:pPr indent="0" marL="0">
              <a:buNone/>
            </a:pPr>
            <a:r>
              <a:rPr dirty="0" lang="en-US">
                <a:latin typeface="Times New Roman" panose="02020603050405020304" pitchFamily="18" charset="0"/>
              </a:rPr>
              <a:t>3</a:t>
            </a:r>
            <a:r>
              <a:rPr dirty="0" lang="en-US" smtClean="0">
                <a:latin typeface="Times New Roman" panose="02020603050405020304" pitchFamily="18" charset="0"/>
              </a:rPr>
              <a:t>. Mothers with helicobacter  pylori the organism  that causes  gastric  ulcers.</a:t>
            </a:r>
          </a:p>
          <a:p>
            <a:pPr indent="0" marL="0">
              <a:buNone/>
            </a:pPr>
            <a:r>
              <a:rPr dirty="0" lang="en-US" smtClean="0">
                <a:latin typeface="Times New Roman" panose="02020603050405020304" pitchFamily="18" charset="0"/>
              </a:rPr>
              <a:t>4. Women with previous  history of hyperemesis are likely to experience  subsequent  pregnancies.</a:t>
            </a:r>
          </a:p>
          <a:p>
            <a:pPr indent="0" marL="0">
              <a:buNone/>
            </a:pPr>
            <a:r>
              <a:rPr dirty="0" lang="en-US" smtClean="0">
                <a:latin typeface="Times New Roman" panose="02020603050405020304" pitchFamily="18" charset="0"/>
              </a:rPr>
              <a:t>5. History of habitual abortions .</a:t>
            </a:r>
            <a:endParaRPr dirty="0" lang="en-US">
              <a:latin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206" name=""/>
        <p:cNvGrpSpPr/>
        <p:nvPr/>
      </p:nvGrpSpPr>
      <p:grpSpPr>
        <a:xfrm>
          <a:off x="0" y="0"/>
          <a:ext cx="0" cy="0"/>
          <a:chOff x="0" y="0"/>
          <a:chExt cx="0" cy="0"/>
        </a:xfrm>
      </p:grpSpPr>
      <p:sp>
        <p:nvSpPr>
          <p:cNvPr id="1048682"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Care during labour</a:t>
            </a:r>
            <a:br>
              <a:rPr b="1" dirty="0" lang="en-US" u="sng" smtClean="0">
                <a:latin typeface="Times New Roman" panose="02020603050405020304" pitchFamily="18" charset="0"/>
                <a:cs typeface="Times New Roman" panose="02020603050405020304" pitchFamily="18" charset="0"/>
              </a:rPr>
            </a:br>
            <a:endParaRPr b="1" dirty="0" lang="en-US" u="sng">
              <a:latin typeface="Times New Roman" panose="02020603050405020304" pitchFamily="18" charset="0"/>
              <a:cs typeface="Times New Roman" panose="02020603050405020304" pitchFamily="18" charset="0"/>
            </a:endParaRPr>
          </a:p>
        </p:txBody>
      </p:sp>
      <p:sp>
        <p:nvSpPr>
          <p:cNvPr id="1048683" name="Content Placeholder 2"/>
          <p:cNvSpPr>
            <a:spLocks noGrp="1"/>
          </p:cNvSpPr>
          <p:nvPr>
            <p:ph idx="1"/>
          </p:nvPr>
        </p:nvSpPr>
        <p:spPr/>
        <p:txBody>
          <a:bodyPr/>
          <a:p>
            <a:r>
              <a:rPr dirty="0" lang="en-US" err="1" smtClean="0">
                <a:latin typeface="Times New Roman" panose="02020603050405020304" pitchFamily="18" charset="0"/>
                <a:cs typeface="Times New Roman" panose="02020603050405020304" pitchFamily="18" charset="0"/>
              </a:rPr>
              <a:t>Cx</a:t>
            </a:r>
            <a:r>
              <a:rPr dirty="0" lang="en-US" smtClean="0">
                <a:latin typeface="Times New Roman" panose="02020603050405020304" pitchFamily="18" charset="0"/>
                <a:cs typeface="Times New Roman" panose="02020603050405020304" pitchFamily="18" charset="0"/>
              </a:rPr>
              <a:t> management  of severe –eclampsia .</a:t>
            </a:r>
          </a:p>
          <a:p>
            <a:r>
              <a:rPr dirty="0" lang="en-US" smtClean="0">
                <a:latin typeface="Times New Roman" panose="02020603050405020304" pitchFamily="18" charset="0"/>
                <a:cs typeface="Times New Roman" panose="02020603050405020304" pitchFamily="18" charset="0"/>
              </a:rPr>
              <a:t>Perform a vaginal  examination to asses progress  of the labour.</a:t>
            </a:r>
          </a:p>
          <a:p>
            <a:r>
              <a:rPr dirty="0" lang="en-US" smtClean="0">
                <a:latin typeface="Times New Roman" panose="02020603050405020304" pitchFamily="18" charset="0"/>
                <a:cs typeface="Times New Roman" panose="02020603050405020304" pitchFamily="18" charset="0"/>
              </a:rPr>
              <a:t>At 2</a:t>
            </a:r>
            <a:r>
              <a:rPr baseline="30000" dirty="0" lang="en-US" smtClean="0">
                <a:latin typeface="Times New Roman" panose="02020603050405020304" pitchFamily="18" charset="0"/>
                <a:cs typeface="Times New Roman" panose="02020603050405020304" pitchFamily="18" charset="0"/>
              </a:rPr>
              <a:t>nd</a:t>
            </a:r>
            <a:r>
              <a:rPr dirty="0" lang="en-US" smtClean="0">
                <a:latin typeface="Times New Roman" panose="02020603050405020304" pitchFamily="18" charset="0"/>
                <a:cs typeface="Times New Roman" panose="02020603050405020304" pitchFamily="18" charset="0"/>
              </a:rPr>
              <a:t> stage  give an episiotomy  to shorten  the phase and </a:t>
            </a:r>
            <a:r>
              <a:rPr dirty="0" lang="en-US" err="1" smtClean="0">
                <a:latin typeface="Times New Roman" panose="02020603050405020304" pitchFamily="18" charset="0"/>
                <a:cs typeface="Times New Roman" panose="02020603050405020304" pitchFamily="18" charset="0"/>
              </a:rPr>
              <a:t>vaccum</a:t>
            </a:r>
            <a:r>
              <a:rPr dirty="0" lang="en-US" smtClean="0">
                <a:latin typeface="Times New Roman" panose="02020603050405020304" pitchFamily="18" charset="0"/>
                <a:cs typeface="Times New Roman" panose="02020603050405020304" pitchFamily="18" charset="0"/>
              </a:rPr>
              <a:t>  extraction  to prevent the mother from pushing.</a:t>
            </a:r>
          </a:p>
          <a:p>
            <a:r>
              <a:rPr dirty="0" lang="en-US" smtClean="0">
                <a:latin typeface="Times New Roman" panose="02020603050405020304" pitchFamily="18" charset="0"/>
                <a:cs typeface="Times New Roman" panose="02020603050405020304" pitchFamily="18" charset="0"/>
              </a:rPr>
              <a:t>Give I.V syntonic 5I.V  or in a drip or I.M.</a:t>
            </a:r>
          </a:p>
          <a:p>
            <a:r>
              <a:rPr dirty="0" lang="en-US" smtClean="0">
                <a:latin typeface="Times New Roman" panose="02020603050405020304" pitchFamily="18" charset="0"/>
                <a:cs typeface="Times New Roman" panose="02020603050405020304" pitchFamily="18" charset="0"/>
              </a:rPr>
              <a:t>A </a:t>
            </a:r>
            <a:r>
              <a:rPr dirty="0" lang="en-US" err="1" smtClean="0">
                <a:latin typeface="Times New Roman" panose="02020603050405020304" pitchFamily="18" charset="0"/>
                <a:cs typeface="Times New Roman" panose="02020603050405020304" pitchFamily="18" charset="0"/>
              </a:rPr>
              <a:t>cls</a:t>
            </a:r>
            <a:r>
              <a:rPr dirty="0" lang="en-US" smtClean="0">
                <a:latin typeface="Times New Roman" panose="02020603050405020304" pitchFamily="18" charset="0"/>
                <a:cs typeface="Times New Roman" panose="02020603050405020304" pitchFamily="18" charset="0"/>
              </a:rPr>
              <a:t>  may be  performed  if the condition  does not improve or there is obstetric  contra – indication for vesical delivery.</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207" name=""/>
        <p:cNvGrpSpPr/>
        <p:nvPr/>
      </p:nvGrpSpPr>
      <p:grpSpPr>
        <a:xfrm>
          <a:off x="0" y="0"/>
          <a:ext cx="0" cy="0"/>
          <a:chOff x="0" y="0"/>
          <a:chExt cx="0" cy="0"/>
        </a:xfrm>
      </p:grpSpPr>
      <p:sp>
        <p:nvSpPr>
          <p:cNvPr id="1048684"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Post delivery care for pre-eclampsia </a:t>
            </a:r>
            <a:endParaRPr b="1" dirty="0" lang="en-US" u="sng">
              <a:latin typeface="Times New Roman" panose="02020603050405020304" pitchFamily="18" charset="0"/>
              <a:cs typeface="Times New Roman" panose="02020603050405020304" pitchFamily="18" charset="0"/>
            </a:endParaRPr>
          </a:p>
        </p:txBody>
      </p:sp>
      <p:sp>
        <p:nvSpPr>
          <p:cNvPr id="1048685"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Sedate the  mother   and </a:t>
            </a:r>
            <a:r>
              <a:rPr dirty="0" lang="en-US" err="1" smtClean="0">
                <a:latin typeface="Times New Roman" panose="02020603050405020304" pitchFamily="18" charset="0"/>
                <a:cs typeface="Times New Roman" panose="02020603050405020304" pitchFamily="18" charset="0"/>
              </a:rPr>
              <a:t>ct</a:t>
            </a:r>
            <a:r>
              <a:rPr dirty="0" lang="en-US" smtClean="0">
                <a:latin typeface="Times New Roman" panose="02020603050405020304" pitchFamily="18" charset="0"/>
                <a:cs typeface="Times New Roman" panose="02020603050405020304" pitchFamily="18" charset="0"/>
              </a:rPr>
              <a:t>  with  obs.</a:t>
            </a:r>
          </a:p>
          <a:p>
            <a:r>
              <a:rPr dirty="0" lang="en-US" smtClean="0">
                <a:latin typeface="Times New Roman" panose="02020603050405020304" pitchFamily="18" charset="0"/>
                <a:cs typeface="Times New Roman" panose="02020603050405020304" pitchFamily="18" charset="0"/>
              </a:rPr>
              <a:t>Ct with anticyparture drugs.</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208" name=""/>
        <p:cNvGrpSpPr/>
        <p:nvPr/>
      </p:nvGrpSpPr>
      <p:grpSpPr>
        <a:xfrm>
          <a:off x="0" y="0"/>
          <a:ext cx="0" cy="0"/>
          <a:chOff x="0" y="0"/>
          <a:chExt cx="0" cy="0"/>
        </a:xfrm>
      </p:grpSpPr>
      <p:sp>
        <p:nvSpPr>
          <p:cNvPr id="1048686"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Eclampsia </a:t>
            </a:r>
            <a:endParaRPr b="1" dirty="0" lang="en-US" u="sng">
              <a:latin typeface="Times New Roman" panose="02020603050405020304" pitchFamily="18" charset="0"/>
              <a:cs typeface="Times New Roman" panose="02020603050405020304" pitchFamily="18" charset="0"/>
            </a:endParaRPr>
          </a:p>
        </p:txBody>
      </p:sp>
      <p:sp>
        <p:nvSpPr>
          <p:cNvPr id="1048687" name="Content Placeholder 2"/>
          <p:cNvSpPr>
            <a:spLocks noGrp="1"/>
          </p:cNvSpPr>
          <p:nvPr>
            <p:ph idx="1"/>
          </p:nvPr>
        </p:nvSpPr>
        <p:spPr/>
        <p:txBody>
          <a:bodyPr>
            <a:noAutofit/>
          </a:bodyPr>
          <a:p>
            <a:r>
              <a:rPr dirty="0" sz="2400" lang="en-US" smtClean="0">
                <a:latin typeface="Times New Roman" panose="02020603050405020304" pitchFamily="18" charset="0"/>
                <a:cs typeface="Times New Roman" panose="02020603050405020304" pitchFamily="18" charset="0"/>
              </a:rPr>
              <a:t>Is an acute condition characterized by convulsion and coma.</a:t>
            </a:r>
          </a:p>
          <a:p>
            <a:r>
              <a:rPr dirty="0" sz="2400" lang="en-US" smtClean="0">
                <a:latin typeface="Times New Roman" panose="02020603050405020304" pitchFamily="18" charset="0"/>
                <a:cs typeface="Times New Roman" panose="02020603050405020304" pitchFamily="18" charset="0"/>
              </a:rPr>
              <a:t>The immediate precursor  of eclampsia  are </a:t>
            </a:r>
          </a:p>
          <a:p>
            <a:pPr>
              <a:buFontTx/>
              <a:buChar char="-"/>
            </a:pPr>
            <a:r>
              <a:rPr dirty="0" sz="2400" lang="en-US" smtClean="0">
                <a:latin typeface="Times New Roman" panose="02020603050405020304" pitchFamily="18" charset="0"/>
                <a:cs typeface="Times New Roman" panose="02020603050405020304" pitchFamily="18" charset="0"/>
              </a:rPr>
              <a:t>Vomiting </a:t>
            </a:r>
          </a:p>
          <a:p>
            <a:pPr>
              <a:buFontTx/>
              <a:buChar char="-"/>
            </a:pPr>
            <a:r>
              <a:rPr dirty="0" sz="2400" lang="en-US" smtClean="0">
                <a:latin typeface="Times New Roman" panose="02020603050405020304" pitchFamily="18" charset="0"/>
                <a:cs typeface="Times New Roman" panose="02020603050405020304" pitchFamily="18" charset="0"/>
              </a:rPr>
              <a:t>Epigastric  pain .</a:t>
            </a:r>
          </a:p>
          <a:p>
            <a:pPr>
              <a:buFontTx/>
              <a:buChar char="-"/>
            </a:pPr>
            <a:r>
              <a:rPr dirty="0" sz="2400" lang="en-US" smtClean="0">
                <a:latin typeface="Times New Roman" panose="02020603050405020304" pitchFamily="18" charset="0"/>
                <a:cs typeface="Times New Roman" panose="02020603050405020304" pitchFamily="18" charset="0"/>
              </a:rPr>
              <a:t>There are 4 stages of an eclampsia fit.</a:t>
            </a:r>
          </a:p>
          <a:p>
            <a:pPr indent="-514350" marL="514350">
              <a:buAutoNum type="arabicPeriod"/>
            </a:pPr>
            <a:r>
              <a:rPr b="1" dirty="0" sz="2400" lang="en-US" smtClean="0">
                <a:latin typeface="Times New Roman" panose="02020603050405020304" pitchFamily="18" charset="0"/>
                <a:cs typeface="Times New Roman" panose="02020603050405020304" pitchFamily="18" charset="0"/>
              </a:rPr>
              <a:t>Premonitory stage </a:t>
            </a:r>
          </a:p>
          <a:p>
            <a:pPr>
              <a:buFontTx/>
              <a:buChar char="-"/>
            </a:pPr>
            <a:r>
              <a:rPr dirty="0" sz="2400" lang="en-US" smtClean="0">
                <a:latin typeface="Times New Roman" panose="02020603050405020304" pitchFamily="18" charset="0"/>
                <a:cs typeface="Times New Roman" panose="02020603050405020304" pitchFamily="18" charset="0"/>
              </a:rPr>
              <a:t>It lasts  for 10 to 20  seconds .the mother is restless and rapid eye movement  can be  noted ,the head may be drawn  to one side  ,twitching  of the facial muscle  may occur  and  the mother is not aware  of what is happen.</a:t>
            </a:r>
          </a:p>
          <a:p>
            <a:pPr indent="0" marL="0">
              <a:buNone/>
            </a:pPr>
            <a:r>
              <a:rPr b="1" dirty="0" sz="2400" lang="en-US" smtClean="0">
                <a:latin typeface="Times New Roman" panose="02020603050405020304" pitchFamily="18" charset="0"/>
                <a:cs typeface="Times New Roman" panose="02020603050405020304" pitchFamily="18" charset="0"/>
              </a:rPr>
              <a:t>2.Tonic stage </a:t>
            </a:r>
          </a:p>
          <a:p>
            <a:pPr>
              <a:buFontTx/>
              <a:buChar char="-"/>
            </a:pPr>
            <a:r>
              <a:rPr dirty="0" sz="2400" lang="en-US" smtClean="0">
                <a:latin typeface="Times New Roman" panose="02020603050405020304" pitchFamily="18" charset="0"/>
                <a:cs typeface="Times New Roman" panose="02020603050405020304" pitchFamily="18" charset="0"/>
              </a:rPr>
              <a:t>Last 10 to 20  seconds  ,the muscles of the mother go into spasms and  become  rigid . The back may become  arched  and her  teeth  become  tightly  </a:t>
            </a:r>
            <a:r>
              <a:rPr dirty="0" sz="2400" lang="en-US" err="1" smtClean="0">
                <a:latin typeface="Times New Roman" panose="02020603050405020304" pitchFamily="18" charset="0"/>
                <a:cs typeface="Times New Roman" panose="02020603050405020304" pitchFamily="18" charset="0"/>
              </a:rPr>
              <a:t>cle</a:t>
            </a:r>
            <a:endParaRPr dirty="0" sz="2400" lang="en-US" smtClean="0">
              <a:latin typeface="Times New Roman" panose="02020603050405020304" pitchFamily="18" charset="0"/>
              <a:cs typeface="Times New Roman" panose="02020603050405020304" pitchFamily="18" charset="0"/>
            </a:endParaRPr>
          </a:p>
          <a:p>
            <a:pPr>
              <a:buFontTx/>
              <a:buChar char="-"/>
            </a:pPr>
            <a:r>
              <a:rPr dirty="0" sz="2400" lang="en-US" smtClean="0">
                <a:latin typeface="Times New Roman" panose="02020603050405020304" pitchFamily="18" charset="0"/>
                <a:cs typeface="Times New Roman" panose="02020603050405020304" pitchFamily="18" charset="0"/>
              </a:rPr>
              <a:t>The eyes appears  like they  are staring and her diaphragm  gores on spasms respiration ceases and cyanosis occur.</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209" name=""/>
        <p:cNvGrpSpPr/>
        <p:nvPr/>
      </p:nvGrpSpPr>
      <p:grpSpPr>
        <a:xfrm>
          <a:off x="0" y="0"/>
          <a:ext cx="0" cy="0"/>
          <a:chOff x="0" y="0"/>
          <a:chExt cx="0" cy="0"/>
        </a:xfrm>
      </p:grpSpPr>
      <p:sp>
        <p:nvSpPr>
          <p:cNvPr id="1048688"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3.Chronic  stage</a:t>
            </a:r>
            <a:endParaRPr b="1" dirty="0" lang="en-US" u="sng">
              <a:latin typeface="Times New Roman" panose="02020603050405020304" pitchFamily="18" charset="0"/>
              <a:cs typeface="Times New Roman" panose="02020603050405020304" pitchFamily="18" charset="0"/>
            </a:endParaRPr>
          </a:p>
        </p:txBody>
      </p:sp>
      <p:sp>
        <p:nvSpPr>
          <p:cNvPr id="1048689"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Last for 60 to 90 seconds . There is  violent  contraction  and intermitted  relaxation  of the mothers muscles causing  convulsive movements .</a:t>
            </a:r>
          </a:p>
          <a:p>
            <a:r>
              <a:rPr dirty="0" lang="en-US" smtClean="0">
                <a:latin typeface="Times New Roman" panose="02020603050405020304" pitchFamily="18" charset="0"/>
                <a:cs typeface="Times New Roman" panose="02020603050405020304" pitchFamily="18" charset="0"/>
              </a:rPr>
              <a:t>There is increased  salvation and foaming  at the mouth . The  mother face  becomes congested and  bared  while her features become distorted.</a:t>
            </a:r>
          </a:p>
          <a:p>
            <a:r>
              <a:rPr dirty="0" lang="en-US" smtClean="0">
                <a:latin typeface="Times New Roman" panose="02020603050405020304" pitchFamily="18" charset="0"/>
                <a:cs typeface="Times New Roman" panose="02020603050405020304" pitchFamily="18" charset="0"/>
              </a:rPr>
              <a:t>The mother became unconscious and  breathing  is Sertorius  while  the pulse  full and bounding  the convulsion subside gradually .</a:t>
            </a:r>
          </a:p>
          <a:p>
            <a:pPr indent="0" marL="0">
              <a:buNone/>
            </a:pPr>
            <a:endParaRPr dirty="0" lang="en-US" smtClean="0">
              <a:latin typeface="Times New Roman" panose="02020603050405020304" pitchFamily="18" charset="0"/>
              <a:cs typeface="Times New Roman" panose="02020603050405020304" pitchFamily="18" charset="0"/>
            </a:endParaRP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210" name=""/>
        <p:cNvGrpSpPr/>
        <p:nvPr/>
      </p:nvGrpSpPr>
      <p:grpSpPr>
        <a:xfrm>
          <a:off x="0" y="0"/>
          <a:ext cx="0" cy="0"/>
          <a:chOff x="0" y="0"/>
          <a:chExt cx="0" cy="0"/>
        </a:xfrm>
      </p:grpSpPr>
      <p:sp>
        <p:nvSpPr>
          <p:cNvPr id="1048690"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Coma stage .</a:t>
            </a:r>
            <a:endParaRPr b="1" dirty="0" lang="en-US" u="sng">
              <a:latin typeface="Times New Roman" panose="02020603050405020304" pitchFamily="18" charset="0"/>
              <a:cs typeface="Times New Roman" panose="02020603050405020304" pitchFamily="18" charset="0"/>
            </a:endParaRPr>
          </a:p>
        </p:txBody>
      </p:sp>
      <p:sp>
        <p:nvSpPr>
          <p:cNvPr id="1048691"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In this stage Sertorius breathing  continues  and the coma may persist  for minutes or hours further convulsions  may occur before  the mother  regain conscious .</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211" name=""/>
        <p:cNvGrpSpPr/>
        <p:nvPr/>
      </p:nvGrpSpPr>
      <p:grpSpPr>
        <a:xfrm>
          <a:off x="0" y="0"/>
          <a:ext cx="0" cy="0"/>
          <a:chOff x="0" y="0"/>
          <a:chExt cx="0" cy="0"/>
        </a:xfrm>
      </p:grpSpPr>
      <p:sp>
        <p:nvSpPr>
          <p:cNvPr id="1048692"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Management of eclampsia </a:t>
            </a:r>
            <a:endParaRPr b="1" dirty="0" lang="en-US" u="sng">
              <a:latin typeface="Times New Roman" panose="02020603050405020304" pitchFamily="18" charset="0"/>
              <a:cs typeface="Times New Roman" panose="02020603050405020304" pitchFamily="18" charset="0"/>
            </a:endParaRPr>
          </a:p>
        </p:txBody>
      </p:sp>
      <p:sp>
        <p:nvSpPr>
          <p:cNvPr id="1048693" name="Content Placeholder 2"/>
          <p:cNvSpPr>
            <a:spLocks noGrp="1"/>
          </p:cNvSpPr>
          <p:nvPr>
            <p:ph idx="1"/>
          </p:nvPr>
        </p:nvSpPr>
        <p:spPr/>
        <p:txBody>
          <a:bodyPr>
            <a:normAutofit fontScale="85714" lnSpcReduction="20000"/>
          </a:bodyPr>
          <a:p>
            <a:r>
              <a:rPr dirty="0" lang="en-US" smtClean="0">
                <a:latin typeface="Times New Roman" panose="02020603050405020304" pitchFamily="18" charset="0"/>
                <a:cs typeface="Times New Roman" panose="02020603050405020304" pitchFamily="18" charset="0"/>
              </a:rPr>
              <a:t>If in dispensary or health  centers .</a:t>
            </a:r>
          </a:p>
          <a:p>
            <a:r>
              <a:rPr dirty="0" lang="en-US" smtClean="0">
                <a:latin typeface="Times New Roman" panose="02020603050405020304" pitchFamily="18" charset="0"/>
                <a:cs typeface="Times New Roman" panose="02020603050405020304" pitchFamily="18" charset="0"/>
              </a:rPr>
              <a:t>Stop convulsions by giving I.V  diazepam  or phenoubabitone</a:t>
            </a:r>
          </a:p>
          <a:p>
            <a:r>
              <a:rPr dirty="0" lang="en-US" smtClean="0">
                <a:latin typeface="Times New Roman" panose="02020603050405020304" pitchFamily="18" charset="0"/>
                <a:cs typeface="Times New Roman" panose="02020603050405020304" pitchFamily="18" charset="0"/>
              </a:rPr>
              <a:t>Insert a mouth  gag to prevent a mother from biting  her tongue .</a:t>
            </a:r>
          </a:p>
          <a:p>
            <a:r>
              <a:rPr dirty="0" lang="en-US" smtClean="0">
                <a:latin typeface="Times New Roman" panose="02020603050405020304" pitchFamily="18" charset="0"/>
                <a:cs typeface="Times New Roman" panose="02020603050405020304" pitchFamily="18" charset="0"/>
              </a:rPr>
              <a:t>Place mother in a semi  prone posted vomitus in order to maintain open airway.</a:t>
            </a:r>
          </a:p>
          <a:p>
            <a:r>
              <a:rPr dirty="0" lang="en-US" smtClean="0">
                <a:latin typeface="Times New Roman" panose="02020603050405020304" pitchFamily="18" charset="0"/>
                <a:cs typeface="Times New Roman" panose="02020603050405020304" pitchFamily="18" charset="0"/>
              </a:rPr>
              <a:t>Aspirate to remove  mucus to maintain clear airway  and  give water  as necessary.</a:t>
            </a:r>
          </a:p>
          <a:p>
            <a:r>
              <a:rPr dirty="0" lang="en-US" smtClean="0">
                <a:latin typeface="Times New Roman" panose="02020603050405020304" pitchFamily="18" charset="0"/>
                <a:cs typeface="Times New Roman" panose="02020603050405020304" pitchFamily="18" charset="0"/>
              </a:rPr>
              <a:t>Transfer patient to the nearest hospital and accompany her.</a:t>
            </a:r>
          </a:p>
          <a:p>
            <a:r>
              <a:rPr dirty="0" lang="en-US" smtClean="0">
                <a:latin typeface="Times New Roman" panose="02020603050405020304" pitchFamily="18" charset="0"/>
                <a:cs typeface="Times New Roman" panose="02020603050405020304" pitchFamily="18" charset="0"/>
              </a:rPr>
              <a:t>Take a delivery and emergency tray with drugs  and males extra clot the patients note and records and  the patient .</a:t>
            </a:r>
          </a:p>
          <a:p>
            <a:r>
              <a:rPr dirty="0" lang="en-US" smtClean="0">
                <a:latin typeface="Times New Roman" panose="02020603050405020304" pitchFamily="18" charset="0"/>
                <a:cs typeface="Times New Roman" panose="02020603050405020304" pitchFamily="18" charset="0"/>
              </a:rPr>
              <a:t>Inform the hospital before  you leave.</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212" name=""/>
        <p:cNvGrpSpPr/>
        <p:nvPr/>
      </p:nvGrpSpPr>
      <p:grpSpPr>
        <a:xfrm>
          <a:off x="0" y="0"/>
          <a:ext cx="0" cy="0"/>
          <a:chOff x="0" y="0"/>
          <a:chExt cx="0" cy="0"/>
        </a:xfrm>
      </p:grpSpPr>
      <p:sp>
        <p:nvSpPr>
          <p:cNvPr id="1048694"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Hospital</a:t>
            </a:r>
            <a:r>
              <a:rPr dirty="0" lang="en-US" smtClean="0"/>
              <a:t>  </a:t>
            </a:r>
            <a:endParaRPr dirty="0" lang="en-US"/>
          </a:p>
        </p:txBody>
      </p:sp>
      <p:sp>
        <p:nvSpPr>
          <p:cNvPr id="1048695" name="Content Placeholder 2"/>
          <p:cNvSpPr>
            <a:spLocks noGrp="1"/>
          </p:cNvSpPr>
          <p:nvPr>
            <p:ph idx="1"/>
          </p:nvPr>
        </p:nvSpPr>
        <p:spPr/>
        <p:txBody>
          <a:bodyPr>
            <a:noAutofit/>
          </a:bodyPr>
          <a:p>
            <a:r>
              <a:rPr dirty="0" lang="en-US" smtClean="0">
                <a:latin typeface="Times New Roman" panose="02020603050405020304" pitchFamily="18" charset="0"/>
                <a:cs typeface="Times New Roman" panose="02020603050405020304" pitchFamily="18" charset="0"/>
              </a:rPr>
              <a:t>Inform the doctor about the patient that a patient with a dx of eclampsia is referred to the hospital.</a:t>
            </a:r>
          </a:p>
          <a:p>
            <a:r>
              <a:rPr dirty="0" lang="en-US" smtClean="0">
                <a:latin typeface="Times New Roman" panose="02020603050405020304" pitchFamily="18" charset="0"/>
                <a:cs typeface="Times New Roman" panose="02020603050405020304" pitchFamily="18" charset="0"/>
              </a:rPr>
              <a:t>Put  up i.V drip 5% dxt for nutrition and drugs.</a:t>
            </a:r>
          </a:p>
          <a:p>
            <a:r>
              <a:rPr dirty="0" lang="en-US" smtClean="0">
                <a:latin typeface="Times New Roman" panose="02020603050405020304" pitchFamily="18" charset="0"/>
                <a:cs typeface="Times New Roman" panose="02020603050405020304" pitchFamily="18" charset="0"/>
              </a:rPr>
              <a:t>On arrival take </a:t>
            </a:r>
            <a:r>
              <a:rPr dirty="0" lang="en-US">
                <a:latin typeface="Times New Roman" panose="02020603050405020304" pitchFamily="18" charset="0"/>
                <a:cs typeface="Times New Roman" panose="02020603050405020304" pitchFamily="18" charset="0"/>
              </a:rPr>
              <a:t>H</a:t>
            </a:r>
            <a:r>
              <a:rPr dirty="0" lang="en-US" smtClean="0">
                <a:latin typeface="Times New Roman" panose="02020603050405020304" pitchFamily="18" charset="0"/>
                <a:cs typeface="Times New Roman" panose="02020603050405020304" pitchFamily="18" charset="0"/>
              </a:rPr>
              <a:t>x from the  referral nurse.</a:t>
            </a:r>
          </a:p>
          <a:p>
            <a:r>
              <a:rPr dirty="0" lang="en-US" smtClean="0">
                <a:latin typeface="Times New Roman" panose="02020603050405020304" pitchFamily="18" charset="0"/>
                <a:cs typeface="Times New Roman" panose="02020603050405020304" pitchFamily="18" charset="0"/>
              </a:rPr>
              <a:t>Admit the patient in a quiet room with dim lighting.</a:t>
            </a:r>
          </a:p>
          <a:p>
            <a:r>
              <a:rPr dirty="0" lang="en-US" smtClean="0">
                <a:latin typeface="Times New Roman" panose="02020603050405020304" pitchFamily="18" charset="0"/>
                <a:cs typeface="Times New Roman" panose="02020603050405020304" pitchFamily="18" charset="0"/>
              </a:rPr>
              <a:t>Give I.V diazepam 10mg followed by 40mg in 5% dxt 500mls. I.V drip at 60 drops/min. also give I.V drip alazine  10mg to lower the Bp and should be given slowly and checked every 5minutes.</a:t>
            </a:r>
          </a:p>
          <a:p>
            <a:r>
              <a:rPr dirty="0" lang="en-US" smtClean="0">
                <a:latin typeface="Times New Roman" panose="02020603050405020304" pitchFamily="18" charset="0"/>
                <a:cs typeface="Times New Roman" panose="02020603050405020304" pitchFamily="18" charset="0"/>
              </a:rPr>
              <a:t>Once Bp is stabilized labour is induced by artificial rapture of membrane and     drip started.</a:t>
            </a:r>
          </a:p>
          <a:p>
            <a:r>
              <a:rPr dirty="0" lang="en-US" smtClean="0">
                <a:latin typeface="Times New Roman" panose="02020603050405020304" pitchFamily="18" charset="0"/>
                <a:cs typeface="Times New Roman" panose="02020603050405020304" pitchFamily="18" charset="0"/>
              </a:rPr>
              <a:t>Catheterize the patient to maintain a continuous urine drainage.</a:t>
            </a:r>
          </a:p>
          <a:p>
            <a:endParaRPr dirty="0" lang="en-US" smtClean="0">
              <a:latin typeface="Times New Roman" panose="02020603050405020304" pitchFamily="18" charset="0"/>
              <a:cs typeface="Times New Roman" panose="02020603050405020304" pitchFamily="18" charset="0"/>
            </a:endParaRP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213" name=""/>
        <p:cNvGrpSpPr/>
        <p:nvPr/>
      </p:nvGrpSpPr>
      <p:grpSpPr>
        <a:xfrm>
          <a:off x="0" y="0"/>
          <a:ext cx="0" cy="0"/>
          <a:chOff x="0" y="0"/>
          <a:chExt cx="0" cy="0"/>
        </a:xfrm>
      </p:grpSpPr>
      <p:sp>
        <p:nvSpPr>
          <p:cNvPr id="1048696" name="Title 1"/>
          <p:cNvSpPr>
            <a:spLocks noGrp="1"/>
          </p:cNvSpPr>
          <p:nvPr>
            <p:ph type="title"/>
          </p:nvPr>
        </p:nvSpPr>
        <p:spPr/>
        <p:txBody>
          <a:bodyPr/>
          <a:p>
            <a:endParaRPr lang="en-US"/>
          </a:p>
        </p:txBody>
      </p:sp>
      <p:sp>
        <p:nvSpPr>
          <p:cNvPr id="1048697" name="Content Placeholder 2"/>
          <p:cNvSpPr>
            <a:spLocks noGrp="1"/>
          </p:cNvSpPr>
          <p:nvPr>
            <p:ph idx="1"/>
          </p:nvPr>
        </p:nvSpPr>
        <p:spPr/>
        <p:txBody>
          <a:bodyPr/>
          <a:p>
            <a:pPr lvl="0"/>
            <a:r>
              <a:rPr dirty="0" lang="en-US">
                <a:solidFill>
                  <a:prstClr val="black"/>
                </a:solidFill>
                <a:latin typeface="Times New Roman" panose="02020603050405020304" pitchFamily="18" charset="0"/>
                <a:cs typeface="Times New Roman" panose="02020603050405020304" pitchFamily="18" charset="0"/>
              </a:rPr>
              <a:t>If vaginal delivery is not possible the mother is prepared for cs.</a:t>
            </a:r>
          </a:p>
          <a:p>
            <a:pPr lvl="0"/>
            <a:r>
              <a:rPr dirty="0" lang="en-US">
                <a:solidFill>
                  <a:prstClr val="black"/>
                </a:solidFill>
                <a:latin typeface="Times New Roman" panose="02020603050405020304" pitchFamily="18" charset="0"/>
                <a:cs typeface="Times New Roman" panose="02020603050405020304" pitchFamily="18" charset="0"/>
              </a:rPr>
              <a:t>Observe vital signs and uterine contraction half hourly.</a:t>
            </a:r>
          </a:p>
          <a:p>
            <a:pPr lvl="0"/>
            <a:r>
              <a:rPr dirty="0" lang="en-US">
                <a:solidFill>
                  <a:prstClr val="black"/>
                </a:solidFill>
                <a:latin typeface="Times New Roman" panose="02020603050405020304" pitchFamily="18" charset="0"/>
                <a:cs typeface="Times New Roman" panose="02020603050405020304" pitchFamily="18" charset="0"/>
              </a:rPr>
              <a:t>Protect from the injury from the left side to encourage in semi- procel position to encourage saliva and mucus drainage.</a:t>
            </a:r>
          </a:p>
          <a:p>
            <a:pPr lvl="0"/>
            <a:r>
              <a:rPr dirty="0" lang="en-US">
                <a:solidFill>
                  <a:prstClr val="black"/>
                </a:solidFill>
                <a:latin typeface="Times New Roman" panose="02020603050405020304" pitchFamily="18" charset="0"/>
                <a:cs typeface="Times New Roman" panose="02020603050405020304" pitchFamily="18" charset="0"/>
              </a:rPr>
              <a:t>Ensure catheter care and keep the airway clear.</a:t>
            </a:r>
          </a:p>
          <a:p>
            <a:pPr lvl="0"/>
            <a:r>
              <a:rPr dirty="0" lang="en-US">
                <a:solidFill>
                  <a:prstClr val="black"/>
                </a:solidFill>
                <a:latin typeface="Times New Roman" panose="02020603050405020304" pitchFamily="18" charset="0"/>
                <a:cs typeface="Times New Roman" panose="02020603050405020304" pitchFamily="18" charset="0"/>
              </a:rPr>
              <a:t>After a fit prepare oxygen therapy and do not give oral feeds.</a:t>
            </a:r>
          </a:p>
          <a:p>
            <a:pPr lvl="0"/>
            <a:r>
              <a:rPr dirty="0" lang="en-US">
                <a:solidFill>
                  <a:prstClr val="black"/>
                </a:solidFill>
                <a:latin typeface="Times New Roman" panose="02020603050405020304" pitchFamily="18" charset="0"/>
                <a:cs typeface="Times New Roman" panose="02020603050405020304" pitchFamily="18" charset="0"/>
              </a:rPr>
              <a:t>Maintain strict fluid intake and output client.</a:t>
            </a:r>
          </a:p>
          <a:p>
            <a:pPr lvl="0"/>
            <a:r>
              <a:rPr dirty="0" lang="en-US">
                <a:solidFill>
                  <a:prstClr val="black"/>
                </a:solidFill>
                <a:latin typeface="Times New Roman" panose="02020603050405020304" pitchFamily="18" charset="0"/>
                <a:cs typeface="Times New Roman" panose="02020603050405020304" pitchFamily="18" charset="0"/>
              </a:rPr>
              <a:t>Observe signs of </a:t>
            </a:r>
            <a:r>
              <a:rPr dirty="0" lang="en-US" err="1">
                <a:solidFill>
                  <a:prstClr val="black"/>
                </a:solidFill>
                <a:latin typeface="Times New Roman" panose="02020603050405020304" pitchFamily="18" charset="0"/>
                <a:cs typeface="Times New Roman" panose="02020603050405020304" pitchFamily="18" charset="0"/>
              </a:rPr>
              <a:t>lubour</a:t>
            </a:r>
            <a:r>
              <a:rPr dirty="0" lang="en-US">
                <a:solidFill>
                  <a:prstClr val="black"/>
                </a:solidFill>
                <a:latin typeface="Times New Roman" panose="02020603050405020304" pitchFamily="18" charset="0"/>
                <a:cs typeface="Times New Roman" panose="02020603050405020304" pitchFamily="18" charset="0"/>
              </a:rPr>
              <a:t> deliver is by </a:t>
            </a:r>
            <a:r>
              <a:rPr dirty="0" lang="en-US" err="1">
                <a:solidFill>
                  <a:prstClr val="black"/>
                </a:solidFill>
                <a:latin typeface="Times New Roman" panose="02020603050405020304" pitchFamily="18" charset="0"/>
                <a:cs typeface="Times New Roman" panose="02020603050405020304" pitchFamily="18" charset="0"/>
              </a:rPr>
              <a:t>vaccum</a:t>
            </a:r>
            <a:r>
              <a:rPr dirty="0" lang="en-US">
                <a:solidFill>
                  <a:prstClr val="black"/>
                </a:solidFill>
                <a:latin typeface="Times New Roman" panose="02020603050405020304" pitchFamily="18" charset="0"/>
                <a:cs typeface="Times New Roman" panose="02020603050405020304" pitchFamily="18" charset="0"/>
              </a:rPr>
              <a:t> extraction and cx sedation.</a:t>
            </a:r>
          </a:p>
          <a:p>
            <a:endParaRPr dirty="0"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214" name=""/>
        <p:cNvGrpSpPr/>
        <p:nvPr/>
      </p:nvGrpSpPr>
      <p:grpSpPr>
        <a:xfrm>
          <a:off x="0" y="0"/>
          <a:ext cx="0" cy="0"/>
          <a:chOff x="0" y="0"/>
          <a:chExt cx="0" cy="0"/>
        </a:xfrm>
      </p:grpSpPr>
      <p:sp>
        <p:nvSpPr>
          <p:cNvPr id="1048698" name="Title 1"/>
          <p:cNvSpPr>
            <a:spLocks noGrp="1"/>
          </p:cNvSpPr>
          <p:nvPr>
            <p:ph type="title"/>
          </p:nvPr>
        </p:nvSpPr>
        <p:spPr/>
        <p:txBody>
          <a:bodyPr/>
          <a:p>
            <a:r>
              <a:rPr b="1" dirty="0" lang="en-US" u="sng">
                <a:latin typeface="Times New Roman" panose="02020603050405020304" pitchFamily="18" charset="0"/>
                <a:cs typeface="Times New Roman" panose="02020603050405020304" pitchFamily="18" charset="0"/>
              </a:rPr>
              <a:t>C</a:t>
            </a:r>
            <a:r>
              <a:rPr b="1" dirty="0" lang="en-US" u="sng" smtClean="0">
                <a:latin typeface="Times New Roman" panose="02020603050405020304" pitchFamily="18" charset="0"/>
                <a:cs typeface="Times New Roman" panose="02020603050405020304" pitchFamily="18" charset="0"/>
              </a:rPr>
              <a:t>omplications</a:t>
            </a:r>
            <a:endParaRPr b="1" dirty="0" lang="en-US" u="sng">
              <a:latin typeface="Times New Roman" panose="02020603050405020304" pitchFamily="18" charset="0"/>
              <a:cs typeface="Times New Roman" panose="02020603050405020304" pitchFamily="18" charset="0"/>
            </a:endParaRPr>
          </a:p>
        </p:txBody>
      </p:sp>
      <p:sp>
        <p:nvSpPr>
          <p:cNvPr id="1048699" name="Content Placeholder 2"/>
          <p:cNvSpPr>
            <a:spLocks noGrp="1"/>
          </p:cNvSpPr>
          <p:nvPr>
            <p:ph idx="1"/>
          </p:nvPr>
        </p:nvSpPr>
        <p:spPr/>
        <p:txBody>
          <a:bodyPr>
            <a:noAutofit/>
          </a:bodyPr>
          <a:p>
            <a:r>
              <a:rPr dirty="0" lang="en-US" smtClean="0">
                <a:latin typeface="Times New Roman" panose="02020603050405020304" pitchFamily="18" charset="0"/>
                <a:cs typeface="Times New Roman" panose="02020603050405020304" pitchFamily="18" charset="0"/>
              </a:rPr>
              <a:t>Cerebral haemorrhage.</a:t>
            </a:r>
          </a:p>
          <a:p>
            <a:r>
              <a:rPr dirty="0" lang="en-US" smtClean="0">
                <a:latin typeface="Times New Roman" panose="02020603050405020304" pitchFamily="18" charset="0"/>
                <a:cs typeface="Times New Roman" panose="02020603050405020304" pitchFamily="18" charset="0"/>
              </a:rPr>
              <a:t>Mental confusion.</a:t>
            </a:r>
          </a:p>
          <a:p>
            <a:r>
              <a:rPr dirty="0" lang="en-US" smtClean="0">
                <a:latin typeface="Times New Roman" panose="02020603050405020304" pitchFamily="18" charset="0"/>
                <a:cs typeface="Times New Roman" panose="02020603050405020304" pitchFamily="18" charset="0"/>
              </a:rPr>
              <a:t>Thrombosis.</a:t>
            </a:r>
          </a:p>
          <a:p>
            <a:r>
              <a:rPr dirty="0" lang="en-US" smtClean="0">
                <a:latin typeface="Times New Roman" panose="02020603050405020304" pitchFamily="18" charset="0"/>
                <a:cs typeface="Times New Roman" panose="02020603050405020304" pitchFamily="18" charset="0"/>
              </a:rPr>
              <a:t>Acute renal failure.</a:t>
            </a:r>
          </a:p>
          <a:p>
            <a:r>
              <a:rPr dirty="0" lang="en-US" smtClean="0">
                <a:latin typeface="Times New Roman" panose="02020603050405020304" pitchFamily="18" charset="0"/>
                <a:cs typeface="Times New Roman" panose="02020603050405020304" pitchFamily="18" charset="0"/>
              </a:rPr>
              <a:t>Liver cirrhosis .</a:t>
            </a:r>
          </a:p>
          <a:p>
            <a:r>
              <a:rPr dirty="0" lang="en-US" smtClean="0">
                <a:latin typeface="Times New Roman" panose="02020603050405020304" pitchFamily="18" charset="0"/>
                <a:cs typeface="Times New Roman" panose="02020603050405020304" pitchFamily="18" charset="0"/>
              </a:rPr>
              <a:t>Many develop myocardial.</a:t>
            </a:r>
          </a:p>
          <a:p>
            <a:r>
              <a:rPr dirty="0" lang="en-US" smtClean="0">
                <a:latin typeface="Times New Roman" panose="02020603050405020304" pitchFamily="18" charset="0"/>
                <a:cs typeface="Times New Roman" panose="02020603050405020304" pitchFamily="18" charset="0"/>
              </a:rPr>
              <a:t>Infraction due to pulmonary oedema. </a:t>
            </a:r>
            <a:endParaRPr dirty="0" lang="en-US">
              <a:latin typeface="Times New Roman" panose="02020603050405020304" pitchFamily="18" charset="0"/>
              <a:cs typeface="Times New Roman" panose="02020603050405020304" pitchFamily="18" charset="0"/>
            </a:endParaRPr>
          </a:p>
          <a:p>
            <a:r>
              <a:rPr dirty="0" lang="en-US" smtClean="0">
                <a:latin typeface="Times New Roman" panose="02020603050405020304" pitchFamily="18" charset="0"/>
                <a:cs typeface="Times New Roman" panose="02020603050405020304" pitchFamily="18" charset="0"/>
              </a:rPr>
              <a:t>Prochopnuemonia. </a:t>
            </a:r>
          </a:p>
          <a:p>
            <a:r>
              <a:rPr dirty="0" lang="en-US" smtClean="0">
                <a:latin typeface="Times New Roman" panose="02020603050405020304" pitchFamily="18" charset="0"/>
                <a:cs typeface="Times New Roman" panose="02020603050405020304" pitchFamily="18" charset="0"/>
              </a:rPr>
              <a:t>Temporary blindness.</a:t>
            </a:r>
          </a:p>
          <a:p>
            <a:r>
              <a:rPr dirty="0" lang="en-US" smtClean="0">
                <a:latin typeface="Times New Roman" panose="02020603050405020304" pitchFamily="18" charset="0"/>
                <a:cs typeface="Times New Roman" panose="02020603050405020304" pitchFamily="18" charset="0"/>
              </a:rPr>
              <a:t>Injuries or fracture may results if the patient falls.</a:t>
            </a:r>
          </a:p>
          <a:p>
            <a:r>
              <a:rPr dirty="0" lang="en-US" smtClean="0">
                <a:latin typeface="Times New Roman" panose="02020603050405020304" pitchFamily="18" charset="0"/>
                <a:cs typeface="Times New Roman" panose="02020603050405020304" pitchFamily="18" charset="0"/>
              </a:rPr>
              <a:t>She may bite her tongue.</a:t>
            </a:r>
          </a:p>
          <a:p>
            <a:r>
              <a:rPr dirty="0" lang="en-US" smtClean="0">
                <a:latin typeface="Times New Roman" panose="02020603050405020304" pitchFamily="18" charset="0"/>
                <a:cs typeface="Times New Roman" panose="02020603050405020304" pitchFamily="18" charset="0"/>
              </a:rPr>
              <a:t>Foetal hypoxia, prematurely still  birth.</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217" name=""/>
        <p:cNvGrpSpPr/>
        <p:nvPr/>
      </p:nvGrpSpPr>
      <p:grpSpPr>
        <a:xfrm>
          <a:off x="0" y="0"/>
          <a:ext cx="0" cy="0"/>
          <a:chOff x="0" y="0"/>
          <a:chExt cx="0" cy="0"/>
        </a:xfrm>
      </p:grpSpPr>
      <p:sp>
        <p:nvSpPr>
          <p:cNvPr id="1048703"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Medical conduction that may complicate a pregnancy.</a:t>
            </a:r>
            <a:endParaRPr b="1" dirty="0" lang="en-US" u="sng">
              <a:latin typeface="Times New Roman" panose="02020603050405020304" pitchFamily="18" charset="0"/>
              <a:cs typeface="Times New Roman" panose="02020603050405020304" pitchFamily="18" charset="0"/>
            </a:endParaRPr>
          </a:p>
        </p:txBody>
      </p:sp>
      <p:sp>
        <p:nvSpPr>
          <p:cNvPr id="1048704" name="Content Placeholder 2"/>
          <p:cNvSpPr>
            <a:spLocks noGrp="1"/>
          </p:cNvSpPr>
          <p:nvPr>
            <p:ph idx="1"/>
          </p:nvPr>
        </p:nvSpPr>
        <p:spPr/>
        <p:txBody>
          <a:bodyPr>
            <a:normAutofit fontScale="85714" lnSpcReduction="20000"/>
          </a:bodyPr>
          <a:p>
            <a:r>
              <a:rPr dirty="0" lang="en-US" smtClean="0">
                <a:latin typeface="Times New Roman" panose="02020603050405020304" pitchFamily="18" charset="0"/>
                <a:cs typeface="Times New Roman" panose="02020603050405020304" pitchFamily="18" charset="0"/>
              </a:rPr>
              <a:t>There are several medical conditions that may complicate a pregnancy</a:t>
            </a:r>
          </a:p>
          <a:p>
            <a:r>
              <a:rPr dirty="0" lang="en-US" smtClean="0">
                <a:latin typeface="Times New Roman" panose="02020603050405020304" pitchFamily="18" charset="0"/>
                <a:cs typeface="Times New Roman" panose="02020603050405020304" pitchFamily="18" charset="0"/>
              </a:rPr>
              <a:t>These include </a:t>
            </a:r>
          </a:p>
          <a:p>
            <a:pPr>
              <a:buFontTx/>
              <a:buChar char="-"/>
            </a:pPr>
            <a:r>
              <a:rPr dirty="0" lang="en-US" smtClean="0">
                <a:latin typeface="Times New Roman" panose="02020603050405020304" pitchFamily="18" charset="0"/>
                <a:cs typeface="Times New Roman" panose="02020603050405020304" pitchFamily="18" charset="0"/>
              </a:rPr>
              <a:t>Cardiac disease </a:t>
            </a:r>
          </a:p>
          <a:p>
            <a:pPr>
              <a:buFontTx/>
              <a:buChar char="-"/>
            </a:pPr>
            <a:r>
              <a:rPr dirty="0" lang="en-US" smtClean="0">
                <a:latin typeface="Times New Roman" panose="02020603050405020304" pitchFamily="18" charset="0"/>
                <a:cs typeface="Times New Roman" panose="02020603050405020304" pitchFamily="18" charset="0"/>
              </a:rPr>
              <a:t>Anaemia.</a:t>
            </a:r>
          </a:p>
          <a:p>
            <a:pPr>
              <a:buFontTx/>
              <a:buChar char="-"/>
            </a:pPr>
            <a:r>
              <a:rPr dirty="0" lang="en-US" smtClean="0">
                <a:latin typeface="Times New Roman" panose="02020603050405020304" pitchFamily="18" charset="0"/>
                <a:cs typeface="Times New Roman" panose="02020603050405020304" pitchFamily="18" charset="0"/>
              </a:rPr>
              <a:t>Diabetes.</a:t>
            </a:r>
          </a:p>
          <a:p>
            <a:pPr>
              <a:buFontTx/>
              <a:buChar char="-"/>
            </a:pPr>
            <a:r>
              <a:rPr dirty="0" lang="en-US" smtClean="0">
                <a:latin typeface="Times New Roman" panose="02020603050405020304" pitchFamily="18" charset="0"/>
                <a:cs typeface="Times New Roman" panose="02020603050405020304" pitchFamily="18" charset="0"/>
              </a:rPr>
              <a:t>Malaria.</a:t>
            </a:r>
          </a:p>
          <a:p>
            <a:pPr>
              <a:buFontTx/>
              <a:buChar char="-"/>
            </a:pPr>
            <a:r>
              <a:rPr dirty="0" lang="en-US" smtClean="0">
                <a:latin typeface="Times New Roman" panose="02020603050405020304" pitchFamily="18" charset="0"/>
                <a:cs typeface="Times New Roman" panose="02020603050405020304" pitchFamily="18" charset="0"/>
              </a:rPr>
              <a:t>Tuberculosis.</a:t>
            </a:r>
          </a:p>
          <a:p>
            <a:pPr>
              <a:buFontTx/>
              <a:buChar char="-"/>
            </a:pPr>
            <a:r>
              <a:rPr dirty="0" lang="en-US" smtClean="0">
                <a:latin typeface="Times New Roman" panose="02020603050405020304" pitchFamily="18" charset="0"/>
                <a:cs typeface="Times New Roman" panose="02020603050405020304" pitchFamily="18" charset="0"/>
              </a:rPr>
              <a:t>UTI</a:t>
            </a:r>
          </a:p>
          <a:p>
            <a:pPr>
              <a:buFontTx/>
              <a:buChar char="-"/>
            </a:pPr>
            <a:r>
              <a:rPr dirty="0" lang="en-US" smtClean="0">
                <a:latin typeface="Times New Roman" panose="02020603050405020304" pitchFamily="18" charset="0"/>
                <a:cs typeface="Times New Roman" panose="02020603050405020304" pitchFamily="18" charset="0"/>
              </a:rPr>
              <a:t>HIV </a:t>
            </a:r>
          </a:p>
          <a:p>
            <a:pPr>
              <a:buFontTx/>
              <a:buChar char="-"/>
            </a:pPr>
            <a:r>
              <a:rPr dirty="0" lang="en-US" smtClean="0">
                <a:latin typeface="Times New Roman" panose="02020603050405020304" pitchFamily="18" charset="0"/>
                <a:cs typeface="Times New Roman" panose="02020603050405020304" pitchFamily="18" charset="0"/>
              </a:rPr>
              <a:t>Syphilis .</a:t>
            </a:r>
          </a:p>
          <a:p>
            <a:pPr>
              <a:buFontTx/>
              <a:buChar char="-"/>
            </a:pP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62" name=""/>
        <p:cNvGrpSpPr/>
        <p:nvPr/>
      </p:nvGrpSpPr>
      <p:grpSpPr>
        <a:xfrm>
          <a:off x="0" y="0"/>
          <a:ext cx="0" cy="0"/>
          <a:chOff x="0" y="0"/>
          <a:chExt cx="0" cy="0"/>
        </a:xfrm>
      </p:grpSpPr>
      <p:sp>
        <p:nvSpPr>
          <p:cNvPr id="1048596" name="Title 1"/>
          <p:cNvSpPr>
            <a:spLocks noGrp="1"/>
          </p:cNvSpPr>
          <p:nvPr>
            <p:ph type="title"/>
          </p:nvPr>
        </p:nvSpPr>
        <p:spPr/>
        <p:txBody>
          <a:bodyPr/>
          <a:p>
            <a:r>
              <a:rPr b="1" dirty="0" lang="en-US" u="sng" smtClean="0">
                <a:latin typeface="Times New Roman" panose="02020603050405020304" pitchFamily="18" charset="0"/>
              </a:rPr>
              <a:t>Signs and symptoms.</a:t>
            </a:r>
            <a:endParaRPr b="1" dirty="0" lang="en-US" u="sng">
              <a:latin typeface="Times New Roman" panose="02020603050405020304" pitchFamily="18" charset="0"/>
            </a:endParaRPr>
          </a:p>
        </p:txBody>
      </p:sp>
      <p:sp>
        <p:nvSpPr>
          <p:cNvPr id="1048597" name="Content Placeholder 2"/>
          <p:cNvSpPr>
            <a:spLocks noGrp="1"/>
          </p:cNvSpPr>
          <p:nvPr>
            <p:ph idx="1"/>
          </p:nvPr>
        </p:nvSpPr>
        <p:spPr>
          <a:xfrm>
            <a:off x="838200" y="1825624"/>
            <a:ext cx="10515600" cy="5032375"/>
          </a:xfrm>
        </p:spPr>
        <p:txBody>
          <a:bodyPr>
            <a:normAutofit fontScale="92857" lnSpcReduction="10000"/>
          </a:bodyPr>
          <a:p>
            <a:r>
              <a:rPr dirty="0" lang="en-US">
                <a:latin typeface="Times New Roman" panose="02020603050405020304" pitchFamily="18" charset="0"/>
                <a:cs typeface="Times New Roman" panose="02020603050405020304" pitchFamily="18" charset="0"/>
              </a:rPr>
              <a:t>T</a:t>
            </a:r>
            <a:r>
              <a:rPr dirty="0" lang="en-US" smtClean="0">
                <a:latin typeface="Times New Roman" panose="02020603050405020304" pitchFamily="18" charset="0"/>
                <a:cs typeface="Times New Roman" panose="02020603050405020304" pitchFamily="18" charset="0"/>
              </a:rPr>
              <a:t>he  mother is unable  to retain food or fluids.</a:t>
            </a:r>
          </a:p>
          <a:p>
            <a:r>
              <a:rPr dirty="0" lang="en-US" smtClean="0">
                <a:latin typeface="Times New Roman" panose="02020603050405020304" pitchFamily="18" charset="0"/>
                <a:cs typeface="Times New Roman" panose="02020603050405020304" pitchFamily="18" charset="0"/>
              </a:rPr>
              <a:t>Weight loss.</a:t>
            </a:r>
          </a:p>
          <a:p>
            <a:r>
              <a:rPr dirty="0" lang="en-US" smtClean="0">
                <a:latin typeface="Times New Roman" panose="02020603050405020304" pitchFamily="18" charset="0"/>
                <a:cs typeface="Times New Roman" panose="02020603050405020304" pitchFamily="18" charset="0"/>
              </a:rPr>
              <a:t>Distressed  and debilitated  by her symptoms .</a:t>
            </a:r>
          </a:p>
          <a:p>
            <a:r>
              <a:rPr dirty="0" lang="en-US" smtClean="0">
                <a:latin typeface="Times New Roman" panose="02020603050405020304" pitchFamily="18" charset="0"/>
                <a:cs typeface="Times New Roman" panose="02020603050405020304" pitchFamily="18" charset="0"/>
              </a:rPr>
              <a:t>Dryness  and inelasting  of the   skin.</a:t>
            </a:r>
          </a:p>
          <a:p>
            <a:r>
              <a:rPr dirty="0" lang="en-US" smtClean="0">
                <a:latin typeface="Times New Roman" panose="02020603050405020304" pitchFamily="18" charset="0"/>
                <a:cs typeface="Times New Roman" panose="02020603050405020304" pitchFamily="18" charset="0"/>
              </a:rPr>
              <a:t>In severe case Jaundice  may be apparent.</a:t>
            </a:r>
          </a:p>
          <a:p>
            <a:r>
              <a:rPr dirty="0" lang="en-US" smtClean="0">
                <a:latin typeface="Times New Roman" panose="02020603050405020304" pitchFamily="18" charset="0"/>
                <a:cs typeface="Times New Roman" panose="02020603050405020304" pitchFamily="18" charset="0"/>
              </a:rPr>
              <a:t>Rapid  pulse.</a:t>
            </a:r>
          </a:p>
          <a:p>
            <a:r>
              <a:rPr dirty="0" lang="en-US">
                <a:latin typeface="Times New Roman" panose="02020603050405020304" pitchFamily="18" charset="0"/>
                <a:cs typeface="Times New Roman" panose="02020603050405020304" pitchFamily="18" charset="0"/>
              </a:rPr>
              <a:t> L</a:t>
            </a:r>
            <a:r>
              <a:rPr dirty="0" lang="en-US" smtClean="0">
                <a:latin typeface="Times New Roman" panose="02020603050405020304" pitchFamily="18" charset="0"/>
                <a:cs typeface="Times New Roman" panose="02020603050405020304" pitchFamily="18" charset="0"/>
              </a:rPr>
              <a:t>ow blood pressure .</a:t>
            </a:r>
          </a:p>
          <a:p>
            <a:r>
              <a:rPr dirty="0" lang="en-US" smtClean="0">
                <a:latin typeface="Times New Roman" panose="02020603050405020304" pitchFamily="18" charset="0"/>
                <a:cs typeface="Times New Roman" panose="02020603050405020304" pitchFamily="18" charset="0"/>
              </a:rPr>
              <a:t>Dry furred tongue may be seen .</a:t>
            </a:r>
          </a:p>
          <a:p>
            <a:r>
              <a:rPr dirty="0" lang="en-US" smtClean="0">
                <a:latin typeface="Times New Roman" panose="02020603050405020304" pitchFamily="18" charset="0"/>
                <a:cs typeface="Times New Roman" panose="02020603050405020304" pitchFamily="18" charset="0"/>
              </a:rPr>
              <a:t>Mothers breath  may smell acetone a sign of dehydration.</a:t>
            </a:r>
          </a:p>
          <a:p>
            <a:r>
              <a:rPr dirty="0" lang="en-US" smtClean="0">
                <a:latin typeface="Times New Roman" panose="02020603050405020304" pitchFamily="18" charset="0"/>
                <a:cs typeface="Times New Roman" panose="02020603050405020304" pitchFamily="18" charset="0"/>
              </a:rPr>
              <a:t>Ptyalism  may occur  contributing  to the dehydration.</a:t>
            </a:r>
          </a:p>
          <a:p>
            <a:r>
              <a:rPr dirty="0" lang="en-US" smtClean="0">
                <a:latin typeface="Times New Roman" panose="02020603050405020304" pitchFamily="18" charset="0"/>
                <a:cs typeface="Times New Roman" panose="02020603050405020304" pitchFamily="18" charset="0"/>
              </a:rPr>
              <a:t>Elevated  hematocrit ,alterations in electrolyte levels  and ketonivua .</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218" name=""/>
        <p:cNvGrpSpPr/>
        <p:nvPr/>
      </p:nvGrpSpPr>
      <p:grpSpPr>
        <a:xfrm>
          <a:off x="0" y="0"/>
          <a:ext cx="0" cy="0"/>
          <a:chOff x="0" y="0"/>
          <a:chExt cx="0" cy="0"/>
        </a:xfrm>
      </p:grpSpPr>
      <p:sp>
        <p:nvSpPr>
          <p:cNvPr id="1048705"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Cardiac disease in pregnancy </a:t>
            </a:r>
            <a:endParaRPr b="1" dirty="0" lang="en-US" u="sng">
              <a:latin typeface="Times New Roman" panose="02020603050405020304" pitchFamily="18" charset="0"/>
              <a:cs typeface="Times New Roman" panose="02020603050405020304" pitchFamily="18" charset="0"/>
            </a:endParaRPr>
          </a:p>
        </p:txBody>
      </p:sp>
      <p:sp>
        <p:nvSpPr>
          <p:cNvPr id="1048706" name="Content Placeholder 2"/>
          <p:cNvSpPr>
            <a:spLocks noGrp="1"/>
          </p:cNvSpPr>
          <p:nvPr>
            <p:ph idx="1"/>
          </p:nvPr>
        </p:nvSpPr>
        <p:spPr/>
        <p:txBody>
          <a:bodyPr/>
          <a:p>
            <a:pPr lvl="0"/>
            <a:r>
              <a:rPr dirty="0" lang="en-US" smtClean="0">
                <a:latin typeface="Times New Roman" panose="02020603050405020304" pitchFamily="18" charset="0"/>
                <a:cs typeface="Times New Roman" panose="02020603050405020304" pitchFamily="18" charset="0"/>
              </a:rPr>
              <a:t>Changes occur in the cardiac systems during pregnancy due to the </a:t>
            </a:r>
            <a:r>
              <a:rPr dirty="0" lang="en-US">
                <a:solidFill>
                  <a:prstClr val="black"/>
                </a:solidFill>
                <a:latin typeface="Times New Roman" panose="02020603050405020304" pitchFamily="18" charset="0"/>
                <a:cs typeface="Times New Roman" panose="02020603050405020304" pitchFamily="18" charset="0"/>
              </a:rPr>
              <a:t>increased demand in the foetal </a:t>
            </a:r>
            <a:r>
              <a:rPr dirty="0" lang="en-US" smtClean="0">
                <a:latin typeface="Times New Roman" panose="02020603050405020304" pitchFamily="18" charset="0"/>
                <a:cs typeface="Times New Roman" panose="02020603050405020304" pitchFamily="18" charset="0"/>
              </a:rPr>
              <a:t>placenta l unit.</a:t>
            </a:r>
          </a:p>
          <a:p>
            <a:r>
              <a:rPr dirty="0" lang="en-US" smtClean="0">
                <a:latin typeface="Times New Roman" panose="02020603050405020304" pitchFamily="18" charset="0"/>
                <a:cs typeface="Times New Roman" panose="02020603050405020304" pitchFamily="18" charset="0"/>
              </a:rPr>
              <a:t>These changes increases the workload of the heart The major changes are:</a:t>
            </a:r>
          </a:p>
          <a:p>
            <a:r>
              <a:rPr dirty="0" lang="en-US" smtClean="0">
                <a:latin typeface="Times New Roman" panose="02020603050405020304" pitchFamily="18" charset="0"/>
                <a:cs typeface="Times New Roman" panose="02020603050405020304" pitchFamily="18" charset="0"/>
              </a:rPr>
              <a:t>Blood volume increases by 35%.</a:t>
            </a:r>
          </a:p>
          <a:p>
            <a:r>
              <a:rPr dirty="0" lang="en-US" smtClean="0">
                <a:latin typeface="Times New Roman" panose="02020603050405020304" pitchFamily="18" charset="0"/>
                <a:cs typeface="Times New Roman" panose="02020603050405020304" pitchFamily="18" charset="0"/>
              </a:rPr>
              <a:t>Cardiac output increases by 40% that is from 4.5 – 6L /min.</a:t>
            </a:r>
          </a:p>
          <a:p>
            <a:r>
              <a:rPr dirty="0" lang="en-US" smtClean="0">
                <a:latin typeface="Times New Roman" panose="02020603050405020304" pitchFamily="18" charset="0"/>
                <a:cs typeface="Times New Roman" panose="02020603050405020304" pitchFamily="18" charset="0"/>
              </a:rPr>
              <a:t>The heart is displaced  upwards during last trimester.</a:t>
            </a:r>
          </a:p>
          <a:p>
            <a:r>
              <a:rPr dirty="0" lang="en-US" smtClean="0">
                <a:latin typeface="Times New Roman" panose="02020603050405020304" pitchFamily="18" charset="0"/>
                <a:cs typeface="Times New Roman" panose="02020603050405020304" pitchFamily="18" charset="0"/>
              </a:rPr>
              <a:t>During 3</a:t>
            </a:r>
            <a:r>
              <a:rPr baseline="30000" dirty="0" lang="en-US" smtClean="0">
                <a:latin typeface="Times New Roman" panose="02020603050405020304" pitchFamily="18" charset="0"/>
                <a:cs typeface="Times New Roman" panose="02020603050405020304" pitchFamily="18" charset="0"/>
              </a:rPr>
              <a:t>rd</a:t>
            </a:r>
            <a:r>
              <a:rPr dirty="0" lang="en-US" smtClean="0">
                <a:latin typeface="Times New Roman" panose="02020603050405020304" pitchFamily="18" charset="0"/>
                <a:cs typeface="Times New Roman" panose="02020603050405020304" pitchFamily="18" charset="0"/>
              </a:rPr>
              <a:t> stage of labour about 300 to 400 mls of good is added into </a:t>
            </a:r>
            <a:r>
              <a:rPr dirty="0" lang="en-US" err="1" smtClean="0">
                <a:latin typeface="Times New Roman" panose="02020603050405020304" pitchFamily="18" charset="0"/>
                <a:cs typeface="Times New Roman" panose="02020603050405020304" pitchFamily="18" charset="0"/>
              </a:rPr>
              <a:t>ciralating</a:t>
            </a:r>
            <a:r>
              <a:rPr dirty="0" lang="en-US" smtClean="0">
                <a:latin typeface="Times New Roman" panose="02020603050405020304" pitchFamily="18" charset="0"/>
                <a:cs typeface="Times New Roman" panose="02020603050405020304" pitchFamily="18" charset="0"/>
              </a:rPr>
              <a:t> volume b the contracting uterus.</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219" name=""/>
        <p:cNvGrpSpPr/>
        <p:nvPr/>
      </p:nvGrpSpPr>
      <p:grpSpPr>
        <a:xfrm>
          <a:off x="0" y="0"/>
          <a:ext cx="0" cy="0"/>
          <a:chOff x="0" y="0"/>
          <a:chExt cx="0" cy="0"/>
        </a:xfrm>
      </p:grpSpPr>
      <p:sp>
        <p:nvSpPr>
          <p:cNvPr id="1048707" name="Title 1"/>
          <p:cNvSpPr>
            <a:spLocks noGrp="1"/>
          </p:cNvSpPr>
          <p:nvPr>
            <p:ph type="title"/>
          </p:nvPr>
        </p:nvSpPr>
        <p:spPr/>
        <p:txBody>
          <a:bodyPr/>
          <a:p>
            <a:endParaRPr dirty="0" lang="en-US"/>
          </a:p>
        </p:txBody>
      </p:sp>
      <p:sp>
        <p:nvSpPr>
          <p:cNvPr id="1048708"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These changes commence in early pregnancy and gradually reach maximum at the 30</a:t>
            </a:r>
            <a:r>
              <a:rPr baseline="30000" dirty="0" lang="en-US" smtClean="0">
                <a:latin typeface="Times New Roman" panose="02020603050405020304" pitchFamily="18" charset="0"/>
                <a:cs typeface="Times New Roman" panose="02020603050405020304" pitchFamily="18" charset="0"/>
              </a:rPr>
              <a:t>th</a:t>
            </a:r>
            <a:r>
              <a:rPr dirty="0" lang="en-US" smtClean="0">
                <a:latin typeface="Times New Roman" panose="02020603050405020304" pitchFamily="18" charset="0"/>
                <a:cs typeface="Times New Roman" panose="02020603050405020304" pitchFamily="18" charset="0"/>
              </a:rPr>
              <a:t> week and ate maintained vital  </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220" name=""/>
        <p:cNvGrpSpPr/>
        <p:nvPr/>
      </p:nvGrpSpPr>
      <p:grpSpPr>
        <a:xfrm>
          <a:off x="0" y="0"/>
          <a:ext cx="0" cy="0"/>
          <a:chOff x="0" y="0"/>
          <a:chExt cx="0" cy="0"/>
        </a:xfrm>
      </p:grpSpPr>
      <p:sp>
        <p:nvSpPr>
          <p:cNvPr id="1048709"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Risk factors for heart diseases</a:t>
            </a:r>
            <a:br>
              <a:rPr b="1" dirty="0" lang="en-US" u="sng" smtClean="0">
                <a:latin typeface="Times New Roman" panose="02020603050405020304" pitchFamily="18" charset="0"/>
                <a:cs typeface="Times New Roman" panose="02020603050405020304" pitchFamily="18" charset="0"/>
              </a:rPr>
            </a:br>
            <a:endParaRPr b="1" dirty="0" lang="en-US" u="sng">
              <a:latin typeface="Times New Roman" panose="02020603050405020304" pitchFamily="18" charset="0"/>
              <a:cs typeface="Times New Roman" panose="02020603050405020304" pitchFamily="18" charset="0"/>
            </a:endParaRPr>
          </a:p>
        </p:txBody>
      </p:sp>
      <p:sp>
        <p:nvSpPr>
          <p:cNvPr id="1048710" name="Content Placeholder 2"/>
          <p:cNvSpPr>
            <a:spLocks noGrp="1"/>
          </p:cNvSpPr>
          <p:nvPr>
            <p:ph idx="1"/>
          </p:nvPr>
        </p:nvSpPr>
        <p:spPr>
          <a:xfrm>
            <a:off x="838199" y="1440873"/>
            <a:ext cx="10882745" cy="5250872"/>
          </a:xfrm>
        </p:spPr>
        <p:txBody>
          <a:bodyPr>
            <a:normAutofit fontScale="85714" lnSpcReduction="20000"/>
          </a:bodyPr>
          <a:p>
            <a:r>
              <a:rPr dirty="0" lang="en-US" smtClean="0">
                <a:latin typeface="Times New Roman" panose="02020603050405020304" pitchFamily="18" charset="0"/>
                <a:cs typeface="Times New Roman" panose="02020603050405020304" pitchFamily="18" charset="0"/>
              </a:rPr>
              <a:t>The following factors predispose  patients to heart disease.</a:t>
            </a:r>
          </a:p>
          <a:p>
            <a:r>
              <a:rPr dirty="0" lang="en-US" smtClean="0">
                <a:latin typeface="Times New Roman" panose="02020603050405020304" pitchFamily="18" charset="0"/>
                <a:cs typeface="Times New Roman" panose="02020603050405020304" pitchFamily="18" charset="0"/>
              </a:rPr>
              <a:t>Anaemia which should be avoided and if present vigorously treated.</a:t>
            </a:r>
          </a:p>
          <a:p>
            <a:r>
              <a:rPr dirty="0" lang="en-US" smtClean="0">
                <a:latin typeface="Times New Roman" panose="02020603050405020304" pitchFamily="18" charset="0"/>
                <a:cs typeface="Times New Roman" panose="02020603050405020304" pitchFamily="18" charset="0"/>
              </a:rPr>
              <a:t>Infection s, in the most common of which are upper  respiration infections. These should be treated with antibiotic.</a:t>
            </a:r>
          </a:p>
          <a:p>
            <a:r>
              <a:rPr dirty="0" lang="en-US" smtClean="0">
                <a:latin typeface="Times New Roman" panose="02020603050405020304" pitchFamily="18" charset="0"/>
                <a:cs typeface="Times New Roman" panose="02020603050405020304" pitchFamily="18" charset="0"/>
              </a:rPr>
              <a:t>Obesity should be avoided. Controlled weight gain should be encouraged to avoid extra strain on the heart.</a:t>
            </a:r>
          </a:p>
          <a:p>
            <a:r>
              <a:rPr dirty="0" lang="en-US" smtClean="0">
                <a:latin typeface="Times New Roman" panose="02020603050405020304" pitchFamily="18" charset="0"/>
                <a:cs typeface="Times New Roman" panose="02020603050405020304" pitchFamily="18" charset="0"/>
              </a:rPr>
              <a:t>Hypertension and pre – eclampsia  should be admitted and controlled.</a:t>
            </a:r>
          </a:p>
          <a:p>
            <a:r>
              <a:rPr dirty="0" lang="en-US" smtClean="0">
                <a:latin typeface="Times New Roman" panose="02020603050405020304" pitchFamily="18" charset="0"/>
                <a:cs typeface="Times New Roman" panose="02020603050405020304" pitchFamily="18" charset="0"/>
              </a:rPr>
              <a:t>Smoking mother should be avoided to control their habits.</a:t>
            </a:r>
          </a:p>
          <a:p>
            <a:r>
              <a:rPr dirty="0" lang="en-US" smtClean="0">
                <a:latin typeface="Times New Roman" panose="02020603050405020304" pitchFamily="18" charset="0"/>
                <a:cs typeface="Times New Roman" panose="02020603050405020304" pitchFamily="18" charset="0"/>
              </a:rPr>
              <a:t>Multiple pregnancies should be well monitored.</a:t>
            </a:r>
          </a:p>
          <a:p>
            <a:r>
              <a:rPr dirty="0" lang="en-US" smtClean="0">
                <a:latin typeface="Times New Roman" panose="02020603050405020304" pitchFamily="18" charset="0"/>
                <a:cs typeface="Times New Roman" panose="02020603050405020304" pitchFamily="18" charset="0"/>
              </a:rPr>
              <a:t>Strain on day form should be avoided and mothers should be encouraged  to have enough rest  and adequate sleep.</a:t>
            </a:r>
          </a:p>
          <a:p>
            <a:r>
              <a:rPr dirty="0" lang="en-US" smtClean="0">
                <a:latin typeface="Times New Roman" panose="02020603050405020304" pitchFamily="18" charset="0"/>
                <a:cs typeface="Times New Roman" panose="02020603050405020304" pitchFamily="18" charset="0"/>
              </a:rPr>
              <a:t>Exercises that induces breathiness should be discouraged.</a:t>
            </a:r>
          </a:p>
          <a:p>
            <a:r>
              <a:rPr dirty="0" lang="en-US" smtClean="0">
                <a:latin typeface="Times New Roman" panose="02020603050405020304" pitchFamily="18" charset="0"/>
                <a:cs typeface="Times New Roman" panose="02020603050405020304" pitchFamily="18" charset="0"/>
              </a:rPr>
              <a:t>Fatigue of any kind should be avoided.</a:t>
            </a:r>
          </a:p>
          <a:p>
            <a:pPr indent="0" marL="0">
              <a:buNone/>
            </a:pP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221" name=""/>
        <p:cNvGrpSpPr/>
        <p:nvPr/>
      </p:nvGrpSpPr>
      <p:grpSpPr>
        <a:xfrm>
          <a:off x="0" y="0"/>
          <a:ext cx="0" cy="0"/>
          <a:chOff x="0" y="0"/>
          <a:chExt cx="0" cy="0"/>
        </a:xfrm>
      </p:grpSpPr>
      <p:sp>
        <p:nvSpPr>
          <p:cNvPr id="1048711" name="Title 1"/>
          <p:cNvSpPr>
            <a:spLocks noGrp="1"/>
          </p:cNvSpPr>
          <p:nvPr>
            <p:ph type="title"/>
          </p:nvPr>
        </p:nvSpPr>
        <p:spPr/>
        <p:txBody>
          <a:bodyPr/>
          <a:p>
            <a:r>
              <a:rPr dirty="0" lang="en-US" smtClean="0"/>
              <a:t>Cardiac disease in pregnancy </a:t>
            </a:r>
            <a:br>
              <a:rPr dirty="0" lang="en-US" smtClean="0"/>
            </a:br>
            <a:endParaRPr dirty="0" lang="en-US"/>
          </a:p>
        </p:txBody>
      </p:sp>
      <p:sp>
        <p:nvSpPr>
          <p:cNvPr id="1048712" name="Content Placeholder 2"/>
          <p:cNvSpPr>
            <a:spLocks noGrp="1"/>
          </p:cNvSpPr>
          <p:nvPr>
            <p:ph idx="1"/>
          </p:nvPr>
        </p:nvSpPr>
        <p:spPr/>
        <p:txBody>
          <a:bodyPr>
            <a:noAutofit/>
          </a:bodyPr>
          <a:p>
            <a:r>
              <a:rPr dirty="0" lang="en-US" smtClean="0">
                <a:latin typeface="Times New Roman" panose="02020603050405020304" pitchFamily="18" charset="0"/>
                <a:cs typeface="Times New Roman" panose="02020603050405020304" pitchFamily="18" charset="0"/>
              </a:rPr>
              <a:t>Cardiac disease in pregnancy has been classified in four  grades. These are:</a:t>
            </a:r>
          </a:p>
          <a:p>
            <a:pPr indent="-571500" marL="571500">
              <a:buFont typeface="+mj-lt"/>
              <a:buAutoNum type="romanLcPeriod"/>
            </a:pPr>
            <a:r>
              <a:rPr b="1" dirty="0" lang="en-US" smtClean="0">
                <a:latin typeface="Times New Roman" panose="02020603050405020304" pitchFamily="18" charset="0"/>
                <a:cs typeface="Times New Roman" panose="02020603050405020304" pitchFamily="18" charset="0"/>
              </a:rPr>
              <a:t>Cardiac Grade 1</a:t>
            </a:r>
          </a:p>
          <a:p>
            <a:pPr indent="0" marL="0">
              <a:buNone/>
            </a:pPr>
            <a:r>
              <a:rPr dirty="0" lang="en-US" smtClean="0">
                <a:latin typeface="Times New Roman" panose="02020603050405020304" pitchFamily="18" charset="0"/>
                <a:cs typeface="Times New Roman" panose="02020603050405020304" pitchFamily="18" charset="0"/>
              </a:rPr>
              <a:t>In this grade there are no symptoms but a heart       is discovered on general examination.</a:t>
            </a:r>
          </a:p>
          <a:p>
            <a:pPr indent="0" marL="0">
              <a:buNone/>
            </a:pPr>
            <a:r>
              <a:rPr b="1" dirty="0" lang="en-US">
                <a:latin typeface="Times New Roman" panose="02020603050405020304" pitchFamily="18" charset="0"/>
                <a:cs typeface="Times New Roman" panose="02020603050405020304" pitchFamily="18" charset="0"/>
              </a:rPr>
              <a:t>i</a:t>
            </a:r>
            <a:r>
              <a:rPr b="1" dirty="0" lang="en-US" smtClean="0">
                <a:latin typeface="Times New Roman" panose="02020603050405020304" pitchFamily="18" charset="0"/>
                <a:cs typeface="Times New Roman" panose="02020603050405020304" pitchFamily="18" charset="0"/>
              </a:rPr>
              <a:t>i   Cardiac Grade  2</a:t>
            </a:r>
          </a:p>
          <a:p>
            <a:pPr indent="0" marL="0">
              <a:buNone/>
            </a:pPr>
            <a:r>
              <a:rPr dirty="0" lang="en-US" smtClean="0">
                <a:latin typeface="Times New Roman" panose="02020603050405020304" pitchFamily="18" charset="0"/>
                <a:cs typeface="Times New Roman" panose="02020603050405020304" pitchFamily="18" charset="0"/>
              </a:rPr>
              <a:t>There are symptoms during ordinary physical activity (breathless) but no symptoms when at rest</a:t>
            </a:r>
          </a:p>
          <a:p>
            <a:pPr indent="0" marL="0">
              <a:buNone/>
            </a:pPr>
            <a:r>
              <a:rPr b="1" dirty="0" lang="en-US">
                <a:latin typeface="Times New Roman" panose="02020603050405020304" pitchFamily="18" charset="0"/>
                <a:cs typeface="Times New Roman" panose="02020603050405020304" pitchFamily="18" charset="0"/>
              </a:rPr>
              <a:t>i</a:t>
            </a:r>
            <a:r>
              <a:rPr b="1" dirty="0" lang="en-US" smtClean="0">
                <a:latin typeface="Times New Roman" panose="02020603050405020304" pitchFamily="18" charset="0"/>
                <a:cs typeface="Times New Roman" panose="02020603050405020304" pitchFamily="18" charset="0"/>
              </a:rPr>
              <a:t>ii  Cardiac Grade 3 </a:t>
            </a:r>
          </a:p>
          <a:p>
            <a:pPr indent="0" marL="0">
              <a:buNone/>
            </a:pPr>
            <a:r>
              <a:rPr dirty="0" lang="en-US" smtClean="0">
                <a:latin typeface="Times New Roman" panose="02020603050405020304" pitchFamily="18" charset="0"/>
                <a:cs typeface="Times New Roman" panose="02020603050405020304" pitchFamily="18" charset="0"/>
              </a:rPr>
              <a:t>These are symptoms during mild physical activity . The mother is unable on slight exertion she gets exhausted and  severely dysponoeic and has auginal pain.</a:t>
            </a:r>
          </a:p>
          <a:p>
            <a:pPr indent="0" marL="0">
              <a:buNone/>
            </a:pPr>
            <a:r>
              <a:rPr dirty="0" lang="en-US">
                <a:latin typeface="Times New Roman" panose="02020603050405020304" pitchFamily="18" charset="0"/>
                <a:cs typeface="Times New Roman" panose="02020603050405020304" pitchFamily="18" charset="0"/>
              </a:rPr>
              <a:t>i</a:t>
            </a:r>
            <a:r>
              <a:rPr dirty="0" lang="en-US" smtClean="0">
                <a:latin typeface="Times New Roman" panose="02020603050405020304" pitchFamily="18" charset="0"/>
                <a:cs typeface="Times New Roman" panose="02020603050405020304" pitchFamily="18" charset="0"/>
              </a:rPr>
              <a:t>ii   Cardiac Grade 4</a:t>
            </a:r>
          </a:p>
          <a:p>
            <a:pPr indent="0" marL="0">
              <a:buNone/>
            </a:pPr>
            <a:r>
              <a:rPr dirty="0" lang="en-US" smtClean="0">
                <a:latin typeface="Times New Roman" panose="02020603050405020304" pitchFamily="18" charset="0"/>
                <a:cs typeface="Times New Roman" panose="02020603050405020304" pitchFamily="18" charset="0"/>
              </a:rPr>
              <a:t>There are symptoms even at rest . There are signs of cardiac disease and heart failure.</a:t>
            </a:r>
          </a:p>
          <a:p>
            <a:pPr indent="0" marL="0">
              <a:buNone/>
            </a:pPr>
            <a:r>
              <a:rPr dirty="0" lang="en-US" smtClean="0">
                <a:latin typeface="Times New Roman" panose="02020603050405020304" pitchFamily="18" charset="0"/>
                <a:cs typeface="Times New Roman" panose="02020603050405020304" pitchFamily="18" charset="0"/>
              </a:rPr>
              <a:t>The increase in blood volume and body weight causes strain on the already impaired heart.</a:t>
            </a:r>
          </a:p>
          <a:p>
            <a:pPr indent="0" marL="0">
              <a:buNone/>
            </a:pPr>
            <a:r>
              <a:rPr dirty="0" lang="en-US" smtClean="0">
                <a:latin typeface="Times New Roman" panose="02020603050405020304" pitchFamily="18" charset="0"/>
                <a:cs typeface="Times New Roman" panose="02020603050405020304" pitchFamily="18" charset="0"/>
              </a:rPr>
              <a:t>The increased cardiac output reaches maximum at 30 weeks when the output is 25% above normal and therefore ,there is greater  need for rest.</a:t>
            </a:r>
          </a:p>
          <a:p>
            <a:pPr indent="0" marL="0">
              <a:buNone/>
            </a:pPr>
            <a:r>
              <a:rPr dirty="0" lang="en-US" smtClean="0">
                <a:latin typeface="Times New Roman" panose="02020603050405020304" pitchFamily="18" charset="0"/>
                <a:cs typeface="Times New Roman" panose="02020603050405020304" pitchFamily="18" charset="0"/>
              </a:rPr>
              <a:t>The normal venous dilation which accompanies pregnancy, slows the venous returns  to the heart and therefore increases the difference in maintain  adequate output.</a:t>
            </a:r>
          </a:p>
          <a:p>
            <a:pPr indent="0" marL="0">
              <a:buNone/>
            </a:pP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224" name=""/>
        <p:cNvGrpSpPr/>
        <p:nvPr/>
      </p:nvGrpSpPr>
      <p:grpSpPr>
        <a:xfrm>
          <a:off x="0" y="0"/>
          <a:ext cx="0" cy="0"/>
          <a:chOff x="0" y="0"/>
          <a:chExt cx="0" cy="0"/>
        </a:xfrm>
      </p:grpSpPr>
      <p:sp>
        <p:nvSpPr>
          <p:cNvPr id="1048716" name="Title 1"/>
          <p:cNvSpPr>
            <a:spLocks noGrp="1"/>
          </p:cNvSpPr>
          <p:nvPr>
            <p:ph type="title"/>
          </p:nvPr>
        </p:nvSpPr>
        <p:spPr/>
        <p:txBody>
          <a:bodyPr/>
          <a:p>
            <a:endParaRPr lang="en-US"/>
          </a:p>
        </p:txBody>
      </p:sp>
      <p:sp>
        <p:nvSpPr>
          <p:cNvPr id="1048717"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This results in an increased risk of thromboembolic and bacterial endocarditis  and raised maternal mortality  when blood flow is impaired.</a:t>
            </a:r>
          </a:p>
          <a:p>
            <a:r>
              <a:rPr dirty="0" lang="en-US" smtClean="0">
                <a:latin typeface="Times New Roman" panose="02020603050405020304" pitchFamily="18" charset="0"/>
                <a:cs typeface="Times New Roman" panose="02020603050405020304" pitchFamily="18" charset="0"/>
              </a:rPr>
              <a:t>There also risks to the foetus and these include intrauterine growth retardation ,raised incidence of congenital heart disease and raised risk of foetal loss. </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225" name=""/>
        <p:cNvGrpSpPr/>
        <p:nvPr/>
      </p:nvGrpSpPr>
      <p:grpSpPr>
        <a:xfrm>
          <a:off x="0" y="0"/>
          <a:ext cx="0" cy="0"/>
          <a:chOff x="0" y="0"/>
          <a:chExt cx="0" cy="0"/>
        </a:xfrm>
      </p:grpSpPr>
      <p:sp>
        <p:nvSpPr>
          <p:cNvPr id="1048718" name="Title 1"/>
          <p:cNvSpPr>
            <a:spLocks noGrp="1"/>
          </p:cNvSpPr>
          <p:nvPr>
            <p:ph type="title"/>
          </p:nvPr>
        </p:nvSpPr>
        <p:spPr/>
        <p:txBody>
          <a:bodyPr/>
          <a:p>
            <a:r>
              <a:rPr b="1" dirty="0" lang="en-US" smtClean="0">
                <a:latin typeface="Times New Roman" panose="02020603050405020304" pitchFamily="18" charset="0"/>
                <a:cs typeface="Times New Roman" panose="02020603050405020304" pitchFamily="18" charset="0"/>
              </a:rPr>
              <a:t>Management  of heart disease.</a:t>
            </a:r>
            <a:endParaRPr b="1" dirty="0" lang="en-US">
              <a:latin typeface="Times New Roman" panose="02020603050405020304" pitchFamily="18" charset="0"/>
              <a:cs typeface="Times New Roman" panose="02020603050405020304" pitchFamily="18" charset="0"/>
            </a:endParaRPr>
          </a:p>
        </p:txBody>
      </p:sp>
      <p:sp>
        <p:nvSpPr>
          <p:cNvPr id="1048719" name="Content Placeholder 2"/>
          <p:cNvSpPr>
            <a:spLocks noGrp="1"/>
          </p:cNvSpPr>
          <p:nvPr>
            <p:ph idx="1"/>
          </p:nvPr>
        </p:nvSpPr>
        <p:spPr/>
        <p:txBody>
          <a:bodyPr>
            <a:noAutofit/>
          </a:bodyPr>
          <a:p>
            <a:r>
              <a:rPr dirty="0" sz="2400" lang="en-US" smtClean="0">
                <a:latin typeface="Times New Roman" panose="02020603050405020304" pitchFamily="18" charset="0"/>
                <a:cs typeface="Times New Roman" panose="02020603050405020304" pitchFamily="18" charset="0"/>
              </a:rPr>
              <a:t>Mothers is followed up by obstetrician, cardiologist,              and anesthetist for active management. The main aim of management is to maintain and improve  the physical  and psychological well being of both the mother and foetus and to prevent complication.</a:t>
            </a:r>
          </a:p>
          <a:p>
            <a:r>
              <a:rPr dirty="0" sz="2400" lang="en-US" smtClean="0">
                <a:latin typeface="Times New Roman" panose="02020603050405020304" pitchFamily="18" charset="0"/>
                <a:cs typeface="Times New Roman" panose="02020603050405020304" pitchFamily="18" charset="0"/>
              </a:rPr>
              <a:t>Prenatal management for mild cardiac disease (Grade I and II) should  include good heathy taking care for          of the mother should be done  on the 1</a:t>
            </a:r>
            <a:r>
              <a:rPr baseline="30000" dirty="0" sz="2400" lang="en-US" smtClean="0">
                <a:latin typeface="Times New Roman" panose="02020603050405020304" pitchFamily="18" charset="0"/>
                <a:cs typeface="Times New Roman" panose="02020603050405020304" pitchFamily="18" charset="0"/>
              </a:rPr>
              <a:t>st</a:t>
            </a:r>
            <a:r>
              <a:rPr dirty="0" sz="2400" lang="en-US" smtClean="0">
                <a:latin typeface="Times New Roman" panose="02020603050405020304" pitchFamily="18" charset="0"/>
                <a:cs typeface="Times New Roman" panose="02020603050405020304" pitchFamily="18" charset="0"/>
              </a:rPr>
              <a:t> visit.</a:t>
            </a:r>
          </a:p>
          <a:p>
            <a:r>
              <a:rPr dirty="0" sz="2400" lang="en-US" smtClean="0">
                <a:latin typeface="Times New Roman" panose="02020603050405020304" pitchFamily="18" charset="0"/>
                <a:cs typeface="Times New Roman" panose="02020603050405020304" pitchFamily="18" charset="0"/>
              </a:rPr>
              <a:t>Mother is seen </a:t>
            </a:r>
            <a:r>
              <a:rPr dirty="0" sz="2400" lang="en-US" err="1" smtClean="0">
                <a:latin typeface="Times New Roman" panose="02020603050405020304" pitchFamily="18" charset="0"/>
                <a:cs typeface="Times New Roman" panose="02020603050405020304" pitchFamily="18" charset="0"/>
              </a:rPr>
              <a:t>fortul</a:t>
            </a:r>
            <a:r>
              <a:rPr dirty="0" sz="2400" lang="en-US" smtClean="0">
                <a:latin typeface="Times New Roman" panose="02020603050405020304" pitchFamily="18" charset="0"/>
                <a:cs typeface="Times New Roman" panose="02020603050405020304" pitchFamily="18" charset="0"/>
              </a:rPr>
              <a:t>            </a:t>
            </a:r>
          </a:p>
          <a:p>
            <a:r>
              <a:rPr dirty="0" sz="2400" lang="en-US" smtClean="0">
                <a:latin typeface="Times New Roman" panose="02020603050405020304" pitchFamily="18" charset="0"/>
                <a:cs typeface="Times New Roman" panose="02020603050405020304" pitchFamily="18" charset="0"/>
              </a:rPr>
              <a:t>Ideally she should be admitted before 29/32 weeks  for rest.</a:t>
            </a:r>
          </a:p>
          <a:p>
            <a:r>
              <a:rPr dirty="0" sz="2400" lang="en-US" smtClean="0">
                <a:latin typeface="Times New Roman" panose="02020603050405020304" pitchFamily="18" charset="0"/>
                <a:cs typeface="Times New Roman" panose="02020603050405020304" pitchFamily="18" charset="0"/>
              </a:rPr>
              <a:t>All infection should be prevented and if prevented, treated promptly.</a:t>
            </a:r>
          </a:p>
          <a:p>
            <a:r>
              <a:rPr dirty="0" sz="2400" lang="en-US">
                <a:latin typeface="Times New Roman" panose="02020603050405020304" pitchFamily="18" charset="0"/>
                <a:cs typeface="Times New Roman" panose="02020603050405020304" pitchFamily="18" charset="0"/>
              </a:rPr>
              <a:t>A</a:t>
            </a:r>
            <a:r>
              <a:rPr dirty="0" sz="2400" lang="en-US" smtClean="0">
                <a:latin typeface="Times New Roman" panose="02020603050405020304" pitchFamily="18" charset="0"/>
                <a:cs typeface="Times New Roman" panose="02020603050405020304" pitchFamily="18" charset="0"/>
              </a:rPr>
              <a:t>naemia should be  treated effectively and prevented be extra iron HB. Therefore check regularly for anaemia.</a:t>
            </a:r>
          </a:p>
          <a:p>
            <a:r>
              <a:rPr dirty="0" sz="2400" lang="en-US" smtClean="0">
                <a:latin typeface="Times New Roman" panose="02020603050405020304" pitchFamily="18" charset="0"/>
                <a:cs typeface="Times New Roman" panose="02020603050405020304" pitchFamily="18" charset="0"/>
              </a:rPr>
              <a:t>Health messages on the important of a balances diet, avoiding excess weight, adequate rest and sleep ,need for house help and the effects of smoking should be shared.</a:t>
            </a:r>
          </a:p>
          <a:p>
            <a:r>
              <a:rPr dirty="0" sz="2400" lang="en-US" smtClean="0">
                <a:latin typeface="Times New Roman" panose="02020603050405020304" pitchFamily="18" charset="0"/>
                <a:cs typeface="Times New Roman" panose="02020603050405020304" pitchFamily="18" charset="0"/>
              </a:rPr>
              <a:t>Tooth extraction is possible under antibiotic cover but should be discouraged.</a:t>
            </a:r>
          </a:p>
          <a:p>
            <a:r>
              <a:rPr dirty="0" sz="2400" lang="en-US" smtClean="0">
                <a:latin typeface="Times New Roman" panose="02020603050405020304" pitchFamily="18" charset="0"/>
                <a:cs typeface="Times New Roman" panose="02020603050405020304" pitchFamily="18" charset="0"/>
              </a:rPr>
              <a:t>Drugs like digoxin, diuretics such as Lasix  to reduce oedema and sedatives may be taken as prescribed.</a:t>
            </a:r>
          </a:p>
          <a:p>
            <a:r>
              <a:rPr dirty="0" sz="2400" lang="en-US" smtClean="0">
                <a:latin typeface="Times New Roman" panose="02020603050405020304" pitchFamily="18" charset="0"/>
                <a:cs typeface="Times New Roman" panose="02020603050405020304" pitchFamily="18" charset="0"/>
              </a:rPr>
              <a:t>At 38 weeks gestation, the patient should be admitted for complete bed rest.</a:t>
            </a:r>
          </a:p>
          <a:p>
            <a:endParaRPr dirty="0" sz="2400" lang="en-US" smtClean="0">
              <a:latin typeface="Times New Roman" panose="02020603050405020304" pitchFamily="18" charset="0"/>
              <a:cs typeface="Times New Roman" panose="02020603050405020304" pitchFamily="18" charset="0"/>
            </a:endParaRPr>
          </a:p>
          <a:p>
            <a:endParaRPr dirty="0" sz="240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226" name=""/>
        <p:cNvGrpSpPr/>
        <p:nvPr/>
      </p:nvGrpSpPr>
      <p:grpSpPr>
        <a:xfrm>
          <a:off x="0" y="0"/>
          <a:ext cx="0" cy="0"/>
          <a:chOff x="0" y="0"/>
          <a:chExt cx="0" cy="0"/>
        </a:xfrm>
      </p:grpSpPr>
      <p:sp>
        <p:nvSpPr>
          <p:cNvPr id="1048720"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Management of heart disease (Grade I and II) during labour.</a:t>
            </a:r>
            <a:endParaRPr b="1" dirty="0" lang="en-US" u="sng">
              <a:latin typeface="Times New Roman" panose="02020603050405020304" pitchFamily="18" charset="0"/>
              <a:cs typeface="Times New Roman" panose="02020603050405020304" pitchFamily="18" charset="0"/>
            </a:endParaRPr>
          </a:p>
        </p:txBody>
      </p:sp>
      <p:sp>
        <p:nvSpPr>
          <p:cNvPr id="1048721" name="Content Placeholder 2"/>
          <p:cNvSpPr>
            <a:spLocks noGrp="1"/>
          </p:cNvSpPr>
          <p:nvPr>
            <p:ph idx="1"/>
          </p:nvPr>
        </p:nvSpPr>
        <p:spPr/>
        <p:txBody>
          <a:bodyPr>
            <a:noAutofit/>
          </a:bodyPr>
          <a:p>
            <a:r>
              <a:rPr dirty="0" lang="en-US" smtClean="0">
                <a:latin typeface="Times New Roman" panose="02020603050405020304" pitchFamily="18" charset="0"/>
                <a:cs typeface="Times New Roman" panose="02020603050405020304" pitchFamily="18" charset="0"/>
              </a:rPr>
              <a:t>In 1</a:t>
            </a:r>
            <a:r>
              <a:rPr baseline="30000" dirty="0" lang="en-US" smtClean="0">
                <a:latin typeface="Times New Roman" panose="02020603050405020304" pitchFamily="18" charset="0"/>
                <a:cs typeface="Times New Roman" panose="02020603050405020304" pitchFamily="18" charset="0"/>
              </a:rPr>
              <a:t>st</a:t>
            </a:r>
            <a:r>
              <a:rPr dirty="0" lang="en-US" smtClean="0">
                <a:latin typeface="Times New Roman" panose="02020603050405020304" pitchFamily="18" charset="0"/>
                <a:cs typeface="Times New Roman" panose="02020603050405020304" pitchFamily="18" charset="0"/>
              </a:rPr>
              <a:t> stage of labour follow normal admission procedure .you should inform  the obstetrician and cardiologist.</a:t>
            </a:r>
          </a:p>
          <a:p>
            <a:r>
              <a:rPr dirty="0" lang="en-US" smtClean="0">
                <a:latin typeface="Times New Roman" panose="02020603050405020304" pitchFamily="18" charset="0"/>
                <a:cs typeface="Times New Roman" panose="02020603050405020304" pitchFamily="18" charset="0"/>
              </a:rPr>
              <a:t>Vigilant observation ¼  to ½ hourly especially of pulse, respirations, colour and foetal heart rate.</a:t>
            </a:r>
          </a:p>
          <a:p>
            <a:r>
              <a:rPr dirty="0" lang="en-US" smtClean="0">
                <a:latin typeface="Times New Roman" panose="02020603050405020304" pitchFamily="18" charset="0"/>
                <a:cs typeface="Times New Roman" panose="02020603050405020304" pitchFamily="18" charset="0"/>
              </a:rPr>
              <a:t>Administer prophylactic antibiotics mild sedation.</a:t>
            </a:r>
          </a:p>
          <a:p>
            <a:r>
              <a:rPr dirty="0" lang="en-US" smtClean="0">
                <a:latin typeface="Times New Roman" panose="02020603050405020304" pitchFamily="18" charset="0"/>
                <a:cs typeface="Times New Roman" panose="02020603050405020304" pitchFamily="18" charset="0"/>
              </a:rPr>
              <a:t>In the 2</a:t>
            </a:r>
            <a:r>
              <a:rPr baseline="30000" dirty="0" lang="en-US" smtClean="0">
                <a:latin typeface="Times New Roman" panose="02020603050405020304" pitchFamily="18" charset="0"/>
                <a:cs typeface="Times New Roman" panose="02020603050405020304" pitchFamily="18" charset="0"/>
              </a:rPr>
              <a:t>nd</a:t>
            </a:r>
            <a:r>
              <a:rPr dirty="0" lang="en-US" smtClean="0">
                <a:latin typeface="Times New Roman" panose="02020603050405020304" pitchFamily="18" charset="0"/>
                <a:cs typeface="Times New Roman" panose="02020603050405020304" pitchFamily="18" charset="0"/>
              </a:rPr>
              <a:t> stage of labour the following steps should be taken .</a:t>
            </a:r>
          </a:p>
          <a:p>
            <a:r>
              <a:rPr dirty="0" lang="en-US" smtClean="0">
                <a:latin typeface="Times New Roman" panose="02020603050405020304" pitchFamily="18" charset="0"/>
                <a:cs typeface="Times New Roman" panose="02020603050405020304" pitchFamily="18" charset="0"/>
              </a:rPr>
              <a:t>Patient should avoid exhaustion .</a:t>
            </a:r>
          </a:p>
          <a:p>
            <a:r>
              <a:rPr dirty="0" lang="en-US" smtClean="0">
                <a:latin typeface="Times New Roman" panose="02020603050405020304" pitchFamily="18" charset="0"/>
                <a:cs typeface="Times New Roman" panose="02020603050405020304" pitchFamily="18" charset="0"/>
              </a:rPr>
              <a:t>Paedecetrician should be around .</a:t>
            </a:r>
          </a:p>
          <a:p>
            <a:r>
              <a:rPr dirty="0" lang="en-US" smtClean="0">
                <a:latin typeface="Times New Roman" panose="02020603050405020304" pitchFamily="18" charset="0"/>
                <a:cs typeface="Times New Roman" panose="02020603050405020304" pitchFamily="18" charset="0"/>
              </a:rPr>
              <a:t>Mother to be placed in a dosed position or the position in which she feels most comfortable.</a:t>
            </a:r>
          </a:p>
          <a:p>
            <a:r>
              <a:rPr dirty="0" lang="en-US" smtClean="0">
                <a:latin typeface="Times New Roman" panose="02020603050405020304" pitchFamily="18" charset="0"/>
                <a:cs typeface="Times New Roman" panose="02020603050405020304" pitchFamily="18" charset="0"/>
              </a:rPr>
              <a:t>Episiotomy and vacuum extraction may be </a:t>
            </a:r>
            <a:r>
              <a:rPr dirty="0" lang="en-US" err="1" smtClean="0">
                <a:latin typeface="Times New Roman" panose="02020603050405020304" pitchFamily="18" charset="0"/>
                <a:cs typeface="Times New Roman" panose="02020603050405020304" pitchFamily="18" charset="0"/>
              </a:rPr>
              <a:t>performedIn</a:t>
            </a:r>
            <a:r>
              <a:rPr dirty="0" lang="en-US" smtClean="0">
                <a:latin typeface="Times New Roman" panose="02020603050405020304" pitchFamily="18" charset="0"/>
                <a:cs typeface="Times New Roman" panose="02020603050405020304" pitchFamily="18" charset="0"/>
              </a:rPr>
              <a:t> the 3</a:t>
            </a:r>
            <a:r>
              <a:rPr baseline="30000" dirty="0" lang="en-US" smtClean="0">
                <a:latin typeface="Times New Roman" panose="02020603050405020304" pitchFamily="18" charset="0"/>
                <a:cs typeface="Times New Roman" panose="02020603050405020304" pitchFamily="18" charset="0"/>
              </a:rPr>
              <a:t>rd</a:t>
            </a:r>
            <a:r>
              <a:rPr dirty="0" lang="en-US" smtClean="0">
                <a:latin typeface="Times New Roman" panose="02020603050405020304" pitchFamily="18" charset="0"/>
                <a:cs typeface="Times New Roman" panose="02020603050405020304" pitchFamily="18" charset="0"/>
              </a:rPr>
              <a:t> stage of labour.</a:t>
            </a:r>
          </a:p>
          <a:p>
            <a:r>
              <a:rPr dirty="0" lang="en-US" smtClean="0">
                <a:latin typeface="Times New Roman" panose="02020603050405020304" pitchFamily="18" charset="0"/>
                <a:cs typeface="Times New Roman" panose="02020603050405020304" pitchFamily="18" charset="0"/>
              </a:rPr>
              <a:t>No </a:t>
            </a:r>
            <a:r>
              <a:rPr dirty="0" lang="en-US" err="1" smtClean="0">
                <a:latin typeface="Times New Roman" panose="02020603050405020304" pitchFamily="18" charset="0"/>
                <a:cs typeface="Times New Roman" panose="02020603050405020304" pitchFamily="18" charset="0"/>
              </a:rPr>
              <a:t>engomitrice</a:t>
            </a:r>
            <a:r>
              <a:rPr dirty="0" lang="en-US" smtClean="0">
                <a:latin typeface="Times New Roman" panose="02020603050405020304" pitchFamily="18" charset="0"/>
                <a:cs typeface="Times New Roman" panose="02020603050405020304" pitchFamily="18" charset="0"/>
              </a:rPr>
              <a:t> should be given .</a:t>
            </a:r>
          </a:p>
          <a:p>
            <a:r>
              <a:rPr dirty="0" lang="en-US" smtClean="0">
                <a:latin typeface="Times New Roman" panose="02020603050405020304" pitchFamily="18" charset="0"/>
                <a:cs typeface="Times New Roman" panose="02020603050405020304" pitchFamily="18" charset="0"/>
              </a:rPr>
              <a:t>Placenta should be delivered by controlled </a:t>
            </a:r>
          </a:p>
          <a:p>
            <a:r>
              <a:rPr dirty="0" lang="en-US" smtClean="0">
                <a:latin typeface="Times New Roman" panose="02020603050405020304" pitchFamily="18" charset="0"/>
                <a:cs typeface="Times New Roman" panose="02020603050405020304" pitchFamily="18" charset="0"/>
              </a:rPr>
              <a:t>During </a:t>
            </a:r>
            <a:r>
              <a:rPr dirty="0" lang="en-US" err="1" smtClean="0">
                <a:latin typeface="Times New Roman" panose="02020603050405020304" pitchFamily="18" charset="0"/>
                <a:cs typeface="Times New Roman" panose="02020603050405020304" pitchFamily="18" charset="0"/>
              </a:rPr>
              <a:t>pueperium</a:t>
            </a:r>
            <a:r>
              <a:rPr dirty="0" lang="en-US" smtClean="0">
                <a:latin typeface="Times New Roman" panose="02020603050405020304" pitchFamily="18" charset="0"/>
                <a:cs typeface="Times New Roman" panose="02020603050405020304" pitchFamily="18" charset="0"/>
              </a:rPr>
              <a:t> the following </a:t>
            </a:r>
            <a:r>
              <a:rPr dirty="0" lang="en-US" err="1" smtClean="0">
                <a:latin typeface="Times New Roman" panose="02020603050405020304" pitchFamily="18" charset="0"/>
                <a:cs typeface="Times New Roman" panose="02020603050405020304" pitchFamily="18" charset="0"/>
              </a:rPr>
              <a:t>measuresc</a:t>
            </a:r>
            <a:r>
              <a:rPr dirty="0" lang="en-US" smtClean="0">
                <a:latin typeface="Times New Roman" panose="02020603050405020304" pitchFamily="18" charset="0"/>
                <a:cs typeface="Times New Roman" panose="02020603050405020304" pitchFamily="18" charset="0"/>
              </a:rPr>
              <a:t> to be taken:</a:t>
            </a:r>
          </a:p>
          <a:p>
            <a:endParaRPr dirty="0" lang="en-US"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227" name=""/>
        <p:cNvGrpSpPr/>
        <p:nvPr/>
      </p:nvGrpSpPr>
      <p:grpSpPr>
        <a:xfrm>
          <a:off x="0" y="0"/>
          <a:ext cx="0" cy="0"/>
          <a:chOff x="0" y="0"/>
          <a:chExt cx="0" cy="0"/>
        </a:xfrm>
      </p:grpSpPr>
      <p:sp>
        <p:nvSpPr>
          <p:cNvPr id="1048722" name="Title 1"/>
          <p:cNvSpPr>
            <a:spLocks noGrp="1"/>
          </p:cNvSpPr>
          <p:nvPr>
            <p:ph type="title"/>
          </p:nvPr>
        </p:nvSpPr>
        <p:spPr/>
        <p:txBody>
          <a:bodyPr/>
          <a:p>
            <a:endParaRPr lang="en-US"/>
          </a:p>
        </p:txBody>
      </p:sp>
      <p:sp>
        <p:nvSpPr>
          <p:cNvPr id="1048723" name="Content Placeholder 2"/>
          <p:cNvSpPr>
            <a:spLocks noGrp="1"/>
          </p:cNvSpPr>
          <p:nvPr>
            <p:ph idx="1"/>
          </p:nvPr>
        </p:nvSpPr>
        <p:spPr/>
        <p:txBody>
          <a:bodyPr/>
          <a:p>
            <a:r>
              <a:rPr dirty="0" lang="en-US" smtClean="0"/>
              <a:t>The patient may need to rest and may require sedatives.</a:t>
            </a:r>
          </a:p>
          <a:p>
            <a:r>
              <a:rPr dirty="0" lang="en-US" smtClean="0"/>
              <a:t>Keep her under strict observation  ½ hourly until stable then 2 to 4 hourly ,</a:t>
            </a:r>
          </a:p>
          <a:p>
            <a:r>
              <a:rPr dirty="0" lang="en-US" smtClean="0"/>
              <a:t>Rx infection promptly  if there are no complication  on the 10</a:t>
            </a:r>
            <a:r>
              <a:rPr baseline="30000" dirty="0" lang="en-US" smtClean="0"/>
              <a:t>th</a:t>
            </a:r>
            <a:r>
              <a:rPr dirty="0" lang="en-US" smtClean="0"/>
              <a:t> day post delivery.</a:t>
            </a:r>
            <a:endParaRPr dirty="0"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228" name=""/>
        <p:cNvGrpSpPr/>
        <p:nvPr/>
      </p:nvGrpSpPr>
      <p:grpSpPr>
        <a:xfrm>
          <a:off x="0" y="0"/>
          <a:ext cx="0" cy="0"/>
          <a:chOff x="0" y="0"/>
          <a:chExt cx="0" cy="0"/>
        </a:xfrm>
      </p:grpSpPr>
      <p:sp>
        <p:nvSpPr>
          <p:cNvPr id="1048724"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Management of heart disease (Grade II and IV)</a:t>
            </a:r>
            <a:endParaRPr b="1" dirty="0" lang="en-US" u="sng">
              <a:latin typeface="Times New Roman" panose="02020603050405020304" pitchFamily="18" charset="0"/>
              <a:cs typeface="Times New Roman" panose="02020603050405020304" pitchFamily="18" charset="0"/>
            </a:endParaRPr>
          </a:p>
        </p:txBody>
      </p:sp>
      <p:sp>
        <p:nvSpPr>
          <p:cNvPr id="1048725" name="Content Placeholder 2"/>
          <p:cNvSpPr>
            <a:spLocks noGrp="1"/>
          </p:cNvSpPr>
          <p:nvPr>
            <p:ph idx="1"/>
          </p:nvPr>
        </p:nvSpPr>
        <p:spPr>
          <a:xfrm>
            <a:off x="838200" y="1825624"/>
            <a:ext cx="10515600" cy="5032375"/>
          </a:xfrm>
        </p:spPr>
        <p:txBody>
          <a:bodyPr>
            <a:normAutofit fontScale="78571" lnSpcReduction="20000"/>
          </a:bodyPr>
          <a:p>
            <a:r>
              <a:rPr dirty="0" lang="en-US" smtClean="0">
                <a:latin typeface="Times New Roman" panose="02020603050405020304" pitchFamily="18" charset="0"/>
                <a:cs typeface="Times New Roman" panose="02020603050405020304" pitchFamily="18" charset="0"/>
              </a:rPr>
              <a:t>When management of patient with severe cardiac disease the following  steps should  be taken in the prenatal stage.</a:t>
            </a:r>
          </a:p>
          <a:p>
            <a:r>
              <a:rPr dirty="0" lang="en-US" smtClean="0">
                <a:latin typeface="Times New Roman" panose="02020603050405020304" pitchFamily="18" charset="0"/>
                <a:cs typeface="Times New Roman" panose="02020603050405020304" pitchFamily="18" charset="0"/>
              </a:rPr>
              <a:t>The patient should be nursed as a cardiac failure patient.</a:t>
            </a:r>
          </a:p>
          <a:p>
            <a:r>
              <a:rPr dirty="0" lang="en-US" smtClean="0">
                <a:latin typeface="Times New Roman" panose="02020603050405020304" pitchFamily="18" charset="0"/>
                <a:cs typeface="Times New Roman" panose="02020603050405020304" pitchFamily="18" charset="0"/>
              </a:rPr>
              <a:t>Should be admitted on 1</a:t>
            </a:r>
            <a:r>
              <a:rPr baseline="30000" dirty="0" lang="en-US" smtClean="0">
                <a:latin typeface="Times New Roman" panose="02020603050405020304" pitchFamily="18" charset="0"/>
                <a:cs typeface="Times New Roman" panose="02020603050405020304" pitchFamily="18" charset="0"/>
              </a:rPr>
              <a:t>st</a:t>
            </a:r>
            <a:r>
              <a:rPr dirty="0" lang="en-US" smtClean="0">
                <a:latin typeface="Times New Roman" panose="02020603050405020304" pitchFamily="18" charset="0"/>
                <a:cs typeface="Times New Roman" panose="02020603050405020304" pitchFamily="18" charset="0"/>
              </a:rPr>
              <a:t> contact for complete bed rest.</a:t>
            </a:r>
          </a:p>
          <a:p>
            <a:r>
              <a:rPr dirty="0" lang="en-US" smtClean="0">
                <a:latin typeface="Times New Roman" panose="02020603050405020304" pitchFamily="18" charset="0"/>
                <a:cs typeface="Times New Roman" panose="02020603050405020304" pitchFamily="18" charset="0"/>
              </a:rPr>
              <a:t>The strain is greeted at 23</a:t>
            </a:r>
            <a:r>
              <a:rPr baseline="30000" dirty="0" lang="en-US" smtClean="0">
                <a:latin typeface="Times New Roman" panose="02020603050405020304" pitchFamily="18" charset="0"/>
                <a:cs typeface="Times New Roman" panose="02020603050405020304" pitchFamily="18" charset="0"/>
              </a:rPr>
              <a:t>rd</a:t>
            </a:r>
            <a:r>
              <a:rPr dirty="0" lang="en-US" smtClean="0">
                <a:latin typeface="Times New Roman" panose="02020603050405020304" pitchFamily="18" charset="0"/>
                <a:cs typeface="Times New Roman" panose="02020603050405020304" pitchFamily="18" charset="0"/>
              </a:rPr>
              <a:t> and 32 weeks and so total nursing care should be given during that period.</a:t>
            </a:r>
          </a:p>
          <a:p>
            <a:r>
              <a:rPr dirty="0" lang="en-US" smtClean="0">
                <a:latin typeface="Times New Roman" panose="02020603050405020304" pitchFamily="18" charset="0"/>
                <a:cs typeface="Times New Roman" panose="02020603050405020304" pitchFamily="18" charset="0"/>
              </a:rPr>
              <a:t>Always two nurses are required in every procedures.</a:t>
            </a:r>
          </a:p>
          <a:p>
            <a:r>
              <a:rPr dirty="0" lang="en-US" smtClean="0">
                <a:latin typeface="Times New Roman" panose="02020603050405020304" pitchFamily="18" charset="0"/>
                <a:cs typeface="Times New Roman" panose="02020603050405020304" pitchFamily="18" charset="0"/>
              </a:rPr>
              <a:t>A very sick mother should be nursed in a propped up position and preferably in a  cardiac bed.</a:t>
            </a:r>
          </a:p>
          <a:p>
            <a:r>
              <a:rPr dirty="0" lang="en-US" smtClean="0">
                <a:latin typeface="Times New Roman" panose="02020603050405020304" pitchFamily="18" charset="0"/>
                <a:cs typeface="Times New Roman" panose="02020603050405020304" pitchFamily="18" charset="0"/>
              </a:rPr>
              <a:t>You should monitor  foetal heart and foetal placental blood flow.</a:t>
            </a:r>
          </a:p>
          <a:p>
            <a:r>
              <a:rPr dirty="0" lang="en-US" smtClean="0">
                <a:latin typeface="Times New Roman" panose="02020603050405020304" pitchFamily="18" charset="0"/>
                <a:cs typeface="Times New Roman" panose="02020603050405020304" pitchFamily="18" charset="0"/>
              </a:rPr>
              <a:t>Administer a diet ion salt and ensure adequate   test through the use of sedative  if necessary.</a:t>
            </a:r>
          </a:p>
          <a:p>
            <a:r>
              <a:rPr dirty="0" lang="en-US" smtClean="0">
                <a:latin typeface="Times New Roman" panose="02020603050405020304" pitchFamily="18" charset="0"/>
                <a:cs typeface="Times New Roman" panose="02020603050405020304" pitchFamily="18" charset="0"/>
              </a:rPr>
              <a:t>Maintain good hygiene.</a:t>
            </a:r>
          </a:p>
          <a:p>
            <a:r>
              <a:rPr dirty="0" lang="en-US" smtClean="0">
                <a:latin typeface="Times New Roman" panose="02020603050405020304" pitchFamily="18" charset="0"/>
                <a:cs typeface="Times New Roman" panose="02020603050405020304" pitchFamily="18" charset="0"/>
              </a:rPr>
              <a:t>Administer drugs as prescribed by the doctor and treat anaemia.</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229" name=""/>
        <p:cNvGrpSpPr/>
        <p:nvPr/>
      </p:nvGrpSpPr>
      <p:grpSpPr>
        <a:xfrm>
          <a:off x="0" y="0"/>
          <a:ext cx="0" cy="0"/>
          <a:chOff x="0" y="0"/>
          <a:chExt cx="0" cy="0"/>
        </a:xfrm>
      </p:grpSpPr>
      <p:sp>
        <p:nvSpPr>
          <p:cNvPr id="1048726" name="Title 1"/>
          <p:cNvSpPr>
            <a:spLocks noGrp="1"/>
          </p:cNvSpPr>
          <p:nvPr>
            <p:ph type="title"/>
          </p:nvPr>
        </p:nvSpPr>
        <p:spPr/>
        <p:txBody>
          <a:bodyPr/>
          <a:p>
            <a:endParaRPr dirty="0" lang="en-US"/>
          </a:p>
        </p:txBody>
      </p:sp>
      <p:sp>
        <p:nvSpPr>
          <p:cNvPr id="1048727" name="Content Placeholder 2"/>
          <p:cNvSpPr>
            <a:spLocks noGrp="1"/>
          </p:cNvSpPr>
          <p:nvPr>
            <p:ph idx="1"/>
          </p:nvPr>
        </p:nvSpPr>
        <p:spPr/>
        <p:txBody>
          <a:bodyPr>
            <a:normAutofit fontScale="78571" lnSpcReduction="20000"/>
          </a:bodyPr>
          <a:p>
            <a:r>
              <a:rPr dirty="0" lang="en-US" smtClean="0"/>
              <a:t>Ensure that there is social care and support by family members and social workers.</a:t>
            </a:r>
          </a:p>
          <a:p>
            <a:r>
              <a:rPr dirty="0" lang="en-US" smtClean="0"/>
              <a:t>In terms of psychology care, it is very important to reassure the patient about her condition.</a:t>
            </a:r>
          </a:p>
          <a:p>
            <a:r>
              <a:rPr dirty="0" lang="en-US" smtClean="0"/>
              <a:t>Attend to her emotional needs and give counselling on reproductive health.</a:t>
            </a:r>
          </a:p>
          <a:p>
            <a:r>
              <a:rPr dirty="0" lang="en-US" smtClean="0"/>
              <a:t>Intrapartum management usually involves an easy delivery due to hypoxia </a:t>
            </a:r>
          </a:p>
          <a:p>
            <a:r>
              <a:rPr dirty="0" lang="en-US" smtClean="0"/>
              <a:t>Take the following  measures.</a:t>
            </a:r>
          </a:p>
          <a:p>
            <a:pPr>
              <a:buFontTx/>
              <a:buChar char="-"/>
            </a:pPr>
            <a:r>
              <a:rPr dirty="0" lang="en-US" smtClean="0"/>
              <a:t>Avoid exhaustion.</a:t>
            </a:r>
          </a:p>
          <a:p>
            <a:pPr>
              <a:buFontTx/>
              <a:buChar char="-"/>
            </a:pPr>
            <a:r>
              <a:rPr dirty="0" lang="en-US" smtClean="0"/>
              <a:t>Prop up in bed to prevent orthropozea.</a:t>
            </a:r>
          </a:p>
          <a:p>
            <a:pPr>
              <a:buFontTx/>
              <a:buChar char="-"/>
            </a:pPr>
            <a:r>
              <a:rPr dirty="0" lang="en-US" smtClean="0"/>
              <a:t>Give oxygen continuously.</a:t>
            </a:r>
          </a:p>
          <a:p>
            <a:pPr>
              <a:buFontTx/>
              <a:buChar char="-"/>
            </a:pPr>
            <a:r>
              <a:rPr dirty="0" lang="en-US" smtClean="0"/>
              <a:t>Observation should be administered if there is any post pertum haemorrhage give syntomitrine.</a:t>
            </a:r>
          </a:p>
          <a:p>
            <a:pPr indent="0" marL="0">
              <a:buNone/>
            </a:pPr>
            <a:endParaRPr dirty="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63" name=""/>
        <p:cNvGrpSpPr/>
        <p:nvPr/>
      </p:nvGrpSpPr>
      <p:grpSpPr>
        <a:xfrm>
          <a:off x="0" y="0"/>
          <a:ext cx="0" cy="0"/>
          <a:chOff x="0" y="0"/>
          <a:chExt cx="0" cy="0"/>
        </a:xfrm>
      </p:grpSpPr>
      <p:sp>
        <p:nvSpPr>
          <p:cNvPr id="1048598"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Management  of hyperemesis </a:t>
            </a:r>
            <a:r>
              <a:rPr b="1" dirty="0" lang="en-US" err="1" u="sng" smtClean="0">
                <a:latin typeface="Times New Roman" panose="02020603050405020304" pitchFamily="18" charset="0"/>
                <a:cs typeface="Times New Roman" panose="02020603050405020304" pitchFamily="18" charset="0"/>
              </a:rPr>
              <a:t>Gravidium</a:t>
            </a:r>
            <a:r>
              <a:rPr b="1" dirty="0" lang="en-US" u="sng" smtClean="0">
                <a:latin typeface="Times New Roman" panose="02020603050405020304" pitchFamily="18" charset="0"/>
                <a:cs typeface="Times New Roman" panose="02020603050405020304" pitchFamily="18" charset="0"/>
              </a:rPr>
              <a:t>  </a:t>
            </a:r>
            <a:endParaRPr b="1" dirty="0" lang="en-US" u="sng">
              <a:latin typeface="Times New Roman" panose="02020603050405020304" pitchFamily="18" charset="0"/>
              <a:cs typeface="Times New Roman" panose="02020603050405020304" pitchFamily="18" charset="0"/>
            </a:endParaRPr>
          </a:p>
        </p:txBody>
      </p:sp>
      <p:sp>
        <p:nvSpPr>
          <p:cNvPr id="1048599" name="Content Placeholder 2"/>
          <p:cNvSpPr>
            <a:spLocks noGrp="1"/>
          </p:cNvSpPr>
          <p:nvPr>
            <p:ph idx="1"/>
          </p:nvPr>
        </p:nvSpPr>
        <p:spPr>
          <a:xfrm>
            <a:off x="838200" y="1825624"/>
            <a:ext cx="10515600" cy="4933521"/>
          </a:xfrm>
        </p:spPr>
        <p:txBody>
          <a:bodyPr>
            <a:normAutofit fontScale="85714" lnSpcReduction="10000"/>
          </a:bodyPr>
          <a:p>
            <a:r>
              <a:rPr dirty="0" lang="en-US" smtClean="0">
                <a:latin typeface="Times New Roman" panose="02020603050405020304" pitchFamily="18" charset="0"/>
                <a:cs typeface="Times New Roman" panose="02020603050405020304" pitchFamily="18" charset="0"/>
              </a:rPr>
              <a:t>If the pregnant mother represent herself  to the above  health facilities  immediately  refer the pregnant mother  once the diagnosis is made.</a:t>
            </a:r>
          </a:p>
          <a:p>
            <a:r>
              <a:rPr dirty="0" lang="en-US" smtClean="0">
                <a:latin typeface="Times New Roman" panose="02020603050405020304" pitchFamily="18" charset="0"/>
                <a:cs typeface="Times New Roman" panose="02020603050405020304" pitchFamily="18" charset="0"/>
              </a:rPr>
              <a:t>Management in the  hospitals </a:t>
            </a:r>
          </a:p>
          <a:p>
            <a:pPr>
              <a:buFontTx/>
              <a:buChar char="-"/>
            </a:pPr>
            <a:r>
              <a:rPr dirty="0" lang="en-US" smtClean="0">
                <a:latin typeface="Times New Roman" panose="02020603050405020304" pitchFamily="18" charset="0"/>
                <a:cs typeface="Times New Roman" panose="02020603050405020304" pitchFamily="18" charset="0"/>
              </a:rPr>
              <a:t>Mother is admitted in a single  quiet room.</a:t>
            </a:r>
          </a:p>
          <a:p>
            <a:pPr>
              <a:buFontTx/>
              <a:buChar char="-"/>
            </a:pPr>
            <a:r>
              <a:rPr dirty="0" lang="en-US" smtClean="0">
                <a:latin typeface="Times New Roman" panose="02020603050405020304" pitchFamily="18" charset="0"/>
                <a:cs typeface="Times New Roman" panose="02020603050405020304" pitchFamily="18" charset="0"/>
              </a:rPr>
              <a:t> Encourage  her to rest.</a:t>
            </a:r>
          </a:p>
          <a:p>
            <a:pPr>
              <a:buFontTx/>
              <a:buChar char="-"/>
            </a:pPr>
            <a:r>
              <a:rPr dirty="0" lang="en-US" smtClean="0">
                <a:latin typeface="Times New Roman" panose="02020603050405020304" pitchFamily="18" charset="0"/>
                <a:cs typeface="Times New Roman" panose="02020603050405020304" pitchFamily="18" charset="0"/>
              </a:rPr>
              <a:t> If mother appear agitated  sedate  her with  a mild sedatives.</a:t>
            </a:r>
          </a:p>
          <a:p>
            <a:pPr>
              <a:buFontTx/>
              <a:buChar char="-"/>
            </a:pPr>
            <a:r>
              <a:rPr dirty="0" lang="en-US" smtClean="0">
                <a:latin typeface="Times New Roman" panose="02020603050405020304" pitchFamily="18" charset="0"/>
                <a:cs typeface="Times New Roman" panose="02020603050405020304" pitchFamily="18" charset="0"/>
              </a:rPr>
              <a:t>Give her small  palatable meals  on regular  basis  to help the mother  to regain  her appetite.</a:t>
            </a:r>
          </a:p>
          <a:p>
            <a:pPr>
              <a:buFontTx/>
              <a:buChar char="-"/>
            </a:pPr>
            <a:r>
              <a:rPr dirty="0" lang="en-US" smtClean="0">
                <a:latin typeface="Times New Roman" panose="02020603050405020304" pitchFamily="18" charset="0"/>
                <a:cs typeface="Times New Roman" panose="02020603050405020304" pitchFamily="18" charset="0"/>
              </a:rPr>
              <a:t>Fix a line  and  start intravenous  infusion of 5.1 dxt alternating with normal saline in order to bring the pulse to normal and also correct dehydration.</a:t>
            </a:r>
          </a:p>
          <a:p>
            <a:pPr>
              <a:buFontTx/>
              <a:buChar char="-"/>
            </a:pPr>
            <a:r>
              <a:rPr dirty="0" lang="en-US" smtClean="0">
                <a:latin typeface="Times New Roman" panose="02020603050405020304" pitchFamily="18" charset="0"/>
                <a:cs typeface="Times New Roman" panose="02020603050405020304" pitchFamily="18" charset="0"/>
              </a:rPr>
              <a:t>Give anti emetics  like promethazine  </a:t>
            </a:r>
            <a:r>
              <a:rPr dirty="0" lang="en-US" err="1" smtClean="0">
                <a:latin typeface="Times New Roman" panose="02020603050405020304" pitchFamily="18" charset="0"/>
                <a:cs typeface="Times New Roman" panose="02020603050405020304" pitchFamily="18" charset="0"/>
              </a:rPr>
              <a:t>clopromide</a:t>
            </a:r>
            <a:r>
              <a:rPr dirty="0" lang="en-US" smtClean="0">
                <a:latin typeface="Times New Roman" panose="02020603050405020304" pitchFamily="18" charset="0"/>
                <a:cs typeface="Times New Roman" panose="02020603050405020304" pitchFamily="18" charset="0"/>
              </a:rPr>
              <a:t> hydrochloride (plastic) to control vomiting.</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230" name=""/>
        <p:cNvGrpSpPr/>
        <p:nvPr/>
      </p:nvGrpSpPr>
      <p:grpSpPr>
        <a:xfrm>
          <a:off x="0" y="0"/>
          <a:ext cx="0" cy="0"/>
          <a:chOff x="0" y="0"/>
          <a:chExt cx="0" cy="0"/>
        </a:xfrm>
      </p:grpSpPr>
      <p:sp>
        <p:nvSpPr>
          <p:cNvPr id="1048728" name="Title 1"/>
          <p:cNvSpPr>
            <a:spLocks noGrp="1"/>
          </p:cNvSpPr>
          <p:nvPr>
            <p:ph type="title"/>
          </p:nvPr>
        </p:nvSpPr>
        <p:spPr/>
        <p:txBody>
          <a:bodyPr/>
          <a:p>
            <a:endParaRPr lang="en-US"/>
          </a:p>
        </p:txBody>
      </p:sp>
      <p:sp>
        <p:nvSpPr>
          <p:cNvPr id="1048729" name="Content Placeholder 2"/>
          <p:cNvSpPr>
            <a:spLocks noGrp="1"/>
          </p:cNvSpPr>
          <p:nvPr>
            <p:ph idx="1"/>
          </p:nvPr>
        </p:nvSpPr>
        <p:spPr/>
        <p:txBody>
          <a:bodyPr>
            <a:noAutofit/>
          </a:bodyPr>
          <a:p>
            <a:r>
              <a:rPr dirty="0" lang="en-US" smtClean="0">
                <a:latin typeface="Times New Roman" panose="02020603050405020304" pitchFamily="18" charset="0"/>
                <a:cs typeface="Times New Roman" panose="02020603050405020304" pitchFamily="18" charset="0"/>
              </a:rPr>
              <a:t>Puerperium management involves nursing  in intensive care unit (ICU) for 48 hours. You should take the following steps.</a:t>
            </a:r>
          </a:p>
          <a:p>
            <a:r>
              <a:rPr dirty="0" lang="en-US" smtClean="0">
                <a:latin typeface="Times New Roman" panose="02020603050405020304" pitchFamily="18" charset="0"/>
                <a:cs typeface="Times New Roman" panose="02020603050405020304" pitchFamily="18" charset="0"/>
              </a:rPr>
              <a:t>Ensure that the patient has completed bed rest and total nursing care.</a:t>
            </a:r>
          </a:p>
          <a:p>
            <a:r>
              <a:rPr dirty="0" lang="en-US" smtClean="0">
                <a:latin typeface="Times New Roman" panose="02020603050405020304" pitchFamily="18" charset="0"/>
                <a:cs typeface="Times New Roman" panose="02020603050405020304" pitchFamily="18" charset="0"/>
              </a:rPr>
              <a:t>Observation ½ hourly until stable  then 4  hourly.</a:t>
            </a:r>
          </a:p>
          <a:p>
            <a:r>
              <a:rPr dirty="0" lang="en-US" smtClean="0">
                <a:latin typeface="Times New Roman" panose="02020603050405020304" pitchFamily="18" charset="0"/>
                <a:cs typeface="Times New Roman" panose="02020603050405020304" pitchFamily="18" charset="0"/>
              </a:rPr>
              <a:t>Withhold breast feeding if mother is in heart failure.</a:t>
            </a:r>
          </a:p>
          <a:p>
            <a:r>
              <a:rPr dirty="0" lang="en-US" smtClean="0">
                <a:latin typeface="Times New Roman" panose="02020603050405020304" pitchFamily="18" charset="0"/>
                <a:cs typeface="Times New Roman" panose="02020603050405020304" pitchFamily="18" charset="0"/>
              </a:rPr>
              <a:t>Admit the baby in a special  care unit complication</a:t>
            </a:r>
          </a:p>
          <a:p>
            <a:r>
              <a:rPr dirty="0" lang="en-US" smtClean="0">
                <a:latin typeface="Times New Roman" panose="02020603050405020304" pitchFamily="18" charset="0"/>
                <a:cs typeface="Times New Roman" panose="02020603050405020304" pitchFamily="18" charset="0"/>
              </a:rPr>
              <a:t>Cognitive cardiac failure.</a:t>
            </a:r>
          </a:p>
          <a:p>
            <a:r>
              <a:rPr dirty="0" lang="en-US" smtClean="0">
                <a:latin typeface="Times New Roman" panose="02020603050405020304" pitchFamily="18" charset="0"/>
                <a:cs typeface="Times New Roman" panose="02020603050405020304" pitchFamily="18" charset="0"/>
              </a:rPr>
              <a:t>Pulmonary oedema.</a:t>
            </a:r>
          </a:p>
          <a:p>
            <a:r>
              <a:rPr dirty="0" lang="en-US" smtClean="0">
                <a:latin typeface="Times New Roman" panose="02020603050405020304" pitchFamily="18" charset="0"/>
                <a:cs typeface="Times New Roman" panose="02020603050405020304" pitchFamily="18" charset="0"/>
              </a:rPr>
              <a:t>Cardiac arrest.</a:t>
            </a:r>
          </a:p>
          <a:p>
            <a:r>
              <a:rPr dirty="0" lang="en-US" smtClean="0">
                <a:latin typeface="Times New Roman" panose="02020603050405020304" pitchFamily="18" charset="0"/>
                <a:cs typeface="Times New Roman" panose="02020603050405020304" pitchFamily="18" charset="0"/>
              </a:rPr>
              <a:t>Puerperal sepsis as a result of lowered resistance to infection.</a:t>
            </a:r>
          </a:p>
          <a:p>
            <a:r>
              <a:rPr dirty="0" lang="en-US" smtClean="0">
                <a:latin typeface="Times New Roman" panose="02020603050405020304" pitchFamily="18" charset="0"/>
                <a:cs typeface="Times New Roman" panose="02020603050405020304" pitchFamily="18" charset="0"/>
              </a:rPr>
              <a:t>Deep venous thrombosis ,pulmonary embolus, which may lead to death .</a:t>
            </a:r>
          </a:p>
          <a:p>
            <a:r>
              <a:rPr dirty="0" lang="en-US" smtClean="0">
                <a:latin typeface="Times New Roman" panose="02020603050405020304" pitchFamily="18" charset="0"/>
                <a:cs typeface="Times New Roman" panose="02020603050405020304" pitchFamily="18" charset="0"/>
              </a:rPr>
              <a:t>Postpartum  haemorrhage  due to anaemia.</a:t>
            </a:r>
          </a:p>
          <a:p>
            <a:r>
              <a:rPr dirty="0" lang="en-US" smtClean="0">
                <a:latin typeface="Times New Roman" panose="02020603050405020304" pitchFamily="18" charset="0"/>
                <a:cs typeface="Times New Roman" panose="02020603050405020304" pitchFamily="18" charset="0"/>
              </a:rPr>
              <a:t>Bacterial endocarditis.</a:t>
            </a:r>
          </a:p>
          <a:p>
            <a:r>
              <a:rPr dirty="0" lang="en-US" smtClean="0">
                <a:latin typeface="Times New Roman" panose="02020603050405020304" pitchFamily="18" charset="0"/>
                <a:cs typeface="Times New Roman" panose="02020603050405020304" pitchFamily="18" charset="0"/>
              </a:rPr>
              <a:t>Myocardial infraction.</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231" name=""/>
        <p:cNvGrpSpPr/>
        <p:nvPr/>
      </p:nvGrpSpPr>
      <p:grpSpPr>
        <a:xfrm>
          <a:off x="0" y="0"/>
          <a:ext cx="0" cy="0"/>
          <a:chOff x="0" y="0"/>
          <a:chExt cx="0" cy="0"/>
        </a:xfrm>
      </p:grpSpPr>
      <p:sp>
        <p:nvSpPr>
          <p:cNvPr id="1048730"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Acute heart failure </a:t>
            </a:r>
            <a:endParaRPr b="1" dirty="0" lang="en-US" u="sng">
              <a:latin typeface="Times New Roman" panose="02020603050405020304" pitchFamily="18" charset="0"/>
              <a:cs typeface="Times New Roman" panose="02020603050405020304" pitchFamily="18" charset="0"/>
            </a:endParaRPr>
          </a:p>
        </p:txBody>
      </p:sp>
      <p:sp>
        <p:nvSpPr>
          <p:cNvPr id="1048731" name="Content Placeholder 2"/>
          <p:cNvSpPr>
            <a:spLocks noGrp="1"/>
          </p:cNvSpPr>
          <p:nvPr>
            <p:ph idx="1"/>
          </p:nvPr>
        </p:nvSpPr>
        <p:spPr>
          <a:xfrm>
            <a:off x="838200" y="1825625"/>
            <a:ext cx="10515600" cy="5351030"/>
          </a:xfrm>
        </p:spPr>
        <p:txBody>
          <a:bodyPr>
            <a:noAutofit/>
          </a:bodyPr>
          <a:p>
            <a:r>
              <a:rPr dirty="0" sz="2400" lang="en-US" smtClean="0">
                <a:latin typeface="Times New Roman" panose="02020603050405020304" pitchFamily="18" charset="0"/>
                <a:cs typeface="Times New Roman" panose="02020603050405020304" pitchFamily="18" charset="0"/>
              </a:rPr>
              <a:t>The following are signs of acute heart failure.</a:t>
            </a:r>
          </a:p>
          <a:p>
            <a:r>
              <a:rPr dirty="0" sz="2400" lang="en-US" smtClean="0">
                <a:latin typeface="Times New Roman" panose="02020603050405020304" pitchFamily="18" charset="0"/>
                <a:cs typeface="Times New Roman" panose="02020603050405020304" pitchFamily="18" charset="0"/>
              </a:rPr>
              <a:t>Cyanosis.</a:t>
            </a:r>
          </a:p>
          <a:p>
            <a:r>
              <a:rPr dirty="0" sz="2400" lang="en-US" smtClean="0">
                <a:latin typeface="Times New Roman" panose="02020603050405020304" pitchFamily="18" charset="0"/>
                <a:cs typeface="Times New Roman" panose="02020603050405020304" pitchFamily="18" charset="0"/>
              </a:rPr>
              <a:t>Rapid irregular pulse rate.</a:t>
            </a:r>
          </a:p>
          <a:p>
            <a:r>
              <a:rPr dirty="0" sz="2400" lang="en-US" smtClean="0">
                <a:latin typeface="Times New Roman" panose="02020603050405020304" pitchFamily="18" charset="0"/>
                <a:cs typeface="Times New Roman" panose="02020603050405020304" pitchFamily="18" charset="0"/>
              </a:rPr>
              <a:t>Cold sweating extriminities.</a:t>
            </a:r>
          </a:p>
          <a:p>
            <a:r>
              <a:rPr dirty="0" sz="2400" lang="en-US" smtClean="0">
                <a:latin typeface="Times New Roman" panose="02020603050405020304" pitchFamily="18" charset="0"/>
                <a:cs typeface="Times New Roman" panose="02020603050405020304" pitchFamily="18" charset="0"/>
              </a:rPr>
              <a:t>Cough with blood (Hemoptysis).</a:t>
            </a:r>
          </a:p>
          <a:p>
            <a:r>
              <a:rPr dirty="0" sz="2400" lang="en-US" smtClean="0">
                <a:latin typeface="Times New Roman" panose="02020603050405020304" pitchFamily="18" charset="0"/>
                <a:cs typeface="Times New Roman" panose="02020603050405020304" pitchFamily="18" charset="0"/>
              </a:rPr>
              <a:t>Pulmonary oedema which is sudden with tachycardia intense dysphonia, bronchospasm cough, frothy mucus.</a:t>
            </a:r>
          </a:p>
          <a:p>
            <a:r>
              <a:rPr dirty="0" sz="2400" lang="en-US" smtClean="0">
                <a:latin typeface="Times New Roman" panose="02020603050405020304" pitchFamily="18" charset="0"/>
                <a:cs typeface="Times New Roman" panose="02020603050405020304" pitchFamily="18" charset="0"/>
              </a:rPr>
              <a:t>The mother is nursed propped up  in bed.</a:t>
            </a:r>
          </a:p>
          <a:p>
            <a:r>
              <a:rPr dirty="0" sz="2400" lang="en-US" smtClean="0">
                <a:latin typeface="Times New Roman" panose="02020603050405020304" pitchFamily="18" charset="0"/>
                <a:cs typeface="Times New Roman" panose="02020603050405020304" pitchFamily="18" charset="0"/>
              </a:rPr>
              <a:t>Her diet should be low in salt .</a:t>
            </a:r>
          </a:p>
          <a:p>
            <a:r>
              <a:rPr dirty="0" sz="2400" lang="en-US" smtClean="0">
                <a:latin typeface="Times New Roman" panose="02020603050405020304" pitchFamily="18" charset="0"/>
                <a:cs typeface="Times New Roman" panose="02020603050405020304" pitchFamily="18" charset="0"/>
              </a:rPr>
              <a:t>Restrict fluid intake and  maintain fluid intake and  output chart strictly.</a:t>
            </a:r>
          </a:p>
          <a:p>
            <a:r>
              <a:rPr dirty="0" sz="2400" lang="en-US" smtClean="0">
                <a:latin typeface="Times New Roman" panose="02020603050405020304" pitchFamily="18" charset="0"/>
                <a:cs typeface="Times New Roman" panose="02020603050405020304" pitchFamily="18" charset="0"/>
              </a:rPr>
              <a:t>Rehydrate slowly.</a:t>
            </a:r>
          </a:p>
          <a:p>
            <a:r>
              <a:rPr dirty="0" sz="2400" lang="en-US" smtClean="0">
                <a:latin typeface="Times New Roman" panose="02020603050405020304" pitchFamily="18" charset="0"/>
                <a:cs typeface="Times New Roman" panose="02020603050405020304" pitchFamily="18" charset="0"/>
              </a:rPr>
              <a:t>Patient should avoid exertion.</a:t>
            </a:r>
          </a:p>
          <a:p>
            <a:r>
              <a:rPr dirty="0" sz="2400" lang="en-US" smtClean="0">
                <a:latin typeface="Times New Roman" panose="02020603050405020304" pitchFamily="18" charset="0"/>
                <a:cs typeface="Times New Roman" panose="02020603050405020304" pitchFamily="18" charset="0"/>
              </a:rPr>
              <a:t>Exercises such as passive leg movement should encouraged.</a:t>
            </a:r>
          </a:p>
          <a:p>
            <a:r>
              <a:rPr dirty="0" sz="2400" lang="en-US" smtClean="0">
                <a:latin typeface="Times New Roman" panose="02020603050405020304" pitchFamily="18" charset="0"/>
                <a:cs typeface="Times New Roman" panose="02020603050405020304" pitchFamily="18" charset="0"/>
              </a:rPr>
              <a:t>Observe the vital signs ¼ hourly report severe breathlessness, cyanosis  raised pulse rate above 110 per minute and respiration above 24 per minutes.</a:t>
            </a:r>
          </a:p>
          <a:p>
            <a:endParaRPr dirty="0" sz="240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232" name=""/>
        <p:cNvGrpSpPr/>
        <p:nvPr/>
      </p:nvGrpSpPr>
      <p:grpSpPr>
        <a:xfrm>
          <a:off x="0" y="0"/>
          <a:ext cx="0" cy="0"/>
          <a:chOff x="0" y="0"/>
          <a:chExt cx="0" cy="0"/>
        </a:xfrm>
      </p:grpSpPr>
      <p:sp>
        <p:nvSpPr>
          <p:cNvPr id="1048732"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Management of labour for acute heart disease cases.</a:t>
            </a:r>
            <a:endParaRPr b="1" dirty="0" lang="en-US" u="sng">
              <a:latin typeface="Times New Roman" panose="02020603050405020304" pitchFamily="18" charset="0"/>
              <a:cs typeface="Times New Roman" panose="02020603050405020304" pitchFamily="18" charset="0"/>
            </a:endParaRPr>
          </a:p>
        </p:txBody>
      </p:sp>
      <p:sp>
        <p:nvSpPr>
          <p:cNvPr id="1048733" name="Content Placeholder 2"/>
          <p:cNvSpPr>
            <a:spLocks noGrp="1"/>
          </p:cNvSpPr>
          <p:nvPr>
            <p:ph idx="1"/>
          </p:nvPr>
        </p:nvSpPr>
        <p:spPr/>
        <p:txBody>
          <a:bodyPr>
            <a:noAutofit/>
          </a:bodyPr>
          <a:p>
            <a:r>
              <a:rPr b="1" dirty="0" sz="2400" lang="en-US" smtClean="0">
                <a:latin typeface="Times New Roman" panose="02020603050405020304" pitchFamily="18" charset="0"/>
                <a:cs typeface="Times New Roman" panose="02020603050405020304" pitchFamily="18" charset="0"/>
              </a:rPr>
              <a:t>First stage</a:t>
            </a:r>
          </a:p>
          <a:p>
            <a:pPr>
              <a:buFontTx/>
              <a:buChar char="-"/>
            </a:pPr>
            <a:r>
              <a:rPr dirty="0" sz="2400" lang="en-US" smtClean="0">
                <a:latin typeface="Times New Roman" panose="02020603050405020304" pitchFamily="18" charset="0"/>
                <a:cs typeface="Times New Roman" panose="02020603050405020304" pitchFamily="18" charset="0"/>
              </a:rPr>
              <a:t>Drop up in bed.</a:t>
            </a:r>
          </a:p>
          <a:p>
            <a:pPr>
              <a:buFontTx/>
              <a:buChar char="-"/>
            </a:pPr>
            <a:r>
              <a:rPr dirty="0" sz="2400" lang="en-US" smtClean="0">
                <a:latin typeface="Times New Roman" panose="02020603050405020304" pitchFamily="18" charset="0"/>
                <a:cs typeface="Times New Roman" panose="02020603050405020304" pitchFamily="18" charset="0"/>
              </a:rPr>
              <a:t>Valium after to long in early labour to ally anxiety.</a:t>
            </a:r>
          </a:p>
          <a:p>
            <a:pPr>
              <a:buFontTx/>
              <a:buChar char="-"/>
            </a:pPr>
            <a:r>
              <a:rPr dirty="0" sz="2400" lang="en-US" smtClean="0">
                <a:latin typeface="Times New Roman" panose="02020603050405020304" pitchFamily="18" charset="0"/>
                <a:cs typeface="Times New Roman" panose="02020603050405020304" pitchFamily="18" charset="0"/>
              </a:rPr>
              <a:t>Morphine for pan.  Observation 1.4 hourly.</a:t>
            </a:r>
          </a:p>
          <a:p>
            <a:pPr>
              <a:buFontTx/>
              <a:buChar char="-"/>
            </a:pPr>
            <a:r>
              <a:rPr dirty="0" sz="2400" lang="en-US" smtClean="0">
                <a:latin typeface="Times New Roman" panose="02020603050405020304" pitchFamily="18" charset="0"/>
                <a:cs typeface="Times New Roman" panose="02020603050405020304" pitchFamily="18" charset="0"/>
              </a:rPr>
              <a:t>Rehydrate slowly.</a:t>
            </a:r>
          </a:p>
          <a:p>
            <a:pPr>
              <a:buFontTx/>
              <a:buChar char="-"/>
            </a:pPr>
            <a:r>
              <a:rPr b="1" dirty="0" sz="2400" lang="en-US" smtClean="0">
                <a:latin typeface="Times New Roman" panose="02020603050405020304" pitchFamily="18" charset="0"/>
                <a:cs typeface="Times New Roman" panose="02020603050405020304" pitchFamily="18" charset="0"/>
              </a:rPr>
              <a:t>2</a:t>
            </a:r>
            <a:r>
              <a:rPr baseline="30000" b="1" dirty="0" sz="2400" lang="en-US" smtClean="0">
                <a:latin typeface="Times New Roman" panose="02020603050405020304" pitchFamily="18" charset="0"/>
                <a:cs typeface="Times New Roman" panose="02020603050405020304" pitchFamily="18" charset="0"/>
              </a:rPr>
              <a:t>nd</a:t>
            </a:r>
            <a:r>
              <a:rPr b="1" dirty="0" sz="2400" lang="en-US" smtClean="0">
                <a:latin typeface="Times New Roman" panose="02020603050405020304" pitchFamily="18" charset="0"/>
                <a:cs typeface="Times New Roman" panose="02020603050405020304" pitchFamily="18" charset="0"/>
              </a:rPr>
              <a:t> stage </a:t>
            </a:r>
          </a:p>
          <a:p>
            <a:pPr>
              <a:buFontTx/>
              <a:buChar char="-"/>
            </a:pPr>
            <a:r>
              <a:rPr dirty="0" sz="2400" lang="en-US">
                <a:latin typeface="Times New Roman" panose="02020603050405020304" pitchFamily="18" charset="0"/>
                <a:cs typeface="Times New Roman" panose="02020603050405020304" pitchFamily="18" charset="0"/>
              </a:rPr>
              <a:t> </a:t>
            </a:r>
            <a:r>
              <a:rPr dirty="0" sz="2400" lang="en-US" smtClean="0">
                <a:latin typeface="Times New Roman" panose="02020603050405020304" pitchFamily="18" charset="0"/>
                <a:cs typeface="Times New Roman" panose="02020603050405020304" pitchFamily="18" charset="0"/>
              </a:rPr>
              <a:t>usually short and easy. Sit up or lie in the most comfortable position.</a:t>
            </a:r>
          </a:p>
          <a:p>
            <a:pPr>
              <a:buFontTx/>
              <a:buChar char="-"/>
            </a:pPr>
            <a:r>
              <a:rPr dirty="0" sz="2400" lang="en-US" smtClean="0">
                <a:latin typeface="Times New Roman" panose="02020603050405020304" pitchFamily="18" charset="0"/>
                <a:cs typeface="Times New Roman" panose="02020603050405020304" pitchFamily="18" charset="0"/>
              </a:rPr>
              <a:t>Give continuous oxygen.</a:t>
            </a:r>
          </a:p>
          <a:p>
            <a:pPr>
              <a:buFontTx/>
              <a:buChar char="-"/>
            </a:pPr>
            <a:r>
              <a:rPr dirty="0" sz="2400" lang="en-US" smtClean="0">
                <a:latin typeface="Times New Roman" panose="02020603050405020304" pitchFamily="18" charset="0"/>
                <a:cs typeface="Times New Roman" panose="02020603050405020304" pitchFamily="18" charset="0"/>
              </a:rPr>
              <a:t>No pushing. </a:t>
            </a:r>
          </a:p>
          <a:p>
            <a:pPr>
              <a:buFontTx/>
              <a:buChar char="-"/>
            </a:pPr>
            <a:r>
              <a:rPr dirty="0" sz="2400" lang="en-US" smtClean="0">
                <a:latin typeface="Times New Roman" panose="02020603050405020304" pitchFamily="18" charset="0"/>
                <a:cs typeface="Times New Roman" panose="02020603050405020304" pitchFamily="18" charset="0"/>
              </a:rPr>
              <a:t>Episiotomy is performed under patient dental nerve block.</a:t>
            </a:r>
          </a:p>
          <a:p>
            <a:pPr>
              <a:buFontTx/>
              <a:buChar char="-"/>
            </a:pPr>
            <a:r>
              <a:rPr dirty="0" sz="2400" lang="en-US" smtClean="0">
                <a:latin typeface="Times New Roman" panose="02020603050405020304" pitchFamily="18" charset="0"/>
                <a:cs typeface="Times New Roman" panose="02020603050405020304" pitchFamily="18" charset="0"/>
              </a:rPr>
              <a:t>No ergometrine.</a:t>
            </a:r>
          </a:p>
          <a:p>
            <a:pPr>
              <a:buFontTx/>
              <a:buChar char="-"/>
            </a:pPr>
            <a:r>
              <a:rPr dirty="0" sz="2400" lang="en-US" err="1" smtClean="0">
                <a:latin typeface="Times New Roman" panose="02020603050405020304" pitchFamily="18" charset="0"/>
                <a:cs typeface="Times New Roman" panose="02020603050405020304" pitchFamily="18" charset="0"/>
              </a:rPr>
              <a:t>Syntrometrine</a:t>
            </a:r>
            <a:r>
              <a:rPr dirty="0" sz="2400" lang="en-US" smtClean="0">
                <a:latin typeface="Times New Roman" panose="02020603050405020304" pitchFamily="18" charset="0"/>
                <a:cs typeface="Times New Roman" panose="02020603050405020304" pitchFamily="18" charset="0"/>
              </a:rPr>
              <a:t> is given only if post pertum haemorrhage (</a:t>
            </a:r>
            <a:r>
              <a:rPr dirty="0" sz="2400" lang="en-US" err="1" smtClean="0">
                <a:latin typeface="Times New Roman" panose="02020603050405020304" pitchFamily="18" charset="0"/>
                <a:cs typeface="Times New Roman" panose="02020603050405020304" pitchFamily="18" charset="0"/>
              </a:rPr>
              <a:t>pph</a:t>
            </a:r>
            <a:r>
              <a:rPr dirty="0" sz="2400" lang="en-US" smtClean="0">
                <a:latin typeface="Times New Roman" panose="02020603050405020304" pitchFamily="18" charset="0"/>
                <a:cs typeface="Times New Roman" panose="02020603050405020304" pitchFamily="18" charset="0"/>
              </a:rPr>
              <a:t>) occurs.</a:t>
            </a:r>
            <a:endParaRPr dirty="0" sz="240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233" name=""/>
        <p:cNvGrpSpPr/>
        <p:nvPr/>
      </p:nvGrpSpPr>
      <p:grpSpPr>
        <a:xfrm>
          <a:off x="0" y="0"/>
          <a:ext cx="0" cy="0"/>
          <a:chOff x="0" y="0"/>
          <a:chExt cx="0" cy="0"/>
        </a:xfrm>
      </p:grpSpPr>
      <p:sp>
        <p:nvSpPr>
          <p:cNvPr id="1048734"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3</a:t>
            </a:r>
            <a:r>
              <a:rPr baseline="30000" b="1" dirty="0" lang="en-US" u="sng" smtClean="0">
                <a:latin typeface="Times New Roman" panose="02020603050405020304" pitchFamily="18" charset="0"/>
                <a:cs typeface="Times New Roman" panose="02020603050405020304" pitchFamily="18" charset="0"/>
              </a:rPr>
              <a:t>rd</a:t>
            </a:r>
            <a:r>
              <a:rPr b="1" dirty="0" lang="en-US" u="sng" smtClean="0">
                <a:latin typeface="Times New Roman" panose="02020603050405020304" pitchFamily="18" charset="0"/>
                <a:cs typeface="Times New Roman" panose="02020603050405020304" pitchFamily="18" charset="0"/>
              </a:rPr>
              <a:t> stage  of labour </a:t>
            </a:r>
            <a:endParaRPr b="1" dirty="0" lang="en-US" u="sng">
              <a:latin typeface="Times New Roman" panose="02020603050405020304" pitchFamily="18" charset="0"/>
              <a:cs typeface="Times New Roman" panose="02020603050405020304" pitchFamily="18" charset="0"/>
            </a:endParaRPr>
          </a:p>
        </p:txBody>
      </p:sp>
      <p:sp>
        <p:nvSpPr>
          <p:cNvPr id="1048735" name="Content Placeholder 2"/>
          <p:cNvSpPr>
            <a:spLocks noGrp="1"/>
          </p:cNvSpPr>
          <p:nvPr>
            <p:ph idx="1"/>
          </p:nvPr>
        </p:nvSpPr>
        <p:spPr/>
        <p:txBody>
          <a:bodyPr>
            <a:normAutofit fontScale="96429" lnSpcReduction="10000"/>
          </a:bodyPr>
          <a:p>
            <a:r>
              <a:rPr dirty="0" lang="en-US" smtClean="0">
                <a:latin typeface="Times New Roman" panose="02020603050405020304" pitchFamily="18" charset="0"/>
                <a:cs typeface="Times New Roman" panose="02020603050405020304" pitchFamily="18" charset="0"/>
              </a:rPr>
              <a:t>Patient may collapse when uterus contracts returning more blood to the circulation thus overloading the heart.</a:t>
            </a:r>
          </a:p>
          <a:p>
            <a:r>
              <a:rPr dirty="0" lang="en-US" smtClean="0">
                <a:latin typeface="Times New Roman" panose="02020603050405020304" pitchFamily="18" charset="0"/>
                <a:cs typeface="Times New Roman" panose="02020603050405020304" pitchFamily="18" charset="0"/>
              </a:rPr>
              <a:t>To avoid this the right hand is placed on the abdomen firmly above the umbilical to decrease abdominal pressure.</a:t>
            </a:r>
          </a:p>
          <a:p>
            <a:r>
              <a:rPr dirty="0" lang="en-US" smtClean="0">
                <a:latin typeface="Times New Roman" panose="02020603050405020304" pitchFamily="18" charset="0"/>
                <a:cs typeface="Times New Roman" panose="02020603050405020304" pitchFamily="18" charset="0"/>
              </a:rPr>
              <a:t>Discourage mother from over breathing  because it draws more blood to the heart .</a:t>
            </a:r>
          </a:p>
          <a:p>
            <a:r>
              <a:rPr dirty="0" lang="en-US" smtClean="0">
                <a:latin typeface="Times New Roman" panose="02020603050405020304" pitchFamily="18" charset="0"/>
                <a:cs typeface="Times New Roman" panose="02020603050405020304" pitchFamily="18" charset="0"/>
              </a:rPr>
              <a:t>If syntonic is given , it should be continuous infusion with a syringe pump (10 – 2010).</a:t>
            </a:r>
          </a:p>
          <a:p>
            <a:r>
              <a:rPr dirty="0" lang="en-US" smtClean="0">
                <a:latin typeface="Times New Roman" panose="02020603050405020304" pitchFamily="18" charset="0"/>
                <a:cs typeface="Times New Roman" panose="02020603050405020304" pitchFamily="18" charset="0"/>
              </a:rPr>
              <a:t>Lasix to be given ½ ml before commencing  the drip, this also applies if blood is to be transformed.</a:t>
            </a:r>
          </a:p>
          <a:p>
            <a:pPr indent="0" marL="0">
              <a:buNone/>
            </a:pPr>
            <a:endParaRPr dirty="0" lang="en-US" smtClean="0">
              <a:latin typeface="Times New Roman" panose="02020603050405020304" pitchFamily="18" charset="0"/>
              <a:cs typeface="Times New Roman" panose="02020603050405020304" pitchFamily="18" charset="0"/>
            </a:endParaRP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234" name=""/>
        <p:cNvGrpSpPr/>
        <p:nvPr/>
      </p:nvGrpSpPr>
      <p:grpSpPr>
        <a:xfrm>
          <a:off x="0" y="0"/>
          <a:ext cx="0" cy="0"/>
          <a:chOff x="0" y="0"/>
          <a:chExt cx="0" cy="0"/>
        </a:xfrm>
      </p:grpSpPr>
      <p:sp>
        <p:nvSpPr>
          <p:cNvPr id="1048736"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Puerperium</a:t>
            </a:r>
            <a:r>
              <a:rPr b="1" dirty="0" lang="en-US" smtClean="0">
                <a:latin typeface="Times New Roman" panose="02020603050405020304" pitchFamily="18" charset="0"/>
                <a:cs typeface="Times New Roman" panose="02020603050405020304" pitchFamily="18" charset="0"/>
              </a:rPr>
              <a:t> </a:t>
            </a:r>
            <a:endParaRPr b="1" dirty="0" lang="en-US">
              <a:latin typeface="Times New Roman" panose="02020603050405020304" pitchFamily="18" charset="0"/>
              <a:cs typeface="Times New Roman" panose="02020603050405020304" pitchFamily="18" charset="0"/>
            </a:endParaRPr>
          </a:p>
        </p:txBody>
      </p:sp>
      <p:sp>
        <p:nvSpPr>
          <p:cNvPr id="1048737" name="Content Placeholder 2"/>
          <p:cNvSpPr>
            <a:spLocks noGrp="1"/>
          </p:cNvSpPr>
          <p:nvPr>
            <p:ph idx="1"/>
          </p:nvPr>
        </p:nvSpPr>
        <p:spPr>
          <a:xfrm>
            <a:off x="838200" y="1825624"/>
            <a:ext cx="10515600" cy="4727575"/>
          </a:xfrm>
        </p:spPr>
        <p:txBody>
          <a:bodyPr>
            <a:normAutofit fontScale="82143" lnSpcReduction="20000"/>
          </a:bodyPr>
          <a:p>
            <a:r>
              <a:rPr dirty="0" lang="en-US" smtClean="0">
                <a:latin typeface="Times New Roman" panose="02020603050405020304" pitchFamily="18" charset="0"/>
                <a:cs typeface="Times New Roman" panose="02020603050405020304" pitchFamily="18" charset="0"/>
              </a:rPr>
              <a:t>Heart failure may occur suddenly during puerperium, especially if the patient  has incompetence of the aortic valve .</a:t>
            </a:r>
          </a:p>
          <a:p>
            <a:r>
              <a:rPr dirty="0" lang="en-US" smtClean="0">
                <a:latin typeface="Times New Roman" panose="02020603050405020304" pitchFamily="18" charset="0"/>
                <a:cs typeface="Times New Roman" panose="02020603050405020304" pitchFamily="18" charset="0"/>
              </a:rPr>
              <a:t>The patient should be nursed on complete bed rest.</a:t>
            </a:r>
          </a:p>
          <a:p>
            <a:r>
              <a:rPr dirty="0" lang="en-US" smtClean="0">
                <a:latin typeface="Times New Roman" panose="02020603050405020304" pitchFamily="18" charset="0"/>
                <a:cs typeface="Times New Roman" panose="02020603050405020304" pitchFamily="18" charset="0"/>
              </a:rPr>
              <a:t>Ensure adequate breathing and  leg exercises  to prevent  embolism.</a:t>
            </a:r>
          </a:p>
          <a:p>
            <a:r>
              <a:rPr dirty="0" lang="en-US" smtClean="0">
                <a:latin typeface="Times New Roman" panose="02020603050405020304" pitchFamily="18" charset="0"/>
                <a:cs typeface="Times New Roman" panose="02020603050405020304" pitchFamily="18" charset="0"/>
              </a:rPr>
              <a:t>Ambulate on the fourth to fifth day cx antibiotics for 2/52.</a:t>
            </a:r>
          </a:p>
          <a:p>
            <a:r>
              <a:rPr dirty="0" lang="en-US" smtClean="0">
                <a:latin typeface="Times New Roman" panose="02020603050405020304" pitchFamily="18" charset="0"/>
                <a:cs typeface="Times New Roman" panose="02020603050405020304" pitchFamily="18" charset="0"/>
              </a:rPr>
              <a:t>Breast feeding is encouraged unless there's actual heart failure.</a:t>
            </a:r>
          </a:p>
          <a:p>
            <a:r>
              <a:rPr dirty="0" lang="en-US" err="1" smtClean="0">
                <a:latin typeface="Times New Roman" panose="02020603050405020304" pitchFamily="18" charset="0"/>
                <a:cs typeface="Times New Roman" panose="02020603050405020304" pitchFamily="18" charset="0"/>
              </a:rPr>
              <a:t>Fp</a:t>
            </a:r>
            <a:r>
              <a:rPr dirty="0" lang="en-US" smtClean="0">
                <a:latin typeface="Times New Roman" panose="02020603050405020304" pitchFamily="18" charset="0"/>
                <a:cs typeface="Times New Roman" panose="02020603050405020304" pitchFamily="18" charset="0"/>
              </a:rPr>
              <a:t> methods are advised.</a:t>
            </a:r>
          </a:p>
          <a:p>
            <a:r>
              <a:rPr dirty="0" lang="en-US" smtClean="0">
                <a:latin typeface="Times New Roman" panose="02020603050405020304" pitchFamily="18" charset="0"/>
                <a:cs typeface="Times New Roman" panose="02020603050405020304" pitchFamily="18" charset="0"/>
              </a:rPr>
              <a:t>Natural Fp. </a:t>
            </a:r>
          </a:p>
          <a:p>
            <a:r>
              <a:rPr dirty="0" lang="en-US" smtClean="0">
                <a:latin typeface="Times New Roman" panose="02020603050405020304" pitchFamily="18" charset="0"/>
                <a:cs typeface="Times New Roman" panose="02020603050405020304" pitchFamily="18" charset="0"/>
              </a:rPr>
              <a:t>Barrier methods with spermicides.</a:t>
            </a:r>
          </a:p>
          <a:p>
            <a:r>
              <a:rPr dirty="0" lang="en-US" smtClean="0">
                <a:latin typeface="Times New Roman" panose="02020603050405020304" pitchFamily="18" charset="0"/>
                <a:cs typeface="Times New Roman" panose="02020603050405020304" pitchFamily="18" charset="0"/>
              </a:rPr>
              <a:t>Progesterone only pills</a:t>
            </a:r>
          </a:p>
          <a:p>
            <a:r>
              <a:rPr dirty="0" lang="en-US" smtClean="0">
                <a:latin typeface="Times New Roman" panose="02020603050405020304" pitchFamily="18" charset="0"/>
                <a:cs typeface="Times New Roman" panose="02020603050405020304" pitchFamily="18" charset="0"/>
              </a:rPr>
              <a:t>Educate the mother on contraceptives and her condition in order to make an informed choice.</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235" name=""/>
        <p:cNvGrpSpPr/>
        <p:nvPr/>
      </p:nvGrpSpPr>
      <p:grpSpPr>
        <a:xfrm>
          <a:off x="0" y="0"/>
          <a:ext cx="0" cy="0"/>
          <a:chOff x="0" y="0"/>
          <a:chExt cx="0" cy="0"/>
        </a:xfrm>
      </p:grpSpPr>
      <p:sp>
        <p:nvSpPr>
          <p:cNvPr id="1048738"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Anaemia in pregnancy </a:t>
            </a:r>
            <a:endParaRPr b="1" dirty="0" lang="en-US" u="sng">
              <a:latin typeface="Times New Roman" panose="02020603050405020304" pitchFamily="18" charset="0"/>
              <a:cs typeface="Times New Roman" panose="02020603050405020304" pitchFamily="18" charset="0"/>
            </a:endParaRPr>
          </a:p>
        </p:txBody>
      </p:sp>
      <p:sp>
        <p:nvSpPr>
          <p:cNvPr id="1048739" name="Content Placeholder 2"/>
          <p:cNvSpPr>
            <a:spLocks noGrp="1"/>
          </p:cNvSpPr>
          <p:nvPr>
            <p:ph idx="1"/>
          </p:nvPr>
        </p:nvSpPr>
        <p:spPr/>
        <p:txBody>
          <a:bodyPr/>
          <a:p>
            <a:r>
              <a:rPr dirty="0" lang="en-US" smtClean="0"/>
              <a:t>Anaemia – is a deficiency in the  quality and quantity of red blood cells with the result that oxygen caring capacity of blood is reduced.</a:t>
            </a:r>
          </a:p>
          <a:p>
            <a:r>
              <a:rPr dirty="0" lang="en-US" smtClean="0"/>
              <a:t>Normal HB in female is R-14g/dl.</a:t>
            </a:r>
          </a:p>
          <a:p>
            <a:r>
              <a:rPr dirty="0" lang="en-US" smtClean="0"/>
              <a:t>Anaemia is diagnosed in pregnant mothers when the Hb is below 10g/dl.</a:t>
            </a:r>
            <a:endParaRPr dirty="0"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236" name=""/>
        <p:cNvGrpSpPr/>
        <p:nvPr/>
      </p:nvGrpSpPr>
      <p:grpSpPr>
        <a:xfrm>
          <a:off x="0" y="0"/>
          <a:ext cx="0" cy="0"/>
          <a:chOff x="0" y="0"/>
          <a:chExt cx="0" cy="0"/>
        </a:xfrm>
      </p:grpSpPr>
      <p:sp>
        <p:nvSpPr>
          <p:cNvPr id="1048740"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Signs and symptoms </a:t>
            </a:r>
            <a:endParaRPr b="1" dirty="0" lang="en-US" u="sng">
              <a:latin typeface="Times New Roman" panose="02020603050405020304" pitchFamily="18" charset="0"/>
              <a:cs typeface="Times New Roman" panose="02020603050405020304" pitchFamily="18" charset="0"/>
            </a:endParaRPr>
          </a:p>
        </p:txBody>
      </p:sp>
      <p:sp>
        <p:nvSpPr>
          <p:cNvPr id="1048741" name="Content Placeholder 2"/>
          <p:cNvSpPr>
            <a:spLocks noGrp="1"/>
          </p:cNvSpPr>
          <p:nvPr>
            <p:ph idx="1"/>
          </p:nvPr>
        </p:nvSpPr>
        <p:spPr/>
        <p:txBody>
          <a:bodyPr/>
          <a:p>
            <a:r>
              <a:rPr dirty="0" lang="en-US" smtClean="0"/>
              <a:t>Pollor of mucous membrane.</a:t>
            </a:r>
          </a:p>
          <a:p>
            <a:r>
              <a:rPr dirty="0" lang="en-US" smtClean="0"/>
              <a:t>Breathless.</a:t>
            </a:r>
          </a:p>
          <a:p>
            <a:r>
              <a:rPr dirty="0" lang="en-US" smtClean="0"/>
              <a:t>Dizziness.</a:t>
            </a:r>
          </a:p>
          <a:p>
            <a:r>
              <a:rPr dirty="0" lang="en-US" smtClean="0"/>
              <a:t>Fatigue and therapy.</a:t>
            </a:r>
          </a:p>
          <a:p>
            <a:r>
              <a:rPr dirty="0" lang="en-US" smtClean="0"/>
              <a:t>Headache due to lack sufficient oxygen  to brain cells.\</a:t>
            </a:r>
          </a:p>
          <a:p>
            <a:r>
              <a:rPr dirty="0" lang="en-US" smtClean="0"/>
              <a:t>Anorexia and vomiting .</a:t>
            </a:r>
          </a:p>
          <a:p>
            <a:endParaRPr dirty="0" lang="en-US" smtClean="0"/>
          </a:p>
          <a:p>
            <a:pPr indent="0" marL="0">
              <a:buNone/>
            </a:pPr>
            <a:endParaRPr dirty="0" lang="en-US" smtClean="0"/>
          </a:p>
          <a:p>
            <a:endParaRPr dirty="0"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237" name=""/>
        <p:cNvGrpSpPr/>
        <p:nvPr/>
      </p:nvGrpSpPr>
      <p:grpSpPr>
        <a:xfrm>
          <a:off x="0" y="0"/>
          <a:ext cx="0" cy="0"/>
          <a:chOff x="0" y="0"/>
          <a:chExt cx="0" cy="0"/>
        </a:xfrm>
      </p:grpSpPr>
      <p:sp>
        <p:nvSpPr>
          <p:cNvPr id="1048742"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Effects of anaemia to pregnant mothers. </a:t>
            </a:r>
            <a:br>
              <a:rPr b="1" dirty="0" lang="en-US" u="sng" smtClean="0">
                <a:latin typeface="Times New Roman" panose="02020603050405020304" pitchFamily="18" charset="0"/>
                <a:cs typeface="Times New Roman" panose="02020603050405020304" pitchFamily="18" charset="0"/>
              </a:rPr>
            </a:br>
            <a:endParaRPr b="1" dirty="0" lang="en-US" u="sng">
              <a:latin typeface="Times New Roman" panose="02020603050405020304" pitchFamily="18" charset="0"/>
              <a:cs typeface="Times New Roman" panose="02020603050405020304" pitchFamily="18" charset="0"/>
            </a:endParaRPr>
          </a:p>
        </p:txBody>
      </p:sp>
      <p:sp>
        <p:nvSpPr>
          <p:cNvPr id="1048743"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It reduces enjoyment of pregnancy due to fatigue.</a:t>
            </a:r>
          </a:p>
          <a:p>
            <a:r>
              <a:rPr dirty="0" lang="en-US" smtClean="0">
                <a:latin typeface="Times New Roman" panose="02020603050405020304" pitchFamily="18" charset="0"/>
                <a:cs typeface="Times New Roman" panose="02020603050405020304" pitchFamily="18" charset="0"/>
              </a:rPr>
              <a:t>It reduces resistance to infection caused by impaired cell medicated immunity.</a:t>
            </a:r>
          </a:p>
          <a:p>
            <a:r>
              <a:rPr dirty="0" lang="en-US" smtClean="0">
                <a:latin typeface="Times New Roman" panose="02020603050405020304" pitchFamily="18" charset="0"/>
                <a:cs typeface="Times New Roman" panose="02020603050405020304" pitchFamily="18" charset="0"/>
              </a:rPr>
              <a:t>Predisposition to postpartum haemorrhage.</a:t>
            </a:r>
          </a:p>
          <a:p>
            <a:r>
              <a:rPr dirty="0" lang="en-US" smtClean="0">
                <a:latin typeface="Times New Roman" panose="02020603050405020304" pitchFamily="18" charset="0"/>
                <a:cs typeface="Times New Roman" panose="02020603050405020304" pitchFamily="18" charset="0"/>
              </a:rPr>
              <a:t>Potential threat to life.</a:t>
            </a:r>
          </a:p>
          <a:p>
            <a:r>
              <a:rPr dirty="0" lang="en-US">
                <a:latin typeface="Times New Roman" panose="02020603050405020304" pitchFamily="18" charset="0"/>
                <a:cs typeface="Times New Roman" panose="02020603050405020304" pitchFamily="18" charset="0"/>
              </a:rPr>
              <a:t>P</a:t>
            </a:r>
            <a:r>
              <a:rPr dirty="0" lang="en-US" smtClean="0">
                <a:latin typeface="Times New Roman" panose="02020603050405020304" pitchFamily="18" charset="0"/>
                <a:cs typeface="Times New Roman" panose="02020603050405020304" pitchFamily="18" charset="0"/>
              </a:rPr>
              <a:t>roblems caused by treatment  and side effects like constipation.</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238" name=""/>
        <p:cNvGrpSpPr/>
        <p:nvPr/>
      </p:nvGrpSpPr>
      <p:grpSpPr>
        <a:xfrm>
          <a:off x="0" y="0"/>
          <a:ext cx="0" cy="0"/>
          <a:chOff x="0" y="0"/>
          <a:chExt cx="0" cy="0"/>
        </a:xfrm>
      </p:grpSpPr>
      <p:sp>
        <p:nvSpPr>
          <p:cNvPr id="1048744"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Effects of anaemia to the foetus</a:t>
            </a:r>
            <a:endParaRPr b="1" dirty="0" lang="en-US" u="sng">
              <a:latin typeface="Times New Roman" panose="02020603050405020304" pitchFamily="18" charset="0"/>
              <a:cs typeface="Times New Roman" panose="02020603050405020304" pitchFamily="18" charset="0"/>
            </a:endParaRPr>
          </a:p>
        </p:txBody>
      </p:sp>
      <p:sp>
        <p:nvSpPr>
          <p:cNvPr id="1048745"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High perinatal mortality if maternal water Hb level is below 8g/dl.</a:t>
            </a:r>
          </a:p>
          <a:p>
            <a:r>
              <a:rPr dirty="0" lang="en-US" smtClean="0">
                <a:latin typeface="Times New Roman" panose="02020603050405020304" pitchFamily="18" charset="0"/>
                <a:cs typeface="Times New Roman" panose="02020603050405020304" pitchFamily="18" charset="0"/>
              </a:rPr>
              <a:t>Increases risk of intrauterine foetal hypoxia  and growth retardation and severe asp in severe anaemia </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239" name=""/>
        <p:cNvGrpSpPr/>
        <p:nvPr/>
      </p:nvGrpSpPr>
      <p:grpSpPr>
        <a:xfrm>
          <a:off x="0" y="0"/>
          <a:ext cx="0" cy="0"/>
          <a:chOff x="0" y="0"/>
          <a:chExt cx="0" cy="0"/>
        </a:xfrm>
      </p:grpSpPr>
      <p:sp>
        <p:nvSpPr>
          <p:cNvPr id="1048746"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Degrees of anaemia </a:t>
            </a:r>
            <a:endParaRPr b="1" dirty="0" lang="en-US" u="sng">
              <a:latin typeface="Times New Roman" panose="02020603050405020304" pitchFamily="18" charset="0"/>
              <a:cs typeface="Times New Roman" panose="02020603050405020304" pitchFamily="18" charset="0"/>
            </a:endParaRPr>
          </a:p>
        </p:txBody>
      </p:sp>
      <p:sp>
        <p:nvSpPr>
          <p:cNvPr id="1048747"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These  are </a:t>
            </a:r>
            <a:r>
              <a:rPr dirty="0" lang="en-US" err="1" smtClean="0">
                <a:latin typeface="Times New Roman" panose="02020603050405020304" pitchFamily="18" charset="0"/>
                <a:cs typeface="Times New Roman" panose="02020603050405020304" pitchFamily="18" charset="0"/>
              </a:rPr>
              <a:t>classfied</a:t>
            </a:r>
            <a:r>
              <a:rPr dirty="0" lang="en-US" smtClean="0">
                <a:latin typeface="Times New Roman" panose="02020603050405020304" pitchFamily="18" charset="0"/>
                <a:cs typeface="Times New Roman" panose="02020603050405020304" pitchFamily="18" charset="0"/>
              </a:rPr>
              <a:t> according  to the severity in pregnancy.</a:t>
            </a:r>
          </a:p>
          <a:p>
            <a:r>
              <a:rPr dirty="0" lang="en-US" smtClean="0">
                <a:latin typeface="Times New Roman" panose="02020603050405020304" pitchFamily="18" charset="0"/>
                <a:cs typeface="Times New Roman" panose="02020603050405020304" pitchFamily="18" charset="0"/>
              </a:rPr>
              <a:t>Mild anaemia is when Hb  level is  between  8.1gld to 9.9 dl.</a:t>
            </a:r>
          </a:p>
          <a:p>
            <a:r>
              <a:rPr dirty="0" lang="en-US" smtClean="0">
                <a:latin typeface="Times New Roman" panose="02020603050405020304" pitchFamily="18" charset="0"/>
                <a:cs typeface="Times New Roman" panose="02020603050405020304" pitchFamily="18" charset="0"/>
              </a:rPr>
              <a:t>Moderate anaemia is where the Hb  level  is between 5.1gdl to 8g/dl.</a:t>
            </a:r>
          </a:p>
          <a:p>
            <a:r>
              <a:rPr dirty="0" lang="en-US" smtClean="0">
                <a:latin typeface="Times New Roman" panose="02020603050405020304" pitchFamily="18" charset="0"/>
                <a:cs typeface="Times New Roman" panose="02020603050405020304" pitchFamily="18" charset="0"/>
              </a:rPr>
              <a:t>Severe anaemia is when Hb  level is less than 5g/dl.</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64" name=""/>
        <p:cNvGrpSpPr/>
        <p:nvPr/>
      </p:nvGrpSpPr>
      <p:grpSpPr>
        <a:xfrm>
          <a:off x="0" y="0"/>
          <a:ext cx="0" cy="0"/>
          <a:chOff x="0" y="0"/>
          <a:chExt cx="0" cy="0"/>
        </a:xfrm>
      </p:grpSpPr>
      <p:sp>
        <p:nvSpPr>
          <p:cNvPr id="1048600" name="Title 1"/>
          <p:cNvSpPr>
            <a:spLocks noGrp="1"/>
          </p:cNvSpPr>
          <p:nvPr>
            <p:ph type="title"/>
          </p:nvPr>
        </p:nvSpPr>
        <p:spPr/>
        <p:txBody>
          <a:bodyPr/>
          <a:p>
            <a:endParaRPr dirty="0" lang="en-US"/>
          </a:p>
        </p:txBody>
      </p:sp>
      <p:sp>
        <p:nvSpPr>
          <p:cNvPr id="1048601" name="Content Placeholder 2"/>
          <p:cNvSpPr>
            <a:spLocks noGrp="1"/>
          </p:cNvSpPr>
          <p:nvPr>
            <p:ph idx="1"/>
          </p:nvPr>
        </p:nvSpPr>
        <p:spPr/>
        <p:txBody>
          <a:bodyPr>
            <a:normAutofit fontScale="96429" lnSpcReduction="20000"/>
          </a:bodyPr>
          <a:p>
            <a:r>
              <a:rPr dirty="0" lang="en-US" smtClean="0">
                <a:latin typeface="Times New Roman" panose="02020603050405020304" pitchFamily="18" charset="0"/>
                <a:cs typeface="Times New Roman" panose="02020603050405020304" pitchFamily="18" charset="0"/>
              </a:rPr>
              <a:t>Multivitamin supplements  are given   to replace   the lost  vitamins.</a:t>
            </a:r>
          </a:p>
          <a:p>
            <a:r>
              <a:rPr dirty="0" lang="en-US" smtClean="0">
                <a:latin typeface="Times New Roman" panose="02020603050405020304" pitchFamily="18" charset="0"/>
                <a:cs typeface="Times New Roman" panose="02020603050405020304" pitchFamily="18" charset="0"/>
              </a:rPr>
              <a:t>Reassure  the mother that this is normal with  early pregnancy  to some  mothers  and  her visitors restricted  to ally anxiety.</a:t>
            </a:r>
          </a:p>
          <a:p>
            <a:r>
              <a:rPr dirty="0" lang="en-US" smtClean="0">
                <a:latin typeface="Times New Roman" panose="02020603050405020304" pitchFamily="18" charset="0"/>
                <a:cs typeface="Times New Roman" panose="02020603050405020304" pitchFamily="18" charset="0"/>
              </a:rPr>
              <a:t>Routine  nursing  care  like  maintaining  hygiene  ,bath, mouth  wash  etc. are encouraged to the patient  twice daily.</a:t>
            </a:r>
          </a:p>
          <a:p>
            <a:r>
              <a:rPr dirty="0" lang="en-US" smtClean="0">
                <a:latin typeface="Times New Roman" panose="02020603050405020304" pitchFamily="18" charset="0"/>
                <a:cs typeface="Times New Roman" panose="02020603050405020304" pitchFamily="18" charset="0"/>
              </a:rPr>
              <a:t>Vital signs that Bp  ,pulse, </a:t>
            </a:r>
            <a:r>
              <a:rPr dirty="0" lang="en-US" err="1" smtClean="0">
                <a:latin typeface="Times New Roman" panose="02020603050405020304" pitchFamily="18" charset="0"/>
                <a:cs typeface="Times New Roman" panose="02020603050405020304" pitchFamily="18" charset="0"/>
              </a:rPr>
              <a:t>rezp</a:t>
            </a:r>
            <a:r>
              <a:rPr dirty="0" lang="en-US" smtClean="0">
                <a:latin typeface="Times New Roman" panose="02020603050405020304" pitchFamily="18" charset="0"/>
                <a:cs typeface="Times New Roman" panose="02020603050405020304" pitchFamily="18" charset="0"/>
              </a:rPr>
              <a:t> and temperature are observed  twice daily  to ensure  no deviation from normal .</a:t>
            </a:r>
          </a:p>
          <a:p>
            <a:r>
              <a:rPr dirty="0" lang="en-US" smtClean="0">
                <a:latin typeface="Times New Roman" panose="02020603050405020304" pitchFamily="18" charset="0"/>
                <a:cs typeface="Times New Roman" panose="02020603050405020304" pitchFamily="18" charset="0"/>
              </a:rPr>
              <a:t>If vomiting  has stopped ,the mother can be discharged  at least two  to three  days and the case should be followed up in the ANC.</a:t>
            </a:r>
          </a:p>
          <a:p>
            <a:endParaRPr dirty="0" lang="en-US" smtClean="0">
              <a:latin typeface="Times New Roman" panose="02020603050405020304" pitchFamily="18" charset="0"/>
              <a:cs typeface="Times New Roman" panose="02020603050405020304" pitchFamily="18" charset="0"/>
            </a:endParaRP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240" name=""/>
        <p:cNvGrpSpPr/>
        <p:nvPr/>
      </p:nvGrpSpPr>
      <p:grpSpPr>
        <a:xfrm>
          <a:off x="0" y="0"/>
          <a:ext cx="0" cy="0"/>
          <a:chOff x="0" y="0"/>
          <a:chExt cx="0" cy="0"/>
        </a:xfrm>
      </p:grpSpPr>
      <p:sp>
        <p:nvSpPr>
          <p:cNvPr id="1048748"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Signs and symptoms of severe anaemia </a:t>
            </a:r>
            <a:endParaRPr b="1" dirty="0" lang="en-US" u="sng">
              <a:latin typeface="Times New Roman" panose="02020603050405020304" pitchFamily="18" charset="0"/>
              <a:cs typeface="Times New Roman" panose="02020603050405020304" pitchFamily="18" charset="0"/>
            </a:endParaRPr>
          </a:p>
        </p:txBody>
      </p:sp>
      <p:sp>
        <p:nvSpPr>
          <p:cNvPr id="1048749"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Renal hypoxia in retention of sodium  and electrolytes.</a:t>
            </a:r>
          </a:p>
          <a:p>
            <a:r>
              <a:rPr dirty="0" lang="en-US" smtClean="0">
                <a:latin typeface="Times New Roman" panose="02020603050405020304" pitchFamily="18" charset="0"/>
                <a:cs typeface="Times New Roman" panose="02020603050405020304" pitchFamily="18" charset="0"/>
              </a:rPr>
              <a:t>Myocardial hypoxia  leading to heart failure.</a:t>
            </a:r>
          </a:p>
          <a:p>
            <a:r>
              <a:rPr dirty="0" lang="en-US" smtClean="0">
                <a:latin typeface="Times New Roman" panose="02020603050405020304" pitchFamily="18" charset="0"/>
                <a:cs typeface="Times New Roman" panose="02020603050405020304" pitchFamily="18" charset="0"/>
              </a:rPr>
              <a:t>Mental confusion.</a:t>
            </a:r>
          </a:p>
          <a:p>
            <a:r>
              <a:rPr dirty="0" lang="en-US" smtClean="0">
                <a:latin typeface="Times New Roman" panose="02020603050405020304" pitchFamily="18" charset="0"/>
                <a:cs typeface="Times New Roman" panose="02020603050405020304" pitchFamily="18" charset="0"/>
              </a:rPr>
              <a:t>Cough especially with congestion in lungs .</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241" name=""/>
        <p:cNvGrpSpPr/>
        <p:nvPr/>
      </p:nvGrpSpPr>
      <p:grpSpPr>
        <a:xfrm>
          <a:off x="0" y="0"/>
          <a:ext cx="0" cy="0"/>
          <a:chOff x="0" y="0"/>
          <a:chExt cx="0" cy="0"/>
        </a:xfrm>
      </p:grpSpPr>
      <p:sp>
        <p:nvSpPr>
          <p:cNvPr id="1048750"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Types of anaemia commonly seen in pregnancy </a:t>
            </a:r>
            <a:endParaRPr b="1" dirty="0" lang="en-US" u="sng">
              <a:latin typeface="Times New Roman" panose="02020603050405020304" pitchFamily="18" charset="0"/>
              <a:cs typeface="Times New Roman" panose="02020603050405020304" pitchFamily="18" charset="0"/>
            </a:endParaRPr>
          </a:p>
        </p:txBody>
      </p:sp>
      <p:sp>
        <p:nvSpPr>
          <p:cNvPr id="1048751" name="Content Placeholder 2"/>
          <p:cNvSpPr>
            <a:spLocks noGrp="1"/>
          </p:cNvSpPr>
          <p:nvPr>
            <p:ph idx="1"/>
          </p:nvPr>
        </p:nvSpPr>
        <p:spPr/>
        <p:txBody>
          <a:bodyPr>
            <a:noAutofit/>
          </a:bodyPr>
          <a:p>
            <a:pPr indent="-514350" marL="514350">
              <a:buAutoNum type="arabicPeriod"/>
            </a:pPr>
            <a:r>
              <a:rPr dirty="0" sz="2400" lang="en-US" smtClean="0">
                <a:latin typeface="Times New Roman" panose="02020603050405020304" pitchFamily="18" charset="0"/>
                <a:cs typeface="Times New Roman" panose="02020603050405020304" pitchFamily="18" charset="0"/>
              </a:rPr>
              <a:t>Psychological anaemia </a:t>
            </a:r>
          </a:p>
          <a:p>
            <a:pPr indent="0" marL="0">
              <a:buNone/>
            </a:pPr>
            <a:r>
              <a:rPr dirty="0" sz="2400" lang="en-US" smtClean="0">
                <a:latin typeface="Times New Roman" panose="02020603050405020304" pitchFamily="18" charset="0"/>
                <a:cs typeface="Times New Roman" panose="02020603050405020304" pitchFamily="18" charset="0"/>
              </a:rPr>
              <a:t>-During  pregnancy  the blood plasma volume  increase by 15%  by the 32</a:t>
            </a:r>
            <a:r>
              <a:rPr baseline="30000" dirty="0" sz="2400" lang="en-US" smtClean="0">
                <a:latin typeface="Times New Roman" panose="02020603050405020304" pitchFamily="18" charset="0"/>
                <a:cs typeface="Times New Roman" panose="02020603050405020304" pitchFamily="18" charset="0"/>
              </a:rPr>
              <a:t>nd</a:t>
            </a:r>
            <a:r>
              <a:rPr dirty="0" sz="2400" lang="en-US" smtClean="0">
                <a:latin typeface="Times New Roman" panose="02020603050405020304" pitchFamily="18" charset="0"/>
                <a:cs typeface="Times New Roman" panose="02020603050405020304" pitchFamily="18" charset="0"/>
              </a:rPr>
              <a:t> to the 35</a:t>
            </a:r>
            <a:r>
              <a:rPr baseline="30000" dirty="0" sz="2400" lang="en-US" smtClean="0">
                <a:latin typeface="Times New Roman" panose="02020603050405020304" pitchFamily="18" charset="0"/>
                <a:cs typeface="Times New Roman" panose="02020603050405020304" pitchFamily="18" charset="0"/>
              </a:rPr>
              <a:t>th</a:t>
            </a:r>
            <a:r>
              <a:rPr dirty="0" sz="2400" lang="en-US" smtClean="0">
                <a:latin typeface="Times New Roman" panose="02020603050405020304" pitchFamily="18" charset="0"/>
                <a:cs typeface="Times New Roman" panose="02020603050405020304" pitchFamily="18" charset="0"/>
              </a:rPr>
              <a:t> week of pregnancy.</a:t>
            </a:r>
          </a:p>
          <a:p>
            <a:pPr indent="0" marL="0">
              <a:buNone/>
            </a:pPr>
            <a:r>
              <a:rPr dirty="0" sz="2400" lang="en-US" smtClean="0">
                <a:latin typeface="Times New Roman" panose="02020603050405020304" pitchFamily="18" charset="0"/>
                <a:cs typeface="Times New Roman" panose="02020603050405020304" pitchFamily="18" charset="0"/>
              </a:rPr>
              <a:t>The red cells mass increases by 30%  these results in increased cardiac output from to seven liters per minute.</a:t>
            </a:r>
          </a:p>
          <a:p>
            <a:pPr indent="0" marL="0">
              <a:buNone/>
            </a:pPr>
            <a:r>
              <a:rPr dirty="0" sz="2400" lang="en-US" smtClean="0">
                <a:latin typeface="Times New Roman" panose="02020603050405020304" pitchFamily="18" charset="0"/>
                <a:cs typeface="Times New Roman" panose="02020603050405020304" pitchFamily="18" charset="0"/>
              </a:rPr>
              <a:t>These changes result in apparent but as this represent the normal  pregnancy state they should be regarded as pathological.</a:t>
            </a:r>
          </a:p>
          <a:p>
            <a:pPr indent="0" marL="0">
              <a:buNone/>
            </a:pPr>
            <a:r>
              <a:rPr dirty="0" sz="2400" lang="en-US" smtClean="0">
                <a:latin typeface="Times New Roman" panose="02020603050405020304" pitchFamily="18" charset="0"/>
                <a:cs typeface="Times New Roman" panose="02020603050405020304" pitchFamily="18" charset="0"/>
              </a:rPr>
              <a:t>Iron deficiency anaemia .</a:t>
            </a:r>
          </a:p>
          <a:p>
            <a:pPr indent="0" marL="0">
              <a:buNone/>
            </a:pPr>
            <a:r>
              <a:rPr dirty="0" sz="2400" lang="en-US" smtClean="0">
                <a:latin typeface="Times New Roman" panose="02020603050405020304" pitchFamily="18" charset="0"/>
                <a:cs typeface="Times New Roman" panose="02020603050405020304" pitchFamily="18" charset="0"/>
              </a:rPr>
              <a:t>During pregnancy approximately 14000gm of iron is needed  during the entire period.</a:t>
            </a:r>
          </a:p>
          <a:p>
            <a:pPr indent="0" marL="0">
              <a:buNone/>
            </a:pPr>
            <a:r>
              <a:rPr dirty="0" sz="2400" lang="en-US" smtClean="0">
                <a:latin typeface="Times New Roman" panose="02020603050405020304" pitchFamily="18" charset="0"/>
                <a:cs typeface="Times New Roman" panose="02020603050405020304" pitchFamily="18" charset="0"/>
              </a:rPr>
              <a:t>Please note that this is given in small  doses of about 200mg 3 times a day this is necessary for </a:t>
            </a:r>
          </a:p>
          <a:p>
            <a:pPr indent="0" marL="0">
              <a:buNone/>
            </a:pPr>
            <a:r>
              <a:rPr dirty="0" sz="2400" lang="en-US">
                <a:latin typeface="Times New Roman" panose="02020603050405020304" pitchFamily="18" charset="0"/>
                <a:cs typeface="Times New Roman" panose="02020603050405020304" pitchFamily="18" charset="0"/>
              </a:rPr>
              <a:t>-</a:t>
            </a:r>
            <a:r>
              <a:rPr dirty="0" sz="2400" lang="en-US" smtClean="0">
                <a:latin typeface="Times New Roman" panose="02020603050405020304" pitchFamily="18" charset="0"/>
                <a:cs typeface="Times New Roman" panose="02020603050405020304" pitchFamily="18" charset="0"/>
              </a:rPr>
              <a:t>The increased number of </a:t>
            </a:r>
            <a:r>
              <a:rPr dirty="0" sz="2400" lang="en-US" err="1" smtClean="0">
                <a:latin typeface="Times New Roman" panose="02020603050405020304" pitchFamily="18" charset="0"/>
                <a:cs typeface="Times New Roman" panose="02020603050405020304" pitchFamily="18" charset="0"/>
              </a:rPr>
              <a:t>redblood</a:t>
            </a:r>
            <a:r>
              <a:rPr dirty="0" sz="2400" lang="en-US" smtClean="0">
                <a:latin typeface="Times New Roman" panose="02020603050405020304" pitchFamily="18" charset="0"/>
                <a:cs typeface="Times New Roman" panose="02020603050405020304" pitchFamily="18" charset="0"/>
              </a:rPr>
              <a:t> cells.</a:t>
            </a:r>
          </a:p>
          <a:p>
            <a:pPr indent="0" marL="0">
              <a:buNone/>
            </a:pPr>
            <a:r>
              <a:rPr dirty="0" sz="2400" lang="en-US" smtClean="0">
                <a:latin typeface="Times New Roman" panose="02020603050405020304" pitchFamily="18" charset="0"/>
                <a:cs typeface="Times New Roman" panose="02020603050405020304" pitchFamily="18" charset="0"/>
              </a:rPr>
              <a:t>-The foetus and the placenta.</a:t>
            </a:r>
          </a:p>
          <a:p>
            <a:pPr indent="0" marL="0">
              <a:buNone/>
            </a:pPr>
            <a:r>
              <a:rPr dirty="0" sz="2400" lang="en-US" smtClean="0">
                <a:latin typeface="Times New Roman" panose="02020603050405020304" pitchFamily="18" charset="0"/>
                <a:cs typeface="Times New Roman" panose="02020603050405020304" pitchFamily="18" charset="0"/>
              </a:rPr>
              <a:t>-Replacement of blood lost during delivery.</a:t>
            </a:r>
          </a:p>
          <a:p>
            <a:pPr indent="0" marL="0">
              <a:buNone/>
            </a:pPr>
            <a:r>
              <a:rPr dirty="0" sz="2400" lang="en-US" smtClean="0">
                <a:latin typeface="Times New Roman" panose="02020603050405020304" pitchFamily="18" charset="0"/>
                <a:cs typeface="Times New Roman" panose="02020603050405020304" pitchFamily="18" charset="0"/>
              </a:rPr>
              <a:t>-Lactation</a:t>
            </a:r>
          </a:p>
          <a:p>
            <a:pPr indent="0" marL="0">
              <a:buNone/>
            </a:pPr>
            <a:endParaRPr dirty="0" sz="240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242" name=""/>
        <p:cNvGrpSpPr/>
        <p:nvPr/>
      </p:nvGrpSpPr>
      <p:grpSpPr>
        <a:xfrm>
          <a:off x="0" y="0"/>
          <a:ext cx="0" cy="0"/>
          <a:chOff x="0" y="0"/>
          <a:chExt cx="0" cy="0"/>
        </a:xfrm>
      </p:grpSpPr>
      <p:sp>
        <p:nvSpPr>
          <p:cNvPr id="1048752"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NB</a:t>
            </a:r>
            <a:endParaRPr b="1" dirty="0" lang="en-US" u="sng">
              <a:latin typeface="Times New Roman" panose="02020603050405020304" pitchFamily="18" charset="0"/>
              <a:cs typeface="Times New Roman" panose="02020603050405020304" pitchFamily="18" charset="0"/>
            </a:endParaRPr>
          </a:p>
        </p:txBody>
      </p:sp>
      <p:sp>
        <p:nvSpPr>
          <p:cNvPr id="1048753"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Absorption of iron is usually hindered by tea or coffee consumption thus ascorbic acid is given to hasten iron absorption if one cannot stop taking tea or coffee</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243" name=""/>
        <p:cNvGrpSpPr/>
        <p:nvPr/>
      </p:nvGrpSpPr>
      <p:grpSpPr>
        <a:xfrm>
          <a:off x="0" y="0"/>
          <a:ext cx="0" cy="0"/>
          <a:chOff x="0" y="0"/>
          <a:chExt cx="0" cy="0"/>
        </a:xfrm>
      </p:grpSpPr>
      <p:sp>
        <p:nvSpPr>
          <p:cNvPr id="1048754"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Folic acid Deficiency Anaemia </a:t>
            </a:r>
            <a:endParaRPr b="1" dirty="0" lang="en-US" u="sng">
              <a:latin typeface="Times New Roman" panose="02020603050405020304" pitchFamily="18" charset="0"/>
              <a:cs typeface="Times New Roman" panose="02020603050405020304" pitchFamily="18" charset="0"/>
            </a:endParaRPr>
          </a:p>
        </p:txBody>
      </p:sp>
      <p:sp>
        <p:nvSpPr>
          <p:cNvPr id="1048755"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Folic acid is required for the increased cell growth of both the mother and the foetus. The main causes of folio acid </a:t>
            </a:r>
            <a:r>
              <a:rPr dirty="0" lang="en-US" err="1" smtClean="0">
                <a:latin typeface="Times New Roman" panose="02020603050405020304" pitchFamily="18" charset="0"/>
                <a:cs typeface="Times New Roman" panose="02020603050405020304" pitchFamily="18" charset="0"/>
              </a:rPr>
              <a:t>defiaency</a:t>
            </a:r>
            <a:r>
              <a:rPr dirty="0" lang="en-US" smtClean="0">
                <a:latin typeface="Times New Roman" panose="02020603050405020304" pitchFamily="18" charset="0"/>
                <a:cs typeface="Times New Roman" panose="02020603050405020304" pitchFamily="18" charset="0"/>
              </a:rPr>
              <a:t> anaemia are;</a:t>
            </a:r>
          </a:p>
          <a:p>
            <a:r>
              <a:rPr dirty="0" lang="en-US" smtClean="0">
                <a:latin typeface="Times New Roman" panose="02020603050405020304" pitchFamily="18" charset="0"/>
                <a:cs typeface="Times New Roman" panose="02020603050405020304" pitchFamily="18" charset="0"/>
              </a:rPr>
              <a:t>Low dietary intake .</a:t>
            </a:r>
          </a:p>
          <a:p>
            <a:r>
              <a:rPr dirty="0" lang="en-US" smtClean="0">
                <a:latin typeface="Times New Roman" panose="02020603050405020304" pitchFamily="18" charset="0"/>
                <a:cs typeface="Times New Roman" panose="02020603050405020304" pitchFamily="18" charset="0"/>
              </a:rPr>
              <a:t>Reduced absorption.</a:t>
            </a:r>
          </a:p>
          <a:p>
            <a:r>
              <a:rPr dirty="0" lang="en-US" smtClean="0">
                <a:latin typeface="Times New Roman" panose="02020603050405020304" pitchFamily="18" charset="0"/>
                <a:cs typeface="Times New Roman" panose="02020603050405020304" pitchFamily="18" charset="0"/>
              </a:rPr>
              <a:t>Interference with utilization like in substances abuse anti-consultant drugs which are folate autogenesis.</a:t>
            </a:r>
          </a:p>
          <a:p>
            <a:r>
              <a:rPr dirty="0" lang="en-US" smtClean="0">
                <a:latin typeface="Times New Roman" panose="02020603050405020304" pitchFamily="18" charset="0"/>
                <a:cs typeface="Times New Roman" panose="02020603050405020304" pitchFamily="18" charset="0"/>
              </a:rPr>
              <a:t>Excessive demand and loss like in haemolytic anaemia.</a:t>
            </a:r>
          </a:p>
          <a:p>
            <a:endParaRPr dirty="0" lang="en-US" smtClean="0">
              <a:latin typeface="Times New Roman" panose="02020603050405020304" pitchFamily="18" charset="0"/>
              <a:cs typeface="Times New Roman" panose="02020603050405020304" pitchFamily="18" charset="0"/>
            </a:endParaRPr>
          </a:p>
          <a:p>
            <a:endParaRPr dirty="0" lang="en-US" smtClean="0">
              <a:latin typeface="Times New Roman" panose="02020603050405020304" pitchFamily="18" charset="0"/>
              <a:cs typeface="Times New Roman" panose="02020603050405020304" pitchFamily="18" charset="0"/>
            </a:endParaRPr>
          </a:p>
          <a:p>
            <a:endParaRPr dirty="0" lang="en-US" smtClean="0">
              <a:latin typeface="Times New Roman" panose="02020603050405020304" pitchFamily="18" charset="0"/>
              <a:cs typeface="Times New Roman" panose="02020603050405020304" pitchFamily="18" charset="0"/>
            </a:endParaRPr>
          </a:p>
          <a:p>
            <a:endParaRPr dirty="0" lang="en-US" smtClean="0">
              <a:latin typeface="Times New Roman" panose="02020603050405020304" pitchFamily="18" charset="0"/>
              <a:cs typeface="Times New Roman" panose="02020603050405020304" pitchFamily="18" charset="0"/>
            </a:endParaRP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244" name=""/>
        <p:cNvGrpSpPr/>
        <p:nvPr/>
      </p:nvGrpSpPr>
      <p:grpSpPr>
        <a:xfrm>
          <a:off x="0" y="0"/>
          <a:ext cx="0" cy="0"/>
          <a:chOff x="0" y="0"/>
          <a:chExt cx="0" cy="0"/>
        </a:xfrm>
      </p:grpSpPr>
      <p:sp>
        <p:nvSpPr>
          <p:cNvPr id="1048756"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Management of anaemia the pregnancy </a:t>
            </a:r>
            <a:endParaRPr b="1" dirty="0" lang="en-US" u="sng">
              <a:latin typeface="Times New Roman" panose="02020603050405020304" pitchFamily="18" charset="0"/>
              <a:cs typeface="Times New Roman" panose="02020603050405020304" pitchFamily="18" charset="0"/>
            </a:endParaRPr>
          </a:p>
        </p:txBody>
      </p:sp>
      <p:sp>
        <p:nvSpPr>
          <p:cNvPr id="1048757"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Management of a woman with anaemia depend on the type and severity of anaemia  and the duration of pregnancy. </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245" name=""/>
        <p:cNvGrpSpPr/>
        <p:nvPr/>
      </p:nvGrpSpPr>
      <p:grpSpPr>
        <a:xfrm>
          <a:off x="0" y="0"/>
          <a:ext cx="0" cy="0"/>
          <a:chOff x="0" y="0"/>
          <a:chExt cx="0" cy="0"/>
        </a:xfrm>
      </p:grpSpPr>
      <p:sp>
        <p:nvSpPr>
          <p:cNvPr id="1048758"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Mild Anaemia </a:t>
            </a:r>
            <a:endParaRPr b="1" dirty="0" lang="en-US" u="sng">
              <a:latin typeface="Times New Roman" panose="02020603050405020304" pitchFamily="18" charset="0"/>
              <a:cs typeface="Times New Roman" panose="02020603050405020304" pitchFamily="18" charset="0"/>
            </a:endParaRPr>
          </a:p>
        </p:txBody>
      </p:sp>
      <p:sp>
        <p:nvSpPr>
          <p:cNvPr id="1048759" name="Content Placeholder 2"/>
          <p:cNvSpPr>
            <a:spLocks noGrp="1"/>
          </p:cNvSpPr>
          <p:nvPr>
            <p:ph idx="1"/>
          </p:nvPr>
        </p:nvSpPr>
        <p:spPr/>
        <p:txBody>
          <a:bodyPr>
            <a:normAutofit fontScale="96429" lnSpcReduction="10000"/>
          </a:bodyPr>
          <a:p>
            <a:r>
              <a:rPr dirty="0" lang="en-US" smtClean="0">
                <a:latin typeface="Times New Roman" panose="02020603050405020304" pitchFamily="18" charset="0"/>
                <a:cs typeface="Times New Roman" panose="02020603050405020304" pitchFamily="18" charset="0"/>
              </a:rPr>
              <a:t>This is characterized by Hb be</a:t>
            </a:r>
          </a:p>
          <a:p>
            <a:r>
              <a:rPr dirty="0" lang="en-US" smtClean="0">
                <a:latin typeface="Times New Roman" panose="02020603050405020304" pitchFamily="18" charset="0"/>
                <a:cs typeface="Times New Roman" panose="02020603050405020304" pitchFamily="18" charset="0"/>
              </a:rPr>
              <a:t>At a gestation of 20  to 29/40 the woman is given </a:t>
            </a:r>
            <a:r>
              <a:rPr dirty="0" lang="en-US" err="1" smtClean="0">
                <a:latin typeface="Times New Roman" panose="02020603050405020304" pitchFamily="18" charset="0"/>
                <a:cs typeface="Times New Roman" panose="02020603050405020304" pitchFamily="18" charset="0"/>
              </a:rPr>
              <a:t>haematirics</a:t>
            </a:r>
            <a:r>
              <a:rPr dirty="0" lang="en-US" smtClean="0">
                <a:latin typeface="Times New Roman" panose="02020603050405020304" pitchFamily="18" charset="0"/>
                <a:cs typeface="Times New Roman" panose="02020603050405020304" pitchFamily="18" charset="0"/>
              </a:rPr>
              <a:t> and a diet rich in protein and iron.</a:t>
            </a:r>
          </a:p>
          <a:p>
            <a:r>
              <a:rPr dirty="0" lang="en-US" smtClean="0">
                <a:latin typeface="Times New Roman" panose="02020603050405020304" pitchFamily="18" charset="0"/>
                <a:cs typeface="Times New Roman" panose="02020603050405020304" pitchFamily="18" charset="0"/>
              </a:rPr>
              <a:t>At 30  to 36/40 , the Hb level  are checked  diet is </a:t>
            </a:r>
            <a:r>
              <a:rPr dirty="0" lang="en-US" err="1" smtClean="0">
                <a:latin typeface="Times New Roman" panose="02020603050405020304" pitchFamily="18" charset="0"/>
                <a:cs typeface="Times New Roman" panose="02020603050405020304" pitchFamily="18" charset="0"/>
              </a:rPr>
              <a:t>emphassised</a:t>
            </a:r>
            <a:r>
              <a:rPr dirty="0" lang="en-US" smtClean="0">
                <a:latin typeface="Times New Roman" panose="02020603050405020304" pitchFamily="18" charset="0"/>
                <a:cs typeface="Times New Roman" panose="02020603050405020304" pitchFamily="18" charset="0"/>
              </a:rPr>
              <a:t> and haematicus  continued . These include oral iron </a:t>
            </a:r>
            <a:r>
              <a:rPr dirty="0" lang="en-US" err="1" smtClean="0">
                <a:latin typeface="Times New Roman" panose="02020603050405020304" pitchFamily="18" charset="0"/>
                <a:cs typeface="Times New Roman" panose="02020603050405020304" pitchFamily="18" charset="0"/>
              </a:rPr>
              <a:t>eg</a:t>
            </a:r>
            <a:r>
              <a:rPr dirty="0" lang="en-US" smtClean="0">
                <a:latin typeface="Times New Roman" panose="02020603050405020304" pitchFamily="18" charset="0"/>
                <a:cs typeface="Times New Roman" panose="02020603050405020304" pitchFamily="18" charset="0"/>
              </a:rPr>
              <a:t> </a:t>
            </a:r>
            <a:r>
              <a:rPr dirty="0" lang="en-US" err="1" smtClean="0">
                <a:latin typeface="Times New Roman" panose="02020603050405020304" pitchFamily="18" charset="0"/>
                <a:cs typeface="Times New Roman" panose="02020603050405020304" pitchFamily="18" charset="0"/>
              </a:rPr>
              <a:t>ferrows</a:t>
            </a:r>
            <a:r>
              <a:rPr dirty="0" lang="en-US" smtClean="0">
                <a:latin typeface="Times New Roman" panose="02020603050405020304" pitchFamily="18" charset="0"/>
                <a:cs typeface="Times New Roman" panose="02020603050405020304" pitchFamily="18" charset="0"/>
              </a:rPr>
              <a:t> sulphate 200mg  8 hourly daily.</a:t>
            </a:r>
          </a:p>
          <a:p>
            <a:r>
              <a:rPr dirty="0" lang="en-US" smtClean="0">
                <a:latin typeface="Times New Roman" panose="02020603050405020304" pitchFamily="18" charset="0"/>
                <a:cs typeface="Times New Roman" panose="02020603050405020304" pitchFamily="18" charset="0"/>
              </a:rPr>
              <a:t>Investment are carried out to establish the cause of the anaemia </a:t>
            </a:r>
            <a:r>
              <a:rPr dirty="0" lang="en-US" err="1" smtClean="0">
                <a:latin typeface="Times New Roman" panose="02020603050405020304" pitchFamily="18" charset="0"/>
                <a:cs typeface="Times New Roman" panose="02020603050405020304" pitchFamily="18" charset="0"/>
              </a:rPr>
              <a:t>eg</a:t>
            </a:r>
            <a:r>
              <a:rPr dirty="0" lang="en-US" smtClean="0">
                <a:latin typeface="Times New Roman" panose="02020603050405020304" pitchFamily="18" charset="0"/>
                <a:cs typeface="Times New Roman" panose="02020603050405020304" pitchFamily="18" charset="0"/>
              </a:rPr>
              <a:t>  malarial parasites, hookworms , sickle cell diseases.</a:t>
            </a:r>
          </a:p>
          <a:p>
            <a:r>
              <a:rPr dirty="0" lang="en-US" smtClean="0">
                <a:latin typeface="Times New Roman" panose="02020603050405020304" pitchFamily="18" charset="0"/>
                <a:cs typeface="Times New Roman" panose="02020603050405020304" pitchFamily="18" charset="0"/>
              </a:rPr>
              <a:t>Mother is given health message on nutrition test and taking drugs as prescribed.</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246" name=""/>
        <p:cNvGrpSpPr/>
        <p:nvPr/>
      </p:nvGrpSpPr>
      <p:grpSpPr>
        <a:xfrm>
          <a:off x="0" y="0"/>
          <a:ext cx="0" cy="0"/>
          <a:chOff x="0" y="0"/>
          <a:chExt cx="0" cy="0"/>
        </a:xfrm>
      </p:grpSpPr>
      <p:sp>
        <p:nvSpPr>
          <p:cNvPr id="1048760" name="Title 1"/>
          <p:cNvSpPr>
            <a:spLocks noGrp="1"/>
          </p:cNvSpPr>
          <p:nvPr>
            <p:ph type="title"/>
          </p:nvPr>
        </p:nvSpPr>
        <p:spPr/>
        <p:txBody>
          <a:bodyPr/>
          <a:p>
            <a:endParaRPr lang="en-US"/>
          </a:p>
        </p:txBody>
      </p:sp>
      <p:sp>
        <p:nvSpPr>
          <p:cNvPr id="1048761" name="Content Placeholder 2"/>
          <p:cNvSpPr>
            <a:spLocks noGrp="1"/>
          </p:cNvSpPr>
          <p:nvPr>
            <p:ph idx="1"/>
          </p:nvPr>
        </p:nvSpPr>
        <p:spPr/>
        <p:txBody>
          <a:bodyPr/>
          <a:p>
            <a:pPr lvl="0"/>
            <a:r>
              <a:rPr dirty="0" sz="2400" lang="en-US">
                <a:solidFill>
                  <a:prstClr val="black"/>
                </a:solidFill>
                <a:latin typeface="Times New Roman" panose="02020603050405020304" pitchFamily="18" charset="0"/>
                <a:cs typeface="Times New Roman" panose="02020603050405020304" pitchFamily="18" charset="0"/>
              </a:rPr>
              <a:t>At 30 to 36/40  of gestation   the woman is given total dose inferno and transfused with no more than 500mls w        blood.</a:t>
            </a:r>
          </a:p>
          <a:p>
            <a:pPr lvl="0"/>
            <a:r>
              <a:rPr dirty="0" sz="2400" lang="en-US">
                <a:solidFill>
                  <a:prstClr val="black"/>
                </a:solidFill>
                <a:latin typeface="Times New Roman" panose="02020603050405020304" pitchFamily="18" charset="0"/>
                <a:cs typeface="Times New Roman" panose="02020603050405020304" pitchFamily="18" charset="0"/>
              </a:rPr>
              <a:t>Blood given slowly under supervision.</a:t>
            </a:r>
          </a:p>
          <a:p>
            <a:pPr lvl="0"/>
            <a:r>
              <a:rPr dirty="0" sz="2400" lang="en-US">
                <a:solidFill>
                  <a:prstClr val="black"/>
                </a:solidFill>
                <a:latin typeface="Times New Roman" panose="02020603050405020304" pitchFamily="18" charset="0"/>
                <a:cs typeface="Times New Roman" panose="02020603050405020304" pitchFamily="18" charset="0"/>
              </a:rPr>
              <a:t>After transfusion the woman will be  put  on folic acid.</a:t>
            </a:r>
          </a:p>
          <a:p>
            <a:pPr lvl="0"/>
            <a:r>
              <a:rPr dirty="0" sz="2400" lang="en-US">
                <a:solidFill>
                  <a:prstClr val="black"/>
                </a:solidFill>
                <a:latin typeface="Times New Roman" panose="02020603050405020304" pitchFamily="18" charset="0"/>
                <a:cs typeface="Times New Roman" panose="02020603050405020304" pitchFamily="18" charset="0"/>
              </a:rPr>
              <a:t>At 37/40   blood transfusion  is  given again as above.</a:t>
            </a:r>
          </a:p>
          <a:p>
            <a:pPr lvl="0"/>
            <a:r>
              <a:rPr dirty="0" sz="2400" lang="en-US">
                <a:solidFill>
                  <a:prstClr val="black"/>
                </a:solidFill>
                <a:latin typeface="Times New Roman" panose="02020603050405020304" pitchFamily="18" charset="0"/>
                <a:cs typeface="Times New Roman" panose="02020603050405020304" pitchFamily="18" charset="0"/>
              </a:rPr>
              <a:t>Parental iron is contra </a:t>
            </a:r>
            <a:r>
              <a:rPr dirty="0" sz="2400" lang="en-US" err="1">
                <a:solidFill>
                  <a:prstClr val="black"/>
                </a:solidFill>
                <a:latin typeface="Times New Roman" panose="02020603050405020304" pitchFamily="18" charset="0"/>
                <a:cs typeface="Times New Roman" panose="02020603050405020304" pitchFamily="18" charset="0"/>
              </a:rPr>
              <a:t>dicted</a:t>
            </a:r>
            <a:r>
              <a:rPr dirty="0" sz="2400" lang="en-US">
                <a:solidFill>
                  <a:prstClr val="black"/>
                </a:solidFill>
                <a:latin typeface="Times New Roman" panose="02020603050405020304" pitchFamily="18" charset="0"/>
                <a:cs typeface="Times New Roman" panose="02020603050405020304" pitchFamily="18" charset="0"/>
              </a:rPr>
              <a:t>  for women  who have liver or </a:t>
            </a:r>
            <a:r>
              <a:rPr dirty="0" sz="2400" lang="en-US" err="1">
                <a:solidFill>
                  <a:prstClr val="black"/>
                </a:solidFill>
                <a:latin typeface="Times New Roman" panose="02020603050405020304" pitchFamily="18" charset="0"/>
                <a:cs typeface="Times New Roman" panose="02020603050405020304" pitchFamily="18" charset="0"/>
              </a:rPr>
              <a:t>rence</a:t>
            </a:r>
            <a:r>
              <a:rPr dirty="0" sz="2400" lang="en-US">
                <a:solidFill>
                  <a:prstClr val="black"/>
                </a:solidFill>
                <a:latin typeface="Times New Roman" panose="02020603050405020304" pitchFamily="18" charset="0"/>
                <a:cs typeface="Times New Roman" panose="02020603050405020304" pitchFamily="18" charset="0"/>
              </a:rPr>
              <a:t> condition.</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247" name=""/>
        <p:cNvGrpSpPr/>
        <p:nvPr/>
      </p:nvGrpSpPr>
      <p:grpSpPr>
        <a:xfrm>
          <a:off x="0" y="0"/>
          <a:ext cx="0" cy="0"/>
          <a:chOff x="0" y="0"/>
          <a:chExt cx="0" cy="0"/>
        </a:xfrm>
      </p:grpSpPr>
      <p:sp>
        <p:nvSpPr>
          <p:cNvPr id="1048762"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Moderate anaemia </a:t>
            </a:r>
            <a:endParaRPr b="1" dirty="0" lang="en-US" u="sng">
              <a:latin typeface="Times New Roman" panose="02020603050405020304" pitchFamily="18" charset="0"/>
              <a:cs typeface="Times New Roman" panose="02020603050405020304" pitchFamily="18" charset="0"/>
            </a:endParaRPr>
          </a:p>
        </p:txBody>
      </p:sp>
      <p:sp>
        <p:nvSpPr>
          <p:cNvPr id="1048763" name="Content Placeholder 2"/>
          <p:cNvSpPr>
            <a:spLocks noGrp="1"/>
          </p:cNvSpPr>
          <p:nvPr>
            <p:ph idx="1"/>
          </p:nvPr>
        </p:nvSpPr>
        <p:spPr/>
        <p:txBody>
          <a:bodyPr>
            <a:noAutofit/>
          </a:bodyPr>
          <a:p>
            <a:r>
              <a:rPr dirty="0" sz="2400" lang="en-US" smtClean="0">
                <a:latin typeface="Times New Roman" panose="02020603050405020304" pitchFamily="18" charset="0"/>
                <a:cs typeface="Times New Roman" panose="02020603050405020304" pitchFamily="18" charset="0"/>
              </a:rPr>
              <a:t>Hb of between 5.1 to 8gms/dl.</a:t>
            </a:r>
          </a:p>
          <a:p>
            <a:r>
              <a:rPr dirty="0" sz="2400" lang="en-US" smtClean="0">
                <a:latin typeface="Times New Roman" panose="02020603050405020304" pitchFamily="18" charset="0"/>
                <a:cs typeface="Times New Roman" panose="02020603050405020304" pitchFamily="18" charset="0"/>
              </a:rPr>
              <a:t>At gestation of 29 to 30 weeks investigation are carried out to establish the cause and institute Rx.</a:t>
            </a:r>
          </a:p>
          <a:p>
            <a:r>
              <a:rPr dirty="0" sz="2400" lang="en-US" smtClean="0">
                <a:latin typeface="Times New Roman" panose="02020603050405020304" pitchFamily="18" charset="0"/>
                <a:cs typeface="Times New Roman" panose="02020603050405020304" pitchFamily="18" charset="0"/>
              </a:rPr>
              <a:t>Haematrinics are given and a fotal disease of parental infecron 50mgs/ml is given in a slow I.V infusion of N/S after test  dose  to treat out sensitivity.</a:t>
            </a:r>
          </a:p>
          <a:p>
            <a:r>
              <a:rPr dirty="0" sz="2400" lang="en-US" err="1" smtClean="0">
                <a:latin typeface="Times New Roman" panose="02020603050405020304" pitchFamily="18" charset="0"/>
                <a:cs typeface="Times New Roman" panose="02020603050405020304" pitchFamily="18" charset="0"/>
              </a:rPr>
              <a:t>I.m</a:t>
            </a:r>
            <a:r>
              <a:rPr dirty="0" sz="2400" lang="en-US" smtClean="0">
                <a:latin typeface="Times New Roman" panose="02020603050405020304" pitchFamily="18" charset="0"/>
                <a:cs typeface="Times New Roman" panose="02020603050405020304" pitchFamily="18" charset="0"/>
              </a:rPr>
              <a:t> iron in  form of sorbitol 50mg/dl is also administer.</a:t>
            </a:r>
          </a:p>
          <a:p>
            <a:r>
              <a:rPr dirty="0" sz="2400" lang="en-US" smtClean="0">
                <a:latin typeface="Times New Roman" panose="02020603050405020304" pitchFamily="18" charset="0"/>
                <a:cs typeface="Times New Roman" panose="02020603050405020304" pitchFamily="18" charset="0"/>
              </a:rPr>
              <a:t>The dose is 1.5mg/dl  body weight weekly.</a:t>
            </a:r>
          </a:p>
          <a:p>
            <a:r>
              <a:rPr dirty="0" sz="2400" lang="en-US" smtClean="0">
                <a:latin typeface="Times New Roman" panose="02020603050405020304" pitchFamily="18" charset="0"/>
                <a:cs typeface="Times New Roman" panose="02020603050405020304" pitchFamily="18" charset="0"/>
              </a:rPr>
              <a:t>Hb level are monitored regularly starting on the 3</a:t>
            </a:r>
            <a:r>
              <a:rPr baseline="30000" dirty="0" sz="2400" lang="en-US" smtClean="0">
                <a:latin typeface="Times New Roman" panose="02020603050405020304" pitchFamily="18" charset="0"/>
                <a:cs typeface="Times New Roman" panose="02020603050405020304" pitchFamily="18" charset="0"/>
              </a:rPr>
              <a:t>rd</a:t>
            </a:r>
            <a:r>
              <a:rPr dirty="0" sz="2400" lang="en-US" smtClean="0">
                <a:latin typeface="Times New Roman" panose="02020603050405020304" pitchFamily="18" charset="0"/>
                <a:cs typeface="Times New Roman" panose="02020603050405020304" pitchFamily="18" charset="0"/>
              </a:rPr>
              <a:t> day after commencement  of Rx and then monthly . The injection should not be given  in conjunction with oral iron as it enhances toxic effects.</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248" name=""/>
        <p:cNvGrpSpPr/>
        <p:nvPr/>
      </p:nvGrpSpPr>
      <p:grpSpPr>
        <a:xfrm>
          <a:off x="0" y="0"/>
          <a:ext cx="0" cy="0"/>
          <a:chOff x="0" y="0"/>
          <a:chExt cx="0" cy="0"/>
        </a:xfrm>
      </p:grpSpPr>
      <p:sp>
        <p:nvSpPr>
          <p:cNvPr id="1048764"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Severe Anaemia </a:t>
            </a:r>
            <a:endParaRPr b="1" dirty="0" lang="en-US" u="sng">
              <a:latin typeface="Times New Roman" panose="02020603050405020304" pitchFamily="18" charset="0"/>
              <a:cs typeface="Times New Roman" panose="02020603050405020304" pitchFamily="18" charset="0"/>
            </a:endParaRPr>
          </a:p>
        </p:txBody>
      </p:sp>
      <p:sp>
        <p:nvSpPr>
          <p:cNvPr id="1048765" name="Content Placeholder 2"/>
          <p:cNvSpPr>
            <a:spLocks noGrp="1"/>
          </p:cNvSpPr>
          <p:nvPr>
            <p:ph idx="1"/>
          </p:nvPr>
        </p:nvSpPr>
        <p:spPr/>
        <p:txBody>
          <a:bodyPr>
            <a:noAutofit/>
          </a:bodyPr>
          <a:p>
            <a:r>
              <a:rPr dirty="0" sz="2400" lang="en-US" smtClean="0">
                <a:latin typeface="Times New Roman" panose="02020603050405020304" pitchFamily="18" charset="0"/>
                <a:cs typeface="Times New Roman" panose="02020603050405020304" pitchFamily="18" charset="0"/>
              </a:rPr>
              <a:t>This is characterized with Hb level of below 5g/dl.</a:t>
            </a:r>
          </a:p>
          <a:p>
            <a:r>
              <a:rPr dirty="0" sz="2400" lang="en-US" smtClean="0">
                <a:latin typeface="Times New Roman" panose="02020603050405020304" pitchFamily="18" charset="0"/>
                <a:cs typeface="Times New Roman" panose="02020603050405020304" pitchFamily="18" charset="0"/>
              </a:rPr>
              <a:t>This is an emergency where the mother is admitted and put on complete bed rest to reduce cardiac overload  as she go into cardiac overload as she go into </a:t>
            </a:r>
            <a:r>
              <a:rPr dirty="0" sz="2400" lang="en-US" err="1" smtClean="0">
                <a:latin typeface="Times New Roman" panose="02020603050405020304" pitchFamily="18" charset="0"/>
                <a:cs typeface="Times New Roman" panose="02020603050405020304" pitchFamily="18" charset="0"/>
              </a:rPr>
              <a:t>cardial</a:t>
            </a:r>
            <a:r>
              <a:rPr dirty="0" sz="2400" lang="en-US" smtClean="0">
                <a:latin typeface="Times New Roman" panose="02020603050405020304" pitchFamily="18" charset="0"/>
                <a:cs typeface="Times New Roman" panose="02020603050405020304" pitchFamily="18" charset="0"/>
              </a:rPr>
              <a:t> failure.</a:t>
            </a:r>
          </a:p>
          <a:p>
            <a:r>
              <a:rPr dirty="0" sz="2400" lang="en-US" smtClean="0">
                <a:latin typeface="Times New Roman" panose="02020603050405020304" pitchFamily="18" charset="0"/>
                <a:cs typeface="Times New Roman" panose="02020603050405020304" pitchFamily="18" charset="0"/>
              </a:rPr>
              <a:t>Investigation are carried out to establish the cause.</a:t>
            </a:r>
          </a:p>
          <a:p>
            <a:r>
              <a:rPr dirty="0" sz="2400" lang="en-US" smtClean="0">
                <a:latin typeface="Times New Roman" panose="02020603050405020304" pitchFamily="18" charset="0"/>
                <a:cs typeface="Times New Roman" panose="02020603050405020304" pitchFamily="18" charset="0"/>
              </a:rPr>
              <a:t>Mother nursed in left lateral position  to prevent compression of the </a:t>
            </a:r>
            <a:r>
              <a:rPr dirty="0" sz="2400" lang="en-US" err="1" smtClean="0">
                <a:latin typeface="Times New Roman" panose="02020603050405020304" pitchFamily="18" charset="0"/>
                <a:cs typeface="Times New Roman" panose="02020603050405020304" pitchFamily="18" charset="0"/>
              </a:rPr>
              <a:t>venacava</a:t>
            </a:r>
            <a:r>
              <a:rPr dirty="0" sz="2400" lang="en-US" smtClean="0">
                <a:latin typeface="Times New Roman" panose="02020603050405020304" pitchFamily="18" charset="0"/>
                <a:cs typeface="Times New Roman" panose="02020603050405020304" pitchFamily="18" charset="0"/>
              </a:rPr>
              <a:t>  by the gravid uterus.</a:t>
            </a:r>
          </a:p>
          <a:p>
            <a:r>
              <a:rPr dirty="0" sz="2400" lang="en-US" smtClean="0">
                <a:latin typeface="Times New Roman" panose="02020603050405020304" pitchFamily="18" charset="0"/>
                <a:cs typeface="Times New Roman" panose="02020603050405020304" pitchFamily="18" charset="0"/>
              </a:rPr>
              <a:t>Vital observation are taken ¼ hourly and the foetal rate is monitored.</a:t>
            </a:r>
          </a:p>
          <a:p>
            <a:r>
              <a:rPr dirty="0" sz="2400" lang="en-US" smtClean="0">
                <a:latin typeface="Times New Roman" panose="02020603050405020304" pitchFamily="18" charset="0"/>
                <a:cs typeface="Times New Roman" panose="02020603050405020304" pitchFamily="18" charset="0"/>
              </a:rPr>
              <a:t>Transfuse 3 units of packed cells slowly. Monitoring  is continued ¼ hourly .</a:t>
            </a:r>
          </a:p>
          <a:p>
            <a:r>
              <a:rPr dirty="0" sz="2400" lang="en-US" smtClean="0">
                <a:latin typeface="Times New Roman" panose="02020603050405020304" pitchFamily="18" charset="0"/>
                <a:cs typeface="Times New Roman" panose="02020603050405020304" pitchFamily="18" charset="0"/>
              </a:rPr>
              <a:t>Admission of haematitinics is continued. </a:t>
            </a:r>
            <a:endParaRPr dirty="0" sz="2400" lang="en-US">
              <a:latin typeface="Times New Roman" panose="02020603050405020304" pitchFamily="18" charset="0"/>
              <a:cs typeface="Times New Roman" panose="02020603050405020304" pitchFamily="18" charset="0"/>
            </a:endParaRPr>
          </a:p>
          <a:p>
            <a:r>
              <a:rPr dirty="0" sz="2400" lang="en-US" smtClean="0">
                <a:latin typeface="Times New Roman" panose="02020603050405020304" pitchFamily="18" charset="0"/>
                <a:cs typeface="Times New Roman" panose="02020603050405020304" pitchFamily="18" charset="0"/>
              </a:rPr>
              <a:t>Incase  of malaria, hookworm or sickle cells disease the root cause of the </a:t>
            </a:r>
            <a:r>
              <a:rPr dirty="0" sz="2400" lang="en-US" err="1" smtClean="0">
                <a:latin typeface="Times New Roman" panose="02020603050405020304" pitchFamily="18" charset="0"/>
                <a:cs typeface="Times New Roman" panose="02020603050405020304" pitchFamily="18" charset="0"/>
              </a:rPr>
              <a:t>anamia</a:t>
            </a:r>
            <a:r>
              <a:rPr dirty="0" sz="2400" lang="en-US" smtClean="0">
                <a:latin typeface="Times New Roman" panose="02020603050405020304" pitchFamily="18" charset="0"/>
                <a:cs typeface="Times New Roman" panose="02020603050405020304" pitchFamily="18" charset="0"/>
              </a:rPr>
              <a:t>  is treated.</a:t>
            </a:r>
          </a:p>
          <a:p>
            <a:r>
              <a:rPr dirty="0" sz="2400" lang="en-US" smtClean="0">
                <a:latin typeface="Times New Roman" panose="02020603050405020304" pitchFamily="18" charset="0"/>
                <a:cs typeface="Times New Roman" panose="02020603050405020304" pitchFamily="18" charset="0"/>
              </a:rPr>
              <a:t>Health messages are shared on diet and general prevention.</a:t>
            </a:r>
            <a:endParaRPr dirty="0" sz="240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249" name=""/>
        <p:cNvGrpSpPr/>
        <p:nvPr/>
      </p:nvGrpSpPr>
      <p:grpSpPr>
        <a:xfrm>
          <a:off x="0" y="0"/>
          <a:ext cx="0" cy="0"/>
          <a:chOff x="0" y="0"/>
          <a:chExt cx="0" cy="0"/>
        </a:xfrm>
      </p:grpSpPr>
      <p:sp>
        <p:nvSpPr>
          <p:cNvPr id="1048766"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Management during labour </a:t>
            </a:r>
            <a:endParaRPr b="1" dirty="0" lang="en-US" u="sng">
              <a:latin typeface="Times New Roman" panose="02020603050405020304" pitchFamily="18" charset="0"/>
              <a:cs typeface="Times New Roman" panose="02020603050405020304" pitchFamily="18" charset="0"/>
            </a:endParaRPr>
          </a:p>
        </p:txBody>
      </p:sp>
      <p:sp>
        <p:nvSpPr>
          <p:cNvPr id="1048767"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Blood is cross-matched and patient is started on transfusion  of packed cells only to avoid cardiac over load.</a:t>
            </a:r>
          </a:p>
          <a:p>
            <a:r>
              <a:rPr dirty="0" lang="en-US" smtClean="0">
                <a:latin typeface="Times New Roman" panose="02020603050405020304" pitchFamily="18" charset="0"/>
                <a:cs typeface="Times New Roman" panose="02020603050405020304" pitchFamily="18" charset="0"/>
              </a:rPr>
              <a:t>Emergency drugs are kept ready.</a:t>
            </a:r>
          </a:p>
          <a:p>
            <a:r>
              <a:rPr dirty="0" lang="en-US" smtClean="0">
                <a:latin typeface="Times New Roman" panose="02020603050405020304" pitchFamily="18" charset="0"/>
                <a:cs typeface="Times New Roman" panose="02020603050405020304" pitchFamily="18" charset="0"/>
              </a:rPr>
              <a:t>In 2</a:t>
            </a:r>
            <a:r>
              <a:rPr baseline="30000" dirty="0" lang="en-US" smtClean="0">
                <a:latin typeface="Times New Roman" panose="02020603050405020304" pitchFamily="18" charset="0"/>
                <a:cs typeface="Times New Roman" panose="02020603050405020304" pitchFamily="18" charset="0"/>
              </a:rPr>
              <a:t>nd</a:t>
            </a:r>
            <a:r>
              <a:rPr dirty="0" lang="en-US" smtClean="0">
                <a:latin typeface="Times New Roman" panose="02020603050405020304" pitchFamily="18" charset="0"/>
                <a:cs typeface="Times New Roman" panose="02020603050405020304" pitchFamily="18" charset="0"/>
              </a:rPr>
              <a:t> stage of labour oxygen is given and vacuum extraction is carried out.</a:t>
            </a:r>
          </a:p>
          <a:p>
            <a:r>
              <a:rPr dirty="0" lang="en-US" smtClean="0">
                <a:latin typeface="Times New Roman" panose="02020603050405020304" pitchFamily="18" charset="0"/>
                <a:cs typeface="Times New Roman" panose="02020603050405020304" pitchFamily="18" charset="0"/>
              </a:rPr>
              <a:t>I.V  Lasix is given.</a:t>
            </a:r>
          </a:p>
          <a:p>
            <a:r>
              <a:rPr dirty="0" lang="en-US" err="1" smtClean="0">
                <a:latin typeface="Times New Roman" panose="02020603050405020304" pitchFamily="18" charset="0"/>
                <a:cs typeface="Times New Roman" panose="02020603050405020304" pitchFamily="18" charset="0"/>
              </a:rPr>
              <a:t>Syntoanon</a:t>
            </a:r>
            <a:r>
              <a:rPr dirty="0" lang="en-US" smtClean="0">
                <a:latin typeface="Times New Roman" panose="02020603050405020304" pitchFamily="18" charset="0"/>
                <a:cs typeface="Times New Roman" panose="02020603050405020304" pitchFamily="18" charset="0"/>
              </a:rPr>
              <a:t> 40 to 60 I.V in ½  litre of 5% dxt is given by pump.</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65" name=""/>
        <p:cNvGrpSpPr/>
        <p:nvPr/>
      </p:nvGrpSpPr>
      <p:grpSpPr>
        <a:xfrm>
          <a:off x="0" y="0"/>
          <a:ext cx="0" cy="0"/>
          <a:chOff x="0" y="0"/>
          <a:chExt cx="0" cy="0"/>
        </a:xfrm>
      </p:grpSpPr>
      <p:sp>
        <p:nvSpPr>
          <p:cNvPr id="1048602"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Polyhydramnios </a:t>
            </a:r>
            <a:endParaRPr b="1" dirty="0" lang="en-US" u="sng">
              <a:latin typeface="Times New Roman" panose="02020603050405020304" pitchFamily="18" charset="0"/>
              <a:cs typeface="Times New Roman" panose="02020603050405020304" pitchFamily="18" charset="0"/>
            </a:endParaRPr>
          </a:p>
        </p:txBody>
      </p:sp>
      <p:sp>
        <p:nvSpPr>
          <p:cNvPr id="1048603" name="Content Placeholder 2"/>
          <p:cNvSpPr>
            <a:spLocks noGrp="1"/>
          </p:cNvSpPr>
          <p:nvPr>
            <p:ph idx="1"/>
          </p:nvPr>
        </p:nvSpPr>
        <p:spPr/>
        <p:txBody>
          <a:bodyPr/>
          <a:p>
            <a:r>
              <a:rPr dirty="0" lang="en-US" smtClean="0"/>
              <a:t>This is a condition in which the quality of amniotic fluid exceeds 1500mls.</a:t>
            </a:r>
          </a:p>
          <a:p>
            <a:r>
              <a:rPr dirty="0" lang="en-US" smtClean="0"/>
              <a:t>It may not be apparent until.</a:t>
            </a:r>
          </a:p>
          <a:p>
            <a:r>
              <a:rPr dirty="0" lang="en-US" smtClean="0"/>
              <a:t>It reaches 3000mls.</a:t>
            </a:r>
          </a:p>
          <a:p>
            <a:endParaRPr dirty="0"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250" name=""/>
        <p:cNvGrpSpPr/>
        <p:nvPr/>
      </p:nvGrpSpPr>
      <p:grpSpPr>
        <a:xfrm>
          <a:off x="0" y="0"/>
          <a:ext cx="0" cy="0"/>
          <a:chOff x="0" y="0"/>
          <a:chExt cx="0" cy="0"/>
        </a:xfrm>
      </p:grpSpPr>
      <p:sp>
        <p:nvSpPr>
          <p:cNvPr id="1048768"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NB</a:t>
            </a:r>
            <a:endParaRPr b="1" dirty="0" lang="en-US" u="sng">
              <a:latin typeface="Times New Roman" panose="02020603050405020304" pitchFamily="18" charset="0"/>
              <a:cs typeface="Times New Roman" panose="02020603050405020304" pitchFamily="18" charset="0"/>
            </a:endParaRPr>
          </a:p>
        </p:txBody>
      </p:sp>
      <p:sp>
        <p:nvSpPr>
          <p:cNvPr id="1048769"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Ergometric is contra – indicated  because it cause </a:t>
            </a:r>
            <a:r>
              <a:rPr dirty="0" lang="en-US" err="1" smtClean="0">
                <a:latin typeface="Times New Roman" panose="02020603050405020304" pitchFamily="18" charset="0"/>
                <a:cs typeface="Times New Roman" panose="02020603050405020304" pitchFamily="18" charset="0"/>
              </a:rPr>
              <a:t>vaso</a:t>
            </a:r>
            <a:r>
              <a:rPr dirty="0" lang="en-US" smtClean="0">
                <a:latin typeface="Times New Roman" panose="02020603050405020304" pitchFamily="18" charset="0"/>
                <a:cs typeface="Times New Roman" panose="02020603050405020304" pitchFamily="18" charset="0"/>
              </a:rPr>
              <a:t>- constriction.</a:t>
            </a:r>
          </a:p>
          <a:p>
            <a:r>
              <a:rPr dirty="0" lang="en-US" smtClean="0">
                <a:latin typeface="Times New Roman" panose="02020603050405020304" pitchFamily="18" charset="0"/>
                <a:cs typeface="Times New Roman" panose="02020603050405020304" pitchFamily="18" charset="0"/>
              </a:rPr>
              <a:t>Blood loss should be minimized  by rubbing  the uterus  to contract it.</a:t>
            </a:r>
          </a:p>
          <a:p>
            <a:r>
              <a:rPr dirty="0" lang="en-US" smtClean="0">
                <a:latin typeface="Times New Roman" panose="02020603050405020304" pitchFamily="18" charset="0"/>
                <a:cs typeface="Times New Roman" panose="02020603050405020304" pitchFamily="18" charset="0"/>
              </a:rPr>
              <a:t>CCT is used to deliver the placenta .</a:t>
            </a:r>
          </a:p>
          <a:p>
            <a:r>
              <a:rPr dirty="0" lang="en-US" smtClean="0">
                <a:latin typeface="Times New Roman" panose="02020603050405020304" pitchFamily="18" charset="0"/>
                <a:cs typeface="Times New Roman" panose="02020603050405020304" pitchFamily="18" charset="0"/>
              </a:rPr>
              <a:t>The mother to avoid exertion.</a:t>
            </a:r>
          </a:p>
          <a:p>
            <a:endParaRPr dirty="0" lang="en-US" smtClean="0">
              <a:latin typeface="Times New Roman" panose="02020603050405020304" pitchFamily="18" charset="0"/>
              <a:cs typeface="Times New Roman" panose="02020603050405020304" pitchFamily="18" charset="0"/>
            </a:endParaRP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251" name=""/>
        <p:cNvGrpSpPr/>
        <p:nvPr/>
      </p:nvGrpSpPr>
      <p:grpSpPr>
        <a:xfrm>
          <a:off x="0" y="0"/>
          <a:ext cx="0" cy="0"/>
          <a:chOff x="0" y="0"/>
          <a:chExt cx="0" cy="0"/>
        </a:xfrm>
      </p:grpSpPr>
      <p:sp>
        <p:nvSpPr>
          <p:cNvPr id="1048770"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Post natal care </a:t>
            </a:r>
            <a:endParaRPr b="1" dirty="0" lang="en-US" u="sng">
              <a:latin typeface="Times New Roman" panose="02020603050405020304" pitchFamily="18" charset="0"/>
              <a:cs typeface="Times New Roman" panose="02020603050405020304" pitchFamily="18" charset="0"/>
            </a:endParaRPr>
          </a:p>
        </p:txBody>
      </p:sp>
      <p:sp>
        <p:nvSpPr>
          <p:cNvPr id="1048771"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Mother is given antibiotics to prevent infection, and put on hematinic for 3/12.</a:t>
            </a:r>
          </a:p>
          <a:p>
            <a:r>
              <a:rPr dirty="0" lang="en-US" smtClean="0">
                <a:latin typeface="Times New Roman" panose="02020603050405020304" pitchFamily="18" charset="0"/>
                <a:cs typeface="Times New Roman" panose="02020603050405020304" pitchFamily="18" charset="0"/>
              </a:rPr>
              <a:t>Hb is checked on 3</a:t>
            </a:r>
            <a:r>
              <a:rPr baseline="30000" dirty="0" lang="en-US" smtClean="0">
                <a:latin typeface="Times New Roman" panose="02020603050405020304" pitchFamily="18" charset="0"/>
                <a:cs typeface="Times New Roman" panose="02020603050405020304" pitchFamily="18" charset="0"/>
              </a:rPr>
              <a:t>rd</a:t>
            </a:r>
            <a:r>
              <a:rPr dirty="0" lang="en-US" smtClean="0">
                <a:latin typeface="Times New Roman" panose="02020603050405020304" pitchFamily="18" charset="0"/>
                <a:cs typeface="Times New Roman" panose="02020603050405020304" pitchFamily="18" charset="0"/>
              </a:rPr>
              <a:t> and 6</a:t>
            </a:r>
            <a:r>
              <a:rPr baseline="30000" dirty="0" lang="en-US" smtClean="0">
                <a:latin typeface="Times New Roman" panose="02020603050405020304" pitchFamily="18" charset="0"/>
                <a:cs typeface="Times New Roman" panose="02020603050405020304" pitchFamily="18" charset="0"/>
              </a:rPr>
              <a:t>th</a:t>
            </a:r>
            <a:r>
              <a:rPr dirty="0" lang="en-US" smtClean="0">
                <a:latin typeface="Times New Roman" panose="02020603050405020304" pitchFamily="18" charset="0"/>
                <a:cs typeface="Times New Roman" panose="02020603050405020304" pitchFamily="18" charset="0"/>
              </a:rPr>
              <a:t> week .</a:t>
            </a:r>
          </a:p>
          <a:p>
            <a:r>
              <a:rPr dirty="0" lang="en-US" smtClean="0">
                <a:latin typeface="Times New Roman" panose="02020603050405020304" pitchFamily="18" charset="0"/>
                <a:cs typeface="Times New Roman" panose="02020603050405020304" pitchFamily="18" charset="0"/>
              </a:rPr>
              <a:t>Family planning and good nutrition are encouraged.</a:t>
            </a:r>
          </a:p>
          <a:p>
            <a:r>
              <a:rPr dirty="0" lang="en-US" smtClean="0">
                <a:latin typeface="Times New Roman" panose="02020603050405020304" pitchFamily="18" charset="0"/>
                <a:cs typeface="Times New Roman" panose="02020603050405020304" pitchFamily="18" charset="0"/>
              </a:rPr>
              <a:t>If mother has folic acid deficiency she should be </a:t>
            </a:r>
            <a:r>
              <a:rPr dirty="0" lang="en-US" err="1" smtClean="0">
                <a:latin typeface="Times New Roman" panose="02020603050405020304" pitchFamily="18" charset="0"/>
                <a:cs typeface="Times New Roman" panose="02020603050405020304" pitchFamily="18" charset="0"/>
              </a:rPr>
              <a:t>gien</a:t>
            </a:r>
            <a:r>
              <a:rPr dirty="0" lang="en-US" smtClean="0">
                <a:latin typeface="Times New Roman" panose="02020603050405020304" pitchFamily="18" charset="0"/>
                <a:cs typeface="Times New Roman" panose="02020603050405020304" pitchFamily="18" charset="0"/>
              </a:rPr>
              <a:t> a weekly dose of 100mg of vitamin B₁₂ injection until the condition is reversed.</a:t>
            </a:r>
          </a:p>
          <a:p>
            <a:endParaRPr dirty="0" lang="en-US" smtClean="0">
              <a:latin typeface="Times New Roman" panose="02020603050405020304" pitchFamily="18" charset="0"/>
              <a:cs typeface="Times New Roman" panose="02020603050405020304" pitchFamily="18" charset="0"/>
            </a:endParaRP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252" name=""/>
        <p:cNvGrpSpPr/>
        <p:nvPr/>
      </p:nvGrpSpPr>
      <p:grpSpPr>
        <a:xfrm>
          <a:off x="0" y="0"/>
          <a:ext cx="0" cy="0"/>
          <a:chOff x="0" y="0"/>
          <a:chExt cx="0" cy="0"/>
        </a:xfrm>
      </p:grpSpPr>
      <p:sp>
        <p:nvSpPr>
          <p:cNvPr id="1048772"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Prevention of anaemia in pregnancy</a:t>
            </a:r>
            <a:br>
              <a:rPr b="1" dirty="0" lang="en-US" u="sng" smtClean="0">
                <a:latin typeface="Times New Roman" panose="02020603050405020304" pitchFamily="18" charset="0"/>
                <a:cs typeface="Times New Roman" panose="02020603050405020304" pitchFamily="18" charset="0"/>
              </a:rPr>
            </a:br>
            <a:endParaRPr b="1" dirty="0" lang="en-US" u="sng">
              <a:latin typeface="Times New Roman" panose="02020603050405020304" pitchFamily="18" charset="0"/>
              <a:cs typeface="Times New Roman" panose="02020603050405020304" pitchFamily="18" charset="0"/>
            </a:endParaRPr>
          </a:p>
        </p:txBody>
      </p:sp>
      <p:sp>
        <p:nvSpPr>
          <p:cNvPr id="1048773" name="Content Placeholder 2"/>
          <p:cNvSpPr>
            <a:spLocks noGrp="1"/>
          </p:cNvSpPr>
          <p:nvPr>
            <p:ph idx="1"/>
          </p:nvPr>
        </p:nvSpPr>
        <p:spPr/>
        <p:txBody>
          <a:bodyPr>
            <a:noAutofit/>
          </a:bodyPr>
          <a:p>
            <a:r>
              <a:rPr dirty="0" sz="2400" lang="en-US" smtClean="0">
                <a:latin typeface="Times New Roman" panose="02020603050405020304" pitchFamily="18" charset="0"/>
                <a:cs typeface="Times New Roman" panose="02020603050405020304" pitchFamily="18" charset="0"/>
              </a:rPr>
              <a:t>Involves the following steps </a:t>
            </a:r>
          </a:p>
          <a:p>
            <a:pPr indent="-514350" marL="514350">
              <a:buAutoNum type="alphaLcParenR"/>
            </a:pPr>
            <a:r>
              <a:rPr b="1" dirty="0" sz="2400" lang="en-US" smtClean="0">
                <a:latin typeface="Times New Roman" panose="02020603050405020304" pitchFamily="18" charset="0"/>
                <a:cs typeface="Times New Roman" panose="02020603050405020304" pitchFamily="18" charset="0"/>
              </a:rPr>
              <a:t>Health education </a:t>
            </a:r>
          </a:p>
          <a:p>
            <a:pPr indent="0" marL="0">
              <a:buNone/>
            </a:pPr>
            <a:r>
              <a:rPr dirty="0" sz="2400" lang="en-US" smtClean="0">
                <a:latin typeface="Times New Roman" panose="02020603050405020304" pitchFamily="18" charset="0"/>
                <a:cs typeface="Times New Roman" panose="02020603050405020304" pitchFamily="18" charset="0"/>
              </a:rPr>
              <a:t>– advises mothers  in antenatal clinics about the importance of balance diet inform the  mother that green vegetables should not be over cooled as this destroys the folic acids</a:t>
            </a:r>
          </a:p>
          <a:p>
            <a:pPr>
              <a:buFontTx/>
              <a:buChar char="-"/>
            </a:pPr>
            <a:r>
              <a:rPr dirty="0" sz="2400" lang="en-US" smtClean="0">
                <a:latin typeface="Times New Roman" panose="02020603050405020304" pitchFamily="18" charset="0"/>
                <a:cs typeface="Times New Roman" panose="02020603050405020304" pitchFamily="18" charset="0"/>
              </a:rPr>
              <a:t>Teach them about proper waste disposal  of feces  to avoid hookworms </a:t>
            </a:r>
            <a:r>
              <a:rPr dirty="0" sz="2400" lang="en-US" err="1" smtClean="0">
                <a:latin typeface="Times New Roman" panose="02020603050405020304" pitchFamily="18" charset="0"/>
                <a:cs typeface="Times New Roman" panose="02020603050405020304" pitchFamily="18" charset="0"/>
              </a:rPr>
              <a:t>infectation</a:t>
            </a:r>
            <a:r>
              <a:rPr dirty="0" sz="2400" lang="en-US" smtClean="0">
                <a:latin typeface="Times New Roman" panose="02020603050405020304" pitchFamily="18" charset="0"/>
                <a:cs typeface="Times New Roman" panose="02020603050405020304" pitchFamily="18" charset="0"/>
              </a:rPr>
              <a:t>.</a:t>
            </a:r>
          </a:p>
          <a:p>
            <a:pPr>
              <a:buFontTx/>
              <a:buChar char="-"/>
            </a:pPr>
            <a:r>
              <a:rPr dirty="0" sz="2400" lang="en-US" smtClean="0">
                <a:latin typeface="Times New Roman" panose="02020603050405020304" pitchFamily="18" charset="0"/>
                <a:cs typeface="Times New Roman" panose="02020603050405020304" pitchFamily="18" charset="0"/>
              </a:rPr>
              <a:t>Encourage the practice  of child spacing to  avoid frequent pregnancies so as to give he woman's body time to replenish her body stores.</a:t>
            </a:r>
          </a:p>
          <a:p>
            <a:pPr>
              <a:buFontTx/>
              <a:buChar char="-"/>
            </a:pPr>
            <a:r>
              <a:rPr dirty="0" sz="2400" lang="en-US" smtClean="0">
                <a:latin typeface="Times New Roman" panose="02020603050405020304" pitchFamily="18" charset="0"/>
                <a:cs typeface="Times New Roman" panose="02020603050405020304" pitchFamily="18" charset="0"/>
              </a:rPr>
              <a:t>Encourage her to continue coming to antenatal clinic.</a:t>
            </a:r>
          </a:p>
          <a:p>
            <a:pPr indent="0" marL="0">
              <a:buNone/>
            </a:pPr>
            <a:endParaRPr dirty="0" sz="2400" lang="en-US" smtClean="0">
              <a:latin typeface="Times New Roman" panose="02020603050405020304" pitchFamily="18" charset="0"/>
              <a:cs typeface="Times New Roman" panose="02020603050405020304" pitchFamily="18" charset="0"/>
            </a:endParaRPr>
          </a:p>
          <a:p>
            <a:pPr indent="-514350" marL="514350">
              <a:buAutoNum type="alphaLcParenR"/>
            </a:pPr>
            <a:endParaRPr dirty="0" sz="240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253" name=""/>
        <p:cNvGrpSpPr/>
        <p:nvPr/>
      </p:nvGrpSpPr>
      <p:grpSpPr>
        <a:xfrm>
          <a:off x="0" y="0"/>
          <a:ext cx="0" cy="0"/>
          <a:chOff x="0" y="0"/>
          <a:chExt cx="0" cy="0"/>
        </a:xfrm>
      </p:grpSpPr>
      <p:sp>
        <p:nvSpPr>
          <p:cNvPr id="1048774" name="Title 1"/>
          <p:cNvSpPr>
            <a:spLocks noGrp="1"/>
          </p:cNvSpPr>
          <p:nvPr>
            <p:ph type="title"/>
          </p:nvPr>
        </p:nvSpPr>
        <p:spPr/>
        <p:txBody>
          <a:bodyPr/>
          <a:p>
            <a:endParaRPr lang="en-US"/>
          </a:p>
        </p:txBody>
      </p:sp>
      <p:sp>
        <p:nvSpPr>
          <p:cNvPr id="1048775" name="Content Placeholder 2"/>
          <p:cNvSpPr>
            <a:spLocks noGrp="1"/>
          </p:cNvSpPr>
          <p:nvPr>
            <p:ph idx="1"/>
          </p:nvPr>
        </p:nvSpPr>
        <p:spPr/>
        <p:txBody>
          <a:bodyPr/>
          <a:p>
            <a:pPr indent="0" lvl="0" marL="0">
              <a:buNone/>
            </a:pPr>
            <a:r>
              <a:rPr b="1" dirty="0" sz="2400" lang="en-US">
                <a:solidFill>
                  <a:prstClr val="black"/>
                </a:solidFill>
                <a:latin typeface="Times New Roman" panose="02020603050405020304" pitchFamily="18" charset="0"/>
                <a:cs typeface="Times New Roman" panose="02020603050405020304" pitchFamily="18" charset="0"/>
              </a:rPr>
              <a:t>b) Prophylactic medication </a:t>
            </a:r>
          </a:p>
          <a:p>
            <a:pPr lvl="0">
              <a:buFontTx/>
              <a:buChar char="-"/>
            </a:pPr>
            <a:r>
              <a:rPr dirty="0" sz="2400" lang="en-US">
                <a:solidFill>
                  <a:prstClr val="black"/>
                </a:solidFill>
                <a:latin typeface="Times New Roman" panose="02020603050405020304" pitchFamily="18" charset="0"/>
                <a:cs typeface="Times New Roman" panose="02020603050405020304" pitchFamily="18" charset="0"/>
              </a:rPr>
              <a:t>Mother is given the following supplements throughout pregnancy .</a:t>
            </a:r>
          </a:p>
          <a:p>
            <a:pPr lvl="0">
              <a:buFontTx/>
              <a:buChar char="-"/>
            </a:pPr>
            <a:r>
              <a:rPr dirty="0" sz="2400" lang="en-US">
                <a:solidFill>
                  <a:prstClr val="black"/>
                </a:solidFill>
                <a:latin typeface="Times New Roman" panose="02020603050405020304" pitchFamily="18" charset="0"/>
                <a:cs typeface="Times New Roman" panose="02020603050405020304" pitchFamily="18" charset="0"/>
              </a:rPr>
              <a:t>Ferrous </a:t>
            </a:r>
            <a:r>
              <a:rPr dirty="0" sz="2400" lang="en-US" err="1">
                <a:solidFill>
                  <a:prstClr val="black"/>
                </a:solidFill>
                <a:latin typeface="Times New Roman" panose="02020603050405020304" pitchFamily="18" charset="0"/>
                <a:cs typeface="Times New Roman" panose="02020603050405020304" pitchFamily="18" charset="0"/>
              </a:rPr>
              <a:t>sulphate</a:t>
            </a:r>
            <a:r>
              <a:rPr dirty="0" sz="2400" lang="en-US">
                <a:solidFill>
                  <a:prstClr val="black"/>
                </a:solidFill>
                <a:latin typeface="Times New Roman" panose="02020603050405020304" pitchFamily="18" charset="0"/>
                <a:cs typeface="Times New Roman" panose="02020603050405020304" pitchFamily="18" charset="0"/>
              </a:rPr>
              <a:t> 200mg 8 hourly  a day.</a:t>
            </a:r>
          </a:p>
          <a:p>
            <a:pPr lvl="0">
              <a:buFontTx/>
              <a:buChar char="-"/>
            </a:pPr>
            <a:r>
              <a:rPr dirty="0" sz="2400" lang="en-US">
                <a:solidFill>
                  <a:prstClr val="black"/>
                </a:solidFill>
                <a:latin typeface="Times New Roman" panose="02020603050405020304" pitchFamily="18" charset="0"/>
                <a:cs typeface="Times New Roman" panose="02020603050405020304" pitchFamily="18" charset="0"/>
              </a:rPr>
              <a:t>Folic acid 5mg daily.</a:t>
            </a:r>
          </a:p>
          <a:p>
            <a:pPr lvl="0">
              <a:buFontTx/>
              <a:buChar char="-"/>
            </a:pPr>
            <a:r>
              <a:rPr dirty="0" sz="2400" lang="en-US">
                <a:solidFill>
                  <a:prstClr val="black"/>
                </a:solidFill>
                <a:latin typeface="Times New Roman" panose="02020603050405020304" pitchFamily="18" charset="0"/>
                <a:cs typeface="Times New Roman" panose="02020603050405020304" pitchFamily="18" charset="0"/>
              </a:rPr>
              <a:t>Prophylactic antimalarial medication .</a:t>
            </a:r>
          </a:p>
          <a:p>
            <a:pPr lvl="0">
              <a:buFontTx/>
              <a:buChar char="-"/>
            </a:pPr>
            <a:r>
              <a:rPr dirty="0" sz="2400" lang="en-US">
                <a:solidFill>
                  <a:prstClr val="black"/>
                </a:solidFill>
                <a:latin typeface="Times New Roman" panose="02020603050405020304" pitchFamily="18" charset="0"/>
                <a:cs typeface="Times New Roman" panose="02020603050405020304" pitchFamily="18" charset="0"/>
              </a:rPr>
              <a:t>Ensure early detection and adequate treatment of malarial , anaemia ,</a:t>
            </a:r>
            <a:r>
              <a:rPr dirty="0" sz="2400" lang="en-US" err="1">
                <a:solidFill>
                  <a:prstClr val="black"/>
                </a:solidFill>
                <a:latin typeface="Times New Roman" panose="02020603050405020304" pitchFamily="18" charset="0"/>
                <a:cs typeface="Times New Roman" panose="02020603050405020304" pitchFamily="18" charset="0"/>
              </a:rPr>
              <a:t>anterpartum</a:t>
            </a:r>
            <a:r>
              <a:rPr dirty="0" sz="2400" lang="en-US">
                <a:solidFill>
                  <a:prstClr val="black"/>
                </a:solidFill>
                <a:latin typeface="Times New Roman" panose="02020603050405020304" pitchFamily="18" charset="0"/>
                <a:cs typeface="Times New Roman" panose="02020603050405020304" pitchFamily="18" charset="0"/>
              </a:rPr>
              <a:t> </a:t>
            </a:r>
            <a:r>
              <a:rPr dirty="0" sz="2400" lang="en-US" err="1">
                <a:solidFill>
                  <a:prstClr val="black"/>
                </a:solidFill>
                <a:latin typeface="Times New Roman" panose="02020603050405020304" pitchFamily="18" charset="0"/>
                <a:cs typeface="Times New Roman" panose="02020603050405020304" pitchFamily="18" charset="0"/>
              </a:rPr>
              <a:t>haemorrhage</a:t>
            </a:r>
            <a:r>
              <a:rPr dirty="0" sz="2400" lang="en-US">
                <a:solidFill>
                  <a:prstClr val="black"/>
                </a:solidFill>
                <a:latin typeface="Times New Roman" panose="02020603050405020304" pitchFamily="18" charset="0"/>
                <a:cs typeface="Times New Roman" panose="02020603050405020304" pitchFamily="18" charset="0"/>
              </a:rPr>
              <a:t>.</a:t>
            </a:r>
          </a:p>
          <a:p>
            <a:endParaRPr dirty="0"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254" name=""/>
        <p:cNvGrpSpPr/>
        <p:nvPr/>
      </p:nvGrpSpPr>
      <p:grpSpPr>
        <a:xfrm>
          <a:off x="0" y="0"/>
          <a:ext cx="0" cy="0"/>
          <a:chOff x="0" y="0"/>
          <a:chExt cx="0" cy="0"/>
        </a:xfrm>
      </p:grpSpPr>
      <p:sp>
        <p:nvSpPr>
          <p:cNvPr id="1048776"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Diabetes in pregnancy </a:t>
            </a:r>
            <a:br>
              <a:rPr b="1" dirty="0" lang="en-US" u="sng" smtClean="0">
                <a:latin typeface="Times New Roman" panose="02020603050405020304" pitchFamily="18" charset="0"/>
                <a:cs typeface="Times New Roman" panose="02020603050405020304" pitchFamily="18" charset="0"/>
              </a:rPr>
            </a:br>
            <a:endParaRPr b="1" dirty="0" lang="en-US" u="sng">
              <a:latin typeface="Times New Roman" panose="02020603050405020304" pitchFamily="18" charset="0"/>
              <a:cs typeface="Times New Roman" panose="02020603050405020304" pitchFamily="18" charset="0"/>
            </a:endParaRPr>
          </a:p>
        </p:txBody>
      </p:sp>
      <p:sp>
        <p:nvSpPr>
          <p:cNvPr id="1048777" name="Content Placeholder 2"/>
          <p:cNvSpPr>
            <a:spLocks noGrp="1"/>
          </p:cNvSpPr>
          <p:nvPr>
            <p:ph idx="1"/>
          </p:nvPr>
        </p:nvSpPr>
        <p:spPr/>
        <p:txBody>
          <a:bodyPr/>
          <a:p>
            <a:r>
              <a:rPr dirty="0" lang="en-US" smtClean="0">
                <a:latin typeface="Times New Roman" panose="02020603050405020304" pitchFamily="18" charset="0"/>
                <a:cs typeface="Times New Roman" panose="02020603050405020304" pitchFamily="18" charset="0"/>
              </a:rPr>
              <a:t>Diabetes is a metabolic disorder  due to partial or foetal lack of insulin, characterized by hyperglycemia.</a:t>
            </a:r>
          </a:p>
          <a:p>
            <a:pPr indent="0" marL="0">
              <a:buNone/>
            </a:pPr>
            <a:r>
              <a:rPr dirty="0" lang="en-US" smtClean="0">
                <a:latin typeface="Times New Roman" panose="02020603050405020304" pitchFamily="18" charset="0"/>
                <a:cs typeface="Times New Roman" panose="02020603050405020304" pitchFamily="18" charset="0"/>
              </a:rPr>
              <a:t>Types of diabetes </a:t>
            </a:r>
          </a:p>
          <a:p>
            <a:pPr indent="-514350" marL="514350">
              <a:buAutoNum type="arabicPeriod"/>
            </a:pPr>
            <a:r>
              <a:rPr dirty="0" lang="en-US" smtClean="0">
                <a:latin typeface="Times New Roman" panose="02020603050405020304" pitchFamily="18" charset="0"/>
                <a:cs typeface="Times New Roman" panose="02020603050405020304" pitchFamily="18" charset="0"/>
              </a:rPr>
              <a:t>Primary diabetes  - can be primary which involve abnormally of the pancreas and is sometimes called juvenile diabetes.</a:t>
            </a:r>
          </a:p>
          <a:p>
            <a:pPr indent="-514350" marL="514350">
              <a:buAutoNum type="arabicPeriod"/>
            </a:pPr>
            <a:r>
              <a:rPr dirty="0" lang="en-US" smtClean="0">
                <a:latin typeface="Times New Roman" panose="02020603050405020304" pitchFamily="18" charset="0"/>
                <a:cs typeface="Times New Roman" panose="02020603050405020304" pitchFamily="18" charset="0"/>
              </a:rPr>
              <a:t>Secondary diabetes – it occur later in life and could be due to a disease in the pancreases such as a tumor or infection interfering with the normal production of insulin by the islets  of Langerhans. </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255" name=""/>
        <p:cNvGrpSpPr/>
        <p:nvPr/>
      </p:nvGrpSpPr>
      <p:grpSpPr>
        <a:xfrm>
          <a:off x="0" y="0"/>
          <a:ext cx="0" cy="0"/>
          <a:chOff x="0" y="0"/>
          <a:chExt cx="0" cy="0"/>
        </a:xfrm>
      </p:grpSpPr>
      <p:sp>
        <p:nvSpPr>
          <p:cNvPr id="1048778"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Classification of diabetes mellitus in pregnancy.</a:t>
            </a:r>
            <a:endParaRPr b="1" dirty="0" lang="en-US" u="sng">
              <a:latin typeface="Times New Roman" panose="02020603050405020304" pitchFamily="18" charset="0"/>
              <a:cs typeface="Times New Roman" panose="02020603050405020304" pitchFamily="18" charset="0"/>
            </a:endParaRPr>
          </a:p>
        </p:txBody>
      </p:sp>
      <p:sp>
        <p:nvSpPr>
          <p:cNvPr id="1048779" name="Content Placeholder 2"/>
          <p:cNvSpPr>
            <a:spLocks noGrp="1"/>
          </p:cNvSpPr>
          <p:nvPr>
            <p:ph idx="1"/>
          </p:nvPr>
        </p:nvSpPr>
        <p:spPr/>
        <p:txBody>
          <a:bodyPr>
            <a:normAutofit fontScale="78571" lnSpcReduction="20000"/>
          </a:bodyPr>
          <a:p>
            <a:r>
              <a:rPr dirty="0" lang="en-US" smtClean="0">
                <a:latin typeface="Times New Roman" panose="02020603050405020304" pitchFamily="18" charset="0"/>
                <a:cs typeface="Times New Roman" panose="02020603050405020304" pitchFamily="18" charset="0"/>
              </a:rPr>
              <a:t>Insulin dependent diabetes mellitus </a:t>
            </a:r>
          </a:p>
          <a:p>
            <a:pPr indent="0" marL="0">
              <a:buNone/>
            </a:pPr>
            <a:r>
              <a:rPr dirty="0" lang="en-US" smtClean="0">
                <a:latin typeface="Times New Roman" panose="02020603050405020304" pitchFamily="18" charset="0"/>
                <a:cs typeface="Times New Roman" panose="02020603050405020304" pitchFamily="18" charset="0"/>
              </a:rPr>
              <a:t>-This is where the patient has abnormal blood sugar and is on insulin therapy to control the blood sugar level.</a:t>
            </a:r>
          </a:p>
          <a:p>
            <a:r>
              <a:rPr dirty="0" lang="en-US" smtClean="0">
                <a:latin typeface="Times New Roman" panose="02020603050405020304" pitchFamily="18" charset="0"/>
                <a:cs typeface="Times New Roman" panose="02020603050405020304" pitchFamily="18" charset="0"/>
              </a:rPr>
              <a:t>Non insulin dependent </a:t>
            </a:r>
          </a:p>
          <a:p>
            <a:pPr>
              <a:buFontTx/>
              <a:buChar char="-"/>
            </a:pPr>
            <a:r>
              <a:rPr dirty="0" lang="en-US" smtClean="0">
                <a:latin typeface="Times New Roman" panose="02020603050405020304" pitchFamily="18" charset="0"/>
                <a:cs typeface="Times New Roman" panose="02020603050405020304" pitchFamily="18" charset="0"/>
              </a:rPr>
              <a:t>Is where the  patient has abnormal blood sugar but it is contracted by diet alone.</a:t>
            </a:r>
          </a:p>
          <a:p>
            <a:r>
              <a:rPr dirty="0" lang="en-US" smtClean="0">
                <a:latin typeface="Times New Roman" panose="02020603050405020304" pitchFamily="18" charset="0"/>
                <a:cs typeface="Times New Roman" panose="02020603050405020304" pitchFamily="18" charset="0"/>
              </a:rPr>
              <a:t>Gestational diabetes mellitus .</a:t>
            </a:r>
          </a:p>
          <a:p>
            <a:pPr indent="0" marL="0">
              <a:buNone/>
            </a:pPr>
            <a:r>
              <a:rPr dirty="0" lang="en-US" smtClean="0">
                <a:latin typeface="Times New Roman" panose="02020603050405020304" pitchFamily="18" charset="0"/>
                <a:cs typeface="Times New Roman" panose="02020603050405020304" pitchFamily="18" charset="0"/>
              </a:rPr>
              <a:t>-Is where the patient develops abnormal blood sugar during pregnancy.</a:t>
            </a:r>
          </a:p>
          <a:p>
            <a:r>
              <a:rPr dirty="0" lang="en-US" smtClean="0">
                <a:latin typeface="Times New Roman" panose="02020603050405020304" pitchFamily="18" charset="0"/>
                <a:cs typeface="Times New Roman" panose="02020603050405020304" pitchFamily="18" charset="0"/>
              </a:rPr>
              <a:t>Potential diabetes </a:t>
            </a:r>
          </a:p>
          <a:p>
            <a:pPr indent="0" marL="0">
              <a:buNone/>
            </a:pPr>
            <a:r>
              <a:rPr dirty="0" lang="en-US" smtClean="0">
                <a:latin typeface="Times New Roman" panose="02020603050405020304" pitchFamily="18" charset="0"/>
                <a:cs typeface="Times New Roman" panose="02020603050405020304" pitchFamily="18" charset="0"/>
              </a:rPr>
              <a:t>- Is where the individual has increased tendency to develop the disease during pregnancy, due to  having delivered an unduly large baby( 4.5kg or more) family Hx of diabetes, chronic obesity or glycosuria. </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256" name=""/>
        <p:cNvGrpSpPr/>
        <p:nvPr/>
      </p:nvGrpSpPr>
      <p:grpSpPr>
        <a:xfrm>
          <a:off x="0" y="0"/>
          <a:ext cx="0" cy="0"/>
          <a:chOff x="0" y="0"/>
          <a:chExt cx="0" cy="0"/>
        </a:xfrm>
      </p:grpSpPr>
      <p:sp>
        <p:nvSpPr>
          <p:cNvPr id="1048780"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Carbohydrate metabolism in pregnancy </a:t>
            </a:r>
            <a:endParaRPr b="1" dirty="0" lang="en-US" u="sng">
              <a:latin typeface="Times New Roman" panose="02020603050405020304" pitchFamily="18" charset="0"/>
              <a:cs typeface="Times New Roman" panose="02020603050405020304" pitchFamily="18" charset="0"/>
            </a:endParaRPr>
          </a:p>
        </p:txBody>
      </p:sp>
      <p:sp>
        <p:nvSpPr>
          <p:cNvPr id="1048781" name="Content Placeholder 2"/>
          <p:cNvSpPr>
            <a:spLocks noGrp="1"/>
          </p:cNvSpPr>
          <p:nvPr>
            <p:ph idx="1"/>
          </p:nvPr>
        </p:nvSpPr>
        <p:spPr/>
        <p:txBody>
          <a:bodyPr>
            <a:noAutofit/>
          </a:bodyPr>
          <a:p>
            <a:r>
              <a:rPr dirty="0" lang="en-US" smtClean="0">
                <a:latin typeface="Times New Roman" panose="02020603050405020304" pitchFamily="18" charset="0"/>
                <a:cs typeface="Times New Roman" panose="02020603050405020304" pitchFamily="18" charset="0"/>
              </a:rPr>
              <a:t>There are a lot of change which occur due to pregnancy</a:t>
            </a:r>
          </a:p>
          <a:p>
            <a:pPr indent="-514350" marL="514350">
              <a:buAutoNum type="arabicPeriod"/>
            </a:pPr>
            <a:r>
              <a:rPr b="1" dirty="0" lang="en-US" smtClean="0">
                <a:latin typeface="Times New Roman" panose="02020603050405020304" pitchFamily="18" charset="0"/>
                <a:cs typeface="Times New Roman" panose="02020603050405020304" pitchFamily="18" charset="0"/>
              </a:rPr>
              <a:t>Fall in fast blood sugar </a:t>
            </a:r>
          </a:p>
          <a:p>
            <a:pPr indent="0" marL="0">
              <a:buNone/>
            </a:pPr>
            <a:r>
              <a:rPr dirty="0" lang="en-US" smtClean="0">
                <a:latin typeface="Times New Roman" panose="02020603050405020304" pitchFamily="18" charset="0"/>
                <a:cs typeface="Times New Roman" panose="02020603050405020304" pitchFamily="18" charset="0"/>
              </a:rPr>
              <a:t>– the foetus obtain glucose from its mother via the placenta by the process of diffusion.</a:t>
            </a:r>
          </a:p>
          <a:p>
            <a:pPr indent="0" marL="0">
              <a:buNone/>
            </a:pPr>
            <a:r>
              <a:rPr dirty="0" lang="en-US" smtClean="0">
                <a:latin typeface="Times New Roman" panose="02020603050405020304" pitchFamily="18" charset="0"/>
                <a:cs typeface="Times New Roman" panose="02020603050405020304" pitchFamily="18" charset="0"/>
              </a:rPr>
              <a:t>- From the 10</a:t>
            </a:r>
            <a:r>
              <a:rPr baseline="30000" dirty="0" lang="en-US" smtClean="0">
                <a:latin typeface="Times New Roman" panose="02020603050405020304" pitchFamily="18" charset="0"/>
                <a:cs typeface="Times New Roman" panose="02020603050405020304" pitchFamily="18" charset="0"/>
              </a:rPr>
              <a:t>th</a:t>
            </a:r>
            <a:r>
              <a:rPr dirty="0" lang="en-US" smtClean="0">
                <a:latin typeface="Times New Roman" panose="02020603050405020304" pitchFamily="18" charset="0"/>
                <a:cs typeface="Times New Roman" panose="02020603050405020304" pitchFamily="18" charset="0"/>
              </a:rPr>
              <a:t> week of pregnancy there progressive fall in maternal fasting glucose from 4 to 3.6mmol/l.</a:t>
            </a:r>
          </a:p>
          <a:p>
            <a:pPr indent="0" marL="0">
              <a:buNone/>
            </a:pPr>
            <a:r>
              <a:rPr dirty="0" lang="en-US" smtClean="0">
                <a:latin typeface="Times New Roman" panose="02020603050405020304" pitchFamily="18" charset="0"/>
                <a:cs typeface="Times New Roman" panose="02020603050405020304" pitchFamily="18" charset="0"/>
              </a:rPr>
              <a:t>2. </a:t>
            </a:r>
            <a:r>
              <a:rPr b="1" dirty="0" lang="en-US" smtClean="0">
                <a:latin typeface="Times New Roman" panose="02020603050405020304" pitchFamily="18" charset="0"/>
                <a:cs typeface="Times New Roman" panose="02020603050405020304" pitchFamily="18" charset="0"/>
              </a:rPr>
              <a:t>Ketoacidosis</a:t>
            </a:r>
          </a:p>
          <a:p>
            <a:pPr indent="0" marL="0">
              <a:buNone/>
            </a:pPr>
            <a:r>
              <a:rPr dirty="0" lang="en-US" smtClean="0">
                <a:latin typeface="Times New Roman" panose="02020603050405020304" pitchFamily="18" charset="0"/>
                <a:cs typeface="Times New Roman" panose="02020603050405020304" pitchFamily="18" charset="0"/>
              </a:rPr>
              <a:t>- During the 23</a:t>
            </a:r>
            <a:r>
              <a:rPr baseline="30000" dirty="0" lang="en-US" smtClean="0">
                <a:latin typeface="Times New Roman" panose="02020603050405020304" pitchFamily="18" charset="0"/>
                <a:cs typeface="Times New Roman" panose="02020603050405020304" pitchFamily="18" charset="0"/>
              </a:rPr>
              <a:t>rd</a:t>
            </a:r>
            <a:r>
              <a:rPr dirty="0" lang="en-US" smtClean="0">
                <a:latin typeface="Times New Roman" panose="02020603050405020304" pitchFamily="18" charset="0"/>
                <a:cs typeface="Times New Roman" panose="02020603050405020304" pitchFamily="18" charset="0"/>
              </a:rPr>
              <a:t> trimester the mother begins to utilize fat stores laid down in the 1</a:t>
            </a:r>
            <a:r>
              <a:rPr baseline="30000" dirty="0" lang="en-US" smtClean="0">
                <a:latin typeface="Times New Roman" panose="02020603050405020304" pitchFamily="18" charset="0"/>
                <a:cs typeface="Times New Roman" panose="02020603050405020304" pitchFamily="18" charset="0"/>
              </a:rPr>
              <a:t>st</a:t>
            </a:r>
            <a:r>
              <a:rPr dirty="0" lang="en-US" smtClean="0">
                <a:latin typeface="Times New Roman" panose="02020603050405020304" pitchFamily="18" charset="0"/>
                <a:cs typeface="Times New Roman" panose="02020603050405020304" pitchFamily="18" charset="0"/>
              </a:rPr>
              <a:t> and 2</a:t>
            </a:r>
            <a:r>
              <a:rPr baseline="30000" dirty="0" lang="en-US" smtClean="0">
                <a:latin typeface="Times New Roman" panose="02020603050405020304" pitchFamily="18" charset="0"/>
                <a:cs typeface="Times New Roman" panose="02020603050405020304" pitchFamily="18" charset="0"/>
              </a:rPr>
              <a:t>nd</a:t>
            </a:r>
            <a:r>
              <a:rPr dirty="0" lang="en-US" smtClean="0">
                <a:latin typeface="Times New Roman" panose="02020603050405020304" pitchFamily="18" charset="0"/>
                <a:cs typeface="Times New Roman" panose="02020603050405020304" pitchFamily="18" charset="0"/>
              </a:rPr>
              <a:t> trimester.</a:t>
            </a:r>
          </a:p>
          <a:p>
            <a:pPr indent="0" marL="0">
              <a:buNone/>
            </a:pPr>
            <a:r>
              <a:rPr dirty="0" lang="en-US" smtClean="0">
                <a:latin typeface="Times New Roman" panose="02020603050405020304" pitchFamily="18" charset="0"/>
                <a:cs typeface="Times New Roman" panose="02020603050405020304" pitchFamily="18" charset="0"/>
              </a:rPr>
              <a:t>- This results in free fatty acids and glycerol in the blood stream and the woman becomes </a:t>
            </a:r>
            <a:r>
              <a:rPr dirty="0" lang="en-US" err="1" smtClean="0">
                <a:latin typeface="Times New Roman" panose="02020603050405020304" pitchFamily="18" charset="0"/>
                <a:cs typeface="Times New Roman" panose="02020603050405020304" pitchFamily="18" charset="0"/>
              </a:rPr>
              <a:t>ketotic</a:t>
            </a:r>
            <a:r>
              <a:rPr dirty="0" lang="en-US" smtClean="0">
                <a:latin typeface="Times New Roman" panose="02020603050405020304" pitchFamily="18" charset="0"/>
                <a:cs typeface="Times New Roman" panose="02020603050405020304" pitchFamily="18" charset="0"/>
              </a:rPr>
              <a:t> more easily.</a:t>
            </a:r>
          </a:p>
          <a:p>
            <a:pPr indent="0" marL="0">
              <a:buNone/>
            </a:pPr>
            <a:r>
              <a:rPr dirty="0" lang="en-US" smtClean="0">
                <a:latin typeface="Times New Roman" panose="02020603050405020304" pitchFamily="18" charset="0"/>
                <a:cs typeface="Times New Roman" panose="02020603050405020304" pitchFamily="18" charset="0"/>
              </a:rPr>
              <a:t>3. Hormonal effects </a:t>
            </a:r>
          </a:p>
          <a:p>
            <a:pPr>
              <a:buFontTx/>
              <a:buChar char="-"/>
            </a:pPr>
            <a:r>
              <a:rPr dirty="0" lang="en-US" smtClean="0">
                <a:latin typeface="Times New Roman" panose="02020603050405020304" pitchFamily="18" charset="0"/>
                <a:cs typeface="Times New Roman" panose="02020603050405020304" pitchFamily="18" charset="0"/>
              </a:rPr>
              <a:t>The foetal placental unit alters the mothers carbohydrates metabolism to make glucose more readily available . Human placental  lactogen hormone , manufactured by the placenta causes resistance to insulin in the maternal tissues.</a:t>
            </a:r>
          </a:p>
          <a:p>
            <a:pPr>
              <a:buFontTx/>
              <a:buChar char="-"/>
            </a:pPr>
            <a:r>
              <a:rPr dirty="0" lang="en-US" smtClean="0">
                <a:latin typeface="Times New Roman" panose="02020603050405020304" pitchFamily="18" charset="0"/>
                <a:cs typeface="Times New Roman" panose="02020603050405020304" pitchFamily="18" charset="0"/>
              </a:rPr>
              <a:t>The blood sugar remain raised for a longer period that in the non pregnant state.</a:t>
            </a:r>
          </a:p>
          <a:p>
            <a:pPr>
              <a:buFontTx/>
              <a:buChar char="-"/>
            </a:pPr>
            <a:r>
              <a:rPr dirty="0" lang="en-US" smtClean="0">
                <a:latin typeface="Times New Roman" panose="02020603050405020304" pitchFamily="18" charset="0"/>
                <a:cs typeface="Times New Roman" panose="02020603050405020304" pitchFamily="18" charset="0"/>
              </a:rPr>
              <a:t>The extra demand on the pancreatic beta cells can precipitate glucose.</a:t>
            </a:r>
          </a:p>
          <a:p>
            <a:pPr>
              <a:buFontTx/>
              <a:buChar char="-"/>
            </a:pP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259" name=""/>
        <p:cNvGrpSpPr/>
        <p:nvPr/>
      </p:nvGrpSpPr>
      <p:grpSpPr>
        <a:xfrm>
          <a:off x="0" y="0"/>
          <a:ext cx="0" cy="0"/>
          <a:chOff x="0" y="0"/>
          <a:chExt cx="0" cy="0"/>
        </a:xfrm>
      </p:grpSpPr>
      <p:sp>
        <p:nvSpPr>
          <p:cNvPr id="1048785" name="Title 1"/>
          <p:cNvSpPr>
            <a:spLocks noGrp="1"/>
          </p:cNvSpPr>
          <p:nvPr>
            <p:ph type="title"/>
          </p:nvPr>
        </p:nvSpPr>
        <p:spPr/>
        <p:txBody>
          <a:bodyPr/>
          <a:p>
            <a:endParaRPr dirty="0" lang="en-US"/>
          </a:p>
        </p:txBody>
      </p:sp>
      <p:sp>
        <p:nvSpPr>
          <p:cNvPr id="1048786" name="Content Placeholder 2"/>
          <p:cNvSpPr>
            <a:spLocks noGrp="1"/>
          </p:cNvSpPr>
          <p:nvPr>
            <p:ph idx="1"/>
          </p:nvPr>
        </p:nvSpPr>
        <p:spPr/>
        <p:txBody>
          <a:bodyPr>
            <a:normAutofit fontScale="82143" lnSpcReduction="20000"/>
          </a:bodyPr>
          <a:p>
            <a:r>
              <a:rPr dirty="0" lang="en-US" smtClean="0">
                <a:latin typeface="Times New Roman" panose="02020603050405020304" pitchFamily="18" charset="0"/>
                <a:cs typeface="Times New Roman" panose="02020603050405020304" pitchFamily="18" charset="0"/>
              </a:rPr>
              <a:t>Intolerance or overt diabetes in those whose capacity  for productivity insulin  was just adequate  prior to pregnancy .</a:t>
            </a:r>
          </a:p>
          <a:p>
            <a:r>
              <a:rPr dirty="0" lang="en-US" smtClean="0">
                <a:latin typeface="Times New Roman" panose="02020603050405020304" pitchFamily="18" charset="0"/>
                <a:cs typeface="Times New Roman" panose="02020603050405020304" pitchFamily="18" charset="0"/>
              </a:rPr>
              <a:t>If the mother was already diabetes before pregnancy , her insulin need will be further increased.</a:t>
            </a:r>
          </a:p>
          <a:p>
            <a:r>
              <a:rPr b="1" dirty="0" lang="en-US" smtClean="0">
                <a:latin typeface="Times New Roman" panose="02020603050405020304" pitchFamily="18" charset="0"/>
                <a:cs typeface="Times New Roman" panose="02020603050405020304" pitchFamily="18" charset="0"/>
              </a:rPr>
              <a:t>Glycosuria in pregnancy </a:t>
            </a:r>
          </a:p>
          <a:p>
            <a:pPr>
              <a:buFontTx/>
              <a:buChar char="-"/>
            </a:pPr>
            <a:r>
              <a:rPr dirty="0" lang="en-US" smtClean="0">
                <a:latin typeface="Times New Roman" panose="02020603050405020304" pitchFamily="18" charset="0"/>
                <a:cs typeface="Times New Roman" panose="02020603050405020304" pitchFamily="18" charset="0"/>
              </a:rPr>
              <a:t>Glycosuria in pregnancy is not diagnostic of diabetes because there is  an increase in glomerular filtration  rate  as if passes through the proximal consulted tubule  faster than the re – absorptions.</a:t>
            </a:r>
          </a:p>
          <a:p>
            <a:pPr>
              <a:buFontTx/>
              <a:buChar char="-"/>
            </a:pPr>
            <a:r>
              <a:rPr dirty="0" lang="en-US" smtClean="0">
                <a:latin typeface="Times New Roman" panose="02020603050405020304" pitchFamily="18" charset="0"/>
                <a:cs typeface="Times New Roman" panose="02020603050405020304" pitchFamily="18" charset="0"/>
              </a:rPr>
              <a:t>Lowered renal threshold to glucose  for the diabetics, which leads  to more glucose in the glomerular filtrate.</a:t>
            </a:r>
          </a:p>
          <a:p>
            <a:pPr>
              <a:buFontTx/>
              <a:buChar char="-"/>
            </a:pPr>
            <a:r>
              <a:rPr dirty="0" lang="en-US" smtClean="0">
                <a:latin typeface="Times New Roman" panose="02020603050405020304" pitchFamily="18" charset="0"/>
                <a:cs typeface="Times New Roman" panose="02020603050405020304" pitchFamily="18" charset="0"/>
              </a:rPr>
              <a:t>Renal tubular  damage interferes with glucose  re absorption and may be revealed for the 1</a:t>
            </a:r>
            <a:r>
              <a:rPr baseline="30000" dirty="0" lang="en-US" smtClean="0">
                <a:latin typeface="Times New Roman" panose="02020603050405020304" pitchFamily="18" charset="0"/>
                <a:cs typeface="Times New Roman" panose="02020603050405020304" pitchFamily="18" charset="0"/>
              </a:rPr>
              <a:t>st</a:t>
            </a:r>
            <a:r>
              <a:rPr dirty="0" lang="en-US" smtClean="0">
                <a:latin typeface="Times New Roman" panose="02020603050405020304" pitchFamily="18" charset="0"/>
                <a:cs typeface="Times New Roman" panose="02020603050405020304" pitchFamily="18" charset="0"/>
              </a:rPr>
              <a:t> time during pregnancy.</a:t>
            </a:r>
          </a:p>
          <a:p>
            <a:pPr>
              <a:buFontTx/>
              <a:buChar char="-"/>
            </a:pP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260" name=""/>
        <p:cNvGrpSpPr/>
        <p:nvPr/>
      </p:nvGrpSpPr>
      <p:grpSpPr>
        <a:xfrm>
          <a:off x="0" y="0"/>
          <a:ext cx="0" cy="0"/>
          <a:chOff x="0" y="0"/>
          <a:chExt cx="0" cy="0"/>
        </a:xfrm>
      </p:grpSpPr>
      <p:sp>
        <p:nvSpPr>
          <p:cNvPr id="1048787" name="Title 1"/>
          <p:cNvSpPr>
            <a:spLocks noGrp="1"/>
          </p:cNvSpPr>
          <p:nvPr>
            <p:ph type="title"/>
          </p:nvPr>
        </p:nvSpPr>
        <p:spPr/>
        <p:txBody>
          <a:bodyPr/>
          <a:p>
            <a:endParaRPr lang="en-US"/>
          </a:p>
        </p:txBody>
      </p:sp>
      <p:sp>
        <p:nvSpPr>
          <p:cNvPr id="1048788" name="Content Placeholder 2"/>
          <p:cNvSpPr>
            <a:spLocks noGrp="1"/>
          </p:cNvSpPr>
          <p:nvPr>
            <p:ph idx="1"/>
          </p:nvPr>
        </p:nvSpPr>
        <p:spPr/>
        <p:txBody>
          <a:bodyPr/>
          <a:p>
            <a:r>
              <a:rPr b="1" dirty="0" lang="en-US" smtClean="0">
                <a:latin typeface="Times New Roman" panose="02020603050405020304" pitchFamily="18" charset="0"/>
                <a:cs typeface="Times New Roman" panose="02020603050405020304" pitchFamily="18" charset="0"/>
              </a:rPr>
              <a:t>Potential diabetes </a:t>
            </a:r>
          </a:p>
          <a:p>
            <a:pPr indent="0" marL="0">
              <a:buNone/>
            </a:pPr>
            <a:r>
              <a:rPr dirty="0" lang="en-US" smtClean="0">
                <a:latin typeface="Times New Roman" panose="02020603050405020304" pitchFamily="18" charset="0"/>
                <a:cs typeface="Times New Roman" panose="02020603050405020304" pitchFamily="18" charset="0"/>
              </a:rPr>
              <a:t>-Potential diabetes is indicated by various criteria </a:t>
            </a:r>
            <a:r>
              <a:rPr dirty="0" lang="en-US" err="1" smtClean="0">
                <a:latin typeface="Times New Roman" panose="02020603050405020304" pitchFamily="18" charset="0"/>
                <a:cs typeface="Times New Roman" panose="02020603050405020304" pitchFamily="18" charset="0"/>
              </a:rPr>
              <a:t>eg</a:t>
            </a:r>
            <a:r>
              <a:rPr dirty="0" lang="en-US" smtClean="0">
                <a:latin typeface="Times New Roman" panose="02020603050405020304" pitchFamily="18" charset="0"/>
                <a:cs typeface="Times New Roman" panose="02020603050405020304" pitchFamily="18" charset="0"/>
              </a:rPr>
              <a:t> one or both parent are diabetic.</a:t>
            </a:r>
          </a:p>
          <a:p>
            <a:r>
              <a:rPr b="1" dirty="0" lang="en-US" smtClean="0">
                <a:latin typeface="Times New Roman" panose="02020603050405020304" pitchFamily="18" charset="0"/>
                <a:cs typeface="Times New Roman" panose="02020603050405020304" pitchFamily="18" charset="0"/>
              </a:rPr>
              <a:t>Chemical</a:t>
            </a:r>
          </a:p>
          <a:p>
            <a:pPr indent="0" marL="0">
              <a:buNone/>
            </a:pPr>
            <a:r>
              <a:rPr dirty="0" lang="en-US" smtClean="0">
                <a:latin typeface="Times New Roman" panose="02020603050405020304" pitchFamily="18" charset="0"/>
                <a:cs typeface="Times New Roman" panose="02020603050405020304" pitchFamily="18" charset="0"/>
              </a:rPr>
              <a:t>- Is characterized  by abnormal glucose tolerance test but is  without symptoms.</a:t>
            </a:r>
          </a:p>
          <a:p>
            <a:r>
              <a:rPr b="1" dirty="0" lang="en-US" smtClean="0">
                <a:latin typeface="Times New Roman" panose="02020603050405020304" pitchFamily="18" charset="0"/>
                <a:cs typeface="Times New Roman" panose="02020603050405020304" pitchFamily="18" charset="0"/>
              </a:rPr>
              <a:t>Overt or clinical</a:t>
            </a:r>
          </a:p>
          <a:p>
            <a:pPr indent="0" marL="0">
              <a:buNone/>
            </a:pPr>
            <a:r>
              <a:rPr dirty="0" lang="en-US" smtClean="0">
                <a:latin typeface="Times New Roman" panose="02020603050405020304" pitchFamily="18" charset="0"/>
                <a:cs typeface="Times New Roman" panose="02020603050405020304" pitchFamily="18" charset="0"/>
              </a:rPr>
              <a:t>- This is indicated by abnormal GIT with symptoms and raised fasting blood glucose level.</a:t>
            </a:r>
          </a:p>
          <a:p>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261" name=""/>
        <p:cNvGrpSpPr/>
        <p:nvPr/>
      </p:nvGrpSpPr>
      <p:grpSpPr>
        <a:xfrm>
          <a:off x="0" y="0"/>
          <a:ext cx="0" cy="0"/>
          <a:chOff x="0" y="0"/>
          <a:chExt cx="0" cy="0"/>
        </a:xfrm>
      </p:grpSpPr>
      <p:sp>
        <p:nvSpPr>
          <p:cNvPr id="1048789" name="Title 1"/>
          <p:cNvSpPr>
            <a:spLocks noGrp="1"/>
          </p:cNvSpPr>
          <p:nvPr>
            <p:ph type="title"/>
          </p:nvPr>
        </p:nvSpPr>
        <p:spPr/>
        <p:txBody>
          <a:bodyPr/>
          <a:p>
            <a:r>
              <a:rPr b="1" dirty="0" lang="en-US" u="sng" smtClean="0">
                <a:latin typeface="Times New Roman" panose="02020603050405020304" pitchFamily="18" charset="0"/>
                <a:cs typeface="Times New Roman" panose="02020603050405020304" pitchFamily="18" charset="0"/>
              </a:rPr>
              <a:t>The effects of pregnancy of diabetes </a:t>
            </a:r>
            <a:endParaRPr b="1" dirty="0" lang="en-US" u="sng">
              <a:latin typeface="Times New Roman" panose="02020603050405020304" pitchFamily="18" charset="0"/>
              <a:cs typeface="Times New Roman" panose="02020603050405020304" pitchFamily="18" charset="0"/>
            </a:endParaRPr>
          </a:p>
        </p:txBody>
      </p:sp>
      <p:sp>
        <p:nvSpPr>
          <p:cNvPr id="1048790" name="Content Placeholder 2"/>
          <p:cNvSpPr>
            <a:spLocks noGrp="1"/>
          </p:cNvSpPr>
          <p:nvPr>
            <p:ph idx="1"/>
          </p:nvPr>
        </p:nvSpPr>
        <p:spPr/>
        <p:txBody>
          <a:bodyPr>
            <a:normAutofit fontScale="89286" lnSpcReduction="10000"/>
          </a:bodyPr>
          <a:p>
            <a:r>
              <a:rPr dirty="0" lang="en-US" smtClean="0">
                <a:latin typeface="Times New Roman" panose="02020603050405020304" pitchFamily="18" charset="0"/>
                <a:cs typeface="Times New Roman" panose="02020603050405020304" pitchFamily="18" charset="0"/>
              </a:rPr>
              <a:t>When the mother has diabetes  and the becomes pregnant , there will be further  increase in insulin demand and even a mother who had only been on a controlled diet without need medication may now require insulin supplements.</a:t>
            </a:r>
          </a:p>
          <a:p>
            <a:r>
              <a:rPr dirty="0" lang="en-US" smtClean="0">
                <a:latin typeface="Times New Roman" panose="02020603050405020304" pitchFamily="18" charset="0"/>
                <a:cs typeface="Times New Roman" panose="02020603050405020304" pitchFamily="18" charset="0"/>
              </a:rPr>
              <a:t>This is due to ion renal </a:t>
            </a:r>
            <a:r>
              <a:rPr dirty="0" lang="en-US" err="1" smtClean="0">
                <a:latin typeface="Times New Roman" panose="02020603050405020304" pitchFamily="18" charset="0"/>
                <a:cs typeface="Times New Roman" panose="02020603050405020304" pitchFamily="18" charset="0"/>
              </a:rPr>
              <a:t>thres</a:t>
            </a:r>
            <a:r>
              <a:rPr dirty="0" lang="en-US" smtClean="0">
                <a:latin typeface="Times New Roman" panose="02020603050405020304" pitchFamily="18" charset="0"/>
                <a:cs typeface="Times New Roman" panose="02020603050405020304" pitchFamily="18" charset="0"/>
              </a:rPr>
              <a:t>           to glucose  and also  low  glucose intake by the mother  due to nausea and vomiting,</a:t>
            </a:r>
          </a:p>
          <a:p>
            <a:r>
              <a:rPr dirty="0" lang="en-US" smtClean="0">
                <a:latin typeface="Times New Roman" panose="02020603050405020304" pitchFamily="18" charset="0"/>
                <a:cs typeface="Times New Roman" panose="02020603050405020304" pitchFamily="18" charset="0"/>
              </a:rPr>
              <a:t>The mother is easily gets              as the fat is   broken down in  late pregnancy  insulin requirement are still high as there is reduced sensitivity  of the tissues due to the human placental lactogen  hormone .</a:t>
            </a:r>
          </a:p>
          <a:p>
            <a:r>
              <a:rPr dirty="0" lang="en-US" smtClean="0">
                <a:latin typeface="Times New Roman" panose="02020603050405020304" pitchFamily="18" charset="0"/>
                <a:cs typeface="Times New Roman" panose="02020603050405020304" pitchFamily="18" charset="0"/>
              </a:rPr>
              <a:t>Those with juvenile  diabetes may progress to nephropathy hence kidney  failure and radiotherapy leading to blindness.</a:t>
            </a:r>
            <a:endParaRPr dirty="0" lang="en-US">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dc:title>ABNORMAL PREGNANCY (COMPLICATION  OF PREGNANCY) </dc:title>
  <dc:creator>Mwambao</dc:creator>
  <cp:lastModifiedBy>Mwambao</cp:lastModifiedBy>
  <dcterms:created xsi:type="dcterms:W3CDTF">2020-09-06T23:19:26Z</dcterms:created>
  <dcterms:modified xsi:type="dcterms:W3CDTF">2020-12-21T04:17:14Z</dcterms:modified>
</cp:coreProperties>
</file>